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86"/>
  </p:notesMasterIdLst>
  <p:sldIdLst>
    <p:sldId id="256" r:id="rId2"/>
    <p:sldId id="260" r:id="rId3"/>
    <p:sldId id="437" r:id="rId4"/>
    <p:sldId id="258" r:id="rId5"/>
    <p:sldId id="259" r:id="rId6"/>
    <p:sldId id="257" r:id="rId7"/>
    <p:sldId id="280" r:id="rId8"/>
    <p:sldId id="277" r:id="rId9"/>
    <p:sldId id="278" r:id="rId10"/>
    <p:sldId id="279" r:id="rId11"/>
    <p:sldId id="261" r:id="rId12"/>
    <p:sldId id="262" r:id="rId13"/>
    <p:sldId id="263" r:id="rId14"/>
    <p:sldId id="264" r:id="rId15"/>
    <p:sldId id="265" r:id="rId16"/>
    <p:sldId id="266" r:id="rId17"/>
    <p:sldId id="268" r:id="rId18"/>
    <p:sldId id="267" r:id="rId19"/>
    <p:sldId id="269" r:id="rId20"/>
    <p:sldId id="270" r:id="rId21"/>
    <p:sldId id="271" r:id="rId22"/>
    <p:sldId id="275" r:id="rId23"/>
    <p:sldId id="276" r:id="rId24"/>
    <p:sldId id="298" r:id="rId25"/>
    <p:sldId id="299" r:id="rId26"/>
    <p:sldId id="300" r:id="rId27"/>
    <p:sldId id="274" r:id="rId28"/>
    <p:sldId id="434" r:id="rId29"/>
    <p:sldId id="281" r:id="rId30"/>
    <p:sldId id="285" r:id="rId31"/>
    <p:sldId id="284" r:id="rId32"/>
    <p:sldId id="283" r:id="rId33"/>
    <p:sldId id="286" r:id="rId34"/>
    <p:sldId id="287" r:id="rId35"/>
    <p:sldId id="289" r:id="rId36"/>
    <p:sldId id="288" r:id="rId37"/>
    <p:sldId id="291" r:id="rId38"/>
    <p:sldId id="290" r:id="rId39"/>
    <p:sldId id="292" r:id="rId40"/>
    <p:sldId id="294" r:id="rId41"/>
    <p:sldId id="293" r:id="rId42"/>
    <p:sldId id="295" r:id="rId43"/>
    <p:sldId id="296" r:id="rId44"/>
    <p:sldId id="297" r:id="rId45"/>
    <p:sldId id="302" r:id="rId46"/>
    <p:sldId id="301" r:id="rId47"/>
    <p:sldId id="303" r:id="rId48"/>
    <p:sldId id="304" r:id="rId49"/>
    <p:sldId id="282" r:id="rId50"/>
    <p:sldId id="433" r:id="rId51"/>
    <p:sldId id="305" r:id="rId52"/>
    <p:sldId id="308" r:id="rId53"/>
    <p:sldId id="307" r:id="rId54"/>
    <p:sldId id="306" r:id="rId55"/>
    <p:sldId id="408" r:id="rId56"/>
    <p:sldId id="409" r:id="rId57"/>
    <p:sldId id="411" r:id="rId58"/>
    <p:sldId id="410" r:id="rId59"/>
    <p:sldId id="412" r:id="rId60"/>
    <p:sldId id="413" r:id="rId61"/>
    <p:sldId id="414" r:id="rId62"/>
    <p:sldId id="417" r:id="rId63"/>
    <p:sldId id="415" r:id="rId64"/>
    <p:sldId id="407" r:id="rId65"/>
    <p:sldId id="332" r:id="rId66"/>
    <p:sldId id="436" r:id="rId67"/>
    <p:sldId id="435" r:id="rId68"/>
    <p:sldId id="428" r:id="rId69"/>
    <p:sldId id="429" r:id="rId70"/>
    <p:sldId id="430" r:id="rId71"/>
    <p:sldId id="431" r:id="rId72"/>
    <p:sldId id="432" r:id="rId73"/>
    <p:sldId id="418" r:id="rId74"/>
    <p:sldId id="416" r:id="rId75"/>
    <p:sldId id="419" r:id="rId76"/>
    <p:sldId id="420" r:id="rId77"/>
    <p:sldId id="426" r:id="rId78"/>
    <p:sldId id="421" r:id="rId79"/>
    <p:sldId id="422" r:id="rId80"/>
    <p:sldId id="423" r:id="rId81"/>
    <p:sldId id="424" r:id="rId82"/>
    <p:sldId id="425" r:id="rId83"/>
    <p:sldId id="438" r:id="rId84"/>
    <p:sldId id="427" r:id="rId8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7" autoAdjust="0"/>
    <p:restoredTop sz="94660"/>
  </p:normalViewPr>
  <p:slideViewPr>
    <p:cSldViewPr snapToGrid="0">
      <p:cViewPr varScale="1">
        <p:scale>
          <a:sx n="83" d="100"/>
          <a:sy n="83" d="100"/>
        </p:scale>
        <p:origin x="475" y="67"/>
      </p:cViewPr>
      <p:guideLst/>
    </p:cSldViewPr>
  </p:slideViewPr>
  <p:notesTextViewPr>
    <p:cViewPr>
      <p:scale>
        <a:sx n="1" d="1"/>
        <a:sy n="1" d="1"/>
      </p:scale>
      <p:origin x="0" y="0"/>
    </p:cViewPr>
  </p:notesTextViewPr>
  <p:sorterViewPr>
    <p:cViewPr>
      <p:scale>
        <a:sx n="50" d="100"/>
        <a:sy n="50" d="100"/>
      </p:scale>
      <p:origin x="0" y="-854"/>
    </p:cViewPr>
  </p:sorterViewPr>
  <p:gridSpacing cx="91439" cy="91439"/>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image" Target="../media/image17.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image" Target="../media/image26.wmf"/><Relationship Id="rId1" Type="http://schemas.openxmlformats.org/officeDocument/2006/relationships/image" Target="../media/image2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32.wmf"/><Relationship Id="rId1" Type="http://schemas.openxmlformats.org/officeDocument/2006/relationships/image" Target="../media/image31.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3.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9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8CC7848-3754-4C0D-BADC-926D1C4DE3A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35B0614-F1C0-4234-A889-D28DCC5A73B3}"/>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749829-9D60-4C50-BE80-659848173F2F}" type="datetimeFigureOut">
              <a:rPr lang="en-US" smtClean="0"/>
              <a:t>6/13/2019</a:t>
            </a:fld>
            <a:endParaRPr lang="en-US"/>
          </a:p>
        </p:txBody>
      </p:sp>
      <p:sp>
        <p:nvSpPr>
          <p:cNvPr id="4" name="Slide Image Placeholder 3">
            <a:extLst>
              <a:ext uri="{FF2B5EF4-FFF2-40B4-BE49-F238E27FC236}">
                <a16:creationId xmlns:a16="http://schemas.microsoft.com/office/drawing/2014/main" id="{6DB2924B-1338-4FC4-993F-9F20AEBEECBB}"/>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a:extLst>
              <a:ext uri="{FF2B5EF4-FFF2-40B4-BE49-F238E27FC236}">
                <a16:creationId xmlns:a16="http://schemas.microsoft.com/office/drawing/2014/main" id="{6B95333B-EE8D-46BE-96F4-8FC48143ADDF}"/>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B5EDD6B-4326-4593-9DFC-73A0A1D778CC}"/>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a:extLst>
              <a:ext uri="{FF2B5EF4-FFF2-40B4-BE49-F238E27FC236}">
                <a16:creationId xmlns:a16="http://schemas.microsoft.com/office/drawing/2014/main" id="{AEBB7ADE-05E0-4008-8CDE-DE873047C9BD}"/>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A06CEA-9BF6-4BFA-B735-16049D3AA33B}"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0E9D09-CD21-422C-AE35-6F47D6142A7E}"/>
              </a:ext>
            </a:extLst>
          </p:cNvPr>
          <p:cNvSpPr/>
          <p:nvPr userDrawn="1"/>
        </p:nvSpPr>
        <p:spPr>
          <a:xfrm>
            <a:off x="0" y="6086764"/>
            <a:ext cx="12192000" cy="7712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FE2A6CF-E4BB-46D9-A2C7-00FF5B5270FC}"/>
              </a:ext>
            </a:extLst>
          </p:cNvPr>
          <p:cNvSpPr/>
          <p:nvPr userDrawn="1"/>
        </p:nvSpPr>
        <p:spPr>
          <a:xfrm>
            <a:off x="1" y="0"/>
            <a:ext cx="12192000" cy="1030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CB6F883-9EB0-46C0-8460-4F4A5A2373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778"/>
            <a:ext cx="12246445" cy="6858000"/>
          </a:xfrm>
          <a:prstGeom prst="rect">
            <a:avLst/>
          </a:prstGeom>
        </p:spPr>
      </p:pic>
      <p:sp>
        <p:nvSpPr>
          <p:cNvPr id="4" name="Date Placeholder 3">
            <a:extLst>
              <a:ext uri="{FF2B5EF4-FFF2-40B4-BE49-F238E27FC236}">
                <a16:creationId xmlns:a16="http://schemas.microsoft.com/office/drawing/2014/main" id="{4500B630-461C-481E-99B5-4969C14E56D0}"/>
              </a:ext>
            </a:extLst>
          </p:cNvPr>
          <p:cNvSpPr>
            <a:spLocks noGrp="1"/>
          </p:cNvSpPr>
          <p:nvPr>
            <p:ph type="dt" sz="half" idx="10"/>
          </p:nvPr>
        </p:nvSpPr>
        <p:spPr/>
        <p:txBody>
          <a:bodyPr/>
          <a:lstStyle/>
          <a:p>
            <a:r>
              <a:rPr lang="en-US"/>
              <a:t>6/14/2019</a:t>
            </a:r>
          </a:p>
        </p:txBody>
      </p:sp>
      <p:sp>
        <p:nvSpPr>
          <p:cNvPr id="5" name="Footer Placeholder 4">
            <a:extLst>
              <a:ext uri="{FF2B5EF4-FFF2-40B4-BE49-F238E27FC236}">
                <a16:creationId xmlns:a16="http://schemas.microsoft.com/office/drawing/2014/main" id="{0A0597D0-8DEC-4C54-861C-F264F2339562}"/>
              </a:ext>
            </a:extLst>
          </p:cNvPr>
          <p:cNvSpPr>
            <a:spLocks noGrp="1"/>
          </p:cNvSpPr>
          <p:nvPr>
            <p:ph type="ftr" sz="quarter" idx="11"/>
          </p:nvPr>
        </p:nvSpPr>
        <p:spPr/>
        <p:txBody>
          <a:bodyPr/>
          <a:lstStyle/>
          <a:p>
            <a:r>
              <a:rPr lang="en-US"/>
              <a:t>2019 Science Undergraduate Laboratory Internships (SULI) Lectures - Princeton PLasma Physics Laboratory, Princeton NJ, USA</a:t>
            </a:r>
          </a:p>
        </p:txBody>
      </p:sp>
      <p:sp>
        <p:nvSpPr>
          <p:cNvPr id="6" name="Slide Number Placeholder 5">
            <a:extLst>
              <a:ext uri="{FF2B5EF4-FFF2-40B4-BE49-F238E27FC236}">
                <a16:creationId xmlns:a16="http://schemas.microsoft.com/office/drawing/2014/main" id="{CC3B3945-C0DC-4701-9DCF-BDD2A6B6FC43}"/>
              </a:ext>
            </a:extLst>
          </p:cNvPr>
          <p:cNvSpPr>
            <a:spLocks noGrp="1"/>
          </p:cNvSpPr>
          <p:nvPr>
            <p:ph type="sldNum" sz="quarter" idx="12"/>
          </p:nvPr>
        </p:nvSpPr>
        <p:spPr/>
        <p:txBody>
          <a:bodyPr/>
          <a:lstStyle/>
          <a:p>
            <a:fld id="{DAA54947-94DF-4087-82AF-D7550B309CB3}" type="slidenum">
              <a:rPr lang="en-US" smtClean="0"/>
              <a:t>‹#›</a:t>
            </a:fld>
            <a:endParaRPr lang="en-US"/>
          </a:p>
        </p:txBody>
      </p:sp>
      <p:pic>
        <p:nvPicPr>
          <p:cNvPr id="10" name="Picture 9">
            <a:extLst>
              <a:ext uri="{FF2B5EF4-FFF2-40B4-BE49-F238E27FC236}">
                <a16:creationId xmlns:a16="http://schemas.microsoft.com/office/drawing/2014/main" id="{C569AC91-916A-4463-B3E8-6990266785FF}"/>
              </a:ext>
            </a:extLst>
          </p:cNvPr>
          <p:cNvPicPr>
            <a:picLocks noChangeAspect="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27904" y="3436290"/>
            <a:ext cx="6153327" cy="1371600"/>
          </a:xfrm>
          <a:prstGeom prst="rect">
            <a:avLst/>
          </a:prstGeom>
        </p:spPr>
      </p:pic>
      <p:sp>
        <p:nvSpPr>
          <p:cNvPr id="2" name="Title 1">
            <a:extLst>
              <a:ext uri="{FF2B5EF4-FFF2-40B4-BE49-F238E27FC236}">
                <a16:creationId xmlns:a16="http://schemas.microsoft.com/office/drawing/2014/main" id="{C2CEA646-EDBF-46C5-B6F9-77385300D705}"/>
              </a:ext>
            </a:extLst>
          </p:cNvPr>
          <p:cNvSpPr>
            <a:spLocks noGrp="1"/>
          </p:cNvSpPr>
          <p:nvPr>
            <p:ph type="ctrTitle"/>
          </p:nvPr>
        </p:nvSpPr>
        <p:spPr>
          <a:xfrm>
            <a:off x="618839" y="679022"/>
            <a:ext cx="10972800" cy="1828800"/>
          </a:xfrm>
        </p:spPr>
        <p:txBody>
          <a:bodyPr anchor="ctr"/>
          <a:lstStyle>
            <a:lvl1pPr algn="ctr">
              <a:defRPr sz="60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4A51C5DF-5B68-4089-A4CF-DFA4A759187D}"/>
              </a:ext>
            </a:extLst>
          </p:cNvPr>
          <p:cNvSpPr>
            <a:spLocks noGrp="1"/>
          </p:cNvSpPr>
          <p:nvPr>
            <p:ph type="subTitle" idx="1"/>
          </p:nvPr>
        </p:nvSpPr>
        <p:spPr>
          <a:xfrm>
            <a:off x="1524000" y="2521387"/>
            <a:ext cx="9144000" cy="3657600"/>
          </a:xfrm>
        </p:spPr>
        <p:txBody>
          <a:bodyPr anchor="ctr"/>
          <a:lstStyle>
            <a:lvl1pPr marL="0" indent="0" algn="ctr">
              <a:buNone/>
              <a:defRPr sz="2400" b="1">
                <a:solidFill>
                  <a:srgbClr val="FFFF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821415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F29B0-723A-4A43-B767-1739C5D63CF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8091A77-AAC8-4EB1-9558-E445DD0B82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134AA1-2C65-402E-9603-C18183C715CB}"/>
              </a:ext>
            </a:extLst>
          </p:cNvPr>
          <p:cNvSpPr>
            <a:spLocks noGrp="1"/>
          </p:cNvSpPr>
          <p:nvPr>
            <p:ph type="dt" sz="half" idx="10"/>
          </p:nvPr>
        </p:nvSpPr>
        <p:spPr/>
        <p:txBody>
          <a:bodyPr/>
          <a:lstStyle/>
          <a:p>
            <a:r>
              <a:rPr lang="en-US"/>
              <a:t>6/14/2019</a:t>
            </a:r>
          </a:p>
        </p:txBody>
      </p:sp>
      <p:sp>
        <p:nvSpPr>
          <p:cNvPr id="5" name="Footer Placeholder 4">
            <a:extLst>
              <a:ext uri="{FF2B5EF4-FFF2-40B4-BE49-F238E27FC236}">
                <a16:creationId xmlns:a16="http://schemas.microsoft.com/office/drawing/2014/main" id="{3F9D1F8F-D933-4343-B1F3-F8739BA90EB8}"/>
              </a:ext>
            </a:extLst>
          </p:cNvPr>
          <p:cNvSpPr>
            <a:spLocks noGrp="1"/>
          </p:cNvSpPr>
          <p:nvPr>
            <p:ph type="ftr" sz="quarter" idx="11"/>
          </p:nvPr>
        </p:nvSpPr>
        <p:spPr/>
        <p:txBody>
          <a:bodyPr/>
          <a:lstStyle/>
          <a:p>
            <a:r>
              <a:rPr lang="en-US"/>
              <a:t>2019 Science Undergraduate Laboratory Internships (SULI) Lectures - Princeton PLasma Physics Laboratory, Princeton NJ, USA</a:t>
            </a:r>
          </a:p>
        </p:txBody>
      </p:sp>
      <p:sp>
        <p:nvSpPr>
          <p:cNvPr id="6" name="Slide Number Placeholder 5">
            <a:extLst>
              <a:ext uri="{FF2B5EF4-FFF2-40B4-BE49-F238E27FC236}">
                <a16:creationId xmlns:a16="http://schemas.microsoft.com/office/drawing/2014/main" id="{AF1B1EEA-18A8-44F9-A3F7-D77E6BC1D9B7}"/>
              </a:ext>
            </a:extLst>
          </p:cNvPr>
          <p:cNvSpPr>
            <a:spLocks noGrp="1"/>
          </p:cNvSpPr>
          <p:nvPr>
            <p:ph type="sldNum" sz="quarter" idx="12"/>
          </p:nvPr>
        </p:nvSpPr>
        <p:spPr/>
        <p:txBody>
          <a:bodyPr/>
          <a:lstStyle/>
          <a:p>
            <a:fld id="{DAA54947-94DF-4087-82AF-D7550B309CB3}" type="slidenum">
              <a:rPr lang="en-US" smtClean="0"/>
              <a:t>‹#›</a:t>
            </a:fld>
            <a:endParaRPr lang="en-US"/>
          </a:p>
        </p:txBody>
      </p:sp>
    </p:spTree>
    <p:extLst>
      <p:ext uri="{BB962C8B-B14F-4D97-AF65-F5344CB8AC3E}">
        <p14:creationId xmlns:p14="http://schemas.microsoft.com/office/powerpoint/2010/main" val="30646997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446E02-5CFA-4669-902E-F63D739966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0B624E-AB27-45AF-A1CB-8E08B6C010F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81DA98-157F-412D-9933-B87A7F411FD5}"/>
              </a:ext>
            </a:extLst>
          </p:cNvPr>
          <p:cNvSpPr>
            <a:spLocks noGrp="1"/>
          </p:cNvSpPr>
          <p:nvPr>
            <p:ph type="dt" sz="half" idx="10"/>
          </p:nvPr>
        </p:nvSpPr>
        <p:spPr/>
        <p:txBody>
          <a:bodyPr/>
          <a:lstStyle/>
          <a:p>
            <a:r>
              <a:rPr lang="en-US"/>
              <a:t>6/14/2019</a:t>
            </a:r>
          </a:p>
        </p:txBody>
      </p:sp>
      <p:sp>
        <p:nvSpPr>
          <p:cNvPr id="5" name="Footer Placeholder 4">
            <a:extLst>
              <a:ext uri="{FF2B5EF4-FFF2-40B4-BE49-F238E27FC236}">
                <a16:creationId xmlns:a16="http://schemas.microsoft.com/office/drawing/2014/main" id="{4303256D-3011-496C-A23B-6B3FEBBDCA99}"/>
              </a:ext>
            </a:extLst>
          </p:cNvPr>
          <p:cNvSpPr>
            <a:spLocks noGrp="1"/>
          </p:cNvSpPr>
          <p:nvPr>
            <p:ph type="ftr" sz="quarter" idx="11"/>
          </p:nvPr>
        </p:nvSpPr>
        <p:spPr/>
        <p:txBody>
          <a:bodyPr/>
          <a:lstStyle/>
          <a:p>
            <a:r>
              <a:rPr lang="en-US"/>
              <a:t>2019 Science Undergraduate Laboratory Internships (SULI) Lectures - Princeton PLasma Physics Laboratory, Princeton NJ, USA</a:t>
            </a:r>
          </a:p>
        </p:txBody>
      </p:sp>
      <p:sp>
        <p:nvSpPr>
          <p:cNvPr id="6" name="Slide Number Placeholder 5">
            <a:extLst>
              <a:ext uri="{FF2B5EF4-FFF2-40B4-BE49-F238E27FC236}">
                <a16:creationId xmlns:a16="http://schemas.microsoft.com/office/drawing/2014/main" id="{E60D32F0-5C61-4003-B028-AF2ED0C60E7D}"/>
              </a:ext>
            </a:extLst>
          </p:cNvPr>
          <p:cNvSpPr>
            <a:spLocks noGrp="1"/>
          </p:cNvSpPr>
          <p:nvPr>
            <p:ph type="sldNum" sz="quarter" idx="12"/>
          </p:nvPr>
        </p:nvSpPr>
        <p:spPr/>
        <p:txBody>
          <a:bodyPr/>
          <a:lstStyle/>
          <a:p>
            <a:fld id="{DAA54947-94DF-4087-82AF-D7550B309CB3}" type="slidenum">
              <a:rPr lang="en-US" smtClean="0"/>
              <a:t>‹#›</a:t>
            </a:fld>
            <a:endParaRPr lang="en-US"/>
          </a:p>
        </p:txBody>
      </p:sp>
    </p:spTree>
    <p:extLst>
      <p:ext uri="{BB962C8B-B14F-4D97-AF65-F5344CB8AC3E}">
        <p14:creationId xmlns:p14="http://schemas.microsoft.com/office/powerpoint/2010/main" val="2345778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1A83D-69D6-477D-ABE4-FB2D466F28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EDFE5D-0362-4A9B-96BE-C8DD07E6A2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8E9217-0C45-4192-B7BE-D54F6F064919}"/>
              </a:ext>
            </a:extLst>
          </p:cNvPr>
          <p:cNvSpPr>
            <a:spLocks noGrp="1"/>
          </p:cNvSpPr>
          <p:nvPr>
            <p:ph type="dt" sz="half" idx="10"/>
          </p:nvPr>
        </p:nvSpPr>
        <p:spPr/>
        <p:txBody>
          <a:bodyPr/>
          <a:lstStyle/>
          <a:p>
            <a:r>
              <a:rPr lang="en-US"/>
              <a:t>6/14/2019</a:t>
            </a:r>
          </a:p>
        </p:txBody>
      </p:sp>
      <p:sp>
        <p:nvSpPr>
          <p:cNvPr id="5" name="Footer Placeholder 4">
            <a:extLst>
              <a:ext uri="{FF2B5EF4-FFF2-40B4-BE49-F238E27FC236}">
                <a16:creationId xmlns:a16="http://schemas.microsoft.com/office/drawing/2014/main" id="{66DC84EF-D3DC-41D7-BF39-CBCD60F08C86}"/>
              </a:ext>
            </a:extLst>
          </p:cNvPr>
          <p:cNvSpPr>
            <a:spLocks noGrp="1"/>
          </p:cNvSpPr>
          <p:nvPr>
            <p:ph type="ftr" sz="quarter" idx="11"/>
          </p:nvPr>
        </p:nvSpPr>
        <p:spPr/>
        <p:txBody>
          <a:bodyPr/>
          <a:lstStyle/>
          <a:p>
            <a:r>
              <a:rPr lang="en-US"/>
              <a:t>2019 Science Undergraduate Laboratory Internships (SULI) Lectures - Princeton PLasma Physics Laboratory, Princeton NJ, USA</a:t>
            </a:r>
          </a:p>
        </p:txBody>
      </p:sp>
      <p:sp>
        <p:nvSpPr>
          <p:cNvPr id="6" name="Slide Number Placeholder 5">
            <a:extLst>
              <a:ext uri="{FF2B5EF4-FFF2-40B4-BE49-F238E27FC236}">
                <a16:creationId xmlns:a16="http://schemas.microsoft.com/office/drawing/2014/main" id="{81B8708E-0574-404E-81B7-58CDE26A7B72}"/>
              </a:ext>
            </a:extLst>
          </p:cNvPr>
          <p:cNvSpPr>
            <a:spLocks noGrp="1"/>
          </p:cNvSpPr>
          <p:nvPr>
            <p:ph type="sldNum" sz="quarter" idx="12"/>
          </p:nvPr>
        </p:nvSpPr>
        <p:spPr/>
        <p:txBody>
          <a:bodyPr/>
          <a:lstStyle/>
          <a:p>
            <a:fld id="{DAA54947-94DF-4087-82AF-D7550B309CB3}" type="slidenum">
              <a:rPr lang="en-US" smtClean="0"/>
              <a:t>‹#›</a:t>
            </a:fld>
            <a:endParaRPr lang="en-US"/>
          </a:p>
        </p:txBody>
      </p:sp>
    </p:spTree>
    <p:extLst>
      <p:ext uri="{BB962C8B-B14F-4D97-AF65-F5344CB8AC3E}">
        <p14:creationId xmlns:p14="http://schemas.microsoft.com/office/powerpoint/2010/main" val="33383313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B37CB-2A2C-468F-9391-4ECFE40C3A5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44492D-7ADC-40FB-B2AC-58F6A407B4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295BF3-FE71-40FD-841C-2E9A41BF4658}"/>
              </a:ext>
            </a:extLst>
          </p:cNvPr>
          <p:cNvSpPr>
            <a:spLocks noGrp="1"/>
          </p:cNvSpPr>
          <p:nvPr>
            <p:ph type="dt" sz="half" idx="10"/>
          </p:nvPr>
        </p:nvSpPr>
        <p:spPr/>
        <p:txBody>
          <a:bodyPr/>
          <a:lstStyle/>
          <a:p>
            <a:r>
              <a:rPr lang="en-US"/>
              <a:t>6/14/2019</a:t>
            </a:r>
          </a:p>
        </p:txBody>
      </p:sp>
      <p:sp>
        <p:nvSpPr>
          <p:cNvPr id="5" name="Footer Placeholder 4">
            <a:extLst>
              <a:ext uri="{FF2B5EF4-FFF2-40B4-BE49-F238E27FC236}">
                <a16:creationId xmlns:a16="http://schemas.microsoft.com/office/drawing/2014/main" id="{03EBD76E-FF12-4CD0-8AF6-547D6F797BAA}"/>
              </a:ext>
            </a:extLst>
          </p:cNvPr>
          <p:cNvSpPr>
            <a:spLocks noGrp="1"/>
          </p:cNvSpPr>
          <p:nvPr>
            <p:ph type="ftr" sz="quarter" idx="11"/>
          </p:nvPr>
        </p:nvSpPr>
        <p:spPr/>
        <p:txBody>
          <a:bodyPr/>
          <a:lstStyle/>
          <a:p>
            <a:r>
              <a:rPr lang="en-US"/>
              <a:t>2019 Science Undergraduate Laboratory Internships (SULI) Lectures - Princeton PLasma Physics Laboratory, Princeton NJ, USA</a:t>
            </a:r>
          </a:p>
        </p:txBody>
      </p:sp>
      <p:sp>
        <p:nvSpPr>
          <p:cNvPr id="6" name="Slide Number Placeholder 5">
            <a:extLst>
              <a:ext uri="{FF2B5EF4-FFF2-40B4-BE49-F238E27FC236}">
                <a16:creationId xmlns:a16="http://schemas.microsoft.com/office/drawing/2014/main" id="{22DF5DB6-B3AD-497B-A257-CAEB24BCE180}"/>
              </a:ext>
            </a:extLst>
          </p:cNvPr>
          <p:cNvSpPr>
            <a:spLocks noGrp="1"/>
          </p:cNvSpPr>
          <p:nvPr>
            <p:ph type="sldNum" sz="quarter" idx="12"/>
          </p:nvPr>
        </p:nvSpPr>
        <p:spPr/>
        <p:txBody>
          <a:bodyPr/>
          <a:lstStyle/>
          <a:p>
            <a:fld id="{DAA54947-94DF-4087-82AF-D7550B309CB3}" type="slidenum">
              <a:rPr lang="en-US" smtClean="0"/>
              <a:t>‹#›</a:t>
            </a:fld>
            <a:endParaRPr lang="en-US"/>
          </a:p>
        </p:txBody>
      </p:sp>
    </p:spTree>
    <p:extLst>
      <p:ext uri="{BB962C8B-B14F-4D97-AF65-F5344CB8AC3E}">
        <p14:creationId xmlns:p14="http://schemas.microsoft.com/office/powerpoint/2010/main" val="33737377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DA871-9A91-4A0B-8BE3-698276CB9E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BF0015-FE37-49FD-B8C0-2FF5DE9A7F8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62169BA-7149-4934-9895-5119294A1E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7ABF07-CFFB-49C2-9176-2D0BB6196DE0}"/>
              </a:ext>
            </a:extLst>
          </p:cNvPr>
          <p:cNvSpPr>
            <a:spLocks noGrp="1"/>
          </p:cNvSpPr>
          <p:nvPr>
            <p:ph type="dt" sz="half" idx="10"/>
          </p:nvPr>
        </p:nvSpPr>
        <p:spPr/>
        <p:txBody>
          <a:bodyPr/>
          <a:lstStyle/>
          <a:p>
            <a:r>
              <a:rPr lang="en-US"/>
              <a:t>6/14/2019</a:t>
            </a:r>
          </a:p>
        </p:txBody>
      </p:sp>
      <p:sp>
        <p:nvSpPr>
          <p:cNvPr id="6" name="Footer Placeholder 5">
            <a:extLst>
              <a:ext uri="{FF2B5EF4-FFF2-40B4-BE49-F238E27FC236}">
                <a16:creationId xmlns:a16="http://schemas.microsoft.com/office/drawing/2014/main" id="{6660D373-FE03-4EE7-8750-792046954BC9}"/>
              </a:ext>
            </a:extLst>
          </p:cNvPr>
          <p:cNvSpPr>
            <a:spLocks noGrp="1"/>
          </p:cNvSpPr>
          <p:nvPr>
            <p:ph type="ftr" sz="quarter" idx="11"/>
          </p:nvPr>
        </p:nvSpPr>
        <p:spPr/>
        <p:txBody>
          <a:bodyPr/>
          <a:lstStyle/>
          <a:p>
            <a:r>
              <a:rPr lang="en-US"/>
              <a:t>2019 Science Undergraduate Laboratory Internships (SULI) Lectures - Princeton PLasma Physics Laboratory, Princeton NJ, USA</a:t>
            </a:r>
          </a:p>
        </p:txBody>
      </p:sp>
      <p:sp>
        <p:nvSpPr>
          <p:cNvPr id="7" name="Slide Number Placeholder 6">
            <a:extLst>
              <a:ext uri="{FF2B5EF4-FFF2-40B4-BE49-F238E27FC236}">
                <a16:creationId xmlns:a16="http://schemas.microsoft.com/office/drawing/2014/main" id="{582F2798-F4B7-47CB-87F9-8E988AD55A1F}"/>
              </a:ext>
            </a:extLst>
          </p:cNvPr>
          <p:cNvSpPr>
            <a:spLocks noGrp="1"/>
          </p:cNvSpPr>
          <p:nvPr>
            <p:ph type="sldNum" sz="quarter" idx="12"/>
          </p:nvPr>
        </p:nvSpPr>
        <p:spPr/>
        <p:txBody>
          <a:bodyPr/>
          <a:lstStyle/>
          <a:p>
            <a:fld id="{DAA54947-94DF-4087-82AF-D7550B309CB3}" type="slidenum">
              <a:rPr lang="en-US" smtClean="0"/>
              <a:t>‹#›</a:t>
            </a:fld>
            <a:endParaRPr lang="en-US"/>
          </a:p>
        </p:txBody>
      </p:sp>
    </p:spTree>
    <p:extLst>
      <p:ext uri="{BB962C8B-B14F-4D97-AF65-F5344CB8AC3E}">
        <p14:creationId xmlns:p14="http://schemas.microsoft.com/office/powerpoint/2010/main" val="1566397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EBDCB-461B-4722-A79B-5057D707F2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A6AF47-5CE7-4B60-8699-268FA669B7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E886A6-CE8F-4ECF-9463-F66B4561D1B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3D1AD47-6C41-4FDA-BB80-B54A80060A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55CE644-BCD4-462D-B180-1D57C42654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E13C6B1-86D5-42EF-A562-33206A0B0264}"/>
              </a:ext>
            </a:extLst>
          </p:cNvPr>
          <p:cNvSpPr>
            <a:spLocks noGrp="1"/>
          </p:cNvSpPr>
          <p:nvPr>
            <p:ph type="dt" sz="half" idx="10"/>
          </p:nvPr>
        </p:nvSpPr>
        <p:spPr/>
        <p:txBody>
          <a:bodyPr/>
          <a:lstStyle/>
          <a:p>
            <a:r>
              <a:rPr lang="en-US"/>
              <a:t>6/14/2019</a:t>
            </a:r>
          </a:p>
        </p:txBody>
      </p:sp>
      <p:sp>
        <p:nvSpPr>
          <p:cNvPr id="8" name="Footer Placeholder 7">
            <a:extLst>
              <a:ext uri="{FF2B5EF4-FFF2-40B4-BE49-F238E27FC236}">
                <a16:creationId xmlns:a16="http://schemas.microsoft.com/office/drawing/2014/main" id="{EC8634E5-9DB5-415E-8CED-3046552A7B6F}"/>
              </a:ext>
            </a:extLst>
          </p:cNvPr>
          <p:cNvSpPr>
            <a:spLocks noGrp="1"/>
          </p:cNvSpPr>
          <p:nvPr>
            <p:ph type="ftr" sz="quarter" idx="11"/>
          </p:nvPr>
        </p:nvSpPr>
        <p:spPr/>
        <p:txBody>
          <a:bodyPr/>
          <a:lstStyle/>
          <a:p>
            <a:r>
              <a:rPr lang="en-US"/>
              <a:t>2019 Science Undergraduate Laboratory Internships (SULI) Lectures - Princeton PLasma Physics Laboratory, Princeton NJ, USA</a:t>
            </a:r>
          </a:p>
        </p:txBody>
      </p:sp>
      <p:sp>
        <p:nvSpPr>
          <p:cNvPr id="9" name="Slide Number Placeholder 8">
            <a:extLst>
              <a:ext uri="{FF2B5EF4-FFF2-40B4-BE49-F238E27FC236}">
                <a16:creationId xmlns:a16="http://schemas.microsoft.com/office/drawing/2014/main" id="{B6D3A4D2-A851-4D66-A18D-E9697C852A4D}"/>
              </a:ext>
            </a:extLst>
          </p:cNvPr>
          <p:cNvSpPr>
            <a:spLocks noGrp="1"/>
          </p:cNvSpPr>
          <p:nvPr>
            <p:ph type="sldNum" sz="quarter" idx="12"/>
          </p:nvPr>
        </p:nvSpPr>
        <p:spPr/>
        <p:txBody>
          <a:bodyPr/>
          <a:lstStyle/>
          <a:p>
            <a:fld id="{DAA54947-94DF-4087-82AF-D7550B309CB3}" type="slidenum">
              <a:rPr lang="en-US" smtClean="0"/>
              <a:t>‹#›</a:t>
            </a:fld>
            <a:endParaRPr lang="en-US"/>
          </a:p>
        </p:txBody>
      </p:sp>
    </p:spTree>
    <p:extLst>
      <p:ext uri="{BB962C8B-B14F-4D97-AF65-F5344CB8AC3E}">
        <p14:creationId xmlns:p14="http://schemas.microsoft.com/office/powerpoint/2010/main" val="4014965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7871A-1951-4F4B-8311-FB85C9C188F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4C8EAF6-01FA-469A-B4A6-53581F064549}"/>
              </a:ext>
            </a:extLst>
          </p:cNvPr>
          <p:cNvSpPr>
            <a:spLocks noGrp="1"/>
          </p:cNvSpPr>
          <p:nvPr>
            <p:ph type="dt" sz="half" idx="10"/>
          </p:nvPr>
        </p:nvSpPr>
        <p:spPr/>
        <p:txBody>
          <a:bodyPr/>
          <a:lstStyle/>
          <a:p>
            <a:r>
              <a:rPr lang="en-US"/>
              <a:t>6/14/2019</a:t>
            </a:r>
          </a:p>
        </p:txBody>
      </p:sp>
      <p:sp>
        <p:nvSpPr>
          <p:cNvPr id="4" name="Footer Placeholder 3">
            <a:extLst>
              <a:ext uri="{FF2B5EF4-FFF2-40B4-BE49-F238E27FC236}">
                <a16:creationId xmlns:a16="http://schemas.microsoft.com/office/drawing/2014/main" id="{7EAAD27E-2B61-4646-91B4-CC1EDB7BEE0E}"/>
              </a:ext>
            </a:extLst>
          </p:cNvPr>
          <p:cNvSpPr>
            <a:spLocks noGrp="1"/>
          </p:cNvSpPr>
          <p:nvPr>
            <p:ph type="ftr" sz="quarter" idx="11"/>
          </p:nvPr>
        </p:nvSpPr>
        <p:spPr/>
        <p:txBody>
          <a:bodyPr/>
          <a:lstStyle/>
          <a:p>
            <a:r>
              <a:rPr lang="en-US"/>
              <a:t>2019 Science Undergraduate Laboratory Internships (SULI) Lectures - Princeton PLasma Physics Laboratory, Princeton NJ, USA</a:t>
            </a:r>
          </a:p>
        </p:txBody>
      </p:sp>
      <p:sp>
        <p:nvSpPr>
          <p:cNvPr id="5" name="Slide Number Placeholder 4">
            <a:extLst>
              <a:ext uri="{FF2B5EF4-FFF2-40B4-BE49-F238E27FC236}">
                <a16:creationId xmlns:a16="http://schemas.microsoft.com/office/drawing/2014/main" id="{7A652188-41B1-472D-8DDB-210D3F3DF76F}"/>
              </a:ext>
            </a:extLst>
          </p:cNvPr>
          <p:cNvSpPr>
            <a:spLocks noGrp="1"/>
          </p:cNvSpPr>
          <p:nvPr>
            <p:ph type="sldNum" sz="quarter" idx="12"/>
          </p:nvPr>
        </p:nvSpPr>
        <p:spPr/>
        <p:txBody>
          <a:bodyPr/>
          <a:lstStyle/>
          <a:p>
            <a:fld id="{DAA54947-94DF-4087-82AF-D7550B309CB3}" type="slidenum">
              <a:rPr lang="en-US" smtClean="0"/>
              <a:t>‹#›</a:t>
            </a:fld>
            <a:endParaRPr lang="en-US"/>
          </a:p>
        </p:txBody>
      </p:sp>
    </p:spTree>
    <p:extLst>
      <p:ext uri="{BB962C8B-B14F-4D97-AF65-F5344CB8AC3E}">
        <p14:creationId xmlns:p14="http://schemas.microsoft.com/office/powerpoint/2010/main" val="25344765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560D10-DD00-4383-B094-0C8CFC348F5F}"/>
              </a:ext>
            </a:extLst>
          </p:cNvPr>
          <p:cNvSpPr>
            <a:spLocks noGrp="1"/>
          </p:cNvSpPr>
          <p:nvPr>
            <p:ph type="dt" sz="half" idx="10"/>
          </p:nvPr>
        </p:nvSpPr>
        <p:spPr/>
        <p:txBody>
          <a:bodyPr/>
          <a:lstStyle/>
          <a:p>
            <a:r>
              <a:rPr lang="en-US"/>
              <a:t>6/14/2019</a:t>
            </a:r>
          </a:p>
        </p:txBody>
      </p:sp>
      <p:sp>
        <p:nvSpPr>
          <p:cNvPr id="3" name="Footer Placeholder 2">
            <a:extLst>
              <a:ext uri="{FF2B5EF4-FFF2-40B4-BE49-F238E27FC236}">
                <a16:creationId xmlns:a16="http://schemas.microsoft.com/office/drawing/2014/main" id="{00A9C450-019E-4AAD-BE3F-BF157FFE42CB}"/>
              </a:ext>
            </a:extLst>
          </p:cNvPr>
          <p:cNvSpPr>
            <a:spLocks noGrp="1"/>
          </p:cNvSpPr>
          <p:nvPr>
            <p:ph type="ftr" sz="quarter" idx="11"/>
          </p:nvPr>
        </p:nvSpPr>
        <p:spPr/>
        <p:txBody>
          <a:bodyPr/>
          <a:lstStyle/>
          <a:p>
            <a:r>
              <a:rPr lang="en-US"/>
              <a:t>2019 Science Undergraduate Laboratory Internships (SULI) Lectures - Princeton PLasma Physics Laboratory, Princeton NJ, USA</a:t>
            </a:r>
          </a:p>
        </p:txBody>
      </p:sp>
      <p:sp>
        <p:nvSpPr>
          <p:cNvPr id="4" name="Slide Number Placeholder 3">
            <a:extLst>
              <a:ext uri="{FF2B5EF4-FFF2-40B4-BE49-F238E27FC236}">
                <a16:creationId xmlns:a16="http://schemas.microsoft.com/office/drawing/2014/main" id="{301C6CB0-3E93-4DE2-9E4C-B13050A0D8C5}"/>
              </a:ext>
            </a:extLst>
          </p:cNvPr>
          <p:cNvSpPr>
            <a:spLocks noGrp="1"/>
          </p:cNvSpPr>
          <p:nvPr>
            <p:ph type="sldNum" sz="quarter" idx="12"/>
          </p:nvPr>
        </p:nvSpPr>
        <p:spPr/>
        <p:txBody>
          <a:bodyPr/>
          <a:lstStyle/>
          <a:p>
            <a:fld id="{DAA54947-94DF-4087-82AF-D7550B309CB3}" type="slidenum">
              <a:rPr lang="en-US" smtClean="0"/>
              <a:t>‹#›</a:t>
            </a:fld>
            <a:endParaRPr lang="en-US"/>
          </a:p>
        </p:txBody>
      </p:sp>
    </p:spTree>
    <p:extLst>
      <p:ext uri="{BB962C8B-B14F-4D97-AF65-F5344CB8AC3E}">
        <p14:creationId xmlns:p14="http://schemas.microsoft.com/office/powerpoint/2010/main" val="3965457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AD89A-EB16-4011-A48E-95812DE59A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87C0854-D8E6-4FEA-A8C5-6E3861A541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4E3021-4200-4508-BE9C-465C6B220F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1EDCA0-7041-47CE-9B09-9CBFCA52E2E7}"/>
              </a:ext>
            </a:extLst>
          </p:cNvPr>
          <p:cNvSpPr>
            <a:spLocks noGrp="1"/>
          </p:cNvSpPr>
          <p:nvPr>
            <p:ph type="dt" sz="half" idx="10"/>
          </p:nvPr>
        </p:nvSpPr>
        <p:spPr/>
        <p:txBody>
          <a:bodyPr/>
          <a:lstStyle/>
          <a:p>
            <a:r>
              <a:rPr lang="en-US"/>
              <a:t>6/14/2019</a:t>
            </a:r>
          </a:p>
        </p:txBody>
      </p:sp>
      <p:sp>
        <p:nvSpPr>
          <p:cNvPr id="6" name="Footer Placeholder 5">
            <a:extLst>
              <a:ext uri="{FF2B5EF4-FFF2-40B4-BE49-F238E27FC236}">
                <a16:creationId xmlns:a16="http://schemas.microsoft.com/office/drawing/2014/main" id="{5D927F00-6556-4AA4-8FF3-62ED33871560}"/>
              </a:ext>
            </a:extLst>
          </p:cNvPr>
          <p:cNvSpPr>
            <a:spLocks noGrp="1"/>
          </p:cNvSpPr>
          <p:nvPr>
            <p:ph type="ftr" sz="quarter" idx="11"/>
          </p:nvPr>
        </p:nvSpPr>
        <p:spPr/>
        <p:txBody>
          <a:bodyPr/>
          <a:lstStyle/>
          <a:p>
            <a:r>
              <a:rPr lang="en-US"/>
              <a:t>2019 Science Undergraduate Laboratory Internships (SULI) Lectures - Princeton PLasma Physics Laboratory, Princeton NJ, USA</a:t>
            </a:r>
          </a:p>
        </p:txBody>
      </p:sp>
      <p:sp>
        <p:nvSpPr>
          <p:cNvPr id="7" name="Slide Number Placeholder 6">
            <a:extLst>
              <a:ext uri="{FF2B5EF4-FFF2-40B4-BE49-F238E27FC236}">
                <a16:creationId xmlns:a16="http://schemas.microsoft.com/office/drawing/2014/main" id="{9F4DA754-7609-4C29-BAE8-60B654FFDCE1}"/>
              </a:ext>
            </a:extLst>
          </p:cNvPr>
          <p:cNvSpPr>
            <a:spLocks noGrp="1"/>
          </p:cNvSpPr>
          <p:nvPr>
            <p:ph type="sldNum" sz="quarter" idx="12"/>
          </p:nvPr>
        </p:nvSpPr>
        <p:spPr/>
        <p:txBody>
          <a:bodyPr/>
          <a:lstStyle/>
          <a:p>
            <a:fld id="{DAA54947-94DF-4087-82AF-D7550B309CB3}" type="slidenum">
              <a:rPr lang="en-US" smtClean="0"/>
              <a:t>‹#›</a:t>
            </a:fld>
            <a:endParaRPr lang="en-US"/>
          </a:p>
        </p:txBody>
      </p:sp>
    </p:spTree>
    <p:extLst>
      <p:ext uri="{BB962C8B-B14F-4D97-AF65-F5344CB8AC3E}">
        <p14:creationId xmlns:p14="http://schemas.microsoft.com/office/powerpoint/2010/main" val="35850641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3CE02-8129-4F2B-83FD-64189F0386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E59A093-4AF7-40CC-928F-EDF32B64BA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0BEA03D-47B4-46DA-8565-8E4778A1C3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CF84A4-8AC5-4714-83AE-CCAE7015558E}"/>
              </a:ext>
            </a:extLst>
          </p:cNvPr>
          <p:cNvSpPr>
            <a:spLocks noGrp="1"/>
          </p:cNvSpPr>
          <p:nvPr>
            <p:ph type="dt" sz="half" idx="10"/>
          </p:nvPr>
        </p:nvSpPr>
        <p:spPr/>
        <p:txBody>
          <a:bodyPr/>
          <a:lstStyle/>
          <a:p>
            <a:r>
              <a:rPr lang="en-US"/>
              <a:t>6/14/2019</a:t>
            </a:r>
          </a:p>
        </p:txBody>
      </p:sp>
      <p:sp>
        <p:nvSpPr>
          <p:cNvPr id="6" name="Footer Placeholder 5">
            <a:extLst>
              <a:ext uri="{FF2B5EF4-FFF2-40B4-BE49-F238E27FC236}">
                <a16:creationId xmlns:a16="http://schemas.microsoft.com/office/drawing/2014/main" id="{5FCA8605-90B9-45C8-896A-E1F12BC9BB3E}"/>
              </a:ext>
            </a:extLst>
          </p:cNvPr>
          <p:cNvSpPr>
            <a:spLocks noGrp="1"/>
          </p:cNvSpPr>
          <p:nvPr>
            <p:ph type="ftr" sz="quarter" idx="11"/>
          </p:nvPr>
        </p:nvSpPr>
        <p:spPr/>
        <p:txBody>
          <a:bodyPr/>
          <a:lstStyle/>
          <a:p>
            <a:r>
              <a:rPr lang="en-US"/>
              <a:t>2019 Science Undergraduate Laboratory Internships (SULI) Lectures - Princeton PLasma Physics Laboratory, Princeton NJ, USA</a:t>
            </a:r>
          </a:p>
        </p:txBody>
      </p:sp>
      <p:sp>
        <p:nvSpPr>
          <p:cNvPr id="7" name="Slide Number Placeholder 6">
            <a:extLst>
              <a:ext uri="{FF2B5EF4-FFF2-40B4-BE49-F238E27FC236}">
                <a16:creationId xmlns:a16="http://schemas.microsoft.com/office/drawing/2014/main" id="{4E02D83A-492C-415F-8955-4989CCA9DCD5}"/>
              </a:ext>
            </a:extLst>
          </p:cNvPr>
          <p:cNvSpPr>
            <a:spLocks noGrp="1"/>
          </p:cNvSpPr>
          <p:nvPr>
            <p:ph type="sldNum" sz="quarter" idx="12"/>
          </p:nvPr>
        </p:nvSpPr>
        <p:spPr/>
        <p:txBody>
          <a:bodyPr/>
          <a:lstStyle/>
          <a:p>
            <a:fld id="{DAA54947-94DF-4087-82AF-D7550B309CB3}" type="slidenum">
              <a:rPr lang="en-US" smtClean="0"/>
              <a:t>‹#›</a:t>
            </a:fld>
            <a:endParaRPr lang="en-US"/>
          </a:p>
        </p:txBody>
      </p:sp>
    </p:spTree>
    <p:extLst>
      <p:ext uri="{BB962C8B-B14F-4D97-AF65-F5344CB8AC3E}">
        <p14:creationId xmlns:p14="http://schemas.microsoft.com/office/powerpoint/2010/main" val="17915322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DCD0ED-7D50-46F9-8C8D-21B8D2D0387A}"/>
              </a:ext>
            </a:extLst>
          </p:cNvPr>
          <p:cNvSpPr>
            <a:spLocks noGrp="1"/>
          </p:cNvSpPr>
          <p:nvPr>
            <p:ph type="title"/>
          </p:nvPr>
        </p:nvSpPr>
        <p:spPr>
          <a:xfrm>
            <a:off x="9236" y="-1"/>
            <a:ext cx="12188952" cy="914400"/>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D7574E27-291E-40D2-A891-300DD33B69D6}"/>
              </a:ext>
            </a:extLst>
          </p:cNvPr>
          <p:cNvSpPr>
            <a:spLocks noGrp="1"/>
          </p:cNvSpPr>
          <p:nvPr>
            <p:ph type="dt" sz="half" idx="2"/>
          </p:nvPr>
        </p:nvSpPr>
        <p:spPr>
          <a:xfrm>
            <a:off x="8848013" y="6182250"/>
            <a:ext cx="914400" cy="640080"/>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6/14/2019</a:t>
            </a:r>
          </a:p>
        </p:txBody>
      </p:sp>
      <p:sp>
        <p:nvSpPr>
          <p:cNvPr id="5" name="Footer Placeholder 4">
            <a:extLst>
              <a:ext uri="{FF2B5EF4-FFF2-40B4-BE49-F238E27FC236}">
                <a16:creationId xmlns:a16="http://schemas.microsoft.com/office/drawing/2014/main" id="{54383155-09CB-40A3-8619-0AFC8CBE9E78}"/>
              </a:ext>
            </a:extLst>
          </p:cNvPr>
          <p:cNvSpPr>
            <a:spLocks noGrp="1"/>
          </p:cNvSpPr>
          <p:nvPr>
            <p:ph type="ftr" sz="quarter" idx="3"/>
          </p:nvPr>
        </p:nvSpPr>
        <p:spPr>
          <a:xfrm>
            <a:off x="3807693" y="6180860"/>
            <a:ext cx="5029200" cy="640080"/>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2019 Science Undergraduate Laboratory Internships (SULI) Lectures - Princeton PLasma Physics Laboratory, Princeton NJ, USA</a:t>
            </a:r>
            <a:endParaRPr lang="en-US" dirty="0"/>
          </a:p>
        </p:txBody>
      </p:sp>
      <p:sp>
        <p:nvSpPr>
          <p:cNvPr id="6" name="Slide Number Placeholder 5">
            <a:extLst>
              <a:ext uri="{FF2B5EF4-FFF2-40B4-BE49-F238E27FC236}">
                <a16:creationId xmlns:a16="http://schemas.microsoft.com/office/drawing/2014/main" id="{A30EB9E0-07C7-4DCE-B86D-8120872F66B0}"/>
              </a:ext>
            </a:extLst>
          </p:cNvPr>
          <p:cNvSpPr>
            <a:spLocks noGrp="1"/>
          </p:cNvSpPr>
          <p:nvPr>
            <p:ph type="sldNum" sz="quarter" idx="4"/>
          </p:nvPr>
        </p:nvSpPr>
        <p:spPr>
          <a:xfrm>
            <a:off x="9755905" y="6180861"/>
            <a:ext cx="914400" cy="640080"/>
          </a:xfrm>
          <a:prstGeom prst="rect">
            <a:avLst/>
          </a:prstGeom>
        </p:spPr>
        <p:txBody>
          <a:bodyPr vert="horz" lIns="91440" tIns="45720" rIns="91440" bIns="45720" rtlCol="0" anchor="ctr"/>
          <a:lstStyle>
            <a:lvl1pPr algn="r">
              <a:defRPr sz="1200">
                <a:solidFill>
                  <a:schemeClr val="tx1">
                    <a:tint val="75000"/>
                  </a:schemeClr>
                </a:solidFill>
              </a:defRPr>
            </a:lvl1pPr>
          </a:lstStyle>
          <a:p>
            <a:fld id="{DAA54947-94DF-4087-82AF-D7550B309CB3}" type="slidenum">
              <a:rPr lang="en-US" smtClean="0"/>
              <a:t>‹#›</a:t>
            </a:fld>
            <a:endParaRPr lang="en-US"/>
          </a:p>
        </p:txBody>
      </p:sp>
      <p:cxnSp>
        <p:nvCxnSpPr>
          <p:cNvPr id="8" name="Straight Connector 7">
            <a:extLst>
              <a:ext uri="{FF2B5EF4-FFF2-40B4-BE49-F238E27FC236}">
                <a16:creationId xmlns:a16="http://schemas.microsoft.com/office/drawing/2014/main" id="{316ED836-C2A1-493F-885A-77DD1145439A}"/>
              </a:ext>
            </a:extLst>
          </p:cNvPr>
          <p:cNvCxnSpPr/>
          <p:nvPr userDrawn="1"/>
        </p:nvCxnSpPr>
        <p:spPr>
          <a:xfrm flipV="1">
            <a:off x="-9234" y="914394"/>
            <a:ext cx="12188952"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22D6EB15-579A-41EA-AF55-E37CACF525FA}"/>
              </a:ext>
            </a:extLst>
          </p:cNvPr>
          <p:cNvSpPr>
            <a:spLocks noGrp="1"/>
          </p:cNvSpPr>
          <p:nvPr>
            <p:ph type="body" idx="1"/>
          </p:nvPr>
        </p:nvSpPr>
        <p:spPr>
          <a:xfrm>
            <a:off x="616530" y="957414"/>
            <a:ext cx="10972800" cy="521208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a:extLst>
              <a:ext uri="{FF2B5EF4-FFF2-40B4-BE49-F238E27FC236}">
                <a16:creationId xmlns:a16="http://schemas.microsoft.com/office/drawing/2014/main" id="{99E5461D-CC31-48AC-A649-460556884DA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2884" y="6179192"/>
            <a:ext cx="3749040" cy="640080"/>
          </a:xfrm>
          <a:prstGeom prst="rect">
            <a:avLst/>
          </a:prstGeom>
        </p:spPr>
      </p:pic>
      <p:pic>
        <p:nvPicPr>
          <p:cNvPr id="14" name="Picture 13">
            <a:extLst>
              <a:ext uri="{FF2B5EF4-FFF2-40B4-BE49-F238E27FC236}">
                <a16:creationId xmlns:a16="http://schemas.microsoft.com/office/drawing/2014/main" id="{FE4FDB12-B505-4223-B015-A3D03B6ECA7B}"/>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978281" y="6174512"/>
            <a:ext cx="1160611" cy="640080"/>
          </a:xfrm>
          <a:prstGeom prst="rect">
            <a:avLst/>
          </a:prstGeom>
        </p:spPr>
      </p:pic>
      <p:cxnSp>
        <p:nvCxnSpPr>
          <p:cNvPr id="10" name="Straight Connector 9">
            <a:extLst>
              <a:ext uri="{FF2B5EF4-FFF2-40B4-BE49-F238E27FC236}">
                <a16:creationId xmlns:a16="http://schemas.microsoft.com/office/drawing/2014/main" id="{0F44DD39-8BF6-46ED-8D3B-A7CF56685C77}"/>
              </a:ext>
            </a:extLst>
          </p:cNvPr>
          <p:cNvCxnSpPr/>
          <p:nvPr userDrawn="1"/>
        </p:nvCxnSpPr>
        <p:spPr>
          <a:xfrm>
            <a:off x="-9234" y="6169892"/>
            <a:ext cx="12188952"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10141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b="1" kern="1200">
          <a:solidFill>
            <a:srgbClr val="002060"/>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60000"/>
        <a:buFont typeface="Wingdings" panose="05000000000000000000" pitchFamily="2" charset="2"/>
        <a:buChar char="q"/>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80000"/>
        <a:buFont typeface="Wingdings" panose="05000000000000000000" pitchFamily="2" charset="2"/>
        <a:buChar char="v"/>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andruczy@Illinois.edu"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8.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7.wmf"/><Relationship Id="rId4" Type="http://schemas.openxmlformats.org/officeDocument/2006/relationships/oleObject" Target="../embeddings/oleObject1.bin"/></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oleObject" Target="../embeddings/oleObject3.bin"/><Relationship Id="rId7" Type="http://schemas.openxmlformats.org/officeDocument/2006/relationships/oleObject" Target="../embeddings/oleObject5.bin"/><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23.png"/><Relationship Id="rId5" Type="http://schemas.openxmlformats.org/officeDocument/2006/relationships/oleObject" Target="../embeddings/oleObject4.bin"/><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image" Target="../media/image27.wmf"/><Relationship Id="rId3" Type="http://schemas.openxmlformats.org/officeDocument/2006/relationships/oleObject" Target="../embeddings/oleObject6.bin"/><Relationship Id="rId7" Type="http://schemas.openxmlformats.org/officeDocument/2006/relationships/oleObject" Target="../embeddings/oleObject8.bin"/><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image" Target="../media/image26.wmf"/><Relationship Id="rId5" Type="http://schemas.openxmlformats.org/officeDocument/2006/relationships/oleObject" Target="../embeddings/oleObject7.bin"/><Relationship Id="rId4" Type="http://schemas.openxmlformats.org/officeDocument/2006/relationships/image" Target="../media/image25.wmf"/></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6.xml"/><Relationship Id="rId1" Type="http://schemas.openxmlformats.org/officeDocument/2006/relationships/vmlDrawing" Target="../drawings/vmlDrawing4.vml"/><Relationship Id="rId4" Type="http://schemas.openxmlformats.org/officeDocument/2006/relationships/image" Target="../media/image28.w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3.wmf"/><Relationship Id="rId3" Type="http://schemas.openxmlformats.org/officeDocument/2006/relationships/oleObject" Target="../embeddings/oleObject10.bin"/><Relationship Id="rId7" Type="http://schemas.openxmlformats.org/officeDocument/2006/relationships/oleObject" Target="../embeddings/oleObject12.bin"/><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image" Target="../media/image32.wmf"/><Relationship Id="rId5" Type="http://schemas.openxmlformats.org/officeDocument/2006/relationships/oleObject" Target="../embeddings/oleObject11.bin"/><Relationship Id="rId4" Type="http://schemas.openxmlformats.org/officeDocument/2006/relationships/image" Target="../media/image31.wmf"/></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6.jpg"/><Relationship Id="rId7" Type="http://schemas.openxmlformats.org/officeDocument/2006/relationships/image" Target="../media/image9.jpg"/><Relationship Id="rId12" Type="http://schemas.openxmlformats.org/officeDocument/2006/relationships/image" Target="../media/image14.jp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8.jpg"/><Relationship Id="rId11" Type="http://schemas.openxmlformats.org/officeDocument/2006/relationships/image" Target="../media/image13.png"/><Relationship Id="rId5" Type="http://schemas.openxmlformats.org/officeDocument/2006/relationships/image" Target="../media/image3.jpg"/><Relationship Id="rId10" Type="http://schemas.openxmlformats.org/officeDocument/2006/relationships/image" Target="../media/image12.jpg"/><Relationship Id="rId4" Type="http://schemas.openxmlformats.org/officeDocument/2006/relationships/image" Target="../media/image7.jpg"/><Relationship Id="rId9" Type="http://schemas.openxmlformats.org/officeDocument/2006/relationships/image" Target="../media/image11.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gif"/><Relationship Id="rId1" Type="http://schemas.openxmlformats.org/officeDocument/2006/relationships/slideLayout" Target="../slideLayouts/slideLayout6.xml"/><Relationship Id="rId4" Type="http://schemas.openxmlformats.org/officeDocument/2006/relationships/image" Target="../media/image50.gif"/></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6.xml"/><Relationship Id="rId1" Type="http://schemas.openxmlformats.org/officeDocument/2006/relationships/vmlDrawing" Target="../drawings/vmlDrawing6.vml"/><Relationship Id="rId5" Type="http://schemas.openxmlformats.org/officeDocument/2006/relationships/image" Target="../media/image54.png"/><Relationship Id="rId4" Type="http://schemas.openxmlformats.org/officeDocument/2006/relationships/image" Target="../media/image53.png"/></Relationships>
</file>

<file path=ppt/slides/_rels/slide4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6.xml"/><Relationship Id="rId4" Type="http://schemas.openxmlformats.org/officeDocument/2006/relationships/image" Target="../media/image57.png"/></Relationships>
</file>

<file path=ppt/slides/_rels/slide48.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3.png"/><Relationship Id="rId1" Type="http://schemas.openxmlformats.org/officeDocument/2006/relationships/slideLayout" Target="../slideLayouts/slideLayout6.xml"/><Relationship Id="rId4" Type="http://schemas.openxmlformats.org/officeDocument/2006/relationships/image" Target="../media/image64.emf"/></Relationships>
</file>

<file path=ppt/slides/_rels/slide5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5.emf"/><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6.emf"/><Relationship Id="rId1" Type="http://schemas.openxmlformats.org/officeDocument/2006/relationships/slideLayout" Target="../slideLayouts/slideLayout6.xml"/><Relationship Id="rId4" Type="http://schemas.openxmlformats.org/officeDocument/2006/relationships/image" Target="../media/image69.jpg"/></Relationships>
</file>

<file path=ppt/slides/_rels/slide5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2.png"/><Relationship Id="rId1" Type="http://schemas.openxmlformats.org/officeDocument/2006/relationships/slideLayout" Target="../slideLayouts/slideLayout6.xml"/><Relationship Id="rId4" Type="http://schemas.openxmlformats.org/officeDocument/2006/relationships/image" Target="../media/image72.emf"/></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74.emf"/><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77.gi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Layout" Target="../slideLayouts/slideLayout2.xml"/><Relationship Id="rId1" Type="http://schemas.openxmlformats.org/officeDocument/2006/relationships/video" Target="https://www.youtube.com/embed/muwYkkAxe-4?feature=oembed"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79.emf"/><Relationship Id="rId1" Type="http://schemas.openxmlformats.org/officeDocument/2006/relationships/slideLayout" Target="../slideLayouts/slideLayout6.xml"/><Relationship Id="rId4" Type="http://schemas.openxmlformats.org/officeDocument/2006/relationships/image" Target="../media/image81.emf"/></Relationships>
</file>

<file path=ppt/slides/_rels/slide68.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6.xml"/><Relationship Id="rId4" Type="http://schemas.openxmlformats.org/officeDocument/2006/relationships/image" Target="../media/image89.png"/></Relationships>
</file>

<file path=ppt/slides/_rels/slide7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e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slideLayout" Target="../slideLayouts/slideLayout6.xml"/><Relationship Id="rId1" Type="http://schemas.openxmlformats.org/officeDocument/2006/relationships/vmlDrawing" Target="../drawings/vmlDrawing7.vml"/><Relationship Id="rId6" Type="http://schemas.openxmlformats.org/officeDocument/2006/relationships/image" Target="../media/image92.wmf"/><Relationship Id="rId5" Type="http://schemas.openxmlformats.org/officeDocument/2006/relationships/oleObject" Target="../embeddings/oleObject14.bin"/><Relationship Id="rId4" Type="http://schemas.openxmlformats.org/officeDocument/2006/relationships/image" Target="../media/image9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gif"/><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31335-0DC1-47C9-B57F-E1EDECB7585C}"/>
              </a:ext>
            </a:extLst>
          </p:cNvPr>
          <p:cNvSpPr>
            <a:spLocks noGrp="1"/>
          </p:cNvSpPr>
          <p:nvPr>
            <p:ph type="ctrTitle"/>
          </p:nvPr>
        </p:nvSpPr>
        <p:spPr>
          <a:xfrm>
            <a:off x="157026" y="688258"/>
            <a:ext cx="11887200" cy="1828800"/>
          </a:xfrm>
        </p:spPr>
        <p:txBody>
          <a:bodyPr anchor="ctr">
            <a:normAutofit fontScale="90000"/>
          </a:bodyPr>
          <a:lstStyle/>
          <a:p>
            <a:r>
              <a:rPr lang="en-US" sz="8000" b="1" dirty="0">
                <a:solidFill>
                  <a:schemeClr val="accent6">
                    <a:lumMod val="40000"/>
                    <a:lumOff val="60000"/>
                  </a:schemeClr>
                </a:solidFill>
              </a:rPr>
              <a:t>Plasma Material Interactions</a:t>
            </a:r>
          </a:p>
        </p:txBody>
      </p:sp>
      <p:sp>
        <p:nvSpPr>
          <p:cNvPr id="3" name="Subtitle 2">
            <a:extLst>
              <a:ext uri="{FF2B5EF4-FFF2-40B4-BE49-F238E27FC236}">
                <a16:creationId xmlns:a16="http://schemas.microsoft.com/office/drawing/2014/main" id="{BA17B217-38F4-4652-9E86-82A1843C566A}"/>
              </a:ext>
            </a:extLst>
          </p:cNvPr>
          <p:cNvSpPr>
            <a:spLocks noGrp="1"/>
          </p:cNvSpPr>
          <p:nvPr>
            <p:ph type="subTitle" idx="1"/>
          </p:nvPr>
        </p:nvSpPr>
        <p:spPr>
          <a:xfrm>
            <a:off x="1524000" y="2512150"/>
            <a:ext cx="9144000" cy="3657600"/>
          </a:xfrm>
        </p:spPr>
        <p:txBody>
          <a:bodyPr/>
          <a:lstStyle/>
          <a:p>
            <a:r>
              <a:rPr lang="en-US" dirty="0">
                <a:solidFill>
                  <a:schemeClr val="bg1"/>
                </a:solidFill>
              </a:rPr>
              <a:t>Daniel Andruczyk</a:t>
            </a:r>
          </a:p>
          <a:p>
            <a:endParaRPr lang="en-US" dirty="0"/>
          </a:p>
          <a:p>
            <a:endParaRPr lang="en-US" dirty="0"/>
          </a:p>
          <a:p>
            <a:endParaRPr lang="en-US" dirty="0"/>
          </a:p>
          <a:p>
            <a:endParaRPr lang="en-US" dirty="0"/>
          </a:p>
          <a:p>
            <a:endParaRPr lang="en-US" dirty="0"/>
          </a:p>
          <a:p>
            <a:r>
              <a:rPr lang="en-US" i="1" dirty="0">
                <a:solidFill>
                  <a:srgbClr val="FFFF00"/>
                </a:solidFill>
              </a:rPr>
              <a:t>Email contact: </a:t>
            </a:r>
            <a:r>
              <a:rPr lang="en-US" dirty="0">
                <a:solidFill>
                  <a:srgbClr val="FFFF00"/>
                </a:solidFill>
                <a:hlinkClick r:id="rId2">
                  <a:extLst>
                    <a:ext uri="{A12FA001-AC4F-418D-AE19-62706E023703}">
                      <ahyp:hlinkClr xmlns:ahyp="http://schemas.microsoft.com/office/drawing/2018/hyperlinkcolor" val="tx"/>
                    </a:ext>
                  </a:extLst>
                </a:hlinkClick>
              </a:rPr>
              <a:t>andruczy@Illinois.edu</a:t>
            </a:r>
            <a:r>
              <a:rPr lang="en-US" dirty="0">
                <a:solidFill>
                  <a:srgbClr val="FFFF00"/>
                </a:solidFill>
              </a:rPr>
              <a:t> </a:t>
            </a:r>
          </a:p>
        </p:txBody>
      </p:sp>
    </p:spTree>
    <p:extLst>
      <p:ext uri="{BB962C8B-B14F-4D97-AF65-F5344CB8AC3E}">
        <p14:creationId xmlns:p14="http://schemas.microsoft.com/office/powerpoint/2010/main" val="37853329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9BAFE-E987-45C9-ADE2-27A76A496CE9}"/>
              </a:ext>
            </a:extLst>
          </p:cNvPr>
          <p:cNvSpPr>
            <a:spLocks noGrp="1"/>
          </p:cNvSpPr>
          <p:nvPr>
            <p:ph type="title"/>
          </p:nvPr>
        </p:nvSpPr>
        <p:spPr/>
        <p:txBody>
          <a:bodyPr>
            <a:normAutofit/>
          </a:bodyPr>
          <a:lstStyle/>
          <a:p>
            <a:r>
              <a:rPr lang="en-US" sz="3600" dirty="0"/>
              <a:t>What PMI effects do we need to worry about?</a:t>
            </a:r>
          </a:p>
        </p:txBody>
      </p:sp>
      <p:sp>
        <p:nvSpPr>
          <p:cNvPr id="3" name="Date Placeholder 2">
            <a:extLst>
              <a:ext uri="{FF2B5EF4-FFF2-40B4-BE49-F238E27FC236}">
                <a16:creationId xmlns:a16="http://schemas.microsoft.com/office/drawing/2014/main" id="{C961F5A4-35C5-47F3-9EC6-97B983E131A9}"/>
              </a:ext>
            </a:extLst>
          </p:cNvPr>
          <p:cNvSpPr>
            <a:spLocks noGrp="1"/>
          </p:cNvSpPr>
          <p:nvPr>
            <p:ph type="dt" sz="half" idx="10"/>
          </p:nvPr>
        </p:nvSpPr>
        <p:spPr/>
        <p:txBody>
          <a:bodyPr/>
          <a:lstStyle/>
          <a:p>
            <a:r>
              <a:rPr lang="en-US"/>
              <a:t>6/14/2019</a:t>
            </a:r>
          </a:p>
        </p:txBody>
      </p:sp>
      <p:sp>
        <p:nvSpPr>
          <p:cNvPr id="4" name="Footer Placeholder 3">
            <a:extLst>
              <a:ext uri="{FF2B5EF4-FFF2-40B4-BE49-F238E27FC236}">
                <a16:creationId xmlns:a16="http://schemas.microsoft.com/office/drawing/2014/main" id="{EB9DE616-DCBA-416A-A8A6-A00CF26C2936}"/>
              </a:ext>
            </a:extLst>
          </p:cNvPr>
          <p:cNvSpPr>
            <a:spLocks noGrp="1"/>
          </p:cNvSpPr>
          <p:nvPr>
            <p:ph type="ftr" sz="quarter" idx="11"/>
          </p:nvPr>
        </p:nvSpPr>
        <p:spPr/>
        <p:txBody>
          <a:bodyPr/>
          <a:lstStyle/>
          <a:p>
            <a:r>
              <a:rPr lang="en-US"/>
              <a:t>2019 Science Undergraduate Laboratory Internships (SULI) Lectures - Princeton PLasma Physics Laboratory, Princeton NJ, USA</a:t>
            </a:r>
          </a:p>
        </p:txBody>
      </p:sp>
      <p:sp>
        <p:nvSpPr>
          <p:cNvPr id="5" name="Slide Number Placeholder 4">
            <a:extLst>
              <a:ext uri="{FF2B5EF4-FFF2-40B4-BE49-F238E27FC236}">
                <a16:creationId xmlns:a16="http://schemas.microsoft.com/office/drawing/2014/main" id="{9E9FBF71-59ED-4AC3-B08E-8DD12BBCAA7C}"/>
              </a:ext>
            </a:extLst>
          </p:cNvPr>
          <p:cNvSpPr>
            <a:spLocks noGrp="1"/>
          </p:cNvSpPr>
          <p:nvPr>
            <p:ph type="sldNum" sz="quarter" idx="12"/>
          </p:nvPr>
        </p:nvSpPr>
        <p:spPr/>
        <p:txBody>
          <a:bodyPr/>
          <a:lstStyle/>
          <a:p>
            <a:fld id="{DAA54947-94DF-4087-82AF-D7550B309CB3}" type="slidenum">
              <a:rPr lang="en-US" smtClean="0"/>
              <a:t>10</a:t>
            </a:fld>
            <a:endParaRPr lang="en-US"/>
          </a:p>
        </p:txBody>
      </p:sp>
      <p:sp>
        <p:nvSpPr>
          <p:cNvPr id="6" name="Content Placeholder 2">
            <a:extLst>
              <a:ext uri="{FF2B5EF4-FFF2-40B4-BE49-F238E27FC236}">
                <a16:creationId xmlns:a16="http://schemas.microsoft.com/office/drawing/2014/main" id="{96CC0DD5-3C3B-4D38-ACDF-997BCBDEF62E}"/>
              </a:ext>
            </a:extLst>
          </p:cNvPr>
          <p:cNvSpPr txBox="1">
            <a:spLocks/>
          </p:cNvSpPr>
          <p:nvPr/>
        </p:nvSpPr>
        <p:spPr>
          <a:xfrm>
            <a:off x="3752513" y="966351"/>
            <a:ext cx="4691592" cy="5166360"/>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60000"/>
              <a:buFont typeface="Wingdings" panose="05000000000000000000" pitchFamily="2" charset="2"/>
              <a:buChar char="q"/>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80000"/>
              <a:buFont typeface="Wingdings" panose="05000000000000000000" pitchFamily="2" charset="2"/>
              <a:buChar char="v"/>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dirty="0">
                <a:latin typeface="Times New Roman" panose="02020603050405020304" pitchFamily="18" charset="0"/>
                <a:cs typeface="Times New Roman" panose="02020603050405020304" pitchFamily="18" charset="0"/>
              </a:rPr>
              <a:t>Reflection</a:t>
            </a:r>
          </a:p>
          <a:p>
            <a:pPr>
              <a:buFont typeface="Arial" panose="020B0604020202020204" pitchFamily="34" charset="0"/>
              <a:buNone/>
            </a:pPr>
            <a:endParaRPr lang="en-AU" dirty="0">
              <a:latin typeface="Times New Roman" panose="02020603050405020304" pitchFamily="18" charset="0"/>
              <a:cs typeface="Times New Roman" panose="02020603050405020304" pitchFamily="18" charset="0"/>
            </a:endParaRPr>
          </a:p>
          <a:p>
            <a:r>
              <a:rPr lang="en-AU" dirty="0">
                <a:latin typeface="Times New Roman" panose="02020603050405020304" pitchFamily="18" charset="0"/>
                <a:cs typeface="Times New Roman" panose="02020603050405020304" pitchFamily="18" charset="0"/>
              </a:rPr>
              <a:t>Implantation</a:t>
            </a:r>
          </a:p>
          <a:p>
            <a:pPr>
              <a:buFont typeface="Arial" panose="020B0604020202020204" pitchFamily="34" charset="0"/>
              <a:buNone/>
            </a:pPr>
            <a:endParaRPr lang="en-AU" dirty="0">
              <a:latin typeface="Times New Roman" panose="02020603050405020304" pitchFamily="18" charset="0"/>
              <a:cs typeface="Times New Roman" panose="02020603050405020304" pitchFamily="18" charset="0"/>
            </a:endParaRPr>
          </a:p>
          <a:p>
            <a:r>
              <a:rPr lang="en-AU" dirty="0">
                <a:latin typeface="Times New Roman" panose="02020603050405020304" pitchFamily="18" charset="0"/>
                <a:cs typeface="Times New Roman" panose="02020603050405020304" pitchFamily="18" charset="0"/>
              </a:rPr>
              <a:t>Sputtering</a:t>
            </a:r>
          </a:p>
          <a:p>
            <a:pPr marL="0" indent="0">
              <a:buNone/>
            </a:pPr>
            <a:endParaRPr lang="en-AU" dirty="0">
              <a:latin typeface="Times New Roman" panose="02020603050405020304" pitchFamily="18" charset="0"/>
              <a:cs typeface="Times New Roman" panose="02020603050405020304" pitchFamily="18" charset="0"/>
            </a:endParaRPr>
          </a:p>
          <a:p>
            <a:r>
              <a:rPr lang="en-AU" dirty="0">
                <a:latin typeface="Times New Roman" panose="02020603050405020304" pitchFamily="18" charset="0"/>
                <a:cs typeface="Times New Roman" panose="02020603050405020304" pitchFamily="18" charset="0"/>
              </a:rPr>
              <a:t>Electron Emission</a:t>
            </a:r>
          </a:p>
        </p:txBody>
      </p:sp>
    </p:spTree>
    <p:extLst>
      <p:ext uri="{BB962C8B-B14F-4D97-AF65-F5344CB8AC3E}">
        <p14:creationId xmlns:p14="http://schemas.microsoft.com/office/powerpoint/2010/main" val="23776264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51810EE-6A8E-4D72-9BF2-5C117FA55788}"/>
              </a:ext>
            </a:extLst>
          </p:cNvPr>
          <p:cNvSpPr>
            <a:spLocks noGrp="1"/>
          </p:cNvSpPr>
          <p:nvPr>
            <p:ph type="title"/>
          </p:nvPr>
        </p:nvSpPr>
        <p:spPr/>
        <p:txBody>
          <a:bodyPr>
            <a:normAutofit/>
          </a:bodyPr>
          <a:lstStyle/>
          <a:p>
            <a:r>
              <a:rPr lang="en-US" sz="3600" dirty="0"/>
              <a:t>Surface interactions</a:t>
            </a:r>
          </a:p>
        </p:txBody>
      </p:sp>
      <p:sp>
        <p:nvSpPr>
          <p:cNvPr id="4" name="Date Placeholder 3">
            <a:extLst>
              <a:ext uri="{FF2B5EF4-FFF2-40B4-BE49-F238E27FC236}">
                <a16:creationId xmlns:a16="http://schemas.microsoft.com/office/drawing/2014/main" id="{DFF2304D-1CF3-44C2-92BC-F1AFF6EDC476}"/>
              </a:ext>
            </a:extLst>
          </p:cNvPr>
          <p:cNvSpPr>
            <a:spLocks noGrp="1"/>
          </p:cNvSpPr>
          <p:nvPr>
            <p:ph type="dt" sz="half" idx="10"/>
          </p:nvPr>
        </p:nvSpPr>
        <p:spPr/>
        <p:txBody>
          <a:bodyPr/>
          <a:lstStyle/>
          <a:p>
            <a:r>
              <a:rPr lang="en-US"/>
              <a:t>6/14/2019</a:t>
            </a:r>
          </a:p>
        </p:txBody>
      </p:sp>
      <p:sp>
        <p:nvSpPr>
          <p:cNvPr id="5" name="Footer Placeholder 4">
            <a:extLst>
              <a:ext uri="{FF2B5EF4-FFF2-40B4-BE49-F238E27FC236}">
                <a16:creationId xmlns:a16="http://schemas.microsoft.com/office/drawing/2014/main" id="{CD615DCD-E0A1-4254-B5AA-59653E3C243F}"/>
              </a:ext>
            </a:extLst>
          </p:cNvPr>
          <p:cNvSpPr>
            <a:spLocks noGrp="1"/>
          </p:cNvSpPr>
          <p:nvPr>
            <p:ph type="ftr" sz="quarter" idx="11"/>
          </p:nvPr>
        </p:nvSpPr>
        <p:spPr/>
        <p:txBody>
          <a:bodyPr/>
          <a:lstStyle/>
          <a:p>
            <a:r>
              <a:rPr lang="en-US"/>
              <a:t>2019 Science Undergraduate Laboratory Internships (SULI) Lectures - Princeton PLasma Physics Laboratory, Princeton NJ, USA</a:t>
            </a:r>
          </a:p>
        </p:txBody>
      </p:sp>
      <p:sp>
        <p:nvSpPr>
          <p:cNvPr id="6" name="Slide Number Placeholder 5">
            <a:extLst>
              <a:ext uri="{FF2B5EF4-FFF2-40B4-BE49-F238E27FC236}">
                <a16:creationId xmlns:a16="http://schemas.microsoft.com/office/drawing/2014/main" id="{B6B7630B-C050-4E2C-B8E7-2AC7384BEBE0}"/>
              </a:ext>
            </a:extLst>
          </p:cNvPr>
          <p:cNvSpPr>
            <a:spLocks noGrp="1"/>
          </p:cNvSpPr>
          <p:nvPr>
            <p:ph type="sldNum" sz="quarter" idx="12"/>
          </p:nvPr>
        </p:nvSpPr>
        <p:spPr/>
        <p:txBody>
          <a:bodyPr/>
          <a:lstStyle/>
          <a:p>
            <a:fld id="{DAA54947-94DF-4087-82AF-D7550B309CB3}" type="slidenum">
              <a:rPr lang="en-US" smtClean="0"/>
              <a:t>11</a:t>
            </a:fld>
            <a:endParaRPr lang="en-US"/>
          </a:p>
        </p:txBody>
      </p:sp>
      <p:grpSp>
        <p:nvGrpSpPr>
          <p:cNvPr id="8" name="Group 7">
            <a:extLst>
              <a:ext uri="{FF2B5EF4-FFF2-40B4-BE49-F238E27FC236}">
                <a16:creationId xmlns:a16="http://schemas.microsoft.com/office/drawing/2014/main" id="{DDAAE8ED-3BB1-4C1B-9670-304D2ED67FB0}"/>
              </a:ext>
            </a:extLst>
          </p:cNvPr>
          <p:cNvGrpSpPr>
            <a:grpSpLocks noChangeAspect="1"/>
          </p:cNvGrpSpPr>
          <p:nvPr/>
        </p:nvGrpSpPr>
        <p:grpSpPr>
          <a:xfrm>
            <a:off x="1007034" y="1028415"/>
            <a:ext cx="10191555" cy="5029200"/>
            <a:chOff x="307188" y="1299389"/>
            <a:chExt cx="8508960" cy="4548802"/>
          </a:xfrm>
        </p:grpSpPr>
        <p:sp>
          <p:nvSpPr>
            <p:cNvPr id="9" name="Rectangle 2">
              <a:extLst>
                <a:ext uri="{FF2B5EF4-FFF2-40B4-BE49-F238E27FC236}">
                  <a16:creationId xmlns:a16="http://schemas.microsoft.com/office/drawing/2014/main" id="{4CA66EE3-E9B0-42C0-AC10-E3D456989966}"/>
                </a:ext>
              </a:extLst>
            </p:cNvPr>
            <p:cNvSpPr>
              <a:spLocks noChangeArrowheads="1"/>
            </p:cNvSpPr>
            <p:nvPr/>
          </p:nvSpPr>
          <p:spPr bwMode="auto">
            <a:xfrm>
              <a:off x="636786" y="2727771"/>
              <a:ext cx="2210400" cy="761840"/>
            </a:xfrm>
            <a:prstGeom prst="rect">
              <a:avLst/>
            </a:prstGeom>
            <a:solidFill>
              <a:srgbClr val="FF3300"/>
            </a:solidFill>
            <a:ln w="9525">
              <a:noFill/>
              <a:miter lim="800000"/>
              <a:headEnd/>
              <a:tailEnd/>
            </a:ln>
          </p:spPr>
          <p:txBody>
            <a:bodyPr wrap="none" lIns="91430" tIns="45715" rIns="91430" bIns="45715" anchor="ctr"/>
            <a:lstStyle/>
            <a:p>
              <a:pPr hangingPunct="0">
                <a:lnSpc>
                  <a:spcPct val="93000"/>
                </a:lnSpc>
                <a:buClr>
                  <a:srgbClr val="000000"/>
                </a:buClr>
                <a:buSzPct val="45000"/>
                <a:buFont typeface="Wingdings" pitchFamily="2" charset="2"/>
                <a:buNone/>
              </a:pPr>
              <a:endParaRPr lang="en-US">
                <a:solidFill>
                  <a:schemeClr val="tx1"/>
                </a:solidFill>
              </a:endParaRPr>
            </a:p>
          </p:txBody>
        </p:sp>
        <p:grpSp>
          <p:nvGrpSpPr>
            <p:cNvPr id="10" name="Group 5">
              <a:extLst>
                <a:ext uri="{FF2B5EF4-FFF2-40B4-BE49-F238E27FC236}">
                  <a16:creationId xmlns:a16="http://schemas.microsoft.com/office/drawing/2014/main" id="{30DC7F50-3695-4438-8893-9CF1353F3905}"/>
                </a:ext>
              </a:extLst>
            </p:cNvPr>
            <p:cNvGrpSpPr>
              <a:grpSpLocks/>
            </p:cNvGrpSpPr>
            <p:nvPr/>
          </p:nvGrpSpPr>
          <p:grpSpPr bwMode="auto">
            <a:xfrm>
              <a:off x="5190315" y="3082007"/>
              <a:ext cx="1292219" cy="1261961"/>
              <a:chOff x="3243" y="2758"/>
              <a:chExt cx="814" cy="795"/>
            </a:xfrm>
          </p:grpSpPr>
          <p:grpSp>
            <p:nvGrpSpPr>
              <p:cNvPr id="118" name="Group 6">
                <a:extLst>
                  <a:ext uri="{FF2B5EF4-FFF2-40B4-BE49-F238E27FC236}">
                    <a16:creationId xmlns:a16="http://schemas.microsoft.com/office/drawing/2014/main" id="{5ECB3942-AEE1-47DE-AD38-01400DD2290F}"/>
                  </a:ext>
                </a:extLst>
              </p:cNvPr>
              <p:cNvGrpSpPr>
                <a:grpSpLocks/>
              </p:cNvGrpSpPr>
              <p:nvPr/>
            </p:nvGrpSpPr>
            <p:grpSpPr bwMode="auto">
              <a:xfrm>
                <a:off x="3243" y="3492"/>
                <a:ext cx="35" cy="60"/>
                <a:chOff x="3243" y="3492"/>
                <a:chExt cx="35" cy="60"/>
              </a:xfrm>
            </p:grpSpPr>
            <p:sp>
              <p:nvSpPr>
                <p:cNvPr id="177" name="Arc 7">
                  <a:extLst>
                    <a:ext uri="{FF2B5EF4-FFF2-40B4-BE49-F238E27FC236}">
                      <a16:creationId xmlns:a16="http://schemas.microsoft.com/office/drawing/2014/main" id="{FB9DCA0E-4269-4C81-B1D2-35B51AF94BB3}"/>
                    </a:ext>
                  </a:extLst>
                </p:cNvPr>
                <p:cNvSpPr>
                  <a:spLocks/>
                </p:cNvSpPr>
                <p:nvPr/>
              </p:nvSpPr>
              <p:spPr bwMode="auto">
                <a:xfrm rot="-2460000">
                  <a:off x="3257" y="3492"/>
                  <a:ext cx="21" cy="42"/>
                </a:xfrm>
                <a:custGeom>
                  <a:avLst/>
                  <a:gdLst>
                    <a:gd name="T0" fmla="*/ 0 w 21600"/>
                    <a:gd name="T1" fmla="*/ 0 h 21600"/>
                    <a:gd name="T2" fmla="*/ 21 w 21600"/>
                    <a:gd name="T3" fmla="*/ 42 h 21600"/>
                    <a:gd name="T4" fmla="*/ 0 w 21600"/>
                    <a:gd name="T5" fmla="*/ 4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chemeClr val="tx1"/>
                  </a:solidFill>
                  <a:round/>
                  <a:headEnd/>
                  <a:tailEnd/>
                </a:ln>
              </p:spPr>
              <p:txBody>
                <a:bodyPr wrap="none" anchor="ctr"/>
                <a:lstStyle/>
                <a:p>
                  <a:endParaRPr lang="en-US"/>
                </a:p>
              </p:txBody>
            </p:sp>
            <p:sp>
              <p:nvSpPr>
                <p:cNvPr id="178" name="Arc 8">
                  <a:extLst>
                    <a:ext uri="{FF2B5EF4-FFF2-40B4-BE49-F238E27FC236}">
                      <a16:creationId xmlns:a16="http://schemas.microsoft.com/office/drawing/2014/main" id="{865F9973-789F-4251-A547-6EF4AE9BD63F}"/>
                    </a:ext>
                  </a:extLst>
                </p:cNvPr>
                <p:cNvSpPr>
                  <a:spLocks/>
                </p:cNvSpPr>
                <p:nvPr/>
              </p:nvSpPr>
              <p:spPr bwMode="auto">
                <a:xfrm rot="-2460000">
                  <a:off x="3243" y="3510"/>
                  <a:ext cx="22" cy="42"/>
                </a:xfrm>
                <a:custGeom>
                  <a:avLst/>
                  <a:gdLst>
                    <a:gd name="T0" fmla="*/ 0 w 21600"/>
                    <a:gd name="T1" fmla="*/ 42 h 21576"/>
                    <a:gd name="T2" fmla="*/ 21 w 21600"/>
                    <a:gd name="T3" fmla="*/ 0 h 21576"/>
                    <a:gd name="T4" fmla="*/ 22 w 21600"/>
                    <a:gd name="T5" fmla="*/ 42 h 21576"/>
                    <a:gd name="T6" fmla="*/ 0 60000 65536"/>
                    <a:gd name="T7" fmla="*/ 0 60000 65536"/>
                    <a:gd name="T8" fmla="*/ 0 60000 65536"/>
                    <a:gd name="T9" fmla="*/ 0 w 21600"/>
                    <a:gd name="T10" fmla="*/ 0 h 21576"/>
                    <a:gd name="T11" fmla="*/ 21600 w 21600"/>
                    <a:gd name="T12" fmla="*/ 21576 h 21576"/>
                  </a:gdLst>
                  <a:ahLst/>
                  <a:cxnLst>
                    <a:cxn ang="T6">
                      <a:pos x="T0" y="T1"/>
                    </a:cxn>
                    <a:cxn ang="T7">
                      <a:pos x="T2" y="T3"/>
                    </a:cxn>
                    <a:cxn ang="T8">
                      <a:pos x="T4" y="T5"/>
                    </a:cxn>
                  </a:cxnLst>
                  <a:rect l="T9" t="T10" r="T11" b="T12"/>
                  <a:pathLst>
                    <a:path w="21600" h="21576" fill="none" extrusionOk="0">
                      <a:moveTo>
                        <a:pt x="0" y="21576"/>
                      </a:moveTo>
                      <a:cubicBezTo>
                        <a:pt x="0" y="10036"/>
                        <a:pt x="9070" y="535"/>
                        <a:pt x="20596" y="-1"/>
                      </a:cubicBezTo>
                    </a:path>
                    <a:path w="21600" h="21576" stroke="0" extrusionOk="0">
                      <a:moveTo>
                        <a:pt x="0" y="21576"/>
                      </a:moveTo>
                      <a:cubicBezTo>
                        <a:pt x="0" y="10036"/>
                        <a:pt x="9070" y="535"/>
                        <a:pt x="20596" y="-1"/>
                      </a:cubicBezTo>
                      <a:lnTo>
                        <a:pt x="21600" y="21576"/>
                      </a:lnTo>
                      <a:close/>
                    </a:path>
                  </a:pathLst>
                </a:custGeom>
                <a:noFill/>
                <a:ln w="12700" cap="rnd">
                  <a:solidFill>
                    <a:schemeClr val="tx1"/>
                  </a:solidFill>
                  <a:round/>
                  <a:headEnd/>
                  <a:tailEnd/>
                </a:ln>
              </p:spPr>
              <p:txBody>
                <a:bodyPr wrap="none" anchor="ctr"/>
                <a:lstStyle/>
                <a:p>
                  <a:endParaRPr lang="en-US"/>
                </a:p>
              </p:txBody>
            </p:sp>
          </p:grpSp>
          <p:grpSp>
            <p:nvGrpSpPr>
              <p:cNvPr id="119" name="Group 9">
                <a:extLst>
                  <a:ext uri="{FF2B5EF4-FFF2-40B4-BE49-F238E27FC236}">
                    <a16:creationId xmlns:a16="http://schemas.microsoft.com/office/drawing/2014/main" id="{FFB3F43F-B7B3-4130-AFE6-130DA6E60E4C}"/>
                  </a:ext>
                </a:extLst>
              </p:cNvPr>
              <p:cNvGrpSpPr>
                <a:grpSpLocks/>
              </p:cNvGrpSpPr>
              <p:nvPr/>
            </p:nvGrpSpPr>
            <p:grpSpPr bwMode="auto">
              <a:xfrm>
                <a:off x="3303" y="3492"/>
                <a:ext cx="43" cy="61"/>
                <a:chOff x="3303" y="3492"/>
                <a:chExt cx="43" cy="61"/>
              </a:xfrm>
            </p:grpSpPr>
            <p:sp>
              <p:nvSpPr>
                <p:cNvPr id="175" name="Arc 10">
                  <a:extLst>
                    <a:ext uri="{FF2B5EF4-FFF2-40B4-BE49-F238E27FC236}">
                      <a16:creationId xmlns:a16="http://schemas.microsoft.com/office/drawing/2014/main" id="{94057CBD-3BCA-42C7-A863-0B3FCADC59AB}"/>
                    </a:ext>
                  </a:extLst>
                </p:cNvPr>
                <p:cNvSpPr>
                  <a:spLocks/>
                </p:cNvSpPr>
                <p:nvPr/>
              </p:nvSpPr>
              <p:spPr bwMode="auto">
                <a:xfrm rot="8340000">
                  <a:off x="3325" y="3492"/>
                  <a:ext cx="21" cy="41"/>
                </a:xfrm>
                <a:custGeom>
                  <a:avLst/>
                  <a:gdLst>
                    <a:gd name="T0" fmla="*/ 0 w 21594"/>
                    <a:gd name="T1" fmla="*/ 40 h 21577"/>
                    <a:gd name="T2" fmla="*/ 20 w 21594"/>
                    <a:gd name="T3" fmla="*/ 0 h 21577"/>
                    <a:gd name="T4" fmla="*/ 21 w 21594"/>
                    <a:gd name="T5" fmla="*/ 41 h 21577"/>
                    <a:gd name="T6" fmla="*/ 0 60000 65536"/>
                    <a:gd name="T7" fmla="*/ 0 60000 65536"/>
                    <a:gd name="T8" fmla="*/ 0 60000 65536"/>
                    <a:gd name="T9" fmla="*/ 0 w 21594"/>
                    <a:gd name="T10" fmla="*/ 0 h 21577"/>
                    <a:gd name="T11" fmla="*/ 21594 w 21594"/>
                    <a:gd name="T12" fmla="*/ 21577 h 21577"/>
                  </a:gdLst>
                  <a:ahLst/>
                  <a:cxnLst>
                    <a:cxn ang="T6">
                      <a:pos x="T0" y="T1"/>
                    </a:cxn>
                    <a:cxn ang="T7">
                      <a:pos x="T2" y="T3"/>
                    </a:cxn>
                    <a:cxn ang="T8">
                      <a:pos x="T4" y="T5"/>
                    </a:cxn>
                  </a:cxnLst>
                  <a:rect l="T9" t="T10" r="T11" b="T12"/>
                  <a:pathLst>
                    <a:path w="21594" h="21577" fill="none" extrusionOk="0">
                      <a:moveTo>
                        <a:pt x="-1" y="21068"/>
                      </a:moveTo>
                      <a:cubicBezTo>
                        <a:pt x="266" y="9724"/>
                        <a:pt x="9267" y="520"/>
                        <a:pt x="20602" y="-1"/>
                      </a:cubicBezTo>
                    </a:path>
                    <a:path w="21594" h="21577" stroke="0" extrusionOk="0">
                      <a:moveTo>
                        <a:pt x="-1" y="21068"/>
                      </a:moveTo>
                      <a:cubicBezTo>
                        <a:pt x="266" y="9724"/>
                        <a:pt x="9267" y="520"/>
                        <a:pt x="20602" y="-1"/>
                      </a:cubicBezTo>
                      <a:lnTo>
                        <a:pt x="21594" y="21577"/>
                      </a:lnTo>
                      <a:close/>
                    </a:path>
                  </a:pathLst>
                </a:custGeom>
                <a:noFill/>
                <a:ln w="12700" cap="rnd">
                  <a:solidFill>
                    <a:schemeClr val="tx1"/>
                  </a:solidFill>
                  <a:round/>
                  <a:headEnd/>
                  <a:tailEnd/>
                </a:ln>
              </p:spPr>
              <p:txBody>
                <a:bodyPr wrap="none" anchor="ctr"/>
                <a:lstStyle/>
                <a:p>
                  <a:endParaRPr lang="en-US"/>
                </a:p>
              </p:txBody>
            </p:sp>
            <p:sp>
              <p:nvSpPr>
                <p:cNvPr id="176" name="Arc 11">
                  <a:extLst>
                    <a:ext uri="{FF2B5EF4-FFF2-40B4-BE49-F238E27FC236}">
                      <a16:creationId xmlns:a16="http://schemas.microsoft.com/office/drawing/2014/main" id="{251F17BD-063F-4800-87CB-BA439F9E4F23}"/>
                    </a:ext>
                  </a:extLst>
                </p:cNvPr>
                <p:cNvSpPr>
                  <a:spLocks/>
                </p:cNvSpPr>
                <p:nvPr/>
              </p:nvSpPr>
              <p:spPr bwMode="auto">
                <a:xfrm rot="8340000">
                  <a:off x="3303" y="3511"/>
                  <a:ext cx="21" cy="42"/>
                </a:xfrm>
                <a:custGeom>
                  <a:avLst/>
                  <a:gdLst>
                    <a:gd name="T0" fmla="*/ 0 w 22632"/>
                    <a:gd name="T1" fmla="*/ 0 h 21600"/>
                    <a:gd name="T2" fmla="*/ 21 w 22632"/>
                    <a:gd name="T3" fmla="*/ 41 h 21600"/>
                    <a:gd name="T4" fmla="*/ 1 w 22632"/>
                    <a:gd name="T5" fmla="*/ 42 h 21600"/>
                    <a:gd name="T6" fmla="*/ 0 60000 65536"/>
                    <a:gd name="T7" fmla="*/ 0 60000 65536"/>
                    <a:gd name="T8" fmla="*/ 0 60000 65536"/>
                    <a:gd name="T9" fmla="*/ 0 w 22632"/>
                    <a:gd name="T10" fmla="*/ 0 h 21600"/>
                    <a:gd name="T11" fmla="*/ 22632 w 22632"/>
                    <a:gd name="T12" fmla="*/ 21600 h 21600"/>
                  </a:gdLst>
                  <a:ahLst/>
                  <a:cxnLst>
                    <a:cxn ang="T6">
                      <a:pos x="T0" y="T1"/>
                    </a:cxn>
                    <a:cxn ang="T7">
                      <a:pos x="T2" y="T3"/>
                    </a:cxn>
                    <a:cxn ang="T8">
                      <a:pos x="T4" y="T5"/>
                    </a:cxn>
                  </a:cxnLst>
                  <a:rect l="T9" t="T10" r="T11" b="T12"/>
                  <a:pathLst>
                    <a:path w="22632" h="21600" fill="none" extrusionOk="0">
                      <a:moveTo>
                        <a:pt x="-1" y="25"/>
                      </a:moveTo>
                      <a:cubicBezTo>
                        <a:pt x="346" y="8"/>
                        <a:pt x="692" y="-1"/>
                        <a:pt x="1039" y="0"/>
                      </a:cubicBezTo>
                      <a:cubicBezTo>
                        <a:pt x="12760" y="0"/>
                        <a:pt x="22343" y="9348"/>
                        <a:pt x="22632" y="21066"/>
                      </a:cubicBezTo>
                    </a:path>
                    <a:path w="22632" h="21600" stroke="0" extrusionOk="0">
                      <a:moveTo>
                        <a:pt x="-1" y="25"/>
                      </a:moveTo>
                      <a:cubicBezTo>
                        <a:pt x="346" y="8"/>
                        <a:pt x="692" y="-1"/>
                        <a:pt x="1039" y="0"/>
                      </a:cubicBezTo>
                      <a:cubicBezTo>
                        <a:pt x="12760" y="0"/>
                        <a:pt x="22343" y="9348"/>
                        <a:pt x="22632" y="21066"/>
                      </a:cubicBezTo>
                      <a:lnTo>
                        <a:pt x="1039" y="21600"/>
                      </a:lnTo>
                      <a:close/>
                    </a:path>
                  </a:pathLst>
                </a:custGeom>
                <a:noFill/>
                <a:ln w="12700" cap="rnd">
                  <a:solidFill>
                    <a:schemeClr val="tx1"/>
                  </a:solidFill>
                  <a:round/>
                  <a:headEnd/>
                  <a:tailEnd/>
                </a:ln>
              </p:spPr>
              <p:txBody>
                <a:bodyPr wrap="none" anchor="ctr"/>
                <a:lstStyle/>
                <a:p>
                  <a:endParaRPr lang="en-US"/>
                </a:p>
              </p:txBody>
            </p:sp>
          </p:grpSp>
          <p:grpSp>
            <p:nvGrpSpPr>
              <p:cNvPr id="120" name="Group 12">
                <a:extLst>
                  <a:ext uri="{FF2B5EF4-FFF2-40B4-BE49-F238E27FC236}">
                    <a16:creationId xmlns:a16="http://schemas.microsoft.com/office/drawing/2014/main" id="{38A5674F-9BD3-4FCA-B65D-479B712FB4BF}"/>
                  </a:ext>
                </a:extLst>
              </p:cNvPr>
              <p:cNvGrpSpPr>
                <a:grpSpLocks/>
              </p:cNvGrpSpPr>
              <p:nvPr/>
            </p:nvGrpSpPr>
            <p:grpSpPr bwMode="auto">
              <a:xfrm>
                <a:off x="3313" y="3425"/>
                <a:ext cx="35" cy="57"/>
                <a:chOff x="3313" y="3425"/>
                <a:chExt cx="35" cy="57"/>
              </a:xfrm>
            </p:grpSpPr>
            <p:sp>
              <p:nvSpPr>
                <p:cNvPr id="173" name="Arc 13">
                  <a:extLst>
                    <a:ext uri="{FF2B5EF4-FFF2-40B4-BE49-F238E27FC236}">
                      <a16:creationId xmlns:a16="http://schemas.microsoft.com/office/drawing/2014/main" id="{FA61B217-8607-4753-944D-24BD615AF85A}"/>
                    </a:ext>
                  </a:extLst>
                </p:cNvPr>
                <p:cNvSpPr>
                  <a:spLocks/>
                </p:cNvSpPr>
                <p:nvPr/>
              </p:nvSpPr>
              <p:spPr bwMode="auto">
                <a:xfrm rot="-2460000">
                  <a:off x="3327" y="3425"/>
                  <a:ext cx="21" cy="43"/>
                </a:xfrm>
                <a:custGeom>
                  <a:avLst/>
                  <a:gdLst>
                    <a:gd name="T0" fmla="*/ 0 w 22633"/>
                    <a:gd name="T1" fmla="*/ 0 h 21600"/>
                    <a:gd name="T2" fmla="*/ 21 w 22633"/>
                    <a:gd name="T3" fmla="*/ 42 h 21600"/>
                    <a:gd name="T4" fmla="*/ 1 w 22633"/>
                    <a:gd name="T5" fmla="*/ 43 h 21600"/>
                    <a:gd name="T6" fmla="*/ 0 60000 65536"/>
                    <a:gd name="T7" fmla="*/ 0 60000 65536"/>
                    <a:gd name="T8" fmla="*/ 0 60000 65536"/>
                    <a:gd name="T9" fmla="*/ 0 w 22633"/>
                    <a:gd name="T10" fmla="*/ 0 h 21600"/>
                    <a:gd name="T11" fmla="*/ 22633 w 22633"/>
                    <a:gd name="T12" fmla="*/ 21600 h 21600"/>
                  </a:gdLst>
                  <a:ahLst/>
                  <a:cxnLst>
                    <a:cxn ang="T6">
                      <a:pos x="T0" y="T1"/>
                    </a:cxn>
                    <a:cxn ang="T7">
                      <a:pos x="T2" y="T3"/>
                    </a:cxn>
                    <a:cxn ang="T8">
                      <a:pos x="T4" y="T5"/>
                    </a:cxn>
                  </a:cxnLst>
                  <a:rect l="T9" t="T10" r="T11" b="T12"/>
                  <a:pathLst>
                    <a:path w="22633" h="21600" fill="none" extrusionOk="0">
                      <a:moveTo>
                        <a:pt x="-1" y="25"/>
                      </a:moveTo>
                      <a:cubicBezTo>
                        <a:pt x="346" y="8"/>
                        <a:pt x="693" y="-1"/>
                        <a:pt x="1040" y="0"/>
                      </a:cubicBezTo>
                      <a:cubicBezTo>
                        <a:pt x="12766" y="0"/>
                        <a:pt x="22351" y="9356"/>
                        <a:pt x="22633" y="21079"/>
                      </a:cubicBezTo>
                    </a:path>
                    <a:path w="22633" h="21600" stroke="0" extrusionOk="0">
                      <a:moveTo>
                        <a:pt x="-1" y="25"/>
                      </a:moveTo>
                      <a:cubicBezTo>
                        <a:pt x="346" y="8"/>
                        <a:pt x="693" y="-1"/>
                        <a:pt x="1040" y="0"/>
                      </a:cubicBezTo>
                      <a:cubicBezTo>
                        <a:pt x="12766" y="0"/>
                        <a:pt x="22351" y="9356"/>
                        <a:pt x="22633" y="21079"/>
                      </a:cubicBezTo>
                      <a:lnTo>
                        <a:pt x="1040" y="21600"/>
                      </a:lnTo>
                      <a:close/>
                    </a:path>
                  </a:pathLst>
                </a:custGeom>
                <a:noFill/>
                <a:ln w="12700" cap="rnd">
                  <a:solidFill>
                    <a:schemeClr val="tx1"/>
                  </a:solidFill>
                  <a:round/>
                  <a:headEnd/>
                  <a:tailEnd/>
                </a:ln>
              </p:spPr>
              <p:txBody>
                <a:bodyPr wrap="none" anchor="ctr"/>
                <a:lstStyle/>
                <a:p>
                  <a:endParaRPr lang="en-US"/>
                </a:p>
              </p:txBody>
            </p:sp>
            <p:sp>
              <p:nvSpPr>
                <p:cNvPr id="174" name="Arc 14">
                  <a:extLst>
                    <a:ext uri="{FF2B5EF4-FFF2-40B4-BE49-F238E27FC236}">
                      <a16:creationId xmlns:a16="http://schemas.microsoft.com/office/drawing/2014/main" id="{C577C20C-9D4F-4108-A33C-74D50DCD5A67}"/>
                    </a:ext>
                  </a:extLst>
                </p:cNvPr>
                <p:cNvSpPr>
                  <a:spLocks/>
                </p:cNvSpPr>
                <p:nvPr/>
              </p:nvSpPr>
              <p:spPr bwMode="auto">
                <a:xfrm rot="-2460000">
                  <a:off x="3313" y="3440"/>
                  <a:ext cx="22" cy="42"/>
                </a:xfrm>
                <a:custGeom>
                  <a:avLst/>
                  <a:gdLst>
                    <a:gd name="T0" fmla="*/ 0 w 21600"/>
                    <a:gd name="T1" fmla="*/ 42 h 21577"/>
                    <a:gd name="T2" fmla="*/ 21 w 21600"/>
                    <a:gd name="T3" fmla="*/ 0 h 21577"/>
                    <a:gd name="T4" fmla="*/ 22 w 21600"/>
                    <a:gd name="T5" fmla="*/ 42 h 21577"/>
                    <a:gd name="T6" fmla="*/ 0 60000 65536"/>
                    <a:gd name="T7" fmla="*/ 0 60000 65536"/>
                    <a:gd name="T8" fmla="*/ 0 60000 65536"/>
                    <a:gd name="T9" fmla="*/ 0 w 21600"/>
                    <a:gd name="T10" fmla="*/ 0 h 21577"/>
                    <a:gd name="T11" fmla="*/ 21600 w 21600"/>
                    <a:gd name="T12" fmla="*/ 21577 h 21577"/>
                  </a:gdLst>
                  <a:ahLst/>
                  <a:cxnLst>
                    <a:cxn ang="T6">
                      <a:pos x="T0" y="T1"/>
                    </a:cxn>
                    <a:cxn ang="T7">
                      <a:pos x="T2" y="T3"/>
                    </a:cxn>
                    <a:cxn ang="T8">
                      <a:pos x="T4" y="T5"/>
                    </a:cxn>
                  </a:cxnLst>
                  <a:rect l="T9" t="T10" r="T11" b="T12"/>
                  <a:pathLst>
                    <a:path w="21600" h="21577" fill="none" extrusionOk="0">
                      <a:moveTo>
                        <a:pt x="0" y="21577"/>
                      </a:moveTo>
                      <a:cubicBezTo>
                        <a:pt x="0" y="10028"/>
                        <a:pt x="9083" y="523"/>
                        <a:pt x="20619" y="-1"/>
                      </a:cubicBezTo>
                    </a:path>
                    <a:path w="21600" h="21577" stroke="0" extrusionOk="0">
                      <a:moveTo>
                        <a:pt x="0" y="21577"/>
                      </a:moveTo>
                      <a:cubicBezTo>
                        <a:pt x="0" y="10028"/>
                        <a:pt x="9083" y="523"/>
                        <a:pt x="20619" y="-1"/>
                      </a:cubicBezTo>
                      <a:lnTo>
                        <a:pt x="21600" y="21577"/>
                      </a:lnTo>
                      <a:close/>
                    </a:path>
                  </a:pathLst>
                </a:custGeom>
                <a:noFill/>
                <a:ln w="12700" cap="rnd">
                  <a:solidFill>
                    <a:schemeClr val="tx1"/>
                  </a:solidFill>
                  <a:round/>
                  <a:headEnd/>
                  <a:tailEnd/>
                </a:ln>
              </p:spPr>
              <p:txBody>
                <a:bodyPr wrap="none" anchor="ctr"/>
                <a:lstStyle/>
                <a:p>
                  <a:endParaRPr lang="en-US"/>
                </a:p>
              </p:txBody>
            </p:sp>
          </p:grpSp>
          <p:grpSp>
            <p:nvGrpSpPr>
              <p:cNvPr id="121" name="Group 15">
                <a:extLst>
                  <a:ext uri="{FF2B5EF4-FFF2-40B4-BE49-F238E27FC236}">
                    <a16:creationId xmlns:a16="http://schemas.microsoft.com/office/drawing/2014/main" id="{E7E550B5-EA76-46AD-B1BA-C42EF324A7E1}"/>
                  </a:ext>
                </a:extLst>
              </p:cNvPr>
              <p:cNvGrpSpPr>
                <a:grpSpLocks/>
              </p:cNvGrpSpPr>
              <p:nvPr/>
            </p:nvGrpSpPr>
            <p:grpSpPr bwMode="auto">
              <a:xfrm>
                <a:off x="3371" y="3423"/>
                <a:ext cx="45" cy="60"/>
                <a:chOff x="3371" y="3423"/>
                <a:chExt cx="45" cy="60"/>
              </a:xfrm>
            </p:grpSpPr>
            <p:sp>
              <p:nvSpPr>
                <p:cNvPr id="171" name="Arc 16">
                  <a:extLst>
                    <a:ext uri="{FF2B5EF4-FFF2-40B4-BE49-F238E27FC236}">
                      <a16:creationId xmlns:a16="http://schemas.microsoft.com/office/drawing/2014/main" id="{49AA90EB-52C6-45F7-AAD2-466E24DF2A7F}"/>
                    </a:ext>
                  </a:extLst>
                </p:cNvPr>
                <p:cNvSpPr>
                  <a:spLocks/>
                </p:cNvSpPr>
                <p:nvPr/>
              </p:nvSpPr>
              <p:spPr bwMode="auto">
                <a:xfrm rot="8340000">
                  <a:off x="3395" y="3423"/>
                  <a:ext cx="21" cy="42"/>
                </a:xfrm>
                <a:custGeom>
                  <a:avLst/>
                  <a:gdLst>
                    <a:gd name="T0" fmla="*/ 0 w 21600"/>
                    <a:gd name="T1" fmla="*/ 42 h 21575"/>
                    <a:gd name="T2" fmla="*/ 20 w 21600"/>
                    <a:gd name="T3" fmla="*/ 0 h 21575"/>
                    <a:gd name="T4" fmla="*/ 21 w 21600"/>
                    <a:gd name="T5" fmla="*/ 42 h 21575"/>
                    <a:gd name="T6" fmla="*/ 0 60000 65536"/>
                    <a:gd name="T7" fmla="*/ 0 60000 65536"/>
                    <a:gd name="T8" fmla="*/ 0 60000 65536"/>
                    <a:gd name="T9" fmla="*/ 0 w 21600"/>
                    <a:gd name="T10" fmla="*/ 0 h 21575"/>
                    <a:gd name="T11" fmla="*/ 21600 w 21600"/>
                    <a:gd name="T12" fmla="*/ 21575 h 21575"/>
                  </a:gdLst>
                  <a:ahLst/>
                  <a:cxnLst>
                    <a:cxn ang="T6">
                      <a:pos x="T0" y="T1"/>
                    </a:cxn>
                    <a:cxn ang="T7">
                      <a:pos x="T2" y="T3"/>
                    </a:cxn>
                    <a:cxn ang="T8">
                      <a:pos x="T4" y="T5"/>
                    </a:cxn>
                  </a:cxnLst>
                  <a:rect l="T9" t="T10" r="T11" b="T12"/>
                  <a:pathLst>
                    <a:path w="21600" h="21575" fill="none" extrusionOk="0">
                      <a:moveTo>
                        <a:pt x="0" y="21575"/>
                      </a:moveTo>
                      <a:cubicBezTo>
                        <a:pt x="0" y="10044"/>
                        <a:pt x="9055" y="547"/>
                        <a:pt x="20572" y="-1"/>
                      </a:cubicBezTo>
                    </a:path>
                    <a:path w="21600" h="21575" stroke="0" extrusionOk="0">
                      <a:moveTo>
                        <a:pt x="0" y="21575"/>
                      </a:moveTo>
                      <a:cubicBezTo>
                        <a:pt x="0" y="10044"/>
                        <a:pt x="9055" y="547"/>
                        <a:pt x="20572" y="-1"/>
                      </a:cubicBezTo>
                      <a:lnTo>
                        <a:pt x="21600" y="21575"/>
                      </a:lnTo>
                      <a:close/>
                    </a:path>
                  </a:pathLst>
                </a:custGeom>
                <a:noFill/>
                <a:ln w="12700" cap="rnd">
                  <a:solidFill>
                    <a:schemeClr val="tx1"/>
                  </a:solidFill>
                  <a:round/>
                  <a:headEnd/>
                  <a:tailEnd/>
                </a:ln>
              </p:spPr>
              <p:txBody>
                <a:bodyPr wrap="none" anchor="ctr"/>
                <a:lstStyle/>
                <a:p>
                  <a:endParaRPr lang="en-US"/>
                </a:p>
              </p:txBody>
            </p:sp>
            <p:sp>
              <p:nvSpPr>
                <p:cNvPr id="172" name="Arc 17">
                  <a:extLst>
                    <a:ext uri="{FF2B5EF4-FFF2-40B4-BE49-F238E27FC236}">
                      <a16:creationId xmlns:a16="http://schemas.microsoft.com/office/drawing/2014/main" id="{DAC94111-37B6-41F6-8775-F6D5A4C81B92}"/>
                    </a:ext>
                  </a:extLst>
                </p:cNvPr>
                <p:cNvSpPr>
                  <a:spLocks/>
                </p:cNvSpPr>
                <p:nvPr/>
              </p:nvSpPr>
              <p:spPr bwMode="auto">
                <a:xfrm rot="8340000">
                  <a:off x="3371" y="3442"/>
                  <a:ext cx="21" cy="41"/>
                </a:xfrm>
                <a:custGeom>
                  <a:avLst/>
                  <a:gdLst>
                    <a:gd name="T0" fmla="*/ 0 w 21600"/>
                    <a:gd name="T1" fmla="*/ 0 h 21600"/>
                    <a:gd name="T2" fmla="*/ 21 w 21600"/>
                    <a:gd name="T3" fmla="*/ 41 h 21600"/>
                    <a:gd name="T4" fmla="*/ 0 w 21600"/>
                    <a:gd name="T5" fmla="*/ 4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chemeClr val="tx1"/>
                  </a:solidFill>
                  <a:round/>
                  <a:headEnd/>
                  <a:tailEnd/>
                </a:ln>
              </p:spPr>
              <p:txBody>
                <a:bodyPr wrap="none" anchor="ctr"/>
                <a:lstStyle/>
                <a:p>
                  <a:endParaRPr lang="en-US"/>
                </a:p>
              </p:txBody>
            </p:sp>
          </p:grpSp>
          <p:grpSp>
            <p:nvGrpSpPr>
              <p:cNvPr id="122" name="Group 18">
                <a:extLst>
                  <a:ext uri="{FF2B5EF4-FFF2-40B4-BE49-F238E27FC236}">
                    <a16:creationId xmlns:a16="http://schemas.microsoft.com/office/drawing/2014/main" id="{D05B370A-3F95-46EE-99F4-23672326868D}"/>
                  </a:ext>
                </a:extLst>
              </p:cNvPr>
              <p:cNvGrpSpPr>
                <a:grpSpLocks/>
              </p:cNvGrpSpPr>
              <p:nvPr/>
            </p:nvGrpSpPr>
            <p:grpSpPr bwMode="auto">
              <a:xfrm>
                <a:off x="3385" y="3354"/>
                <a:ext cx="36" cy="61"/>
                <a:chOff x="3385" y="3354"/>
                <a:chExt cx="36" cy="61"/>
              </a:xfrm>
            </p:grpSpPr>
            <p:sp>
              <p:nvSpPr>
                <p:cNvPr id="169" name="Arc 19">
                  <a:extLst>
                    <a:ext uri="{FF2B5EF4-FFF2-40B4-BE49-F238E27FC236}">
                      <a16:creationId xmlns:a16="http://schemas.microsoft.com/office/drawing/2014/main" id="{AEAEDED6-55DE-4546-B4AE-291E27960138}"/>
                    </a:ext>
                  </a:extLst>
                </p:cNvPr>
                <p:cNvSpPr>
                  <a:spLocks/>
                </p:cNvSpPr>
                <p:nvPr/>
              </p:nvSpPr>
              <p:spPr bwMode="auto">
                <a:xfrm rot="-2460000">
                  <a:off x="3399" y="3354"/>
                  <a:ext cx="22" cy="42"/>
                </a:xfrm>
                <a:custGeom>
                  <a:avLst/>
                  <a:gdLst>
                    <a:gd name="T0" fmla="*/ 0 w 22603"/>
                    <a:gd name="T1" fmla="*/ 0 h 21600"/>
                    <a:gd name="T2" fmla="*/ 22 w 22603"/>
                    <a:gd name="T3" fmla="*/ 42 h 21600"/>
                    <a:gd name="T4" fmla="*/ 1 w 22603"/>
                    <a:gd name="T5" fmla="*/ 42 h 21600"/>
                    <a:gd name="T6" fmla="*/ 0 60000 65536"/>
                    <a:gd name="T7" fmla="*/ 0 60000 65536"/>
                    <a:gd name="T8" fmla="*/ 0 60000 65536"/>
                    <a:gd name="T9" fmla="*/ 0 w 22603"/>
                    <a:gd name="T10" fmla="*/ 0 h 21600"/>
                    <a:gd name="T11" fmla="*/ 22603 w 22603"/>
                    <a:gd name="T12" fmla="*/ 21600 h 21600"/>
                  </a:gdLst>
                  <a:ahLst/>
                  <a:cxnLst>
                    <a:cxn ang="T6">
                      <a:pos x="T0" y="T1"/>
                    </a:cxn>
                    <a:cxn ang="T7">
                      <a:pos x="T2" y="T3"/>
                    </a:cxn>
                    <a:cxn ang="T8">
                      <a:pos x="T4" y="T5"/>
                    </a:cxn>
                  </a:cxnLst>
                  <a:rect l="T9" t="T10" r="T11" b="T12"/>
                  <a:pathLst>
                    <a:path w="22603" h="21600" fill="none" extrusionOk="0">
                      <a:moveTo>
                        <a:pt x="-1" y="23"/>
                      </a:moveTo>
                      <a:cubicBezTo>
                        <a:pt x="334" y="7"/>
                        <a:pt x="668" y="-1"/>
                        <a:pt x="1003" y="0"/>
                      </a:cubicBezTo>
                      <a:cubicBezTo>
                        <a:pt x="12932" y="0"/>
                        <a:pt x="22603" y="9670"/>
                        <a:pt x="22603" y="21600"/>
                      </a:cubicBezTo>
                    </a:path>
                    <a:path w="22603" h="21600" stroke="0" extrusionOk="0">
                      <a:moveTo>
                        <a:pt x="-1" y="23"/>
                      </a:moveTo>
                      <a:cubicBezTo>
                        <a:pt x="334" y="7"/>
                        <a:pt x="668" y="-1"/>
                        <a:pt x="1003" y="0"/>
                      </a:cubicBezTo>
                      <a:cubicBezTo>
                        <a:pt x="12932" y="0"/>
                        <a:pt x="22603" y="9670"/>
                        <a:pt x="22603" y="21600"/>
                      </a:cubicBezTo>
                      <a:lnTo>
                        <a:pt x="1003" y="21600"/>
                      </a:lnTo>
                      <a:close/>
                    </a:path>
                  </a:pathLst>
                </a:custGeom>
                <a:noFill/>
                <a:ln w="12700" cap="rnd">
                  <a:solidFill>
                    <a:schemeClr val="tx1"/>
                  </a:solidFill>
                  <a:round/>
                  <a:headEnd/>
                  <a:tailEnd/>
                </a:ln>
              </p:spPr>
              <p:txBody>
                <a:bodyPr wrap="none" anchor="ctr"/>
                <a:lstStyle/>
                <a:p>
                  <a:endParaRPr lang="en-US"/>
                </a:p>
              </p:txBody>
            </p:sp>
            <p:sp>
              <p:nvSpPr>
                <p:cNvPr id="170" name="Arc 20">
                  <a:extLst>
                    <a:ext uri="{FF2B5EF4-FFF2-40B4-BE49-F238E27FC236}">
                      <a16:creationId xmlns:a16="http://schemas.microsoft.com/office/drawing/2014/main" id="{AD722651-BEA0-4E83-B545-CADE7B56E230}"/>
                    </a:ext>
                  </a:extLst>
                </p:cNvPr>
                <p:cNvSpPr>
                  <a:spLocks/>
                </p:cNvSpPr>
                <p:nvPr/>
              </p:nvSpPr>
              <p:spPr bwMode="auto">
                <a:xfrm rot="-2460000">
                  <a:off x="3385" y="3373"/>
                  <a:ext cx="21" cy="42"/>
                </a:xfrm>
                <a:custGeom>
                  <a:avLst/>
                  <a:gdLst>
                    <a:gd name="T0" fmla="*/ 0 w 21600"/>
                    <a:gd name="T1" fmla="*/ 42 h 21574"/>
                    <a:gd name="T2" fmla="*/ 20 w 21600"/>
                    <a:gd name="T3" fmla="*/ 0 h 21574"/>
                    <a:gd name="T4" fmla="*/ 21 w 21600"/>
                    <a:gd name="T5" fmla="*/ 42 h 21574"/>
                    <a:gd name="T6" fmla="*/ 0 60000 65536"/>
                    <a:gd name="T7" fmla="*/ 0 60000 65536"/>
                    <a:gd name="T8" fmla="*/ 0 60000 65536"/>
                    <a:gd name="T9" fmla="*/ 0 w 21600"/>
                    <a:gd name="T10" fmla="*/ 0 h 21574"/>
                    <a:gd name="T11" fmla="*/ 21600 w 21600"/>
                    <a:gd name="T12" fmla="*/ 21574 h 21574"/>
                  </a:gdLst>
                  <a:ahLst/>
                  <a:cxnLst>
                    <a:cxn ang="T6">
                      <a:pos x="T0" y="T1"/>
                    </a:cxn>
                    <a:cxn ang="T7">
                      <a:pos x="T2" y="T3"/>
                    </a:cxn>
                    <a:cxn ang="T8">
                      <a:pos x="T4" y="T5"/>
                    </a:cxn>
                  </a:cxnLst>
                  <a:rect l="T9" t="T10" r="T11" b="T12"/>
                  <a:pathLst>
                    <a:path w="21600" h="21574" fill="none" extrusionOk="0">
                      <a:moveTo>
                        <a:pt x="0" y="21574"/>
                      </a:moveTo>
                      <a:cubicBezTo>
                        <a:pt x="0" y="10053"/>
                        <a:pt x="9041" y="560"/>
                        <a:pt x="20547" y="-1"/>
                      </a:cubicBezTo>
                    </a:path>
                    <a:path w="21600" h="21574" stroke="0" extrusionOk="0">
                      <a:moveTo>
                        <a:pt x="0" y="21574"/>
                      </a:moveTo>
                      <a:cubicBezTo>
                        <a:pt x="0" y="10053"/>
                        <a:pt x="9041" y="560"/>
                        <a:pt x="20547" y="-1"/>
                      </a:cubicBezTo>
                      <a:lnTo>
                        <a:pt x="21600" y="21574"/>
                      </a:lnTo>
                      <a:close/>
                    </a:path>
                  </a:pathLst>
                </a:custGeom>
                <a:noFill/>
                <a:ln w="12700" cap="rnd">
                  <a:solidFill>
                    <a:schemeClr val="tx1"/>
                  </a:solidFill>
                  <a:round/>
                  <a:headEnd/>
                  <a:tailEnd/>
                </a:ln>
              </p:spPr>
              <p:txBody>
                <a:bodyPr wrap="none" anchor="ctr"/>
                <a:lstStyle/>
                <a:p>
                  <a:endParaRPr lang="en-US"/>
                </a:p>
              </p:txBody>
            </p:sp>
          </p:grpSp>
          <p:grpSp>
            <p:nvGrpSpPr>
              <p:cNvPr id="123" name="Group 21">
                <a:extLst>
                  <a:ext uri="{FF2B5EF4-FFF2-40B4-BE49-F238E27FC236}">
                    <a16:creationId xmlns:a16="http://schemas.microsoft.com/office/drawing/2014/main" id="{096E8B2E-AAE0-42CF-9ED4-5DA5E9540667}"/>
                  </a:ext>
                </a:extLst>
              </p:cNvPr>
              <p:cNvGrpSpPr>
                <a:grpSpLocks/>
              </p:cNvGrpSpPr>
              <p:nvPr/>
            </p:nvGrpSpPr>
            <p:grpSpPr bwMode="auto">
              <a:xfrm>
                <a:off x="3443" y="3355"/>
                <a:ext cx="43" cy="61"/>
                <a:chOff x="3443" y="3355"/>
                <a:chExt cx="43" cy="61"/>
              </a:xfrm>
            </p:grpSpPr>
            <p:sp>
              <p:nvSpPr>
                <p:cNvPr id="167" name="Arc 22">
                  <a:extLst>
                    <a:ext uri="{FF2B5EF4-FFF2-40B4-BE49-F238E27FC236}">
                      <a16:creationId xmlns:a16="http://schemas.microsoft.com/office/drawing/2014/main" id="{48C81F39-B2E8-41EB-83CB-6B3921F8B0A9}"/>
                    </a:ext>
                  </a:extLst>
                </p:cNvPr>
                <p:cNvSpPr>
                  <a:spLocks/>
                </p:cNvSpPr>
                <p:nvPr/>
              </p:nvSpPr>
              <p:spPr bwMode="auto">
                <a:xfrm rot="8340000">
                  <a:off x="3466" y="3355"/>
                  <a:ext cx="20" cy="41"/>
                </a:xfrm>
                <a:custGeom>
                  <a:avLst/>
                  <a:gdLst>
                    <a:gd name="T0" fmla="*/ 0 w 21593"/>
                    <a:gd name="T1" fmla="*/ 40 h 21573"/>
                    <a:gd name="T2" fmla="*/ 19 w 21593"/>
                    <a:gd name="T3" fmla="*/ 0 h 21573"/>
                    <a:gd name="T4" fmla="*/ 20 w 21593"/>
                    <a:gd name="T5" fmla="*/ 41 h 21573"/>
                    <a:gd name="T6" fmla="*/ 0 60000 65536"/>
                    <a:gd name="T7" fmla="*/ 0 60000 65536"/>
                    <a:gd name="T8" fmla="*/ 0 60000 65536"/>
                    <a:gd name="T9" fmla="*/ 0 w 21593"/>
                    <a:gd name="T10" fmla="*/ 0 h 21573"/>
                    <a:gd name="T11" fmla="*/ 21593 w 21593"/>
                    <a:gd name="T12" fmla="*/ 21573 h 21573"/>
                  </a:gdLst>
                  <a:ahLst/>
                  <a:cxnLst>
                    <a:cxn ang="T6">
                      <a:pos x="T0" y="T1"/>
                    </a:cxn>
                    <a:cxn ang="T7">
                      <a:pos x="T2" y="T3"/>
                    </a:cxn>
                    <a:cxn ang="T8">
                      <a:pos x="T4" y="T5"/>
                    </a:cxn>
                  </a:cxnLst>
                  <a:rect l="T9" t="T10" r="T11" b="T12"/>
                  <a:pathLst>
                    <a:path w="21593" h="21573" fill="none" extrusionOk="0">
                      <a:moveTo>
                        <a:pt x="-1" y="21052"/>
                      </a:moveTo>
                      <a:cubicBezTo>
                        <a:pt x="271" y="9741"/>
                        <a:pt x="9226" y="557"/>
                        <a:pt x="20527" y="-1"/>
                      </a:cubicBezTo>
                    </a:path>
                    <a:path w="21593" h="21573" stroke="0" extrusionOk="0">
                      <a:moveTo>
                        <a:pt x="-1" y="21052"/>
                      </a:moveTo>
                      <a:cubicBezTo>
                        <a:pt x="271" y="9741"/>
                        <a:pt x="9226" y="557"/>
                        <a:pt x="20527" y="-1"/>
                      </a:cubicBezTo>
                      <a:lnTo>
                        <a:pt x="21593" y="21573"/>
                      </a:lnTo>
                      <a:close/>
                    </a:path>
                  </a:pathLst>
                </a:custGeom>
                <a:noFill/>
                <a:ln w="12700" cap="rnd">
                  <a:solidFill>
                    <a:schemeClr val="tx1"/>
                  </a:solidFill>
                  <a:round/>
                  <a:headEnd/>
                  <a:tailEnd/>
                </a:ln>
              </p:spPr>
              <p:txBody>
                <a:bodyPr wrap="none" anchor="ctr"/>
                <a:lstStyle/>
                <a:p>
                  <a:endParaRPr lang="en-US"/>
                </a:p>
              </p:txBody>
            </p:sp>
            <p:sp>
              <p:nvSpPr>
                <p:cNvPr id="168" name="Arc 23">
                  <a:extLst>
                    <a:ext uri="{FF2B5EF4-FFF2-40B4-BE49-F238E27FC236}">
                      <a16:creationId xmlns:a16="http://schemas.microsoft.com/office/drawing/2014/main" id="{FE46E459-D369-46CF-A11E-711B97B6FEF8}"/>
                    </a:ext>
                  </a:extLst>
                </p:cNvPr>
                <p:cNvSpPr>
                  <a:spLocks/>
                </p:cNvSpPr>
                <p:nvPr/>
              </p:nvSpPr>
              <p:spPr bwMode="auto">
                <a:xfrm rot="8340000">
                  <a:off x="3443" y="3374"/>
                  <a:ext cx="22" cy="42"/>
                </a:xfrm>
                <a:custGeom>
                  <a:avLst/>
                  <a:gdLst>
                    <a:gd name="T0" fmla="*/ 0 w 22584"/>
                    <a:gd name="T1" fmla="*/ 0 h 21600"/>
                    <a:gd name="T2" fmla="*/ 22 w 22584"/>
                    <a:gd name="T3" fmla="*/ 41 h 21600"/>
                    <a:gd name="T4" fmla="*/ 1 w 22584"/>
                    <a:gd name="T5" fmla="*/ 42 h 21600"/>
                    <a:gd name="T6" fmla="*/ 0 60000 65536"/>
                    <a:gd name="T7" fmla="*/ 0 60000 65536"/>
                    <a:gd name="T8" fmla="*/ 0 60000 65536"/>
                    <a:gd name="T9" fmla="*/ 0 w 22584"/>
                    <a:gd name="T10" fmla="*/ 0 h 21600"/>
                    <a:gd name="T11" fmla="*/ 22584 w 22584"/>
                    <a:gd name="T12" fmla="*/ 21600 h 21600"/>
                  </a:gdLst>
                  <a:ahLst/>
                  <a:cxnLst>
                    <a:cxn ang="T6">
                      <a:pos x="T0" y="T1"/>
                    </a:cxn>
                    <a:cxn ang="T7">
                      <a:pos x="T2" y="T3"/>
                    </a:cxn>
                    <a:cxn ang="T8">
                      <a:pos x="T4" y="T5"/>
                    </a:cxn>
                  </a:cxnLst>
                  <a:rect l="T9" t="T10" r="T11" b="T12"/>
                  <a:pathLst>
                    <a:path w="22584" h="21600" fill="none" extrusionOk="0">
                      <a:moveTo>
                        <a:pt x="-1" y="22"/>
                      </a:moveTo>
                      <a:cubicBezTo>
                        <a:pt x="330" y="7"/>
                        <a:pt x="660" y="-1"/>
                        <a:pt x="991" y="0"/>
                      </a:cubicBezTo>
                      <a:cubicBezTo>
                        <a:pt x="12713" y="0"/>
                        <a:pt x="22295" y="9349"/>
                        <a:pt x="22584" y="21067"/>
                      </a:cubicBezTo>
                    </a:path>
                    <a:path w="22584" h="21600" stroke="0" extrusionOk="0">
                      <a:moveTo>
                        <a:pt x="-1" y="22"/>
                      </a:moveTo>
                      <a:cubicBezTo>
                        <a:pt x="330" y="7"/>
                        <a:pt x="660" y="-1"/>
                        <a:pt x="991" y="0"/>
                      </a:cubicBezTo>
                      <a:cubicBezTo>
                        <a:pt x="12713" y="0"/>
                        <a:pt x="22295" y="9349"/>
                        <a:pt x="22584" y="21067"/>
                      </a:cubicBezTo>
                      <a:lnTo>
                        <a:pt x="991" y="21600"/>
                      </a:lnTo>
                      <a:close/>
                    </a:path>
                  </a:pathLst>
                </a:custGeom>
                <a:noFill/>
                <a:ln w="12700" cap="rnd">
                  <a:solidFill>
                    <a:schemeClr val="tx1"/>
                  </a:solidFill>
                  <a:round/>
                  <a:headEnd/>
                  <a:tailEnd/>
                </a:ln>
              </p:spPr>
              <p:txBody>
                <a:bodyPr wrap="none" anchor="ctr"/>
                <a:lstStyle/>
                <a:p>
                  <a:endParaRPr lang="en-US"/>
                </a:p>
              </p:txBody>
            </p:sp>
          </p:grpSp>
          <p:grpSp>
            <p:nvGrpSpPr>
              <p:cNvPr id="124" name="Group 24">
                <a:extLst>
                  <a:ext uri="{FF2B5EF4-FFF2-40B4-BE49-F238E27FC236}">
                    <a16:creationId xmlns:a16="http://schemas.microsoft.com/office/drawing/2014/main" id="{2B76CAE9-0974-4D86-8F86-664D28FBA82B}"/>
                  </a:ext>
                </a:extLst>
              </p:cNvPr>
              <p:cNvGrpSpPr>
                <a:grpSpLocks/>
              </p:cNvGrpSpPr>
              <p:nvPr/>
            </p:nvGrpSpPr>
            <p:grpSpPr bwMode="auto">
              <a:xfrm>
                <a:off x="3455" y="3286"/>
                <a:ext cx="36" cy="60"/>
                <a:chOff x="3455" y="3286"/>
                <a:chExt cx="36" cy="60"/>
              </a:xfrm>
            </p:grpSpPr>
            <p:sp>
              <p:nvSpPr>
                <p:cNvPr id="165" name="Arc 25">
                  <a:extLst>
                    <a:ext uri="{FF2B5EF4-FFF2-40B4-BE49-F238E27FC236}">
                      <a16:creationId xmlns:a16="http://schemas.microsoft.com/office/drawing/2014/main" id="{1225AF42-32B7-4754-9A3A-E30C0E4CA98B}"/>
                    </a:ext>
                  </a:extLst>
                </p:cNvPr>
                <p:cNvSpPr>
                  <a:spLocks/>
                </p:cNvSpPr>
                <p:nvPr/>
              </p:nvSpPr>
              <p:spPr bwMode="auto">
                <a:xfrm rot="-2460000">
                  <a:off x="3469" y="3286"/>
                  <a:ext cx="22" cy="43"/>
                </a:xfrm>
                <a:custGeom>
                  <a:avLst/>
                  <a:gdLst>
                    <a:gd name="T0" fmla="*/ 0 w 22603"/>
                    <a:gd name="T1" fmla="*/ 0 h 21600"/>
                    <a:gd name="T2" fmla="*/ 22 w 22603"/>
                    <a:gd name="T3" fmla="*/ 43 h 21600"/>
                    <a:gd name="T4" fmla="*/ 1 w 22603"/>
                    <a:gd name="T5" fmla="*/ 43 h 21600"/>
                    <a:gd name="T6" fmla="*/ 0 60000 65536"/>
                    <a:gd name="T7" fmla="*/ 0 60000 65536"/>
                    <a:gd name="T8" fmla="*/ 0 60000 65536"/>
                    <a:gd name="T9" fmla="*/ 0 w 22603"/>
                    <a:gd name="T10" fmla="*/ 0 h 21600"/>
                    <a:gd name="T11" fmla="*/ 22603 w 22603"/>
                    <a:gd name="T12" fmla="*/ 21600 h 21600"/>
                  </a:gdLst>
                  <a:ahLst/>
                  <a:cxnLst>
                    <a:cxn ang="T6">
                      <a:pos x="T0" y="T1"/>
                    </a:cxn>
                    <a:cxn ang="T7">
                      <a:pos x="T2" y="T3"/>
                    </a:cxn>
                    <a:cxn ang="T8">
                      <a:pos x="T4" y="T5"/>
                    </a:cxn>
                  </a:cxnLst>
                  <a:rect l="T9" t="T10" r="T11" b="T12"/>
                  <a:pathLst>
                    <a:path w="22603" h="21600" fill="none" extrusionOk="0">
                      <a:moveTo>
                        <a:pt x="-1" y="23"/>
                      </a:moveTo>
                      <a:cubicBezTo>
                        <a:pt x="334" y="7"/>
                        <a:pt x="668" y="-1"/>
                        <a:pt x="1003" y="0"/>
                      </a:cubicBezTo>
                      <a:cubicBezTo>
                        <a:pt x="12932" y="0"/>
                        <a:pt x="22603" y="9670"/>
                        <a:pt x="22603" y="21600"/>
                      </a:cubicBezTo>
                    </a:path>
                    <a:path w="22603" h="21600" stroke="0" extrusionOk="0">
                      <a:moveTo>
                        <a:pt x="-1" y="23"/>
                      </a:moveTo>
                      <a:cubicBezTo>
                        <a:pt x="334" y="7"/>
                        <a:pt x="668" y="-1"/>
                        <a:pt x="1003" y="0"/>
                      </a:cubicBezTo>
                      <a:cubicBezTo>
                        <a:pt x="12932" y="0"/>
                        <a:pt x="22603" y="9670"/>
                        <a:pt x="22603" y="21600"/>
                      </a:cubicBezTo>
                      <a:lnTo>
                        <a:pt x="1003" y="21600"/>
                      </a:lnTo>
                      <a:close/>
                    </a:path>
                  </a:pathLst>
                </a:custGeom>
                <a:noFill/>
                <a:ln w="12700" cap="rnd">
                  <a:solidFill>
                    <a:schemeClr val="tx1"/>
                  </a:solidFill>
                  <a:round/>
                  <a:headEnd/>
                  <a:tailEnd/>
                </a:ln>
              </p:spPr>
              <p:txBody>
                <a:bodyPr wrap="none" anchor="ctr"/>
                <a:lstStyle/>
                <a:p>
                  <a:endParaRPr lang="en-US"/>
                </a:p>
              </p:txBody>
            </p:sp>
            <p:sp>
              <p:nvSpPr>
                <p:cNvPr id="166" name="Arc 26">
                  <a:extLst>
                    <a:ext uri="{FF2B5EF4-FFF2-40B4-BE49-F238E27FC236}">
                      <a16:creationId xmlns:a16="http://schemas.microsoft.com/office/drawing/2014/main" id="{E51E58CF-1B72-4F51-A5C1-912FE4D85F81}"/>
                    </a:ext>
                  </a:extLst>
                </p:cNvPr>
                <p:cNvSpPr>
                  <a:spLocks/>
                </p:cNvSpPr>
                <p:nvPr/>
              </p:nvSpPr>
              <p:spPr bwMode="auto">
                <a:xfrm rot="-2460000">
                  <a:off x="3455" y="3304"/>
                  <a:ext cx="21" cy="42"/>
                </a:xfrm>
                <a:custGeom>
                  <a:avLst/>
                  <a:gdLst>
                    <a:gd name="T0" fmla="*/ 0 w 21600"/>
                    <a:gd name="T1" fmla="*/ 42 h 21575"/>
                    <a:gd name="T2" fmla="*/ 20 w 21600"/>
                    <a:gd name="T3" fmla="*/ 0 h 21575"/>
                    <a:gd name="T4" fmla="*/ 21 w 21600"/>
                    <a:gd name="T5" fmla="*/ 42 h 21575"/>
                    <a:gd name="T6" fmla="*/ 0 60000 65536"/>
                    <a:gd name="T7" fmla="*/ 0 60000 65536"/>
                    <a:gd name="T8" fmla="*/ 0 60000 65536"/>
                    <a:gd name="T9" fmla="*/ 0 w 21600"/>
                    <a:gd name="T10" fmla="*/ 0 h 21575"/>
                    <a:gd name="T11" fmla="*/ 21600 w 21600"/>
                    <a:gd name="T12" fmla="*/ 21575 h 21575"/>
                  </a:gdLst>
                  <a:ahLst/>
                  <a:cxnLst>
                    <a:cxn ang="T6">
                      <a:pos x="T0" y="T1"/>
                    </a:cxn>
                    <a:cxn ang="T7">
                      <a:pos x="T2" y="T3"/>
                    </a:cxn>
                    <a:cxn ang="T8">
                      <a:pos x="T4" y="T5"/>
                    </a:cxn>
                  </a:cxnLst>
                  <a:rect l="T9" t="T10" r="T11" b="T12"/>
                  <a:pathLst>
                    <a:path w="21600" h="21575" fill="none" extrusionOk="0">
                      <a:moveTo>
                        <a:pt x="0" y="21575"/>
                      </a:moveTo>
                      <a:cubicBezTo>
                        <a:pt x="0" y="10044"/>
                        <a:pt x="9055" y="547"/>
                        <a:pt x="20572" y="-1"/>
                      </a:cubicBezTo>
                    </a:path>
                    <a:path w="21600" h="21575" stroke="0" extrusionOk="0">
                      <a:moveTo>
                        <a:pt x="0" y="21575"/>
                      </a:moveTo>
                      <a:cubicBezTo>
                        <a:pt x="0" y="10044"/>
                        <a:pt x="9055" y="547"/>
                        <a:pt x="20572" y="-1"/>
                      </a:cubicBezTo>
                      <a:lnTo>
                        <a:pt x="21600" y="21575"/>
                      </a:lnTo>
                      <a:close/>
                    </a:path>
                  </a:pathLst>
                </a:custGeom>
                <a:noFill/>
                <a:ln w="12700" cap="rnd">
                  <a:solidFill>
                    <a:schemeClr val="tx1"/>
                  </a:solidFill>
                  <a:round/>
                  <a:headEnd/>
                  <a:tailEnd/>
                </a:ln>
              </p:spPr>
              <p:txBody>
                <a:bodyPr wrap="none" anchor="ctr"/>
                <a:lstStyle/>
                <a:p>
                  <a:endParaRPr lang="en-US"/>
                </a:p>
              </p:txBody>
            </p:sp>
          </p:grpSp>
          <p:grpSp>
            <p:nvGrpSpPr>
              <p:cNvPr id="125" name="Group 27">
                <a:extLst>
                  <a:ext uri="{FF2B5EF4-FFF2-40B4-BE49-F238E27FC236}">
                    <a16:creationId xmlns:a16="http://schemas.microsoft.com/office/drawing/2014/main" id="{AEE89B0C-911A-4CF1-AFE0-E86025C76FED}"/>
                  </a:ext>
                </a:extLst>
              </p:cNvPr>
              <p:cNvGrpSpPr>
                <a:grpSpLocks/>
              </p:cNvGrpSpPr>
              <p:nvPr/>
            </p:nvGrpSpPr>
            <p:grpSpPr bwMode="auto">
              <a:xfrm>
                <a:off x="3513" y="3285"/>
                <a:ext cx="44" cy="60"/>
                <a:chOff x="3513" y="3285"/>
                <a:chExt cx="44" cy="60"/>
              </a:xfrm>
            </p:grpSpPr>
            <p:sp>
              <p:nvSpPr>
                <p:cNvPr id="163" name="Arc 28">
                  <a:extLst>
                    <a:ext uri="{FF2B5EF4-FFF2-40B4-BE49-F238E27FC236}">
                      <a16:creationId xmlns:a16="http://schemas.microsoft.com/office/drawing/2014/main" id="{75B24E8C-28C1-4B44-8532-51285685E162}"/>
                    </a:ext>
                  </a:extLst>
                </p:cNvPr>
                <p:cNvSpPr>
                  <a:spLocks/>
                </p:cNvSpPr>
                <p:nvPr/>
              </p:nvSpPr>
              <p:spPr bwMode="auto">
                <a:xfrm rot="8340000">
                  <a:off x="3536" y="3285"/>
                  <a:ext cx="21" cy="42"/>
                </a:xfrm>
                <a:custGeom>
                  <a:avLst/>
                  <a:gdLst>
                    <a:gd name="T0" fmla="*/ 0 w 21600"/>
                    <a:gd name="T1" fmla="*/ 42 h 21575"/>
                    <a:gd name="T2" fmla="*/ 20 w 21600"/>
                    <a:gd name="T3" fmla="*/ 0 h 21575"/>
                    <a:gd name="T4" fmla="*/ 21 w 21600"/>
                    <a:gd name="T5" fmla="*/ 42 h 21575"/>
                    <a:gd name="T6" fmla="*/ 0 60000 65536"/>
                    <a:gd name="T7" fmla="*/ 0 60000 65536"/>
                    <a:gd name="T8" fmla="*/ 0 60000 65536"/>
                    <a:gd name="T9" fmla="*/ 0 w 21600"/>
                    <a:gd name="T10" fmla="*/ 0 h 21575"/>
                    <a:gd name="T11" fmla="*/ 21600 w 21600"/>
                    <a:gd name="T12" fmla="*/ 21575 h 21575"/>
                  </a:gdLst>
                  <a:ahLst/>
                  <a:cxnLst>
                    <a:cxn ang="T6">
                      <a:pos x="T0" y="T1"/>
                    </a:cxn>
                    <a:cxn ang="T7">
                      <a:pos x="T2" y="T3"/>
                    </a:cxn>
                    <a:cxn ang="T8">
                      <a:pos x="T4" y="T5"/>
                    </a:cxn>
                  </a:cxnLst>
                  <a:rect l="T9" t="T10" r="T11" b="T12"/>
                  <a:pathLst>
                    <a:path w="21600" h="21575" fill="none" extrusionOk="0">
                      <a:moveTo>
                        <a:pt x="0" y="21575"/>
                      </a:moveTo>
                      <a:cubicBezTo>
                        <a:pt x="0" y="10044"/>
                        <a:pt x="9055" y="547"/>
                        <a:pt x="20572" y="-1"/>
                      </a:cubicBezTo>
                    </a:path>
                    <a:path w="21600" h="21575" stroke="0" extrusionOk="0">
                      <a:moveTo>
                        <a:pt x="0" y="21575"/>
                      </a:moveTo>
                      <a:cubicBezTo>
                        <a:pt x="0" y="10044"/>
                        <a:pt x="9055" y="547"/>
                        <a:pt x="20572" y="-1"/>
                      </a:cubicBezTo>
                      <a:lnTo>
                        <a:pt x="21600" y="21575"/>
                      </a:lnTo>
                      <a:close/>
                    </a:path>
                  </a:pathLst>
                </a:custGeom>
                <a:noFill/>
                <a:ln w="12700" cap="rnd">
                  <a:solidFill>
                    <a:schemeClr val="tx1"/>
                  </a:solidFill>
                  <a:round/>
                  <a:headEnd/>
                  <a:tailEnd/>
                </a:ln>
              </p:spPr>
              <p:txBody>
                <a:bodyPr wrap="none" anchor="ctr"/>
                <a:lstStyle/>
                <a:p>
                  <a:endParaRPr lang="en-US"/>
                </a:p>
              </p:txBody>
            </p:sp>
            <p:sp>
              <p:nvSpPr>
                <p:cNvPr id="164" name="Arc 29">
                  <a:extLst>
                    <a:ext uri="{FF2B5EF4-FFF2-40B4-BE49-F238E27FC236}">
                      <a16:creationId xmlns:a16="http://schemas.microsoft.com/office/drawing/2014/main" id="{9C356B9C-F81E-4D86-B26D-FF734ABEB0BD}"/>
                    </a:ext>
                  </a:extLst>
                </p:cNvPr>
                <p:cNvSpPr>
                  <a:spLocks/>
                </p:cNvSpPr>
                <p:nvPr/>
              </p:nvSpPr>
              <p:spPr bwMode="auto">
                <a:xfrm rot="8340000">
                  <a:off x="3513" y="3304"/>
                  <a:ext cx="21" cy="41"/>
                </a:xfrm>
                <a:custGeom>
                  <a:avLst/>
                  <a:gdLst>
                    <a:gd name="T0" fmla="*/ 0 w 21600"/>
                    <a:gd name="T1" fmla="*/ 0 h 21600"/>
                    <a:gd name="T2" fmla="*/ 21 w 21600"/>
                    <a:gd name="T3" fmla="*/ 41 h 21600"/>
                    <a:gd name="T4" fmla="*/ 0 w 21600"/>
                    <a:gd name="T5" fmla="*/ 4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chemeClr val="tx1"/>
                  </a:solidFill>
                  <a:round/>
                  <a:headEnd/>
                  <a:tailEnd/>
                </a:ln>
              </p:spPr>
              <p:txBody>
                <a:bodyPr wrap="none" anchor="ctr"/>
                <a:lstStyle/>
                <a:p>
                  <a:endParaRPr lang="en-US"/>
                </a:p>
              </p:txBody>
            </p:sp>
          </p:grpSp>
          <p:grpSp>
            <p:nvGrpSpPr>
              <p:cNvPr id="126" name="Group 30">
                <a:extLst>
                  <a:ext uri="{FF2B5EF4-FFF2-40B4-BE49-F238E27FC236}">
                    <a16:creationId xmlns:a16="http://schemas.microsoft.com/office/drawing/2014/main" id="{9FB003D4-3AF9-4A15-A083-788E0A11FFA5}"/>
                  </a:ext>
                </a:extLst>
              </p:cNvPr>
              <p:cNvGrpSpPr>
                <a:grpSpLocks/>
              </p:cNvGrpSpPr>
              <p:nvPr/>
            </p:nvGrpSpPr>
            <p:grpSpPr bwMode="auto">
              <a:xfrm>
                <a:off x="3526" y="3219"/>
                <a:ext cx="33" cy="59"/>
                <a:chOff x="3526" y="3219"/>
                <a:chExt cx="33" cy="59"/>
              </a:xfrm>
            </p:grpSpPr>
            <p:sp>
              <p:nvSpPr>
                <p:cNvPr id="161" name="Arc 31">
                  <a:extLst>
                    <a:ext uri="{FF2B5EF4-FFF2-40B4-BE49-F238E27FC236}">
                      <a16:creationId xmlns:a16="http://schemas.microsoft.com/office/drawing/2014/main" id="{11557F0C-9FE0-4CB9-910B-8D42D928C92F}"/>
                    </a:ext>
                  </a:extLst>
                </p:cNvPr>
                <p:cNvSpPr>
                  <a:spLocks/>
                </p:cNvSpPr>
                <p:nvPr/>
              </p:nvSpPr>
              <p:spPr bwMode="auto">
                <a:xfrm rot="-2460000">
                  <a:off x="3539" y="3219"/>
                  <a:ext cx="20" cy="42"/>
                </a:xfrm>
                <a:custGeom>
                  <a:avLst/>
                  <a:gdLst>
                    <a:gd name="T0" fmla="*/ 0 w 21600"/>
                    <a:gd name="T1" fmla="*/ 0 h 21600"/>
                    <a:gd name="T2" fmla="*/ 20 w 21600"/>
                    <a:gd name="T3" fmla="*/ 42 h 21600"/>
                    <a:gd name="T4" fmla="*/ 0 w 21600"/>
                    <a:gd name="T5" fmla="*/ 4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chemeClr val="tx1"/>
                  </a:solidFill>
                  <a:round/>
                  <a:headEnd/>
                  <a:tailEnd/>
                </a:ln>
              </p:spPr>
              <p:txBody>
                <a:bodyPr wrap="none" anchor="ctr"/>
                <a:lstStyle/>
                <a:p>
                  <a:endParaRPr lang="en-US"/>
                </a:p>
              </p:txBody>
            </p:sp>
            <p:sp>
              <p:nvSpPr>
                <p:cNvPr id="162" name="Arc 32">
                  <a:extLst>
                    <a:ext uri="{FF2B5EF4-FFF2-40B4-BE49-F238E27FC236}">
                      <a16:creationId xmlns:a16="http://schemas.microsoft.com/office/drawing/2014/main" id="{E23BA385-91E4-4C20-B2A4-0E64F433B038}"/>
                    </a:ext>
                  </a:extLst>
                </p:cNvPr>
                <p:cNvSpPr>
                  <a:spLocks/>
                </p:cNvSpPr>
                <p:nvPr/>
              </p:nvSpPr>
              <p:spPr bwMode="auto">
                <a:xfrm rot="-2460000">
                  <a:off x="3526" y="3236"/>
                  <a:ext cx="21" cy="42"/>
                </a:xfrm>
                <a:custGeom>
                  <a:avLst/>
                  <a:gdLst>
                    <a:gd name="T0" fmla="*/ 0 w 21594"/>
                    <a:gd name="T1" fmla="*/ 41 h 21576"/>
                    <a:gd name="T2" fmla="*/ 20 w 21594"/>
                    <a:gd name="T3" fmla="*/ 0 h 21576"/>
                    <a:gd name="T4" fmla="*/ 21 w 21594"/>
                    <a:gd name="T5" fmla="*/ 42 h 21576"/>
                    <a:gd name="T6" fmla="*/ 0 60000 65536"/>
                    <a:gd name="T7" fmla="*/ 0 60000 65536"/>
                    <a:gd name="T8" fmla="*/ 0 60000 65536"/>
                    <a:gd name="T9" fmla="*/ 0 w 21594"/>
                    <a:gd name="T10" fmla="*/ 0 h 21576"/>
                    <a:gd name="T11" fmla="*/ 21594 w 21594"/>
                    <a:gd name="T12" fmla="*/ 21576 h 21576"/>
                  </a:gdLst>
                  <a:ahLst/>
                  <a:cxnLst>
                    <a:cxn ang="T6">
                      <a:pos x="T0" y="T1"/>
                    </a:cxn>
                    <a:cxn ang="T7">
                      <a:pos x="T2" y="T3"/>
                    </a:cxn>
                    <a:cxn ang="T8">
                      <a:pos x="T4" y="T5"/>
                    </a:cxn>
                  </a:cxnLst>
                  <a:rect l="T9" t="T10" r="T11" b="T12"/>
                  <a:pathLst>
                    <a:path w="21594" h="21576" fill="none" extrusionOk="0">
                      <a:moveTo>
                        <a:pt x="-1" y="21067"/>
                      </a:moveTo>
                      <a:cubicBezTo>
                        <a:pt x="266" y="9732"/>
                        <a:pt x="9252" y="532"/>
                        <a:pt x="20578" y="-1"/>
                      </a:cubicBezTo>
                    </a:path>
                    <a:path w="21594" h="21576" stroke="0" extrusionOk="0">
                      <a:moveTo>
                        <a:pt x="-1" y="21067"/>
                      </a:moveTo>
                      <a:cubicBezTo>
                        <a:pt x="266" y="9732"/>
                        <a:pt x="9252" y="532"/>
                        <a:pt x="20578" y="-1"/>
                      </a:cubicBezTo>
                      <a:lnTo>
                        <a:pt x="21594" y="21576"/>
                      </a:lnTo>
                      <a:close/>
                    </a:path>
                  </a:pathLst>
                </a:custGeom>
                <a:noFill/>
                <a:ln w="12700" cap="rnd">
                  <a:solidFill>
                    <a:schemeClr val="tx1"/>
                  </a:solidFill>
                  <a:round/>
                  <a:headEnd/>
                  <a:tailEnd/>
                </a:ln>
              </p:spPr>
              <p:txBody>
                <a:bodyPr wrap="none" anchor="ctr"/>
                <a:lstStyle/>
                <a:p>
                  <a:endParaRPr lang="en-US"/>
                </a:p>
              </p:txBody>
            </p:sp>
          </p:grpSp>
          <p:grpSp>
            <p:nvGrpSpPr>
              <p:cNvPr id="127" name="Group 33">
                <a:extLst>
                  <a:ext uri="{FF2B5EF4-FFF2-40B4-BE49-F238E27FC236}">
                    <a16:creationId xmlns:a16="http://schemas.microsoft.com/office/drawing/2014/main" id="{507DE816-13AA-4177-BA27-6A716C173328}"/>
                  </a:ext>
                </a:extLst>
              </p:cNvPr>
              <p:cNvGrpSpPr>
                <a:grpSpLocks/>
              </p:cNvGrpSpPr>
              <p:nvPr/>
            </p:nvGrpSpPr>
            <p:grpSpPr bwMode="auto">
              <a:xfrm>
                <a:off x="3582" y="3218"/>
                <a:ext cx="45" cy="58"/>
                <a:chOff x="3582" y="3218"/>
                <a:chExt cx="45" cy="58"/>
              </a:xfrm>
            </p:grpSpPr>
            <p:sp>
              <p:nvSpPr>
                <p:cNvPr id="159" name="Arc 34">
                  <a:extLst>
                    <a:ext uri="{FF2B5EF4-FFF2-40B4-BE49-F238E27FC236}">
                      <a16:creationId xmlns:a16="http://schemas.microsoft.com/office/drawing/2014/main" id="{8D5E7464-B8AC-41D2-88CE-3F4E20C1A1C6}"/>
                    </a:ext>
                  </a:extLst>
                </p:cNvPr>
                <p:cNvSpPr>
                  <a:spLocks/>
                </p:cNvSpPr>
                <p:nvPr/>
              </p:nvSpPr>
              <p:spPr bwMode="auto">
                <a:xfrm rot="8340000">
                  <a:off x="3606" y="3218"/>
                  <a:ext cx="21" cy="41"/>
                </a:xfrm>
                <a:custGeom>
                  <a:avLst/>
                  <a:gdLst>
                    <a:gd name="T0" fmla="*/ 0 w 21594"/>
                    <a:gd name="T1" fmla="*/ 40 h 21577"/>
                    <a:gd name="T2" fmla="*/ 20 w 21594"/>
                    <a:gd name="T3" fmla="*/ 0 h 21577"/>
                    <a:gd name="T4" fmla="*/ 21 w 21594"/>
                    <a:gd name="T5" fmla="*/ 41 h 21577"/>
                    <a:gd name="T6" fmla="*/ 0 60000 65536"/>
                    <a:gd name="T7" fmla="*/ 0 60000 65536"/>
                    <a:gd name="T8" fmla="*/ 0 60000 65536"/>
                    <a:gd name="T9" fmla="*/ 0 w 21594"/>
                    <a:gd name="T10" fmla="*/ 0 h 21577"/>
                    <a:gd name="T11" fmla="*/ 21594 w 21594"/>
                    <a:gd name="T12" fmla="*/ 21577 h 21577"/>
                  </a:gdLst>
                  <a:ahLst/>
                  <a:cxnLst>
                    <a:cxn ang="T6">
                      <a:pos x="T0" y="T1"/>
                    </a:cxn>
                    <a:cxn ang="T7">
                      <a:pos x="T2" y="T3"/>
                    </a:cxn>
                    <a:cxn ang="T8">
                      <a:pos x="T4" y="T5"/>
                    </a:cxn>
                  </a:cxnLst>
                  <a:rect l="T9" t="T10" r="T11" b="T12"/>
                  <a:pathLst>
                    <a:path w="21594" h="21577" fill="none" extrusionOk="0">
                      <a:moveTo>
                        <a:pt x="-1" y="21068"/>
                      </a:moveTo>
                      <a:cubicBezTo>
                        <a:pt x="266" y="9724"/>
                        <a:pt x="9267" y="520"/>
                        <a:pt x="20602" y="-1"/>
                      </a:cubicBezTo>
                    </a:path>
                    <a:path w="21594" h="21577" stroke="0" extrusionOk="0">
                      <a:moveTo>
                        <a:pt x="-1" y="21068"/>
                      </a:moveTo>
                      <a:cubicBezTo>
                        <a:pt x="266" y="9724"/>
                        <a:pt x="9267" y="520"/>
                        <a:pt x="20602" y="-1"/>
                      </a:cubicBezTo>
                      <a:lnTo>
                        <a:pt x="21594" y="21577"/>
                      </a:lnTo>
                      <a:close/>
                    </a:path>
                  </a:pathLst>
                </a:custGeom>
                <a:noFill/>
                <a:ln w="12700" cap="rnd">
                  <a:solidFill>
                    <a:schemeClr val="tx1"/>
                  </a:solidFill>
                  <a:round/>
                  <a:headEnd/>
                  <a:tailEnd/>
                </a:ln>
              </p:spPr>
              <p:txBody>
                <a:bodyPr wrap="none" anchor="ctr"/>
                <a:lstStyle/>
                <a:p>
                  <a:endParaRPr lang="en-US"/>
                </a:p>
              </p:txBody>
            </p:sp>
            <p:sp>
              <p:nvSpPr>
                <p:cNvPr id="160" name="Arc 35">
                  <a:extLst>
                    <a:ext uri="{FF2B5EF4-FFF2-40B4-BE49-F238E27FC236}">
                      <a16:creationId xmlns:a16="http://schemas.microsoft.com/office/drawing/2014/main" id="{AED77825-9BA7-44BC-91EF-F8520E5B9311}"/>
                    </a:ext>
                  </a:extLst>
                </p:cNvPr>
                <p:cNvSpPr>
                  <a:spLocks/>
                </p:cNvSpPr>
                <p:nvPr/>
              </p:nvSpPr>
              <p:spPr bwMode="auto">
                <a:xfrm rot="8340000">
                  <a:off x="3582" y="3234"/>
                  <a:ext cx="22" cy="42"/>
                </a:xfrm>
                <a:custGeom>
                  <a:avLst/>
                  <a:gdLst>
                    <a:gd name="T0" fmla="*/ 0 w 21600"/>
                    <a:gd name="T1" fmla="*/ 0 h 21600"/>
                    <a:gd name="T2" fmla="*/ 22 w 21600"/>
                    <a:gd name="T3" fmla="*/ 42 h 21600"/>
                    <a:gd name="T4" fmla="*/ 0 w 21600"/>
                    <a:gd name="T5" fmla="*/ 4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chemeClr val="tx1"/>
                  </a:solidFill>
                  <a:round/>
                  <a:headEnd/>
                  <a:tailEnd/>
                </a:ln>
              </p:spPr>
              <p:txBody>
                <a:bodyPr wrap="none" anchor="ctr"/>
                <a:lstStyle/>
                <a:p>
                  <a:endParaRPr lang="en-US"/>
                </a:p>
              </p:txBody>
            </p:sp>
          </p:grpSp>
          <p:grpSp>
            <p:nvGrpSpPr>
              <p:cNvPr id="128" name="Group 36">
                <a:extLst>
                  <a:ext uri="{FF2B5EF4-FFF2-40B4-BE49-F238E27FC236}">
                    <a16:creationId xmlns:a16="http://schemas.microsoft.com/office/drawing/2014/main" id="{E79F3E3E-19A5-4D3B-B152-A9CEA86F2AE3}"/>
                  </a:ext>
                </a:extLst>
              </p:cNvPr>
              <p:cNvGrpSpPr>
                <a:grpSpLocks/>
              </p:cNvGrpSpPr>
              <p:nvPr/>
            </p:nvGrpSpPr>
            <p:grpSpPr bwMode="auto">
              <a:xfrm>
                <a:off x="3593" y="3149"/>
                <a:ext cx="33" cy="60"/>
                <a:chOff x="3593" y="3149"/>
                <a:chExt cx="33" cy="60"/>
              </a:xfrm>
            </p:grpSpPr>
            <p:sp>
              <p:nvSpPr>
                <p:cNvPr id="157" name="Arc 37">
                  <a:extLst>
                    <a:ext uri="{FF2B5EF4-FFF2-40B4-BE49-F238E27FC236}">
                      <a16:creationId xmlns:a16="http://schemas.microsoft.com/office/drawing/2014/main" id="{4F95366E-AAA5-4BBB-A060-297E8EAB56C4}"/>
                    </a:ext>
                  </a:extLst>
                </p:cNvPr>
                <p:cNvSpPr>
                  <a:spLocks/>
                </p:cNvSpPr>
                <p:nvPr/>
              </p:nvSpPr>
              <p:spPr bwMode="auto">
                <a:xfrm rot="-2460000">
                  <a:off x="3605" y="3149"/>
                  <a:ext cx="21" cy="43"/>
                </a:xfrm>
                <a:custGeom>
                  <a:avLst/>
                  <a:gdLst>
                    <a:gd name="T0" fmla="*/ 0 w 21594"/>
                    <a:gd name="T1" fmla="*/ 0 h 21600"/>
                    <a:gd name="T2" fmla="*/ 21 w 21594"/>
                    <a:gd name="T3" fmla="*/ 42 h 21600"/>
                    <a:gd name="T4" fmla="*/ 0 w 21594"/>
                    <a:gd name="T5" fmla="*/ 43 h 21600"/>
                    <a:gd name="T6" fmla="*/ 0 60000 65536"/>
                    <a:gd name="T7" fmla="*/ 0 60000 65536"/>
                    <a:gd name="T8" fmla="*/ 0 60000 65536"/>
                    <a:gd name="T9" fmla="*/ 0 w 21594"/>
                    <a:gd name="T10" fmla="*/ 0 h 21600"/>
                    <a:gd name="T11" fmla="*/ 21594 w 21594"/>
                    <a:gd name="T12" fmla="*/ 21600 h 21600"/>
                  </a:gdLst>
                  <a:ahLst/>
                  <a:cxnLst>
                    <a:cxn ang="T6">
                      <a:pos x="T0" y="T1"/>
                    </a:cxn>
                    <a:cxn ang="T7">
                      <a:pos x="T2" y="T3"/>
                    </a:cxn>
                    <a:cxn ang="T8">
                      <a:pos x="T4" y="T5"/>
                    </a:cxn>
                  </a:cxnLst>
                  <a:rect l="T9" t="T10" r="T11" b="T12"/>
                  <a:pathLst>
                    <a:path w="21594" h="21600" fill="none" extrusionOk="0">
                      <a:moveTo>
                        <a:pt x="-1" y="0"/>
                      </a:moveTo>
                      <a:cubicBezTo>
                        <a:pt x="11731" y="0"/>
                        <a:pt x="21318" y="9363"/>
                        <a:pt x="21594" y="21091"/>
                      </a:cubicBezTo>
                    </a:path>
                    <a:path w="21594" h="21600" stroke="0" extrusionOk="0">
                      <a:moveTo>
                        <a:pt x="-1" y="0"/>
                      </a:moveTo>
                      <a:cubicBezTo>
                        <a:pt x="11731" y="0"/>
                        <a:pt x="21318" y="9363"/>
                        <a:pt x="21594" y="21091"/>
                      </a:cubicBezTo>
                      <a:lnTo>
                        <a:pt x="0" y="21600"/>
                      </a:lnTo>
                      <a:close/>
                    </a:path>
                  </a:pathLst>
                </a:custGeom>
                <a:noFill/>
                <a:ln w="12700" cap="rnd">
                  <a:solidFill>
                    <a:schemeClr val="tx1"/>
                  </a:solidFill>
                  <a:round/>
                  <a:headEnd/>
                  <a:tailEnd/>
                </a:ln>
              </p:spPr>
              <p:txBody>
                <a:bodyPr wrap="none" anchor="ctr"/>
                <a:lstStyle/>
                <a:p>
                  <a:endParaRPr lang="en-US"/>
                </a:p>
              </p:txBody>
            </p:sp>
            <p:sp>
              <p:nvSpPr>
                <p:cNvPr id="158" name="Arc 38">
                  <a:extLst>
                    <a:ext uri="{FF2B5EF4-FFF2-40B4-BE49-F238E27FC236}">
                      <a16:creationId xmlns:a16="http://schemas.microsoft.com/office/drawing/2014/main" id="{73DA1FBB-9132-4A0B-97EA-2D68A909C733}"/>
                    </a:ext>
                  </a:extLst>
                </p:cNvPr>
                <p:cNvSpPr>
                  <a:spLocks/>
                </p:cNvSpPr>
                <p:nvPr/>
              </p:nvSpPr>
              <p:spPr bwMode="auto">
                <a:xfrm rot="-2460000">
                  <a:off x="3593" y="3168"/>
                  <a:ext cx="21" cy="41"/>
                </a:xfrm>
                <a:custGeom>
                  <a:avLst/>
                  <a:gdLst>
                    <a:gd name="T0" fmla="*/ 0 w 21593"/>
                    <a:gd name="T1" fmla="*/ 40 h 21576"/>
                    <a:gd name="T2" fmla="*/ 20 w 21593"/>
                    <a:gd name="T3" fmla="*/ 0 h 21576"/>
                    <a:gd name="T4" fmla="*/ 21 w 21593"/>
                    <a:gd name="T5" fmla="*/ 41 h 21576"/>
                    <a:gd name="T6" fmla="*/ 0 60000 65536"/>
                    <a:gd name="T7" fmla="*/ 0 60000 65536"/>
                    <a:gd name="T8" fmla="*/ 0 60000 65536"/>
                    <a:gd name="T9" fmla="*/ 0 w 21593"/>
                    <a:gd name="T10" fmla="*/ 0 h 21576"/>
                    <a:gd name="T11" fmla="*/ 21593 w 21593"/>
                    <a:gd name="T12" fmla="*/ 21576 h 21576"/>
                  </a:gdLst>
                  <a:ahLst/>
                  <a:cxnLst>
                    <a:cxn ang="T6">
                      <a:pos x="T0" y="T1"/>
                    </a:cxn>
                    <a:cxn ang="T7">
                      <a:pos x="T2" y="T3"/>
                    </a:cxn>
                    <a:cxn ang="T8">
                      <a:pos x="T4" y="T5"/>
                    </a:cxn>
                  </a:cxnLst>
                  <a:rect l="T9" t="T10" r="T11" b="T12"/>
                  <a:pathLst>
                    <a:path w="21593" h="21576" fill="none" extrusionOk="0">
                      <a:moveTo>
                        <a:pt x="-1" y="21055"/>
                      </a:moveTo>
                      <a:cubicBezTo>
                        <a:pt x="272" y="9725"/>
                        <a:pt x="9256" y="532"/>
                        <a:pt x="20577" y="-1"/>
                      </a:cubicBezTo>
                    </a:path>
                    <a:path w="21593" h="21576" stroke="0" extrusionOk="0">
                      <a:moveTo>
                        <a:pt x="-1" y="21055"/>
                      </a:moveTo>
                      <a:cubicBezTo>
                        <a:pt x="272" y="9725"/>
                        <a:pt x="9256" y="532"/>
                        <a:pt x="20577" y="-1"/>
                      </a:cubicBezTo>
                      <a:lnTo>
                        <a:pt x="21593" y="21576"/>
                      </a:lnTo>
                      <a:close/>
                    </a:path>
                  </a:pathLst>
                </a:custGeom>
                <a:noFill/>
                <a:ln w="12700" cap="rnd">
                  <a:solidFill>
                    <a:schemeClr val="tx1"/>
                  </a:solidFill>
                  <a:round/>
                  <a:headEnd/>
                  <a:tailEnd/>
                </a:ln>
              </p:spPr>
              <p:txBody>
                <a:bodyPr wrap="none" anchor="ctr"/>
                <a:lstStyle/>
                <a:p>
                  <a:endParaRPr lang="en-US"/>
                </a:p>
              </p:txBody>
            </p:sp>
          </p:grpSp>
          <p:grpSp>
            <p:nvGrpSpPr>
              <p:cNvPr id="129" name="Group 39">
                <a:extLst>
                  <a:ext uri="{FF2B5EF4-FFF2-40B4-BE49-F238E27FC236}">
                    <a16:creationId xmlns:a16="http://schemas.microsoft.com/office/drawing/2014/main" id="{12912474-002A-4C2E-8E2A-E353ADC8215C}"/>
                  </a:ext>
                </a:extLst>
              </p:cNvPr>
              <p:cNvGrpSpPr>
                <a:grpSpLocks/>
              </p:cNvGrpSpPr>
              <p:nvPr/>
            </p:nvGrpSpPr>
            <p:grpSpPr bwMode="auto">
              <a:xfrm>
                <a:off x="3651" y="3148"/>
                <a:ext cx="43" cy="62"/>
                <a:chOff x="3651" y="3148"/>
                <a:chExt cx="43" cy="62"/>
              </a:xfrm>
            </p:grpSpPr>
            <p:sp>
              <p:nvSpPr>
                <p:cNvPr id="155" name="Arc 40">
                  <a:extLst>
                    <a:ext uri="{FF2B5EF4-FFF2-40B4-BE49-F238E27FC236}">
                      <a16:creationId xmlns:a16="http://schemas.microsoft.com/office/drawing/2014/main" id="{150C0B6A-0F1B-4948-8745-DE43DF08AD54}"/>
                    </a:ext>
                  </a:extLst>
                </p:cNvPr>
                <p:cNvSpPr>
                  <a:spLocks/>
                </p:cNvSpPr>
                <p:nvPr/>
              </p:nvSpPr>
              <p:spPr bwMode="auto">
                <a:xfrm rot="8340000">
                  <a:off x="3672" y="3148"/>
                  <a:ext cx="22" cy="43"/>
                </a:xfrm>
                <a:custGeom>
                  <a:avLst/>
                  <a:gdLst>
                    <a:gd name="T0" fmla="*/ 0 w 21600"/>
                    <a:gd name="T1" fmla="*/ 43 h 21577"/>
                    <a:gd name="T2" fmla="*/ 21 w 21600"/>
                    <a:gd name="T3" fmla="*/ 0 h 21577"/>
                    <a:gd name="T4" fmla="*/ 22 w 21600"/>
                    <a:gd name="T5" fmla="*/ 43 h 21577"/>
                    <a:gd name="T6" fmla="*/ 0 60000 65536"/>
                    <a:gd name="T7" fmla="*/ 0 60000 65536"/>
                    <a:gd name="T8" fmla="*/ 0 60000 65536"/>
                    <a:gd name="T9" fmla="*/ 0 w 21600"/>
                    <a:gd name="T10" fmla="*/ 0 h 21577"/>
                    <a:gd name="T11" fmla="*/ 21600 w 21600"/>
                    <a:gd name="T12" fmla="*/ 21577 h 21577"/>
                  </a:gdLst>
                  <a:ahLst/>
                  <a:cxnLst>
                    <a:cxn ang="T6">
                      <a:pos x="T0" y="T1"/>
                    </a:cxn>
                    <a:cxn ang="T7">
                      <a:pos x="T2" y="T3"/>
                    </a:cxn>
                    <a:cxn ang="T8">
                      <a:pos x="T4" y="T5"/>
                    </a:cxn>
                  </a:cxnLst>
                  <a:rect l="T9" t="T10" r="T11" b="T12"/>
                  <a:pathLst>
                    <a:path w="21600" h="21577" fill="none" extrusionOk="0">
                      <a:moveTo>
                        <a:pt x="0" y="21577"/>
                      </a:moveTo>
                      <a:cubicBezTo>
                        <a:pt x="0" y="10028"/>
                        <a:pt x="9083" y="523"/>
                        <a:pt x="20619" y="-1"/>
                      </a:cubicBezTo>
                    </a:path>
                    <a:path w="21600" h="21577" stroke="0" extrusionOk="0">
                      <a:moveTo>
                        <a:pt x="0" y="21577"/>
                      </a:moveTo>
                      <a:cubicBezTo>
                        <a:pt x="0" y="10028"/>
                        <a:pt x="9083" y="523"/>
                        <a:pt x="20619" y="-1"/>
                      </a:cubicBezTo>
                      <a:lnTo>
                        <a:pt x="21600" y="21577"/>
                      </a:lnTo>
                      <a:close/>
                    </a:path>
                  </a:pathLst>
                </a:custGeom>
                <a:noFill/>
                <a:ln w="12700" cap="rnd">
                  <a:solidFill>
                    <a:schemeClr val="tx1"/>
                  </a:solidFill>
                  <a:round/>
                  <a:headEnd/>
                  <a:tailEnd/>
                </a:ln>
              </p:spPr>
              <p:txBody>
                <a:bodyPr wrap="none" anchor="ctr"/>
                <a:lstStyle/>
                <a:p>
                  <a:endParaRPr lang="en-US"/>
                </a:p>
              </p:txBody>
            </p:sp>
            <p:sp>
              <p:nvSpPr>
                <p:cNvPr id="156" name="Arc 41">
                  <a:extLst>
                    <a:ext uri="{FF2B5EF4-FFF2-40B4-BE49-F238E27FC236}">
                      <a16:creationId xmlns:a16="http://schemas.microsoft.com/office/drawing/2014/main" id="{C4BF22AD-6360-4754-801A-58917A4AE311}"/>
                    </a:ext>
                  </a:extLst>
                </p:cNvPr>
                <p:cNvSpPr>
                  <a:spLocks/>
                </p:cNvSpPr>
                <p:nvPr/>
              </p:nvSpPr>
              <p:spPr bwMode="auto">
                <a:xfrm rot="8340000">
                  <a:off x="3651" y="3168"/>
                  <a:ext cx="21" cy="42"/>
                </a:xfrm>
                <a:custGeom>
                  <a:avLst/>
                  <a:gdLst>
                    <a:gd name="T0" fmla="*/ 0 w 21600"/>
                    <a:gd name="T1" fmla="*/ 0 h 21600"/>
                    <a:gd name="T2" fmla="*/ 21 w 21600"/>
                    <a:gd name="T3" fmla="*/ 42 h 21600"/>
                    <a:gd name="T4" fmla="*/ 0 w 21600"/>
                    <a:gd name="T5" fmla="*/ 4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chemeClr val="tx1"/>
                  </a:solidFill>
                  <a:round/>
                  <a:headEnd/>
                  <a:tailEnd/>
                </a:ln>
              </p:spPr>
              <p:txBody>
                <a:bodyPr wrap="none" anchor="ctr"/>
                <a:lstStyle/>
                <a:p>
                  <a:endParaRPr lang="en-US"/>
                </a:p>
              </p:txBody>
            </p:sp>
          </p:grpSp>
          <p:grpSp>
            <p:nvGrpSpPr>
              <p:cNvPr id="130" name="Group 42">
                <a:extLst>
                  <a:ext uri="{FF2B5EF4-FFF2-40B4-BE49-F238E27FC236}">
                    <a16:creationId xmlns:a16="http://schemas.microsoft.com/office/drawing/2014/main" id="{DBB524CB-934D-4ECC-BDB2-5D27580A04D4}"/>
                  </a:ext>
                </a:extLst>
              </p:cNvPr>
              <p:cNvGrpSpPr>
                <a:grpSpLocks/>
              </p:cNvGrpSpPr>
              <p:nvPr/>
            </p:nvGrpSpPr>
            <p:grpSpPr bwMode="auto">
              <a:xfrm>
                <a:off x="3663" y="3084"/>
                <a:ext cx="34" cy="55"/>
                <a:chOff x="3663" y="3084"/>
                <a:chExt cx="34" cy="55"/>
              </a:xfrm>
            </p:grpSpPr>
            <p:sp>
              <p:nvSpPr>
                <p:cNvPr id="153" name="Arc 43">
                  <a:extLst>
                    <a:ext uri="{FF2B5EF4-FFF2-40B4-BE49-F238E27FC236}">
                      <a16:creationId xmlns:a16="http://schemas.microsoft.com/office/drawing/2014/main" id="{F5AABAFE-C056-4277-B93F-76D70E05B2C0}"/>
                    </a:ext>
                  </a:extLst>
                </p:cNvPr>
                <p:cNvSpPr>
                  <a:spLocks/>
                </p:cNvSpPr>
                <p:nvPr/>
              </p:nvSpPr>
              <p:spPr bwMode="auto">
                <a:xfrm rot="-2460000">
                  <a:off x="3676" y="3084"/>
                  <a:ext cx="21" cy="42"/>
                </a:xfrm>
                <a:custGeom>
                  <a:avLst/>
                  <a:gdLst>
                    <a:gd name="T0" fmla="*/ 0 w 21593"/>
                    <a:gd name="T1" fmla="*/ 0 h 21600"/>
                    <a:gd name="T2" fmla="*/ 21 w 21593"/>
                    <a:gd name="T3" fmla="*/ 41 h 21600"/>
                    <a:gd name="T4" fmla="*/ 0 w 21593"/>
                    <a:gd name="T5" fmla="*/ 42 h 21600"/>
                    <a:gd name="T6" fmla="*/ 0 60000 65536"/>
                    <a:gd name="T7" fmla="*/ 0 60000 65536"/>
                    <a:gd name="T8" fmla="*/ 0 60000 65536"/>
                    <a:gd name="T9" fmla="*/ 0 w 21593"/>
                    <a:gd name="T10" fmla="*/ 0 h 21600"/>
                    <a:gd name="T11" fmla="*/ 21593 w 21593"/>
                    <a:gd name="T12" fmla="*/ 21600 h 21600"/>
                  </a:gdLst>
                  <a:ahLst/>
                  <a:cxnLst>
                    <a:cxn ang="T6">
                      <a:pos x="T0" y="T1"/>
                    </a:cxn>
                    <a:cxn ang="T7">
                      <a:pos x="T2" y="T3"/>
                    </a:cxn>
                    <a:cxn ang="T8">
                      <a:pos x="T4" y="T5"/>
                    </a:cxn>
                  </a:cxnLst>
                  <a:rect l="T9" t="T10" r="T11" b="T12"/>
                  <a:pathLst>
                    <a:path w="21593" h="21600" fill="none" extrusionOk="0">
                      <a:moveTo>
                        <a:pt x="-1" y="0"/>
                      </a:moveTo>
                      <a:cubicBezTo>
                        <a:pt x="11726" y="0"/>
                        <a:pt x="21311" y="9356"/>
                        <a:pt x="21593" y="21079"/>
                      </a:cubicBezTo>
                    </a:path>
                    <a:path w="21593" h="21600" stroke="0" extrusionOk="0">
                      <a:moveTo>
                        <a:pt x="-1" y="0"/>
                      </a:moveTo>
                      <a:cubicBezTo>
                        <a:pt x="11726" y="0"/>
                        <a:pt x="21311" y="9356"/>
                        <a:pt x="21593" y="21079"/>
                      </a:cubicBezTo>
                      <a:lnTo>
                        <a:pt x="0" y="21600"/>
                      </a:lnTo>
                      <a:close/>
                    </a:path>
                  </a:pathLst>
                </a:custGeom>
                <a:noFill/>
                <a:ln w="12700" cap="rnd">
                  <a:solidFill>
                    <a:schemeClr val="tx1"/>
                  </a:solidFill>
                  <a:round/>
                  <a:headEnd/>
                  <a:tailEnd/>
                </a:ln>
              </p:spPr>
              <p:txBody>
                <a:bodyPr wrap="none" anchor="ctr"/>
                <a:lstStyle/>
                <a:p>
                  <a:endParaRPr lang="en-US"/>
                </a:p>
              </p:txBody>
            </p:sp>
            <p:sp>
              <p:nvSpPr>
                <p:cNvPr id="154" name="Arc 44">
                  <a:extLst>
                    <a:ext uri="{FF2B5EF4-FFF2-40B4-BE49-F238E27FC236}">
                      <a16:creationId xmlns:a16="http://schemas.microsoft.com/office/drawing/2014/main" id="{D410392E-38DB-4572-A99C-4CC008AAC74A}"/>
                    </a:ext>
                  </a:extLst>
                </p:cNvPr>
                <p:cNvSpPr>
                  <a:spLocks/>
                </p:cNvSpPr>
                <p:nvPr/>
              </p:nvSpPr>
              <p:spPr bwMode="auto">
                <a:xfrm rot="-2460000">
                  <a:off x="3663" y="3097"/>
                  <a:ext cx="21" cy="42"/>
                </a:xfrm>
                <a:custGeom>
                  <a:avLst/>
                  <a:gdLst>
                    <a:gd name="T0" fmla="*/ 0 w 21600"/>
                    <a:gd name="T1" fmla="*/ 42 h 21575"/>
                    <a:gd name="T2" fmla="*/ 20 w 21600"/>
                    <a:gd name="T3" fmla="*/ 0 h 21575"/>
                    <a:gd name="T4" fmla="*/ 21 w 21600"/>
                    <a:gd name="T5" fmla="*/ 42 h 21575"/>
                    <a:gd name="T6" fmla="*/ 0 60000 65536"/>
                    <a:gd name="T7" fmla="*/ 0 60000 65536"/>
                    <a:gd name="T8" fmla="*/ 0 60000 65536"/>
                    <a:gd name="T9" fmla="*/ 0 w 21600"/>
                    <a:gd name="T10" fmla="*/ 0 h 21575"/>
                    <a:gd name="T11" fmla="*/ 21600 w 21600"/>
                    <a:gd name="T12" fmla="*/ 21575 h 21575"/>
                  </a:gdLst>
                  <a:ahLst/>
                  <a:cxnLst>
                    <a:cxn ang="T6">
                      <a:pos x="T0" y="T1"/>
                    </a:cxn>
                    <a:cxn ang="T7">
                      <a:pos x="T2" y="T3"/>
                    </a:cxn>
                    <a:cxn ang="T8">
                      <a:pos x="T4" y="T5"/>
                    </a:cxn>
                  </a:cxnLst>
                  <a:rect l="T9" t="T10" r="T11" b="T12"/>
                  <a:pathLst>
                    <a:path w="21600" h="21575" fill="none" extrusionOk="0">
                      <a:moveTo>
                        <a:pt x="0" y="21575"/>
                      </a:moveTo>
                      <a:cubicBezTo>
                        <a:pt x="0" y="10044"/>
                        <a:pt x="9055" y="547"/>
                        <a:pt x="20572" y="-1"/>
                      </a:cubicBezTo>
                    </a:path>
                    <a:path w="21600" h="21575" stroke="0" extrusionOk="0">
                      <a:moveTo>
                        <a:pt x="0" y="21575"/>
                      </a:moveTo>
                      <a:cubicBezTo>
                        <a:pt x="0" y="10044"/>
                        <a:pt x="9055" y="547"/>
                        <a:pt x="20572" y="-1"/>
                      </a:cubicBezTo>
                      <a:lnTo>
                        <a:pt x="21600" y="21575"/>
                      </a:lnTo>
                      <a:close/>
                    </a:path>
                  </a:pathLst>
                </a:custGeom>
                <a:noFill/>
                <a:ln w="12700" cap="rnd">
                  <a:solidFill>
                    <a:schemeClr val="tx1"/>
                  </a:solidFill>
                  <a:round/>
                  <a:headEnd/>
                  <a:tailEnd/>
                </a:ln>
              </p:spPr>
              <p:txBody>
                <a:bodyPr wrap="none" anchor="ctr"/>
                <a:lstStyle/>
                <a:p>
                  <a:endParaRPr lang="en-US"/>
                </a:p>
              </p:txBody>
            </p:sp>
          </p:grpSp>
          <p:grpSp>
            <p:nvGrpSpPr>
              <p:cNvPr id="131" name="Group 45">
                <a:extLst>
                  <a:ext uri="{FF2B5EF4-FFF2-40B4-BE49-F238E27FC236}">
                    <a16:creationId xmlns:a16="http://schemas.microsoft.com/office/drawing/2014/main" id="{4AD81A44-7B6B-44AE-B7B6-234A786054CE}"/>
                  </a:ext>
                </a:extLst>
              </p:cNvPr>
              <p:cNvGrpSpPr>
                <a:grpSpLocks/>
              </p:cNvGrpSpPr>
              <p:nvPr/>
            </p:nvGrpSpPr>
            <p:grpSpPr bwMode="auto">
              <a:xfrm>
                <a:off x="3721" y="3081"/>
                <a:ext cx="43" cy="60"/>
                <a:chOff x="3721" y="3081"/>
                <a:chExt cx="43" cy="60"/>
              </a:xfrm>
            </p:grpSpPr>
            <p:sp>
              <p:nvSpPr>
                <p:cNvPr id="151" name="Arc 46">
                  <a:extLst>
                    <a:ext uri="{FF2B5EF4-FFF2-40B4-BE49-F238E27FC236}">
                      <a16:creationId xmlns:a16="http://schemas.microsoft.com/office/drawing/2014/main" id="{B3EDCA72-C7B2-418D-9F45-C606AB6A2BDA}"/>
                    </a:ext>
                  </a:extLst>
                </p:cNvPr>
                <p:cNvSpPr>
                  <a:spLocks/>
                </p:cNvSpPr>
                <p:nvPr/>
              </p:nvSpPr>
              <p:spPr bwMode="auto">
                <a:xfrm rot="8340000">
                  <a:off x="3743" y="3081"/>
                  <a:ext cx="21" cy="42"/>
                </a:xfrm>
                <a:custGeom>
                  <a:avLst/>
                  <a:gdLst>
                    <a:gd name="T0" fmla="*/ 0 w 21594"/>
                    <a:gd name="T1" fmla="*/ 41 h 21576"/>
                    <a:gd name="T2" fmla="*/ 20 w 21594"/>
                    <a:gd name="T3" fmla="*/ 0 h 21576"/>
                    <a:gd name="T4" fmla="*/ 21 w 21594"/>
                    <a:gd name="T5" fmla="*/ 42 h 21576"/>
                    <a:gd name="T6" fmla="*/ 0 60000 65536"/>
                    <a:gd name="T7" fmla="*/ 0 60000 65536"/>
                    <a:gd name="T8" fmla="*/ 0 60000 65536"/>
                    <a:gd name="T9" fmla="*/ 0 w 21594"/>
                    <a:gd name="T10" fmla="*/ 0 h 21576"/>
                    <a:gd name="T11" fmla="*/ 21594 w 21594"/>
                    <a:gd name="T12" fmla="*/ 21576 h 21576"/>
                  </a:gdLst>
                  <a:ahLst/>
                  <a:cxnLst>
                    <a:cxn ang="T6">
                      <a:pos x="T0" y="T1"/>
                    </a:cxn>
                    <a:cxn ang="T7">
                      <a:pos x="T2" y="T3"/>
                    </a:cxn>
                    <a:cxn ang="T8">
                      <a:pos x="T4" y="T5"/>
                    </a:cxn>
                  </a:cxnLst>
                  <a:rect l="T9" t="T10" r="T11" b="T12"/>
                  <a:pathLst>
                    <a:path w="21594" h="21576" fill="none" extrusionOk="0">
                      <a:moveTo>
                        <a:pt x="-1" y="21067"/>
                      </a:moveTo>
                      <a:cubicBezTo>
                        <a:pt x="266" y="9732"/>
                        <a:pt x="9252" y="532"/>
                        <a:pt x="20578" y="-1"/>
                      </a:cubicBezTo>
                    </a:path>
                    <a:path w="21594" h="21576" stroke="0" extrusionOk="0">
                      <a:moveTo>
                        <a:pt x="-1" y="21067"/>
                      </a:moveTo>
                      <a:cubicBezTo>
                        <a:pt x="266" y="9732"/>
                        <a:pt x="9252" y="532"/>
                        <a:pt x="20578" y="-1"/>
                      </a:cubicBezTo>
                      <a:lnTo>
                        <a:pt x="21594" y="21576"/>
                      </a:lnTo>
                      <a:close/>
                    </a:path>
                  </a:pathLst>
                </a:custGeom>
                <a:noFill/>
                <a:ln w="12700" cap="rnd">
                  <a:solidFill>
                    <a:schemeClr val="tx1"/>
                  </a:solidFill>
                  <a:round/>
                  <a:headEnd/>
                  <a:tailEnd/>
                </a:ln>
              </p:spPr>
              <p:txBody>
                <a:bodyPr wrap="none" anchor="ctr"/>
                <a:lstStyle/>
                <a:p>
                  <a:endParaRPr lang="en-US"/>
                </a:p>
              </p:txBody>
            </p:sp>
            <p:sp>
              <p:nvSpPr>
                <p:cNvPr id="152" name="Arc 47">
                  <a:extLst>
                    <a:ext uri="{FF2B5EF4-FFF2-40B4-BE49-F238E27FC236}">
                      <a16:creationId xmlns:a16="http://schemas.microsoft.com/office/drawing/2014/main" id="{2A02B71E-2AE8-4967-8984-7D8BB57E990E}"/>
                    </a:ext>
                  </a:extLst>
                </p:cNvPr>
                <p:cNvSpPr>
                  <a:spLocks/>
                </p:cNvSpPr>
                <p:nvPr/>
              </p:nvSpPr>
              <p:spPr bwMode="auto">
                <a:xfrm rot="8340000">
                  <a:off x="3721" y="3098"/>
                  <a:ext cx="21" cy="43"/>
                </a:xfrm>
                <a:custGeom>
                  <a:avLst/>
                  <a:gdLst>
                    <a:gd name="T0" fmla="*/ 0 w 22633"/>
                    <a:gd name="T1" fmla="*/ 0 h 21600"/>
                    <a:gd name="T2" fmla="*/ 21 w 22633"/>
                    <a:gd name="T3" fmla="*/ 42 h 21600"/>
                    <a:gd name="T4" fmla="*/ 1 w 22633"/>
                    <a:gd name="T5" fmla="*/ 43 h 21600"/>
                    <a:gd name="T6" fmla="*/ 0 60000 65536"/>
                    <a:gd name="T7" fmla="*/ 0 60000 65536"/>
                    <a:gd name="T8" fmla="*/ 0 60000 65536"/>
                    <a:gd name="T9" fmla="*/ 0 w 22633"/>
                    <a:gd name="T10" fmla="*/ 0 h 21600"/>
                    <a:gd name="T11" fmla="*/ 22633 w 22633"/>
                    <a:gd name="T12" fmla="*/ 21600 h 21600"/>
                  </a:gdLst>
                  <a:ahLst/>
                  <a:cxnLst>
                    <a:cxn ang="T6">
                      <a:pos x="T0" y="T1"/>
                    </a:cxn>
                    <a:cxn ang="T7">
                      <a:pos x="T2" y="T3"/>
                    </a:cxn>
                    <a:cxn ang="T8">
                      <a:pos x="T4" y="T5"/>
                    </a:cxn>
                  </a:cxnLst>
                  <a:rect l="T9" t="T10" r="T11" b="T12"/>
                  <a:pathLst>
                    <a:path w="22633" h="21600" fill="none" extrusionOk="0">
                      <a:moveTo>
                        <a:pt x="-1" y="25"/>
                      </a:moveTo>
                      <a:cubicBezTo>
                        <a:pt x="346" y="8"/>
                        <a:pt x="693" y="-1"/>
                        <a:pt x="1040" y="0"/>
                      </a:cubicBezTo>
                      <a:cubicBezTo>
                        <a:pt x="12766" y="0"/>
                        <a:pt x="22351" y="9356"/>
                        <a:pt x="22633" y="21079"/>
                      </a:cubicBezTo>
                    </a:path>
                    <a:path w="22633" h="21600" stroke="0" extrusionOk="0">
                      <a:moveTo>
                        <a:pt x="-1" y="25"/>
                      </a:moveTo>
                      <a:cubicBezTo>
                        <a:pt x="346" y="8"/>
                        <a:pt x="693" y="-1"/>
                        <a:pt x="1040" y="0"/>
                      </a:cubicBezTo>
                      <a:cubicBezTo>
                        <a:pt x="12766" y="0"/>
                        <a:pt x="22351" y="9356"/>
                        <a:pt x="22633" y="21079"/>
                      </a:cubicBezTo>
                      <a:lnTo>
                        <a:pt x="1040" y="21600"/>
                      </a:lnTo>
                      <a:close/>
                    </a:path>
                  </a:pathLst>
                </a:custGeom>
                <a:noFill/>
                <a:ln w="12700" cap="rnd">
                  <a:solidFill>
                    <a:schemeClr val="tx1"/>
                  </a:solidFill>
                  <a:round/>
                  <a:headEnd/>
                  <a:tailEnd/>
                </a:ln>
              </p:spPr>
              <p:txBody>
                <a:bodyPr wrap="none" anchor="ctr"/>
                <a:lstStyle/>
                <a:p>
                  <a:endParaRPr lang="en-US"/>
                </a:p>
              </p:txBody>
            </p:sp>
          </p:grpSp>
          <p:grpSp>
            <p:nvGrpSpPr>
              <p:cNvPr id="132" name="Group 48">
                <a:extLst>
                  <a:ext uri="{FF2B5EF4-FFF2-40B4-BE49-F238E27FC236}">
                    <a16:creationId xmlns:a16="http://schemas.microsoft.com/office/drawing/2014/main" id="{7A844363-5A85-48EB-9FC4-E8D97C84DC5C}"/>
                  </a:ext>
                </a:extLst>
              </p:cNvPr>
              <p:cNvGrpSpPr>
                <a:grpSpLocks/>
              </p:cNvGrpSpPr>
              <p:nvPr/>
            </p:nvGrpSpPr>
            <p:grpSpPr bwMode="auto">
              <a:xfrm>
                <a:off x="3733" y="3013"/>
                <a:ext cx="34" cy="59"/>
                <a:chOff x="3733" y="3013"/>
                <a:chExt cx="34" cy="59"/>
              </a:xfrm>
            </p:grpSpPr>
            <p:sp>
              <p:nvSpPr>
                <p:cNvPr id="149" name="Arc 49">
                  <a:extLst>
                    <a:ext uri="{FF2B5EF4-FFF2-40B4-BE49-F238E27FC236}">
                      <a16:creationId xmlns:a16="http://schemas.microsoft.com/office/drawing/2014/main" id="{E48AD31A-3A19-4F9B-B71B-B4836290000C}"/>
                    </a:ext>
                  </a:extLst>
                </p:cNvPr>
                <p:cNvSpPr>
                  <a:spLocks/>
                </p:cNvSpPr>
                <p:nvPr/>
              </p:nvSpPr>
              <p:spPr bwMode="auto">
                <a:xfrm rot="-2460000">
                  <a:off x="3746" y="3013"/>
                  <a:ext cx="21" cy="42"/>
                </a:xfrm>
                <a:custGeom>
                  <a:avLst/>
                  <a:gdLst>
                    <a:gd name="T0" fmla="*/ 0 w 21600"/>
                    <a:gd name="T1" fmla="*/ 0 h 21600"/>
                    <a:gd name="T2" fmla="*/ 21 w 21600"/>
                    <a:gd name="T3" fmla="*/ 42 h 21600"/>
                    <a:gd name="T4" fmla="*/ 0 w 21600"/>
                    <a:gd name="T5" fmla="*/ 4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chemeClr val="tx1"/>
                  </a:solidFill>
                  <a:round/>
                  <a:headEnd/>
                  <a:tailEnd/>
                </a:ln>
              </p:spPr>
              <p:txBody>
                <a:bodyPr wrap="none" anchor="ctr"/>
                <a:lstStyle/>
                <a:p>
                  <a:endParaRPr lang="en-US"/>
                </a:p>
              </p:txBody>
            </p:sp>
            <p:sp>
              <p:nvSpPr>
                <p:cNvPr id="150" name="Arc 50">
                  <a:extLst>
                    <a:ext uri="{FF2B5EF4-FFF2-40B4-BE49-F238E27FC236}">
                      <a16:creationId xmlns:a16="http://schemas.microsoft.com/office/drawing/2014/main" id="{C546D872-2449-4F35-A383-2F896E56104B}"/>
                    </a:ext>
                  </a:extLst>
                </p:cNvPr>
                <p:cNvSpPr>
                  <a:spLocks/>
                </p:cNvSpPr>
                <p:nvPr/>
              </p:nvSpPr>
              <p:spPr bwMode="auto">
                <a:xfrm rot="-2460000">
                  <a:off x="3733" y="3031"/>
                  <a:ext cx="20" cy="41"/>
                </a:xfrm>
                <a:custGeom>
                  <a:avLst/>
                  <a:gdLst>
                    <a:gd name="T0" fmla="*/ 0 w 21594"/>
                    <a:gd name="T1" fmla="*/ 40 h 21574"/>
                    <a:gd name="T2" fmla="*/ 19 w 21594"/>
                    <a:gd name="T3" fmla="*/ 0 h 21574"/>
                    <a:gd name="T4" fmla="*/ 20 w 21594"/>
                    <a:gd name="T5" fmla="*/ 41 h 21574"/>
                    <a:gd name="T6" fmla="*/ 0 60000 65536"/>
                    <a:gd name="T7" fmla="*/ 0 60000 65536"/>
                    <a:gd name="T8" fmla="*/ 0 60000 65536"/>
                    <a:gd name="T9" fmla="*/ 0 w 21594"/>
                    <a:gd name="T10" fmla="*/ 0 h 21574"/>
                    <a:gd name="T11" fmla="*/ 21594 w 21594"/>
                    <a:gd name="T12" fmla="*/ 21574 h 21574"/>
                  </a:gdLst>
                  <a:ahLst/>
                  <a:cxnLst>
                    <a:cxn ang="T6">
                      <a:pos x="T0" y="T1"/>
                    </a:cxn>
                    <a:cxn ang="T7">
                      <a:pos x="T2" y="T3"/>
                    </a:cxn>
                    <a:cxn ang="T8">
                      <a:pos x="T4" y="T5"/>
                    </a:cxn>
                  </a:cxnLst>
                  <a:rect l="T9" t="T10" r="T11" b="T12"/>
                  <a:pathLst>
                    <a:path w="21594" h="21574" fill="none" extrusionOk="0">
                      <a:moveTo>
                        <a:pt x="-1" y="21066"/>
                      </a:moveTo>
                      <a:cubicBezTo>
                        <a:pt x="265" y="9740"/>
                        <a:pt x="9238" y="544"/>
                        <a:pt x="20554" y="-1"/>
                      </a:cubicBezTo>
                    </a:path>
                    <a:path w="21594" h="21574" stroke="0" extrusionOk="0">
                      <a:moveTo>
                        <a:pt x="-1" y="21066"/>
                      </a:moveTo>
                      <a:cubicBezTo>
                        <a:pt x="265" y="9740"/>
                        <a:pt x="9238" y="544"/>
                        <a:pt x="20554" y="-1"/>
                      </a:cubicBezTo>
                      <a:lnTo>
                        <a:pt x="21594" y="21574"/>
                      </a:lnTo>
                      <a:close/>
                    </a:path>
                  </a:pathLst>
                </a:custGeom>
                <a:noFill/>
                <a:ln w="12700" cap="rnd">
                  <a:solidFill>
                    <a:schemeClr val="tx1"/>
                  </a:solidFill>
                  <a:round/>
                  <a:headEnd/>
                  <a:tailEnd/>
                </a:ln>
              </p:spPr>
              <p:txBody>
                <a:bodyPr wrap="none" anchor="ctr"/>
                <a:lstStyle/>
                <a:p>
                  <a:endParaRPr lang="en-US"/>
                </a:p>
              </p:txBody>
            </p:sp>
          </p:grpSp>
          <p:grpSp>
            <p:nvGrpSpPr>
              <p:cNvPr id="133" name="Group 51">
                <a:extLst>
                  <a:ext uri="{FF2B5EF4-FFF2-40B4-BE49-F238E27FC236}">
                    <a16:creationId xmlns:a16="http://schemas.microsoft.com/office/drawing/2014/main" id="{6AE1CB25-3ECD-4F67-82A6-EFA52973EAE7}"/>
                  </a:ext>
                </a:extLst>
              </p:cNvPr>
              <p:cNvGrpSpPr>
                <a:grpSpLocks/>
              </p:cNvGrpSpPr>
              <p:nvPr/>
            </p:nvGrpSpPr>
            <p:grpSpPr bwMode="auto">
              <a:xfrm>
                <a:off x="3790" y="3014"/>
                <a:ext cx="46" cy="59"/>
                <a:chOff x="3790" y="3014"/>
                <a:chExt cx="46" cy="59"/>
              </a:xfrm>
            </p:grpSpPr>
            <p:sp>
              <p:nvSpPr>
                <p:cNvPr id="147" name="Arc 52">
                  <a:extLst>
                    <a:ext uri="{FF2B5EF4-FFF2-40B4-BE49-F238E27FC236}">
                      <a16:creationId xmlns:a16="http://schemas.microsoft.com/office/drawing/2014/main" id="{E0CEAAFB-4562-4D81-B884-8F63B6C6882F}"/>
                    </a:ext>
                  </a:extLst>
                </p:cNvPr>
                <p:cNvSpPr>
                  <a:spLocks/>
                </p:cNvSpPr>
                <p:nvPr/>
              </p:nvSpPr>
              <p:spPr bwMode="auto">
                <a:xfrm rot="8340000">
                  <a:off x="3816" y="3014"/>
                  <a:ext cx="20" cy="42"/>
                </a:xfrm>
                <a:custGeom>
                  <a:avLst/>
                  <a:gdLst>
                    <a:gd name="T0" fmla="*/ 0 w 21594"/>
                    <a:gd name="T1" fmla="*/ 41 h 21574"/>
                    <a:gd name="T2" fmla="*/ 19 w 21594"/>
                    <a:gd name="T3" fmla="*/ 0 h 21574"/>
                    <a:gd name="T4" fmla="*/ 20 w 21594"/>
                    <a:gd name="T5" fmla="*/ 42 h 21574"/>
                    <a:gd name="T6" fmla="*/ 0 60000 65536"/>
                    <a:gd name="T7" fmla="*/ 0 60000 65536"/>
                    <a:gd name="T8" fmla="*/ 0 60000 65536"/>
                    <a:gd name="T9" fmla="*/ 0 w 21594"/>
                    <a:gd name="T10" fmla="*/ 0 h 21574"/>
                    <a:gd name="T11" fmla="*/ 21594 w 21594"/>
                    <a:gd name="T12" fmla="*/ 21574 h 21574"/>
                  </a:gdLst>
                  <a:ahLst/>
                  <a:cxnLst>
                    <a:cxn ang="T6">
                      <a:pos x="T0" y="T1"/>
                    </a:cxn>
                    <a:cxn ang="T7">
                      <a:pos x="T2" y="T3"/>
                    </a:cxn>
                    <a:cxn ang="T8">
                      <a:pos x="T4" y="T5"/>
                    </a:cxn>
                  </a:cxnLst>
                  <a:rect l="T9" t="T10" r="T11" b="T12"/>
                  <a:pathLst>
                    <a:path w="21594" h="21574" fill="none" extrusionOk="0">
                      <a:moveTo>
                        <a:pt x="-1" y="21077"/>
                      </a:moveTo>
                      <a:cubicBezTo>
                        <a:pt x="259" y="9747"/>
                        <a:pt x="9233" y="544"/>
                        <a:pt x="20553" y="-1"/>
                      </a:cubicBezTo>
                    </a:path>
                    <a:path w="21594" h="21574" stroke="0" extrusionOk="0">
                      <a:moveTo>
                        <a:pt x="-1" y="21077"/>
                      </a:moveTo>
                      <a:cubicBezTo>
                        <a:pt x="259" y="9747"/>
                        <a:pt x="9233" y="544"/>
                        <a:pt x="20553" y="-1"/>
                      </a:cubicBezTo>
                      <a:lnTo>
                        <a:pt x="21594" y="21574"/>
                      </a:lnTo>
                      <a:close/>
                    </a:path>
                  </a:pathLst>
                </a:custGeom>
                <a:noFill/>
                <a:ln w="12700" cap="rnd">
                  <a:solidFill>
                    <a:schemeClr val="tx1"/>
                  </a:solidFill>
                  <a:round/>
                  <a:headEnd/>
                  <a:tailEnd/>
                </a:ln>
              </p:spPr>
              <p:txBody>
                <a:bodyPr wrap="none" anchor="ctr"/>
                <a:lstStyle/>
                <a:p>
                  <a:endParaRPr lang="en-US"/>
                </a:p>
              </p:txBody>
            </p:sp>
            <p:sp>
              <p:nvSpPr>
                <p:cNvPr id="148" name="Arc 53">
                  <a:extLst>
                    <a:ext uri="{FF2B5EF4-FFF2-40B4-BE49-F238E27FC236}">
                      <a16:creationId xmlns:a16="http://schemas.microsoft.com/office/drawing/2014/main" id="{C0BF7943-766A-4366-8051-DF24E2CBE991}"/>
                    </a:ext>
                  </a:extLst>
                </p:cNvPr>
                <p:cNvSpPr>
                  <a:spLocks/>
                </p:cNvSpPr>
                <p:nvPr/>
              </p:nvSpPr>
              <p:spPr bwMode="auto">
                <a:xfrm rot="8340000">
                  <a:off x="3790" y="3031"/>
                  <a:ext cx="21" cy="42"/>
                </a:xfrm>
                <a:custGeom>
                  <a:avLst/>
                  <a:gdLst>
                    <a:gd name="T0" fmla="*/ 0 w 22652"/>
                    <a:gd name="T1" fmla="*/ 0 h 21600"/>
                    <a:gd name="T2" fmla="*/ 21 w 22652"/>
                    <a:gd name="T3" fmla="*/ 42 h 21600"/>
                    <a:gd name="T4" fmla="*/ 1 w 22652"/>
                    <a:gd name="T5" fmla="*/ 42 h 21600"/>
                    <a:gd name="T6" fmla="*/ 0 60000 65536"/>
                    <a:gd name="T7" fmla="*/ 0 60000 65536"/>
                    <a:gd name="T8" fmla="*/ 0 60000 65536"/>
                    <a:gd name="T9" fmla="*/ 0 w 22652"/>
                    <a:gd name="T10" fmla="*/ 0 h 21600"/>
                    <a:gd name="T11" fmla="*/ 22652 w 22652"/>
                    <a:gd name="T12" fmla="*/ 21600 h 21600"/>
                  </a:gdLst>
                  <a:ahLst/>
                  <a:cxnLst>
                    <a:cxn ang="T6">
                      <a:pos x="T0" y="T1"/>
                    </a:cxn>
                    <a:cxn ang="T7">
                      <a:pos x="T2" y="T3"/>
                    </a:cxn>
                    <a:cxn ang="T8">
                      <a:pos x="T4" y="T5"/>
                    </a:cxn>
                  </a:cxnLst>
                  <a:rect l="T9" t="T10" r="T11" b="T12"/>
                  <a:pathLst>
                    <a:path w="22652" h="21600" fill="none" extrusionOk="0">
                      <a:moveTo>
                        <a:pt x="-1" y="25"/>
                      </a:moveTo>
                      <a:cubicBezTo>
                        <a:pt x="350" y="8"/>
                        <a:pt x="701" y="-1"/>
                        <a:pt x="1052" y="0"/>
                      </a:cubicBezTo>
                      <a:cubicBezTo>
                        <a:pt x="12981" y="0"/>
                        <a:pt x="22652" y="9670"/>
                        <a:pt x="22652" y="21600"/>
                      </a:cubicBezTo>
                    </a:path>
                    <a:path w="22652" h="21600" stroke="0" extrusionOk="0">
                      <a:moveTo>
                        <a:pt x="-1" y="25"/>
                      </a:moveTo>
                      <a:cubicBezTo>
                        <a:pt x="350" y="8"/>
                        <a:pt x="701" y="-1"/>
                        <a:pt x="1052" y="0"/>
                      </a:cubicBezTo>
                      <a:cubicBezTo>
                        <a:pt x="12981" y="0"/>
                        <a:pt x="22652" y="9670"/>
                        <a:pt x="22652" y="21600"/>
                      </a:cubicBezTo>
                      <a:lnTo>
                        <a:pt x="1052" y="21600"/>
                      </a:lnTo>
                      <a:close/>
                    </a:path>
                  </a:pathLst>
                </a:custGeom>
                <a:noFill/>
                <a:ln w="12700" cap="rnd">
                  <a:solidFill>
                    <a:schemeClr val="tx1"/>
                  </a:solidFill>
                  <a:round/>
                  <a:headEnd/>
                  <a:tailEnd/>
                </a:ln>
              </p:spPr>
              <p:txBody>
                <a:bodyPr wrap="none" anchor="ctr"/>
                <a:lstStyle/>
                <a:p>
                  <a:endParaRPr lang="en-US"/>
                </a:p>
              </p:txBody>
            </p:sp>
          </p:grpSp>
          <p:grpSp>
            <p:nvGrpSpPr>
              <p:cNvPr id="134" name="Group 54">
                <a:extLst>
                  <a:ext uri="{FF2B5EF4-FFF2-40B4-BE49-F238E27FC236}">
                    <a16:creationId xmlns:a16="http://schemas.microsoft.com/office/drawing/2014/main" id="{CA349E88-DC35-494D-8410-C23716E46F61}"/>
                  </a:ext>
                </a:extLst>
              </p:cNvPr>
              <p:cNvGrpSpPr>
                <a:grpSpLocks/>
              </p:cNvGrpSpPr>
              <p:nvPr/>
            </p:nvGrpSpPr>
            <p:grpSpPr bwMode="auto">
              <a:xfrm>
                <a:off x="3802" y="2946"/>
                <a:ext cx="36" cy="56"/>
                <a:chOff x="3802" y="2946"/>
                <a:chExt cx="36" cy="56"/>
              </a:xfrm>
            </p:grpSpPr>
            <p:sp>
              <p:nvSpPr>
                <p:cNvPr id="145" name="Arc 55">
                  <a:extLst>
                    <a:ext uri="{FF2B5EF4-FFF2-40B4-BE49-F238E27FC236}">
                      <a16:creationId xmlns:a16="http://schemas.microsoft.com/office/drawing/2014/main" id="{F94706EC-B4CD-4648-928D-27EEE33EA7D5}"/>
                    </a:ext>
                  </a:extLst>
                </p:cNvPr>
                <p:cNvSpPr>
                  <a:spLocks/>
                </p:cNvSpPr>
                <p:nvPr/>
              </p:nvSpPr>
              <p:spPr bwMode="auto">
                <a:xfrm rot="-2460000">
                  <a:off x="3817" y="2946"/>
                  <a:ext cx="21" cy="42"/>
                </a:xfrm>
                <a:custGeom>
                  <a:avLst/>
                  <a:gdLst>
                    <a:gd name="T0" fmla="*/ 0 w 21593"/>
                    <a:gd name="T1" fmla="*/ 0 h 21600"/>
                    <a:gd name="T2" fmla="*/ 21 w 21593"/>
                    <a:gd name="T3" fmla="*/ 41 h 21600"/>
                    <a:gd name="T4" fmla="*/ 0 w 21593"/>
                    <a:gd name="T5" fmla="*/ 42 h 21600"/>
                    <a:gd name="T6" fmla="*/ 0 60000 65536"/>
                    <a:gd name="T7" fmla="*/ 0 60000 65536"/>
                    <a:gd name="T8" fmla="*/ 0 60000 65536"/>
                    <a:gd name="T9" fmla="*/ 0 w 21593"/>
                    <a:gd name="T10" fmla="*/ 0 h 21600"/>
                    <a:gd name="T11" fmla="*/ 21593 w 21593"/>
                    <a:gd name="T12" fmla="*/ 21600 h 21600"/>
                  </a:gdLst>
                  <a:ahLst/>
                  <a:cxnLst>
                    <a:cxn ang="T6">
                      <a:pos x="T0" y="T1"/>
                    </a:cxn>
                    <a:cxn ang="T7">
                      <a:pos x="T2" y="T3"/>
                    </a:cxn>
                    <a:cxn ang="T8">
                      <a:pos x="T4" y="T5"/>
                    </a:cxn>
                  </a:cxnLst>
                  <a:rect l="T9" t="T10" r="T11" b="T12"/>
                  <a:pathLst>
                    <a:path w="21593" h="21600" fill="none" extrusionOk="0">
                      <a:moveTo>
                        <a:pt x="-1" y="0"/>
                      </a:moveTo>
                      <a:cubicBezTo>
                        <a:pt x="11726" y="0"/>
                        <a:pt x="21311" y="9356"/>
                        <a:pt x="21593" y="21079"/>
                      </a:cubicBezTo>
                    </a:path>
                    <a:path w="21593" h="21600" stroke="0" extrusionOk="0">
                      <a:moveTo>
                        <a:pt x="-1" y="0"/>
                      </a:moveTo>
                      <a:cubicBezTo>
                        <a:pt x="11726" y="0"/>
                        <a:pt x="21311" y="9356"/>
                        <a:pt x="21593" y="21079"/>
                      </a:cubicBezTo>
                      <a:lnTo>
                        <a:pt x="0" y="21600"/>
                      </a:lnTo>
                      <a:close/>
                    </a:path>
                  </a:pathLst>
                </a:custGeom>
                <a:noFill/>
                <a:ln w="12700" cap="rnd">
                  <a:solidFill>
                    <a:schemeClr val="tx1"/>
                  </a:solidFill>
                  <a:round/>
                  <a:headEnd/>
                  <a:tailEnd/>
                </a:ln>
              </p:spPr>
              <p:txBody>
                <a:bodyPr wrap="none" anchor="ctr"/>
                <a:lstStyle/>
                <a:p>
                  <a:endParaRPr lang="en-US"/>
                </a:p>
              </p:txBody>
            </p:sp>
            <p:sp>
              <p:nvSpPr>
                <p:cNvPr id="146" name="Arc 56">
                  <a:extLst>
                    <a:ext uri="{FF2B5EF4-FFF2-40B4-BE49-F238E27FC236}">
                      <a16:creationId xmlns:a16="http://schemas.microsoft.com/office/drawing/2014/main" id="{4F1323FF-E137-4545-8936-A5295350F0D3}"/>
                    </a:ext>
                  </a:extLst>
                </p:cNvPr>
                <p:cNvSpPr>
                  <a:spLocks/>
                </p:cNvSpPr>
                <p:nvPr/>
              </p:nvSpPr>
              <p:spPr bwMode="auto">
                <a:xfrm rot="-2460000">
                  <a:off x="3802" y="2960"/>
                  <a:ext cx="21" cy="42"/>
                </a:xfrm>
                <a:custGeom>
                  <a:avLst/>
                  <a:gdLst>
                    <a:gd name="T0" fmla="*/ 0 w 21600"/>
                    <a:gd name="T1" fmla="*/ 42 h 21575"/>
                    <a:gd name="T2" fmla="*/ 20 w 21600"/>
                    <a:gd name="T3" fmla="*/ 0 h 21575"/>
                    <a:gd name="T4" fmla="*/ 21 w 21600"/>
                    <a:gd name="T5" fmla="*/ 42 h 21575"/>
                    <a:gd name="T6" fmla="*/ 0 60000 65536"/>
                    <a:gd name="T7" fmla="*/ 0 60000 65536"/>
                    <a:gd name="T8" fmla="*/ 0 60000 65536"/>
                    <a:gd name="T9" fmla="*/ 0 w 21600"/>
                    <a:gd name="T10" fmla="*/ 0 h 21575"/>
                    <a:gd name="T11" fmla="*/ 21600 w 21600"/>
                    <a:gd name="T12" fmla="*/ 21575 h 21575"/>
                  </a:gdLst>
                  <a:ahLst/>
                  <a:cxnLst>
                    <a:cxn ang="T6">
                      <a:pos x="T0" y="T1"/>
                    </a:cxn>
                    <a:cxn ang="T7">
                      <a:pos x="T2" y="T3"/>
                    </a:cxn>
                    <a:cxn ang="T8">
                      <a:pos x="T4" y="T5"/>
                    </a:cxn>
                  </a:cxnLst>
                  <a:rect l="T9" t="T10" r="T11" b="T12"/>
                  <a:pathLst>
                    <a:path w="21600" h="21575" fill="none" extrusionOk="0">
                      <a:moveTo>
                        <a:pt x="0" y="21575"/>
                      </a:moveTo>
                      <a:cubicBezTo>
                        <a:pt x="0" y="10044"/>
                        <a:pt x="9055" y="547"/>
                        <a:pt x="20572" y="-1"/>
                      </a:cubicBezTo>
                    </a:path>
                    <a:path w="21600" h="21575" stroke="0" extrusionOk="0">
                      <a:moveTo>
                        <a:pt x="0" y="21575"/>
                      </a:moveTo>
                      <a:cubicBezTo>
                        <a:pt x="0" y="10044"/>
                        <a:pt x="9055" y="547"/>
                        <a:pt x="20572" y="-1"/>
                      </a:cubicBezTo>
                      <a:lnTo>
                        <a:pt x="21600" y="21575"/>
                      </a:lnTo>
                      <a:close/>
                    </a:path>
                  </a:pathLst>
                </a:custGeom>
                <a:noFill/>
                <a:ln w="12700" cap="rnd">
                  <a:solidFill>
                    <a:schemeClr val="tx1"/>
                  </a:solidFill>
                  <a:round/>
                  <a:headEnd/>
                  <a:tailEnd/>
                </a:ln>
              </p:spPr>
              <p:txBody>
                <a:bodyPr wrap="none" anchor="ctr"/>
                <a:lstStyle/>
                <a:p>
                  <a:endParaRPr lang="en-US"/>
                </a:p>
              </p:txBody>
            </p:sp>
          </p:grpSp>
          <p:grpSp>
            <p:nvGrpSpPr>
              <p:cNvPr id="135" name="Group 57">
                <a:extLst>
                  <a:ext uri="{FF2B5EF4-FFF2-40B4-BE49-F238E27FC236}">
                    <a16:creationId xmlns:a16="http://schemas.microsoft.com/office/drawing/2014/main" id="{78F32944-38D1-4381-A0F9-2F368713E221}"/>
                  </a:ext>
                </a:extLst>
              </p:cNvPr>
              <p:cNvGrpSpPr>
                <a:grpSpLocks/>
              </p:cNvGrpSpPr>
              <p:nvPr/>
            </p:nvGrpSpPr>
            <p:grpSpPr bwMode="auto">
              <a:xfrm>
                <a:off x="3860" y="2945"/>
                <a:ext cx="45" cy="58"/>
                <a:chOff x="3860" y="2945"/>
                <a:chExt cx="45" cy="58"/>
              </a:xfrm>
            </p:grpSpPr>
            <p:sp>
              <p:nvSpPr>
                <p:cNvPr id="143" name="Arc 58">
                  <a:extLst>
                    <a:ext uri="{FF2B5EF4-FFF2-40B4-BE49-F238E27FC236}">
                      <a16:creationId xmlns:a16="http://schemas.microsoft.com/office/drawing/2014/main" id="{19B0C940-DFA3-4A92-A84D-77AEFEAB4D7B}"/>
                    </a:ext>
                  </a:extLst>
                </p:cNvPr>
                <p:cNvSpPr>
                  <a:spLocks/>
                </p:cNvSpPr>
                <p:nvPr/>
              </p:nvSpPr>
              <p:spPr bwMode="auto">
                <a:xfrm rot="8340000">
                  <a:off x="3884" y="2945"/>
                  <a:ext cx="21" cy="42"/>
                </a:xfrm>
                <a:custGeom>
                  <a:avLst/>
                  <a:gdLst>
                    <a:gd name="T0" fmla="*/ 0 w 21600"/>
                    <a:gd name="T1" fmla="*/ 42 h 21575"/>
                    <a:gd name="T2" fmla="*/ 20 w 21600"/>
                    <a:gd name="T3" fmla="*/ 0 h 21575"/>
                    <a:gd name="T4" fmla="*/ 21 w 21600"/>
                    <a:gd name="T5" fmla="*/ 42 h 21575"/>
                    <a:gd name="T6" fmla="*/ 0 60000 65536"/>
                    <a:gd name="T7" fmla="*/ 0 60000 65536"/>
                    <a:gd name="T8" fmla="*/ 0 60000 65536"/>
                    <a:gd name="T9" fmla="*/ 0 w 21600"/>
                    <a:gd name="T10" fmla="*/ 0 h 21575"/>
                    <a:gd name="T11" fmla="*/ 21600 w 21600"/>
                    <a:gd name="T12" fmla="*/ 21575 h 21575"/>
                  </a:gdLst>
                  <a:ahLst/>
                  <a:cxnLst>
                    <a:cxn ang="T6">
                      <a:pos x="T0" y="T1"/>
                    </a:cxn>
                    <a:cxn ang="T7">
                      <a:pos x="T2" y="T3"/>
                    </a:cxn>
                    <a:cxn ang="T8">
                      <a:pos x="T4" y="T5"/>
                    </a:cxn>
                  </a:cxnLst>
                  <a:rect l="T9" t="T10" r="T11" b="T12"/>
                  <a:pathLst>
                    <a:path w="21600" h="21575" fill="none" extrusionOk="0">
                      <a:moveTo>
                        <a:pt x="0" y="21575"/>
                      </a:moveTo>
                      <a:cubicBezTo>
                        <a:pt x="0" y="10044"/>
                        <a:pt x="9055" y="547"/>
                        <a:pt x="20572" y="-1"/>
                      </a:cubicBezTo>
                    </a:path>
                    <a:path w="21600" h="21575" stroke="0" extrusionOk="0">
                      <a:moveTo>
                        <a:pt x="0" y="21575"/>
                      </a:moveTo>
                      <a:cubicBezTo>
                        <a:pt x="0" y="10044"/>
                        <a:pt x="9055" y="547"/>
                        <a:pt x="20572" y="-1"/>
                      </a:cubicBezTo>
                      <a:lnTo>
                        <a:pt x="21600" y="21575"/>
                      </a:lnTo>
                      <a:close/>
                    </a:path>
                  </a:pathLst>
                </a:custGeom>
                <a:noFill/>
                <a:ln w="12700" cap="rnd">
                  <a:solidFill>
                    <a:schemeClr val="tx1"/>
                  </a:solidFill>
                  <a:round/>
                  <a:headEnd/>
                  <a:tailEnd/>
                </a:ln>
              </p:spPr>
              <p:txBody>
                <a:bodyPr wrap="none" anchor="ctr"/>
                <a:lstStyle/>
                <a:p>
                  <a:endParaRPr lang="en-US"/>
                </a:p>
              </p:txBody>
            </p:sp>
            <p:sp>
              <p:nvSpPr>
                <p:cNvPr id="144" name="Arc 59">
                  <a:extLst>
                    <a:ext uri="{FF2B5EF4-FFF2-40B4-BE49-F238E27FC236}">
                      <a16:creationId xmlns:a16="http://schemas.microsoft.com/office/drawing/2014/main" id="{4D577882-B444-4E47-900B-1DE38851DBFB}"/>
                    </a:ext>
                  </a:extLst>
                </p:cNvPr>
                <p:cNvSpPr>
                  <a:spLocks/>
                </p:cNvSpPr>
                <p:nvPr/>
              </p:nvSpPr>
              <p:spPr bwMode="auto">
                <a:xfrm rot="8340000">
                  <a:off x="3860" y="2960"/>
                  <a:ext cx="21" cy="43"/>
                </a:xfrm>
                <a:custGeom>
                  <a:avLst/>
                  <a:gdLst>
                    <a:gd name="T0" fmla="*/ 0 w 22652"/>
                    <a:gd name="T1" fmla="*/ 0 h 21600"/>
                    <a:gd name="T2" fmla="*/ 21 w 22652"/>
                    <a:gd name="T3" fmla="*/ 43 h 21600"/>
                    <a:gd name="T4" fmla="*/ 1 w 22652"/>
                    <a:gd name="T5" fmla="*/ 43 h 21600"/>
                    <a:gd name="T6" fmla="*/ 0 60000 65536"/>
                    <a:gd name="T7" fmla="*/ 0 60000 65536"/>
                    <a:gd name="T8" fmla="*/ 0 60000 65536"/>
                    <a:gd name="T9" fmla="*/ 0 w 22652"/>
                    <a:gd name="T10" fmla="*/ 0 h 21600"/>
                    <a:gd name="T11" fmla="*/ 22652 w 22652"/>
                    <a:gd name="T12" fmla="*/ 21600 h 21600"/>
                  </a:gdLst>
                  <a:ahLst/>
                  <a:cxnLst>
                    <a:cxn ang="T6">
                      <a:pos x="T0" y="T1"/>
                    </a:cxn>
                    <a:cxn ang="T7">
                      <a:pos x="T2" y="T3"/>
                    </a:cxn>
                    <a:cxn ang="T8">
                      <a:pos x="T4" y="T5"/>
                    </a:cxn>
                  </a:cxnLst>
                  <a:rect l="T9" t="T10" r="T11" b="T12"/>
                  <a:pathLst>
                    <a:path w="22652" h="21600" fill="none" extrusionOk="0">
                      <a:moveTo>
                        <a:pt x="-1" y="25"/>
                      </a:moveTo>
                      <a:cubicBezTo>
                        <a:pt x="350" y="8"/>
                        <a:pt x="701" y="-1"/>
                        <a:pt x="1052" y="0"/>
                      </a:cubicBezTo>
                      <a:cubicBezTo>
                        <a:pt x="12981" y="0"/>
                        <a:pt x="22652" y="9670"/>
                        <a:pt x="22652" y="21600"/>
                      </a:cubicBezTo>
                    </a:path>
                    <a:path w="22652" h="21600" stroke="0" extrusionOk="0">
                      <a:moveTo>
                        <a:pt x="-1" y="25"/>
                      </a:moveTo>
                      <a:cubicBezTo>
                        <a:pt x="350" y="8"/>
                        <a:pt x="701" y="-1"/>
                        <a:pt x="1052" y="0"/>
                      </a:cubicBezTo>
                      <a:cubicBezTo>
                        <a:pt x="12981" y="0"/>
                        <a:pt x="22652" y="9670"/>
                        <a:pt x="22652" y="21600"/>
                      </a:cubicBezTo>
                      <a:lnTo>
                        <a:pt x="1052" y="21600"/>
                      </a:lnTo>
                      <a:close/>
                    </a:path>
                  </a:pathLst>
                </a:custGeom>
                <a:noFill/>
                <a:ln w="12700" cap="rnd">
                  <a:solidFill>
                    <a:schemeClr val="tx1"/>
                  </a:solidFill>
                  <a:round/>
                  <a:headEnd/>
                  <a:tailEnd/>
                </a:ln>
              </p:spPr>
              <p:txBody>
                <a:bodyPr wrap="none" anchor="ctr"/>
                <a:lstStyle/>
                <a:p>
                  <a:endParaRPr lang="en-US"/>
                </a:p>
              </p:txBody>
            </p:sp>
          </p:grpSp>
          <p:grpSp>
            <p:nvGrpSpPr>
              <p:cNvPr id="136" name="Group 60">
                <a:extLst>
                  <a:ext uri="{FF2B5EF4-FFF2-40B4-BE49-F238E27FC236}">
                    <a16:creationId xmlns:a16="http://schemas.microsoft.com/office/drawing/2014/main" id="{AE3995FC-0357-4D67-9CDA-555455A38786}"/>
                  </a:ext>
                </a:extLst>
              </p:cNvPr>
              <p:cNvGrpSpPr>
                <a:grpSpLocks/>
              </p:cNvGrpSpPr>
              <p:nvPr/>
            </p:nvGrpSpPr>
            <p:grpSpPr bwMode="auto">
              <a:xfrm>
                <a:off x="3873" y="2876"/>
                <a:ext cx="35" cy="59"/>
                <a:chOff x="3873" y="2876"/>
                <a:chExt cx="35" cy="59"/>
              </a:xfrm>
            </p:grpSpPr>
            <p:sp>
              <p:nvSpPr>
                <p:cNvPr id="141" name="Arc 61">
                  <a:extLst>
                    <a:ext uri="{FF2B5EF4-FFF2-40B4-BE49-F238E27FC236}">
                      <a16:creationId xmlns:a16="http://schemas.microsoft.com/office/drawing/2014/main" id="{BAC08FE6-EA9F-42E4-AE21-3AFA747017A8}"/>
                    </a:ext>
                  </a:extLst>
                </p:cNvPr>
                <p:cNvSpPr>
                  <a:spLocks/>
                </p:cNvSpPr>
                <p:nvPr/>
              </p:nvSpPr>
              <p:spPr bwMode="auto">
                <a:xfrm rot="-2460000">
                  <a:off x="3887" y="2876"/>
                  <a:ext cx="21" cy="42"/>
                </a:xfrm>
                <a:custGeom>
                  <a:avLst/>
                  <a:gdLst>
                    <a:gd name="T0" fmla="*/ 0 w 22632"/>
                    <a:gd name="T1" fmla="*/ 0 h 21600"/>
                    <a:gd name="T2" fmla="*/ 21 w 22632"/>
                    <a:gd name="T3" fmla="*/ 41 h 21600"/>
                    <a:gd name="T4" fmla="*/ 1 w 22632"/>
                    <a:gd name="T5" fmla="*/ 42 h 21600"/>
                    <a:gd name="T6" fmla="*/ 0 60000 65536"/>
                    <a:gd name="T7" fmla="*/ 0 60000 65536"/>
                    <a:gd name="T8" fmla="*/ 0 60000 65536"/>
                    <a:gd name="T9" fmla="*/ 0 w 22632"/>
                    <a:gd name="T10" fmla="*/ 0 h 21600"/>
                    <a:gd name="T11" fmla="*/ 22632 w 22632"/>
                    <a:gd name="T12" fmla="*/ 21600 h 21600"/>
                  </a:gdLst>
                  <a:ahLst/>
                  <a:cxnLst>
                    <a:cxn ang="T6">
                      <a:pos x="T0" y="T1"/>
                    </a:cxn>
                    <a:cxn ang="T7">
                      <a:pos x="T2" y="T3"/>
                    </a:cxn>
                    <a:cxn ang="T8">
                      <a:pos x="T4" y="T5"/>
                    </a:cxn>
                  </a:cxnLst>
                  <a:rect l="T9" t="T10" r="T11" b="T12"/>
                  <a:pathLst>
                    <a:path w="22632" h="21600" fill="none" extrusionOk="0">
                      <a:moveTo>
                        <a:pt x="-1" y="25"/>
                      </a:moveTo>
                      <a:cubicBezTo>
                        <a:pt x="346" y="8"/>
                        <a:pt x="692" y="-1"/>
                        <a:pt x="1039" y="0"/>
                      </a:cubicBezTo>
                      <a:cubicBezTo>
                        <a:pt x="12760" y="0"/>
                        <a:pt x="22343" y="9348"/>
                        <a:pt x="22632" y="21066"/>
                      </a:cubicBezTo>
                    </a:path>
                    <a:path w="22632" h="21600" stroke="0" extrusionOk="0">
                      <a:moveTo>
                        <a:pt x="-1" y="25"/>
                      </a:moveTo>
                      <a:cubicBezTo>
                        <a:pt x="346" y="8"/>
                        <a:pt x="692" y="-1"/>
                        <a:pt x="1039" y="0"/>
                      </a:cubicBezTo>
                      <a:cubicBezTo>
                        <a:pt x="12760" y="0"/>
                        <a:pt x="22343" y="9348"/>
                        <a:pt x="22632" y="21066"/>
                      </a:cubicBezTo>
                      <a:lnTo>
                        <a:pt x="1039" y="21600"/>
                      </a:lnTo>
                      <a:close/>
                    </a:path>
                  </a:pathLst>
                </a:custGeom>
                <a:noFill/>
                <a:ln w="12700" cap="rnd">
                  <a:solidFill>
                    <a:schemeClr val="tx1"/>
                  </a:solidFill>
                  <a:round/>
                  <a:headEnd/>
                  <a:tailEnd/>
                </a:ln>
              </p:spPr>
              <p:txBody>
                <a:bodyPr wrap="none" anchor="ctr"/>
                <a:lstStyle/>
                <a:p>
                  <a:endParaRPr lang="en-US"/>
                </a:p>
              </p:txBody>
            </p:sp>
            <p:sp>
              <p:nvSpPr>
                <p:cNvPr id="142" name="Arc 62">
                  <a:extLst>
                    <a:ext uri="{FF2B5EF4-FFF2-40B4-BE49-F238E27FC236}">
                      <a16:creationId xmlns:a16="http://schemas.microsoft.com/office/drawing/2014/main" id="{06E5BFEB-37C8-4FB3-BD3D-C3267EBE06B3}"/>
                    </a:ext>
                  </a:extLst>
                </p:cNvPr>
                <p:cNvSpPr>
                  <a:spLocks/>
                </p:cNvSpPr>
                <p:nvPr/>
              </p:nvSpPr>
              <p:spPr bwMode="auto">
                <a:xfrm rot="-2460000">
                  <a:off x="3873" y="2894"/>
                  <a:ext cx="21" cy="41"/>
                </a:xfrm>
                <a:custGeom>
                  <a:avLst/>
                  <a:gdLst>
                    <a:gd name="T0" fmla="*/ 0 w 21594"/>
                    <a:gd name="T1" fmla="*/ 40 h 21577"/>
                    <a:gd name="T2" fmla="*/ 20 w 21594"/>
                    <a:gd name="T3" fmla="*/ 0 h 21577"/>
                    <a:gd name="T4" fmla="*/ 21 w 21594"/>
                    <a:gd name="T5" fmla="*/ 41 h 21577"/>
                    <a:gd name="T6" fmla="*/ 0 60000 65536"/>
                    <a:gd name="T7" fmla="*/ 0 60000 65536"/>
                    <a:gd name="T8" fmla="*/ 0 60000 65536"/>
                    <a:gd name="T9" fmla="*/ 0 w 21594"/>
                    <a:gd name="T10" fmla="*/ 0 h 21577"/>
                    <a:gd name="T11" fmla="*/ 21594 w 21594"/>
                    <a:gd name="T12" fmla="*/ 21577 h 21577"/>
                  </a:gdLst>
                  <a:ahLst/>
                  <a:cxnLst>
                    <a:cxn ang="T6">
                      <a:pos x="T0" y="T1"/>
                    </a:cxn>
                    <a:cxn ang="T7">
                      <a:pos x="T2" y="T3"/>
                    </a:cxn>
                    <a:cxn ang="T8">
                      <a:pos x="T4" y="T5"/>
                    </a:cxn>
                  </a:cxnLst>
                  <a:rect l="T9" t="T10" r="T11" b="T12"/>
                  <a:pathLst>
                    <a:path w="21594" h="21577" fill="none" extrusionOk="0">
                      <a:moveTo>
                        <a:pt x="-1" y="21068"/>
                      </a:moveTo>
                      <a:cubicBezTo>
                        <a:pt x="266" y="9724"/>
                        <a:pt x="9267" y="520"/>
                        <a:pt x="20602" y="-1"/>
                      </a:cubicBezTo>
                    </a:path>
                    <a:path w="21594" h="21577" stroke="0" extrusionOk="0">
                      <a:moveTo>
                        <a:pt x="-1" y="21068"/>
                      </a:moveTo>
                      <a:cubicBezTo>
                        <a:pt x="266" y="9724"/>
                        <a:pt x="9267" y="520"/>
                        <a:pt x="20602" y="-1"/>
                      </a:cubicBezTo>
                      <a:lnTo>
                        <a:pt x="21594" y="21577"/>
                      </a:lnTo>
                      <a:close/>
                    </a:path>
                  </a:pathLst>
                </a:custGeom>
                <a:noFill/>
                <a:ln w="12700" cap="rnd">
                  <a:solidFill>
                    <a:schemeClr val="tx1"/>
                  </a:solidFill>
                  <a:round/>
                  <a:headEnd/>
                  <a:tailEnd/>
                </a:ln>
              </p:spPr>
              <p:txBody>
                <a:bodyPr wrap="none" anchor="ctr"/>
                <a:lstStyle/>
                <a:p>
                  <a:endParaRPr lang="en-US"/>
                </a:p>
              </p:txBody>
            </p:sp>
          </p:grpSp>
          <p:sp>
            <p:nvSpPr>
              <p:cNvPr id="137" name="Arc 63">
                <a:extLst>
                  <a:ext uri="{FF2B5EF4-FFF2-40B4-BE49-F238E27FC236}">
                    <a16:creationId xmlns:a16="http://schemas.microsoft.com/office/drawing/2014/main" id="{21270EC7-EA9D-4115-BFA8-AA7123242E85}"/>
                  </a:ext>
                </a:extLst>
              </p:cNvPr>
              <p:cNvSpPr>
                <a:spLocks/>
              </p:cNvSpPr>
              <p:nvPr/>
            </p:nvSpPr>
            <p:spPr bwMode="auto">
              <a:xfrm rot="8340000">
                <a:off x="3957" y="2894"/>
                <a:ext cx="21" cy="21"/>
              </a:xfrm>
              <a:custGeom>
                <a:avLst/>
                <a:gdLst>
                  <a:gd name="T0" fmla="*/ 0 w 21576"/>
                  <a:gd name="T1" fmla="*/ 20 h 21576"/>
                  <a:gd name="T2" fmla="*/ 20 w 21576"/>
                  <a:gd name="T3" fmla="*/ 0 h 21576"/>
                  <a:gd name="T4" fmla="*/ 21 w 21576"/>
                  <a:gd name="T5" fmla="*/ 21 h 21576"/>
                  <a:gd name="T6" fmla="*/ 0 60000 65536"/>
                  <a:gd name="T7" fmla="*/ 0 60000 65536"/>
                  <a:gd name="T8" fmla="*/ 0 60000 65536"/>
                  <a:gd name="T9" fmla="*/ 0 w 21576"/>
                  <a:gd name="T10" fmla="*/ 0 h 21576"/>
                  <a:gd name="T11" fmla="*/ 21576 w 21576"/>
                  <a:gd name="T12" fmla="*/ 21576 h 21576"/>
                </a:gdLst>
                <a:ahLst/>
                <a:cxnLst>
                  <a:cxn ang="T6">
                    <a:pos x="T0" y="T1"/>
                  </a:cxn>
                  <a:cxn ang="T7">
                    <a:pos x="T2" y="T3"/>
                  </a:cxn>
                  <a:cxn ang="T8">
                    <a:pos x="T4" y="T5"/>
                  </a:cxn>
                </a:cxnLst>
                <a:rect l="T9" t="T10" r="T11" b="T12"/>
                <a:pathLst>
                  <a:path w="21576" h="21576" fill="none" extrusionOk="0">
                    <a:moveTo>
                      <a:pt x="-1" y="20572"/>
                    </a:moveTo>
                    <a:cubicBezTo>
                      <a:pt x="517" y="9432"/>
                      <a:pt x="9431" y="517"/>
                      <a:pt x="20571" y="-1"/>
                    </a:cubicBezTo>
                  </a:path>
                  <a:path w="21576" h="21576" stroke="0" extrusionOk="0">
                    <a:moveTo>
                      <a:pt x="-1" y="20572"/>
                    </a:moveTo>
                    <a:cubicBezTo>
                      <a:pt x="517" y="9432"/>
                      <a:pt x="9431" y="517"/>
                      <a:pt x="20571" y="-1"/>
                    </a:cubicBezTo>
                    <a:lnTo>
                      <a:pt x="21576" y="21576"/>
                    </a:lnTo>
                    <a:close/>
                  </a:path>
                </a:pathLst>
              </a:custGeom>
              <a:noFill/>
              <a:ln w="12700" cap="rnd">
                <a:solidFill>
                  <a:schemeClr val="tx1"/>
                </a:solidFill>
                <a:round/>
                <a:headEnd/>
                <a:tailEnd/>
              </a:ln>
            </p:spPr>
            <p:txBody>
              <a:bodyPr wrap="none" anchor="ctr"/>
              <a:lstStyle/>
              <a:p>
                <a:endParaRPr lang="en-US"/>
              </a:p>
            </p:txBody>
          </p:sp>
          <p:sp>
            <p:nvSpPr>
              <p:cNvPr id="138" name="Arc 64">
                <a:extLst>
                  <a:ext uri="{FF2B5EF4-FFF2-40B4-BE49-F238E27FC236}">
                    <a16:creationId xmlns:a16="http://schemas.microsoft.com/office/drawing/2014/main" id="{B21D0145-C244-448F-BFC2-F5C021720D54}"/>
                  </a:ext>
                </a:extLst>
              </p:cNvPr>
              <p:cNvSpPr>
                <a:spLocks/>
              </p:cNvSpPr>
              <p:nvPr/>
            </p:nvSpPr>
            <p:spPr bwMode="auto">
              <a:xfrm rot="8340000">
                <a:off x="3926" y="2894"/>
                <a:ext cx="20" cy="37"/>
              </a:xfrm>
              <a:custGeom>
                <a:avLst/>
                <a:gdLst>
                  <a:gd name="T0" fmla="*/ 0 w 21600"/>
                  <a:gd name="T1" fmla="*/ 0 h 21600"/>
                  <a:gd name="T2" fmla="*/ 20 w 21600"/>
                  <a:gd name="T3" fmla="*/ 37 h 21600"/>
                  <a:gd name="T4" fmla="*/ 0 w 21600"/>
                  <a:gd name="T5" fmla="*/ 3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chemeClr val="tx1"/>
                </a:solidFill>
                <a:round/>
                <a:headEnd/>
                <a:tailEnd/>
              </a:ln>
            </p:spPr>
            <p:txBody>
              <a:bodyPr wrap="none" anchor="ctr"/>
              <a:lstStyle/>
              <a:p>
                <a:endParaRPr lang="en-US"/>
              </a:p>
            </p:txBody>
          </p:sp>
          <p:sp>
            <p:nvSpPr>
              <p:cNvPr id="139" name="Arc 65">
                <a:extLst>
                  <a:ext uri="{FF2B5EF4-FFF2-40B4-BE49-F238E27FC236}">
                    <a16:creationId xmlns:a16="http://schemas.microsoft.com/office/drawing/2014/main" id="{31AD1564-D68E-47D3-8932-3E2DC60DB1BE}"/>
                  </a:ext>
                </a:extLst>
              </p:cNvPr>
              <p:cNvSpPr>
                <a:spLocks/>
              </p:cNvSpPr>
              <p:nvPr/>
            </p:nvSpPr>
            <p:spPr bwMode="auto">
              <a:xfrm rot="-2460000">
                <a:off x="3955" y="2855"/>
                <a:ext cx="32" cy="20"/>
              </a:xfrm>
              <a:custGeom>
                <a:avLst/>
                <a:gdLst>
                  <a:gd name="T0" fmla="*/ 0 w 21574"/>
                  <a:gd name="T1" fmla="*/ 19 h 21589"/>
                  <a:gd name="T2" fmla="*/ 31 w 21574"/>
                  <a:gd name="T3" fmla="*/ 0 h 21589"/>
                  <a:gd name="T4" fmla="*/ 32 w 21574"/>
                  <a:gd name="T5" fmla="*/ 20 h 21589"/>
                  <a:gd name="T6" fmla="*/ 0 60000 65536"/>
                  <a:gd name="T7" fmla="*/ 0 60000 65536"/>
                  <a:gd name="T8" fmla="*/ 0 60000 65536"/>
                  <a:gd name="T9" fmla="*/ 0 w 21574"/>
                  <a:gd name="T10" fmla="*/ 0 h 21589"/>
                  <a:gd name="T11" fmla="*/ 21574 w 21574"/>
                  <a:gd name="T12" fmla="*/ 21589 h 21589"/>
                </a:gdLst>
                <a:ahLst/>
                <a:cxnLst>
                  <a:cxn ang="T6">
                    <a:pos x="T0" y="T1"/>
                  </a:cxn>
                  <a:cxn ang="T7">
                    <a:pos x="T2" y="T3"/>
                  </a:cxn>
                  <a:cxn ang="T8">
                    <a:pos x="T4" y="T5"/>
                  </a:cxn>
                </a:cxnLst>
                <a:rect l="T9" t="T10" r="T11" b="T12"/>
                <a:pathLst>
                  <a:path w="21574" h="21589" fill="none" extrusionOk="0">
                    <a:moveTo>
                      <a:pt x="-1" y="20536"/>
                    </a:moveTo>
                    <a:cubicBezTo>
                      <a:pt x="548" y="9283"/>
                      <a:pt x="9654" y="342"/>
                      <a:pt x="20915" y="-1"/>
                    </a:cubicBezTo>
                  </a:path>
                  <a:path w="21574" h="21589" stroke="0" extrusionOk="0">
                    <a:moveTo>
                      <a:pt x="-1" y="20536"/>
                    </a:moveTo>
                    <a:cubicBezTo>
                      <a:pt x="548" y="9283"/>
                      <a:pt x="9654" y="342"/>
                      <a:pt x="20915" y="-1"/>
                    </a:cubicBezTo>
                    <a:lnTo>
                      <a:pt x="21574" y="21589"/>
                    </a:lnTo>
                    <a:close/>
                  </a:path>
                </a:pathLst>
              </a:custGeom>
              <a:noFill/>
              <a:ln w="12700" cap="rnd">
                <a:solidFill>
                  <a:schemeClr val="tx1"/>
                </a:solidFill>
                <a:round/>
                <a:headEnd/>
                <a:tailEnd/>
              </a:ln>
            </p:spPr>
            <p:txBody>
              <a:bodyPr wrap="none" anchor="ctr"/>
              <a:lstStyle/>
              <a:p>
                <a:endParaRPr lang="en-US"/>
              </a:p>
            </p:txBody>
          </p:sp>
          <p:sp>
            <p:nvSpPr>
              <p:cNvPr id="140" name="Line 66">
                <a:extLst>
                  <a:ext uri="{FF2B5EF4-FFF2-40B4-BE49-F238E27FC236}">
                    <a16:creationId xmlns:a16="http://schemas.microsoft.com/office/drawing/2014/main" id="{71AEB690-A355-4E63-BE2C-AE2913E32F4D}"/>
                  </a:ext>
                </a:extLst>
              </p:cNvPr>
              <p:cNvSpPr>
                <a:spLocks noChangeShapeType="1"/>
              </p:cNvSpPr>
              <p:nvPr/>
            </p:nvSpPr>
            <p:spPr bwMode="auto">
              <a:xfrm flipV="1">
                <a:off x="3980" y="2758"/>
                <a:ext cx="77" cy="83"/>
              </a:xfrm>
              <a:prstGeom prst="line">
                <a:avLst/>
              </a:prstGeom>
              <a:noFill/>
              <a:ln w="12700">
                <a:solidFill>
                  <a:schemeClr val="tx1"/>
                </a:solidFill>
                <a:round/>
                <a:headEnd/>
                <a:tailEnd type="triangle" w="med" len="med"/>
              </a:ln>
            </p:spPr>
            <p:txBody>
              <a:bodyPr wrap="none" anchor="ctr"/>
              <a:lstStyle/>
              <a:p>
                <a:endParaRPr lang="en-US"/>
              </a:p>
            </p:txBody>
          </p:sp>
        </p:grpSp>
        <p:sp>
          <p:nvSpPr>
            <p:cNvPr id="11" name="Rectangle 67">
              <a:extLst>
                <a:ext uri="{FF2B5EF4-FFF2-40B4-BE49-F238E27FC236}">
                  <a16:creationId xmlns:a16="http://schemas.microsoft.com/office/drawing/2014/main" id="{4DD4DD0A-09FA-428B-9133-5041BED01AEF}"/>
                </a:ext>
              </a:extLst>
            </p:cNvPr>
            <p:cNvSpPr>
              <a:spLocks noChangeArrowheads="1"/>
            </p:cNvSpPr>
            <p:nvPr/>
          </p:nvSpPr>
          <p:spPr bwMode="auto">
            <a:xfrm>
              <a:off x="1362871" y="4366191"/>
              <a:ext cx="7429465" cy="1109573"/>
            </a:xfrm>
            <a:prstGeom prst="rect">
              <a:avLst/>
            </a:prstGeom>
            <a:solidFill>
              <a:srgbClr val="FCFEB9"/>
            </a:solidFill>
            <a:ln w="12700">
              <a:noFill/>
              <a:miter lim="800000"/>
              <a:headEnd/>
              <a:tailEnd/>
            </a:ln>
          </p:spPr>
          <p:txBody>
            <a:bodyPr wrap="none" anchor="ctr"/>
            <a:lstStyle/>
            <a:p>
              <a:pPr hangingPunct="0">
                <a:lnSpc>
                  <a:spcPct val="93000"/>
                </a:lnSpc>
                <a:buClr>
                  <a:srgbClr val="000000"/>
                </a:buClr>
                <a:buSzPct val="45000"/>
                <a:buFont typeface="Wingdings" pitchFamily="2" charset="2"/>
                <a:buNone/>
              </a:pPr>
              <a:endParaRPr lang="en-US">
                <a:solidFill>
                  <a:schemeClr val="tx1"/>
                </a:solidFill>
              </a:endParaRPr>
            </a:p>
          </p:txBody>
        </p:sp>
        <p:sp>
          <p:nvSpPr>
            <p:cNvPr id="12" name="Rectangle 68">
              <a:extLst>
                <a:ext uri="{FF2B5EF4-FFF2-40B4-BE49-F238E27FC236}">
                  <a16:creationId xmlns:a16="http://schemas.microsoft.com/office/drawing/2014/main" id="{33D1FAFA-AA9C-4261-BA9F-0A31BB51CB78}"/>
                </a:ext>
              </a:extLst>
            </p:cNvPr>
            <p:cNvSpPr>
              <a:spLocks noChangeArrowheads="1"/>
            </p:cNvSpPr>
            <p:nvPr/>
          </p:nvSpPr>
          <p:spPr bwMode="auto">
            <a:xfrm>
              <a:off x="350050" y="4429686"/>
              <a:ext cx="2514588" cy="861943"/>
            </a:xfrm>
            <a:prstGeom prst="rect">
              <a:avLst/>
            </a:prstGeom>
            <a:noFill/>
            <a:ln w="12700">
              <a:noFill/>
              <a:miter lim="800000"/>
              <a:headEnd/>
              <a:tailEnd/>
            </a:ln>
          </p:spPr>
          <p:txBody>
            <a:bodyPr lIns="90487" tIns="44450" rIns="90487" bIns="44450">
              <a:spAutoFit/>
            </a:bodyPr>
            <a:lstStyle/>
            <a:p>
              <a:pPr hangingPunct="0">
                <a:lnSpc>
                  <a:spcPct val="93000"/>
                </a:lnSpc>
                <a:buClr>
                  <a:srgbClr val="000000"/>
                </a:buClr>
                <a:buSzPct val="45000"/>
                <a:buFont typeface="Wingdings" pitchFamily="2" charset="2"/>
                <a:buNone/>
              </a:pPr>
              <a:r>
                <a:rPr lang="en-US" dirty="0">
                  <a:solidFill>
                    <a:schemeClr val="tx1"/>
                  </a:solidFill>
                  <a:latin typeface="Helvetica" pitchFamily="34" charset="0"/>
                </a:rPr>
                <a:t>Positive ions are returned by the electric field</a:t>
              </a:r>
            </a:p>
          </p:txBody>
        </p:sp>
        <p:sp>
          <p:nvSpPr>
            <p:cNvPr id="13" name="Line 69">
              <a:extLst>
                <a:ext uri="{FF2B5EF4-FFF2-40B4-BE49-F238E27FC236}">
                  <a16:creationId xmlns:a16="http://schemas.microsoft.com/office/drawing/2014/main" id="{7AE2E7D3-77E5-4B8A-A0B2-640C044FB082}"/>
                </a:ext>
              </a:extLst>
            </p:cNvPr>
            <p:cNvSpPr>
              <a:spLocks noChangeShapeType="1"/>
            </p:cNvSpPr>
            <p:nvPr/>
          </p:nvSpPr>
          <p:spPr bwMode="auto">
            <a:xfrm>
              <a:off x="1383508" y="4366191"/>
              <a:ext cx="7432640" cy="0"/>
            </a:xfrm>
            <a:prstGeom prst="line">
              <a:avLst/>
            </a:prstGeom>
            <a:noFill/>
            <a:ln w="12700">
              <a:solidFill>
                <a:srgbClr val="000000"/>
              </a:solidFill>
              <a:round/>
              <a:headEnd/>
              <a:tailEnd/>
            </a:ln>
          </p:spPr>
          <p:txBody>
            <a:bodyPr wrap="none" anchor="ctr"/>
            <a:lstStyle/>
            <a:p>
              <a:endParaRPr lang="en-US"/>
            </a:p>
          </p:txBody>
        </p:sp>
        <p:sp>
          <p:nvSpPr>
            <p:cNvPr id="14" name="Arc 70">
              <a:extLst>
                <a:ext uri="{FF2B5EF4-FFF2-40B4-BE49-F238E27FC236}">
                  <a16:creationId xmlns:a16="http://schemas.microsoft.com/office/drawing/2014/main" id="{2C372CEF-A53B-4588-BEA6-92E74D8D06A5}"/>
                </a:ext>
              </a:extLst>
            </p:cNvPr>
            <p:cNvSpPr>
              <a:spLocks/>
            </p:cNvSpPr>
            <p:nvPr/>
          </p:nvSpPr>
          <p:spPr bwMode="auto">
            <a:xfrm>
              <a:off x="5115703" y="4377303"/>
              <a:ext cx="165099" cy="82543"/>
            </a:xfrm>
            <a:custGeom>
              <a:avLst/>
              <a:gdLst>
                <a:gd name="T0" fmla="*/ 104 w 43200"/>
                <a:gd name="T1" fmla="*/ 0 h 21600"/>
                <a:gd name="T2" fmla="*/ 0 w 43200"/>
                <a:gd name="T3" fmla="*/ 0 h 21600"/>
                <a:gd name="T4" fmla="*/ 52 w 43200"/>
                <a:gd name="T5" fmla="*/ 0 h 21600"/>
                <a:gd name="T6" fmla="*/ 0 60000 65536"/>
                <a:gd name="T7" fmla="*/ 0 60000 65536"/>
                <a:gd name="T8" fmla="*/ 0 60000 65536"/>
                <a:gd name="T9" fmla="*/ 0 w 43200"/>
                <a:gd name="T10" fmla="*/ 0 h 21600"/>
                <a:gd name="T11" fmla="*/ 43200 w 43200"/>
                <a:gd name="T12" fmla="*/ 21600 h 21600"/>
              </a:gdLst>
              <a:ahLst/>
              <a:cxnLst>
                <a:cxn ang="T6">
                  <a:pos x="T0" y="T1"/>
                </a:cxn>
                <a:cxn ang="T7">
                  <a:pos x="T2" y="T3"/>
                </a:cxn>
                <a:cxn ang="T8">
                  <a:pos x="T4" y="T5"/>
                </a:cxn>
              </a:cxnLst>
              <a:rect l="T9" t="T10" r="T11" b="T12"/>
              <a:pathLst>
                <a:path w="43200" h="21600" fill="none" extrusionOk="0">
                  <a:moveTo>
                    <a:pt x="43200" y="0"/>
                  </a:moveTo>
                  <a:cubicBezTo>
                    <a:pt x="43200" y="11929"/>
                    <a:pt x="33529" y="21600"/>
                    <a:pt x="21600" y="21600"/>
                  </a:cubicBezTo>
                  <a:cubicBezTo>
                    <a:pt x="9670" y="21600"/>
                    <a:pt x="0" y="11929"/>
                    <a:pt x="0" y="0"/>
                  </a:cubicBezTo>
                </a:path>
                <a:path w="43200" h="21600" stroke="0" extrusionOk="0">
                  <a:moveTo>
                    <a:pt x="43200" y="0"/>
                  </a:moveTo>
                  <a:cubicBezTo>
                    <a:pt x="43200" y="11929"/>
                    <a:pt x="33529" y="21600"/>
                    <a:pt x="21600" y="21600"/>
                  </a:cubicBezTo>
                  <a:cubicBezTo>
                    <a:pt x="9670" y="21600"/>
                    <a:pt x="0" y="11929"/>
                    <a:pt x="0" y="0"/>
                  </a:cubicBezTo>
                  <a:lnTo>
                    <a:pt x="21600" y="0"/>
                  </a:lnTo>
                  <a:close/>
                </a:path>
              </a:pathLst>
            </a:custGeom>
            <a:noFill/>
            <a:ln w="12700" cap="rnd">
              <a:solidFill>
                <a:srgbClr val="000000"/>
              </a:solidFill>
              <a:round/>
              <a:headEnd/>
              <a:tailEnd/>
            </a:ln>
          </p:spPr>
          <p:txBody>
            <a:bodyPr wrap="none" anchor="ctr"/>
            <a:lstStyle/>
            <a:p>
              <a:endParaRPr lang="en-US"/>
            </a:p>
          </p:txBody>
        </p:sp>
        <p:sp>
          <p:nvSpPr>
            <p:cNvPr id="15" name="Arc 71">
              <a:extLst>
                <a:ext uri="{FF2B5EF4-FFF2-40B4-BE49-F238E27FC236}">
                  <a16:creationId xmlns:a16="http://schemas.microsoft.com/office/drawing/2014/main" id="{2E882A53-A1BD-470D-BB49-7092B70CACEB}"/>
                </a:ext>
              </a:extLst>
            </p:cNvPr>
            <p:cNvSpPr>
              <a:spLocks/>
            </p:cNvSpPr>
            <p:nvPr/>
          </p:nvSpPr>
          <p:spPr bwMode="auto">
            <a:xfrm>
              <a:off x="5039503" y="4390002"/>
              <a:ext cx="317499" cy="146038"/>
            </a:xfrm>
            <a:custGeom>
              <a:avLst/>
              <a:gdLst>
                <a:gd name="T0" fmla="*/ 200 w 43200"/>
                <a:gd name="T1" fmla="*/ 0 h 21600"/>
                <a:gd name="T2" fmla="*/ 0 w 43200"/>
                <a:gd name="T3" fmla="*/ 0 h 21600"/>
                <a:gd name="T4" fmla="*/ 100 w 43200"/>
                <a:gd name="T5" fmla="*/ 0 h 21600"/>
                <a:gd name="T6" fmla="*/ 0 60000 65536"/>
                <a:gd name="T7" fmla="*/ 0 60000 65536"/>
                <a:gd name="T8" fmla="*/ 0 60000 65536"/>
                <a:gd name="T9" fmla="*/ 0 w 43200"/>
                <a:gd name="T10" fmla="*/ 0 h 21600"/>
                <a:gd name="T11" fmla="*/ 43200 w 43200"/>
                <a:gd name="T12" fmla="*/ 21600 h 21600"/>
              </a:gdLst>
              <a:ahLst/>
              <a:cxnLst>
                <a:cxn ang="T6">
                  <a:pos x="T0" y="T1"/>
                </a:cxn>
                <a:cxn ang="T7">
                  <a:pos x="T2" y="T3"/>
                </a:cxn>
                <a:cxn ang="T8">
                  <a:pos x="T4" y="T5"/>
                </a:cxn>
              </a:cxnLst>
              <a:rect l="T9" t="T10" r="T11" b="T12"/>
              <a:pathLst>
                <a:path w="43200" h="21600" fill="none" extrusionOk="0">
                  <a:moveTo>
                    <a:pt x="43200" y="0"/>
                  </a:moveTo>
                  <a:cubicBezTo>
                    <a:pt x="43200" y="11929"/>
                    <a:pt x="33529" y="21600"/>
                    <a:pt x="21600" y="21600"/>
                  </a:cubicBezTo>
                  <a:cubicBezTo>
                    <a:pt x="9670" y="21600"/>
                    <a:pt x="0" y="11929"/>
                    <a:pt x="0" y="0"/>
                  </a:cubicBezTo>
                </a:path>
                <a:path w="43200" h="21600" stroke="0" extrusionOk="0">
                  <a:moveTo>
                    <a:pt x="43200" y="0"/>
                  </a:moveTo>
                  <a:cubicBezTo>
                    <a:pt x="43200" y="11929"/>
                    <a:pt x="33529" y="21600"/>
                    <a:pt x="21600" y="21600"/>
                  </a:cubicBezTo>
                  <a:cubicBezTo>
                    <a:pt x="9670" y="21600"/>
                    <a:pt x="0" y="11929"/>
                    <a:pt x="0" y="0"/>
                  </a:cubicBezTo>
                  <a:lnTo>
                    <a:pt x="21600" y="0"/>
                  </a:lnTo>
                  <a:close/>
                </a:path>
              </a:pathLst>
            </a:custGeom>
            <a:noFill/>
            <a:ln w="12700" cap="rnd">
              <a:solidFill>
                <a:srgbClr val="000000"/>
              </a:solidFill>
              <a:round/>
              <a:headEnd/>
              <a:tailEnd/>
            </a:ln>
          </p:spPr>
          <p:txBody>
            <a:bodyPr wrap="none" anchor="ctr"/>
            <a:lstStyle/>
            <a:p>
              <a:endParaRPr lang="en-US"/>
            </a:p>
          </p:txBody>
        </p:sp>
        <p:grpSp>
          <p:nvGrpSpPr>
            <p:cNvPr id="16" name="Group 72">
              <a:extLst>
                <a:ext uri="{FF2B5EF4-FFF2-40B4-BE49-F238E27FC236}">
                  <a16:creationId xmlns:a16="http://schemas.microsoft.com/office/drawing/2014/main" id="{3695266D-BCD3-4AC7-8CDA-B3E8E61CD9CE}"/>
                </a:ext>
              </a:extLst>
            </p:cNvPr>
            <p:cNvGrpSpPr>
              <a:grpSpLocks/>
            </p:cNvGrpSpPr>
            <p:nvPr/>
          </p:nvGrpSpPr>
          <p:grpSpPr bwMode="auto">
            <a:xfrm>
              <a:off x="4853767" y="4370953"/>
              <a:ext cx="342898" cy="477799"/>
              <a:chOff x="3031" y="3570"/>
              <a:chExt cx="216" cy="301"/>
            </a:xfrm>
          </p:grpSpPr>
          <p:sp>
            <p:nvSpPr>
              <p:cNvPr id="116" name="Freeform 73">
                <a:extLst>
                  <a:ext uri="{FF2B5EF4-FFF2-40B4-BE49-F238E27FC236}">
                    <a16:creationId xmlns:a16="http://schemas.microsoft.com/office/drawing/2014/main" id="{55B55848-FA73-48EA-A429-E32D28E33997}"/>
                  </a:ext>
                </a:extLst>
              </p:cNvPr>
              <p:cNvSpPr>
                <a:spLocks/>
              </p:cNvSpPr>
              <p:nvPr/>
            </p:nvSpPr>
            <p:spPr bwMode="auto">
              <a:xfrm>
                <a:off x="3031" y="3766"/>
                <a:ext cx="81" cy="105"/>
              </a:xfrm>
              <a:custGeom>
                <a:avLst/>
                <a:gdLst>
                  <a:gd name="T0" fmla="*/ 0 w 81"/>
                  <a:gd name="T1" fmla="*/ 104 h 105"/>
                  <a:gd name="T2" fmla="*/ 36 w 81"/>
                  <a:gd name="T3" fmla="*/ 0 h 105"/>
                  <a:gd name="T4" fmla="*/ 58 w 81"/>
                  <a:gd name="T5" fmla="*/ 15 h 105"/>
                  <a:gd name="T6" fmla="*/ 80 w 81"/>
                  <a:gd name="T7" fmla="*/ 30 h 105"/>
                  <a:gd name="T8" fmla="*/ 0 w 81"/>
                  <a:gd name="T9" fmla="*/ 104 h 105"/>
                  <a:gd name="T10" fmla="*/ 0 60000 65536"/>
                  <a:gd name="T11" fmla="*/ 0 60000 65536"/>
                  <a:gd name="T12" fmla="*/ 0 60000 65536"/>
                  <a:gd name="T13" fmla="*/ 0 60000 65536"/>
                  <a:gd name="T14" fmla="*/ 0 60000 65536"/>
                  <a:gd name="T15" fmla="*/ 0 w 81"/>
                  <a:gd name="T16" fmla="*/ 0 h 105"/>
                  <a:gd name="T17" fmla="*/ 81 w 81"/>
                  <a:gd name="T18" fmla="*/ 105 h 105"/>
                </a:gdLst>
                <a:ahLst/>
                <a:cxnLst>
                  <a:cxn ang="T10">
                    <a:pos x="T0" y="T1"/>
                  </a:cxn>
                  <a:cxn ang="T11">
                    <a:pos x="T2" y="T3"/>
                  </a:cxn>
                  <a:cxn ang="T12">
                    <a:pos x="T4" y="T5"/>
                  </a:cxn>
                  <a:cxn ang="T13">
                    <a:pos x="T6" y="T7"/>
                  </a:cxn>
                  <a:cxn ang="T14">
                    <a:pos x="T8" y="T9"/>
                  </a:cxn>
                </a:cxnLst>
                <a:rect l="T15" t="T16" r="T17" b="T18"/>
                <a:pathLst>
                  <a:path w="81" h="105">
                    <a:moveTo>
                      <a:pt x="0" y="104"/>
                    </a:moveTo>
                    <a:lnTo>
                      <a:pt x="36" y="0"/>
                    </a:lnTo>
                    <a:lnTo>
                      <a:pt x="58" y="15"/>
                    </a:lnTo>
                    <a:lnTo>
                      <a:pt x="80" y="30"/>
                    </a:lnTo>
                    <a:lnTo>
                      <a:pt x="0" y="104"/>
                    </a:lnTo>
                  </a:path>
                </a:pathLst>
              </a:custGeom>
              <a:solidFill>
                <a:srgbClr val="000000"/>
              </a:solidFill>
              <a:ln w="12700" cap="rnd" cmpd="sng">
                <a:noFill/>
                <a:prstDash val="solid"/>
                <a:round/>
                <a:headEnd type="none" w="med" len="med"/>
                <a:tailEnd type="none" w="med" len="med"/>
              </a:ln>
            </p:spPr>
            <p:txBody>
              <a:bodyPr/>
              <a:lstStyle/>
              <a:p>
                <a:endParaRPr lang="en-US"/>
              </a:p>
            </p:txBody>
          </p:sp>
          <p:sp>
            <p:nvSpPr>
              <p:cNvPr id="117" name="Line 74">
                <a:extLst>
                  <a:ext uri="{FF2B5EF4-FFF2-40B4-BE49-F238E27FC236}">
                    <a16:creationId xmlns:a16="http://schemas.microsoft.com/office/drawing/2014/main" id="{6C1FDC32-DA67-4744-8717-F613A306E9D0}"/>
                  </a:ext>
                </a:extLst>
              </p:cNvPr>
              <p:cNvSpPr>
                <a:spLocks noChangeShapeType="1"/>
              </p:cNvSpPr>
              <p:nvPr/>
            </p:nvSpPr>
            <p:spPr bwMode="auto">
              <a:xfrm flipH="1">
                <a:off x="3095" y="3570"/>
                <a:ext cx="152" cy="216"/>
              </a:xfrm>
              <a:prstGeom prst="line">
                <a:avLst/>
              </a:prstGeom>
              <a:noFill/>
              <a:ln w="12700">
                <a:solidFill>
                  <a:srgbClr val="000000"/>
                </a:solidFill>
                <a:round/>
                <a:headEnd/>
                <a:tailEnd/>
              </a:ln>
            </p:spPr>
            <p:txBody>
              <a:bodyPr wrap="none" anchor="ctr"/>
              <a:lstStyle/>
              <a:p>
                <a:endParaRPr lang="en-US"/>
              </a:p>
            </p:txBody>
          </p:sp>
        </p:grpSp>
        <p:sp>
          <p:nvSpPr>
            <p:cNvPr id="17" name="Rectangle 75">
              <a:extLst>
                <a:ext uri="{FF2B5EF4-FFF2-40B4-BE49-F238E27FC236}">
                  <a16:creationId xmlns:a16="http://schemas.microsoft.com/office/drawing/2014/main" id="{E54CA136-7C91-4FBF-A57C-ABD6E63643F5}"/>
                </a:ext>
              </a:extLst>
            </p:cNvPr>
            <p:cNvSpPr>
              <a:spLocks noChangeArrowheads="1"/>
            </p:cNvSpPr>
            <p:nvPr/>
          </p:nvSpPr>
          <p:spPr bwMode="auto">
            <a:xfrm>
              <a:off x="6303147" y="1854969"/>
              <a:ext cx="2152245" cy="433260"/>
            </a:xfrm>
            <a:prstGeom prst="rect">
              <a:avLst/>
            </a:prstGeom>
            <a:noFill/>
            <a:ln w="12700">
              <a:noFill/>
              <a:miter lim="800000"/>
              <a:headEnd/>
              <a:tailEnd/>
            </a:ln>
          </p:spPr>
          <p:txBody>
            <a:bodyPr wrap="none" lIns="90487" tIns="44450" rIns="90487" bIns="44450">
              <a:spAutoFit/>
            </a:bodyPr>
            <a:lstStyle/>
            <a:p>
              <a:pPr hangingPunct="0">
                <a:lnSpc>
                  <a:spcPct val="93000"/>
                </a:lnSpc>
                <a:buClr>
                  <a:srgbClr val="000000"/>
                </a:buClr>
                <a:buSzPct val="45000"/>
                <a:buFont typeface="Wingdings" pitchFamily="2" charset="2"/>
                <a:buNone/>
              </a:pPr>
              <a:r>
                <a:rPr lang="en-US" sz="2400" u="sng" dirty="0">
                  <a:latin typeface="Helvetica" pitchFamily="34" charset="0"/>
                </a:rPr>
                <a:t>Inelastic Effects</a:t>
              </a:r>
            </a:p>
          </p:txBody>
        </p:sp>
        <p:sp>
          <p:nvSpPr>
            <p:cNvPr id="18" name="Rectangle 76">
              <a:extLst>
                <a:ext uri="{FF2B5EF4-FFF2-40B4-BE49-F238E27FC236}">
                  <a16:creationId xmlns:a16="http://schemas.microsoft.com/office/drawing/2014/main" id="{B3905886-2D17-43A2-9A8F-E5D187FD2066}"/>
                </a:ext>
              </a:extLst>
            </p:cNvPr>
            <p:cNvSpPr>
              <a:spLocks noChangeArrowheads="1"/>
            </p:cNvSpPr>
            <p:nvPr/>
          </p:nvSpPr>
          <p:spPr bwMode="auto">
            <a:xfrm>
              <a:off x="3618697" y="1299389"/>
              <a:ext cx="3111485" cy="347634"/>
            </a:xfrm>
            <a:prstGeom prst="rect">
              <a:avLst/>
            </a:prstGeom>
            <a:noFill/>
            <a:ln w="12700">
              <a:noFill/>
              <a:miter lim="800000"/>
              <a:headEnd/>
              <a:tailEnd/>
            </a:ln>
          </p:spPr>
          <p:txBody>
            <a:bodyPr lIns="90487" tIns="44450" rIns="90487" bIns="44450">
              <a:spAutoFit/>
            </a:bodyPr>
            <a:lstStyle/>
            <a:p>
              <a:pPr hangingPunct="0">
                <a:lnSpc>
                  <a:spcPct val="93000"/>
                </a:lnSpc>
                <a:buClr>
                  <a:srgbClr val="000000"/>
                </a:buClr>
                <a:buSzPct val="45000"/>
                <a:buFont typeface="Wingdings" pitchFamily="2" charset="2"/>
                <a:buNone/>
              </a:pPr>
              <a:r>
                <a:rPr lang="en-US" dirty="0">
                  <a:latin typeface="Helvetica" pitchFamily="34" charset="0"/>
                </a:rPr>
                <a:t>Ion beam with an energy </a:t>
              </a:r>
              <a:r>
                <a:rPr lang="en-US" dirty="0" err="1">
                  <a:latin typeface="Helvetica" pitchFamily="34" charset="0"/>
                </a:rPr>
                <a:t>E</a:t>
              </a:r>
              <a:r>
                <a:rPr lang="en-US" baseline="-25000" dirty="0" err="1">
                  <a:latin typeface="Helvetica" pitchFamily="34" charset="0"/>
                </a:rPr>
                <a:t>i</a:t>
              </a:r>
              <a:endParaRPr lang="en-US" dirty="0">
                <a:latin typeface="Helvetica" pitchFamily="34" charset="0"/>
              </a:endParaRPr>
            </a:p>
          </p:txBody>
        </p:sp>
        <p:grpSp>
          <p:nvGrpSpPr>
            <p:cNvPr id="19" name="Group 77">
              <a:extLst>
                <a:ext uri="{FF2B5EF4-FFF2-40B4-BE49-F238E27FC236}">
                  <a16:creationId xmlns:a16="http://schemas.microsoft.com/office/drawing/2014/main" id="{C3139B75-3E48-43D1-A548-5097C043C50B}"/>
                </a:ext>
              </a:extLst>
            </p:cNvPr>
            <p:cNvGrpSpPr>
              <a:grpSpLocks/>
            </p:cNvGrpSpPr>
            <p:nvPr/>
          </p:nvGrpSpPr>
          <p:grpSpPr bwMode="auto">
            <a:xfrm>
              <a:off x="4990296" y="1469238"/>
              <a:ext cx="484186" cy="484148"/>
              <a:chOff x="3394" y="2140"/>
              <a:chExt cx="305" cy="305"/>
            </a:xfrm>
          </p:grpSpPr>
          <p:sp>
            <p:nvSpPr>
              <p:cNvPr id="114" name="Rectangle 78">
                <a:extLst>
                  <a:ext uri="{FF2B5EF4-FFF2-40B4-BE49-F238E27FC236}">
                    <a16:creationId xmlns:a16="http://schemas.microsoft.com/office/drawing/2014/main" id="{CC19F376-7725-4C2F-BED1-8B6C9D4712EA}"/>
                  </a:ext>
                </a:extLst>
              </p:cNvPr>
              <p:cNvSpPr>
                <a:spLocks noChangeArrowheads="1"/>
              </p:cNvSpPr>
              <p:nvPr/>
            </p:nvSpPr>
            <p:spPr bwMode="auto">
              <a:xfrm>
                <a:off x="3514" y="2140"/>
                <a:ext cx="185" cy="219"/>
              </a:xfrm>
              <a:prstGeom prst="rect">
                <a:avLst/>
              </a:prstGeom>
              <a:noFill/>
              <a:ln w="12700">
                <a:noFill/>
                <a:miter lim="800000"/>
                <a:headEnd/>
                <a:tailEnd/>
              </a:ln>
            </p:spPr>
            <p:txBody>
              <a:bodyPr wrap="none" lIns="90487" tIns="44450" rIns="90487" bIns="44450">
                <a:spAutoFit/>
              </a:bodyPr>
              <a:lstStyle/>
              <a:p>
                <a:pPr hangingPunct="0">
                  <a:lnSpc>
                    <a:spcPct val="93000"/>
                  </a:lnSpc>
                  <a:buClr>
                    <a:srgbClr val="000000"/>
                  </a:buClr>
                  <a:buSzPct val="45000"/>
                  <a:buFont typeface="Wingdings" pitchFamily="2" charset="2"/>
                  <a:buNone/>
                </a:pPr>
                <a:r>
                  <a:rPr lang="en-US" dirty="0">
                    <a:latin typeface="Helvetica" pitchFamily="34" charset="0"/>
                  </a:rPr>
                  <a:t>+</a:t>
                </a:r>
              </a:p>
            </p:txBody>
          </p:sp>
          <p:sp>
            <p:nvSpPr>
              <p:cNvPr id="115" name="Rectangle 79">
                <a:extLst>
                  <a:ext uri="{FF2B5EF4-FFF2-40B4-BE49-F238E27FC236}">
                    <a16:creationId xmlns:a16="http://schemas.microsoft.com/office/drawing/2014/main" id="{DEA983C4-904F-499B-A798-E02A8A682E40}"/>
                  </a:ext>
                </a:extLst>
              </p:cNvPr>
              <p:cNvSpPr>
                <a:spLocks noChangeArrowheads="1"/>
              </p:cNvSpPr>
              <p:nvPr/>
            </p:nvSpPr>
            <p:spPr bwMode="auto">
              <a:xfrm>
                <a:off x="3394" y="2190"/>
                <a:ext cx="204" cy="255"/>
              </a:xfrm>
              <a:prstGeom prst="rect">
                <a:avLst/>
              </a:prstGeom>
              <a:noFill/>
              <a:ln w="12700">
                <a:noFill/>
                <a:miter lim="800000"/>
                <a:headEnd/>
                <a:tailEnd/>
              </a:ln>
            </p:spPr>
            <p:txBody>
              <a:bodyPr wrap="none" lIns="90487" tIns="44450" rIns="90487" bIns="44450">
                <a:spAutoFit/>
              </a:bodyPr>
              <a:lstStyle/>
              <a:p>
                <a:pPr hangingPunct="0">
                  <a:lnSpc>
                    <a:spcPct val="93000"/>
                  </a:lnSpc>
                  <a:buClr>
                    <a:srgbClr val="000000"/>
                  </a:buClr>
                  <a:buSzPct val="45000"/>
                  <a:buFont typeface="Wingdings" pitchFamily="2" charset="2"/>
                  <a:buNone/>
                </a:pPr>
                <a:r>
                  <a:rPr lang="en-US" sz="2200" b="1" dirty="0">
                    <a:latin typeface="Courier" pitchFamily="49" charset="0"/>
                  </a:rPr>
                  <a:t>I</a:t>
                </a:r>
              </a:p>
            </p:txBody>
          </p:sp>
        </p:grpSp>
        <p:grpSp>
          <p:nvGrpSpPr>
            <p:cNvPr id="20" name="Group 80">
              <a:extLst>
                <a:ext uri="{FF2B5EF4-FFF2-40B4-BE49-F238E27FC236}">
                  <a16:creationId xmlns:a16="http://schemas.microsoft.com/office/drawing/2014/main" id="{D24A5954-A098-4640-A0B7-8F0F8F210727}"/>
                </a:ext>
              </a:extLst>
            </p:cNvPr>
            <p:cNvGrpSpPr>
              <a:grpSpLocks/>
            </p:cNvGrpSpPr>
            <p:nvPr/>
          </p:nvGrpSpPr>
          <p:grpSpPr bwMode="auto">
            <a:xfrm>
              <a:off x="5355414" y="4085226"/>
              <a:ext cx="1317619" cy="261916"/>
              <a:chOff x="3347" y="3390"/>
              <a:chExt cx="830" cy="165"/>
            </a:xfrm>
          </p:grpSpPr>
          <p:sp>
            <p:nvSpPr>
              <p:cNvPr id="112" name="Freeform 81">
                <a:extLst>
                  <a:ext uri="{FF2B5EF4-FFF2-40B4-BE49-F238E27FC236}">
                    <a16:creationId xmlns:a16="http://schemas.microsoft.com/office/drawing/2014/main" id="{87400D59-6D89-4E97-A0BA-3D52904199D9}"/>
                  </a:ext>
                </a:extLst>
              </p:cNvPr>
              <p:cNvSpPr>
                <a:spLocks/>
              </p:cNvSpPr>
              <p:nvPr/>
            </p:nvSpPr>
            <p:spPr bwMode="auto">
              <a:xfrm>
                <a:off x="4072" y="3390"/>
                <a:ext cx="105" cy="43"/>
              </a:xfrm>
              <a:custGeom>
                <a:avLst/>
                <a:gdLst>
                  <a:gd name="T0" fmla="*/ 104 w 105"/>
                  <a:gd name="T1" fmla="*/ 6 h 43"/>
                  <a:gd name="T2" fmla="*/ 14 w 105"/>
                  <a:gd name="T3" fmla="*/ 42 h 43"/>
                  <a:gd name="T4" fmla="*/ 7 w 105"/>
                  <a:gd name="T5" fmla="*/ 24 h 43"/>
                  <a:gd name="T6" fmla="*/ 0 w 105"/>
                  <a:gd name="T7" fmla="*/ 0 h 43"/>
                  <a:gd name="T8" fmla="*/ 104 w 105"/>
                  <a:gd name="T9" fmla="*/ 6 h 43"/>
                  <a:gd name="T10" fmla="*/ 0 60000 65536"/>
                  <a:gd name="T11" fmla="*/ 0 60000 65536"/>
                  <a:gd name="T12" fmla="*/ 0 60000 65536"/>
                  <a:gd name="T13" fmla="*/ 0 60000 65536"/>
                  <a:gd name="T14" fmla="*/ 0 60000 65536"/>
                  <a:gd name="T15" fmla="*/ 0 w 105"/>
                  <a:gd name="T16" fmla="*/ 0 h 43"/>
                  <a:gd name="T17" fmla="*/ 105 w 105"/>
                  <a:gd name="T18" fmla="*/ 43 h 43"/>
                </a:gdLst>
                <a:ahLst/>
                <a:cxnLst>
                  <a:cxn ang="T10">
                    <a:pos x="T0" y="T1"/>
                  </a:cxn>
                  <a:cxn ang="T11">
                    <a:pos x="T2" y="T3"/>
                  </a:cxn>
                  <a:cxn ang="T12">
                    <a:pos x="T4" y="T5"/>
                  </a:cxn>
                  <a:cxn ang="T13">
                    <a:pos x="T6" y="T7"/>
                  </a:cxn>
                  <a:cxn ang="T14">
                    <a:pos x="T8" y="T9"/>
                  </a:cxn>
                </a:cxnLst>
                <a:rect l="T15" t="T16" r="T17" b="T18"/>
                <a:pathLst>
                  <a:path w="105" h="43">
                    <a:moveTo>
                      <a:pt x="104" y="6"/>
                    </a:moveTo>
                    <a:lnTo>
                      <a:pt x="14" y="42"/>
                    </a:lnTo>
                    <a:lnTo>
                      <a:pt x="7" y="24"/>
                    </a:lnTo>
                    <a:lnTo>
                      <a:pt x="0" y="0"/>
                    </a:lnTo>
                    <a:lnTo>
                      <a:pt x="104" y="6"/>
                    </a:lnTo>
                  </a:path>
                </a:pathLst>
              </a:custGeom>
              <a:solidFill>
                <a:srgbClr val="000000"/>
              </a:solidFill>
              <a:ln w="12700" cap="rnd" cmpd="sng">
                <a:noFill/>
                <a:prstDash val="solid"/>
                <a:round/>
                <a:headEnd type="none" w="med" len="med"/>
                <a:tailEnd type="none" w="med" len="med"/>
              </a:ln>
            </p:spPr>
            <p:txBody>
              <a:bodyPr/>
              <a:lstStyle/>
              <a:p>
                <a:endParaRPr lang="en-US"/>
              </a:p>
            </p:txBody>
          </p:sp>
          <p:sp>
            <p:nvSpPr>
              <p:cNvPr id="113" name="Line 82">
                <a:extLst>
                  <a:ext uri="{FF2B5EF4-FFF2-40B4-BE49-F238E27FC236}">
                    <a16:creationId xmlns:a16="http://schemas.microsoft.com/office/drawing/2014/main" id="{E5111C38-5686-42F8-A6C9-5AC7D18DEBD5}"/>
                  </a:ext>
                </a:extLst>
              </p:cNvPr>
              <p:cNvSpPr>
                <a:spLocks noChangeShapeType="1"/>
              </p:cNvSpPr>
              <p:nvPr/>
            </p:nvSpPr>
            <p:spPr bwMode="auto">
              <a:xfrm flipV="1">
                <a:off x="3347" y="3422"/>
                <a:ext cx="728" cy="133"/>
              </a:xfrm>
              <a:prstGeom prst="line">
                <a:avLst/>
              </a:prstGeom>
              <a:noFill/>
              <a:ln w="12700">
                <a:solidFill>
                  <a:srgbClr val="000000"/>
                </a:solidFill>
                <a:round/>
                <a:headEnd/>
                <a:tailEnd/>
              </a:ln>
            </p:spPr>
            <p:txBody>
              <a:bodyPr wrap="none" anchor="ctr"/>
              <a:lstStyle/>
              <a:p>
                <a:endParaRPr lang="en-US"/>
              </a:p>
            </p:txBody>
          </p:sp>
        </p:grpSp>
        <p:sp>
          <p:nvSpPr>
            <p:cNvPr id="21" name="Rectangle 83">
              <a:extLst>
                <a:ext uri="{FF2B5EF4-FFF2-40B4-BE49-F238E27FC236}">
                  <a16:creationId xmlns:a16="http://schemas.microsoft.com/office/drawing/2014/main" id="{90B29C7F-A3B3-4006-B16D-296AA411A3A8}"/>
                </a:ext>
              </a:extLst>
            </p:cNvPr>
            <p:cNvSpPr>
              <a:spLocks noChangeArrowheads="1"/>
            </p:cNvSpPr>
            <p:nvPr/>
          </p:nvSpPr>
          <p:spPr bwMode="auto">
            <a:xfrm>
              <a:off x="3766334" y="4818592"/>
              <a:ext cx="1979831" cy="347403"/>
            </a:xfrm>
            <a:prstGeom prst="rect">
              <a:avLst/>
            </a:prstGeom>
            <a:noFill/>
            <a:ln w="12700">
              <a:noFill/>
              <a:miter lim="800000"/>
              <a:headEnd/>
              <a:tailEnd/>
            </a:ln>
          </p:spPr>
          <p:txBody>
            <a:bodyPr wrap="none" lIns="90487" tIns="44450" rIns="90487" bIns="44450">
              <a:spAutoFit/>
            </a:bodyPr>
            <a:lstStyle/>
            <a:p>
              <a:pPr hangingPunct="0">
                <a:lnSpc>
                  <a:spcPct val="93000"/>
                </a:lnSpc>
                <a:buClr>
                  <a:srgbClr val="000000"/>
                </a:buClr>
                <a:buSzPct val="45000"/>
                <a:buFont typeface="Wingdings" pitchFamily="2" charset="2"/>
                <a:buNone/>
              </a:pPr>
              <a:r>
                <a:rPr lang="en-US" dirty="0">
                  <a:latin typeface="Helvetica" pitchFamily="34" charset="0"/>
                </a:rPr>
                <a:t>Implanted Particles</a:t>
              </a:r>
            </a:p>
          </p:txBody>
        </p:sp>
        <p:sp>
          <p:nvSpPr>
            <p:cNvPr id="22" name="Rectangle 84">
              <a:extLst>
                <a:ext uri="{FF2B5EF4-FFF2-40B4-BE49-F238E27FC236}">
                  <a16:creationId xmlns:a16="http://schemas.microsoft.com/office/drawing/2014/main" id="{D90A3BF2-3B4B-4A73-8189-1DEE99ADB755}"/>
                </a:ext>
              </a:extLst>
            </p:cNvPr>
            <p:cNvSpPr>
              <a:spLocks noChangeArrowheads="1"/>
            </p:cNvSpPr>
            <p:nvPr/>
          </p:nvSpPr>
          <p:spPr bwMode="auto">
            <a:xfrm>
              <a:off x="4642630" y="5113843"/>
              <a:ext cx="323848" cy="404780"/>
            </a:xfrm>
            <a:prstGeom prst="rect">
              <a:avLst/>
            </a:prstGeom>
            <a:noFill/>
            <a:ln w="12700">
              <a:noFill/>
              <a:miter lim="800000"/>
              <a:headEnd/>
              <a:tailEnd/>
            </a:ln>
          </p:spPr>
          <p:txBody>
            <a:bodyPr wrap="none" lIns="90487" tIns="44450" rIns="90487" bIns="44450">
              <a:spAutoFit/>
            </a:bodyPr>
            <a:lstStyle/>
            <a:p>
              <a:pPr hangingPunct="0">
                <a:lnSpc>
                  <a:spcPct val="93000"/>
                </a:lnSpc>
                <a:buClr>
                  <a:srgbClr val="000000"/>
                </a:buClr>
                <a:buSzPct val="45000"/>
                <a:buFont typeface="Wingdings" pitchFamily="2" charset="2"/>
                <a:buNone/>
              </a:pPr>
              <a:r>
                <a:rPr lang="en-US" sz="2200" b="1" dirty="0">
                  <a:latin typeface="Courier" pitchFamily="49" charset="0"/>
                </a:rPr>
                <a:t>I</a:t>
              </a:r>
            </a:p>
          </p:txBody>
        </p:sp>
        <p:sp>
          <p:nvSpPr>
            <p:cNvPr id="23" name="Rectangle 85">
              <a:extLst>
                <a:ext uri="{FF2B5EF4-FFF2-40B4-BE49-F238E27FC236}">
                  <a16:creationId xmlns:a16="http://schemas.microsoft.com/office/drawing/2014/main" id="{A16179EE-D25F-485E-B3D4-8BDFE84830C8}"/>
                </a:ext>
              </a:extLst>
            </p:cNvPr>
            <p:cNvSpPr>
              <a:spLocks noChangeArrowheads="1"/>
            </p:cNvSpPr>
            <p:nvPr/>
          </p:nvSpPr>
          <p:spPr bwMode="auto">
            <a:xfrm>
              <a:off x="4820429" y="5047174"/>
              <a:ext cx="287060" cy="347403"/>
            </a:xfrm>
            <a:prstGeom prst="rect">
              <a:avLst/>
            </a:prstGeom>
            <a:noFill/>
            <a:ln w="12700">
              <a:noFill/>
              <a:miter lim="800000"/>
              <a:headEnd/>
              <a:tailEnd/>
            </a:ln>
          </p:spPr>
          <p:txBody>
            <a:bodyPr wrap="none" lIns="90487" tIns="44450" rIns="90487" bIns="44450">
              <a:spAutoFit/>
            </a:bodyPr>
            <a:lstStyle/>
            <a:p>
              <a:pPr hangingPunct="0">
                <a:lnSpc>
                  <a:spcPct val="93000"/>
                </a:lnSpc>
                <a:buClr>
                  <a:srgbClr val="000000"/>
                </a:buClr>
                <a:buSzPct val="45000"/>
                <a:buFont typeface="Wingdings" pitchFamily="2" charset="2"/>
                <a:buNone/>
              </a:pPr>
              <a:r>
                <a:rPr lang="en-US" dirty="0">
                  <a:latin typeface="Helvetica" pitchFamily="34" charset="0"/>
                </a:rPr>
                <a:t>0</a:t>
              </a:r>
            </a:p>
          </p:txBody>
        </p:sp>
        <p:sp>
          <p:nvSpPr>
            <p:cNvPr id="24" name="Rectangle 86">
              <a:extLst>
                <a:ext uri="{FF2B5EF4-FFF2-40B4-BE49-F238E27FC236}">
                  <a16:creationId xmlns:a16="http://schemas.microsoft.com/office/drawing/2014/main" id="{F02EEAF5-F161-48A4-BD1B-86818D8C6374}"/>
                </a:ext>
              </a:extLst>
            </p:cNvPr>
            <p:cNvSpPr>
              <a:spLocks noChangeArrowheads="1"/>
            </p:cNvSpPr>
            <p:nvPr/>
          </p:nvSpPr>
          <p:spPr bwMode="auto">
            <a:xfrm>
              <a:off x="5722125" y="2821678"/>
              <a:ext cx="1932481" cy="347403"/>
            </a:xfrm>
            <a:prstGeom prst="rect">
              <a:avLst/>
            </a:prstGeom>
            <a:noFill/>
            <a:ln w="12700">
              <a:noFill/>
              <a:miter lim="800000"/>
              <a:headEnd/>
              <a:tailEnd/>
            </a:ln>
          </p:spPr>
          <p:txBody>
            <a:bodyPr wrap="none" lIns="90487" tIns="44450" rIns="90487" bIns="44450">
              <a:spAutoFit/>
            </a:bodyPr>
            <a:lstStyle/>
            <a:p>
              <a:pPr hangingPunct="0">
                <a:lnSpc>
                  <a:spcPct val="93000"/>
                </a:lnSpc>
                <a:buClr>
                  <a:srgbClr val="000000"/>
                </a:buClr>
                <a:buSzPct val="45000"/>
                <a:buFont typeface="Wingdings" pitchFamily="2" charset="2"/>
                <a:buNone/>
              </a:pPr>
              <a:r>
                <a:rPr lang="en-US">
                  <a:solidFill>
                    <a:schemeClr val="tx1"/>
                  </a:solidFill>
                  <a:latin typeface="Helvetica" pitchFamily="34" charset="0"/>
                </a:rPr>
                <a:t>UV/visible photons</a:t>
              </a:r>
            </a:p>
          </p:txBody>
        </p:sp>
        <p:sp>
          <p:nvSpPr>
            <p:cNvPr id="25" name="Rectangle 87">
              <a:extLst>
                <a:ext uri="{FF2B5EF4-FFF2-40B4-BE49-F238E27FC236}">
                  <a16:creationId xmlns:a16="http://schemas.microsoft.com/office/drawing/2014/main" id="{99829307-98AC-4839-8ADF-A64E439A5D57}"/>
                </a:ext>
              </a:extLst>
            </p:cNvPr>
            <p:cNvSpPr>
              <a:spLocks noChangeArrowheads="1"/>
            </p:cNvSpPr>
            <p:nvPr/>
          </p:nvSpPr>
          <p:spPr bwMode="auto">
            <a:xfrm>
              <a:off x="6484121" y="3367734"/>
              <a:ext cx="784238" cy="347403"/>
            </a:xfrm>
            <a:prstGeom prst="rect">
              <a:avLst/>
            </a:prstGeom>
            <a:noFill/>
            <a:ln w="12700">
              <a:noFill/>
              <a:miter lim="800000"/>
              <a:headEnd/>
              <a:tailEnd/>
            </a:ln>
          </p:spPr>
          <p:txBody>
            <a:bodyPr wrap="none" lIns="90487" tIns="44450" rIns="90487" bIns="44450">
              <a:spAutoFit/>
            </a:bodyPr>
            <a:lstStyle/>
            <a:p>
              <a:pPr hangingPunct="0">
                <a:lnSpc>
                  <a:spcPct val="93000"/>
                </a:lnSpc>
                <a:buClr>
                  <a:srgbClr val="000000"/>
                </a:buClr>
                <a:buSzPct val="45000"/>
                <a:buFont typeface="Wingdings" pitchFamily="2" charset="2"/>
                <a:buNone/>
              </a:pPr>
              <a:r>
                <a:rPr lang="en-US">
                  <a:solidFill>
                    <a:schemeClr val="tx1"/>
                  </a:solidFill>
                  <a:latin typeface="Helvetica" pitchFamily="34" charset="0"/>
                </a:rPr>
                <a:t>X-rays</a:t>
              </a:r>
            </a:p>
          </p:txBody>
        </p:sp>
        <p:sp>
          <p:nvSpPr>
            <p:cNvPr id="26" name="Rectangle 88">
              <a:extLst>
                <a:ext uri="{FF2B5EF4-FFF2-40B4-BE49-F238E27FC236}">
                  <a16:creationId xmlns:a16="http://schemas.microsoft.com/office/drawing/2014/main" id="{86FECEDA-D16E-4AC0-867B-B2E15103B68B}"/>
                </a:ext>
              </a:extLst>
            </p:cNvPr>
            <p:cNvSpPr>
              <a:spLocks noChangeArrowheads="1"/>
            </p:cNvSpPr>
            <p:nvPr/>
          </p:nvSpPr>
          <p:spPr bwMode="auto">
            <a:xfrm>
              <a:off x="6631758" y="3739179"/>
              <a:ext cx="1186714" cy="605037"/>
            </a:xfrm>
            <a:prstGeom prst="rect">
              <a:avLst/>
            </a:prstGeom>
            <a:noFill/>
            <a:ln w="12700">
              <a:noFill/>
              <a:miter lim="800000"/>
              <a:headEnd/>
              <a:tailEnd/>
            </a:ln>
          </p:spPr>
          <p:txBody>
            <a:bodyPr wrap="none" lIns="90487" tIns="44450" rIns="90487" bIns="44450">
              <a:spAutoFit/>
            </a:bodyPr>
            <a:lstStyle/>
            <a:p>
              <a:pPr hangingPunct="0">
                <a:lnSpc>
                  <a:spcPct val="93000"/>
                </a:lnSpc>
                <a:buClr>
                  <a:srgbClr val="000000"/>
                </a:buClr>
                <a:buSzPct val="45000"/>
                <a:buFont typeface="Wingdings" pitchFamily="2" charset="2"/>
                <a:buNone/>
              </a:pPr>
              <a:r>
                <a:rPr lang="en-US">
                  <a:solidFill>
                    <a:schemeClr val="tx1"/>
                  </a:solidFill>
                  <a:latin typeface="Helvetica" pitchFamily="34" charset="0"/>
                </a:rPr>
                <a:t>Secondary</a:t>
              </a:r>
            </a:p>
            <a:p>
              <a:pPr hangingPunct="0">
                <a:lnSpc>
                  <a:spcPct val="93000"/>
                </a:lnSpc>
                <a:buClr>
                  <a:srgbClr val="000000"/>
                </a:buClr>
                <a:buSzPct val="45000"/>
                <a:buFont typeface="Wingdings" pitchFamily="2" charset="2"/>
                <a:buNone/>
              </a:pPr>
              <a:r>
                <a:rPr lang="en-US">
                  <a:solidFill>
                    <a:schemeClr val="tx1"/>
                  </a:solidFill>
                  <a:latin typeface="Helvetica" pitchFamily="34" charset="0"/>
                </a:rPr>
                <a:t>Electrons</a:t>
              </a:r>
            </a:p>
          </p:txBody>
        </p:sp>
        <p:sp>
          <p:nvSpPr>
            <p:cNvPr id="27" name="Arc 89">
              <a:extLst>
                <a:ext uri="{FF2B5EF4-FFF2-40B4-BE49-F238E27FC236}">
                  <a16:creationId xmlns:a16="http://schemas.microsoft.com/office/drawing/2014/main" id="{7E046D57-60D1-4FA9-80CD-886FFA101DAD}"/>
                </a:ext>
              </a:extLst>
            </p:cNvPr>
            <p:cNvSpPr>
              <a:spLocks/>
            </p:cNvSpPr>
            <p:nvPr/>
          </p:nvSpPr>
          <p:spPr bwMode="auto">
            <a:xfrm>
              <a:off x="7558854" y="3334400"/>
              <a:ext cx="376236" cy="598439"/>
            </a:xfrm>
            <a:custGeom>
              <a:avLst/>
              <a:gdLst>
                <a:gd name="T0" fmla="*/ 237 w 21600"/>
                <a:gd name="T1" fmla="*/ 0 h 20192"/>
                <a:gd name="T2" fmla="*/ 84 w 21600"/>
                <a:gd name="T3" fmla="*/ 377 h 20192"/>
                <a:gd name="T4" fmla="*/ 0 w 21600"/>
                <a:gd name="T5" fmla="*/ 0 h 20192"/>
                <a:gd name="T6" fmla="*/ 0 60000 65536"/>
                <a:gd name="T7" fmla="*/ 0 60000 65536"/>
                <a:gd name="T8" fmla="*/ 0 60000 65536"/>
                <a:gd name="T9" fmla="*/ 0 w 21600"/>
                <a:gd name="T10" fmla="*/ 0 h 20192"/>
                <a:gd name="T11" fmla="*/ 21600 w 21600"/>
                <a:gd name="T12" fmla="*/ 20192 h 20192"/>
              </a:gdLst>
              <a:ahLst/>
              <a:cxnLst>
                <a:cxn ang="T6">
                  <a:pos x="T0" y="T1"/>
                </a:cxn>
                <a:cxn ang="T7">
                  <a:pos x="T2" y="T3"/>
                </a:cxn>
                <a:cxn ang="T8">
                  <a:pos x="T4" y="T5"/>
                </a:cxn>
              </a:cxnLst>
              <a:rect l="T9" t="T10" r="T11" b="T12"/>
              <a:pathLst>
                <a:path w="21600" h="20192" fill="none" extrusionOk="0">
                  <a:moveTo>
                    <a:pt x="21600" y="0"/>
                  </a:moveTo>
                  <a:cubicBezTo>
                    <a:pt x="21600" y="8970"/>
                    <a:pt x="16055" y="17006"/>
                    <a:pt x="7670" y="20192"/>
                  </a:cubicBezTo>
                </a:path>
                <a:path w="21600" h="20192" stroke="0" extrusionOk="0">
                  <a:moveTo>
                    <a:pt x="21600" y="0"/>
                  </a:moveTo>
                  <a:cubicBezTo>
                    <a:pt x="21600" y="8970"/>
                    <a:pt x="16055" y="17006"/>
                    <a:pt x="7670" y="20192"/>
                  </a:cubicBezTo>
                  <a:lnTo>
                    <a:pt x="0" y="0"/>
                  </a:lnTo>
                  <a:close/>
                </a:path>
              </a:pathLst>
            </a:custGeom>
            <a:noFill/>
            <a:ln w="12700" cap="rnd">
              <a:solidFill>
                <a:srgbClr val="000000"/>
              </a:solidFill>
              <a:round/>
              <a:headEnd/>
              <a:tailEnd/>
            </a:ln>
          </p:spPr>
          <p:txBody>
            <a:bodyPr wrap="none" anchor="ctr"/>
            <a:lstStyle/>
            <a:p>
              <a:endParaRPr lang="en-US"/>
            </a:p>
          </p:txBody>
        </p:sp>
        <p:grpSp>
          <p:nvGrpSpPr>
            <p:cNvPr id="28" name="Group 90">
              <a:extLst>
                <a:ext uri="{FF2B5EF4-FFF2-40B4-BE49-F238E27FC236}">
                  <a16:creationId xmlns:a16="http://schemas.microsoft.com/office/drawing/2014/main" id="{69ED386D-90E8-4091-906E-082B7869F3C0}"/>
                </a:ext>
              </a:extLst>
            </p:cNvPr>
            <p:cNvGrpSpPr>
              <a:grpSpLocks/>
            </p:cNvGrpSpPr>
            <p:nvPr/>
          </p:nvGrpSpPr>
          <p:grpSpPr bwMode="auto">
            <a:xfrm>
              <a:off x="7895402" y="2739135"/>
              <a:ext cx="90487" cy="590502"/>
              <a:chOff x="4947" y="2542"/>
              <a:chExt cx="57" cy="372"/>
            </a:xfrm>
          </p:grpSpPr>
          <p:sp>
            <p:nvSpPr>
              <p:cNvPr id="110" name="Freeform 91">
                <a:extLst>
                  <a:ext uri="{FF2B5EF4-FFF2-40B4-BE49-F238E27FC236}">
                    <a16:creationId xmlns:a16="http://schemas.microsoft.com/office/drawing/2014/main" id="{B44E246C-3448-4C03-B4A0-A5987C5FC4EC}"/>
                  </a:ext>
                </a:extLst>
              </p:cNvPr>
              <p:cNvSpPr>
                <a:spLocks/>
              </p:cNvSpPr>
              <p:nvPr/>
            </p:nvSpPr>
            <p:spPr bwMode="auto">
              <a:xfrm>
                <a:off x="4947" y="2542"/>
                <a:ext cx="57" cy="105"/>
              </a:xfrm>
              <a:custGeom>
                <a:avLst/>
                <a:gdLst>
                  <a:gd name="T0" fmla="*/ 28 w 57"/>
                  <a:gd name="T1" fmla="*/ 0 h 105"/>
                  <a:gd name="T2" fmla="*/ 56 w 57"/>
                  <a:gd name="T3" fmla="*/ 104 h 105"/>
                  <a:gd name="T4" fmla="*/ 28 w 57"/>
                  <a:gd name="T5" fmla="*/ 104 h 105"/>
                  <a:gd name="T6" fmla="*/ 0 w 57"/>
                  <a:gd name="T7" fmla="*/ 104 h 105"/>
                  <a:gd name="T8" fmla="*/ 28 w 57"/>
                  <a:gd name="T9" fmla="*/ 0 h 105"/>
                  <a:gd name="T10" fmla="*/ 0 60000 65536"/>
                  <a:gd name="T11" fmla="*/ 0 60000 65536"/>
                  <a:gd name="T12" fmla="*/ 0 60000 65536"/>
                  <a:gd name="T13" fmla="*/ 0 60000 65536"/>
                  <a:gd name="T14" fmla="*/ 0 60000 65536"/>
                  <a:gd name="T15" fmla="*/ 0 w 57"/>
                  <a:gd name="T16" fmla="*/ 0 h 105"/>
                  <a:gd name="T17" fmla="*/ 57 w 57"/>
                  <a:gd name="T18" fmla="*/ 105 h 105"/>
                </a:gdLst>
                <a:ahLst/>
                <a:cxnLst>
                  <a:cxn ang="T10">
                    <a:pos x="T0" y="T1"/>
                  </a:cxn>
                  <a:cxn ang="T11">
                    <a:pos x="T2" y="T3"/>
                  </a:cxn>
                  <a:cxn ang="T12">
                    <a:pos x="T4" y="T5"/>
                  </a:cxn>
                  <a:cxn ang="T13">
                    <a:pos x="T6" y="T7"/>
                  </a:cxn>
                  <a:cxn ang="T14">
                    <a:pos x="T8" y="T9"/>
                  </a:cxn>
                </a:cxnLst>
                <a:rect l="T15" t="T16" r="T17" b="T18"/>
                <a:pathLst>
                  <a:path w="57" h="105">
                    <a:moveTo>
                      <a:pt x="28" y="0"/>
                    </a:moveTo>
                    <a:lnTo>
                      <a:pt x="56" y="104"/>
                    </a:lnTo>
                    <a:lnTo>
                      <a:pt x="28" y="104"/>
                    </a:lnTo>
                    <a:lnTo>
                      <a:pt x="0" y="104"/>
                    </a:lnTo>
                    <a:lnTo>
                      <a:pt x="28" y="0"/>
                    </a:lnTo>
                  </a:path>
                </a:pathLst>
              </a:custGeom>
              <a:solidFill>
                <a:srgbClr val="000000"/>
              </a:solidFill>
              <a:ln w="12700" cap="rnd" cmpd="sng">
                <a:noFill/>
                <a:prstDash val="solid"/>
                <a:round/>
                <a:headEnd type="none" w="med" len="med"/>
                <a:tailEnd type="none" w="med" len="med"/>
              </a:ln>
            </p:spPr>
            <p:txBody>
              <a:bodyPr/>
              <a:lstStyle/>
              <a:p>
                <a:endParaRPr lang="en-US"/>
              </a:p>
            </p:txBody>
          </p:sp>
          <p:sp>
            <p:nvSpPr>
              <p:cNvPr id="111" name="Line 92">
                <a:extLst>
                  <a:ext uri="{FF2B5EF4-FFF2-40B4-BE49-F238E27FC236}">
                    <a16:creationId xmlns:a16="http://schemas.microsoft.com/office/drawing/2014/main" id="{96C1931E-332C-4765-A252-762DB606E871}"/>
                  </a:ext>
                </a:extLst>
              </p:cNvPr>
              <p:cNvSpPr>
                <a:spLocks noChangeShapeType="1"/>
              </p:cNvSpPr>
              <p:nvPr/>
            </p:nvSpPr>
            <p:spPr bwMode="auto">
              <a:xfrm flipV="1">
                <a:off x="4979" y="2658"/>
                <a:ext cx="0" cy="256"/>
              </a:xfrm>
              <a:prstGeom prst="line">
                <a:avLst/>
              </a:prstGeom>
              <a:noFill/>
              <a:ln w="12700">
                <a:solidFill>
                  <a:srgbClr val="000000"/>
                </a:solidFill>
                <a:round/>
                <a:headEnd/>
                <a:tailEnd/>
              </a:ln>
            </p:spPr>
            <p:txBody>
              <a:bodyPr wrap="none" anchor="ctr"/>
              <a:lstStyle/>
              <a:p>
                <a:endParaRPr lang="en-US"/>
              </a:p>
            </p:txBody>
          </p:sp>
        </p:grpSp>
        <p:sp>
          <p:nvSpPr>
            <p:cNvPr id="29" name="Rectangle 93">
              <a:extLst>
                <a:ext uri="{FF2B5EF4-FFF2-40B4-BE49-F238E27FC236}">
                  <a16:creationId xmlns:a16="http://schemas.microsoft.com/office/drawing/2014/main" id="{CC5D38CE-9BAB-4593-BDB4-CCF3F7F1F388}"/>
                </a:ext>
              </a:extLst>
            </p:cNvPr>
            <p:cNvSpPr>
              <a:spLocks noChangeArrowheads="1"/>
            </p:cNvSpPr>
            <p:nvPr/>
          </p:nvSpPr>
          <p:spPr bwMode="auto">
            <a:xfrm>
              <a:off x="7403280" y="2232764"/>
              <a:ext cx="1041704" cy="490519"/>
            </a:xfrm>
            <a:prstGeom prst="rect">
              <a:avLst/>
            </a:prstGeom>
            <a:noFill/>
            <a:ln w="12700">
              <a:noFill/>
              <a:miter lim="800000"/>
              <a:headEnd/>
              <a:tailEnd/>
            </a:ln>
          </p:spPr>
          <p:txBody>
            <a:bodyPr wrap="none" lIns="90487" tIns="44450" rIns="90487" bIns="44450">
              <a:spAutoFit/>
            </a:bodyPr>
            <a:lstStyle/>
            <a:p>
              <a:pPr hangingPunct="0">
                <a:lnSpc>
                  <a:spcPct val="93000"/>
                </a:lnSpc>
                <a:buClr>
                  <a:srgbClr val="000000"/>
                </a:buClr>
                <a:buSzPct val="45000"/>
                <a:buFont typeface="Wingdings" pitchFamily="2" charset="2"/>
                <a:buNone/>
              </a:pPr>
              <a:r>
                <a:rPr lang="en-US" sz="1400" dirty="0">
                  <a:latin typeface="Helvetica" pitchFamily="34" charset="0"/>
                </a:rPr>
                <a:t>Accelerated</a:t>
              </a:r>
            </a:p>
            <a:p>
              <a:pPr hangingPunct="0">
                <a:lnSpc>
                  <a:spcPct val="93000"/>
                </a:lnSpc>
                <a:buClr>
                  <a:srgbClr val="000000"/>
                </a:buClr>
                <a:buSzPct val="45000"/>
                <a:buFont typeface="Wingdings" pitchFamily="2" charset="2"/>
                <a:buNone/>
              </a:pPr>
              <a:r>
                <a:rPr lang="en-US" sz="1400" dirty="0">
                  <a:latin typeface="Helvetica" pitchFamily="34" charset="0"/>
                </a:rPr>
                <a:t>by  the field</a:t>
              </a:r>
            </a:p>
          </p:txBody>
        </p:sp>
        <p:sp>
          <p:nvSpPr>
            <p:cNvPr id="30" name="Rectangle 94">
              <a:extLst>
                <a:ext uri="{FF2B5EF4-FFF2-40B4-BE49-F238E27FC236}">
                  <a16:creationId xmlns:a16="http://schemas.microsoft.com/office/drawing/2014/main" id="{0742167B-0481-4319-AED8-44D06C0C56D2}"/>
                </a:ext>
              </a:extLst>
            </p:cNvPr>
            <p:cNvSpPr>
              <a:spLocks noChangeArrowheads="1"/>
            </p:cNvSpPr>
            <p:nvPr/>
          </p:nvSpPr>
          <p:spPr bwMode="auto">
            <a:xfrm>
              <a:off x="700886" y="2813742"/>
              <a:ext cx="1967994" cy="605037"/>
            </a:xfrm>
            <a:prstGeom prst="rect">
              <a:avLst/>
            </a:prstGeom>
            <a:noFill/>
            <a:ln w="12700">
              <a:noFill/>
              <a:miter lim="800000"/>
              <a:headEnd/>
              <a:tailEnd/>
            </a:ln>
          </p:spPr>
          <p:txBody>
            <a:bodyPr wrap="none" lIns="90487" tIns="44450" rIns="90487" bIns="44450">
              <a:spAutoFit/>
            </a:bodyPr>
            <a:lstStyle/>
            <a:p>
              <a:pPr hangingPunct="0">
                <a:lnSpc>
                  <a:spcPct val="93000"/>
                </a:lnSpc>
                <a:buClr>
                  <a:srgbClr val="000000"/>
                </a:buClr>
                <a:buSzPct val="45000"/>
                <a:buFont typeface="Wingdings" pitchFamily="2" charset="2"/>
                <a:buNone/>
              </a:pPr>
              <a:r>
                <a:rPr lang="en-US" dirty="0">
                  <a:latin typeface="Helvetica" pitchFamily="34" charset="0"/>
                </a:rPr>
                <a:t>Sputtered Particles</a:t>
              </a:r>
            </a:p>
            <a:p>
              <a:pPr hangingPunct="0">
                <a:lnSpc>
                  <a:spcPct val="93000"/>
                </a:lnSpc>
                <a:buClr>
                  <a:srgbClr val="000000"/>
                </a:buClr>
                <a:buSzPct val="45000"/>
                <a:buFont typeface="Wingdings" pitchFamily="2" charset="2"/>
                <a:buNone/>
              </a:pPr>
              <a:r>
                <a:rPr lang="en-US" dirty="0">
                  <a:latin typeface="Courier" pitchFamily="49" charset="0"/>
                </a:rPr>
                <a:t>T</a:t>
              </a:r>
              <a:r>
                <a:rPr lang="en-US" baseline="30000" dirty="0">
                  <a:latin typeface="Courier" pitchFamily="49" charset="0"/>
                </a:rPr>
                <a:t>0</a:t>
              </a:r>
              <a:r>
                <a:rPr lang="en-US" dirty="0">
                  <a:latin typeface="Courier" pitchFamily="49" charset="0"/>
                </a:rPr>
                <a:t>, T</a:t>
              </a:r>
              <a:r>
                <a:rPr lang="en-US" baseline="30000" dirty="0">
                  <a:latin typeface="Courier" pitchFamily="49" charset="0"/>
                </a:rPr>
                <a:t>*</a:t>
              </a:r>
              <a:r>
                <a:rPr lang="en-US" dirty="0">
                  <a:latin typeface="Courier" pitchFamily="49" charset="0"/>
                </a:rPr>
                <a:t>, </a:t>
              </a:r>
              <a:r>
                <a:rPr lang="en-US" dirty="0" err="1">
                  <a:latin typeface="Courier" pitchFamily="49" charset="0"/>
                </a:rPr>
                <a:t>T</a:t>
              </a:r>
              <a:r>
                <a:rPr lang="en-US" baseline="30000" dirty="0" err="1">
                  <a:latin typeface="Courier" pitchFamily="49" charset="0"/>
                </a:rPr>
                <a:t>n</a:t>
              </a:r>
              <a:endParaRPr lang="en-US" baseline="30000" dirty="0">
                <a:latin typeface="Courier" pitchFamily="49" charset="0"/>
              </a:endParaRPr>
            </a:p>
          </p:txBody>
        </p:sp>
        <p:sp>
          <p:nvSpPr>
            <p:cNvPr id="31" name="Rectangle 95">
              <a:extLst>
                <a:ext uri="{FF2B5EF4-FFF2-40B4-BE49-F238E27FC236}">
                  <a16:creationId xmlns:a16="http://schemas.microsoft.com/office/drawing/2014/main" id="{1D2780DD-7B97-4C23-B5E4-6C20249BADA3}"/>
                </a:ext>
              </a:extLst>
            </p:cNvPr>
            <p:cNvSpPr>
              <a:spLocks noChangeArrowheads="1"/>
            </p:cNvSpPr>
            <p:nvPr/>
          </p:nvSpPr>
          <p:spPr bwMode="auto">
            <a:xfrm>
              <a:off x="716761" y="3604253"/>
              <a:ext cx="1944318" cy="605037"/>
            </a:xfrm>
            <a:prstGeom prst="rect">
              <a:avLst/>
            </a:prstGeom>
            <a:noFill/>
            <a:ln w="12700">
              <a:noFill/>
              <a:miter lim="800000"/>
              <a:headEnd/>
              <a:tailEnd/>
            </a:ln>
          </p:spPr>
          <p:txBody>
            <a:bodyPr wrap="none" lIns="90487" tIns="44450" rIns="90487" bIns="44450">
              <a:spAutoFit/>
            </a:bodyPr>
            <a:lstStyle/>
            <a:p>
              <a:pPr hangingPunct="0">
                <a:lnSpc>
                  <a:spcPct val="93000"/>
                </a:lnSpc>
                <a:buClr>
                  <a:srgbClr val="000000"/>
                </a:buClr>
                <a:buSzPct val="45000"/>
                <a:buFont typeface="Wingdings" pitchFamily="2" charset="2"/>
                <a:buNone/>
              </a:pPr>
              <a:r>
                <a:rPr lang="en-US" dirty="0">
                  <a:latin typeface="Helvetica" pitchFamily="34" charset="0"/>
                </a:rPr>
                <a:t>Reflected Particles</a:t>
              </a:r>
            </a:p>
            <a:p>
              <a:pPr hangingPunct="0">
                <a:lnSpc>
                  <a:spcPct val="93000"/>
                </a:lnSpc>
                <a:buClr>
                  <a:srgbClr val="000000"/>
                </a:buClr>
                <a:buSzPct val="45000"/>
                <a:buFont typeface="Wingdings" pitchFamily="2" charset="2"/>
                <a:buNone/>
              </a:pPr>
              <a:r>
                <a:rPr lang="en-US" dirty="0">
                  <a:latin typeface="Courier" pitchFamily="49" charset="0"/>
                </a:rPr>
                <a:t>I</a:t>
              </a:r>
              <a:r>
                <a:rPr lang="en-US" baseline="30000" dirty="0">
                  <a:latin typeface="Courier" pitchFamily="49" charset="0"/>
                </a:rPr>
                <a:t>0</a:t>
              </a:r>
              <a:r>
                <a:rPr lang="en-US" dirty="0">
                  <a:latin typeface="Courier" pitchFamily="49" charset="0"/>
                </a:rPr>
                <a:t>,I</a:t>
              </a:r>
              <a:r>
                <a:rPr lang="en-US" baseline="30000" dirty="0">
                  <a:latin typeface="Courier" pitchFamily="49" charset="0"/>
                </a:rPr>
                <a:t>*</a:t>
              </a:r>
            </a:p>
          </p:txBody>
        </p:sp>
        <p:sp>
          <p:nvSpPr>
            <p:cNvPr id="32" name="Rectangle 96">
              <a:extLst>
                <a:ext uri="{FF2B5EF4-FFF2-40B4-BE49-F238E27FC236}">
                  <a16:creationId xmlns:a16="http://schemas.microsoft.com/office/drawing/2014/main" id="{4F64DB28-55F4-42B9-9B0D-80477061729B}"/>
                </a:ext>
              </a:extLst>
            </p:cNvPr>
            <p:cNvSpPr>
              <a:spLocks noChangeArrowheads="1"/>
            </p:cNvSpPr>
            <p:nvPr/>
          </p:nvSpPr>
          <p:spPr bwMode="auto">
            <a:xfrm>
              <a:off x="307188" y="1867668"/>
              <a:ext cx="1946567" cy="433260"/>
            </a:xfrm>
            <a:prstGeom prst="rect">
              <a:avLst/>
            </a:prstGeom>
            <a:noFill/>
            <a:ln w="12700">
              <a:noFill/>
              <a:miter lim="800000"/>
              <a:headEnd/>
              <a:tailEnd/>
            </a:ln>
          </p:spPr>
          <p:txBody>
            <a:bodyPr wrap="none" lIns="90487" tIns="44450" rIns="90487" bIns="44450">
              <a:spAutoFit/>
            </a:bodyPr>
            <a:lstStyle/>
            <a:p>
              <a:pPr hangingPunct="0">
                <a:lnSpc>
                  <a:spcPct val="93000"/>
                </a:lnSpc>
                <a:buClr>
                  <a:srgbClr val="000000"/>
                </a:buClr>
                <a:buSzPct val="45000"/>
                <a:buFont typeface="Wingdings" pitchFamily="2" charset="2"/>
                <a:buNone/>
              </a:pPr>
              <a:r>
                <a:rPr lang="en-US" sz="2400" u="sng" dirty="0">
                  <a:latin typeface="Helvetica" pitchFamily="34" charset="0"/>
                </a:rPr>
                <a:t>Elastic Effects</a:t>
              </a:r>
            </a:p>
          </p:txBody>
        </p:sp>
        <p:sp>
          <p:nvSpPr>
            <p:cNvPr id="33" name="AutoShape 97">
              <a:extLst>
                <a:ext uri="{FF2B5EF4-FFF2-40B4-BE49-F238E27FC236}">
                  <a16:creationId xmlns:a16="http://schemas.microsoft.com/office/drawing/2014/main" id="{9B88251C-D33A-4B3D-8380-56DE255FB3B7}"/>
                </a:ext>
              </a:extLst>
            </p:cNvPr>
            <p:cNvSpPr>
              <a:spLocks noChangeArrowheads="1"/>
            </p:cNvSpPr>
            <p:nvPr/>
          </p:nvSpPr>
          <p:spPr bwMode="auto">
            <a:xfrm rot="16200000" flipH="1">
              <a:off x="4126773" y="2802619"/>
              <a:ext cx="2044535" cy="292099"/>
            </a:xfrm>
            <a:prstGeom prst="rightArrow">
              <a:avLst>
                <a:gd name="adj1" fmla="val 50000"/>
                <a:gd name="adj2" fmla="val 179634"/>
              </a:avLst>
            </a:prstGeom>
            <a:solidFill>
              <a:schemeClr val="accent1"/>
            </a:solidFill>
            <a:ln w="12700">
              <a:solidFill>
                <a:schemeClr val="tx1"/>
              </a:solidFill>
              <a:miter lim="800000"/>
              <a:headEnd/>
              <a:tailEnd/>
            </a:ln>
          </p:spPr>
          <p:txBody>
            <a:bodyPr wrap="none" anchor="ctr"/>
            <a:lstStyle/>
            <a:p>
              <a:pPr hangingPunct="0">
                <a:lnSpc>
                  <a:spcPct val="93000"/>
                </a:lnSpc>
                <a:buClr>
                  <a:srgbClr val="000000"/>
                </a:buClr>
                <a:buSzPct val="45000"/>
                <a:buFont typeface="Wingdings" pitchFamily="2" charset="2"/>
                <a:buNone/>
              </a:pPr>
              <a:endParaRPr lang="en-US">
                <a:solidFill>
                  <a:schemeClr val="tx1"/>
                </a:solidFill>
              </a:endParaRPr>
            </a:p>
          </p:txBody>
        </p:sp>
        <p:sp>
          <p:nvSpPr>
            <p:cNvPr id="34" name="Rectangle 98">
              <a:extLst>
                <a:ext uri="{FF2B5EF4-FFF2-40B4-BE49-F238E27FC236}">
                  <a16:creationId xmlns:a16="http://schemas.microsoft.com/office/drawing/2014/main" id="{BD320536-4F0A-45B1-8E3F-B0DEF574D60F}"/>
                </a:ext>
              </a:extLst>
            </p:cNvPr>
            <p:cNvSpPr>
              <a:spLocks noChangeArrowheads="1"/>
            </p:cNvSpPr>
            <p:nvPr/>
          </p:nvSpPr>
          <p:spPr bwMode="auto">
            <a:xfrm>
              <a:off x="2785264" y="4299522"/>
              <a:ext cx="849344" cy="347403"/>
            </a:xfrm>
            <a:prstGeom prst="rect">
              <a:avLst/>
            </a:prstGeom>
            <a:noFill/>
            <a:ln w="12700">
              <a:noFill/>
              <a:miter lim="800000"/>
              <a:headEnd/>
              <a:tailEnd/>
            </a:ln>
          </p:spPr>
          <p:txBody>
            <a:bodyPr wrap="none" lIns="90487" tIns="44450" rIns="90487" bIns="44450">
              <a:spAutoFit/>
            </a:bodyPr>
            <a:lstStyle/>
            <a:p>
              <a:pPr hangingPunct="0">
                <a:lnSpc>
                  <a:spcPct val="93000"/>
                </a:lnSpc>
                <a:buClr>
                  <a:srgbClr val="000000"/>
                </a:buClr>
                <a:buSzPct val="45000"/>
                <a:buFont typeface="Wingdings" pitchFamily="2" charset="2"/>
                <a:buNone/>
              </a:pPr>
              <a:r>
                <a:rPr lang="en-US" dirty="0">
                  <a:latin typeface="Courier" pitchFamily="49" charset="0"/>
                </a:rPr>
                <a:t>T</a:t>
              </a:r>
              <a:r>
                <a:rPr lang="en-US" baseline="30000" dirty="0">
                  <a:latin typeface="Courier" pitchFamily="49" charset="0"/>
                </a:rPr>
                <a:t>+</a:t>
              </a:r>
              <a:r>
                <a:rPr lang="en-US" dirty="0">
                  <a:latin typeface="Courier" pitchFamily="49" charset="0"/>
                </a:rPr>
                <a:t>, I</a:t>
              </a:r>
              <a:r>
                <a:rPr lang="en-US" baseline="30000" dirty="0">
                  <a:latin typeface="Courier" pitchFamily="49" charset="0"/>
                </a:rPr>
                <a:t>+</a:t>
              </a:r>
            </a:p>
          </p:txBody>
        </p:sp>
        <p:sp>
          <p:nvSpPr>
            <p:cNvPr id="35" name="Arc 99">
              <a:extLst>
                <a:ext uri="{FF2B5EF4-FFF2-40B4-BE49-F238E27FC236}">
                  <a16:creationId xmlns:a16="http://schemas.microsoft.com/office/drawing/2014/main" id="{365E5F5D-1C54-4634-8477-20E306B5D437}"/>
                </a:ext>
              </a:extLst>
            </p:cNvPr>
            <p:cNvSpPr>
              <a:spLocks/>
            </p:cNvSpPr>
            <p:nvPr/>
          </p:nvSpPr>
          <p:spPr bwMode="auto">
            <a:xfrm>
              <a:off x="3326599" y="4010620"/>
              <a:ext cx="665159" cy="255567"/>
            </a:xfrm>
            <a:custGeom>
              <a:avLst/>
              <a:gdLst>
                <a:gd name="T0" fmla="*/ 0 w 21600"/>
                <a:gd name="T1" fmla="*/ 161 h 21599"/>
                <a:gd name="T2" fmla="*/ 418 w 21600"/>
                <a:gd name="T3" fmla="*/ 0 h 21599"/>
                <a:gd name="T4" fmla="*/ 419 w 21600"/>
                <a:gd name="T5" fmla="*/ 161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689"/>
                    <a:pt x="9639" y="27"/>
                    <a:pt x="21548" y="-1"/>
                  </a:cubicBezTo>
                </a:path>
                <a:path w="21600" h="21599" stroke="0" extrusionOk="0">
                  <a:moveTo>
                    <a:pt x="0" y="21599"/>
                  </a:moveTo>
                  <a:cubicBezTo>
                    <a:pt x="0" y="9689"/>
                    <a:pt x="9639" y="27"/>
                    <a:pt x="21548" y="-1"/>
                  </a:cubicBezTo>
                  <a:lnTo>
                    <a:pt x="21600" y="21599"/>
                  </a:lnTo>
                  <a:close/>
                </a:path>
              </a:pathLst>
            </a:custGeom>
            <a:noFill/>
            <a:ln w="12700" cap="rnd">
              <a:solidFill>
                <a:schemeClr val="tx1"/>
              </a:solidFill>
              <a:round/>
              <a:headEnd/>
              <a:tailEnd/>
            </a:ln>
          </p:spPr>
          <p:txBody>
            <a:bodyPr wrap="none" anchor="ctr"/>
            <a:lstStyle/>
            <a:p>
              <a:endParaRPr lang="en-US"/>
            </a:p>
          </p:txBody>
        </p:sp>
        <p:sp>
          <p:nvSpPr>
            <p:cNvPr id="36" name="Arc 100">
              <a:extLst>
                <a:ext uri="{FF2B5EF4-FFF2-40B4-BE49-F238E27FC236}">
                  <a16:creationId xmlns:a16="http://schemas.microsoft.com/office/drawing/2014/main" id="{B34031F1-FAB1-466C-9A82-68987519C2D5}"/>
                </a:ext>
              </a:extLst>
            </p:cNvPr>
            <p:cNvSpPr>
              <a:spLocks/>
            </p:cNvSpPr>
            <p:nvPr/>
          </p:nvSpPr>
          <p:spPr bwMode="auto">
            <a:xfrm>
              <a:off x="3975883" y="4009033"/>
              <a:ext cx="1131882" cy="315887"/>
            </a:xfrm>
            <a:custGeom>
              <a:avLst/>
              <a:gdLst>
                <a:gd name="T0" fmla="*/ 0 w 21600"/>
                <a:gd name="T1" fmla="*/ 0 h 21600"/>
                <a:gd name="T2" fmla="*/ 713 w 21600"/>
                <a:gd name="T3" fmla="*/ 199 h 21600"/>
                <a:gd name="T4" fmla="*/ 0 w 21600"/>
                <a:gd name="T5" fmla="*/ 19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chemeClr val="tx1"/>
              </a:solidFill>
              <a:round/>
              <a:headEnd/>
              <a:tailEnd/>
            </a:ln>
          </p:spPr>
          <p:txBody>
            <a:bodyPr wrap="none" anchor="ctr"/>
            <a:lstStyle/>
            <a:p>
              <a:endParaRPr lang="en-US"/>
            </a:p>
          </p:txBody>
        </p:sp>
        <p:sp>
          <p:nvSpPr>
            <p:cNvPr id="37" name="Line 101">
              <a:extLst>
                <a:ext uri="{FF2B5EF4-FFF2-40B4-BE49-F238E27FC236}">
                  <a16:creationId xmlns:a16="http://schemas.microsoft.com/office/drawing/2014/main" id="{A3EA11CB-791E-4F02-B04C-6016521AAEF9}"/>
                </a:ext>
              </a:extLst>
            </p:cNvPr>
            <p:cNvSpPr>
              <a:spLocks noChangeShapeType="1"/>
            </p:cNvSpPr>
            <p:nvPr/>
          </p:nvSpPr>
          <p:spPr bwMode="auto">
            <a:xfrm flipH="1">
              <a:off x="3217062" y="4256662"/>
              <a:ext cx="87312" cy="190485"/>
            </a:xfrm>
            <a:prstGeom prst="line">
              <a:avLst/>
            </a:prstGeom>
            <a:noFill/>
            <a:ln w="12700">
              <a:solidFill>
                <a:schemeClr val="tx1"/>
              </a:solidFill>
              <a:round/>
              <a:headEnd/>
              <a:tailEnd type="triangle" w="med" len="med"/>
            </a:ln>
          </p:spPr>
          <p:txBody>
            <a:bodyPr wrap="none" anchor="ctr"/>
            <a:lstStyle/>
            <a:p>
              <a:endParaRPr lang="en-US"/>
            </a:p>
          </p:txBody>
        </p:sp>
        <p:grpSp>
          <p:nvGrpSpPr>
            <p:cNvPr id="38" name="Group 102">
              <a:extLst>
                <a:ext uri="{FF2B5EF4-FFF2-40B4-BE49-F238E27FC236}">
                  <a16:creationId xmlns:a16="http://schemas.microsoft.com/office/drawing/2014/main" id="{DF9D0F0B-D1BC-41A4-AAA5-87B0C1149E4F}"/>
                </a:ext>
              </a:extLst>
            </p:cNvPr>
            <p:cNvGrpSpPr>
              <a:grpSpLocks/>
            </p:cNvGrpSpPr>
            <p:nvPr/>
          </p:nvGrpSpPr>
          <p:grpSpPr bwMode="auto">
            <a:xfrm>
              <a:off x="5603063" y="3631238"/>
              <a:ext cx="936621" cy="560342"/>
              <a:chOff x="3503" y="3104"/>
              <a:chExt cx="590" cy="353"/>
            </a:xfrm>
          </p:grpSpPr>
          <p:grpSp>
            <p:nvGrpSpPr>
              <p:cNvPr id="49" name="Group 103">
                <a:extLst>
                  <a:ext uri="{FF2B5EF4-FFF2-40B4-BE49-F238E27FC236}">
                    <a16:creationId xmlns:a16="http://schemas.microsoft.com/office/drawing/2014/main" id="{B32926EB-4632-4030-A21E-676A56F15C2D}"/>
                  </a:ext>
                </a:extLst>
              </p:cNvPr>
              <p:cNvGrpSpPr>
                <a:grpSpLocks/>
              </p:cNvGrpSpPr>
              <p:nvPr/>
            </p:nvGrpSpPr>
            <p:grpSpPr bwMode="auto">
              <a:xfrm>
                <a:off x="3503" y="3415"/>
                <a:ext cx="20" cy="31"/>
                <a:chOff x="3503" y="3415"/>
                <a:chExt cx="20" cy="31"/>
              </a:xfrm>
            </p:grpSpPr>
            <p:sp>
              <p:nvSpPr>
                <p:cNvPr id="108" name="Arc 104">
                  <a:extLst>
                    <a:ext uri="{FF2B5EF4-FFF2-40B4-BE49-F238E27FC236}">
                      <a16:creationId xmlns:a16="http://schemas.microsoft.com/office/drawing/2014/main" id="{CEFF0D9D-839F-4661-97E5-D898C3E017C7}"/>
                    </a:ext>
                  </a:extLst>
                </p:cNvPr>
                <p:cNvSpPr>
                  <a:spLocks/>
                </p:cNvSpPr>
                <p:nvPr/>
              </p:nvSpPr>
              <p:spPr bwMode="auto">
                <a:xfrm rot="-1560000">
                  <a:off x="3512" y="3415"/>
                  <a:ext cx="11" cy="24"/>
                </a:xfrm>
                <a:custGeom>
                  <a:avLst/>
                  <a:gdLst>
                    <a:gd name="T0" fmla="*/ 0 w 21600"/>
                    <a:gd name="T1" fmla="*/ 0 h 21600"/>
                    <a:gd name="T2" fmla="*/ 11 w 21600"/>
                    <a:gd name="T3" fmla="*/ 24 h 21600"/>
                    <a:gd name="T4" fmla="*/ 0 w 21600"/>
                    <a:gd name="T5" fmla="*/ 2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chemeClr val="tx1"/>
                  </a:solidFill>
                  <a:round/>
                  <a:headEnd/>
                  <a:tailEnd/>
                </a:ln>
              </p:spPr>
              <p:txBody>
                <a:bodyPr wrap="none" anchor="ctr"/>
                <a:lstStyle/>
                <a:p>
                  <a:endParaRPr lang="en-US"/>
                </a:p>
              </p:txBody>
            </p:sp>
            <p:sp>
              <p:nvSpPr>
                <p:cNvPr id="109" name="Arc 105">
                  <a:extLst>
                    <a:ext uri="{FF2B5EF4-FFF2-40B4-BE49-F238E27FC236}">
                      <a16:creationId xmlns:a16="http://schemas.microsoft.com/office/drawing/2014/main" id="{7711AD36-49C5-4517-93A9-E9127C86910A}"/>
                    </a:ext>
                  </a:extLst>
                </p:cNvPr>
                <p:cNvSpPr>
                  <a:spLocks/>
                </p:cNvSpPr>
                <p:nvPr/>
              </p:nvSpPr>
              <p:spPr bwMode="auto">
                <a:xfrm rot="-1560000">
                  <a:off x="3503" y="3422"/>
                  <a:ext cx="11" cy="24"/>
                </a:xfrm>
                <a:custGeom>
                  <a:avLst/>
                  <a:gdLst>
                    <a:gd name="T0" fmla="*/ 0 w 21600"/>
                    <a:gd name="T1" fmla="*/ 24 h 21511"/>
                    <a:gd name="T2" fmla="*/ 10 w 21600"/>
                    <a:gd name="T3" fmla="*/ 0 h 21511"/>
                    <a:gd name="T4" fmla="*/ 11 w 21600"/>
                    <a:gd name="T5" fmla="*/ 24 h 21511"/>
                    <a:gd name="T6" fmla="*/ 0 60000 65536"/>
                    <a:gd name="T7" fmla="*/ 0 60000 65536"/>
                    <a:gd name="T8" fmla="*/ 0 60000 65536"/>
                    <a:gd name="T9" fmla="*/ 0 w 21600"/>
                    <a:gd name="T10" fmla="*/ 0 h 21511"/>
                    <a:gd name="T11" fmla="*/ 21600 w 21600"/>
                    <a:gd name="T12" fmla="*/ 21511 h 21511"/>
                  </a:gdLst>
                  <a:ahLst/>
                  <a:cxnLst>
                    <a:cxn ang="T6">
                      <a:pos x="T0" y="T1"/>
                    </a:cxn>
                    <a:cxn ang="T7">
                      <a:pos x="T2" y="T3"/>
                    </a:cxn>
                    <a:cxn ang="T8">
                      <a:pos x="T4" y="T5"/>
                    </a:cxn>
                  </a:cxnLst>
                  <a:rect l="T9" t="T10" r="T11" b="T12"/>
                  <a:pathLst>
                    <a:path w="21600" h="21511" fill="none" extrusionOk="0">
                      <a:moveTo>
                        <a:pt x="0" y="21511"/>
                      </a:moveTo>
                      <a:cubicBezTo>
                        <a:pt x="0" y="10339"/>
                        <a:pt x="8519" y="1010"/>
                        <a:pt x="19644" y="-1"/>
                      </a:cubicBezTo>
                    </a:path>
                    <a:path w="21600" h="21511" stroke="0" extrusionOk="0">
                      <a:moveTo>
                        <a:pt x="0" y="21511"/>
                      </a:moveTo>
                      <a:cubicBezTo>
                        <a:pt x="0" y="10339"/>
                        <a:pt x="8519" y="1010"/>
                        <a:pt x="19644" y="-1"/>
                      </a:cubicBezTo>
                      <a:lnTo>
                        <a:pt x="21600" y="21511"/>
                      </a:lnTo>
                      <a:close/>
                    </a:path>
                  </a:pathLst>
                </a:custGeom>
                <a:noFill/>
                <a:ln w="12700" cap="rnd">
                  <a:solidFill>
                    <a:schemeClr val="tx1"/>
                  </a:solidFill>
                  <a:round/>
                  <a:headEnd/>
                  <a:tailEnd/>
                </a:ln>
              </p:spPr>
              <p:txBody>
                <a:bodyPr wrap="none" anchor="ctr"/>
                <a:lstStyle/>
                <a:p>
                  <a:endParaRPr lang="en-US"/>
                </a:p>
              </p:txBody>
            </p:sp>
          </p:grpSp>
          <p:grpSp>
            <p:nvGrpSpPr>
              <p:cNvPr id="50" name="Group 106">
                <a:extLst>
                  <a:ext uri="{FF2B5EF4-FFF2-40B4-BE49-F238E27FC236}">
                    <a16:creationId xmlns:a16="http://schemas.microsoft.com/office/drawing/2014/main" id="{6D4995D0-D816-4FA1-A3FA-5AE0786FBC81}"/>
                  </a:ext>
                </a:extLst>
              </p:cNvPr>
              <p:cNvGrpSpPr>
                <a:grpSpLocks/>
              </p:cNvGrpSpPr>
              <p:nvPr/>
            </p:nvGrpSpPr>
            <p:grpSpPr bwMode="auto">
              <a:xfrm>
                <a:off x="3536" y="3423"/>
                <a:ext cx="29" cy="34"/>
                <a:chOff x="3536" y="3423"/>
                <a:chExt cx="29" cy="34"/>
              </a:xfrm>
            </p:grpSpPr>
            <p:sp>
              <p:nvSpPr>
                <p:cNvPr id="106" name="Arc 107">
                  <a:extLst>
                    <a:ext uri="{FF2B5EF4-FFF2-40B4-BE49-F238E27FC236}">
                      <a16:creationId xmlns:a16="http://schemas.microsoft.com/office/drawing/2014/main" id="{A665C1EE-ECCF-4C30-8C07-9DDB026C8899}"/>
                    </a:ext>
                  </a:extLst>
                </p:cNvPr>
                <p:cNvSpPr>
                  <a:spLocks/>
                </p:cNvSpPr>
                <p:nvPr/>
              </p:nvSpPr>
              <p:spPr bwMode="auto">
                <a:xfrm rot="9240000">
                  <a:off x="3553" y="3423"/>
                  <a:ext cx="12" cy="24"/>
                </a:xfrm>
                <a:custGeom>
                  <a:avLst/>
                  <a:gdLst>
                    <a:gd name="T0" fmla="*/ 0 w 21600"/>
                    <a:gd name="T1" fmla="*/ 24 h 21518"/>
                    <a:gd name="T2" fmla="*/ 11 w 21600"/>
                    <a:gd name="T3" fmla="*/ 0 h 21518"/>
                    <a:gd name="T4" fmla="*/ 12 w 21600"/>
                    <a:gd name="T5" fmla="*/ 24 h 21518"/>
                    <a:gd name="T6" fmla="*/ 0 60000 65536"/>
                    <a:gd name="T7" fmla="*/ 0 60000 65536"/>
                    <a:gd name="T8" fmla="*/ 0 60000 65536"/>
                    <a:gd name="T9" fmla="*/ 0 w 21600"/>
                    <a:gd name="T10" fmla="*/ 0 h 21518"/>
                    <a:gd name="T11" fmla="*/ 21600 w 21600"/>
                    <a:gd name="T12" fmla="*/ 21518 h 21518"/>
                  </a:gdLst>
                  <a:ahLst/>
                  <a:cxnLst>
                    <a:cxn ang="T6">
                      <a:pos x="T0" y="T1"/>
                    </a:cxn>
                    <a:cxn ang="T7">
                      <a:pos x="T2" y="T3"/>
                    </a:cxn>
                    <a:cxn ang="T8">
                      <a:pos x="T4" y="T5"/>
                    </a:cxn>
                  </a:cxnLst>
                  <a:rect l="T9" t="T10" r="T11" b="T12"/>
                  <a:pathLst>
                    <a:path w="21600" h="21518" fill="none" extrusionOk="0">
                      <a:moveTo>
                        <a:pt x="0" y="21518"/>
                      </a:moveTo>
                      <a:cubicBezTo>
                        <a:pt x="0" y="10313"/>
                        <a:pt x="8566" y="969"/>
                        <a:pt x="19728" y="-1"/>
                      </a:cubicBezTo>
                    </a:path>
                    <a:path w="21600" h="21518" stroke="0" extrusionOk="0">
                      <a:moveTo>
                        <a:pt x="0" y="21518"/>
                      </a:moveTo>
                      <a:cubicBezTo>
                        <a:pt x="0" y="10313"/>
                        <a:pt x="8566" y="969"/>
                        <a:pt x="19728" y="-1"/>
                      </a:cubicBezTo>
                      <a:lnTo>
                        <a:pt x="21600" y="21518"/>
                      </a:lnTo>
                      <a:close/>
                    </a:path>
                  </a:pathLst>
                </a:custGeom>
                <a:noFill/>
                <a:ln w="12700" cap="rnd">
                  <a:solidFill>
                    <a:schemeClr val="tx1"/>
                  </a:solidFill>
                  <a:round/>
                  <a:headEnd/>
                  <a:tailEnd/>
                </a:ln>
              </p:spPr>
              <p:txBody>
                <a:bodyPr wrap="none" anchor="ctr"/>
                <a:lstStyle/>
                <a:p>
                  <a:endParaRPr lang="en-US"/>
                </a:p>
              </p:txBody>
            </p:sp>
            <p:sp>
              <p:nvSpPr>
                <p:cNvPr id="107" name="Arc 108">
                  <a:extLst>
                    <a:ext uri="{FF2B5EF4-FFF2-40B4-BE49-F238E27FC236}">
                      <a16:creationId xmlns:a16="http://schemas.microsoft.com/office/drawing/2014/main" id="{8A8B34F1-7D55-4743-A240-CAEB92BB9337}"/>
                    </a:ext>
                  </a:extLst>
                </p:cNvPr>
                <p:cNvSpPr>
                  <a:spLocks/>
                </p:cNvSpPr>
                <p:nvPr/>
              </p:nvSpPr>
              <p:spPr bwMode="auto">
                <a:xfrm rot="9240000">
                  <a:off x="3536" y="3433"/>
                  <a:ext cx="11" cy="24"/>
                </a:xfrm>
                <a:custGeom>
                  <a:avLst/>
                  <a:gdLst>
                    <a:gd name="T0" fmla="*/ 0 w 23583"/>
                    <a:gd name="T1" fmla="*/ 0 h 21600"/>
                    <a:gd name="T2" fmla="*/ 11 w 23583"/>
                    <a:gd name="T3" fmla="*/ 23 h 21600"/>
                    <a:gd name="T4" fmla="*/ 1 w 23583"/>
                    <a:gd name="T5" fmla="*/ 24 h 21600"/>
                    <a:gd name="T6" fmla="*/ 0 60000 65536"/>
                    <a:gd name="T7" fmla="*/ 0 60000 65536"/>
                    <a:gd name="T8" fmla="*/ 0 60000 65536"/>
                    <a:gd name="T9" fmla="*/ 0 w 23583"/>
                    <a:gd name="T10" fmla="*/ 0 h 21600"/>
                    <a:gd name="T11" fmla="*/ 23583 w 23583"/>
                    <a:gd name="T12" fmla="*/ 21600 h 21600"/>
                  </a:gdLst>
                  <a:ahLst/>
                  <a:cxnLst>
                    <a:cxn ang="T6">
                      <a:pos x="T0" y="T1"/>
                    </a:cxn>
                    <a:cxn ang="T7">
                      <a:pos x="T2" y="T3"/>
                    </a:cxn>
                    <a:cxn ang="T8">
                      <a:pos x="T4" y="T5"/>
                    </a:cxn>
                  </a:cxnLst>
                  <a:rect l="T9" t="T10" r="T11" b="T12"/>
                  <a:pathLst>
                    <a:path w="23583" h="21600" fill="none" extrusionOk="0">
                      <a:moveTo>
                        <a:pt x="-1" y="93"/>
                      </a:moveTo>
                      <a:cubicBezTo>
                        <a:pt x="666" y="31"/>
                        <a:pt x="1335" y="-1"/>
                        <a:pt x="2005" y="0"/>
                      </a:cubicBezTo>
                      <a:cubicBezTo>
                        <a:pt x="13559" y="0"/>
                        <a:pt x="23067" y="9093"/>
                        <a:pt x="23583" y="20635"/>
                      </a:cubicBezTo>
                    </a:path>
                    <a:path w="23583" h="21600" stroke="0" extrusionOk="0">
                      <a:moveTo>
                        <a:pt x="-1" y="93"/>
                      </a:moveTo>
                      <a:cubicBezTo>
                        <a:pt x="666" y="31"/>
                        <a:pt x="1335" y="-1"/>
                        <a:pt x="2005" y="0"/>
                      </a:cubicBezTo>
                      <a:cubicBezTo>
                        <a:pt x="13559" y="0"/>
                        <a:pt x="23067" y="9093"/>
                        <a:pt x="23583" y="20635"/>
                      </a:cubicBezTo>
                      <a:lnTo>
                        <a:pt x="2005" y="21600"/>
                      </a:lnTo>
                      <a:close/>
                    </a:path>
                  </a:pathLst>
                </a:custGeom>
                <a:noFill/>
                <a:ln w="12700" cap="rnd">
                  <a:solidFill>
                    <a:schemeClr val="tx1"/>
                  </a:solidFill>
                  <a:round/>
                  <a:headEnd/>
                  <a:tailEnd/>
                </a:ln>
              </p:spPr>
              <p:txBody>
                <a:bodyPr wrap="none" anchor="ctr"/>
                <a:lstStyle/>
                <a:p>
                  <a:endParaRPr lang="en-US"/>
                </a:p>
              </p:txBody>
            </p:sp>
          </p:grpSp>
          <p:grpSp>
            <p:nvGrpSpPr>
              <p:cNvPr id="51" name="Group 109">
                <a:extLst>
                  <a:ext uri="{FF2B5EF4-FFF2-40B4-BE49-F238E27FC236}">
                    <a16:creationId xmlns:a16="http://schemas.microsoft.com/office/drawing/2014/main" id="{560B6F26-B3CC-431E-8899-3A6FB619C7B7}"/>
                  </a:ext>
                </a:extLst>
              </p:cNvPr>
              <p:cNvGrpSpPr>
                <a:grpSpLocks/>
              </p:cNvGrpSpPr>
              <p:nvPr/>
            </p:nvGrpSpPr>
            <p:grpSpPr bwMode="auto">
              <a:xfrm>
                <a:off x="3555" y="3385"/>
                <a:ext cx="18" cy="31"/>
                <a:chOff x="3555" y="3385"/>
                <a:chExt cx="18" cy="31"/>
              </a:xfrm>
            </p:grpSpPr>
            <p:sp>
              <p:nvSpPr>
                <p:cNvPr id="104" name="Arc 110">
                  <a:extLst>
                    <a:ext uri="{FF2B5EF4-FFF2-40B4-BE49-F238E27FC236}">
                      <a16:creationId xmlns:a16="http://schemas.microsoft.com/office/drawing/2014/main" id="{377B381A-717E-4E8B-9C97-3DE31D429A67}"/>
                    </a:ext>
                  </a:extLst>
                </p:cNvPr>
                <p:cNvSpPr>
                  <a:spLocks/>
                </p:cNvSpPr>
                <p:nvPr/>
              </p:nvSpPr>
              <p:spPr bwMode="auto">
                <a:xfrm rot="-1560000">
                  <a:off x="3562" y="3385"/>
                  <a:ext cx="11" cy="25"/>
                </a:xfrm>
                <a:custGeom>
                  <a:avLst/>
                  <a:gdLst>
                    <a:gd name="T0" fmla="*/ 0 w 23587"/>
                    <a:gd name="T1" fmla="*/ 0 h 21600"/>
                    <a:gd name="T2" fmla="*/ 11 w 23587"/>
                    <a:gd name="T3" fmla="*/ 24 h 21600"/>
                    <a:gd name="T4" fmla="*/ 1 w 23587"/>
                    <a:gd name="T5" fmla="*/ 25 h 21600"/>
                    <a:gd name="T6" fmla="*/ 0 60000 65536"/>
                    <a:gd name="T7" fmla="*/ 0 60000 65536"/>
                    <a:gd name="T8" fmla="*/ 0 60000 65536"/>
                    <a:gd name="T9" fmla="*/ 0 w 23587"/>
                    <a:gd name="T10" fmla="*/ 0 h 21600"/>
                    <a:gd name="T11" fmla="*/ 23587 w 23587"/>
                    <a:gd name="T12" fmla="*/ 21600 h 21600"/>
                  </a:gdLst>
                  <a:ahLst/>
                  <a:cxnLst>
                    <a:cxn ang="T6">
                      <a:pos x="T0" y="T1"/>
                    </a:cxn>
                    <a:cxn ang="T7">
                      <a:pos x="T2" y="T3"/>
                    </a:cxn>
                    <a:cxn ang="T8">
                      <a:pos x="T4" y="T5"/>
                    </a:cxn>
                  </a:cxnLst>
                  <a:rect l="T9" t="T10" r="T11" b="T12"/>
                  <a:pathLst>
                    <a:path w="23587" h="21600" fill="none" extrusionOk="0">
                      <a:moveTo>
                        <a:pt x="-1" y="93"/>
                      </a:moveTo>
                      <a:cubicBezTo>
                        <a:pt x="667" y="31"/>
                        <a:pt x="1336" y="-1"/>
                        <a:pt x="2007" y="0"/>
                      </a:cubicBezTo>
                      <a:cubicBezTo>
                        <a:pt x="13576" y="0"/>
                        <a:pt x="23092" y="9116"/>
                        <a:pt x="23587" y="20675"/>
                      </a:cubicBezTo>
                    </a:path>
                    <a:path w="23587" h="21600" stroke="0" extrusionOk="0">
                      <a:moveTo>
                        <a:pt x="-1" y="93"/>
                      </a:moveTo>
                      <a:cubicBezTo>
                        <a:pt x="667" y="31"/>
                        <a:pt x="1336" y="-1"/>
                        <a:pt x="2007" y="0"/>
                      </a:cubicBezTo>
                      <a:cubicBezTo>
                        <a:pt x="13576" y="0"/>
                        <a:pt x="23092" y="9116"/>
                        <a:pt x="23587" y="20675"/>
                      </a:cubicBezTo>
                      <a:lnTo>
                        <a:pt x="2007" y="21600"/>
                      </a:lnTo>
                      <a:close/>
                    </a:path>
                  </a:pathLst>
                </a:custGeom>
                <a:noFill/>
                <a:ln w="12700" cap="rnd">
                  <a:solidFill>
                    <a:schemeClr val="tx1"/>
                  </a:solidFill>
                  <a:round/>
                  <a:headEnd/>
                  <a:tailEnd/>
                </a:ln>
              </p:spPr>
              <p:txBody>
                <a:bodyPr wrap="none" anchor="ctr"/>
                <a:lstStyle/>
                <a:p>
                  <a:endParaRPr lang="en-US"/>
                </a:p>
              </p:txBody>
            </p:sp>
            <p:sp>
              <p:nvSpPr>
                <p:cNvPr id="105" name="Arc 111">
                  <a:extLst>
                    <a:ext uri="{FF2B5EF4-FFF2-40B4-BE49-F238E27FC236}">
                      <a16:creationId xmlns:a16="http://schemas.microsoft.com/office/drawing/2014/main" id="{E4B4BF99-A4D2-43C0-BCFC-40641E95A0D4}"/>
                    </a:ext>
                  </a:extLst>
                </p:cNvPr>
                <p:cNvSpPr>
                  <a:spLocks/>
                </p:cNvSpPr>
                <p:nvPr/>
              </p:nvSpPr>
              <p:spPr bwMode="auto">
                <a:xfrm rot="-1560000">
                  <a:off x="3555" y="3392"/>
                  <a:ext cx="12" cy="24"/>
                </a:xfrm>
                <a:custGeom>
                  <a:avLst/>
                  <a:gdLst>
                    <a:gd name="T0" fmla="*/ 0 w 21600"/>
                    <a:gd name="T1" fmla="*/ 24 h 21518"/>
                    <a:gd name="T2" fmla="*/ 11 w 21600"/>
                    <a:gd name="T3" fmla="*/ 0 h 21518"/>
                    <a:gd name="T4" fmla="*/ 12 w 21600"/>
                    <a:gd name="T5" fmla="*/ 24 h 21518"/>
                    <a:gd name="T6" fmla="*/ 0 60000 65536"/>
                    <a:gd name="T7" fmla="*/ 0 60000 65536"/>
                    <a:gd name="T8" fmla="*/ 0 60000 65536"/>
                    <a:gd name="T9" fmla="*/ 0 w 21600"/>
                    <a:gd name="T10" fmla="*/ 0 h 21518"/>
                    <a:gd name="T11" fmla="*/ 21600 w 21600"/>
                    <a:gd name="T12" fmla="*/ 21518 h 21518"/>
                  </a:gdLst>
                  <a:ahLst/>
                  <a:cxnLst>
                    <a:cxn ang="T6">
                      <a:pos x="T0" y="T1"/>
                    </a:cxn>
                    <a:cxn ang="T7">
                      <a:pos x="T2" y="T3"/>
                    </a:cxn>
                    <a:cxn ang="T8">
                      <a:pos x="T4" y="T5"/>
                    </a:cxn>
                  </a:cxnLst>
                  <a:rect l="T9" t="T10" r="T11" b="T12"/>
                  <a:pathLst>
                    <a:path w="21600" h="21518" fill="none" extrusionOk="0">
                      <a:moveTo>
                        <a:pt x="0" y="21518"/>
                      </a:moveTo>
                      <a:cubicBezTo>
                        <a:pt x="0" y="10313"/>
                        <a:pt x="8566" y="969"/>
                        <a:pt x="19728" y="-1"/>
                      </a:cubicBezTo>
                    </a:path>
                    <a:path w="21600" h="21518" stroke="0" extrusionOk="0">
                      <a:moveTo>
                        <a:pt x="0" y="21518"/>
                      </a:moveTo>
                      <a:cubicBezTo>
                        <a:pt x="0" y="10313"/>
                        <a:pt x="8566" y="969"/>
                        <a:pt x="19728" y="-1"/>
                      </a:cubicBezTo>
                      <a:lnTo>
                        <a:pt x="21600" y="21518"/>
                      </a:lnTo>
                      <a:close/>
                    </a:path>
                  </a:pathLst>
                </a:custGeom>
                <a:noFill/>
                <a:ln w="12700" cap="rnd">
                  <a:solidFill>
                    <a:schemeClr val="tx1"/>
                  </a:solidFill>
                  <a:round/>
                  <a:headEnd/>
                  <a:tailEnd/>
                </a:ln>
              </p:spPr>
              <p:txBody>
                <a:bodyPr wrap="none" anchor="ctr"/>
                <a:lstStyle/>
                <a:p>
                  <a:endParaRPr lang="en-US"/>
                </a:p>
              </p:txBody>
            </p:sp>
          </p:grpSp>
          <p:grpSp>
            <p:nvGrpSpPr>
              <p:cNvPr id="52" name="Group 112">
                <a:extLst>
                  <a:ext uri="{FF2B5EF4-FFF2-40B4-BE49-F238E27FC236}">
                    <a16:creationId xmlns:a16="http://schemas.microsoft.com/office/drawing/2014/main" id="{DEE088ED-56C3-42A8-ACDA-7EFD6D782168}"/>
                  </a:ext>
                </a:extLst>
              </p:cNvPr>
              <p:cNvGrpSpPr>
                <a:grpSpLocks/>
              </p:cNvGrpSpPr>
              <p:nvPr/>
            </p:nvGrpSpPr>
            <p:grpSpPr bwMode="auto">
              <a:xfrm>
                <a:off x="3586" y="3394"/>
                <a:ext cx="30" cy="32"/>
                <a:chOff x="3586" y="3394"/>
                <a:chExt cx="30" cy="32"/>
              </a:xfrm>
            </p:grpSpPr>
            <p:sp>
              <p:nvSpPr>
                <p:cNvPr id="102" name="Arc 113">
                  <a:extLst>
                    <a:ext uri="{FF2B5EF4-FFF2-40B4-BE49-F238E27FC236}">
                      <a16:creationId xmlns:a16="http://schemas.microsoft.com/office/drawing/2014/main" id="{B1247347-A6DF-4F43-8C2F-1483DF393A8D}"/>
                    </a:ext>
                  </a:extLst>
                </p:cNvPr>
                <p:cNvSpPr>
                  <a:spLocks/>
                </p:cNvSpPr>
                <p:nvPr/>
              </p:nvSpPr>
              <p:spPr bwMode="auto">
                <a:xfrm rot="9240000">
                  <a:off x="3605" y="3394"/>
                  <a:ext cx="11" cy="24"/>
                </a:xfrm>
                <a:custGeom>
                  <a:avLst/>
                  <a:gdLst>
                    <a:gd name="T0" fmla="*/ 0 w 21600"/>
                    <a:gd name="T1" fmla="*/ 24 h 21511"/>
                    <a:gd name="T2" fmla="*/ 10 w 21600"/>
                    <a:gd name="T3" fmla="*/ 0 h 21511"/>
                    <a:gd name="T4" fmla="*/ 11 w 21600"/>
                    <a:gd name="T5" fmla="*/ 24 h 21511"/>
                    <a:gd name="T6" fmla="*/ 0 60000 65536"/>
                    <a:gd name="T7" fmla="*/ 0 60000 65536"/>
                    <a:gd name="T8" fmla="*/ 0 60000 65536"/>
                    <a:gd name="T9" fmla="*/ 0 w 21600"/>
                    <a:gd name="T10" fmla="*/ 0 h 21511"/>
                    <a:gd name="T11" fmla="*/ 21600 w 21600"/>
                    <a:gd name="T12" fmla="*/ 21511 h 21511"/>
                  </a:gdLst>
                  <a:ahLst/>
                  <a:cxnLst>
                    <a:cxn ang="T6">
                      <a:pos x="T0" y="T1"/>
                    </a:cxn>
                    <a:cxn ang="T7">
                      <a:pos x="T2" y="T3"/>
                    </a:cxn>
                    <a:cxn ang="T8">
                      <a:pos x="T4" y="T5"/>
                    </a:cxn>
                  </a:cxnLst>
                  <a:rect l="T9" t="T10" r="T11" b="T12"/>
                  <a:pathLst>
                    <a:path w="21600" h="21511" fill="none" extrusionOk="0">
                      <a:moveTo>
                        <a:pt x="0" y="21511"/>
                      </a:moveTo>
                      <a:cubicBezTo>
                        <a:pt x="0" y="10339"/>
                        <a:pt x="8519" y="1010"/>
                        <a:pt x="19644" y="-1"/>
                      </a:cubicBezTo>
                    </a:path>
                    <a:path w="21600" h="21511" stroke="0" extrusionOk="0">
                      <a:moveTo>
                        <a:pt x="0" y="21511"/>
                      </a:moveTo>
                      <a:cubicBezTo>
                        <a:pt x="0" y="10339"/>
                        <a:pt x="8519" y="1010"/>
                        <a:pt x="19644" y="-1"/>
                      </a:cubicBezTo>
                      <a:lnTo>
                        <a:pt x="21600" y="21511"/>
                      </a:lnTo>
                      <a:close/>
                    </a:path>
                  </a:pathLst>
                </a:custGeom>
                <a:noFill/>
                <a:ln w="12700" cap="rnd">
                  <a:solidFill>
                    <a:schemeClr val="tx1"/>
                  </a:solidFill>
                  <a:round/>
                  <a:headEnd/>
                  <a:tailEnd/>
                </a:ln>
              </p:spPr>
              <p:txBody>
                <a:bodyPr wrap="none" anchor="ctr"/>
                <a:lstStyle/>
                <a:p>
                  <a:endParaRPr lang="en-US"/>
                </a:p>
              </p:txBody>
            </p:sp>
            <p:sp>
              <p:nvSpPr>
                <p:cNvPr id="103" name="Arc 114">
                  <a:extLst>
                    <a:ext uri="{FF2B5EF4-FFF2-40B4-BE49-F238E27FC236}">
                      <a16:creationId xmlns:a16="http://schemas.microsoft.com/office/drawing/2014/main" id="{51808CAA-C726-48C2-A104-96879130D26E}"/>
                    </a:ext>
                  </a:extLst>
                </p:cNvPr>
                <p:cNvSpPr>
                  <a:spLocks/>
                </p:cNvSpPr>
                <p:nvPr/>
              </p:nvSpPr>
              <p:spPr bwMode="auto">
                <a:xfrm rot="9240000">
                  <a:off x="3586" y="3403"/>
                  <a:ext cx="12" cy="23"/>
                </a:xfrm>
                <a:custGeom>
                  <a:avLst/>
                  <a:gdLst>
                    <a:gd name="T0" fmla="*/ 0 w 23471"/>
                    <a:gd name="T1" fmla="*/ 0 h 21600"/>
                    <a:gd name="T2" fmla="*/ 12 w 23471"/>
                    <a:gd name="T3" fmla="*/ 23 h 21600"/>
                    <a:gd name="T4" fmla="*/ 1 w 23471"/>
                    <a:gd name="T5" fmla="*/ 23 h 21600"/>
                    <a:gd name="T6" fmla="*/ 0 60000 65536"/>
                    <a:gd name="T7" fmla="*/ 0 60000 65536"/>
                    <a:gd name="T8" fmla="*/ 0 60000 65536"/>
                    <a:gd name="T9" fmla="*/ 0 w 23471"/>
                    <a:gd name="T10" fmla="*/ 0 h 21600"/>
                    <a:gd name="T11" fmla="*/ 23471 w 23471"/>
                    <a:gd name="T12" fmla="*/ 21600 h 21600"/>
                  </a:gdLst>
                  <a:ahLst/>
                  <a:cxnLst>
                    <a:cxn ang="T6">
                      <a:pos x="T0" y="T1"/>
                    </a:cxn>
                    <a:cxn ang="T7">
                      <a:pos x="T2" y="T3"/>
                    </a:cxn>
                    <a:cxn ang="T8">
                      <a:pos x="T4" y="T5"/>
                    </a:cxn>
                  </a:cxnLst>
                  <a:rect l="T9" t="T10" r="T11" b="T12"/>
                  <a:pathLst>
                    <a:path w="23471" h="21600" fill="none" extrusionOk="0">
                      <a:moveTo>
                        <a:pt x="-1" y="81"/>
                      </a:moveTo>
                      <a:cubicBezTo>
                        <a:pt x="622" y="27"/>
                        <a:pt x="1246" y="-1"/>
                        <a:pt x="1871" y="0"/>
                      </a:cubicBezTo>
                      <a:cubicBezTo>
                        <a:pt x="13800" y="0"/>
                        <a:pt x="23471" y="9670"/>
                        <a:pt x="23471" y="21600"/>
                      </a:cubicBezTo>
                    </a:path>
                    <a:path w="23471" h="21600" stroke="0" extrusionOk="0">
                      <a:moveTo>
                        <a:pt x="-1" y="81"/>
                      </a:moveTo>
                      <a:cubicBezTo>
                        <a:pt x="622" y="27"/>
                        <a:pt x="1246" y="-1"/>
                        <a:pt x="1871" y="0"/>
                      </a:cubicBezTo>
                      <a:cubicBezTo>
                        <a:pt x="13800" y="0"/>
                        <a:pt x="23471" y="9670"/>
                        <a:pt x="23471" y="21600"/>
                      </a:cubicBezTo>
                      <a:lnTo>
                        <a:pt x="1871" y="21600"/>
                      </a:lnTo>
                      <a:close/>
                    </a:path>
                  </a:pathLst>
                </a:custGeom>
                <a:noFill/>
                <a:ln w="12700" cap="rnd">
                  <a:solidFill>
                    <a:schemeClr val="tx1"/>
                  </a:solidFill>
                  <a:round/>
                  <a:headEnd/>
                  <a:tailEnd/>
                </a:ln>
              </p:spPr>
              <p:txBody>
                <a:bodyPr wrap="none" anchor="ctr"/>
                <a:lstStyle/>
                <a:p>
                  <a:endParaRPr lang="en-US"/>
                </a:p>
              </p:txBody>
            </p:sp>
          </p:grpSp>
          <p:grpSp>
            <p:nvGrpSpPr>
              <p:cNvPr id="53" name="Group 115">
                <a:extLst>
                  <a:ext uri="{FF2B5EF4-FFF2-40B4-BE49-F238E27FC236}">
                    <a16:creationId xmlns:a16="http://schemas.microsoft.com/office/drawing/2014/main" id="{ADD9AA2B-2EAF-48BF-871F-C46D3B229B90}"/>
                  </a:ext>
                </a:extLst>
              </p:cNvPr>
              <p:cNvGrpSpPr>
                <a:grpSpLocks/>
              </p:cNvGrpSpPr>
              <p:nvPr/>
            </p:nvGrpSpPr>
            <p:grpSpPr bwMode="auto">
              <a:xfrm>
                <a:off x="3606" y="3355"/>
                <a:ext cx="21" cy="33"/>
                <a:chOff x="3606" y="3355"/>
                <a:chExt cx="21" cy="33"/>
              </a:xfrm>
            </p:grpSpPr>
            <p:sp>
              <p:nvSpPr>
                <p:cNvPr id="100" name="Arc 116">
                  <a:extLst>
                    <a:ext uri="{FF2B5EF4-FFF2-40B4-BE49-F238E27FC236}">
                      <a16:creationId xmlns:a16="http://schemas.microsoft.com/office/drawing/2014/main" id="{93407640-AEF1-4B0A-9340-7B628A47CD83}"/>
                    </a:ext>
                  </a:extLst>
                </p:cNvPr>
                <p:cNvSpPr>
                  <a:spLocks/>
                </p:cNvSpPr>
                <p:nvPr/>
              </p:nvSpPr>
              <p:spPr bwMode="auto">
                <a:xfrm rot="-1560000">
                  <a:off x="3616" y="3355"/>
                  <a:ext cx="11" cy="24"/>
                </a:xfrm>
                <a:custGeom>
                  <a:avLst/>
                  <a:gdLst>
                    <a:gd name="T0" fmla="*/ 0 w 21600"/>
                    <a:gd name="T1" fmla="*/ 0 h 21600"/>
                    <a:gd name="T2" fmla="*/ 11 w 21600"/>
                    <a:gd name="T3" fmla="*/ 24 h 21600"/>
                    <a:gd name="T4" fmla="*/ 0 w 21600"/>
                    <a:gd name="T5" fmla="*/ 2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chemeClr val="tx1"/>
                  </a:solidFill>
                  <a:round/>
                  <a:headEnd/>
                  <a:tailEnd/>
                </a:ln>
              </p:spPr>
              <p:txBody>
                <a:bodyPr wrap="none" anchor="ctr"/>
                <a:lstStyle/>
                <a:p>
                  <a:endParaRPr lang="en-US"/>
                </a:p>
              </p:txBody>
            </p:sp>
            <p:sp>
              <p:nvSpPr>
                <p:cNvPr id="101" name="Arc 117">
                  <a:extLst>
                    <a:ext uri="{FF2B5EF4-FFF2-40B4-BE49-F238E27FC236}">
                      <a16:creationId xmlns:a16="http://schemas.microsoft.com/office/drawing/2014/main" id="{C7CA0DA8-D2A5-43DE-A9F8-E159250DE0D9}"/>
                    </a:ext>
                  </a:extLst>
                </p:cNvPr>
                <p:cNvSpPr>
                  <a:spLocks/>
                </p:cNvSpPr>
                <p:nvPr/>
              </p:nvSpPr>
              <p:spPr bwMode="auto">
                <a:xfrm rot="-1560000">
                  <a:off x="3606" y="3364"/>
                  <a:ext cx="11" cy="24"/>
                </a:xfrm>
                <a:custGeom>
                  <a:avLst/>
                  <a:gdLst>
                    <a:gd name="T0" fmla="*/ 0 w 21600"/>
                    <a:gd name="T1" fmla="*/ 24 h 21502"/>
                    <a:gd name="T2" fmla="*/ 10 w 21600"/>
                    <a:gd name="T3" fmla="*/ 0 h 21502"/>
                    <a:gd name="T4" fmla="*/ 11 w 21600"/>
                    <a:gd name="T5" fmla="*/ 24 h 21502"/>
                    <a:gd name="T6" fmla="*/ 0 60000 65536"/>
                    <a:gd name="T7" fmla="*/ 0 60000 65536"/>
                    <a:gd name="T8" fmla="*/ 0 60000 65536"/>
                    <a:gd name="T9" fmla="*/ 0 w 21600"/>
                    <a:gd name="T10" fmla="*/ 0 h 21502"/>
                    <a:gd name="T11" fmla="*/ 21600 w 21600"/>
                    <a:gd name="T12" fmla="*/ 21502 h 21502"/>
                  </a:gdLst>
                  <a:ahLst/>
                  <a:cxnLst>
                    <a:cxn ang="T6">
                      <a:pos x="T0" y="T1"/>
                    </a:cxn>
                    <a:cxn ang="T7">
                      <a:pos x="T2" y="T3"/>
                    </a:cxn>
                    <a:cxn ang="T8">
                      <a:pos x="T4" y="T5"/>
                    </a:cxn>
                  </a:cxnLst>
                  <a:rect l="T9" t="T10" r="T11" b="T12"/>
                  <a:pathLst>
                    <a:path w="21600" h="21502" fill="none" extrusionOk="0">
                      <a:moveTo>
                        <a:pt x="0" y="21502"/>
                      </a:moveTo>
                      <a:cubicBezTo>
                        <a:pt x="0" y="10365"/>
                        <a:pt x="8466" y="1054"/>
                        <a:pt x="19552" y="-1"/>
                      </a:cubicBezTo>
                    </a:path>
                    <a:path w="21600" h="21502" stroke="0" extrusionOk="0">
                      <a:moveTo>
                        <a:pt x="0" y="21502"/>
                      </a:moveTo>
                      <a:cubicBezTo>
                        <a:pt x="0" y="10365"/>
                        <a:pt x="8466" y="1054"/>
                        <a:pt x="19552" y="-1"/>
                      </a:cubicBezTo>
                      <a:lnTo>
                        <a:pt x="21600" y="21502"/>
                      </a:lnTo>
                      <a:close/>
                    </a:path>
                  </a:pathLst>
                </a:custGeom>
                <a:noFill/>
                <a:ln w="12700" cap="rnd">
                  <a:solidFill>
                    <a:schemeClr val="tx1"/>
                  </a:solidFill>
                  <a:round/>
                  <a:headEnd/>
                  <a:tailEnd/>
                </a:ln>
              </p:spPr>
              <p:txBody>
                <a:bodyPr wrap="none" anchor="ctr"/>
                <a:lstStyle/>
                <a:p>
                  <a:endParaRPr lang="en-US"/>
                </a:p>
              </p:txBody>
            </p:sp>
          </p:grpSp>
          <p:grpSp>
            <p:nvGrpSpPr>
              <p:cNvPr id="54" name="Group 118">
                <a:extLst>
                  <a:ext uri="{FF2B5EF4-FFF2-40B4-BE49-F238E27FC236}">
                    <a16:creationId xmlns:a16="http://schemas.microsoft.com/office/drawing/2014/main" id="{6D1C9AFF-17A2-4E0F-A261-0FE720739609}"/>
                  </a:ext>
                </a:extLst>
              </p:cNvPr>
              <p:cNvGrpSpPr>
                <a:grpSpLocks/>
              </p:cNvGrpSpPr>
              <p:nvPr/>
            </p:nvGrpSpPr>
            <p:grpSpPr bwMode="auto">
              <a:xfrm>
                <a:off x="3638" y="3367"/>
                <a:ext cx="30" cy="30"/>
                <a:chOff x="3638" y="3367"/>
                <a:chExt cx="30" cy="30"/>
              </a:xfrm>
            </p:grpSpPr>
            <p:sp>
              <p:nvSpPr>
                <p:cNvPr id="98" name="Arc 119">
                  <a:extLst>
                    <a:ext uri="{FF2B5EF4-FFF2-40B4-BE49-F238E27FC236}">
                      <a16:creationId xmlns:a16="http://schemas.microsoft.com/office/drawing/2014/main" id="{422D8FAA-40C1-45A1-A409-12D9BA46FB47}"/>
                    </a:ext>
                  </a:extLst>
                </p:cNvPr>
                <p:cNvSpPr>
                  <a:spLocks/>
                </p:cNvSpPr>
                <p:nvPr/>
              </p:nvSpPr>
              <p:spPr bwMode="auto">
                <a:xfrm rot="9240000">
                  <a:off x="3658" y="3367"/>
                  <a:ext cx="10" cy="23"/>
                </a:xfrm>
                <a:custGeom>
                  <a:avLst/>
                  <a:gdLst>
                    <a:gd name="T0" fmla="*/ 0 w 21580"/>
                    <a:gd name="T1" fmla="*/ 22 h 21497"/>
                    <a:gd name="T2" fmla="*/ 9 w 21580"/>
                    <a:gd name="T3" fmla="*/ 0 h 21497"/>
                    <a:gd name="T4" fmla="*/ 10 w 21580"/>
                    <a:gd name="T5" fmla="*/ 23 h 21497"/>
                    <a:gd name="T6" fmla="*/ 0 60000 65536"/>
                    <a:gd name="T7" fmla="*/ 0 60000 65536"/>
                    <a:gd name="T8" fmla="*/ 0 60000 65536"/>
                    <a:gd name="T9" fmla="*/ 0 w 21580"/>
                    <a:gd name="T10" fmla="*/ 0 h 21497"/>
                    <a:gd name="T11" fmla="*/ 21580 w 21580"/>
                    <a:gd name="T12" fmla="*/ 21497 h 21497"/>
                  </a:gdLst>
                  <a:ahLst/>
                  <a:cxnLst>
                    <a:cxn ang="T6">
                      <a:pos x="T0" y="T1"/>
                    </a:cxn>
                    <a:cxn ang="T7">
                      <a:pos x="T2" y="T3"/>
                    </a:cxn>
                    <a:cxn ang="T8">
                      <a:pos x="T4" y="T5"/>
                    </a:cxn>
                  </a:cxnLst>
                  <a:rect l="T9" t="T10" r="T11" b="T12"/>
                  <a:pathLst>
                    <a:path w="21580" h="21497" fill="none" extrusionOk="0">
                      <a:moveTo>
                        <a:pt x="-1" y="20578"/>
                      </a:moveTo>
                      <a:cubicBezTo>
                        <a:pt x="457" y="9824"/>
                        <a:pt x="8762" y="1048"/>
                        <a:pt x="19475" y="-1"/>
                      </a:cubicBezTo>
                    </a:path>
                    <a:path w="21580" h="21497" stroke="0" extrusionOk="0">
                      <a:moveTo>
                        <a:pt x="-1" y="20578"/>
                      </a:moveTo>
                      <a:cubicBezTo>
                        <a:pt x="457" y="9824"/>
                        <a:pt x="8762" y="1048"/>
                        <a:pt x="19475" y="-1"/>
                      </a:cubicBezTo>
                      <a:lnTo>
                        <a:pt x="21580" y="21497"/>
                      </a:lnTo>
                      <a:close/>
                    </a:path>
                  </a:pathLst>
                </a:custGeom>
                <a:noFill/>
                <a:ln w="12700" cap="rnd">
                  <a:solidFill>
                    <a:schemeClr val="tx1"/>
                  </a:solidFill>
                  <a:round/>
                  <a:headEnd/>
                  <a:tailEnd/>
                </a:ln>
              </p:spPr>
              <p:txBody>
                <a:bodyPr wrap="none" anchor="ctr"/>
                <a:lstStyle/>
                <a:p>
                  <a:endParaRPr lang="en-US"/>
                </a:p>
              </p:txBody>
            </p:sp>
            <p:sp>
              <p:nvSpPr>
                <p:cNvPr id="99" name="Arc 120">
                  <a:extLst>
                    <a:ext uri="{FF2B5EF4-FFF2-40B4-BE49-F238E27FC236}">
                      <a16:creationId xmlns:a16="http://schemas.microsoft.com/office/drawing/2014/main" id="{5FB7FAB2-B865-4BDD-A259-F8E72FF08933}"/>
                    </a:ext>
                  </a:extLst>
                </p:cNvPr>
                <p:cNvSpPr>
                  <a:spLocks/>
                </p:cNvSpPr>
                <p:nvPr/>
              </p:nvSpPr>
              <p:spPr bwMode="auto">
                <a:xfrm rot="9240000">
                  <a:off x="3638" y="3373"/>
                  <a:ext cx="12" cy="24"/>
                </a:xfrm>
                <a:custGeom>
                  <a:avLst/>
                  <a:gdLst>
                    <a:gd name="T0" fmla="*/ 0 w 23471"/>
                    <a:gd name="T1" fmla="*/ 0 h 21600"/>
                    <a:gd name="T2" fmla="*/ 12 w 23471"/>
                    <a:gd name="T3" fmla="*/ 24 h 21600"/>
                    <a:gd name="T4" fmla="*/ 1 w 23471"/>
                    <a:gd name="T5" fmla="*/ 24 h 21600"/>
                    <a:gd name="T6" fmla="*/ 0 60000 65536"/>
                    <a:gd name="T7" fmla="*/ 0 60000 65536"/>
                    <a:gd name="T8" fmla="*/ 0 60000 65536"/>
                    <a:gd name="T9" fmla="*/ 0 w 23471"/>
                    <a:gd name="T10" fmla="*/ 0 h 21600"/>
                    <a:gd name="T11" fmla="*/ 23471 w 23471"/>
                    <a:gd name="T12" fmla="*/ 21600 h 21600"/>
                  </a:gdLst>
                  <a:ahLst/>
                  <a:cxnLst>
                    <a:cxn ang="T6">
                      <a:pos x="T0" y="T1"/>
                    </a:cxn>
                    <a:cxn ang="T7">
                      <a:pos x="T2" y="T3"/>
                    </a:cxn>
                    <a:cxn ang="T8">
                      <a:pos x="T4" y="T5"/>
                    </a:cxn>
                  </a:cxnLst>
                  <a:rect l="T9" t="T10" r="T11" b="T12"/>
                  <a:pathLst>
                    <a:path w="23471" h="21600" fill="none" extrusionOk="0">
                      <a:moveTo>
                        <a:pt x="-1" y="81"/>
                      </a:moveTo>
                      <a:cubicBezTo>
                        <a:pt x="622" y="27"/>
                        <a:pt x="1246" y="-1"/>
                        <a:pt x="1871" y="0"/>
                      </a:cubicBezTo>
                      <a:cubicBezTo>
                        <a:pt x="13800" y="0"/>
                        <a:pt x="23471" y="9670"/>
                        <a:pt x="23471" y="21600"/>
                      </a:cubicBezTo>
                    </a:path>
                    <a:path w="23471" h="21600" stroke="0" extrusionOk="0">
                      <a:moveTo>
                        <a:pt x="-1" y="81"/>
                      </a:moveTo>
                      <a:cubicBezTo>
                        <a:pt x="622" y="27"/>
                        <a:pt x="1246" y="-1"/>
                        <a:pt x="1871" y="0"/>
                      </a:cubicBezTo>
                      <a:cubicBezTo>
                        <a:pt x="13800" y="0"/>
                        <a:pt x="23471" y="9670"/>
                        <a:pt x="23471" y="21600"/>
                      </a:cubicBezTo>
                      <a:lnTo>
                        <a:pt x="1871" y="21600"/>
                      </a:lnTo>
                      <a:close/>
                    </a:path>
                  </a:pathLst>
                </a:custGeom>
                <a:noFill/>
                <a:ln w="12700" cap="rnd">
                  <a:solidFill>
                    <a:schemeClr val="tx1"/>
                  </a:solidFill>
                  <a:round/>
                  <a:headEnd/>
                  <a:tailEnd/>
                </a:ln>
              </p:spPr>
              <p:txBody>
                <a:bodyPr wrap="none" anchor="ctr"/>
                <a:lstStyle/>
                <a:p>
                  <a:endParaRPr lang="en-US"/>
                </a:p>
              </p:txBody>
            </p:sp>
          </p:grpSp>
          <p:grpSp>
            <p:nvGrpSpPr>
              <p:cNvPr id="55" name="Group 121">
                <a:extLst>
                  <a:ext uri="{FF2B5EF4-FFF2-40B4-BE49-F238E27FC236}">
                    <a16:creationId xmlns:a16="http://schemas.microsoft.com/office/drawing/2014/main" id="{A4C5145E-2FAF-4C54-9C06-1C8ACB9F4B42}"/>
                  </a:ext>
                </a:extLst>
              </p:cNvPr>
              <p:cNvGrpSpPr>
                <a:grpSpLocks/>
              </p:cNvGrpSpPr>
              <p:nvPr/>
            </p:nvGrpSpPr>
            <p:grpSpPr bwMode="auto">
              <a:xfrm>
                <a:off x="3658" y="3327"/>
                <a:ext cx="19" cy="31"/>
                <a:chOff x="3658" y="3327"/>
                <a:chExt cx="19" cy="31"/>
              </a:xfrm>
            </p:grpSpPr>
            <p:sp>
              <p:nvSpPr>
                <p:cNvPr id="96" name="Arc 122">
                  <a:extLst>
                    <a:ext uri="{FF2B5EF4-FFF2-40B4-BE49-F238E27FC236}">
                      <a16:creationId xmlns:a16="http://schemas.microsoft.com/office/drawing/2014/main" id="{6E46F36E-3E41-405A-9D32-0865C54346C9}"/>
                    </a:ext>
                  </a:extLst>
                </p:cNvPr>
                <p:cNvSpPr>
                  <a:spLocks/>
                </p:cNvSpPr>
                <p:nvPr/>
              </p:nvSpPr>
              <p:spPr bwMode="auto">
                <a:xfrm rot="-1560000">
                  <a:off x="3666" y="3327"/>
                  <a:ext cx="11" cy="25"/>
                </a:xfrm>
                <a:custGeom>
                  <a:avLst/>
                  <a:gdLst>
                    <a:gd name="T0" fmla="*/ 0 w 21582"/>
                    <a:gd name="T1" fmla="*/ 0 h 21600"/>
                    <a:gd name="T2" fmla="*/ 11 w 21582"/>
                    <a:gd name="T3" fmla="*/ 24 h 21600"/>
                    <a:gd name="T4" fmla="*/ 0 w 21582"/>
                    <a:gd name="T5" fmla="*/ 25 h 21600"/>
                    <a:gd name="T6" fmla="*/ 0 60000 65536"/>
                    <a:gd name="T7" fmla="*/ 0 60000 65536"/>
                    <a:gd name="T8" fmla="*/ 0 60000 65536"/>
                    <a:gd name="T9" fmla="*/ 0 w 21582"/>
                    <a:gd name="T10" fmla="*/ 0 h 21600"/>
                    <a:gd name="T11" fmla="*/ 21582 w 21582"/>
                    <a:gd name="T12" fmla="*/ 21600 h 21600"/>
                  </a:gdLst>
                  <a:ahLst/>
                  <a:cxnLst>
                    <a:cxn ang="T6">
                      <a:pos x="T0" y="T1"/>
                    </a:cxn>
                    <a:cxn ang="T7">
                      <a:pos x="T2" y="T3"/>
                    </a:cxn>
                    <a:cxn ang="T8">
                      <a:pos x="T4" y="T5"/>
                    </a:cxn>
                  </a:cxnLst>
                  <a:rect l="T9" t="T10" r="T11" b="T12"/>
                  <a:pathLst>
                    <a:path w="21582" h="21600" fill="none" extrusionOk="0">
                      <a:moveTo>
                        <a:pt x="-1" y="0"/>
                      </a:moveTo>
                      <a:cubicBezTo>
                        <a:pt x="11587" y="0"/>
                        <a:pt x="21110" y="9142"/>
                        <a:pt x="21582" y="20719"/>
                      </a:cubicBezTo>
                    </a:path>
                    <a:path w="21582" h="21600" stroke="0" extrusionOk="0">
                      <a:moveTo>
                        <a:pt x="-1" y="0"/>
                      </a:moveTo>
                      <a:cubicBezTo>
                        <a:pt x="11587" y="0"/>
                        <a:pt x="21110" y="9142"/>
                        <a:pt x="21582" y="20719"/>
                      </a:cubicBezTo>
                      <a:lnTo>
                        <a:pt x="0" y="21600"/>
                      </a:lnTo>
                      <a:close/>
                    </a:path>
                  </a:pathLst>
                </a:custGeom>
                <a:noFill/>
                <a:ln w="12700" cap="rnd">
                  <a:solidFill>
                    <a:schemeClr val="tx1"/>
                  </a:solidFill>
                  <a:round/>
                  <a:headEnd/>
                  <a:tailEnd/>
                </a:ln>
              </p:spPr>
              <p:txBody>
                <a:bodyPr wrap="none" anchor="ctr"/>
                <a:lstStyle/>
                <a:p>
                  <a:endParaRPr lang="en-US"/>
                </a:p>
              </p:txBody>
            </p:sp>
            <p:sp>
              <p:nvSpPr>
                <p:cNvPr id="97" name="Arc 123">
                  <a:extLst>
                    <a:ext uri="{FF2B5EF4-FFF2-40B4-BE49-F238E27FC236}">
                      <a16:creationId xmlns:a16="http://schemas.microsoft.com/office/drawing/2014/main" id="{DAE6D7FE-8CC4-419D-95D5-DD1E89C263EC}"/>
                    </a:ext>
                  </a:extLst>
                </p:cNvPr>
                <p:cNvSpPr>
                  <a:spLocks/>
                </p:cNvSpPr>
                <p:nvPr/>
              </p:nvSpPr>
              <p:spPr bwMode="auto">
                <a:xfrm rot="-1560000">
                  <a:off x="3658" y="3334"/>
                  <a:ext cx="11" cy="24"/>
                </a:xfrm>
                <a:custGeom>
                  <a:avLst/>
                  <a:gdLst>
                    <a:gd name="T0" fmla="*/ 0 w 21600"/>
                    <a:gd name="T1" fmla="*/ 24 h 21511"/>
                    <a:gd name="T2" fmla="*/ 10 w 21600"/>
                    <a:gd name="T3" fmla="*/ 0 h 21511"/>
                    <a:gd name="T4" fmla="*/ 11 w 21600"/>
                    <a:gd name="T5" fmla="*/ 24 h 21511"/>
                    <a:gd name="T6" fmla="*/ 0 60000 65536"/>
                    <a:gd name="T7" fmla="*/ 0 60000 65536"/>
                    <a:gd name="T8" fmla="*/ 0 60000 65536"/>
                    <a:gd name="T9" fmla="*/ 0 w 21600"/>
                    <a:gd name="T10" fmla="*/ 0 h 21511"/>
                    <a:gd name="T11" fmla="*/ 21600 w 21600"/>
                    <a:gd name="T12" fmla="*/ 21511 h 21511"/>
                  </a:gdLst>
                  <a:ahLst/>
                  <a:cxnLst>
                    <a:cxn ang="T6">
                      <a:pos x="T0" y="T1"/>
                    </a:cxn>
                    <a:cxn ang="T7">
                      <a:pos x="T2" y="T3"/>
                    </a:cxn>
                    <a:cxn ang="T8">
                      <a:pos x="T4" y="T5"/>
                    </a:cxn>
                  </a:cxnLst>
                  <a:rect l="T9" t="T10" r="T11" b="T12"/>
                  <a:pathLst>
                    <a:path w="21600" h="21511" fill="none" extrusionOk="0">
                      <a:moveTo>
                        <a:pt x="0" y="21511"/>
                      </a:moveTo>
                      <a:cubicBezTo>
                        <a:pt x="0" y="10339"/>
                        <a:pt x="8519" y="1010"/>
                        <a:pt x="19644" y="-1"/>
                      </a:cubicBezTo>
                    </a:path>
                    <a:path w="21600" h="21511" stroke="0" extrusionOk="0">
                      <a:moveTo>
                        <a:pt x="0" y="21511"/>
                      </a:moveTo>
                      <a:cubicBezTo>
                        <a:pt x="0" y="10339"/>
                        <a:pt x="8519" y="1010"/>
                        <a:pt x="19644" y="-1"/>
                      </a:cubicBezTo>
                      <a:lnTo>
                        <a:pt x="21600" y="21511"/>
                      </a:lnTo>
                      <a:close/>
                    </a:path>
                  </a:pathLst>
                </a:custGeom>
                <a:noFill/>
                <a:ln w="12700" cap="rnd">
                  <a:solidFill>
                    <a:schemeClr val="tx1"/>
                  </a:solidFill>
                  <a:round/>
                  <a:headEnd/>
                  <a:tailEnd/>
                </a:ln>
              </p:spPr>
              <p:txBody>
                <a:bodyPr wrap="none" anchor="ctr"/>
                <a:lstStyle/>
                <a:p>
                  <a:endParaRPr lang="en-US"/>
                </a:p>
              </p:txBody>
            </p:sp>
          </p:grpSp>
          <p:grpSp>
            <p:nvGrpSpPr>
              <p:cNvPr id="56" name="Group 124">
                <a:extLst>
                  <a:ext uri="{FF2B5EF4-FFF2-40B4-BE49-F238E27FC236}">
                    <a16:creationId xmlns:a16="http://schemas.microsoft.com/office/drawing/2014/main" id="{0332B7AF-A307-4433-AB88-ADD06FAAF21A}"/>
                  </a:ext>
                </a:extLst>
              </p:cNvPr>
              <p:cNvGrpSpPr>
                <a:grpSpLocks/>
              </p:cNvGrpSpPr>
              <p:nvPr/>
            </p:nvGrpSpPr>
            <p:grpSpPr bwMode="auto">
              <a:xfrm>
                <a:off x="3691" y="3335"/>
                <a:ext cx="28" cy="33"/>
                <a:chOff x="3691" y="3335"/>
                <a:chExt cx="28" cy="33"/>
              </a:xfrm>
            </p:grpSpPr>
            <p:sp>
              <p:nvSpPr>
                <p:cNvPr id="94" name="Arc 125">
                  <a:extLst>
                    <a:ext uri="{FF2B5EF4-FFF2-40B4-BE49-F238E27FC236}">
                      <a16:creationId xmlns:a16="http://schemas.microsoft.com/office/drawing/2014/main" id="{F73A73A9-D3D1-47EC-9C2C-5CB84D1B302B}"/>
                    </a:ext>
                  </a:extLst>
                </p:cNvPr>
                <p:cNvSpPr>
                  <a:spLocks/>
                </p:cNvSpPr>
                <p:nvPr/>
              </p:nvSpPr>
              <p:spPr bwMode="auto">
                <a:xfrm rot="9240000">
                  <a:off x="3708" y="3335"/>
                  <a:ext cx="11" cy="24"/>
                </a:xfrm>
                <a:custGeom>
                  <a:avLst/>
                  <a:gdLst>
                    <a:gd name="T0" fmla="*/ 0 w 21600"/>
                    <a:gd name="T1" fmla="*/ 24 h 21511"/>
                    <a:gd name="T2" fmla="*/ 10 w 21600"/>
                    <a:gd name="T3" fmla="*/ 0 h 21511"/>
                    <a:gd name="T4" fmla="*/ 11 w 21600"/>
                    <a:gd name="T5" fmla="*/ 24 h 21511"/>
                    <a:gd name="T6" fmla="*/ 0 60000 65536"/>
                    <a:gd name="T7" fmla="*/ 0 60000 65536"/>
                    <a:gd name="T8" fmla="*/ 0 60000 65536"/>
                    <a:gd name="T9" fmla="*/ 0 w 21600"/>
                    <a:gd name="T10" fmla="*/ 0 h 21511"/>
                    <a:gd name="T11" fmla="*/ 21600 w 21600"/>
                    <a:gd name="T12" fmla="*/ 21511 h 21511"/>
                  </a:gdLst>
                  <a:ahLst/>
                  <a:cxnLst>
                    <a:cxn ang="T6">
                      <a:pos x="T0" y="T1"/>
                    </a:cxn>
                    <a:cxn ang="T7">
                      <a:pos x="T2" y="T3"/>
                    </a:cxn>
                    <a:cxn ang="T8">
                      <a:pos x="T4" y="T5"/>
                    </a:cxn>
                  </a:cxnLst>
                  <a:rect l="T9" t="T10" r="T11" b="T12"/>
                  <a:pathLst>
                    <a:path w="21600" h="21511" fill="none" extrusionOk="0">
                      <a:moveTo>
                        <a:pt x="0" y="21511"/>
                      </a:moveTo>
                      <a:cubicBezTo>
                        <a:pt x="0" y="10339"/>
                        <a:pt x="8519" y="1010"/>
                        <a:pt x="19644" y="-1"/>
                      </a:cubicBezTo>
                    </a:path>
                    <a:path w="21600" h="21511" stroke="0" extrusionOk="0">
                      <a:moveTo>
                        <a:pt x="0" y="21511"/>
                      </a:moveTo>
                      <a:cubicBezTo>
                        <a:pt x="0" y="10339"/>
                        <a:pt x="8519" y="1010"/>
                        <a:pt x="19644" y="-1"/>
                      </a:cubicBezTo>
                      <a:lnTo>
                        <a:pt x="21600" y="21511"/>
                      </a:lnTo>
                      <a:close/>
                    </a:path>
                  </a:pathLst>
                </a:custGeom>
                <a:noFill/>
                <a:ln w="12700" cap="rnd">
                  <a:solidFill>
                    <a:schemeClr val="tx1"/>
                  </a:solidFill>
                  <a:round/>
                  <a:headEnd/>
                  <a:tailEnd/>
                </a:ln>
              </p:spPr>
              <p:txBody>
                <a:bodyPr wrap="none" anchor="ctr"/>
                <a:lstStyle/>
                <a:p>
                  <a:endParaRPr lang="en-US"/>
                </a:p>
              </p:txBody>
            </p:sp>
            <p:sp>
              <p:nvSpPr>
                <p:cNvPr id="95" name="Arc 126">
                  <a:extLst>
                    <a:ext uri="{FF2B5EF4-FFF2-40B4-BE49-F238E27FC236}">
                      <a16:creationId xmlns:a16="http://schemas.microsoft.com/office/drawing/2014/main" id="{A06EF9BB-E0E3-4AB2-A4EB-BEE4A399344C}"/>
                    </a:ext>
                  </a:extLst>
                </p:cNvPr>
                <p:cNvSpPr>
                  <a:spLocks/>
                </p:cNvSpPr>
                <p:nvPr/>
              </p:nvSpPr>
              <p:spPr bwMode="auto">
                <a:xfrm rot="9240000">
                  <a:off x="3691" y="3345"/>
                  <a:ext cx="11" cy="23"/>
                </a:xfrm>
                <a:custGeom>
                  <a:avLst/>
                  <a:gdLst>
                    <a:gd name="T0" fmla="*/ 0 w 21600"/>
                    <a:gd name="T1" fmla="*/ 0 h 21600"/>
                    <a:gd name="T2" fmla="*/ 11 w 21600"/>
                    <a:gd name="T3" fmla="*/ 23 h 21600"/>
                    <a:gd name="T4" fmla="*/ 0 w 21600"/>
                    <a:gd name="T5" fmla="*/ 2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chemeClr val="tx1"/>
                  </a:solidFill>
                  <a:round/>
                  <a:headEnd/>
                  <a:tailEnd/>
                </a:ln>
              </p:spPr>
              <p:txBody>
                <a:bodyPr wrap="none" anchor="ctr"/>
                <a:lstStyle/>
                <a:p>
                  <a:endParaRPr lang="en-US"/>
                </a:p>
              </p:txBody>
            </p:sp>
          </p:grpSp>
          <p:grpSp>
            <p:nvGrpSpPr>
              <p:cNvPr id="57" name="Group 127">
                <a:extLst>
                  <a:ext uri="{FF2B5EF4-FFF2-40B4-BE49-F238E27FC236}">
                    <a16:creationId xmlns:a16="http://schemas.microsoft.com/office/drawing/2014/main" id="{08DB47AF-056D-473C-BE9E-39FE6D406655}"/>
                  </a:ext>
                </a:extLst>
              </p:cNvPr>
              <p:cNvGrpSpPr>
                <a:grpSpLocks/>
              </p:cNvGrpSpPr>
              <p:nvPr/>
            </p:nvGrpSpPr>
            <p:grpSpPr bwMode="auto">
              <a:xfrm>
                <a:off x="3710" y="3297"/>
                <a:ext cx="20" cy="32"/>
                <a:chOff x="3710" y="3297"/>
                <a:chExt cx="20" cy="32"/>
              </a:xfrm>
            </p:grpSpPr>
            <p:sp>
              <p:nvSpPr>
                <p:cNvPr id="92" name="Arc 128">
                  <a:extLst>
                    <a:ext uri="{FF2B5EF4-FFF2-40B4-BE49-F238E27FC236}">
                      <a16:creationId xmlns:a16="http://schemas.microsoft.com/office/drawing/2014/main" id="{C716AA08-F1E3-499B-83B7-B49EA3C35746}"/>
                    </a:ext>
                  </a:extLst>
                </p:cNvPr>
                <p:cNvSpPr>
                  <a:spLocks/>
                </p:cNvSpPr>
                <p:nvPr/>
              </p:nvSpPr>
              <p:spPr bwMode="auto">
                <a:xfrm rot="-1560000">
                  <a:off x="3719" y="3297"/>
                  <a:ext cx="11" cy="24"/>
                </a:xfrm>
                <a:custGeom>
                  <a:avLst/>
                  <a:gdLst>
                    <a:gd name="T0" fmla="*/ 0 w 23647"/>
                    <a:gd name="T1" fmla="*/ 0 h 21600"/>
                    <a:gd name="T2" fmla="*/ 11 w 23647"/>
                    <a:gd name="T3" fmla="*/ 24 h 21600"/>
                    <a:gd name="T4" fmla="*/ 1 w 23647"/>
                    <a:gd name="T5" fmla="*/ 24 h 21600"/>
                    <a:gd name="T6" fmla="*/ 0 60000 65536"/>
                    <a:gd name="T7" fmla="*/ 0 60000 65536"/>
                    <a:gd name="T8" fmla="*/ 0 60000 65536"/>
                    <a:gd name="T9" fmla="*/ 0 w 23647"/>
                    <a:gd name="T10" fmla="*/ 0 h 21600"/>
                    <a:gd name="T11" fmla="*/ 23647 w 23647"/>
                    <a:gd name="T12" fmla="*/ 21600 h 21600"/>
                  </a:gdLst>
                  <a:ahLst/>
                  <a:cxnLst>
                    <a:cxn ang="T6">
                      <a:pos x="T0" y="T1"/>
                    </a:cxn>
                    <a:cxn ang="T7">
                      <a:pos x="T2" y="T3"/>
                    </a:cxn>
                    <a:cxn ang="T8">
                      <a:pos x="T4" y="T5"/>
                    </a:cxn>
                  </a:cxnLst>
                  <a:rect l="T9" t="T10" r="T11" b="T12"/>
                  <a:pathLst>
                    <a:path w="23647" h="21600" fill="none" extrusionOk="0">
                      <a:moveTo>
                        <a:pt x="-1" y="97"/>
                      </a:moveTo>
                      <a:cubicBezTo>
                        <a:pt x="680" y="32"/>
                        <a:pt x="1363" y="-1"/>
                        <a:pt x="2047" y="0"/>
                      </a:cubicBezTo>
                      <a:cubicBezTo>
                        <a:pt x="13976" y="0"/>
                        <a:pt x="23647" y="9670"/>
                        <a:pt x="23647" y="21600"/>
                      </a:cubicBezTo>
                    </a:path>
                    <a:path w="23647" h="21600" stroke="0" extrusionOk="0">
                      <a:moveTo>
                        <a:pt x="-1" y="97"/>
                      </a:moveTo>
                      <a:cubicBezTo>
                        <a:pt x="680" y="32"/>
                        <a:pt x="1363" y="-1"/>
                        <a:pt x="2047" y="0"/>
                      </a:cubicBezTo>
                      <a:cubicBezTo>
                        <a:pt x="13976" y="0"/>
                        <a:pt x="23647" y="9670"/>
                        <a:pt x="23647" y="21600"/>
                      </a:cubicBezTo>
                      <a:lnTo>
                        <a:pt x="2047" y="21600"/>
                      </a:lnTo>
                      <a:close/>
                    </a:path>
                  </a:pathLst>
                </a:custGeom>
                <a:noFill/>
                <a:ln w="12700" cap="rnd">
                  <a:solidFill>
                    <a:schemeClr val="tx1"/>
                  </a:solidFill>
                  <a:round/>
                  <a:headEnd/>
                  <a:tailEnd/>
                </a:ln>
              </p:spPr>
              <p:txBody>
                <a:bodyPr wrap="none" anchor="ctr"/>
                <a:lstStyle/>
                <a:p>
                  <a:endParaRPr lang="en-US"/>
                </a:p>
              </p:txBody>
            </p:sp>
            <p:sp>
              <p:nvSpPr>
                <p:cNvPr id="93" name="Arc 129">
                  <a:extLst>
                    <a:ext uri="{FF2B5EF4-FFF2-40B4-BE49-F238E27FC236}">
                      <a16:creationId xmlns:a16="http://schemas.microsoft.com/office/drawing/2014/main" id="{4DEE9399-FEFE-4226-AF0C-F3BC36828EF2}"/>
                    </a:ext>
                  </a:extLst>
                </p:cNvPr>
                <p:cNvSpPr>
                  <a:spLocks/>
                </p:cNvSpPr>
                <p:nvPr/>
              </p:nvSpPr>
              <p:spPr bwMode="auto">
                <a:xfrm rot="-1560000">
                  <a:off x="3710" y="3305"/>
                  <a:ext cx="11" cy="24"/>
                </a:xfrm>
                <a:custGeom>
                  <a:avLst/>
                  <a:gdLst>
                    <a:gd name="T0" fmla="*/ 0 w 21600"/>
                    <a:gd name="T1" fmla="*/ 24 h 21511"/>
                    <a:gd name="T2" fmla="*/ 10 w 21600"/>
                    <a:gd name="T3" fmla="*/ 0 h 21511"/>
                    <a:gd name="T4" fmla="*/ 11 w 21600"/>
                    <a:gd name="T5" fmla="*/ 24 h 21511"/>
                    <a:gd name="T6" fmla="*/ 0 60000 65536"/>
                    <a:gd name="T7" fmla="*/ 0 60000 65536"/>
                    <a:gd name="T8" fmla="*/ 0 60000 65536"/>
                    <a:gd name="T9" fmla="*/ 0 w 21600"/>
                    <a:gd name="T10" fmla="*/ 0 h 21511"/>
                    <a:gd name="T11" fmla="*/ 21600 w 21600"/>
                    <a:gd name="T12" fmla="*/ 21511 h 21511"/>
                  </a:gdLst>
                  <a:ahLst/>
                  <a:cxnLst>
                    <a:cxn ang="T6">
                      <a:pos x="T0" y="T1"/>
                    </a:cxn>
                    <a:cxn ang="T7">
                      <a:pos x="T2" y="T3"/>
                    </a:cxn>
                    <a:cxn ang="T8">
                      <a:pos x="T4" y="T5"/>
                    </a:cxn>
                  </a:cxnLst>
                  <a:rect l="T9" t="T10" r="T11" b="T12"/>
                  <a:pathLst>
                    <a:path w="21600" h="21511" fill="none" extrusionOk="0">
                      <a:moveTo>
                        <a:pt x="0" y="21511"/>
                      </a:moveTo>
                      <a:cubicBezTo>
                        <a:pt x="0" y="10339"/>
                        <a:pt x="8519" y="1010"/>
                        <a:pt x="19644" y="-1"/>
                      </a:cubicBezTo>
                    </a:path>
                    <a:path w="21600" h="21511" stroke="0" extrusionOk="0">
                      <a:moveTo>
                        <a:pt x="0" y="21511"/>
                      </a:moveTo>
                      <a:cubicBezTo>
                        <a:pt x="0" y="10339"/>
                        <a:pt x="8519" y="1010"/>
                        <a:pt x="19644" y="-1"/>
                      </a:cubicBezTo>
                      <a:lnTo>
                        <a:pt x="21600" y="21511"/>
                      </a:lnTo>
                      <a:close/>
                    </a:path>
                  </a:pathLst>
                </a:custGeom>
                <a:noFill/>
                <a:ln w="12700" cap="rnd">
                  <a:solidFill>
                    <a:schemeClr val="tx1"/>
                  </a:solidFill>
                  <a:round/>
                  <a:headEnd/>
                  <a:tailEnd/>
                </a:ln>
              </p:spPr>
              <p:txBody>
                <a:bodyPr wrap="none" anchor="ctr"/>
                <a:lstStyle/>
                <a:p>
                  <a:endParaRPr lang="en-US"/>
                </a:p>
              </p:txBody>
            </p:sp>
          </p:grpSp>
          <p:grpSp>
            <p:nvGrpSpPr>
              <p:cNvPr id="58" name="Group 130">
                <a:extLst>
                  <a:ext uri="{FF2B5EF4-FFF2-40B4-BE49-F238E27FC236}">
                    <a16:creationId xmlns:a16="http://schemas.microsoft.com/office/drawing/2014/main" id="{0B37FDB7-0C57-45B6-B53B-E278DFA16CD7}"/>
                  </a:ext>
                </a:extLst>
              </p:cNvPr>
              <p:cNvGrpSpPr>
                <a:grpSpLocks/>
              </p:cNvGrpSpPr>
              <p:nvPr/>
            </p:nvGrpSpPr>
            <p:grpSpPr bwMode="auto">
              <a:xfrm>
                <a:off x="3741" y="3307"/>
                <a:ext cx="30" cy="30"/>
                <a:chOff x="3741" y="3307"/>
                <a:chExt cx="30" cy="30"/>
              </a:xfrm>
            </p:grpSpPr>
            <p:sp>
              <p:nvSpPr>
                <p:cNvPr id="90" name="Arc 131">
                  <a:extLst>
                    <a:ext uri="{FF2B5EF4-FFF2-40B4-BE49-F238E27FC236}">
                      <a16:creationId xmlns:a16="http://schemas.microsoft.com/office/drawing/2014/main" id="{A9FAE05B-37B3-4DFD-824C-9AC9375CBA0D}"/>
                    </a:ext>
                  </a:extLst>
                </p:cNvPr>
                <p:cNvSpPr>
                  <a:spLocks/>
                </p:cNvSpPr>
                <p:nvPr/>
              </p:nvSpPr>
              <p:spPr bwMode="auto">
                <a:xfrm rot="9240000">
                  <a:off x="3760" y="3307"/>
                  <a:ext cx="11" cy="23"/>
                </a:xfrm>
                <a:custGeom>
                  <a:avLst/>
                  <a:gdLst>
                    <a:gd name="T0" fmla="*/ 0 w 21582"/>
                    <a:gd name="T1" fmla="*/ 22 h 21522"/>
                    <a:gd name="T2" fmla="*/ 10 w 21582"/>
                    <a:gd name="T3" fmla="*/ 0 h 21522"/>
                    <a:gd name="T4" fmla="*/ 11 w 21582"/>
                    <a:gd name="T5" fmla="*/ 23 h 21522"/>
                    <a:gd name="T6" fmla="*/ 0 60000 65536"/>
                    <a:gd name="T7" fmla="*/ 0 60000 65536"/>
                    <a:gd name="T8" fmla="*/ 0 60000 65536"/>
                    <a:gd name="T9" fmla="*/ 0 w 21582"/>
                    <a:gd name="T10" fmla="*/ 0 h 21522"/>
                    <a:gd name="T11" fmla="*/ 21582 w 21582"/>
                    <a:gd name="T12" fmla="*/ 21522 h 21522"/>
                  </a:gdLst>
                  <a:ahLst/>
                  <a:cxnLst>
                    <a:cxn ang="T6">
                      <a:pos x="T0" y="T1"/>
                    </a:cxn>
                    <a:cxn ang="T7">
                      <a:pos x="T2" y="T3"/>
                    </a:cxn>
                    <a:cxn ang="T8">
                      <a:pos x="T4" y="T5"/>
                    </a:cxn>
                  </a:cxnLst>
                  <a:rect l="T9" t="T10" r="T11" b="T12"/>
                  <a:pathLst>
                    <a:path w="21582" h="21522" fill="none" extrusionOk="0">
                      <a:moveTo>
                        <a:pt x="-1" y="20641"/>
                      </a:moveTo>
                      <a:cubicBezTo>
                        <a:pt x="443" y="9768"/>
                        <a:pt x="8906" y="922"/>
                        <a:pt x="19749" y="-1"/>
                      </a:cubicBezTo>
                    </a:path>
                    <a:path w="21582" h="21522" stroke="0" extrusionOk="0">
                      <a:moveTo>
                        <a:pt x="-1" y="20641"/>
                      </a:moveTo>
                      <a:cubicBezTo>
                        <a:pt x="443" y="9768"/>
                        <a:pt x="8906" y="922"/>
                        <a:pt x="19749" y="-1"/>
                      </a:cubicBezTo>
                      <a:lnTo>
                        <a:pt x="21582" y="21522"/>
                      </a:lnTo>
                      <a:close/>
                    </a:path>
                  </a:pathLst>
                </a:custGeom>
                <a:noFill/>
                <a:ln w="12700" cap="rnd">
                  <a:solidFill>
                    <a:schemeClr val="tx1"/>
                  </a:solidFill>
                  <a:round/>
                  <a:headEnd/>
                  <a:tailEnd/>
                </a:ln>
              </p:spPr>
              <p:txBody>
                <a:bodyPr wrap="none" anchor="ctr"/>
                <a:lstStyle/>
                <a:p>
                  <a:endParaRPr lang="en-US"/>
                </a:p>
              </p:txBody>
            </p:sp>
            <p:sp>
              <p:nvSpPr>
                <p:cNvPr id="91" name="Arc 132">
                  <a:extLst>
                    <a:ext uri="{FF2B5EF4-FFF2-40B4-BE49-F238E27FC236}">
                      <a16:creationId xmlns:a16="http://schemas.microsoft.com/office/drawing/2014/main" id="{B0861288-831B-4EA9-BE05-3FC5012671B1}"/>
                    </a:ext>
                  </a:extLst>
                </p:cNvPr>
                <p:cNvSpPr>
                  <a:spLocks/>
                </p:cNvSpPr>
                <p:nvPr/>
              </p:nvSpPr>
              <p:spPr bwMode="auto">
                <a:xfrm rot="9240000">
                  <a:off x="3741" y="3313"/>
                  <a:ext cx="12" cy="24"/>
                </a:xfrm>
                <a:custGeom>
                  <a:avLst/>
                  <a:gdLst>
                    <a:gd name="T0" fmla="*/ 0 w 23471"/>
                    <a:gd name="T1" fmla="*/ 0 h 21600"/>
                    <a:gd name="T2" fmla="*/ 12 w 23471"/>
                    <a:gd name="T3" fmla="*/ 24 h 21600"/>
                    <a:gd name="T4" fmla="*/ 1 w 23471"/>
                    <a:gd name="T5" fmla="*/ 24 h 21600"/>
                    <a:gd name="T6" fmla="*/ 0 60000 65536"/>
                    <a:gd name="T7" fmla="*/ 0 60000 65536"/>
                    <a:gd name="T8" fmla="*/ 0 60000 65536"/>
                    <a:gd name="T9" fmla="*/ 0 w 23471"/>
                    <a:gd name="T10" fmla="*/ 0 h 21600"/>
                    <a:gd name="T11" fmla="*/ 23471 w 23471"/>
                    <a:gd name="T12" fmla="*/ 21600 h 21600"/>
                  </a:gdLst>
                  <a:ahLst/>
                  <a:cxnLst>
                    <a:cxn ang="T6">
                      <a:pos x="T0" y="T1"/>
                    </a:cxn>
                    <a:cxn ang="T7">
                      <a:pos x="T2" y="T3"/>
                    </a:cxn>
                    <a:cxn ang="T8">
                      <a:pos x="T4" y="T5"/>
                    </a:cxn>
                  </a:cxnLst>
                  <a:rect l="T9" t="T10" r="T11" b="T12"/>
                  <a:pathLst>
                    <a:path w="23471" h="21600" fill="none" extrusionOk="0">
                      <a:moveTo>
                        <a:pt x="-1" y="81"/>
                      </a:moveTo>
                      <a:cubicBezTo>
                        <a:pt x="622" y="27"/>
                        <a:pt x="1246" y="-1"/>
                        <a:pt x="1871" y="0"/>
                      </a:cubicBezTo>
                      <a:cubicBezTo>
                        <a:pt x="13800" y="0"/>
                        <a:pt x="23471" y="9670"/>
                        <a:pt x="23471" y="21600"/>
                      </a:cubicBezTo>
                    </a:path>
                    <a:path w="23471" h="21600" stroke="0" extrusionOk="0">
                      <a:moveTo>
                        <a:pt x="-1" y="81"/>
                      </a:moveTo>
                      <a:cubicBezTo>
                        <a:pt x="622" y="27"/>
                        <a:pt x="1246" y="-1"/>
                        <a:pt x="1871" y="0"/>
                      </a:cubicBezTo>
                      <a:cubicBezTo>
                        <a:pt x="13800" y="0"/>
                        <a:pt x="23471" y="9670"/>
                        <a:pt x="23471" y="21600"/>
                      </a:cubicBezTo>
                      <a:lnTo>
                        <a:pt x="1871" y="21600"/>
                      </a:lnTo>
                      <a:close/>
                    </a:path>
                  </a:pathLst>
                </a:custGeom>
                <a:noFill/>
                <a:ln w="12700" cap="rnd">
                  <a:solidFill>
                    <a:schemeClr val="tx1"/>
                  </a:solidFill>
                  <a:round/>
                  <a:headEnd/>
                  <a:tailEnd/>
                </a:ln>
              </p:spPr>
              <p:txBody>
                <a:bodyPr wrap="none" anchor="ctr"/>
                <a:lstStyle/>
                <a:p>
                  <a:endParaRPr lang="en-US"/>
                </a:p>
              </p:txBody>
            </p:sp>
          </p:grpSp>
          <p:grpSp>
            <p:nvGrpSpPr>
              <p:cNvPr id="59" name="Group 133">
                <a:extLst>
                  <a:ext uri="{FF2B5EF4-FFF2-40B4-BE49-F238E27FC236}">
                    <a16:creationId xmlns:a16="http://schemas.microsoft.com/office/drawing/2014/main" id="{F13B76FA-E468-493C-95A3-4CB8F845BE4F}"/>
                  </a:ext>
                </a:extLst>
              </p:cNvPr>
              <p:cNvGrpSpPr>
                <a:grpSpLocks/>
              </p:cNvGrpSpPr>
              <p:nvPr/>
            </p:nvGrpSpPr>
            <p:grpSpPr bwMode="auto">
              <a:xfrm>
                <a:off x="3760" y="3267"/>
                <a:ext cx="19" cy="31"/>
                <a:chOff x="3760" y="3267"/>
                <a:chExt cx="19" cy="31"/>
              </a:xfrm>
            </p:grpSpPr>
            <p:sp>
              <p:nvSpPr>
                <p:cNvPr id="88" name="Arc 134">
                  <a:extLst>
                    <a:ext uri="{FF2B5EF4-FFF2-40B4-BE49-F238E27FC236}">
                      <a16:creationId xmlns:a16="http://schemas.microsoft.com/office/drawing/2014/main" id="{4EF0DD74-4A13-407A-98CE-1D86DD5768B4}"/>
                    </a:ext>
                  </a:extLst>
                </p:cNvPr>
                <p:cNvSpPr>
                  <a:spLocks/>
                </p:cNvSpPr>
                <p:nvPr/>
              </p:nvSpPr>
              <p:spPr bwMode="auto">
                <a:xfrm rot="-1560000">
                  <a:off x="3768" y="3267"/>
                  <a:ext cx="11" cy="25"/>
                </a:xfrm>
                <a:custGeom>
                  <a:avLst/>
                  <a:gdLst>
                    <a:gd name="T0" fmla="*/ 0 w 21582"/>
                    <a:gd name="T1" fmla="*/ 0 h 21600"/>
                    <a:gd name="T2" fmla="*/ 11 w 21582"/>
                    <a:gd name="T3" fmla="*/ 24 h 21600"/>
                    <a:gd name="T4" fmla="*/ 0 w 21582"/>
                    <a:gd name="T5" fmla="*/ 25 h 21600"/>
                    <a:gd name="T6" fmla="*/ 0 60000 65536"/>
                    <a:gd name="T7" fmla="*/ 0 60000 65536"/>
                    <a:gd name="T8" fmla="*/ 0 60000 65536"/>
                    <a:gd name="T9" fmla="*/ 0 w 21582"/>
                    <a:gd name="T10" fmla="*/ 0 h 21600"/>
                    <a:gd name="T11" fmla="*/ 21582 w 21582"/>
                    <a:gd name="T12" fmla="*/ 21600 h 21600"/>
                  </a:gdLst>
                  <a:ahLst/>
                  <a:cxnLst>
                    <a:cxn ang="T6">
                      <a:pos x="T0" y="T1"/>
                    </a:cxn>
                    <a:cxn ang="T7">
                      <a:pos x="T2" y="T3"/>
                    </a:cxn>
                    <a:cxn ang="T8">
                      <a:pos x="T4" y="T5"/>
                    </a:cxn>
                  </a:cxnLst>
                  <a:rect l="T9" t="T10" r="T11" b="T12"/>
                  <a:pathLst>
                    <a:path w="21582" h="21600" fill="none" extrusionOk="0">
                      <a:moveTo>
                        <a:pt x="-1" y="0"/>
                      </a:moveTo>
                      <a:cubicBezTo>
                        <a:pt x="11587" y="0"/>
                        <a:pt x="21110" y="9142"/>
                        <a:pt x="21582" y="20719"/>
                      </a:cubicBezTo>
                    </a:path>
                    <a:path w="21582" h="21600" stroke="0" extrusionOk="0">
                      <a:moveTo>
                        <a:pt x="-1" y="0"/>
                      </a:moveTo>
                      <a:cubicBezTo>
                        <a:pt x="11587" y="0"/>
                        <a:pt x="21110" y="9142"/>
                        <a:pt x="21582" y="20719"/>
                      </a:cubicBezTo>
                      <a:lnTo>
                        <a:pt x="0" y="21600"/>
                      </a:lnTo>
                      <a:close/>
                    </a:path>
                  </a:pathLst>
                </a:custGeom>
                <a:noFill/>
                <a:ln w="12700" cap="rnd">
                  <a:solidFill>
                    <a:schemeClr val="tx1"/>
                  </a:solidFill>
                  <a:round/>
                  <a:headEnd/>
                  <a:tailEnd/>
                </a:ln>
              </p:spPr>
              <p:txBody>
                <a:bodyPr wrap="none" anchor="ctr"/>
                <a:lstStyle/>
                <a:p>
                  <a:endParaRPr lang="en-US"/>
                </a:p>
              </p:txBody>
            </p:sp>
            <p:sp>
              <p:nvSpPr>
                <p:cNvPr id="89" name="Arc 135">
                  <a:extLst>
                    <a:ext uri="{FF2B5EF4-FFF2-40B4-BE49-F238E27FC236}">
                      <a16:creationId xmlns:a16="http://schemas.microsoft.com/office/drawing/2014/main" id="{D3C69C84-C5B7-4773-A7AB-1D5242637DCB}"/>
                    </a:ext>
                  </a:extLst>
                </p:cNvPr>
                <p:cNvSpPr>
                  <a:spLocks/>
                </p:cNvSpPr>
                <p:nvPr/>
              </p:nvSpPr>
              <p:spPr bwMode="auto">
                <a:xfrm rot="-1560000">
                  <a:off x="3760" y="3274"/>
                  <a:ext cx="11" cy="24"/>
                </a:xfrm>
                <a:custGeom>
                  <a:avLst/>
                  <a:gdLst>
                    <a:gd name="T0" fmla="*/ 0 w 21600"/>
                    <a:gd name="T1" fmla="*/ 24 h 21511"/>
                    <a:gd name="T2" fmla="*/ 10 w 21600"/>
                    <a:gd name="T3" fmla="*/ 0 h 21511"/>
                    <a:gd name="T4" fmla="*/ 11 w 21600"/>
                    <a:gd name="T5" fmla="*/ 24 h 21511"/>
                    <a:gd name="T6" fmla="*/ 0 60000 65536"/>
                    <a:gd name="T7" fmla="*/ 0 60000 65536"/>
                    <a:gd name="T8" fmla="*/ 0 60000 65536"/>
                    <a:gd name="T9" fmla="*/ 0 w 21600"/>
                    <a:gd name="T10" fmla="*/ 0 h 21511"/>
                    <a:gd name="T11" fmla="*/ 21600 w 21600"/>
                    <a:gd name="T12" fmla="*/ 21511 h 21511"/>
                  </a:gdLst>
                  <a:ahLst/>
                  <a:cxnLst>
                    <a:cxn ang="T6">
                      <a:pos x="T0" y="T1"/>
                    </a:cxn>
                    <a:cxn ang="T7">
                      <a:pos x="T2" y="T3"/>
                    </a:cxn>
                    <a:cxn ang="T8">
                      <a:pos x="T4" y="T5"/>
                    </a:cxn>
                  </a:cxnLst>
                  <a:rect l="T9" t="T10" r="T11" b="T12"/>
                  <a:pathLst>
                    <a:path w="21600" h="21511" fill="none" extrusionOk="0">
                      <a:moveTo>
                        <a:pt x="0" y="21511"/>
                      </a:moveTo>
                      <a:cubicBezTo>
                        <a:pt x="0" y="10339"/>
                        <a:pt x="8519" y="1010"/>
                        <a:pt x="19644" y="-1"/>
                      </a:cubicBezTo>
                    </a:path>
                    <a:path w="21600" h="21511" stroke="0" extrusionOk="0">
                      <a:moveTo>
                        <a:pt x="0" y="21511"/>
                      </a:moveTo>
                      <a:cubicBezTo>
                        <a:pt x="0" y="10339"/>
                        <a:pt x="8519" y="1010"/>
                        <a:pt x="19644" y="-1"/>
                      </a:cubicBezTo>
                      <a:lnTo>
                        <a:pt x="21600" y="21511"/>
                      </a:lnTo>
                      <a:close/>
                    </a:path>
                  </a:pathLst>
                </a:custGeom>
                <a:noFill/>
                <a:ln w="12700" cap="rnd">
                  <a:solidFill>
                    <a:schemeClr val="tx1"/>
                  </a:solidFill>
                  <a:round/>
                  <a:headEnd/>
                  <a:tailEnd/>
                </a:ln>
              </p:spPr>
              <p:txBody>
                <a:bodyPr wrap="none" anchor="ctr"/>
                <a:lstStyle/>
                <a:p>
                  <a:endParaRPr lang="en-US"/>
                </a:p>
              </p:txBody>
            </p:sp>
          </p:grpSp>
          <p:grpSp>
            <p:nvGrpSpPr>
              <p:cNvPr id="60" name="Group 136">
                <a:extLst>
                  <a:ext uri="{FF2B5EF4-FFF2-40B4-BE49-F238E27FC236}">
                    <a16:creationId xmlns:a16="http://schemas.microsoft.com/office/drawing/2014/main" id="{8D9B3778-2B08-4325-B69B-3D83A6D0A07B}"/>
                  </a:ext>
                </a:extLst>
              </p:cNvPr>
              <p:cNvGrpSpPr>
                <a:grpSpLocks/>
              </p:cNvGrpSpPr>
              <p:nvPr/>
            </p:nvGrpSpPr>
            <p:grpSpPr bwMode="auto">
              <a:xfrm>
                <a:off x="3792" y="3278"/>
                <a:ext cx="28" cy="31"/>
                <a:chOff x="3792" y="3278"/>
                <a:chExt cx="28" cy="31"/>
              </a:xfrm>
            </p:grpSpPr>
            <p:sp>
              <p:nvSpPr>
                <p:cNvPr id="86" name="Arc 137">
                  <a:extLst>
                    <a:ext uri="{FF2B5EF4-FFF2-40B4-BE49-F238E27FC236}">
                      <a16:creationId xmlns:a16="http://schemas.microsoft.com/office/drawing/2014/main" id="{0DA5D18F-39F3-46A6-84DA-0D4BF8407CB8}"/>
                    </a:ext>
                  </a:extLst>
                </p:cNvPr>
                <p:cNvSpPr>
                  <a:spLocks/>
                </p:cNvSpPr>
                <p:nvPr/>
              </p:nvSpPr>
              <p:spPr bwMode="auto">
                <a:xfrm rot="9240000">
                  <a:off x="3808" y="3278"/>
                  <a:ext cx="12" cy="24"/>
                </a:xfrm>
                <a:custGeom>
                  <a:avLst/>
                  <a:gdLst>
                    <a:gd name="T0" fmla="*/ 0 w 21582"/>
                    <a:gd name="T1" fmla="*/ 23 h 21528"/>
                    <a:gd name="T2" fmla="*/ 11 w 21582"/>
                    <a:gd name="T3" fmla="*/ 0 h 21528"/>
                    <a:gd name="T4" fmla="*/ 12 w 21582"/>
                    <a:gd name="T5" fmla="*/ 24 h 21528"/>
                    <a:gd name="T6" fmla="*/ 0 60000 65536"/>
                    <a:gd name="T7" fmla="*/ 0 60000 65536"/>
                    <a:gd name="T8" fmla="*/ 0 60000 65536"/>
                    <a:gd name="T9" fmla="*/ 0 w 21582"/>
                    <a:gd name="T10" fmla="*/ 0 h 21528"/>
                    <a:gd name="T11" fmla="*/ 21582 w 21582"/>
                    <a:gd name="T12" fmla="*/ 21528 h 21528"/>
                  </a:gdLst>
                  <a:ahLst/>
                  <a:cxnLst>
                    <a:cxn ang="T6">
                      <a:pos x="T0" y="T1"/>
                    </a:cxn>
                    <a:cxn ang="T7">
                      <a:pos x="T2" y="T3"/>
                    </a:cxn>
                    <a:cxn ang="T8">
                      <a:pos x="T4" y="T5"/>
                    </a:cxn>
                  </a:cxnLst>
                  <a:rect l="T9" t="T10" r="T11" b="T12"/>
                  <a:pathLst>
                    <a:path w="21582" h="21528" fill="none" extrusionOk="0">
                      <a:moveTo>
                        <a:pt x="-1" y="20647"/>
                      </a:moveTo>
                      <a:cubicBezTo>
                        <a:pt x="444" y="9746"/>
                        <a:pt x="8949" y="887"/>
                        <a:pt x="19823" y="-1"/>
                      </a:cubicBezTo>
                    </a:path>
                    <a:path w="21582" h="21528" stroke="0" extrusionOk="0">
                      <a:moveTo>
                        <a:pt x="-1" y="20647"/>
                      </a:moveTo>
                      <a:cubicBezTo>
                        <a:pt x="444" y="9746"/>
                        <a:pt x="8949" y="887"/>
                        <a:pt x="19823" y="-1"/>
                      </a:cubicBezTo>
                      <a:lnTo>
                        <a:pt x="21582" y="21528"/>
                      </a:lnTo>
                      <a:close/>
                    </a:path>
                  </a:pathLst>
                </a:custGeom>
                <a:noFill/>
                <a:ln w="12700" cap="rnd">
                  <a:solidFill>
                    <a:schemeClr val="tx1"/>
                  </a:solidFill>
                  <a:round/>
                  <a:headEnd/>
                  <a:tailEnd/>
                </a:ln>
              </p:spPr>
              <p:txBody>
                <a:bodyPr wrap="none" anchor="ctr"/>
                <a:lstStyle/>
                <a:p>
                  <a:endParaRPr lang="en-US"/>
                </a:p>
              </p:txBody>
            </p:sp>
            <p:sp>
              <p:nvSpPr>
                <p:cNvPr id="87" name="Arc 138">
                  <a:extLst>
                    <a:ext uri="{FF2B5EF4-FFF2-40B4-BE49-F238E27FC236}">
                      <a16:creationId xmlns:a16="http://schemas.microsoft.com/office/drawing/2014/main" id="{79D10A5F-BEAE-49F2-87C7-AA398B48C348}"/>
                    </a:ext>
                  </a:extLst>
                </p:cNvPr>
                <p:cNvSpPr>
                  <a:spLocks/>
                </p:cNvSpPr>
                <p:nvPr/>
              </p:nvSpPr>
              <p:spPr bwMode="auto">
                <a:xfrm rot="9240000">
                  <a:off x="3792" y="3285"/>
                  <a:ext cx="11" cy="24"/>
                </a:xfrm>
                <a:custGeom>
                  <a:avLst/>
                  <a:gdLst>
                    <a:gd name="T0" fmla="*/ 0 w 21600"/>
                    <a:gd name="T1" fmla="*/ 0 h 21600"/>
                    <a:gd name="T2" fmla="*/ 11 w 21600"/>
                    <a:gd name="T3" fmla="*/ 24 h 21600"/>
                    <a:gd name="T4" fmla="*/ 0 w 21600"/>
                    <a:gd name="T5" fmla="*/ 2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chemeClr val="tx1"/>
                  </a:solidFill>
                  <a:round/>
                  <a:headEnd/>
                  <a:tailEnd/>
                </a:ln>
              </p:spPr>
              <p:txBody>
                <a:bodyPr wrap="none" anchor="ctr"/>
                <a:lstStyle/>
                <a:p>
                  <a:endParaRPr lang="en-US"/>
                </a:p>
              </p:txBody>
            </p:sp>
          </p:grpSp>
          <p:grpSp>
            <p:nvGrpSpPr>
              <p:cNvPr id="61" name="Group 139">
                <a:extLst>
                  <a:ext uri="{FF2B5EF4-FFF2-40B4-BE49-F238E27FC236}">
                    <a16:creationId xmlns:a16="http://schemas.microsoft.com/office/drawing/2014/main" id="{78FCD7C0-7F0B-4480-B630-AF50EAC48EA9}"/>
                  </a:ext>
                </a:extLst>
              </p:cNvPr>
              <p:cNvGrpSpPr>
                <a:grpSpLocks/>
              </p:cNvGrpSpPr>
              <p:nvPr/>
            </p:nvGrpSpPr>
            <p:grpSpPr bwMode="auto">
              <a:xfrm>
                <a:off x="3812" y="3240"/>
                <a:ext cx="18" cy="29"/>
                <a:chOff x="3812" y="3240"/>
                <a:chExt cx="18" cy="29"/>
              </a:xfrm>
            </p:grpSpPr>
            <p:sp>
              <p:nvSpPr>
                <p:cNvPr id="84" name="Arc 140">
                  <a:extLst>
                    <a:ext uri="{FF2B5EF4-FFF2-40B4-BE49-F238E27FC236}">
                      <a16:creationId xmlns:a16="http://schemas.microsoft.com/office/drawing/2014/main" id="{03B4516B-5B7A-4CB2-9CCB-DE3F33943E30}"/>
                    </a:ext>
                  </a:extLst>
                </p:cNvPr>
                <p:cNvSpPr>
                  <a:spLocks/>
                </p:cNvSpPr>
                <p:nvPr/>
              </p:nvSpPr>
              <p:spPr bwMode="auto">
                <a:xfrm rot="-1560000">
                  <a:off x="3819" y="3240"/>
                  <a:ext cx="11" cy="24"/>
                </a:xfrm>
                <a:custGeom>
                  <a:avLst/>
                  <a:gdLst>
                    <a:gd name="T0" fmla="*/ 0 w 21580"/>
                    <a:gd name="T1" fmla="*/ 0 h 21600"/>
                    <a:gd name="T2" fmla="*/ 11 w 21580"/>
                    <a:gd name="T3" fmla="*/ 23 h 21600"/>
                    <a:gd name="T4" fmla="*/ 0 w 21580"/>
                    <a:gd name="T5" fmla="*/ 24 h 21600"/>
                    <a:gd name="T6" fmla="*/ 0 60000 65536"/>
                    <a:gd name="T7" fmla="*/ 0 60000 65536"/>
                    <a:gd name="T8" fmla="*/ 0 60000 65536"/>
                    <a:gd name="T9" fmla="*/ 0 w 21580"/>
                    <a:gd name="T10" fmla="*/ 0 h 21600"/>
                    <a:gd name="T11" fmla="*/ 21580 w 21580"/>
                    <a:gd name="T12" fmla="*/ 21600 h 21600"/>
                  </a:gdLst>
                  <a:ahLst/>
                  <a:cxnLst>
                    <a:cxn ang="T6">
                      <a:pos x="T0" y="T1"/>
                    </a:cxn>
                    <a:cxn ang="T7">
                      <a:pos x="T2" y="T3"/>
                    </a:cxn>
                    <a:cxn ang="T8">
                      <a:pos x="T4" y="T5"/>
                    </a:cxn>
                  </a:cxnLst>
                  <a:rect l="T9" t="T10" r="T11" b="T12"/>
                  <a:pathLst>
                    <a:path w="21580" h="21600" fill="none" extrusionOk="0">
                      <a:moveTo>
                        <a:pt x="-1" y="0"/>
                      </a:moveTo>
                      <a:cubicBezTo>
                        <a:pt x="11572" y="0"/>
                        <a:pt x="21088" y="9120"/>
                        <a:pt x="21580" y="20681"/>
                      </a:cubicBezTo>
                    </a:path>
                    <a:path w="21580" h="21600" stroke="0" extrusionOk="0">
                      <a:moveTo>
                        <a:pt x="-1" y="0"/>
                      </a:moveTo>
                      <a:cubicBezTo>
                        <a:pt x="11572" y="0"/>
                        <a:pt x="21088" y="9120"/>
                        <a:pt x="21580" y="20681"/>
                      </a:cubicBezTo>
                      <a:lnTo>
                        <a:pt x="0" y="21600"/>
                      </a:lnTo>
                      <a:close/>
                    </a:path>
                  </a:pathLst>
                </a:custGeom>
                <a:noFill/>
                <a:ln w="12700" cap="rnd">
                  <a:solidFill>
                    <a:schemeClr val="tx1"/>
                  </a:solidFill>
                  <a:round/>
                  <a:headEnd/>
                  <a:tailEnd/>
                </a:ln>
              </p:spPr>
              <p:txBody>
                <a:bodyPr wrap="none" anchor="ctr"/>
                <a:lstStyle/>
                <a:p>
                  <a:endParaRPr lang="en-US"/>
                </a:p>
              </p:txBody>
            </p:sp>
            <p:sp>
              <p:nvSpPr>
                <p:cNvPr id="85" name="Arc 141">
                  <a:extLst>
                    <a:ext uri="{FF2B5EF4-FFF2-40B4-BE49-F238E27FC236}">
                      <a16:creationId xmlns:a16="http://schemas.microsoft.com/office/drawing/2014/main" id="{A0E23BBE-33BB-4545-A26B-3BBB3E1397C5}"/>
                    </a:ext>
                  </a:extLst>
                </p:cNvPr>
                <p:cNvSpPr>
                  <a:spLocks/>
                </p:cNvSpPr>
                <p:nvPr/>
              </p:nvSpPr>
              <p:spPr bwMode="auto">
                <a:xfrm rot="-1560000">
                  <a:off x="3812" y="3245"/>
                  <a:ext cx="11" cy="24"/>
                </a:xfrm>
                <a:custGeom>
                  <a:avLst/>
                  <a:gdLst>
                    <a:gd name="T0" fmla="*/ 0 w 21600"/>
                    <a:gd name="T1" fmla="*/ 24 h 21511"/>
                    <a:gd name="T2" fmla="*/ 10 w 21600"/>
                    <a:gd name="T3" fmla="*/ 0 h 21511"/>
                    <a:gd name="T4" fmla="*/ 11 w 21600"/>
                    <a:gd name="T5" fmla="*/ 24 h 21511"/>
                    <a:gd name="T6" fmla="*/ 0 60000 65536"/>
                    <a:gd name="T7" fmla="*/ 0 60000 65536"/>
                    <a:gd name="T8" fmla="*/ 0 60000 65536"/>
                    <a:gd name="T9" fmla="*/ 0 w 21600"/>
                    <a:gd name="T10" fmla="*/ 0 h 21511"/>
                    <a:gd name="T11" fmla="*/ 21600 w 21600"/>
                    <a:gd name="T12" fmla="*/ 21511 h 21511"/>
                  </a:gdLst>
                  <a:ahLst/>
                  <a:cxnLst>
                    <a:cxn ang="T6">
                      <a:pos x="T0" y="T1"/>
                    </a:cxn>
                    <a:cxn ang="T7">
                      <a:pos x="T2" y="T3"/>
                    </a:cxn>
                    <a:cxn ang="T8">
                      <a:pos x="T4" y="T5"/>
                    </a:cxn>
                  </a:cxnLst>
                  <a:rect l="T9" t="T10" r="T11" b="T12"/>
                  <a:pathLst>
                    <a:path w="21600" h="21511" fill="none" extrusionOk="0">
                      <a:moveTo>
                        <a:pt x="0" y="21511"/>
                      </a:moveTo>
                      <a:cubicBezTo>
                        <a:pt x="0" y="10339"/>
                        <a:pt x="8519" y="1010"/>
                        <a:pt x="19644" y="-1"/>
                      </a:cubicBezTo>
                    </a:path>
                    <a:path w="21600" h="21511" stroke="0" extrusionOk="0">
                      <a:moveTo>
                        <a:pt x="0" y="21511"/>
                      </a:moveTo>
                      <a:cubicBezTo>
                        <a:pt x="0" y="10339"/>
                        <a:pt x="8519" y="1010"/>
                        <a:pt x="19644" y="-1"/>
                      </a:cubicBezTo>
                      <a:lnTo>
                        <a:pt x="21600" y="21511"/>
                      </a:lnTo>
                      <a:close/>
                    </a:path>
                  </a:pathLst>
                </a:custGeom>
                <a:noFill/>
                <a:ln w="12700" cap="rnd">
                  <a:solidFill>
                    <a:schemeClr val="tx1"/>
                  </a:solidFill>
                  <a:round/>
                  <a:headEnd/>
                  <a:tailEnd/>
                </a:ln>
              </p:spPr>
              <p:txBody>
                <a:bodyPr wrap="none" anchor="ctr"/>
                <a:lstStyle/>
                <a:p>
                  <a:endParaRPr lang="en-US"/>
                </a:p>
              </p:txBody>
            </p:sp>
          </p:grpSp>
          <p:grpSp>
            <p:nvGrpSpPr>
              <p:cNvPr id="62" name="Group 142">
                <a:extLst>
                  <a:ext uri="{FF2B5EF4-FFF2-40B4-BE49-F238E27FC236}">
                    <a16:creationId xmlns:a16="http://schemas.microsoft.com/office/drawing/2014/main" id="{DE040017-655F-4293-80C6-2E47E30F847B}"/>
                  </a:ext>
                </a:extLst>
              </p:cNvPr>
              <p:cNvGrpSpPr>
                <a:grpSpLocks/>
              </p:cNvGrpSpPr>
              <p:nvPr/>
            </p:nvGrpSpPr>
            <p:grpSpPr bwMode="auto">
              <a:xfrm>
                <a:off x="3843" y="3248"/>
                <a:ext cx="29" cy="32"/>
                <a:chOff x="3843" y="3248"/>
                <a:chExt cx="29" cy="32"/>
              </a:xfrm>
            </p:grpSpPr>
            <p:sp>
              <p:nvSpPr>
                <p:cNvPr id="82" name="Arc 143">
                  <a:extLst>
                    <a:ext uri="{FF2B5EF4-FFF2-40B4-BE49-F238E27FC236}">
                      <a16:creationId xmlns:a16="http://schemas.microsoft.com/office/drawing/2014/main" id="{20E5A07B-5030-413A-9769-EC1C5902BA97}"/>
                    </a:ext>
                  </a:extLst>
                </p:cNvPr>
                <p:cNvSpPr>
                  <a:spLocks/>
                </p:cNvSpPr>
                <p:nvPr/>
              </p:nvSpPr>
              <p:spPr bwMode="auto">
                <a:xfrm rot="9240000">
                  <a:off x="3861" y="3248"/>
                  <a:ext cx="11" cy="24"/>
                </a:xfrm>
                <a:custGeom>
                  <a:avLst/>
                  <a:gdLst>
                    <a:gd name="T0" fmla="*/ 0 w 21582"/>
                    <a:gd name="T1" fmla="*/ 23 h 21514"/>
                    <a:gd name="T2" fmla="*/ 10 w 21582"/>
                    <a:gd name="T3" fmla="*/ 0 h 21514"/>
                    <a:gd name="T4" fmla="*/ 11 w 21582"/>
                    <a:gd name="T5" fmla="*/ 24 h 21514"/>
                    <a:gd name="T6" fmla="*/ 0 60000 65536"/>
                    <a:gd name="T7" fmla="*/ 0 60000 65536"/>
                    <a:gd name="T8" fmla="*/ 0 60000 65536"/>
                    <a:gd name="T9" fmla="*/ 0 w 21582"/>
                    <a:gd name="T10" fmla="*/ 0 h 21514"/>
                    <a:gd name="T11" fmla="*/ 21582 w 21582"/>
                    <a:gd name="T12" fmla="*/ 21514 h 21514"/>
                  </a:gdLst>
                  <a:ahLst/>
                  <a:cxnLst>
                    <a:cxn ang="T6">
                      <a:pos x="T0" y="T1"/>
                    </a:cxn>
                    <a:cxn ang="T7">
                      <a:pos x="T2" y="T3"/>
                    </a:cxn>
                    <a:cxn ang="T8">
                      <a:pos x="T4" y="T5"/>
                    </a:cxn>
                  </a:cxnLst>
                  <a:rect l="T9" t="T10" r="T11" b="T12"/>
                  <a:pathLst>
                    <a:path w="21582" h="21514" fill="none" extrusionOk="0">
                      <a:moveTo>
                        <a:pt x="-1" y="20633"/>
                      </a:moveTo>
                      <a:cubicBezTo>
                        <a:pt x="441" y="9792"/>
                        <a:pt x="8858" y="961"/>
                        <a:pt x="19665" y="-1"/>
                      </a:cubicBezTo>
                    </a:path>
                    <a:path w="21582" h="21514" stroke="0" extrusionOk="0">
                      <a:moveTo>
                        <a:pt x="-1" y="20633"/>
                      </a:moveTo>
                      <a:cubicBezTo>
                        <a:pt x="441" y="9792"/>
                        <a:pt x="8858" y="961"/>
                        <a:pt x="19665" y="-1"/>
                      </a:cubicBezTo>
                      <a:lnTo>
                        <a:pt x="21582" y="21514"/>
                      </a:lnTo>
                      <a:close/>
                    </a:path>
                  </a:pathLst>
                </a:custGeom>
                <a:noFill/>
                <a:ln w="12700" cap="rnd">
                  <a:solidFill>
                    <a:schemeClr val="tx1"/>
                  </a:solidFill>
                  <a:round/>
                  <a:headEnd/>
                  <a:tailEnd/>
                </a:ln>
              </p:spPr>
              <p:txBody>
                <a:bodyPr wrap="none" anchor="ctr"/>
                <a:lstStyle/>
                <a:p>
                  <a:endParaRPr lang="en-US"/>
                </a:p>
              </p:txBody>
            </p:sp>
            <p:sp>
              <p:nvSpPr>
                <p:cNvPr id="83" name="Arc 144">
                  <a:extLst>
                    <a:ext uri="{FF2B5EF4-FFF2-40B4-BE49-F238E27FC236}">
                      <a16:creationId xmlns:a16="http://schemas.microsoft.com/office/drawing/2014/main" id="{EC7B04DA-3FF0-4685-8360-AD9A823DA108}"/>
                    </a:ext>
                  </a:extLst>
                </p:cNvPr>
                <p:cNvSpPr>
                  <a:spLocks/>
                </p:cNvSpPr>
                <p:nvPr/>
              </p:nvSpPr>
              <p:spPr bwMode="auto">
                <a:xfrm rot="9240000">
                  <a:off x="3843" y="3255"/>
                  <a:ext cx="11" cy="25"/>
                </a:xfrm>
                <a:custGeom>
                  <a:avLst/>
                  <a:gdLst>
                    <a:gd name="T0" fmla="*/ 0 w 23587"/>
                    <a:gd name="T1" fmla="*/ 0 h 21600"/>
                    <a:gd name="T2" fmla="*/ 11 w 23587"/>
                    <a:gd name="T3" fmla="*/ 24 h 21600"/>
                    <a:gd name="T4" fmla="*/ 1 w 23587"/>
                    <a:gd name="T5" fmla="*/ 25 h 21600"/>
                    <a:gd name="T6" fmla="*/ 0 60000 65536"/>
                    <a:gd name="T7" fmla="*/ 0 60000 65536"/>
                    <a:gd name="T8" fmla="*/ 0 60000 65536"/>
                    <a:gd name="T9" fmla="*/ 0 w 23587"/>
                    <a:gd name="T10" fmla="*/ 0 h 21600"/>
                    <a:gd name="T11" fmla="*/ 23587 w 23587"/>
                    <a:gd name="T12" fmla="*/ 21600 h 21600"/>
                  </a:gdLst>
                  <a:ahLst/>
                  <a:cxnLst>
                    <a:cxn ang="T6">
                      <a:pos x="T0" y="T1"/>
                    </a:cxn>
                    <a:cxn ang="T7">
                      <a:pos x="T2" y="T3"/>
                    </a:cxn>
                    <a:cxn ang="T8">
                      <a:pos x="T4" y="T5"/>
                    </a:cxn>
                  </a:cxnLst>
                  <a:rect l="T9" t="T10" r="T11" b="T12"/>
                  <a:pathLst>
                    <a:path w="23587" h="21600" fill="none" extrusionOk="0">
                      <a:moveTo>
                        <a:pt x="-1" y="93"/>
                      </a:moveTo>
                      <a:cubicBezTo>
                        <a:pt x="667" y="31"/>
                        <a:pt x="1336" y="-1"/>
                        <a:pt x="2007" y="0"/>
                      </a:cubicBezTo>
                      <a:cubicBezTo>
                        <a:pt x="13576" y="0"/>
                        <a:pt x="23092" y="9116"/>
                        <a:pt x="23587" y="20675"/>
                      </a:cubicBezTo>
                    </a:path>
                    <a:path w="23587" h="21600" stroke="0" extrusionOk="0">
                      <a:moveTo>
                        <a:pt x="-1" y="93"/>
                      </a:moveTo>
                      <a:cubicBezTo>
                        <a:pt x="667" y="31"/>
                        <a:pt x="1336" y="-1"/>
                        <a:pt x="2007" y="0"/>
                      </a:cubicBezTo>
                      <a:cubicBezTo>
                        <a:pt x="13576" y="0"/>
                        <a:pt x="23092" y="9116"/>
                        <a:pt x="23587" y="20675"/>
                      </a:cubicBezTo>
                      <a:lnTo>
                        <a:pt x="2007" y="21600"/>
                      </a:lnTo>
                      <a:close/>
                    </a:path>
                  </a:pathLst>
                </a:custGeom>
                <a:noFill/>
                <a:ln w="12700" cap="rnd">
                  <a:solidFill>
                    <a:schemeClr val="tx1"/>
                  </a:solidFill>
                  <a:round/>
                  <a:headEnd/>
                  <a:tailEnd/>
                </a:ln>
              </p:spPr>
              <p:txBody>
                <a:bodyPr wrap="none" anchor="ctr"/>
                <a:lstStyle/>
                <a:p>
                  <a:endParaRPr lang="en-US"/>
                </a:p>
              </p:txBody>
            </p:sp>
          </p:grpSp>
          <p:grpSp>
            <p:nvGrpSpPr>
              <p:cNvPr id="63" name="Group 145">
                <a:extLst>
                  <a:ext uri="{FF2B5EF4-FFF2-40B4-BE49-F238E27FC236}">
                    <a16:creationId xmlns:a16="http://schemas.microsoft.com/office/drawing/2014/main" id="{72162AA7-AEA0-4F1A-A0B3-F3C6827F4531}"/>
                  </a:ext>
                </a:extLst>
              </p:cNvPr>
              <p:cNvGrpSpPr>
                <a:grpSpLocks/>
              </p:cNvGrpSpPr>
              <p:nvPr/>
            </p:nvGrpSpPr>
            <p:grpSpPr bwMode="auto">
              <a:xfrm>
                <a:off x="3862" y="3210"/>
                <a:ext cx="20" cy="30"/>
                <a:chOff x="3862" y="3210"/>
                <a:chExt cx="20" cy="30"/>
              </a:xfrm>
            </p:grpSpPr>
            <p:sp>
              <p:nvSpPr>
                <p:cNvPr id="80" name="Arc 146">
                  <a:extLst>
                    <a:ext uri="{FF2B5EF4-FFF2-40B4-BE49-F238E27FC236}">
                      <a16:creationId xmlns:a16="http://schemas.microsoft.com/office/drawing/2014/main" id="{BFF64FCF-038B-4FDC-ADC6-61834EB71A17}"/>
                    </a:ext>
                  </a:extLst>
                </p:cNvPr>
                <p:cNvSpPr>
                  <a:spLocks/>
                </p:cNvSpPr>
                <p:nvPr/>
              </p:nvSpPr>
              <p:spPr bwMode="auto">
                <a:xfrm rot="-1560000">
                  <a:off x="3871" y="3210"/>
                  <a:ext cx="11" cy="24"/>
                </a:xfrm>
                <a:custGeom>
                  <a:avLst/>
                  <a:gdLst>
                    <a:gd name="T0" fmla="*/ 0 w 21600"/>
                    <a:gd name="T1" fmla="*/ 0 h 21600"/>
                    <a:gd name="T2" fmla="*/ 11 w 21600"/>
                    <a:gd name="T3" fmla="*/ 24 h 21600"/>
                    <a:gd name="T4" fmla="*/ 0 w 21600"/>
                    <a:gd name="T5" fmla="*/ 2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chemeClr val="tx1"/>
                  </a:solidFill>
                  <a:round/>
                  <a:headEnd/>
                  <a:tailEnd/>
                </a:ln>
              </p:spPr>
              <p:txBody>
                <a:bodyPr wrap="none" anchor="ctr"/>
                <a:lstStyle/>
                <a:p>
                  <a:endParaRPr lang="en-US"/>
                </a:p>
              </p:txBody>
            </p:sp>
            <p:sp>
              <p:nvSpPr>
                <p:cNvPr id="81" name="Arc 147">
                  <a:extLst>
                    <a:ext uri="{FF2B5EF4-FFF2-40B4-BE49-F238E27FC236}">
                      <a16:creationId xmlns:a16="http://schemas.microsoft.com/office/drawing/2014/main" id="{5D4F6165-A5C2-4B31-A2C0-CD6834911259}"/>
                    </a:ext>
                  </a:extLst>
                </p:cNvPr>
                <p:cNvSpPr>
                  <a:spLocks/>
                </p:cNvSpPr>
                <p:nvPr/>
              </p:nvSpPr>
              <p:spPr bwMode="auto">
                <a:xfrm rot="-1560000">
                  <a:off x="3862" y="3217"/>
                  <a:ext cx="11" cy="23"/>
                </a:xfrm>
                <a:custGeom>
                  <a:avLst/>
                  <a:gdLst>
                    <a:gd name="T0" fmla="*/ 0 w 21580"/>
                    <a:gd name="T1" fmla="*/ 22 h 21514"/>
                    <a:gd name="T2" fmla="*/ 10 w 21580"/>
                    <a:gd name="T3" fmla="*/ 0 h 21514"/>
                    <a:gd name="T4" fmla="*/ 11 w 21580"/>
                    <a:gd name="T5" fmla="*/ 23 h 21514"/>
                    <a:gd name="T6" fmla="*/ 0 60000 65536"/>
                    <a:gd name="T7" fmla="*/ 0 60000 65536"/>
                    <a:gd name="T8" fmla="*/ 0 60000 65536"/>
                    <a:gd name="T9" fmla="*/ 0 w 21580"/>
                    <a:gd name="T10" fmla="*/ 0 h 21514"/>
                    <a:gd name="T11" fmla="*/ 21580 w 21580"/>
                    <a:gd name="T12" fmla="*/ 21514 h 21514"/>
                  </a:gdLst>
                  <a:ahLst/>
                  <a:cxnLst>
                    <a:cxn ang="T6">
                      <a:pos x="T0" y="T1"/>
                    </a:cxn>
                    <a:cxn ang="T7">
                      <a:pos x="T2" y="T3"/>
                    </a:cxn>
                    <a:cxn ang="T8">
                      <a:pos x="T4" y="T5"/>
                    </a:cxn>
                  </a:cxnLst>
                  <a:rect l="T9" t="T10" r="T11" b="T12"/>
                  <a:pathLst>
                    <a:path w="21580" h="21514" fill="none" extrusionOk="0">
                      <a:moveTo>
                        <a:pt x="-1" y="20595"/>
                      </a:moveTo>
                      <a:cubicBezTo>
                        <a:pt x="460" y="9769"/>
                        <a:pt x="8871" y="959"/>
                        <a:pt x="19664" y="-1"/>
                      </a:cubicBezTo>
                    </a:path>
                    <a:path w="21580" h="21514" stroke="0" extrusionOk="0">
                      <a:moveTo>
                        <a:pt x="-1" y="20595"/>
                      </a:moveTo>
                      <a:cubicBezTo>
                        <a:pt x="460" y="9769"/>
                        <a:pt x="8871" y="959"/>
                        <a:pt x="19664" y="-1"/>
                      </a:cubicBezTo>
                      <a:lnTo>
                        <a:pt x="21580" y="21514"/>
                      </a:lnTo>
                      <a:close/>
                    </a:path>
                  </a:pathLst>
                </a:custGeom>
                <a:noFill/>
                <a:ln w="12700" cap="rnd">
                  <a:solidFill>
                    <a:schemeClr val="tx1"/>
                  </a:solidFill>
                  <a:round/>
                  <a:headEnd/>
                  <a:tailEnd/>
                </a:ln>
              </p:spPr>
              <p:txBody>
                <a:bodyPr wrap="none" anchor="ctr"/>
                <a:lstStyle/>
                <a:p>
                  <a:endParaRPr lang="en-US"/>
                </a:p>
              </p:txBody>
            </p:sp>
          </p:grpSp>
          <p:grpSp>
            <p:nvGrpSpPr>
              <p:cNvPr id="64" name="Group 148">
                <a:extLst>
                  <a:ext uri="{FF2B5EF4-FFF2-40B4-BE49-F238E27FC236}">
                    <a16:creationId xmlns:a16="http://schemas.microsoft.com/office/drawing/2014/main" id="{C80F6375-0EF2-42F7-8541-586B25434417}"/>
                  </a:ext>
                </a:extLst>
              </p:cNvPr>
              <p:cNvGrpSpPr>
                <a:grpSpLocks/>
              </p:cNvGrpSpPr>
              <p:nvPr/>
            </p:nvGrpSpPr>
            <p:grpSpPr bwMode="auto">
              <a:xfrm>
                <a:off x="3893" y="3220"/>
                <a:ext cx="30" cy="31"/>
                <a:chOff x="3893" y="3220"/>
                <a:chExt cx="30" cy="31"/>
              </a:xfrm>
            </p:grpSpPr>
            <p:sp>
              <p:nvSpPr>
                <p:cNvPr id="78" name="Arc 149">
                  <a:extLst>
                    <a:ext uri="{FF2B5EF4-FFF2-40B4-BE49-F238E27FC236}">
                      <a16:creationId xmlns:a16="http://schemas.microsoft.com/office/drawing/2014/main" id="{E18696B9-045E-4D4F-BDD7-88C2E15A09FB}"/>
                    </a:ext>
                  </a:extLst>
                </p:cNvPr>
                <p:cNvSpPr>
                  <a:spLocks/>
                </p:cNvSpPr>
                <p:nvPr/>
              </p:nvSpPr>
              <p:spPr bwMode="auto">
                <a:xfrm rot="9240000">
                  <a:off x="3912" y="3220"/>
                  <a:ext cx="11" cy="24"/>
                </a:xfrm>
                <a:custGeom>
                  <a:avLst/>
                  <a:gdLst>
                    <a:gd name="T0" fmla="*/ 0 w 21600"/>
                    <a:gd name="T1" fmla="*/ 24 h 21511"/>
                    <a:gd name="T2" fmla="*/ 10 w 21600"/>
                    <a:gd name="T3" fmla="*/ 0 h 21511"/>
                    <a:gd name="T4" fmla="*/ 11 w 21600"/>
                    <a:gd name="T5" fmla="*/ 24 h 21511"/>
                    <a:gd name="T6" fmla="*/ 0 60000 65536"/>
                    <a:gd name="T7" fmla="*/ 0 60000 65536"/>
                    <a:gd name="T8" fmla="*/ 0 60000 65536"/>
                    <a:gd name="T9" fmla="*/ 0 w 21600"/>
                    <a:gd name="T10" fmla="*/ 0 h 21511"/>
                    <a:gd name="T11" fmla="*/ 21600 w 21600"/>
                    <a:gd name="T12" fmla="*/ 21511 h 21511"/>
                  </a:gdLst>
                  <a:ahLst/>
                  <a:cxnLst>
                    <a:cxn ang="T6">
                      <a:pos x="T0" y="T1"/>
                    </a:cxn>
                    <a:cxn ang="T7">
                      <a:pos x="T2" y="T3"/>
                    </a:cxn>
                    <a:cxn ang="T8">
                      <a:pos x="T4" y="T5"/>
                    </a:cxn>
                  </a:cxnLst>
                  <a:rect l="T9" t="T10" r="T11" b="T12"/>
                  <a:pathLst>
                    <a:path w="21600" h="21511" fill="none" extrusionOk="0">
                      <a:moveTo>
                        <a:pt x="0" y="21511"/>
                      </a:moveTo>
                      <a:cubicBezTo>
                        <a:pt x="0" y="10339"/>
                        <a:pt x="8519" y="1010"/>
                        <a:pt x="19644" y="-1"/>
                      </a:cubicBezTo>
                    </a:path>
                    <a:path w="21600" h="21511" stroke="0" extrusionOk="0">
                      <a:moveTo>
                        <a:pt x="0" y="21511"/>
                      </a:moveTo>
                      <a:cubicBezTo>
                        <a:pt x="0" y="10339"/>
                        <a:pt x="8519" y="1010"/>
                        <a:pt x="19644" y="-1"/>
                      </a:cubicBezTo>
                      <a:lnTo>
                        <a:pt x="21600" y="21511"/>
                      </a:lnTo>
                      <a:close/>
                    </a:path>
                  </a:pathLst>
                </a:custGeom>
                <a:noFill/>
                <a:ln w="12700" cap="rnd">
                  <a:solidFill>
                    <a:schemeClr val="tx1"/>
                  </a:solidFill>
                  <a:round/>
                  <a:headEnd/>
                  <a:tailEnd/>
                </a:ln>
              </p:spPr>
              <p:txBody>
                <a:bodyPr wrap="none" anchor="ctr"/>
                <a:lstStyle/>
                <a:p>
                  <a:endParaRPr lang="en-US"/>
                </a:p>
              </p:txBody>
            </p:sp>
            <p:sp>
              <p:nvSpPr>
                <p:cNvPr id="79" name="Arc 150">
                  <a:extLst>
                    <a:ext uri="{FF2B5EF4-FFF2-40B4-BE49-F238E27FC236}">
                      <a16:creationId xmlns:a16="http://schemas.microsoft.com/office/drawing/2014/main" id="{C1E057AB-4EA8-49E0-8E29-4DA61129E3E9}"/>
                    </a:ext>
                  </a:extLst>
                </p:cNvPr>
                <p:cNvSpPr>
                  <a:spLocks/>
                </p:cNvSpPr>
                <p:nvPr/>
              </p:nvSpPr>
              <p:spPr bwMode="auto">
                <a:xfrm rot="9240000">
                  <a:off x="3893" y="3227"/>
                  <a:ext cx="11" cy="24"/>
                </a:xfrm>
                <a:custGeom>
                  <a:avLst/>
                  <a:gdLst>
                    <a:gd name="T0" fmla="*/ 0 w 21600"/>
                    <a:gd name="T1" fmla="*/ 0 h 21600"/>
                    <a:gd name="T2" fmla="*/ 11 w 21600"/>
                    <a:gd name="T3" fmla="*/ 24 h 21600"/>
                    <a:gd name="T4" fmla="*/ 0 w 21600"/>
                    <a:gd name="T5" fmla="*/ 2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chemeClr val="tx1"/>
                  </a:solidFill>
                  <a:round/>
                  <a:headEnd/>
                  <a:tailEnd/>
                </a:ln>
              </p:spPr>
              <p:txBody>
                <a:bodyPr wrap="none" anchor="ctr"/>
                <a:lstStyle/>
                <a:p>
                  <a:endParaRPr lang="en-US"/>
                </a:p>
              </p:txBody>
            </p:sp>
          </p:grpSp>
          <p:grpSp>
            <p:nvGrpSpPr>
              <p:cNvPr id="65" name="Group 151">
                <a:extLst>
                  <a:ext uri="{FF2B5EF4-FFF2-40B4-BE49-F238E27FC236}">
                    <a16:creationId xmlns:a16="http://schemas.microsoft.com/office/drawing/2014/main" id="{60F8859F-8FC4-4F64-92E1-9D73B21545A2}"/>
                  </a:ext>
                </a:extLst>
              </p:cNvPr>
              <p:cNvGrpSpPr>
                <a:grpSpLocks/>
              </p:cNvGrpSpPr>
              <p:nvPr/>
            </p:nvGrpSpPr>
            <p:grpSpPr bwMode="auto">
              <a:xfrm>
                <a:off x="3914" y="3181"/>
                <a:ext cx="19" cy="29"/>
                <a:chOff x="3914" y="3181"/>
                <a:chExt cx="19" cy="29"/>
              </a:xfrm>
            </p:grpSpPr>
            <p:sp>
              <p:nvSpPr>
                <p:cNvPr id="76" name="Arc 152">
                  <a:extLst>
                    <a:ext uri="{FF2B5EF4-FFF2-40B4-BE49-F238E27FC236}">
                      <a16:creationId xmlns:a16="http://schemas.microsoft.com/office/drawing/2014/main" id="{16EFC520-0B33-4B89-8659-39EE6DC49601}"/>
                    </a:ext>
                  </a:extLst>
                </p:cNvPr>
                <p:cNvSpPr>
                  <a:spLocks/>
                </p:cNvSpPr>
                <p:nvPr/>
              </p:nvSpPr>
              <p:spPr bwMode="auto">
                <a:xfrm rot="-1560000">
                  <a:off x="3922" y="3181"/>
                  <a:ext cx="11" cy="24"/>
                </a:xfrm>
                <a:custGeom>
                  <a:avLst/>
                  <a:gdLst>
                    <a:gd name="T0" fmla="*/ 0 w 21580"/>
                    <a:gd name="T1" fmla="*/ 0 h 21600"/>
                    <a:gd name="T2" fmla="*/ 11 w 21580"/>
                    <a:gd name="T3" fmla="*/ 23 h 21600"/>
                    <a:gd name="T4" fmla="*/ 0 w 21580"/>
                    <a:gd name="T5" fmla="*/ 24 h 21600"/>
                    <a:gd name="T6" fmla="*/ 0 60000 65536"/>
                    <a:gd name="T7" fmla="*/ 0 60000 65536"/>
                    <a:gd name="T8" fmla="*/ 0 60000 65536"/>
                    <a:gd name="T9" fmla="*/ 0 w 21580"/>
                    <a:gd name="T10" fmla="*/ 0 h 21600"/>
                    <a:gd name="T11" fmla="*/ 21580 w 21580"/>
                    <a:gd name="T12" fmla="*/ 21600 h 21600"/>
                  </a:gdLst>
                  <a:ahLst/>
                  <a:cxnLst>
                    <a:cxn ang="T6">
                      <a:pos x="T0" y="T1"/>
                    </a:cxn>
                    <a:cxn ang="T7">
                      <a:pos x="T2" y="T3"/>
                    </a:cxn>
                    <a:cxn ang="T8">
                      <a:pos x="T4" y="T5"/>
                    </a:cxn>
                  </a:cxnLst>
                  <a:rect l="T9" t="T10" r="T11" b="T12"/>
                  <a:pathLst>
                    <a:path w="21580" h="21600" fill="none" extrusionOk="0">
                      <a:moveTo>
                        <a:pt x="-1" y="0"/>
                      </a:moveTo>
                      <a:cubicBezTo>
                        <a:pt x="11572" y="0"/>
                        <a:pt x="21088" y="9120"/>
                        <a:pt x="21580" y="20681"/>
                      </a:cubicBezTo>
                    </a:path>
                    <a:path w="21580" h="21600" stroke="0" extrusionOk="0">
                      <a:moveTo>
                        <a:pt x="-1" y="0"/>
                      </a:moveTo>
                      <a:cubicBezTo>
                        <a:pt x="11572" y="0"/>
                        <a:pt x="21088" y="9120"/>
                        <a:pt x="21580" y="20681"/>
                      </a:cubicBezTo>
                      <a:lnTo>
                        <a:pt x="0" y="21600"/>
                      </a:lnTo>
                      <a:close/>
                    </a:path>
                  </a:pathLst>
                </a:custGeom>
                <a:noFill/>
                <a:ln w="12700" cap="rnd">
                  <a:solidFill>
                    <a:schemeClr val="tx1"/>
                  </a:solidFill>
                  <a:round/>
                  <a:headEnd/>
                  <a:tailEnd/>
                </a:ln>
              </p:spPr>
              <p:txBody>
                <a:bodyPr wrap="none" anchor="ctr"/>
                <a:lstStyle/>
                <a:p>
                  <a:endParaRPr lang="en-US"/>
                </a:p>
              </p:txBody>
            </p:sp>
            <p:sp>
              <p:nvSpPr>
                <p:cNvPr id="77" name="Arc 153">
                  <a:extLst>
                    <a:ext uri="{FF2B5EF4-FFF2-40B4-BE49-F238E27FC236}">
                      <a16:creationId xmlns:a16="http://schemas.microsoft.com/office/drawing/2014/main" id="{98B61C30-C5F4-41E7-8259-8E17719741FF}"/>
                    </a:ext>
                  </a:extLst>
                </p:cNvPr>
                <p:cNvSpPr>
                  <a:spLocks/>
                </p:cNvSpPr>
                <p:nvPr/>
              </p:nvSpPr>
              <p:spPr bwMode="auto">
                <a:xfrm rot="-1560000">
                  <a:off x="3914" y="3186"/>
                  <a:ext cx="11" cy="24"/>
                </a:xfrm>
                <a:custGeom>
                  <a:avLst/>
                  <a:gdLst>
                    <a:gd name="T0" fmla="*/ 0 w 21600"/>
                    <a:gd name="T1" fmla="*/ 24 h 21511"/>
                    <a:gd name="T2" fmla="*/ 10 w 21600"/>
                    <a:gd name="T3" fmla="*/ 0 h 21511"/>
                    <a:gd name="T4" fmla="*/ 11 w 21600"/>
                    <a:gd name="T5" fmla="*/ 24 h 21511"/>
                    <a:gd name="T6" fmla="*/ 0 60000 65536"/>
                    <a:gd name="T7" fmla="*/ 0 60000 65536"/>
                    <a:gd name="T8" fmla="*/ 0 60000 65536"/>
                    <a:gd name="T9" fmla="*/ 0 w 21600"/>
                    <a:gd name="T10" fmla="*/ 0 h 21511"/>
                    <a:gd name="T11" fmla="*/ 21600 w 21600"/>
                    <a:gd name="T12" fmla="*/ 21511 h 21511"/>
                  </a:gdLst>
                  <a:ahLst/>
                  <a:cxnLst>
                    <a:cxn ang="T6">
                      <a:pos x="T0" y="T1"/>
                    </a:cxn>
                    <a:cxn ang="T7">
                      <a:pos x="T2" y="T3"/>
                    </a:cxn>
                    <a:cxn ang="T8">
                      <a:pos x="T4" y="T5"/>
                    </a:cxn>
                  </a:cxnLst>
                  <a:rect l="T9" t="T10" r="T11" b="T12"/>
                  <a:pathLst>
                    <a:path w="21600" h="21511" fill="none" extrusionOk="0">
                      <a:moveTo>
                        <a:pt x="0" y="21511"/>
                      </a:moveTo>
                      <a:cubicBezTo>
                        <a:pt x="0" y="10339"/>
                        <a:pt x="8519" y="1010"/>
                        <a:pt x="19644" y="-1"/>
                      </a:cubicBezTo>
                    </a:path>
                    <a:path w="21600" h="21511" stroke="0" extrusionOk="0">
                      <a:moveTo>
                        <a:pt x="0" y="21511"/>
                      </a:moveTo>
                      <a:cubicBezTo>
                        <a:pt x="0" y="10339"/>
                        <a:pt x="8519" y="1010"/>
                        <a:pt x="19644" y="-1"/>
                      </a:cubicBezTo>
                      <a:lnTo>
                        <a:pt x="21600" y="21511"/>
                      </a:lnTo>
                      <a:close/>
                    </a:path>
                  </a:pathLst>
                </a:custGeom>
                <a:noFill/>
                <a:ln w="12700" cap="rnd">
                  <a:solidFill>
                    <a:schemeClr val="tx1"/>
                  </a:solidFill>
                  <a:round/>
                  <a:headEnd/>
                  <a:tailEnd/>
                </a:ln>
              </p:spPr>
              <p:txBody>
                <a:bodyPr wrap="none" anchor="ctr"/>
                <a:lstStyle/>
                <a:p>
                  <a:endParaRPr lang="en-US"/>
                </a:p>
              </p:txBody>
            </p:sp>
          </p:grpSp>
          <p:grpSp>
            <p:nvGrpSpPr>
              <p:cNvPr id="66" name="Group 154">
                <a:extLst>
                  <a:ext uri="{FF2B5EF4-FFF2-40B4-BE49-F238E27FC236}">
                    <a16:creationId xmlns:a16="http://schemas.microsoft.com/office/drawing/2014/main" id="{89F4DB8D-6021-4D37-A6FF-4DF8B726006A}"/>
                  </a:ext>
                </a:extLst>
              </p:cNvPr>
              <p:cNvGrpSpPr>
                <a:grpSpLocks/>
              </p:cNvGrpSpPr>
              <p:nvPr/>
            </p:nvGrpSpPr>
            <p:grpSpPr bwMode="auto">
              <a:xfrm>
                <a:off x="3945" y="3190"/>
                <a:ext cx="30" cy="30"/>
                <a:chOff x="3945" y="3190"/>
                <a:chExt cx="30" cy="30"/>
              </a:xfrm>
            </p:grpSpPr>
            <p:sp>
              <p:nvSpPr>
                <p:cNvPr id="74" name="Arc 155">
                  <a:extLst>
                    <a:ext uri="{FF2B5EF4-FFF2-40B4-BE49-F238E27FC236}">
                      <a16:creationId xmlns:a16="http://schemas.microsoft.com/office/drawing/2014/main" id="{0C7D6F04-C25D-498E-AD37-A9AC5C21615A}"/>
                    </a:ext>
                  </a:extLst>
                </p:cNvPr>
                <p:cNvSpPr>
                  <a:spLocks/>
                </p:cNvSpPr>
                <p:nvPr/>
              </p:nvSpPr>
              <p:spPr bwMode="auto">
                <a:xfrm rot="9240000">
                  <a:off x="3964" y="3190"/>
                  <a:ext cx="11" cy="24"/>
                </a:xfrm>
                <a:custGeom>
                  <a:avLst/>
                  <a:gdLst>
                    <a:gd name="T0" fmla="*/ 0 w 21600"/>
                    <a:gd name="T1" fmla="*/ 24 h 21511"/>
                    <a:gd name="T2" fmla="*/ 10 w 21600"/>
                    <a:gd name="T3" fmla="*/ 0 h 21511"/>
                    <a:gd name="T4" fmla="*/ 11 w 21600"/>
                    <a:gd name="T5" fmla="*/ 24 h 21511"/>
                    <a:gd name="T6" fmla="*/ 0 60000 65536"/>
                    <a:gd name="T7" fmla="*/ 0 60000 65536"/>
                    <a:gd name="T8" fmla="*/ 0 60000 65536"/>
                    <a:gd name="T9" fmla="*/ 0 w 21600"/>
                    <a:gd name="T10" fmla="*/ 0 h 21511"/>
                    <a:gd name="T11" fmla="*/ 21600 w 21600"/>
                    <a:gd name="T12" fmla="*/ 21511 h 21511"/>
                  </a:gdLst>
                  <a:ahLst/>
                  <a:cxnLst>
                    <a:cxn ang="T6">
                      <a:pos x="T0" y="T1"/>
                    </a:cxn>
                    <a:cxn ang="T7">
                      <a:pos x="T2" y="T3"/>
                    </a:cxn>
                    <a:cxn ang="T8">
                      <a:pos x="T4" y="T5"/>
                    </a:cxn>
                  </a:cxnLst>
                  <a:rect l="T9" t="T10" r="T11" b="T12"/>
                  <a:pathLst>
                    <a:path w="21600" h="21511" fill="none" extrusionOk="0">
                      <a:moveTo>
                        <a:pt x="0" y="21511"/>
                      </a:moveTo>
                      <a:cubicBezTo>
                        <a:pt x="0" y="10339"/>
                        <a:pt x="8519" y="1010"/>
                        <a:pt x="19644" y="-1"/>
                      </a:cubicBezTo>
                    </a:path>
                    <a:path w="21600" h="21511" stroke="0" extrusionOk="0">
                      <a:moveTo>
                        <a:pt x="0" y="21511"/>
                      </a:moveTo>
                      <a:cubicBezTo>
                        <a:pt x="0" y="10339"/>
                        <a:pt x="8519" y="1010"/>
                        <a:pt x="19644" y="-1"/>
                      </a:cubicBezTo>
                      <a:lnTo>
                        <a:pt x="21600" y="21511"/>
                      </a:lnTo>
                      <a:close/>
                    </a:path>
                  </a:pathLst>
                </a:custGeom>
                <a:noFill/>
                <a:ln w="12700" cap="rnd">
                  <a:solidFill>
                    <a:schemeClr val="tx1"/>
                  </a:solidFill>
                  <a:round/>
                  <a:headEnd/>
                  <a:tailEnd/>
                </a:ln>
              </p:spPr>
              <p:txBody>
                <a:bodyPr wrap="none" anchor="ctr"/>
                <a:lstStyle/>
                <a:p>
                  <a:endParaRPr lang="en-US"/>
                </a:p>
              </p:txBody>
            </p:sp>
            <p:sp>
              <p:nvSpPr>
                <p:cNvPr id="75" name="Arc 156">
                  <a:extLst>
                    <a:ext uri="{FF2B5EF4-FFF2-40B4-BE49-F238E27FC236}">
                      <a16:creationId xmlns:a16="http://schemas.microsoft.com/office/drawing/2014/main" id="{E88A5AA7-AF25-409C-9B85-5383FA3F76BE}"/>
                    </a:ext>
                  </a:extLst>
                </p:cNvPr>
                <p:cNvSpPr>
                  <a:spLocks/>
                </p:cNvSpPr>
                <p:nvPr/>
              </p:nvSpPr>
              <p:spPr bwMode="auto">
                <a:xfrm rot="9240000">
                  <a:off x="3945" y="3195"/>
                  <a:ext cx="11" cy="25"/>
                </a:xfrm>
                <a:custGeom>
                  <a:avLst/>
                  <a:gdLst>
                    <a:gd name="T0" fmla="*/ 0 w 21600"/>
                    <a:gd name="T1" fmla="*/ 0 h 21600"/>
                    <a:gd name="T2" fmla="*/ 11 w 21600"/>
                    <a:gd name="T3" fmla="*/ 25 h 21600"/>
                    <a:gd name="T4" fmla="*/ 0 w 21600"/>
                    <a:gd name="T5" fmla="*/ 2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chemeClr val="tx1"/>
                  </a:solidFill>
                  <a:round/>
                  <a:headEnd/>
                  <a:tailEnd/>
                </a:ln>
              </p:spPr>
              <p:txBody>
                <a:bodyPr wrap="none" anchor="ctr"/>
                <a:lstStyle/>
                <a:p>
                  <a:endParaRPr lang="en-US"/>
                </a:p>
              </p:txBody>
            </p:sp>
          </p:grpSp>
          <p:grpSp>
            <p:nvGrpSpPr>
              <p:cNvPr id="67" name="Group 157">
                <a:extLst>
                  <a:ext uri="{FF2B5EF4-FFF2-40B4-BE49-F238E27FC236}">
                    <a16:creationId xmlns:a16="http://schemas.microsoft.com/office/drawing/2014/main" id="{F5055A99-57C7-4E08-8994-745AC4A2A122}"/>
                  </a:ext>
                </a:extLst>
              </p:cNvPr>
              <p:cNvGrpSpPr>
                <a:grpSpLocks/>
              </p:cNvGrpSpPr>
              <p:nvPr/>
            </p:nvGrpSpPr>
            <p:grpSpPr bwMode="auto">
              <a:xfrm>
                <a:off x="3965" y="3150"/>
                <a:ext cx="20" cy="31"/>
                <a:chOff x="3965" y="3150"/>
                <a:chExt cx="20" cy="31"/>
              </a:xfrm>
            </p:grpSpPr>
            <p:sp>
              <p:nvSpPr>
                <p:cNvPr id="72" name="Arc 158">
                  <a:extLst>
                    <a:ext uri="{FF2B5EF4-FFF2-40B4-BE49-F238E27FC236}">
                      <a16:creationId xmlns:a16="http://schemas.microsoft.com/office/drawing/2014/main" id="{9AED8909-BC3C-4C9C-85CF-2A10E03B126D}"/>
                    </a:ext>
                  </a:extLst>
                </p:cNvPr>
                <p:cNvSpPr>
                  <a:spLocks/>
                </p:cNvSpPr>
                <p:nvPr/>
              </p:nvSpPr>
              <p:spPr bwMode="auto">
                <a:xfrm rot="-1560000">
                  <a:off x="3974" y="3150"/>
                  <a:ext cx="11" cy="24"/>
                </a:xfrm>
                <a:custGeom>
                  <a:avLst/>
                  <a:gdLst>
                    <a:gd name="T0" fmla="*/ 0 w 21600"/>
                    <a:gd name="T1" fmla="*/ 0 h 21600"/>
                    <a:gd name="T2" fmla="*/ 11 w 21600"/>
                    <a:gd name="T3" fmla="*/ 24 h 21600"/>
                    <a:gd name="T4" fmla="*/ 0 w 21600"/>
                    <a:gd name="T5" fmla="*/ 2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chemeClr val="tx1"/>
                  </a:solidFill>
                  <a:round/>
                  <a:headEnd/>
                  <a:tailEnd/>
                </a:ln>
              </p:spPr>
              <p:txBody>
                <a:bodyPr wrap="none" anchor="ctr"/>
                <a:lstStyle/>
                <a:p>
                  <a:endParaRPr lang="en-US"/>
                </a:p>
              </p:txBody>
            </p:sp>
            <p:sp>
              <p:nvSpPr>
                <p:cNvPr id="73" name="Arc 159">
                  <a:extLst>
                    <a:ext uri="{FF2B5EF4-FFF2-40B4-BE49-F238E27FC236}">
                      <a16:creationId xmlns:a16="http://schemas.microsoft.com/office/drawing/2014/main" id="{092700AB-3091-423C-A8AE-6A40C7902D17}"/>
                    </a:ext>
                  </a:extLst>
                </p:cNvPr>
                <p:cNvSpPr>
                  <a:spLocks/>
                </p:cNvSpPr>
                <p:nvPr/>
              </p:nvSpPr>
              <p:spPr bwMode="auto">
                <a:xfrm rot="-1560000">
                  <a:off x="3965" y="3158"/>
                  <a:ext cx="11" cy="23"/>
                </a:xfrm>
                <a:custGeom>
                  <a:avLst/>
                  <a:gdLst>
                    <a:gd name="T0" fmla="*/ 0 w 21582"/>
                    <a:gd name="T1" fmla="*/ 22 h 21522"/>
                    <a:gd name="T2" fmla="*/ 10 w 21582"/>
                    <a:gd name="T3" fmla="*/ 0 h 21522"/>
                    <a:gd name="T4" fmla="*/ 11 w 21582"/>
                    <a:gd name="T5" fmla="*/ 23 h 21522"/>
                    <a:gd name="T6" fmla="*/ 0 60000 65536"/>
                    <a:gd name="T7" fmla="*/ 0 60000 65536"/>
                    <a:gd name="T8" fmla="*/ 0 60000 65536"/>
                    <a:gd name="T9" fmla="*/ 0 w 21582"/>
                    <a:gd name="T10" fmla="*/ 0 h 21522"/>
                    <a:gd name="T11" fmla="*/ 21582 w 21582"/>
                    <a:gd name="T12" fmla="*/ 21522 h 21522"/>
                  </a:gdLst>
                  <a:ahLst/>
                  <a:cxnLst>
                    <a:cxn ang="T6">
                      <a:pos x="T0" y="T1"/>
                    </a:cxn>
                    <a:cxn ang="T7">
                      <a:pos x="T2" y="T3"/>
                    </a:cxn>
                    <a:cxn ang="T8">
                      <a:pos x="T4" y="T5"/>
                    </a:cxn>
                  </a:cxnLst>
                  <a:rect l="T9" t="T10" r="T11" b="T12"/>
                  <a:pathLst>
                    <a:path w="21582" h="21522" fill="none" extrusionOk="0">
                      <a:moveTo>
                        <a:pt x="-1" y="20641"/>
                      </a:moveTo>
                      <a:cubicBezTo>
                        <a:pt x="443" y="9768"/>
                        <a:pt x="8906" y="922"/>
                        <a:pt x="19749" y="-1"/>
                      </a:cubicBezTo>
                    </a:path>
                    <a:path w="21582" h="21522" stroke="0" extrusionOk="0">
                      <a:moveTo>
                        <a:pt x="-1" y="20641"/>
                      </a:moveTo>
                      <a:cubicBezTo>
                        <a:pt x="443" y="9768"/>
                        <a:pt x="8906" y="922"/>
                        <a:pt x="19749" y="-1"/>
                      </a:cubicBezTo>
                      <a:lnTo>
                        <a:pt x="21582" y="21522"/>
                      </a:lnTo>
                      <a:close/>
                    </a:path>
                  </a:pathLst>
                </a:custGeom>
                <a:noFill/>
                <a:ln w="12700" cap="rnd">
                  <a:solidFill>
                    <a:schemeClr val="tx1"/>
                  </a:solidFill>
                  <a:round/>
                  <a:headEnd/>
                  <a:tailEnd/>
                </a:ln>
              </p:spPr>
              <p:txBody>
                <a:bodyPr wrap="none" anchor="ctr"/>
                <a:lstStyle/>
                <a:p>
                  <a:endParaRPr lang="en-US"/>
                </a:p>
              </p:txBody>
            </p:sp>
          </p:grpSp>
          <p:sp>
            <p:nvSpPr>
              <p:cNvPr id="68" name="Arc 160">
                <a:extLst>
                  <a:ext uri="{FF2B5EF4-FFF2-40B4-BE49-F238E27FC236}">
                    <a16:creationId xmlns:a16="http://schemas.microsoft.com/office/drawing/2014/main" id="{69D89A24-261D-4A4B-994B-5AC2A7E75E10}"/>
                  </a:ext>
                </a:extLst>
              </p:cNvPr>
              <p:cNvSpPr>
                <a:spLocks/>
              </p:cNvSpPr>
              <p:nvPr/>
            </p:nvSpPr>
            <p:spPr bwMode="auto">
              <a:xfrm rot="9240000">
                <a:off x="4017" y="3172"/>
                <a:ext cx="11" cy="11"/>
              </a:xfrm>
              <a:custGeom>
                <a:avLst/>
                <a:gdLst>
                  <a:gd name="T0" fmla="*/ 0 w 21518"/>
                  <a:gd name="T1" fmla="*/ 10 h 21518"/>
                  <a:gd name="T2" fmla="*/ 10 w 21518"/>
                  <a:gd name="T3" fmla="*/ 0 h 21518"/>
                  <a:gd name="T4" fmla="*/ 11 w 21518"/>
                  <a:gd name="T5" fmla="*/ 11 h 21518"/>
                  <a:gd name="T6" fmla="*/ 0 60000 65536"/>
                  <a:gd name="T7" fmla="*/ 0 60000 65536"/>
                  <a:gd name="T8" fmla="*/ 0 60000 65536"/>
                  <a:gd name="T9" fmla="*/ 0 w 21518"/>
                  <a:gd name="T10" fmla="*/ 0 h 21518"/>
                  <a:gd name="T11" fmla="*/ 21518 w 21518"/>
                  <a:gd name="T12" fmla="*/ 21518 h 21518"/>
                </a:gdLst>
                <a:ahLst/>
                <a:cxnLst>
                  <a:cxn ang="T6">
                    <a:pos x="T0" y="T1"/>
                  </a:cxn>
                  <a:cxn ang="T7">
                    <a:pos x="T2" y="T3"/>
                  </a:cxn>
                  <a:cxn ang="T8">
                    <a:pos x="T4" y="T5"/>
                  </a:cxn>
                </a:cxnLst>
                <a:rect l="T9" t="T10" r="T11" b="T12"/>
                <a:pathLst>
                  <a:path w="21518" h="21518" fill="none" extrusionOk="0">
                    <a:moveTo>
                      <a:pt x="-1" y="19646"/>
                    </a:moveTo>
                    <a:cubicBezTo>
                      <a:pt x="907" y="9196"/>
                      <a:pt x="9193" y="909"/>
                      <a:pt x="19643" y="-1"/>
                    </a:cubicBezTo>
                  </a:path>
                  <a:path w="21518" h="21518" stroke="0" extrusionOk="0">
                    <a:moveTo>
                      <a:pt x="-1" y="19646"/>
                    </a:moveTo>
                    <a:cubicBezTo>
                      <a:pt x="907" y="9196"/>
                      <a:pt x="9193" y="909"/>
                      <a:pt x="19643" y="-1"/>
                    </a:cubicBezTo>
                    <a:lnTo>
                      <a:pt x="21518" y="21518"/>
                    </a:lnTo>
                    <a:close/>
                  </a:path>
                </a:pathLst>
              </a:custGeom>
              <a:noFill/>
              <a:ln w="12700" cap="rnd">
                <a:solidFill>
                  <a:schemeClr val="tx1"/>
                </a:solidFill>
                <a:round/>
                <a:headEnd/>
                <a:tailEnd/>
              </a:ln>
            </p:spPr>
            <p:txBody>
              <a:bodyPr wrap="none" anchor="ctr"/>
              <a:lstStyle/>
              <a:p>
                <a:endParaRPr lang="en-US"/>
              </a:p>
            </p:txBody>
          </p:sp>
          <p:sp>
            <p:nvSpPr>
              <p:cNvPr id="69" name="Arc 161">
                <a:extLst>
                  <a:ext uri="{FF2B5EF4-FFF2-40B4-BE49-F238E27FC236}">
                    <a16:creationId xmlns:a16="http://schemas.microsoft.com/office/drawing/2014/main" id="{7957CB67-CE19-43E4-9C74-DD6CFA293E46}"/>
                  </a:ext>
                </a:extLst>
              </p:cNvPr>
              <p:cNvSpPr>
                <a:spLocks/>
              </p:cNvSpPr>
              <p:nvPr/>
            </p:nvSpPr>
            <p:spPr bwMode="auto">
              <a:xfrm rot="9240000">
                <a:off x="3995" y="3167"/>
                <a:ext cx="11" cy="21"/>
              </a:xfrm>
              <a:custGeom>
                <a:avLst/>
                <a:gdLst>
                  <a:gd name="T0" fmla="*/ 0 w 23647"/>
                  <a:gd name="T1" fmla="*/ 0 h 21600"/>
                  <a:gd name="T2" fmla="*/ 11 w 23647"/>
                  <a:gd name="T3" fmla="*/ 21 h 21600"/>
                  <a:gd name="T4" fmla="*/ 1 w 23647"/>
                  <a:gd name="T5" fmla="*/ 21 h 21600"/>
                  <a:gd name="T6" fmla="*/ 0 60000 65536"/>
                  <a:gd name="T7" fmla="*/ 0 60000 65536"/>
                  <a:gd name="T8" fmla="*/ 0 60000 65536"/>
                  <a:gd name="T9" fmla="*/ 0 w 23647"/>
                  <a:gd name="T10" fmla="*/ 0 h 21600"/>
                  <a:gd name="T11" fmla="*/ 23647 w 23647"/>
                  <a:gd name="T12" fmla="*/ 21600 h 21600"/>
                </a:gdLst>
                <a:ahLst/>
                <a:cxnLst>
                  <a:cxn ang="T6">
                    <a:pos x="T0" y="T1"/>
                  </a:cxn>
                  <a:cxn ang="T7">
                    <a:pos x="T2" y="T3"/>
                  </a:cxn>
                  <a:cxn ang="T8">
                    <a:pos x="T4" y="T5"/>
                  </a:cxn>
                </a:cxnLst>
                <a:rect l="T9" t="T10" r="T11" b="T12"/>
                <a:pathLst>
                  <a:path w="23647" h="21600" fill="none" extrusionOk="0">
                    <a:moveTo>
                      <a:pt x="-1" y="97"/>
                    </a:moveTo>
                    <a:cubicBezTo>
                      <a:pt x="680" y="32"/>
                      <a:pt x="1363" y="-1"/>
                      <a:pt x="2047" y="0"/>
                    </a:cubicBezTo>
                    <a:cubicBezTo>
                      <a:pt x="13976" y="0"/>
                      <a:pt x="23647" y="9670"/>
                      <a:pt x="23647" y="21600"/>
                    </a:cubicBezTo>
                  </a:path>
                  <a:path w="23647" h="21600" stroke="0" extrusionOk="0">
                    <a:moveTo>
                      <a:pt x="-1" y="97"/>
                    </a:moveTo>
                    <a:cubicBezTo>
                      <a:pt x="680" y="32"/>
                      <a:pt x="1363" y="-1"/>
                      <a:pt x="2047" y="0"/>
                    </a:cubicBezTo>
                    <a:cubicBezTo>
                      <a:pt x="13976" y="0"/>
                      <a:pt x="23647" y="9670"/>
                      <a:pt x="23647" y="21600"/>
                    </a:cubicBezTo>
                    <a:lnTo>
                      <a:pt x="2047" y="21600"/>
                    </a:lnTo>
                    <a:close/>
                  </a:path>
                </a:pathLst>
              </a:custGeom>
              <a:noFill/>
              <a:ln w="12700" cap="rnd">
                <a:solidFill>
                  <a:schemeClr val="tx1"/>
                </a:solidFill>
                <a:round/>
                <a:headEnd/>
                <a:tailEnd/>
              </a:ln>
            </p:spPr>
            <p:txBody>
              <a:bodyPr wrap="none" anchor="ctr"/>
              <a:lstStyle/>
              <a:p>
                <a:endParaRPr lang="en-US"/>
              </a:p>
            </p:txBody>
          </p:sp>
          <p:sp>
            <p:nvSpPr>
              <p:cNvPr id="70" name="Arc 162">
                <a:extLst>
                  <a:ext uri="{FF2B5EF4-FFF2-40B4-BE49-F238E27FC236}">
                    <a16:creationId xmlns:a16="http://schemas.microsoft.com/office/drawing/2014/main" id="{B31518A8-1272-4E90-AD59-0A90F41CCA66}"/>
                  </a:ext>
                </a:extLst>
              </p:cNvPr>
              <p:cNvSpPr>
                <a:spLocks/>
              </p:cNvSpPr>
              <p:nvPr/>
            </p:nvSpPr>
            <p:spPr bwMode="auto">
              <a:xfrm rot="-1560000">
                <a:off x="4020" y="3148"/>
                <a:ext cx="18" cy="11"/>
              </a:xfrm>
              <a:custGeom>
                <a:avLst/>
                <a:gdLst>
                  <a:gd name="T0" fmla="*/ 0 w 21600"/>
                  <a:gd name="T1" fmla="*/ 11 h 21566"/>
                  <a:gd name="T2" fmla="*/ 17 w 21600"/>
                  <a:gd name="T3" fmla="*/ 0 h 21566"/>
                  <a:gd name="T4" fmla="*/ 18 w 21600"/>
                  <a:gd name="T5" fmla="*/ 11 h 21566"/>
                  <a:gd name="T6" fmla="*/ 0 60000 65536"/>
                  <a:gd name="T7" fmla="*/ 0 60000 65536"/>
                  <a:gd name="T8" fmla="*/ 0 60000 65536"/>
                  <a:gd name="T9" fmla="*/ 0 w 21600"/>
                  <a:gd name="T10" fmla="*/ 0 h 21566"/>
                  <a:gd name="T11" fmla="*/ 21600 w 21600"/>
                  <a:gd name="T12" fmla="*/ 21566 h 21566"/>
                </a:gdLst>
                <a:ahLst/>
                <a:cxnLst>
                  <a:cxn ang="T6">
                    <a:pos x="T0" y="T1"/>
                  </a:cxn>
                  <a:cxn ang="T7">
                    <a:pos x="T2" y="T3"/>
                  </a:cxn>
                  <a:cxn ang="T8">
                    <a:pos x="T4" y="T5"/>
                  </a:cxn>
                </a:cxnLst>
                <a:rect l="T9" t="T10" r="T11" b="T12"/>
                <a:pathLst>
                  <a:path w="21600" h="21566" fill="none" extrusionOk="0">
                    <a:moveTo>
                      <a:pt x="0" y="21566"/>
                    </a:moveTo>
                    <a:cubicBezTo>
                      <a:pt x="0" y="10102"/>
                      <a:pt x="8955" y="635"/>
                      <a:pt x="20401" y="-1"/>
                    </a:cubicBezTo>
                  </a:path>
                  <a:path w="21600" h="21566" stroke="0" extrusionOk="0">
                    <a:moveTo>
                      <a:pt x="0" y="21566"/>
                    </a:moveTo>
                    <a:cubicBezTo>
                      <a:pt x="0" y="10102"/>
                      <a:pt x="8955" y="635"/>
                      <a:pt x="20401" y="-1"/>
                    </a:cubicBezTo>
                    <a:lnTo>
                      <a:pt x="21600" y="21566"/>
                    </a:lnTo>
                    <a:close/>
                  </a:path>
                </a:pathLst>
              </a:custGeom>
              <a:noFill/>
              <a:ln w="12700" cap="rnd">
                <a:solidFill>
                  <a:schemeClr val="tx1"/>
                </a:solidFill>
                <a:round/>
                <a:headEnd/>
                <a:tailEnd/>
              </a:ln>
            </p:spPr>
            <p:txBody>
              <a:bodyPr wrap="none" anchor="ctr"/>
              <a:lstStyle/>
              <a:p>
                <a:endParaRPr lang="en-US"/>
              </a:p>
            </p:txBody>
          </p:sp>
          <p:sp>
            <p:nvSpPr>
              <p:cNvPr id="71" name="Line 163">
                <a:extLst>
                  <a:ext uri="{FF2B5EF4-FFF2-40B4-BE49-F238E27FC236}">
                    <a16:creationId xmlns:a16="http://schemas.microsoft.com/office/drawing/2014/main" id="{9A572ADE-E7C1-4577-9C78-5ABF338D32FC}"/>
                  </a:ext>
                </a:extLst>
              </p:cNvPr>
              <p:cNvSpPr>
                <a:spLocks noChangeShapeType="1"/>
              </p:cNvSpPr>
              <p:nvPr/>
            </p:nvSpPr>
            <p:spPr bwMode="auto">
              <a:xfrm flipV="1">
                <a:off x="4038" y="3104"/>
                <a:ext cx="55" cy="36"/>
              </a:xfrm>
              <a:prstGeom prst="line">
                <a:avLst/>
              </a:prstGeom>
              <a:noFill/>
              <a:ln w="12700">
                <a:solidFill>
                  <a:schemeClr val="tx1"/>
                </a:solidFill>
                <a:round/>
                <a:headEnd/>
                <a:tailEnd type="triangle" w="med" len="med"/>
              </a:ln>
            </p:spPr>
            <p:txBody>
              <a:bodyPr wrap="none" anchor="ctr"/>
              <a:lstStyle/>
              <a:p>
                <a:endParaRPr lang="en-US"/>
              </a:p>
            </p:txBody>
          </p:sp>
        </p:grpSp>
        <p:sp>
          <p:nvSpPr>
            <p:cNvPr id="39" name="Rectangle 165">
              <a:extLst>
                <a:ext uri="{FF2B5EF4-FFF2-40B4-BE49-F238E27FC236}">
                  <a16:creationId xmlns:a16="http://schemas.microsoft.com/office/drawing/2014/main" id="{D967F4C2-55A4-4B2C-BB36-A0F4BFB289B0}"/>
                </a:ext>
              </a:extLst>
            </p:cNvPr>
            <p:cNvSpPr>
              <a:spLocks noChangeArrowheads="1"/>
            </p:cNvSpPr>
            <p:nvPr/>
          </p:nvSpPr>
          <p:spPr bwMode="auto">
            <a:xfrm>
              <a:off x="3564723" y="3116930"/>
              <a:ext cx="849344" cy="347403"/>
            </a:xfrm>
            <a:prstGeom prst="rect">
              <a:avLst/>
            </a:prstGeom>
            <a:noFill/>
            <a:ln w="12700">
              <a:noFill/>
              <a:miter lim="800000"/>
              <a:headEnd/>
              <a:tailEnd/>
            </a:ln>
          </p:spPr>
          <p:txBody>
            <a:bodyPr wrap="none" lIns="90487" tIns="44450" rIns="90487" bIns="44450">
              <a:spAutoFit/>
            </a:bodyPr>
            <a:lstStyle/>
            <a:p>
              <a:pPr hangingPunct="0">
                <a:lnSpc>
                  <a:spcPct val="93000"/>
                </a:lnSpc>
                <a:buClr>
                  <a:srgbClr val="000000"/>
                </a:buClr>
                <a:buSzPct val="45000"/>
                <a:buFont typeface="Wingdings" pitchFamily="2" charset="2"/>
                <a:buNone/>
              </a:pPr>
              <a:r>
                <a:rPr lang="en-US" dirty="0">
                  <a:latin typeface="Courier" pitchFamily="49" charset="0"/>
                </a:rPr>
                <a:t>T</a:t>
              </a:r>
              <a:r>
                <a:rPr lang="en-US" baseline="30000" dirty="0">
                  <a:latin typeface="Courier" pitchFamily="49" charset="0"/>
                </a:rPr>
                <a:t>-</a:t>
              </a:r>
              <a:r>
                <a:rPr lang="en-US" dirty="0">
                  <a:latin typeface="Courier" pitchFamily="49" charset="0"/>
                </a:rPr>
                <a:t>, I</a:t>
              </a:r>
              <a:r>
                <a:rPr lang="en-US" baseline="30000" dirty="0">
                  <a:latin typeface="Courier" pitchFamily="49" charset="0"/>
                </a:rPr>
                <a:t>-</a:t>
              </a:r>
            </a:p>
          </p:txBody>
        </p:sp>
        <p:sp>
          <p:nvSpPr>
            <p:cNvPr id="40" name="Line 166">
              <a:extLst>
                <a:ext uri="{FF2B5EF4-FFF2-40B4-BE49-F238E27FC236}">
                  <a16:creationId xmlns:a16="http://schemas.microsoft.com/office/drawing/2014/main" id="{128E5C33-945A-4158-8EC4-DE505A00DADA}"/>
                </a:ext>
              </a:extLst>
            </p:cNvPr>
            <p:cNvSpPr>
              <a:spLocks noChangeShapeType="1"/>
            </p:cNvSpPr>
            <p:nvPr/>
          </p:nvSpPr>
          <p:spPr bwMode="auto">
            <a:xfrm>
              <a:off x="2783676" y="3878868"/>
              <a:ext cx="2403464" cy="469862"/>
            </a:xfrm>
            <a:prstGeom prst="line">
              <a:avLst/>
            </a:prstGeom>
            <a:noFill/>
            <a:ln w="12700">
              <a:solidFill>
                <a:schemeClr val="tx1"/>
              </a:solidFill>
              <a:round/>
              <a:headEnd type="triangle" w="med" len="med"/>
              <a:tailEnd/>
            </a:ln>
          </p:spPr>
          <p:txBody>
            <a:bodyPr wrap="none" anchor="ctr"/>
            <a:lstStyle/>
            <a:p>
              <a:endParaRPr lang="en-US"/>
            </a:p>
          </p:txBody>
        </p:sp>
        <p:sp>
          <p:nvSpPr>
            <p:cNvPr id="41" name="Line 167">
              <a:extLst>
                <a:ext uri="{FF2B5EF4-FFF2-40B4-BE49-F238E27FC236}">
                  <a16:creationId xmlns:a16="http://schemas.microsoft.com/office/drawing/2014/main" id="{226097CA-5EA5-4F45-995B-6B5E44DB2F9D}"/>
                </a:ext>
              </a:extLst>
            </p:cNvPr>
            <p:cNvSpPr>
              <a:spLocks noChangeShapeType="1"/>
            </p:cNvSpPr>
            <p:nvPr/>
          </p:nvSpPr>
          <p:spPr bwMode="auto">
            <a:xfrm flipH="1" flipV="1">
              <a:off x="2488403" y="3250269"/>
              <a:ext cx="2705087" cy="1119097"/>
            </a:xfrm>
            <a:prstGeom prst="line">
              <a:avLst/>
            </a:prstGeom>
            <a:noFill/>
            <a:ln w="12700">
              <a:solidFill>
                <a:schemeClr val="tx1"/>
              </a:solidFill>
              <a:round/>
              <a:headEnd/>
              <a:tailEnd type="triangle" w="med" len="med"/>
            </a:ln>
          </p:spPr>
          <p:txBody>
            <a:bodyPr wrap="none" anchor="ctr"/>
            <a:lstStyle/>
            <a:p>
              <a:endParaRPr lang="en-US"/>
            </a:p>
          </p:txBody>
        </p:sp>
        <p:sp>
          <p:nvSpPr>
            <p:cNvPr id="42" name="Rectangle 168">
              <a:extLst>
                <a:ext uri="{FF2B5EF4-FFF2-40B4-BE49-F238E27FC236}">
                  <a16:creationId xmlns:a16="http://schemas.microsoft.com/office/drawing/2014/main" id="{21A727FC-2174-4EB7-BA25-C46B03152A1A}"/>
                </a:ext>
              </a:extLst>
            </p:cNvPr>
            <p:cNvSpPr>
              <a:spLocks noChangeArrowheads="1"/>
            </p:cNvSpPr>
            <p:nvPr/>
          </p:nvSpPr>
          <p:spPr bwMode="auto">
            <a:xfrm>
              <a:off x="2615402" y="2247050"/>
              <a:ext cx="1041704" cy="490519"/>
            </a:xfrm>
            <a:prstGeom prst="rect">
              <a:avLst/>
            </a:prstGeom>
            <a:noFill/>
            <a:ln w="12700">
              <a:noFill/>
              <a:miter lim="800000"/>
              <a:headEnd/>
              <a:tailEnd/>
            </a:ln>
          </p:spPr>
          <p:txBody>
            <a:bodyPr wrap="none" lIns="90487" tIns="44450" rIns="90487" bIns="44450">
              <a:spAutoFit/>
            </a:bodyPr>
            <a:lstStyle/>
            <a:p>
              <a:pPr hangingPunct="0">
                <a:lnSpc>
                  <a:spcPct val="93000"/>
                </a:lnSpc>
                <a:buClr>
                  <a:srgbClr val="000000"/>
                </a:buClr>
                <a:buSzPct val="45000"/>
                <a:buFont typeface="Wingdings" pitchFamily="2" charset="2"/>
                <a:buNone/>
              </a:pPr>
              <a:r>
                <a:rPr lang="en-US" sz="1400" dirty="0">
                  <a:latin typeface="Helvetica" pitchFamily="34" charset="0"/>
                </a:rPr>
                <a:t>Accelerated</a:t>
              </a:r>
            </a:p>
            <a:p>
              <a:pPr hangingPunct="0">
                <a:lnSpc>
                  <a:spcPct val="93000"/>
                </a:lnSpc>
                <a:buClr>
                  <a:srgbClr val="000000"/>
                </a:buClr>
                <a:buSzPct val="45000"/>
                <a:buFont typeface="Wingdings" pitchFamily="2" charset="2"/>
                <a:buNone/>
              </a:pPr>
              <a:r>
                <a:rPr lang="en-US" sz="1400" dirty="0">
                  <a:latin typeface="Helvetica" pitchFamily="34" charset="0"/>
                </a:rPr>
                <a:t>by  the field</a:t>
              </a:r>
            </a:p>
          </p:txBody>
        </p:sp>
        <p:sp>
          <p:nvSpPr>
            <p:cNvPr id="43" name="Rectangle 169">
              <a:extLst>
                <a:ext uri="{FF2B5EF4-FFF2-40B4-BE49-F238E27FC236}">
                  <a16:creationId xmlns:a16="http://schemas.microsoft.com/office/drawing/2014/main" id="{FD9C604F-B0F5-42FE-B289-90DB6F67A335}"/>
                </a:ext>
              </a:extLst>
            </p:cNvPr>
            <p:cNvSpPr>
              <a:spLocks noChangeArrowheads="1"/>
            </p:cNvSpPr>
            <p:nvPr/>
          </p:nvSpPr>
          <p:spPr bwMode="auto">
            <a:xfrm>
              <a:off x="3234524" y="2869300"/>
              <a:ext cx="1470816" cy="347403"/>
            </a:xfrm>
            <a:prstGeom prst="rect">
              <a:avLst/>
            </a:prstGeom>
            <a:noFill/>
            <a:ln w="12700">
              <a:noFill/>
              <a:miter lim="800000"/>
              <a:headEnd/>
              <a:tailEnd/>
            </a:ln>
          </p:spPr>
          <p:txBody>
            <a:bodyPr wrap="none" lIns="90487" tIns="44450" rIns="90487" bIns="44450">
              <a:spAutoFit/>
            </a:bodyPr>
            <a:lstStyle/>
            <a:p>
              <a:pPr hangingPunct="0">
                <a:lnSpc>
                  <a:spcPct val="93000"/>
                </a:lnSpc>
                <a:buClr>
                  <a:srgbClr val="000000"/>
                </a:buClr>
                <a:buSzPct val="45000"/>
                <a:buFont typeface="Wingdings" pitchFamily="2" charset="2"/>
                <a:buNone/>
              </a:pPr>
              <a:r>
                <a:rPr lang="en-US" dirty="0">
                  <a:latin typeface="Helvetica" pitchFamily="34" charset="0"/>
                </a:rPr>
                <a:t>Negative Ions</a:t>
              </a:r>
            </a:p>
          </p:txBody>
        </p:sp>
        <p:sp>
          <p:nvSpPr>
            <p:cNvPr id="44" name="Line 170">
              <a:extLst>
                <a:ext uri="{FF2B5EF4-FFF2-40B4-BE49-F238E27FC236}">
                  <a16:creationId xmlns:a16="http://schemas.microsoft.com/office/drawing/2014/main" id="{0F9278D2-22F9-47BF-B7A4-5CDDBBCD004F}"/>
                </a:ext>
              </a:extLst>
            </p:cNvPr>
            <p:cNvSpPr>
              <a:spLocks noChangeShapeType="1"/>
            </p:cNvSpPr>
            <p:nvPr/>
          </p:nvSpPr>
          <p:spPr bwMode="auto">
            <a:xfrm flipH="1" flipV="1">
              <a:off x="3440898" y="3361385"/>
              <a:ext cx="1766879" cy="1007981"/>
            </a:xfrm>
            <a:prstGeom prst="line">
              <a:avLst/>
            </a:prstGeom>
            <a:noFill/>
            <a:ln w="12700">
              <a:solidFill>
                <a:schemeClr val="tx1"/>
              </a:solidFill>
              <a:round/>
              <a:headEnd/>
              <a:tailEnd/>
            </a:ln>
          </p:spPr>
          <p:txBody>
            <a:bodyPr wrap="none" anchor="ctr"/>
            <a:lstStyle/>
            <a:p>
              <a:endParaRPr lang="en-US"/>
            </a:p>
          </p:txBody>
        </p:sp>
        <p:sp>
          <p:nvSpPr>
            <p:cNvPr id="45" name="Arc 171">
              <a:extLst>
                <a:ext uri="{FF2B5EF4-FFF2-40B4-BE49-F238E27FC236}">
                  <a16:creationId xmlns:a16="http://schemas.microsoft.com/office/drawing/2014/main" id="{FD6E0B9D-ACE9-41DC-A685-60E895D066EE}"/>
                </a:ext>
              </a:extLst>
            </p:cNvPr>
            <p:cNvSpPr>
              <a:spLocks/>
            </p:cNvSpPr>
            <p:nvPr/>
          </p:nvSpPr>
          <p:spPr bwMode="auto">
            <a:xfrm rot="10800000">
              <a:off x="3180549" y="2758184"/>
              <a:ext cx="420686" cy="600027"/>
            </a:xfrm>
            <a:custGeom>
              <a:avLst/>
              <a:gdLst>
                <a:gd name="T0" fmla="*/ 99 w 21600"/>
                <a:gd name="T1" fmla="*/ 0 h 20039"/>
                <a:gd name="T2" fmla="*/ 265 w 21600"/>
                <a:gd name="T3" fmla="*/ 378 h 20039"/>
                <a:gd name="T4" fmla="*/ 0 w 21600"/>
                <a:gd name="T5" fmla="*/ 378 h 20039"/>
                <a:gd name="T6" fmla="*/ 0 60000 65536"/>
                <a:gd name="T7" fmla="*/ 0 60000 65536"/>
                <a:gd name="T8" fmla="*/ 0 60000 65536"/>
                <a:gd name="T9" fmla="*/ 0 w 21600"/>
                <a:gd name="T10" fmla="*/ 0 h 20039"/>
                <a:gd name="T11" fmla="*/ 21600 w 21600"/>
                <a:gd name="T12" fmla="*/ 20039 h 20039"/>
              </a:gdLst>
              <a:ahLst/>
              <a:cxnLst>
                <a:cxn ang="T6">
                  <a:pos x="T0" y="T1"/>
                </a:cxn>
                <a:cxn ang="T7">
                  <a:pos x="T2" y="T3"/>
                </a:cxn>
                <a:cxn ang="T8">
                  <a:pos x="T4" y="T5"/>
                </a:cxn>
              </a:cxnLst>
              <a:rect l="T9" t="T10" r="T11" b="T12"/>
              <a:pathLst>
                <a:path w="21600" h="20039" fill="none" extrusionOk="0">
                  <a:moveTo>
                    <a:pt x="8060" y="-1"/>
                  </a:moveTo>
                  <a:cubicBezTo>
                    <a:pt x="16240" y="3289"/>
                    <a:pt x="21600" y="11221"/>
                    <a:pt x="21600" y="20039"/>
                  </a:cubicBezTo>
                </a:path>
                <a:path w="21600" h="20039" stroke="0" extrusionOk="0">
                  <a:moveTo>
                    <a:pt x="8060" y="-1"/>
                  </a:moveTo>
                  <a:cubicBezTo>
                    <a:pt x="16240" y="3289"/>
                    <a:pt x="21600" y="11221"/>
                    <a:pt x="21600" y="20039"/>
                  </a:cubicBezTo>
                  <a:lnTo>
                    <a:pt x="0" y="20039"/>
                  </a:lnTo>
                  <a:close/>
                </a:path>
              </a:pathLst>
            </a:custGeom>
            <a:noFill/>
            <a:ln w="12700" cap="rnd">
              <a:solidFill>
                <a:schemeClr val="tx1"/>
              </a:solidFill>
              <a:round/>
              <a:headEnd/>
              <a:tailEnd type="triangle" w="med" len="med"/>
            </a:ln>
          </p:spPr>
          <p:txBody>
            <a:bodyPr wrap="none" anchor="ctr"/>
            <a:lstStyle/>
            <a:p>
              <a:endParaRPr lang="en-US"/>
            </a:p>
          </p:txBody>
        </p:sp>
        <p:sp>
          <p:nvSpPr>
            <p:cNvPr id="46" name="Freeform 172">
              <a:extLst>
                <a:ext uri="{FF2B5EF4-FFF2-40B4-BE49-F238E27FC236}">
                  <a16:creationId xmlns:a16="http://schemas.microsoft.com/office/drawing/2014/main" id="{76E60447-EB7F-45F7-A76B-8CA81781CDE9}"/>
                </a:ext>
              </a:extLst>
            </p:cNvPr>
            <p:cNvSpPr>
              <a:spLocks/>
            </p:cNvSpPr>
            <p:nvPr/>
          </p:nvSpPr>
          <p:spPr bwMode="auto">
            <a:xfrm>
              <a:off x="4802967" y="4021731"/>
              <a:ext cx="788984" cy="344460"/>
            </a:xfrm>
            <a:custGeom>
              <a:avLst/>
              <a:gdLst>
                <a:gd name="T0" fmla="*/ 176 w 497"/>
                <a:gd name="T1" fmla="*/ 216 h 217"/>
                <a:gd name="T2" fmla="*/ 0 w 497"/>
                <a:gd name="T3" fmla="*/ 112 h 217"/>
                <a:gd name="T4" fmla="*/ 176 w 497"/>
                <a:gd name="T5" fmla="*/ 160 h 217"/>
                <a:gd name="T6" fmla="*/ 104 w 497"/>
                <a:gd name="T7" fmla="*/ 56 h 217"/>
                <a:gd name="T8" fmla="*/ 216 w 497"/>
                <a:gd name="T9" fmla="*/ 160 h 217"/>
                <a:gd name="T10" fmla="*/ 248 w 497"/>
                <a:gd name="T11" fmla="*/ 0 h 217"/>
                <a:gd name="T12" fmla="*/ 280 w 497"/>
                <a:gd name="T13" fmla="*/ 160 h 217"/>
                <a:gd name="T14" fmla="*/ 392 w 497"/>
                <a:gd name="T15" fmla="*/ 112 h 217"/>
                <a:gd name="T16" fmla="*/ 320 w 497"/>
                <a:gd name="T17" fmla="*/ 160 h 217"/>
                <a:gd name="T18" fmla="*/ 496 w 497"/>
                <a:gd name="T19" fmla="*/ 112 h 217"/>
                <a:gd name="T20" fmla="*/ 320 w 497"/>
                <a:gd name="T21" fmla="*/ 216 h 2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97"/>
                <a:gd name="T34" fmla="*/ 0 h 217"/>
                <a:gd name="T35" fmla="*/ 497 w 497"/>
                <a:gd name="T36" fmla="*/ 217 h 2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97" h="217">
                  <a:moveTo>
                    <a:pt x="176" y="216"/>
                  </a:moveTo>
                  <a:lnTo>
                    <a:pt x="0" y="112"/>
                  </a:lnTo>
                  <a:lnTo>
                    <a:pt x="176" y="160"/>
                  </a:lnTo>
                  <a:lnTo>
                    <a:pt x="104" y="56"/>
                  </a:lnTo>
                  <a:lnTo>
                    <a:pt x="216" y="160"/>
                  </a:lnTo>
                  <a:lnTo>
                    <a:pt x="248" y="0"/>
                  </a:lnTo>
                  <a:lnTo>
                    <a:pt x="280" y="160"/>
                  </a:lnTo>
                  <a:lnTo>
                    <a:pt x="392" y="112"/>
                  </a:lnTo>
                  <a:lnTo>
                    <a:pt x="320" y="160"/>
                  </a:lnTo>
                  <a:lnTo>
                    <a:pt x="496" y="112"/>
                  </a:lnTo>
                  <a:lnTo>
                    <a:pt x="320" y="216"/>
                  </a:lnTo>
                </a:path>
              </a:pathLst>
            </a:custGeom>
            <a:solidFill>
              <a:schemeClr val="hlink"/>
            </a:solidFill>
            <a:ln w="12700" cap="rnd" cmpd="sng">
              <a:solidFill>
                <a:srgbClr val="000000"/>
              </a:solidFill>
              <a:prstDash val="solid"/>
              <a:round/>
              <a:headEnd type="none" w="med" len="med"/>
              <a:tailEnd type="none" w="med" len="med"/>
            </a:ln>
          </p:spPr>
          <p:txBody>
            <a:bodyPr/>
            <a:lstStyle/>
            <a:p>
              <a:endParaRPr lang="en-US"/>
            </a:p>
          </p:txBody>
        </p:sp>
        <p:sp>
          <p:nvSpPr>
            <p:cNvPr id="47" name="Rectangle 164">
              <a:extLst>
                <a:ext uri="{FF2B5EF4-FFF2-40B4-BE49-F238E27FC236}">
                  <a16:creationId xmlns:a16="http://schemas.microsoft.com/office/drawing/2014/main" id="{83EFCB28-2F9B-4DB6-ADD7-C5F22B723B31}"/>
                </a:ext>
              </a:extLst>
            </p:cNvPr>
            <p:cNvSpPr>
              <a:spLocks noChangeArrowheads="1"/>
            </p:cNvSpPr>
            <p:nvPr/>
          </p:nvSpPr>
          <p:spPr bwMode="auto">
            <a:xfrm>
              <a:off x="6812732" y="4815417"/>
              <a:ext cx="1016195" cy="433260"/>
            </a:xfrm>
            <a:prstGeom prst="rect">
              <a:avLst/>
            </a:prstGeom>
            <a:noFill/>
            <a:ln w="12700">
              <a:noFill/>
              <a:miter lim="800000"/>
              <a:headEnd/>
              <a:tailEnd/>
            </a:ln>
          </p:spPr>
          <p:txBody>
            <a:bodyPr wrap="none" lIns="90487" tIns="44450" rIns="90487" bIns="44450">
              <a:spAutoFit/>
            </a:bodyPr>
            <a:lstStyle/>
            <a:p>
              <a:pPr hangingPunct="0">
                <a:lnSpc>
                  <a:spcPct val="93000"/>
                </a:lnSpc>
                <a:buClr>
                  <a:srgbClr val="000000"/>
                </a:buClr>
                <a:buSzPct val="45000"/>
                <a:buFont typeface="Wingdings" pitchFamily="2" charset="2"/>
                <a:buNone/>
              </a:pPr>
              <a:r>
                <a:rPr lang="en-US" sz="2400" b="1" dirty="0">
                  <a:latin typeface="Helvetica" pitchFamily="34" charset="0"/>
                </a:rPr>
                <a:t>Target</a:t>
              </a:r>
            </a:p>
          </p:txBody>
        </p:sp>
        <p:sp>
          <p:nvSpPr>
            <p:cNvPr id="48" name="Rectangle 173">
              <a:extLst>
                <a:ext uri="{FF2B5EF4-FFF2-40B4-BE49-F238E27FC236}">
                  <a16:creationId xmlns:a16="http://schemas.microsoft.com/office/drawing/2014/main" id="{AAAC19CC-0AAE-42ED-BA4A-66D677A8FFEF}"/>
                </a:ext>
              </a:extLst>
            </p:cNvPr>
            <p:cNvSpPr>
              <a:spLocks noChangeArrowheads="1"/>
            </p:cNvSpPr>
            <p:nvPr/>
          </p:nvSpPr>
          <p:spPr bwMode="auto">
            <a:xfrm>
              <a:off x="4498560" y="5586719"/>
              <a:ext cx="3953490" cy="261472"/>
            </a:xfrm>
            <a:prstGeom prst="rect">
              <a:avLst/>
            </a:prstGeom>
            <a:noFill/>
            <a:ln w="12700">
              <a:noFill/>
              <a:miter lim="800000"/>
              <a:headEnd/>
              <a:tailEnd/>
            </a:ln>
          </p:spPr>
          <p:txBody>
            <a:bodyPr wrap="none" lIns="90478" tIns="44445" rIns="90478" bIns="44445">
              <a:spAutoFit/>
            </a:bodyPr>
            <a:lstStyle/>
            <a:p>
              <a:pPr hangingPunct="0">
                <a:lnSpc>
                  <a:spcPct val="93000"/>
                </a:lnSpc>
                <a:buClr>
                  <a:srgbClr val="000000"/>
                </a:buClr>
                <a:buSzPct val="45000"/>
                <a:buFont typeface="Wingdings" pitchFamily="2" charset="2"/>
                <a:buNone/>
              </a:pPr>
              <a:r>
                <a:rPr lang="en-US" sz="1200" b="1" dirty="0">
                  <a:solidFill>
                    <a:schemeClr val="accent6">
                      <a:lumMod val="50000"/>
                    </a:schemeClr>
                  </a:solidFill>
                  <a:latin typeface="Times New Roman" pitchFamily="18" charset="0"/>
                  <a:cs typeface="Times New Roman" pitchFamily="18" charset="0"/>
                </a:rPr>
                <a:t>Figure after G.M. McCracken, Rep. </a:t>
              </a:r>
              <a:r>
                <a:rPr lang="en-US" sz="1200" b="1" dirty="0" err="1">
                  <a:solidFill>
                    <a:schemeClr val="accent6">
                      <a:lumMod val="50000"/>
                    </a:schemeClr>
                  </a:solidFill>
                  <a:latin typeface="Times New Roman" pitchFamily="18" charset="0"/>
                  <a:cs typeface="Times New Roman" pitchFamily="18" charset="0"/>
                </a:rPr>
                <a:t>Prog</a:t>
              </a:r>
              <a:r>
                <a:rPr lang="en-US" sz="1200" b="1" dirty="0">
                  <a:solidFill>
                    <a:schemeClr val="accent6">
                      <a:lumMod val="50000"/>
                    </a:schemeClr>
                  </a:solidFill>
                  <a:latin typeface="Times New Roman" pitchFamily="18" charset="0"/>
                  <a:cs typeface="Times New Roman" pitchFamily="18" charset="0"/>
                </a:rPr>
                <a:t> Phys. 28, 241 (1975).</a:t>
              </a:r>
            </a:p>
          </p:txBody>
        </p:sp>
      </p:grpSp>
    </p:spTree>
    <p:extLst>
      <p:ext uri="{BB962C8B-B14F-4D97-AF65-F5344CB8AC3E}">
        <p14:creationId xmlns:p14="http://schemas.microsoft.com/office/powerpoint/2010/main" val="13991175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47AC5D1-0D7D-4656-836F-E71D835FF95B}"/>
              </a:ext>
            </a:extLst>
          </p:cNvPr>
          <p:cNvSpPr>
            <a:spLocks noGrp="1"/>
          </p:cNvSpPr>
          <p:nvPr>
            <p:ph type="title"/>
          </p:nvPr>
        </p:nvSpPr>
        <p:spPr/>
        <p:txBody>
          <a:bodyPr>
            <a:normAutofit/>
          </a:bodyPr>
          <a:lstStyle/>
          <a:p>
            <a:r>
              <a:rPr lang="en-US" sz="3600" dirty="0"/>
              <a:t>Reflection</a:t>
            </a:r>
          </a:p>
        </p:txBody>
      </p:sp>
      <p:sp>
        <p:nvSpPr>
          <p:cNvPr id="7" name="Content Placeholder 6">
            <a:extLst>
              <a:ext uri="{FF2B5EF4-FFF2-40B4-BE49-F238E27FC236}">
                <a16:creationId xmlns:a16="http://schemas.microsoft.com/office/drawing/2014/main" id="{6EC5574C-7C29-4B88-B072-239E7BED2DE7}"/>
              </a:ext>
            </a:extLst>
          </p:cNvPr>
          <p:cNvSpPr>
            <a:spLocks noGrp="1"/>
          </p:cNvSpPr>
          <p:nvPr>
            <p:ph idx="1"/>
          </p:nvPr>
        </p:nvSpPr>
        <p:spPr>
          <a:xfrm>
            <a:off x="616530" y="938942"/>
            <a:ext cx="10972800" cy="5212080"/>
          </a:xfrm>
        </p:spPr>
        <p:txBody>
          <a:bodyPr>
            <a:normAutofit lnSpcReduction="10000"/>
          </a:bodyPr>
          <a:lstStyle/>
          <a:p>
            <a:r>
              <a:rPr lang="en-US" dirty="0">
                <a:latin typeface="Times New Roman" panose="02020603050405020304" pitchFamily="18" charset="0"/>
                <a:cs typeface="Times New Roman" panose="02020603050405020304" pitchFamily="18" charset="0"/>
              </a:rPr>
              <a:t>Ions almost always reflect as neutrals.</a:t>
            </a:r>
          </a:p>
          <a:p>
            <a:pPr lvl="1"/>
            <a:r>
              <a:rPr lang="en-US" dirty="0">
                <a:latin typeface="Times New Roman" panose="02020603050405020304" pitchFamily="18" charset="0"/>
                <a:cs typeface="Times New Roman" panose="02020603050405020304" pitchFamily="18" charset="0"/>
              </a:rPr>
              <a:t>Exception is reflection from “alkali” metals, such as lithium.  (The last electron is so loosely bound the atom can be ionized by its last collision on the way out of the material).</a:t>
            </a:r>
          </a:p>
          <a:p>
            <a:pPr lvl="1"/>
            <a:r>
              <a:rPr lang="en-US" dirty="0">
                <a:latin typeface="Times New Roman" panose="02020603050405020304" pitchFamily="18" charset="0"/>
                <a:cs typeface="Times New Roman" panose="02020603050405020304" pitchFamily="18" charset="0"/>
              </a:rPr>
              <a:t>Note you will never see a reflected ion because it can not escape the sheath.</a:t>
            </a:r>
          </a:p>
          <a:p>
            <a:pPr marL="457200" lvl="1" indent="0">
              <a:buNone/>
            </a:pP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Coefficients can be gotten from simulations </a:t>
            </a:r>
            <a:r>
              <a:rPr lang="en-US" dirty="0" err="1">
                <a:latin typeface="Times New Roman" panose="02020603050405020304" pitchFamily="18" charset="0"/>
                <a:cs typeface="Times New Roman" panose="02020603050405020304" pitchFamily="18" charset="0"/>
              </a:rPr>
              <a:t>e.g</a:t>
            </a:r>
            <a:r>
              <a:rPr lang="en-US" dirty="0">
                <a:latin typeface="Times New Roman" panose="02020603050405020304" pitchFamily="18" charset="0"/>
                <a:cs typeface="Times New Roman" panose="02020603050405020304" pitchFamily="18" charset="0"/>
              </a:rPr>
              <a:t> SRIM.</a:t>
            </a:r>
          </a:p>
          <a:p>
            <a:pPr lvl="1"/>
            <a:r>
              <a:rPr lang="en-US" dirty="0">
                <a:latin typeface="Times New Roman" panose="02020603050405020304" pitchFamily="18" charset="0"/>
                <a:cs typeface="Times New Roman" panose="02020603050405020304" pitchFamily="18" charset="0"/>
              </a:rPr>
              <a:t>It is called backscattering.</a:t>
            </a:r>
          </a:p>
          <a:p>
            <a:pPr lvl="1"/>
            <a:r>
              <a:rPr lang="en-US" dirty="0">
                <a:latin typeface="Times New Roman" panose="02020603050405020304" pitchFamily="18" charset="0"/>
                <a:cs typeface="Times New Roman" panose="02020603050405020304" pitchFamily="18" charset="0"/>
              </a:rPr>
              <a:t>A number of around 30% with the backscattered particles having around 30% of their energy is a good rule-of-thumb.</a:t>
            </a:r>
          </a:p>
          <a:p>
            <a:pPr marL="457200" lvl="1" indent="0">
              <a:buNone/>
            </a:pP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Clearly though mass difference is important.</a:t>
            </a:r>
          </a:p>
          <a:p>
            <a:pPr lvl="1"/>
            <a:r>
              <a:rPr lang="en-US" dirty="0">
                <a:latin typeface="Times New Roman" panose="02020603050405020304" pitchFamily="18" charset="0"/>
                <a:cs typeface="Times New Roman" panose="02020603050405020304" pitchFamily="18" charset="0"/>
              </a:rPr>
              <a:t>Light on heavy always reflects.</a:t>
            </a:r>
          </a:p>
          <a:p>
            <a:pPr lvl="1"/>
            <a:r>
              <a:rPr lang="en-US" dirty="0">
                <a:latin typeface="Times New Roman" panose="02020603050405020304" pitchFamily="18" charset="0"/>
                <a:cs typeface="Times New Roman" panose="02020603050405020304" pitchFamily="18" charset="0"/>
              </a:rPr>
              <a:t>Heavy on light does not.</a:t>
            </a:r>
          </a:p>
          <a:p>
            <a:endParaRPr lang="en-US" dirty="0"/>
          </a:p>
        </p:txBody>
      </p:sp>
      <p:sp>
        <p:nvSpPr>
          <p:cNvPr id="3" name="Date Placeholder 2">
            <a:extLst>
              <a:ext uri="{FF2B5EF4-FFF2-40B4-BE49-F238E27FC236}">
                <a16:creationId xmlns:a16="http://schemas.microsoft.com/office/drawing/2014/main" id="{035E339D-E27E-44C7-9F05-ED011B91A3A1}"/>
              </a:ext>
            </a:extLst>
          </p:cNvPr>
          <p:cNvSpPr>
            <a:spLocks noGrp="1"/>
          </p:cNvSpPr>
          <p:nvPr>
            <p:ph type="dt" sz="half" idx="10"/>
          </p:nvPr>
        </p:nvSpPr>
        <p:spPr/>
        <p:txBody>
          <a:bodyPr/>
          <a:lstStyle/>
          <a:p>
            <a:r>
              <a:rPr lang="en-US"/>
              <a:t>6/14/2019</a:t>
            </a:r>
          </a:p>
        </p:txBody>
      </p:sp>
      <p:sp>
        <p:nvSpPr>
          <p:cNvPr id="4" name="Footer Placeholder 3">
            <a:extLst>
              <a:ext uri="{FF2B5EF4-FFF2-40B4-BE49-F238E27FC236}">
                <a16:creationId xmlns:a16="http://schemas.microsoft.com/office/drawing/2014/main" id="{DB9F9742-FC53-4EF5-A171-DBE51D4F399D}"/>
              </a:ext>
            </a:extLst>
          </p:cNvPr>
          <p:cNvSpPr>
            <a:spLocks noGrp="1"/>
          </p:cNvSpPr>
          <p:nvPr>
            <p:ph type="ftr" sz="quarter" idx="11"/>
          </p:nvPr>
        </p:nvSpPr>
        <p:spPr/>
        <p:txBody>
          <a:bodyPr/>
          <a:lstStyle/>
          <a:p>
            <a:r>
              <a:rPr lang="en-US"/>
              <a:t>2019 Science Undergraduate Laboratory Internships (SULI) Lectures - Princeton PLasma Physics Laboratory, Princeton NJ, USA</a:t>
            </a:r>
          </a:p>
        </p:txBody>
      </p:sp>
      <p:sp>
        <p:nvSpPr>
          <p:cNvPr id="5" name="Slide Number Placeholder 4">
            <a:extLst>
              <a:ext uri="{FF2B5EF4-FFF2-40B4-BE49-F238E27FC236}">
                <a16:creationId xmlns:a16="http://schemas.microsoft.com/office/drawing/2014/main" id="{FDEAD2EF-929B-4B78-9252-581744AF75C7}"/>
              </a:ext>
            </a:extLst>
          </p:cNvPr>
          <p:cNvSpPr>
            <a:spLocks noGrp="1"/>
          </p:cNvSpPr>
          <p:nvPr>
            <p:ph type="sldNum" sz="quarter" idx="12"/>
          </p:nvPr>
        </p:nvSpPr>
        <p:spPr/>
        <p:txBody>
          <a:bodyPr/>
          <a:lstStyle/>
          <a:p>
            <a:fld id="{DAA54947-94DF-4087-82AF-D7550B309CB3}" type="slidenum">
              <a:rPr lang="en-US" smtClean="0"/>
              <a:t>12</a:t>
            </a:fld>
            <a:endParaRPr lang="en-US"/>
          </a:p>
        </p:txBody>
      </p:sp>
    </p:spTree>
    <p:extLst>
      <p:ext uri="{BB962C8B-B14F-4D97-AF65-F5344CB8AC3E}">
        <p14:creationId xmlns:p14="http://schemas.microsoft.com/office/powerpoint/2010/main" val="21676134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0AD60-6327-4774-AE0A-0F0AB205AC72}"/>
              </a:ext>
            </a:extLst>
          </p:cNvPr>
          <p:cNvSpPr>
            <a:spLocks noGrp="1"/>
          </p:cNvSpPr>
          <p:nvPr>
            <p:ph type="title"/>
          </p:nvPr>
        </p:nvSpPr>
        <p:spPr/>
        <p:txBody>
          <a:bodyPr>
            <a:normAutofit/>
          </a:bodyPr>
          <a:lstStyle/>
          <a:p>
            <a:r>
              <a:rPr lang="en-US" sz="3600" dirty="0"/>
              <a:t>Implantation: Stopping cross-section</a:t>
            </a:r>
          </a:p>
        </p:txBody>
      </p:sp>
      <p:sp>
        <p:nvSpPr>
          <p:cNvPr id="3" name="Content Placeholder 2">
            <a:extLst>
              <a:ext uri="{FF2B5EF4-FFF2-40B4-BE49-F238E27FC236}">
                <a16:creationId xmlns:a16="http://schemas.microsoft.com/office/drawing/2014/main" id="{C1B6AF93-B614-45FF-8B77-5B3456E47287}"/>
              </a:ext>
            </a:extLst>
          </p:cNvPr>
          <p:cNvSpPr>
            <a:spLocks noGrp="1"/>
          </p:cNvSpPr>
          <p:nvPr>
            <p:ph idx="1"/>
          </p:nvPr>
        </p:nvSpPr>
        <p:spPr>
          <a:xfrm>
            <a:off x="339444" y="966650"/>
            <a:ext cx="6035040" cy="5120640"/>
          </a:xfrm>
        </p:spPr>
        <p:txBody>
          <a:bodyPr>
            <a:normAutofit fontScale="92500" lnSpcReduction="10000"/>
          </a:bodyPr>
          <a:lstStyle/>
          <a:p>
            <a:r>
              <a:rPr lang="en-AU" dirty="0">
                <a:latin typeface="Times New Roman" panose="02020603050405020304" pitchFamily="18" charset="0"/>
                <a:cs typeface="Times New Roman" panose="02020603050405020304" pitchFamily="18" charset="0"/>
              </a:rPr>
              <a:t>Nuclear vs. electronic stopping powers depend on incident particle energy</a:t>
            </a:r>
          </a:p>
          <a:p>
            <a:pPr>
              <a:buNone/>
            </a:pPr>
            <a:endParaRPr lang="en-AU" dirty="0">
              <a:latin typeface="Times New Roman" panose="02020603050405020304" pitchFamily="18" charset="0"/>
              <a:cs typeface="Times New Roman" panose="02020603050405020304" pitchFamily="18" charset="0"/>
            </a:endParaRPr>
          </a:p>
          <a:p>
            <a:r>
              <a:rPr lang="en-AU" dirty="0">
                <a:latin typeface="Times New Roman" panose="02020603050405020304" pitchFamily="18" charset="0"/>
                <a:cs typeface="Times New Roman" panose="02020603050405020304" pitchFamily="18" charset="0"/>
              </a:rPr>
              <a:t>Transition depends on particle-material combination</a:t>
            </a:r>
          </a:p>
          <a:p>
            <a:pPr>
              <a:buNone/>
            </a:pPr>
            <a:endParaRPr lang="en-AU" dirty="0">
              <a:latin typeface="Times New Roman" panose="02020603050405020304" pitchFamily="18" charset="0"/>
              <a:cs typeface="Times New Roman" panose="02020603050405020304" pitchFamily="18" charset="0"/>
            </a:endParaRPr>
          </a:p>
          <a:p>
            <a:r>
              <a:rPr lang="en-AU" dirty="0">
                <a:latin typeface="Times New Roman" panose="02020603050405020304" pitchFamily="18" charset="0"/>
                <a:cs typeface="Times New Roman" panose="02020603050405020304" pitchFamily="18" charset="0"/>
              </a:rPr>
              <a:t>Typical energies:</a:t>
            </a:r>
          </a:p>
          <a:p>
            <a:pPr lvl="1"/>
            <a:r>
              <a:rPr lang="en-AU" dirty="0">
                <a:latin typeface="Times New Roman" panose="02020603050405020304" pitchFamily="18" charset="0"/>
                <a:cs typeface="Times New Roman" panose="02020603050405020304" pitchFamily="18" charset="0"/>
              </a:rPr>
              <a:t>Below ~ 1-10-keV </a:t>
            </a:r>
            <a:r>
              <a:rPr lang="en-AU" i="1" dirty="0">
                <a:latin typeface="Times New Roman" panose="02020603050405020304" pitchFamily="18" charset="0"/>
                <a:cs typeface="Times New Roman" panose="02020603050405020304" pitchFamily="18" charset="0"/>
              </a:rPr>
              <a:t>nuclear stopping energy loss is dominant</a:t>
            </a:r>
          </a:p>
          <a:p>
            <a:pPr lvl="1"/>
            <a:r>
              <a:rPr lang="en-AU" dirty="0">
                <a:latin typeface="Times New Roman" panose="02020603050405020304" pitchFamily="18" charset="0"/>
                <a:cs typeface="Times New Roman" panose="02020603050405020304" pitchFamily="18" charset="0"/>
              </a:rPr>
              <a:t>Losses due to </a:t>
            </a:r>
            <a:r>
              <a:rPr lang="en-AU" i="1" dirty="0">
                <a:latin typeface="Times New Roman" panose="02020603050405020304" pitchFamily="18" charset="0"/>
                <a:cs typeface="Times New Roman" panose="02020603050405020304" pitchFamily="18" charset="0"/>
              </a:rPr>
              <a:t>electronic stopping </a:t>
            </a:r>
            <a:r>
              <a:rPr lang="en-AU" dirty="0">
                <a:latin typeface="Times New Roman" panose="02020603050405020304" pitchFamily="18" charset="0"/>
                <a:cs typeface="Times New Roman" panose="02020603050405020304" pitchFamily="18" charset="0"/>
              </a:rPr>
              <a:t>more dominant for most particle target systems at high energies (e.g. &gt; 10 keV)</a:t>
            </a:r>
          </a:p>
          <a:p>
            <a:pPr lvl="1"/>
            <a:r>
              <a:rPr lang="en-AU" dirty="0">
                <a:latin typeface="Times New Roman" panose="02020603050405020304" pitchFamily="18" charset="0"/>
                <a:cs typeface="Times New Roman" panose="02020603050405020304" pitchFamily="18" charset="0"/>
              </a:rPr>
              <a:t>Electronic losses mostly to energy loss via electron-phonon coupling (heat).</a:t>
            </a:r>
          </a:p>
          <a:p>
            <a:endParaRPr lang="en-US" dirty="0"/>
          </a:p>
        </p:txBody>
      </p:sp>
      <p:sp>
        <p:nvSpPr>
          <p:cNvPr id="4" name="Date Placeholder 3">
            <a:extLst>
              <a:ext uri="{FF2B5EF4-FFF2-40B4-BE49-F238E27FC236}">
                <a16:creationId xmlns:a16="http://schemas.microsoft.com/office/drawing/2014/main" id="{74ACEC20-6AD9-46E5-8DED-BDE11D465D59}"/>
              </a:ext>
            </a:extLst>
          </p:cNvPr>
          <p:cNvSpPr>
            <a:spLocks noGrp="1"/>
          </p:cNvSpPr>
          <p:nvPr>
            <p:ph type="dt" sz="half" idx="10"/>
          </p:nvPr>
        </p:nvSpPr>
        <p:spPr/>
        <p:txBody>
          <a:bodyPr/>
          <a:lstStyle/>
          <a:p>
            <a:r>
              <a:rPr lang="en-US"/>
              <a:t>6/14/2019</a:t>
            </a:r>
          </a:p>
        </p:txBody>
      </p:sp>
      <p:sp>
        <p:nvSpPr>
          <p:cNvPr id="5" name="Footer Placeholder 4">
            <a:extLst>
              <a:ext uri="{FF2B5EF4-FFF2-40B4-BE49-F238E27FC236}">
                <a16:creationId xmlns:a16="http://schemas.microsoft.com/office/drawing/2014/main" id="{9C523ECF-F4E4-45AD-A375-887754FAB51F}"/>
              </a:ext>
            </a:extLst>
          </p:cNvPr>
          <p:cNvSpPr>
            <a:spLocks noGrp="1"/>
          </p:cNvSpPr>
          <p:nvPr>
            <p:ph type="ftr" sz="quarter" idx="11"/>
          </p:nvPr>
        </p:nvSpPr>
        <p:spPr/>
        <p:txBody>
          <a:bodyPr/>
          <a:lstStyle/>
          <a:p>
            <a:r>
              <a:rPr lang="en-US"/>
              <a:t>2019 Science Undergraduate Laboratory Internships (SULI) Lectures - Princeton PLasma Physics Laboratory, Princeton NJ, USA</a:t>
            </a:r>
          </a:p>
        </p:txBody>
      </p:sp>
      <p:sp>
        <p:nvSpPr>
          <p:cNvPr id="6" name="Slide Number Placeholder 5">
            <a:extLst>
              <a:ext uri="{FF2B5EF4-FFF2-40B4-BE49-F238E27FC236}">
                <a16:creationId xmlns:a16="http://schemas.microsoft.com/office/drawing/2014/main" id="{06322CE5-F01E-4C4D-8B4B-FBC6B2FBE66E}"/>
              </a:ext>
            </a:extLst>
          </p:cNvPr>
          <p:cNvSpPr>
            <a:spLocks noGrp="1"/>
          </p:cNvSpPr>
          <p:nvPr>
            <p:ph type="sldNum" sz="quarter" idx="12"/>
          </p:nvPr>
        </p:nvSpPr>
        <p:spPr/>
        <p:txBody>
          <a:bodyPr/>
          <a:lstStyle/>
          <a:p>
            <a:fld id="{DAA54947-94DF-4087-82AF-D7550B309CB3}" type="slidenum">
              <a:rPr lang="en-US" smtClean="0"/>
              <a:t>13</a:t>
            </a:fld>
            <a:endParaRPr lang="en-US"/>
          </a:p>
        </p:txBody>
      </p:sp>
      <p:pic>
        <p:nvPicPr>
          <p:cNvPr id="7" name="Picture 2">
            <a:extLst>
              <a:ext uri="{FF2B5EF4-FFF2-40B4-BE49-F238E27FC236}">
                <a16:creationId xmlns:a16="http://schemas.microsoft.com/office/drawing/2014/main" id="{3D50BABE-D9C3-42E3-9305-C28E69445BAB}"/>
              </a:ext>
            </a:extLst>
          </p:cNvPr>
          <p:cNvPicPr>
            <a:picLocks noChangeAspect="1" noChangeArrowheads="1"/>
          </p:cNvPicPr>
          <p:nvPr/>
        </p:nvPicPr>
        <p:blipFill>
          <a:blip r:embed="rId3" cstate="print"/>
          <a:srcRect/>
          <a:stretch>
            <a:fillRect/>
          </a:stretch>
        </p:blipFill>
        <p:spPr bwMode="auto">
          <a:xfrm>
            <a:off x="7023606" y="3070728"/>
            <a:ext cx="4826164" cy="3008751"/>
          </a:xfrm>
          <a:prstGeom prst="rect">
            <a:avLst/>
          </a:prstGeom>
          <a:noFill/>
          <a:ln w="9525">
            <a:noFill/>
            <a:miter lim="800000"/>
            <a:headEnd/>
            <a:tailEnd/>
          </a:ln>
        </p:spPr>
      </p:pic>
      <p:graphicFrame>
        <p:nvGraphicFramePr>
          <p:cNvPr id="8" name="Object 2">
            <a:extLst>
              <a:ext uri="{FF2B5EF4-FFF2-40B4-BE49-F238E27FC236}">
                <a16:creationId xmlns:a16="http://schemas.microsoft.com/office/drawing/2014/main" id="{C5F6DEDB-1141-40D0-AC00-8B07EDE4A9BE}"/>
              </a:ext>
            </a:extLst>
          </p:cNvPr>
          <p:cNvGraphicFramePr>
            <a:graphicFrameLocks noChangeAspect="1"/>
          </p:cNvGraphicFramePr>
          <p:nvPr>
            <p:extLst>
              <p:ext uri="{D42A27DB-BD31-4B8C-83A1-F6EECF244321}">
                <p14:modId xmlns:p14="http://schemas.microsoft.com/office/powerpoint/2010/main" val="626068967"/>
              </p:ext>
            </p:extLst>
          </p:nvPr>
        </p:nvGraphicFramePr>
        <p:xfrm>
          <a:off x="7015158" y="952875"/>
          <a:ext cx="4718866" cy="766928"/>
        </p:xfrm>
        <a:graphic>
          <a:graphicData uri="http://schemas.openxmlformats.org/presentationml/2006/ole">
            <mc:AlternateContent xmlns:mc="http://schemas.openxmlformats.org/markup-compatibility/2006">
              <mc:Choice xmlns:v="urn:schemas-microsoft-com:vml" Requires="v">
                <p:oleObj spid="_x0000_s1074" name="Equation" r:id="rId4" imgW="2235200" imgH="393700" progId="">
                  <p:embed/>
                </p:oleObj>
              </mc:Choice>
              <mc:Fallback>
                <p:oleObj name="Equation" r:id="rId4" imgW="2235200" imgH="393700" progId="">
                  <p:embed/>
                  <p:pic>
                    <p:nvPicPr>
                      <p:cNvPr id="24579"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5158" y="952875"/>
                        <a:ext cx="4718866" cy="7669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3">
            <a:extLst>
              <a:ext uri="{FF2B5EF4-FFF2-40B4-BE49-F238E27FC236}">
                <a16:creationId xmlns:a16="http://schemas.microsoft.com/office/drawing/2014/main" id="{E8200D83-57F4-4F03-ACC1-431981763F5D}"/>
              </a:ext>
            </a:extLst>
          </p:cNvPr>
          <p:cNvGraphicFramePr>
            <a:graphicFrameLocks noChangeAspect="1"/>
          </p:cNvGraphicFramePr>
          <p:nvPr>
            <p:extLst>
              <p:ext uri="{D42A27DB-BD31-4B8C-83A1-F6EECF244321}">
                <p14:modId xmlns:p14="http://schemas.microsoft.com/office/powerpoint/2010/main" val="4239205242"/>
              </p:ext>
            </p:extLst>
          </p:nvPr>
        </p:nvGraphicFramePr>
        <p:xfrm>
          <a:off x="8085472" y="1877804"/>
          <a:ext cx="2616106" cy="981392"/>
        </p:xfrm>
        <a:graphic>
          <a:graphicData uri="http://schemas.openxmlformats.org/presentationml/2006/ole">
            <mc:AlternateContent xmlns:mc="http://schemas.openxmlformats.org/markup-compatibility/2006">
              <mc:Choice xmlns:v="urn:schemas-microsoft-com:vml" Requires="v">
                <p:oleObj spid="_x0000_s1075" name="Equation" r:id="rId6" imgW="1155700" imgH="469900" progId="">
                  <p:embed/>
                </p:oleObj>
              </mc:Choice>
              <mc:Fallback>
                <p:oleObj name="Equation" r:id="rId6" imgW="1155700" imgH="469900" progId="">
                  <p:embed/>
                  <p:pic>
                    <p:nvPicPr>
                      <p:cNvPr id="2458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85472" y="1877804"/>
                        <a:ext cx="2616106" cy="98139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9379915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7871673-0A8B-428F-9865-474EFE3B34B9}"/>
              </a:ext>
            </a:extLst>
          </p:cNvPr>
          <p:cNvSpPr>
            <a:spLocks noGrp="1"/>
          </p:cNvSpPr>
          <p:nvPr>
            <p:ph type="title"/>
          </p:nvPr>
        </p:nvSpPr>
        <p:spPr/>
        <p:txBody>
          <a:bodyPr>
            <a:normAutofit/>
          </a:bodyPr>
          <a:lstStyle/>
          <a:p>
            <a:r>
              <a:rPr lang="en-US" sz="3600" dirty="0"/>
              <a:t>Fundamentals of sputtering</a:t>
            </a:r>
          </a:p>
        </p:txBody>
      </p:sp>
      <p:sp>
        <p:nvSpPr>
          <p:cNvPr id="4" name="Date Placeholder 3">
            <a:extLst>
              <a:ext uri="{FF2B5EF4-FFF2-40B4-BE49-F238E27FC236}">
                <a16:creationId xmlns:a16="http://schemas.microsoft.com/office/drawing/2014/main" id="{EF1EE821-F91D-4C76-ADBF-1DE9AE6E51F9}"/>
              </a:ext>
            </a:extLst>
          </p:cNvPr>
          <p:cNvSpPr>
            <a:spLocks noGrp="1"/>
          </p:cNvSpPr>
          <p:nvPr>
            <p:ph type="dt" sz="half" idx="10"/>
          </p:nvPr>
        </p:nvSpPr>
        <p:spPr/>
        <p:txBody>
          <a:bodyPr/>
          <a:lstStyle/>
          <a:p>
            <a:r>
              <a:rPr lang="en-US"/>
              <a:t>6/14/2019</a:t>
            </a:r>
          </a:p>
        </p:txBody>
      </p:sp>
      <p:sp>
        <p:nvSpPr>
          <p:cNvPr id="5" name="Footer Placeholder 4">
            <a:extLst>
              <a:ext uri="{FF2B5EF4-FFF2-40B4-BE49-F238E27FC236}">
                <a16:creationId xmlns:a16="http://schemas.microsoft.com/office/drawing/2014/main" id="{3FE58565-5184-49E9-892E-02C5DB8E470A}"/>
              </a:ext>
            </a:extLst>
          </p:cNvPr>
          <p:cNvSpPr>
            <a:spLocks noGrp="1"/>
          </p:cNvSpPr>
          <p:nvPr>
            <p:ph type="ftr" sz="quarter" idx="11"/>
          </p:nvPr>
        </p:nvSpPr>
        <p:spPr/>
        <p:txBody>
          <a:bodyPr/>
          <a:lstStyle/>
          <a:p>
            <a:r>
              <a:rPr lang="en-US"/>
              <a:t>2019 Science Undergraduate Laboratory Internships (SULI) Lectures - Princeton PLasma Physics Laboratory, Princeton NJ, USA</a:t>
            </a:r>
          </a:p>
        </p:txBody>
      </p:sp>
      <p:sp>
        <p:nvSpPr>
          <p:cNvPr id="6" name="Slide Number Placeholder 5">
            <a:extLst>
              <a:ext uri="{FF2B5EF4-FFF2-40B4-BE49-F238E27FC236}">
                <a16:creationId xmlns:a16="http://schemas.microsoft.com/office/drawing/2014/main" id="{CE7DBBA7-2835-42F3-978B-5A4F5C62C34B}"/>
              </a:ext>
            </a:extLst>
          </p:cNvPr>
          <p:cNvSpPr>
            <a:spLocks noGrp="1"/>
          </p:cNvSpPr>
          <p:nvPr>
            <p:ph type="sldNum" sz="quarter" idx="12"/>
          </p:nvPr>
        </p:nvSpPr>
        <p:spPr/>
        <p:txBody>
          <a:bodyPr/>
          <a:lstStyle/>
          <a:p>
            <a:fld id="{DAA54947-94DF-4087-82AF-D7550B309CB3}" type="slidenum">
              <a:rPr lang="en-US" smtClean="0"/>
              <a:t>14</a:t>
            </a:fld>
            <a:endParaRPr lang="en-US"/>
          </a:p>
        </p:txBody>
      </p:sp>
      <p:sp>
        <p:nvSpPr>
          <p:cNvPr id="8" name="Content Placeholder 3">
            <a:extLst>
              <a:ext uri="{FF2B5EF4-FFF2-40B4-BE49-F238E27FC236}">
                <a16:creationId xmlns:a16="http://schemas.microsoft.com/office/drawing/2014/main" id="{82E2118F-ECB8-4B01-92AC-27B64E704612}"/>
              </a:ext>
            </a:extLst>
          </p:cNvPr>
          <p:cNvSpPr txBox="1">
            <a:spLocks/>
          </p:cNvSpPr>
          <p:nvPr/>
        </p:nvSpPr>
        <p:spPr>
          <a:xfrm>
            <a:off x="609600" y="4607971"/>
            <a:ext cx="10972800" cy="15715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60000"/>
              <a:buFont typeface="Wingdings" panose="05000000000000000000" pitchFamily="2" charset="2"/>
              <a:buChar char="q"/>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80000"/>
              <a:buFont typeface="Wingdings" panose="05000000000000000000" pitchFamily="2" charset="2"/>
              <a:buChar char="v"/>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dirty="0">
                <a:solidFill>
                  <a:srgbClr val="0000FF"/>
                </a:solidFill>
                <a:latin typeface="Times New Roman" panose="02020603050405020304" pitchFamily="18" charset="0"/>
                <a:cs typeface="Times New Roman" panose="02020603050405020304" pitchFamily="18" charset="0"/>
              </a:rPr>
              <a:t>The exact type of interaction depends on </a:t>
            </a:r>
          </a:p>
          <a:p>
            <a:pPr lvl="1"/>
            <a:r>
              <a:rPr lang="en-US" sz="1600" b="1" dirty="0">
                <a:solidFill>
                  <a:srgbClr val="0000FF"/>
                </a:solidFill>
                <a:latin typeface="Times New Roman" panose="02020603050405020304" pitchFamily="18" charset="0"/>
                <a:cs typeface="Times New Roman" panose="02020603050405020304" pitchFamily="18" charset="0"/>
              </a:rPr>
              <a:t>Incident ion atomic number, “Z”</a:t>
            </a:r>
          </a:p>
          <a:p>
            <a:pPr lvl="1"/>
            <a:r>
              <a:rPr lang="en-US" sz="1600" b="1" dirty="0">
                <a:solidFill>
                  <a:srgbClr val="0000FF"/>
                </a:solidFill>
                <a:latin typeface="Times New Roman" panose="02020603050405020304" pitchFamily="18" charset="0"/>
                <a:cs typeface="Times New Roman" panose="02020603050405020304" pitchFamily="18" charset="0"/>
              </a:rPr>
              <a:t>Target atomic number</a:t>
            </a:r>
          </a:p>
          <a:p>
            <a:pPr lvl="1"/>
            <a:r>
              <a:rPr lang="en-US" sz="1600" b="1" dirty="0">
                <a:solidFill>
                  <a:srgbClr val="0000FF"/>
                </a:solidFill>
                <a:latin typeface="Times New Roman" panose="02020603050405020304" pitchFamily="18" charset="0"/>
                <a:cs typeface="Times New Roman" panose="02020603050405020304" pitchFamily="18" charset="0"/>
              </a:rPr>
              <a:t>Incident energy</a:t>
            </a:r>
          </a:p>
          <a:p>
            <a:r>
              <a:rPr lang="en-US" sz="1800" b="1" dirty="0">
                <a:solidFill>
                  <a:srgbClr val="0000FF"/>
                </a:solidFill>
                <a:latin typeface="Times New Roman" panose="02020603050405020304" pitchFamily="18" charset="0"/>
                <a:cs typeface="Times New Roman" panose="02020603050405020304" pitchFamily="18" charset="0"/>
              </a:rPr>
              <a:t>For Argon on most metals in most sputtering devices, we are in the “non-isotropic cascade” regime.</a:t>
            </a:r>
          </a:p>
        </p:txBody>
      </p:sp>
      <p:grpSp>
        <p:nvGrpSpPr>
          <p:cNvPr id="9" name="Group 8">
            <a:extLst>
              <a:ext uri="{FF2B5EF4-FFF2-40B4-BE49-F238E27FC236}">
                <a16:creationId xmlns:a16="http://schemas.microsoft.com/office/drawing/2014/main" id="{C1088FE5-9A60-4E46-A19F-D2A78FC5D902}"/>
              </a:ext>
            </a:extLst>
          </p:cNvPr>
          <p:cNvGrpSpPr/>
          <p:nvPr/>
        </p:nvGrpSpPr>
        <p:grpSpPr>
          <a:xfrm>
            <a:off x="1824198" y="1040853"/>
            <a:ext cx="8561930" cy="3629177"/>
            <a:chOff x="390674" y="666906"/>
            <a:chExt cx="8308553" cy="3809439"/>
          </a:xfrm>
        </p:grpSpPr>
        <p:pic>
          <p:nvPicPr>
            <p:cNvPr id="10" name="Picture 8" descr="figure 1a Sputtering">
              <a:extLst>
                <a:ext uri="{FF2B5EF4-FFF2-40B4-BE49-F238E27FC236}">
                  <a16:creationId xmlns:a16="http://schemas.microsoft.com/office/drawing/2014/main" id="{35B24E09-1352-4E4B-A4E1-479A00E715B4}"/>
                </a:ext>
              </a:extLst>
            </p:cNvPr>
            <p:cNvPicPr>
              <a:picLocks noChangeAspect="1" noChangeArrowheads="1"/>
            </p:cNvPicPr>
            <p:nvPr/>
          </p:nvPicPr>
          <p:blipFill>
            <a:blip r:embed="rId2" cstate="print"/>
            <a:srcRect/>
            <a:stretch>
              <a:fillRect/>
            </a:stretch>
          </p:blipFill>
          <p:spPr bwMode="auto">
            <a:xfrm>
              <a:off x="429940" y="684368"/>
              <a:ext cx="3910012" cy="3605213"/>
            </a:xfrm>
            <a:prstGeom prst="rect">
              <a:avLst/>
            </a:prstGeom>
            <a:noFill/>
            <a:ln w="9525">
              <a:noFill/>
              <a:miter lim="800000"/>
              <a:headEnd/>
              <a:tailEnd/>
            </a:ln>
          </p:spPr>
        </p:pic>
        <p:pic>
          <p:nvPicPr>
            <p:cNvPr id="11" name="Picture 9" descr="figure 1b Sputtering">
              <a:extLst>
                <a:ext uri="{FF2B5EF4-FFF2-40B4-BE49-F238E27FC236}">
                  <a16:creationId xmlns:a16="http://schemas.microsoft.com/office/drawing/2014/main" id="{14CBD655-E85B-4441-93ED-321B86C61135}"/>
                </a:ext>
              </a:extLst>
            </p:cNvPr>
            <p:cNvPicPr>
              <a:picLocks noChangeAspect="1" noChangeArrowheads="1"/>
            </p:cNvPicPr>
            <p:nvPr/>
          </p:nvPicPr>
          <p:blipFill>
            <a:blip r:embed="rId3" cstate="print"/>
            <a:srcRect/>
            <a:stretch>
              <a:fillRect/>
            </a:stretch>
          </p:blipFill>
          <p:spPr bwMode="auto">
            <a:xfrm>
              <a:off x="4916215" y="666906"/>
              <a:ext cx="3783012" cy="3611562"/>
            </a:xfrm>
            <a:prstGeom prst="rect">
              <a:avLst/>
            </a:prstGeom>
            <a:noFill/>
            <a:ln w="9525">
              <a:noFill/>
              <a:miter lim="800000"/>
              <a:headEnd/>
              <a:tailEnd/>
            </a:ln>
          </p:spPr>
        </p:pic>
        <p:sp>
          <p:nvSpPr>
            <p:cNvPr id="12" name="Text Box 10">
              <a:extLst>
                <a:ext uri="{FF2B5EF4-FFF2-40B4-BE49-F238E27FC236}">
                  <a16:creationId xmlns:a16="http://schemas.microsoft.com/office/drawing/2014/main" id="{427AA317-62A9-4416-8B18-14C3DBBEFD9A}"/>
                </a:ext>
              </a:extLst>
            </p:cNvPr>
            <p:cNvSpPr txBox="1">
              <a:spLocks noChangeArrowheads="1"/>
            </p:cNvSpPr>
            <p:nvPr/>
          </p:nvSpPr>
          <p:spPr bwMode="auto">
            <a:xfrm>
              <a:off x="1471899" y="4099080"/>
              <a:ext cx="2176462" cy="377265"/>
            </a:xfrm>
            <a:prstGeom prst="rect">
              <a:avLst/>
            </a:prstGeom>
            <a:noFill/>
            <a:ln w="9525">
              <a:noFill/>
              <a:miter lim="800000"/>
              <a:headEnd/>
              <a:tailEnd/>
            </a:ln>
          </p:spPr>
          <p:txBody>
            <a:bodyPr lIns="100794" tIns="50397" rIns="100794" bIns="50397">
              <a:spAutoFit/>
            </a:bodyPr>
            <a:lstStyle/>
            <a:p>
              <a:pPr algn="ctr" hangingPunct="0">
                <a:lnSpc>
                  <a:spcPct val="93000"/>
                </a:lnSpc>
                <a:buClr>
                  <a:srgbClr val="000000"/>
                </a:buClr>
                <a:buSzPct val="45000"/>
                <a:buFont typeface="Wingdings" pitchFamily="2" charset="2"/>
                <a:buNone/>
              </a:pPr>
              <a:r>
                <a:rPr lang="en-US" b="1" dirty="0">
                  <a:solidFill>
                    <a:schemeClr val="tx1"/>
                  </a:solidFill>
                </a:rPr>
                <a:t>Incident ion “Z”</a:t>
              </a:r>
            </a:p>
          </p:txBody>
        </p:sp>
        <p:sp>
          <p:nvSpPr>
            <p:cNvPr id="13" name="Text Box 11">
              <a:extLst>
                <a:ext uri="{FF2B5EF4-FFF2-40B4-BE49-F238E27FC236}">
                  <a16:creationId xmlns:a16="http://schemas.microsoft.com/office/drawing/2014/main" id="{F7DDC824-191A-47C2-B607-D1EE4A1835BA}"/>
                </a:ext>
              </a:extLst>
            </p:cNvPr>
            <p:cNvSpPr txBox="1">
              <a:spLocks noChangeArrowheads="1"/>
            </p:cNvSpPr>
            <p:nvPr/>
          </p:nvSpPr>
          <p:spPr bwMode="auto">
            <a:xfrm rot="16200000">
              <a:off x="-110976" y="2231060"/>
              <a:ext cx="1362075" cy="358775"/>
            </a:xfrm>
            <a:prstGeom prst="rect">
              <a:avLst/>
            </a:prstGeom>
            <a:solidFill>
              <a:schemeClr val="bg1"/>
            </a:solidFill>
            <a:ln w="9525">
              <a:noFill/>
              <a:miter lim="800000"/>
              <a:headEnd/>
              <a:tailEnd/>
            </a:ln>
          </p:spPr>
          <p:txBody>
            <a:bodyPr lIns="100794" tIns="50397" rIns="100794" bIns="50397">
              <a:spAutoFit/>
            </a:bodyPr>
            <a:lstStyle/>
            <a:p>
              <a:pPr hangingPunct="0">
                <a:lnSpc>
                  <a:spcPct val="93000"/>
                </a:lnSpc>
                <a:buClr>
                  <a:srgbClr val="000000"/>
                </a:buClr>
                <a:buSzPct val="45000"/>
                <a:buFont typeface="Wingdings" pitchFamily="2" charset="2"/>
                <a:buNone/>
              </a:pPr>
              <a:r>
                <a:rPr lang="en-US" b="1" dirty="0">
                  <a:solidFill>
                    <a:schemeClr val="tx1"/>
                  </a:solidFill>
                </a:rPr>
                <a:t>Target “Z”</a:t>
              </a:r>
            </a:p>
          </p:txBody>
        </p:sp>
        <p:sp>
          <p:nvSpPr>
            <p:cNvPr id="14" name="Text Box 13">
              <a:extLst>
                <a:ext uri="{FF2B5EF4-FFF2-40B4-BE49-F238E27FC236}">
                  <a16:creationId xmlns:a16="http://schemas.microsoft.com/office/drawing/2014/main" id="{3CB564B1-9D96-423B-AA36-9DE2474DE2A8}"/>
                </a:ext>
              </a:extLst>
            </p:cNvPr>
            <p:cNvSpPr txBox="1">
              <a:spLocks noChangeArrowheads="1"/>
            </p:cNvSpPr>
            <p:nvPr/>
          </p:nvSpPr>
          <p:spPr bwMode="auto">
            <a:xfrm rot="16200000" flipH="1">
              <a:off x="3719290" y="2203922"/>
              <a:ext cx="2768961" cy="550527"/>
            </a:xfrm>
            <a:prstGeom prst="rect">
              <a:avLst/>
            </a:prstGeom>
            <a:solidFill>
              <a:schemeClr val="bg1"/>
            </a:solidFill>
            <a:ln w="9525">
              <a:noFill/>
              <a:miter lim="800000"/>
              <a:headEnd/>
              <a:tailEnd/>
            </a:ln>
          </p:spPr>
          <p:txBody>
            <a:bodyPr wrap="square" lIns="100794" tIns="50397" rIns="100794" bIns="50397" anchor="ctr">
              <a:noAutofit/>
            </a:bodyPr>
            <a:lstStyle/>
            <a:p>
              <a:pPr algn="ctr" hangingPunct="0">
                <a:lnSpc>
                  <a:spcPct val="93000"/>
                </a:lnSpc>
                <a:buClr>
                  <a:srgbClr val="000000"/>
                </a:buClr>
                <a:buSzPct val="45000"/>
                <a:buFont typeface="Wingdings" pitchFamily="2" charset="2"/>
                <a:buNone/>
              </a:pPr>
              <a:r>
                <a:rPr lang="en-US" b="1" dirty="0">
                  <a:solidFill>
                    <a:schemeClr val="tx1"/>
                  </a:solidFill>
                </a:rPr>
                <a:t>Incident ion energy (</a:t>
              </a:r>
              <a:r>
                <a:rPr lang="en-US" b="1" dirty="0" err="1">
                  <a:solidFill>
                    <a:schemeClr val="tx1"/>
                  </a:solidFill>
                </a:rPr>
                <a:t>keV</a:t>
              </a:r>
              <a:r>
                <a:rPr lang="en-US" b="1" dirty="0">
                  <a:solidFill>
                    <a:schemeClr val="tx1"/>
                  </a:solidFill>
                </a:rPr>
                <a:t>)</a:t>
              </a:r>
            </a:p>
          </p:txBody>
        </p:sp>
      </p:grpSp>
      <p:sp>
        <p:nvSpPr>
          <p:cNvPr id="15" name="Text Box 15">
            <a:extLst>
              <a:ext uri="{FF2B5EF4-FFF2-40B4-BE49-F238E27FC236}">
                <a16:creationId xmlns:a16="http://schemas.microsoft.com/office/drawing/2014/main" id="{E94D8DD0-8934-42BB-990B-EE2198877A41}"/>
              </a:ext>
            </a:extLst>
          </p:cNvPr>
          <p:cNvSpPr txBox="1">
            <a:spLocks noChangeArrowheads="1"/>
          </p:cNvSpPr>
          <p:nvPr/>
        </p:nvSpPr>
        <p:spPr bwMode="auto">
          <a:xfrm>
            <a:off x="5644535" y="5072179"/>
            <a:ext cx="5550274" cy="515004"/>
          </a:xfrm>
          <a:prstGeom prst="rect">
            <a:avLst/>
          </a:prstGeom>
          <a:noFill/>
          <a:ln w="9525">
            <a:noFill/>
            <a:miter lim="800000"/>
            <a:headEnd/>
            <a:tailEnd/>
          </a:ln>
        </p:spPr>
        <p:txBody>
          <a:bodyPr wrap="square" lIns="100794" tIns="50397" rIns="100794" bIns="50397">
            <a:noAutofit/>
          </a:bodyPr>
          <a:lstStyle/>
          <a:p>
            <a:pPr algn="just" hangingPunct="0">
              <a:lnSpc>
                <a:spcPct val="93000"/>
              </a:lnSpc>
              <a:buClr>
                <a:srgbClr val="000000"/>
              </a:buClr>
              <a:buSzPct val="45000"/>
              <a:buFont typeface="Wingdings" pitchFamily="2" charset="2"/>
              <a:buNone/>
            </a:pPr>
            <a:r>
              <a:rPr lang="en-US" sz="1400" b="1" i="1" dirty="0">
                <a:solidFill>
                  <a:schemeClr val="accent6">
                    <a:lumMod val="50000"/>
                  </a:schemeClr>
                </a:solidFill>
              </a:rPr>
              <a:t>From D. N. Ruzic, “Fundamentals of Sputtering”, in Plasma Handbook of Processing Technology, Ed. </a:t>
            </a:r>
            <a:r>
              <a:rPr lang="en-US" sz="1400" b="1" i="1" dirty="0" err="1">
                <a:solidFill>
                  <a:schemeClr val="accent6">
                    <a:lumMod val="50000"/>
                  </a:schemeClr>
                </a:solidFill>
              </a:rPr>
              <a:t>S.Rossnagel</a:t>
            </a:r>
            <a:r>
              <a:rPr lang="en-US" sz="1400" b="1" i="1" dirty="0">
                <a:solidFill>
                  <a:schemeClr val="accent6">
                    <a:lumMod val="50000"/>
                  </a:schemeClr>
                </a:solidFill>
              </a:rPr>
              <a:t> et. al., 1990</a:t>
            </a:r>
          </a:p>
        </p:txBody>
      </p:sp>
    </p:spTree>
    <p:extLst>
      <p:ext uri="{BB962C8B-B14F-4D97-AF65-F5344CB8AC3E}">
        <p14:creationId xmlns:p14="http://schemas.microsoft.com/office/powerpoint/2010/main" val="14806583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126D9-F623-4BBE-B46E-58D87F46CC45}"/>
              </a:ext>
            </a:extLst>
          </p:cNvPr>
          <p:cNvSpPr>
            <a:spLocks noGrp="1"/>
          </p:cNvSpPr>
          <p:nvPr>
            <p:ph type="title"/>
          </p:nvPr>
        </p:nvSpPr>
        <p:spPr/>
        <p:txBody>
          <a:bodyPr>
            <a:normAutofit/>
          </a:bodyPr>
          <a:lstStyle/>
          <a:p>
            <a:r>
              <a:rPr lang="en-US" sz="3600" dirty="0"/>
              <a:t>Non – isotropic collision cascade</a:t>
            </a:r>
          </a:p>
        </p:txBody>
      </p:sp>
      <p:sp>
        <p:nvSpPr>
          <p:cNvPr id="3" name="Date Placeholder 2">
            <a:extLst>
              <a:ext uri="{FF2B5EF4-FFF2-40B4-BE49-F238E27FC236}">
                <a16:creationId xmlns:a16="http://schemas.microsoft.com/office/drawing/2014/main" id="{95E2C1AE-9045-4BF1-90E7-1A247A644373}"/>
              </a:ext>
            </a:extLst>
          </p:cNvPr>
          <p:cNvSpPr>
            <a:spLocks noGrp="1"/>
          </p:cNvSpPr>
          <p:nvPr>
            <p:ph type="dt" sz="half" idx="10"/>
          </p:nvPr>
        </p:nvSpPr>
        <p:spPr/>
        <p:txBody>
          <a:bodyPr/>
          <a:lstStyle/>
          <a:p>
            <a:r>
              <a:rPr lang="en-US"/>
              <a:t>6/14/2019</a:t>
            </a:r>
          </a:p>
        </p:txBody>
      </p:sp>
      <p:sp>
        <p:nvSpPr>
          <p:cNvPr id="4" name="Footer Placeholder 3">
            <a:extLst>
              <a:ext uri="{FF2B5EF4-FFF2-40B4-BE49-F238E27FC236}">
                <a16:creationId xmlns:a16="http://schemas.microsoft.com/office/drawing/2014/main" id="{15710605-9713-4BB6-9F28-1D451E12A8D2}"/>
              </a:ext>
            </a:extLst>
          </p:cNvPr>
          <p:cNvSpPr>
            <a:spLocks noGrp="1"/>
          </p:cNvSpPr>
          <p:nvPr>
            <p:ph type="ftr" sz="quarter" idx="11"/>
          </p:nvPr>
        </p:nvSpPr>
        <p:spPr/>
        <p:txBody>
          <a:bodyPr/>
          <a:lstStyle/>
          <a:p>
            <a:r>
              <a:rPr lang="en-US"/>
              <a:t>2019 Science Undergraduate Laboratory Internships (SULI) Lectures - Princeton PLasma Physics Laboratory, Princeton NJ, USA</a:t>
            </a:r>
          </a:p>
        </p:txBody>
      </p:sp>
      <p:sp>
        <p:nvSpPr>
          <p:cNvPr id="5" name="Slide Number Placeholder 4">
            <a:extLst>
              <a:ext uri="{FF2B5EF4-FFF2-40B4-BE49-F238E27FC236}">
                <a16:creationId xmlns:a16="http://schemas.microsoft.com/office/drawing/2014/main" id="{30575E52-A9E1-448B-A95F-119F994E3F85}"/>
              </a:ext>
            </a:extLst>
          </p:cNvPr>
          <p:cNvSpPr>
            <a:spLocks noGrp="1"/>
          </p:cNvSpPr>
          <p:nvPr>
            <p:ph type="sldNum" sz="quarter" idx="12"/>
          </p:nvPr>
        </p:nvSpPr>
        <p:spPr/>
        <p:txBody>
          <a:bodyPr/>
          <a:lstStyle/>
          <a:p>
            <a:fld id="{DAA54947-94DF-4087-82AF-D7550B309CB3}" type="slidenum">
              <a:rPr lang="en-US" smtClean="0"/>
              <a:t>15</a:t>
            </a:fld>
            <a:endParaRPr lang="en-US"/>
          </a:p>
        </p:txBody>
      </p:sp>
      <p:sp>
        <p:nvSpPr>
          <p:cNvPr id="6" name="Content Placeholder 2">
            <a:extLst>
              <a:ext uri="{FF2B5EF4-FFF2-40B4-BE49-F238E27FC236}">
                <a16:creationId xmlns:a16="http://schemas.microsoft.com/office/drawing/2014/main" id="{0ACEF681-141E-439B-A135-41157D48DCDB}"/>
              </a:ext>
            </a:extLst>
          </p:cNvPr>
          <p:cNvSpPr txBox="1">
            <a:spLocks/>
          </p:cNvSpPr>
          <p:nvPr/>
        </p:nvSpPr>
        <p:spPr>
          <a:xfrm>
            <a:off x="614869" y="4710545"/>
            <a:ext cx="10972800" cy="14336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60000"/>
              <a:buFont typeface="Wingdings" panose="05000000000000000000" pitchFamily="2" charset="2"/>
              <a:buChar char="q"/>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80000"/>
              <a:buFont typeface="Wingdings" panose="05000000000000000000" pitchFamily="2" charset="2"/>
              <a:buChar char="v"/>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hangingPunct="0">
              <a:lnSpc>
                <a:spcPct val="93000"/>
              </a:lnSpc>
              <a:buClr>
                <a:srgbClr val="000000"/>
              </a:buClr>
              <a:buSzPct val="100000"/>
            </a:pPr>
            <a:r>
              <a:rPr lang="en-US" sz="1600" dirty="0">
                <a:latin typeface="Times New Roman" panose="02020603050405020304" pitchFamily="18" charset="0"/>
                <a:cs typeface="Times New Roman" panose="02020603050405020304" pitchFamily="18" charset="0"/>
              </a:rPr>
              <a:t>Ions striking a surface interact with a number of atoms in a series collisions.</a:t>
            </a:r>
          </a:p>
          <a:p>
            <a:pPr hangingPunct="0">
              <a:lnSpc>
                <a:spcPct val="93000"/>
              </a:lnSpc>
              <a:buClr>
                <a:srgbClr val="000000"/>
              </a:buClr>
              <a:buSzPct val="100000"/>
            </a:pPr>
            <a:r>
              <a:rPr lang="en-US" sz="1600" dirty="0">
                <a:latin typeface="Times New Roman" panose="02020603050405020304" pitchFamily="18" charset="0"/>
                <a:cs typeface="Times New Roman" panose="02020603050405020304" pitchFamily="18" charset="0"/>
              </a:rPr>
              <a:t> recoiled target atoms in turn collide with atom at rest generating a collision cascade.</a:t>
            </a:r>
          </a:p>
          <a:p>
            <a:pPr hangingPunct="0">
              <a:lnSpc>
                <a:spcPct val="93000"/>
              </a:lnSpc>
              <a:buClr>
                <a:srgbClr val="000000"/>
              </a:buClr>
              <a:buSzPct val="100000"/>
            </a:pPr>
            <a:r>
              <a:rPr lang="en-US" sz="1600" dirty="0">
                <a:latin typeface="Times New Roman" panose="02020603050405020304" pitchFamily="18" charset="0"/>
                <a:cs typeface="Times New Roman" panose="02020603050405020304" pitchFamily="18" charset="0"/>
              </a:rPr>
              <a:t> The initial ion energy and momentum are distributed to among the target recoil atoms.  </a:t>
            </a:r>
          </a:p>
          <a:p>
            <a:pPr hangingPunct="0">
              <a:lnSpc>
                <a:spcPct val="93000"/>
              </a:lnSpc>
              <a:buClr>
                <a:srgbClr val="000000"/>
              </a:buClr>
              <a:buSzPct val="100000"/>
            </a:pPr>
            <a:r>
              <a:rPr lang="en-US" sz="1600" dirty="0">
                <a:latin typeface="Times New Roman" panose="02020603050405020304" pitchFamily="18" charset="0"/>
                <a:cs typeface="Times New Roman" panose="02020603050405020304" pitchFamily="18" charset="0"/>
              </a:rPr>
              <a:t> When </a:t>
            </a:r>
            <a:r>
              <a:rPr lang="en-US" sz="1600" dirty="0" err="1">
                <a:latin typeface="Times New Roman" panose="02020603050405020304" pitchFamily="18" charset="0"/>
                <a:cs typeface="Times New Roman" panose="02020603050405020304" pitchFamily="18" charset="0"/>
              </a:rPr>
              <a:t>E</a:t>
            </a:r>
            <a:r>
              <a:rPr lang="en-US" sz="1600" baseline="-25000" dirty="0" err="1">
                <a:latin typeface="Times New Roman" panose="02020603050405020304" pitchFamily="18" charset="0"/>
                <a:cs typeface="Times New Roman" panose="02020603050405020304" pitchFamily="18" charset="0"/>
              </a:rPr>
              <a:t>i</a:t>
            </a:r>
            <a:r>
              <a:rPr lang="en-US" sz="1600" dirty="0">
                <a:latin typeface="Times New Roman" panose="02020603050405020304" pitchFamily="18" charset="0"/>
                <a:cs typeface="Times New Roman" panose="02020603050405020304" pitchFamily="18" charset="0"/>
              </a:rPr>
              <a:t> &gt; 1 keV, the cascade is “linear”, i.e. approximated by a series of binary collisions in a stationary matrix.</a:t>
            </a:r>
          </a:p>
          <a:p>
            <a:endParaRPr lang="en-AU" dirty="0"/>
          </a:p>
        </p:txBody>
      </p:sp>
      <p:grpSp>
        <p:nvGrpSpPr>
          <p:cNvPr id="7" name="Group 6">
            <a:extLst>
              <a:ext uri="{FF2B5EF4-FFF2-40B4-BE49-F238E27FC236}">
                <a16:creationId xmlns:a16="http://schemas.microsoft.com/office/drawing/2014/main" id="{2378E285-33A4-4A23-9771-3FCC25AA401A}"/>
              </a:ext>
            </a:extLst>
          </p:cNvPr>
          <p:cNvGrpSpPr/>
          <p:nvPr/>
        </p:nvGrpSpPr>
        <p:grpSpPr>
          <a:xfrm>
            <a:off x="1266715" y="951720"/>
            <a:ext cx="7823599" cy="3625779"/>
            <a:chOff x="948668" y="583056"/>
            <a:chExt cx="7221784" cy="3625779"/>
          </a:xfrm>
        </p:grpSpPr>
        <p:graphicFrame>
          <p:nvGraphicFramePr>
            <p:cNvPr id="8" name="Object 2">
              <a:extLst>
                <a:ext uri="{FF2B5EF4-FFF2-40B4-BE49-F238E27FC236}">
                  <a16:creationId xmlns:a16="http://schemas.microsoft.com/office/drawing/2014/main" id="{9C424C0F-5C8B-4815-84F2-A05D90C8E0CF}"/>
                </a:ext>
              </a:extLst>
            </p:cNvPr>
            <p:cNvGraphicFramePr>
              <a:graphicFrameLocks noChangeAspect="1"/>
            </p:cNvGraphicFramePr>
            <p:nvPr/>
          </p:nvGraphicFramePr>
          <p:xfrm>
            <a:off x="948668" y="1028700"/>
            <a:ext cx="2103438" cy="2400300"/>
          </p:xfrm>
          <a:graphic>
            <a:graphicData uri="http://schemas.openxmlformats.org/presentationml/2006/ole">
              <mc:AlternateContent xmlns:mc="http://schemas.openxmlformats.org/markup-compatibility/2006">
                <mc:Choice xmlns:v="urn:schemas-microsoft-com:vml" Requires="v">
                  <p:oleObj spid="_x0000_s2125" name="PHOTO-PAINT" r:id="rId3" imgW="1908052" imgH="2176276" progId="">
                    <p:embed/>
                  </p:oleObj>
                </mc:Choice>
                <mc:Fallback>
                  <p:oleObj name="PHOTO-PAINT" r:id="rId3" imgW="1908052" imgH="2176276" progId="">
                    <p:embed/>
                    <p:pic>
                      <p:nvPicPr>
                        <p:cNvPr id="30722"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8668" y="1028700"/>
                          <a:ext cx="2103438" cy="240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3">
              <a:extLst>
                <a:ext uri="{FF2B5EF4-FFF2-40B4-BE49-F238E27FC236}">
                  <a16:creationId xmlns:a16="http://schemas.microsoft.com/office/drawing/2014/main" id="{3545B826-5A35-466E-BEAA-206B1D0B5E0D}"/>
                </a:ext>
              </a:extLst>
            </p:cNvPr>
            <p:cNvGraphicFramePr>
              <a:graphicFrameLocks noChangeAspect="1"/>
            </p:cNvGraphicFramePr>
            <p:nvPr/>
          </p:nvGraphicFramePr>
          <p:xfrm>
            <a:off x="3505129" y="1015821"/>
            <a:ext cx="2074862" cy="2514600"/>
          </p:xfrm>
          <a:graphic>
            <a:graphicData uri="http://schemas.openxmlformats.org/presentationml/2006/ole">
              <mc:AlternateContent xmlns:mc="http://schemas.openxmlformats.org/markup-compatibility/2006">
                <mc:Choice xmlns:v="urn:schemas-microsoft-com:vml" Requires="v">
                  <p:oleObj spid="_x0000_s2126" name="PHOTO-PAINT" r:id="rId5" imgW="1883508" imgH="2279909" progId="">
                    <p:embed/>
                  </p:oleObj>
                </mc:Choice>
                <mc:Fallback>
                  <p:oleObj name="PHOTO-PAINT" r:id="rId5" imgW="1883508" imgH="2279909" progId="">
                    <p:embed/>
                    <p:pic>
                      <p:nvPicPr>
                        <p:cNvPr id="30723"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5129" y="1015821"/>
                          <a:ext cx="2074862"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 name="Object 4">
              <a:extLst>
                <a:ext uri="{FF2B5EF4-FFF2-40B4-BE49-F238E27FC236}">
                  <a16:creationId xmlns:a16="http://schemas.microsoft.com/office/drawing/2014/main" id="{5F819E8C-52D9-420F-B28A-E79CB1B212B0}"/>
                </a:ext>
              </a:extLst>
            </p:cNvPr>
            <p:cNvGraphicFramePr>
              <a:graphicFrameLocks noChangeAspect="1"/>
            </p:cNvGraphicFramePr>
            <p:nvPr/>
          </p:nvGraphicFramePr>
          <p:xfrm>
            <a:off x="6027327" y="984429"/>
            <a:ext cx="2143125" cy="2457450"/>
          </p:xfrm>
          <a:graphic>
            <a:graphicData uri="http://schemas.openxmlformats.org/presentationml/2006/ole">
              <mc:AlternateContent xmlns:mc="http://schemas.openxmlformats.org/markup-compatibility/2006">
                <mc:Choice xmlns:v="urn:schemas-microsoft-com:vml" Requires="v">
                  <p:oleObj spid="_x0000_s2127" name="PHOTO-PAINT" r:id="rId7" imgW="1944299" imgH="2228092" progId="">
                    <p:embed/>
                  </p:oleObj>
                </mc:Choice>
                <mc:Fallback>
                  <p:oleObj name="PHOTO-PAINT" r:id="rId7" imgW="1944299" imgH="2228092" progId="">
                    <p:embed/>
                    <p:pic>
                      <p:nvPicPr>
                        <p:cNvPr id="30724"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27327" y="984429"/>
                          <a:ext cx="2143125" cy="245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 name="Text Box 9">
              <a:extLst>
                <a:ext uri="{FF2B5EF4-FFF2-40B4-BE49-F238E27FC236}">
                  <a16:creationId xmlns:a16="http://schemas.microsoft.com/office/drawing/2014/main" id="{FE302021-4C7B-4623-8E47-5192865CFA97}"/>
                </a:ext>
              </a:extLst>
            </p:cNvPr>
            <p:cNvSpPr txBox="1">
              <a:spLocks noChangeArrowheads="1"/>
            </p:cNvSpPr>
            <p:nvPr/>
          </p:nvSpPr>
          <p:spPr bwMode="auto">
            <a:xfrm>
              <a:off x="948668" y="3420074"/>
              <a:ext cx="2556461" cy="788761"/>
            </a:xfrm>
            <a:prstGeom prst="rect">
              <a:avLst/>
            </a:prstGeom>
            <a:noFill/>
            <a:ln w="9525">
              <a:noFill/>
              <a:miter lim="800000"/>
              <a:headEnd/>
              <a:tailEnd/>
            </a:ln>
          </p:spPr>
          <p:txBody>
            <a:bodyPr wrap="square" lIns="100794" tIns="50397" rIns="100794" bIns="50397">
              <a:spAutoFit/>
            </a:bodyPr>
            <a:lstStyle/>
            <a:p>
              <a:pPr>
                <a:lnSpc>
                  <a:spcPct val="93000"/>
                </a:lnSpc>
                <a:buClr>
                  <a:srgbClr val="000000"/>
                </a:buClr>
                <a:buSzPct val="45000"/>
                <a:buFont typeface="Wingdings" pitchFamily="2" charset="2"/>
                <a:buNone/>
              </a:pPr>
              <a:r>
                <a:rPr lang="en-US" dirty="0" err="1">
                  <a:solidFill>
                    <a:schemeClr val="tx1"/>
                  </a:solidFill>
                </a:rPr>
                <a:t>Threshhold</a:t>
              </a:r>
              <a:r>
                <a:rPr lang="en-US" dirty="0">
                  <a:solidFill>
                    <a:schemeClr val="tx1"/>
                  </a:solidFill>
                </a:rPr>
                <a:t> regime</a:t>
              </a:r>
            </a:p>
            <a:p>
              <a:pPr>
                <a:lnSpc>
                  <a:spcPct val="93000"/>
                </a:lnSpc>
                <a:buClr>
                  <a:srgbClr val="000000"/>
                </a:buClr>
                <a:buSzPct val="45000"/>
                <a:buFont typeface="Wingdings" pitchFamily="2" charset="2"/>
                <a:buNone/>
              </a:pPr>
              <a:r>
                <a:rPr lang="en-US" sz="1500" dirty="0">
                  <a:solidFill>
                    <a:schemeClr val="tx1"/>
                  </a:solidFill>
                </a:rPr>
                <a:t>recoils sputtered, but</a:t>
              </a:r>
            </a:p>
            <a:p>
              <a:pPr>
                <a:lnSpc>
                  <a:spcPct val="93000"/>
                </a:lnSpc>
                <a:buClr>
                  <a:srgbClr val="000000"/>
                </a:buClr>
                <a:buSzPct val="45000"/>
                <a:buFont typeface="Wingdings" pitchFamily="2" charset="2"/>
                <a:buNone/>
              </a:pPr>
              <a:r>
                <a:rPr lang="en-US" sz="1500" dirty="0">
                  <a:solidFill>
                    <a:schemeClr val="tx1"/>
                  </a:solidFill>
                </a:rPr>
                <a:t>no (limited) cascades</a:t>
              </a:r>
            </a:p>
          </p:txBody>
        </p:sp>
        <p:sp>
          <p:nvSpPr>
            <p:cNvPr id="12" name="Text Box 10">
              <a:extLst>
                <a:ext uri="{FF2B5EF4-FFF2-40B4-BE49-F238E27FC236}">
                  <a16:creationId xmlns:a16="http://schemas.microsoft.com/office/drawing/2014/main" id="{8AD163BB-579B-49DD-A2A1-74162F8144F0}"/>
                </a:ext>
              </a:extLst>
            </p:cNvPr>
            <p:cNvSpPr txBox="1">
              <a:spLocks noChangeArrowheads="1"/>
            </p:cNvSpPr>
            <p:nvPr/>
          </p:nvSpPr>
          <p:spPr bwMode="auto">
            <a:xfrm>
              <a:off x="2617227" y="583056"/>
              <a:ext cx="3899502" cy="387350"/>
            </a:xfrm>
            <a:prstGeom prst="rect">
              <a:avLst/>
            </a:prstGeom>
            <a:noFill/>
            <a:ln w="9525">
              <a:noFill/>
              <a:miter lim="800000"/>
              <a:headEnd/>
              <a:tailEnd/>
            </a:ln>
          </p:spPr>
          <p:txBody>
            <a:bodyPr wrap="square" lIns="100794" tIns="50397" rIns="100794" bIns="50397">
              <a:spAutoFit/>
            </a:bodyPr>
            <a:lstStyle/>
            <a:p>
              <a:pPr>
                <a:lnSpc>
                  <a:spcPct val="93000"/>
                </a:lnSpc>
                <a:buClr>
                  <a:srgbClr val="000000"/>
                </a:buClr>
                <a:buSzPct val="45000"/>
                <a:buFont typeface="Wingdings" pitchFamily="2" charset="2"/>
                <a:buNone/>
              </a:pPr>
              <a:r>
                <a:rPr lang="en-US" sz="2000" dirty="0">
                  <a:solidFill>
                    <a:schemeClr val="tx1"/>
                  </a:solidFill>
                </a:rPr>
                <a:t>Energy increasing </a:t>
              </a:r>
              <a:r>
                <a:rPr lang="en-US" sz="1500" dirty="0">
                  <a:solidFill>
                    <a:schemeClr val="tx1"/>
                  </a:solidFill>
                </a:rPr>
                <a:t>(dependent on M</a:t>
              </a:r>
              <a:r>
                <a:rPr lang="en-US" sz="1500" baseline="-25000" dirty="0">
                  <a:solidFill>
                    <a:schemeClr val="tx1"/>
                  </a:solidFill>
                </a:rPr>
                <a:t>i</a:t>
              </a:r>
              <a:r>
                <a:rPr lang="en-US" sz="1500" dirty="0">
                  <a:solidFill>
                    <a:schemeClr val="tx1"/>
                  </a:solidFill>
                </a:rPr>
                <a:t>/M</a:t>
              </a:r>
              <a:r>
                <a:rPr lang="en-US" sz="1500" baseline="-25000" dirty="0">
                  <a:solidFill>
                    <a:schemeClr val="tx1"/>
                  </a:solidFill>
                </a:rPr>
                <a:t>t</a:t>
              </a:r>
              <a:r>
                <a:rPr lang="en-US" sz="1500" dirty="0">
                  <a:solidFill>
                    <a:schemeClr val="tx1"/>
                  </a:solidFill>
                </a:rPr>
                <a:t>)</a:t>
              </a:r>
            </a:p>
          </p:txBody>
        </p:sp>
        <p:sp>
          <p:nvSpPr>
            <p:cNvPr id="13" name="Line 11">
              <a:extLst>
                <a:ext uri="{FF2B5EF4-FFF2-40B4-BE49-F238E27FC236}">
                  <a16:creationId xmlns:a16="http://schemas.microsoft.com/office/drawing/2014/main" id="{4ED514F3-13D1-4B9C-8C40-1820211CC29B}"/>
                </a:ext>
              </a:extLst>
            </p:cNvPr>
            <p:cNvSpPr>
              <a:spLocks noChangeShapeType="1"/>
            </p:cNvSpPr>
            <p:nvPr/>
          </p:nvSpPr>
          <p:spPr bwMode="auto">
            <a:xfrm>
              <a:off x="2986399" y="1002156"/>
              <a:ext cx="3108325" cy="0"/>
            </a:xfrm>
            <a:prstGeom prst="line">
              <a:avLst/>
            </a:prstGeom>
            <a:noFill/>
            <a:ln w="9525">
              <a:solidFill>
                <a:schemeClr val="tx1"/>
              </a:solidFill>
              <a:round/>
              <a:headEnd/>
              <a:tailEnd type="triangle" w="med" len="med"/>
            </a:ln>
          </p:spPr>
          <p:txBody>
            <a:bodyPr lIns="100794" tIns="50397" rIns="100794" bIns="50397"/>
            <a:lstStyle/>
            <a:p>
              <a:endParaRPr lang="en-US"/>
            </a:p>
          </p:txBody>
        </p:sp>
        <p:sp>
          <p:nvSpPr>
            <p:cNvPr id="14" name="Text Box 12">
              <a:extLst>
                <a:ext uri="{FF2B5EF4-FFF2-40B4-BE49-F238E27FC236}">
                  <a16:creationId xmlns:a16="http://schemas.microsoft.com/office/drawing/2014/main" id="{C84386E9-9CF3-4047-8BED-534E0C490854}"/>
                </a:ext>
              </a:extLst>
            </p:cNvPr>
            <p:cNvSpPr txBox="1">
              <a:spLocks noChangeArrowheads="1"/>
            </p:cNvSpPr>
            <p:nvPr/>
          </p:nvSpPr>
          <p:spPr bwMode="auto">
            <a:xfrm>
              <a:off x="3505129" y="3414058"/>
              <a:ext cx="2522198" cy="574087"/>
            </a:xfrm>
            <a:prstGeom prst="rect">
              <a:avLst/>
            </a:prstGeom>
            <a:noFill/>
            <a:ln w="9525">
              <a:noFill/>
              <a:miter lim="800000"/>
              <a:headEnd/>
              <a:tailEnd/>
            </a:ln>
          </p:spPr>
          <p:txBody>
            <a:bodyPr wrap="square" lIns="100794" tIns="50397" rIns="100794" bIns="50397">
              <a:spAutoFit/>
            </a:bodyPr>
            <a:lstStyle/>
            <a:p>
              <a:pPr>
                <a:lnSpc>
                  <a:spcPct val="93000"/>
                </a:lnSpc>
                <a:buClr>
                  <a:srgbClr val="000000"/>
                </a:buClr>
                <a:buSzPct val="45000"/>
                <a:buFont typeface="Wingdings" pitchFamily="2" charset="2"/>
                <a:buNone/>
              </a:pPr>
              <a:r>
                <a:rPr lang="en-US" dirty="0">
                  <a:solidFill>
                    <a:schemeClr val="tx1"/>
                  </a:solidFill>
                </a:rPr>
                <a:t>Linear cascade</a:t>
              </a:r>
            </a:p>
            <a:p>
              <a:pPr>
                <a:lnSpc>
                  <a:spcPct val="93000"/>
                </a:lnSpc>
                <a:buClr>
                  <a:srgbClr val="000000"/>
                </a:buClr>
                <a:buSzPct val="45000"/>
                <a:buFont typeface="Wingdings" pitchFamily="2" charset="2"/>
                <a:buNone/>
              </a:pPr>
              <a:r>
                <a:rPr lang="en-US" sz="1500" dirty="0">
                  <a:solidFill>
                    <a:schemeClr val="tx1"/>
                  </a:solidFill>
                </a:rPr>
                <a:t>a series of binary collisions</a:t>
              </a:r>
            </a:p>
          </p:txBody>
        </p:sp>
        <p:sp>
          <p:nvSpPr>
            <p:cNvPr id="15" name="Text Box 13">
              <a:extLst>
                <a:ext uri="{FF2B5EF4-FFF2-40B4-BE49-F238E27FC236}">
                  <a16:creationId xmlns:a16="http://schemas.microsoft.com/office/drawing/2014/main" id="{501CFBE5-D264-499B-98FA-5DBE7F0EF07A}"/>
                </a:ext>
              </a:extLst>
            </p:cNvPr>
            <p:cNvSpPr txBox="1">
              <a:spLocks noChangeArrowheads="1"/>
            </p:cNvSpPr>
            <p:nvPr/>
          </p:nvSpPr>
          <p:spPr bwMode="auto">
            <a:xfrm>
              <a:off x="6233375" y="3420074"/>
              <a:ext cx="1937077" cy="573087"/>
            </a:xfrm>
            <a:prstGeom prst="rect">
              <a:avLst/>
            </a:prstGeom>
            <a:noFill/>
            <a:ln w="9525">
              <a:noFill/>
              <a:miter lim="800000"/>
              <a:headEnd/>
              <a:tailEnd/>
            </a:ln>
          </p:spPr>
          <p:txBody>
            <a:bodyPr wrap="square" lIns="100794" tIns="50397" rIns="100794" bIns="50397">
              <a:spAutoFit/>
            </a:bodyPr>
            <a:lstStyle/>
            <a:p>
              <a:pPr>
                <a:lnSpc>
                  <a:spcPct val="93000"/>
                </a:lnSpc>
                <a:buClr>
                  <a:srgbClr val="000000"/>
                </a:buClr>
                <a:buSzPct val="45000"/>
                <a:buFont typeface="Wingdings" pitchFamily="2" charset="2"/>
                <a:buNone/>
              </a:pPr>
              <a:r>
                <a:rPr lang="en-US" dirty="0">
                  <a:solidFill>
                    <a:schemeClr val="tx1"/>
                  </a:solidFill>
                </a:rPr>
                <a:t>Spike regime</a:t>
              </a:r>
            </a:p>
            <a:p>
              <a:pPr>
                <a:lnSpc>
                  <a:spcPct val="93000"/>
                </a:lnSpc>
                <a:buClr>
                  <a:srgbClr val="000000"/>
                </a:buClr>
                <a:buSzPct val="45000"/>
                <a:buFont typeface="Wingdings" pitchFamily="2" charset="2"/>
                <a:buNone/>
              </a:pPr>
              <a:r>
                <a:rPr lang="en-US" sz="1500" dirty="0">
                  <a:solidFill>
                    <a:schemeClr val="tx1"/>
                  </a:solidFill>
                </a:rPr>
                <a:t>high density  of recoils</a:t>
              </a:r>
            </a:p>
          </p:txBody>
        </p:sp>
      </p:grpSp>
      <p:sp>
        <p:nvSpPr>
          <p:cNvPr id="16" name="Text Box 7">
            <a:extLst>
              <a:ext uri="{FF2B5EF4-FFF2-40B4-BE49-F238E27FC236}">
                <a16:creationId xmlns:a16="http://schemas.microsoft.com/office/drawing/2014/main" id="{B5036E8A-46D5-4A9F-9E28-112B5890CD6C}"/>
              </a:ext>
            </a:extLst>
          </p:cNvPr>
          <p:cNvSpPr txBox="1">
            <a:spLocks noChangeArrowheads="1"/>
          </p:cNvSpPr>
          <p:nvPr/>
        </p:nvSpPr>
        <p:spPr bwMode="auto">
          <a:xfrm>
            <a:off x="9762413" y="1142456"/>
            <a:ext cx="1877861" cy="2224538"/>
          </a:xfrm>
          <a:prstGeom prst="rect">
            <a:avLst/>
          </a:prstGeom>
          <a:noFill/>
          <a:ln w="9525">
            <a:noFill/>
            <a:miter lim="800000"/>
            <a:headEnd/>
            <a:tailEnd/>
          </a:ln>
        </p:spPr>
        <p:txBody>
          <a:bodyPr wrap="square" lIns="100794" tIns="50397" rIns="100794" bIns="50397" anchor="ctr">
            <a:noAutofit/>
          </a:bodyPr>
          <a:lstStyle/>
          <a:p>
            <a:pPr>
              <a:lnSpc>
                <a:spcPct val="93000"/>
              </a:lnSpc>
              <a:buClr>
                <a:srgbClr val="000000"/>
              </a:buClr>
              <a:buSzPct val="45000"/>
              <a:buFont typeface="Wingdings" pitchFamily="2" charset="2"/>
              <a:buNone/>
            </a:pPr>
            <a:r>
              <a:rPr lang="en-US" sz="1400" b="1" dirty="0" err="1">
                <a:solidFill>
                  <a:schemeClr val="accent6">
                    <a:lumMod val="50000"/>
                  </a:schemeClr>
                </a:solidFill>
                <a:latin typeface="Arial Narrow" pitchFamily="34" charset="0"/>
              </a:rPr>
              <a:t>P.Sigmund</a:t>
            </a:r>
            <a:r>
              <a:rPr lang="en-US" sz="1400" b="1" dirty="0">
                <a:solidFill>
                  <a:schemeClr val="accent6">
                    <a:lumMod val="50000"/>
                  </a:schemeClr>
                </a:solidFill>
                <a:latin typeface="Arial Narrow" pitchFamily="34" charset="0"/>
              </a:rPr>
              <a:t>, “Sputtering by ion bombardment: theoretical concepts”, in </a:t>
            </a:r>
            <a:r>
              <a:rPr lang="en-US" sz="1400" b="1" i="1" dirty="0">
                <a:solidFill>
                  <a:schemeClr val="accent6">
                    <a:lumMod val="50000"/>
                  </a:schemeClr>
                </a:solidFill>
                <a:latin typeface="Arial Narrow" pitchFamily="34" charset="0"/>
              </a:rPr>
              <a:t>Sputtering by particle bombardment </a:t>
            </a:r>
            <a:r>
              <a:rPr lang="en-US" sz="1400" b="1" dirty="0">
                <a:solidFill>
                  <a:schemeClr val="accent6">
                    <a:lumMod val="50000"/>
                  </a:schemeClr>
                </a:solidFill>
                <a:latin typeface="Arial Narrow" pitchFamily="34" charset="0"/>
              </a:rPr>
              <a:t>I, edited by R. </a:t>
            </a:r>
            <a:r>
              <a:rPr lang="en-US" sz="1400" b="1" dirty="0" err="1">
                <a:solidFill>
                  <a:schemeClr val="accent6">
                    <a:lumMod val="50000"/>
                  </a:schemeClr>
                </a:solidFill>
                <a:latin typeface="Arial Narrow" pitchFamily="34" charset="0"/>
              </a:rPr>
              <a:t>Behrish</a:t>
            </a:r>
            <a:r>
              <a:rPr lang="en-US" sz="1400" b="1" dirty="0">
                <a:solidFill>
                  <a:schemeClr val="accent6">
                    <a:lumMod val="50000"/>
                  </a:schemeClr>
                </a:solidFill>
                <a:latin typeface="Arial Narrow" pitchFamily="34" charset="0"/>
              </a:rPr>
              <a:t>, Springer-</a:t>
            </a:r>
            <a:r>
              <a:rPr lang="en-US" sz="1400" b="1" dirty="0" err="1">
                <a:solidFill>
                  <a:schemeClr val="accent6">
                    <a:lumMod val="50000"/>
                  </a:schemeClr>
                </a:solidFill>
                <a:latin typeface="Arial Narrow" pitchFamily="34" charset="0"/>
              </a:rPr>
              <a:t>Verlag</a:t>
            </a:r>
            <a:r>
              <a:rPr lang="en-US" sz="1400" b="1" dirty="0">
                <a:solidFill>
                  <a:schemeClr val="accent6">
                    <a:lumMod val="50000"/>
                  </a:schemeClr>
                </a:solidFill>
                <a:latin typeface="Arial Narrow" pitchFamily="34" charset="0"/>
              </a:rPr>
              <a:t>, 1981</a:t>
            </a:r>
          </a:p>
        </p:txBody>
      </p:sp>
    </p:spTree>
    <p:extLst>
      <p:ext uri="{BB962C8B-B14F-4D97-AF65-F5344CB8AC3E}">
        <p14:creationId xmlns:p14="http://schemas.microsoft.com/office/powerpoint/2010/main" val="22097053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C57E1-E461-442D-AACF-E7E2A1C8E53E}"/>
              </a:ext>
            </a:extLst>
          </p:cNvPr>
          <p:cNvSpPr>
            <a:spLocks noGrp="1"/>
          </p:cNvSpPr>
          <p:nvPr>
            <p:ph type="title"/>
          </p:nvPr>
        </p:nvSpPr>
        <p:spPr/>
        <p:txBody>
          <a:bodyPr>
            <a:normAutofit/>
          </a:bodyPr>
          <a:lstStyle/>
          <a:p>
            <a:pPr algn="ctr"/>
            <a:r>
              <a:rPr lang="en-US" sz="3600" dirty="0"/>
              <a:t>Sputtering</a:t>
            </a:r>
          </a:p>
        </p:txBody>
      </p:sp>
      <p:sp>
        <p:nvSpPr>
          <p:cNvPr id="3" name="Date Placeholder 2">
            <a:extLst>
              <a:ext uri="{FF2B5EF4-FFF2-40B4-BE49-F238E27FC236}">
                <a16:creationId xmlns:a16="http://schemas.microsoft.com/office/drawing/2014/main" id="{0713DC4E-6F75-4A67-B78D-68AFBF3D141F}"/>
              </a:ext>
            </a:extLst>
          </p:cNvPr>
          <p:cNvSpPr>
            <a:spLocks noGrp="1"/>
          </p:cNvSpPr>
          <p:nvPr>
            <p:ph type="dt" sz="half" idx="10"/>
          </p:nvPr>
        </p:nvSpPr>
        <p:spPr/>
        <p:txBody>
          <a:bodyPr/>
          <a:lstStyle/>
          <a:p>
            <a:r>
              <a:rPr lang="en-US"/>
              <a:t>6/14/2019</a:t>
            </a:r>
          </a:p>
        </p:txBody>
      </p:sp>
      <p:sp>
        <p:nvSpPr>
          <p:cNvPr id="4" name="Footer Placeholder 3">
            <a:extLst>
              <a:ext uri="{FF2B5EF4-FFF2-40B4-BE49-F238E27FC236}">
                <a16:creationId xmlns:a16="http://schemas.microsoft.com/office/drawing/2014/main" id="{36C0BC41-3D5E-44F8-AFB4-791CC0267FAF}"/>
              </a:ext>
            </a:extLst>
          </p:cNvPr>
          <p:cNvSpPr>
            <a:spLocks noGrp="1"/>
          </p:cNvSpPr>
          <p:nvPr>
            <p:ph type="ftr" sz="quarter" idx="11"/>
          </p:nvPr>
        </p:nvSpPr>
        <p:spPr/>
        <p:txBody>
          <a:bodyPr/>
          <a:lstStyle/>
          <a:p>
            <a:r>
              <a:rPr lang="en-US"/>
              <a:t>2019 Science Undergraduate Laboratory Internships (SULI) Lectures - Princeton PLasma Physics Laboratory, Princeton NJ, USA</a:t>
            </a:r>
          </a:p>
        </p:txBody>
      </p:sp>
      <p:sp>
        <p:nvSpPr>
          <p:cNvPr id="5" name="Slide Number Placeholder 4">
            <a:extLst>
              <a:ext uri="{FF2B5EF4-FFF2-40B4-BE49-F238E27FC236}">
                <a16:creationId xmlns:a16="http://schemas.microsoft.com/office/drawing/2014/main" id="{2C0EBCFE-8690-4B9D-B902-F007901B9B04}"/>
              </a:ext>
            </a:extLst>
          </p:cNvPr>
          <p:cNvSpPr>
            <a:spLocks noGrp="1"/>
          </p:cNvSpPr>
          <p:nvPr>
            <p:ph type="sldNum" sz="quarter" idx="12"/>
          </p:nvPr>
        </p:nvSpPr>
        <p:spPr/>
        <p:txBody>
          <a:bodyPr/>
          <a:lstStyle/>
          <a:p>
            <a:fld id="{DAA54947-94DF-4087-82AF-D7550B309CB3}" type="slidenum">
              <a:rPr lang="en-US" smtClean="0"/>
              <a:t>16</a:t>
            </a:fld>
            <a:endParaRPr lang="en-US"/>
          </a:p>
        </p:txBody>
      </p:sp>
      <p:sp>
        <p:nvSpPr>
          <p:cNvPr id="6" name="Content Placeholder 2">
            <a:extLst>
              <a:ext uri="{FF2B5EF4-FFF2-40B4-BE49-F238E27FC236}">
                <a16:creationId xmlns:a16="http://schemas.microsoft.com/office/drawing/2014/main" id="{13B4E16C-B4E0-4B14-BDED-3DDC71228C5D}"/>
              </a:ext>
            </a:extLst>
          </p:cNvPr>
          <p:cNvSpPr txBox="1">
            <a:spLocks/>
          </p:cNvSpPr>
          <p:nvPr/>
        </p:nvSpPr>
        <p:spPr>
          <a:xfrm>
            <a:off x="1425197" y="970659"/>
            <a:ext cx="9355667" cy="248421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60000"/>
              <a:buFont typeface="Wingdings" panose="05000000000000000000" pitchFamily="2" charset="2"/>
              <a:buChar char="q"/>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80000"/>
              <a:buFont typeface="Wingdings" panose="05000000000000000000" pitchFamily="2" charset="2"/>
              <a:buChar char="v"/>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000" dirty="0">
                <a:latin typeface="Times New Roman" panose="02020603050405020304" pitchFamily="18" charset="0"/>
                <a:cs typeface="Times New Roman" panose="02020603050405020304" pitchFamily="18" charset="0"/>
              </a:rPr>
              <a:t>1950’s and 60’s sputtering first described</a:t>
            </a:r>
          </a:p>
          <a:p>
            <a:pPr lvl="1"/>
            <a:r>
              <a:rPr lang="en-AU" sz="1800" b="1" dirty="0">
                <a:solidFill>
                  <a:schemeClr val="accent6">
                    <a:lumMod val="50000"/>
                  </a:schemeClr>
                </a:solidFill>
                <a:latin typeface="Times New Roman" panose="02020603050405020304" pitchFamily="18" charset="0"/>
                <a:cs typeface="Times New Roman" panose="02020603050405020304" pitchFamily="18" charset="0"/>
              </a:rPr>
              <a:t>P. Sigmund, Phys Rev. 184 383 (1969)</a:t>
            </a:r>
            <a:endParaRPr lang="en-AU" sz="1800" dirty="0">
              <a:latin typeface="Times New Roman" panose="02020603050405020304" pitchFamily="18" charset="0"/>
              <a:cs typeface="Times New Roman" panose="02020603050405020304" pitchFamily="18" charset="0"/>
            </a:endParaRPr>
          </a:p>
          <a:p>
            <a:r>
              <a:rPr lang="en-AU" sz="2000" dirty="0">
                <a:latin typeface="Times New Roman" panose="02020603050405020304" pitchFamily="18" charset="0"/>
                <a:cs typeface="Times New Roman" panose="02020603050405020304" pitchFamily="18" charset="0"/>
              </a:rPr>
              <a:t>Assumptions in sputter theory</a:t>
            </a:r>
          </a:p>
          <a:p>
            <a:pPr lvl="1"/>
            <a:r>
              <a:rPr lang="en-AU" sz="1800" dirty="0">
                <a:latin typeface="Times New Roman" panose="02020603050405020304" pitchFamily="18" charset="0"/>
                <a:cs typeface="Times New Roman" panose="02020603050405020304" pitchFamily="18" charset="0"/>
              </a:rPr>
              <a:t>Linear transport </a:t>
            </a:r>
          </a:p>
          <a:p>
            <a:pPr lvl="1"/>
            <a:r>
              <a:rPr lang="en-AU" sz="1800" dirty="0">
                <a:latin typeface="Times New Roman" panose="02020603050405020304" pitchFamily="18" charset="0"/>
                <a:cs typeface="Times New Roman" panose="02020603050405020304" pitchFamily="18" charset="0"/>
              </a:rPr>
              <a:t>Lattice is random</a:t>
            </a:r>
          </a:p>
          <a:p>
            <a:pPr lvl="1"/>
            <a:r>
              <a:rPr lang="en-AU" sz="1800" dirty="0">
                <a:latin typeface="Times New Roman" panose="02020603050405020304" pitchFamily="18" charset="0"/>
                <a:cs typeface="Times New Roman" panose="02020603050405020304" pitchFamily="18" charset="0"/>
              </a:rPr>
              <a:t>Collision cascades are isotropic</a:t>
            </a:r>
          </a:p>
          <a:p>
            <a:pPr lvl="1"/>
            <a:r>
              <a:rPr lang="en-AU" sz="1800" dirty="0">
                <a:latin typeface="Times New Roman" panose="02020603050405020304" pitchFamily="18" charset="0"/>
                <a:cs typeface="Times New Roman" panose="02020603050405020304" pitchFamily="18" charset="0"/>
              </a:rPr>
              <a:t>Stopping power described by elastic nuclear collisions.</a:t>
            </a:r>
            <a:endParaRPr lang="en-AU" dirty="0">
              <a:latin typeface="Times New Roman" panose="02020603050405020304" pitchFamily="18" charset="0"/>
              <a:cs typeface="Times New Roman" panose="02020603050405020304" pitchFamily="18" charset="0"/>
            </a:endParaRPr>
          </a:p>
        </p:txBody>
      </p:sp>
      <p:graphicFrame>
        <p:nvGraphicFramePr>
          <p:cNvPr id="7" name="Object 6">
            <a:extLst>
              <a:ext uri="{FF2B5EF4-FFF2-40B4-BE49-F238E27FC236}">
                <a16:creationId xmlns:a16="http://schemas.microsoft.com/office/drawing/2014/main" id="{45148A3B-F0CE-4BE3-83E1-BB165E5211AA}"/>
              </a:ext>
            </a:extLst>
          </p:cNvPr>
          <p:cNvGraphicFramePr>
            <a:graphicFrameLocks noChangeAspect="1"/>
          </p:cNvGraphicFramePr>
          <p:nvPr>
            <p:extLst>
              <p:ext uri="{D42A27DB-BD31-4B8C-83A1-F6EECF244321}">
                <p14:modId xmlns:p14="http://schemas.microsoft.com/office/powerpoint/2010/main" val="1492940092"/>
              </p:ext>
            </p:extLst>
          </p:nvPr>
        </p:nvGraphicFramePr>
        <p:xfrm>
          <a:off x="473255" y="4259648"/>
          <a:ext cx="1955621" cy="1083114"/>
        </p:xfrm>
        <a:graphic>
          <a:graphicData uri="http://schemas.openxmlformats.org/presentationml/2006/ole">
            <mc:AlternateContent xmlns:mc="http://schemas.openxmlformats.org/markup-compatibility/2006">
              <mc:Choice xmlns:v="urn:schemas-microsoft-com:vml" Requires="v">
                <p:oleObj spid="_x0000_s3143" name="Equation" r:id="rId3" imgW="762000" imgH="457200" progId="Equation.3">
                  <p:embed/>
                </p:oleObj>
              </mc:Choice>
              <mc:Fallback>
                <p:oleObj name="Equation" r:id="rId3" imgW="762000" imgH="457200" progId="Equation.3">
                  <p:embed/>
                  <p:pic>
                    <p:nvPicPr>
                      <p:cNvPr id="7"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255" y="4259648"/>
                        <a:ext cx="1955621" cy="1083114"/>
                      </a:xfrm>
                      <a:prstGeom prst="rect">
                        <a:avLst/>
                      </a:prstGeom>
                      <a:noFill/>
                      <a:ln w="25400">
                        <a:solidFill>
                          <a:srgbClr val="008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8" name="Group 7">
            <a:extLst>
              <a:ext uri="{FF2B5EF4-FFF2-40B4-BE49-F238E27FC236}">
                <a16:creationId xmlns:a16="http://schemas.microsoft.com/office/drawing/2014/main" id="{9F4220F3-7BC0-458C-8C45-9C1F746CF06D}"/>
              </a:ext>
            </a:extLst>
          </p:cNvPr>
          <p:cNvGrpSpPr/>
          <p:nvPr/>
        </p:nvGrpSpPr>
        <p:grpSpPr>
          <a:xfrm>
            <a:off x="2482138" y="3505693"/>
            <a:ext cx="7228009" cy="1210428"/>
            <a:chOff x="2120688" y="4047184"/>
            <a:chExt cx="6672008" cy="1210428"/>
          </a:xfrm>
        </p:grpSpPr>
        <p:graphicFrame>
          <p:nvGraphicFramePr>
            <p:cNvPr id="9" name="Object 8">
              <a:extLst>
                <a:ext uri="{FF2B5EF4-FFF2-40B4-BE49-F238E27FC236}">
                  <a16:creationId xmlns:a16="http://schemas.microsoft.com/office/drawing/2014/main" id="{208F3434-234A-4D15-A849-2D786E721945}"/>
                </a:ext>
              </a:extLst>
            </p:cNvPr>
            <p:cNvGraphicFramePr>
              <a:graphicFrameLocks noChangeAspect="1"/>
            </p:cNvGraphicFramePr>
            <p:nvPr/>
          </p:nvGraphicFramePr>
          <p:xfrm>
            <a:off x="4208708" y="4047184"/>
            <a:ext cx="2720127" cy="429494"/>
          </p:xfrm>
          <a:graphic>
            <a:graphicData uri="http://schemas.openxmlformats.org/presentationml/2006/ole">
              <mc:AlternateContent xmlns:mc="http://schemas.openxmlformats.org/markup-compatibility/2006">
                <mc:Choice xmlns:v="urn:schemas-microsoft-com:vml" Requires="v">
                  <p:oleObj spid="_x0000_s3144" name="Equation" r:id="rId5" imgW="1447800" imgH="228600" progId="Equation.3">
                    <p:embed/>
                  </p:oleObj>
                </mc:Choice>
                <mc:Fallback>
                  <p:oleObj name="Equation" r:id="rId5" imgW="1447800" imgH="228600" progId="Equation.3">
                    <p:embed/>
                    <p:pic>
                      <p:nvPicPr>
                        <p:cNvPr id="8"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08708" y="4047184"/>
                          <a:ext cx="2720127" cy="42949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a:extLst>
                <a:ext uri="{FF2B5EF4-FFF2-40B4-BE49-F238E27FC236}">
                  <a16:creationId xmlns:a16="http://schemas.microsoft.com/office/drawing/2014/main" id="{FB2AC26D-FAD6-4253-AD08-E4D535349A7A}"/>
                </a:ext>
              </a:extLst>
            </p:cNvPr>
            <p:cNvSpPr txBox="1"/>
            <p:nvPr/>
          </p:nvSpPr>
          <p:spPr>
            <a:xfrm>
              <a:off x="2120688" y="4085253"/>
              <a:ext cx="1297337" cy="369332"/>
            </a:xfrm>
            <a:prstGeom prst="rect">
              <a:avLst/>
            </a:prstGeom>
            <a:noFill/>
          </p:spPr>
          <p:txBody>
            <a:bodyPr wrap="none" rtlCol="0">
              <a:spAutoFit/>
            </a:bodyPr>
            <a:lstStyle/>
            <a:p>
              <a:r>
                <a:rPr lang="en-AU" b="1" dirty="0">
                  <a:solidFill>
                    <a:schemeClr val="tx2"/>
                  </a:solidFill>
                </a:rPr>
                <a:t>Sputter yield</a:t>
              </a:r>
            </a:p>
          </p:txBody>
        </p:sp>
        <p:sp>
          <p:nvSpPr>
            <p:cNvPr id="11" name="TextBox 10">
              <a:extLst>
                <a:ext uri="{FF2B5EF4-FFF2-40B4-BE49-F238E27FC236}">
                  <a16:creationId xmlns:a16="http://schemas.microsoft.com/office/drawing/2014/main" id="{BEBD807A-1008-4C1E-BAEE-BD4D6DC841BF}"/>
                </a:ext>
              </a:extLst>
            </p:cNvPr>
            <p:cNvSpPr txBox="1"/>
            <p:nvPr/>
          </p:nvSpPr>
          <p:spPr>
            <a:xfrm>
              <a:off x="4423424" y="4740071"/>
              <a:ext cx="1490645" cy="369332"/>
            </a:xfrm>
            <a:prstGeom prst="rect">
              <a:avLst/>
            </a:prstGeom>
            <a:noFill/>
          </p:spPr>
          <p:txBody>
            <a:bodyPr wrap="none" rtlCol="0">
              <a:spAutoFit/>
            </a:bodyPr>
            <a:lstStyle/>
            <a:p>
              <a:r>
                <a:rPr lang="en-AU" b="1" dirty="0">
                  <a:solidFill>
                    <a:schemeClr val="tx2"/>
                  </a:solidFill>
                </a:rPr>
                <a:t>Material factor</a:t>
              </a:r>
            </a:p>
          </p:txBody>
        </p:sp>
        <p:sp>
          <p:nvSpPr>
            <p:cNvPr id="12" name="TextBox 11">
              <a:extLst>
                <a:ext uri="{FF2B5EF4-FFF2-40B4-BE49-F238E27FC236}">
                  <a16:creationId xmlns:a16="http://schemas.microsoft.com/office/drawing/2014/main" id="{4DE40B5A-5B7D-4E86-A0ED-BAEAE474C69F}"/>
                </a:ext>
              </a:extLst>
            </p:cNvPr>
            <p:cNvSpPr txBox="1"/>
            <p:nvPr/>
          </p:nvSpPr>
          <p:spPr>
            <a:xfrm>
              <a:off x="6860151" y="4611281"/>
              <a:ext cx="1932545" cy="646331"/>
            </a:xfrm>
            <a:prstGeom prst="rect">
              <a:avLst/>
            </a:prstGeom>
            <a:noFill/>
          </p:spPr>
          <p:txBody>
            <a:bodyPr wrap="square" rtlCol="0">
              <a:spAutoFit/>
            </a:bodyPr>
            <a:lstStyle/>
            <a:p>
              <a:r>
                <a:rPr lang="en-AU" b="1" dirty="0">
                  <a:solidFill>
                    <a:schemeClr val="tx2"/>
                  </a:solidFill>
                </a:rPr>
                <a:t>Energy density deposited per ion</a:t>
              </a:r>
            </a:p>
          </p:txBody>
        </p:sp>
        <p:cxnSp>
          <p:nvCxnSpPr>
            <p:cNvPr id="13" name="Straight Arrow Connector 12">
              <a:extLst>
                <a:ext uri="{FF2B5EF4-FFF2-40B4-BE49-F238E27FC236}">
                  <a16:creationId xmlns:a16="http://schemas.microsoft.com/office/drawing/2014/main" id="{818E1718-24C5-4B68-AED6-69F6488E07BA}"/>
                </a:ext>
              </a:extLst>
            </p:cNvPr>
            <p:cNvCxnSpPr/>
            <p:nvPr/>
          </p:nvCxnSpPr>
          <p:spPr>
            <a:xfrm flipH="1" flipV="1">
              <a:off x="6038290" y="4454585"/>
              <a:ext cx="1109485" cy="22109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91A4FA2-99F7-46DB-9BC5-C42008DDBD8D}"/>
                </a:ext>
              </a:extLst>
            </p:cNvPr>
            <p:cNvCxnSpPr>
              <a:stCxn id="11" idx="0"/>
            </p:cNvCxnSpPr>
            <p:nvPr/>
          </p:nvCxnSpPr>
          <p:spPr>
            <a:xfrm flipV="1">
              <a:off x="5168747" y="4377311"/>
              <a:ext cx="317653" cy="36276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36B08C5-F44B-4E9A-86CC-B0DF1AE0E662}"/>
                </a:ext>
              </a:extLst>
            </p:cNvPr>
            <p:cNvCxnSpPr>
              <a:stCxn id="10" idx="3"/>
            </p:cNvCxnSpPr>
            <p:nvPr/>
          </p:nvCxnSpPr>
          <p:spPr>
            <a:xfrm flipV="1">
              <a:off x="3418025" y="4250029"/>
              <a:ext cx="790684" cy="1989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6976C7AF-B3B8-4660-9410-280B17BC0BED}"/>
              </a:ext>
            </a:extLst>
          </p:cNvPr>
          <p:cNvGrpSpPr/>
          <p:nvPr/>
        </p:nvGrpSpPr>
        <p:grpSpPr>
          <a:xfrm>
            <a:off x="2285990" y="4887509"/>
            <a:ext cx="7628582" cy="1229189"/>
            <a:chOff x="1983341" y="5064428"/>
            <a:chExt cx="7041768" cy="1229189"/>
          </a:xfrm>
        </p:grpSpPr>
        <p:graphicFrame>
          <p:nvGraphicFramePr>
            <p:cNvPr id="17" name="Object 16">
              <a:extLst>
                <a:ext uri="{FF2B5EF4-FFF2-40B4-BE49-F238E27FC236}">
                  <a16:creationId xmlns:a16="http://schemas.microsoft.com/office/drawing/2014/main" id="{2DCD570D-B44B-4A98-AE1A-A6196A88CFA2}"/>
                </a:ext>
              </a:extLst>
            </p:cNvPr>
            <p:cNvGraphicFramePr>
              <a:graphicFrameLocks noChangeAspect="1"/>
            </p:cNvGraphicFramePr>
            <p:nvPr/>
          </p:nvGraphicFramePr>
          <p:xfrm>
            <a:off x="3370934" y="5064428"/>
            <a:ext cx="3880659" cy="717078"/>
          </p:xfrm>
          <a:graphic>
            <a:graphicData uri="http://schemas.openxmlformats.org/presentationml/2006/ole">
              <mc:AlternateContent xmlns:mc="http://schemas.openxmlformats.org/markup-compatibility/2006">
                <mc:Choice xmlns:v="urn:schemas-microsoft-com:vml" Requires="v">
                  <p:oleObj spid="_x0000_s3145" name="Equation" r:id="rId7" imgW="2336800" imgH="431800" progId="Equation.3">
                    <p:embed/>
                  </p:oleObj>
                </mc:Choice>
                <mc:Fallback>
                  <p:oleObj name="Equation" r:id="rId7" imgW="2336800" imgH="431800" progId="Equation.3">
                    <p:embed/>
                    <p:pic>
                      <p:nvPicPr>
                        <p:cNvPr id="21" name="Object 2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70934" y="5064428"/>
                          <a:ext cx="3880659" cy="71707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 name="TextBox 17">
              <a:extLst>
                <a:ext uri="{FF2B5EF4-FFF2-40B4-BE49-F238E27FC236}">
                  <a16:creationId xmlns:a16="http://schemas.microsoft.com/office/drawing/2014/main" id="{7FEA6A02-9A98-44C3-801C-F1398FB40E77}"/>
                </a:ext>
              </a:extLst>
            </p:cNvPr>
            <p:cNvSpPr txBox="1"/>
            <p:nvPr/>
          </p:nvSpPr>
          <p:spPr>
            <a:xfrm>
              <a:off x="1983341" y="5911402"/>
              <a:ext cx="1691114" cy="369332"/>
            </a:xfrm>
            <a:prstGeom prst="rect">
              <a:avLst/>
            </a:prstGeom>
            <a:noFill/>
          </p:spPr>
          <p:txBody>
            <a:bodyPr wrap="none" rtlCol="0">
              <a:spAutoFit/>
            </a:bodyPr>
            <a:lstStyle/>
            <a:p>
              <a:r>
                <a:rPr lang="en-AU" b="1" dirty="0">
                  <a:solidFill>
                    <a:srgbClr val="FF0000"/>
                  </a:solidFill>
                </a:rPr>
                <a:t>Geometric Factor</a:t>
              </a:r>
            </a:p>
          </p:txBody>
        </p:sp>
        <p:sp>
          <p:nvSpPr>
            <p:cNvPr id="19" name="TextBox 18">
              <a:extLst>
                <a:ext uri="{FF2B5EF4-FFF2-40B4-BE49-F238E27FC236}">
                  <a16:creationId xmlns:a16="http://schemas.microsoft.com/office/drawing/2014/main" id="{86826797-15F2-41D6-A430-09D97DEB6AE4}"/>
                </a:ext>
              </a:extLst>
            </p:cNvPr>
            <p:cNvSpPr txBox="1"/>
            <p:nvPr/>
          </p:nvSpPr>
          <p:spPr>
            <a:xfrm>
              <a:off x="4816690" y="5907243"/>
              <a:ext cx="2016943" cy="369332"/>
            </a:xfrm>
            <a:prstGeom prst="rect">
              <a:avLst/>
            </a:prstGeom>
            <a:noFill/>
          </p:spPr>
          <p:txBody>
            <a:bodyPr wrap="none" rtlCol="0">
              <a:spAutoFit/>
            </a:bodyPr>
            <a:lstStyle/>
            <a:p>
              <a:r>
                <a:rPr lang="en-AU" b="1" dirty="0">
                  <a:solidFill>
                    <a:srgbClr val="FF0000"/>
                  </a:solidFill>
                </a:rPr>
                <a:t>Stopping power at </a:t>
              </a:r>
              <a:r>
                <a:rPr lang="en-AU" b="1" i="1" dirty="0">
                  <a:solidFill>
                    <a:srgbClr val="FF0000"/>
                  </a:solidFill>
                </a:rPr>
                <a:t>E</a:t>
              </a:r>
              <a:r>
                <a:rPr lang="en-AU" b="1" i="1" baseline="-25000" dirty="0">
                  <a:solidFill>
                    <a:srgbClr val="FF0000"/>
                  </a:solidFill>
                </a:rPr>
                <a:t>0</a:t>
              </a:r>
            </a:p>
          </p:txBody>
        </p:sp>
        <p:sp>
          <p:nvSpPr>
            <p:cNvPr id="20" name="TextBox 19">
              <a:extLst>
                <a:ext uri="{FF2B5EF4-FFF2-40B4-BE49-F238E27FC236}">
                  <a16:creationId xmlns:a16="http://schemas.microsoft.com/office/drawing/2014/main" id="{0B1B06B4-1365-4C3D-92CB-8C54F3C2FFE5}"/>
                </a:ext>
              </a:extLst>
            </p:cNvPr>
            <p:cNvSpPr txBox="1"/>
            <p:nvPr/>
          </p:nvSpPr>
          <p:spPr>
            <a:xfrm>
              <a:off x="7134888" y="5924285"/>
              <a:ext cx="1890221" cy="369332"/>
            </a:xfrm>
            <a:prstGeom prst="rect">
              <a:avLst/>
            </a:prstGeom>
            <a:noFill/>
          </p:spPr>
          <p:txBody>
            <a:bodyPr wrap="none" rtlCol="0">
              <a:spAutoFit/>
            </a:bodyPr>
            <a:lstStyle/>
            <a:p>
              <a:r>
                <a:rPr lang="en-AU" b="1" dirty="0">
                  <a:solidFill>
                    <a:srgbClr val="FF0000"/>
                  </a:solidFill>
                </a:rPr>
                <a:t>Ejection Probability</a:t>
              </a:r>
            </a:p>
          </p:txBody>
        </p:sp>
        <p:cxnSp>
          <p:nvCxnSpPr>
            <p:cNvPr id="21" name="Straight Arrow Connector 20">
              <a:extLst>
                <a:ext uri="{FF2B5EF4-FFF2-40B4-BE49-F238E27FC236}">
                  <a16:creationId xmlns:a16="http://schemas.microsoft.com/office/drawing/2014/main" id="{21013263-B184-4A68-810D-498957FF289E}"/>
                </a:ext>
              </a:extLst>
            </p:cNvPr>
            <p:cNvCxnSpPr>
              <a:stCxn id="18" idx="0"/>
            </p:cNvCxnSpPr>
            <p:nvPr/>
          </p:nvCxnSpPr>
          <p:spPr>
            <a:xfrm flipV="1">
              <a:off x="2828898" y="5501210"/>
              <a:ext cx="986483" cy="4101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40A6A64-924F-41AF-AF3D-FE93E95090AE}"/>
                </a:ext>
              </a:extLst>
            </p:cNvPr>
            <p:cNvCxnSpPr>
              <a:stCxn id="19" idx="0"/>
            </p:cNvCxnSpPr>
            <p:nvPr/>
          </p:nvCxnSpPr>
          <p:spPr>
            <a:xfrm flipH="1" flipV="1">
              <a:off x="5009883" y="5781507"/>
              <a:ext cx="815279" cy="12573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43F76406-CAB9-45BD-94D3-C5FAF59AC3FB}"/>
                </a:ext>
              </a:extLst>
            </p:cNvPr>
            <p:cNvCxnSpPr>
              <a:stCxn id="20" idx="0"/>
            </p:cNvCxnSpPr>
            <p:nvPr/>
          </p:nvCxnSpPr>
          <p:spPr>
            <a:xfrm flipH="1" flipV="1">
              <a:off x="6860151" y="5501211"/>
              <a:ext cx="1219848" cy="42307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658315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BF384-A432-4884-A6FB-8FBE7D47A289}"/>
              </a:ext>
            </a:extLst>
          </p:cNvPr>
          <p:cNvSpPr>
            <a:spLocks noGrp="1"/>
          </p:cNvSpPr>
          <p:nvPr>
            <p:ph type="title"/>
          </p:nvPr>
        </p:nvSpPr>
        <p:spPr/>
        <p:txBody>
          <a:bodyPr>
            <a:normAutofit/>
          </a:bodyPr>
          <a:lstStyle/>
          <a:p>
            <a:r>
              <a:rPr lang="en-US" sz="3600" dirty="0"/>
              <a:t>Assumption in classical sputtering theory</a:t>
            </a:r>
          </a:p>
        </p:txBody>
      </p:sp>
      <p:sp>
        <p:nvSpPr>
          <p:cNvPr id="3" name="Date Placeholder 2">
            <a:extLst>
              <a:ext uri="{FF2B5EF4-FFF2-40B4-BE49-F238E27FC236}">
                <a16:creationId xmlns:a16="http://schemas.microsoft.com/office/drawing/2014/main" id="{529FEF82-FCDE-40FC-91DC-61712F191F21}"/>
              </a:ext>
            </a:extLst>
          </p:cNvPr>
          <p:cNvSpPr>
            <a:spLocks noGrp="1"/>
          </p:cNvSpPr>
          <p:nvPr>
            <p:ph type="dt" sz="half" idx="10"/>
          </p:nvPr>
        </p:nvSpPr>
        <p:spPr/>
        <p:txBody>
          <a:bodyPr/>
          <a:lstStyle/>
          <a:p>
            <a:r>
              <a:rPr lang="en-US"/>
              <a:t>6/14/2019</a:t>
            </a:r>
          </a:p>
        </p:txBody>
      </p:sp>
      <p:sp>
        <p:nvSpPr>
          <p:cNvPr id="4" name="Footer Placeholder 3">
            <a:extLst>
              <a:ext uri="{FF2B5EF4-FFF2-40B4-BE49-F238E27FC236}">
                <a16:creationId xmlns:a16="http://schemas.microsoft.com/office/drawing/2014/main" id="{0A3C65AF-8F65-4EC7-8068-745F9696EB27}"/>
              </a:ext>
            </a:extLst>
          </p:cNvPr>
          <p:cNvSpPr>
            <a:spLocks noGrp="1"/>
          </p:cNvSpPr>
          <p:nvPr>
            <p:ph type="ftr" sz="quarter" idx="11"/>
          </p:nvPr>
        </p:nvSpPr>
        <p:spPr/>
        <p:txBody>
          <a:bodyPr/>
          <a:lstStyle/>
          <a:p>
            <a:r>
              <a:rPr lang="en-US"/>
              <a:t>2019 Science Undergraduate Laboratory Internships (SULI) Lectures - Princeton PLasma Physics Laboratory, Princeton NJ, USA</a:t>
            </a:r>
          </a:p>
        </p:txBody>
      </p:sp>
      <p:sp>
        <p:nvSpPr>
          <p:cNvPr id="5" name="Slide Number Placeholder 4">
            <a:extLst>
              <a:ext uri="{FF2B5EF4-FFF2-40B4-BE49-F238E27FC236}">
                <a16:creationId xmlns:a16="http://schemas.microsoft.com/office/drawing/2014/main" id="{030C3F69-D075-4C31-86DB-BD4127C6D036}"/>
              </a:ext>
            </a:extLst>
          </p:cNvPr>
          <p:cNvSpPr>
            <a:spLocks noGrp="1"/>
          </p:cNvSpPr>
          <p:nvPr>
            <p:ph type="sldNum" sz="quarter" idx="12"/>
          </p:nvPr>
        </p:nvSpPr>
        <p:spPr/>
        <p:txBody>
          <a:bodyPr/>
          <a:lstStyle/>
          <a:p>
            <a:fld id="{DAA54947-94DF-4087-82AF-D7550B309CB3}" type="slidenum">
              <a:rPr lang="en-US" smtClean="0"/>
              <a:t>17</a:t>
            </a:fld>
            <a:endParaRPr lang="en-US"/>
          </a:p>
        </p:txBody>
      </p:sp>
      <p:sp>
        <p:nvSpPr>
          <p:cNvPr id="6" name="Content Placeholder 2">
            <a:extLst>
              <a:ext uri="{FF2B5EF4-FFF2-40B4-BE49-F238E27FC236}">
                <a16:creationId xmlns:a16="http://schemas.microsoft.com/office/drawing/2014/main" id="{BA0D9420-771B-4215-AA0F-292F2455B222}"/>
              </a:ext>
            </a:extLst>
          </p:cNvPr>
          <p:cNvSpPr txBox="1">
            <a:spLocks/>
          </p:cNvSpPr>
          <p:nvPr/>
        </p:nvSpPr>
        <p:spPr>
          <a:xfrm>
            <a:off x="1524000" y="1062177"/>
            <a:ext cx="9144000" cy="27432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60000"/>
              <a:buFont typeface="Wingdings" panose="05000000000000000000" pitchFamily="2" charset="2"/>
              <a:buChar char="q"/>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80000"/>
              <a:buFont typeface="Wingdings" panose="05000000000000000000" pitchFamily="2" charset="2"/>
              <a:buChar char="v"/>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400" dirty="0">
                <a:latin typeface="Times New Roman" panose="02020603050405020304" pitchFamily="18" charset="0"/>
                <a:cs typeface="Times New Roman" panose="02020603050405020304" pitchFamily="18" charset="0"/>
              </a:rPr>
              <a:t>If these assumptions hold, then one can simplify the sputter yield expression</a:t>
            </a:r>
          </a:p>
          <a:p>
            <a:pPr lvl="1"/>
            <a:r>
              <a:rPr lang="en-AU" sz="2000" dirty="0">
                <a:latin typeface="Times New Roman" panose="02020603050405020304" pitchFamily="18" charset="0"/>
                <a:cs typeface="Times New Roman" panose="02020603050405020304" pitchFamily="18" charset="0"/>
              </a:rPr>
              <a:t>Linear transport theory (i.e. all collisions are between moving projectiles</a:t>
            </a:r>
          </a:p>
          <a:p>
            <a:pPr lvl="1"/>
            <a:r>
              <a:rPr lang="en-AU" sz="2000" dirty="0">
                <a:latin typeface="Times New Roman" panose="02020603050405020304" pitchFamily="18" charset="0"/>
                <a:cs typeface="Times New Roman" panose="02020603050405020304" pitchFamily="18" charset="0"/>
              </a:rPr>
              <a:t>and lattice atoms at rest; each collision is an independent binary event)</a:t>
            </a:r>
          </a:p>
          <a:p>
            <a:pPr lvl="1"/>
            <a:r>
              <a:rPr lang="en-AU" sz="2000" dirty="0">
                <a:latin typeface="Times New Roman" panose="02020603050405020304" pitchFamily="18" charset="0"/>
                <a:cs typeface="Times New Roman" panose="02020603050405020304" pitchFamily="18" charset="0"/>
              </a:rPr>
              <a:t>Lattice is random</a:t>
            </a:r>
          </a:p>
          <a:p>
            <a:pPr lvl="1"/>
            <a:r>
              <a:rPr lang="en-AU" sz="2000" dirty="0">
                <a:latin typeface="Times New Roman" panose="02020603050405020304" pitchFamily="18" charset="0"/>
                <a:cs typeface="Times New Roman" panose="02020603050405020304" pitchFamily="18" charset="0"/>
              </a:rPr>
              <a:t>Collision cascade is isotropic</a:t>
            </a:r>
          </a:p>
          <a:p>
            <a:pPr lvl="1"/>
            <a:r>
              <a:rPr lang="en-AU" sz="2000" dirty="0">
                <a:latin typeface="Times New Roman" panose="02020603050405020304" pitchFamily="18" charset="0"/>
                <a:cs typeface="Times New Roman" panose="02020603050405020304" pitchFamily="18" charset="0"/>
              </a:rPr>
              <a:t>Stopping power described by elastic nuclear collisions</a:t>
            </a:r>
            <a:endParaRPr lang="en-AU" dirty="0">
              <a:latin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id="{F261F5B2-3804-4180-BF87-5D9D36B2A976}"/>
              </a:ext>
            </a:extLst>
          </p:cNvPr>
          <p:cNvGrpSpPr/>
          <p:nvPr/>
        </p:nvGrpSpPr>
        <p:grpSpPr>
          <a:xfrm>
            <a:off x="3200203" y="4070893"/>
            <a:ext cx="5787809" cy="1936404"/>
            <a:chOff x="2575784" y="4134112"/>
            <a:chExt cx="5342593" cy="1936404"/>
          </a:xfrm>
        </p:grpSpPr>
        <p:graphicFrame>
          <p:nvGraphicFramePr>
            <p:cNvPr id="8" name="Object 7">
              <a:extLst>
                <a:ext uri="{FF2B5EF4-FFF2-40B4-BE49-F238E27FC236}">
                  <a16:creationId xmlns:a16="http://schemas.microsoft.com/office/drawing/2014/main" id="{EC56DE48-1B62-49E2-841F-F69918B3D019}"/>
                </a:ext>
              </a:extLst>
            </p:cNvPr>
            <p:cNvGraphicFramePr>
              <a:graphicFrameLocks noChangeAspect="1"/>
            </p:cNvGraphicFramePr>
            <p:nvPr/>
          </p:nvGraphicFramePr>
          <p:xfrm>
            <a:off x="2946212" y="4134112"/>
            <a:ext cx="3243460" cy="1120468"/>
          </p:xfrm>
          <a:graphic>
            <a:graphicData uri="http://schemas.openxmlformats.org/presentationml/2006/ole">
              <mc:AlternateContent xmlns:mc="http://schemas.openxmlformats.org/markup-compatibility/2006">
                <mc:Choice xmlns:v="urn:schemas-microsoft-com:vml" Requires="v">
                  <p:oleObj spid="_x0000_s4121" name="Equation" r:id="rId3" imgW="1397000" imgH="482600" progId="Equation.3">
                    <p:embed/>
                  </p:oleObj>
                </mc:Choice>
                <mc:Fallback>
                  <p:oleObj name="Equation" r:id="rId3" imgW="1397000" imgH="482600" progId="Equation.3">
                    <p:embed/>
                    <p:pic>
                      <p:nvPicPr>
                        <p:cNvPr id="7"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6212" y="4134112"/>
                          <a:ext cx="3243460" cy="112046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a:extLst>
                <a:ext uri="{FF2B5EF4-FFF2-40B4-BE49-F238E27FC236}">
                  <a16:creationId xmlns:a16="http://schemas.microsoft.com/office/drawing/2014/main" id="{C55EDB01-5DBD-421C-B824-E7137141138A}"/>
                </a:ext>
              </a:extLst>
            </p:cNvPr>
            <p:cNvSpPr txBox="1"/>
            <p:nvPr/>
          </p:nvSpPr>
          <p:spPr>
            <a:xfrm>
              <a:off x="2575784" y="5331852"/>
              <a:ext cx="1429504" cy="369332"/>
            </a:xfrm>
            <a:prstGeom prst="rect">
              <a:avLst/>
            </a:prstGeom>
            <a:noFill/>
          </p:spPr>
          <p:txBody>
            <a:bodyPr wrap="none" rtlCol="0">
              <a:spAutoFit/>
            </a:bodyPr>
            <a:lstStyle/>
            <a:p>
              <a:r>
                <a:rPr lang="en-AU" b="1" dirty="0">
                  <a:solidFill>
                    <a:schemeClr val="accent3">
                      <a:lumMod val="50000"/>
                    </a:schemeClr>
                  </a:solidFill>
                </a:rPr>
                <a:t>Target Density</a:t>
              </a:r>
            </a:p>
          </p:txBody>
        </p:sp>
        <p:sp>
          <p:nvSpPr>
            <p:cNvPr id="10" name="TextBox 9">
              <a:extLst>
                <a:ext uri="{FF2B5EF4-FFF2-40B4-BE49-F238E27FC236}">
                  <a16:creationId xmlns:a16="http://schemas.microsoft.com/office/drawing/2014/main" id="{F3A496AC-A392-4E53-98B9-5991864712B6}"/>
                </a:ext>
              </a:extLst>
            </p:cNvPr>
            <p:cNvSpPr txBox="1"/>
            <p:nvPr/>
          </p:nvSpPr>
          <p:spPr>
            <a:xfrm>
              <a:off x="4159876" y="5701184"/>
              <a:ext cx="1540185" cy="369332"/>
            </a:xfrm>
            <a:prstGeom prst="rect">
              <a:avLst/>
            </a:prstGeom>
            <a:noFill/>
          </p:spPr>
          <p:txBody>
            <a:bodyPr wrap="none" rtlCol="0">
              <a:spAutoFit/>
            </a:bodyPr>
            <a:lstStyle/>
            <a:p>
              <a:r>
                <a:rPr lang="en-AU" b="1" dirty="0">
                  <a:solidFill>
                    <a:schemeClr val="accent3">
                      <a:lumMod val="50000"/>
                    </a:schemeClr>
                  </a:solidFill>
                </a:rPr>
                <a:t>Constant ~ 15.6</a:t>
              </a:r>
            </a:p>
          </p:txBody>
        </p:sp>
        <p:sp>
          <p:nvSpPr>
            <p:cNvPr id="11" name="TextBox 10">
              <a:extLst>
                <a:ext uri="{FF2B5EF4-FFF2-40B4-BE49-F238E27FC236}">
                  <a16:creationId xmlns:a16="http://schemas.microsoft.com/office/drawing/2014/main" id="{1EF26BB5-7274-4D61-A1A1-771F6A486D1D}"/>
                </a:ext>
              </a:extLst>
            </p:cNvPr>
            <p:cNvSpPr txBox="1"/>
            <p:nvPr/>
          </p:nvSpPr>
          <p:spPr>
            <a:xfrm>
              <a:off x="5731092" y="5370489"/>
              <a:ext cx="2187285" cy="369332"/>
            </a:xfrm>
            <a:prstGeom prst="rect">
              <a:avLst/>
            </a:prstGeom>
            <a:noFill/>
          </p:spPr>
          <p:txBody>
            <a:bodyPr wrap="none" rtlCol="0">
              <a:spAutoFit/>
            </a:bodyPr>
            <a:lstStyle/>
            <a:p>
              <a:r>
                <a:rPr lang="en-AU" b="1" dirty="0">
                  <a:solidFill>
                    <a:schemeClr val="accent3">
                      <a:lumMod val="50000"/>
                    </a:schemeClr>
                  </a:solidFill>
                </a:rPr>
                <a:t>Surface Binding Energy</a:t>
              </a:r>
            </a:p>
          </p:txBody>
        </p:sp>
        <p:cxnSp>
          <p:nvCxnSpPr>
            <p:cNvPr id="12" name="Straight Arrow Connector 11">
              <a:extLst>
                <a:ext uri="{FF2B5EF4-FFF2-40B4-BE49-F238E27FC236}">
                  <a16:creationId xmlns:a16="http://schemas.microsoft.com/office/drawing/2014/main" id="{E2BEC1BC-DF25-46FD-B256-AD9DAFDBB477}"/>
                </a:ext>
              </a:extLst>
            </p:cNvPr>
            <p:cNvCxnSpPr>
              <a:stCxn id="9" idx="3"/>
            </p:cNvCxnSpPr>
            <p:nvPr/>
          </p:nvCxnSpPr>
          <p:spPr>
            <a:xfrm flipV="1">
              <a:off x="4005288" y="5061398"/>
              <a:ext cx="811412" cy="455120"/>
            </a:xfrm>
            <a:prstGeom prst="straightConnector1">
              <a:avLst/>
            </a:prstGeom>
            <a:ln w="254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78318D8-34B0-4F94-AD6F-2842DD26B47A}"/>
                </a:ext>
              </a:extLst>
            </p:cNvPr>
            <p:cNvCxnSpPr>
              <a:stCxn id="10" idx="0"/>
            </p:cNvCxnSpPr>
            <p:nvPr/>
          </p:nvCxnSpPr>
          <p:spPr>
            <a:xfrm flipV="1">
              <a:off x="4929969" y="5061398"/>
              <a:ext cx="376127" cy="639786"/>
            </a:xfrm>
            <a:prstGeom prst="straightConnector1">
              <a:avLst/>
            </a:prstGeom>
            <a:ln w="254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204CDB4-5B03-4070-8296-551C2A68CEB6}"/>
                </a:ext>
              </a:extLst>
            </p:cNvPr>
            <p:cNvCxnSpPr/>
            <p:nvPr/>
          </p:nvCxnSpPr>
          <p:spPr>
            <a:xfrm flipH="1" flipV="1">
              <a:off x="5666698" y="5125793"/>
              <a:ext cx="682586" cy="309091"/>
            </a:xfrm>
            <a:prstGeom prst="straightConnector1">
              <a:avLst/>
            </a:prstGeom>
            <a:ln w="254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89487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9EBD3-F26A-4F17-A97A-68DBC77A4600}"/>
              </a:ext>
            </a:extLst>
          </p:cNvPr>
          <p:cNvSpPr>
            <a:spLocks noGrp="1"/>
          </p:cNvSpPr>
          <p:nvPr>
            <p:ph type="title"/>
          </p:nvPr>
        </p:nvSpPr>
        <p:spPr/>
        <p:txBody>
          <a:bodyPr/>
          <a:lstStyle/>
          <a:p>
            <a:r>
              <a:rPr lang="en-US" dirty="0"/>
              <a:t>Sputtering Yield (</a:t>
            </a:r>
            <a:r>
              <a:rPr lang="el-GR" i="1" dirty="0">
                <a:latin typeface="Times New Roman" panose="02020603050405020304" pitchFamily="18" charset="0"/>
                <a:cs typeface="Times New Roman" panose="02020603050405020304" pitchFamily="18" charset="0"/>
              </a:rPr>
              <a:t>γ</a:t>
            </a:r>
            <a:r>
              <a:rPr lang="en-US" dirty="0"/>
              <a:t>)</a:t>
            </a:r>
          </a:p>
        </p:txBody>
      </p:sp>
      <p:sp>
        <p:nvSpPr>
          <p:cNvPr id="3" name="Date Placeholder 2">
            <a:extLst>
              <a:ext uri="{FF2B5EF4-FFF2-40B4-BE49-F238E27FC236}">
                <a16:creationId xmlns:a16="http://schemas.microsoft.com/office/drawing/2014/main" id="{2EE13B23-C24F-4448-BFA7-D77A6B0C19A1}"/>
              </a:ext>
            </a:extLst>
          </p:cNvPr>
          <p:cNvSpPr>
            <a:spLocks noGrp="1"/>
          </p:cNvSpPr>
          <p:nvPr>
            <p:ph type="dt" sz="half" idx="10"/>
          </p:nvPr>
        </p:nvSpPr>
        <p:spPr/>
        <p:txBody>
          <a:bodyPr/>
          <a:lstStyle/>
          <a:p>
            <a:r>
              <a:rPr lang="en-US"/>
              <a:t>6/14/2019</a:t>
            </a:r>
          </a:p>
        </p:txBody>
      </p:sp>
      <p:sp>
        <p:nvSpPr>
          <p:cNvPr id="4" name="Footer Placeholder 3">
            <a:extLst>
              <a:ext uri="{FF2B5EF4-FFF2-40B4-BE49-F238E27FC236}">
                <a16:creationId xmlns:a16="http://schemas.microsoft.com/office/drawing/2014/main" id="{74FE3B97-1382-4935-82D6-9C0F6FB91054}"/>
              </a:ext>
            </a:extLst>
          </p:cNvPr>
          <p:cNvSpPr>
            <a:spLocks noGrp="1"/>
          </p:cNvSpPr>
          <p:nvPr>
            <p:ph type="ftr" sz="quarter" idx="11"/>
          </p:nvPr>
        </p:nvSpPr>
        <p:spPr/>
        <p:txBody>
          <a:bodyPr/>
          <a:lstStyle/>
          <a:p>
            <a:r>
              <a:rPr lang="en-US"/>
              <a:t>2019 Science Undergraduate Laboratory Internships (SULI) Lectures - Princeton PLasma Physics Laboratory, Princeton NJ, USA</a:t>
            </a:r>
          </a:p>
        </p:txBody>
      </p:sp>
      <p:sp>
        <p:nvSpPr>
          <p:cNvPr id="5" name="Slide Number Placeholder 4">
            <a:extLst>
              <a:ext uri="{FF2B5EF4-FFF2-40B4-BE49-F238E27FC236}">
                <a16:creationId xmlns:a16="http://schemas.microsoft.com/office/drawing/2014/main" id="{D8ED6B9A-D0E1-49AA-96B8-8B125B893E48}"/>
              </a:ext>
            </a:extLst>
          </p:cNvPr>
          <p:cNvSpPr>
            <a:spLocks noGrp="1"/>
          </p:cNvSpPr>
          <p:nvPr>
            <p:ph type="sldNum" sz="quarter" idx="12"/>
          </p:nvPr>
        </p:nvSpPr>
        <p:spPr/>
        <p:txBody>
          <a:bodyPr/>
          <a:lstStyle/>
          <a:p>
            <a:fld id="{DAA54947-94DF-4087-82AF-D7550B309CB3}" type="slidenum">
              <a:rPr lang="en-US" smtClean="0"/>
              <a:t>18</a:t>
            </a:fld>
            <a:endParaRPr lang="en-US"/>
          </a:p>
        </p:txBody>
      </p:sp>
      <p:grpSp>
        <p:nvGrpSpPr>
          <p:cNvPr id="79" name="Group 78">
            <a:extLst>
              <a:ext uri="{FF2B5EF4-FFF2-40B4-BE49-F238E27FC236}">
                <a16:creationId xmlns:a16="http://schemas.microsoft.com/office/drawing/2014/main" id="{9D95EBA9-B0D6-4FAC-9DF9-B641FBD7BCA0}"/>
              </a:ext>
            </a:extLst>
          </p:cNvPr>
          <p:cNvGrpSpPr/>
          <p:nvPr/>
        </p:nvGrpSpPr>
        <p:grpSpPr>
          <a:xfrm>
            <a:off x="1284637" y="1098973"/>
            <a:ext cx="9656110" cy="4868770"/>
            <a:chOff x="111619" y="1274457"/>
            <a:chExt cx="9656110" cy="4868770"/>
          </a:xfrm>
        </p:grpSpPr>
        <p:sp>
          <p:nvSpPr>
            <p:cNvPr id="6" name="Content Placeholder 2">
              <a:extLst>
                <a:ext uri="{FF2B5EF4-FFF2-40B4-BE49-F238E27FC236}">
                  <a16:creationId xmlns:a16="http://schemas.microsoft.com/office/drawing/2014/main" id="{0C305F9D-DBCA-4AFB-8AA0-9D92048CE87A}"/>
                </a:ext>
              </a:extLst>
            </p:cNvPr>
            <p:cNvSpPr txBox="1">
              <a:spLocks/>
            </p:cNvSpPr>
            <p:nvPr/>
          </p:nvSpPr>
          <p:spPr>
            <a:xfrm>
              <a:off x="275361" y="1274457"/>
              <a:ext cx="3812609" cy="2840038"/>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60000"/>
                <a:buFont typeface="Wingdings" panose="05000000000000000000" pitchFamily="2" charset="2"/>
                <a:buChar char="q"/>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80000"/>
                <a:buFont typeface="Wingdings" panose="05000000000000000000" pitchFamily="2" charset="2"/>
                <a:buChar char="v"/>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a:latin typeface="Times New Roman" panose="02020603050405020304" pitchFamily="18" charset="0"/>
                  <a:cs typeface="Times New Roman" panose="02020603050405020304" pitchFamily="18" charset="0"/>
                </a:rPr>
                <a:t>Sputtering begins at an </a:t>
              </a:r>
              <a:r>
                <a:rPr lang="en-AU" b="1">
                  <a:solidFill>
                    <a:srgbClr val="FF0000"/>
                  </a:solidFill>
                  <a:latin typeface="Times New Roman" panose="02020603050405020304" pitchFamily="18" charset="0"/>
                  <a:cs typeface="Times New Roman" panose="02020603050405020304" pitchFamily="18" charset="0"/>
                </a:rPr>
                <a:t>energy threshold</a:t>
              </a:r>
              <a:endParaRPr lang="en-AU">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AU">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r>
                <a:rPr lang="en-AU">
                  <a:latin typeface="Times New Roman" panose="02020603050405020304" pitchFamily="18" charset="0"/>
                  <a:cs typeface="Times New Roman" panose="02020603050405020304" pitchFamily="18" charset="0"/>
                </a:rPr>
                <a:t>Increases rapidly. </a:t>
              </a:r>
            </a:p>
            <a:p>
              <a:pPr marL="0" indent="0">
                <a:buFont typeface="Arial" panose="020B0604020202020204" pitchFamily="34" charset="0"/>
                <a:buNone/>
              </a:pPr>
              <a:endParaRPr lang="en-AU">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r>
                <a:rPr lang="en-AU">
                  <a:latin typeface="Times New Roman" panose="02020603050405020304" pitchFamily="18" charset="0"/>
                  <a:cs typeface="Times New Roman" panose="02020603050405020304" pitchFamily="18" charset="0"/>
                </a:rPr>
                <a:t>As the energy increases the curve levels off.</a:t>
              </a:r>
              <a:endParaRPr lang="en-AU" dirty="0">
                <a:latin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id="{0E6AFB9A-D6CA-4EE4-BF92-0D4C92C070B0}"/>
                </a:ext>
              </a:extLst>
            </p:cNvPr>
            <p:cNvGrpSpPr/>
            <p:nvPr/>
          </p:nvGrpSpPr>
          <p:grpSpPr>
            <a:xfrm>
              <a:off x="4288949" y="1525960"/>
              <a:ext cx="5478780" cy="4134858"/>
              <a:chOff x="3959030" y="1525960"/>
              <a:chExt cx="5057336" cy="4134858"/>
            </a:xfrm>
          </p:grpSpPr>
          <p:sp>
            <p:nvSpPr>
              <p:cNvPr id="8" name="Freeform 2">
                <a:extLst>
                  <a:ext uri="{FF2B5EF4-FFF2-40B4-BE49-F238E27FC236}">
                    <a16:creationId xmlns:a16="http://schemas.microsoft.com/office/drawing/2014/main" id="{91951537-E74E-43C7-BA36-0AF0F5234425}"/>
                  </a:ext>
                </a:extLst>
              </p:cNvPr>
              <p:cNvSpPr>
                <a:spLocks/>
              </p:cNvSpPr>
              <p:nvPr/>
            </p:nvSpPr>
            <p:spPr bwMode="auto">
              <a:xfrm>
                <a:off x="5167888" y="2154610"/>
                <a:ext cx="2914650" cy="2525713"/>
              </a:xfrm>
              <a:custGeom>
                <a:avLst/>
                <a:gdLst>
                  <a:gd name="T0" fmla="*/ 1664 w 1665"/>
                  <a:gd name="T1" fmla="*/ 0 h 1443"/>
                  <a:gd name="T2" fmla="*/ 1319 w 1665"/>
                  <a:gd name="T3" fmla="*/ 193 h 1443"/>
                  <a:gd name="T4" fmla="*/ 1037 w 1665"/>
                  <a:gd name="T5" fmla="*/ 373 h 1443"/>
                  <a:gd name="T6" fmla="*/ 691 w 1665"/>
                  <a:gd name="T7" fmla="*/ 661 h 1443"/>
                  <a:gd name="T8" fmla="*/ 435 w 1665"/>
                  <a:gd name="T9" fmla="*/ 902 h 1443"/>
                  <a:gd name="T10" fmla="*/ 179 w 1665"/>
                  <a:gd name="T11" fmla="*/ 1202 h 1443"/>
                  <a:gd name="T12" fmla="*/ 13 w 1665"/>
                  <a:gd name="T13" fmla="*/ 1418 h 1443"/>
                  <a:gd name="T14" fmla="*/ 0 w 1665"/>
                  <a:gd name="T15" fmla="*/ 1442 h 1443"/>
                  <a:gd name="T16" fmla="*/ 0 60000 65536"/>
                  <a:gd name="T17" fmla="*/ 0 60000 65536"/>
                  <a:gd name="T18" fmla="*/ 0 60000 65536"/>
                  <a:gd name="T19" fmla="*/ 0 60000 65536"/>
                  <a:gd name="T20" fmla="*/ 0 60000 65536"/>
                  <a:gd name="T21" fmla="*/ 0 60000 65536"/>
                  <a:gd name="T22" fmla="*/ 0 60000 65536"/>
                  <a:gd name="T23" fmla="*/ 0 60000 65536"/>
                  <a:gd name="T24" fmla="*/ 0 w 1665"/>
                  <a:gd name="T25" fmla="*/ 0 h 1443"/>
                  <a:gd name="T26" fmla="*/ 1665 w 1665"/>
                  <a:gd name="T27" fmla="*/ 1443 h 14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65" h="1443">
                    <a:moveTo>
                      <a:pt x="1664" y="0"/>
                    </a:moveTo>
                    <a:lnTo>
                      <a:pt x="1319" y="193"/>
                    </a:lnTo>
                    <a:lnTo>
                      <a:pt x="1037" y="373"/>
                    </a:lnTo>
                    <a:lnTo>
                      <a:pt x="691" y="661"/>
                    </a:lnTo>
                    <a:lnTo>
                      <a:pt x="435" y="902"/>
                    </a:lnTo>
                    <a:lnTo>
                      <a:pt x="179" y="1202"/>
                    </a:lnTo>
                    <a:lnTo>
                      <a:pt x="13" y="1418"/>
                    </a:lnTo>
                    <a:lnTo>
                      <a:pt x="0" y="1442"/>
                    </a:lnTo>
                  </a:path>
                </a:pathLst>
              </a:custGeom>
              <a:noFill/>
              <a:ln w="25400" cap="rnd" cmpd="sng">
                <a:solidFill>
                  <a:schemeClr val="hlink"/>
                </a:solidFill>
                <a:prstDash val="solid"/>
                <a:round/>
                <a:headEnd type="none" w="med" len="med"/>
                <a:tailEnd type="none" w="med" len="med"/>
              </a:ln>
            </p:spPr>
            <p:txBody>
              <a:bodyPr lIns="100794" tIns="50397" rIns="100794" bIns="50397"/>
              <a:lstStyle/>
              <a:p>
                <a:endParaRPr lang="en-US"/>
              </a:p>
            </p:txBody>
          </p:sp>
          <p:sp>
            <p:nvSpPr>
              <p:cNvPr id="9" name="Freeform 3">
                <a:extLst>
                  <a:ext uri="{FF2B5EF4-FFF2-40B4-BE49-F238E27FC236}">
                    <a16:creationId xmlns:a16="http://schemas.microsoft.com/office/drawing/2014/main" id="{1869DC1F-55C4-456D-B2ED-A73F9448EFBD}"/>
                  </a:ext>
                </a:extLst>
              </p:cNvPr>
              <p:cNvSpPr>
                <a:spLocks/>
              </p:cNvSpPr>
              <p:nvPr/>
            </p:nvSpPr>
            <p:spPr bwMode="auto">
              <a:xfrm>
                <a:off x="5256788" y="3943723"/>
                <a:ext cx="2803525" cy="904875"/>
              </a:xfrm>
              <a:custGeom>
                <a:avLst/>
                <a:gdLst>
                  <a:gd name="T0" fmla="*/ 1601 w 1602"/>
                  <a:gd name="T1" fmla="*/ 0 h 517"/>
                  <a:gd name="T2" fmla="*/ 1268 w 1602"/>
                  <a:gd name="T3" fmla="*/ 72 h 517"/>
                  <a:gd name="T4" fmla="*/ 999 w 1602"/>
                  <a:gd name="T5" fmla="*/ 132 h 517"/>
                  <a:gd name="T6" fmla="*/ 666 w 1602"/>
                  <a:gd name="T7" fmla="*/ 240 h 517"/>
                  <a:gd name="T8" fmla="*/ 410 w 1602"/>
                  <a:gd name="T9" fmla="*/ 324 h 517"/>
                  <a:gd name="T10" fmla="*/ 167 w 1602"/>
                  <a:gd name="T11" fmla="*/ 432 h 517"/>
                  <a:gd name="T12" fmla="*/ 13 w 1602"/>
                  <a:gd name="T13" fmla="*/ 516 h 517"/>
                  <a:gd name="T14" fmla="*/ 0 w 1602"/>
                  <a:gd name="T15" fmla="*/ 516 h 517"/>
                  <a:gd name="T16" fmla="*/ 0 60000 65536"/>
                  <a:gd name="T17" fmla="*/ 0 60000 65536"/>
                  <a:gd name="T18" fmla="*/ 0 60000 65536"/>
                  <a:gd name="T19" fmla="*/ 0 60000 65536"/>
                  <a:gd name="T20" fmla="*/ 0 60000 65536"/>
                  <a:gd name="T21" fmla="*/ 0 60000 65536"/>
                  <a:gd name="T22" fmla="*/ 0 60000 65536"/>
                  <a:gd name="T23" fmla="*/ 0 60000 65536"/>
                  <a:gd name="T24" fmla="*/ 0 w 1602"/>
                  <a:gd name="T25" fmla="*/ 0 h 517"/>
                  <a:gd name="T26" fmla="*/ 1602 w 1602"/>
                  <a:gd name="T27" fmla="*/ 517 h 5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02" h="517">
                    <a:moveTo>
                      <a:pt x="1601" y="0"/>
                    </a:moveTo>
                    <a:lnTo>
                      <a:pt x="1268" y="72"/>
                    </a:lnTo>
                    <a:lnTo>
                      <a:pt x="999" y="132"/>
                    </a:lnTo>
                    <a:lnTo>
                      <a:pt x="666" y="240"/>
                    </a:lnTo>
                    <a:lnTo>
                      <a:pt x="410" y="324"/>
                    </a:lnTo>
                    <a:lnTo>
                      <a:pt x="167" y="432"/>
                    </a:lnTo>
                    <a:lnTo>
                      <a:pt x="13" y="516"/>
                    </a:lnTo>
                    <a:lnTo>
                      <a:pt x="0" y="516"/>
                    </a:lnTo>
                  </a:path>
                </a:pathLst>
              </a:custGeom>
              <a:noFill/>
              <a:ln w="25400" cap="rnd" cmpd="sng">
                <a:solidFill>
                  <a:schemeClr val="hlink"/>
                </a:solidFill>
                <a:prstDash val="solid"/>
                <a:round/>
                <a:headEnd type="none" w="med" len="med"/>
                <a:tailEnd type="none" w="med" len="med"/>
              </a:ln>
            </p:spPr>
            <p:txBody>
              <a:bodyPr lIns="100794" tIns="50397" rIns="100794" bIns="50397"/>
              <a:lstStyle/>
              <a:p>
                <a:endParaRPr lang="en-US"/>
              </a:p>
            </p:txBody>
          </p:sp>
          <p:sp>
            <p:nvSpPr>
              <p:cNvPr id="10" name="Line 4">
                <a:extLst>
                  <a:ext uri="{FF2B5EF4-FFF2-40B4-BE49-F238E27FC236}">
                    <a16:creationId xmlns:a16="http://schemas.microsoft.com/office/drawing/2014/main" id="{A674567F-13C8-4D79-B277-67B3B6C1E14A}"/>
                  </a:ext>
                </a:extLst>
              </p:cNvPr>
              <p:cNvSpPr>
                <a:spLocks noChangeShapeType="1"/>
              </p:cNvSpPr>
              <p:nvPr/>
            </p:nvSpPr>
            <p:spPr bwMode="auto">
              <a:xfrm flipV="1">
                <a:off x="5280600" y="4951785"/>
                <a:ext cx="2736850" cy="42863"/>
              </a:xfrm>
              <a:prstGeom prst="line">
                <a:avLst/>
              </a:prstGeom>
              <a:noFill/>
              <a:ln w="25400">
                <a:solidFill>
                  <a:schemeClr val="hlink"/>
                </a:solidFill>
                <a:round/>
                <a:headEnd/>
                <a:tailEnd/>
              </a:ln>
            </p:spPr>
            <p:txBody>
              <a:bodyPr wrap="none" lIns="100794" tIns="50397" rIns="100794" bIns="50397" anchor="ctr"/>
              <a:lstStyle/>
              <a:p>
                <a:endParaRPr lang="en-US"/>
              </a:p>
            </p:txBody>
          </p:sp>
          <p:sp>
            <p:nvSpPr>
              <p:cNvPr id="11" name="Freeform 5">
                <a:extLst>
                  <a:ext uri="{FF2B5EF4-FFF2-40B4-BE49-F238E27FC236}">
                    <a16:creationId xmlns:a16="http://schemas.microsoft.com/office/drawing/2014/main" id="{BDBC5B73-18E1-435C-BA96-F27C0D36B546}"/>
                  </a:ext>
                </a:extLst>
              </p:cNvPr>
              <p:cNvSpPr>
                <a:spLocks/>
              </p:cNvSpPr>
              <p:nvPr/>
            </p:nvSpPr>
            <p:spPr bwMode="auto">
              <a:xfrm>
                <a:off x="5280600" y="4635873"/>
                <a:ext cx="2801938" cy="317500"/>
              </a:xfrm>
              <a:custGeom>
                <a:avLst/>
                <a:gdLst>
                  <a:gd name="T0" fmla="*/ 1600 w 1601"/>
                  <a:gd name="T1" fmla="*/ 0 h 181"/>
                  <a:gd name="T2" fmla="*/ 1268 w 1601"/>
                  <a:gd name="T3" fmla="*/ 24 h 181"/>
                  <a:gd name="T4" fmla="*/ 999 w 1601"/>
                  <a:gd name="T5" fmla="*/ 48 h 181"/>
                  <a:gd name="T6" fmla="*/ 666 w 1601"/>
                  <a:gd name="T7" fmla="*/ 84 h 181"/>
                  <a:gd name="T8" fmla="*/ 410 w 1601"/>
                  <a:gd name="T9" fmla="*/ 108 h 181"/>
                  <a:gd name="T10" fmla="*/ 166 w 1601"/>
                  <a:gd name="T11" fmla="*/ 144 h 181"/>
                  <a:gd name="T12" fmla="*/ 13 w 1601"/>
                  <a:gd name="T13" fmla="*/ 168 h 181"/>
                  <a:gd name="T14" fmla="*/ 0 w 1601"/>
                  <a:gd name="T15" fmla="*/ 180 h 181"/>
                  <a:gd name="T16" fmla="*/ 0 60000 65536"/>
                  <a:gd name="T17" fmla="*/ 0 60000 65536"/>
                  <a:gd name="T18" fmla="*/ 0 60000 65536"/>
                  <a:gd name="T19" fmla="*/ 0 60000 65536"/>
                  <a:gd name="T20" fmla="*/ 0 60000 65536"/>
                  <a:gd name="T21" fmla="*/ 0 60000 65536"/>
                  <a:gd name="T22" fmla="*/ 0 60000 65536"/>
                  <a:gd name="T23" fmla="*/ 0 60000 65536"/>
                  <a:gd name="T24" fmla="*/ 0 w 1601"/>
                  <a:gd name="T25" fmla="*/ 0 h 181"/>
                  <a:gd name="T26" fmla="*/ 1601 w 1601"/>
                  <a:gd name="T27" fmla="*/ 181 h 1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01" h="181">
                    <a:moveTo>
                      <a:pt x="1600" y="0"/>
                    </a:moveTo>
                    <a:lnTo>
                      <a:pt x="1268" y="24"/>
                    </a:lnTo>
                    <a:lnTo>
                      <a:pt x="999" y="48"/>
                    </a:lnTo>
                    <a:lnTo>
                      <a:pt x="666" y="84"/>
                    </a:lnTo>
                    <a:lnTo>
                      <a:pt x="410" y="108"/>
                    </a:lnTo>
                    <a:lnTo>
                      <a:pt x="166" y="144"/>
                    </a:lnTo>
                    <a:lnTo>
                      <a:pt x="13" y="168"/>
                    </a:lnTo>
                    <a:lnTo>
                      <a:pt x="0" y="180"/>
                    </a:lnTo>
                  </a:path>
                </a:pathLst>
              </a:custGeom>
              <a:noFill/>
              <a:ln w="25400" cap="rnd" cmpd="sng">
                <a:solidFill>
                  <a:schemeClr val="hlink"/>
                </a:solidFill>
                <a:prstDash val="solid"/>
                <a:round/>
                <a:headEnd type="none" w="med" len="med"/>
                <a:tailEnd type="none" w="med" len="med"/>
              </a:ln>
            </p:spPr>
            <p:txBody>
              <a:bodyPr lIns="100794" tIns="50397" rIns="100794" bIns="50397"/>
              <a:lstStyle/>
              <a:p>
                <a:endParaRPr lang="en-US"/>
              </a:p>
            </p:txBody>
          </p:sp>
          <p:sp>
            <p:nvSpPr>
              <p:cNvPr id="12" name="Freeform 6">
                <a:extLst>
                  <a:ext uri="{FF2B5EF4-FFF2-40B4-BE49-F238E27FC236}">
                    <a16:creationId xmlns:a16="http://schemas.microsoft.com/office/drawing/2014/main" id="{6A278598-1869-4BB3-8AA1-AF1EC4AEB491}"/>
                  </a:ext>
                </a:extLst>
              </p:cNvPr>
              <p:cNvSpPr>
                <a:spLocks/>
              </p:cNvSpPr>
              <p:nvPr/>
            </p:nvSpPr>
            <p:spPr bwMode="auto">
              <a:xfrm>
                <a:off x="5167888" y="2661023"/>
                <a:ext cx="2914650" cy="2103437"/>
              </a:xfrm>
              <a:custGeom>
                <a:avLst/>
                <a:gdLst>
                  <a:gd name="T0" fmla="*/ 1664 w 1665"/>
                  <a:gd name="T1" fmla="*/ 0 h 1202"/>
                  <a:gd name="T2" fmla="*/ 1319 w 1665"/>
                  <a:gd name="T3" fmla="*/ 156 h 1202"/>
                  <a:gd name="T4" fmla="*/ 1037 w 1665"/>
                  <a:gd name="T5" fmla="*/ 312 h 1202"/>
                  <a:gd name="T6" fmla="*/ 691 w 1665"/>
                  <a:gd name="T7" fmla="*/ 553 h 1202"/>
                  <a:gd name="T8" fmla="*/ 435 w 1665"/>
                  <a:gd name="T9" fmla="*/ 757 h 1202"/>
                  <a:gd name="T10" fmla="*/ 179 w 1665"/>
                  <a:gd name="T11" fmla="*/ 997 h 1202"/>
                  <a:gd name="T12" fmla="*/ 13 w 1665"/>
                  <a:gd name="T13" fmla="*/ 1189 h 1202"/>
                  <a:gd name="T14" fmla="*/ 0 w 1665"/>
                  <a:gd name="T15" fmla="*/ 1201 h 1202"/>
                  <a:gd name="T16" fmla="*/ 0 60000 65536"/>
                  <a:gd name="T17" fmla="*/ 0 60000 65536"/>
                  <a:gd name="T18" fmla="*/ 0 60000 65536"/>
                  <a:gd name="T19" fmla="*/ 0 60000 65536"/>
                  <a:gd name="T20" fmla="*/ 0 60000 65536"/>
                  <a:gd name="T21" fmla="*/ 0 60000 65536"/>
                  <a:gd name="T22" fmla="*/ 0 60000 65536"/>
                  <a:gd name="T23" fmla="*/ 0 60000 65536"/>
                  <a:gd name="T24" fmla="*/ 0 w 1665"/>
                  <a:gd name="T25" fmla="*/ 0 h 1202"/>
                  <a:gd name="T26" fmla="*/ 1665 w 1665"/>
                  <a:gd name="T27" fmla="*/ 1202 h 120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65" h="1202">
                    <a:moveTo>
                      <a:pt x="1664" y="0"/>
                    </a:moveTo>
                    <a:lnTo>
                      <a:pt x="1319" y="156"/>
                    </a:lnTo>
                    <a:lnTo>
                      <a:pt x="1037" y="312"/>
                    </a:lnTo>
                    <a:lnTo>
                      <a:pt x="691" y="553"/>
                    </a:lnTo>
                    <a:lnTo>
                      <a:pt x="435" y="757"/>
                    </a:lnTo>
                    <a:lnTo>
                      <a:pt x="179" y="997"/>
                    </a:lnTo>
                    <a:lnTo>
                      <a:pt x="13" y="1189"/>
                    </a:lnTo>
                    <a:lnTo>
                      <a:pt x="0" y="1201"/>
                    </a:lnTo>
                  </a:path>
                </a:pathLst>
              </a:custGeom>
              <a:noFill/>
              <a:ln w="25400" cap="rnd" cmpd="sng">
                <a:solidFill>
                  <a:schemeClr val="hlink"/>
                </a:solidFill>
                <a:prstDash val="solid"/>
                <a:round/>
                <a:headEnd type="none" w="med" len="med"/>
                <a:tailEnd type="none" w="med" len="med"/>
              </a:ln>
            </p:spPr>
            <p:txBody>
              <a:bodyPr lIns="100794" tIns="50397" rIns="100794" bIns="50397"/>
              <a:lstStyle/>
              <a:p>
                <a:endParaRPr lang="en-US"/>
              </a:p>
            </p:txBody>
          </p:sp>
          <p:sp>
            <p:nvSpPr>
              <p:cNvPr id="13" name="Rectangle 9">
                <a:extLst>
                  <a:ext uri="{FF2B5EF4-FFF2-40B4-BE49-F238E27FC236}">
                    <a16:creationId xmlns:a16="http://schemas.microsoft.com/office/drawing/2014/main" id="{5C3AFA8A-7DA3-432D-90E8-4F82DB938B84}"/>
                  </a:ext>
                </a:extLst>
              </p:cNvPr>
              <p:cNvSpPr>
                <a:spLocks noChangeArrowheads="1"/>
              </p:cNvSpPr>
              <p:nvPr/>
            </p:nvSpPr>
            <p:spPr bwMode="auto">
              <a:xfrm>
                <a:off x="4764663" y="1738685"/>
                <a:ext cx="3295650" cy="3259138"/>
              </a:xfrm>
              <a:prstGeom prst="rect">
                <a:avLst/>
              </a:prstGeom>
              <a:noFill/>
              <a:ln w="25400">
                <a:solidFill>
                  <a:srgbClr val="000000"/>
                </a:solidFill>
                <a:miter lim="800000"/>
                <a:headEnd/>
                <a:tailEnd/>
              </a:ln>
            </p:spPr>
            <p:txBody>
              <a:bodyPr wrap="none" lIns="100794" tIns="50397" rIns="100794" bIns="50397" anchor="ctr"/>
              <a:lstStyle/>
              <a:p>
                <a:pPr hangingPunct="0">
                  <a:lnSpc>
                    <a:spcPct val="93000"/>
                  </a:lnSpc>
                  <a:buClr>
                    <a:srgbClr val="000000"/>
                  </a:buClr>
                  <a:buSzPct val="45000"/>
                  <a:buFont typeface="Wingdings" pitchFamily="2" charset="2"/>
                  <a:buNone/>
                </a:pPr>
                <a:endParaRPr lang="en-US">
                  <a:solidFill>
                    <a:schemeClr val="tx1"/>
                  </a:solidFill>
                </a:endParaRPr>
              </a:p>
            </p:txBody>
          </p:sp>
          <p:grpSp>
            <p:nvGrpSpPr>
              <p:cNvPr id="14" name="Group 10">
                <a:extLst>
                  <a:ext uri="{FF2B5EF4-FFF2-40B4-BE49-F238E27FC236}">
                    <a16:creationId xmlns:a16="http://schemas.microsoft.com/office/drawing/2014/main" id="{AC0D21D0-CA14-45F4-899D-8B30A748B4B0}"/>
                  </a:ext>
                </a:extLst>
              </p:cNvPr>
              <p:cNvGrpSpPr>
                <a:grpSpLocks/>
              </p:cNvGrpSpPr>
              <p:nvPr/>
            </p:nvGrpSpPr>
            <p:grpSpPr bwMode="auto">
              <a:xfrm>
                <a:off x="4764663" y="1756148"/>
                <a:ext cx="127000" cy="3267075"/>
                <a:chOff x="509" y="1825"/>
                <a:chExt cx="73" cy="1867"/>
              </a:xfrm>
            </p:grpSpPr>
            <p:sp>
              <p:nvSpPr>
                <p:cNvPr id="73" name="Line 11">
                  <a:extLst>
                    <a:ext uri="{FF2B5EF4-FFF2-40B4-BE49-F238E27FC236}">
                      <a16:creationId xmlns:a16="http://schemas.microsoft.com/office/drawing/2014/main" id="{120AB504-C7E5-4700-B7D9-635C88D2428C}"/>
                    </a:ext>
                  </a:extLst>
                </p:cNvPr>
                <p:cNvSpPr>
                  <a:spLocks noChangeShapeType="1"/>
                </p:cNvSpPr>
                <p:nvPr/>
              </p:nvSpPr>
              <p:spPr bwMode="auto">
                <a:xfrm>
                  <a:off x="509" y="1825"/>
                  <a:ext cx="73" cy="0"/>
                </a:xfrm>
                <a:prstGeom prst="line">
                  <a:avLst/>
                </a:prstGeom>
                <a:noFill/>
                <a:ln w="25400">
                  <a:solidFill>
                    <a:srgbClr val="000000"/>
                  </a:solidFill>
                  <a:round/>
                  <a:headEnd/>
                  <a:tailEnd/>
                </a:ln>
              </p:spPr>
              <p:txBody>
                <a:bodyPr wrap="none" anchor="ctr"/>
                <a:lstStyle/>
                <a:p>
                  <a:endParaRPr lang="en-US"/>
                </a:p>
              </p:txBody>
            </p:sp>
            <p:sp>
              <p:nvSpPr>
                <p:cNvPr id="74" name="Line 12">
                  <a:extLst>
                    <a:ext uri="{FF2B5EF4-FFF2-40B4-BE49-F238E27FC236}">
                      <a16:creationId xmlns:a16="http://schemas.microsoft.com/office/drawing/2014/main" id="{63BF7581-CAAB-4F25-9D1C-D67AB326A73F}"/>
                    </a:ext>
                  </a:extLst>
                </p:cNvPr>
                <p:cNvSpPr>
                  <a:spLocks noChangeShapeType="1"/>
                </p:cNvSpPr>
                <p:nvPr/>
              </p:nvSpPr>
              <p:spPr bwMode="auto">
                <a:xfrm>
                  <a:off x="509" y="2292"/>
                  <a:ext cx="73" cy="0"/>
                </a:xfrm>
                <a:prstGeom prst="line">
                  <a:avLst/>
                </a:prstGeom>
                <a:noFill/>
                <a:ln w="25400">
                  <a:solidFill>
                    <a:srgbClr val="000000"/>
                  </a:solidFill>
                  <a:round/>
                  <a:headEnd/>
                  <a:tailEnd/>
                </a:ln>
              </p:spPr>
              <p:txBody>
                <a:bodyPr wrap="none" anchor="ctr"/>
                <a:lstStyle/>
                <a:p>
                  <a:endParaRPr lang="en-US"/>
                </a:p>
              </p:txBody>
            </p:sp>
            <p:sp>
              <p:nvSpPr>
                <p:cNvPr id="75" name="Line 13">
                  <a:extLst>
                    <a:ext uri="{FF2B5EF4-FFF2-40B4-BE49-F238E27FC236}">
                      <a16:creationId xmlns:a16="http://schemas.microsoft.com/office/drawing/2014/main" id="{6F7D38AE-2409-4672-9A06-1359CBE44255}"/>
                    </a:ext>
                  </a:extLst>
                </p:cNvPr>
                <p:cNvSpPr>
                  <a:spLocks noChangeShapeType="1"/>
                </p:cNvSpPr>
                <p:nvPr/>
              </p:nvSpPr>
              <p:spPr bwMode="auto">
                <a:xfrm>
                  <a:off x="509" y="2758"/>
                  <a:ext cx="73" cy="0"/>
                </a:xfrm>
                <a:prstGeom prst="line">
                  <a:avLst/>
                </a:prstGeom>
                <a:noFill/>
                <a:ln w="25400">
                  <a:solidFill>
                    <a:srgbClr val="000000"/>
                  </a:solidFill>
                  <a:round/>
                  <a:headEnd/>
                  <a:tailEnd/>
                </a:ln>
              </p:spPr>
              <p:txBody>
                <a:bodyPr wrap="none" anchor="ctr"/>
                <a:lstStyle/>
                <a:p>
                  <a:endParaRPr lang="en-US"/>
                </a:p>
              </p:txBody>
            </p:sp>
            <p:sp>
              <p:nvSpPr>
                <p:cNvPr id="76" name="Line 14">
                  <a:extLst>
                    <a:ext uri="{FF2B5EF4-FFF2-40B4-BE49-F238E27FC236}">
                      <a16:creationId xmlns:a16="http://schemas.microsoft.com/office/drawing/2014/main" id="{E5E42543-E73C-4CE1-8E10-8A766225B9B6}"/>
                    </a:ext>
                  </a:extLst>
                </p:cNvPr>
                <p:cNvSpPr>
                  <a:spLocks noChangeShapeType="1"/>
                </p:cNvSpPr>
                <p:nvPr/>
              </p:nvSpPr>
              <p:spPr bwMode="auto">
                <a:xfrm>
                  <a:off x="509" y="3225"/>
                  <a:ext cx="73" cy="0"/>
                </a:xfrm>
                <a:prstGeom prst="line">
                  <a:avLst/>
                </a:prstGeom>
                <a:noFill/>
                <a:ln w="25400">
                  <a:solidFill>
                    <a:srgbClr val="000000"/>
                  </a:solidFill>
                  <a:round/>
                  <a:headEnd/>
                  <a:tailEnd/>
                </a:ln>
              </p:spPr>
              <p:txBody>
                <a:bodyPr wrap="none" anchor="ctr"/>
                <a:lstStyle/>
                <a:p>
                  <a:endParaRPr lang="en-US"/>
                </a:p>
              </p:txBody>
            </p:sp>
            <p:sp>
              <p:nvSpPr>
                <p:cNvPr id="77" name="Line 15">
                  <a:extLst>
                    <a:ext uri="{FF2B5EF4-FFF2-40B4-BE49-F238E27FC236}">
                      <a16:creationId xmlns:a16="http://schemas.microsoft.com/office/drawing/2014/main" id="{C1F60924-CC14-4505-AF51-CF971632E5FE}"/>
                    </a:ext>
                  </a:extLst>
                </p:cNvPr>
                <p:cNvSpPr>
                  <a:spLocks noChangeShapeType="1"/>
                </p:cNvSpPr>
                <p:nvPr/>
              </p:nvSpPr>
              <p:spPr bwMode="auto">
                <a:xfrm>
                  <a:off x="509" y="3692"/>
                  <a:ext cx="73" cy="0"/>
                </a:xfrm>
                <a:prstGeom prst="line">
                  <a:avLst/>
                </a:prstGeom>
                <a:noFill/>
                <a:ln w="25400">
                  <a:solidFill>
                    <a:srgbClr val="000000"/>
                  </a:solidFill>
                  <a:round/>
                  <a:headEnd/>
                  <a:tailEnd/>
                </a:ln>
              </p:spPr>
              <p:txBody>
                <a:bodyPr wrap="none" anchor="ctr"/>
                <a:lstStyle/>
                <a:p>
                  <a:endParaRPr lang="en-US"/>
                </a:p>
              </p:txBody>
            </p:sp>
          </p:grpSp>
          <p:grpSp>
            <p:nvGrpSpPr>
              <p:cNvPr id="15" name="Group 16">
                <a:extLst>
                  <a:ext uri="{FF2B5EF4-FFF2-40B4-BE49-F238E27FC236}">
                    <a16:creationId xmlns:a16="http://schemas.microsoft.com/office/drawing/2014/main" id="{BBE2325C-B1FA-4EEA-B226-68F760924757}"/>
                  </a:ext>
                </a:extLst>
              </p:cNvPr>
              <p:cNvGrpSpPr>
                <a:grpSpLocks/>
              </p:cNvGrpSpPr>
              <p:nvPr/>
            </p:nvGrpSpPr>
            <p:grpSpPr bwMode="auto">
              <a:xfrm>
                <a:off x="7946013" y="1756148"/>
                <a:ext cx="114300" cy="3267075"/>
                <a:chOff x="2327" y="1825"/>
                <a:chExt cx="66" cy="1867"/>
              </a:xfrm>
            </p:grpSpPr>
            <p:sp>
              <p:nvSpPr>
                <p:cNvPr id="68" name="Line 17">
                  <a:extLst>
                    <a:ext uri="{FF2B5EF4-FFF2-40B4-BE49-F238E27FC236}">
                      <a16:creationId xmlns:a16="http://schemas.microsoft.com/office/drawing/2014/main" id="{6E9CE91D-1AA1-4847-9B70-2E92F0D924C7}"/>
                    </a:ext>
                  </a:extLst>
                </p:cNvPr>
                <p:cNvSpPr>
                  <a:spLocks noChangeShapeType="1"/>
                </p:cNvSpPr>
                <p:nvPr/>
              </p:nvSpPr>
              <p:spPr bwMode="auto">
                <a:xfrm>
                  <a:off x="2327" y="1825"/>
                  <a:ext cx="66" cy="0"/>
                </a:xfrm>
                <a:prstGeom prst="line">
                  <a:avLst/>
                </a:prstGeom>
                <a:noFill/>
                <a:ln w="25400">
                  <a:solidFill>
                    <a:srgbClr val="000000"/>
                  </a:solidFill>
                  <a:round/>
                  <a:headEnd/>
                  <a:tailEnd/>
                </a:ln>
              </p:spPr>
              <p:txBody>
                <a:bodyPr wrap="none" anchor="ctr"/>
                <a:lstStyle/>
                <a:p>
                  <a:endParaRPr lang="en-US"/>
                </a:p>
              </p:txBody>
            </p:sp>
            <p:sp>
              <p:nvSpPr>
                <p:cNvPr id="69" name="Line 18">
                  <a:extLst>
                    <a:ext uri="{FF2B5EF4-FFF2-40B4-BE49-F238E27FC236}">
                      <a16:creationId xmlns:a16="http://schemas.microsoft.com/office/drawing/2014/main" id="{78A43865-7649-4F66-8C9F-8434BBCE4810}"/>
                    </a:ext>
                  </a:extLst>
                </p:cNvPr>
                <p:cNvSpPr>
                  <a:spLocks noChangeShapeType="1"/>
                </p:cNvSpPr>
                <p:nvPr/>
              </p:nvSpPr>
              <p:spPr bwMode="auto">
                <a:xfrm>
                  <a:off x="2327" y="2292"/>
                  <a:ext cx="66" cy="0"/>
                </a:xfrm>
                <a:prstGeom prst="line">
                  <a:avLst/>
                </a:prstGeom>
                <a:noFill/>
                <a:ln w="25400">
                  <a:solidFill>
                    <a:srgbClr val="000000"/>
                  </a:solidFill>
                  <a:round/>
                  <a:headEnd/>
                  <a:tailEnd/>
                </a:ln>
              </p:spPr>
              <p:txBody>
                <a:bodyPr wrap="none" anchor="ctr"/>
                <a:lstStyle/>
                <a:p>
                  <a:endParaRPr lang="en-US"/>
                </a:p>
              </p:txBody>
            </p:sp>
            <p:sp>
              <p:nvSpPr>
                <p:cNvPr id="70" name="Line 19">
                  <a:extLst>
                    <a:ext uri="{FF2B5EF4-FFF2-40B4-BE49-F238E27FC236}">
                      <a16:creationId xmlns:a16="http://schemas.microsoft.com/office/drawing/2014/main" id="{D218A6FD-8D01-4C83-AA94-3F5DCFE6F27D}"/>
                    </a:ext>
                  </a:extLst>
                </p:cNvPr>
                <p:cNvSpPr>
                  <a:spLocks noChangeShapeType="1"/>
                </p:cNvSpPr>
                <p:nvPr/>
              </p:nvSpPr>
              <p:spPr bwMode="auto">
                <a:xfrm>
                  <a:off x="2327" y="2759"/>
                  <a:ext cx="66" cy="0"/>
                </a:xfrm>
                <a:prstGeom prst="line">
                  <a:avLst/>
                </a:prstGeom>
                <a:noFill/>
                <a:ln w="25400">
                  <a:solidFill>
                    <a:srgbClr val="000000"/>
                  </a:solidFill>
                  <a:round/>
                  <a:headEnd/>
                  <a:tailEnd/>
                </a:ln>
              </p:spPr>
              <p:txBody>
                <a:bodyPr wrap="none" anchor="ctr"/>
                <a:lstStyle/>
                <a:p>
                  <a:endParaRPr lang="en-US"/>
                </a:p>
              </p:txBody>
            </p:sp>
            <p:sp>
              <p:nvSpPr>
                <p:cNvPr id="71" name="Line 20">
                  <a:extLst>
                    <a:ext uri="{FF2B5EF4-FFF2-40B4-BE49-F238E27FC236}">
                      <a16:creationId xmlns:a16="http://schemas.microsoft.com/office/drawing/2014/main" id="{D8484BA3-E147-4A39-8151-327C2BBDBD9B}"/>
                    </a:ext>
                  </a:extLst>
                </p:cNvPr>
                <p:cNvSpPr>
                  <a:spLocks noChangeShapeType="1"/>
                </p:cNvSpPr>
                <p:nvPr/>
              </p:nvSpPr>
              <p:spPr bwMode="auto">
                <a:xfrm>
                  <a:off x="2327" y="3225"/>
                  <a:ext cx="66" cy="0"/>
                </a:xfrm>
                <a:prstGeom prst="line">
                  <a:avLst/>
                </a:prstGeom>
                <a:noFill/>
                <a:ln w="25400">
                  <a:solidFill>
                    <a:srgbClr val="000000"/>
                  </a:solidFill>
                  <a:round/>
                  <a:headEnd/>
                  <a:tailEnd/>
                </a:ln>
              </p:spPr>
              <p:txBody>
                <a:bodyPr wrap="none" anchor="ctr"/>
                <a:lstStyle/>
                <a:p>
                  <a:endParaRPr lang="en-US"/>
                </a:p>
              </p:txBody>
            </p:sp>
            <p:sp>
              <p:nvSpPr>
                <p:cNvPr id="72" name="Line 21">
                  <a:extLst>
                    <a:ext uri="{FF2B5EF4-FFF2-40B4-BE49-F238E27FC236}">
                      <a16:creationId xmlns:a16="http://schemas.microsoft.com/office/drawing/2014/main" id="{EA406B50-AE93-477C-BEBF-EDA9B90882A7}"/>
                    </a:ext>
                  </a:extLst>
                </p:cNvPr>
                <p:cNvSpPr>
                  <a:spLocks noChangeShapeType="1"/>
                </p:cNvSpPr>
                <p:nvPr/>
              </p:nvSpPr>
              <p:spPr bwMode="auto">
                <a:xfrm>
                  <a:off x="2327" y="3692"/>
                  <a:ext cx="66" cy="0"/>
                </a:xfrm>
                <a:prstGeom prst="line">
                  <a:avLst/>
                </a:prstGeom>
                <a:noFill/>
                <a:ln w="25400">
                  <a:solidFill>
                    <a:srgbClr val="000000"/>
                  </a:solidFill>
                  <a:round/>
                  <a:headEnd/>
                  <a:tailEnd/>
                </a:ln>
              </p:spPr>
              <p:txBody>
                <a:bodyPr wrap="none" anchor="ctr"/>
                <a:lstStyle/>
                <a:p>
                  <a:endParaRPr lang="en-US"/>
                </a:p>
              </p:txBody>
            </p:sp>
          </p:grpSp>
          <p:grpSp>
            <p:nvGrpSpPr>
              <p:cNvPr id="16" name="Group 22">
                <a:extLst>
                  <a:ext uri="{FF2B5EF4-FFF2-40B4-BE49-F238E27FC236}">
                    <a16:creationId xmlns:a16="http://schemas.microsoft.com/office/drawing/2014/main" id="{FED41BBA-8A9A-48E1-9F3E-FE098BE4103C}"/>
                  </a:ext>
                </a:extLst>
              </p:cNvPr>
              <p:cNvGrpSpPr>
                <a:grpSpLocks/>
              </p:cNvGrpSpPr>
              <p:nvPr/>
            </p:nvGrpSpPr>
            <p:grpSpPr bwMode="auto">
              <a:xfrm>
                <a:off x="4764663" y="4908923"/>
                <a:ext cx="3316287" cy="106362"/>
                <a:chOff x="509" y="3627"/>
                <a:chExt cx="1895" cy="61"/>
              </a:xfrm>
            </p:grpSpPr>
            <p:sp>
              <p:nvSpPr>
                <p:cNvPr id="61" name="Line 23">
                  <a:extLst>
                    <a:ext uri="{FF2B5EF4-FFF2-40B4-BE49-F238E27FC236}">
                      <a16:creationId xmlns:a16="http://schemas.microsoft.com/office/drawing/2014/main" id="{CD98C9BE-9C20-49FD-ACCD-2DF63A247F50}"/>
                    </a:ext>
                  </a:extLst>
                </p:cNvPr>
                <p:cNvSpPr>
                  <a:spLocks noChangeShapeType="1"/>
                </p:cNvSpPr>
                <p:nvPr/>
              </p:nvSpPr>
              <p:spPr bwMode="auto">
                <a:xfrm>
                  <a:off x="509" y="3627"/>
                  <a:ext cx="0" cy="61"/>
                </a:xfrm>
                <a:prstGeom prst="line">
                  <a:avLst/>
                </a:prstGeom>
                <a:noFill/>
                <a:ln w="25400">
                  <a:solidFill>
                    <a:srgbClr val="000000"/>
                  </a:solidFill>
                  <a:round/>
                  <a:headEnd/>
                  <a:tailEnd/>
                </a:ln>
              </p:spPr>
              <p:txBody>
                <a:bodyPr wrap="none" anchor="ctr"/>
                <a:lstStyle/>
                <a:p>
                  <a:endParaRPr lang="en-US"/>
                </a:p>
              </p:txBody>
            </p:sp>
            <p:sp>
              <p:nvSpPr>
                <p:cNvPr id="62" name="Line 24">
                  <a:extLst>
                    <a:ext uri="{FF2B5EF4-FFF2-40B4-BE49-F238E27FC236}">
                      <a16:creationId xmlns:a16="http://schemas.microsoft.com/office/drawing/2014/main" id="{14DBFB8C-3161-4375-8404-31B124E4924D}"/>
                    </a:ext>
                  </a:extLst>
                </p:cNvPr>
                <p:cNvSpPr>
                  <a:spLocks noChangeShapeType="1"/>
                </p:cNvSpPr>
                <p:nvPr/>
              </p:nvSpPr>
              <p:spPr bwMode="auto">
                <a:xfrm>
                  <a:off x="817" y="3627"/>
                  <a:ext cx="0" cy="61"/>
                </a:xfrm>
                <a:prstGeom prst="line">
                  <a:avLst/>
                </a:prstGeom>
                <a:noFill/>
                <a:ln w="25400">
                  <a:solidFill>
                    <a:srgbClr val="000000"/>
                  </a:solidFill>
                  <a:round/>
                  <a:headEnd/>
                  <a:tailEnd/>
                </a:ln>
              </p:spPr>
              <p:txBody>
                <a:bodyPr wrap="none" anchor="ctr"/>
                <a:lstStyle/>
                <a:p>
                  <a:endParaRPr lang="en-US"/>
                </a:p>
              </p:txBody>
            </p:sp>
            <p:sp>
              <p:nvSpPr>
                <p:cNvPr id="63" name="Line 25">
                  <a:extLst>
                    <a:ext uri="{FF2B5EF4-FFF2-40B4-BE49-F238E27FC236}">
                      <a16:creationId xmlns:a16="http://schemas.microsoft.com/office/drawing/2014/main" id="{599D3BBC-551B-4C8D-B6D5-FFF45F325E74}"/>
                    </a:ext>
                  </a:extLst>
                </p:cNvPr>
                <p:cNvSpPr>
                  <a:spLocks noChangeShapeType="1"/>
                </p:cNvSpPr>
                <p:nvPr/>
              </p:nvSpPr>
              <p:spPr bwMode="auto">
                <a:xfrm>
                  <a:off x="1137" y="3627"/>
                  <a:ext cx="0" cy="61"/>
                </a:xfrm>
                <a:prstGeom prst="line">
                  <a:avLst/>
                </a:prstGeom>
                <a:noFill/>
                <a:ln w="25400">
                  <a:solidFill>
                    <a:srgbClr val="000000"/>
                  </a:solidFill>
                  <a:round/>
                  <a:headEnd/>
                  <a:tailEnd/>
                </a:ln>
              </p:spPr>
              <p:txBody>
                <a:bodyPr wrap="none" anchor="ctr"/>
                <a:lstStyle/>
                <a:p>
                  <a:endParaRPr lang="en-US"/>
                </a:p>
              </p:txBody>
            </p:sp>
            <p:sp>
              <p:nvSpPr>
                <p:cNvPr id="64" name="Line 26">
                  <a:extLst>
                    <a:ext uri="{FF2B5EF4-FFF2-40B4-BE49-F238E27FC236}">
                      <a16:creationId xmlns:a16="http://schemas.microsoft.com/office/drawing/2014/main" id="{4EBA122B-47DB-481B-96CC-9AF87D9BC57F}"/>
                    </a:ext>
                  </a:extLst>
                </p:cNvPr>
                <p:cNvSpPr>
                  <a:spLocks noChangeShapeType="1"/>
                </p:cNvSpPr>
                <p:nvPr/>
              </p:nvSpPr>
              <p:spPr bwMode="auto">
                <a:xfrm>
                  <a:off x="1457" y="3627"/>
                  <a:ext cx="0" cy="61"/>
                </a:xfrm>
                <a:prstGeom prst="line">
                  <a:avLst/>
                </a:prstGeom>
                <a:noFill/>
                <a:ln w="25400">
                  <a:solidFill>
                    <a:srgbClr val="000000"/>
                  </a:solidFill>
                  <a:round/>
                  <a:headEnd/>
                  <a:tailEnd/>
                </a:ln>
              </p:spPr>
              <p:txBody>
                <a:bodyPr wrap="none" anchor="ctr"/>
                <a:lstStyle/>
                <a:p>
                  <a:endParaRPr lang="en-US"/>
                </a:p>
              </p:txBody>
            </p:sp>
            <p:sp>
              <p:nvSpPr>
                <p:cNvPr id="65" name="Line 27">
                  <a:extLst>
                    <a:ext uri="{FF2B5EF4-FFF2-40B4-BE49-F238E27FC236}">
                      <a16:creationId xmlns:a16="http://schemas.microsoft.com/office/drawing/2014/main" id="{A34FAAB4-DB8C-4EC3-A1B2-C24A7676E59C}"/>
                    </a:ext>
                  </a:extLst>
                </p:cNvPr>
                <p:cNvSpPr>
                  <a:spLocks noChangeShapeType="1"/>
                </p:cNvSpPr>
                <p:nvPr/>
              </p:nvSpPr>
              <p:spPr bwMode="auto">
                <a:xfrm>
                  <a:off x="1777" y="3627"/>
                  <a:ext cx="0" cy="61"/>
                </a:xfrm>
                <a:prstGeom prst="line">
                  <a:avLst/>
                </a:prstGeom>
                <a:noFill/>
                <a:ln w="25400">
                  <a:solidFill>
                    <a:srgbClr val="000000"/>
                  </a:solidFill>
                  <a:round/>
                  <a:headEnd/>
                  <a:tailEnd/>
                </a:ln>
              </p:spPr>
              <p:txBody>
                <a:bodyPr wrap="none" anchor="ctr"/>
                <a:lstStyle/>
                <a:p>
                  <a:endParaRPr lang="en-US"/>
                </a:p>
              </p:txBody>
            </p:sp>
            <p:sp>
              <p:nvSpPr>
                <p:cNvPr id="66" name="Line 28">
                  <a:extLst>
                    <a:ext uri="{FF2B5EF4-FFF2-40B4-BE49-F238E27FC236}">
                      <a16:creationId xmlns:a16="http://schemas.microsoft.com/office/drawing/2014/main" id="{ACF5CEBF-4343-4FBF-926D-F3CB4F6A5234}"/>
                    </a:ext>
                  </a:extLst>
                </p:cNvPr>
                <p:cNvSpPr>
                  <a:spLocks noChangeShapeType="1"/>
                </p:cNvSpPr>
                <p:nvPr/>
              </p:nvSpPr>
              <p:spPr bwMode="auto">
                <a:xfrm>
                  <a:off x="2084" y="3627"/>
                  <a:ext cx="0" cy="61"/>
                </a:xfrm>
                <a:prstGeom prst="line">
                  <a:avLst/>
                </a:prstGeom>
                <a:noFill/>
                <a:ln w="25400">
                  <a:solidFill>
                    <a:srgbClr val="000000"/>
                  </a:solidFill>
                  <a:round/>
                  <a:headEnd/>
                  <a:tailEnd/>
                </a:ln>
              </p:spPr>
              <p:txBody>
                <a:bodyPr wrap="none" anchor="ctr"/>
                <a:lstStyle/>
                <a:p>
                  <a:endParaRPr lang="en-US"/>
                </a:p>
              </p:txBody>
            </p:sp>
            <p:sp>
              <p:nvSpPr>
                <p:cNvPr id="67" name="Line 29">
                  <a:extLst>
                    <a:ext uri="{FF2B5EF4-FFF2-40B4-BE49-F238E27FC236}">
                      <a16:creationId xmlns:a16="http://schemas.microsoft.com/office/drawing/2014/main" id="{089E9D8F-597E-4D50-9CF9-33E36AAA56A4}"/>
                    </a:ext>
                  </a:extLst>
                </p:cNvPr>
                <p:cNvSpPr>
                  <a:spLocks noChangeShapeType="1"/>
                </p:cNvSpPr>
                <p:nvPr/>
              </p:nvSpPr>
              <p:spPr bwMode="auto">
                <a:xfrm>
                  <a:off x="2404" y="3627"/>
                  <a:ext cx="0" cy="61"/>
                </a:xfrm>
                <a:prstGeom prst="line">
                  <a:avLst/>
                </a:prstGeom>
                <a:noFill/>
                <a:ln w="25400">
                  <a:solidFill>
                    <a:srgbClr val="000000"/>
                  </a:solidFill>
                  <a:round/>
                  <a:headEnd/>
                  <a:tailEnd/>
                </a:ln>
              </p:spPr>
              <p:txBody>
                <a:bodyPr wrap="none" anchor="ctr"/>
                <a:lstStyle/>
                <a:p>
                  <a:endParaRPr lang="en-US"/>
                </a:p>
              </p:txBody>
            </p:sp>
          </p:grpSp>
          <p:grpSp>
            <p:nvGrpSpPr>
              <p:cNvPr id="17" name="Group 30">
                <a:extLst>
                  <a:ext uri="{FF2B5EF4-FFF2-40B4-BE49-F238E27FC236}">
                    <a16:creationId xmlns:a16="http://schemas.microsoft.com/office/drawing/2014/main" id="{D55E3A6E-F4A7-436A-8416-2B399B9D1E4A}"/>
                  </a:ext>
                </a:extLst>
              </p:cNvPr>
              <p:cNvGrpSpPr>
                <a:grpSpLocks/>
              </p:cNvGrpSpPr>
              <p:nvPr/>
            </p:nvGrpSpPr>
            <p:grpSpPr bwMode="auto">
              <a:xfrm>
                <a:off x="4764663" y="1756148"/>
                <a:ext cx="3316287" cy="100012"/>
                <a:chOff x="509" y="1825"/>
                <a:chExt cx="1895" cy="57"/>
              </a:xfrm>
            </p:grpSpPr>
            <p:sp>
              <p:nvSpPr>
                <p:cNvPr id="54" name="Line 31">
                  <a:extLst>
                    <a:ext uri="{FF2B5EF4-FFF2-40B4-BE49-F238E27FC236}">
                      <a16:creationId xmlns:a16="http://schemas.microsoft.com/office/drawing/2014/main" id="{2FE3FC93-1351-453C-93E2-C8C62C0411B8}"/>
                    </a:ext>
                  </a:extLst>
                </p:cNvPr>
                <p:cNvSpPr>
                  <a:spLocks noChangeShapeType="1"/>
                </p:cNvSpPr>
                <p:nvPr/>
              </p:nvSpPr>
              <p:spPr bwMode="auto">
                <a:xfrm>
                  <a:off x="509" y="1825"/>
                  <a:ext cx="0" cy="57"/>
                </a:xfrm>
                <a:prstGeom prst="line">
                  <a:avLst/>
                </a:prstGeom>
                <a:noFill/>
                <a:ln w="25400">
                  <a:solidFill>
                    <a:srgbClr val="000000"/>
                  </a:solidFill>
                  <a:round/>
                  <a:headEnd/>
                  <a:tailEnd/>
                </a:ln>
              </p:spPr>
              <p:txBody>
                <a:bodyPr wrap="none" anchor="ctr"/>
                <a:lstStyle/>
                <a:p>
                  <a:endParaRPr lang="en-US"/>
                </a:p>
              </p:txBody>
            </p:sp>
            <p:sp>
              <p:nvSpPr>
                <p:cNvPr id="55" name="Line 32">
                  <a:extLst>
                    <a:ext uri="{FF2B5EF4-FFF2-40B4-BE49-F238E27FC236}">
                      <a16:creationId xmlns:a16="http://schemas.microsoft.com/office/drawing/2014/main" id="{6970BC8F-57B1-455E-AE51-3E79B298E51F}"/>
                    </a:ext>
                  </a:extLst>
                </p:cNvPr>
                <p:cNvSpPr>
                  <a:spLocks noChangeShapeType="1"/>
                </p:cNvSpPr>
                <p:nvPr/>
              </p:nvSpPr>
              <p:spPr bwMode="auto">
                <a:xfrm>
                  <a:off x="817" y="1825"/>
                  <a:ext cx="0" cy="57"/>
                </a:xfrm>
                <a:prstGeom prst="line">
                  <a:avLst/>
                </a:prstGeom>
                <a:noFill/>
                <a:ln w="25400">
                  <a:solidFill>
                    <a:srgbClr val="000000"/>
                  </a:solidFill>
                  <a:round/>
                  <a:headEnd/>
                  <a:tailEnd/>
                </a:ln>
              </p:spPr>
              <p:txBody>
                <a:bodyPr wrap="none" anchor="ctr"/>
                <a:lstStyle/>
                <a:p>
                  <a:endParaRPr lang="en-US"/>
                </a:p>
              </p:txBody>
            </p:sp>
            <p:sp>
              <p:nvSpPr>
                <p:cNvPr id="56" name="Line 33">
                  <a:extLst>
                    <a:ext uri="{FF2B5EF4-FFF2-40B4-BE49-F238E27FC236}">
                      <a16:creationId xmlns:a16="http://schemas.microsoft.com/office/drawing/2014/main" id="{B077F435-3782-4D7A-B8A3-FD380D384E42}"/>
                    </a:ext>
                  </a:extLst>
                </p:cNvPr>
                <p:cNvSpPr>
                  <a:spLocks noChangeShapeType="1"/>
                </p:cNvSpPr>
                <p:nvPr/>
              </p:nvSpPr>
              <p:spPr bwMode="auto">
                <a:xfrm>
                  <a:off x="1137" y="1825"/>
                  <a:ext cx="0" cy="57"/>
                </a:xfrm>
                <a:prstGeom prst="line">
                  <a:avLst/>
                </a:prstGeom>
                <a:noFill/>
                <a:ln w="25400">
                  <a:solidFill>
                    <a:srgbClr val="000000"/>
                  </a:solidFill>
                  <a:round/>
                  <a:headEnd/>
                  <a:tailEnd/>
                </a:ln>
              </p:spPr>
              <p:txBody>
                <a:bodyPr wrap="none" anchor="ctr"/>
                <a:lstStyle/>
                <a:p>
                  <a:endParaRPr lang="en-US"/>
                </a:p>
              </p:txBody>
            </p:sp>
            <p:sp>
              <p:nvSpPr>
                <p:cNvPr id="57" name="Line 34">
                  <a:extLst>
                    <a:ext uri="{FF2B5EF4-FFF2-40B4-BE49-F238E27FC236}">
                      <a16:creationId xmlns:a16="http://schemas.microsoft.com/office/drawing/2014/main" id="{0E8B7041-6318-44F7-9E25-F799CD1F033B}"/>
                    </a:ext>
                  </a:extLst>
                </p:cNvPr>
                <p:cNvSpPr>
                  <a:spLocks noChangeShapeType="1"/>
                </p:cNvSpPr>
                <p:nvPr/>
              </p:nvSpPr>
              <p:spPr bwMode="auto">
                <a:xfrm>
                  <a:off x="1457" y="1825"/>
                  <a:ext cx="0" cy="57"/>
                </a:xfrm>
                <a:prstGeom prst="line">
                  <a:avLst/>
                </a:prstGeom>
                <a:noFill/>
                <a:ln w="25400">
                  <a:solidFill>
                    <a:srgbClr val="000000"/>
                  </a:solidFill>
                  <a:round/>
                  <a:headEnd/>
                  <a:tailEnd/>
                </a:ln>
              </p:spPr>
              <p:txBody>
                <a:bodyPr wrap="none" anchor="ctr"/>
                <a:lstStyle/>
                <a:p>
                  <a:endParaRPr lang="en-US"/>
                </a:p>
              </p:txBody>
            </p:sp>
            <p:sp>
              <p:nvSpPr>
                <p:cNvPr id="58" name="Line 35">
                  <a:extLst>
                    <a:ext uri="{FF2B5EF4-FFF2-40B4-BE49-F238E27FC236}">
                      <a16:creationId xmlns:a16="http://schemas.microsoft.com/office/drawing/2014/main" id="{DD41B687-BF55-4219-8BA2-FD8DA1CCBC33}"/>
                    </a:ext>
                  </a:extLst>
                </p:cNvPr>
                <p:cNvSpPr>
                  <a:spLocks noChangeShapeType="1"/>
                </p:cNvSpPr>
                <p:nvPr/>
              </p:nvSpPr>
              <p:spPr bwMode="auto">
                <a:xfrm>
                  <a:off x="1777" y="1825"/>
                  <a:ext cx="0" cy="57"/>
                </a:xfrm>
                <a:prstGeom prst="line">
                  <a:avLst/>
                </a:prstGeom>
                <a:noFill/>
                <a:ln w="25400">
                  <a:solidFill>
                    <a:srgbClr val="000000"/>
                  </a:solidFill>
                  <a:round/>
                  <a:headEnd/>
                  <a:tailEnd/>
                </a:ln>
              </p:spPr>
              <p:txBody>
                <a:bodyPr wrap="none" anchor="ctr"/>
                <a:lstStyle/>
                <a:p>
                  <a:endParaRPr lang="en-US"/>
                </a:p>
              </p:txBody>
            </p:sp>
            <p:sp>
              <p:nvSpPr>
                <p:cNvPr id="59" name="Line 36">
                  <a:extLst>
                    <a:ext uri="{FF2B5EF4-FFF2-40B4-BE49-F238E27FC236}">
                      <a16:creationId xmlns:a16="http://schemas.microsoft.com/office/drawing/2014/main" id="{4167D60A-ECA2-485B-9A4C-D642664EE9C7}"/>
                    </a:ext>
                  </a:extLst>
                </p:cNvPr>
                <p:cNvSpPr>
                  <a:spLocks noChangeShapeType="1"/>
                </p:cNvSpPr>
                <p:nvPr/>
              </p:nvSpPr>
              <p:spPr bwMode="auto">
                <a:xfrm>
                  <a:off x="2084" y="1825"/>
                  <a:ext cx="0" cy="57"/>
                </a:xfrm>
                <a:prstGeom prst="line">
                  <a:avLst/>
                </a:prstGeom>
                <a:noFill/>
                <a:ln w="25400">
                  <a:solidFill>
                    <a:srgbClr val="000000"/>
                  </a:solidFill>
                  <a:round/>
                  <a:headEnd/>
                  <a:tailEnd/>
                </a:ln>
              </p:spPr>
              <p:txBody>
                <a:bodyPr wrap="none" anchor="ctr"/>
                <a:lstStyle/>
                <a:p>
                  <a:endParaRPr lang="en-US"/>
                </a:p>
              </p:txBody>
            </p:sp>
            <p:sp>
              <p:nvSpPr>
                <p:cNvPr id="60" name="Line 37">
                  <a:extLst>
                    <a:ext uri="{FF2B5EF4-FFF2-40B4-BE49-F238E27FC236}">
                      <a16:creationId xmlns:a16="http://schemas.microsoft.com/office/drawing/2014/main" id="{FD3ECCD2-DA01-4A94-8E23-7606ED777A8B}"/>
                    </a:ext>
                  </a:extLst>
                </p:cNvPr>
                <p:cNvSpPr>
                  <a:spLocks noChangeShapeType="1"/>
                </p:cNvSpPr>
                <p:nvPr/>
              </p:nvSpPr>
              <p:spPr bwMode="auto">
                <a:xfrm>
                  <a:off x="2404" y="1825"/>
                  <a:ext cx="0" cy="57"/>
                </a:xfrm>
                <a:prstGeom prst="line">
                  <a:avLst/>
                </a:prstGeom>
                <a:noFill/>
                <a:ln w="25400">
                  <a:solidFill>
                    <a:srgbClr val="000000"/>
                  </a:solidFill>
                  <a:round/>
                  <a:headEnd/>
                  <a:tailEnd/>
                </a:ln>
              </p:spPr>
              <p:txBody>
                <a:bodyPr wrap="none" anchor="ctr"/>
                <a:lstStyle/>
                <a:p>
                  <a:endParaRPr lang="en-US"/>
                </a:p>
              </p:txBody>
            </p:sp>
          </p:grpSp>
          <p:sp>
            <p:nvSpPr>
              <p:cNvPr id="18" name="Rectangle 38">
                <a:extLst>
                  <a:ext uri="{FF2B5EF4-FFF2-40B4-BE49-F238E27FC236}">
                    <a16:creationId xmlns:a16="http://schemas.microsoft.com/office/drawing/2014/main" id="{8497C62E-523D-4543-8091-DDC7F77F73B2}"/>
                  </a:ext>
                </a:extLst>
              </p:cNvPr>
              <p:cNvSpPr>
                <a:spLocks noChangeArrowheads="1"/>
              </p:cNvSpPr>
              <p:nvPr/>
            </p:nvSpPr>
            <p:spPr bwMode="auto">
              <a:xfrm rot="16200000">
                <a:off x="2557446" y="3237308"/>
                <a:ext cx="3158721" cy="355554"/>
              </a:xfrm>
              <a:prstGeom prst="rect">
                <a:avLst/>
              </a:prstGeom>
              <a:noFill/>
              <a:ln w="12700">
                <a:noFill/>
                <a:miter lim="800000"/>
                <a:headEnd/>
                <a:tailEnd/>
              </a:ln>
            </p:spPr>
            <p:txBody>
              <a:bodyPr wrap="none" lIns="99744" tIns="48997" rIns="99744" bIns="48997">
                <a:spAutoFit/>
              </a:bodyPr>
              <a:lstStyle/>
              <a:p>
                <a:pPr hangingPunct="0">
                  <a:lnSpc>
                    <a:spcPct val="93000"/>
                  </a:lnSpc>
                  <a:buClr>
                    <a:srgbClr val="000000"/>
                  </a:buClr>
                  <a:buSzPct val="45000"/>
                  <a:buFont typeface="Wingdings" pitchFamily="2" charset="2"/>
                  <a:buNone/>
                </a:pPr>
                <a:r>
                  <a:rPr lang="en-US" sz="2000">
                    <a:solidFill>
                      <a:schemeClr val="tx1"/>
                    </a:solidFill>
                  </a:rPr>
                  <a:t>Sputtering Yield (Atoms/ion)</a:t>
                </a:r>
              </a:p>
            </p:txBody>
          </p:sp>
          <p:sp>
            <p:nvSpPr>
              <p:cNvPr id="19" name="Rectangle 39">
                <a:extLst>
                  <a:ext uri="{FF2B5EF4-FFF2-40B4-BE49-F238E27FC236}">
                    <a16:creationId xmlns:a16="http://schemas.microsoft.com/office/drawing/2014/main" id="{D4D858C2-AD3A-411A-976F-57ACEEA0059E}"/>
                  </a:ext>
                </a:extLst>
              </p:cNvPr>
              <p:cNvSpPr>
                <a:spLocks noChangeArrowheads="1"/>
              </p:cNvSpPr>
              <p:nvPr/>
            </p:nvSpPr>
            <p:spPr bwMode="auto">
              <a:xfrm>
                <a:off x="4391600" y="4823198"/>
                <a:ext cx="304316" cy="356586"/>
              </a:xfrm>
              <a:prstGeom prst="rect">
                <a:avLst/>
              </a:prstGeom>
              <a:noFill/>
              <a:ln w="12700">
                <a:noFill/>
                <a:miter lim="800000"/>
                <a:headEnd/>
                <a:tailEnd/>
              </a:ln>
            </p:spPr>
            <p:txBody>
              <a:bodyPr wrap="none" lIns="99744" tIns="48997" rIns="99744" bIns="48997">
                <a:spAutoFit/>
              </a:bodyPr>
              <a:lstStyle/>
              <a:p>
                <a:pPr hangingPunct="0">
                  <a:lnSpc>
                    <a:spcPct val="93000"/>
                  </a:lnSpc>
                  <a:buClr>
                    <a:srgbClr val="000000"/>
                  </a:buClr>
                  <a:buSzPct val="45000"/>
                  <a:buFont typeface="Wingdings" pitchFamily="2" charset="2"/>
                  <a:buNone/>
                </a:pPr>
                <a:r>
                  <a:rPr lang="en-US">
                    <a:solidFill>
                      <a:schemeClr val="tx1"/>
                    </a:solidFill>
                    <a:latin typeface="Helvetica" pitchFamily="34" charset="0"/>
                  </a:rPr>
                  <a:t>0</a:t>
                </a:r>
              </a:p>
            </p:txBody>
          </p:sp>
          <p:sp>
            <p:nvSpPr>
              <p:cNvPr id="20" name="Rectangle 40">
                <a:extLst>
                  <a:ext uri="{FF2B5EF4-FFF2-40B4-BE49-F238E27FC236}">
                    <a16:creationId xmlns:a16="http://schemas.microsoft.com/office/drawing/2014/main" id="{AE0F989A-F51A-4160-98C9-934570F26462}"/>
                  </a:ext>
                </a:extLst>
              </p:cNvPr>
              <p:cNvSpPr>
                <a:spLocks noChangeArrowheads="1"/>
              </p:cNvSpPr>
              <p:nvPr/>
            </p:nvSpPr>
            <p:spPr bwMode="auto">
              <a:xfrm>
                <a:off x="4391600" y="3981823"/>
                <a:ext cx="304316" cy="356586"/>
              </a:xfrm>
              <a:prstGeom prst="rect">
                <a:avLst/>
              </a:prstGeom>
              <a:noFill/>
              <a:ln w="12700">
                <a:noFill/>
                <a:miter lim="800000"/>
                <a:headEnd/>
                <a:tailEnd/>
              </a:ln>
            </p:spPr>
            <p:txBody>
              <a:bodyPr wrap="none" lIns="99744" tIns="48997" rIns="99744" bIns="48997">
                <a:spAutoFit/>
              </a:bodyPr>
              <a:lstStyle/>
              <a:p>
                <a:pPr hangingPunct="0">
                  <a:lnSpc>
                    <a:spcPct val="93000"/>
                  </a:lnSpc>
                  <a:buClr>
                    <a:srgbClr val="000000"/>
                  </a:buClr>
                  <a:buSzPct val="45000"/>
                  <a:buFont typeface="Wingdings" pitchFamily="2" charset="2"/>
                  <a:buNone/>
                </a:pPr>
                <a:r>
                  <a:rPr lang="en-US">
                    <a:solidFill>
                      <a:schemeClr val="tx1"/>
                    </a:solidFill>
                    <a:latin typeface="Helvetica" pitchFamily="34" charset="0"/>
                  </a:rPr>
                  <a:t>1</a:t>
                </a:r>
              </a:p>
            </p:txBody>
          </p:sp>
          <p:sp>
            <p:nvSpPr>
              <p:cNvPr id="21" name="Rectangle 41">
                <a:extLst>
                  <a:ext uri="{FF2B5EF4-FFF2-40B4-BE49-F238E27FC236}">
                    <a16:creationId xmlns:a16="http://schemas.microsoft.com/office/drawing/2014/main" id="{A6D067B8-E667-4143-9CFB-EB459C5B56BA}"/>
                  </a:ext>
                </a:extLst>
              </p:cNvPr>
              <p:cNvSpPr>
                <a:spLocks noChangeArrowheads="1"/>
              </p:cNvSpPr>
              <p:nvPr/>
            </p:nvSpPr>
            <p:spPr bwMode="auto">
              <a:xfrm>
                <a:off x="4391600" y="3181723"/>
                <a:ext cx="304316" cy="356586"/>
              </a:xfrm>
              <a:prstGeom prst="rect">
                <a:avLst/>
              </a:prstGeom>
              <a:noFill/>
              <a:ln w="12700">
                <a:noFill/>
                <a:miter lim="800000"/>
                <a:headEnd/>
                <a:tailEnd/>
              </a:ln>
            </p:spPr>
            <p:txBody>
              <a:bodyPr wrap="none" lIns="99744" tIns="48997" rIns="99744" bIns="48997">
                <a:spAutoFit/>
              </a:bodyPr>
              <a:lstStyle/>
              <a:p>
                <a:pPr hangingPunct="0">
                  <a:lnSpc>
                    <a:spcPct val="93000"/>
                  </a:lnSpc>
                  <a:buClr>
                    <a:srgbClr val="000000"/>
                  </a:buClr>
                  <a:buSzPct val="45000"/>
                  <a:buFont typeface="Wingdings" pitchFamily="2" charset="2"/>
                  <a:buNone/>
                </a:pPr>
                <a:r>
                  <a:rPr lang="en-US">
                    <a:solidFill>
                      <a:schemeClr val="tx1"/>
                    </a:solidFill>
                    <a:latin typeface="Helvetica" pitchFamily="34" charset="0"/>
                  </a:rPr>
                  <a:t>2</a:t>
                </a:r>
              </a:p>
            </p:txBody>
          </p:sp>
          <p:sp>
            <p:nvSpPr>
              <p:cNvPr id="22" name="Rectangle 42">
                <a:extLst>
                  <a:ext uri="{FF2B5EF4-FFF2-40B4-BE49-F238E27FC236}">
                    <a16:creationId xmlns:a16="http://schemas.microsoft.com/office/drawing/2014/main" id="{1D2C64D3-F00F-4E3D-AC4E-25F6A184FFD6}"/>
                  </a:ext>
                </a:extLst>
              </p:cNvPr>
              <p:cNvSpPr>
                <a:spLocks noChangeArrowheads="1"/>
              </p:cNvSpPr>
              <p:nvPr/>
            </p:nvSpPr>
            <p:spPr bwMode="auto">
              <a:xfrm>
                <a:off x="4391600" y="2362573"/>
                <a:ext cx="304316" cy="356586"/>
              </a:xfrm>
              <a:prstGeom prst="rect">
                <a:avLst/>
              </a:prstGeom>
              <a:noFill/>
              <a:ln w="12700">
                <a:noFill/>
                <a:miter lim="800000"/>
                <a:headEnd/>
                <a:tailEnd/>
              </a:ln>
            </p:spPr>
            <p:txBody>
              <a:bodyPr wrap="none" lIns="99744" tIns="48997" rIns="99744" bIns="48997">
                <a:spAutoFit/>
              </a:bodyPr>
              <a:lstStyle/>
              <a:p>
                <a:pPr hangingPunct="0">
                  <a:lnSpc>
                    <a:spcPct val="93000"/>
                  </a:lnSpc>
                  <a:buClr>
                    <a:srgbClr val="000000"/>
                  </a:buClr>
                  <a:buSzPct val="45000"/>
                  <a:buFont typeface="Wingdings" pitchFamily="2" charset="2"/>
                  <a:buNone/>
                </a:pPr>
                <a:r>
                  <a:rPr lang="en-US">
                    <a:solidFill>
                      <a:schemeClr val="tx1"/>
                    </a:solidFill>
                    <a:latin typeface="Helvetica" pitchFamily="34" charset="0"/>
                  </a:rPr>
                  <a:t>3</a:t>
                </a:r>
              </a:p>
            </p:txBody>
          </p:sp>
          <p:sp>
            <p:nvSpPr>
              <p:cNvPr id="23" name="Rectangle 43">
                <a:extLst>
                  <a:ext uri="{FF2B5EF4-FFF2-40B4-BE49-F238E27FC236}">
                    <a16:creationId xmlns:a16="http://schemas.microsoft.com/office/drawing/2014/main" id="{6006FF55-4932-4E93-9449-2D27DBF532E0}"/>
                  </a:ext>
                </a:extLst>
              </p:cNvPr>
              <p:cNvSpPr>
                <a:spLocks noChangeArrowheads="1"/>
              </p:cNvSpPr>
              <p:nvPr/>
            </p:nvSpPr>
            <p:spPr bwMode="auto">
              <a:xfrm>
                <a:off x="4391600" y="1541835"/>
                <a:ext cx="304316" cy="356586"/>
              </a:xfrm>
              <a:prstGeom prst="rect">
                <a:avLst/>
              </a:prstGeom>
              <a:noFill/>
              <a:ln w="12700">
                <a:noFill/>
                <a:miter lim="800000"/>
                <a:headEnd/>
                <a:tailEnd/>
              </a:ln>
            </p:spPr>
            <p:txBody>
              <a:bodyPr wrap="none" lIns="99744" tIns="48997" rIns="99744" bIns="48997">
                <a:spAutoFit/>
              </a:bodyPr>
              <a:lstStyle/>
              <a:p>
                <a:pPr hangingPunct="0">
                  <a:lnSpc>
                    <a:spcPct val="93000"/>
                  </a:lnSpc>
                  <a:buClr>
                    <a:srgbClr val="000000"/>
                  </a:buClr>
                  <a:buSzPct val="45000"/>
                  <a:buFont typeface="Wingdings" pitchFamily="2" charset="2"/>
                  <a:buNone/>
                </a:pPr>
                <a:r>
                  <a:rPr lang="en-US">
                    <a:solidFill>
                      <a:schemeClr val="tx1"/>
                    </a:solidFill>
                    <a:latin typeface="Helvetica" pitchFamily="34" charset="0"/>
                  </a:rPr>
                  <a:t>4</a:t>
                </a:r>
              </a:p>
            </p:txBody>
          </p:sp>
          <p:sp>
            <p:nvSpPr>
              <p:cNvPr id="24" name="Rectangle 44">
                <a:extLst>
                  <a:ext uri="{FF2B5EF4-FFF2-40B4-BE49-F238E27FC236}">
                    <a16:creationId xmlns:a16="http://schemas.microsoft.com/office/drawing/2014/main" id="{103A3FE0-EC51-41D3-8491-62EBA2189281}"/>
                  </a:ext>
                </a:extLst>
              </p:cNvPr>
              <p:cNvSpPr>
                <a:spLocks noChangeArrowheads="1"/>
              </p:cNvSpPr>
              <p:nvPr/>
            </p:nvSpPr>
            <p:spPr bwMode="auto">
              <a:xfrm>
                <a:off x="5456813" y="5275635"/>
                <a:ext cx="1653503" cy="385183"/>
              </a:xfrm>
              <a:prstGeom prst="rect">
                <a:avLst/>
              </a:prstGeom>
              <a:noFill/>
              <a:ln w="12700">
                <a:noFill/>
                <a:miter lim="800000"/>
                <a:headEnd/>
                <a:tailEnd/>
              </a:ln>
            </p:spPr>
            <p:txBody>
              <a:bodyPr wrap="none" lIns="99744" tIns="48997" rIns="99744" bIns="48997">
                <a:spAutoFit/>
              </a:bodyPr>
              <a:lstStyle/>
              <a:p>
                <a:pPr hangingPunct="0">
                  <a:lnSpc>
                    <a:spcPct val="93000"/>
                  </a:lnSpc>
                  <a:buClr>
                    <a:srgbClr val="000000"/>
                  </a:buClr>
                  <a:buSzPct val="45000"/>
                  <a:buFont typeface="Wingdings" pitchFamily="2" charset="2"/>
                  <a:buNone/>
                </a:pPr>
                <a:r>
                  <a:rPr lang="en-US" sz="2000">
                    <a:solidFill>
                      <a:schemeClr val="tx1"/>
                    </a:solidFill>
                  </a:rPr>
                  <a:t>Ion Energy (eV)</a:t>
                </a:r>
              </a:p>
            </p:txBody>
          </p:sp>
          <p:sp>
            <p:nvSpPr>
              <p:cNvPr id="25" name="Rectangle 45">
                <a:extLst>
                  <a:ext uri="{FF2B5EF4-FFF2-40B4-BE49-F238E27FC236}">
                    <a16:creationId xmlns:a16="http://schemas.microsoft.com/office/drawing/2014/main" id="{9C00285B-938E-4FF6-8040-DF823E71A179}"/>
                  </a:ext>
                </a:extLst>
              </p:cNvPr>
              <p:cNvSpPr>
                <a:spLocks noChangeArrowheads="1"/>
              </p:cNvSpPr>
              <p:nvPr/>
            </p:nvSpPr>
            <p:spPr bwMode="auto">
              <a:xfrm>
                <a:off x="4599563" y="5004173"/>
                <a:ext cx="304316" cy="356586"/>
              </a:xfrm>
              <a:prstGeom prst="rect">
                <a:avLst/>
              </a:prstGeom>
              <a:noFill/>
              <a:ln w="12700">
                <a:noFill/>
                <a:miter lim="800000"/>
                <a:headEnd/>
                <a:tailEnd/>
              </a:ln>
            </p:spPr>
            <p:txBody>
              <a:bodyPr wrap="none" lIns="99744" tIns="48997" rIns="99744" bIns="48997">
                <a:spAutoFit/>
              </a:bodyPr>
              <a:lstStyle/>
              <a:p>
                <a:pPr hangingPunct="0">
                  <a:lnSpc>
                    <a:spcPct val="93000"/>
                  </a:lnSpc>
                  <a:buClr>
                    <a:srgbClr val="000000"/>
                  </a:buClr>
                  <a:buSzPct val="45000"/>
                  <a:buFont typeface="Wingdings" pitchFamily="2" charset="2"/>
                  <a:buNone/>
                </a:pPr>
                <a:r>
                  <a:rPr lang="en-US">
                    <a:solidFill>
                      <a:schemeClr val="tx1"/>
                    </a:solidFill>
                    <a:latin typeface="Helvetica" pitchFamily="34" charset="0"/>
                  </a:rPr>
                  <a:t>0</a:t>
                </a:r>
              </a:p>
            </p:txBody>
          </p:sp>
          <p:sp>
            <p:nvSpPr>
              <p:cNvPr id="26" name="Rectangle 46">
                <a:extLst>
                  <a:ext uri="{FF2B5EF4-FFF2-40B4-BE49-F238E27FC236}">
                    <a16:creationId xmlns:a16="http://schemas.microsoft.com/office/drawing/2014/main" id="{86C89DD9-27B7-48D1-9CF0-07320ED6B6F9}"/>
                  </a:ext>
                </a:extLst>
              </p:cNvPr>
              <p:cNvSpPr>
                <a:spLocks noChangeArrowheads="1"/>
              </p:cNvSpPr>
              <p:nvPr/>
            </p:nvSpPr>
            <p:spPr bwMode="auto">
              <a:xfrm>
                <a:off x="5001200" y="5004173"/>
                <a:ext cx="541068" cy="356586"/>
              </a:xfrm>
              <a:prstGeom prst="rect">
                <a:avLst/>
              </a:prstGeom>
              <a:noFill/>
              <a:ln w="12700">
                <a:noFill/>
                <a:miter lim="800000"/>
                <a:headEnd/>
                <a:tailEnd/>
              </a:ln>
            </p:spPr>
            <p:txBody>
              <a:bodyPr wrap="none" lIns="99744" tIns="48997" rIns="99744" bIns="48997">
                <a:spAutoFit/>
              </a:bodyPr>
              <a:lstStyle/>
              <a:p>
                <a:pPr hangingPunct="0">
                  <a:lnSpc>
                    <a:spcPct val="93000"/>
                  </a:lnSpc>
                  <a:buClr>
                    <a:srgbClr val="000000"/>
                  </a:buClr>
                  <a:buSzPct val="45000"/>
                  <a:buFont typeface="Wingdings" pitchFamily="2" charset="2"/>
                  <a:buNone/>
                </a:pPr>
                <a:r>
                  <a:rPr lang="en-US">
                    <a:solidFill>
                      <a:schemeClr val="tx1"/>
                    </a:solidFill>
                    <a:latin typeface="Helvetica" pitchFamily="34" charset="0"/>
                  </a:rPr>
                  <a:t>100</a:t>
                </a:r>
              </a:p>
            </p:txBody>
          </p:sp>
          <p:sp>
            <p:nvSpPr>
              <p:cNvPr id="27" name="Rectangle 47">
                <a:extLst>
                  <a:ext uri="{FF2B5EF4-FFF2-40B4-BE49-F238E27FC236}">
                    <a16:creationId xmlns:a16="http://schemas.microsoft.com/office/drawing/2014/main" id="{2EF70A1B-70C9-4B99-BFD2-81BAECD0731E}"/>
                  </a:ext>
                </a:extLst>
              </p:cNvPr>
              <p:cNvSpPr>
                <a:spLocks noChangeArrowheads="1"/>
              </p:cNvSpPr>
              <p:nvPr/>
            </p:nvSpPr>
            <p:spPr bwMode="auto">
              <a:xfrm>
                <a:off x="5561588" y="5004173"/>
                <a:ext cx="541068" cy="356586"/>
              </a:xfrm>
              <a:prstGeom prst="rect">
                <a:avLst/>
              </a:prstGeom>
              <a:noFill/>
              <a:ln w="12700">
                <a:noFill/>
                <a:miter lim="800000"/>
                <a:headEnd/>
                <a:tailEnd/>
              </a:ln>
            </p:spPr>
            <p:txBody>
              <a:bodyPr wrap="none" lIns="99744" tIns="48997" rIns="99744" bIns="48997">
                <a:spAutoFit/>
              </a:bodyPr>
              <a:lstStyle/>
              <a:p>
                <a:pPr hangingPunct="0">
                  <a:lnSpc>
                    <a:spcPct val="93000"/>
                  </a:lnSpc>
                  <a:buClr>
                    <a:srgbClr val="000000"/>
                  </a:buClr>
                  <a:buSzPct val="45000"/>
                  <a:buFont typeface="Wingdings" pitchFamily="2" charset="2"/>
                  <a:buNone/>
                </a:pPr>
                <a:r>
                  <a:rPr lang="en-US">
                    <a:solidFill>
                      <a:schemeClr val="tx1"/>
                    </a:solidFill>
                    <a:latin typeface="Helvetica" pitchFamily="34" charset="0"/>
                  </a:rPr>
                  <a:t>200</a:t>
                </a:r>
              </a:p>
            </p:txBody>
          </p:sp>
          <p:sp>
            <p:nvSpPr>
              <p:cNvPr id="28" name="Rectangle 48">
                <a:extLst>
                  <a:ext uri="{FF2B5EF4-FFF2-40B4-BE49-F238E27FC236}">
                    <a16:creationId xmlns:a16="http://schemas.microsoft.com/office/drawing/2014/main" id="{2B9EAB49-01A2-4B70-AFCF-A553AD1902BA}"/>
                  </a:ext>
                </a:extLst>
              </p:cNvPr>
              <p:cNvSpPr>
                <a:spLocks noChangeArrowheads="1"/>
              </p:cNvSpPr>
              <p:nvPr/>
            </p:nvSpPr>
            <p:spPr bwMode="auto">
              <a:xfrm>
                <a:off x="6101338" y="5004173"/>
                <a:ext cx="541068" cy="356586"/>
              </a:xfrm>
              <a:prstGeom prst="rect">
                <a:avLst/>
              </a:prstGeom>
              <a:noFill/>
              <a:ln w="12700">
                <a:noFill/>
                <a:miter lim="800000"/>
                <a:headEnd/>
                <a:tailEnd/>
              </a:ln>
            </p:spPr>
            <p:txBody>
              <a:bodyPr wrap="none" lIns="99744" tIns="48997" rIns="99744" bIns="48997">
                <a:spAutoFit/>
              </a:bodyPr>
              <a:lstStyle/>
              <a:p>
                <a:pPr hangingPunct="0">
                  <a:lnSpc>
                    <a:spcPct val="93000"/>
                  </a:lnSpc>
                  <a:buClr>
                    <a:srgbClr val="000000"/>
                  </a:buClr>
                  <a:buSzPct val="45000"/>
                  <a:buFont typeface="Wingdings" pitchFamily="2" charset="2"/>
                  <a:buNone/>
                </a:pPr>
                <a:r>
                  <a:rPr lang="en-US">
                    <a:solidFill>
                      <a:schemeClr val="tx1"/>
                    </a:solidFill>
                    <a:latin typeface="Helvetica" pitchFamily="34" charset="0"/>
                  </a:rPr>
                  <a:t>300</a:t>
                </a:r>
              </a:p>
            </p:txBody>
          </p:sp>
          <p:sp>
            <p:nvSpPr>
              <p:cNvPr id="29" name="Rectangle 49">
                <a:extLst>
                  <a:ext uri="{FF2B5EF4-FFF2-40B4-BE49-F238E27FC236}">
                    <a16:creationId xmlns:a16="http://schemas.microsoft.com/office/drawing/2014/main" id="{020DE297-6732-4B3E-9C2B-2BFBCB2F94DE}"/>
                  </a:ext>
                </a:extLst>
              </p:cNvPr>
              <p:cNvSpPr>
                <a:spLocks noChangeArrowheads="1"/>
              </p:cNvSpPr>
              <p:nvPr/>
            </p:nvSpPr>
            <p:spPr bwMode="auto">
              <a:xfrm>
                <a:off x="6637913" y="5004173"/>
                <a:ext cx="541068" cy="356586"/>
              </a:xfrm>
              <a:prstGeom prst="rect">
                <a:avLst/>
              </a:prstGeom>
              <a:noFill/>
              <a:ln w="12700">
                <a:noFill/>
                <a:miter lim="800000"/>
                <a:headEnd/>
                <a:tailEnd/>
              </a:ln>
            </p:spPr>
            <p:txBody>
              <a:bodyPr wrap="none" lIns="99744" tIns="48997" rIns="99744" bIns="48997">
                <a:spAutoFit/>
              </a:bodyPr>
              <a:lstStyle/>
              <a:p>
                <a:pPr hangingPunct="0">
                  <a:lnSpc>
                    <a:spcPct val="93000"/>
                  </a:lnSpc>
                  <a:buClr>
                    <a:srgbClr val="000000"/>
                  </a:buClr>
                  <a:buSzPct val="45000"/>
                  <a:buFont typeface="Wingdings" pitchFamily="2" charset="2"/>
                  <a:buNone/>
                </a:pPr>
                <a:r>
                  <a:rPr lang="en-US">
                    <a:solidFill>
                      <a:schemeClr val="tx1"/>
                    </a:solidFill>
                    <a:latin typeface="Helvetica" pitchFamily="34" charset="0"/>
                  </a:rPr>
                  <a:t>400</a:t>
                </a:r>
              </a:p>
            </p:txBody>
          </p:sp>
          <p:sp>
            <p:nvSpPr>
              <p:cNvPr id="30" name="Rectangle 50">
                <a:extLst>
                  <a:ext uri="{FF2B5EF4-FFF2-40B4-BE49-F238E27FC236}">
                    <a16:creationId xmlns:a16="http://schemas.microsoft.com/office/drawing/2014/main" id="{BBC3A91E-CBF9-4E2A-BFB0-98FADBF9F482}"/>
                  </a:ext>
                </a:extLst>
              </p:cNvPr>
              <p:cNvSpPr>
                <a:spLocks noChangeArrowheads="1"/>
              </p:cNvSpPr>
              <p:nvPr/>
            </p:nvSpPr>
            <p:spPr bwMode="auto">
              <a:xfrm>
                <a:off x="7220525" y="5004173"/>
                <a:ext cx="541068" cy="356586"/>
              </a:xfrm>
              <a:prstGeom prst="rect">
                <a:avLst/>
              </a:prstGeom>
              <a:noFill/>
              <a:ln w="12700">
                <a:noFill/>
                <a:miter lim="800000"/>
                <a:headEnd/>
                <a:tailEnd/>
              </a:ln>
            </p:spPr>
            <p:txBody>
              <a:bodyPr wrap="none" lIns="99744" tIns="48997" rIns="99744" bIns="48997">
                <a:spAutoFit/>
              </a:bodyPr>
              <a:lstStyle/>
              <a:p>
                <a:pPr hangingPunct="0">
                  <a:lnSpc>
                    <a:spcPct val="93000"/>
                  </a:lnSpc>
                  <a:buClr>
                    <a:srgbClr val="000000"/>
                  </a:buClr>
                  <a:buSzPct val="45000"/>
                  <a:buFont typeface="Wingdings" pitchFamily="2" charset="2"/>
                  <a:buNone/>
                </a:pPr>
                <a:r>
                  <a:rPr lang="en-US">
                    <a:solidFill>
                      <a:schemeClr val="tx1"/>
                    </a:solidFill>
                    <a:latin typeface="Helvetica" pitchFamily="34" charset="0"/>
                  </a:rPr>
                  <a:t>500</a:t>
                </a:r>
              </a:p>
            </p:txBody>
          </p:sp>
          <p:sp>
            <p:nvSpPr>
              <p:cNvPr id="31" name="Rectangle 51">
                <a:extLst>
                  <a:ext uri="{FF2B5EF4-FFF2-40B4-BE49-F238E27FC236}">
                    <a16:creationId xmlns:a16="http://schemas.microsoft.com/office/drawing/2014/main" id="{52AF72EB-75CD-487A-B7EE-C4B15AF00993}"/>
                  </a:ext>
                </a:extLst>
              </p:cNvPr>
              <p:cNvSpPr>
                <a:spLocks noChangeArrowheads="1"/>
              </p:cNvSpPr>
              <p:nvPr/>
            </p:nvSpPr>
            <p:spPr bwMode="auto">
              <a:xfrm>
                <a:off x="7734875" y="5004173"/>
                <a:ext cx="541068" cy="356586"/>
              </a:xfrm>
              <a:prstGeom prst="rect">
                <a:avLst/>
              </a:prstGeom>
              <a:noFill/>
              <a:ln w="12700">
                <a:noFill/>
                <a:miter lim="800000"/>
                <a:headEnd/>
                <a:tailEnd/>
              </a:ln>
            </p:spPr>
            <p:txBody>
              <a:bodyPr wrap="none" lIns="99744" tIns="48997" rIns="99744" bIns="48997">
                <a:spAutoFit/>
              </a:bodyPr>
              <a:lstStyle/>
              <a:p>
                <a:pPr hangingPunct="0">
                  <a:lnSpc>
                    <a:spcPct val="93000"/>
                  </a:lnSpc>
                  <a:buClr>
                    <a:srgbClr val="000000"/>
                  </a:buClr>
                  <a:buSzPct val="45000"/>
                  <a:buFont typeface="Wingdings" pitchFamily="2" charset="2"/>
                  <a:buNone/>
                </a:pPr>
                <a:r>
                  <a:rPr lang="en-US">
                    <a:solidFill>
                      <a:schemeClr val="tx1"/>
                    </a:solidFill>
                    <a:latin typeface="Helvetica" pitchFamily="34" charset="0"/>
                  </a:rPr>
                  <a:t>600</a:t>
                </a:r>
              </a:p>
            </p:txBody>
          </p:sp>
          <p:sp>
            <p:nvSpPr>
              <p:cNvPr id="32" name="Rectangle 52">
                <a:extLst>
                  <a:ext uri="{FF2B5EF4-FFF2-40B4-BE49-F238E27FC236}">
                    <a16:creationId xmlns:a16="http://schemas.microsoft.com/office/drawing/2014/main" id="{28CE3315-CA52-4020-9DC8-0833780D08FB}"/>
                  </a:ext>
                </a:extLst>
              </p:cNvPr>
              <p:cNvSpPr>
                <a:spLocks noChangeArrowheads="1"/>
              </p:cNvSpPr>
              <p:nvPr/>
            </p:nvSpPr>
            <p:spPr bwMode="auto">
              <a:xfrm>
                <a:off x="5044063" y="2087935"/>
                <a:ext cx="1291510" cy="671415"/>
              </a:xfrm>
              <a:prstGeom prst="rect">
                <a:avLst/>
              </a:prstGeom>
              <a:noFill/>
              <a:ln w="12700">
                <a:noFill/>
                <a:miter lim="800000"/>
                <a:headEnd/>
                <a:tailEnd/>
              </a:ln>
            </p:spPr>
            <p:txBody>
              <a:bodyPr wrap="none" lIns="99744" tIns="48997" rIns="99744" bIns="48997">
                <a:spAutoFit/>
              </a:bodyPr>
              <a:lstStyle/>
              <a:p>
                <a:pPr hangingPunct="0">
                  <a:lnSpc>
                    <a:spcPct val="93000"/>
                  </a:lnSpc>
                  <a:buClr>
                    <a:srgbClr val="000000"/>
                  </a:buClr>
                  <a:buSzPct val="45000"/>
                  <a:buFont typeface="Wingdings" pitchFamily="2" charset="2"/>
                  <a:buNone/>
                </a:pPr>
                <a:r>
                  <a:rPr lang="en-US" sz="2000" dirty="0">
                    <a:solidFill>
                      <a:schemeClr val="tx1"/>
                    </a:solidFill>
                    <a:latin typeface="Helvetica" pitchFamily="34" charset="0"/>
                  </a:rPr>
                  <a:t>Sputtering</a:t>
                </a:r>
              </a:p>
              <a:p>
                <a:pPr hangingPunct="0">
                  <a:lnSpc>
                    <a:spcPct val="93000"/>
                  </a:lnSpc>
                  <a:buClr>
                    <a:srgbClr val="000000"/>
                  </a:buClr>
                  <a:buSzPct val="45000"/>
                  <a:buFont typeface="Wingdings" pitchFamily="2" charset="2"/>
                  <a:buNone/>
                </a:pPr>
                <a:r>
                  <a:rPr lang="en-US" sz="2000" dirty="0">
                    <a:solidFill>
                      <a:schemeClr val="tx1"/>
                    </a:solidFill>
                    <a:latin typeface="Helvetica" pitchFamily="34" charset="0"/>
                  </a:rPr>
                  <a:t>with Argon</a:t>
                </a:r>
              </a:p>
            </p:txBody>
          </p:sp>
          <p:grpSp>
            <p:nvGrpSpPr>
              <p:cNvPr id="33" name="Group 53">
                <a:extLst>
                  <a:ext uri="{FF2B5EF4-FFF2-40B4-BE49-F238E27FC236}">
                    <a16:creationId xmlns:a16="http://schemas.microsoft.com/office/drawing/2014/main" id="{E8E6CDDE-0BA6-4CB6-89BF-F54C33BFE1F8}"/>
                  </a:ext>
                </a:extLst>
              </p:cNvPr>
              <p:cNvGrpSpPr>
                <a:grpSpLocks/>
              </p:cNvGrpSpPr>
              <p:nvPr/>
            </p:nvGrpSpPr>
            <p:grpSpPr bwMode="auto">
              <a:xfrm>
                <a:off x="8088888" y="4873998"/>
                <a:ext cx="398462" cy="136525"/>
                <a:chOff x="2409" y="3607"/>
                <a:chExt cx="228" cy="78"/>
              </a:xfrm>
            </p:grpSpPr>
            <p:sp>
              <p:nvSpPr>
                <p:cNvPr id="52" name="Freeform 54">
                  <a:extLst>
                    <a:ext uri="{FF2B5EF4-FFF2-40B4-BE49-F238E27FC236}">
                      <a16:creationId xmlns:a16="http://schemas.microsoft.com/office/drawing/2014/main" id="{82FF5961-D911-4A5C-B0D0-D0C963BF6001}"/>
                    </a:ext>
                  </a:extLst>
                </p:cNvPr>
                <p:cNvSpPr>
                  <a:spLocks/>
                </p:cNvSpPr>
                <p:nvPr/>
              </p:nvSpPr>
              <p:spPr bwMode="auto">
                <a:xfrm>
                  <a:off x="2409" y="3607"/>
                  <a:ext cx="172" cy="78"/>
                </a:xfrm>
                <a:custGeom>
                  <a:avLst/>
                  <a:gdLst>
                    <a:gd name="T0" fmla="*/ 0 w 172"/>
                    <a:gd name="T1" fmla="*/ 33 h 78"/>
                    <a:gd name="T2" fmla="*/ 171 w 172"/>
                    <a:gd name="T3" fmla="*/ 0 h 78"/>
                    <a:gd name="T4" fmla="*/ 171 w 172"/>
                    <a:gd name="T5" fmla="*/ 33 h 78"/>
                    <a:gd name="T6" fmla="*/ 171 w 172"/>
                    <a:gd name="T7" fmla="*/ 77 h 78"/>
                    <a:gd name="T8" fmla="*/ 0 w 172"/>
                    <a:gd name="T9" fmla="*/ 33 h 78"/>
                    <a:gd name="T10" fmla="*/ 0 60000 65536"/>
                    <a:gd name="T11" fmla="*/ 0 60000 65536"/>
                    <a:gd name="T12" fmla="*/ 0 60000 65536"/>
                    <a:gd name="T13" fmla="*/ 0 60000 65536"/>
                    <a:gd name="T14" fmla="*/ 0 60000 65536"/>
                    <a:gd name="T15" fmla="*/ 0 w 172"/>
                    <a:gd name="T16" fmla="*/ 0 h 78"/>
                    <a:gd name="T17" fmla="*/ 172 w 172"/>
                    <a:gd name="T18" fmla="*/ 78 h 78"/>
                  </a:gdLst>
                  <a:ahLst/>
                  <a:cxnLst>
                    <a:cxn ang="T10">
                      <a:pos x="T0" y="T1"/>
                    </a:cxn>
                    <a:cxn ang="T11">
                      <a:pos x="T2" y="T3"/>
                    </a:cxn>
                    <a:cxn ang="T12">
                      <a:pos x="T4" y="T5"/>
                    </a:cxn>
                    <a:cxn ang="T13">
                      <a:pos x="T6" y="T7"/>
                    </a:cxn>
                    <a:cxn ang="T14">
                      <a:pos x="T8" y="T9"/>
                    </a:cxn>
                  </a:cxnLst>
                  <a:rect l="T15" t="T16" r="T17" b="T18"/>
                  <a:pathLst>
                    <a:path w="172" h="78">
                      <a:moveTo>
                        <a:pt x="0" y="33"/>
                      </a:moveTo>
                      <a:lnTo>
                        <a:pt x="171" y="0"/>
                      </a:lnTo>
                      <a:lnTo>
                        <a:pt x="171" y="33"/>
                      </a:lnTo>
                      <a:lnTo>
                        <a:pt x="171" y="77"/>
                      </a:lnTo>
                      <a:lnTo>
                        <a:pt x="0" y="33"/>
                      </a:lnTo>
                    </a:path>
                  </a:pathLst>
                </a:custGeom>
                <a:solidFill>
                  <a:srgbClr val="000000"/>
                </a:solidFill>
                <a:ln w="127000" cap="rnd" cmpd="sng">
                  <a:noFill/>
                  <a:prstDash val="solid"/>
                  <a:round/>
                  <a:headEnd type="none" w="med" len="med"/>
                  <a:tailEnd type="none" w="med" len="med"/>
                </a:ln>
              </p:spPr>
              <p:txBody>
                <a:bodyPr/>
                <a:lstStyle/>
                <a:p>
                  <a:endParaRPr lang="en-US"/>
                </a:p>
              </p:txBody>
            </p:sp>
            <p:sp>
              <p:nvSpPr>
                <p:cNvPr id="53" name="Line 55">
                  <a:extLst>
                    <a:ext uri="{FF2B5EF4-FFF2-40B4-BE49-F238E27FC236}">
                      <a16:creationId xmlns:a16="http://schemas.microsoft.com/office/drawing/2014/main" id="{9014D939-6310-423D-AFDF-FCDD8EEC3DD8}"/>
                    </a:ext>
                  </a:extLst>
                </p:cNvPr>
                <p:cNvSpPr>
                  <a:spLocks noChangeShapeType="1"/>
                </p:cNvSpPr>
                <p:nvPr/>
              </p:nvSpPr>
              <p:spPr bwMode="auto">
                <a:xfrm>
                  <a:off x="2596" y="3651"/>
                  <a:ext cx="41" cy="0"/>
                </a:xfrm>
                <a:prstGeom prst="line">
                  <a:avLst/>
                </a:prstGeom>
                <a:noFill/>
                <a:ln w="25400">
                  <a:solidFill>
                    <a:srgbClr val="000000"/>
                  </a:solidFill>
                  <a:round/>
                  <a:headEnd/>
                  <a:tailEnd/>
                </a:ln>
              </p:spPr>
              <p:txBody>
                <a:bodyPr wrap="none" anchor="ctr"/>
                <a:lstStyle/>
                <a:p>
                  <a:endParaRPr lang="en-US"/>
                </a:p>
              </p:txBody>
            </p:sp>
          </p:grpSp>
          <p:grpSp>
            <p:nvGrpSpPr>
              <p:cNvPr id="34" name="Group 56">
                <a:extLst>
                  <a:ext uri="{FF2B5EF4-FFF2-40B4-BE49-F238E27FC236}">
                    <a16:creationId xmlns:a16="http://schemas.microsoft.com/office/drawing/2014/main" id="{39D25E81-560D-4692-B719-6832E4D55E63}"/>
                  </a:ext>
                </a:extLst>
              </p:cNvPr>
              <p:cNvGrpSpPr>
                <a:grpSpLocks/>
              </p:cNvGrpSpPr>
              <p:nvPr/>
            </p:nvGrpSpPr>
            <p:grpSpPr bwMode="auto">
              <a:xfrm>
                <a:off x="8088888" y="4539035"/>
                <a:ext cx="398462" cy="133350"/>
                <a:chOff x="2409" y="3415"/>
                <a:chExt cx="228" cy="77"/>
              </a:xfrm>
            </p:grpSpPr>
            <p:sp>
              <p:nvSpPr>
                <p:cNvPr id="50" name="Freeform 57">
                  <a:extLst>
                    <a:ext uri="{FF2B5EF4-FFF2-40B4-BE49-F238E27FC236}">
                      <a16:creationId xmlns:a16="http://schemas.microsoft.com/office/drawing/2014/main" id="{4DCEBECF-4E6F-4D39-B07E-78A5C61EFA14}"/>
                    </a:ext>
                  </a:extLst>
                </p:cNvPr>
                <p:cNvSpPr>
                  <a:spLocks/>
                </p:cNvSpPr>
                <p:nvPr/>
              </p:nvSpPr>
              <p:spPr bwMode="auto">
                <a:xfrm>
                  <a:off x="2409" y="3415"/>
                  <a:ext cx="172" cy="77"/>
                </a:xfrm>
                <a:custGeom>
                  <a:avLst/>
                  <a:gdLst>
                    <a:gd name="T0" fmla="*/ 0 w 172"/>
                    <a:gd name="T1" fmla="*/ 43 h 77"/>
                    <a:gd name="T2" fmla="*/ 171 w 172"/>
                    <a:gd name="T3" fmla="*/ 0 h 77"/>
                    <a:gd name="T4" fmla="*/ 171 w 172"/>
                    <a:gd name="T5" fmla="*/ 43 h 77"/>
                    <a:gd name="T6" fmla="*/ 171 w 172"/>
                    <a:gd name="T7" fmla="*/ 76 h 77"/>
                    <a:gd name="T8" fmla="*/ 0 w 172"/>
                    <a:gd name="T9" fmla="*/ 43 h 77"/>
                    <a:gd name="T10" fmla="*/ 0 60000 65536"/>
                    <a:gd name="T11" fmla="*/ 0 60000 65536"/>
                    <a:gd name="T12" fmla="*/ 0 60000 65536"/>
                    <a:gd name="T13" fmla="*/ 0 60000 65536"/>
                    <a:gd name="T14" fmla="*/ 0 60000 65536"/>
                    <a:gd name="T15" fmla="*/ 0 w 172"/>
                    <a:gd name="T16" fmla="*/ 0 h 77"/>
                    <a:gd name="T17" fmla="*/ 172 w 172"/>
                    <a:gd name="T18" fmla="*/ 77 h 77"/>
                  </a:gdLst>
                  <a:ahLst/>
                  <a:cxnLst>
                    <a:cxn ang="T10">
                      <a:pos x="T0" y="T1"/>
                    </a:cxn>
                    <a:cxn ang="T11">
                      <a:pos x="T2" y="T3"/>
                    </a:cxn>
                    <a:cxn ang="T12">
                      <a:pos x="T4" y="T5"/>
                    </a:cxn>
                    <a:cxn ang="T13">
                      <a:pos x="T6" y="T7"/>
                    </a:cxn>
                    <a:cxn ang="T14">
                      <a:pos x="T8" y="T9"/>
                    </a:cxn>
                  </a:cxnLst>
                  <a:rect l="T15" t="T16" r="T17" b="T18"/>
                  <a:pathLst>
                    <a:path w="172" h="77">
                      <a:moveTo>
                        <a:pt x="0" y="43"/>
                      </a:moveTo>
                      <a:lnTo>
                        <a:pt x="171" y="0"/>
                      </a:lnTo>
                      <a:lnTo>
                        <a:pt x="171" y="43"/>
                      </a:lnTo>
                      <a:lnTo>
                        <a:pt x="171" y="76"/>
                      </a:lnTo>
                      <a:lnTo>
                        <a:pt x="0" y="43"/>
                      </a:lnTo>
                    </a:path>
                  </a:pathLst>
                </a:custGeom>
                <a:solidFill>
                  <a:srgbClr val="000000"/>
                </a:solidFill>
                <a:ln w="127000" cap="rnd" cmpd="sng">
                  <a:noFill/>
                  <a:prstDash val="solid"/>
                  <a:round/>
                  <a:headEnd type="none" w="med" len="med"/>
                  <a:tailEnd type="none" w="med" len="med"/>
                </a:ln>
              </p:spPr>
              <p:txBody>
                <a:bodyPr/>
                <a:lstStyle/>
                <a:p>
                  <a:endParaRPr lang="en-US"/>
                </a:p>
              </p:txBody>
            </p:sp>
            <p:sp>
              <p:nvSpPr>
                <p:cNvPr id="51" name="Line 58">
                  <a:extLst>
                    <a:ext uri="{FF2B5EF4-FFF2-40B4-BE49-F238E27FC236}">
                      <a16:creationId xmlns:a16="http://schemas.microsoft.com/office/drawing/2014/main" id="{294A2D52-466E-4D1C-8721-983D378729B7}"/>
                    </a:ext>
                  </a:extLst>
                </p:cNvPr>
                <p:cNvSpPr>
                  <a:spLocks noChangeShapeType="1"/>
                </p:cNvSpPr>
                <p:nvPr/>
              </p:nvSpPr>
              <p:spPr bwMode="auto">
                <a:xfrm>
                  <a:off x="2596" y="3471"/>
                  <a:ext cx="41" cy="0"/>
                </a:xfrm>
                <a:prstGeom prst="line">
                  <a:avLst/>
                </a:prstGeom>
                <a:noFill/>
                <a:ln w="25400">
                  <a:solidFill>
                    <a:srgbClr val="000000"/>
                  </a:solidFill>
                  <a:round/>
                  <a:headEnd/>
                  <a:tailEnd/>
                </a:ln>
              </p:spPr>
              <p:txBody>
                <a:bodyPr wrap="none" anchor="ctr"/>
                <a:lstStyle/>
                <a:p>
                  <a:endParaRPr lang="en-US"/>
                </a:p>
              </p:txBody>
            </p:sp>
          </p:grpSp>
          <p:grpSp>
            <p:nvGrpSpPr>
              <p:cNvPr id="35" name="Group 59">
                <a:extLst>
                  <a:ext uri="{FF2B5EF4-FFF2-40B4-BE49-F238E27FC236}">
                    <a16:creationId xmlns:a16="http://schemas.microsoft.com/office/drawing/2014/main" id="{4E59EA10-7110-4AC1-93A8-4A4EA6F0B466}"/>
                  </a:ext>
                </a:extLst>
              </p:cNvPr>
              <p:cNvGrpSpPr>
                <a:grpSpLocks/>
              </p:cNvGrpSpPr>
              <p:nvPr/>
            </p:nvGrpSpPr>
            <p:grpSpPr bwMode="auto">
              <a:xfrm>
                <a:off x="8088888" y="3845298"/>
                <a:ext cx="398462" cy="155575"/>
                <a:chOff x="2409" y="3019"/>
                <a:chExt cx="228" cy="89"/>
              </a:xfrm>
            </p:grpSpPr>
            <p:sp>
              <p:nvSpPr>
                <p:cNvPr id="48" name="Freeform 60">
                  <a:extLst>
                    <a:ext uri="{FF2B5EF4-FFF2-40B4-BE49-F238E27FC236}">
                      <a16:creationId xmlns:a16="http://schemas.microsoft.com/office/drawing/2014/main" id="{D3842998-19F8-47C9-B52F-4ABC91798409}"/>
                    </a:ext>
                  </a:extLst>
                </p:cNvPr>
                <p:cNvSpPr>
                  <a:spLocks/>
                </p:cNvSpPr>
                <p:nvPr/>
              </p:nvSpPr>
              <p:spPr bwMode="auto">
                <a:xfrm>
                  <a:off x="2409" y="3019"/>
                  <a:ext cx="172" cy="89"/>
                </a:xfrm>
                <a:custGeom>
                  <a:avLst/>
                  <a:gdLst>
                    <a:gd name="T0" fmla="*/ 0 w 172"/>
                    <a:gd name="T1" fmla="*/ 44 h 89"/>
                    <a:gd name="T2" fmla="*/ 171 w 172"/>
                    <a:gd name="T3" fmla="*/ 0 h 89"/>
                    <a:gd name="T4" fmla="*/ 171 w 172"/>
                    <a:gd name="T5" fmla="*/ 44 h 89"/>
                    <a:gd name="T6" fmla="*/ 171 w 172"/>
                    <a:gd name="T7" fmla="*/ 88 h 89"/>
                    <a:gd name="T8" fmla="*/ 0 w 172"/>
                    <a:gd name="T9" fmla="*/ 44 h 89"/>
                    <a:gd name="T10" fmla="*/ 0 60000 65536"/>
                    <a:gd name="T11" fmla="*/ 0 60000 65536"/>
                    <a:gd name="T12" fmla="*/ 0 60000 65536"/>
                    <a:gd name="T13" fmla="*/ 0 60000 65536"/>
                    <a:gd name="T14" fmla="*/ 0 60000 65536"/>
                    <a:gd name="T15" fmla="*/ 0 w 172"/>
                    <a:gd name="T16" fmla="*/ 0 h 89"/>
                    <a:gd name="T17" fmla="*/ 172 w 172"/>
                    <a:gd name="T18" fmla="*/ 89 h 89"/>
                  </a:gdLst>
                  <a:ahLst/>
                  <a:cxnLst>
                    <a:cxn ang="T10">
                      <a:pos x="T0" y="T1"/>
                    </a:cxn>
                    <a:cxn ang="T11">
                      <a:pos x="T2" y="T3"/>
                    </a:cxn>
                    <a:cxn ang="T12">
                      <a:pos x="T4" y="T5"/>
                    </a:cxn>
                    <a:cxn ang="T13">
                      <a:pos x="T6" y="T7"/>
                    </a:cxn>
                    <a:cxn ang="T14">
                      <a:pos x="T8" y="T9"/>
                    </a:cxn>
                  </a:cxnLst>
                  <a:rect l="T15" t="T16" r="T17" b="T18"/>
                  <a:pathLst>
                    <a:path w="172" h="89">
                      <a:moveTo>
                        <a:pt x="0" y="44"/>
                      </a:moveTo>
                      <a:lnTo>
                        <a:pt x="171" y="0"/>
                      </a:lnTo>
                      <a:lnTo>
                        <a:pt x="171" y="44"/>
                      </a:lnTo>
                      <a:lnTo>
                        <a:pt x="171" y="88"/>
                      </a:lnTo>
                      <a:lnTo>
                        <a:pt x="0" y="44"/>
                      </a:lnTo>
                    </a:path>
                  </a:pathLst>
                </a:custGeom>
                <a:solidFill>
                  <a:srgbClr val="000000"/>
                </a:solidFill>
                <a:ln w="127000" cap="rnd" cmpd="sng">
                  <a:noFill/>
                  <a:prstDash val="solid"/>
                  <a:round/>
                  <a:headEnd type="none" w="med" len="med"/>
                  <a:tailEnd type="none" w="med" len="med"/>
                </a:ln>
              </p:spPr>
              <p:txBody>
                <a:bodyPr/>
                <a:lstStyle/>
                <a:p>
                  <a:endParaRPr lang="en-US"/>
                </a:p>
              </p:txBody>
            </p:sp>
            <p:sp>
              <p:nvSpPr>
                <p:cNvPr id="49" name="Line 61">
                  <a:extLst>
                    <a:ext uri="{FF2B5EF4-FFF2-40B4-BE49-F238E27FC236}">
                      <a16:creationId xmlns:a16="http://schemas.microsoft.com/office/drawing/2014/main" id="{C8F7DC56-D7DD-4B28-A73D-B5ED36D191B7}"/>
                    </a:ext>
                  </a:extLst>
                </p:cNvPr>
                <p:cNvSpPr>
                  <a:spLocks noChangeShapeType="1"/>
                </p:cNvSpPr>
                <p:nvPr/>
              </p:nvSpPr>
              <p:spPr bwMode="auto">
                <a:xfrm>
                  <a:off x="2596" y="3075"/>
                  <a:ext cx="41" cy="0"/>
                </a:xfrm>
                <a:prstGeom prst="line">
                  <a:avLst/>
                </a:prstGeom>
                <a:noFill/>
                <a:ln w="25400">
                  <a:solidFill>
                    <a:srgbClr val="000000"/>
                  </a:solidFill>
                  <a:round/>
                  <a:headEnd/>
                  <a:tailEnd/>
                </a:ln>
              </p:spPr>
              <p:txBody>
                <a:bodyPr wrap="none" anchor="ctr"/>
                <a:lstStyle/>
                <a:p>
                  <a:endParaRPr lang="en-US"/>
                </a:p>
              </p:txBody>
            </p:sp>
          </p:grpSp>
          <p:grpSp>
            <p:nvGrpSpPr>
              <p:cNvPr id="36" name="Group 62">
                <a:extLst>
                  <a:ext uri="{FF2B5EF4-FFF2-40B4-BE49-F238E27FC236}">
                    <a16:creationId xmlns:a16="http://schemas.microsoft.com/office/drawing/2014/main" id="{55B59236-28A4-4219-BA6D-5FE6AC28DD60}"/>
                  </a:ext>
                </a:extLst>
              </p:cNvPr>
              <p:cNvGrpSpPr>
                <a:grpSpLocks/>
              </p:cNvGrpSpPr>
              <p:nvPr/>
            </p:nvGrpSpPr>
            <p:grpSpPr bwMode="auto">
              <a:xfrm>
                <a:off x="8088888" y="2078410"/>
                <a:ext cx="398462" cy="155575"/>
                <a:chOff x="2409" y="2009"/>
                <a:chExt cx="228" cy="89"/>
              </a:xfrm>
            </p:grpSpPr>
            <p:sp>
              <p:nvSpPr>
                <p:cNvPr id="46" name="Freeform 63">
                  <a:extLst>
                    <a:ext uri="{FF2B5EF4-FFF2-40B4-BE49-F238E27FC236}">
                      <a16:creationId xmlns:a16="http://schemas.microsoft.com/office/drawing/2014/main" id="{C20A2D93-10D6-4811-AFC1-259601B13304}"/>
                    </a:ext>
                  </a:extLst>
                </p:cNvPr>
                <p:cNvSpPr>
                  <a:spLocks/>
                </p:cNvSpPr>
                <p:nvPr/>
              </p:nvSpPr>
              <p:spPr bwMode="auto">
                <a:xfrm>
                  <a:off x="2409" y="2009"/>
                  <a:ext cx="172" cy="89"/>
                </a:xfrm>
                <a:custGeom>
                  <a:avLst/>
                  <a:gdLst>
                    <a:gd name="T0" fmla="*/ 0 w 172"/>
                    <a:gd name="T1" fmla="*/ 44 h 89"/>
                    <a:gd name="T2" fmla="*/ 171 w 172"/>
                    <a:gd name="T3" fmla="*/ 0 h 89"/>
                    <a:gd name="T4" fmla="*/ 171 w 172"/>
                    <a:gd name="T5" fmla="*/ 44 h 89"/>
                    <a:gd name="T6" fmla="*/ 171 w 172"/>
                    <a:gd name="T7" fmla="*/ 88 h 89"/>
                    <a:gd name="T8" fmla="*/ 0 w 172"/>
                    <a:gd name="T9" fmla="*/ 44 h 89"/>
                    <a:gd name="T10" fmla="*/ 0 60000 65536"/>
                    <a:gd name="T11" fmla="*/ 0 60000 65536"/>
                    <a:gd name="T12" fmla="*/ 0 60000 65536"/>
                    <a:gd name="T13" fmla="*/ 0 60000 65536"/>
                    <a:gd name="T14" fmla="*/ 0 60000 65536"/>
                    <a:gd name="T15" fmla="*/ 0 w 172"/>
                    <a:gd name="T16" fmla="*/ 0 h 89"/>
                    <a:gd name="T17" fmla="*/ 172 w 172"/>
                    <a:gd name="T18" fmla="*/ 89 h 89"/>
                  </a:gdLst>
                  <a:ahLst/>
                  <a:cxnLst>
                    <a:cxn ang="T10">
                      <a:pos x="T0" y="T1"/>
                    </a:cxn>
                    <a:cxn ang="T11">
                      <a:pos x="T2" y="T3"/>
                    </a:cxn>
                    <a:cxn ang="T12">
                      <a:pos x="T4" y="T5"/>
                    </a:cxn>
                    <a:cxn ang="T13">
                      <a:pos x="T6" y="T7"/>
                    </a:cxn>
                    <a:cxn ang="T14">
                      <a:pos x="T8" y="T9"/>
                    </a:cxn>
                  </a:cxnLst>
                  <a:rect l="T15" t="T16" r="T17" b="T18"/>
                  <a:pathLst>
                    <a:path w="172" h="89">
                      <a:moveTo>
                        <a:pt x="0" y="44"/>
                      </a:moveTo>
                      <a:lnTo>
                        <a:pt x="171" y="0"/>
                      </a:lnTo>
                      <a:lnTo>
                        <a:pt x="171" y="44"/>
                      </a:lnTo>
                      <a:lnTo>
                        <a:pt x="171" y="88"/>
                      </a:lnTo>
                      <a:lnTo>
                        <a:pt x="0" y="44"/>
                      </a:lnTo>
                    </a:path>
                  </a:pathLst>
                </a:custGeom>
                <a:solidFill>
                  <a:srgbClr val="000000"/>
                </a:solidFill>
                <a:ln w="127000" cap="rnd" cmpd="sng">
                  <a:noFill/>
                  <a:prstDash val="solid"/>
                  <a:round/>
                  <a:headEnd type="none" w="med" len="med"/>
                  <a:tailEnd type="none" w="med" len="med"/>
                </a:ln>
              </p:spPr>
              <p:txBody>
                <a:bodyPr/>
                <a:lstStyle/>
                <a:p>
                  <a:endParaRPr lang="en-US"/>
                </a:p>
              </p:txBody>
            </p:sp>
            <p:sp>
              <p:nvSpPr>
                <p:cNvPr id="47" name="Line 64">
                  <a:extLst>
                    <a:ext uri="{FF2B5EF4-FFF2-40B4-BE49-F238E27FC236}">
                      <a16:creationId xmlns:a16="http://schemas.microsoft.com/office/drawing/2014/main" id="{0A1A4C48-1BF1-4C22-B2B6-EEF91987EB6A}"/>
                    </a:ext>
                  </a:extLst>
                </p:cNvPr>
                <p:cNvSpPr>
                  <a:spLocks noChangeShapeType="1"/>
                </p:cNvSpPr>
                <p:nvPr/>
              </p:nvSpPr>
              <p:spPr bwMode="auto">
                <a:xfrm>
                  <a:off x="2596" y="2065"/>
                  <a:ext cx="41" cy="0"/>
                </a:xfrm>
                <a:prstGeom prst="line">
                  <a:avLst/>
                </a:prstGeom>
                <a:noFill/>
                <a:ln w="25400">
                  <a:solidFill>
                    <a:srgbClr val="000000"/>
                  </a:solidFill>
                  <a:round/>
                  <a:headEnd/>
                  <a:tailEnd/>
                </a:ln>
              </p:spPr>
              <p:txBody>
                <a:bodyPr wrap="none" anchor="ctr"/>
                <a:lstStyle/>
                <a:p>
                  <a:endParaRPr lang="en-US"/>
                </a:p>
              </p:txBody>
            </p:sp>
          </p:grpSp>
          <p:sp>
            <p:nvSpPr>
              <p:cNvPr id="37" name="Rectangle 65">
                <a:extLst>
                  <a:ext uri="{FF2B5EF4-FFF2-40B4-BE49-F238E27FC236}">
                    <a16:creationId xmlns:a16="http://schemas.microsoft.com/office/drawing/2014/main" id="{11CAE939-933E-476C-AD6F-9D7A75A829D0}"/>
                  </a:ext>
                </a:extLst>
              </p:cNvPr>
              <p:cNvSpPr>
                <a:spLocks noChangeArrowheads="1"/>
              </p:cNvSpPr>
              <p:nvPr/>
            </p:nvSpPr>
            <p:spPr bwMode="auto">
              <a:xfrm>
                <a:off x="8463538" y="2008560"/>
                <a:ext cx="433050" cy="342223"/>
              </a:xfrm>
              <a:prstGeom prst="rect">
                <a:avLst/>
              </a:prstGeom>
              <a:noFill/>
              <a:ln w="12700">
                <a:noFill/>
                <a:miter lim="800000"/>
                <a:headEnd/>
                <a:tailEnd/>
              </a:ln>
            </p:spPr>
            <p:txBody>
              <a:bodyPr wrap="none" lIns="99744" tIns="48997" rIns="99744" bIns="48997">
                <a:spAutoFit/>
              </a:bodyPr>
              <a:lstStyle/>
              <a:p>
                <a:pPr hangingPunct="0">
                  <a:lnSpc>
                    <a:spcPct val="93000"/>
                  </a:lnSpc>
                  <a:buClr>
                    <a:srgbClr val="000000"/>
                  </a:buClr>
                  <a:buSzPct val="45000"/>
                  <a:buFont typeface="Wingdings" pitchFamily="2" charset="2"/>
                  <a:buNone/>
                </a:pPr>
                <a:r>
                  <a:rPr lang="en-US" sz="1700">
                    <a:solidFill>
                      <a:schemeClr val="tx1"/>
                    </a:solidFill>
                    <a:latin typeface="Helvetica" pitchFamily="34" charset="0"/>
                  </a:rPr>
                  <a:t>Ag</a:t>
                </a:r>
              </a:p>
            </p:txBody>
          </p:sp>
          <p:sp>
            <p:nvSpPr>
              <p:cNvPr id="38" name="Rectangle 66">
                <a:extLst>
                  <a:ext uri="{FF2B5EF4-FFF2-40B4-BE49-F238E27FC236}">
                    <a16:creationId xmlns:a16="http://schemas.microsoft.com/office/drawing/2014/main" id="{AD3557E6-1CDC-43D0-8C1B-09852531FD2B}"/>
                  </a:ext>
                </a:extLst>
              </p:cNvPr>
              <p:cNvSpPr>
                <a:spLocks noChangeArrowheads="1"/>
              </p:cNvSpPr>
              <p:nvPr/>
            </p:nvSpPr>
            <p:spPr bwMode="auto">
              <a:xfrm>
                <a:off x="8463538" y="3794498"/>
                <a:ext cx="443408" cy="342223"/>
              </a:xfrm>
              <a:prstGeom prst="rect">
                <a:avLst/>
              </a:prstGeom>
              <a:noFill/>
              <a:ln w="12700">
                <a:noFill/>
                <a:miter lim="800000"/>
                <a:headEnd/>
                <a:tailEnd/>
              </a:ln>
            </p:spPr>
            <p:txBody>
              <a:bodyPr wrap="none" lIns="99744" tIns="48997" rIns="99744" bIns="48997">
                <a:spAutoFit/>
              </a:bodyPr>
              <a:lstStyle/>
              <a:p>
                <a:pPr hangingPunct="0">
                  <a:lnSpc>
                    <a:spcPct val="93000"/>
                  </a:lnSpc>
                  <a:buClr>
                    <a:srgbClr val="000000"/>
                  </a:buClr>
                  <a:buSzPct val="45000"/>
                  <a:buFont typeface="Wingdings" pitchFamily="2" charset="2"/>
                  <a:buNone/>
                </a:pPr>
                <a:r>
                  <a:rPr lang="en-US" sz="1700">
                    <a:solidFill>
                      <a:schemeClr val="tx1"/>
                    </a:solidFill>
                    <a:latin typeface="Helvetica" pitchFamily="34" charset="0"/>
                  </a:rPr>
                  <a:t>Co</a:t>
                </a:r>
              </a:p>
            </p:txBody>
          </p:sp>
          <p:sp>
            <p:nvSpPr>
              <p:cNvPr id="39" name="Rectangle 67">
                <a:extLst>
                  <a:ext uri="{FF2B5EF4-FFF2-40B4-BE49-F238E27FC236}">
                    <a16:creationId xmlns:a16="http://schemas.microsoft.com/office/drawing/2014/main" id="{F95D2F82-BBF1-4E4B-814D-B80B0F0E0851}"/>
                  </a:ext>
                </a:extLst>
              </p:cNvPr>
              <p:cNvSpPr>
                <a:spLocks noChangeArrowheads="1"/>
              </p:cNvSpPr>
              <p:nvPr/>
            </p:nvSpPr>
            <p:spPr bwMode="auto">
              <a:xfrm>
                <a:off x="8463538" y="4488235"/>
                <a:ext cx="345690" cy="342223"/>
              </a:xfrm>
              <a:prstGeom prst="rect">
                <a:avLst/>
              </a:prstGeom>
              <a:noFill/>
              <a:ln w="12700">
                <a:noFill/>
                <a:miter lim="800000"/>
                <a:headEnd/>
                <a:tailEnd/>
              </a:ln>
            </p:spPr>
            <p:txBody>
              <a:bodyPr wrap="none" lIns="99744" tIns="48997" rIns="99744" bIns="48997">
                <a:spAutoFit/>
              </a:bodyPr>
              <a:lstStyle/>
              <a:p>
                <a:pPr hangingPunct="0">
                  <a:lnSpc>
                    <a:spcPct val="93000"/>
                  </a:lnSpc>
                  <a:buClr>
                    <a:srgbClr val="000000"/>
                  </a:buClr>
                  <a:buSzPct val="45000"/>
                  <a:buFont typeface="Wingdings" pitchFamily="2" charset="2"/>
                  <a:buNone/>
                </a:pPr>
                <a:r>
                  <a:rPr lang="en-US" sz="1700">
                    <a:solidFill>
                      <a:schemeClr val="tx1"/>
                    </a:solidFill>
                    <a:latin typeface="Helvetica" pitchFamily="34" charset="0"/>
                  </a:rPr>
                  <a:t>Ti</a:t>
                </a:r>
              </a:p>
            </p:txBody>
          </p:sp>
          <p:sp>
            <p:nvSpPr>
              <p:cNvPr id="40" name="Rectangle 68">
                <a:extLst>
                  <a:ext uri="{FF2B5EF4-FFF2-40B4-BE49-F238E27FC236}">
                    <a16:creationId xmlns:a16="http://schemas.microsoft.com/office/drawing/2014/main" id="{F0675CC4-EB9A-4955-9310-A27030EF591D}"/>
                  </a:ext>
                </a:extLst>
              </p:cNvPr>
              <p:cNvSpPr>
                <a:spLocks noChangeArrowheads="1"/>
              </p:cNvSpPr>
              <p:nvPr/>
            </p:nvSpPr>
            <p:spPr bwMode="auto">
              <a:xfrm>
                <a:off x="8463538" y="4804148"/>
                <a:ext cx="330951" cy="342223"/>
              </a:xfrm>
              <a:prstGeom prst="rect">
                <a:avLst/>
              </a:prstGeom>
              <a:noFill/>
              <a:ln w="12700">
                <a:noFill/>
                <a:miter lim="800000"/>
                <a:headEnd/>
                <a:tailEnd/>
              </a:ln>
            </p:spPr>
            <p:txBody>
              <a:bodyPr wrap="none" lIns="99744" tIns="48997" rIns="99744" bIns="48997">
                <a:spAutoFit/>
              </a:bodyPr>
              <a:lstStyle/>
              <a:p>
                <a:pPr hangingPunct="0">
                  <a:lnSpc>
                    <a:spcPct val="93000"/>
                  </a:lnSpc>
                  <a:buClr>
                    <a:srgbClr val="000000"/>
                  </a:buClr>
                  <a:buSzPct val="45000"/>
                  <a:buFont typeface="Wingdings" pitchFamily="2" charset="2"/>
                  <a:buNone/>
                </a:pPr>
                <a:r>
                  <a:rPr lang="en-US" sz="1700">
                    <a:solidFill>
                      <a:schemeClr val="tx1"/>
                    </a:solidFill>
                    <a:latin typeface="Helvetica" pitchFamily="34" charset="0"/>
                  </a:rPr>
                  <a:t>C</a:t>
                </a:r>
              </a:p>
            </p:txBody>
          </p:sp>
          <p:sp>
            <p:nvSpPr>
              <p:cNvPr id="41" name="Rectangle 69">
                <a:extLst>
                  <a:ext uri="{FF2B5EF4-FFF2-40B4-BE49-F238E27FC236}">
                    <a16:creationId xmlns:a16="http://schemas.microsoft.com/office/drawing/2014/main" id="{1C0134AB-58BD-4867-A6E2-EACF259315E4}"/>
                  </a:ext>
                </a:extLst>
              </p:cNvPr>
              <p:cNvSpPr>
                <a:spLocks noChangeArrowheads="1"/>
              </p:cNvSpPr>
              <p:nvPr/>
            </p:nvSpPr>
            <p:spPr bwMode="auto">
              <a:xfrm>
                <a:off x="8173025" y="1525960"/>
                <a:ext cx="843341" cy="385183"/>
              </a:xfrm>
              <a:prstGeom prst="rect">
                <a:avLst/>
              </a:prstGeom>
              <a:noFill/>
              <a:ln w="12700">
                <a:noFill/>
                <a:miter lim="800000"/>
                <a:headEnd/>
                <a:tailEnd/>
              </a:ln>
            </p:spPr>
            <p:txBody>
              <a:bodyPr wrap="none" lIns="99744" tIns="48997" rIns="99744" bIns="48997">
                <a:spAutoFit/>
              </a:bodyPr>
              <a:lstStyle/>
              <a:p>
                <a:pPr hangingPunct="0">
                  <a:lnSpc>
                    <a:spcPct val="93000"/>
                  </a:lnSpc>
                  <a:buClr>
                    <a:srgbClr val="000000"/>
                  </a:buClr>
                  <a:buSzPct val="45000"/>
                  <a:buFont typeface="Wingdings" pitchFamily="2" charset="2"/>
                  <a:buNone/>
                </a:pPr>
                <a:r>
                  <a:rPr lang="en-US" sz="2000">
                    <a:solidFill>
                      <a:schemeClr val="tx1"/>
                    </a:solidFill>
                    <a:latin typeface="Helvetica" pitchFamily="34" charset="0"/>
                  </a:rPr>
                  <a:t>Target</a:t>
                </a:r>
              </a:p>
            </p:txBody>
          </p:sp>
          <p:grpSp>
            <p:nvGrpSpPr>
              <p:cNvPr id="42" name="Group 70">
                <a:extLst>
                  <a:ext uri="{FF2B5EF4-FFF2-40B4-BE49-F238E27FC236}">
                    <a16:creationId xmlns:a16="http://schemas.microsoft.com/office/drawing/2014/main" id="{5DA86D04-16F6-48B6-AF47-21C3EB395553}"/>
                  </a:ext>
                </a:extLst>
              </p:cNvPr>
              <p:cNvGrpSpPr>
                <a:grpSpLocks/>
              </p:cNvGrpSpPr>
              <p:nvPr/>
            </p:nvGrpSpPr>
            <p:grpSpPr bwMode="auto">
              <a:xfrm>
                <a:off x="8111113" y="2603873"/>
                <a:ext cx="398462" cy="134937"/>
                <a:chOff x="2422" y="2310"/>
                <a:chExt cx="227" cy="77"/>
              </a:xfrm>
            </p:grpSpPr>
            <p:sp>
              <p:nvSpPr>
                <p:cNvPr id="44" name="Freeform 71">
                  <a:extLst>
                    <a:ext uri="{FF2B5EF4-FFF2-40B4-BE49-F238E27FC236}">
                      <a16:creationId xmlns:a16="http://schemas.microsoft.com/office/drawing/2014/main" id="{CC086009-96D5-447C-B739-34104B238AB2}"/>
                    </a:ext>
                  </a:extLst>
                </p:cNvPr>
                <p:cNvSpPr>
                  <a:spLocks/>
                </p:cNvSpPr>
                <p:nvPr/>
              </p:nvSpPr>
              <p:spPr bwMode="auto">
                <a:xfrm>
                  <a:off x="2422" y="2310"/>
                  <a:ext cx="172" cy="77"/>
                </a:xfrm>
                <a:custGeom>
                  <a:avLst/>
                  <a:gdLst>
                    <a:gd name="T0" fmla="*/ 0 w 172"/>
                    <a:gd name="T1" fmla="*/ 33 h 77"/>
                    <a:gd name="T2" fmla="*/ 171 w 172"/>
                    <a:gd name="T3" fmla="*/ 0 h 77"/>
                    <a:gd name="T4" fmla="*/ 171 w 172"/>
                    <a:gd name="T5" fmla="*/ 33 h 77"/>
                    <a:gd name="T6" fmla="*/ 171 w 172"/>
                    <a:gd name="T7" fmla="*/ 76 h 77"/>
                    <a:gd name="T8" fmla="*/ 0 w 172"/>
                    <a:gd name="T9" fmla="*/ 33 h 77"/>
                    <a:gd name="T10" fmla="*/ 0 60000 65536"/>
                    <a:gd name="T11" fmla="*/ 0 60000 65536"/>
                    <a:gd name="T12" fmla="*/ 0 60000 65536"/>
                    <a:gd name="T13" fmla="*/ 0 60000 65536"/>
                    <a:gd name="T14" fmla="*/ 0 60000 65536"/>
                    <a:gd name="T15" fmla="*/ 0 w 172"/>
                    <a:gd name="T16" fmla="*/ 0 h 77"/>
                    <a:gd name="T17" fmla="*/ 172 w 172"/>
                    <a:gd name="T18" fmla="*/ 77 h 77"/>
                  </a:gdLst>
                  <a:ahLst/>
                  <a:cxnLst>
                    <a:cxn ang="T10">
                      <a:pos x="T0" y="T1"/>
                    </a:cxn>
                    <a:cxn ang="T11">
                      <a:pos x="T2" y="T3"/>
                    </a:cxn>
                    <a:cxn ang="T12">
                      <a:pos x="T4" y="T5"/>
                    </a:cxn>
                    <a:cxn ang="T13">
                      <a:pos x="T6" y="T7"/>
                    </a:cxn>
                    <a:cxn ang="T14">
                      <a:pos x="T8" y="T9"/>
                    </a:cxn>
                  </a:cxnLst>
                  <a:rect l="T15" t="T16" r="T17" b="T18"/>
                  <a:pathLst>
                    <a:path w="172" h="77">
                      <a:moveTo>
                        <a:pt x="0" y="33"/>
                      </a:moveTo>
                      <a:lnTo>
                        <a:pt x="171" y="0"/>
                      </a:lnTo>
                      <a:lnTo>
                        <a:pt x="171" y="33"/>
                      </a:lnTo>
                      <a:lnTo>
                        <a:pt x="171" y="76"/>
                      </a:lnTo>
                      <a:lnTo>
                        <a:pt x="0" y="33"/>
                      </a:lnTo>
                    </a:path>
                  </a:pathLst>
                </a:custGeom>
                <a:solidFill>
                  <a:srgbClr val="000000"/>
                </a:solidFill>
                <a:ln w="127000" cap="rnd" cmpd="sng">
                  <a:noFill/>
                  <a:prstDash val="solid"/>
                  <a:round/>
                  <a:headEnd type="none" w="med" len="med"/>
                  <a:tailEnd type="none" w="med" len="med"/>
                </a:ln>
              </p:spPr>
              <p:txBody>
                <a:bodyPr/>
                <a:lstStyle/>
                <a:p>
                  <a:endParaRPr lang="en-US"/>
                </a:p>
              </p:txBody>
            </p:sp>
            <p:sp>
              <p:nvSpPr>
                <p:cNvPr id="45" name="Line 72">
                  <a:extLst>
                    <a:ext uri="{FF2B5EF4-FFF2-40B4-BE49-F238E27FC236}">
                      <a16:creationId xmlns:a16="http://schemas.microsoft.com/office/drawing/2014/main" id="{3D4B81FF-38F8-4CB8-9368-C8875981C6BC}"/>
                    </a:ext>
                  </a:extLst>
                </p:cNvPr>
                <p:cNvSpPr>
                  <a:spLocks noChangeShapeType="1"/>
                </p:cNvSpPr>
                <p:nvPr/>
              </p:nvSpPr>
              <p:spPr bwMode="auto">
                <a:xfrm>
                  <a:off x="2609" y="2354"/>
                  <a:ext cx="40" cy="0"/>
                </a:xfrm>
                <a:prstGeom prst="line">
                  <a:avLst/>
                </a:prstGeom>
                <a:noFill/>
                <a:ln w="25400">
                  <a:solidFill>
                    <a:srgbClr val="000000"/>
                  </a:solidFill>
                  <a:round/>
                  <a:headEnd/>
                  <a:tailEnd/>
                </a:ln>
              </p:spPr>
              <p:txBody>
                <a:bodyPr wrap="none" anchor="ctr"/>
                <a:lstStyle/>
                <a:p>
                  <a:endParaRPr lang="en-US"/>
                </a:p>
              </p:txBody>
            </p:sp>
          </p:grpSp>
          <p:sp>
            <p:nvSpPr>
              <p:cNvPr id="43" name="Rectangle 73">
                <a:extLst>
                  <a:ext uri="{FF2B5EF4-FFF2-40B4-BE49-F238E27FC236}">
                    <a16:creationId xmlns:a16="http://schemas.microsoft.com/office/drawing/2014/main" id="{660DFADB-C03F-4336-B2D8-8992F843A607}"/>
                  </a:ext>
                </a:extLst>
              </p:cNvPr>
              <p:cNvSpPr>
                <a:spLocks noChangeArrowheads="1"/>
              </p:cNvSpPr>
              <p:nvPr/>
            </p:nvSpPr>
            <p:spPr bwMode="auto">
              <a:xfrm>
                <a:off x="8463538" y="2511798"/>
                <a:ext cx="443408" cy="342223"/>
              </a:xfrm>
              <a:prstGeom prst="rect">
                <a:avLst/>
              </a:prstGeom>
              <a:noFill/>
              <a:ln w="12700">
                <a:noFill/>
                <a:miter lim="800000"/>
                <a:headEnd/>
                <a:tailEnd/>
              </a:ln>
            </p:spPr>
            <p:txBody>
              <a:bodyPr wrap="none" lIns="99744" tIns="48997" rIns="99744" bIns="48997">
                <a:spAutoFit/>
              </a:bodyPr>
              <a:lstStyle/>
              <a:p>
                <a:pPr hangingPunct="0">
                  <a:lnSpc>
                    <a:spcPct val="93000"/>
                  </a:lnSpc>
                  <a:buClr>
                    <a:srgbClr val="000000"/>
                  </a:buClr>
                  <a:buSzPct val="45000"/>
                  <a:buFont typeface="Wingdings" pitchFamily="2" charset="2"/>
                  <a:buNone/>
                </a:pPr>
                <a:r>
                  <a:rPr lang="en-US" sz="1700">
                    <a:solidFill>
                      <a:schemeClr val="tx1"/>
                    </a:solidFill>
                    <a:latin typeface="Helvetica" pitchFamily="34" charset="0"/>
                  </a:rPr>
                  <a:t>Cu</a:t>
                </a:r>
              </a:p>
            </p:txBody>
          </p:sp>
        </p:grpSp>
        <p:sp>
          <p:nvSpPr>
            <p:cNvPr id="78" name="Rectangle 74">
              <a:extLst>
                <a:ext uri="{FF2B5EF4-FFF2-40B4-BE49-F238E27FC236}">
                  <a16:creationId xmlns:a16="http://schemas.microsoft.com/office/drawing/2014/main" id="{82641CB8-12B0-4091-82B8-1677D8C0C7C9}"/>
                </a:ext>
              </a:extLst>
            </p:cNvPr>
            <p:cNvSpPr>
              <a:spLocks noChangeArrowheads="1"/>
            </p:cNvSpPr>
            <p:nvPr/>
          </p:nvSpPr>
          <p:spPr bwMode="auto">
            <a:xfrm>
              <a:off x="111619" y="5430184"/>
              <a:ext cx="4970198" cy="713043"/>
            </a:xfrm>
            <a:prstGeom prst="rect">
              <a:avLst/>
            </a:prstGeom>
            <a:noFill/>
            <a:ln w="12700">
              <a:noFill/>
              <a:miter lim="800000"/>
              <a:headEnd/>
              <a:tailEnd/>
            </a:ln>
          </p:spPr>
          <p:txBody>
            <a:bodyPr wrap="square" lIns="99744" tIns="48997" rIns="99744" bIns="48997">
              <a:noAutofit/>
            </a:bodyPr>
            <a:lstStyle/>
            <a:p>
              <a:pPr hangingPunct="0">
                <a:lnSpc>
                  <a:spcPct val="93000"/>
                </a:lnSpc>
                <a:buClr>
                  <a:srgbClr val="000000"/>
                </a:buClr>
                <a:buSzPct val="45000"/>
                <a:buFont typeface="Wingdings" pitchFamily="2" charset="2"/>
                <a:buNone/>
              </a:pPr>
              <a:r>
                <a:rPr lang="en-US" sz="1200" b="1" dirty="0">
                  <a:solidFill>
                    <a:schemeClr val="accent6">
                      <a:lumMod val="50000"/>
                    </a:schemeClr>
                  </a:solidFill>
                </a:rPr>
                <a:t>Data from R.Y. Stuart and G.K. </a:t>
              </a:r>
              <a:r>
                <a:rPr lang="en-US" sz="1200" b="1" dirty="0" err="1">
                  <a:solidFill>
                    <a:schemeClr val="accent6">
                      <a:lumMod val="50000"/>
                    </a:schemeClr>
                  </a:solidFill>
                </a:rPr>
                <a:t>Wehner</a:t>
              </a:r>
              <a:r>
                <a:rPr lang="en-US" sz="1200" b="1" dirty="0">
                  <a:solidFill>
                    <a:schemeClr val="accent6">
                      <a:lumMod val="50000"/>
                    </a:schemeClr>
                  </a:solidFill>
                </a:rPr>
                <a:t>, J. Appl. Phys. 33, 2351 (1962); D. Rosenberg and G.K. </a:t>
              </a:r>
              <a:r>
                <a:rPr lang="en-US" sz="1200" b="1" dirty="0" err="1">
                  <a:solidFill>
                    <a:schemeClr val="accent6">
                      <a:lumMod val="50000"/>
                    </a:schemeClr>
                  </a:solidFill>
                </a:rPr>
                <a:t>Wehner</a:t>
              </a:r>
              <a:r>
                <a:rPr lang="en-US" sz="1200" b="1" dirty="0">
                  <a:solidFill>
                    <a:schemeClr val="accent6">
                      <a:lumMod val="50000"/>
                    </a:schemeClr>
                  </a:solidFill>
                </a:rPr>
                <a:t>, J. Appl. </a:t>
              </a:r>
              <a:r>
                <a:rPr lang="en-US" sz="1200" b="1" dirty="0" err="1">
                  <a:solidFill>
                    <a:schemeClr val="accent6">
                      <a:lumMod val="50000"/>
                    </a:schemeClr>
                  </a:solidFill>
                </a:rPr>
                <a:t>Phycs</a:t>
              </a:r>
              <a:r>
                <a:rPr lang="en-US" sz="1200" b="1" dirty="0">
                  <a:solidFill>
                    <a:schemeClr val="accent6">
                      <a:lumMod val="50000"/>
                    </a:schemeClr>
                  </a:solidFill>
                </a:rPr>
                <a:t>. 33, 1842 (1962); and R. </a:t>
              </a:r>
              <a:r>
                <a:rPr lang="en-US" sz="1200" b="1" dirty="0" err="1">
                  <a:solidFill>
                    <a:schemeClr val="accent6">
                      <a:lumMod val="50000"/>
                    </a:schemeClr>
                  </a:solidFill>
                </a:rPr>
                <a:t>Behrisch</a:t>
              </a:r>
              <a:r>
                <a:rPr lang="en-US" sz="1200" b="1" dirty="0">
                  <a:solidFill>
                    <a:schemeClr val="accent6">
                      <a:lumMod val="50000"/>
                    </a:schemeClr>
                  </a:solidFill>
                </a:rPr>
                <a:t>, </a:t>
              </a:r>
              <a:r>
                <a:rPr lang="en-US" sz="1200" b="1" dirty="0" err="1">
                  <a:solidFill>
                    <a:schemeClr val="accent6">
                      <a:lumMod val="50000"/>
                    </a:schemeClr>
                  </a:solidFill>
                </a:rPr>
                <a:t>Exakt</a:t>
              </a:r>
              <a:r>
                <a:rPr lang="en-US" sz="1200" b="1" dirty="0">
                  <a:solidFill>
                    <a:schemeClr val="accent6">
                      <a:lumMod val="50000"/>
                    </a:schemeClr>
                  </a:solidFill>
                </a:rPr>
                <a:t>. </a:t>
              </a:r>
              <a:r>
                <a:rPr lang="en-US" sz="1200" b="1" dirty="0" err="1">
                  <a:solidFill>
                    <a:schemeClr val="accent6">
                      <a:lumMod val="50000"/>
                    </a:schemeClr>
                  </a:solidFill>
                </a:rPr>
                <a:t>Naturw</a:t>
              </a:r>
              <a:r>
                <a:rPr lang="en-US" sz="1200" b="1" dirty="0">
                  <a:solidFill>
                    <a:schemeClr val="accent6">
                      <a:lumMod val="50000"/>
                    </a:schemeClr>
                  </a:solidFill>
                </a:rPr>
                <a:t>. 35, 295 (1964).</a:t>
              </a:r>
            </a:p>
          </p:txBody>
        </p:sp>
      </p:grpSp>
    </p:spTree>
    <p:extLst>
      <p:ext uri="{BB962C8B-B14F-4D97-AF65-F5344CB8AC3E}">
        <p14:creationId xmlns:p14="http://schemas.microsoft.com/office/powerpoint/2010/main" val="16016594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3AE4E-41B8-4BD5-9BD3-EA85F6D978EB}"/>
              </a:ext>
            </a:extLst>
          </p:cNvPr>
          <p:cNvSpPr>
            <a:spLocks noGrp="1"/>
          </p:cNvSpPr>
          <p:nvPr>
            <p:ph type="title"/>
          </p:nvPr>
        </p:nvSpPr>
        <p:spPr/>
        <p:txBody>
          <a:bodyPr>
            <a:normAutofit/>
          </a:bodyPr>
          <a:lstStyle/>
          <a:p>
            <a:r>
              <a:rPr lang="en-US" sz="3600" dirty="0"/>
              <a:t>Sputtering and recoil displacement</a:t>
            </a:r>
          </a:p>
        </p:txBody>
      </p:sp>
      <p:sp>
        <p:nvSpPr>
          <p:cNvPr id="3" name="Date Placeholder 2">
            <a:extLst>
              <a:ext uri="{FF2B5EF4-FFF2-40B4-BE49-F238E27FC236}">
                <a16:creationId xmlns:a16="http://schemas.microsoft.com/office/drawing/2014/main" id="{08F92941-B020-427F-A63C-46738409FF74}"/>
              </a:ext>
            </a:extLst>
          </p:cNvPr>
          <p:cNvSpPr>
            <a:spLocks noGrp="1"/>
          </p:cNvSpPr>
          <p:nvPr>
            <p:ph type="dt" sz="half" idx="10"/>
          </p:nvPr>
        </p:nvSpPr>
        <p:spPr/>
        <p:txBody>
          <a:bodyPr/>
          <a:lstStyle/>
          <a:p>
            <a:r>
              <a:rPr lang="en-US"/>
              <a:t>6/14/2019</a:t>
            </a:r>
          </a:p>
        </p:txBody>
      </p:sp>
      <p:sp>
        <p:nvSpPr>
          <p:cNvPr id="4" name="Footer Placeholder 3">
            <a:extLst>
              <a:ext uri="{FF2B5EF4-FFF2-40B4-BE49-F238E27FC236}">
                <a16:creationId xmlns:a16="http://schemas.microsoft.com/office/drawing/2014/main" id="{F7FF3333-651A-4775-B903-D4058E5811F2}"/>
              </a:ext>
            </a:extLst>
          </p:cNvPr>
          <p:cNvSpPr>
            <a:spLocks noGrp="1"/>
          </p:cNvSpPr>
          <p:nvPr>
            <p:ph type="ftr" sz="quarter" idx="11"/>
          </p:nvPr>
        </p:nvSpPr>
        <p:spPr/>
        <p:txBody>
          <a:bodyPr/>
          <a:lstStyle/>
          <a:p>
            <a:r>
              <a:rPr lang="en-US"/>
              <a:t>2019 Science Undergraduate Laboratory Internships (SULI) Lectures - Princeton PLasma Physics Laboratory, Princeton NJ, USA</a:t>
            </a:r>
          </a:p>
        </p:txBody>
      </p:sp>
      <p:sp>
        <p:nvSpPr>
          <p:cNvPr id="5" name="Slide Number Placeholder 4">
            <a:extLst>
              <a:ext uri="{FF2B5EF4-FFF2-40B4-BE49-F238E27FC236}">
                <a16:creationId xmlns:a16="http://schemas.microsoft.com/office/drawing/2014/main" id="{375D846A-B2A7-40F7-9E53-D2DEE93AAE4E}"/>
              </a:ext>
            </a:extLst>
          </p:cNvPr>
          <p:cNvSpPr>
            <a:spLocks noGrp="1"/>
          </p:cNvSpPr>
          <p:nvPr>
            <p:ph type="sldNum" sz="quarter" idx="12"/>
          </p:nvPr>
        </p:nvSpPr>
        <p:spPr/>
        <p:txBody>
          <a:bodyPr/>
          <a:lstStyle/>
          <a:p>
            <a:fld id="{DAA54947-94DF-4087-82AF-D7550B309CB3}" type="slidenum">
              <a:rPr lang="en-US" smtClean="0"/>
              <a:t>19</a:t>
            </a:fld>
            <a:endParaRPr lang="en-US"/>
          </a:p>
        </p:txBody>
      </p:sp>
      <p:sp>
        <p:nvSpPr>
          <p:cNvPr id="6" name="Content Placeholder 2">
            <a:extLst>
              <a:ext uri="{FF2B5EF4-FFF2-40B4-BE49-F238E27FC236}">
                <a16:creationId xmlns:a16="http://schemas.microsoft.com/office/drawing/2014/main" id="{A63F4BDB-80AB-4603-AFB4-BDB17004087C}"/>
              </a:ext>
            </a:extLst>
          </p:cNvPr>
          <p:cNvSpPr txBox="1">
            <a:spLocks/>
          </p:cNvSpPr>
          <p:nvPr/>
        </p:nvSpPr>
        <p:spPr>
          <a:xfrm>
            <a:off x="157968" y="972865"/>
            <a:ext cx="11887200" cy="20116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60000"/>
              <a:buFont typeface="Wingdings" panose="05000000000000000000" pitchFamily="2" charset="2"/>
              <a:buChar char="q"/>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80000"/>
              <a:buFont typeface="Wingdings" panose="05000000000000000000" pitchFamily="2" charset="2"/>
              <a:buChar char="v"/>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000" dirty="0">
                <a:latin typeface="Times New Roman" panose="02020603050405020304" pitchFamily="18" charset="0"/>
                <a:cs typeface="Times New Roman" panose="02020603050405020304" pitchFamily="18" charset="0"/>
              </a:rPr>
              <a:t>The sputtering yield is proportional to the number of displaced or recoil atoms</a:t>
            </a:r>
          </a:p>
          <a:p>
            <a:r>
              <a:rPr lang="en-AU" sz="2000" dirty="0">
                <a:latin typeface="Times New Roman" panose="02020603050405020304" pitchFamily="18" charset="0"/>
                <a:cs typeface="Times New Roman" panose="02020603050405020304" pitchFamily="18" charset="0"/>
              </a:rPr>
              <a:t>Energy density deposited per ion, </a:t>
            </a:r>
            <a:r>
              <a:rPr lang="en-AU" sz="2000" i="1" dirty="0">
                <a:latin typeface="Times New Roman" panose="02020603050405020304" pitchFamily="18" charset="0"/>
                <a:cs typeface="Times New Roman" panose="02020603050405020304" pitchFamily="18" charset="0"/>
              </a:rPr>
              <a:t>F</a:t>
            </a:r>
            <a:r>
              <a:rPr lang="en-AU" sz="2000" i="1" baseline="-25000" dirty="0">
                <a:latin typeface="Times New Roman" panose="02020603050405020304" pitchFamily="18" charset="0"/>
                <a:cs typeface="Times New Roman" panose="02020603050405020304" pitchFamily="18" charset="0"/>
              </a:rPr>
              <a:t>D</a:t>
            </a:r>
            <a:r>
              <a:rPr lang="en-AU" sz="2000" i="1" dirty="0">
                <a:latin typeface="Times New Roman" panose="02020603050405020304" pitchFamily="18" charset="0"/>
                <a:cs typeface="Times New Roman" panose="02020603050405020304" pitchFamily="18" charset="0"/>
              </a:rPr>
              <a:t>(E), depends on nuclear stopping </a:t>
            </a:r>
            <a:r>
              <a:rPr lang="en-AU" sz="2000" dirty="0">
                <a:latin typeface="Times New Roman" panose="02020603050405020304" pitchFamily="18" charset="0"/>
                <a:cs typeface="Times New Roman" panose="02020603050405020304" pitchFamily="18" charset="0"/>
              </a:rPr>
              <a:t>cross section at low energies, </a:t>
            </a:r>
            <a:r>
              <a:rPr lang="en-AU" sz="2000" i="1" dirty="0">
                <a:latin typeface="Times New Roman" panose="02020603050405020304" pitchFamily="18" charset="0"/>
                <a:cs typeface="Times New Roman" panose="02020603050405020304" pitchFamily="18" charset="0"/>
              </a:rPr>
              <a:t>S</a:t>
            </a:r>
            <a:r>
              <a:rPr lang="en-AU" sz="2000" i="1" baseline="-25000" dirty="0">
                <a:latin typeface="Times New Roman" panose="02020603050405020304" pitchFamily="18" charset="0"/>
                <a:cs typeface="Times New Roman" panose="02020603050405020304" pitchFamily="18" charset="0"/>
              </a:rPr>
              <a:t>n</a:t>
            </a:r>
            <a:r>
              <a:rPr lang="en-AU" sz="2000" i="1" dirty="0">
                <a:latin typeface="Times New Roman" panose="02020603050405020304" pitchFamily="18" charset="0"/>
                <a:cs typeface="Times New Roman" panose="02020603050405020304" pitchFamily="18" charset="0"/>
              </a:rPr>
              <a:t>(E)</a:t>
            </a:r>
            <a:endParaRPr lang="en-AU" sz="2000" dirty="0">
              <a:latin typeface="Times New Roman" panose="02020603050405020304" pitchFamily="18" charset="0"/>
              <a:cs typeface="Times New Roman" panose="02020603050405020304" pitchFamily="18" charset="0"/>
            </a:endParaRPr>
          </a:p>
          <a:p>
            <a:r>
              <a:rPr lang="en-AU" sz="2000" dirty="0">
                <a:latin typeface="Times New Roman" panose="02020603050405020304" pitchFamily="18" charset="0"/>
                <a:cs typeface="Times New Roman" panose="02020603050405020304" pitchFamily="18" charset="0"/>
              </a:rPr>
              <a:t>Nuclear stopping is the average energy loss which results from </a:t>
            </a:r>
            <a:r>
              <a:rPr lang="en-AU" sz="2000" i="1" dirty="0">
                <a:latin typeface="Times New Roman" panose="02020603050405020304" pitchFamily="18" charset="0"/>
                <a:cs typeface="Times New Roman" panose="02020603050405020304" pitchFamily="18" charset="0"/>
              </a:rPr>
              <a:t>elastic collisions </a:t>
            </a:r>
            <a:r>
              <a:rPr lang="en-AU" sz="2000" dirty="0">
                <a:latin typeface="Times New Roman" panose="02020603050405020304" pitchFamily="18" charset="0"/>
                <a:cs typeface="Times New Roman" panose="02020603050405020304" pitchFamily="18" charset="0"/>
              </a:rPr>
              <a:t>with target atoms</a:t>
            </a:r>
          </a:p>
          <a:p>
            <a:r>
              <a:rPr lang="en-AU" sz="2000" dirty="0">
                <a:latin typeface="Times New Roman" panose="02020603050405020304" pitchFamily="18" charset="0"/>
                <a:cs typeface="Times New Roman" panose="02020603050405020304" pitchFamily="18" charset="0"/>
              </a:rPr>
              <a:t>The nuclear stopping power or nuclear energy-loss rate is the energy lost by a moving particle </a:t>
            </a:r>
            <a:r>
              <a:rPr lang="en-AU" sz="2000" i="1" u="sng" dirty="0">
                <a:latin typeface="Times New Roman" panose="02020603050405020304" pitchFamily="18" charset="0"/>
                <a:cs typeface="Times New Roman" panose="02020603050405020304" pitchFamily="18" charset="0"/>
              </a:rPr>
              <a:t>due to elastic collisions per unit length travelled in the target</a:t>
            </a:r>
            <a:endParaRPr lang="en-AU" sz="2000" u="sng" dirty="0">
              <a:latin typeface="Times New Roman" panose="02020603050405020304" pitchFamily="18" charset="0"/>
              <a:cs typeface="Times New Roman" panose="02020603050405020304" pitchFamily="18" charset="0"/>
            </a:endParaRPr>
          </a:p>
        </p:txBody>
      </p:sp>
      <p:grpSp>
        <p:nvGrpSpPr>
          <p:cNvPr id="16" name="Group 15">
            <a:extLst>
              <a:ext uri="{FF2B5EF4-FFF2-40B4-BE49-F238E27FC236}">
                <a16:creationId xmlns:a16="http://schemas.microsoft.com/office/drawing/2014/main" id="{D8881CD9-C42F-4755-9535-E4AC7E7C7823}"/>
              </a:ext>
            </a:extLst>
          </p:cNvPr>
          <p:cNvGrpSpPr/>
          <p:nvPr/>
        </p:nvGrpSpPr>
        <p:grpSpPr>
          <a:xfrm>
            <a:off x="1399982" y="2966388"/>
            <a:ext cx="9400178" cy="3006857"/>
            <a:chOff x="97658" y="3132638"/>
            <a:chExt cx="9400178" cy="3006857"/>
          </a:xfrm>
        </p:grpSpPr>
        <p:pic>
          <p:nvPicPr>
            <p:cNvPr id="7" name="Picture 2">
              <a:extLst>
                <a:ext uri="{FF2B5EF4-FFF2-40B4-BE49-F238E27FC236}">
                  <a16:creationId xmlns:a16="http://schemas.microsoft.com/office/drawing/2014/main" id="{C366CF55-6685-4C11-B36B-1715A0C032DB}"/>
                </a:ext>
              </a:extLst>
            </p:cNvPr>
            <p:cNvPicPr>
              <a:picLocks noChangeAspect="1" noChangeArrowheads="1"/>
            </p:cNvPicPr>
            <p:nvPr/>
          </p:nvPicPr>
          <p:blipFill>
            <a:blip r:embed="rId2" cstate="print"/>
            <a:srcRect/>
            <a:stretch>
              <a:fillRect/>
            </a:stretch>
          </p:blipFill>
          <p:spPr bwMode="auto">
            <a:xfrm>
              <a:off x="1032660" y="3133575"/>
              <a:ext cx="2768931" cy="2522007"/>
            </a:xfrm>
            <a:prstGeom prst="rect">
              <a:avLst/>
            </a:prstGeom>
            <a:noFill/>
            <a:ln w="9525">
              <a:noFill/>
              <a:miter lim="800000"/>
              <a:headEnd/>
              <a:tailEnd/>
            </a:ln>
          </p:spPr>
        </p:pic>
        <p:sp>
          <p:nvSpPr>
            <p:cNvPr id="8" name="TextBox 7">
              <a:extLst>
                <a:ext uri="{FF2B5EF4-FFF2-40B4-BE49-F238E27FC236}">
                  <a16:creationId xmlns:a16="http://schemas.microsoft.com/office/drawing/2014/main" id="{35B7998B-8B4F-4F67-A124-ECCABAF726AF}"/>
                </a:ext>
              </a:extLst>
            </p:cNvPr>
            <p:cNvSpPr txBox="1"/>
            <p:nvPr/>
          </p:nvSpPr>
          <p:spPr>
            <a:xfrm>
              <a:off x="97658" y="5614093"/>
              <a:ext cx="7185345" cy="525402"/>
            </a:xfrm>
            <a:prstGeom prst="rect">
              <a:avLst/>
            </a:prstGeom>
            <a:noFill/>
          </p:spPr>
          <p:txBody>
            <a:bodyPr wrap="square" rtlCol="0">
              <a:normAutofit/>
            </a:bodyPr>
            <a:lstStyle/>
            <a:p>
              <a:r>
                <a:rPr lang="en-AU" sz="1400" dirty="0"/>
                <a:t>H on Ni case: Thick solid blue line is electronic energy loss, dotted (red) is nuclear energy loss and thin black line is total energy loss (compared to </a:t>
              </a:r>
              <a:r>
                <a:rPr lang="en-AU" sz="1400" dirty="0" err="1"/>
                <a:t>Ge</a:t>
              </a:r>
              <a:r>
                <a:rPr lang="en-AU" sz="1400" dirty="0"/>
                <a:t> on Si)</a:t>
              </a:r>
            </a:p>
          </p:txBody>
        </p:sp>
        <p:grpSp>
          <p:nvGrpSpPr>
            <p:cNvPr id="9" name="Group 8">
              <a:extLst>
                <a:ext uri="{FF2B5EF4-FFF2-40B4-BE49-F238E27FC236}">
                  <a16:creationId xmlns:a16="http://schemas.microsoft.com/office/drawing/2014/main" id="{29880167-4F96-44EA-BD13-00E4FFD43153}"/>
                </a:ext>
              </a:extLst>
            </p:cNvPr>
            <p:cNvGrpSpPr/>
            <p:nvPr/>
          </p:nvGrpSpPr>
          <p:grpSpPr>
            <a:xfrm>
              <a:off x="5273905" y="3132638"/>
              <a:ext cx="4223931" cy="2830721"/>
              <a:chOff x="4868220" y="3142440"/>
              <a:chExt cx="3899013" cy="2830721"/>
            </a:xfrm>
          </p:grpSpPr>
          <p:pic>
            <p:nvPicPr>
              <p:cNvPr id="10" name="Picture 3">
                <a:extLst>
                  <a:ext uri="{FF2B5EF4-FFF2-40B4-BE49-F238E27FC236}">
                    <a16:creationId xmlns:a16="http://schemas.microsoft.com/office/drawing/2014/main" id="{2E7DB3EB-C6D4-4344-AAB1-3216FE541472}"/>
                  </a:ext>
                </a:extLst>
              </p:cNvPr>
              <p:cNvPicPr>
                <a:picLocks noChangeAspect="1" noChangeArrowheads="1"/>
              </p:cNvPicPr>
              <p:nvPr/>
            </p:nvPicPr>
            <p:blipFill>
              <a:blip r:embed="rId3" cstate="print"/>
              <a:srcRect/>
              <a:stretch>
                <a:fillRect/>
              </a:stretch>
            </p:blipFill>
            <p:spPr bwMode="auto">
              <a:xfrm>
                <a:off x="5785908" y="3232861"/>
                <a:ext cx="2981325" cy="2305050"/>
              </a:xfrm>
              <a:prstGeom prst="rect">
                <a:avLst/>
              </a:prstGeom>
              <a:noFill/>
              <a:ln w="9525">
                <a:noFill/>
                <a:miter lim="800000"/>
                <a:headEnd/>
                <a:tailEnd/>
              </a:ln>
            </p:spPr>
          </p:pic>
          <p:sp>
            <p:nvSpPr>
              <p:cNvPr id="11" name="TextBox 10">
                <a:extLst>
                  <a:ext uri="{FF2B5EF4-FFF2-40B4-BE49-F238E27FC236}">
                    <a16:creationId xmlns:a16="http://schemas.microsoft.com/office/drawing/2014/main" id="{97C87F76-96FC-45A2-BD25-302359309F4B}"/>
                  </a:ext>
                </a:extLst>
              </p:cNvPr>
              <p:cNvSpPr txBox="1"/>
              <p:nvPr/>
            </p:nvSpPr>
            <p:spPr>
              <a:xfrm>
                <a:off x="4868220" y="3287331"/>
                <a:ext cx="776017" cy="2160428"/>
              </a:xfrm>
              <a:prstGeom prst="rect">
                <a:avLst/>
              </a:prstGeom>
              <a:noFill/>
            </p:spPr>
            <p:txBody>
              <a:bodyPr vert="vert270" wrap="square" rtlCol="0" anchor="ctr">
                <a:normAutofit/>
              </a:bodyPr>
              <a:lstStyle/>
              <a:p>
                <a:pPr algn="ctr"/>
                <a:r>
                  <a:rPr lang="en-AU" sz="1400" b="1" dirty="0"/>
                  <a:t>Stopping Cross section</a:t>
                </a:r>
              </a:p>
              <a:p>
                <a:pPr algn="ctr"/>
                <a:r>
                  <a:rPr lang="en-AU" sz="1400" b="1" dirty="0"/>
                  <a:t>(10</a:t>
                </a:r>
                <a:r>
                  <a:rPr lang="en-AU" sz="1400" b="1" baseline="30000" dirty="0"/>
                  <a:t>-12</a:t>
                </a:r>
                <a:r>
                  <a:rPr lang="en-AU" sz="1400" b="1" dirty="0"/>
                  <a:t> eVcm</a:t>
                </a:r>
                <a:r>
                  <a:rPr lang="en-AU" sz="1400" b="1" baseline="30000" dirty="0"/>
                  <a:t>2</a:t>
                </a:r>
                <a:r>
                  <a:rPr lang="en-AU" sz="1400" b="1" dirty="0"/>
                  <a:t>)</a:t>
                </a:r>
              </a:p>
            </p:txBody>
          </p:sp>
          <p:sp>
            <p:nvSpPr>
              <p:cNvPr id="12" name="TextBox 11">
                <a:extLst>
                  <a:ext uri="{FF2B5EF4-FFF2-40B4-BE49-F238E27FC236}">
                    <a16:creationId xmlns:a16="http://schemas.microsoft.com/office/drawing/2014/main" id="{746B09EA-E8EB-46D0-AB27-1B0865F7CA8C}"/>
                  </a:ext>
                </a:extLst>
              </p:cNvPr>
              <p:cNvSpPr txBox="1"/>
              <p:nvPr/>
            </p:nvSpPr>
            <p:spPr>
              <a:xfrm>
                <a:off x="5447768" y="3142440"/>
                <a:ext cx="428294" cy="2550022"/>
              </a:xfrm>
              <a:prstGeom prst="rect">
                <a:avLst/>
              </a:prstGeom>
              <a:noFill/>
            </p:spPr>
            <p:txBody>
              <a:bodyPr wrap="square" rtlCol="0" anchor="t">
                <a:normAutofit/>
              </a:bodyPr>
              <a:lstStyle/>
              <a:p>
                <a:pPr algn="ctr"/>
                <a:r>
                  <a:rPr lang="en-AU" sz="1200" b="1" dirty="0"/>
                  <a:t>2</a:t>
                </a:r>
              </a:p>
              <a:p>
                <a:pPr algn="ctr"/>
                <a:endParaRPr lang="en-AU" sz="1200" b="1" dirty="0"/>
              </a:p>
              <a:p>
                <a:pPr algn="ctr"/>
                <a:endParaRPr lang="en-AU" sz="1200" b="1" dirty="0"/>
              </a:p>
              <a:p>
                <a:pPr algn="ctr"/>
                <a:r>
                  <a:rPr lang="en-AU" sz="1200" b="1" dirty="0"/>
                  <a:t>1.5</a:t>
                </a:r>
              </a:p>
              <a:p>
                <a:pPr algn="ctr"/>
                <a:br>
                  <a:rPr lang="en-AU" sz="1200" b="1" dirty="0"/>
                </a:br>
                <a:endParaRPr lang="en-AU" sz="1200" b="1" dirty="0"/>
              </a:p>
              <a:p>
                <a:pPr algn="ctr"/>
                <a:r>
                  <a:rPr lang="en-AU" sz="1200" b="1" dirty="0"/>
                  <a:t>1</a:t>
                </a:r>
              </a:p>
              <a:p>
                <a:pPr algn="ctr"/>
                <a:endParaRPr lang="en-AU" sz="1200" b="1" dirty="0"/>
              </a:p>
              <a:p>
                <a:pPr algn="ctr"/>
                <a:endParaRPr lang="en-AU" sz="1200" b="1" dirty="0"/>
              </a:p>
              <a:p>
                <a:pPr algn="ctr"/>
                <a:r>
                  <a:rPr lang="en-AU" sz="1200" b="1" dirty="0"/>
                  <a:t>0.5</a:t>
                </a:r>
              </a:p>
              <a:p>
                <a:pPr algn="ctr"/>
                <a:endParaRPr lang="en-AU" sz="1200" b="1" dirty="0"/>
              </a:p>
              <a:p>
                <a:pPr algn="ctr"/>
                <a:endParaRPr lang="en-AU" sz="1200" b="1" dirty="0"/>
              </a:p>
              <a:p>
                <a:pPr algn="ctr"/>
                <a:r>
                  <a:rPr lang="en-AU" sz="1200" b="1" dirty="0"/>
                  <a:t>0</a:t>
                </a:r>
              </a:p>
            </p:txBody>
          </p:sp>
          <p:sp>
            <p:nvSpPr>
              <p:cNvPr id="13" name="TextBox 12">
                <a:extLst>
                  <a:ext uri="{FF2B5EF4-FFF2-40B4-BE49-F238E27FC236}">
                    <a16:creationId xmlns:a16="http://schemas.microsoft.com/office/drawing/2014/main" id="{CB3DFDE6-D0E0-4D88-98F3-83FC4FEC1230}"/>
                  </a:ext>
                </a:extLst>
              </p:cNvPr>
              <p:cNvSpPr txBox="1"/>
              <p:nvPr/>
            </p:nvSpPr>
            <p:spPr>
              <a:xfrm>
                <a:off x="5682877" y="5499277"/>
                <a:ext cx="3084356" cy="276999"/>
              </a:xfrm>
              <a:prstGeom prst="rect">
                <a:avLst/>
              </a:prstGeom>
              <a:noFill/>
            </p:spPr>
            <p:txBody>
              <a:bodyPr wrap="square" rtlCol="0">
                <a:normAutofit/>
              </a:bodyPr>
              <a:lstStyle/>
              <a:p>
                <a:r>
                  <a:rPr lang="en-AU" sz="1200" b="1" dirty="0"/>
                  <a:t>1                     10</a:t>
                </a:r>
                <a:r>
                  <a:rPr lang="en-AU" sz="1200" b="1" baseline="30000" dirty="0"/>
                  <a:t>2</a:t>
                </a:r>
                <a:r>
                  <a:rPr lang="en-AU" sz="1200" b="1" dirty="0"/>
                  <a:t>                  10</a:t>
                </a:r>
                <a:r>
                  <a:rPr lang="en-AU" sz="1200" b="1" baseline="30000" dirty="0"/>
                  <a:t>4</a:t>
                </a:r>
                <a:r>
                  <a:rPr lang="en-AU" sz="1200" b="1" dirty="0"/>
                  <a:t>                 10</a:t>
                </a:r>
                <a:r>
                  <a:rPr lang="en-AU" sz="1200" b="1" baseline="30000" dirty="0"/>
                  <a:t>6</a:t>
                </a:r>
              </a:p>
            </p:txBody>
          </p:sp>
          <p:sp>
            <p:nvSpPr>
              <p:cNvPr id="14" name="TextBox 13">
                <a:extLst>
                  <a:ext uri="{FF2B5EF4-FFF2-40B4-BE49-F238E27FC236}">
                    <a16:creationId xmlns:a16="http://schemas.microsoft.com/office/drawing/2014/main" id="{C5FE597F-82A7-4065-A4FE-84718EDB3AC1}"/>
                  </a:ext>
                </a:extLst>
              </p:cNvPr>
              <p:cNvSpPr txBox="1"/>
              <p:nvPr/>
            </p:nvSpPr>
            <p:spPr>
              <a:xfrm>
                <a:off x="5785908" y="5665384"/>
                <a:ext cx="2981325" cy="307777"/>
              </a:xfrm>
              <a:prstGeom prst="rect">
                <a:avLst/>
              </a:prstGeom>
              <a:noFill/>
            </p:spPr>
            <p:txBody>
              <a:bodyPr wrap="square" rtlCol="0" anchor="ctr">
                <a:spAutoFit/>
              </a:bodyPr>
              <a:lstStyle/>
              <a:p>
                <a:pPr algn="ctr"/>
                <a:r>
                  <a:rPr lang="en-AU" sz="1400" b="1" dirty="0"/>
                  <a:t>Energy (</a:t>
                </a:r>
                <a:r>
                  <a:rPr lang="en-AU" sz="1400" b="1" dirty="0" err="1"/>
                  <a:t>keV</a:t>
                </a:r>
                <a:r>
                  <a:rPr lang="en-AU" sz="1400" b="1" dirty="0"/>
                  <a:t>)</a:t>
                </a:r>
              </a:p>
            </p:txBody>
          </p:sp>
          <p:sp>
            <p:nvSpPr>
              <p:cNvPr id="15" name="TextBox 14">
                <a:extLst>
                  <a:ext uri="{FF2B5EF4-FFF2-40B4-BE49-F238E27FC236}">
                    <a16:creationId xmlns:a16="http://schemas.microsoft.com/office/drawing/2014/main" id="{0F11C079-B237-49DE-8F8F-F07E31856B85}"/>
                  </a:ext>
                </a:extLst>
              </p:cNvPr>
              <p:cNvSpPr txBox="1"/>
              <p:nvPr/>
            </p:nvSpPr>
            <p:spPr>
              <a:xfrm>
                <a:off x="6058890" y="3583548"/>
                <a:ext cx="759379" cy="307777"/>
              </a:xfrm>
              <a:prstGeom prst="rect">
                <a:avLst/>
              </a:prstGeom>
              <a:noFill/>
            </p:spPr>
            <p:txBody>
              <a:bodyPr wrap="none" rtlCol="0">
                <a:spAutoFit/>
              </a:bodyPr>
              <a:lstStyle/>
              <a:p>
                <a:r>
                  <a:rPr lang="en-AU" sz="1400" b="1" dirty="0" err="1">
                    <a:latin typeface="Times New Roman" pitchFamily="18" charset="0"/>
                    <a:cs typeface="Times New Roman" pitchFamily="18" charset="0"/>
                  </a:rPr>
                  <a:t>Ge</a:t>
                </a:r>
                <a:r>
                  <a:rPr lang="en-AU" sz="1400" b="1" dirty="0">
                    <a:latin typeface="Times New Roman" pitchFamily="18" charset="0"/>
                    <a:cs typeface="Times New Roman" pitchFamily="18" charset="0"/>
                  </a:rPr>
                  <a:t> → Si</a:t>
                </a:r>
              </a:p>
            </p:txBody>
          </p:sp>
        </p:grpSp>
      </p:grpSp>
    </p:spTree>
    <p:extLst>
      <p:ext uri="{BB962C8B-B14F-4D97-AF65-F5344CB8AC3E}">
        <p14:creationId xmlns:p14="http://schemas.microsoft.com/office/powerpoint/2010/main" val="8939477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1ABBC-11AB-465C-9729-8D4B8ADC3FBD}"/>
              </a:ext>
            </a:extLst>
          </p:cNvPr>
          <p:cNvSpPr>
            <a:spLocks noGrp="1"/>
          </p:cNvSpPr>
          <p:nvPr>
            <p:ph type="title"/>
          </p:nvPr>
        </p:nvSpPr>
        <p:spPr/>
        <p:txBody>
          <a:bodyPr>
            <a:normAutofit/>
          </a:bodyPr>
          <a:lstStyle/>
          <a:p>
            <a:r>
              <a:rPr lang="en-US" sz="3600" dirty="0"/>
              <a:t>Outline</a:t>
            </a:r>
          </a:p>
        </p:txBody>
      </p:sp>
      <p:sp>
        <p:nvSpPr>
          <p:cNvPr id="3" name="Content Placeholder 2">
            <a:extLst>
              <a:ext uri="{FF2B5EF4-FFF2-40B4-BE49-F238E27FC236}">
                <a16:creationId xmlns:a16="http://schemas.microsoft.com/office/drawing/2014/main" id="{86D08F81-6EB4-41D6-A64E-4E85A9C7AD34}"/>
              </a:ext>
            </a:extLst>
          </p:cNvPr>
          <p:cNvSpPr>
            <a:spLocks noGrp="1"/>
          </p:cNvSpPr>
          <p:nvPr>
            <p:ph idx="1"/>
          </p:nvPr>
        </p:nvSpPr>
        <p:spPr/>
        <p:txBody>
          <a:bodyPr/>
          <a:lstStyle/>
          <a:p>
            <a:r>
              <a:rPr lang="en-US" dirty="0"/>
              <a:t>Introduction</a:t>
            </a:r>
            <a:r>
              <a:rPr lang="en-US" sz="2400" dirty="0"/>
              <a:t>									3</a:t>
            </a:r>
            <a:endParaRPr lang="en-US" dirty="0"/>
          </a:p>
          <a:p>
            <a:pPr marL="457200" lvl="1" indent="0">
              <a:buNone/>
            </a:pPr>
            <a:endParaRPr lang="en-US" dirty="0"/>
          </a:p>
          <a:p>
            <a:pPr lvl="1"/>
            <a:r>
              <a:rPr lang="en-US" dirty="0"/>
              <a:t>Basics of plasma material interactions						7</a:t>
            </a:r>
          </a:p>
          <a:p>
            <a:pPr marL="457200" lvl="1" indent="0">
              <a:buNone/>
            </a:pPr>
            <a:endParaRPr lang="en-US" dirty="0"/>
          </a:p>
          <a:p>
            <a:pPr lvl="1"/>
            <a:r>
              <a:rPr lang="en-US" dirty="0"/>
              <a:t>Low temperature plasma material interactions				28</a:t>
            </a:r>
          </a:p>
          <a:p>
            <a:pPr marL="457200" lvl="1" indent="0">
              <a:buNone/>
            </a:pPr>
            <a:endParaRPr lang="en-US" dirty="0"/>
          </a:p>
          <a:p>
            <a:pPr lvl="1"/>
            <a:r>
              <a:rPr lang="en-US" dirty="0"/>
              <a:t>High temperature plasma material interactions				50</a:t>
            </a:r>
          </a:p>
          <a:p>
            <a:pPr marL="457200" lvl="1" indent="0">
              <a:buNone/>
            </a:pPr>
            <a:endParaRPr lang="en-US" dirty="0"/>
          </a:p>
          <a:p>
            <a:pPr lvl="1"/>
            <a:r>
              <a:rPr lang="en-US" dirty="0"/>
              <a:t>Plasma surface diagnostics							74</a:t>
            </a:r>
          </a:p>
          <a:p>
            <a:pPr marL="457200" lvl="1" indent="0">
              <a:buNone/>
            </a:pPr>
            <a:endParaRPr lang="en-US" dirty="0"/>
          </a:p>
          <a:p>
            <a:r>
              <a:rPr lang="en-US" dirty="0"/>
              <a:t>Summary										84</a:t>
            </a:r>
          </a:p>
        </p:txBody>
      </p:sp>
      <p:sp>
        <p:nvSpPr>
          <p:cNvPr id="4" name="Date Placeholder 3">
            <a:extLst>
              <a:ext uri="{FF2B5EF4-FFF2-40B4-BE49-F238E27FC236}">
                <a16:creationId xmlns:a16="http://schemas.microsoft.com/office/drawing/2014/main" id="{F7124D4D-806B-4ED6-87EF-DF6994EF800C}"/>
              </a:ext>
            </a:extLst>
          </p:cNvPr>
          <p:cNvSpPr>
            <a:spLocks noGrp="1"/>
          </p:cNvSpPr>
          <p:nvPr>
            <p:ph type="dt" sz="half" idx="10"/>
          </p:nvPr>
        </p:nvSpPr>
        <p:spPr/>
        <p:txBody>
          <a:bodyPr/>
          <a:lstStyle/>
          <a:p>
            <a:r>
              <a:rPr lang="en-US"/>
              <a:t>6/14/2019</a:t>
            </a:r>
          </a:p>
        </p:txBody>
      </p:sp>
      <p:sp>
        <p:nvSpPr>
          <p:cNvPr id="5" name="Footer Placeholder 4">
            <a:extLst>
              <a:ext uri="{FF2B5EF4-FFF2-40B4-BE49-F238E27FC236}">
                <a16:creationId xmlns:a16="http://schemas.microsoft.com/office/drawing/2014/main" id="{76AE1602-62E6-4F99-8807-E49F00DA497A}"/>
              </a:ext>
            </a:extLst>
          </p:cNvPr>
          <p:cNvSpPr>
            <a:spLocks noGrp="1"/>
          </p:cNvSpPr>
          <p:nvPr>
            <p:ph type="ftr" sz="quarter" idx="11"/>
          </p:nvPr>
        </p:nvSpPr>
        <p:spPr/>
        <p:txBody>
          <a:bodyPr/>
          <a:lstStyle/>
          <a:p>
            <a:r>
              <a:rPr lang="en-US"/>
              <a:t>2019 Science Undergraduate Laboratory Internships (SULI) Lectures - Princeton PLasma Physics Laboratory, Princeton NJ, USA</a:t>
            </a:r>
          </a:p>
        </p:txBody>
      </p:sp>
      <p:sp>
        <p:nvSpPr>
          <p:cNvPr id="6" name="Slide Number Placeholder 5">
            <a:extLst>
              <a:ext uri="{FF2B5EF4-FFF2-40B4-BE49-F238E27FC236}">
                <a16:creationId xmlns:a16="http://schemas.microsoft.com/office/drawing/2014/main" id="{00D63EC7-74BD-488A-9B7D-A4073687722D}"/>
              </a:ext>
            </a:extLst>
          </p:cNvPr>
          <p:cNvSpPr>
            <a:spLocks noGrp="1"/>
          </p:cNvSpPr>
          <p:nvPr>
            <p:ph type="sldNum" sz="quarter" idx="12"/>
          </p:nvPr>
        </p:nvSpPr>
        <p:spPr/>
        <p:txBody>
          <a:bodyPr/>
          <a:lstStyle/>
          <a:p>
            <a:fld id="{DAA54947-94DF-4087-82AF-D7550B309CB3}" type="slidenum">
              <a:rPr lang="en-US" smtClean="0"/>
              <a:t>2</a:t>
            </a:fld>
            <a:endParaRPr lang="en-US"/>
          </a:p>
        </p:txBody>
      </p:sp>
    </p:spTree>
    <p:extLst>
      <p:ext uri="{BB962C8B-B14F-4D97-AF65-F5344CB8AC3E}">
        <p14:creationId xmlns:p14="http://schemas.microsoft.com/office/powerpoint/2010/main" val="903820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D47BA-A5DC-4DC2-BB7D-A9848ADD2597}"/>
              </a:ext>
            </a:extLst>
          </p:cNvPr>
          <p:cNvSpPr>
            <a:spLocks noGrp="1"/>
          </p:cNvSpPr>
          <p:nvPr>
            <p:ph type="title"/>
          </p:nvPr>
        </p:nvSpPr>
        <p:spPr/>
        <p:txBody>
          <a:bodyPr>
            <a:normAutofit/>
          </a:bodyPr>
          <a:lstStyle/>
          <a:p>
            <a:r>
              <a:rPr lang="en-US" sz="3600" dirty="0"/>
              <a:t>Sputtering Threshold</a:t>
            </a:r>
          </a:p>
        </p:txBody>
      </p:sp>
      <p:sp>
        <p:nvSpPr>
          <p:cNvPr id="3" name="Date Placeholder 2">
            <a:extLst>
              <a:ext uri="{FF2B5EF4-FFF2-40B4-BE49-F238E27FC236}">
                <a16:creationId xmlns:a16="http://schemas.microsoft.com/office/drawing/2014/main" id="{61974DF1-99AB-4F1A-AD01-024C61CB878B}"/>
              </a:ext>
            </a:extLst>
          </p:cNvPr>
          <p:cNvSpPr>
            <a:spLocks noGrp="1"/>
          </p:cNvSpPr>
          <p:nvPr>
            <p:ph type="dt" sz="half" idx="10"/>
          </p:nvPr>
        </p:nvSpPr>
        <p:spPr/>
        <p:txBody>
          <a:bodyPr/>
          <a:lstStyle/>
          <a:p>
            <a:r>
              <a:rPr lang="en-US"/>
              <a:t>6/14/2019</a:t>
            </a:r>
          </a:p>
        </p:txBody>
      </p:sp>
      <p:sp>
        <p:nvSpPr>
          <p:cNvPr id="4" name="Footer Placeholder 3">
            <a:extLst>
              <a:ext uri="{FF2B5EF4-FFF2-40B4-BE49-F238E27FC236}">
                <a16:creationId xmlns:a16="http://schemas.microsoft.com/office/drawing/2014/main" id="{58F281AB-AE49-47AD-A8B4-E988412B571C}"/>
              </a:ext>
            </a:extLst>
          </p:cNvPr>
          <p:cNvSpPr>
            <a:spLocks noGrp="1"/>
          </p:cNvSpPr>
          <p:nvPr>
            <p:ph type="ftr" sz="quarter" idx="11"/>
          </p:nvPr>
        </p:nvSpPr>
        <p:spPr/>
        <p:txBody>
          <a:bodyPr/>
          <a:lstStyle/>
          <a:p>
            <a:r>
              <a:rPr lang="en-US"/>
              <a:t>2019 Science Undergraduate Laboratory Internships (SULI) Lectures - Princeton PLasma Physics Laboratory, Princeton NJ, USA</a:t>
            </a:r>
          </a:p>
        </p:txBody>
      </p:sp>
      <p:sp>
        <p:nvSpPr>
          <p:cNvPr id="5" name="Slide Number Placeholder 4">
            <a:extLst>
              <a:ext uri="{FF2B5EF4-FFF2-40B4-BE49-F238E27FC236}">
                <a16:creationId xmlns:a16="http://schemas.microsoft.com/office/drawing/2014/main" id="{F4BD5A11-D985-49F3-9BCF-A55A538D5BA5}"/>
              </a:ext>
            </a:extLst>
          </p:cNvPr>
          <p:cNvSpPr>
            <a:spLocks noGrp="1"/>
          </p:cNvSpPr>
          <p:nvPr>
            <p:ph type="sldNum" sz="quarter" idx="12"/>
          </p:nvPr>
        </p:nvSpPr>
        <p:spPr/>
        <p:txBody>
          <a:bodyPr/>
          <a:lstStyle/>
          <a:p>
            <a:fld id="{DAA54947-94DF-4087-82AF-D7550B309CB3}" type="slidenum">
              <a:rPr lang="en-US" smtClean="0"/>
              <a:t>20</a:t>
            </a:fld>
            <a:endParaRPr lang="en-US"/>
          </a:p>
        </p:txBody>
      </p:sp>
      <p:sp>
        <p:nvSpPr>
          <p:cNvPr id="6" name="Content Placeholder 2">
            <a:extLst>
              <a:ext uri="{FF2B5EF4-FFF2-40B4-BE49-F238E27FC236}">
                <a16:creationId xmlns:a16="http://schemas.microsoft.com/office/drawing/2014/main" id="{4058DEA4-E7A9-454C-9848-FEE141F09E5A}"/>
              </a:ext>
            </a:extLst>
          </p:cNvPr>
          <p:cNvSpPr txBox="1">
            <a:spLocks/>
          </p:cNvSpPr>
          <p:nvPr/>
        </p:nvSpPr>
        <p:spPr>
          <a:xfrm>
            <a:off x="158830" y="1049979"/>
            <a:ext cx="11887200" cy="50292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60000"/>
              <a:buFont typeface="Wingdings" panose="05000000000000000000" pitchFamily="2" charset="2"/>
              <a:buChar char="q"/>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80000"/>
              <a:buFont typeface="Wingdings" panose="05000000000000000000" pitchFamily="2" charset="2"/>
              <a:buChar char="v"/>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latin typeface="Times New Roman" panose="02020603050405020304" pitchFamily="18" charset="0"/>
                <a:cs typeface="Times New Roman" panose="02020603050405020304" pitchFamily="18" charset="0"/>
              </a:rPr>
              <a:t>The sputtering threshold, </a:t>
            </a:r>
            <a:r>
              <a:rPr lang="en-US" sz="2200" i="1" dirty="0" err="1">
                <a:latin typeface="Times New Roman" panose="02020603050405020304" pitchFamily="18" charset="0"/>
                <a:cs typeface="Times New Roman" panose="02020603050405020304" pitchFamily="18" charset="0"/>
              </a:rPr>
              <a:t>U</a:t>
            </a:r>
            <a:r>
              <a:rPr lang="en-US" sz="2200" i="1" baseline="-25000" dirty="0" err="1">
                <a:latin typeface="Times New Roman" panose="02020603050405020304" pitchFamily="18" charset="0"/>
                <a:cs typeface="Times New Roman" panose="02020603050405020304" pitchFamily="18" charset="0"/>
              </a:rPr>
              <a:t>th</a:t>
            </a:r>
            <a:r>
              <a:rPr lang="en-US" sz="2200" dirty="0">
                <a:latin typeface="Times New Roman" panose="02020603050405020304" pitchFamily="18" charset="0"/>
                <a:cs typeface="Times New Roman" panose="02020603050405020304" pitchFamily="18" charset="0"/>
              </a:rPr>
              <a:t>, is approximately the surface binding energy, </a:t>
            </a:r>
            <a:r>
              <a:rPr lang="en-US" sz="2200" i="1" dirty="0" err="1">
                <a:latin typeface="Times New Roman" panose="02020603050405020304" pitchFamily="18" charset="0"/>
                <a:cs typeface="Times New Roman" panose="02020603050405020304" pitchFamily="18" charset="0"/>
              </a:rPr>
              <a:t>E</a:t>
            </a:r>
            <a:r>
              <a:rPr lang="en-US" sz="2200" i="1" baseline="-25000" dirty="0" err="1">
                <a:latin typeface="Times New Roman" panose="02020603050405020304" pitchFamily="18" charset="0"/>
                <a:cs typeface="Times New Roman" panose="02020603050405020304" pitchFamily="18" charset="0"/>
              </a:rPr>
              <a:t>sbe</a:t>
            </a:r>
            <a:r>
              <a:rPr lang="en-US" sz="2200" dirty="0">
                <a:latin typeface="Times New Roman" panose="02020603050405020304" pitchFamily="18" charset="0"/>
                <a:cs typeface="Times New Roman" panose="02020603050405020304" pitchFamily="18" charset="0"/>
              </a:rPr>
              <a:t>, divided by the maximum energy transfer function (</a:t>
            </a:r>
            <a:r>
              <a:rPr lang="el-GR" sz="2200" i="1" dirty="0">
                <a:latin typeface="Times New Roman" panose="02020603050405020304" pitchFamily="18" charset="0"/>
                <a:cs typeface="Times New Roman" panose="02020603050405020304" pitchFamily="18" charset="0"/>
              </a:rPr>
              <a:t>γ</a:t>
            </a:r>
            <a:r>
              <a:rPr lang="en-US" sz="2200" dirty="0">
                <a:latin typeface="Times New Roman" panose="02020603050405020304" pitchFamily="18" charset="0"/>
                <a:cs typeface="Times New Roman" panose="02020603050405020304" pitchFamily="18" charset="0"/>
              </a:rPr>
              <a:t>)</a:t>
            </a:r>
          </a:p>
          <a:p>
            <a:pPr>
              <a:buFont typeface="Arial" panose="020B0604020202020204" pitchFamily="34" charset="0"/>
              <a:buNone/>
            </a:pPr>
            <a:endParaRPr lang="en-US" sz="2200" dirty="0">
              <a:latin typeface="Times New Roman" panose="02020603050405020304" pitchFamily="18" charset="0"/>
              <a:cs typeface="Times New Roman" panose="02020603050405020304" pitchFamily="18" charset="0"/>
            </a:endParaRPr>
          </a:p>
          <a:p>
            <a:pPr>
              <a:buFont typeface="Arial" panose="020B0604020202020204" pitchFamily="34" charset="0"/>
              <a:buNone/>
            </a:pPr>
            <a:endParaRPr lang="en-US" sz="2200" dirty="0">
              <a:latin typeface="Times New Roman" panose="02020603050405020304" pitchFamily="18" charset="0"/>
              <a:cs typeface="Times New Roman" panose="02020603050405020304" pitchFamily="18" charset="0"/>
            </a:endParaRPr>
          </a:p>
          <a:p>
            <a:pPr>
              <a:buFont typeface="Arial" panose="020B0604020202020204" pitchFamily="34" charset="0"/>
              <a:buNone/>
            </a:pPr>
            <a:endParaRPr lang="en-US" sz="2200" dirty="0">
              <a:latin typeface="Times New Roman" panose="02020603050405020304" pitchFamily="18" charset="0"/>
              <a:cs typeface="Times New Roman" panose="02020603050405020304" pitchFamily="18" charset="0"/>
            </a:endParaRPr>
          </a:p>
          <a:p>
            <a:pPr>
              <a:buFont typeface="Arial" panose="020B0604020202020204" pitchFamily="34" charset="0"/>
              <a:buNone/>
            </a:pPr>
            <a:endParaRPr lang="en-US" sz="2200" dirty="0">
              <a:latin typeface="Times New Roman" panose="02020603050405020304" pitchFamily="18" charset="0"/>
              <a:cs typeface="Times New Roman" panose="02020603050405020304" pitchFamily="18" charset="0"/>
            </a:endParaRPr>
          </a:p>
          <a:p>
            <a:pPr>
              <a:defRPr/>
            </a:pPr>
            <a:r>
              <a:rPr lang="en-US" sz="2200" i="1" dirty="0">
                <a:latin typeface="Times New Roman" panose="02020603050405020304" pitchFamily="18" charset="0"/>
                <a:cs typeface="Times New Roman" panose="02020603050405020304" pitchFamily="18" charset="0"/>
              </a:rPr>
              <a:t>m</a:t>
            </a:r>
            <a:r>
              <a:rPr lang="en-US" sz="2200" i="1" baseline="-25000" dirty="0">
                <a:latin typeface="Times New Roman" panose="02020603050405020304" pitchFamily="18" charset="0"/>
                <a:cs typeface="Times New Roman" panose="02020603050405020304" pitchFamily="18" charset="0"/>
              </a:rPr>
              <a:t>i</a:t>
            </a:r>
            <a:r>
              <a:rPr lang="en-US" sz="2200" dirty="0">
                <a:latin typeface="Times New Roman" panose="02020603050405020304" pitchFamily="18" charset="0"/>
                <a:cs typeface="Times New Roman" panose="02020603050405020304" pitchFamily="18" charset="0"/>
              </a:rPr>
              <a:t>, is the incident mass, </a:t>
            </a:r>
            <a:r>
              <a:rPr lang="en-US" sz="2200" i="1" dirty="0">
                <a:latin typeface="Times New Roman" panose="02020603050405020304" pitchFamily="18" charset="0"/>
                <a:cs typeface="Times New Roman" panose="02020603050405020304" pitchFamily="18" charset="0"/>
              </a:rPr>
              <a:t>m</a:t>
            </a:r>
            <a:r>
              <a:rPr lang="en-US" sz="2200" i="1" baseline="-25000" dirty="0">
                <a:latin typeface="Times New Roman" panose="02020603050405020304" pitchFamily="18" charset="0"/>
                <a:cs typeface="Times New Roman" panose="02020603050405020304" pitchFamily="18" charset="0"/>
              </a:rPr>
              <a:t>t</a:t>
            </a:r>
            <a:r>
              <a:rPr lang="en-US" sz="2200" dirty="0">
                <a:latin typeface="Times New Roman" panose="02020603050405020304" pitchFamily="18" charset="0"/>
                <a:cs typeface="Times New Roman" panose="02020603050405020304" pitchFamily="18" charset="0"/>
              </a:rPr>
              <a:t>, is the target mass. Note that if, </a:t>
            </a:r>
            <a:r>
              <a:rPr lang="en-US" sz="2200" i="1" dirty="0">
                <a:latin typeface="Times New Roman" panose="02020603050405020304" pitchFamily="18" charset="0"/>
                <a:cs typeface="Times New Roman" panose="02020603050405020304" pitchFamily="18" charset="0"/>
              </a:rPr>
              <a:t>m</a:t>
            </a:r>
            <a:r>
              <a:rPr lang="en-US" sz="2200" i="1" baseline="-25000" dirty="0">
                <a:latin typeface="Times New Roman" panose="02020603050405020304" pitchFamily="18" charset="0"/>
                <a:cs typeface="Times New Roman" panose="02020603050405020304" pitchFamily="18" charset="0"/>
              </a:rPr>
              <a:t>i</a:t>
            </a:r>
            <a:r>
              <a:rPr lang="en-US" sz="2200" i="1" dirty="0">
                <a:latin typeface="Times New Roman" panose="02020603050405020304" pitchFamily="18" charset="0"/>
                <a:cs typeface="Times New Roman" panose="02020603050405020304" pitchFamily="18" charset="0"/>
              </a:rPr>
              <a:t> </a:t>
            </a:r>
            <a:r>
              <a:rPr lang="en-US" sz="2200" dirty="0">
                <a:latin typeface="Times New Roman" panose="02020603050405020304" pitchFamily="18" charset="0"/>
                <a:cs typeface="Times New Roman" panose="02020603050405020304" pitchFamily="18" charset="0"/>
              </a:rPr>
              <a:t>= </a:t>
            </a:r>
            <a:r>
              <a:rPr lang="en-US" sz="2200" i="1" dirty="0">
                <a:latin typeface="Times New Roman" panose="02020603050405020304" pitchFamily="18" charset="0"/>
                <a:cs typeface="Times New Roman" panose="02020603050405020304" pitchFamily="18" charset="0"/>
              </a:rPr>
              <a:t>m</a:t>
            </a:r>
            <a:r>
              <a:rPr lang="en-US" sz="2200" i="1" baseline="-25000" dirty="0">
                <a:latin typeface="Times New Roman" panose="02020603050405020304" pitchFamily="18" charset="0"/>
                <a:cs typeface="Times New Roman" panose="02020603050405020304" pitchFamily="18" charset="0"/>
              </a:rPr>
              <a:t>t</a:t>
            </a:r>
            <a:r>
              <a:rPr lang="en-US" sz="2200" dirty="0">
                <a:latin typeface="Times New Roman" panose="02020603050405020304" pitchFamily="18" charset="0"/>
                <a:cs typeface="Times New Roman" panose="02020603050405020304" pitchFamily="18" charset="0"/>
              </a:rPr>
              <a:t>, then, </a:t>
            </a:r>
            <a:r>
              <a:rPr lang="el-GR" sz="2200" i="1" dirty="0">
                <a:latin typeface="Times New Roman" panose="02020603050405020304" pitchFamily="18" charset="0"/>
                <a:cs typeface="Times New Roman" panose="02020603050405020304" pitchFamily="18" charset="0"/>
              </a:rPr>
              <a:t>γ</a:t>
            </a:r>
            <a:r>
              <a:rPr lang="en-US" sz="2200" dirty="0">
                <a:latin typeface="Times New Roman" panose="02020603050405020304" pitchFamily="18" charset="0"/>
                <a:cs typeface="Times New Roman" panose="02020603050405020304" pitchFamily="18" charset="0"/>
              </a:rPr>
              <a:t> = 1.   For </a:t>
            </a:r>
            <a:r>
              <a:rPr lang="en-US" sz="2200" dirty="0" err="1">
                <a:latin typeface="Times New Roman" panose="02020603050405020304" pitchFamily="18" charset="0"/>
                <a:cs typeface="Times New Roman" panose="02020603050405020304" pitchFamily="18" charset="0"/>
              </a:rPr>
              <a:t>Ar</a:t>
            </a:r>
            <a:r>
              <a:rPr lang="en-US" sz="2200" dirty="0">
                <a:latin typeface="Times New Roman" panose="02020603050405020304" pitchFamily="18" charset="0"/>
                <a:cs typeface="Times New Roman" panose="02020603050405020304" pitchFamily="18" charset="0"/>
              </a:rPr>
              <a:t> on Si it is 0.969. </a:t>
            </a:r>
          </a:p>
          <a:p>
            <a:pPr>
              <a:buFont typeface="Arial" panose="020B0604020202020204" pitchFamily="34" charset="0"/>
              <a:buNone/>
              <a:defRPr/>
            </a:pPr>
            <a:endParaRPr lang="en-US" sz="2200" dirty="0">
              <a:latin typeface="Times New Roman" panose="02020603050405020304" pitchFamily="18" charset="0"/>
              <a:cs typeface="Times New Roman" panose="02020603050405020304" pitchFamily="18" charset="0"/>
            </a:endParaRPr>
          </a:p>
          <a:p>
            <a:pPr>
              <a:defRPr/>
            </a:pPr>
            <a:r>
              <a:rPr lang="en-US" sz="2200" dirty="0">
                <a:latin typeface="Times New Roman" panose="02020603050405020304" pitchFamily="18" charset="0"/>
                <a:cs typeface="Times New Roman" panose="02020603050405020304" pitchFamily="18" charset="0"/>
              </a:rPr>
              <a:t>Surface binding energies are 3 to 7 eV.</a:t>
            </a:r>
          </a:p>
          <a:p>
            <a:pPr>
              <a:buFont typeface="Arial" panose="020B0604020202020204" pitchFamily="34" charset="0"/>
              <a:buNone/>
              <a:defRPr/>
            </a:pPr>
            <a:endParaRPr lang="en-US" sz="2200" dirty="0">
              <a:latin typeface="Times New Roman" panose="02020603050405020304" pitchFamily="18" charset="0"/>
              <a:cs typeface="Times New Roman" panose="02020603050405020304" pitchFamily="18" charset="0"/>
            </a:endParaRPr>
          </a:p>
          <a:p>
            <a:pPr>
              <a:defRPr/>
            </a:pPr>
            <a:r>
              <a:rPr lang="en-US" sz="2200" dirty="0">
                <a:latin typeface="Times New Roman" panose="02020603050405020304" pitchFamily="18" charset="0"/>
                <a:cs typeface="Times New Roman" panose="02020603050405020304" pitchFamily="18" charset="0"/>
              </a:rPr>
              <a:t>Note though, while sputtering physically can happen at threshold it is </a:t>
            </a:r>
            <a:r>
              <a:rPr lang="en-US" sz="2200" b="1" dirty="0">
                <a:solidFill>
                  <a:srgbClr val="FF0000"/>
                </a:solidFill>
                <a:latin typeface="Times New Roman" panose="02020603050405020304" pitchFamily="18" charset="0"/>
                <a:cs typeface="Times New Roman" panose="02020603050405020304" pitchFamily="18" charset="0"/>
              </a:rPr>
              <a:t>very, very small</a:t>
            </a:r>
            <a:r>
              <a:rPr lang="en-US" sz="2200" dirty="0">
                <a:latin typeface="Times New Roman" panose="02020603050405020304" pitchFamily="18" charset="0"/>
                <a:cs typeface="Times New Roman" panose="02020603050405020304" pitchFamily="18" charset="0"/>
              </a:rPr>
              <a:t>.</a:t>
            </a:r>
          </a:p>
          <a:p>
            <a:endParaRPr lang="en-US" dirty="0"/>
          </a:p>
          <a:p>
            <a:endParaRPr lang="en-AU" dirty="0"/>
          </a:p>
        </p:txBody>
      </p:sp>
      <p:graphicFrame>
        <p:nvGraphicFramePr>
          <p:cNvPr id="7" name="Object 2">
            <a:extLst>
              <a:ext uri="{FF2B5EF4-FFF2-40B4-BE49-F238E27FC236}">
                <a16:creationId xmlns:a16="http://schemas.microsoft.com/office/drawing/2014/main" id="{EE06D5C9-2275-4843-BA23-ED5C48E5B11D}"/>
              </a:ext>
            </a:extLst>
          </p:cNvPr>
          <p:cNvGraphicFramePr>
            <a:graphicFrameLocks noChangeAspect="1"/>
          </p:cNvGraphicFramePr>
          <p:nvPr/>
        </p:nvGraphicFramePr>
        <p:xfrm>
          <a:off x="5396706" y="3671888"/>
          <a:ext cx="123825" cy="215900"/>
        </p:xfrm>
        <a:graphic>
          <a:graphicData uri="http://schemas.openxmlformats.org/presentationml/2006/ole">
            <mc:AlternateContent xmlns:mc="http://schemas.openxmlformats.org/markup-compatibility/2006">
              <mc:Choice xmlns:v="urn:schemas-microsoft-com:vml" Requires="v">
                <p:oleObj spid="_x0000_s5191" name="Equation" r:id="rId3" imgW="114151" imgH="215619" progId="Equation.3">
                  <p:embed/>
                </p:oleObj>
              </mc:Choice>
              <mc:Fallback>
                <p:oleObj name="Equation" r:id="rId3" imgW="114151" imgH="215619" progId="Equation.3">
                  <p:embed/>
                  <p:pic>
                    <p:nvPicPr>
                      <p:cNvPr id="8"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6706" y="3671888"/>
                        <a:ext cx="123825"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3">
            <a:extLst>
              <a:ext uri="{FF2B5EF4-FFF2-40B4-BE49-F238E27FC236}">
                <a16:creationId xmlns:a16="http://schemas.microsoft.com/office/drawing/2014/main" id="{7F76A43E-509B-470A-B3E0-354F15498A0C}"/>
              </a:ext>
            </a:extLst>
          </p:cNvPr>
          <p:cNvGraphicFramePr>
            <a:graphicFrameLocks noChangeAspect="1"/>
          </p:cNvGraphicFramePr>
          <p:nvPr>
            <p:extLst>
              <p:ext uri="{D42A27DB-BD31-4B8C-83A1-F6EECF244321}">
                <p14:modId xmlns:p14="http://schemas.microsoft.com/office/powerpoint/2010/main" val="993092387"/>
              </p:ext>
            </p:extLst>
          </p:nvPr>
        </p:nvGraphicFramePr>
        <p:xfrm>
          <a:off x="2121530" y="2080020"/>
          <a:ext cx="1744019" cy="1021321"/>
        </p:xfrm>
        <a:graphic>
          <a:graphicData uri="http://schemas.openxmlformats.org/presentationml/2006/ole">
            <mc:AlternateContent xmlns:mc="http://schemas.openxmlformats.org/markup-compatibility/2006">
              <mc:Choice xmlns:v="urn:schemas-microsoft-com:vml" Requires="v">
                <p:oleObj spid="_x0000_s5192" name="Equation" r:id="rId5" imgW="660400" imgH="419100" progId="Equation.3">
                  <p:embed/>
                </p:oleObj>
              </mc:Choice>
              <mc:Fallback>
                <p:oleObj name="Equation" r:id="rId5" imgW="660400" imgH="419100" progId="Equation.3">
                  <p:embed/>
                  <p:pic>
                    <p:nvPicPr>
                      <p:cNvPr id="9"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1530" y="2080020"/>
                        <a:ext cx="1744019" cy="102132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4">
            <a:extLst>
              <a:ext uri="{FF2B5EF4-FFF2-40B4-BE49-F238E27FC236}">
                <a16:creationId xmlns:a16="http://schemas.microsoft.com/office/drawing/2014/main" id="{E871979E-DCFE-435F-89A4-8F7F5D85D5BC}"/>
              </a:ext>
            </a:extLst>
          </p:cNvPr>
          <p:cNvGraphicFramePr>
            <a:graphicFrameLocks noChangeAspect="1"/>
          </p:cNvGraphicFramePr>
          <p:nvPr>
            <p:extLst>
              <p:ext uri="{D42A27DB-BD31-4B8C-83A1-F6EECF244321}">
                <p14:modId xmlns:p14="http://schemas.microsoft.com/office/powerpoint/2010/main" val="3609022528"/>
              </p:ext>
            </p:extLst>
          </p:nvPr>
        </p:nvGraphicFramePr>
        <p:xfrm>
          <a:off x="6768265" y="2080020"/>
          <a:ext cx="2426991" cy="1104463"/>
        </p:xfrm>
        <a:graphic>
          <a:graphicData uri="http://schemas.openxmlformats.org/presentationml/2006/ole">
            <mc:AlternateContent xmlns:mc="http://schemas.openxmlformats.org/markup-compatibility/2006">
              <mc:Choice xmlns:v="urn:schemas-microsoft-com:vml" Requires="v">
                <p:oleObj spid="_x0000_s5193" name="Equation" r:id="rId7" imgW="901309" imgH="444307" progId="Equation.3">
                  <p:embed/>
                </p:oleObj>
              </mc:Choice>
              <mc:Fallback>
                <p:oleObj name="Equation" r:id="rId7" imgW="901309" imgH="444307" progId="Equation.3">
                  <p:embed/>
                  <p:pic>
                    <p:nvPicPr>
                      <p:cNvPr id="1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68265" y="2080020"/>
                        <a:ext cx="2426991" cy="11044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8243459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9609B-53BE-4CFE-B698-B5D828F34690}"/>
              </a:ext>
            </a:extLst>
          </p:cNvPr>
          <p:cNvSpPr>
            <a:spLocks noGrp="1"/>
          </p:cNvSpPr>
          <p:nvPr>
            <p:ph type="title"/>
          </p:nvPr>
        </p:nvSpPr>
        <p:spPr/>
        <p:txBody>
          <a:bodyPr>
            <a:normAutofit/>
          </a:bodyPr>
          <a:lstStyle/>
          <a:p>
            <a:r>
              <a:rPr lang="en-US" sz="3600" dirty="0"/>
              <a:t>Angular dependence for incident ion</a:t>
            </a:r>
          </a:p>
        </p:txBody>
      </p:sp>
      <p:sp>
        <p:nvSpPr>
          <p:cNvPr id="3" name="Date Placeholder 2">
            <a:extLst>
              <a:ext uri="{FF2B5EF4-FFF2-40B4-BE49-F238E27FC236}">
                <a16:creationId xmlns:a16="http://schemas.microsoft.com/office/drawing/2014/main" id="{314F8037-6176-4680-97F3-E524F0BCBE7C}"/>
              </a:ext>
            </a:extLst>
          </p:cNvPr>
          <p:cNvSpPr>
            <a:spLocks noGrp="1"/>
          </p:cNvSpPr>
          <p:nvPr>
            <p:ph type="dt" sz="half" idx="10"/>
          </p:nvPr>
        </p:nvSpPr>
        <p:spPr/>
        <p:txBody>
          <a:bodyPr/>
          <a:lstStyle/>
          <a:p>
            <a:r>
              <a:rPr lang="en-US"/>
              <a:t>6/14/2019</a:t>
            </a:r>
          </a:p>
        </p:txBody>
      </p:sp>
      <p:sp>
        <p:nvSpPr>
          <p:cNvPr id="4" name="Footer Placeholder 3">
            <a:extLst>
              <a:ext uri="{FF2B5EF4-FFF2-40B4-BE49-F238E27FC236}">
                <a16:creationId xmlns:a16="http://schemas.microsoft.com/office/drawing/2014/main" id="{F8BF45E0-9025-4988-AE13-FAAA7C51D92D}"/>
              </a:ext>
            </a:extLst>
          </p:cNvPr>
          <p:cNvSpPr>
            <a:spLocks noGrp="1"/>
          </p:cNvSpPr>
          <p:nvPr>
            <p:ph type="ftr" sz="quarter" idx="11"/>
          </p:nvPr>
        </p:nvSpPr>
        <p:spPr/>
        <p:txBody>
          <a:bodyPr/>
          <a:lstStyle/>
          <a:p>
            <a:r>
              <a:rPr lang="en-US"/>
              <a:t>2019 Science Undergraduate Laboratory Internships (SULI) Lectures - Princeton PLasma Physics Laboratory, Princeton NJ, USA</a:t>
            </a:r>
          </a:p>
        </p:txBody>
      </p:sp>
      <p:sp>
        <p:nvSpPr>
          <p:cNvPr id="5" name="Slide Number Placeholder 4">
            <a:extLst>
              <a:ext uri="{FF2B5EF4-FFF2-40B4-BE49-F238E27FC236}">
                <a16:creationId xmlns:a16="http://schemas.microsoft.com/office/drawing/2014/main" id="{B30FCBF7-AFA6-402F-91A0-E5C7E042E862}"/>
              </a:ext>
            </a:extLst>
          </p:cNvPr>
          <p:cNvSpPr>
            <a:spLocks noGrp="1"/>
          </p:cNvSpPr>
          <p:nvPr>
            <p:ph type="sldNum" sz="quarter" idx="12"/>
          </p:nvPr>
        </p:nvSpPr>
        <p:spPr/>
        <p:txBody>
          <a:bodyPr/>
          <a:lstStyle/>
          <a:p>
            <a:fld id="{DAA54947-94DF-4087-82AF-D7550B309CB3}" type="slidenum">
              <a:rPr lang="en-US" smtClean="0"/>
              <a:t>21</a:t>
            </a:fld>
            <a:endParaRPr lang="en-US"/>
          </a:p>
        </p:txBody>
      </p:sp>
      <p:pic>
        <p:nvPicPr>
          <p:cNvPr id="6" name="Picture 2">
            <a:extLst>
              <a:ext uri="{FF2B5EF4-FFF2-40B4-BE49-F238E27FC236}">
                <a16:creationId xmlns:a16="http://schemas.microsoft.com/office/drawing/2014/main" id="{6476210B-B341-4BD9-A637-74EA6E695967}"/>
              </a:ext>
            </a:extLst>
          </p:cNvPr>
          <p:cNvPicPr>
            <a:picLocks noChangeAspect="1" noChangeArrowheads="1"/>
          </p:cNvPicPr>
          <p:nvPr/>
        </p:nvPicPr>
        <p:blipFill>
          <a:blip r:embed="rId2" cstate="print"/>
          <a:srcRect/>
          <a:stretch>
            <a:fillRect/>
          </a:stretch>
        </p:blipFill>
        <p:spPr bwMode="auto">
          <a:xfrm>
            <a:off x="1201506" y="1715171"/>
            <a:ext cx="2971800" cy="4417199"/>
          </a:xfrm>
          <a:prstGeom prst="rect">
            <a:avLst/>
          </a:prstGeom>
          <a:noFill/>
          <a:ln w="9525">
            <a:noFill/>
            <a:miter lim="800000"/>
            <a:headEnd/>
            <a:tailEnd/>
          </a:ln>
        </p:spPr>
      </p:pic>
      <p:pic>
        <p:nvPicPr>
          <p:cNvPr id="7" name="Picture 2">
            <a:extLst>
              <a:ext uri="{FF2B5EF4-FFF2-40B4-BE49-F238E27FC236}">
                <a16:creationId xmlns:a16="http://schemas.microsoft.com/office/drawing/2014/main" id="{A35E6C8A-7786-4330-872F-B9E329233382}"/>
              </a:ext>
            </a:extLst>
          </p:cNvPr>
          <p:cNvPicPr>
            <a:picLocks noChangeAspect="1" noChangeArrowheads="1"/>
          </p:cNvPicPr>
          <p:nvPr/>
        </p:nvPicPr>
        <p:blipFill>
          <a:blip r:embed="rId3" cstate="print"/>
          <a:srcRect/>
          <a:stretch>
            <a:fillRect/>
          </a:stretch>
        </p:blipFill>
        <p:spPr bwMode="auto">
          <a:xfrm>
            <a:off x="5939329" y="953327"/>
            <a:ext cx="5646420" cy="4201372"/>
          </a:xfrm>
          <a:prstGeom prst="rect">
            <a:avLst/>
          </a:prstGeom>
          <a:noFill/>
          <a:ln w="9525">
            <a:noFill/>
            <a:miter lim="800000"/>
            <a:headEnd/>
            <a:tailEnd/>
          </a:ln>
        </p:spPr>
      </p:pic>
      <p:sp>
        <p:nvSpPr>
          <p:cNvPr id="9" name="Rectangle 4">
            <a:extLst>
              <a:ext uri="{FF2B5EF4-FFF2-40B4-BE49-F238E27FC236}">
                <a16:creationId xmlns:a16="http://schemas.microsoft.com/office/drawing/2014/main" id="{42DACC09-628D-4D88-9DF0-0E3C6BA8DD6A}"/>
              </a:ext>
            </a:extLst>
          </p:cNvPr>
          <p:cNvSpPr txBox="1">
            <a:spLocks noChangeArrowheads="1"/>
          </p:cNvSpPr>
          <p:nvPr/>
        </p:nvSpPr>
        <p:spPr>
          <a:xfrm>
            <a:off x="148564" y="970296"/>
            <a:ext cx="5943600" cy="812322"/>
          </a:xfrm>
          <a:prstGeom prst="rect">
            <a:avLst/>
          </a:prstGeom>
        </p:spPr>
        <p:txBody>
          <a:bodyPr vert="horz" lIns="91440" tIns="45720" rIns="91440" bIns="45720" rtlCol="0">
            <a:normAutofit lnSpcReduction="10000"/>
          </a:bodyPr>
          <a:lstStyle/>
          <a:p>
            <a:pPr marR="0" lvl="0" algn="just" defTabSz="914400" rtl="0" eaLnBrk="1" fontAlgn="auto" latinLnBrk="0" hangingPunct="1">
              <a:lnSpc>
                <a:spcPct val="100000"/>
              </a:lnSpc>
              <a:spcBef>
                <a:spcPct val="20000"/>
              </a:spcBef>
              <a:spcAft>
                <a:spcPts val="0"/>
              </a:spcAft>
              <a:buClrTx/>
              <a:buSzTx/>
              <a:tabLst/>
              <a:defRPr/>
            </a:pPr>
            <a:r>
              <a:rPr kumimoji="0" lang="en-US" sz="16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itchFamily="18" charset="0"/>
              </a:rPr>
              <a:t>For most sputtering devices, the angle is zero, normal to the surface.  Higher angle lets one “get underneath”.  Too high of angle means incident particle may just skip off the surface</a:t>
            </a:r>
          </a:p>
        </p:txBody>
      </p:sp>
      <p:sp>
        <p:nvSpPr>
          <p:cNvPr id="8" name="Rectangle 7">
            <a:extLst>
              <a:ext uri="{FF2B5EF4-FFF2-40B4-BE49-F238E27FC236}">
                <a16:creationId xmlns:a16="http://schemas.microsoft.com/office/drawing/2014/main" id="{49D6D094-7CBC-43D3-AFCF-A1E494DF32E8}"/>
              </a:ext>
            </a:extLst>
          </p:cNvPr>
          <p:cNvSpPr/>
          <p:nvPr/>
        </p:nvSpPr>
        <p:spPr>
          <a:xfrm>
            <a:off x="4470332" y="4600882"/>
            <a:ext cx="4897835" cy="1523494"/>
          </a:xfrm>
          <a:prstGeom prst="rect">
            <a:avLst/>
          </a:prstGeom>
        </p:spPr>
        <p:txBody>
          <a:bodyPr wrap="square">
            <a:normAutofit fontScale="85000" lnSpcReduction="20000"/>
          </a:bodyPr>
          <a:lstStyle/>
          <a:p>
            <a:pPr hangingPunct="0">
              <a:lnSpc>
                <a:spcPct val="93000"/>
              </a:lnSpc>
              <a:buClr>
                <a:srgbClr val="000000"/>
              </a:buClr>
              <a:buSzPct val="45000"/>
              <a:buFont typeface="Wingdings" pitchFamily="2" charset="2"/>
              <a:buNone/>
            </a:pPr>
            <a:r>
              <a:rPr lang="en-US" sz="2000" b="1" u="sng" dirty="0">
                <a:latin typeface="Times New Roman" pitchFamily="18" charset="0"/>
                <a:cs typeface="Times New Roman" pitchFamily="18" charset="0"/>
              </a:rPr>
              <a:t>Note</a:t>
            </a:r>
          </a:p>
          <a:p>
            <a:pPr hangingPunct="0">
              <a:lnSpc>
                <a:spcPct val="93000"/>
              </a:lnSpc>
              <a:buClr>
                <a:srgbClr val="000000"/>
              </a:buClr>
              <a:buSzPct val="45000"/>
              <a:buFont typeface="Wingdings" pitchFamily="2" charset="2"/>
              <a:buNone/>
            </a:pPr>
            <a:endParaRPr lang="en-US" sz="2000" b="1" dirty="0">
              <a:solidFill>
                <a:srgbClr val="FF0000"/>
              </a:solidFill>
              <a:latin typeface="Times New Roman" pitchFamily="18" charset="0"/>
              <a:cs typeface="Times New Roman" pitchFamily="18" charset="0"/>
            </a:endParaRPr>
          </a:p>
          <a:p>
            <a:pPr hangingPunct="0">
              <a:lnSpc>
                <a:spcPct val="93000"/>
              </a:lnSpc>
              <a:buClr>
                <a:srgbClr val="000000"/>
              </a:buClr>
              <a:buSzPct val="45000"/>
              <a:buFont typeface="Wingdings" pitchFamily="2" charset="2"/>
              <a:buNone/>
            </a:pPr>
            <a:r>
              <a:rPr lang="en-US" sz="2000" b="1" dirty="0">
                <a:solidFill>
                  <a:srgbClr val="FF0000"/>
                </a:solidFill>
                <a:latin typeface="Times New Roman" pitchFamily="18" charset="0"/>
                <a:cs typeface="Times New Roman" pitchFamily="18" charset="0"/>
              </a:rPr>
              <a:t>Copper (Cu) is easy to sputter.</a:t>
            </a:r>
          </a:p>
          <a:p>
            <a:pPr hangingPunct="0">
              <a:lnSpc>
                <a:spcPct val="93000"/>
              </a:lnSpc>
              <a:buClr>
                <a:srgbClr val="000000"/>
              </a:buClr>
              <a:buSzPct val="45000"/>
              <a:buFont typeface="Wingdings" pitchFamily="2" charset="2"/>
              <a:buNone/>
            </a:pPr>
            <a:endParaRPr lang="en-US" sz="2000" b="1" dirty="0">
              <a:solidFill>
                <a:srgbClr val="FF0000"/>
              </a:solidFill>
              <a:latin typeface="Times New Roman" pitchFamily="18" charset="0"/>
              <a:cs typeface="Times New Roman" pitchFamily="18" charset="0"/>
            </a:endParaRPr>
          </a:p>
          <a:p>
            <a:pPr hangingPunct="0">
              <a:lnSpc>
                <a:spcPct val="93000"/>
              </a:lnSpc>
              <a:buClr>
                <a:srgbClr val="000000"/>
              </a:buClr>
              <a:buSzPct val="45000"/>
              <a:buFont typeface="Wingdings" pitchFamily="2" charset="2"/>
              <a:buNone/>
            </a:pPr>
            <a:r>
              <a:rPr lang="en-US" sz="2000" b="1" dirty="0">
                <a:solidFill>
                  <a:srgbClr val="FF0000"/>
                </a:solidFill>
                <a:latin typeface="Times New Roman" pitchFamily="18" charset="0"/>
                <a:cs typeface="Times New Roman" pitchFamily="18" charset="0"/>
              </a:rPr>
              <a:t>Tungsten (W) is not easy to sputter.</a:t>
            </a:r>
          </a:p>
          <a:p>
            <a:pPr hangingPunct="0">
              <a:lnSpc>
                <a:spcPct val="93000"/>
              </a:lnSpc>
              <a:buClr>
                <a:srgbClr val="000000"/>
              </a:buClr>
              <a:buSzPct val="45000"/>
              <a:buFont typeface="Wingdings" pitchFamily="2" charset="2"/>
              <a:buNone/>
            </a:pPr>
            <a:endParaRPr lang="en-US" sz="2000" b="1" dirty="0">
              <a:solidFill>
                <a:srgbClr val="FF0000"/>
              </a:solidFill>
              <a:latin typeface="Times New Roman" pitchFamily="18" charset="0"/>
              <a:cs typeface="Times New Roman" pitchFamily="18" charset="0"/>
            </a:endParaRPr>
          </a:p>
          <a:p>
            <a:pPr hangingPunct="0">
              <a:lnSpc>
                <a:spcPct val="93000"/>
              </a:lnSpc>
              <a:buClr>
                <a:srgbClr val="000000"/>
              </a:buClr>
              <a:buSzPct val="45000"/>
              <a:buFont typeface="Wingdings" pitchFamily="2" charset="2"/>
              <a:buNone/>
            </a:pPr>
            <a:r>
              <a:rPr lang="en-US" sz="2000" b="1" dirty="0">
                <a:solidFill>
                  <a:srgbClr val="FF0000"/>
                </a:solidFill>
                <a:latin typeface="Times New Roman" pitchFamily="18" charset="0"/>
                <a:cs typeface="Times New Roman" pitchFamily="18" charset="0"/>
              </a:rPr>
              <a:t>Alumina (Al</a:t>
            </a:r>
            <a:r>
              <a:rPr lang="en-US" sz="2000" b="1" baseline="-25000" dirty="0">
                <a:solidFill>
                  <a:srgbClr val="FF0000"/>
                </a:solidFill>
                <a:latin typeface="Times New Roman" pitchFamily="18" charset="0"/>
                <a:cs typeface="Times New Roman" pitchFamily="18" charset="0"/>
              </a:rPr>
              <a:t>2</a:t>
            </a:r>
            <a:r>
              <a:rPr lang="en-US" sz="2000" b="1" dirty="0">
                <a:solidFill>
                  <a:srgbClr val="FF0000"/>
                </a:solidFill>
                <a:latin typeface="Times New Roman" pitchFamily="18" charset="0"/>
                <a:cs typeface="Times New Roman" pitchFamily="18" charset="0"/>
              </a:rPr>
              <a:t>O</a:t>
            </a:r>
            <a:r>
              <a:rPr lang="en-US" sz="2000" b="1" baseline="-25000" dirty="0">
                <a:solidFill>
                  <a:srgbClr val="FF0000"/>
                </a:solidFill>
                <a:latin typeface="Times New Roman" pitchFamily="18" charset="0"/>
                <a:cs typeface="Times New Roman" pitchFamily="18" charset="0"/>
              </a:rPr>
              <a:t>3</a:t>
            </a:r>
            <a:r>
              <a:rPr lang="en-US" sz="2000" b="1" dirty="0">
                <a:solidFill>
                  <a:srgbClr val="FF0000"/>
                </a:solidFill>
                <a:latin typeface="Times New Roman" pitchFamily="18" charset="0"/>
                <a:cs typeface="Times New Roman" pitchFamily="18" charset="0"/>
              </a:rPr>
              <a:t>) is really tough</a:t>
            </a:r>
          </a:p>
        </p:txBody>
      </p:sp>
    </p:spTree>
    <p:extLst>
      <p:ext uri="{BB962C8B-B14F-4D97-AF65-F5344CB8AC3E}">
        <p14:creationId xmlns:p14="http://schemas.microsoft.com/office/powerpoint/2010/main" val="5397877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E8E74-6655-4C7E-B026-C0A54F4949DF}"/>
              </a:ext>
            </a:extLst>
          </p:cNvPr>
          <p:cNvSpPr>
            <a:spLocks noGrp="1"/>
          </p:cNvSpPr>
          <p:nvPr>
            <p:ph type="title"/>
          </p:nvPr>
        </p:nvSpPr>
        <p:spPr/>
        <p:txBody>
          <a:bodyPr>
            <a:normAutofit/>
          </a:bodyPr>
          <a:lstStyle/>
          <a:p>
            <a:r>
              <a:rPr lang="en-US" sz="3600" dirty="0"/>
              <a:t>Potential electron emission</a:t>
            </a:r>
          </a:p>
        </p:txBody>
      </p:sp>
      <p:sp>
        <p:nvSpPr>
          <p:cNvPr id="3" name="Date Placeholder 2">
            <a:extLst>
              <a:ext uri="{FF2B5EF4-FFF2-40B4-BE49-F238E27FC236}">
                <a16:creationId xmlns:a16="http://schemas.microsoft.com/office/drawing/2014/main" id="{C6A95C69-B016-4E27-A8DE-A64803453238}"/>
              </a:ext>
            </a:extLst>
          </p:cNvPr>
          <p:cNvSpPr>
            <a:spLocks noGrp="1"/>
          </p:cNvSpPr>
          <p:nvPr>
            <p:ph type="dt" sz="half" idx="10"/>
          </p:nvPr>
        </p:nvSpPr>
        <p:spPr/>
        <p:txBody>
          <a:bodyPr/>
          <a:lstStyle/>
          <a:p>
            <a:r>
              <a:rPr lang="en-US"/>
              <a:t>6/14/2019</a:t>
            </a:r>
          </a:p>
        </p:txBody>
      </p:sp>
      <p:sp>
        <p:nvSpPr>
          <p:cNvPr id="4" name="Footer Placeholder 3">
            <a:extLst>
              <a:ext uri="{FF2B5EF4-FFF2-40B4-BE49-F238E27FC236}">
                <a16:creationId xmlns:a16="http://schemas.microsoft.com/office/drawing/2014/main" id="{9C237F51-0F0E-44AE-9EE6-A13F400DA66E}"/>
              </a:ext>
            </a:extLst>
          </p:cNvPr>
          <p:cNvSpPr>
            <a:spLocks noGrp="1"/>
          </p:cNvSpPr>
          <p:nvPr>
            <p:ph type="ftr" sz="quarter" idx="11"/>
          </p:nvPr>
        </p:nvSpPr>
        <p:spPr/>
        <p:txBody>
          <a:bodyPr/>
          <a:lstStyle/>
          <a:p>
            <a:r>
              <a:rPr lang="en-US"/>
              <a:t>2019 Science Undergraduate Laboratory Internships (SULI) Lectures - Princeton PLasma Physics Laboratory, Princeton NJ, USA</a:t>
            </a:r>
          </a:p>
        </p:txBody>
      </p:sp>
      <p:sp>
        <p:nvSpPr>
          <p:cNvPr id="5" name="Slide Number Placeholder 4">
            <a:extLst>
              <a:ext uri="{FF2B5EF4-FFF2-40B4-BE49-F238E27FC236}">
                <a16:creationId xmlns:a16="http://schemas.microsoft.com/office/drawing/2014/main" id="{5A6D71CA-A4CA-4604-BD2A-7130797BEC49}"/>
              </a:ext>
            </a:extLst>
          </p:cNvPr>
          <p:cNvSpPr>
            <a:spLocks noGrp="1"/>
          </p:cNvSpPr>
          <p:nvPr>
            <p:ph type="sldNum" sz="quarter" idx="12"/>
          </p:nvPr>
        </p:nvSpPr>
        <p:spPr/>
        <p:txBody>
          <a:bodyPr/>
          <a:lstStyle/>
          <a:p>
            <a:fld id="{DAA54947-94DF-4087-82AF-D7550B309CB3}" type="slidenum">
              <a:rPr lang="en-US" smtClean="0"/>
              <a:t>22</a:t>
            </a:fld>
            <a:endParaRPr lang="en-US"/>
          </a:p>
        </p:txBody>
      </p:sp>
      <p:sp>
        <p:nvSpPr>
          <p:cNvPr id="6" name="Content Placeholder 2">
            <a:extLst>
              <a:ext uri="{FF2B5EF4-FFF2-40B4-BE49-F238E27FC236}">
                <a16:creationId xmlns:a16="http://schemas.microsoft.com/office/drawing/2014/main" id="{0F659946-86A1-44A1-9363-4FD324ADBE4C}"/>
              </a:ext>
            </a:extLst>
          </p:cNvPr>
          <p:cNvSpPr txBox="1">
            <a:spLocks/>
          </p:cNvSpPr>
          <p:nvPr/>
        </p:nvSpPr>
        <p:spPr>
          <a:xfrm>
            <a:off x="340263" y="1125187"/>
            <a:ext cx="4680936" cy="4816700"/>
          </a:xfrm>
          <a:prstGeom prst="rect">
            <a:avLst/>
          </a:prstGeom>
          <a:solidFill>
            <a:srgbClr val="FFC000"/>
          </a:solidFill>
        </p:spPr>
        <p:txBody>
          <a:bodyPr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60000"/>
              <a:buFont typeface="Wingdings" panose="05000000000000000000" pitchFamily="2" charset="2"/>
              <a:buChar char="q"/>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80000"/>
              <a:buFont typeface="Wingdings" panose="05000000000000000000" pitchFamily="2" charset="2"/>
              <a:buChar char="v"/>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hangingPunct="0">
              <a:lnSpc>
                <a:spcPct val="93000"/>
              </a:lnSpc>
              <a:buClr>
                <a:srgbClr val="000000"/>
              </a:buClr>
              <a:buSzPct val="45000"/>
              <a:buFont typeface="Wingdings" pitchFamily="2" charset="2"/>
              <a:buNone/>
            </a:pPr>
            <a:r>
              <a:rPr lang="en-US" sz="1800" dirty="0">
                <a:solidFill>
                  <a:srgbClr val="0000CC"/>
                </a:solidFill>
                <a:latin typeface="Times New Roman" panose="02020603050405020304" pitchFamily="18" charset="0"/>
                <a:cs typeface="Times New Roman" panose="02020603050405020304" pitchFamily="18" charset="0"/>
              </a:rPr>
              <a:t>As an ion approaches a surface, it becomes energetically favorable for an electron to tunnel over to the ion and neutralize it.</a:t>
            </a:r>
          </a:p>
          <a:p>
            <a:pPr marL="0" indent="0" hangingPunct="0">
              <a:lnSpc>
                <a:spcPct val="93000"/>
              </a:lnSpc>
              <a:buClr>
                <a:srgbClr val="000000"/>
              </a:buClr>
              <a:buSzPct val="45000"/>
              <a:buFont typeface="Wingdings" pitchFamily="2" charset="2"/>
              <a:buNone/>
            </a:pPr>
            <a:endParaRPr lang="en-US" sz="1800" dirty="0">
              <a:solidFill>
                <a:srgbClr val="0000CC"/>
              </a:solidFill>
              <a:latin typeface="Times New Roman" panose="02020603050405020304" pitchFamily="18" charset="0"/>
              <a:cs typeface="Times New Roman" panose="02020603050405020304" pitchFamily="18" charset="0"/>
            </a:endParaRPr>
          </a:p>
          <a:p>
            <a:pPr marL="0" indent="0" hangingPunct="0">
              <a:lnSpc>
                <a:spcPct val="93000"/>
              </a:lnSpc>
              <a:buClr>
                <a:srgbClr val="000000"/>
              </a:buClr>
              <a:buSzPct val="45000"/>
              <a:buFont typeface="Wingdings" pitchFamily="2" charset="2"/>
              <a:buNone/>
            </a:pPr>
            <a:r>
              <a:rPr lang="en-US" sz="1800" dirty="0">
                <a:solidFill>
                  <a:srgbClr val="FF0000"/>
                </a:solidFill>
                <a:latin typeface="Times New Roman" panose="02020603050405020304" pitchFamily="18" charset="0"/>
                <a:cs typeface="Times New Roman" panose="02020603050405020304" pitchFamily="18" charset="0"/>
              </a:rPr>
              <a:t>THIS ALWAYS HAPPENS</a:t>
            </a:r>
          </a:p>
          <a:p>
            <a:pPr marL="0" indent="0" hangingPunct="0">
              <a:lnSpc>
                <a:spcPct val="93000"/>
              </a:lnSpc>
              <a:buClr>
                <a:srgbClr val="000000"/>
              </a:buClr>
              <a:buSzPct val="45000"/>
              <a:buFont typeface="Wingdings" pitchFamily="2" charset="2"/>
              <a:buNone/>
            </a:pPr>
            <a:r>
              <a:rPr lang="en-US" sz="1800" dirty="0">
                <a:solidFill>
                  <a:srgbClr val="FF0000"/>
                </a:solidFill>
                <a:latin typeface="Times New Roman" panose="02020603050405020304" pitchFamily="18" charset="0"/>
                <a:cs typeface="Times New Roman" panose="02020603050405020304" pitchFamily="18" charset="0"/>
              </a:rPr>
              <a:t>– an ion never actually hits a surface</a:t>
            </a:r>
          </a:p>
          <a:p>
            <a:pPr marL="0" indent="0" hangingPunct="0">
              <a:lnSpc>
                <a:spcPct val="93000"/>
              </a:lnSpc>
              <a:buClr>
                <a:srgbClr val="000000"/>
              </a:buClr>
              <a:buSzPct val="45000"/>
              <a:buFont typeface="Wingdings" pitchFamily="2" charset="2"/>
              <a:buNone/>
            </a:pPr>
            <a:endParaRPr lang="en-US" sz="1800" dirty="0">
              <a:solidFill>
                <a:srgbClr val="0000CC"/>
              </a:solidFill>
              <a:latin typeface="Times New Roman" panose="02020603050405020304" pitchFamily="18" charset="0"/>
              <a:cs typeface="Times New Roman" panose="02020603050405020304" pitchFamily="18" charset="0"/>
            </a:endParaRPr>
          </a:p>
          <a:p>
            <a:pPr marL="0" indent="0" hangingPunct="0">
              <a:lnSpc>
                <a:spcPct val="93000"/>
              </a:lnSpc>
              <a:buClr>
                <a:srgbClr val="000000"/>
              </a:buClr>
              <a:buSzPct val="45000"/>
              <a:buFont typeface="Wingdings" pitchFamily="2" charset="2"/>
              <a:buNone/>
            </a:pPr>
            <a:endParaRPr lang="en-US" sz="1800" dirty="0">
              <a:solidFill>
                <a:srgbClr val="0000CC"/>
              </a:solidFill>
              <a:latin typeface="Times New Roman" panose="02020603050405020304" pitchFamily="18" charset="0"/>
              <a:cs typeface="Times New Roman" panose="02020603050405020304" pitchFamily="18" charset="0"/>
            </a:endParaRPr>
          </a:p>
          <a:p>
            <a:pPr marL="0" indent="0" hangingPunct="0">
              <a:lnSpc>
                <a:spcPct val="93000"/>
              </a:lnSpc>
              <a:buClr>
                <a:srgbClr val="000000"/>
              </a:buClr>
              <a:buSzPct val="45000"/>
              <a:buFont typeface="Wingdings" pitchFamily="2" charset="2"/>
              <a:buNone/>
            </a:pPr>
            <a:endParaRPr lang="en-US" sz="1800" dirty="0">
              <a:solidFill>
                <a:srgbClr val="0000CC"/>
              </a:solidFill>
              <a:latin typeface="Times New Roman" panose="02020603050405020304" pitchFamily="18" charset="0"/>
              <a:cs typeface="Times New Roman" panose="02020603050405020304" pitchFamily="18" charset="0"/>
            </a:endParaRPr>
          </a:p>
          <a:p>
            <a:pPr marL="0" indent="0" hangingPunct="0">
              <a:lnSpc>
                <a:spcPct val="93000"/>
              </a:lnSpc>
              <a:buClr>
                <a:srgbClr val="000000"/>
              </a:buClr>
              <a:buSzPct val="45000"/>
              <a:buFont typeface="Wingdings" pitchFamily="2" charset="2"/>
              <a:buNone/>
            </a:pPr>
            <a:endParaRPr lang="en-US" sz="1800" dirty="0">
              <a:solidFill>
                <a:srgbClr val="0000CC"/>
              </a:solidFill>
              <a:latin typeface="Times New Roman" panose="02020603050405020304" pitchFamily="18" charset="0"/>
              <a:cs typeface="Times New Roman" panose="02020603050405020304" pitchFamily="18" charset="0"/>
            </a:endParaRPr>
          </a:p>
          <a:p>
            <a:pPr marL="0" indent="0" hangingPunct="0">
              <a:lnSpc>
                <a:spcPct val="93000"/>
              </a:lnSpc>
              <a:buClr>
                <a:srgbClr val="000000"/>
              </a:buClr>
              <a:buSzPct val="45000"/>
              <a:buFont typeface="Wingdings" pitchFamily="2" charset="2"/>
              <a:buNone/>
            </a:pPr>
            <a:r>
              <a:rPr lang="en-US" sz="1800" dirty="0">
                <a:solidFill>
                  <a:srgbClr val="0000CC"/>
                </a:solidFill>
                <a:latin typeface="Times New Roman" panose="02020603050405020304" pitchFamily="18" charset="0"/>
                <a:cs typeface="Times New Roman" panose="02020603050405020304" pitchFamily="18" charset="0"/>
              </a:rPr>
              <a:t>Then, that extra energy can manifest itself in a number of ways.  If the </a:t>
            </a:r>
            <a:r>
              <a:rPr lang="en-US" sz="1800" dirty="0">
                <a:solidFill>
                  <a:srgbClr val="FF0000"/>
                </a:solidFill>
                <a:latin typeface="Times New Roman" panose="02020603050405020304" pitchFamily="18" charset="0"/>
                <a:cs typeface="Times New Roman" panose="02020603050405020304" pitchFamily="18" charset="0"/>
              </a:rPr>
              <a:t>ionization potential is greater than 2 times the work function</a:t>
            </a:r>
            <a:r>
              <a:rPr lang="en-US" sz="1800" dirty="0">
                <a:solidFill>
                  <a:srgbClr val="0000CC"/>
                </a:solidFill>
                <a:latin typeface="Times New Roman" panose="02020603050405020304" pitchFamily="18" charset="0"/>
                <a:cs typeface="Times New Roman" panose="02020603050405020304" pitchFamily="18" charset="0"/>
              </a:rPr>
              <a:t> of the material, an electron from the surface to be emitted.  This is “potential emission”.</a:t>
            </a:r>
          </a:p>
        </p:txBody>
      </p:sp>
      <p:pic>
        <p:nvPicPr>
          <p:cNvPr id="7" name="Picture 2">
            <a:extLst>
              <a:ext uri="{FF2B5EF4-FFF2-40B4-BE49-F238E27FC236}">
                <a16:creationId xmlns:a16="http://schemas.microsoft.com/office/drawing/2014/main" id="{879767AD-0CB7-488E-AC6F-3E3358F04C54}"/>
              </a:ext>
            </a:extLst>
          </p:cNvPr>
          <p:cNvPicPr>
            <a:picLocks noChangeAspect="1" noChangeArrowheads="1"/>
          </p:cNvPicPr>
          <p:nvPr/>
        </p:nvPicPr>
        <p:blipFill>
          <a:blip r:embed="rId2" cstate="print"/>
          <a:srcRect l="17146" r="16369" b="13733"/>
          <a:stretch>
            <a:fillRect/>
          </a:stretch>
        </p:blipFill>
        <p:spPr>
          <a:xfrm>
            <a:off x="7531908" y="960328"/>
            <a:ext cx="4046282" cy="5166360"/>
          </a:xfrm>
          <a:prstGeom prst="rect">
            <a:avLst/>
          </a:prstGeom>
        </p:spPr>
      </p:pic>
      <p:sp>
        <p:nvSpPr>
          <p:cNvPr id="8" name="TextBox 7">
            <a:extLst>
              <a:ext uri="{FF2B5EF4-FFF2-40B4-BE49-F238E27FC236}">
                <a16:creationId xmlns:a16="http://schemas.microsoft.com/office/drawing/2014/main" id="{2AE96FAA-2212-4891-8680-922F6BAA0919}"/>
              </a:ext>
            </a:extLst>
          </p:cNvPr>
          <p:cNvSpPr txBox="1"/>
          <p:nvPr/>
        </p:nvSpPr>
        <p:spPr>
          <a:xfrm>
            <a:off x="5159739" y="4747491"/>
            <a:ext cx="3254587" cy="1330036"/>
          </a:xfrm>
          <a:prstGeom prst="rect">
            <a:avLst/>
          </a:prstGeom>
          <a:noFill/>
        </p:spPr>
        <p:txBody>
          <a:bodyPr wrap="square" rtlCol="0">
            <a:noAutofit/>
          </a:bodyPr>
          <a:lstStyle/>
          <a:p>
            <a:pPr algn="just"/>
            <a:r>
              <a:rPr lang="en-AU" sz="1600" b="1" dirty="0">
                <a:latin typeface="Times New Roman" pitchFamily="18" charset="0"/>
                <a:cs typeface="Times New Roman" pitchFamily="18" charset="0"/>
              </a:rPr>
              <a:t>Ion neutralization and secondary emission at a metal surface: (a) the work function </a:t>
            </a:r>
            <a:r>
              <a:rPr lang="en-AU" sz="1600" b="1" i="1" dirty="0">
                <a:latin typeface="Times New Roman" pitchFamily="18" charset="0"/>
                <a:cs typeface="Times New Roman" pitchFamily="18" charset="0"/>
              </a:rPr>
              <a:t>E</a:t>
            </a:r>
            <a:r>
              <a:rPr lang="en-AU" sz="1600" b="1" i="1" baseline="-25000" dirty="0">
                <a:latin typeface="Times New Roman" pitchFamily="18" charset="0"/>
                <a:cs typeface="Times New Roman" pitchFamily="18" charset="0"/>
              </a:rPr>
              <a:t>0</a:t>
            </a:r>
            <a:r>
              <a:rPr lang="en-AU" sz="1600" b="1" dirty="0">
                <a:latin typeface="Times New Roman" pitchFamily="18" charset="0"/>
                <a:cs typeface="Times New Roman" pitchFamily="18" charset="0"/>
              </a:rPr>
              <a:t> and the Fermi energy </a:t>
            </a:r>
            <a:r>
              <a:rPr lang="en-AU" sz="1600" b="1" i="1" dirty="0">
                <a:latin typeface="Times New Roman" pitchFamily="18" charset="0"/>
                <a:cs typeface="Times New Roman" pitchFamily="18" charset="0"/>
              </a:rPr>
              <a:t>E</a:t>
            </a:r>
            <a:r>
              <a:rPr lang="en-AU" sz="1600" b="1" i="1" baseline="-25000" dirty="0">
                <a:latin typeface="Times New Roman" pitchFamily="18" charset="0"/>
                <a:cs typeface="Times New Roman" pitchFamily="18" charset="0"/>
              </a:rPr>
              <a:t>F</a:t>
            </a:r>
            <a:r>
              <a:rPr lang="en-AU" sz="1600" b="1" dirty="0">
                <a:latin typeface="Times New Roman" pitchFamily="18" charset="0"/>
                <a:cs typeface="Times New Roman" pitchFamily="18" charset="0"/>
              </a:rPr>
              <a:t>: (b) Auger emission due to electron tunnelling.</a:t>
            </a:r>
          </a:p>
        </p:txBody>
      </p:sp>
    </p:spTree>
    <p:extLst>
      <p:ext uri="{BB962C8B-B14F-4D97-AF65-F5344CB8AC3E}">
        <p14:creationId xmlns:p14="http://schemas.microsoft.com/office/powerpoint/2010/main" val="5628921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6AD35-5D53-4398-930B-5AE714CF7007}"/>
              </a:ext>
            </a:extLst>
          </p:cNvPr>
          <p:cNvSpPr>
            <a:spLocks noGrp="1"/>
          </p:cNvSpPr>
          <p:nvPr>
            <p:ph type="title"/>
          </p:nvPr>
        </p:nvSpPr>
        <p:spPr/>
        <p:txBody>
          <a:bodyPr>
            <a:normAutofit/>
          </a:bodyPr>
          <a:lstStyle/>
          <a:p>
            <a:r>
              <a:rPr lang="en-US" sz="3600" dirty="0"/>
              <a:t>Ion induced secondary electron emission</a:t>
            </a:r>
          </a:p>
        </p:txBody>
      </p:sp>
      <p:sp>
        <p:nvSpPr>
          <p:cNvPr id="3" name="Date Placeholder 2">
            <a:extLst>
              <a:ext uri="{FF2B5EF4-FFF2-40B4-BE49-F238E27FC236}">
                <a16:creationId xmlns:a16="http://schemas.microsoft.com/office/drawing/2014/main" id="{1F166513-553F-4B98-83C4-B452772DA52E}"/>
              </a:ext>
            </a:extLst>
          </p:cNvPr>
          <p:cNvSpPr>
            <a:spLocks noGrp="1"/>
          </p:cNvSpPr>
          <p:nvPr>
            <p:ph type="dt" sz="half" idx="10"/>
          </p:nvPr>
        </p:nvSpPr>
        <p:spPr/>
        <p:txBody>
          <a:bodyPr/>
          <a:lstStyle/>
          <a:p>
            <a:r>
              <a:rPr lang="en-US"/>
              <a:t>6/14/2019</a:t>
            </a:r>
          </a:p>
        </p:txBody>
      </p:sp>
      <p:sp>
        <p:nvSpPr>
          <p:cNvPr id="4" name="Footer Placeholder 3">
            <a:extLst>
              <a:ext uri="{FF2B5EF4-FFF2-40B4-BE49-F238E27FC236}">
                <a16:creationId xmlns:a16="http://schemas.microsoft.com/office/drawing/2014/main" id="{D2829362-FF2D-4377-9CF0-A8EFEBF372A6}"/>
              </a:ext>
            </a:extLst>
          </p:cNvPr>
          <p:cNvSpPr>
            <a:spLocks noGrp="1"/>
          </p:cNvSpPr>
          <p:nvPr>
            <p:ph type="ftr" sz="quarter" idx="11"/>
          </p:nvPr>
        </p:nvSpPr>
        <p:spPr/>
        <p:txBody>
          <a:bodyPr/>
          <a:lstStyle/>
          <a:p>
            <a:r>
              <a:rPr lang="en-US"/>
              <a:t>2019 Science Undergraduate Laboratory Internships (SULI) Lectures - Princeton PLasma Physics Laboratory, Princeton NJ, USA</a:t>
            </a:r>
          </a:p>
        </p:txBody>
      </p:sp>
      <p:sp>
        <p:nvSpPr>
          <p:cNvPr id="5" name="Slide Number Placeholder 4">
            <a:extLst>
              <a:ext uri="{FF2B5EF4-FFF2-40B4-BE49-F238E27FC236}">
                <a16:creationId xmlns:a16="http://schemas.microsoft.com/office/drawing/2014/main" id="{21C10504-1EA2-4B24-8064-DDA2BD5B59D5}"/>
              </a:ext>
            </a:extLst>
          </p:cNvPr>
          <p:cNvSpPr>
            <a:spLocks noGrp="1"/>
          </p:cNvSpPr>
          <p:nvPr>
            <p:ph type="sldNum" sz="quarter" idx="12"/>
          </p:nvPr>
        </p:nvSpPr>
        <p:spPr/>
        <p:txBody>
          <a:bodyPr/>
          <a:lstStyle/>
          <a:p>
            <a:fld id="{DAA54947-94DF-4087-82AF-D7550B309CB3}" type="slidenum">
              <a:rPr lang="en-US" smtClean="0"/>
              <a:t>23</a:t>
            </a:fld>
            <a:endParaRPr lang="en-US"/>
          </a:p>
        </p:txBody>
      </p:sp>
      <p:sp>
        <p:nvSpPr>
          <p:cNvPr id="6" name="Content Placeholder 2">
            <a:extLst>
              <a:ext uri="{FF2B5EF4-FFF2-40B4-BE49-F238E27FC236}">
                <a16:creationId xmlns:a16="http://schemas.microsoft.com/office/drawing/2014/main" id="{8583823C-4734-402F-9F3C-2636118E1B2F}"/>
              </a:ext>
            </a:extLst>
          </p:cNvPr>
          <p:cNvSpPr txBox="1">
            <a:spLocks/>
          </p:cNvSpPr>
          <p:nvPr/>
        </p:nvSpPr>
        <p:spPr>
          <a:xfrm>
            <a:off x="342917" y="4525947"/>
            <a:ext cx="4605359" cy="1468192"/>
          </a:xfrm>
          <a:prstGeom prst="rect">
            <a:avLst/>
          </a:prstGeom>
          <a:solidFill>
            <a:srgbClr val="FFC000"/>
          </a:solidFill>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60000"/>
              <a:buFont typeface="Wingdings" panose="05000000000000000000" pitchFamily="2" charset="2"/>
              <a:buChar char="q"/>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80000"/>
              <a:buFont typeface="Wingdings" panose="05000000000000000000" pitchFamily="2" charset="2"/>
              <a:buChar char="v"/>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000" b="1" dirty="0">
                <a:solidFill>
                  <a:srgbClr val="0000CC"/>
                </a:solidFill>
                <a:latin typeface="Times New Roman" panose="02020603050405020304" pitchFamily="18" charset="0"/>
                <a:cs typeface="Times New Roman" panose="02020603050405020304" pitchFamily="18" charset="0"/>
              </a:rPr>
              <a:t>Higher energy ions or neutrals can liberate electrons through “kinetic emission” – basically impact ionizing the solid.</a:t>
            </a:r>
          </a:p>
        </p:txBody>
      </p:sp>
      <p:sp>
        <p:nvSpPr>
          <p:cNvPr id="7" name="Content Placeholder 3">
            <a:extLst>
              <a:ext uri="{FF2B5EF4-FFF2-40B4-BE49-F238E27FC236}">
                <a16:creationId xmlns:a16="http://schemas.microsoft.com/office/drawing/2014/main" id="{E4EA41DB-33FC-4EB0-A97C-6C0489F7A9CB}"/>
              </a:ext>
            </a:extLst>
          </p:cNvPr>
          <p:cNvSpPr txBox="1">
            <a:spLocks/>
          </p:cNvSpPr>
          <p:nvPr/>
        </p:nvSpPr>
        <p:spPr>
          <a:xfrm>
            <a:off x="5100205" y="4572001"/>
            <a:ext cx="6858000" cy="1544085"/>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60000"/>
              <a:buFont typeface="Wingdings" panose="05000000000000000000" pitchFamily="2" charset="2"/>
              <a:buChar char="q"/>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80000"/>
              <a:buFont typeface="Wingdings" panose="05000000000000000000" pitchFamily="2" charset="2"/>
              <a:buChar char="v"/>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dirty="0">
                <a:latin typeface="Times New Roman" panose="02020603050405020304" pitchFamily="18" charset="0"/>
                <a:cs typeface="Times New Roman" panose="02020603050405020304" pitchFamily="18" charset="0"/>
              </a:rPr>
              <a:t>He</a:t>
            </a:r>
            <a:r>
              <a:rPr lang="en-AU" baseline="30000" dirty="0">
                <a:latin typeface="Times New Roman" panose="02020603050405020304" pitchFamily="18" charset="0"/>
                <a:cs typeface="Times New Roman" panose="02020603050405020304" pitchFamily="18" charset="0"/>
              </a:rPr>
              <a:t>+</a:t>
            </a:r>
            <a:r>
              <a:rPr lang="en-AU" dirty="0">
                <a:latin typeface="Times New Roman" panose="02020603050405020304" pitchFamily="18" charset="0"/>
                <a:cs typeface="Times New Roman" panose="02020603050405020304" pitchFamily="18" charset="0"/>
              </a:rPr>
              <a:t> is always higher since ionization potential is higher.</a:t>
            </a:r>
          </a:p>
          <a:p>
            <a:r>
              <a:rPr lang="en-AU" dirty="0">
                <a:latin typeface="Times New Roman" panose="02020603050405020304" pitchFamily="18" charset="0"/>
                <a:cs typeface="Times New Roman" panose="02020603050405020304" pitchFamily="18" charset="0"/>
              </a:rPr>
              <a:t>Note small effect of kinetic emission in energy range in fusion plasmas.</a:t>
            </a:r>
          </a:p>
          <a:p>
            <a:r>
              <a:rPr lang="en-AU" dirty="0">
                <a:latin typeface="Times New Roman" panose="02020603050405020304" pitchFamily="18" charset="0"/>
                <a:cs typeface="Times New Roman" panose="02020603050405020304" pitchFamily="18" charset="0"/>
              </a:rPr>
              <a:t>Surfaces with low work functions (e.g. alkali metals) will emit more electrons.</a:t>
            </a:r>
          </a:p>
        </p:txBody>
      </p:sp>
      <p:pic>
        <p:nvPicPr>
          <p:cNvPr id="8" name="Picture 2">
            <a:extLst>
              <a:ext uri="{FF2B5EF4-FFF2-40B4-BE49-F238E27FC236}">
                <a16:creationId xmlns:a16="http://schemas.microsoft.com/office/drawing/2014/main" id="{2E7670AF-F2FD-409D-AE39-FD9489575D01}"/>
              </a:ext>
            </a:extLst>
          </p:cNvPr>
          <p:cNvPicPr>
            <a:picLocks noChangeAspect="1" noChangeArrowheads="1"/>
          </p:cNvPicPr>
          <p:nvPr/>
        </p:nvPicPr>
        <p:blipFill>
          <a:blip r:embed="rId2" cstate="print"/>
          <a:srcRect l="6169" r="6679" b="5271"/>
          <a:stretch>
            <a:fillRect/>
          </a:stretch>
        </p:blipFill>
        <p:spPr bwMode="auto">
          <a:xfrm>
            <a:off x="6929576" y="969659"/>
            <a:ext cx="4729417" cy="3566160"/>
          </a:xfrm>
          <a:prstGeom prst="rect">
            <a:avLst/>
          </a:prstGeom>
          <a:noFill/>
          <a:ln w="9525">
            <a:noFill/>
            <a:miter lim="800000"/>
            <a:headEnd/>
            <a:tailEnd/>
          </a:ln>
        </p:spPr>
      </p:pic>
      <p:pic>
        <p:nvPicPr>
          <p:cNvPr id="9" name="Picture 3" descr="ivan4gs">
            <a:extLst>
              <a:ext uri="{FF2B5EF4-FFF2-40B4-BE49-F238E27FC236}">
                <a16:creationId xmlns:a16="http://schemas.microsoft.com/office/drawing/2014/main" id="{7B25073F-E0AB-4101-A5A1-D9D1D1A26061}"/>
              </a:ext>
            </a:extLst>
          </p:cNvPr>
          <p:cNvPicPr>
            <a:picLocks noChangeAspect="1" noChangeArrowheads="1"/>
          </p:cNvPicPr>
          <p:nvPr/>
        </p:nvPicPr>
        <p:blipFill>
          <a:blip r:embed="rId3" cstate="print"/>
          <a:srcRect l="3311" r="4988" b="3772"/>
          <a:stretch>
            <a:fillRect/>
          </a:stretch>
        </p:blipFill>
        <p:spPr bwMode="auto">
          <a:xfrm>
            <a:off x="281799" y="965759"/>
            <a:ext cx="5283447" cy="3474720"/>
          </a:xfrm>
          <a:prstGeom prst="rect">
            <a:avLst/>
          </a:prstGeom>
          <a:noFill/>
          <a:ln w="9525">
            <a:noFill/>
            <a:miter lim="800000"/>
            <a:headEnd/>
            <a:tailEnd/>
          </a:ln>
        </p:spPr>
      </p:pic>
    </p:spTree>
    <p:extLst>
      <p:ext uri="{BB962C8B-B14F-4D97-AF65-F5344CB8AC3E}">
        <p14:creationId xmlns:p14="http://schemas.microsoft.com/office/powerpoint/2010/main" val="15039951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FA82B-F7FB-4D5F-BF04-E4D1E7E2F1D4}"/>
              </a:ext>
            </a:extLst>
          </p:cNvPr>
          <p:cNvSpPr>
            <a:spLocks noGrp="1"/>
          </p:cNvSpPr>
          <p:nvPr>
            <p:ph type="title"/>
          </p:nvPr>
        </p:nvSpPr>
        <p:spPr/>
        <p:txBody>
          <a:bodyPr>
            <a:normAutofit/>
          </a:bodyPr>
          <a:lstStyle/>
          <a:p>
            <a:r>
              <a:rPr lang="en-US" sz="3600" dirty="0"/>
              <a:t>Need to talk about the sheath</a:t>
            </a:r>
          </a:p>
        </p:txBody>
      </p:sp>
      <p:sp>
        <p:nvSpPr>
          <p:cNvPr id="3" name="Date Placeholder 2">
            <a:extLst>
              <a:ext uri="{FF2B5EF4-FFF2-40B4-BE49-F238E27FC236}">
                <a16:creationId xmlns:a16="http://schemas.microsoft.com/office/drawing/2014/main" id="{D0BC4A77-FB04-460D-9D1C-B261B4784CAA}"/>
              </a:ext>
            </a:extLst>
          </p:cNvPr>
          <p:cNvSpPr>
            <a:spLocks noGrp="1"/>
          </p:cNvSpPr>
          <p:nvPr>
            <p:ph type="dt" sz="half" idx="10"/>
          </p:nvPr>
        </p:nvSpPr>
        <p:spPr/>
        <p:txBody>
          <a:bodyPr/>
          <a:lstStyle/>
          <a:p>
            <a:r>
              <a:rPr lang="en-US"/>
              <a:t>6/14/2019</a:t>
            </a:r>
          </a:p>
        </p:txBody>
      </p:sp>
      <p:sp>
        <p:nvSpPr>
          <p:cNvPr id="4" name="Footer Placeholder 3">
            <a:extLst>
              <a:ext uri="{FF2B5EF4-FFF2-40B4-BE49-F238E27FC236}">
                <a16:creationId xmlns:a16="http://schemas.microsoft.com/office/drawing/2014/main" id="{3CDFFB79-EA43-4737-9B30-E722DE4CCE57}"/>
              </a:ext>
            </a:extLst>
          </p:cNvPr>
          <p:cNvSpPr>
            <a:spLocks noGrp="1"/>
          </p:cNvSpPr>
          <p:nvPr>
            <p:ph type="ftr" sz="quarter" idx="11"/>
          </p:nvPr>
        </p:nvSpPr>
        <p:spPr/>
        <p:txBody>
          <a:bodyPr/>
          <a:lstStyle/>
          <a:p>
            <a:r>
              <a:rPr lang="en-US"/>
              <a:t>2019 Science Undergraduate Laboratory Internships (SULI) Lectures - Princeton PLasma Physics Laboratory, Princeton NJ, USA</a:t>
            </a:r>
          </a:p>
        </p:txBody>
      </p:sp>
      <p:sp>
        <p:nvSpPr>
          <p:cNvPr id="5" name="Slide Number Placeholder 4">
            <a:extLst>
              <a:ext uri="{FF2B5EF4-FFF2-40B4-BE49-F238E27FC236}">
                <a16:creationId xmlns:a16="http://schemas.microsoft.com/office/drawing/2014/main" id="{B22B07FE-19EC-44BD-9B78-44CBA2C36CBF}"/>
              </a:ext>
            </a:extLst>
          </p:cNvPr>
          <p:cNvSpPr>
            <a:spLocks noGrp="1"/>
          </p:cNvSpPr>
          <p:nvPr>
            <p:ph type="sldNum" sz="quarter" idx="12"/>
          </p:nvPr>
        </p:nvSpPr>
        <p:spPr/>
        <p:txBody>
          <a:bodyPr/>
          <a:lstStyle/>
          <a:p>
            <a:fld id="{DAA54947-94DF-4087-82AF-D7550B309CB3}" type="slidenum">
              <a:rPr lang="en-US" smtClean="0"/>
              <a:t>24</a:t>
            </a:fld>
            <a:endParaRPr lang="en-US"/>
          </a:p>
        </p:txBody>
      </p:sp>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EC2A651B-F290-415A-82BA-1F8FE724599D}"/>
                  </a:ext>
                </a:extLst>
              </p:cNvPr>
              <p:cNvSpPr txBox="1">
                <a:spLocks/>
              </p:cNvSpPr>
              <p:nvPr/>
            </p:nvSpPr>
            <p:spPr>
              <a:xfrm>
                <a:off x="1529480" y="969823"/>
                <a:ext cx="9144000" cy="5120640"/>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60000"/>
                  <a:buFont typeface="Wingdings" panose="05000000000000000000" pitchFamily="2" charset="2"/>
                  <a:buChar char="q"/>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80000"/>
                  <a:buFont typeface="Wingdings" panose="05000000000000000000" pitchFamily="2" charset="2"/>
                  <a:buChar char="v"/>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Times New Roman" panose="02020603050405020304" pitchFamily="18" charset="0"/>
                    <a:cs typeface="Times New Roman" panose="02020603050405020304" pitchFamily="18" charset="0"/>
                  </a:rPr>
                  <a:t>Imagine a conductor that is immersed in a plasma</a:t>
                </a:r>
              </a:p>
              <a:p>
                <a:r>
                  <a:rPr lang="en-US" sz="2000" dirty="0">
                    <a:latin typeface="Times New Roman" panose="02020603050405020304" pitchFamily="18" charset="0"/>
                    <a:cs typeface="Times New Roman" panose="02020603050405020304" pitchFamily="18" charset="0"/>
                  </a:rPr>
                  <a:t>Since electrons are much faster than the ions they will strike the surface more frequently</a:t>
                </a:r>
              </a:p>
              <a:p>
                <a:r>
                  <a:rPr lang="en-US" sz="2000" dirty="0">
                    <a:latin typeface="Times New Roman" panose="02020603050405020304" pitchFamily="18" charset="0"/>
                    <a:cs typeface="Times New Roman" panose="02020603050405020304" pitchFamily="18" charset="0"/>
                  </a:rPr>
                  <a:t>Flux of electrons to the surface is much more than the ions</a:t>
                </a:r>
              </a:p>
              <a:p>
                <a:r>
                  <a:rPr lang="en-US" sz="2000" dirty="0">
                    <a:latin typeface="Times New Roman" panose="02020603050405020304" pitchFamily="18" charset="0"/>
                    <a:cs typeface="Times New Roman" panose="02020603050405020304" pitchFamily="18" charset="0"/>
                  </a:rPr>
                  <a:t>Flux is given by</a:t>
                </a:r>
              </a:p>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r>
                        <m:rPr>
                          <m:sty m:val="p"/>
                        </m:rPr>
                        <a:rPr lang="el-GR" sz="2000" i="1" smtClean="0">
                          <a:latin typeface="Cambria Math"/>
                          <a:ea typeface="Cambria Math"/>
                          <a:cs typeface="Times New Roman" panose="02020603050405020304" pitchFamily="18" charset="0"/>
                        </a:rPr>
                        <m:t>Γ</m:t>
                      </m:r>
                      <m:r>
                        <a:rPr lang="en-US" sz="2000" i="1" smtClean="0">
                          <a:latin typeface="Cambria Math"/>
                          <a:ea typeface="Cambria Math"/>
                          <a:cs typeface="Times New Roman" panose="02020603050405020304" pitchFamily="18" charset="0"/>
                        </a:rPr>
                        <m:t>=</m:t>
                      </m:r>
                      <m:f>
                        <m:fPr>
                          <m:ctrlPr>
                            <a:rPr lang="en-US" sz="2000" i="1" smtClean="0">
                              <a:latin typeface="Cambria Math" panose="02040503050406030204" pitchFamily="18" charset="0"/>
                              <a:ea typeface="Cambria Math"/>
                              <a:cs typeface="Times New Roman" panose="02020603050405020304" pitchFamily="18" charset="0"/>
                            </a:rPr>
                          </m:ctrlPr>
                        </m:fPr>
                        <m:num>
                          <m:r>
                            <a:rPr lang="en-US" sz="2000" i="1" smtClean="0">
                              <a:latin typeface="Cambria Math"/>
                              <a:ea typeface="Cambria Math"/>
                              <a:cs typeface="Times New Roman" panose="02020603050405020304" pitchFamily="18" charset="0"/>
                            </a:rPr>
                            <m:t>𝑛</m:t>
                          </m:r>
                          <m:acc>
                            <m:accPr>
                              <m:chr m:val="̅"/>
                              <m:ctrlPr>
                                <a:rPr lang="en-US" sz="2000" i="1" smtClean="0">
                                  <a:latin typeface="Cambria Math" panose="02040503050406030204" pitchFamily="18" charset="0"/>
                                  <a:ea typeface="Cambria Math"/>
                                  <a:cs typeface="Times New Roman" panose="02020603050405020304" pitchFamily="18" charset="0"/>
                                </a:rPr>
                              </m:ctrlPr>
                            </m:accPr>
                            <m:e>
                              <m:r>
                                <a:rPr lang="en-US" sz="2000" i="1" smtClean="0">
                                  <a:latin typeface="Cambria Math"/>
                                  <a:ea typeface="Cambria Math"/>
                                  <a:cs typeface="Times New Roman" panose="02020603050405020304" pitchFamily="18" charset="0"/>
                                </a:rPr>
                                <m:t>𝑣</m:t>
                              </m:r>
                            </m:e>
                          </m:acc>
                        </m:num>
                        <m:den>
                          <m:r>
                            <a:rPr lang="en-US" sz="2000" i="1" smtClean="0">
                              <a:latin typeface="Cambria Math"/>
                              <a:ea typeface="Cambria Math"/>
                              <a:cs typeface="Times New Roman" panose="02020603050405020304" pitchFamily="18" charset="0"/>
                            </a:rPr>
                            <m:t>4</m:t>
                          </m:r>
                        </m:den>
                      </m:f>
                    </m:oMath>
                  </m:oMathPara>
                </a14:m>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Remember the average particle velocity</a:t>
                </a:r>
              </a:p>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acc>
                        <m:accPr>
                          <m:chr m:val="̅"/>
                          <m:ctrlPr>
                            <a:rPr lang="en-US" sz="2000" i="1" smtClean="0">
                              <a:latin typeface="Cambria Math" panose="02040503050406030204" pitchFamily="18" charset="0"/>
                              <a:cs typeface="Times New Roman" panose="02020603050405020304" pitchFamily="18" charset="0"/>
                            </a:rPr>
                          </m:ctrlPr>
                        </m:accPr>
                        <m:e>
                          <m:r>
                            <a:rPr lang="en-US" sz="2000" i="1" smtClean="0">
                              <a:latin typeface="Cambria Math"/>
                              <a:cs typeface="Times New Roman" panose="02020603050405020304" pitchFamily="18" charset="0"/>
                            </a:rPr>
                            <m:t>𝑣</m:t>
                          </m:r>
                        </m:e>
                      </m:acc>
                      <m:r>
                        <a:rPr lang="en-US" sz="2000" i="1" smtClean="0">
                          <a:latin typeface="Cambria Math"/>
                          <a:cs typeface="Times New Roman" panose="02020603050405020304" pitchFamily="18" charset="0"/>
                        </a:rPr>
                        <m:t>=</m:t>
                      </m:r>
                      <m:sSup>
                        <m:sSupPr>
                          <m:ctrlPr>
                            <a:rPr lang="en-US" sz="2000" i="1" smtClean="0">
                              <a:latin typeface="Cambria Math" panose="02040503050406030204" pitchFamily="18" charset="0"/>
                              <a:cs typeface="Times New Roman" panose="02020603050405020304" pitchFamily="18" charset="0"/>
                            </a:rPr>
                          </m:ctrlPr>
                        </m:sSupPr>
                        <m:e>
                          <m:d>
                            <m:dPr>
                              <m:ctrlPr>
                                <a:rPr lang="en-US" sz="2000" i="1" smtClean="0">
                                  <a:latin typeface="Cambria Math" panose="02040503050406030204" pitchFamily="18" charset="0"/>
                                  <a:cs typeface="Times New Roman" panose="02020603050405020304" pitchFamily="18" charset="0"/>
                                </a:rPr>
                              </m:ctrlPr>
                            </m:dPr>
                            <m:e>
                              <m:f>
                                <m:fPr>
                                  <m:ctrlPr>
                                    <a:rPr lang="en-US" sz="2000" i="1" smtClean="0">
                                      <a:latin typeface="Cambria Math" panose="02040503050406030204" pitchFamily="18" charset="0"/>
                                      <a:cs typeface="Times New Roman" panose="02020603050405020304" pitchFamily="18" charset="0"/>
                                    </a:rPr>
                                  </m:ctrlPr>
                                </m:fPr>
                                <m:num>
                                  <m:r>
                                    <a:rPr lang="en-US" sz="2000" i="1" smtClean="0">
                                      <a:latin typeface="Cambria Math"/>
                                      <a:cs typeface="Times New Roman" panose="02020603050405020304" pitchFamily="18" charset="0"/>
                                    </a:rPr>
                                    <m:t>8</m:t>
                                  </m:r>
                                  <m:sSub>
                                    <m:sSubPr>
                                      <m:ctrlPr>
                                        <a:rPr lang="en-US" sz="2000" i="1" smtClean="0">
                                          <a:latin typeface="Cambria Math" panose="02040503050406030204" pitchFamily="18" charset="0"/>
                                          <a:cs typeface="Times New Roman" panose="02020603050405020304" pitchFamily="18" charset="0"/>
                                        </a:rPr>
                                      </m:ctrlPr>
                                    </m:sSubPr>
                                    <m:e>
                                      <m:r>
                                        <a:rPr lang="en-US" sz="2000" i="1" smtClean="0">
                                          <a:latin typeface="Cambria Math"/>
                                          <a:cs typeface="Times New Roman" panose="02020603050405020304" pitchFamily="18" charset="0"/>
                                        </a:rPr>
                                        <m:t>𝑘</m:t>
                                      </m:r>
                                    </m:e>
                                    <m:sub>
                                      <m:r>
                                        <a:rPr lang="en-US" sz="2000" i="1" smtClean="0">
                                          <a:latin typeface="Cambria Math"/>
                                          <a:cs typeface="Times New Roman" panose="02020603050405020304" pitchFamily="18" charset="0"/>
                                        </a:rPr>
                                        <m:t>𝐵</m:t>
                                      </m:r>
                                    </m:sub>
                                  </m:sSub>
                                  <m:r>
                                    <a:rPr lang="en-US" sz="2000" i="1" smtClean="0">
                                      <a:latin typeface="Cambria Math"/>
                                      <a:cs typeface="Times New Roman" panose="02020603050405020304" pitchFamily="18" charset="0"/>
                                    </a:rPr>
                                    <m:t>𝑇</m:t>
                                  </m:r>
                                </m:num>
                                <m:den>
                                  <m:r>
                                    <a:rPr lang="en-US" sz="2000" i="1" smtClean="0">
                                      <a:latin typeface="Cambria Math"/>
                                      <a:ea typeface="Cambria Math"/>
                                      <a:cs typeface="Times New Roman" panose="02020603050405020304" pitchFamily="18" charset="0"/>
                                    </a:rPr>
                                    <m:t>𝜋</m:t>
                                  </m:r>
                                  <m:r>
                                    <a:rPr lang="en-US" sz="2000" i="1" smtClean="0">
                                      <a:latin typeface="Cambria Math"/>
                                      <a:ea typeface="Cambria Math"/>
                                      <a:cs typeface="Times New Roman" panose="02020603050405020304" pitchFamily="18" charset="0"/>
                                    </a:rPr>
                                    <m:t>𝑚</m:t>
                                  </m:r>
                                </m:den>
                              </m:f>
                            </m:e>
                          </m:d>
                        </m:e>
                        <m:sup>
                          <m:r>
                            <a:rPr lang="en-US" sz="2000" i="1" smtClean="0">
                              <a:latin typeface="Cambria Math"/>
                              <a:cs typeface="Times New Roman" panose="02020603050405020304" pitchFamily="18" charset="0"/>
                            </a:rPr>
                            <m:t>1/2</m:t>
                          </m:r>
                        </m:sup>
                      </m:sSup>
                    </m:oMath>
                  </m:oMathPara>
                </a14:m>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So this if we were to look at the average ratio of the ions to electrons</a:t>
                </a:r>
              </a:p>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f>
                        <m:fPr>
                          <m:ctrlPr>
                            <a:rPr lang="en-US" sz="2000" i="1" smtClean="0">
                              <a:latin typeface="Cambria Math" panose="02040503050406030204" pitchFamily="18" charset="0"/>
                              <a:cs typeface="Times New Roman" panose="02020603050405020304" pitchFamily="18" charset="0"/>
                            </a:rPr>
                          </m:ctrlPr>
                        </m:fPr>
                        <m:num>
                          <m:sSub>
                            <m:sSubPr>
                              <m:ctrlPr>
                                <a:rPr lang="en-US" sz="2000" i="1" smtClean="0">
                                  <a:latin typeface="Cambria Math" panose="02040503050406030204" pitchFamily="18" charset="0"/>
                                  <a:cs typeface="Times New Roman" panose="02020603050405020304" pitchFamily="18" charset="0"/>
                                </a:rPr>
                              </m:ctrlPr>
                            </m:sSubPr>
                            <m:e>
                              <m:acc>
                                <m:accPr>
                                  <m:chr m:val="̅"/>
                                  <m:ctrlPr>
                                    <a:rPr lang="en-US" sz="2000" i="1" smtClean="0">
                                      <a:latin typeface="Cambria Math" panose="02040503050406030204" pitchFamily="18" charset="0"/>
                                      <a:cs typeface="Times New Roman" panose="02020603050405020304" pitchFamily="18" charset="0"/>
                                    </a:rPr>
                                  </m:ctrlPr>
                                </m:accPr>
                                <m:e>
                                  <m:r>
                                    <a:rPr lang="en-US" sz="2000" i="1" smtClean="0">
                                      <a:latin typeface="Cambria Math"/>
                                      <a:cs typeface="Times New Roman" panose="02020603050405020304" pitchFamily="18" charset="0"/>
                                    </a:rPr>
                                    <m:t>𝑣</m:t>
                                  </m:r>
                                </m:e>
                              </m:acc>
                            </m:e>
                            <m:sub>
                              <m:r>
                                <a:rPr lang="en-US" sz="2000" i="1" smtClean="0">
                                  <a:latin typeface="Cambria Math"/>
                                  <a:cs typeface="Times New Roman" panose="02020603050405020304" pitchFamily="18" charset="0"/>
                                </a:rPr>
                                <m:t>𝑒</m:t>
                              </m:r>
                            </m:sub>
                          </m:sSub>
                        </m:num>
                        <m:den>
                          <m:sSub>
                            <m:sSubPr>
                              <m:ctrlPr>
                                <a:rPr lang="en-US" sz="2000" i="1" smtClean="0">
                                  <a:latin typeface="Cambria Math" panose="02040503050406030204" pitchFamily="18" charset="0"/>
                                  <a:cs typeface="Times New Roman" panose="02020603050405020304" pitchFamily="18" charset="0"/>
                                </a:rPr>
                              </m:ctrlPr>
                            </m:sSubPr>
                            <m:e>
                              <m:acc>
                                <m:accPr>
                                  <m:chr m:val="̅"/>
                                  <m:ctrlPr>
                                    <a:rPr lang="en-US" sz="2000" i="1" smtClean="0">
                                      <a:latin typeface="Cambria Math" panose="02040503050406030204" pitchFamily="18" charset="0"/>
                                      <a:cs typeface="Times New Roman" panose="02020603050405020304" pitchFamily="18" charset="0"/>
                                    </a:rPr>
                                  </m:ctrlPr>
                                </m:accPr>
                                <m:e>
                                  <m:r>
                                    <a:rPr lang="en-US" sz="2000" i="1" smtClean="0">
                                      <a:latin typeface="Cambria Math"/>
                                      <a:cs typeface="Times New Roman" panose="02020603050405020304" pitchFamily="18" charset="0"/>
                                    </a:rPr>
                                    <m:t>𝑣</m:t>
                                  </m:r>
                                </m:e>
                              </m:acc>
                            </m:e>
                            <m:sub>
                              <m:r>
                                <a:rPr lang="en-US" sz="2000" i="1" smtClean="0">
                                  <a:latin typeface="Cambria Math"/>
                                  <a:cs typeface="Times New Roman" panose="02020603050405020304" pitchFamily="18" charset="0"/>
                                </a:rPr>
                                <m:t>𝑖</m:t>
                              </m:r>
                            </m:sub>
                          </m:sSub>
                        </m:den>
                      </m:f>
                      <m:r>
                        <a:rPr lang="en-US" sz="2000" i="1" smtClean="0">
                          <a:latin typeface="Cambria Math"/>
                          <a:cs typeface="Times New Roman" panose="02020603050405020304" pitchFamily="18" charset="0"/>
                        </a:rPr>
                        <m:t>=</m:t>
                      </m:r>
                      <m:sSup>
                        <m:sSupPr>
                          <m:ctrlPr>
                            <a:rPr lang="en-US" sz="2000" i="1" smtClean="0">
                              <a:latin typeface="Cambria Math" panose="02040503050406030204" pitchFamily="18" charset="0"/>
                              <a:cs typeface="Times New Roman" panose="02020603050405020304" pitchFamily="18" charset="0"/>
                            </a:rPr>
                          </m:ctrlPr>
                        </m:sSupPr>
                        <m:e>
                          <m:d>
                            <m:dPr>
                              <m:ctrlPr>
                                <a:rPr lang="en-US" sz="2000" i="1" smtClean="0">
                                  <a:latin typeface="Cambria Math" panose="02040503050406030204" pitchFamily="18" charset="0"/>
                                  <a:cs typeface="Times New Roman" panose="02020603050405020304" pitchFamily="18" charset="0"/>
                                </a:rPr>
                              </m:ctrlPr>
                            </m:dPr>
                            <m:e>
                              <m:f>
                                <m:fPr>
                                  <m:ctrlPr>
                                    <a:rPr lang="en-US" sz="2000" i="1" smtClean="0">
                                      <a:latin typeface="Cambria Math" panose="02040503050406030204" pitchFamily="18" charset="0"/>
                                      <a:cs typeface="Times New Roman" panose="02020603050405020304" pitchFamily="18" charset="0"/>
                                    </a:rPr>
                                  </m:ctrlPr>
                                </m:fPr>
                                <m:num>
                                  <m:sSub>
                                    <m:sSubPr>
                                      <m:ctrlPr>
                                        <a:rPr lang="en-US" sz="2000" i="1" smtClean="0">
                                          <a:latin typeface="Cambria Math" panose="02040503050406030204" pitchFamily="18" charset="0"/>
                                          <a:cs typeface="Times New Roman" panose="02020603050405020304" pitchFamily="18" charset="0"/>
                                        </a:rPr>
                                      </m:ctrlPr>
                                    </m:sSubPr>
                                    <m:e>
                                      <m:r>
                                        <a:rPr lang="en-US" sz="2000" i="1" smtClean="0">
                                          <a:latin typeface="Cambria Math"/>
                                          <a:cs typeface="Times New Roman" panose="02020603050405020304" pitchFamily="18" charset="0"/>
                                        </a:rPr>
                                        <m:t>𝑇</m:t>
                                      </m:r>
                                    </m:e>
                                    <m:sub>
                                      <m:r>
                                        <a:rPr lang="en-US" sz="2000" i="1" smtClean="0">
                                          <a:latin typeface="Cambria Math"/>
                                          <a:cs typeface="Times New Roman" panose="02020603050405020304" pitchFamily="18" charset="0"/>
                                        </a:rPr>
                                        <m:t>𝑒</m:t>
                                      </m:r>
                                    </m:sub>
                                  </m:sSub>
                                  <m:sSub>
                                    <m:sSubPr>
                                      <m:ctrlPr>
                                        <a:rPr lang="en-US" sz="2000" i="1" smtClean="0">
                                          <a:latin typeface="Cambria Math" panose="02040503050406030204" pitchFamily="18" charset="0"/>
                                          <a:cs typeface="Times New Roman" panose="02020603050405020304" pitchFamily="18" charset="0"/>
                                        </a:rPr>
                                      </m:ctrlPr>
                                    </m:sSubPr>
                                    <m:e>
                                      <m:r>
                                        <a:rPr lang="en-US" sz="2000" i="1" smtClean="0">
                                          <a:latin typeface="Cambria Math"/>
                                          <a:cs typeface="Times New Roman" panose="02020603050405020304" pitchFamily="18" charset="0"/>
                                        </a:rPr>
                                        <m:t>𝑚</m:t>
                                      </m:r>
                                    </m:e>
                                    <m:sub>
                                      <m:r>
                                        <a:rPr lang="en-US" sz="2000" i="1" smtClean="0">
                                          <a:latin typeface="Cambria Math"/>
                                          <a:cs typeface="Times New Roman" panose="02020603050405020304" pitchFamily="18" charset="0"/>
                                        </a:rPr>
                                        <m:t>𝑖</m:t>
                                      </m:r>
                                    </m:sub>
                                  </m:sSub>
                                </m:num>
                                <m:den>
                                  <m:sSub>
                                    <m:sSubPr>
                                      <m:ctrlPr>
                                        <a:rPr lang="en-US" sz="2000" i="1" smtClean="0">
                                          <a:latin typeface="Cambria Math" panose="02040503050406030204" pitchFamily="18" charset="0"/>
                                          <a:cs typeface="Times New Roman" panose="02020603050405020304" pitchFamily="18" charset="0"/>
                                        </a:rPr>
                                      </m:ctrlPr>
                                    </m:sSubPr>
                                    <m:e>
                                      <m:r>
                                        <a:rPr lang="en-US" sz="2000" i="1" smtClean="0">
                                          <a:latin typeface="Cambria Math"/>
                                          <a:cs typeface="Times New Roman" panose="02020603050405020304" pitchFamily="18" charset="0"/>
                                        </a:rPr>
                                        <m:t>𝑚</m:t>
                                      </m:r>
                                    </m:e>
                                    <m:sub>
                                      <m:r>
                                        <a:rPr lang="en-US" sz="2000" i="1" smtClean="0">
                                          <a:latin typeface="Cambria Math"/>
                                          <a:cs typeface="Times New Roman" panose="02020603050405020304" pitchFamily="18" charset="0"/>
                                        </a:rPr>
                                        <m:t>𝑒</m:t>
                                      </m:r>
                                    </m:sub>
                                  </m:sSub>
                                  <m:sSub>
                                    <m:sSubPr>
                                      <m:ctrlPr>
                                        <a:rPr lang="en-US" sz="2000" i="1" smtClean="0">
                                          <a:latin typeface="Cambria Math" panose="02040503050406030204" pitchFamily="18" charset="0"/>
                                          <a:cs typeface="Times New Roman" panose="02020603050405020304" pitchFamily="18" charset="0"/>
                                        </a:rPr>
                                      </m:ctrlPr>
                                    </m:sSubPr>
                                    <m:e>
                                      <m:r>
                                        <a:rPr lang="en-US" sz="2000" i="1" smtClean="0">
                                          <a:latin typeface="Cambria Math"/>
                                          <a:cs typeface="Times New Roman" panose="02020603050405020304" pitchFamily="18" charset="0"/>
                                        </a:rPr>
                                        <m:t>𝑇</m:t>
                                      </m:r>
                                    </m:e>
                                    <m:sub>
                                      <m:r>
                                        <a:rPr lang="en-US" sz="2000" i="1" smtClean="0">
                                          <a:latin typeface="Cambria Math"/>
                                          <a:cs typeface="Times New Roman" panose="02020603050405020304" pitchFamily="18" charset="0"/>
                                        </a:rPr>
                                        <m:t>𝑖</m:t>
                                      </m:r>
                                    </m:sub>
                                  </m:sSub>
                                </m:den>
                              </m:f>
                            </m:e>
                          </m:d>
                        </m:e>
                        <m:sup>
                          <m:r>
                            <a:rPr lang="en-US" sz="2000" i="1" smtClean="0">
                              <a:latin typeface="Cambria Math"/>
                              <a:cs typeface="Times New Roman" panose="02020603050405020304" pitchFamily="18" charset="0"/>
                            </a:rPr>
                            <m:t>1/2</m:t>
                          </m:r>
                        </m:sup>
                      </m:sSup>
                    </m:oMath>
                  </m:oMathPara>
                </a14:m>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Typical </a:t>
                </a:r>
                <a:r>
                  <a:rPr lang="en-US" sz="2000" i="1" dirty="0" err="1">
                    <a:latin typeface="Times New Roman" panose="02020603050405020304" pitchFamily="18" charset="0"/>
                    <a:cs typeface="Times New Roman" panose="02020603050405020304" pitchFamily="18" charset="0"/>
                  </a:rPr>
                  <a:t>T</a:t>
                </a:r>
                <a:r>
                  <a:rPr lang="en-US" sz="2000" i="1" baseline="-25000" dirty="0" err="1">
                    <a:latin typeface="Times New Roman" panose="02020603050405020304" pitchFamily="18" charset="0"/>
                    <a:cs typeface="Times New Roman" panose="02020603050405020304" pitchFamily="18" charset="0"/>
                  </a:rPr>
                  <a:t>e</a:t>
                </a:r>
                <a:r>
                  <a:rPr lang="en-US" sz="2000" dirty="0">
                    <a:latin typeface="Times New Roman" panose="02020603050405020304" pitchFamily="18" charset="0"/>
                    <a:cs typeface="Times New Roman" panose="02020603050405020304" pitchFamily="18" charset="0"/>
                  </a:rPr>
                  <a:t> = 3 eV and </a:t>
                </a:r>
                <a:r>
                  <a:rPr lang="en-US" sz="2000" i="1" dirty="0" err="1">
                    <a:latin typeface="Times New Roman" panose="02020603050405020304" pitchFamily="18" charset="0"/>
                    <a:cs typeface="Times New Roman" panose="02020603050405020304" pitchFamily="18" charset="0"/>
                  </a:rPr>
                  <a:t>T</a:t>
                </a:r>
                <a:r>
                  <a:rPr lang="en-US" sz="2000" i="1" baseline="-25000" dirty="0" err="1">
                    <a:latin typeface="Times New Roman" panose="02020603050405020304" pitchFamily="18" charset="0"/>
                    <a:cs typeface="Times New Roman" panose="02020603050405020304" pitchFamily="18" charset="0"/>
                  </a:rPr>
                  <a:t>i</a:t>
                </a:r>
                <a:r>
                  <a:rPr lang="en-US" sz="2000" dirty="0">
                    <a:latin typeface="Times New Roman" panose="02020603050405020304" pitchFamily="18" charset="0"/>
                    <a:cs typeface="Times New Roman" panose="02020603050405020304" pitchFamily="18" charset="0"/>
                  </a:rPr>
                  <a:t> = 0.025 eV, then find that for say an argon plasma</a:t>
                </a:r>
              </a:p>
              <a:p>
                <a:pPr marL="0" indent="0">
                  <a:buNone/>
                </a:pPr>
                <a:endParaRPr lang="en-US" sz="2000"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cs typeface="Times New Roman" panose="02020603050405020304" pitchFamily="18" charset="0"/>
                            </a:rPr>
                          </m:ctrlPr>
                        </m:sSubPr>
                        <m:e>
                          <m:acc>
                            <m:accPr>
                              <m:chr m:val="̅"/>
                              <m:ctrlPr>
                                <a:rPr lang="en-US" sz="2000" i="1" smtClean="0">
                                  <a:latin typeface="Cambria Math" panose="02040503050406030204" pitchFamily="18" charset="0"/>
                                  <a:cs typeface="Times New Roman" panose="02020603050405020304" pitchFamily="18" charset="0"/>
                                </a:rPr>
                              </m:ctrlPr>
                            </m:accPr>
                            <m:e>
                              <m:r>
                                <a:rPr lang="en-US" sz="2000" i="1" smtClean="0">
                                  <a:latin typeface="Cambria Math"/>
                                  <a:cs typeface="Times New Roman" panose="02020603050405020304" pitchFamily="18" charset="0"/>
                                </a:rPr>
                                <m:t>𝑣</m:t>
                              </m:r>
                            </m:e>
                          </m:acc>
                        </m:e>
                        <m:sub>
                          <m:r>
                            <a:rPr lang="en-US" sz="2000" i="1" smtClean="0">
                              <a:latin typeface="Cambria Math"/>
                              <a:cs typeface="Times New Roman" panose="02020603050405020304" pitchFamily="18" charset="0"/>
                            </a:rPr>
                            <m:t>𝑒</m:t>
                          </m:r>
                        </m:sub>
                      </m:sSub>
                      <m:r>
                        <a:rPr lang="en-US" sz="2000" i="1">
                          <a:latin typeface="Cambria Math"/>
                          <a:ea typeface="Cambria Math"/>
                          <a:cs typeface="Times New Roman" panose="02020603050405020304" pitchFamily="18" charset="0"/>
                        </a:rPr>
                        <m:t>≈</m:t>
                      </m:r>
                      <m:r>
                        <a:rPr lang="en-US" sz="2000" i="1" smtClean="0">
                          <a:latin typeface="Cambria Math"/>
                          <a:ea typeface="Cambria Math"/>
                          <a:cs typeface="Times New Roman" panose="02020603050405020304" pitchFamily="18" charset="0"/>
                        </a:rPr>
                        <m:t>3000</m:t>
                      </m:r>
                      <m:sSub>
                        <m:sSubPr>
                          <m:ctrlPr>
                            <a:rPr lang="en-US" sz="2000" i="1" smtClean="0">
                              <a:latin typeface="Cambria Math" panose="02040503050406030204" pitchFamily="18" charset="0"/>
                              <a:ea typeface="Cambria Math"/>
                              <a:cs typeface="Times New Roman" panose="02020603050405020304" pitchFamily="18" charset="0"/>
                            </a:rPr>
                          </m:ctrlPr>
                        </m:sSubPr>
                        <m:e>
                          <m:acc>
                            <m:accPr>
                              <m:chr m:val="̅"/>
                              <m:ctrlPr>
                                <a:rPr lang="en-US" sz="2000" i="1" smtClean="0">
                                  <a:latin typeface="Cambria Math" panose="02040503050406030204" pitchFamily="18" charset="0"/>
                                  <a:ea typeface="Cambria Math"/>
                                  <a:cs typeface="Times New Roman" panose="02020603050405020304" pitchFamily="18" charset="0"/>
                                </a:rPr>
                              </m:ctrlPr>
                            </m:accPr>
                            <m:e>
                              <m:r>
                                <a:rPr lang="en-US" sz="2000" i="1" smtClean="0">
                                  <a:latin typeface="Cambria Math"/>
                                  <a:ea typeface="Cambria Math"/>
                                  <a:cs typeface="Times New Roman" panose="02020603050405020304" pitchFamily="18" charset="0"/>
                                </a:rPr>
                                <m:t>𝑣</m:t>
                              </m:r>
                            </m:e>
                          </m:acc>
                        </m:e>
                        <m:sub>
                          <m:r>
                            <a:rPr lang="en-US" sz="2000" i="1" smtClean="0">
                              <a:latin typeface="Cambria Math"/>
                              <a:ea typeface="Cambria Math"/>
                              <a:cs typeface="Times New Roman" panose="02020603050405020304" pitchFamily="18" charset="0"/>
                            </a:rPr>
                            <m:t>𝑖</m:t>
                          </m:r>
                        </m:sub>
                      </m:sSub>
                    </m:oMath>
                  </m:oMathPara>
                </a14:m>
                <a:endParaRPr lang="en-US" sz="1600" dirty="0">
                  <a:latin typeface="Times New Roman" panose="02020603050405020304" pitchFamily="18" charset="0"/>
                  <a:cs typeface="Times New Roman" panose="02020603050405020304" pitchFamily="18" charset="0"/>
                </a:endParaRPr>
              </a:p>
            </p:txBody>
          </p:sp>
        </mc:Choice>
        <mc:Fallback xmlns="">
          <p:sp>
            <p:nvSpPr>
              <p:cNvPr id="6" name="Content Placeholder 2">
                <a:extLst>
                  <a:ext uri="{FF2B5EF4-FFF2-40B4-BE49-F238E27FC236}">
                    <a16:creationId xmlns:a16="http://schemas.microsoft.com/office/drawing/2014/main" id="{EC2A651B-F290-415A-82BA-1F8FE724599D}"/>
                  </a:ext>
                </a:extLst>
              </p:cNvPr>
              <p:cNvSpPr txBox="1">
                <a:spLocks noRot="1" noChangeAspect="1" noMove="1" noResize="1" noEditPoints="1" noAdjustHandles="1" noChangeArrowheads="1" noChangeShapeType="1" noTextEdit="1"/>
              </p:cNvSpPr>
              <p:nvPr/>
            </p:nvSpPr>
            <p:spPr>
              <a:xfrm>
                <a:off x="1529480" y="969823"/>
                <a:ext cx="9144000" cy="5120640"/>
              </a:xfrm>
              <a:prstGeom prst="rect">
                <a:avLst/>
              </a:prstGeom>
              <a:blipFill>
                <a:blip r:embed="rId2"/>
                <a:stretch>
                  <a:fillRect l="-533" t="-1190"/>
                </a:stretch>
              </a:blipFill>
            </p:spPr>
            <p:txBody>
              <a:bodyPr/>
              <a:lstStyle/>
              <a:p>
                <a:r>
                  <a:rPr lang="en-US">
                    <a:noFill/>
                  </a:rPr>
                  <a:t> </a:t>
                </a:r>
              </a:p>
            </p:txBody>
          </p:sp>
        </mc:Fallback>
      </mc:AlternateContent>
    </p:spTree>
    <p:extLst>
      <p:ext uri="{BB962C8B-B14F-4D97-AF65-F5344CB8AC3E}">
        <p14:creationId xmlns:p14="http://schemas.microsoft.com/office/powerpoint/2010/main" val="16739722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53789-8D82-42B8-BEF3-6959E3174BFF}"/>
              </a:ext>
            </a:extLst>
          </p:cNvPr>
          <p:cNvSpPr>
            <a:spLocks noGrp="1"/>
          </p:cNvSpPr>
          <p:nvPr>
            <p:ph type="title"/>
          </p:nvPr>
        </p:nvSpPr>
        <p:spPr/>
        <p:txBody>
          <a:bodyPr>
            <a:normAutofit/>
          </a:bodyPr>
          <a:lstStyle/>
          <a:p>
            <a:r>
              <a:rPr lang="en-US" sz="3600" dirty="0"/>
              <a:t>Acceleration of ions to the surface</a:t>
            </a:r>
          </a:p>
        </p:txBody>
      </p:sp>
      <p:sp>
        <p:nvSpPr>
          <p:cNvPr id="3" name="Date Placeholder 2">
            <a:extLst>
              <a:ext uri="{FF2B5EF4-FFF2-40B4-BE49-F238E27FC236}">
                <a16:creationId xmlns:a16="http://schemas.microsoft.com/office/drawing/2014/main" id="{47819B65-FEAD-4449-8C04-1D3234D9D069}"/>
              </a:ext>
            </a:extLst>
          </p:cNvPr>
          <p:cNvSpPr>
            <a:spLocks noGrp="1"/>
          </p:cNvSpPr>
          <p:nvPr>
            <p:ph type="dt" sz="half" idx="10"/>
          </p:nvPr>
        </p:nvSpPr>
        <p:spPr/>
        <p:txBody>
          <a:bodyPr/>
          <a:lstStyle/>
          <a:p>
            <a:r>
              <a:rPr lang="en-US"/>
              <a:t>6/14/2019</a:t>
            </a:r>
          </a:p>
        </p:txBody>
      </p:sp>
      <p:sp>
        <p:nvSpPr>
          <p:cNvPr id="4" name="Footer Placeholder 3">
            <a:extLst>
              <a:ext uri="{FF2B5EF4-FFF2-40B4-BE49-F238E27FC236}">
                <a16:creationId xmlns:a16="http://schemas.microsoft.com/office/drawing/2014/main" id="{E454D88B-1D08-461A-A66C-957B6B5F550D}"/>
              </a:ext>
            </a:extLst>
          </p:cNvPr>
          <p:cNvSpPr>
            <a:spLocks noGrp="1"/>
          </p:cNvSpPr>
          <p:nvPr>
            <p:ph type="ftr" sz="quarter" idx="11"/>
          </p:nvPr>
        </p:nvSpPr>
        <p:spPr/>
        <p:txBody>
          <a:bodyPr/>
          <a:lstStyle/>
          <a:p>
            <a:r>
              <a:rPr lang="en-US"/>
              <a:t>2019 Science Undergraduate Laboratory Internships (SULI) Lectures - Princeton PLasma Physics Laboratory, Princeton NJ, USA</a:t>
            </a:r>
          </a:p>
        </p:txBody>
      </p:sp>
      <p:sp>
        <p:nvSpPr>
          <p:cNvPr id="5" name="Slide Number Placeholder 4">
            <a:extLst>
              <a:ext uri="{FF2B5EF4-FFF2-40B4-BE49-F238E27FC236}">
                <a16:creationId xmlns:a16="http://schemas.microsoft.com/office/drawing/2014/main" id="{95719A68-A63C-476D-8B27-958F8CF975E2}"/>
              </a:ext>
            </a:extLst>
          </p:cNvPr>
          <p:cNvSpPr>
            <a:spLocks noGrp="1"/>
          </p:cNvSpPr>
          <p:nvPr>
            <p:ph type="sldNum" sz="quarter" idx="12"/>
          </p:nvPr>
        </p:nvSpPr>
        <p:spPr/>
        <p:txBody>
          <a:bodyPr/>
          <a:lstStyle/>
          <a:p>
            <a:fld id="{DAA54947-94DF-4087-82AF-D7550B309CB3}" type="slidenum">
              <a:rPr lang="en-US" smtClean="0"/>
              <a:t>25</a:t>
            </a:fld>
            <a:endParaRPr lang="en-US"/>
          </a:p>
        </p:txBody>
      </p:sp>
      <mc:AlternateContent xmlns:mc="http://schemas.openxmlformats.org/markup-compatibility/2006">
        <mc:Choice xmlns:a14="http://schemas.microsoft.com/office/drawing/2010/main" Requires="a14">
          <p:sp>
            <p:nvSpPr>
              <p:cNvPr id="6" name="Content Placeholder 2">
                <a:extLst>
                  <a:ext uri="{FF2B5EF4-FFF2-40B4-BE49-F238E27FC236}">
                    <a16:creationId xmlns:a16="http://schemas.microsoft.com/office/drawing/2014/main" id="{25732B88-F5F7-42C5-B45D-9B70DF00D9BB}"/>
                  </a:ext>
                </a:extLst>
              </p:cNvPr>
              <p:cNvSpPr txBox="1">
                <a:spLocks/>
              </p:cNvSpPr>
              <p:nvPr/>
            </p:nvSpPr>
            <p:spPr>
              <a:xfrm>
                <a:off x="70141" y="981418"/>
                <a:ext cx="5943600" cy="5120640"/>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60000"/>
                  <a:buFont typeface="Wingdings" panose="05000000000000000000" pitchFamily="2" charset="2"/>
                  <a:buChar char="q"/>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80000"/>
                  <a:buFont typeface="Wingdings" panose="05000000000000000000" pitchFamily="2" charset="2"/>
                  <a:buChar char="v"/>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Times New Roman" panose="02020603050405020304" pitchFamily="18" charset="0"/>
                    <a:cs typeface="Times New Roman" panose="02020603050405020304" pitchFamily="18" charset="0"/>
                  </a:rPr>
                  <a:t>What if you get both species bombarding the surface?</a:t>
                </a:r>
              </a:p>
              <a:p>
                <a:r>
                  <a:rPr lang="en-US" sz="1800" dirty="0">
                    <a:latin typeface="Times New Roman" panose="02020603050405020304" pitchFamily="18" charset="0"/>
                    <a:cs typeface="Times New Roman" panose="02020603050405020304" pitchFamily="18" charset="0"/>
                  </a:rPr>
                  <a:t>Electrons will stick to the surface while the ions are mostly reflected</a:t>
                </a:r>
              </a:p>
              <a:p>
                <a:r>
                  <a:rPr lang="en-US" sz="1800" dirty="0">
                    <a:latin typeface="Times New Roman" panose="02020603050405020304" pitchFamily="18" charset="0"/>
                    <a:cs typeface="Times New Roman" panose="02020603050405020304" pitchFamily="18" charset="0"/>
                  </a:rPr>
                  <a:t>Reflect as neutrals leaving their charge behind</a:t>
                </a:r>
              </a:p>
              <a:p>
                <a:r>
                  <a:rPr lang="en-US" sz="1800" dirty="0">
                    <a:latin typeface="Times New Roman" panose="02020603050405020304" pitchFamily="18" charset="0"/>
                    <a:cs typeface="Times New Roman" panose="02020603050405020304" pitchFamily="18" charset="0"/>
                  </a:rPr>
                  <a:t>The conductor will pick up more negative charge than positive very quickly</a:t>
                </a:r>
              </a:p>
              <a:p>
                <a:r>
                  <a:rPr lang="en-US" sz="1800" dirty="0">
                    <a:latin typeface="Times New Roman" panose="02020603050405020304" pitchFamily="18" charset="0"/>
                    <a:cs typeface="Times New Roman" panose="02020603050405020304" pitchFamily="18" charset="0"/>
                  </a:rPr>
                  <a:t>If the conductor is floating then its potential falls negative very quickly, but because of an electric field that is set up to oppose the diffusion of electrons to the surface, the electrons are repulsed </a:t>
                </a:r>
              </a:p>
              <a:p>
                <a:pPr marL="0" indent="0">
                  <a:buNone/>
                </a:pPr>
                <a:endParaRPr lang="en-US" sz="1800"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n-US" sz="1800" i="1" smtClean="0">
                          <a:latin typeface="Cambria Math"/>
                          <a:cs typeface="Times New Roman" panose="02020603050405020304" pitchFamily="18" charset="0"/>
                        </a:rPr>
                        <m:t>𝐸</m:t>
                      </m:r>
                      <m:r>
                        <a:rPr lang="en-US" sz="1800" i="1" smtClean="0">
                          <a:latin typeface="Cambria Math"/>
                          <a:cs typeface="Times New Roman" panose="02020603050405020304" pitchFamily="18" charset="0"/>
                        </a:rPr>
                        <m:t>=−</m:t>
                      </m:r>
                      <m:f>
                        <m:fPr>
                          <m:ctrlPr>
                            <a:rPr lang="en-US" sz="1800" i="1" smtClean="0">
                              <a:latin typeface="Cambria Math" panose="02040503050406030204" pitchFamily="18" charset="0"/>
                              <a:cs typeface="Times New Roman" panose="02020603050405020304" pitchFamily="18" charset="0"/>
                            </a:rPr>
                          </m:ctrlPr>
                        </m:fPr>
                        <m:num>
                          <m:r>
                            <a:rPr lang="en-US" sz="1800" i="1" smtClean="0">
                              <a:latin typeface="Cambria Math"/>
                              <a:cs typeface="Times New Roman" panose="02020603050405020304" pitchFamily="18" charset="0"/>
                            </a:rPr>
                            <m:t>𝑑𝑉</m:t>
                          </m:r>
                        </m:num>
                        <m:den>
                          <m:r>
                            <a:rPr lang="en-US" sz="1800" i="1" smtClean="0">
                              <a:latin typeface="Cambria Math"/>
                              <a:cs typeface="Times New Roman" panose="02020603050405020304" pitchFamily="18" charset="0"/>
                            </a:rPr>
                            <m:t>𝑑𝑥</m:t>
                          </m:r>
                        </m:den>
                      </m:f>
                    </m:oMath>
                  </m:oMathPara>
                </a14:m>
                <a:endParaRPr lang="en-US" sz="1800" dirty="0">
                  <a:latin typeface="Times New Roman" panose="02020603050405020304" pitchFamily="18" charset="0"/>
                  <a:cs typeface="Times New Roman" panose="02020603050405020304" pitchFamily="18" charset="0"/>
                </a:endParaRPr>
              </a:p>
              <a:p>
                <a:pPr marL="0" indent="0">
                  <a:buNone/>
                </a:pPr>
                <a:endParaRPr lang="en-US" sz="1800" dirty="0">
                  <a:latin typeface="Times New Roman" panose="02020603050405020304" pitchFamily="18" charset="0"/>
                  <a:cs typeface="Times New Roman" panose="02020603050405020304" pitchFamily="18" charset="0"/>
                </a:endParaRPr>
              </a:p>
              <a:p>
                <a:r>
                  <a:rPr lang="en-US" sz="1800" dirty="0">
                    <a:latin typeface="Times New Roman" panose="02020603050405020304" pitchFamily="18" charset="0"/>
                    <a:cs typeface="Times New Roman" panose="02020603050405020304" pitchFamily="18" charset="0"/>
                  </a:rPr>
                  <a:t>This field then accelerates ions to the surface </a:t>
                </a:r>
              </a:p>
              <a:p>
                <a:r>
                  <a:rPr lang="en-US" sz="1800" dirty="0">
                    <a:latin typeface="Times New Roman" panose="02020603050405020304" pitchFamily="18" charset="0"/>
                    <a:cs typeface="Times New Roman" panose="02020603050405020304" pitchFamily="18" charset="0"/>
                  </a:rPr>
                  <a:t>Very quickly reaches a value such that the electron and ion flux is the same. This equilibrium potential is called the </a:t>
                </a:r>
                <a:r>
                  <a:rPr lang="en-US" sz="1800" b="1" i="1" dirty="0">
                    <a:latin typeface="Times New Roman" panose="02020603050405020304" pitchFamily="18" charset="0"/>
                    <a:cs typeface="Times New Roman" panose="02020603050405020304" pitchFamily="18" charset="0"/>
                  </a:rPr>
                  <a:t>floating potential, </a:t>
                </a:r>
                <a:r>
                  <a:rPr lang="en-US" sz="1800" b="1" i="1" dirty="0" err="1">
                    <a:latin typeface="Times New Roman" panose="02020603050405020304" pitchFamily="18" charset="0"/>
                    <a:cs typeface="Times New Roman" panose="02020603050405020304" pitchFamily="18" charset="0"/>
                  </a:rPr>
                  <a:t>V</a:t>
                </a:r>
                <a:r>
                  <a:rPr lang="en-US" sz="1800" b="1" i="1" baseline="-25000" dirty="0" err="1">
                    <a:latin typeface="Times New Roman" panose="02020603050405020304" pitchFamily="18" charset="0"/>
                    <a:cs typeface="Times New Roman" panose="02020603050405020304" pitchFamily="18" charset="0"/>
                  </a:rPr>
                  <a:t>f</a:t>
                </a:r>
                <a:r>
                  <a:rPr lang="en-US" sz="1800" dirty="0">
                    <a:latin typeface="Times New Roman" panose="02020603050405020304" pitchFamily="18" charset="0"/>
                    <a:cs typeface="Times New Roman" panose="02020603050405020304" pitchFamily="18" charset="0"/>
                  </a:rPr>
                  <a:t>.</a:t>
                </a:r>
              </a:p>
            </p:txBody>
          </p:sp>
        </mc:Choice>
        <mc:Fallback>
          <p:sp>
            <p:nvSpPr>
              <p:cNvPr id="6" name="Content Placeholder 2">
                <a:extLst>
                  <a:ext uri="{FF2B5EF4-FFF2-40B4-BE49-F238E27FC236}">
                    <a16:creationId xmlns:a16="http://schemas.microsoft.com/office/drawing/2014/main" id="{25732B88-F5F7-42C5-B45D-9B70DF00D9BB}"/>
                  </a:ext>
                </a:extLst>
              </p:cNvPr>
              <p:cNvSpPr txBox="1">
                <a:spLocks noRot="1" noChangeAspect="1" noMove="1" noResize="1" noEditPoints="1" noAdjustHandles="1" noChangeArrowheads="1" noChangeShapeType="1" noTextEdit="1"/>
              </p:cNvSpPr>
              <p:nvPr/>
            </p:nvSpPr>
            <p:spPr>
              <a:xfrm>
                <a:off x="70141" y="981418"/>
                <a:ext cx="5943600" cy="5120640"/>
              </a:xfrm>
              <a:prstGeom prst="rect">
                <a:avLst/>
              </a:prstGeom>
              <a:blipFill>
                <a:blip r:embed="rId2"/>
                <a:stretch>
                  <a:fillRect l="-718" t="-1786" r="-1128" b="-1310"/>
                </a:stretch>
              </a:blipFill>
            </p:spPr>
            <p:txBody>
              <a:bodyPr/>
              <a:lstStyle/>
              <a:p>
                <a:r>
                  <a:rPr lang="en-US">
                    <a:noFill/>
                  </a:rPr>
                  <a:t> </a:t>
                </a:r>
              </a:p>
            </p:txBody>
          </p:sp>
        </mc:Fallback>
      </mc:AlternateContent>
      <p:grpSp>
        <p:nvGrpSpPr>
          <p:cNvPr id="7" name="Group 6">
            <a:extLst>
              <a:ext uri="{FF2B5EF4-FFF2-40B4-BE49-F238E27FC236}">
                <a16:creationId xmlns:a16="http://schemas.microsoft.com/office/drawing/2014/main" id="{18E23D1B-BDA2-4A3F-9598-DA1B27D853D4}"/>
              </a:ext>
            </a:extLst>
          </p:cNvPr>
          <p:cNvGrpSpPr/>
          <p:nvPr/>
        </p:nvGrpSpPr>
        <p:grpSpPr>
          <a:xfrm>
            <a:off x="5835347" y="2595025"/>
            <a:ext cx="6122167" cy="1970869"/>
            <a:chOff x="183535" y="7125766"/>
            <a:chExt cx="6122167" cy="1970869"/>
          </a:xfrm>
        </p:grpSpPr>
        <p:sp>
          <p:nvSpPr>
            <p:cNvPr id="8" name="Freeform 4">
              <a:extLst>
                <a:ext uri="{FF2B5EF4-FFF2-40B4-BE49-F238E27FC236}">
                  <a16:creationId xmlns:a16="http://schemas.microsoft.com/office/drawing/2014/main" id="{B5E9FE32-AA45-4BAD-92A6-8B109EB274F3}"/>
                </a:ext>
              </a:extLst>
            </p:cNvPr>
            <p:cNvSpPr/>
            <p:nvPr/>
          </p:nvSpPr>
          <p:spPr>
            <a:xfrm>
              <a:off x="541325" y="7388354"/>
              <a:ext cx="5757062" cy="1441094"/>
            </a:xfrm>
            <a:custGeom>
              <a:avLst/>
              <a:gdLst>
                <a:gd name="connsiteX0" fmla="*/ 0 w 5757062"/>
                <a:gd name="connsiteY0" fmla="*/ 0 h 1441094"/>
                <a:gd name="connsiteX1" fmla="*/ 0 w 5757062"/>
                <a:gd name="connsiteY1" fmla="*/ 1441094 h 1441094"/>
                <a:gd name="connsiteX2" fmla="*/ 5040173 w 5757062"/>
                <a:gd name="connsiteY2" fmla="*/ 1441094 h 1441094"/>
                <a:gd name="connsiteX3" fmla="*/ 5040173 w 5757062"/>
                <a:gd name="connsiteY3" fmla="*/ 0 h 1441094"/>
                <a:gd name="connsiteX4" fmla="*/ 5757062 w 5757062"/>
                <a:gd name="connsiteY4" fmla="*/ 0 h 1441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7062" h="1441094">
                  <a:moveTo>
                    <a:pt x="0" y="0"/>
                  </a:moveTo>
                  <a:lnTo>
                    <a:pt x="0" y="1441094"/>
                  </a:lnTo>
                  <a:lnTo>
                    <a:pt x="5040173" y="1441094"/>
                  </a:lnTo>
                  <a:lnTo>
                    <a:pt x="5040173" y="0"/>
                  </a:lnTo>
                  <a:lnTo>
                    <a:pt x="5757062"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EC1F31B4-7096-4A95-9C41-599A0FBEDACE}"/>
                </a:ext>
              </a:extLst>
            </p:cNvPr>
            <p:cNvCxnSpPr/>
            <p:nvPr/>
          </p:nvCxnSpPr>
          <p:spPr>
            <a:xfrm>
              <a:off x="541325" y="8101586"/>
              <a:ext cx="5069689"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E046CEA-664D-4D2B-BCE9-12ED7743093E}"/>
                </a:ext>
              </a:extLst>
            </p:cNvPr>
            <p:cNvCxnSpPr/>
            <p:nvPr/>
          </p:nvCxnSpPr>
          <p:spPr>
            <a:xfrm>
              <a:off x="4865767" y="7388354"/>
              <a:ext cx="0" cy="1441094"/>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081FF52-87A5-43A6-A5D7-DF865A8103E2}"/>
                </a:ext>
              </a:extLst>
            </p:cNvPr>
            <p:cNvCxnSpPr/>
            <p:nvPr/>
          </p:nvCxnSpPr>
          <p:spPr>
            <a:xfrm>
              <a:off x="3419856" y="7388354"/>
              <a:ext cx="0" cy="1441094"/>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D2535EB-DFD1-4DE1-812F-B1D14CE077CB}"/>
                </a:ext>
              </a:extLst>
            </p:cNvPr>
            <p:cNvCxnSpPr/>
            <p:nvPr/>
          </p:nvCxnSpPr>
          <p:spPr>
            <a:xfrm>
              <a:off x="5611014" y="8101586"/>
              <a:ext cx="69468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6FF4BD-1ED1-4008-B772-CBD1DCA0CD1E}"/>
                </a:ext>
              </a:extLst>
            </p:cNvPr>
            <p:cNvCxnSpPr/>
            <p:nvPr/>
          </p:nvCxnSpPr>
          <p:spPr>
            <a:xfrm>
              <a:off x="541325" y="7520027"/>
              <a:ext cx="2878531"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Freeform 10">
              <a:extLst>
                <a:ext uri="{FF2B5EF4-FFF2-40B4-BE49-F238E27FC236}">
                  <a16:creationId xmlns:a16="http://schemas.microsoft.com/office/drawing/2014/main" id="{ABF83116-4107-4683-9F5A-5BE144F9BDE3}"/>
                </a:ext>
              </a:extLst>
            </p:cNvPr>
            <p:cNvSpPr/>
            <p:nvPr/>
          </p:nvSpPr>
          <p:spPr>
            <a:xfrm>
              <a:off x="3416198" y="7520027"/>
              <a:ext cx="2172615" cy="585216"/>
            </a:xfrm>
            <a:custGeom>
              <a:avLst/>
              <a:gdLst>
                <a:gd name="connsiteX0" fmla="*/ 0 w 2172615"/>
                <a:gd name="connsiteY0" fmla="*/ 0 h 585216"/>
                <a:gd name="connsiteX1" fmla="*/ 1455725 w 2172615"/>
                <a:gd name="connsiteY1" fmla="*/ 160935 h 585216"/>
                <a:gd name="connsiteX2" fmla="*/ 2172615 w 2172615"/>
                <a:gd name="connsiteY2" fmla="*/ 585216 h 585216"/>
              </a:gdLst>
              <a:ahLst/>
              <a:cxnLst>
                <a:cxn ang="0">
                  <a:pos x="connsiteX0" y="connsiteY0"/>
                </a:cxn>
                <a:cxn ang="0">
                  <a:pos x="connsiteX1" y="connsiteY1"/>
                </a:cxn>
                <a:cxn ang="0">
                  <a:pos x="connsiteX2" y="connsiteY2"/>
                </a:cxn>
              </a:cxnLst>
              <a:rect l="l" t="t" r="r" b="b"/>
              <a:pathLst>
                <a:path w="2172615" h="585216">
                  <a:moveTo>
                    <a:pt x="0" y="0"/>
                  </a:moveTo>
                  <a:cubicBezTo>
                    <a:pt x="546811" y="31699"/>
                    <a:pt x="1093623" y="63399"/>
                    <a:pt x="1455725" y="160935"/>
                  </a:cubicBezTo>
                  <a:cubicBezTo>
                    <a:pt x="1817828" y="258471"/>
                    <a:pt x="1995221" y="421843"/>
                    <a:pt x="2172615" y="585216"/>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A784362-5CE9-4A12-9680-6FED95955C53}"/>
                </a:ext>
              </a:extLst>
            </p:cNvPr>
            <p:cNvSpPr txBox="1"/>
            <p:nvPr/>
          </p:nvSpPr>
          <p:spPr>
            <a:xfrm>
              <a:off x="183535" y="7380062"/>
              <a:ext cx="357790" cy="276999"/>
            </a:xfrm>
            <a:prstGeom prst="rect">
              <a:avLst/>
            </a:prstGeom>
            <a:noFill/>
          </p:spPr>
          <p:txBody>
            <a:bodyPr wrap="none" rtlCol="0">
              <a:spAutoFit/>
            </a:bodyPr>
            <a:lstStyle/>
            <a:p>
              <a:r>
                <a:rPr lang="en-US" sz="1200" b="1" i="1" dirty="0">
                  <a:latin typeface="Times New Roman" panose="02020603050405020304" pitchFamily="18" charset="0"/>
                  <a:cs typeface="Times New Roman" panose="02020603050405020304" pitchFamily="18" charset="0"/>
                </a:rPr>
                <a:t>V</a:t>
              </a:r>
              <a:r>
                <a:rPr lang="en-US" sz="1200" b="1" i="1" baseline="-25000" dirty="0">
                  <a:latin typeface="Times New Roman" panose="02020603050405020304" pitchFamily="18" charset="0"/>
                  <a:cs typeface="Times New Roman" panose="02020603050405020304" pitchFamily="18" charset="0"/>
                </a:rPr>
                <a:t>P</a:t>
              </a:r>
            </a:p>
          </p:txBody>
        </p:sp>
        <p:sp>
          <p:nvSpPr>
            <p:cNvPr id="16" name="TextBox 15">
              <a:extLst>
                <a:ext uri="{FF2B5EF4-FFF2-40B4-BE49-F238E27FC236}">
                  <a16:creationId xmlns:a16="http://schemas.microsoft.com/office/drawing/2014/main" id="{677E38BB-F9C8-49C7-9A14-98BB50A25A16}"/>
                </a:ext>
              </a:extLst>
            </p:cNvPr>
            <p:cNvSpPr txBox="1"/>
            <p:nvPr/>
          </p:nvSpPr>
          <p:spPr>
            <a:xfrm>
              <a:off x="237744" y="7963086"/>
              <a:ext cx="320922" cy="276999"/>
            </a:xfrm>
            <a:prstGeom prst="rect">
              <a:avLst/>
            </a:prstGeom>
            <a:noFill/>
          </p:spPr>
          <p:txBody>
            <a:bodyPr wrap="none" rtlCol="0">
              <a:spAutoFit/>
            </a:bodyPr>
            <a:lstStyle/>
            <a:p>
              <a:r>
                <a:rPr lang="en-US" sz="1200" b="1" i="1" dirty="0" err="1">
                  <a:latin typeface="Times New Roman" panose="02020603050405020304" pitchFamily="18" charset="0"/>
                  <a:cs typeface="Times New Roman" panose="02020603050405020304" pitchFamily="18" charset="0"/>
                </a:rPr>
                <a:t>V</a:t>
              </a:r>
              <a:r>
                <a:rPr lang="en-US" sz="1200" b="1" i="1" baseline="-25000" dirty="0" err="1">
                  <a:latin typeface="Times New Roman" panose="02020603050405020304" pitchFamily="18" charset="0"/>
                  <a:cs typeface="Times New Roman" panose="02020603050405020304" pitchFamily="18" charset="0"/>
                </a:rPr>
                <a:t>f</a:t>
              </a:r>
              <a:endParaRPr lang="en-US" sz="1200" b="1" i="1" baseline="-25000" dirty="0">
                <a:latin typeface="Times New Roman" panose="02020603050405020304" pitchFamily="18" charset="0"/>
                <a:cs typeface="Times New Roman" panose="02020603050405020304" pitchFamily="18" charset="0"/>
              </a:endParaRPr>
            </a:p>
          </p:txBody>
        </p:sp>
        <p:cxnSp>
          <p:nvCxnSpPr>
            <p:cNvPr id="17" name="Straight Arrow Connector 16">
              <a:extLst>
                <a:ext uri="{FF2B5EF4-FFF2-40B4-BE49-F238E27FC236}">
                  <a16:creationId xmlns:a16="http://schemas.microsoft.com/office/drawing/2014/main" id="{C609434B-7338-4A35-A685-DE9250B2D034}"/>
                </a:ext>
              </a:extLst>
            </p:cNvPr>
            <p:cNvCxnSpPr/>
            <p:nvPr/>
          </p:nvCxnSpPr>
          <p:spPr>
            <a:xfrm>
              <a:off x="4865766" y="8961122"/>
              <a:ext cx="723047" cy="0"/>
            </a:xfrm>
            <a:prstGeom prst="straightConnector1">
              <a:avLst/>
            </a:prstGeom>
            <a:ln w="25400">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EFD26B2-ABAE-435F-9506-78A9A4751994}"/>
                </a:ext>
              </a:extLst>
            </p:cNvPr>
            <p:cNvSpPr txBox="1"/>
            <p:nvPr/>
          </p:nvSpPr>
          <p:spPr>
            <a:xfrm>
              <a:off x="5080973" y="8850414"/>
              <a:ext cx="328936" cy="246221"/>
            </a:xfrm>
            <a:prstGeom prst="rect">
              <a:avLst/>
            </a:prstGeom>
            <a:solidFill>
              <a:schemeClr val="bg1"/>
            </a:solidFill>
          </p:spPr>
          <p:txBody>
            <a:bodyPr wrap="none" rtlCol="0" anchor="ctr">
              <a:spAutoFit/>
            </a:bodyPr>
            <a:lstStyle/>
            <a:p>
              <a:r>
                <a:rPr lang="el-GR" sz="1000" b="1" i="1" dirty="0">
                  <a:latin typeface="Times New Roman" panose="02020603050405020304" pitchFamily="18" charset="0"/>
                  <a:cs typeface="Times New Roman" panose="02020603050405020304" pitchFamily="18" charset="0"/>
                </a:rPr>
                <a:t>Δ</a:t>
              </a:r>
              <a:r>
                <a:rPr lang="en-US" sz="1000" b="1" i="1" dirty="0">
                  <a:latin typeface="Times New Roman" panose="02020603050405020304" pitchFamily="18" charset="0"/>
                  <a:cs typeface="Times New Roman" panose="02020603050405020304" pitchFamily="18" charset="0"/>
                </a:rPr>
                <a:t>x</a:t>
              </a:r>
            </a:p>
          </p:txBody>
        </p:sp>
        <p:sp>
          <p:nvSpPr>
            <p:cNvPr id="19" name="TextBox 18">
              <a:extLst>
                <a:ext uri="{FF2B5EF4-FFF2-40B4-BE49-F238E27FC236}">
                  <a16:creationId xmlns:a16="http://schemas.microsoft.com/office/drawing/2014/main" id="{5E1E1D7D-8B4D-464C-931C-983778452FC2}"/>
                </a:ext>
              </a:extLst>
            </p:cNvPr>
            <p:cNvSpPr txBox="1"/>
            <p:nvPr/>
          </p:nvSpPr>
          <p:spPr>
            <a:xfrm>
              <a:off x="558666" y="8850413"/>
              <a:ext cx="5030147" cy="246221"/>
            </a:xfrm>
            <a:prstGeom prst="rect">
              <a:avLst/>
            </a:prstGeom>
            <a:noFill/>
          </p:spPr>
          <p:txBody>
            <a:bodyPr wrap="square" rtlCol="0" anchor="ctr">
              <a:spAutoFit/>
            </a:bodyPr>
            <a:lstStyle/>
            <a:p>
              <a:pPr algn="ctr"/>
              <a:r>
                <a:rPr lang="en-US" sz="1000" b="1" dirty="0">
                  <a:latin typeface="Times New Roman" panose="02020603050405020304" pitchFamily="18" charset="0"/>
                  <a:cs typeface="Times New Roman" panose="02020603050405020304" pitchFamily="18" charset="0"/>
                </a:rPr>
                <a:t>Distance to surface</a:t>
              </a:r>
            </a:p>
          </p:txBody>
        </p:sp>
        <p:sp>
          <p:nvSpPr>
            <p:cNvPr id="20" name="TextBox 19">
              <a:extLst>
                <a:ext uri="{FF2B5EF4-FFF2-40B4-BE49-F238E27FC236}">
                  <a16:creationId xmlns:a16="http://schemas.microsoft.com/office/drawing/2014/main" id="{FE91BB86-30A1-4CEB-96A8-004CEA824AB5}"/>
                </a:ext>
              </a:extLst>
            </p:cNvPr>
            <p:cNvSpPr txBox="1"/>
            <p:nvPr/>
          </p:nvSpPr>
          <p:spPr>
            <a:xfrm>
              <a:off x="541324" y="7125768"/>
              <a:ext cx="2878531" cy="246221"/>
            </a:xfrm>
            <a:prstGeom prst="rect">
              <a:avLst/>
            </a:prstGeom>
            <a:noFill/>
          </p:spPr>
          <p:txBody>
            <a:bodyPr wrap="square" rtlCol="0" anchor="ctr">
              <a:spAutoFit/>
            </a:bodyPr>
            <a:lstStyle/>
            <a:p>
              <a:pPr algn="ctr"/>
              <a:r>
                <a:rPr lang="en-US" sz="1000" b="1" dirty="0">
                  <a:latin typeface="Times New Roman" panose="02020603050405020304" pitchFamily="18" charset="0"/>
                  <a:cs typeface="Times New Roman" panose="02020603050405020304" pitchFamily="18" charset="0"/>
                </a:rPr>
                <a:t>Plasma</a:t>
              </a:r>
            </a:p>
          </p:txBody>
        </p:sp>
        <p:sp>
          <p:nvSpPr>
            <p:cNvPr id="21" name="TextBox 20">
              <a:extLst>
                <a:ext uri="{FF2B5EF4-FFF2-40B4-BE49-F238E27FC236}">
                  <a16:creationId xmlns:a16="http://schemas.microsoft.com/office/drawing/2014/main" id="{DB674A57-4B24-4168-9D84-508C230AFA5F}"/>
                </a:ext>
              </a:extLst>
            </p:cNvPr>
            <p:cNvSpPr txBox="1"/>
            <p:nvPr/>
          </p:nvSpPr>
          <p:spPr>
            <a:xfrm>
              <a:off x="3430179" y="7125767"/>
              <a:ext cx="1435588" cy="246221"/>
            </a:xfrm>
            <a:prstGeom prst="rect">
              <a:avLst/>
            </a:prstGeom>
            <a:noFill/>
          </p:spPr>
          <p:txBody>
            <a:bodyPr wrap="square" rtlCol="0" anchor="ctr">
              <a:spAutoFit/>
            </a:bodyPr>
            <a:lstStyle/>
            <a:p>
              <a:pPr algn="ctr"/>
              <a:r>
                <a:rPr lang="en-US" sz="1000" b="1" dirty="0">
                  <a:latin typeface="Times New Roman" panose="02020603050405020304" pitchFamily="18" charset="0"/>
                  <a:cs typeface="Times New Roman" panose="02020603050405020304" pitchFamily="18" charset="0"/>
                </a:rPr>
                <a:t>Pre - sheath</a:t>
              </a:r>
            </a:p>
          </p:txBody>
        </p:sp>
        <p:sp>
          <p:nvSpPr>
            <p:cNvPr id="22" name="TextBox 21">
              <a:extLst>
                <a:ext uri="{FF2B5EF4-FFF2-40B4-BE49-F238E27FC236}">
                  <a16:creationId xmlns:a16="http://schemas.microsoft.com/office/drawing/2014/main" id="{D31BE56E-236A-4E65-99C7-5FC5EDB6866A}"/>
                </a:ext>
              </a:extLst>
            </p:cNvPr>
            <p:cNvSpPr txBox="1"/>
            <p:nvPr/>
          </p:nvSpPr>
          <p:spPr>
            <a:xfrm>
              <a:off x="4862965" y="7125766"/>
              <a:ext cx="725848" cy="246221"/>
            </a:xfrm>
            <a:prstGeom prst="rect">
              <a:avLst/>
            </a:prstGeom>
            <a:noFill/>
          </p:spPr>
          <p:txBody>
            <a:bodyPr wrap="square" rtlCol="0" anchor="ctr">
              <a:spAutoFit/>
            </a:bodyPr>
            <a:lstStyle/>
            <a:p>
              <a:pPr algn="ctr"/>
              <a:r>
                <a:rPr lang="en-US" sz="1000" b="1" dirty="0">
                  <a:latin typeface="Times New Roman" panose="02020603050405020304" pitchFamily="18" charset="0"/>
                  <a:cs typeface="Times New Roman" panose="02020603050405020304" pitchFamily="18" charset="0"/>
                </a:rPr>
                <a:t>Sheath</a:t>
              </a:r>
            </a:p>
          </p:txBody>
        </p:sp>
      </p:grpSp>
    </p:spTree>
    <p:extLst>
      <p:ext uri="{BB962C8B-B14F-4D97-AF65-F5344CB8AC3E}">
        <p14:creationId xmlns:p14="http://schemas.microsoft.com/office/powerpoint/2010/main" val="39482936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85870-32C7-42EC-B744-9071C452109C}"/>
              </a:ext>
            </a:extLst>
          </p:cNvPr>
          <p:cNvSpPr>
            <a:spLocks noGrp="1"/>
          </p:cNvSpPr>
          <p:nvPr>
            <p:ph type="title"/>
          </p:nvPr>
        </p:nvSpPr>
        <p:spPr/>
        <p:txBody>
          <a:bodyPr>
            <a:normAutofit/>
          </a:bodyPr>
          <a:lstStyle/>
          <a:p>
            <a:r>
              <a:rPr lang="en-US" sz="3600" dirty="0"/>
              <a:t>The plasma sheath</a:t>
            </a:r>
          </a:p>
        </p:txBody>
      </p:sp>
      <p:sp>
        <p:nvSpPr>
          <p:cNvPr id="3" name="Date Placeholder 2">
            <a:extLst>
              <a:ext uri="{FF2B5EF4-FFF2-40B4-BE49-F238E27FC236}">
                <a16:creationId xmlns:a16="http://schemas.microsoft.com/office/drawing/2014/main" id="{0D50CE72-0AF7-48D7-A5AF-6FDDA4EE4522}"/>
              </a:ext>
            </a:extLst>
          </p:cNvPr>
          <p:cNvSpPr>
            <a:spLocks noGrp="1"/>
          </p:cNvSpPr>
          <p:nvPr>
            <p:ph type="dt" sz="half" idx="10"/>
          </p:nvPr>
        </p:nvSpPr>
        <p:spPr/>
        <p:txBody>
          <a:bodyPr/>
          <a:lstStyle/>
          <a:p>
            <a:r>
              <a:rPr lang="en-US"/>
              <a:t>6/14/2019</a:t>
            </a:r>
          </a:p>
        </p:txBody>
      </p:sp>
      <p:sp>
        <p:nvSpPr>
          <p:cNvPr id="4" name="Footer Placeholder 3">
            <a:extLst>
              <a:ext uri="{FF2B5EF4-FFF2-40B4-BE49-F238E27FC236}">
                <a16:creationId xmlns:a16="http://schemas.microsoft.com/office/drawing/2014/main" id="{1F3786CD-CE8F-44E8-B97E-D24FB0A5AC61}"/>
              </a:ext>
            </a:extLst>
          </p:cNvPr>
          <p:cNvSpPr>
            <a:spLocks noGrp="1"/>
          </p:cNvSpPr>
          <p:nvPr>
            <p:ph type="ftr" sz="quarter" idx="11"/>
          </p:nvPr>
        </p:nvSpPr>
        <p:spPr/>
        <p:txBody>
          <a:bodyPr/>
          <a:lstStyle/>
          <a:p>
            <a:r>
              <a:rPr lang="en-US"/>
              <a:t>2019 Science Undergraduate Laboratory Internships (SULI) Lectures - Princeton PLasma Physics Laboratory, Princeton NJ, USA</a:t>
            </a:r>
          </a:p>
        </p:txBody>
      </p:sp>
      <p:sp>
        <p:nvSpPr>
          <p:cNvPr id="5" name="Slide Number Placeholder 4">
            <a:extLst>
              <a:ext uri="{FF2B5EF4-FFF2-40B4-BE49-F238E27FC236}">
                <a16:creationId xmlns:a16="http://schemas.microsoft.com/office/drawing/2014/main" id="{12CB49DE-08B3-4A84-A506-18E5600BF40F}"/>
              </a:ext>
            </a:extLst>
          </p:cNvPr>
          <p:cNvSpPr>
            <a:spLocks noGrp="1"/>
          </p:cNvSpPr>
          <p:nvPr>
            <p:ph type="sldNum" sz="quarter" idx="12"/>
          </p:nvPr>
        </p:nvSpPr>
        <p:spPr/>
        <p:txBody>
          <a:bodyPr/>
          <a:lstStyle/>
          <a:p>
            <a:fld id="{DAA54947-94DF-4087-82AF-D7550B309CB3}" type="slidenum">
              <a:rPr lang="en-US" smtClean="0"/>
              <a:t>26</a:t>
            </a:fld>
            <a:endParaRPr lang="en-US"/>
          </a:p>
        </p:txBody>
      </p:sp>
      <p:sp>
        <p:nvSpPr>
          <p:cNvPr id="6" name="Content Placeholder 2">
            <a:extLst>
              <a:ext uri="{FF2B5EF4-FFF2-40B4-BE49-F238E27FC236}">
                <a16:creationId xmlns:a16="http://schemas.microsoft.com/office/drawing/2014/main" id="{64029DE1-B893-44A3-AC50-D7B45F1149B7}"/>
              </a:ext>
            </a:extLst>
          </p:cNvPr>
          <p:cNvSpPr txBox="1">
            <a:spLocks/>
          </p:cNvSpPr>
          <p:nvPr/>
        </p:nvSpPr>
        <p:spPr>
          <a:xfrm>
            <a:off x="70140" y="960578"/>
            <a:ext cx="5943600" cy="5166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60000"/>
              <a:buFont typeface="Wingdings" panose="05000000000000000000" pitchFamily="2" charset="2"/>
              <a:buChar char="q"/>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80000"/>
              <a:buFont typeface="Wingdings" panose="05000000000000000000" pitchFamily="2" charset="2"/>
              <a:buChar char="v"/>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Times New Roman" panose="02020603050405020304" pitchFamily="18" charset="0"/>
                <a:cs typeface="Times New Roman" panose="02020603050405020304" pitchFamily="18" charset="0"/>
              </a:rPr>
              <a:t>Typically any conductor immersed inside a plasma will sit at the floating potential</a:t>
            </a:r>
          </a:p>
          <a:p>
            <a:r>
              <a:rPr lang="en-US" sz="2400" dirty="0">
                <a:latin typeface="Times New Roman" panose="02020603050405020304" pitchFamily="18" charset="0"/>
                <a:cs typeface="Times New Roman" panose="02020603050405020304" pitchFamily="18" charset="0"/>
              </a:rPr>
              <a:t>Another way to think about it, </a:t>
            </a:r>
            <a:r>
              <a:rPr lang="en-US" sz="2400" i="1" dirty="0" err="1">
                <a:latin typeface="Times New Roman" panose="02020603050405020304" pitchFamily="18" charset="0"/>
                <a:cs typeface="Times New Roman" panose="02020603050405020304" pitchFamily="18" charset="0"/>
              </a:rPr>
              <a:t>V</a:t>
            </a:r>
            <a:r>
              <a:rPr lang="en-US" sz="2400" i="1" baseline="-25000" dirty="0" err="1">
                <a:latin typeface="Times New Roman" panose="02020603050405020304" pitchFamily="18" charset="0"/>
                <a:cs typeface="Times New Roman" panose="02020603050405020304" pitchFamily="18" charset="0"/>
              </a:rPr>
              <a:t>f</a:t>
            </a:r>
            <a:r>
              <a:rPr lang="en-US" sz="2400" dirty="0">
                <a:latin typeface="Times New Roman" panose="02020603050405020304" pitchFamily="18" charset="0"/>
                <a:cs typeface="Times New Roman" panose="02020603050405020304" pitchFamily="18" charset="0"/>
              </a:rPr>
              <a:t>, is the voltage when the current, </a:t>
            </a:r>
            <a:r>
              <a:rPr lang="en-US" sz="2400" i="1" dirty="0">
                <a:latin typeface="Times New Roman" panose="02020603050405020304" pitchFamily="18" charset="0"/>
                <a:cs typeface="Times New Roman" panose="02020603050405020304" pitchFamily="18" charset="0"/>
              </a:rPr>
              <a:t>I</a:t>
            </a:r>
            <a:r>
              <a:rPr lang="en-US" sz="2400" dirty="0">
                <a:latin typeface="Times New Roman" panose="02020603050405020304" pitchFamily="18" charset="0"/>
                <a:cs typeface="Times New Roman" panose="02020603050405020304" pitchFamily="18" charset="0"/>
              </a:rPr>
              <a:t> = 0 A</a:t>
            </a:r>
          </a:p>
          <a:p>
            <a:r>
              <a:rPr lang="en-US" sz="2400" dirty="0">
                <a:latin typeface="Times New Roman" panose="02020603050405020304" pitchFamily="18" charset="0"/>
                <a:cs typeface="Times New Roman" panose="02020603050405020304" pitchFamily="18" charset="0"/>
              </a:rPr>
              <a:t>Typically the plasma is only disturbed locally at the conductor surface and does not influence the rest of the plasma</a:t>
            </a:r>
          </a:p>
          <a:p>
            <a:r>
              <a:rPr lang="en-US" sz="2400" dirty="0">
                <a:latin typeface="Times New Roman" panose="02020603050405020304" pitchFamily="18" charset="0"/>
                <a:cs typeface="Times New Roman" panose="02020603050405020304" pitchFamily="18" charset="0"/>
              </a:rPr>
              <a:t>The region of the plasma, that is disturbed around the probe is called the </a:t>
            </a:r>
            <a:r>
              <a:rPr lang="en-US" sz="2400" b="1" i="1" dirty="0">
                <a:latin typeface="Times New Roman" panose="02020603050405020304" pitchFamily="18" charset="0"/>
                <a:cs typeface="Times New Roman" panose="02020603050405020304" pitchFamily="18" charset="0"/>
              </a:rPr>
              <a:t>plasma sheath</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Electrons are repelled in this region. The ones with the lowest energy are repelled while the ones with highest energy can still get through</a:t>
            </a:r>
          </a:p>
        </p:txBody>
      </p:sp>
      <p:grpSp>
        <p:nvGrpSpPr>
          <p:cNvPr id="7" name="Group 6">
            <a:extLst>
              <a:ext uri="{FF2B5EF4-FFF2-40B4-BE49-F238E27FC236}">
                <a16:creationId xmlns:a16="http://schemas.microsoft.com/office/drawing/2014/main" id="{F1E6957B-CC7C-4E89-A3E9-EA1C0A55D2D7}"/>
              </a:ext>
            </a:extLst>
          </p:cNvPr>
          <p:cNvGrpSpPr/>
          <p:nvPr/>
        </p:nvGrpSpPr>
        <p:grpSpPr>
          <a:xfrm>
            <a:off x="5835335" y="2595023"/>
            <a:ext cx="6122167" cy="1970869"/>
            <a:chOff x="183535" y="7125766"/>
            <a:chExt cx="6122167" cy="1970869"/>
          </a:xfrm>
        </p:grpSpPr>
        <p:sp>
          <p:nvSpPr>
            <p:cNvPr id="8" name="Freeform 4">
              <a:extLst>
                <a:ext uri="{FF2B5EF4-FFF2-40B4-BE49-F238E27FC236}">
                  <a16:creationId xmlns:a16="http://schemas.microsoft.com/office/drawing/2014/main" id="{F9E0C2DF-6BFC-44F5-AB8F-6ED8A0A7D905}"/>
                </a:ext>
              </a:extLst>
            </p:cNvPr>
            <p:cNvSpPr/>
            <p:nvPr/>
          </p:nvSpPr>
          <p:spPr>
            <a:xfrm>
              <a:off x="541325" y="7388354"/>
              <a:ext cx="5757062" cy="1441094"/>
            </a:xfrm>
            <a:custGeom>
              <a:avLst/>
              <a:gdLst>
                <a:gd name="connsiteX0" fmla="*/ 0 w 5757062"/>
                <a:gd name="connsiteY0" fmla="*/ 0 h 1441094"/>
                <a:gd name="connsiteX1" fmla="*/ 0 w 5757062"/>
                <a:gd name="connsiteY1" fmla="*/ 1441094 h 1441094"/>
                <a:gd name="connsiteX2" fmla="*/ 5040173 w 5757062"/>
                <a:gd name="connsiteY2" fmla="*/ 1441094 h 1441094"/>
                <a:gd name="connsiteX3" fmla="*/ 5040173 w 5757062"/>
                <a:gd name="connsiteY3" fmla="*/ 0 h 1441094"/>
                <a:gd name="connsiteX4" fmla="*/ 5757062 w 5757062"/>
                <a:gd name="connsiteY4" fmla="*/ 0 h 1441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7062" h="1441094">
                  <a:moveTo>
                    <a:pt x="0" y="0"/>
                  </a:moveTo>
                  <a:lnTo>
                    <a:pt x="0" y="1441094"/>
                  </a:lnTo>
                  <a:lnTo>
                    <a:pt x="5040173" y="1441094"/>
                  </a:lnTo>
                  <a:lnTo>
                    <a:pt x="5040173" y="0"/>
                  </a:lnTo>
                  <a:lnTo>
                    <a:pt x="5757062"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5D640477-6EC9-4026-ADAE-F16A8E8465AF}"/>
                </a:ext>
              </a:extLst>
            </p:cNvPr>
            <p:cNvCxnSpPr/>
            <p:nvPr/>
          </p:nvCxnSpPr>
          <p:spPr>
            <a:xfrm>
              <a:off x="541325" y="8101586"/>
              <a:ext cx="5069689"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DD24779-618D-4CC3-ACE6-7B9F819B796A}"/>
                </a:ext>
              </a:extLst>
            </p:cNvPr>
            <p:cNvCxnSpPr/>
            <p:nvPr/>
          </p:nvCxnSpPr>
          <p:spPr>
            <a:xfrm>
              <a:off x="4865767" y="7388354"/>
              <a:ext cx="0" cy="1441094"/>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723B641-4534-43C9-8E07-88A646DD02A0}"/>
                </a:ext>
              </a:extLst>
            </p:cNvPr>
            <p:cNvCxnSpPr/>
            <p:nvPr/>
          </p:nvCxnSpPr>
          <p:spPr>
            <a:xfrm>
              <a:off x="3419856" y="7388354"/>
              <a:ext cx="0" cy="1441094"/>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BA0EAEC-26CD-4AC0-A085-65D7EBEE8FC6}"/>
                </a:ext>
              </a:extLst>
            </p:cNvPr>
            <p:cNvCxnSpPr/>
            <p:nvPr/>
          </p:nvCxnSpPr>
          <p:spPr>
            <a:xfrm>
              <a:off x="5611014" y="8101586"/>
              <a:ext cx="69468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EC17C16-E681-4FF2-BF26-3E8D0DAD3A31}"/>
                </a:ext>
              </a:extLst>
            </p:cNvPr>
            <p:cNvCxnSpPr/>
            <p:nvPr/>
          </p:nvCxnSpPr>
          <p:spPr>
            <a:xfrm>
              <a:off x="541325" y="7520027"/>
              <a:ext cx="2878531"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Freeform 10">
              <a:extLst>
                <a:ext uri="{FF2B5EF4-FFF2-40B4-BE49-F238E27FC236}">
                  <a16:creationId xmlns:a16="http://schemas.microsoft.com/office/drawing/2014/main" id="{7C6D9DFC-0F81-472C-A516-D21040763F94}"/>
                </a:ext>
              </a:extLst>
            </p:cNvPr>
            <p:cNvSpPr/>
            <p:nvPr/>
          </p:nvSpPr>
          <p:spPr>
            <a:xfrm>
              <a:off x="3416198" y="7520027"/>
              <a:ext cx="2172615" cy="585216"/>
            </a:xfrm>
            <a:custGeom>
              <a:avLst/>
              <a:gdLst>
                <a:gd name="connsiteX0" fmla="*/ 0 w 2172615"/>
                <a:gd name="connsiteY0" fmla="*/ 0 h 585216"/>
                <a:gd name="connsiteX1" fmla="*/ 1455725 w 2172615"/>
                <a:gd name="connsiteY1" fmla="*/ 160935 h 585216"/>
                <a:gd name="connsiteX2" fmla="*/ 2172615 w 2172615"/>
                <a:gd name="connsiteY2" fmla="*/ 585216 h 585216"/>
              </a:gdLst>
              <a:ahLst/>
              <a:cxnLst>
                <a:cxn ang="0">
                  <a:pos x="connsiteX0" y="connsiteY0"/>
                </a:cxn>
                <a:cxn ang="0">
                  <a:pos x="connsiteX1" y="connsiteY1"/>
                </a:cxn>
                <a:cxn ang="0">
                  <a:pos x="connsiteX2" y="connsiteY2"/>
                </a:cxn>
              </a:cxnLst>
              <a:rect l="l" t="t" r="r" b="b"/>
              <a:pathLst>
                <a:path w="2172615" h="585216">
                  <a:moveTo>
                    <a:pt x="0" y="0"/>
                  </a:moveTo>
                  <a:cubicBezTo>
                    <a:pt x="546811" y="31699"/>
                    <a:pt x="1093623" y="63399"/>
                    <a:pt x="1455725" y="160935"/>
                  </a:cubicBezTo>
                  <a:cubicBezTo>
                    <a:pt x="1817828" y="258471"/>
                    <a:pt x="1995221" y="421843"/>
                    <a:pt x="2172615" y="585216"/>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35EAAF0-8F30-4F13-9B02-083893A256B8}"/>
                </a:ext>
              </a:extLst>
            </p:cNvPr>
            <p:cNvSpPr txBox="1"/>
            <p:nvPr/>
          </p:nvSpPr>
          <p:spPr>
            <a:xfrm>
              <a:off x="183535" y="7380062"/>
              <a:ext cx="357790" cy="276999"/>
            </a:xfrm>
            <a:prstGeom prst="rect">
              <a:avLst/>
            </a:prstGeom>
            <a:noFill/>
          </p:spPr>
          <p:txBody>
            <a:bodyPr wrap="none" rtlCol="0">
              <a:spAutoFit/>
            </a:bodyPr>
            <a:lstStyle/>
            <a:p>
              <a:r>
                <a:rPr lang="en-US" sz="1200" b="1" i="1" dirty="0">
                  <a:latin typeface="Times New Roman" panose="02020603050405020304" pitchFamily="18" charset="0"/>
                  <a:cs typeface="Times New Roman" panose="02020603050405020304" pitchFamily="18" charset="0"/>
                </a:rPr>
                <a:t>V</a:t>
              </a:r>
              <a:r>
                <a:rPr lang="en-US" sz="1200" b="1" i="1" baseline="-25000" dirty="0">
                  <a:latin typeface="Times New Roman" panose="02020603050405020304" pitchFamily="18" charset="0"/>
                  <a:cs typeface="Times New Roman" panose="02020603050405020304" pitchFamily="18" charset="0"/>
                </a:rPr>
                <a:t>P</a:t>
              </a:r>
            </a:p>
          </p:txBody>
        </p:sp>
        <p:sp>
          <p:nvSpPr>
            <p:cNvPr id="16" name="TextBox 15">
              <a:extLst>
                <a:ext uri="{FF2B5EF4-FFF2-40B4-BE49-F238E27FC236}">
                  <a16:creationId xmlns:a16="http://schemas.microsoft.com/office/drawing/2014/main" id="{AD93570D-277B-4E28-90EA-5A9A60E982D3}"/>
                </a:ext>
              </a:extLst>
            </p:cNvPr>
            <p:cNvSpPr txBox="1"/>
            <p:nvPr/>
          </p:nvSpPr>
          <p:spPr>
            <a:xfrm>
              <a:off x="237744" y="7963086"/>
              <a:ext cx="320922" cy="276999"/>
            </a:xfrm>
            <a:prstGeom prst="rect">
              <a:avLst/>
            </a:prstGeom>
            <a:noFill/>
          </p:spPr>
          <p:txBody>
            <a:bodyPr wrap="none" rtlCol="0">
              <a:spAutoFit/>
            </a:bodyPr>
            <a:lstStyle/>
            <a:p>
              <a:r>
                <a:rPr lang="en-US" sz="1200" b="1" i="1" dirty="0" err="1">
                  <a:latin typeface="Times New Roman" panose="02020603050405020304" pitchFamily="18" charset="0"/>
                  <a:cs typeface="Times New Roman" panose="02020603050405020304" pitchFamily="18" charset="0"/>
                </a:rPr>
                <a:t>V</a:t>
              </a:r>
              <a:r>
                <a:rPr lang="en-US" sz="1200" b="1" i="1" baseline="-25000" dirty="0" err="1">
                  <a:latin typeface="Times New Roman" panose="02020603050405020304" pitchFamily="18" charset="0"/>
                  <a:cs typeface="Times New Roman" panose="02020603050405020304" pitchFamily="18" charset="0"/>
                </a:rPr>
                <a:t>f</a:t>
              </a:r>
              <a:endParaRPr lang="en-US" sz="1200" b="1" i="1" baseline="-25000" dirty="0">
                <a:latin typeface="Times New Roman" panose="02020603050405020304" pitchFamily="18" charset="0"/>
                <a:cs typeface="Times New Roman" panose="02020603050405020304" pitchFamily="18" charset="0"/>
              </a:endParaRPr>
            </a:p>
          </p:txBody>
        </p:sp>
        <p:cxnSp>
          <p:nvCxnSpPr>
            <p:cNvPr id="17" name="Straight Arrow Connector 16">
              <a:extLst>
                <a:ext uri="{FF2B5EF4-FFF2-40B4-BE49-F238E27FC236}">
                  <a16:creationId xmlns:a16="http://schemas.microsoft.com/office/drawing/2014/main" id="{18CE2221-9EA8-41A1-8F00-1D94A6EFCFD1}"/>
                </a:ext>
              </a:extLst>
            </p:cNvPr>
            <p:cNvCxnSpPr/>
            <p:nvPr/>
          </p:nvCxnSpPr>
          <p:spPr>
            <a:xfrm>
              <a:off x="4865766" y="8961122"/>
              <a:ext cx="723047" cy="0"/>
            </a:xfrm>
            <a:prstGeom prst="straightConnector1">
              <a:avLst/>
            </a:prstGeom>
            <a:ln w="25400">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D997FBA-C9CA-450C-8507-166FAAD1A30A}"/>
                </a:ext>
              </a:extLst>
            </p:cNvPr>
            <p:cNvSpPr txBox="1"/>
            <p:nvPr/>
          </p:nvSpPr>
          <p:spPr>
            <a:xfrm>
              <a:off x="5080973" y="8850414"/>
              <a:ext cx="328936" cy="246221"/>
            </a:xfrm>
            <a:prstGeom prst="rect">
              <a:avLst/>
            </a:prstGeom>
            <a:solidFill>
              <a:schemeClr val="bg1"/>
            </a:solidFill>
          </p:spPr>
          <p:txBody>
            <a:bodyPr wrap="none" rtlCol="0" anchor="ctr">
              <a:spAutoFit/>
            </a:bodyPr>
            <a:lstStyle/>
            <a:p>
              <a:r>
                <a:rPr lang="el-GR" sz="1000" b="1" i="1" dirty="0">
                  <a:latin typeface="Times New Roman" panose="02020603050405020304" pitchFamily="18" charset="0"/>
                  <a:cs typeface="Times New Roman" panose="02020603050405020304" pitchFamily="18" charset="0"/>
                </a:rPr>
                <a:t>Δ</a:t>
              </a:r>
              <a:r>
                <a:rPr lang="en-US" sz="1000" b="1" i="1" dirty="0">
                  <a:latin typeface="Times New Roman" panose="02020603050405020304" pitchFamily="18" charset="0"/>
                  <a:cs typeface="Times New Roman" panose="02020603050405020304" pitchFamily="18" charset="0"/>
                </a:rPr>
                <a:t>x</a:t>
              </a:r>
            </a:p>
          </p:txBody>
        </p:sp>
        <p:sp>
          <p:nvSpPr>
            <p:cNvPr id="19" name="TextBox 18">
              <a:extLst>
                <a:ext uri="{FF2B5EF4-FFF2-40B4-BE49-F238E27FC236}">
                  <a16:creationId xmlns:a16="http://schemas.microsoft.com/office/drawing/2014/main" id="{5BCA6D5D-6B76-47C9-AE37-B9CB0560A3C5}"/>
                </a:ext>
              </a:extLst>
            </p:cNvPr>
            <p:cNvSpPr txBox="1"/>
            <p:nvPr/>
          </p:nvSpPr>
          <p:spPr>
            <a:xfrm>
              <a:off x="558666" y="8850413"/>
              <a:ext cx="5030147" cy="246221"/>
            </a:xfrm>
            <a:prstGeom prst="rect">
              <a:avLst/>
            </a:prstGeom>
            <a:noFill/>
          </p:spPr>
          <p:txBody>
            <a:bodyPr wrap="square" rtlCol="0" anchor="ctr">
              <a:spAutoFit/>
            </a:bodyPr>
            <a:lstStyle/>
            <a:p>
              <a:pPr algn="ctr"/>
              <a:r>
                <a:rPr lang="en-US" sz="1000" b="1" dirty="0">
                  <a:latin typeface="Times New Roman" panose="02020603050405020304" pitchFamily="18" charset="0"/>
                  <a:cs typeface="Times New Roman" panose="02020603050405020304" pitchFamily="18" charset="0"/>
                </a:rPr>
                <a:t>Distance to surface</a:t>
              </a:r>
            </a:p>
          </p:txBody>
        </p:sp>
        <p:sp>
          <p:nvSpPr>
            <p:cNvPr id="20" name="TextBox 19">
              <a:extLst>
                <a:ext uri="{FF2B5EF4-FFF2-40B4-BE49-F238E27FC236}">
                  <a16:creationId xmlns:a16="http://schemas.microsoft.com/office/drawing/2014/main" id="{3AD5DDB6-5F67-4F8F-BB19-5B0BC8935BFF}"/>
                </a:ext>
              </a:extLst>
            </p:cNvPr>
            <p:cNvSpPr txBox="1"/>
            <p:nvPr/>
          </p:nvSpPr>
          <p:spPr>
            <a:xfrm>
              <a:off x="541324" y="7125768"/>
              <a:ext cx="2878531" cy="246221"/>
            </a:xfrm>
            <a:prstGeom prst="rect">
              <a:avLst/>
            </a:prstGeom>
            <a:noFill/>
          </p:spPr>
          <p:txBody>
            <a:bodyPr wrap="square" rtlCol="0" anchor="ctr">
              <a:spAutoFit/>
            </a:bodyPr>
            <a:lstStyle/>
            <a:p>
              <a:pPr algn="ctr"/>
              <a:r>
                <a:rPr lang="en-US" sz="1000" b="1" dirty="0">
                  <a:latin typeface="Times New Roman" panose="02020603050405020304" pitchFamily="18" charset="0"/>
                  <a:cs typeface="Times New Roman" panose="02020603050405020304" pitchFamily="18" charset="0"/>
                </a:rPr>
                <a:t>Plasma</a:t>
              </a:r>
            </a:p>
          </p:txBody>
        </p:sp>
        <p:sp>
          <p:nvSpPr>
            <p:cNvPr id="21" name="TextBox 20">
              <a:extLst>
                <a:ext uri="{FF2B5EF4-FFF2-40B4-BE49-F238E27FC236}">
                  <a16:creationId xmlns:a16="http://schemas.microsoft.com/office/drawing/2014/main" id="{63FCD0D8-E093-46EC-9D2A-AABFAD45D038}"/>
                </a:ext>
              </a:extLst>
            </p:cNvPr>
            <p:cNvSpPr txBox="1"/>
            <p:nvPr/>
          </p:nvSpPr>
          <p:spPr>
            <a:xfrm>
              <a:off x="3430179" y="7125767"/>
              <a:ext cx="1435588" cy="246221"/>
            </a:xfrm>
            <a:prstGeom prst="rect">
              <a:avLst/>
            </a:prstGeom>
            <a:noFill/>
          </p:spPr>
          <p:txBody>
            <a:bodyPr wrap="square" rtlCol="0" anchor="ctr">
              <a:spAutoFit/>
            </a:bodyPr>
            <a:lstStyle/>
            <a:p>
              <a:pPr algn="ctr"/>
              <a:r>
                <a:rPr lang="en-US" sz="1000" b="1" dirty="0">
                  <a:latin typeface="Times New Roman" panose="02020603050405020304" pitchFamily="18" charset="0"/>
                  <a:cs typeface="Times New Roman" panose="02020603050405020304" pitchFamily="18" charset="0"/>
                </a:rPr>
                <a:t>Pre - sheath</a:t>
              </a:r>
            </a:p>
          </p:txBody>
        </p:sp>
        <p:sp>
          <p:nvSpPr>
            <p:cNvPr id="22" name="TextBox 21">
              <a:extLst>
                <a:ext uri="{FF2B5EF4-FFF2-40B4-BE49-F238E27FC236}">
                  <a16:creationId xmlns:a16="http://schemas.microsoft.com/office/drawing/2014/main" id="{8B71ADFD-DE43-4D4B-950F-B840F59739CF}"/>
                </a:ext>
              </a:extLst>
            </p:cNvPr>
            <p:cNvSpPr txBox="1"/>
            <p:nvPr/>
          </p:nvSpPr>
          <p:spPr>
            <a:xfrm>
              <a:off x="4862965" y="7125766"/>
              <a:ext cx="725848" cy="246221"/>
            </a:xfrm>
            <a:prstGeom prst="rect">
              <a:avLst/>
            </a:prstGeom>
            <a:noFill/>
          </p:spPr>
          <p:txBody>
            <a:bodyPr wrap="square" rtlCol="0" anchor="ctr">
              <a:spAutoFit/>
            </a:bodyPr>
            <a:lstStyle/>
            <a:p>
              <a:pPr algn="ctr"/>
              <a:r>
                <a:rPr lang="en-US" sz="1000" b="1" dirty="0">
                  <a:latin typeface="Times New Roman" panose="02020603050405020304" pitchFamily="18" charset="0"/>
                  <a:cs typeface="Times New Roman" panose="02020603050405020304" pitchFamily="18" charset="0"/>
                </a:rPr>
                <a:t>Sheath</a:t>
              </a:r>
            </a:p>
          </p:txBody>
        </p:sp>
      </p:grpSp>
    </p:spTree>
    <p:extLst>
      <p:ext uri="{BB962C8B-B14F-4D97-AF65-F5344CB8AC3E}">
        <p14:creationId xmlns:p14="http://schemas.microsoft.com/office/powerpoint/2010/main" val="27443509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1ABBC-11AB-465C-9729-8D4B8ADC3FBD}"/>
              </a:ext>
            </a:extLst>
          </p:cNvPr>
          <p:cNvSpPr>
            <a:spLocks noGrp="1"/>
          </p:cNvSpPr>
          <p:nvPr>
            <p:ph type="title"/>
          </p:nvPr>
        </p:nvSpPr>
        <p:spPr/>
        <p:txBody>
          <a:bodyPr>
            <a:normAutofit/>
          </a:bodyPr>
          <a:lstStyle/>
          <a:p>
            <a:r>
              <a:rPr lang="en-US" sz="3600" dirty="0"/>
              <a:t>Outline</a:t>
            </a:r>
          </a:p>
        </p:txBody>
      </p:sp>
      <p:sp>
        <p:nvSpPr>
          <p:cNvPr id="3" name="Content Placeholder 2">
            <a:extLst>
              <a:ext uri="{FF2B5EF4-FFF2-40B4-BE49-F238E27FC236}">
                <a16:creationId xmlns:a16="http://schemas.microsoft.com/office/drawing/2014/main" id="{86D08F81-6EB4-41D6-A64E-4E85A9C7AD34}"/>
              </a:ext>
            </a:extLst>
          </p:cNvPr>
          <p:cNvSpPr>
            <a:spLocks noGrp="1"/>
          </p:cNvSpPr>
          <p:nvPr>
            <p:ph idx="1"/>
          </p:nvPr>
        </p:nvSpPr>
        <p:spPr/>
        <p:txBody>
          <a:bodyPr/>
          <a:lstStyle/>
          <a:p>
            <a:r>
              <a:rPr lang="en-US" dirty="0">
                <a:solidFill>
                  <a:schemeClr val="bg1">
                    <a:lumMod val="85000"/>
                  </a:schemeClr>
                </a:solidFill>
              </a:rPr>
              <a:t>Introduction</a:t>
            </a:r>
            <a:r>
              <a:rPr lang="en-US" sz="2400" dirty="0">
                <a:solidFill>
                  <a:schemeClr val="bg1">
                    <a:lumMod val="85000"/>
                  </a:schemeClr>
                </a:solidFill>
              </a:rPr>
              <a:t>									3</a:t>
            </a:r>
            <a:endParaRPr lang="en-US" dirty="0">
              <a:solidFill>
                <a:schemeClr val="bg1">
                  <a:lumMod val="85000"/>
                </a:schemeClr>
              </a:solidFill>
            </a:endParaRPr>
          </a:p>
          <a:p>
            <a:pPr marL="457200" lvl="1" indent="0">
              <a:buNone/>
            </a:pPr>
            <a:endParaRPr lang="en-US" dirty="0">
              <a:solidFill>
                <a:schemeClr val="bg1">
                  <a:lumMod val="85000"/>
                </a:schemeClr>
              </a:solidFill>
            </a:endParaRPr>
          </a:p>
          <a:p>
            <a:pPr lvl="1"/>
            <a:r>
              <a:rPr lang="en-US" dirty="0">
                <a:solidFill>
                  <a:schemeClr val="bg1">
                    <a:lumMod val="85000"/>
                  </a:schemeClr>
                </a:solidFill>
              </a:rPr>
              <a:t>Basics of plasma material interactions						7</a:t>
            </a:r>
          </a:p>
          <a:p>
            <a:pPr marL="457200" lvl="1" indent="0">
              <a:buNone/>
            </a:pPr>
            <a:endParaRPr lang="en-US" dirty="0"/>
          </a:p>
          <a:p>
            <a:pPr lvl="1"/>
            <a:r>
              <a:rPr lang="en-US" dirty="0"/>
              <a:t>Low temperature plasma material interactions				28</a:t>
            </a:r>
          </a:p>
          <a:p>
            <a:pPr marL="457200" lvl="1" indent="0">
              <a:buNone/>
            </a:pPr>
            <a:endParaRPr lang="en-US" dirty="0"/>
          </a:p>
          <a:p>
            <a:pPr lvl="1"/>
            <a:r>
              <a:rPr lang="en-US" dirty="0">
                <a:solidFill>
                  <a:schemeClr val="bg1">
                    <a:lumMod val="85000"/>
                  </a:schemeClr>
                </a:solidFill>
              </a:rPr>
              <a:t>High temperature plasma material interactions				50</a:t>
            </a:r>
          </a:p>
          <a:p>
            <a:pPr marL="457200" lvl="1" indent="0">
              <a:buNone/>
            </a:pPr>
            <a:endParaRPr lang="en-US" dirty="0">
              <a:solidFill>
                <a:schemeClr val="bg1">
                  <a:lumMod val="85000"/>
                </a:schemeClr>
              </a:solidFill>
            </a:endParaRPr>
          </a:p>
          <a:p>
            <a:pPr lvl="1"/>
            <a:r>
              <a:rPr lang="en-US" dirty="0">
                <a:solidFill>
                  <a:schemeClr val="bg1">
                    <a:lumMod val="85000"/>
                  </a:schemeClr>
                </a:solidFill>
              </a:rPr>
              <a:t>Plasma surface diagnostics							74</a:t>
            </a:r>
          </a:p>
          <a:p>
            <a:pPr marL="457200" lvl="1" indent="0">
              <a:buNone/>
            </a:pPr>
            <a:endParaRPr lang="en-US" dirty="0">
              <a:solidFill>
                <a:schemeClr val="bg1">
                  <a:lumMod val="85000"/>
                </a:schemeClr>
              </a:solidFill>
            </a:endParaRPr>
          </a:p>
          <a:p>
            <a:r>
              <a:rPr lang="en-US" dirty="0">
                <a:solidFill>
                  <a:schemeClr val="bg1">
                    <a:lumMod val="85000"/>
                  </a:schemeClr>
                </a:solidFill>
              </a:rPr>
              <a:t>Summary										84</a:t>
            </a:r>
          </a:p>
        </p:txBody>
      </p:sp>
      <p:sp>
        <p:nvSpPr>
          <p:cNvPr id="4" name="Date Placeholder 3">
            <a:extLst>
              <a:ext uri="{FF2B5EF4-FFF2-40B4-BE49-F238E27FC236}">
                <a16:creationId xmlns:a16="http://schemas.microsoft.com/office/drawing/2014/main" id="{F7124D4D-806B-4ED6-87EF-DF6994EF800C}"/>
              </a:ext>
            </a:extLst>
          </p:cNvPr>
          <p:cNvSpPr>
            <a:spLocks noGrp="1"/>
          </p:cNvSpPr>
          <p:nvPr>
            <p:ph type="dt" sz="half" idx="10"/>
          </p:nvPr>
        </p:nvSpPr>
        <p:spPr/>
        <p:txBody>
          <a:bodyPr/>
          <a:lstStyle/>
          <a:p>
            <a:r>
              <a:rPr lang="en-US"/>
              <a:t>6/14/2019</a:t>
            </a:r>
          </a:p>
        </p:txBody>
      </p:sp>
      <p:sp>
        <p:nvSpPr>
          <p:cNvPr id="5" name="Footer Placeholder 4">
            <a:extLst>
              <a:ext uri="{FF2B5EF4-FFF2-40B4-BE49-F238E27FC236}">
                <a16:creationId xmlns:a16="http://schemas.microsoft.com/office/drawing/2014/main" id="{76AE1602-62E6-4F99-8807-E49F00DA497A}"/>
              </a:ext>
            </a:extLst>
          </p:cNvPr>
          <p:cNvSpPr>
            <a:spLocks noGrp="1"/>
          </p:cNvSpPr>
          <p:nvPr>
            <p:ph type="ftr" sz="quarter" idx="11"/>
          </p:nvPr>
        </p:nvSpPr>
        <p:spPr/>
        <p:txBody>
          <a:bodyPr/>
          <a:lstStyle/>
          <a:p>
            <a:r>
              <a:rPr lang="en-US"/>
              <a:t>2019 Science Undergraduate Laboratory Internships (SULI) Lectures - Princeton PLasma Physics Laboratory, Princeton NJ, USA</a:t>
            </a:r>
          </a:p>
        </p:txBody>
      </p:sp>
      <p:sp>
        <p:nvSpPr>
          <p:cNvPr id="6" name="Slide Number Placeholder 5">
            <a:extLst>
              <a:ext uri="{FF2B5EF4-FFF2-40B4-BE49-F238E27FC236}">
                <a16:creationId xmlns:a16="http://schemas.microsoft.com/office/drawing/2014/main" id="{00D63EC7-74BD-488A-9B7D-A4073687722D}"/>
              </a:ext>
            </a:extLst>
          </p:cNvPr>
          <p:cNvSpPr>
            <a:spLocks noGrp="1"/>
          </p:cNvSpPr>
          <p:nvPr>
            <p:ph type="sldNum" sz="quarter" idx="12"/>
          </p:nvPr>
        </p:nvSpPr>
        <p:spPr/>
        <p:txBody>
          <a:bodyPr/>
          <a:lstStyle/>
          <a:p>
            <a:fld id="{DAA54947-94DF-4087-82AF-D7550B309CB3}" type="slidenum">
              <a:rPr lang="en-US" smtClean="0"/>
              <a:t>27</a:t>
            </a:fld>
            <a:endParaRPr lang="en-US"/>
          </a:p>
        </p:txBody>
      </p:sp>
    </p:spTree>
    <p:extLst>
      <p:ext uri="{BB962C8B-B14F-4D97-AF65-F5344CB8AC3E}">
        <p14:creationId xmlns:p14="http://schemas.microsoft.com/office/powerpoint/2010/main" val="20762902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66017D1-E96F-4390-BAC0-22290A37C943}"/>
              </a:ext>
            </a:extLst>
          </p:cNvPr>
          <p:cNvSpPr>
            <a:spLocks noGrp="1"/>
          </p:cNvSpPr>
          <p:nvPr>
            <p:ph type="title"/>
          </p:nvPr>
        </p:nvSpPr>
        <p:spPr/>
        <p:txBody>
          <a:bodyPr>
            <a:normAutofit/>
          </a:bodyPr>
          <a:lstStyle/>
          <a:p>
            <a:r>
              <a:rPr lang="en-US" sz="3600" dirty="0"/>
              <a:t>Low temperature plasma material interactions</a:t>
            </a:r>
          </a:p>
        </p:txBody>
      </p:sp>
      <p:sp>
        <p:nvSpPr>
          <p:cNvPr id="4" name="Date Placeholder 3">
            <a:extLst>
              <a:ext uri="{FF2B5EF4-FFF2-40B4-BE49-F238E27FC236}">
                <a16:creationId xmlns:a16="http://schemas.microsoft.com/office/drawing/2014/main" id="{6909EB75-892B-4FEA-A202-1BCE6759D494}"/>
              </a:ext>
            </a:extLst>
          </p:cNvPr>
          <p:cNvSpPr>
            <a:spLocks noGrp="1"/>
          </p:cNvSpPr>
          <p:nvPr>
            <p:ph type="dt" sz="half" idx="10"/>
          </p:nvPr>
        </p:nvSpPr>
        <p:spPr/>
        <p:txBody>
          <a:bodyPr/>
          <a:lstStyle/>
          <a:p>
            <a:r>
              <a:rPr lang="en-US"/>
              <a:t>6/14/2019</a:t>
            </a:r>
          </a:p>
        </p:txBody>
      </p:sp>
      <p:sp>
        <p:nvSpPr>
          <p:cNvPr id="5" name="Footer Placeholder 4">
            <a:extLst>
              <a:ext uri="{FF2B5EF4-FFF2-40B4-BE49-F238E27FC236}">
                <a16:creationId xmlns:a16="http://schemas.microsoft.com/office/drawing/2014/main" id="{211002E6-6CB6-4049-9F0E-08744E9E16D7}"/>
              </a:ext>
            </a:extLst>
          </p:cNvPr>
          <p:cNvSpPr>
            <a:spLocks noGrp="1"/>
          </p:cNvSpPr>
          <p:nvPr>
            <p:ph type="ftr" sz="quarter" idx="11"/>
          </p:nvPr>
        </p:nvSpPr>
        <p:spPr/>
        <p:txBody>
          <a:bodyPr/>
          <a:lstStyle/>
          <a:p>
            <a:r>
              <a:rPr lang="en-US"/>
              <a:t>2019 Science Undergraduate Laboratory Internships (SULI) Lectures - Princeton PLasma Physics Laboratory, Princeton NJ, USA</a:t>
            </a:r>
          </a:p>
        </p:txBody>
      </p:sp>
      <p:sp>
        <p:nvSpPr>
          <p:cNvPr id="6" name="Slide Number Placeholder 5">
            <a:extLst>
              <a:ext uri="{FF2B5EF4-FFF2-40B4-BE49-F238E27FC236}">
                <a16:creationId xmlns:a16="http://schemas.microsoft.com/office/drawing/2014/main" id="{06996254-0753-4597-A542-1DB6536172C7}"/>
              </a:ext>
            </a:extLst>
          </p:cNvPr>
          <p:cNvSpPr>
            <a:spLocks noGrp="1"/>
          </p:cNvSpPr>
          <p:nvPr>
            <p:ph type="sldNum" sz="quarter" idx="12"/>
          </p:nvPr>
        </p:nvSpPr>
        <p:spPr/>
        <p:txBody>
          <a:bodyPr/>
          <a:lstStyle/>
          <a:p>
            <a:fld id="{DAA54947-94DF-4087-82AF-D7550B309CB3}" type="slidenum">
              <a:rPr lang="en-US" smtClean="0"/>
              <a:t>28</a:t>
            </a:fld>
            <a:endParaRPr lang="en-US"/>
          </a:p>
        </p:txBody>
      </p:sp>
      <p:grpSp>
        <p:nvGrpSpPr>
          <p:cNvPr id="8" name="Group 7">
            <a:extLst>
              <a:ext uri="{FF2B5EF4-FFF2-40B4-BE49-F238E27FC236}">
                <a16:creationId xmlns:a16="http://schemas.microsoft.com/office/drawing/2014/main" id="{A278D800-5899-4FA7-8821-FFB99A49B431}"/>
              </a:ext>
            </a:extLst>
          </p:cNvPr>
          <p:cNvGrpSpPr>
            <a:grpSpLocks noChangeAspect="1"/>
          </p:cNvGrpSpPr>
          <p:nvPr/>
        </p:nvGrpSpPr>
        <p:grpSpPr>
          <a:xfrm>
            <a:off x="1075856" y="1027202"/>
            <a:ext cx="10058400" cy="5029200"/>
            <a:chOff x="511788" y="2349989"/>
            <a:chExt cx="5803793" cy="2989859"/>
          </a:xfrm>
        </p:grpSpPr>
        <p:sp>
          <p:nvSpPr>
            <p:cNvPr id="9" name="Rectangle 8">
              <a:extLst>
                <a:ext uri="{FF2B5EF4-FFF2-40B4-BE49-F238E27FC236}">
                  <a16:creationId xmlns:a16="http://schemas.microsoft.com/office/drawing/2014/main" id="{7ED94CD6-B854-4420-B87D-69975DFC0B55}"/>
                </a:ext>
              </a:extLst>
            </p:cNvPr>
            <p:cNvSpPr/>
            <p:nvPr/>
          </p:nvSpPr>
          <p:spPr>
            <a:xfrm>
              <a:off x="1988840" y="3131840"/>
              <a:ext cx="2880320" cy="21602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8C8C57E-09E7-471E-91C0-C5F75C99FBA0}"/>
                </a:ext>
              </a:extLst>
            </p:cNvPr>
            <p:cNvSpPr/>
            <p:nvPr/>
          </p:nvSpPr>
          <p:spPr>
            <a:xfrm>
              <a:off x="1193696" y="4023272"/>
              <a:ext cx="792000" cy="36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733DA10-EF9C-4CFB-AE05-3149D4044851}"/>
                </a:ext>
              </a:extLst>
            </p:cNvPr>
            <p:cNvSpPr/>
            <p:nvPr/>
          </p:nvSpPr>
          <p:spPr>
            <a:xfrm>
              <a:off x="4872249" y="4024900"/>
              <a:ext cx="720000" cy="36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964E6B4-2A2E-42BF-B35A-B78A741BA804}"/>
                </a:ext>
              </a:extLst>
            </p:cNvPr>
            <p:cNvSpPr/>
            <p:nvPr/>
          </p:nvSpPr>
          <p:spPr>
            <a:xfrm>
              <a:off x="3248168" y="2770494"/>
              <a:ext cx="360000" cy="36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C76F759-57C5-4B88-89BC-98DF08D82375}"/>
                </a:ext>
              </a:extLst>
            </p:cNvPr>
            <p:cNvSpPr/>
            <p:nvPr/>
          </p:nvSpPr>
          <p:spPr>
            <a:xfrm>
              <a:off x="5595581" y="3841844"/>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Summing Junction 13">
              <a:extLst>
                <a:ext uri="{FF2B5EF4-FFF2-40B4-BE49-F238E27FC236}">
                  <a16:creationId xmlns:a16="http://schemas.microsoft.com/office/drawing/2014/main" id="{68CCACE7-8E87-47FD-873C-98A69BF505F7}"/>
                </a:ext>
              </a:extLst>
            </p:cNvPr>
            <p:cNvSpPr/>
            <p:nvPr/>
          </p:nvSpPr>
          <p:spPr>
            <a:xfrm>
              <a:off x="545907" y="3841853"/>
              <a:ext cx="720000" cy="720000"/>
            </a:xfrm>
            <a:prstGeom prst="flowChartSummingJunctio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80D3726D-807F-4A14-912E-7BDDD7F4B329}"/>
                </a:ext>
              </a:extLst>
            </p:cNvPr>
            <p:cNvCxnSpPr/>
            <p:nvPr/>
          </p:nvCxnSpPr>
          <p:spPr>
            <a:xfrm>
              <a:off x="5595581" y="3841844"/>
              <a:ext cx="720000" cy="72000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89C7EED-8A8F-43A1-9BF3-AC6B70E0C30C}"/>
                </a:ext>
              </a:extLst>
            </p:cNvPr>
            <p:cNvCxnSpPr/>
            <p:nvPr/>
          </p:nvCxnSpPr>
          <p:spPr>
            <a:xfrm flipH="1">
              <a:off x="5595581" y="3841844"/>
              <a:ext cx="720000" cy="72000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CC9AA17-FA8A-4794-A161-021ADE0C3E68}"/>
                </a:ext>
              </a:extLst>
            </p:cNvPr>
            <p:cNvCxnSpPr/>
            <p:nvPr/>
          </p:nvCxnSpPr>
          <p:spPr>
            <a:xfrm flipV="1">
              <a:off x="3070747" y="2408830"/>
              <a:ext cx="720000" cy="36166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A9707DA-DADD-4453-BE21-3AF080019C3F}"/>
                </a:ext>
              </a:extLst>
            </p:cNvPr>
            <p:cNvCxnSpPr/>
            <p:nvPr/>
          </p:nvCxnSpPr>
          <p:spPr>
            <a:xfrm>
              <a:off x="3070747" y="2408830"/>
              <a:ext cx="720000" cy="36166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64A29BAD-FD3C-4DD8-BECB-3132B19DEC66}"/>
                </a:ext>
              </a:extLst>
            </p:cNvPr>
            <p:cNvSpPr/>
            <p:nvPr/>
          </p:nvSpPr>
          <p:spPr>
            <a:xfrm>
              <a:off x="2886503" y="4995079"/>
              <a:ext cx="1080000" cy="270000"/>
            </a:xfrm>
            <a:prstGeom prst="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AEFC486-7576-4A6A-9435-7A0C572972EC}"/>
                </a:ext>
              </a:extLst>
            </p:cNvPr>
            <p:cNvSpPr/>
            <p:nvPr/>
          </p:nvSpPr>
          <p:spPr>
            <a:xfrm>
              <a:off x="2886502" y="4879075"/>
              <a:ext cx="1080000" cy="90000"/>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id="{8087820E-B60F-4F78-953C-15A5181EF78A}"/>
                </a:ext>
              </a:extLst>
            </p:cNvPr>
            <p:cNvSpPr/>
            <p:nvPr/>
          </p:nvSpPr>
          <p:spPr>
            <a:xfrm>
              <a:off x="2347409" y="3629108"/>
              <a:ext cx="2160000" cy="1152000"/>
            </a:xfrm>
            <a:prstGeom prst="cloud">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PLASMA</a:t>
              </a:r>
            </a:p>
          </p:txBody>
        </p:sp>
        <p:sp>
          <p:nvSpPr>
            <p:cNvPr id="22" name="Rectangle 21">
              <a:extLst>
                <a:ext uri="{FF2B5EF4-FFF2-40B4-BE49-F238E27FC236}">
                  <a16:creationId xmlns:a16="http://schemas.microsoft.com/office/drawing/2014/main" id="{39A74690-9D3B-4548-858E-F5ACCEB29F13}"/>
                </a:ext>
              </a:extLst>
            </p:cNvPr>
            <p:cNvSpPr/>
            <p:nvPr/>
          </p:nvSpPr>
          <p:spPr>
            <a:xfrm>
              <a:off x="3070747" y="2408830"/>
              <a:ext cx="720000" cy="36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Down Arrow 18">
              <a:extLst>
                <a:ext uri="{FF2B5EF4-FFF2-40B4-BE49-F238E27FC236}">
                  <a16:creationId xmlns:a16="http://schemas.microsoft.com/office/drawing/2014/main" id="{F563A7E0-794B-44B9-B18D-288F53BBB777}"/>
                </a:ext>
              </a:extLst>
            </p:cNvPr>
            <p:cNvSpPr/>
            <p:nvPr/>
          </p:nvSpPr>
          <p:spPr>
            <a:xfrm>
              <a:off x="3140663" y="2797791"/>
              <a:ext cx="576000" cy="1080000"/>
            </a:xfrm>
            <a:prstGeom prst="downArrow">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4BE4E5D-D2C0-4EC6-BED7-67CB9434D041}"/>
                </a:ext>
              </a:extLst>
            </p:cNvPr>
            <p:cNvSpPr txBox="1"/>
            <p:nvPr/>
          </p:nvSpPr>
          <p:spPr>
            <a:xfrm>
              <a:off x="1988839" y="3133071"/>
              <a:ext cx="2883409" cy="496037"/>
            </a:xfrm>
            <a:prstGeom prst="rect">
              <a:avLst/>
            </a:prstGeom>
            <a:noFill/>
          </p:spPr>
          <p:txBody>
            <a:bodyPr wrap="square" rtlCol="0">
              <a:normAutofit/>
            </a:bodyPr>
            <a:lstStyle/>
            <a:p>
              <a:pPr algn="ctr"/>
              <a:r>
                <a:rPr lang="en-US" sz="1200" b="1" dirty="0">
                  <a:latin typeface="Times New Roman" panose="02020603050405020304" pitchFamily="18" charset="0"/>
                  <a:cs typeface="Times New Roman" panose="02020603050405020304" pitchFamily="18" charset="0"/>
                </a:rPr>
                <a:t>CF</a:t>
              </a:r>
              <a:r>
                <a:rPr lang="en-US" sz="1200" b="1" baseline="-25000" dirty="0">
                  <a:latin typeface="Times New Roman" panose="02020603050405020304" pitchFamily="18" charset="0"/>
                  <a:cs typeface="Times New Roman" panose="02020603050405020304" pitchFamily="18" charset="0"/>
                </a:rPr>
                <a:t>3</a:t>
              </a:r>
              <a:r>
                <a:rPr lang="en-US" sz="1200" b="1" dirty="0">
                  <a:latin typeface="Times New Roman" panose="02020603050405020304" pitchFamily="18" charset="0"/>
                  <a:cs typeface="Times New Roman" panose="02020603050405020304" pitchFamily="18" charset="0"/>
                </a:rPr>
                <a:t>   F   O</a:t>
              </a:r>
              <a:r>
                <a:rPr lang="en-US" sz="1200" b="1" baseline="-25000" dirty="0">
                  <a:latin typeface="Times New Roman" panose="02020603050405020304" pitchFamily="18" charset="0"/>
                  <a:cs typeface="Times New Roman" panose="02020603050405020304" pitchFamily="18" charset="0"/>
                </a:rPr>
                <a:t>2</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SiF</a:t>
              </a:r>
              <a:r>
                <a:rPr lang="en-US" sz="1200" b="1" dirty="0">
                  <a:latin typeface="Times New Roman" panose="02020603050405020304" pitchFamily="18" charset="0"/>
                  <a:cs typeface="Times New Roman" panose="02020603050405020304" pitchFamily="18" charset="0"/>
                </a:rPr>
                <a:t>   CF</a:t>
              </a:r>
              <a:r>
                <a:rPr lang="en-US" sz="1200" b="1" baseline="-25000" dirty="0">
                  <a:latin typeface="Times New Roman" panose="02020603050405020304" pitchFamily="18" charset="0"/>
                  <a:cs typeface="Times New Roman" panose="02020603050405020304" pitchFamily="18" charset="0"/>
                </a:rPr>
                <a:t>3</a:t>
              </a:r>
              <a:r>
                <a:rPr lang="en-US" sz="1200" b="1" baseline="30000" dirty="0">
                  <a:latin typeface="Times New Roman" panose="02020603050405020304" pitchFamily="18" charset="0"/>
                  <a:cs typeface="Times New Roman" panose="02020603050405020304" pitchFamily="18" charset="0"/>
                </a:rPr>
                <a:t>+</a:t>
              </a:r>
              <a:r>
                <a:rPr lang="en-US" sz="1200" b="1" dirty="0">
                  <a:latin typeface="Times New Roman" panose="02020603050405020304" pitchFamily="18" charset="0"/>
                  <a:cs typeface="Times New Roman" panose="02020603050405020304" pitchFamily="18" charset="0"/>
                </a:rPr>
                <a:t>   O</a:t>
              </a:r>
              <a:r>
                <a:rPr lang="en-US" sz="1200" b="1" baseline="30000" dirty="0">
                  <a:latin typeface="Times New Roman" panose="02020603050405020304" pitchFamily="18" charset="0"/>
                  <a:cs typeface="Times New Roman" panose="02020603050405020304" pitchFamily="18" charset="0"/>
                </a:rPr>
                <a:t>–</a:t>
              </a:r>
              <a:r>
                <a:rPr lang="en-US" sz="1200" b="1" dirty="0">
                  <a:latin typeface="Times New Roman" panose="02020603050405020304" pitchFamily="18" charset="0"/>
                  <a:cs typeface="Times New Roman" panose="02020603050405020304" pitchFamily="18" charset="0"/>
                </a:rPr>
                <a:t>   CO   e</a:t>
              </a:r>
              <a:r>
                <a:rPr lang="en-US" sz="1200" b="1" baseline="30000" dirty="0">
                  <a:latin typeface="Times New Roman" panose="02020603050405020304" pitchFamily="18" charset="0"/>
                  <a:cs typeface="Times New Roman" panose="02020603050405020304" pitchFamily="18" charset="0"/>
                </a:rPr>
                <a:t>–</a:t>
              </a:r>
              <a:r>
                <a:rPr lang="en-US" sz="1200" b="1" dirty="0">
                  <a:latin typeface="Times New Roman" panose="02020603050405020304" pitchFamily="18" charset="0"/>
                  <a:cs typeface="Times New Roman" panose="02020603050405020304" pitchFamily="18" charset="0"/>
                </a:rPr>
                <a:t>   SiF</a:t>
              </a:r>
              <a:r>
                <a:rPr lang="en-US" sz="1200" b="1" baseline="-25000" dirty="0">
                  <a:latin typeface="Times New Roman" panose="02020603050405020304" pitchFamily="18" charset="0"/>
                  <a:cs typeface="Times New Roman" panose="02020603050405020304" pitchFamily="18" charset="0"/>
                </a:rPr>
                <a:t>4</a:t>
              </a:r>
              <a:r>
                <a:rPr lang="en-US" sz="1200" b="1" dirty="0">
                  <a:latin typeface="Times New Roman" panose="02020603050405020304" pitchFamily="18" charset="0"/>
                  <a:cs typeface="Times New Roman" panose="02020603050405020304" pitchFamily="18" charset="0"/>
                </a:rPr>
                <a:t>   CF</a:t>
              </a:r>
              <a:r>
                <a:rPr lang="en-US" sz="1200" b="1" baseline="-25000" dirty="0">
                  <a:latin typeface="Times New Roman" panose="02020603050405020304" pitchFamily="18" charset="0"/>
                  <a:cs typeface="Times New Roman" panose="02020603050405020304" pitchFamily="18" charset="0"/>
                </a:rPr>
                <a:t>2</a:t>
              </a:r>
              <a:r>
                <a:rPr lang="en-US" sz="1200" b="1" dirty="0">
                  <a:latin typeface="Times New Roman" panose="02020603050405020304" pitchFamily="18" charset="0"/>
                  <a:cs typeface="Times New Roman" panose="02020603050405020304" pitchFamily="18" charset="0"/>
                </a:rPr>
                <a:t>   </a:t>
              </a:r>
              <a:r>
                <a:rPr lang="en-US" sz="1200" b="1" i="1" dirty="0" err="1">
                  <a:latin typeface="Times New Roman" panose="02020603050405020304" pitchFamily="18" charset="0"/>
                  <a:cs typeface="Times New Roman" panose="02020603050405020304" pitchFamily="18" charset="0"/>
                </a:rPr>
                <a:t>etc</a:t>
              </a:r>
              <a:r>
                <a:rPr lang="en-US" sz="1200" b="1" i="1" dirty="0">
                  <a:latin typeface="Times New Roman" panose="02020603050405020304" pitchFamily="18" charset="0"/>
                  <a:cs typeface="Times New Roman" panose="02020603050405020304" pitchFamily="18" charset="0"/>
                </a:rPr>
                <a:t>…</a:t>
              </a:r>
            </a:p>
          </p:txBody>
        </p:sp>
        <p:sp>
          <p:nvSpPr>
            <p:cNvPr id="25" name="TextBox 24">
              <a:extLst>
                <a:ext uri="{FF2B5EF4-FFF2-40B4-BE49-F238E27FC236}">
                  <a16:creationId xmlns:a16="http://schemas.microsoft.com/office/drawing/2014/main" id="{C634A6EE-ECD4-4D4D-B94E-DC5BA1185137}"/>
                </a:ext>
              </a:extLst>
            </p:cNvPr>
            <p:cNvSpPr txBox="1"/>
            <p:nvPr/>
          </p:nvSpPr>
          <p:spPr>
            <a:xfrm>
              <a:off x="3930550" y="4822052"/>
              <a:ext cx="559558" cy="517796"/>
            </a:xfrm>
            <a:prstGeom prst="rect">
              <a:avLst/>
            </a:prstGeom>
            <a:noFill/>
          </p:spPr>
          <p:txBody>
            <a:bodyPr wrap="square" rtlCol="0">
              <a:normAutofit/>
            </a:bodyPr>
            <a:lstStyle/>
            <a:p>
              <a:r>
                <a:rPr lang="en-US" sz="1200" b="1" dirty="0">
                  <a:latin typeface="Times New Roman" panose="02020603050405020304" pitchFamily="18" charset="0"/>
                  <a:cs typeface="Times New Roman" panose="02020603050405020304" pitchFamily="18" charset="0"/>
                </a:rPr>
                <a:t>Si0</a:t>
              </a:r>
              <a:r>
                <a:rPr lang="en-US" sz="1200" b="1" baseline="-25000" dirty="0">
                  <a:latin typeface="Times New Roman" panose="02020603050405020304" pitchFamily="18" charset="0"/>
                  <a:cs typeface="Times New Roman" panose="02020603050405020304" pitchFamily="18" charset="0"/>
                </a:rPr>
                <a:t>2</a:t>
              </a:r>
            </a:p>
            <a:p>
              <a:endParaRPr lang="en-US" sz="1200" b="1" dirty="0">
                <a:latin typeface="Times New Roman" panose="02020603050405020304" pitchFamily="18" charset="0"/>
                <a:cs typeface="Times New Roman" panose="02020603050405020304" pitchFamily="18" charset="0"/>
              </a:endParaRPr>
            </a:p>
            <a:p>
              <a:r>
                <a:rPr lang="en-US" sz="1200" b="1" dirty="0">
                  <a:latin typeface="Times New Roman" panose="02020603050405020304" pitchFamily="18" charset="0"/>
                  <a:cs typeface="Times New Roman" panose="02020603050405020304" pitchFamily="18" charset="0"/>
                </a:rPr>
                <a:t>Si</a:t>
              </a:r>
            </a:p>
          </p:txBody>
        </p:sp>
        <p:sp>
          <p:nvSpPr>
            <p:cNvPr id="26" name="TextBox 25">
              <a:extLst>
                <a:ext uri="{FF2B5EF4-FFF2-40B4-BE49-F238E27FC236}">
                  <a16:creationId xmlns:a16="http://schemas.microsoft.com/office/drawing/2014/main" id="{F71552CE-3223-4EB0-8513-9264D27FF9FB}"/>
                </a:ext>
              </a:extLst>
            </p:cNvPr>
            <p:cNvSpPr txBox="1"/>
            <p:nvPr/>
          </p:nvSpPr>
          <p:spPr>
            <a:xfrm>
              <a:off x="537435" y="3567692"/>
              <a:ext cx="732893" cy="276999"/>
            </a:xfrm>
            <a:prstGeom prst="rect">
              <a:avLst/>
            </a:prstGeom>
            <a:noFill/>
          </p:spPr>
          <p:txBody>
            <a:bodyPr wrap="none" rtlCol="0">
              <a:spAutoFit/>
            </a:bodyPr>
            <a:lstStyle/>
            <a:p>
              <a:pPr algn="ctr"/>
              <a:r>
                <a:rPr lang="en-US" sz="1200" b="1" dirty="0">
                  <a:latin typeface="Times New Roman" panose="02020603050405020304" pitchFamily="18" charset="0"/>
                  <a:cs typeface="Times New Roman" panose="02020603050405020304" pitchFamily="18" charset="0"/>
                </a:rPr>
                <a:t>CF</a:t>
              </a:r>
              <a:r>
                <a:rPr lang="en-US" sz="1200" b="1" baseline="-25000" dirty="0">
                  <a:latin typeface="Times New Roman" panose="02020603050405020304" pitchFamily="18" charset="0"/>
                  <a:cs typeface="Times New Roman" panose="02020603050405020304" pitchFamily="18" charset="0"/>
                </a:rPr>
                <a:t>4</a:t>
              </a:r>
              <a:r>
                <a:rPr lang="en-US" sz="1200" b="1" dirty="0">
                  <a:latin typeface="Times New Roman" panose="02020603050405020304" pitchFamily="18" charset="0"/>
                  <a:cs typeface="Times New Roman" panose="02020603050405020304" pitchFamily="18" charset="0"/>
                </a:rPr>
                <a:t> / O</a:t>
              </a:r>
              <a:r>
                <a:rPr lang="en-US" sz="1200" b="1" baseline="-25000" dirty="0">
                  <a:latin typeface="Times New Roman" panose="02020603050405020304" pitchFamily="18" charset="0"/>
                  <a:cs typeface="Times New Roman" panose="02020603050405020304" pitchFamily="18" charset="0"/>
                </a:rPr>
                <a:t>2</a:t>
              </a:r>
            </a:p>
          </p:txBody>
        </p:sp>
        <p:sp>
          <p:nvSpPr>
            <p:cNvPr id="27" name="TextBox 26">
              <a:extLst>
                <a:ext uri="{FF2B5EF4-FFF2-40B4-BE49-F238E27FC236}">
                  <a16:creationId xmlns:a16="http://schemas.microsoft.com/office/drawing/2014/main" id="{53FF2DF3-DB11-46FE-A695-A8F498CDD356}"/>
                </a:ext>
              </a:extLst>
            </p:cNvPr>
            <p:cNvSpPr txBox="1"/>
            <p:nvPr/>
          </p:nvSpPr>
          <p:spPr>
            <a:xfrm>
              <a:off x="511788" y="4571998"/>
              <a:ext cx="787395" cy="276999"/>
            </a:xfrm>
            <a:prstGeom prst="rect">
              <a:avLst/>
            </a:prstGeom>
            <a:noFill/>
          </p:spPr>
          <p:txBody>
            <a:bodyPr wrap="none" rtlCol="0">
              <a:spAutoFit/>
            </a:bodyPr>
            <a:lstStyle/>
            <a:p>
              <a:pPr algn="ctr"/>
              <a:r>
                <a:rPr lang="en-US" sz="1200" b="1" dirty="0">
                  <a:latin typeface="Times New Roman" panose="02020603050405020304" pitchFamily="18" charset="0"/>
                  <a:cs typeface="Times New Roman" panose="02020603050405020304" pitchFamily="18" charset="0"/>
                </a:rPr>
                <a:t>Gas Inlet</a:t>
              </a:r>
              <a:endParaRPr lang="en-US" b="1" dirty="0">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85677941-D210-4B6E-BFD9-326D290E5908}"/>
                </a:ext>
              </a:extLst>
            </p:cNvPr>
            <p:cNvSpPr txBox="1"/>
            <p:nvPr/>
          </p:nvSpPr>
          <p:spPr>
            <a:xfrm>
              <a:off x="3800894" y="2349989"/>
              <a:ext cx="1071356" cy="475095"/>
            </a:xfrm>
            <a:prstGeom prst="rect">
              <a:avLst/>
            </a:prstGeom>
            <a:noFill/>
          </p:spPr>
          <p:txBody>
            <a:bodyPr wrap="square" rtlCol="0">
              <a:normAutofit/>
            </a:bodyPr>
            <a:lstStyle/>
            <a:p>
              <a:r>
                <a:rPr lang="en-US" sz="1200" b="1" dirty="0">
                  <a:latin typeface="Times New Roman" panose="02020603050405020304" pitchFamily="18" charset="0"/>
                  <a:cs typeface="Times New Roman" panose="02020603050405020304" pitchFamily="18" charset="0"/>
                </a:rPr>
                <a:t>R.F. Heating Source</a:t>
              </a:r>
            </a:p>
          </p:txBody>
        </p:sp>
        <p:sp>
          <p:nvSpPr>
            <p:cNvPr id="29" name="TextBox 28">
              <a:extLst>
                <a:ext uri="{FF2B5EF4-FFF2-40B4-BE49-F238E27FC236}">
                  <a16:creationId xmlns:a16="http://schemas.microsoft.com/office/drawing/2014/main" id="{C93F1DDF-B0A9-4400-AEB3-9DB8D53DF12F}"/>
                </a:ext>
              </a:extLst>
            </p:cNvPr>
            <p:cNvSpPr txBox="1"/>
            <p:nvPr/>
          </p:nvSpPr>
          <p:spPr>
            <a:xfrm>
              <a:off x="5660056" y="4569567"/>
              <a:ext cx="577402" cy="276999"/>
            </a:xfrm>
            <a:prstGeom prst="rect">
              <a:avLst/>
            </a:prstGeom>
            <a:noFill/>
          </p:spPr>
          <p:txBody>
            <a:bodyPr wrap="none" rtlCol="0">
              <a:spAutoFit/>
            </a:bodyPr>
            <a:lstStyle/>
            <a:p>
              <a:pPr algn="ctr"/>
              <a:r>
                <a:rPr lang="en-US" sz="1200" b="1" dirty="0">
                  <a:latin typeface="Times New Roman" panose="02020603050405020304" pitchFamily="18" charset="0"/>
                  <a:cs typeface="Times New Roman" panose="02020603050405020304" pitchFamily="18" charset="0"/>
                </a:rPr>
                <a:t>Pump</a:t>
              </a:r>
            </a:p>
          </p:txBody>
        </p:sp>
        <p:sp>
          <p:nvSpPr>
            <p:cNvPr id="30" name="Right Arrow 25">
              <a:extLst>
                <a:ext uri="{FF2B5EF4-FFF2-40B4-BE49-F238E27FC236}">
                  <a16:creationId xmlns:a16="http://schemas.microsoft.com/office/drawing/2014/main" id="{1E9D6692-11BB-4073-838A-C16B5BDCFD08}"/>
                </a:ext>
              </a:extLst>
            </p:cNvPr>
            <p:cNvSpPr/>
            <p:nvPr/>
          </p:nvSpPr>
          <p:spPr>
            <a:xfrm>
              <a:off x="1628260" y="4118294"/>
              <a:ext cx="720000" cy="180000"/>
            </a:xfrm>
            <a:prstGeom prst="rightArrow">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ight Arrow 26">
              <a:extLst>
                <a:ext uri="{FF2B5EF4-FFF2-40B4-BE49-F238E27FC236}">
                  <a16:creationId xmlns:a16="http://schemas.microsoft.com/office/drawing/2014/main" id="{364717A9-016B-4C30-9850-FF7D2C890414}"/>
                </a:ext>
              </a:extLst>
            </p:cNvPr>
            <p:cNvSpPr/>
            <p:nvPr/>
          </p:nvSpPr>
          <p:spPr>
            <a:xfrm>
              <a:off x="4722126" y="4118294"/>
              <a:ext cx="720000" cy="180000"/>
            </a:xfrm>
            <a:prstGeom prst="rightArrow">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980606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328019D-9203-407F-9141-B58A0C4F221E}"/>
              </a:ext>
            </a:extLst>
          </p:cNvPr>
          <p:cNvSpPr>
            <a:spLocks noGrp="1"/>
          </p:cNvSpPr>
          <p:nvPr>
            <p:ph type="title"/>
          </p:nvPr>
        </p:nvSpPr>
        <p:spPr/>
        <p:txBody>
          <a:bodyPr>
            <a:noAutofit/>
          </a:bodyPr>
          <a:lstStyle/>
          <a:p>
            <a:r>
              <a:rPr lang="en-US" sz="2800" dirty="0"/>
              <a:t>Plasmas (and the material interactions) influence our lives everyday</a:t>
            </a:r>
          </a:p>
        </p:txBody>
      </p:sp>
      <p:sp>
        <p:nvSpPr>
          <p:cNvPr id="4" name="Date Placeholder 3">
            <a:extLst>
              <a:ext uri="{FF2B5EF4-FFF2-40B4-BE49-F238E27FC236}">
                <a16:creationId xmlns:a16="http://schemas.microsoft.com/office/drawing/2014/main" id="{2F1950A6-0635-4900-9CA0-7FE69F02838E}"/>
              </a:ext>
            </a:extLst>
          </p:cNvPr>
          <p:cNvSpPr>
            <a:spLocks noGrp="1"/>
          </p:cNvSpPr>
          <p:nvPr>
            <p:ph type="dt" sz="half" idx="10"/>
          </p:nvPr>
        </p:nvSpPr>
        <p:spPr/>
        <p:txBody>
          <a:bodyPr/>
          <a:lstStyle/>
          <a:p>
            <a:r>
              <a:rPr lang="en-US"/>
              <a:t>6/14/2019</a:t>
            </a:r>
          </a:p>
        </p:txBody>
      </p:sp>
      <p:sp>
        <p:nvSpPr>
          <p:cNvPr id="5" name="Footer Placeholder 4">
            <a:extLst>
              <a:ext uri="{FF2B5EF4-FFF2-40B4-BE49-F238E27FC236}">
                <a16:creationId xmlns:a16="http://schemas.microsoft.com/office/drawing/2014/main" id="{A32FC5D1-7FEE-4B5E-A3AA-C9D544F88D10}"/>
              </a:ext>
            </a:extLst>
          </p:cNvPr>
          <p:cNvSpPr>
            <a:spLocks noGrp="1"/>
          </p:cNvSpPr>
          <p:nvPr>
            <p:ph type="ftr" sz="quarter" idx="11"/>
          </p:nvPr>
        </p:nvSpPr>
        <p:spPr/>
        <p:txBody>
          <a:bodyPr/>
          <a:lstStyle/>
          <a:p>
            <a:r>
              <a:rPr lang="en-US"/>
              <a:t>2019 Science Undergraduate Laboratory Internships (SULI) Lectures - Princeton PLasma Physics Laboratory, Princeton NJ, USA</a:t>
            </a:r>
          </a:p>
        </p:txBody>
      </p:sp>
      <p:sp>
        <p:nvSpPr>
          <p:cNvPr id="6" name="Slide Number Placeholder 5">
            <a:extLst>
              <a:ext uri="{FF2B5EF4-FFF2-40B4-BE49-F238E27FC236}">
                <a16:creationId xmlns:a16="http://schemas.microsoft.com/office/drawing/2014/main" id="{C6C07E82-CDB9-4450-9B64-4312FE7FCBD9}"/>
              </a:ext>
            </a:extLst>
          </p:cNvPr>
          <p:cNvSpPr>
            <a:spLocks noGrp="1"/>
          </p:cNvSpPr>
          <p:nvPr>
            <p:ph type="sldNum" sz="quarter" idx="12"/>
          </p:nvPr>
        </p:nvSpPr>
        <p:spPr/>
        <p:txBody>
          <a:bodyPr/>
          <a:lstStyle/>
          <a:p>
            <a:fld id="{DAA54947-94DF-4087-82AF-D7550B309CB3}" type="slidenum">
              <a:rPr lang="en-US" smtClean="0"/>
              <a:t>29</a:t>
            </a:fld>
            <a:endParaRPr lang="en-US"/>
          </a:p>
        </p:txBody>
      </p:sp>
      <p:pic>
        <p:nvPicPr>
          <p:cNvPr id="8" name="Picture 2">
            <a:extLst>
              <a:ext uri="{FF2B5EF4-FFF2-40B4-BE49-F238E27FC236}">
                <a16:creationId xmlns:a16="http://schemas.microsoft.com/office/drawing/2014/main" id="{F5365E06-4AC0-41CC-A9AE-D8D5F51FF744}"/>
              </a:ext>
            </a:extLst>
          </p:cNvPr>
          <p:cNvPicPr>
            <a:picLocks noChangeAspect="1" noChangeArrowheads="1"/>
          </p:cNvPicPr>
          <p:nvPr/>
        </p:nvPicPr>
        <p:blipFill>
          <a:blip r:embed="rId2" cstate="print"/>
          <a:srcRect l="16242" t="19542" r="40619" b="8316"/>
          <a:stretch>
            <a:fillRect/>
          </a:stretch>
        </p:blipFill>
        <p:spPr bwMode="auto">
          <a:xfrm>
            <a:off x="3649654" y="972459"/>
            <a:ext cx="4899289" cy="5120640"/>
          </a:xfrm>
          <a:prstGeom prst="rect">
            <a:avLst/>
          </a:prstGeom>
          <a:noFill/>
          <a:ln w="9525">
            <a:noFill/>
            <a:miter lim="800000"/>
            <a:headEnd/>
            <a:tailEnd/>
          </a:ln>
        </p:spPr>
      </p:pic>
    </p:spTree>
    <p:extLst>
      <p:ext uri="{BB962C8B-B14F-4D97-AF65-F5344CB8AC3E}">
        <p14:creationId xmlns:p14="http://schemas.microsoft.com/office/powerpoint/2010/main" val="27182118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1ABBC-11AB-465C-9729-8D4B8ADC3FBD}"/>
              </a:ext>
            </a:extLst>
          </p:cNvPr>
          <p:cNvSpPr>
            <a:spLocks noGrp="1"/>
          </p:cNvSpPr>
          <p:nvPr>
            <p:ph type="title"/>
          </p:nvPr>
        </p:nvSpPr>
        <p:spPr/>
        <p:txBody>
          <a:bodyPr>
            <a:normAutofit/>
          </a:bodyPr>
          <a:lstStyle/>
          <a:p>
            <a:r>
              <a:rPr lang="en-US" sz="3600" dirty="0"/>
              <a:t>Outline</a:t>
            </a:r>
          </a:p>
        </p:txBody>
      </p:sp>
      <p:sp>
        <p:nvSpPr>
          <p:cNvPr id="3" name="Content Placeholder 2">
            <a:extLst>
              <a:ext uri="{FF2B5EF4-FFF2-40B4-BE49-F238E27FC236}">
                <a16:creationId xmlns:a16="http://schemas.microsoft.com/office/drawing/2014/main" id="{86D08F81-6EB4-41D6-A64E-4E85A9C7AD34}"/>
              </a:ext>
            </a:extLst>
          </p:cNvPr>
          <p:cNvSpPr>
            <a:spLocks noGrp="1"/>
          </p:cNvSpPr>
          <p:nvPr>
            <p:ph idx="1"/>
          </p:nvPr>
        </p:nvSpPr>
        <p:spPr/>
        <p:txBody>
          <a:bodyPr/>
          <a:lstStyle/>
          <a:p>
            <a:r>
              <a:rPr lang="en-US" dirty="0"/>
              <a:t>Introduction</a:t>
            </a:r>
            <a:r>
              <a:rPr lang="en-US" sz="2400" dirty="0"/>
              <a:t>									3</a:t>
            </a:r>
            <a:endParaRPr lang="en-US" dirty="0"/>
          </a:p>
          <a:p>
            <a:pPr marL="457200" lvl="1" indent="0">
              <a:buNone/>
            </a:pPr>
            <a:endParaRPr lang="en-US" dirty="0"/>
          </a:p>
          <a:p>
            <a:pPr lvl="1"/>
            <a:r>
              <a:rPr lang="en-US" dirty="0">
                <a:solidFill>
                  <a:schemeClr val="bg1">
                    <a:lumMod val="85000"/>
                  </a:schemeClr>
                </a:solidFill>
              </a:rPr>
              <a:t>Basics of plasma material interactions						7</a:t>
            </a:r>
          </a:p>
          <a:p>
            <a:pPr marL="457200" lvl="1" indent="0">
              <a:buNone/>
            </a:pPr>
            <a:endParaRPr lang="en-US" dirty="0">
              <a:solidFill>
                <a:schemeClr val="bg1">
                  <a:lumMod val="85000"/>
                </a:schemeClr>
              </a:solidFill>
            </a:endParaRPr>
          </a:p>
          <a:p>
            <a:pPr lvl="1"/>
            <a:r>
              <a:rPr lang="en-US" dirty="0">
                <a:solidFill>
                  <a:schemeClr val="bg1">
                    <a:lumMod val="85000"/>
                  </a:schemeClr>
                </a:solidFill>
              </a:rPr>
              <a:t>Low temperature plasma material interactions				28</a:t>
            </a:r>
          </a:p>
          <a:p>
            <a:pPr marL="457200" lvl="1" indent="0">
              <a:buNone/>
            </a:pPr>
            <a:endParaRPr lang="en-US" dirty="0">
              <a:solidFill>
                <a:schemeClr val="bg1">
                  <a:lumMod val="85000"/>
                </a:schemeClr>
              </a:solidFill>
            </a:endParaRPr>
          </a:p>
          <a:p>
            <a:pPr lvl="1"/>
            <a:r>
              <a:rPr lang="en-US" dirty="0">
                <a:solidFill>
                  <a:schemeClr val="bg1">
                    <a:lumMod val="85000"/>
                  </a:schemeClr>
                </a:solidFill>
              </a:rPr>
              <a:t>High temperature plasma material interactions				50</a:t>
            </a:r>
          </a:p>
          <a:p>
            <a:pPr marL="457200" lvl="1" indent="0">
              <a:buNone/>
            </a:pPr>
            <a:endParaRPr lang="en-US" dirty="0">
              <a:solidFill>
                <a:schemeClr val="bg1">
                  <a:lumMod val="85000"/>
                </a:schemeClr>
              </a:solidFill>
            </a:endParaRPr>
          </a:p>
          <a:p>
            <a:pPr lvl="1"/>
            <a:r>
              <a:rPr lang="en-US" dirty="0">
                <a:solidFill>
                  <a:schemeClr val="bg1">
                    <a:lumMod val="85000"/>
                  </a:schemeClr>
                </a:solidFill>
              </a:rPr>
              <a:t>Plasma surface diagnostics							74</a:t>
            </a:r>
          </a:p>
          <a:p>
            <a:pPr marL="457200" lvl="1" indent="0">
              <a:buNone/>
            </a:pPr>
            <a:endParaRPr lang="en-US" dirty="0">
              <a:solidFill>
                <a:schemeClr val="bg1">
                  <a:lumMod val="85000"/>
                </a:schemeClr>
              </a:solidFill>
            </a:endParaRPr>
          </a:p>
          <a:p>
            <a:r>
              <a:rPr lang="en-US" dirty="0">
                <a:solidFill>
                  <a:schemeClr val="bg1">
                    <a:lumMod val="85000"/>
                  </a:schemeClr>
                </a:solidFill>
              </a:rPr>
              <a:t>Summary										84</a:t>
            </a:r>
          </a:p>
        </p:txBody>
      </p:sp>
      <p:sp>
        <p:nvSpPr>
          <p:cNvPr id="4" name="Date Placeholder 3">
            <a:extLst>
              <a:ext uri="{FF2B5EF4-FFF2-40B4-BE49-F238E27FC236}">
                <a16:creationId xmlns:a16="http://schemas.microsoft.com/office/drawing/2014/main" id="{F7124D4D-806B-4ED6-87EF-DF6994EF800C}"/>
              </a:ext>
            </a:extLst>
          </p:cNvPr>
          <p:cNvSpPr>
            <a:spLocks noGrp="1"/>
          </p:cNvSpPr>
          <p:nvPr>
            <p:ph type="dt" sz="half" idx="10"/>
          </p:nvPr>
        </p:nvSpPr>
        <p:spPr/>
        <p:txBody>
          <a:bodyPr/>
          <a:lstStyle/>
          <a:p>
            <a:r>
              <a:rPr lang="en-US"/>
              <a:t>6/14/2019</a:t>
            </a:r>
          </a:p>
        </p:txBody>
      </p:sp>
      <p:sp>
        <p:nvSpPr>
          <p:cNvPr id="5" name="Footer Placeholder 4">
            <a:extLst>
              <a:ext uri="{FF2B5EF4-FFF2-40B4-BE49-F238E27FC236}">
                <a16:creationId xmlns:a16="http://schemas.microsoft.com/office/drawing/2014/main" id="{76AE1602-62E6-4F99-8807-E49F00DA497A}"/>
              </a:ext>
            </a:extLst>
          </p:cNvPr>
          <p:cNvSpPr>
            <a:spLocks noGrp="1"/>
          </p:cNvSpPr>
          <p:nvPr>
            <p:ph type="ftr" sz="quarter" idx="11"/>
          </p:nvPr>
        </p:nvSpPr>
        <p:spPr/>
        <p:txBody>
          <a:bodyPr/>
          <a:lstStyle/>
          <a:p>
            <a:r>
              <a:rPr lang="en-US"/>
              <a:t>2019 Science Undergraduate Laboratory Internships (SULI) Lectures - Princeton PLasma Physics Laboratory, Princeton NJ, USA</a:t>
            </a:r>
          </a:p>
        </p:txBody>
      </p:sp>
      <p:sp>
        <p:nvSpPr>
          <p:cNvPr id="6" name="Slide Number Placeholder 5">
            <a:extLst>
              <a:ext uri="{FF2B5EF4-FFF2-40B4-BE49-F238E27FC236}">
                <a16:creationId xmlns:a16="http://schemas.microsoft.com/office/drawing/2014/main" id="{00D63EC7-74BD-488A-9B7D-A4073687722D}"/>
              </a:ext>
            </a:extLst>
          </p:cNvPr>
          <p:cNvSpPr>
            <a:spLocks noGrp="1"/>
          </p:cNvSpPr>
          <p:nvPr>
            <p:ph type="sldNum" sz="quarter" idx="12"/>
          </p:nvPr>
        </p:nvSpPr>
        <p:spPr/>
        <p:txBody>
          <a:bodyPr/>
          <a:lstStyle/>
          <a:p>
            <a:fld id="{DAA54947-94DF-4087-82AF-D7550B309CB3}" type="slidenum">
              <a:rPr lang="en-US" smtClean="0"/>
              <a:t>3</a:t>
            </a:fld>
            <a:endParaRPr lang="en-US"/>
          </a:p>
        </p:txBody>
      </p:sp>
    </p:spTree>
    <p:extLst>
      <p:ext uri="{BB962C8B-B14F-4D97-AF65-F5344CB8AC3E}">
        <p14:creationId xmlns:p14="http://schemas.microsoft.com/office/powerpoint/2010/main" val="19414585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B85B5-1A52-40B3-A564-4F2EC56C824C}"/>
              </a:ext>
            </a:extLst>
          </p:cNvPr>
          <p:cNvSpPr>
            <a:spLocks noGrp="1"/>
          </p:cNvSpPr>
          <p:nvPr>
            <p:ph type="title"/>
          </p:nvPr>
        </p:nvSpPr>
        <p:spPr/>
        <p:txBody>
          <a:bodyPr>
            <a:normAutofit/>
          </a:bodyPr>
          <a:lstStyle/>
          <a:p>
            <a:r>
              <a:rPr lang="en-US" sz="3600" dirty="0"/>
              <a:t>Applications of low temperature plasmas and PMI</a:t>
            </a:r>
          </a:p>
        </p:txBody>
      </p:sp>
      <p:sp>
        <p:nvSpPr>
          <p:cNvPr id="3" name="Date Placeholder 2">
            <a:extLst>
              <a:ext uri="{FF2B5EF4-FFF2-40B4-BE49-F238E27FC236}">
                <a16:creationId xmlns:a16="http://schemas.microsoft.com/office/drawing/2014/main" id="{1B1CDD57-1D93-48ED-B593-669A392D8509}"/>
              </a:ext>
            </a:extLst>
          </p:cNvPr>
          <p:cNvSpPr>
            <a:spLocks noGrp="1"/>
          </p:cNvSpPr>
          <p:nvPr>
            <p:ph type="dt" sz="half" idx="10"/>
          </p:nvPr>
        </p:nvSpPr>
        <p:spPr/>
        <p:txBody>
          <a:bodyPr/>
          <a:lstStyle/>
          <a:p>
            <a:r>
              <a:rPr lang="en-US"/>
              <a:t>6/14/2019</a:t>
            </a:r>
          </a:p>
        </p:txBody>
      </p:sp>
      <p:sp>
        <p:nvSpPr>
          <p:cNvPr id="4" name="Footer Placeholder 3">
            <a:extLst>
              <a:ext uri="{FF2B5EF4-FFF2-40B4-BE49-F238E27FC236}">
                <a16:creationId xmlns:a16="http://schemas.microsoft.com/office/drawing/2014/main" id="{1DE22C76-504F-4AF4-A324-3C2221CEFBD6}"/>
              </a:ext>
            </a:extLst>
          </p:cNvPr>
          <p:cNvSpPr>
            <a:spLocks noGrp="1"/>
          </p:cNvSpPr>
          <p:nvPr>
            <p:ph type="ftr" sz="quarter" idx="11"/>
          </p:nvPr>
        </p:nvSpPr>
        <p:spPr/>
        <p:txBody>
          <a:bodyPr/>
          <a:lstStyle/>
          <a:p>
            <a:r>
              <a:rPr lang="en-US"/>
              <a:t>2019 Science Undergraduate Laboratory Internships (SULI) Lectures - Princeton PLasma Physics Laboratory, Princeton NJ, USA</a:t>
            </a:r>
          </a:p>
        </p:txBody>
      </p:sp>
      <p:sp>
        <p:nvSpPr>
          <p:cNvPr id="5" name="Slide Number Placeholder 4">
            <a:extLst>
              <a:ext uri="{FF2B5EF4-FFF2-40B4-BE49-F238E27FC236}">
                <a16:creationId xmlns:a16="http://schemas.microsoft.com/office/drawing/2014/main" id="{6ACC8968-3DBC-4D14-AA87-A9658A7A40E8}"/>
              </a:ext>
            </a:extLst>
          </p:cNvPr>
          <p:cNvSpPr>
            <a:spLocks noGrp="1"/>
          </p:cNvSpPr>
          <p:nvPr>
            <p:ph type="sldNum" sz="quarter" idx="12"/>
          </p:nvPr>
        </p:nvSpPr>
        <p:spPr/>
        <p:txBody>
          <a:bodyPr/>
          <a:lstStyle/>
          <a:p>
            <a:fld id="{DAA54947-94DF-4087-82AF-D7550B309CB3}" type="slidenum">
              <a:rPr lang="en-US" smtClean="0"/>
              <a:t>30</a:t>
            </a:fld>
            <a:endParaRPr lang="en-US"/>
          </a:p>
        </p:txBody>
      </p:sp>
      <p:sp>
        <p:nvSpPr>
          <p:cNvPr id="6" name="Content Placeholder 2">
            <a:extLst>
              <a:ext uri="{FF2B5EF4-FFF2-40B4-BE49-F238E27FC236}">
                <a16:creationId xmlns:a16="http://schemas.microsoft.com/office/drawing/2014/main" id="{9DD65040-6738-43D4-8D9E-3DA2A143A3FB}"/>
              </a:ext>
            </a:extLst>
          </p:cNvPr>
          <p:cNvSpPr txBox="1">
            <a:spLocks/>
          </p:cNvSpPr>
          <p:nvPr/>
        </p:nvSpPr>
        <p:spPr>
          <a:xfrm>
            <a:off x="1529484" y="939803"/>
            <a:ext cx="9144000" cy="5212080"/>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60000"/>
              <a:buFont typeface="Wingdings" panose="05000000000000000000" pitchFamily="2" charset="2"/>
              <a:buChar char="q"/>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80000"/>
              <a:buFont typeface="Wingdings" panose="05000000000000000000" pitchFamily="2" charset="2"/>
              <a:buChar char="v"/>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latin typeface="Times New Roman" panose="02020603050405020304" pitchFamily="18" charset="0"/>
                <a:cs typeface="Times New Roman" panose="02020603050405020304" pitchFamily="18" charset="0"/>
              </a:rPr>
              <a:t>Plasmas are used in a wide variety of places</a:t>
            </a:r>
          </a:p>
          <a:p>
            <a:pPr lvl="1"/>
            <a:r>
              <a:rPr lang="en-US" sz="1400" dirty="0">
                <a:latin typeface="Times New Roman" panose="02020603050405020304" pitchFamily="18" charset="0"/>
                <a:cs typeface="Times New Roman" panose="02020603050405020304" pitchFamily="18" charset="0"/>
              </a:rPr>
              <a:t>Semiconductor industry</a:t>
            </a:r>
          </a:p>
          <a:p>
            <a:pPr lvl="1"/>
            <a:r>
              <a:rPr lang="en-US" sz="1400" dirty="0">
                <a:latin typeface="Times New Roman" panose="02020603050405020304" pitchFamily="18" charset="0"/>
                <a:cs typeface="Times New Roman" panose="02020603050405020304" pitchFamily="18" charset="0"/>
              </a:rPr>
              <a:t>Surface modification</a:t>
            </a:r>
          </a:p>
          <a:p>
            <a:pPr lvl="1"/>
            <a:r>
              <a:rPr lang="en-US" sz="1400" dirty="0">
                <a:latin typeface="Times New Roman" panose="02020603050405020304" pitchFamily="18" charset="0"/>
                <a:cs typeface="Times New Roman" panose="02020603050405020304" pitchFamily="18" charset="0"/>
              </a:rPr>
              <a:t>Treat emission and waste before entering the environment</a:t>
            </a:r>
          </a:p>
          <a:p>
            <a:r>
              <a:rPr lang="en-US" sz="1600" dirty="0">
                <a:latin typeface="Times New Roman" panose="02020603050405020304" pitchFamily="18" charset="0"/>
                <a:cs typeface="Times New Roman" panose="02020603050405020304" pitchFamily="18" charset="0"/>
              </a:rPr>
              <a:t>The plasma is a source of ions</a:t>
            </a:r>
          </a:p>
          <a:p>
            <a:r>
              <a:rPr lang="en-US" sz="1600" dirty="0">
                <a:latin typeface="Times New Roman" panose="02020603050405020304" pitchFamily="18" charset="0"/>
                <a:cs typeface="Times New Roman" panose="02020603050405020304" pitchFamily="18" charset="0"/>
              </a:rPr>
              <a:t>What is needed by industry?</a:t>
            </a:r>
          </a:p>
          <a:p>
            <a:pPr lvl="1"/>
            <a:r>
              <a:rPr lang="en-US" sz="1400" dirty="0">
                <a:latin typeface="Times New Roman" panose="02020603050405020304" pitchFamily="18" charset="0"/>
                <a:cs typeface="Times New Roman" panose="02020603050405020304" pitchFamily="18" charset="0"/>
              </a:rPr>
              <a:t>Simple and compact plasma devices</a:t>
            </a:r>
          </a:p>
          <a:p>
            <a:pPr lvl="1"/>
            <a:r>
              <a:rPr lang="en-US" sz="1400" dirty="0">
                <a:latin typeface="Times New Roman" panose="02020603050405020304" pitchFamily="18" charset="0"/>
                <a:cs typeface="Times New Roman" panose="02020603050405020304" pitchFamily="18" charset="0"/>
              </a:rPr>
              <a:t>Processing at high rates</a:t>
            </a:r>
          </a:p>
          <a:p>
            <a:pPr lvl="1"/>
            <a:r>
              <a:rPr lang="en-US" sz="1400" dirty="0">
                <a:latin typeface="Times New Roman" panose="02020603050405020304" pitchFamily="18" charset="0"/>
                <a:cs typeface="Times New Roman" panose="02020603050405020304" pitchFamily="18" charset="0"/>
              </a:rPr>
              <a:t>Processing at high efficiency</a:t>
            </a:r>
          </a:p>
          <a:p>
            <a:pPr lvl="1"/>
            <a:r>
              <a:rPr lang="en-US" sz="1400" dirty="0">
                <a:latin typeface="Times New Roman" panose="02020603050405020304" pitchFamily="18" charset="0"/>
                <a:cs typeface="Times New Roman" panose="02020603050405020304" pitchFamily="18" charset="0"/>
              </a:rPr>
              <a:t>Processing to be uniform over a large area</a:t>
            </a:r>
          </a:p>
          <a:p>
            <a:r>
              <a:rPr lang="en-US" sz="1600" dirty="0">
                <a:latin typeface="Times New Roman" panose="02020603050405020304" pitchFamily="18" charset="0"/>
                <a:cs typeface="Times New Roman" panose="02020603050405020304" pitchFamily="18" charset="0"/>
              </a:rPr>
              <a:t>Can control several parameters to produce the best type of plasma</a:t>
            </a:r>
          </a:p>
          <a:p>
            <a:pPr lvl="1"/>
            <a:r>
              <a:rPr lang="en-US" sz="1400" dirty="0">
                <a:latin typeface="Times New Roman" panose="02020603050405020304" pitchFamily="18" charset="0"/>
                <a:cs typeface="Times New Roman" panose="02020603050405020304" pitchFamily="18" charset="0"/>
              </a:rPr>
              <a:t>Size and shape of plasma</a:t>
            </a:r>
          </a:p>
          <a:p>
            <a:pPr lvl="1"/>
            <a:r>
              <a:rPr lang="en-US" sz="1400" dirty="0">
                <a:latin typeface="Times New Roman" panose="02020603050405020304" pitchFamily="18" charset="0"/>
                <a:cs typeface="Times New Roman" panose="02020603050405020304" pitchFamily="18" charset="0"/>
              </a:rPr>
              <a:t>Gas mixture</a:t>
            </a:r>
          </a:p>
          <a:p>
            <a:pPr lvl="1"/>
            <a:r>
              <a:rPr lang="en-US" sz="1400" dirty="0">
                <a:latin typeface="Times New Roman" panose="02020603050405020304" pitchFamily="18" charset="0"/>
                <a:cs typeface="Times New Roman" panose="02020603050405020304" pitchFamily="18" charset="0"/>
              </a:rPr>
              <a:t>Voltage</a:t>
            </a:r>
          </a:p>
          <a:p>
            <a:pPr lvl="1"/>
            <a:r>
              <a:rPr lang="en-US" sz="1400" dirty="0">
                <a:latin typeface="Times New Roman" panose="02020603050405020304" pitchFamily="18" charset="0"/>
                <a:cs typeface="Times New Roman" panose="02020603050405020304" pitchFamily="18" charset="0"/>
              </a:rPr>
              <a:t>Current</a:t>
            </a:r>
          </a:p>
          <a:p>
            <a:pPr lvl="1"/>
            <a:r>
              <a:rPr lang="en-US" sz="1400" dirty="0">
                <a:latin typeface="Times New Roman" panose="02020603050405020304" pitchFamily="18" charset="0"/>
                <a:cs typeface="Times New Roman" panose="02020603050405020304" pitchFamily="18" charset="0"/>
              </a:rPr>
              <a:t>Magnetic field</a:t>
            </a:r>
          </a:p>
          <a:p>
            <a:pPr lvl="1"/>
            <a:r>
              <a:rPr lang="en-US" sz="1400" dirty="0">
                <a:latin typeface="Times New Roman" panose="02020603050405020304" pitchFamily="18" charset="0"/>
                <a:cs typeface="Times New Roman" panose="02020603050405020304" pitchFamily="18" charset="0"/>
              </a:rPr>
              <a:t>Frequency</a:t>
            </a:r>
          </a:p>
          <a:p>
            <a:r>
              <a:rPr lang="en-US" sz="1600" dirty="0">
                <a:latin typeface="Times New Roman" panose="02020603050405020304" pitchFamily="18" charset="0"/>
                <a:cs typeface="Times New Roman" panose="02020603050405020304" pitchFamily="18" charset="0"/>
              </a:rPr>
              <a:t>These determine the ion and electron density and temperatures, ion fluxes and energies</a:t>
            </a:r>
          </a:p>
          <a:p>
            <a:r>
              <a:rPr lang="en-US" sz="1600" dirty="0">
                <a:latin typeface="Times New Roman" panose="02020603050405020304" pitchFamily="18" charset="0"/>
                <a:cs typeface="Times New Roman" panose="02020603050405020304" pitchFamily="18" charset="0"/>
              </a:rPr>
              <a:t>There will be atomic and molecular process that need to be understood as well, within the plasma and the surface</a:t>
            </a: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07794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CA2D9-1525-41EA-A4A9-7724DE3F14B0}"/>
              </a:ext>
            </a:extLst>
          </p:cNvPr>
          <p:cNvSpPr>
            <a:spLocks noGrp="1"/>
          </p:cNvSpPr>
          <p:nvPr>
            <p:ph type="title"/>
          </p:nvPr>
        </p:nvSpPr>
        <p:spPr/>
        <p:txBody>
          <a:bodyPr>
            <a:normAutofit/>
          </a:bodyPr>
          <a:lstStyle/>
          <a:p>
            <a:r>
              <a:rPr lang="en-US" sz="3600" dirty="0"/>
              <a:t>Fabrication with plasma</a:t>
            </a:r>
          </a:p>
        </p:txBody>
      </p:sp>
      <p:sp>
        <p:nvSpPr>
          <p:cNvPr id="3" name="Date Placeholder 2">
            <a:extLst>
              <a:ext uri="{FF2B5EF4-FFF2-40B4-BE49-F238E27FC236}">
                <a16:creationId xmlns:a16="http://schemas.microsoft.com/office/drawing/2014/main" id="{D1947963-5B47-4BE3-B67F-13FAD82CE55A}"/>
              </a:ext>
            </a:extLst>
          </p:cNvPr>
          <p:cNvSpPr>
            <a:spLocks noGrp="1"/>
          </p:cNvSpPr>
          <p:nvPr>
            <p:ph type="dt" sz="half" idx="10"/>
          </p:nvPr>
        </p:nvSpPr>
        <p:spPr/>
        <p:txBody>
          <a:bodyPr/>
          <a:lstStyle/>
          <a:p>
            <a:r>
              <a:rPr lang="en-US"/>
              <a:t>6/14/2019</a:t>
            </a:r>
          </a:p>
        </p:txBody>
      </p:sp>
      <p:sp>
        <p:nvSpPr>
          <p:cNvPr id="4" name="Footer Placeholder 3">
            <a:extLst>
              <a:ext uri="{FF2B5EF4-FFF2-40B4-BE49-F238E27FC236}">
                <a16:creationId xmlns:a16="http://schemas.microsoft.com/office/drawing/2014/main" id="{A4B499B6-15B1-4984-B376-8E86596A5AB8}"/>
              </a:ext>
            </a:extLst>
          </p:cNvPr>
          <p:cNvSpPr>
            <a:spLocks noGrp="1"/>
          </p:cNvSpPr>
          <p:nvPr>
            <p:ph type="ftr" sz="quarter" idx="11"/>
          </p:nvPr>
        </p:nvSpPr>
        <p:spPr/>
        <p:txBody>
          <a:bodyPr/>
          <a:lstStyle/>
          <a:p>
            <a:r>
              <a:rPr lang="en-US"/>
              <a:t>2019 Science Undergraduate Laboratory Internships (SULI) Lectures - Princeton PLasma Physics Laboratory, Princeton NJ, USA</a:t>
            </a:r>
          </a:p>
        </p:txBody>
      </p:sp>
      <p:sp>
        <p:nvSpPr>
          <p:cNvPr id="5" name="Slide Number Placeholder 4">
            <a:extLst>
              <a:ext uri="{FF2B5EF4-FFF2-40B4-BE49-F238E27FC236}">
                <a16:creationId xmlns:a16="http://schemas.microsoft.com/office/drawing/2014/main" id="{2B724E31-1AAF-4A09-996E-7E9AC3979793}"/>
              </a:ext>
            </a:extLst>
          </p:cNvPr>
          <p:cNvSpPr>
            <a:spLocks noGrp="1"/>
          </p:cNvSpPr>
          <p:nvPr>
            <p:ph type="sldNum" sz="quarter" idx="12"/>
          </p:nvPr>
        </p:nvSpPr>
        <p:spPr/>
        <p:txBody>
          <a:bodyPr/>
          <a:lstStyle/>
          <a:p>
            <a:fld id="{DAA54947-94DF-4087-82AF-D7550B309CB3}" type="slidenum">
              <a:rPr lang="en-US" smtClean="0"/>
              <a:t>31</a:t>
            </a:fld>
            <a:endParaRPr lang="en-US"/>
          </a:p>
        </p:txBody>
      </p:sp>
      <p:sp>
        <p:nvSpPr>
          <p:cNvPr id="6" name="Content Placeholder 2">
            <a:extLst>
              <a:ext uri="{FF2B5EF4-FFF2-40B4-BE49-F238E27FC236}">
                <a16:creationId xmlns:a16="http://schemas.microsoft.com/office/drawing/2014/main" id="{49EAE9CA-B495-4FCE-A845-5AEB9E83BBF7}"/>
              </a:ext>
            </a:extLst>
          </p:cNvPr>
          <p:cNvSpPr txBox="1">
            <a:spLocks/>
          </p:cNvSpPr>
          <p:nvPr/>
        </p:nvSpPr>
        <p:spPr>
          <a:xfrm>
            <a:off x="620254" y="969814"/>
            <a:ext cx="8229600" cy="512064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60000"/>
              <a:buFont typeface="Wingdings" panose="05000000000000000000" pitchFamily="2" charset="2"/>
              <a:buChar char="q"/>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80000"/>
              <a:buFont typeface="Wingdings" panose="05000000000000000000" pitchFamily="2" charset="2"/>
              <a:buChar char="v"/>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Times New Roman" panose="02020603050405020304" pitchFamily="18" charset="0"/>
                <a:cs typeface="Times New Roman" panose="02020603050405020304" pitchFamily="18" charset="0"/>
              </a:rPr>
              <a:t>So lets look at micro-fabrication, in particular the semi conductor industry</a:t>
            </a:r>
          </a:p>
          <a:p>
            <a:pPr marL="0" indent="0">
              <a:buNone/>
            </a:pP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In general we want to make a pattern of some kind.</a:t>
            </a:r>
          </a:p>
          <a:p>
            <a:pPr marL="0" indent="0">
              <a:buNone/>
            </a:pP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The method used is to have</a:t>
            </a:r>
          </a:p>
          <a:p>
            <a:pPr marL="571500">
              <a:buFont typeface="Arial" panose="020B0604020202020204" pitchFamily="34" charset="0"/>
              <a:buNone/>
            </a:pPr>
            <a:r>
              <a:rPr lang="en-US" sz="2000" dirty="0">
                <a:latin typeface="Times New Roman" panose="02020603050405020304" pitchFamily="18" charset="0"/>
                <a:cs typeface="Times New Roman" panose="02020603050405020304" pitchFamily="18" charset="0"/>
              </a:rPr>
              <a:t>a. </a:t>
            </a:r>
            <a:r>
              <a:rPr lang="en-US" sz="1600" dirty="0">
                <a:latin typeface="Times New Roman" panose="02020603050405020304" pitchFamily="18" charset="0"/>
                <a:cs typeface="Times New Roman" panose="02020603050405020304" pitchFamily="18" charset="0"/>
              </a:rPr>
              <a:t>Lay down a substrate</a:t>
            </a:r>
          </a:p>
          <a:p>
            <a:pPr marL="571500">
              <a:buFont typeface="Arial" panose="020B0604020202020204" pitchFamily="34" charset="0"/>
              <a:buNone/>
            </a:pPr>
            <a:r>
              <a:rPr lang="en-US" sz="1600" dirty="0">
                <a:latin typeface="Times New Roman" panose="02020603050405020304" pitchFamily="18" charset="0"/>
                <a:cs typeface="Times New Roman" panose="02020603050405020304" pitchFamily="18" charset="0"/>
              </a:rPr>
              <a:t>b. Deposit insulating etch material</a:t>
            </a:r>
          </a:p>
          <a:p>
            <a:pPr marL="571500">
              <a:buFont typeface="Arial" panose="020B0604020202020204" pitchFamily="34" charset="0"/>
              <a:buNone/>
            </a:pPr>
            <a:r>
              <a:rPr lang="en-US" sz="1600" dirty="0">
                <a:latin typeface="Times New Roman" panose="02020603050405020304" pitchFamily="18" charset="0"/>
                <a:cs typeface="Times New Roman" panose="02020603050405020304" pitchFamily="18" charset="0"/>
              </a:rPr>
              <a:t>c. Deposit masking material with pattern</a:t>
            </a:r>
          </a:p>
          <a:p>
            <a:pPr marL="571500">
              <a:buFont typeface="Arial" panose="020B0604020202020204" pitchFamily="34" charset="0"/>
              <a:buNone/>
            </a:pPr>
            <a:r>
              <a:rPr lang="en-US" sz="1600" dirty="0">
                <a:latin typeface="Times New Roman" panose="02020603050405020304" pitchFamily="18" charset="0"/>
                <a:cs typeface="Times New Roman" panose="02020603050405020304" pitchFamily="18" charset="0"/>
              </a:rPr>
              <a:t>d. Etch exposed material away</a:t>
            </a:r>
          </a:p>
          <a:p>
            <a:pPr marL="571500">
              <a:buFont typeface="Arial" panose="020B0604020202020204" pitchFamily="34" charset="0"/>
              <a:buNone/>
            </a:pPr>
            <a:r>
              <a:rPr lang="en-US" sz="1600" dirty="0">
                <a:latin typeface="Times New Roman" panose="02020603050405020304" pitchFamily="18" charset="0"/>
                <a:cs typeface="Times New Roman" panose="02020603050405020304" pitchFamily="18" charset="0"/>
              </a:rPr>
              <a:t>e. Remove masking material</a:t>
            </a:r>
          </a:p>
          <a:p>
            <a:pPr marL="571500">
              <a:buFont typeface="Arial" panose="020B0604020202020204" pitchFamily="34" charset="0"/>
              <a:buNone/>
            </a:pPr>
            <a:r>
              <a:rPr lang="en-US" sz="1600" dirty="0">
                <a:latin typeface="Times New Roman" panose="02020603050405020304" pitchFamily="18" charset="0"/>
                <a:cs typeface="Times New Roman" panose="02020603050405020304" pitchFamily="18" charset="0"/>
              </a:rPr>
              <a:t>f. Lay down conducting material</a:t>
            </a:r>
          </a:p>
          <a:p>
            <a:pPr marL="571500">
              <a:buFont typeface="Arial" panose="020B0604020202020204" pitchFamily="34" charset="0"/>
              <a:buNone/>
            </a:pPr>
            <a:r>
              <a:rPr lang="en-US" sz="1600" dirty="0">
                <a:latin typeface="Times New Roman" panose="02020603050405020304" pitchFamily="18" charset="0"/>
                <a:cs typeface="Times New Roman" panose="02020603050405020304" pitchFamily="18" charset="0"/>
              </a:rPr>
              <a:t>g. Sputter away unwanted conductor</a:t>
            </a:r>
          </a:p>
          <a:p>
            <a:pPr marL="571500">
              <a:buFont typeface="Arial" panose="020B0604020202020204" pitchFamily="34" charset="0"/>
              <a:buNone/>
            </a:pPr>
            <a:r>
              <a:rPr lang="en-US" sz="1600" dirty="0">
                <a:latin typeface="Times New Roman" panose="02020603050405020304" pitchFamily="18" charset="0"/>
                <a:cs typeface="Times New Roman" panose="02020603050405020304" pitchFamily="18" charset="0"/>
              </a:rPr>
              <a:t>h. Repeat process to get the desired pattern</a:t>
            </a:r>
            <a:endParaRPr lang="en-US" sz="2000" dirty="0">
              <a:latin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id="{DB59B92F-5492-40EE-9076-08B206DE9430}"/>
              </a:ext>
            </a:extLst>
          </p:cNvPr>
          <p:cNvGrpSpPr/>
          <p:nvPr/>
        </p:nvGrpSpPr>
        <p:grpSpPr>
          <a:xfrm>
            <a:off x="6907572" y="1500624"/>
            <a:ext cx="5033962" cy="4289431"/>
            <a:chOff x="3960812" y="1489076"/>
            <a:chExt cx="5033962" cy="4289431"/>
          </a:xfrm>
        </p:grpSpPr>
        <p:sp>
          <p:nvSpPr>
            <p:cNvPr id="8" name="AutoShape 5">
              <a:extLst>
                <a:ext uri="{FF2B5EF4-FFF2-40B4-BE49-F238E27FC236}">
                  <a16:creationId xmlns:a16="http://schemas.microsoft.com/office/drawing/2014/main" id="{A7DD0F79-FD8A-4A25-A030-CA696DDCF40C}"/>
                </a:ext>
              </a:extLst>
            </p:cNvPr>
            <p:cNvSpPr>
              <a:spLocks noChangeArrowheads="1"/>
            </p:cNvSpPr>
            <p:nvPr/>
          </p:nvSpPr>
          <p:spPr bwMode="auto">
            <a:xfrm>
              <a:off x="6637337" y="1577976"/>
              <a:ext cx="2098675" cy="669925"/>
            </a:xfrm>
            <a:prstGeom prst="cube">
              <a:avLst>
                <a:gd name="adj" fmla="val 8708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p>
          </p:txBody>
        </p:sp>
        <p:sp>
          <p:nvSpPr>
            <p:cNvPr id="9" name="AutoShape 6">
              <a:extLst>
                <a:ext uri="{FF2B5EF4-FFF2-40B4-BE49-F238E27FC236}">
                  <a16:creationId xmlns:a16="http://schemas.microsoft.com/office/drawing/2014/main" id="{C8A69355-E9D2-48AF-8294-8342AD735DA9}"/>
                </a:ext>
              </a:extLst>
            </p:cNvPr>
            <p:cNvSpPr>
              <a:spLocks noChangeArrowheads="1"/>
            </p:cNvSpPr>
            <p:nvPr/>
          </p:nvSpPr>
          <p:spPr bwMode="auto">
            <a:xfrm>
              <a:off x="6637337" y="1489076"/>
              <a:ext cx="1049337" cy="669925"/>
            </a:xfrm>
            <a:prstGeom prst="cube">
              <a:avLst>
                <a:gd name="adj" fmla="val 87083"/>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p>
          </p:txBody>
        </p:sp>
        <p:sp>
          <p:nvSpPr>
            <p:cNvPr id="10" name="AutoShape 7">
              <a:extLst>
                <a:ext uri="{FF2B5EF4-FFF2-40B4-BE49-F238E27FC236}">
                  <a16:creationId xmlns:a16="http://schemas.microsoft.com/office/drawing/2014/main" id="{FAD83720-C202-480B-A059-DD0785DD2B17}"/>
                </a:ext>
              </a:extLst>
            </p:cNvPr>
            <p:cNvSpPr>
              <a:spLocks noChangeArrowheads="1"/>
            </p:cNvSpPr>
            <p:nvPr/>
          </p:nvSpPr>
          <p:spPr bwMode="auto">
            <a:xfrm>
              <a:off x="7273924" y="1489076"/>
              <a:ext cx="817563" cy="669925"/>
            </a:xfrm>
            <a:prstGeom prst="cube">
              <a:avLst>
                <a:gd name="adj" fmla="val 87083"/>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p>
          </p:txBody>
        </p:sp>
        <p:sp>
          <p:nvSpPr>
            <p:cNvPr id="11" name="AutoShape 8">
              <a:extLst>
                <a:ext uri="{FF2B5EF4-FFF2-40B4-BE49-F238E27FC236}">
                  <a16:creationId xmlns:a16="http://schemas.microsoft.com/office/drawing/2014/main" id="{3B5F5540-005B-4DF1-89E0-76C5F2ED3E06}"/>
                </a:ext>
              </a:extLst>
            </p:cNvPr>
            <p:cNvSpPr>
              <a:spLocks noChangeArrowheads="1"/>
            </p:cNvSpPr>
            <p:nvPr/>
          </p:nvSpPr>
          <p:spPr bwMode="auto">
            <a:xfrm>
              <a:off x="7686674" y="1489076"/>
              <a:ext cx="1049338" cy="669925"/>
            </a:xfrm>
            <a:prstGeom prst="cube">
              <a:avLst>
                <a:gd name="adj" fmla="val 87083"/>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p>
          </p:txBody>
        </p:sp>
        <p:sp>
          <p:nvSpPr>
            <p:cNvPr id="12" name="AutoShape 9">
              <a:extLst>
                <a:ext uri="{FF2B5EF4-FFF2-40B4-BE49-F238E27FC236}">
                  <a16:creationId xmlns:a16="http://schemas.microsoft.com/office/drawing/2014/main" id="{F80A3624-BFF4-4F64-84C1-19A86ED6D5CE}"/>
                </a:ext>
              </a:extLst>
            </p:cNvPr>
            <p:cNvSpPr>
              <a:spLocks noChangeArrowheads="1"/>
            </p:cNvSpPr>
            <p:nvPr/>
          </p:nvSpPr>
          <p:spPr bwMode="auto">
            <a:xfrm>
              <a:off x="3960812" y="1609726"/>
              <a:ext cx="2100262" cy="669925"/>
            </a:xfrm>
            <a:prstGeom prst="cube">
              <a:avLst>
                <a:gd name="adj" fmla="val 8708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p>
          </p:txBody>
        </p:sp>
        <p:sp>
          <p:nvSpPr>
            <p:cNvPr id="13" name="AutoShape 10">
              <a:extLst>
                <a:ext uri="{FF2B5EF4-FFF2-40B4-BE49-F238E27FC236}">
                  <a16:creationId xmlns:a16="http://schemas.microsoft.com/office/drawing/2014/main" id="{AE416FC2-EB11-46AF-BDF4-D18FCFF4F3E6}"/>
                </a:ext>
              </a:extLst>
            </p:cNvPr>
            <p:cNvSpPr>
              <a:spLocks noChangeArrowheads="1"/>
            </p:cNvSpPr>
            <p:nvPr/>
          </p:nvSpPr>
          <p:spPr bwMode="auto">
            <a:xfrm>
              <a:off x="3960812" y="2413001"/>
              <a:ext cx="2100262" cy="668338"/>
            </a:xfrm>
            <a:prstGeom prst="cube">
              <a:avLst>
                <a:gd name="adj" fmla="val 8708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p>
          </p:txBody>
        </p:sp>
        <p:sp>
          <p:nvSpPr>
            <p:cNvPr id="14" name="AutoShape 11">
              <a:extLst>
                <a:ext uri="{FF2B5EF4-FFF2-40B4-BE49-F238E27FC236}">
                  <a16:creationId xmlns:a16="http://schemas.microsoft.com/office/drawing/2014/main" id="{D5329A9F-0B88-45D5-B171-F1239E9A71D1}"/>
                </a:ext>
              </a:extLst>
            </p:cNvPr>
            <p:cNvSpPr>
              <a:spLocks noChangeArrowheads="1"/>
            </p:cNvSpPr>
            <p:nvPr/>
          </p:nvSpPr>
          <p:spPr bwMode="auto">
            <a:xfrm>
              <a:off x="3960812" y="2324101"/>
              <a:ext cx="2100262" cy="666750"/>
            </a:xfrm>
            <a:prstGeom prst="cube">
              <a:avLst>
                <a:gd name="adj" fmla="val 87083"/>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p>
          </p:txBody>
        </p:sp>
        <p:sp>
          <p:nvSpPr>
            <p:cNvPr id="15" name="AutoShape 12">
              <a:extLst>
                <a:ext uri="{FF2B5EF4-FFF2-40B4-BE49-F238E27FC236}">
                  <a16:creationId xmlns:a16="http://schemas.microsoft.com/office/drawing/2014/main" id="{2DDA2D3B-3B36-4BEF-9620-045299BE98AB}"/>
                </a:ext>
              </a:extLst>
            </p:cNvPr>
            <p:cNvSpPr>
              <a:spLocks noChangeArrowheads="1"/>
            </p:cNvSpPr>
            <p:nvPr/>
          </p:nvSpPr>
          <p:spPr bwMode="auto">
            <a:xfrm>
              <a:off x="3960812" y="3305176"/>
              <a:ext cx="2100262" cy="666750"/>
            </a:xfrm>
            <a:prstGeom prst="cube">
              <a:avLst>
                <a:gd name="adj" fmla="val 8708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p>
          </p:txBody>
        </p:sp>
        <p:sp>
          <p:nvSpPr>
            <p:cNvPr id="16" name="AutoShape 13">
              <a:extLst>
                <a:ext uri="{FF2B5EF4-FFF2-40B4-BE49-F238E27FC236}">
                  <a16:creationId xmlns:a16="http://schemas.microsoft.com/office/drawing/2014/main" id="{5146BECC-3B2A-4017-93D3-E42526B79FED}"/>
                </a:ext>
              </a:extLst>
            </p:cNvPr>
            <p:cNvSpPr>
              <a:spLocks noChangeArrowheads="1"/>
            </p:cNvSpPr>
            <p:nvPr/>
          </p:nvSpPr>
          <p:spPr bwMode="auto">
            <a:xfrm>
              <a:off x="3960812" y="3214689"/>
              <a:ext cx="2100262" cy="668337"/>
            </a:xfrm>
            <a:prstGeom prst="cube">
              <a:avLst>
                <a:gd name="adj" fmla="val 87083"/>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p>
          </p:txBody>
        </p:sp>
        <p:sp>
          <p:nvSpPr>
            <p:cNvPr id="17" name="AutoShape 14">
              <a:extLst>
                <a:ext uri="{FF2B5EF4-FFF2-40B4-BE49-F238E27FC236}">
                  <a16:creationId xmlns:a16="http://schemas.microsoft.com/office/drawing/2014/main" id="{C246FE4A-A461-4E4A-9789-D3B96E00E115}"/>
                </a:ext>
              </a:extLst>
            </p:cNvPr>
            <p:cNvSpPr>
              <a:spLocks noChangeArrowheads="1"/>
            </p:cNvSpPr>
            <p:nvPr/>
          </p:nvSpPr>
          <p:spPr bwMode="auto">
            <a:xfrm>
              <a:off x="3960812" y="3125789"/>
              <a:ext cx="1049337" cy="668337"/>
            </a:xfrm>
            <a:prstGeom prst="cube">
              <a:avLst>
                <a:gd name="adj" fmla="val 87083"/>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p>
          </p:txBody>
        </p:sp>
        <p:sp>
          <p:nvSpPr>
            <p:cNvPr id="18" name="AutoShape 15">
              <a:extLst>
                <a:ext uri="{FF2B5EF4-FFF2-40B4-BE49-F238E27FC236}">
                  <a16:creationId xmlns:a16="http://schemas.microsoft.com/office/drawing/2014/main" id="{E851D2EC-BE49-4D4D-8002-509EDCDED6E7}"/>
                </a:ext>
              </a:extLst>
            </p:cNvPr>
            <p:cNvSpPr>
              <a:spLocks noChangeArrowheads="1"/>
            </p:cNvSpPr>
            <p:nvPr/>
          </p:nvSpPr>
          <p:spPr bwMode="auto">
            <a:xfrm>
              <a:off x="4597399" y="3125789"/>
              <a:ext cx="817563" cy="668337"/>
            </a:xfrm>
            <a:prstGeom prst="cube">
              <a:avLst>
                <a:gd name="adj" fmla="val 87083"/>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p>
          </p:txBody>
        </p:sp>
        <p:sp>
          <p:nvSpPr>
            <p:cNvPr id="19" name="AutoShape 16">
              <a:extLst>
                <a:ext uri="{FF2B5EF4-FFF2-40B4-BE49-F238E27FC236}">
                  <a16:creationId xmlns:a16="http://schemas.microsoft.com/office/drawing/2014/main" id="{E9775F03-9B0B-491D-B682-555EAF1CB944}"/>
                </a:ext>
              </a:extLst>
            </p:cNvPr>
            <p:cNvSpPr>
              <a:spLocks noChangeArrowheads="1"/>
            </p:cNvSpPr>
            <p:nvPr/>
          </p:nvSpPr>
          <p:spPr bwMode="auto">
            <a:xfrm>
              <a:off x="5010149" y="3125789"/>
              <a:ext cx="1050925" cy="668337"/>
            </a:xfrm>
            <a:prstGeom prst="cube">
              <a:avLst>
                <a:gd name="adj" fmla="val 87083"/>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p>
          </p:txBody>
        </p:sp>
        <p:sp>
          <p:nvSpPr>
            <p:cNvPr id="20" name="AutoShape 17">
              <a:extLst>
                <a:ext uri="{FF2B5EF4-FFF2-40B4-BE49-F238E27FC236}">
                  <a16:creationId xmlns:a16="http://schemas.microsoft.com/office/drawing/2014/main" id="{F52102FF-215C-4B3A-A740-5B145A5FA6D3}"/>
                </a:ext>
              </a:extLst>
            </p:cNvPr>
            <p:cNvSpPr>
              <a:spLocks noChangeArrowheads="1"/>
            </p:cNvSpPr>
            <p:nvPr/>
          </p:nvSpPr>
          <p:spPr bwMode="auto">
            <a:xfrm>
              <a:off x="3960812" y="4195764"/>
              <a:ext cx="2100262" cy="668337"/>
            </a:xfrm>
            <a:prstGeom prst="cube">
              <a:avLst>
                <a:gd name="adj" fmla="val 8708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p>
          </p:txBody>
        </p:sp>
        <p:sp>
          <p:nvSpPr>
            <p:cNvPr id="21" name="AutoShape 18">
              <a:extLst>
                <a:ext uri="{FF2B5EF4-FFF2-40B4-BE49-F238E27FC236}">
                  <a16:creationId xmlns:a16="http://schemas.microsoft.com/office/drawing/2014/main" id="{263ACFFD-C24C-473B-AFDB-5357E3A1B8FE}"/>
                </a:ext>
              </a:extLst>
            </p:cNvPr>
            <p:cNvSpPr>
              <a:spLocks noChangeArrowheads="1"/>
            </p:cNvSpPr>
            <p:nvPr/>
          </p:nvSpPr>
          <p:spPr bwMode="auto">
            <a:xfrm>
              <a:off x="3960812" y="4106864"/>
              <a:ext cx="1049337" cy="668337"/>
            </a:xfrm>
            <a:prstGeom prst="cube">
              <a:avLst>
                <a:gd name="adj" fmla="val 87083"/>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p>
          </p:txBody>
        </p:sp>
        <p:sp>
          <p:nvSpPr>
            <p:cNvPr id="22" name="AutoShape 19">
              <a:extLst>
                <a:ext uri="{FF2B5EF4-FFF2-40B4-BE49-F238E27FC236}">
                  <a16:creationId xmlns:a16="http://schemas.microsoft.com/office/drawing/2014/main" id="{593BE6CD-B97B-470B-8465-EE2503D380A2}"/>
                </a:ext>
              </a:extLst>
            </p:cNvPr>
            <p:cNvSpPr>
              <a:spLocks noChangeArrowheads="1"/>
            </p:cNvSpPr>
            <p:nvPr/>
          </p:nvSpPr>
          <p:spPr bwMode="auto">
            <a:xfrm>
              <a:off x="3960812" y="4017964"/>
              <a:ext cx="1049337" cy="668337"/>
            </a:xfrm>
            <a:prstGeom prst="cube">
              <a:avLst>
                <a:gd name="adj" fmla="val 87083"/>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p>
          </p:txBody>
        </p:sp>
        <p:sp>
          <p:nvSpPr>
            <p:cNvPr id="23" name="AutoShape 20">
              <a:extLst>
                <a:ext uri="{FF2B5EF4-FFF2-40B4-BE49-F238E27FC236}">
                  <a16:creationId xmlns:a16="http://schemas.microsoft.com/office/drawing/2014/main" id="{5FA7B29F-553E-467B-9083-1B8CC9F9648C}"/>
                </a:ext>
              </a:extLst>
            </p:cNvPr>
            <p:cNvSpPr>
              <a:spLocks noChangeArrowheads="1"/>
            </p:cNvSpPr>
            <p:nvPr/>
          </p:nvSpPr>
          <p:spPr bwMode="auto">
            <a:xfrm>
              <a:off x="4597399" y="4106864"/>
              <a:ext cx="817563" cy="668337"/>
            </a:xfrm>
            <a:prstGeom prst="cube">
              <a:avLst>
                <a:gd name="adj" fmla="val 87083"/>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p>
          </p:txBody>
        </p:sp>
        <p:sp>
          <p:nvSpPr>
            <p:cNvPr id="24" name="AutoShape 21">
              <a:extLst>
                <a:ext uri="{FF2B5EF4-FFF2-40B4-BE49-F238E27FC236}">
                  <a16:creationId xmlns:a16="http://schemas.microsoft.com/office/drawing/2014/main" id="{7026CC72-4674-4AEB-8849-4F53284ECF08}"/>
                </a:ext>
              </a:extLst>
            </p:cNvPr>
            <p:cNvSpPr>
              <a:spLocks noChangeArrowheads="1"/>
            </p:cNvSpPr>
            <p:nvPr/>
          </p:nvSpPr>
          <p:spPr bwMode="auto">
            <a:xfrm>
              <a:off x="4597399" y="4017964"/>
              <a:ext cx="817563" cy="668337"/>
            </a:xfrm>
            <a:prstGeom prst="cube">
              <a:avLst>
                <a:gd name="adj" fmla="val 87083"/>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p>
          </p:txBody>
        </p:sp>
        <p:sp>
          <p:nvSpPr>
            <p:cNvPr id="25" name="AutoShape 22">
              <a:extLst>
                <a:ext uri="{FF2B5EF4-FFF2-40B4-BE49-F238E27FC236}">
                  <a16:creationId xmlns:a16="http://schemas.microsoft.com/office/drawing/2014/main" id="{61315159-9E26-4BA7-AE6B-2C3E5FE26337}"/>
                </a:ext>
              </a:extLst>
            </p:cNvPr>
            <p:cNvSpPr>
              <a:spLocks noChangeArrowheads="1"/>
            </p:cNvSpPr>
            <p:nvPr/>
          </p:nvSpPr>
          <p:spPr bwMode="auto">
            <a:xfrm>
              <a:off x="5010149" y="4106864"/>
              <a:ext cx="1050925" cy="668337"/>
            </a:xfrm>
            <a:prstGeom prst="cube">
              <a:avLst>
                <a:gd name="adj" fmla="val 87083"/>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p>
          </p:txBody>
        </p:sp>
        <p:sp>
          <p:nvSpPr>
            <p:cNvPr id="26" name="AutoShape 23">
              <a:extLst>
                <a:ext uri="{FF2B5EF4-FFF2-40B4-BE49-F238E27FC236}">
                  <a16:creationId xmlns:a16="http://schemas.microsoft.com/office/drawing/2014/main" id="{75007CF6-FCC7-4FCD-84A9-DE536DCB7EFF}"/>
                </a:ext>
              </a:extLst>
            </p:cNvPr>
            <p:cNvSpPr>
              <a:spLocks noChangeArrowheads="1"/>
            </p:cNvSpPr>
            <p:nvPr/>
          </p:nvSpPr>
          <p:spPr bwMode="auto">
            <a:xfrm>
              <a:off x="5010149" y="4017964"/>
              <a:ext cx="1050925" cy="668337"/>
            </a:xfrm>
            <a:prstGeom prst="cube">
              <a:avLst>
                <a:gd name="adj" fmla="val 87083"/>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p>
          </p:txBody>
        </p:sp>
        <p:sp>
          <p:nvSpPr>
            <p:cNvPr id="27" name="AutoShape 24">
              <a:extLst>
                <a:ext uri="{FF2B5EF4-FFF2-40B4-BE49-F238E27FC236}">
                  <a16:creationId xmlns:a16="http://schemas.microsoft.com/office/drawing/2014/main" id="{C2F3DE3E-4935-4837-B628-CAF54B7CB57B}"/>
                </a:ext>
              </a:extLst>
            </p:cNvPr>
            <p:cNvSpPr>
              <a:spLocks noChangeArrowheads="1"/>
            </p:cNvSpPr>
            <p:nvPr/>
          </p:nvSpPr>
          <p:spPr bwMode="auto">
            <a:xfrm>
              <a:off x="6646862" y="2520951"/>
              <a:ext cx="2100262" cy="669925"/>
            </a:xfrm>
            <a:prstGeom prst="cube">
              <a:avLst>
                <a:gd name="adj" fmla="val 8708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p>
          </p:txBody>
        </p:sp>
        <p:sp>
          <p:nvSpPr>
            <p:cNvPr id="28" name="AutoShape 25">
              <a:extLst>
                <a:ext uri="{FF2B5EF4-FFF2-40B4-BE49-F238E27FC236}">
                  <a16:creationId xmlns:a16="http://schemas.microsoft.com/office/drawing/2014/main" id="{451052B8-17F8-44B0-866C-F891FDE4673B}"/>
                </a:ext>
              </a:extLst>
            </p:cNvPr>
            <p:cNvSpPr>
              <a:spLocks noChangeArrowheads="1"/>
            </p:cNvSpPr>
            <p:nvPr/>
          </p:nvSpPr>
          <p:spPr bwMode="auto">
            <a:xfrm>
              <a:off x="6646862" y="2432051"/>
              <a:ext cx="1050925" cy="669925"/>
            </a:xfrm>
            <a:prstGeom prst="cube">
              <a:avLst>
                <a:gd name="adj" fmla="val 87083"/>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p>
          </p:txBody>
        </p:sp>
        <p:sp>
          <p:nvSpPr>
            <p:cNvPr id="29" name="AutoShape 26">
              <a:extLst>
                <a:ext uri="{FF2B5EF4-FFF2-40B4-BE49-F238E27FC236}">
                  <a16:creationId xmlns:a16="http://schemas.microsoft.com/office/drawing/2014/main" id="{AA3759A0-BC24-43FD-B20E-90E07ECD45FE}"/>
                </a:ext>
              </a:extLst>
            </p:cNvPr>
            <p:cNvSpPr>
              <a:spLocks noChangeArrowheads="1"/>
            </p:cNvSpPr>
            <p:nvPr/>
          </p:nvSpPr>
          <p:spPr bwMode="auto">
            <a:xfrm>
              <a:off x="7283449" y="2432051"/>
              <a:ext cx="817563" cy="669925"/>
            </a:xfrm>
            <a:prstGeom prst="cube">
              <a:avLst>
                <a:gd name="adj" fmla="val 87083"/>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p>
          </p:txBody>
        </p:sp>
        <p:sp>
          <p:nvSpPr>
            <p:cNvPr id="30" name="AutoShape 27">
              <a:extLst>
                <a:ext uri="{FF2B5EF4-FFF2-40B4-BE49-F238E27FC236}">
                  <a16:creationId xmlns:a16="http://schemas.microsoft.com/office/drawing/2014/main" id="{99331EF8-50E2-48BB-A6C4-1A02D8F42C14}"/>
                </a:ext>
              </a:extLst>
            </p:cNvPr>
            <p:cNvSpPr>
              <a:spLocks noChangeArrowheads="1"/>
            </p:cNvSpPr>
            <p:nvPr/>
          </p:nvSpPr>
          <p:spPr bwMode="auto">
            <a:xfrm>
              <a:off x="7697787" y="2432051"/>
              <a:ext cx="1049337" cy="669925"/>
            </a:xfrm>
            <a:prstGeom prst="cube">
              <a:avLst>
                <a:gd name="adj" fmla="val 87083"/>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p>
          </p:txBody>
        </p:sp>
        <p:sp>
          <p:nvSpPr>
            <p:cNvPr id="31" name="AutoShape 28">
              <a:extLst>
                <a:ext uri="{FF2B5EF4-FFF2-40B4-BE49-F238E27FC236}">
                  <a16:creationId xmlns:a16="http://schemas.microsoft.com/office/drawing/2014/main" id="{04A76321-F1F7-459B-ACD9-968906595EA7}"/>
                </a:ext>
              </a:extLst>
            </p:cNvPr>
            <p:cNvSpPr>
              <a:spLocks noChangeArrowheads="1"/>
            </p:cNvSpPr>
            <p:nvPr/>
          </p:nvSpPr>
          <p:spPr bwMode="auto">
            <a:xfrm>
              <a:off x="6646862" y="2344739"/>
              <a:ext cx="2100262" cy="669925"/>
            </a:xfrm>
            <a:prstGeom prst="cube">
              <a:avLst>
                <a:gd name="adj" fmla="val 87083"/>
              </a:avLst>
            </a:prstGeom>
            <a:solidFill>
              <a:srgbClr val="CC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p>
          </p:txBody>
        </p:sp>
        <p:sp>
          <p:nvSpPr>
            <p:cNvPr id="32" name="Rectangle 31">
              <a:extLst>
                <a:ext uri="{FF2B5EF4-FFF2-40B4-BE49-F238E27FC236}">
                  <a16:creationId xmlns:a16="http://schemas.microsoft.com/office/drawing/2014/main" id="{34762900-D3BF-410F-8FB2-D843D4821F61}"/>
                </a:ext>
              </a:extLst>
            </p:cNvPr>
            <p:cNvSpPr>
              <a:spLocks noChangeArrowheads="1"/>
            </p:cNvSpPr>
            <p:nvPr/>
          </p:nvSpPr>
          <p:spPr bwMode="auto">
            <a:xfrm>
              <a:off x="7134224" y="2970214"/>
              <a:ext cx="146050" cy="127000"/>
            </a:xfrm>
            <a:prstGeom prst="rect">
              <a:avLst/>
            </a:prstGeom>
            <a:solidFill>
              <a:srgbClr val="CCCC00"/>
            </a:solidFill>
            <a:ln w="9525">
              <a:solidFill>
                <a:srgbClr val="CC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p>
          </p:txBody>
        </p:sp>
        <p:sp>
          <p:nvSpPr>
            <p:cNvPr id="33" name="Rectangle 32">
              <a:extLst>
                <a:ext uri="{FF2B5EF4-FFF2-40B4-BE49-F238E27FC236}">
                  <a16:creationId xmlns:a16="http://schemas.microsoft.com/office/drawing/2014/main" id="{658E903C-978E-4D75-9BC8-0CC274C5AA12}"/>
                </a:ext>
              </a:extLst>
            </p:cNvPr>
            <p:cNvSpPr>
              <a:spLocks noChangeArrowheads="1"/>
            </p:cNvSpPr>
            <p:nvPr/>
          </p:nvSpPr>
          <p:spPr bwMode="auto">
            <a:xfrm>
              <a:off x="7524749" y="2951164"/>
              <a:ext cx="176213" cy="144462"/>
            </a:xfrm>
            <a:prstGeom prst="rect">
              <a:avLst/>
            </a:prstGeom>
            <a:solidFill>
              <a:srgbClr val="CCCC00"/>
            </a:solidFill>
            <a:ln w="9525">
              <a:solidFill>
                <a:srgbClr val="CC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p>
          </p:txBody>
        </p:sp>
        <p:sp>
          <p:nvSpPr>
            <p:cNvPr id="34" name="AutoShape 31">
              <a:extLst>
                <a:ext uri="{FF2B5EF4-FFF2-40B4-BE49-F238E27FC236}">
                  <a16:creationId xmlns:a16="http://schemas.microsoft.com/office/drawing/2014/main" id="{0DBFF1D0-4754-4BB0-A2F9-573616151B2C}"/>
                </a:ext>
              </a:extLst>
            </p:cNvPr>
            <p:cNvSpPr>
              <a:spLocks noChangeArrowheads="1"/>
            </p:cNvSpPr>
            <p:nvPr/>
          </p:nvSpPr>
          <p:spPr bwMode="auto">
            <a:xfrm>
              <a:off x="6643687" y="3355976"/>
              <a:ext cx="2100262" cy="669925"/>
            </a:xfrm>
            <a:prstGeom prst="cube">
              <a:avLst>
                <a:gd name="adj" fmla="val 8708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p>
          </p:txBody>
        </p:sp>
        <p:sp>
          <p:nvSpPr>
            <p:cNvPr id="35" name="AutoShape 32">
              <a:extLst>
                <a:ext uri="{FF2B5EF4-FFF2-40B4-BE49-F238E27FC236}">
                  <a16:creationId xmlns:a16="http://schemas.microsoft.com/office/drawing/2014/main" id="{01C77DEA-FA4C-4DC3-8987-6B4ACCF92E65}"/>
                </a:ext>
              </a:extLst>
            </p:cNvPr>
            <p:cNvSpPr>
              <a:spLocks noChangeArrowheads="1"/>
            </p:cNvSpPr>
            <p:nvPr/>
          </p:nvSpPr>
          <p:spPr bwMode="auto">
            <a:xfrm>
              <a:off x="6643687" y="3267076"/>
              <a:ext cx="1050925" cy="669925"/>
            </a:xfrm>
            <a:prstGeom prst="cube">
              <a:avLst>
                <a:gd name="adj" fmla="val 87083"/>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p>
          </p:txBody>
        </p:sp>
        <p:sp>
          <p:nvSpPr>
            <p:cNvPr id="36" name="AutoShape 33">
              <a:extLst>
                <a:ext uri="{FF2B5EF4-FFF2-40B4-BE49-F238E27FC236}">
                  <a16:creationId xmlns:a16="http://schemas.microsoft.com/office/drawing/2014/main" id="{7310BFB9-5C65-4ACE-860C-BF888F158D0A}"/>
                </a:ext>
              </a:extLst>
            </p:cNvPr>
            <p:cNvSpPr>
              <a:spLocks noChangeArrowheads="1"/>
            </p:cNvSpPr>
            <p:nvPr/>
          </p:nvSpPr>
          <p:spPr bwMode="auto">
            <a:xfrm>
              <a:off x="7113587" y="3268664"/>
              <a:ext cx="817562" cy="669925"/>
            </a:xfrm>
            <a:prstGeom prst="cube">
              <a:avLst>
                <a:gd name="adj" fmla="val 87083"/>
              </a:avLst>
            </a:prstGeom>
            <a:solidFill>
              <a:srgbClr val="CC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p>
          </p:txBody>
        </p:sp>
        <p:sp>
          <p:nvSpPr>
            <p:cNvPr id="37" name="AutoShape 34">
              <a:extLst>
                <a:ext uri="{FF2B5EF4-FFF2-40B4-BE49-F238E27FC236}">
                  <a16:creationId xmlns:a16="http://schemas.microsoft.com/office/drawing/2014/main" id="{DB28941B-F4B2-4DAA-AC3C-CE0A2D5128B3}"/>
                </a:ext>
              </a:extLst>
            </p:cNvPr>
            <p:cNvSpPr>
              <a:spLocks noChangeArrowheads="1"/>
            </p:cNvSpPr>
            <p:nvPr/>
          </p:nvSpPr>
          <p:spPr bwMode="auto">
            <a:xfrm>
              <a:off x="7280274" y="3267076"/>
              <a:ext cx="817563" cy="669925"/>
            </a:xfrm>
            <a:prstGeom prst="cube">
              <a:avLst>
                <a:gd name="adj" fmla="val 87083"/>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p>
          </p:txBody>
        </p:sp>
        <p:sp>
          <p:nvSpPr>
            <p:cNvPr id="38" name="AutoShape 35">
              <a:extLst>
                <a:ext uri="{FF2B5EF4-FFF2-40B4-BE49-F238E27FC236}">
                  <a16:creationId xmlns:a16="http://schemas.microsoft.com/office/drawing/2014/main" id="{65E31074-026A-4661-923C-95FC9D58916F}"/>
                </a:ext>
              </a:extLst>
            </p:cNvPr>
            <p:cNvSpPr>
              <a:spLocks noChangeArrowheads="1"/>
            </p:cNvSpPr>
            <p:nvPr/>
          </p:nvSpPr>
          <p:spPr bwMode="auto">
            <a:xfrm>
              <a:off x="7519987" y="3268664"/>
              <a:ext cx="817562" cy="669925"/>
            </a:xfrm>
            <a:prstGeom prst="cube">
              <a:avLst>
                <a:gd name="adj" fmla="val 87083"/>
              </a:avLst>
            </a:prstGeom>
            <a:solidFill>
              <a:srgbClr val="CC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p>
          </p:txBody>
        </p:sp>
        <p:sp>
          <p:nvSpPr>
            <p:cNvPr id="39" name="AutoShape 36">
              <a:extLst>
                <a:ext uri="{FF2B5EF4-FFF2-40B4-BE49-F238E27FC236}">
                  <a16:creationId xmlns:a16="http://schemas.microsoft.com/office/drawing/2014/main" id="{3255D807-EFCB-4309-B44B-EE8177AA250D}"/>
                </a:ext>
              </a:extLst>
            </p:cNvPr>
            <p:cNvSpPr>
              <a:spLocks noChangeArrowheads="1"/>
            </p:cNvSpPr>
            <p:nvPr/>
          </p:nvSpPr>
          <p:spPr bwMode="auto">
            <a:xfrm>
              <a:off x="7694612" y="3267076"/>
              <a:ext cx="1049337" cy="669925"/>
            </a:xfrm>
            <a:prstGeom prst="cube">
              <a:avLst>
                <a:gd name="adj" fmla="val 87083"/>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p>
          </p:txBody>
        </p:sp>
        <p:sp>
          <p:nvSpPr>
            <p:cNvPr id="40" name="Text Box 37">
              <a:extLst>
                <a:ext uri="{FF2B5EF4-FFF2-40B4-BE49-F238E27FC236}">
                  <a16:creationId xmlns:a16="http://schemas.microsoft.com/office/drawing/2014/main" id="{4483CE5E-40D2-45D4-A96B-B21520D23258}"/>
                </a:ext>
              </a:extLst>
            </p:cNvPr>
            <p:cNvSpPr txBox="1">
              <a:spLocks noChangeArrowheads="1"/>
            </p:cNvSpPr>
            <p:nvPr/>
          </p:nvSpPr>
          <p:spPr bwMode="auto">
            <a:xfrm>
              <a:off x="5857874" y="1762126"/>
              <a:ext cx="46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altLang="en-US"/>
                <a:t>(a)</a:t>
              </a:r>
            </a:p>
          </p:txBody>
        </p:sp>
        <p:sp>
          <p:nvSpPr>
            <p:cNvPr id="41" name="Text Box 38">
              <a:extLst>
                <a:ext uri="{FF2B5EF4-FFF2-40B4-BE49-F238E27FC236}">
                  <a16:creationId xmlns:a16="http://schemas.microsoft.com/office/drawing/2014/main" id="{D5910052-0918-4CB5-81B1-8FD665CFF3A6}"/>
                </a:ext>
              </a:extLst>
            </p:cNvPr>
            <p:cNvSpPr txBox="1">
              <a:spLocks noChangeArrowheads="1"/>
            </p:cNvSpPr>
            <p:nvPr/>
          </p:nvSpPr>
          <p:spPr bwMode="auto">
            <a:xfrm>
              <a:off x="5864224" y="2614614"/>
              <a:ext cx="463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altLang="en-US"/>
                <a:t>(b)</a:t>
              </a:r>
            </a:p>
          </p:txBody>
        </p:sp>
        <p:sp>
          <p:nvSpPr>
            <p:cNvPr id="42" name="Text Box 39">
              <a:extLst>
                <a:ext uri="{FF2B5EF4-FFF2-40B4-BE49-F238E27FC236}">
                  <a16:creationId xmlns:a16="http://schemas.microsoft.com/office/drawing/2014/main" id="{F548022E-0CE1-4486-8190-4055D8CB4B0E}"/>
                </a:ext>
              </a:extLst>
            </p:cNvPr>
            <p:cNvSpPr txBox="1">
              <a:spLocks noChangeArrowheads="1"/>
            </p:cNvSpPr>
            <p:nvPr/>
          </p:nvSpPr>
          <p:spPr bwMode="auto">
            <a:xfrm>
              <a:off x="5857874" y="3529014"/>
              <a:ext cx="450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altLang="en-US"/>
                <a:t>(c)</a:t>
              </a:r>
            </a:p>
          </p:txBody>
        </p:sp>
        <p:sp>
          <p:nvSpPr>
            <p:cNvPr id="43" name="Text Box 40">
              <a:extLst>
                <a:ext uri="{FF2B5EF4-FFF2-40B4-BE49-F238E27FC236}">
                  <a16:creationId xmlns:a16="http://schemas.microsoft.com/office/drawing/2014/main" id="{D69CB112-11EE-4488-9523-68FC03D778C3}"/>
                </a:ext>
              </a:extLst>
            </p:cNvPr>
            <p:cNvSpPr txBox="1">
              <a:spLocks noChangeArrowheads="1"/>
            </p:cNvSpPr>
            <p:nvPr/>
          </p:nvSpPr>
          <p:spPr bwMode="auto">
            <a:xfrm>
              <a:off x="5848349" y="4443414"/>
              <a:ext cx="463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altLang="en-US"/>
                <a:t>(d)</a:t>
              </a:r>
            </a:p>
          </p:txBody>
        </p:sp>
        <p:sp>
          <p:nvSpPr>
            <p:cNvPr id="44" name="Text Box 41">
              <a:extLst>
                <a:ext uri="{FF2B5EF4-FFF2-40B4-BE49-F238E27FC236}">
                  <a16:creationId xmlns:a16="http://schemas.microsoft.com/office/drawing/2014/main" id="{E9093488-EAFD-4DF7-93E6-2335718910E6}"/>
                </a:ext>
              </a:extLst>
            </p:cNvPr>
            <p:cNvSpPr txBox="1">
              <a:spLocks noChangeArrowheads="1"/>
            </p:cNvSpPr>
            <p:nvPr/>
          </p:nvSpPr>
          <p:spPr bwMode="auto">
            <a:xfrm>
              <a:off x="8531224" y="1909764"/>
              <a:ext cx="463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altLang="en-US"/>
                <a:t>(e)</a:t>
              </a:r>
            </a:p>
          </p:txBody>
        </p:sp>
        <p:sp>
          <p:nvSpPr>
            <p:cNvPr id="45" name="Text Box 42">
              <a:extLst>
                <a:ext uri="{FF2B5EF4-FFF2-40B4-BE49-F238E27FC236}">
                  <a16:creationId xmlns:a16="http://schemas.microsoft.com/office/drawing/2014/main" id="{A4E90248-A1A6-4857-8C38-5DD73950D980}"/>
                </a:ext>
              </a:extLst>
            </p:cNvPr>
            <p:cNvSpPr txBox="1">
              <a:spLocks noChangeArrowheads="1"/>
            </p:cNvSpPr>
            <p:nvPr/>
          </p:nvSpPr>
          <p:spPr bwMode="auto">
            <a:xfrm>
              <a:off x="8531224" y="2824164"/>
              <a:ext cx="400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altLang="en-US"/>
                <a:t>(f)</a:t>
              </a:r>
            </a:p>
          </p:txBody>
        </p:sp>
        <p:sp>
          <p:nvSpPr>
            <p:cNvPr id="46" name="Text Box 43">
              <a:extLst>
                <a:ext uri="{FF2B5EF4-FFF2-40B4-BE49-F238E27FC236}">
                  <a16:creationId xmlns:a16="http://schemas.microsoft.com/office/drawing/2014/main" id="{BDA67D31-4D87-40F0-9CD1-CCA796E17B80}"/>
                </a:ext>
              </a:extLst>
            </p:cNvPr>
            <p:cNvSpPr txBox="1">
              <a:spLocks noChangeArrowheads="1"/>
            </p:cNvSpPr>
            <p:nvPr/>
          </p:nvSpPr>
          <p:spPr bwMode="auto">
            <a:xfrm>
              <a:off x="8531224" y="3648076"/>
              <a:ext cx="46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altLang="en-US"/>
                <a:t>(g)</a:t>
              </a:r>
            </a:p>
          </p:txBody>
        </p:sp>
        <p:grpSp>
          <p:nvGrpSpPr>
            <p:cNvPr id="47" name="Group 46">
              <a:extLst>
                <a:ext uri="{FF2B5EF4-FFF2-40B4-BE49-F238E27FC236}">
                  <a16:creationId xmlns:a16="http://schemas.microsoft.com/office/drawing/2014/main" id="{76574BDB-6662-470E-B6D8-4415E629121D}"/>
                </a:ext>
              </a:extLst>
            </p:cNvPr>
            <p:cNvGrpSpPr>
              <a:grpSpLocks/>
            </p:cNvGrpSpPr>
            <p:nvPr/>
          </p:nvGrpSpPr>
          <p:grpSpPr bwMode="auto">
            <a:xfrm>
              <a:off x="6632574" y="4759331"/>
              <a:ext cx="2347913" cy="1019176"/>
              <a:chOff x="1964" y="3678"/>
              <a:chExt cx="1479" cy="642"/>
            </a:xfrm>
          </p:grpSpPr>
          <p:sp>
            <p:nvSpPr>
              <p:cNvPr id="49" name="AutoShape 45">
                <a:extLst>
                  <a:ext uri="{FF2B5EF4-FFF2-40B4-BE49-F238E27FC236}">
                    <a16:creationId xmlns:a16="http://schemas.microsoft.com/office/drawing/2014/main" id="{4AEFF241-DF5A-45E9-B5C2-FF2722026B9F}"/>
                  </a:ext>
                </a:extLst>
              </p:cNvPr>
              <p:cNvSpPr>
                <a:spLocks noChangeArrowheads="1"/>
              </p:cNvSpPr>
              <p:nvPr/>
            </p:nvSpPr>
            <p:spPr bwMode="auto">
              <a:xfrm>
                <a:off x="1964" y="3878"/>
                <a:ext cx="1329" cy="422"/>
              </a:xfrm>
              <a:prstGeom prst="cube">
                <a:avLst>
                  <a:gd name="adj" fmla="val 8708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p>
            </p:txBody>
          </p:sp>
          <p:sp>
            <p:nvSpPr>
              <p:cNvPr id="50" name="AutoShape 46">
                <a:extLst>
                  <a:ext uri="{FF2B5EF4-FFF2-40B4-BE49-F238E27FC236}">
                    <a16:creationId xmlns:a16="http://schemas.microsoft.com/office/drawing/2014/main" id="{0EEE0E04-4953-44FA-B517-B0F2943A00B8}"/>
                  </a:ext>
                </a:extLst>
              </p:cNvPr>
              <p:cNvSpPr>
                <a:spLocks noChangeArrowheads="1"/>
              </p:cNvSpPr>
              <p:nvPr/>
            </p:nvSpPr>
            <p:spPr bwMode="auto">
              <a:xfrm>
                <a:off x="1967" y="3822"/>
                <a:ext cx="665" cy="422"/>
              </a:xfrm>
              <a:prstGeom prst="cube">
                <a:avLst>
                  <a:gd name="adj" fmla="val 87083"/>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p>
            </p:txBody>
          </p:sp>
          <p:sp>
            <p:nvSpPr>
              <p:cNvPr id="51" name="AutoShape 47">
                <a:extLst>
                  <a:ext uri="{FF2B5EF4-FFF2-40B4-BE49-F238E27FC236}">
                    <a16:creationId xmlns:a16="http://schemas.microsoft.com/office/drawing/2014/main" id="{F6BCD096-CD5C-4CE3-B5D5-6C984CD64E4E}"/>
                  </a:ext>
                </a:extLst>
              </p:cNvPr>
              <p:cNvSpPr>
                <a:spLocks noChangeArrowheads="1"/>
              </p:cNvSpPr>
              <p:nvPr/>
            </p:nvSpPr>
            <p:spPr bwMode="auto">
              <a:xfrm>
                <a:off x="2266" y="3823"/>
                <a:ext cx="515" cy="422"/>
              </a:xfrm>
              <a:prstGeom prst="cube">
                <a:avLst>
                  <a:gd name="adj" fmla="val 87083"/>
                </a:avLst>
              </a:prstGeom>
              <a:solidFill>
                <a:srgbClr val="CC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p>
            </p:txBody>
          </p:sp>
          <p:sp>
            <p:nvSpPr>
              <p:cNvPr id="52" name="AutoShape 48">
                <a:extLst>
                  <a:ext uri="{FF2B5EF4-FFF2-40B4-BE49-F238E27FC236}">
                    <a16:creationId xmlns:a16="http://schemas.microsoft.com/office/drawing/2014/main" id="{21AAC28C-15BE-4DF2-BFA2-276711958A5F}"/>
                  </a:ext>
                </a:extLst>
              </p:cNvPr>
              <p:cNvSpPr>
                <a:spLocks noChangeArrowheads="1"/>
              </p:cNvSpPr>
              <p:nvPr/>
            </p:nvSpPr>
            <p:spPr bwMode="auto">
              <a:xfrm>
                <a:off x="2371" y="3822"/>
                <a:ext cx="515" cy="422"/>
              </a:xfrm>
              <a:prstGeom prst="cube">
                <a:avLst>
                  <a:gd name="adj" fmla="val 87083"/>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p>
            </p:txBody>
          </p:sp>
          <p:sp>
            <p:nvSpPr>
              <p:cNvPr id="53" name="AutoShape 49">
                <a:extLst>
                  <a:ext uri="{FF2B5EF4-FFF2-40B4-BE49-F238E27FC236}">
                    <a16:creationId xmlns:a16="http://schemas.microsoft.com/office/drawing/2014/main" id="{A77ABA8E-E345-40AE-9071-09BA611D54B3}"/>
                  </a:ext>
                </a:extLst>
              </p:cNvPr>
              <p:cNvSpPr>
                <a:spLocks noChangeArrowheads="1"/>
              </p:cNvSpPr>
              <p:nvPr/>
            </p:nvSpPr>
            <p:spPr bwMode="auto">
              <a:xfrm>
                <a:off x="2522" y="3823"/>
                <a:ext cx="515" cy="422"/>
              </a:xfrm>
              <a:prstGeom prst="cube">
                <a:avLst>
                  <a:gd name="adj" fmla="val 87083"/>
                </a:avLst>
              </a:prstGeom>
              <a:solidFill>
                <a:srgbClr val="CC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p>
            </p:txBody>
          </p:sp>
          <p:sp>
            <p:nvSpPr>
              <p:cNvPr id="54" name="AutoShape 50">
                <a:extLst>
                  <a:ext uri="{FF2B5EF4-FFF2-40B4-BE49-F238E27FC236}">
                    <a16:creationId xmlns:a16="http://schemas.microsoft.com/office/drawing/2014/main" id="{196EF9A4-F040-4B35-8CAE-6B5B27CCC0AC}"/>
                  </a:ext>
                </a:extLst>
              </p:cNvPr>
              <p:cNvSpPr>
                <a:spLocks noChangeArrowheads="1"/>
              </p:cNvSpPr>
              <p:nvPr/>
            </p:nvSpPr>
            <p:spPr bwMode="auto">
              <a:xfrm>
                <a:off x="2632" y="3822"/>
                <a:ext cx="661" cy="422"/>
              </a:xfrm>
              <a:prstGeom prst="cube">
                <a:avLst>
                  <a:gd name="adj" fmla="val 87083"/>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p>
            </p:txBody>
          </p:sp>
          <p:sp>
            <p:nvSpPr>
              <p:cNvPr id="55" name="AutoShape 51">
                <a:extLst>
                  <a:ext uri="{FF2B5EF4-FFF2-40B4-BE49-F238E27FC236}">
                    <a16:creationId xmlns:a16="http://schemas.microsoft.com/office/drawing/2014/main" id="{E2A85985-1CF5-478C-AC3D-BCC3ED8BE514}"/>
                  </a:ext>
                </a:extLst>
              </p:cNvPr>
              <p:cNvSpPr>
                <a:spLocks noChangeArrowheads="1"/>
              </p:cNvSpPr>
              <p:nvPr/>
            </p:nvSpPr>
            <p:spPr bwMode="auto">
              <a:xfrm>
                <a:off x="1967" y="3771"/>
                <a:ext cx="1323" cy="420"/>
              </a:xfrm>
              <a:prstGeom prst="cube">
                <a:avLst>
                  <a:gd name="adj" fmla="val 87083"/>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p>
            </p:txBody>
          </p:sp>
          <p:sp>
            <p:nvSpPr>
              <p:cNvPr id="56" name="AutoShape 52">
                <a:extLst>
                  <a:ext uri="{FF2B5EF4-FFF2-40B4-BE49-F238E27FC236}">
                    <a16:creationId xmlns:a16="http://schemas.microsoft.com/office/drawing/2014/main" id="{16E6DE5F-AB6B-4596-97A6-0EB5822D69C6}"/>
                  </a:ext>
                </a:extLst>
              </p:cNvPr>
              <p:cNvSpPr>
                <a:spLocks noChangeArrowheads="1"/>
              </p:cNvSpPr>
              <p:nvPr/>
            </p:nvSpPr>
            <p:spPr bwMode="auto">
              <a:xfrm>
                <a:off x="2291" y="3726"/>
                <a:ext cx="996" cy="81"/>
              </a:xfrm>
              <a:prstGeom prst="cube">
                <a:avLst>
                  <a:gd name="adj" fmla="val 41861"/>
                </a:avLst>
              </a:prstGeom>
              <a:solidFill>
                <a:srgbClr val="0099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p>
            </p:txBody>
          </p:sp>
          <p:sp>
            <p:nvSpPr>
              <p:cNvPr id="57" name="AutoShape 53">
                <a:extLst>
                  <a:ext uri="{FF2B5EF4-FFF2-40B4-BE49-F238E27FC236}">
                    <a16:creationId xmlns:a16="http://schemas.microsoft.com/office/drawing/2014/main" id="{2AB437C8-1F1C-494C-9BB4-9C16F702B9B8}"/>
                  </a:ext>
                </a:extLst>
              </p:cNvPr>
              <p:cNvSpPr>
                <a:spLocks noChangeArrowheads="1"/>
              </p:cNvSpPr>
              <p:nvPr/>
            </p:nvSpPr>
            <p:spPr bwMode="auto">
              <a:xfrm>
                <a:off x="2258" y="3759"/>
                <a:ext cx="996" cy="81"/>
              </a:xfrm>
              <a:prstGeom prst="cube">
                <a:avLst>
                  <a:gd name="adj" fmla="val 41861"/>
                </a:avLst>
              </a:prstGeom>
              <a:solidFill>
                <a:srgbClr val="0099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p>
            </p:txBody>
          </p:sp>
          <p:grpSp>
            <p:nvGrpSpPr>
              <p:cNvPr id="58" name="Group 57">
                <a:extLst>
                  <a:ext uri="{FF2B5EF4-FFF2-40B4-BE49-F238E27FC236}">
                    <a16:creationId xmlns:a16="http://schemas.microsoft.com/office/drawing/2014/main" id="{99F96440-9F73-4E0D-BC6F-B2BC33827D9F}"/>
                  </a:ext>
                </a:extLst>
              </p:cNvPr>
              <p:cNvGrpSpPr>
                <a:grpSpLocks/>
              </p:cNvGrpSpPr>
              <p:nvPr/>
            </p:nvGrpSpPr>
            <p:grpSpPr bwMode="auto">
              <a:xfrm>
                <a:off x="2192" y="3792"/>
                <a:ext cx="1029" cy="114"/>
                <a:chOff x="4149" y="3360"/>
                <a:chExt cx="1029" cy="114"/>
              </a:xfrm>
            </p:grpSpPr>
            <p:sp>
              <p:nvSpPr>
                <p:cNvPr id="71" name="AutoShape 55">
                  <a:extLst>
                    <a:ext uri="{FF2B5EF4-FFF2-40B4-BE49-F238E27FC236}">
                      <a16:creationId xmlns:a16="http://schemas.microsoft.com/office/drawing/2014/main" id="{4D1FDC7E-2A2B-48CD-AD45-3538ACC23E2A}"/>
                    </a:ext>
                  </a:extLst>
                </p:cNvPr>
                <p:cNvSpPr>
                  <a:spLocks noChangeArrowheads="1"/>
                </p:cNvSpPr>
                <p:nvPr/>
              </p:nvSpPr>
              <p:spPr bwMode="auto">
                <a:xfrm>
                  <a:off x="4182" y="3360"/>
                  <a:ext cx="996" cy="81"/>
                </a:xfrm>
                <a:prstGeom prst="cube">
                  <a:avLst>
                    <a:gd name="adj" fmla="val 41861"/>
                  </a:avLst>
                </a:prstGeom>
                <a:solidFill>
                  <a:srgbClr val="CC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p>
              </p:txBody>
            </p:sp>
            <p:sp>
              <p:nvSpPr>
                <p:cNvPr id="72" name="AutoShape 56">
                  <a:extLst>
                    <a:ext uri="{FF2B5EF4-FFF2-40B4-BE49-F238E27FC236}">
                      <a16:creationId xmlns:a16="http://schemas.microsoft.com/office/drawing/2014/main" id="{A7600CD8-DFF5-49D6-9B1C-571EB3913ED4}"/>
                    </a:ext>
                  </a:extLst>
                </p:cNvPr>
                <p:cNvSpPr>
                  <a:spLocks noChangeArrowheads="1"/>
                </p:cNvSpPr>
                <p:nvPr/>
              </p:nvSpPr>
              <p:spPr bwMode="auto">
                <a:xfrm>
                  <a:off x="4149" y="3393"/>
                  <a:ext cx="996" cy="81"/>
                </a:xfrm>
                <a:prstGeom prst="cube">
                  <a:avLst>
                    <a:gd name="adj" fmla="val 41861"/>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p>
              </p:txBody>
            </p:sp>
          </p:grpSp>
          <p:grpSp>
            <p:nvGrpSpPr>
              <p:cNvPr id="59" name="Group 58">
                <a:extLst>
                  <a:ext uri="{FF2B5EF4-FFF2-40B4-BE49-F238E27FC236}">
                    <a16:creationId xmlns:a16="http://schemas.microsoft.com/office/drawing/2014/main" id="{D0C5F06E-17FF-4F5F-88C5-519C037C93E4}"/>
                  </a:ext>
                </a:extLst>
              </p:cNvPr>
              <p:cNvGrpSpPr>
                <a:grpSpLocks/>
              </p:cNvGrpSpPr>
              <p:nvPr/>
            </p:nvGrpSpPr>
            <p:grpSpPr bwMode="auto">
              <a:xfrm>
                <a:off x="2126" y="3861"/>
                <a:ext cx="1029" cy="114"/>
                <a:chOff x="4149" y="3360"/>
                <a:chExt cx="1029" cy="114"/>
              </a:xfrm>
            </p:grpSpPr>
            <p:sp>
              <p:nvSpPr>
                <p:cNvPr id="69" name="AutoShape 58">
                  <a:extLst>
                    <a:ext uri="{FF2B5EF4-FFF2-40B4-BE49-F238E27FC236}">
                      <a16:creationId xmlns:a16="http://schemas.microsoft.com/office/drawing/2014/main" id="{86302E35-4CDB-4BA4-B189-175D63CBFA6E}"/>
                    </a:ext>
                  </a:extLst>
                </p:cNvPr>
                <p:cNvSpPr>
                  <a:spLocks noChangeArrowheads="1"/>
                </p:cNvSpPr>
                <p:nvPr/>
              </p:nvSpPr>
              <p:spPr bwMode="auto">
                <a:xfrm>
                  <a:off x="4182" y="3360"/>
                  <a:ext cx="996" cy="81"/>
                </a:xfrm>
                <a:prstGeom prst="cube">
                  <a:avLst>
                    <a:gd name="adj" fmla="val 41861"/>
                  </a:avLst>
                </a:prstGeom>
                <a:solidFill>
                  <a:srgbClr val="CC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p>
              </p:txBody>
            </p:sp>
            <p:sp>
              <p:nvSpPr>
                <p:cNvPr id="70" name="AutoShape 59">
                  <a:extLst>
                    <a:ext uri="{FF2B5EF4-FFF2-40B4-BE49-F238E27FC236}">
                      <a16:creationId xmlns:a16="http://schemas.microsoft.com/office/drawing/2014/main" id="{94CCE7DE-43A2-42F9-A236-59EA8ED09FA2}"/>
                    </a:ext>
                  </a:extLst>
                </p:cNvPr>
                <p:cNvSpPr>
                  <a:spLocks noChangeArrowheads="1"/>
                </p:cNvSpPr>
                <p:nvPr/>
              </p:nvSpPr>
              <p:spPr bwMode="auto">
                <a:xfrm>
                  <a:off x="4149" y="3393"/>
                  <a:ext cx="996" cy="81"/>
                </a:xfrm>
                <a:prstGeom prst="cube">
                  <a:avLst>
                    <a:gd name="adj" fmla="val 41861"/>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p>
              </p:txBody>
            </p:sp>
          </p:grpSp>
          <p:sp>
            <p:nvSpPr>
              <p:cNvPr id="60" name="AutoShape 60">
                <a:extLst>
                  <a:ext uri="{FF2B5EF4-FFF2-40B4-BE49-F238E27FC236}">
                    <a16:creationId xmlns:a16="http://schemas.microsoft.com/office/drawing/2014/main" id="{23558DB4-CC01-423C-84E6-379F8DF36080}"/>
                  </a:ext>
                </a:extLst>
              </p:cNvPr>
              <p:cNvSpPr>
                <a:spLocks noChangeArrowheads="1"/>
              </p:cNvSpPr>
              <p:nvPr/>
            </p:nvSpPr>
            <p:spPr bwMode="auto">
              <a:xfrm>
                <a:off x="2093" y="3927"/>
                <a:ext cx="996" cy="81"/>
              </a:xfrm>
              <a:prstGeom prst="cube">
                <a:avLst>
                  <a:gd name="adj" fmla="val 41861"/>
                </a:avLst>
              </a:prstGeom>
              <a:solidFill>
                <a:srgbClr val="CC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p>
            </p:txBody>
          </p:sp>
          <p:sp>
            <p:nvSpPr>
              <p:cNvPr id="61" name="AutoShape 61">
                <a:extLst>
                  <a:ext uri="{FF2B5EF4-FFF2-40B4-BE49-F238E27FC236}">
                    <a16:creationId xmlns:a16="http://schemas.microsoft.com/office/drawing/2014/main" id="{15385D9D-B9AC-4763-81AE-1822B1240561}"/>
                  </a:ext>
                </a:extLst>
              </p:cNvPr>
              <p:cNvSpPr>
                <a:spLocks noChangeArrowheads="1"/>
              </p:cNvSpPr>
              <p:nvPr/>
            </p:nvSpPr>
            <p:spPr bwMode="auto">
              <a:xfrm>
                <a:off x="2054" y="3957"/>
                <a:ext cx="996" cy="81"/>
              </a:xfrm>
              <a:prstGeom prst="cube">
                <a:avLst>
                  <a:gd name="adj" fmla="val 41861"/>
                </a:avLst>
              </a:prstGeom>
              <a:solidFill>
                <a:srgbClr val="0099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p>
            </p:txBody>
          </p:sp>
          <p:sp>
            <p:nvSpPr>
              <p:cNvPr id="62" name="AutoShape 62">
                <a:extLst>
                  <a:ext uri="{FF2B5EF4-FFF2-40B4-BE49-F238E27FC236}">
                    <a16:creationId xmlns:a16="http://schemas.microsoft.com/office/drawing/2014/main" id="{8B807D86-385F-4AF9-BF83-D5E802F6E3C0}"/>
                  </a:ext>
                </a:extLst>
              </p:cNvPr>
              <p:cNvSpPr>
                <a:spLocks noChangeArrowheads="1"/>
              </p:cNvSpPr>
              <p:nvPr/>
            </p:nvSpPr>
            <p:spPr bwMode="auto">
              <a:xfrm>
                <a:off x="2024" y="3990"/>
                <a:ext cx="996" cy="81"/>
              </a:xfrm>
              <a:prstGeom prst="cube">
                <a:avLst>
                  <a:gd name="adj" fmla="val 41861"/>
                </a:avLst>
              </a:prstGeom>
              <a:solidFill>
                <a:srgbClr val="0099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p>
            </p:txBody>
          </p:sp>
          <p:sp>
            <p:nvSpPr>
              <p:cNvPr id="63" name="AutoShape 63">
                <a:extLst>
                  <a:ext uri="{FF2B5EF4-FFF2-40B4-BE49-F238E27FC236}">
                    <a16:creationId xmlns:a16="http://schemas.microsoft.com/office/drawing/2014/main" id="{5A8EB73A-85BD-4E3C-894B-B328AEC1EED0}"/>
                  </a:ext>
                </a:extLst>
              </p:cNvPr>
              <p:cNvSpPr>
                <a:spLocks noChangeArrowheads="1"/>
              </p:cNvSpPr>
              <p:nvPr/>
            </p:nvSpPr>
            <p:spPr bwMode="auto">
              <a:xfrm>
                <a:off x="1991" y="4023"/>
                <a:ext cx="996" cy="81"/>
              </a:xfrm>
              <a:prstGeom prst="cube">
                <a:avLst>
                  <a:gd name="adj" fmla="val 41861"/>
                </a:avLst>
              </a:prstGeom>
              <a:solidFill>
                <a:srgbClr val="0099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p>
            </p:txBody>
          </p:sp>
          <p:sp>
            <p:nvSpPr>
              <p:cNvPr id="64" name="AutoShape 64">
                <a:extLst>
                  <a:ext uri="{FF2B5EF4-FFF2-40B4-BE49-F238E27FC236}">
                    <a16:creationId xmlns:a16="http://schemas.microsoft.com/office/drawing/2014/main" id="{089E3738-2074-4F27-B03B-1FFD2064BAEB}"/>
                  </a:ext>
                </a:extLst>
              </p:cNvPr>
              <p:cNvSpPr>
                <a:spLocks noChangeArrowheads="1"/>
              </p:cNvSpPr>
              <p:nvPr/>
            </p:nvSpPr>
            <p:spPr bwMode="auto">
              <a:xfrm>
                <a:off x="1967" y="4059"/>
                <a:ext cx="990" cy="81"/>
              </a:xfrm>
              <a:prstGeom prst="cube">
                <a:avLst>
                  <a:gd name="adj" fmla="val 41861"/>
                </a:avLst>
              </a:prstGeom>
              <a:solidFill>
                <a:srgbClr val="CC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p>
            </p:txBody>
          </p:sp>
          <p:sp>
            <p:nvSpPr>
              <p:cNvPr id="65" name="Rectangle 64">
                <a:extLst>
                  <a:ext uri="{FF2B5EF4-FFF2-40B4-BE49-F238E27FC236}">
                    <a16:creationId xmlns:a16="http://schemas.microsoft.com/office/drawing/2014/main" id="{1C2FB852-FF22-4294-810B-98CC0793EB07}"/>
                  </a:ext>
                </a:extLst>
              </p:cNvPr>
              <p:cNvSpPr>
                <a:spLocks noChangeArrowheads="1"/>
              </p:cNvSpPr>
              <p:nvPr/>
            </p:nvSpPr>
            <p:spPr bwMode="auto">
              <a:xfrm>
                <a:off x="2294" y="4143"/>
                <a:ext cx="48" cy="48"/>
              </a:xfrm>
              <a:prstGeom prst="rect">
                <a:avLst/>
              </a:prstGeom>
              <a:solidFill>
                <a:srgbClr val="CC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p>
            </p:txBody>
          </p:sp>
          <p:sp>
            <p:nvSpPr>
              <p:cNvPr id="66" name="Line 66">
                <a:extLst>
                  <a:ext uri="{FF2B5EF4-FFF2-40B4-BE49-F238E27FC236}">
                    <a16:creationId xmlns:a16="http://schemas.microsoft.com/office/drawing/2014/main" id="{FA831E83-A91E-47B2-896B-A00F77CB9603}"/>
                  </a:ext>
                </a:extLst>
              </p:cNvPr>
              <p:cNvSpPr>
                <a:spLocks noChangeShapeType="1"/>
              </p:cNvSpPr>
              <p:nvPr/>
            </p:nvSpPr>
            <p:spPr bwMode="auto">
              <a:xfrm>
                <a:off x="3287" y="3726"/>
                <a:ext cx="0"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p>
            </p:txBody>
          </p:sp>
          <p:sp>
            <p:nvSpPr>
              <p:cNvPr id="67" name="AutoShape 67">
                <a:extLst>
                  <a:ext uri="{FF2B5EF4-FFF2-40B4-BE49-F238E27FC236}">
                    <a16:creationId xmlns:a16="http://schemas.microsoft.com/office/drawing/2014/main" id="{C166ED13-4176-4DC7-943A-D6B8C745B6C2}"/>
                  </a:ext>
                </a:extLst>
              </p:cNvPr>
              <p:cNvSpPr>
                <a:spLocks noChangeArrowheads="1"/>
              </p:cNvSpPr>
              <p:nvPr/>
            </p:nvSpPr>
            <p:spPr bwMode="auto">
              <a:xfrm>
                <a:off x="1967" y="3678"/>
                <a:ext cx="1320" cy="420"/>
              </a:xfrm>
              <a:prstGeom prst="cube">
                <a:avLst>
                  <a:gd name="adj" fmla="val 87083"/>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p>
            </p:txBody>
          </p:sp>
          <p:sp>
            <p:nvSpPr>
              <p:cNvPr id="68" name="Text Box 68">
                <a:extLst>
                  <a:ext uri="{FF2B5EF4-FFF2-40B4-BE49-F238E27FC236}">
                    <a16:creationId xmlns:a16="http://schemas.microsoft.com/office/drawing/2014/main" id="{1D8B17A6-5E88-4E4F-AB3B-E3F7F7ABBEFE}"/>
                  </a:ext>
                </a:extLst>
              </p:cNvPr>
              <p:cNvSpPr txBox="1">
                <a:spLocks noChangeArrowheads="1"/>
              </p:cNvSpPr>
              <p:nvPr/>
            </p:nvSpPr>
            <p:spPr bwMode="auto">
              <a:xfrm>
                <a:off x="3151" y="4089"/>
                <a:ext cx="29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altLang="en-US"/>
                  <a:t>(h)</a:t>
                </a:r>
              </a:p>
            </p:txBody>
          </p:sp>
        </p:grpSp>
        <p:sp>
          <p:nvSpPr>
            <p:cNvPr id="48" name="AutoShape 69">
              <a:extLst>
                <a:ext uri="{FF2B5EF4-FFF2-40B4-BE49-F238E27FC236}">
                  <a16:creationId xmlns:a16="http://schemas.microsoft.com/office/drawing/2014/main" id="{EDA65B19-1158-45B1-8958-D70F26832E39}"/>
                </a:ext>
              </a:extLst>
            </p:cNvPr>
            <p:cNvSpPr>
              <a:spLocks noChangeArrowheads="1"/>
            </p:cNvSpPr>
            <p:nvPr/>
          </p:nvSpPr>
          <p:spPr bwMode="auto">
            <a:xfrm>
              <a:off x="7470774" y="4178301"/>
              <a:ext cx="609600" cy="457200"/>
            </a:xfrm>
            <a:prstGeom prst="down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p>
          </p:txBody>
        </p:sp>
      </p:grpSp>
    </p:spTree>
    <p:extLst>
      <p:ext uri="{BB962C8B-B14F-4D97-AF65-F5344CB8AC3E}">
        <p14:creationId xmlns:p14="http://schemas.microsoft.com/office/powerpoint/2010/main" val="18460797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61CAB-73E2-4D01-8C9D-F6F6EFEAED58}"/>
              </a:ext>
            </a:extLst>
          </p:cNvPr>
          <p:cNvSpPr>
            <a:spLocks noGrp="1"/>
          </p:cNvSpPr>
          <p:nvPr>
            <p:ph type="title"/>
          </p:nvPr>
        </p:nvSpPr>
        <p:spPr/>
        <p:txBody>
          <a:bodyPr>
            <a:normAutofit/>
          </a:bodyPr>
          <a:lstStyle/>
          <a:p>
            <a:r>
              <a:rPr lang="en-US" sz="3600" dirty="0"/>
              <a:t>Plasma deposition</a:t>
            </a:r>
          </a:p>
        </p:txBody>
      </p:sp>
      <p:sp>
        <p:nvSpPr>
          <p:cNvPr id="3" name="Date Placeholder 2">
            <a:extLst>
              <a:ext uri="{FF2B5EF4-FFF2-40B4-BE49-F238E27FC236}">
                <a16:creationId xmlns:a16="http://schemas.microsoft.com/office/drawing/2014/main" id="{74EA31FD-509D-4693-ADAC-E488EFFB06E7}"/>
              </a:ext>
            </a:extLst>
          </p:cNvPr>
          <p:cNvSpPr>
            <a:spLocks noGrp="1"/>
          </p:cNvSpPr>
          <p:nvPr>
            <p:ph type="dt" sz="half" idx="10"/>
          </p:nvPr>
        </p:nvSpPr>
        <p:spPr/>
        <p:txBody>
          <a:bodyPr/>
          <a:lstStyle/>
          <a:p>
            <a:r>
              <a:rPr lang="en-US"/>
              <a:t>6/14/2019</a:t>
            </a:r>
          </a:p>
        </p:txBody>
      </p:sp>
      <p:sp>
        <p:nvSpPr>
          <p:cNvPr id="4" name="Footer Placeholder 3">
            <a:extLst>
              <a:ext uri="{FF2B5EF4-FFF2-40B4-BE49-F238E27FC236}">
                <a16:creationId xmlns:a16="http://schemas.microsoft.com/office/drawing/2014/main" id="{F0364E2C-E471-4006-A6C4-8E6A69205F28}"/>
              </a:ext>
            </a:extLst>
          </p:cNvPr>
          <p:cNvSpPr>
            <a:spLocks noGrp="1"/>
          </p:cNvSpPr>
          <p:nvPr>
            <p:ph type="ftr" sz="quarter" idx="11"/>
          </p:nvPr>
        </p:nvSpPr>
        <p:spPr/>
        <p:txBody>
          <a:bodyPr/>
          <a:lstStyle/>
          <a:p>
            <a:r>
              <a:rPr lang="en-US"/>
              <a:t>2019 Science Undergraduate Laboratory Internships (SULI) Lectures - Princeton PLasma Physics Laboratory, Princeton NJ, USA</a:t>
            </a:r>
          </a:p>
        </p:txBody>
      </p:sp>
      <p:sp>
        <p:nvSpPr>
          <p:cNvPr id="5" name="Slide Number Placeholder 4">
            <a:extLst>
              <a:ext uri="{FF2B5EF4-FFF2-40B4-BE49-F238E27FC236}">
                <a16:creationId xmlns:a16="http://schemas.microsoft.com/office/drawing/2014/main" id="{1F9EDF32-930B-481A-A36C-67DC0E78F3B0}"/>
              </a:ext>
            </a:extLst>
          </p:cNvPr>
          <p:cNvSpPr>
            <a:spLocks noGrp="1"/>
          </p:cNvSpPr>
          <p:nvPr>
            <p:ph type="sldNum" sz="quarter" idx="12"/>
          </p:nvPr>
        </p:nvSpPr>
        <p:spPr/>
        <p:txBody>
          <a:bodyPr/>
          <a:lstStyle/>
          <a:p>
            <a:fld id="{DAA54947-94DF-4087-82AF-D7550B309CB3}" type="slidenum">
              <a:rPr lang="en-US" smtClean="0"/>
              <a:t>32</a:t>
            </a:fld>
            <a:endParaRPr lang="en-US"/>
          </a:p>
        </p:txBody>
      </p:sp>
      <p:sp>
        <p:nvSpPr>
          <p:cNvPr id="6" name="Content Placeholder 2">
            <a:extLst>
              <a:ext uri="{FF2B5EF4-FFF2-40B4-BE49-F238E27FC236}">
                <a16:creationId xmlns:a16="http://schemas.microsoft.com/office/drawing/2014/main" id="{CD650664-76E8-4605-AECA-462ACBFB853D}"/>
              </a:ext>
            </a:extLst>
          </p:cNvPr>
          <p:cNvSpPr txBox="1">
            <a:spLocks/>
          </p:cNvSpPr>
          <p:nvPr/>
        </p:nvSpPr>
        <p:spPr>
          <a:xfrm>
            <a:off x="4728728" y="969815"/>
            <a:ext cx="6858000" cy="512064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60000"/>
              <a:buFont typeface="Wingdings" panose="05000000000000000000" pitchFamily="2" charset="2"/>
              <a:buChar char="q"/>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80000"/>
              <a:buFont typeface="Wingdings" panose="05000000000000000000" pitchFamily="2" charset="2"/>
              <a:buChar char="v"/>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Times New Roman" panose="02020603050405020304" pitchFamily="18" charset="0"/>
                <a:cs typeface="Times New Roman" panose="02020603050405020304" pitchFamily="18" charset="0"/>
              </a:rPr>
              <a:t>Different types of plasmas can be used to do all these processes </a:t>
            </a:r>
          </a:p>
          <a:p>
            <a:r>
              <a:rPr lang="en-US" sz="2000" dirty="0">
                <a:latin typeface="Times New Roman" panose="02020603050405020304" pitchFamily="18" charset="0"/>
                <a:cs typeface="Times New Roman" panose="02020603050405020304" pitchFamily="18" charset="0"/>
              </a:rPr>
              <a:t>Lets look at some examples of plasmas used for deposition.</a:t>
            </a:r>
          </a:p>
          <a:p>
            <a:r>
              <a:rPr lang="en-US" sz="2000" dirty="0">
                <a:latin typeface="Times New Roman" panose="02020603050405020304" pitchFamily="18" charset="0"/>
                <a:cs typeface="Times New Roman" panose="02020603050405020304" pitchFamily="18" charset="0"/>
              </a:rPr>
              <a:t>There are in fact many different ways to do plasma deposition.</a:t>
            </a:r>
          </a:p>
          <a:p>
            <a:r>
              <a:rPr lang="en-US" sz="2000" dirty="0">
                <a:latin typeface="Times New Roman" panose="02020603050405020304" pitchFamily="18" charset="0"/>
                <a:cs typeface="Times New Roman" panose="02020603050405020304" pitchFamily="18" charset="0"/>
              </a:rPr>
              <a:t>Will cover some but not all methods here.</a:t>
            </a:r>
          </a:p>
          <a:p>
            <a:r>
              <a:rPr lang="en-US" sz="2000" dirty="0">
                <a:latin typeface="Times New Roman" panose="02020603050405020304" pitchFamily="18" charset="0"/>
                <a:cs typeface="Times New Roman" panose="02020603050405020304" pitchFamily="18" charset="0"/>
              </a:rPr>
              <a:t>So imagine there is a thin film that needs to be deposited onto a surface (substrate)</a:t>
            </a:r>
          </a:p>
          <a:p>
            <a:r>
              <a:rPr lang="en-US" sz="2000" dirty="0">
                <a:latin typeface="Times New Roman" panose="02020603050405020304" pitchFamily="18" charset="0"/>
                <a:cs typeface="Times New Roman" panose="02020603050405020304" pitchFamily="18" charset="0"/>
              </a:rPr>
              <a:t>Can do this via</a:t>
            </a:r>
          </a:p>
          <a:p>
            <a:pPr lvl="1"/>
            <a:r>
              <a:rPr lang="en-US" sz="1800" dirty="0">
                <a:latin typeface="Times New Roman" panose="02020603050405020304" pitchFamily="18" charset="0"/>
                <a:cs typeface="Times New Roman" panose="02020603050405020304" pitchFamily="18" charset="0"/>
              </a:rPr>
              <a:t>Evaporation</a:t>
            </a:r>
          </a:p>
          <a:p>
            <a:pPr lvl="1"/>
            <a:r>
              <a:rPr lang="en-US" sz="1800" b="1" dirty="0">
                <a:latin typeface="Times New Roman" panose="02020603050405020304" pitchFamily="18" charset="0"/>
                <a:cs typeface="Times New Roman" panose="02020603050405020304" pitchFamily="18" charset="0"/>
              </a:rPr>
              <a:t>Using a plasma to sputter material onto the surface</a:t>
            </a:r>
          </a:p>
          <a:p>
            <a:pPr lvl="1"/>
            <a:r>
              <a:rPr lang="en-US" sz="1800" b="1" dirty="0">
                <a:latin typeface="Times New Roman" panose="02020603050405020304" pitchFamily="18" charset="0"/>
                <a:cs typeface="Times New Roman" panose="02020603050405020304" pitchFamily="18" charset="0"/>
              </a:rPr>
              <a:t>Use a plasma to react with a material and deposit it on a surface</a:t>
            </a:r>
          </a:p>
          <a:p>
            <a:pPr lvl="1"/>
            <a:r>
              <a:rPr lang="en-US" sz="1800" dirty="0">
                <a:latin typeface="Times New Roman" panose="02020603050405020304" pitchFamily="18" charset="0"/>
                <a:cs typeface="Times New Roman" panose="02020603050405020304" pitchFamily="18" charset="0"/>
              </a:rPr>
              <a:t>Can use chemical vapor to deposit material on a surface</a:t>
            </a:r>
          </a:p>
          <a:p>
            <a:pPr lvl="1"/>
            <a:r>
              <a:rPr lang="en-US" sz="1800" b="1" dirty="0">
                <a:latin typeface="Times New Roman" panose="02020603050405020304" pitchFamily="18" charset="0"/>
                <a:cs typeface="Times New Roman" panose="02020603050405020304" pitchFamily="18" charset="0"/>
              </a:rPr>
              <a:t>Plasma vapor deposition where the plasma is able to enhance the chemical deposition</a:t>
            </a:r>
          </a:p>
        </p:txBody>
      </p:sp>
      <p:grpSp>
        <p:nvGrpSpPr>
          <p:cNvPr id="7" name="Group 6">
            <a:extLst>
              <a:ext uri="{FF2B5EF4-FFF2-40B4-BE49-F238E27FC236}">
                <a16:creationId xmlns:a16="http://schemas.microsoft.com/office/drawing/2014/main" id="{41CAC7BD-0982-4627-A73D-D2BA1E5E03B3}"/>
              </a:ext>
            </a:extLst>
          </p:cNvPr>
          <p:cNvGrpSpPr/>
          <p:nvPr/>
        </p:nvGrpSpPr>
        <p:grpSpPr>
          <a:xfrm>
            <a:off x="384460" y="2113972"/>
            <a:ext cx="4177665" cy="2636520"/>
            <a:chOff x="342900" y="323850"/>
            <a:chExt cx="4177665" cy="2636520"/>
          </a:xfrm>
        </p:grpSpPr>
        <p:sp>
          <p:nvSpPr>
            <p:cNvPr id="8" name="Rectangle 7">
              <a:extLst>
                <a:ext uri="{FF2B5EF4-FFF2-40B4-BE49-F238E27FC236}">
                  <a16:creationId xmlns:a16="http://schemas.microsoft.com/office/drawing/2014/main" id="{E5557158-1950-4067-851E-6D825C51D380}"/>
                </a:ext>
              </a:extLst>
            </p:cNvPr>
            <p:cNvSpPr/>
            <p:nvPr/>
          </p:nvSpPr>
          <p:spPr>
            <a:xfrm>
              <a:off x="895350" y="2228850"/>
              <a:ext cx="2743200" cy="182880"/>
            </a:xfrm>
            <a:prstGeom prst="rect">
              <a:avLst/>
            </a:prstGeom>
            <a:pattFill prst="weave">
              <a:fgClr>
                <a:schemeClr val="accent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A7E6B90-0913-4FC6-8E52-9FBD75DA1C1F}"/>
                </a:ext>
              </a:extLst>
            </p:cNvPr>
            <p:cNvSpPr/>
            <p:nvPr/>
          </p:nvSpPr>
          <p:spPr>
            <a:xfrm>
              <a:off x="895350" y="2411730"/>
              <a:ext cx="2743200" cy="54864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4DFA750-C4F0-4E02-8C27-EB6DFD7DE40C}"/>
                </a:ext>
              </a:extLst>
            </p:cNvPr>
            <p:cNvSpPr/>
            <p:nvPr/>
          </p:nvSpPr>
          <p:spPr>
            <a:xfrm>
              <a:off x="342900" y="323850"/>
              <a:ext cx="1463040" cy="365760"/>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Plasma </a:t>
              </a:r>
            </a:p>
          </p:txBody>
        </p:sp>
        <p:sp>
          <p:nvSpPr>
            <p:cNvPr id="11" name="Rectangle 10">
              <a:extLst>
                <a:ext uri="{FF2B5EF4-FFF2-40B4-BE49-F238E27FC236}">
                  <a16:creationId xmlns:a16="http://schemas.microsoft.com/office/drawing/2014/main" id="{29C5031C-3A33-490A-B997-B8A0CC335748}"/>
                </a:ext>
              </a:extLst>
            </p:cNvPr>
            <p:cNvSpPr/>
            <p:nvPr/>
          </p:nvSpPr>
          <p:spPr>
            <a:xfrm>
              <a:off x="3057525" y="323850"/>
              <a:ext cx="1463040" cy="365760"/>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Chemical</a:t>
              </a:r>
            </a:p>
          </p:txBody>
        </p:sp>
        <p:sp>
          <p:nvSpPr>
            <p:cNvPr id="12" name="Rectangle 11">
              <a:extLst>
                <a:ext uri="{FF2B5EF4-FFF2-40B4-BE49-F238E27FC236}">
                  <a16:creationId xmlns:a16="http://schemas.microsoft.com/office/drawing/2014/main" id="{BF79CA03-D82D-4D12-96A7-9B1CDC667DB7}"/>
                </a:ext>
              </a:extLst>
            </p:cNvPr>
            <p:cNvSpPr/>
            <p:nvPr/>
          </p:nvSpPr>
          <p:spPr>
            <a:xfrm>
              <a:off x="342901" y="689610"/>
              <a:ext cx="1463040" cy="9144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Evaporation</a:t>
              </a:r>
            </a:p>
            <a:p>
              <a:pPr algn="ctr"/>
              <a:r>
                <a:rPr lang="en-US" sz="1200" dirty="0">
                  <a:solidFill>
                    <a:schemeClr val="tx1"/>
                  </a:solidFill>
                </a:rPr>
                <a:t>Sputtering</a:t>
              </a:r>
            </a:p>
            <a:p>
              <a:pPr algn="ctr"/>
              <a:r>
                <a:rPr lang="en-US" sz="1200" dirty="0">
                  <a:solidFill>
                    <a:schemeClr val="tx1"/>
                  </a:solidFill>
                </a:rPr>
                <a:t>Reactive sputtering</a:t>
              </a:r>
            </a:p>
          </p:txBody>
        </p:sp>
        <p:sp>
          <p:nvSpPr>
            <p:cNvPr id="13" name="Rectangle 12">
              <a:extLst>
                <a:ext uri="{FF2B5EF4-FFF2-40B4-BE49-F238E27FC236}">
                  <a16:creationId xmlns:a16="http://schemas.microsoft.com/office/drawing/2014/main" id="{DAD175D8-AFB3-453E-A8C0-075E4798EBAB}"/>
                </a:ext>
              </a:extLst>
            </p:cNvPr>
            <p:cNvSpPr/>
            <p:nvPr/>
          </p:nvSpPr>
          <p:spPr>
            <a:xfrm>
              <a:off x="3057525" y="689610"/>
              <a:ext cx="1463040" cy="9144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Chemical Vapor deposition</a:t>
              </a:r>
            </a:p>
            <a:p>
              <a:pPr algn="ctr"/>
              <a:r>
                <a:rPr lang="en-US" sz="1200" dirty="0">
                  <a:solidFill>
                    <a:schemeClr val="tx1"/>
                  </a:solidFill>
                </a:rPr>
                <a:t>Low pressure CVD</a:t>
              </a:r>
            </a:p>
            <a:p>
              <a:pPr algn="ctr"/>
              <a:r>
                <a:rPr lang="en-US" sz="1200" dirty="0">
                  <a:solidFill>
                    <a:schemeClr val="tx1"/>
                  </a:solidFill>
                </a:rPr>
                <a:t>Plasma enhanced CVD</a:t>
              </a:r>
            </a:p>
          </p:txBody>
        </p:sp>
        <p:sp>
          <p:nvSpPr>
            <p:cNvPr id="14" name="Freeform 9">
              <a:extLst>
                <a:ext uri="{FF2B5EF4-FFF2-40B4-BE49-F238E27FC236}">
                  <a16:creationId xmlns:a16="http://schemas.microsoft.com/office/drawing/2014/main" id="{895E2D60-C35C-4015-87B6-87970D4A88C0}"/>
                </a:ext>
              </a:extLst>
            </p:cNvPr>
            <p:cNvSpPr/>
            <p:nvPr/>
          </p:nvSpPr>
          <p:spPr>
            <a:xfrm>
              <a:off x="1847850" y="1057275"/>
              <a:ext cx="304800" cy="1095375"/>
            </a:xfrm>
            <a:custGeom>
              <a:avLst/>
              <a:gdLst>
                <a:gd name="connsiteX0" fmla="*/ 0 w 304800"/>
                <a:gd name="connsiteY0" fmla="*/ 0 h 1095375"/>
                <a:gd name="connsiteX1" fmla="*/ 247650 w 304800"/>
                <a:gd name="connsiteY1" fmla="*/ 200025 h 1095375"/>
                <a:gd name="connsiteX2" fmla="*/ 304800 w 304800"/>
                <a:gd name="connsiteY2" fmla="*/ 1095375 h 1095375"/>
              </a:gdLst>
              <a:ahLst/>
              <a:cxnLst>
                <a:cxn ang="0">
                  <a:pos x="connsiteX0" y="connsiteY0"/>
                </a:cxn>
                <a:cxn ang="0">
                  <a:pos x="connsiteX1" y="connsiteY1"/>
                </a:cxn>
                <a:cxn ang="0">
                  <a:pos x="connsiteX2" y="connsiteY2"/>
                </a:cxn>
              </a:cxnLst>
              <a:rect l="l" t="t" r="r" b="b"/>
              <a:pathLst>
                <a:path w="304800" h="1095375">
                  <a:moveTo>
                    <a:pt x="0" y="0"/>
                  </a:moveTo>
                  <a:cubicBezTo>
                    <a:pt x="98425" y="8731"/>
                    <a:pt x="196850" y="17463"/>
                    <a:pt x="247650" y="200025"/>
                  </a:cubicBezTo>
                  <a:cubicBezTo>
                    <a:pt x="298450" y="382587"/>
                    <a:pt x="301625" y="738981"/>
                    <a:pt x="304800" y="1095375"/>
                  </a:cubicBezTo>
                </a:path>
              </a:pathLst>
            </a:custGeom>
            <a:noFill/>
            <a:ln>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0">
              <a:extLst>
                <a:ext uri="{FF2B5EF4-FFF2-40B4-BE49-F238E27FC236}">
                  <a16:creationId xmlns:a16="http://schemas.microsoft.com/office/drawing/2014/main" id="{C34ABE03-AB06-41A9-91A8-75EA785474F5}"/>
                </a:ext>
              </a:extLst>
            </p:cNvPr>
            <p:cNvSpPr/>
            <p:nvPr/>
          </p:nvSpPr>
          <p:spPr>
            <a:xfrm>
              <a:off x="2594925" y="1092604"/>
              <a:ext cx="453075" cy="1098146"/>
            </a:xfrm>
            <a:custGeom>
              <a:avLst/>
              <a:gdLst>
                <a:gd name="connsiteX0" fmla="*/ 453075 w 453075"/>
                <a:gd name="connsiteY0" fmla="*/ 2771 h 1098146"/>
                <a:gd name="connsiteX1" fmla="*/ 262575 w 453075"/>
                <a:gd name="connsiteY1" fmla="*/ 117071 h 1098146"/>
                <a:gd name="connsiteX2" fmla="*/ 33975 w 453075"/>
                <a:gd name="connsiteY2" fmla="*/ 764771 h 1098146"/>
                <a:gd name="connsiteX3" fmla="*/ 5400 w 453075"/>
                <a:gd name="connsiteY3" fmla="*/ 1098146 h 1098146"/>
              </a:gdLst>
              <a:ahLst/>
              <a:cxnLst>
                <a:cxn ang="0">
                  <a:pos x="connsiteX0" y="connsiteY0"/>
                </a:cxn>
                <a:cxn ang="0">
                  <a:pos x="connsiteX1" y="connsiteY1"/>
                </a:cxn>
                <a:cxn ang="0">
                  <a:pos x="connsiteX2" y="connsiteY2"/>
                </a:cxn>
                <a:cxn ang="0">
                  <a:pos x="connsiteX3" y="connsiteY3"/>
                </a:cxn>
              </a:cxnLst>
              <a:rect l="l" t="t" r="r" b="b"/>
              <a:pathLst>
                <a:path w="453075" h="1098146">
                  <a:moveTo>
                    <a:pt x="453075" y="2771"/>
                  </a:moveTo>
                  <a:cubicBezTo>
                    <a:pt x="392750" y="-3579"/>
                    <a:pt x="332425" y="-9929"/>
                    <a:pt x="262575" y="117071"/>
                  </a:cubicBezTo>
                  <a:cubicBezTo>
                    <a:pt x="192725" y="244071"/>
                    <a:pt x="76837" y="601259"/>
                    <a:pt x="33975" y="764771"/>
                  </a:cubicBezTo>
                  <a:cubicBezTo>
                    <a:pt x="-8888" y="928284"/>
                    <a:pt x="-1744" y="1013215"/>
                    <a:pt x="5400" y="1098146"/>
                  </a:cubicBezTo>
                </a:path>
              </a:pathLst>
            </a:custGeom>
            <a:noFill/>
            <a:ln>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D7CA301-C6A1-4EC5-96F5-05609E29B2E3}"/>
                </a:ext>
              </a:extLst>
            </p:cNvPr>
            <p:cNvSpPr txBox="1"/>
            <p:nvPr/>
          </p:nvSpPr>
          <p:spPr>
            <a:xfrm>
              <a:off x="342900" y="2093357"/>
              <a:ext cx="545342" cy="369332"/>
            </a:xfrm>
            <a:prstGeom prst="rect">
              <a:avLst/>
            </a:prstGeom>
            <a:noFill/>
          </p:spPr>
          <p:txBody>
            <a:bodyPr wrap="none" rtlCol="0">
              <a:spAutoFit/>
            </a:bodyPr>
            <a:lstStyle/>
            <a:p>
              <a:r>
                <a:rPr lang="en-US" dirty="0"/>
                <a:t>film</a:t>
              </a:r>
            </a:p>
          </p:txBody>
        </p:sp>
      </p:grpSp>
    </p:spTree>
    <p:extLst>
      <p:ext uri="{BB962C8B-B14F-4D97-AF65-F5344CB8AC3E}">
        <p14:creationId xmlns:p14="http://schemas.microsoft.com/office/powerpoint/2010/main" val="26568799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AD44A-E685-4BFD-A17B-0D67DE34007A}"/>
              </a:ext>
            </a:extLst>
          </p:cNvPr>
          <p:cNvSpPr>
            <a:spLocks noGrp="1"/>
          </p:cNvSpPr>
          <p:nvPr>
            <p:ph type="title"/>
          </p:nvPr>
        </p:nvSpPr>
        <p:spPr/>
        <p:txBody>
          <a:bodyPr>
            <a:normAutofit/>
          </a:bodyPr>
          <a:lstStyle/>
          <a:p>
            <a:r>
              <a:rPr lang="en-US" sz="3600" dirty="0"/>
              <a:t>Plasma deposition</a:t>
            </a:r>
          </a:p>
        </p:txBody>
      </p:sp>
      <p:sp>
        <p:nvSpPr>
          <p:cNvPr id="3" name="Date Placeholder 2">
            <a:extLst>
              <a:ext uri="{FF2B5EF4-FFF2-40B4-BE49-F238E27FC236}">
                <a16:creationId xmlns:a16="http://schemas.microsoft.com/office/drawing/2014/main" id="{03DDFBAD-6B45-43AB-9295-204EBE05E448}"/>
              </a:ext>
            </a:extLst>
          </p:cNvPr>
          <p:cNvSpPr>
            <a:spLocks noGrp="1"/>
          </p:cNvSpPr>
          <p:nvPr>
            <p:ph type="dt" sz="half" idx="10"/>
          </p:nvPr>
        </p:nvSpPr>
        <p:spPr/>
        <p:txBody>
          <a:bodyPr/>
          <a:lstStyle/>
          <a:p>
            <a:r>
              <a:rPr lang="en-US"/>
              <a:t>6/14/2019</a:t>
            </a:r>
          </a:p>
        </p:txBody>
      </p:sp>
      <p:sp>
        <p:nvSpPr>
          <p:cNvPr id="4" name="Footer Placeholder 3">
            <a:extLst>
              <a:ext uri="{FF2B5EF4-FFF2-40B4-BE49-F238E27FC236}">
                <a16:creationId xmlns:a16="http://schemas.microsoft.com/office/drawing/2014/main" id="{FC8A40DA-C7BB-4C21-B5DF-28C24832F218}"/>
              </a:ext>
            </a:extLst>
          </p:cNvPr>
          <p:cNvSpPr>
            <a:spLocks noGrp="1"/>
          </p:cNvSpPr>
          <p:nvPr>
            <p:ph type="ftr" sz="quarter" idx="11"/>
          </p:nvPr>
        </p:nvSpPr>
        <p:spPr/>
        <p:txBody>
          <a:bodyPr/>
          <a:lstStyle/>
          <a:p>
            <a:r>
              <a:rPr lang="en-US"/>
              <a:t>2019 Science Undergraduate Laboratory Internships (SULI) Lectures - Princeton PLasma Physics Laboratory, Princeton NJ, USA</a:t>
            </a:r>
          </a:p>
        </p:txBody>
      </p:sp>
      <p:sp>
        <p:nvSpPr>
          <p:cNvPr id="5" name="Slide Number Placeholder 4">
            <a:extLst>
              <a:ext uri="{FF2B5EF4-FFF2-40B4-BE49-F238E27FC236}">
                <a16:creationId xmlns:a16="http://schemas.microsoft.com/office/drawing/2014/main" id="{950FFB3E-37E6-4069-8B1B-D010E24A7D18}"/>
              </a:ext>
            </a:extLst>
          </p:cNvPr>
          <p:cNvSpPr>
            <a:spLocks noGrp="1"/>
          </p:cNvSpPr>
          <p:nvPr>
            <p:ph type="sldNum" sz="quarter" idx="12"/>
          </p:nvPr>
        </p:nvSpPr>
        <p:spPr/>
        <p:txBody>
          <a:bodyPr/>
          <a:lstStyle/>
          <a:p>
            <a:fld id="{DAA54947-94DF-4087-82AF-D7550B309CB3}" type="slidenum">
              <a:rPr lang="en-US" smtClean="0"/>
              <a:t>33</a:t>
            </a:fld>
            <a:endParaRPr lang="en-US"/>
          </a:p>
        </p:txBody>
      </p:sp>
      <p:sp>
        <p:nvSpPr>
          <p:cNvPr id="6" name="Content Placeholder 2">
            <a:extLst>
              <a:ext uri="{FF2B5EF4-FFF2-40B4-BE49-F238E27FC236}">
                <a16:creationId xmlns:a16="http://schemas.microsoft.com/office/drawing/2014/main" id="{162F9615-4A02-4852-A235-F40DA1133202}"/>
              </a:ext>
            </a:extLst>
          </p:cNvPr>
          <p:cNvSpPr txBox="1">
            <a:spLocks/>
          </p:cNvSpPr>
          <p:nvPr/>
        </p:nvSpPr>
        <p:spPr>
          <a:xfrm>
            <a:off x="5181307" y="979055"/>
            <a:ext cx="6400800" cy="512064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60000"/>
              <a:buFont typeface="Wingdings" panose="05000000000000000000" pitchFamily="2" charset="2"/>
              <a:buChar char="q"/>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80000"/>
              <a:buFont typeface="Wingdings" panose="05000000000000000000" pitchFamily="2" charset="2"/>
              <a:buChar char="v"/>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Times New Roman" panose="02020603050405020304" pitchFamily="18" charset="0"/>
                <a:cs typeface="Times New Roman" panose="02020603050405020304" pitchFamily="18" charset="0"/>
              </a:rPr>
              <a:t>Target is the source of coating material for the substrate</a:t>
            </a:r>
          </a:p>
          <a:p>
            <a:r>
              <a:rPr lang="en-US" sz="2000" dirty="0">
                <a:latin typeface="Times New Roman" panose="02020603050405020304" pitchFamily="18" charset="0"/>
                <a:cs typeface="Times New Roman" panose="02020603050405020304" pitchFamily="18" charset="0"/>
              </a:rPr>
              <a:t>DC sputtering: metals , the target is the cathode</a:t>
            </a:r>
          </a:p>
          <a:p>
            <a:r>
              <a:rPr lang="en-US" sz="2000" dirty="0">
                <a:latin typeface="Times New Roman" panose="02020603050405020304" pitchFamily="18" charset="0"/>
                <a:cs typeface="Times New Roman" panose="02020603050405020304" pitchFamily="18" charset="0"/>
              </a:rPr>
              <a:t>RF sputtering: non conducting materials</a:t>
            </a:r>
          </a:p>
          <a:p>
            <a:r>
              <a:rPr lang="en-US" sz="2000" dirty="0">
                <a:latin typeface="Times New Roman" panose="02020603050405020304" pitchFamily="18" charset="0"/>
                <a:cs typeface="Times New Roman" panose="02020603050405020304" pitchFamily="18" charset="0"/>
              </a:rPr>
              <a:t>Ion beam sputtering</a:t>
            </a:r>
          </a:p>
          <a:p>
            <a:r>
              <a:rPr lang="en-US" sz="2000" dirty="0">
                <a:latin typeface="Times New Roman" panose="02020603050405020304" pitchFamily="18" charset="0"/>
                <a:cs typeface="Times New Roman" panose="02020603050405020304" pitchFamily="18" charset="0"/>
              </a:rPr>
              <a:t>Reactive sputtering, </a:t>
            </a:r>
            <a:r>
              <a:rPr lang="en-US" sz="2000" dirty="0" err="1">
                <a:latin typeface="Times New Roman" panose="02020603050405020304" pitchFamily="18" charset="0"/>
                <a:cs typeface="Times New Roman" panose="02020603050405020304" pitchFamily="18" charset="0"/>
              </a:rPr>
              <a:t>TiN</a:t>
            </a:r>
            <a:r>
              <a:rPr lang="en-US" sz="2000" dirty="0">
                <a:latin typeface="Times New Roman" panose="02020603050405020304" pitchFamily="18" charset="0"/>
                <a:cs typeface="Times New Roman" panose="02020603050405020304" pitchFamily="18" charset="0"/>
              </a:rPr>
              <a:t> for wear resistance, </a:t>
            </a:r>
            <a:r>
              <a:rPr lang="en-US" sz="2000" dirty="0" err="1">
                <a:latin typeface="Times New Roman" panose="02020603050405020304" pitchFamily="18" charset="0"/>
                <a:cs typeface="Times New Roman" panose="02020603050405020304" pitchFamily="18" charset="0"/>
              </a:rPr>
              <a:t>Ti</a:t>
            </a:r>
            <a:r>
              <a:rPr lang="en-US" sz="2000" dirty="0">
                <a:latin typeface="Times New Roman" panose="02020603050405020304" pitchFamily="18" charset="0"/>
                <a:cs typeface="Times New Roman" panose="02020603050405020304" pitchFamily="18" charset="0"/>
              </a:rPr>
              <a:t> + N</a:t>
            </a:r>
            <a:r>
              <a:rPr lang="en-US" sz="2000" baseline="-25000" dirty="0">
                <a:latin typeface="Times New Roman" panose="02020603050405020304" pitchFamily="18" charset="0"/>
                <a:cs typeface="Times New Roman" panose="02020603050405020304" pitchFamily="18" charset="0"/>
              </a:rPr>
              <a:t>2</a:t>
            </a:r>
            <a:r>
              <a:rPr lang="en-US" sz="2000" dirty="0">
                <a:latin typeface="Times New Roman" panose="02020603050405020304" pitchFamily="18" charset="0"/>
                <a:cs typeface="Times New Roman" panose="02020603050405020304" pitchFamily="18" charset="0"/>
              </a:rPr>
              <a:t> gas</a:t>
            </a:r>
          </a:p>
          <a:p>
            <a:r>
              <a:rPr lang="en-US" sz="2000" dirty="0">
                <a:latin typeface="Times New Roman" panose="02020603050405020304" pitchFamily="18" charset="0"/>
                <a:cs typeface="Times New Roman" panose="02020603050405020304" pitchFamily="18" charset="0"/>
              </a:rPr>
              <a:t>The substrate may be biased so ion bombardment modifies the film being grown</a:t>
            </a:r>
          </a:p>
          <a:p>
            <a:r>
              <a:rPr lang="en-US" sz="2000" dirty="0">
                <a:latin typeface="Times New Roman" panose="02020603050405020304" pitchFamily="18" charset="0"/>
                <a:cs typeface="Times New Roman" panose="02020603050405020304" pitchFamily="18" charset="0"/>
              </a:rPr>
              <a:t>Plasma assisted CVD, electron bombardment of atoms and molecules in the plasma volume </a:t>
            </a:r>
          </a:p>
          <a:p>
            <a:r>
              <a:rPr lang="en-US" sz="2000" dirty="0">
                <a:latin typeface="Times New Roman" panose="02020603050405020304" pitchFamily="18" charset="0"/>
                <a:cs typeface="Times New Roman" panose="02020603050405020304" pitchFamily="18" charset="0"/>
              </a:rPr>
              <a:t>Excitation and dissociation of species</a:t>
            </a:r>
          </a:p>
          <a:p>
            <a:r>
              <a:rPr lang="en-US" sz="2000" dirty="0">
                <a:latin typeface="Times New Roman" panose="02020603050405020304" pitchFamily="18" charset="0"/>
                <a:cs typeface="Times New Roman" panose="02020603050405020304" pitchFamily="18" charset="0"/>
              </a:rPr>
              <a:t>Produce variety of chemically reactive species with very different properties from the parent gas</a:t>
            </a:r>
          </a:p>
          <a:p>
            <a:r>
              <a:rPr lang="en-US" sz="2000" dirty="0">
                <a:latin typeface="Times New Roman" panose="02020603050405020304" pitchFamily="18" charset="0"/>
                <a:cs typeface="Times New Roman" panose="02020603050405020304" pitchFamily="18" charset="0"/>
              </a:rPr>
              <a:t>Lower temperatures required</a:t>
            </a:r>
          </a:p>
        </p:txBody>
      </p:sp>
      <p:grpSp>
        <p:nvGrpSpPr>
          <p:cNvPr id="7" name="Group 6">
            <a:extLst>
              <a:ext uri="{FF2B5EF4-FFF2-40B4-BE49-F238E27FC236}">
                <a16:creationId xmlns:a16="http://schemas.microsoft.com/office/drawing/2014/main" id="{8BA321BB-0EE3-408A-B1F1-214BD7B99015}"/>
              </a:ext>
            </a:extLst>
          </p:cNvPr>
          <p:cNvGrpSpPr/>
          <p:nvPr/>
        </p:nvGrpSpPr>
        <p:grpSpPr>
          <a:xfrm>
            <a:off x="1194666" y="1228724"/>
            <a:ext cx="2497966" cy="2236351"/>
            <a:chOff x="714375" y="314325"/>
            <a:chExt cx="2497966" cy="2236351"/>
          </a:xfrm>
        </p:grpSpPr>
        <p:sp>
          <p:nvSpPr>
            <p:cNvPr id="8" name="Rectangle 7">
              <a:extLst>
                <a:ext uri="{FF2B5EF4-FFF2-40B4-BE49-F238E27FC236}">
                  <a16:creationId xmlns:a16="http://schemas.microsoft.com/office/drawing/2014/main" id="{318C82D4-D32A-4F68-8A7C-F3EED3CD4003}"/>
                </a:ext>
              </a:extLst>
            </p:cNvPr>
            <p:cNvSpPr/>
            <p:nvPr/>
          </p:nvSpPr>
          <p:spPr>
            <a:xfrm>
              <a:off x="904874" y="685800"/>
              <a:ext cx="1828800" cy="182880"/>
            </a:xfrm>
            <a:prstGeom prst="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C777E17-11F8-4593-9455-297F68FECCBC}"/>
                </a:ext>
              </a:extLst>
            </p:cNvPr>
            <p:cNvSpPr/>
            <p:nvPr/>
          </p:nvSpPr>
          <p:spPr>
            <a:xfrm>
              <a:off x="904874" y="2133600"/>
              <a:ext cx="1828800" cy="91440"/>
            </a:xfrm>
            <a:prstGeom prst="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14B20D5-FBC0-403C-8EF5-E50133695D49}"/>
                </a:ext>
              </a:extLst>
            </p:cNvPr>
            <p:cNvSpPr/>
            <p:nvPr/>
          </p:nvSpPr>
          <p:spPr>
            <a:xfrm>
              <a:off x="904874" y="2228850"/>
              <a:ext cx="1828800" cy="274320"/>
            </a:xfrm>
            <a:prstGeom prst="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loud 10">
              <a:extLst>
                <a:ext uri="{FF2B5EF4-FFF2-40B4-BE49-F238E27FC236}">
                  <a16:creationId xmlns:a16="http://schemas.microsoft.com/office/drawing/2014/main" id="{D65B751A-CA9D-401E-B50D-AE086FBD1320}"/>
                </a:ext>
              </a:extLst>
            </p:cNvPr>
            <p:cNvSpPr/>
            <p:nvPr/>
          </p:nvSpPr>
          <p:spPr>
            <a:xfrm>
              <a:off x="714375" y="952499"/>
              <a:ext cx="2181225" cy="1114425"/>
            </a:xfrm>
            <a:prstGeom prst="cloud">
              <a:avLst/>
            </a:prstGeom>
            <a:solidFill>
              <a:schemeClr val="accent2">
                <a:lumMod val="20000"/>
                <a:lumOff val="80000"/>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argon</a:t>
              </a:r>
            </a:p>
          </p:txBody>
        </p:sp>
        <p:sp>
          <p:nvSpPr>
            <p:cNvPr id="12" name="Oval 11">
              <a:extLst>
                <a:ext uri="{FF2B5EF4-FFF2-40B4-BE49-F238E27FC236}">
                  <a16:creationId xmlns:a16="http://schemas.microsoft.com/office/drawing/2014/main" id="{6ACB05A0-544D-4E00-A4E8-FE06D2F746C3}"/>
                </a:ext>
              </a:extLst>
            </p:cNvPr>
            <p:cNvSpPr/>
            <p:nvPr/>
          </p:nvSpPr>
          <p:spPr>
            <a:xfrm>
              <a:off x="1162049" y="1338261"/>
              <a:ext cx="182880" cy="182880"/>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t>
              </a:r>
            </a:p>
          </p:txBody>
        </p:sp>
        <p:sp>
          <p:nvSpPr>
            <p:cNvPr id="13" name="Oval 12">
              <a:extLst>
                <a:ext uri="{FF2B5EF4-FFF2-40B4-BE49-F238E27FC236}">
                  <a16:creationId xmlns:a16="http://schemas.microsoft.com/office/drawing/2014/main" id="{677E596B-EDBF-434E-9058-D378D68F9983}"/>
                </a:ext>
              </a:extLst>
            </p:cNvPr>
            <p:cNvSpPr/>
            <p:nvPr/>
          </p:nvSpPr>
          <p:spPr>
            <a:xfrm>
              <a:off x="2013585" y="1600200"/>
              <a:ext cx="182880" cy="182880"/>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349288AB-0D09-4592-848B-408E2C75E736}"/>
                </a:ext>
              </a:extLst>
            </p:cNvPr>
            <p:cNvCxnSpPr>
              <a:stCxn id="12" idx="0"/>
              <a:endCxn id="8" idx="2"/>
            </p:cNvCxnSpPr>
            <p:nvPr/>
          </p:nvCxnSpPr>
          <p:spPr>
            <a:xfrm flipV="1">
              <a:off x="1253489" y="868680"/>
              <a:ext cx="565785" cy="469581"/>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0A5B9D4-ECB0-44CD-8DFB-60A0FDDE49E4}"/>
                </a:ext>
              </a:extLst>
            </p:cNvPr>
            <p:cNvCxnSpPr>
              <a:stCxn id="8" idx="2"/>
              <a:endCxn id="13" idx="0"/>
            </p:cNvCxnSpPr>
            <p:nvPr/>
          </p:nvCxnSpPr>
          <p:spPr>
            <a:xfrm>
              <a:off x="1819274" y="868680"/>
              <a:ext cx="285751" cy="731520"/>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38235DC-26DD-4EAF-813E-6B07C9DA98F9}"/>
                </a:ext>
              </a:extLst>
            </p:cNvPr>
            <p:cNvCxnSpPr/>
            <p:nvPr/>
          </p:nvCxnSpPr>
          <p:spPr>
            <a:xfrm>
              <a:off x="2105025" y="1783080"/>
              <a:ext cx="91440" cy="350520"/>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8BE65DE-459C-4F0C-A958-2DA6BD034B3A}"/>
                </a:ext>
              </a:extLst>
            </p:cNvPr>
            <p:cNvSpPr txBox="1"/>
            <p:nvPr/>
          </p:nvSpPr>
          <p:spPr>
            <a:xfrm>
              <a:off x="1450656" y="314325"/>
              <a:ext cx="744627" cy="369332"/>
            </a:xfrm>
            <a:prstGeom prst="rect">
              <a:avLst/>
            </a:prstGeom>
            <a:noFill/>
          </p:spPr>
          <p:txBody>
            <a:bodyPr wrap="none" rtlCol="0">
              <a:spAutoFit/>
            </a:bodyPr>
            <a:lstStyle/>
            <a:p>
              <a:r>
                <a:rPr lang="en-US" dirty="0"/>
                <a:t>target</a:t>
              </a:r>
            </a:p>
          </p:txBody>
        </p:sp>
        <p:sp>
          <p:nvSpPr>
            <p:cNvPr id="18" name="TextBox 17">
              <a:extLst>
                <a:ext uri="{FF2B5EF4-FFF2-40B4-BE49-F238E27FC236}">
                  <a16:creationId xmlns:a16="http://schemas.microsoft.com/office/drawing/2014/main" id="{6D92C746-5765-40A8-BB7E-9E7ACCC1D77F}"/>
                </a:ext>
              </a:extLst>
            </p:cNvPr>
            <p:cNvSpPr txBox="1"/>
            <p:nvPr/>
          </p:nvSpPr>
          <p:spPr>
            <a:xfrm>
              <a:off x="2666999" y="1906667"/>
              <a:ext cx="545342" cy="369332"/>
            </a:xfrm>
            <a:prstGeom prst="rect">
              <a:avLst/>
            </a:prstGeom>
            <a:noFill/>
          </p:spPr>
          <p:txBody>
            <a:bodyPr wrap="none" rtlCol="0">
              <a:spAutoFit/>
            </a:bodyPr>
            <a:lstStyle/>
            <a:p>
              <a:r>
                <a:rPr lang="en-US" dirty="0"/>
                <a:t>film</a:t>
              </a:r>
            </a:p>
          </p:txBody>
        </p:sp>
        <p:sp>
          <p:nvSpPr>
            <p:cNvPr id="19" name="TextBox 18">
              <a:extLst>
                <a:ext uri="{FF2B5EF4-FFF2-40B4-BE49-F238E27FC236}">
                  <a16:creationId xmlns:a16="http://schemas.microsoft.com/office/drawing/2014/main" id="{F32F93D6-4AB8-41BC-B964-68C6DBA3C90A}"/>
                </a:ext>
              </a:extLst>
            </p:cNvPr>
            <p:cNvSpPr txBox="1"/>
            <p:nvPr/>
          </p:nvSpPr>
          <p:spPr>
            <a:xfrm>
              <a:off x="1301114" y="2181344"/>
              <a:ext cx="1054841" cy="369332"/>
            </a:xfrm>
            <a:prstGeom prst="rect">
              <a:avLst/>
            </a:prstGeom>
            <a:noFill/>
          </p:spPr>
          <p:txBody>
            <a:bodyPr wrap="none" rtlCol="0">
              <a:spAutoFit/>
            </a:bodyPr>
            <a:lstStyle/>
            <a:p>
              <a:r>
                <a:rPr lang="en-US" dirty="0"/>
                <a:t>substrate</a:t>
              </a:r>
            </a:p>
          </p:txBody>
        </p:sp>
      </p:grpSp>
      <p:grpSp>
        <p:nvGrpSpPr>
          <p:cNvPr id="20" name="Group 19">
            <a:extLst>
              <a:ext uri="{FF2B5EF4-FFF2-40B4-BE49-F238E27FC236}">
                <a16:creationId xmlns:a16="http://schemas.microsoft.com/office/drawing/2014/main" id="{90923570-2B9A-46CE-9D18-9847FB39E2BF}"/>
              </a:ext>
            </a:extLst>
          </p:cNvPr>
          <p:cNvGrpSpPr/>
          <p:nvPr/>
        </p:nvGrpSpPr>
        <p:grpSpPr>
          <a:xfrm>
            <a:off x="672233" y="3967594"/>
            <a:ext cx="3545344" cy="1828800"/>
            <a:chOff x="542925" y="3829050"/>
            <a:chExt cx="3545344" cy="1828800"/>
          </a:xfrm>
        </p:grpSpPr>
        <p:sp>
          <p:nvSpPr>
            <p:cNvPr id="21" name="Rectangle 20">
              <a:extLst>
                <a:ext uri="{FF2B5EF4-FFF2-40B4-BE49-F238E27FC236}">
                  <a16:creationId xmlns:a16="http://schemas.microsoft.com/office/drawing/2014/main" id="{5FFFE5A9-E485-4F1F-BDD5-BB00E4806295}"/>
                </a:ext>
              </a:extLst>
            </p:cNvPr>
            <p:cNvSpPr/>
            <p:nvPr/>
          </p:nvSpPr>
          <p:spPr>
            <a:xfrm>
              <a:off x="542925" y="3829050"/>
              <a:ext cx="276225" cy="1828800"/>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loud 21">
              <a:extLst>
                <a:ext uri="{FF2B5EF4-FFF2-40B4-BE49-F238E27FC236}">
                  <a16:creationId xmlns:a16="http://schemas.microsoft.com/office/drawing/2014/main" id="{78E10036-5F01-4C07-AD4A-A2AB01511342}"/>
                </a:ext>
              </a:extLst>
            </p:cNvPr>
            <p:cNvSpPr/>
            <p:nvPr/>
          </p:nvSpPr>
          <p:spPr>
            <a:xfrm>
              <a:off x="1504949" y="3914775"/>
              <a:ext cx="2050292" cy="1381125"/>
            </a:xfrm>
            <a:prstGeom prst="cloud">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N</a:t>
              </a:r>
              <a:r>
                <a:rPr lang="en-US" b="1" baseline="-25000" dirty="0">
                  <a:solidFill>
                    <a:schemeClr val="tx1"/>
                  </a:solidFill>
                </a:rPr>
                <a:t>2</a:t>
              </a:r>
            </a:p>
          </p:txBody>
        </p:sp>
        <p:sp>
          <p:nvSpPr>
            <p:cNvPr id="23" name="Oval 22">
              <a:extLst>
                <a:ext uri="{FF2B5EF4-FFF2-40B4-BE49-F238E27FC236}">
                  <a16:creationId xmlns:a16="http://schemas.microsoft.com/office/drawing/2014/main" id="{C0AD977B-8508-4C4E-A245-6AF576F01061}"/>
                </a:ext>
              </a:extLst>
            </p:cNvPr>
            <p:cNvSpPr/>
            <p:nvPr/>
          </p:nvSpPr>
          <p:spPr>
            <a:xfrm>
              <a:off x="3821941" y="4420550"/>
              <a:ext cx="182880" cy="182880"/>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Rectangle 23">
              <a:extLst>
                <a:ext uri="{FF2B5EF4-FFF2-40B4-BE49-F238E27FC236}">
                  <a16:creationId xmlns:a16="http://schemas.microsoft.com/office/drawing/2014/main" id="{EF66DF86-0E36-4CD5-B2DA-891BEF4C0A42}"/>
                </a:ext>
              </a:extLst>
            </p:cNvPr>
            <p:cNvSpPr/>
            <p:nvPr/>
          </p:nvSpPr>
          <p:spPr>
            <a:xfrm>
              <a:off x="819150" y="3829050"/>
              <a:ext cx="91440" cy="1828800"/>
            </a:xfrm>
            <a:prstGeom prst="rect">
              <a:avLst/>
            </a:prstGeom>
            <a:pattFill prst="wdUpDiag">
              <a:fgClr>
                <a:schemeClr val="accent1">
                  <a:lumMod val="60000"/>
                  <a:lumOff val="40000"/>
                </a:schemeClr>
              </a:fgClr>
              <a:bgClr>
                <a:schemeClr val="accent2"/>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5FE9FD1C-E8EB-4198-AE5F-4C1BAB78CA9B}"/>
                </a:ext>
              </a:extLst>
            </p:cNvPr>
            <p:cNvSpPr txBox="1"/>
            <p:nvPr/>
          </p:nvSpPr>
          <p:spPr>
            <a:xfrm>
              <a:off x="3738493" y="4601287"/>
              <a:ext cx="349776" cy="369332"/>
            </a:xfrm>
            <a:prstGeom prst="rect">
              <a:avLst/>
            </a:prstGeom>
            <a:noFill/>
          </p:spPr>
          <p:txBody>
            <a:bodyPr wrap="none" rtlCol="0">
              <a:spAutoFit/>
            </a:bodyPr>
            <a:lstStyle/>
            <a:p>
              <a:r>
                <a:rPr lang="en-US" dirty="0" err="1"/>
                <a:t>Ti</a:t>
              </a:r>
              <a:endParaRPr lang="en-US" dirty="0"/>
            </a:p>
          </p:txBody>
        </p:sp>
        <p:sp>
          <p:nvSpPr>
            <p:cNvPr id="26" name="TextBox 25">
              <a:extLst>
                <a:ext uri="{FF2B5EF4-FFF2-40B4-BE49-F238E27FC236}">
                  <a16:creationId xmlns:a16="http://schemas.microsoft.com/office/drawing/2014/main" id="{53A46720-1E2A-4E53-960F-606CB88FD144}"/>
                </a:ext>
              </a:extLst>
            </p:cNvPr>
            <p:cNvSpPr txBox="1"/>
            <p:nvPr/>
          </p:nvSpPr>
          <p:spPr>
            <a:xfrm>
              <a:off x="1009649" y="4067175"/>
              <a:ext cx="498855" cy="369332"/>
            </a:xfrm>
            <a:prstGeom prst="rect">
              <a:avLst/>
            </a:prstGeom>
            <a:noFill/>
          </p:spPr>
          <p:txBody>
            <a:bodyPr wrap="none" rtlCol="0">
              <a:spAutoFit/>
            </a:bodyPr>
            <a:lstStyle/>
            <a:p>
              <a:r>
                <a:rPr lang="en-US" dirty="0" err="1"/>
                <a:t>TiN</a:t>
              </a:r>
              <a:endParaRPr lang="en-US" dirty="0"/>
            </a:p>
          </p:txBody>
        </p:sp>
        <p:cxnSp>
          <p:nvCxnSpPr>
            <p:cNvPr id="27" name="Straight Arrow Connector 26">
              <a:extLst>
                <a:ext uri="{FF2B5EF4-FFF2-40B4-BE49-F238E27FC236}">
                  <a16:creationId xmlns:a16="http://schemas.microsoft.com/office/drawing/2014/main" id="{4B778791-4284-4776-9A71-FDEAA9B491CE}"/>
                </a:ext>
              </a:extLst>
            </p:cNvPr>
            <p:cNvCxnSpPr>
              <a:stCxn id="23" idx="2"/>
            </p:cNvCxnSpPr>
            <p:nvPr/>
          </p:nvCxnSpPr>
          <p:spPr>
            <a:xfrm flipH="1" flipV="1">
              <a:off x="3038475" y="4491990"/>
              <a:ext cx="783466" cy="0"/>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C869B668-2DC4-4A7B-818B-415A868D94E4}"/>
                </a:ext>
              </a:extLst>
            </p:cNvPr>
            <p:cNvCxnSpPr/>
            <p:nvPr/>
          </p:nvCxnSpPr>
          <p:spPr>
            <a:xfrm flipH="1" flipV="1">
              <a:off x="1009649" y="4572000"/>
              <a:ext cx="795338" cy="0"/>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00CD541F-5A99-43F1-8970-28C77208A0D9}"/>
                </a:ext>
              </a:extLst>
            </p:cNvPr>
            <p:cNvSpPr/>
            <p:nvPr/>
          </p:nvSpPr>
          <p:spPr>
            <a:xfrm>
              <a:off x="1162049" y="4400550"/>
              <a:ext cx="182880" cy="182880"/>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tx1"/>
                </a:solidFill>
              </a:endParaRPr>
            </a:p>
          </p:txBody>
        </p:sp>
        <p:sp>
          <p:nvSpPr>
            <p:cNvPr id="30" name="Oval 29">
              <a:extLst>
                <a:ext uri="{FF2B5EF4-FFF2-40B4-BE49-F238E27FC236}">
                  <a16:creationId xmlns:a16="http://schemas.microsoft.com/office/drawing/2014/main" id="{063710AD-D133-4FF2-A143-91EF7D692D4E}"/>
                </a:ext>
              </a:extLst>
            </p:cNvPr>
            <p:cNvSpPr/>
            <p:nvPr/>
          </p:nvSpPr>
          <p:spPr>
            <a:xfrm>
              <a:off x="1162049" y="4560570"/>
              <a:ext cx="182880" cy="182880"/>
            </a:xfrm>
            <a:prstGeom prst="ellipse">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609944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C36F9-DFD8-4A1A-90FA-0034255C9F85}"/>
              </a:ext>
            </a:extLst>
          </p:cNvPr>
          <p:cNvSpPr>
            <a:spLocks noGrp="1"/>
          </p:cNvSpPr>
          <p:nvPr>
            <p:ph type="title"/>
          </p:nvPr>
        </p:nvSpPr>
        <p:spPr/>
        <p:txBody>
          <a:bodyPr>
            <a:normAutofit/>
          </a:bodyPr>
          <a:lstStyle/>
          <a:p>
            <a:r>
              <a:rPr lang="en-US" sz="3600" dirty="0"/>
              <a:t>Plasma deposition</a:t>
            </a:r>
          </a:p>
        </p:txBody>
      </p:sp>
      <p:sp>
        <p:nvSpPr>
          <p:cNvPr id="3" name="Date Placeholder 2">
            <a:extLst>
              <a:ext uri="{FF2B5EF4-FFF2-40B4-BE49-F238E27FC236}">
                <a16:creationId xmlns:a16="http://schemas.microsoft.com/office/drawing/2014/main" id="{6F145EF1-EC11-4E67-B331-77B71DA73F9A}"/>
              </a:ext>
            </a:extLst>
          </p:cNvPr>
          <p:cNvSpPr>
            <a:spLocks noGrp="1"/>
          </p:cNvSpPr>
          <p:nvPr>
            <p:ph type="dt" sz="half" idx="10"/>
          </p:nvPr>
        </p:nvSpPr>
        <p:spPr/>
        <p:txBody>
          <a:bodyPr/>
          <a:lstStyle/>
          <a:p>
            <a:r>
              <a:rPr lang="en-US"/>
              <a:t>6/14/2019</a:t>
            </a:r>
          </a:p>
        </p:txBody>
      </p:sp>
      <p:sp>
        <p:nvSpPr>
          <p:cNvPr id="4" name="Footer Placeholder 3">
            <a:extLst>
              <a:ext uri="{FF2B5EF4-FFF2-40B4-BE49-F238E27FC236}">
                <a16:creationId xmlns:a16="http://schemas.microsoft.com/office/drawing/2014/main" id="{96F96741-8283-4AAB-973D-1C1927A1040B}"/>
              </a:ext>
            </a:extLst>
          </p:cNvPr>
          <p:cNvSpPr>
            <a:spLocks noGrp="1"/>
          </p:cNvSpPr>
          <p:nvPr>
            <p:ph type="ftr" sz="quarter" idx="11"/>
          </p:nvPr>
        </p:nvSpPr>
        <p:spPr/>
        <p:txBody>
          <a:bodyPr/>
          <a:lstStyle/>
          <a:p>
            <a:r>
              <a:rPr lang="en-US"/>
              <a:t>2019 Science Undergraduate Laboratory Internships (SULI) Lectures - Princeton PLasma Physics Laboratory, Princeton NJ, USA</a:t>
            </a:r>
          </a:p>
        </p:txBody>
      </p:sp>
      <p:sp>
        <p:nvSpPr>
          <p:cNvPr id="5" name="Slide Number Placeholder 4">
            <a:extLst>
              <a:ext uri="{FF2B5EF4-FFF2-40B4-BE49-F238E27FC236}">
                <a16:creationId xmlns:a16="http://schemas.microsoft.com/office/drawing/2014/main" id="{BA755796-1DFD-408F-B385-BF13D2C5FE42}"/>
              </a:ext>
            </a:extLst>
          </p:cNvPr>
          <p:cNvSpPr>
            <a:spLocks noGrp="1"/>
          </p:cNvSpPr>
          <p:nvPr>
            <p:ph type="sldNum" sz="quarter" idx="12"/>
          </p:nvPr>
        </p:nvSpPr>
        <p:spPr/>
        <p:txBody>
          <a:bodyPr/>
          <a:lstStyle/>
          <a:p>
            <a:fld id="{DAA54947-94DF-4087-82AF-D7550B309CB3}" type="slidenum">
              <a:rPr lang="en-US" smtClean="0"/>
              <a:t>34</a:t>
            </a:fld>
            <a:endParaRPr lang="en-US"/>
          </a:p>
        </p:txBody>
      </p:sp>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6628EECA-8E5E-4CE9-9BD3-779A9B826097}"/>
                  </a:ext>
                </a:extLst>
              </p:cNvPr>
              <p:cNvSpPr txBox="1">
                <a:spLocks/>
              </p:cNvSpPr>
              <p:nvPr/>
            </p:nvSpPr>
            <p:spPr>
              <a:xfrm>
                <a:off x="153266" y="973569"/>
                <a:ext cx="8686800" cy="5120640"/>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60000"/>
                  <a:buFont typeface="Wingdings" panose="05000000000000000000" pitchFamily="2" charset="2"/>
                  <a:buChar char="q"/>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80000"/>
                  <a:buFont typeface="Wingdings" panose="05000000000000000000" pitchFamily="2" charset="2"/>
                  <a:buChar char="v"/>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Times New Roman" panose="02020603050405020304" pitchFamily="18" charset="0"/>
                    <a:cs typeface="Times New Roman" panose="02020603050405020304" pitchFamily="18" charset="0"/>
                  </a:rPr>
                  <a:t>Lets look at the plasma properties here</a:t>
                </a:r>
              </a:p>
              <a:p>
                <a:r>
                  <a:rPr lang="en-US" sz="1800" dirty="0">
                    <a:latin typeface="Times New Roman" panose="02020603050405020304" pitchFamily="18" charset="0"/>
                    <a:cs typeface="Times New Roman" panose="02020603050405020304" pitchFamily="18" charset="0"/>
                  </a:rPr>
                  <a:t>Quasi neutrality needs holds</a:t>
                </a:r>
              </a:p>
              <a:p>
                <a:r>
                  <a:rPr lang="en-US" sz="1800" dirty="0">
                    <a:latin typeface="Times New Roman" panose="02020603050405020304" pitchFamily="18" charset="0"/>
                    <a:cs typeface="Times New Roman" panose="02020603050405020304" pitchFamily="18" charset="0"/>
                  </a:rPr>
                  <a:t>Weak plasma containing mostly neutrals, 10</a:t>
                </a:r>
                <a:r>
                  <a:rPr lang="en-US" sz="1800" baseline="30000" dirty="0">
                    <a:latin typeface="Times New Roman" panose="02020603050405020304" pitchFamily="18" charset="0"/>
                    <a:cs typeface="Times New Roman" panose="02020603050405020304" pitchFamily="18" charset="0"/>
                  </a:rPr>
                  <a:t>–3</a:t>
                </a:r>
                <a:r>
                  <a:rPr lang="en-US" sz="1800" dirty="0">
                    <a:latin typeface="Times New Roman" panose="02020603050405020304" pitchFamily="18" charset="0"/>
                    <a:cs typeface="Times New Roman" panose="02020603050405020304" pitchFamily="18" charset="0"/>
                  </a:rPr>
                  <a:t> to 10</a:t>
                </a:r>
                <a:r>
                  <a:rPr lang="en-US" sz="1800" baseline="30000" dirty="0">
                    <a:latin typeface="Times New Roman" panose="02020603050405020304" pitchFamily="18" charset="0"/>
                    <a:cs typeface="Times New Roman" panose="02020603050405020304" pitchFamily="18" charset="0"/>
                  </a:rPr>
                  <a:t>–6</a:t>
                </a:r>
                <a:r>
                  <a:rPr lang="en-US" sz="1800" dirty="0">
                    <a:latin typeface="Times New Roman" panose="02020603050405020304" pitchFamily="18" charset="0"/>
                    <a:cs typeface="Times New Roman" panose="02020603050405020304" pitchFamily="18" charset="0"/>
                  </a:rPr>
                  <a:t> ionization</a:t>
                </a:r>
              </a:p>
              <a:p>
                <a:r>
                  <a:rPr lang="en-US" sz="1800" dirty="0">
                    <a:latin typeface="Times New Roman" panose="02020603050405020304" pitchFamily="18" charset="0"/>
                    <a:cs typeface="Times New Roman" panose="02020603050405020304" pitchFamily="18" charset="0"/>
                  </a:rPr>
                  <a:t>A generic plasma reactor has a power source for the plasma, and provides an electric field for ion transport to the substrate</a:t>
                </a:r>
              </a:p>
              <a:p>
                <a:r>
                  <a:rPr lang="en-US" sz="1800" dirty="0">
                    <a:latin typeface="Times New Roman" panose="02020603050405020304" pitchFamily="18" charset="0"/>
                    <a:cs typeface="Times New Roman" panose="02020603050405020304" pitchFamily="18" charset="0"/>
                  </a:rPr>
                  <a:t>So as you have a plasma hit a target, say the target has a negative bias to accelerate the ions to it</a:t>
                </a:r>
              </a:p>
              <a:p>
                <a:r>
                  <a:rPr lang="en-US" sz="1800" dirty="0">
                    <a:latin typeface="Times New Roman" panose="02020603050405020304" pitchFamily="18" charset="0"/>
                    <a:cs typeface="Times New Roman" panose="02020603050405020304" pitchFamily="18" charset="0"/>
                  </a:rPr>
                  <a:t>The deposition rate, </a:t>
                </a:r>
                <a:r>
                  <a:rPr lang="en-US" sz="1800" i="1" dirty="0" err="1">
                    <a:latin typeface="Times New Roman" panose="02020603050405020304" pitchFamily="18" charset="0"/>
                    <a:cs typeface="Times New Roman" panose="02020603050405020304" pitchFamily="18" charset="0"/>
                  </a:rPr>
                  <a:t>R</a:t>
                </a:r>
                <a:r>
                  <a:rPr lang="en-US" sz="1800" i="1" baseline="-25000" dirty="0" err="1">
                    <a:latin typeface="Times New Roman" panose="02020603050405020304" pitchFamily="18" charset="0"/>
                    <a:cs typeface="Times New Roman" panose="02020603050405020304" pitchFamily="18" charset="0"/>
                  </a:rPr>
                  <a:t>deposit</a:t>
                </a:r>
                <a:r>
                  <a:rPr lang="en-US" sz="1800" dirty="0">
                    <a:latin typeface="Times New Roman" panose="02020603050405020304" pitchFamily="18" charset="0"/>
                    <a:cs typeface="Times New Roman" panose="02020603050405020304" pitchFamily="18" charset="0"/>
                  </a:rPr>
                  <a:t>, will be a function od </a:t>
                </a:r>
              </a:p>
              <a:p>
                <a:pPr marL="0" indent="0">
                  <a:buFont typeface="Arial" panose="020B0604020202020204" pitchFamily="34" charset="0"/>
                  <a:buNone/>
                </a:pPr>
                <a:endParaRPr lang="en-US" sz="1800"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sSub>
                        <m:sSubPr>
                          <m:ctrlPr>
                            <a:rPr lang="en-US" sz="1800" i="1" smtClean="0">
                              <a:latin typeface="Cambria Math" panose="02040503050406030204" pitchFamily="18" charset="0"/>
                              <a:cs typeface="Times New Roman" panose="02020603050405020304" pitchFamily="18" charset="0"/>
                            </a:rPr>
                          </m:ctrlPr>
                        </m:sSubPr>
                        <m:e>
                          <m:r>
                            <a:rPr lang="en-US" sz="1800" i="1" smtClean="0">
                              <a:latin typeface="Cambria Math"/>
                              <a:cs typeface="Times New Roman" panose="02020603050405020304" pitchFamily="18" charset="0"/>
                            </a:rPr>
                            <m:t>𝑅</m:t>
                          </m:r>
                        </m:e>
                        <m:sub>
                          <m:r>
                            <a:rPr lang="en-US" sz="1800" i="1" smtClean="0">
                              <a:latin typeface="Cambria Math"/>
                              <a:cs typeface="Times New Roman" panose="02020603050405020304" pitchFamily="18" charset="0"/>
                            </a:rPr>
                            <m:t>𝑑𝑒𝑝𝑜𝑠𝑖𝑡</m:t>
                          </m:r>
                        </m:sub>
                      </m:sSub>
                      <m:r>
                        <a:rPr lang="en-US" sz="1800" i="1" smtClean="0">
                          <a:latin typeface="Cambria Math"/>
                          <a:cs typeface="Times New Roman" panose="02020603050405020304" pitchFamily="18" charset="0"/>
                        </a:rPr>
                        <m:t>=</m:t>
                      </m:r>
                      <m:r>
                        <a:rPr lang="en-US" sz="1800" i="1" smtClean="0">
                          <a:latin typeface="Cambria Math"/>
                          <a:cs typeface="Times New Roman" panose="02020603050405020304" pitchFamily="18" charset="0"/>
                        </a:rPr>
                        <m:t>𝐶</m:t>
                      </m:r>
                      <m:r>
                        <a:rPr lang="en-US" sz="1800" i="1" smtClean="0">
                          <a:latin typeface="Cambria Math"/>
                          <a:cs typeface="Times New Roman" panose="02020603050405020304" pitchFamily="18" charset="0"/>
                        </a:rPr>
                        <m:t> </m:t>
                      </m:r>
                      <m:sSub>
                        <m:sSubPr>
                          <m:ctrlPr>
                            <a:rPr lang="en-US" sz="1800" i="1" smtClean="0">
                              <a:latin typeface="Cambria Math" panose="02040503050406030204" pitchFamily="18" charset="0"/>
                              <a:cs typeface="Times New Roman" panose="02020603050405020304" pitchFamily="18" charset="0"/>
                            </a:rPr>
                          </m:ctrlPr>
                        </m:sSubPr>
                        <m:e>
                          <m:r>
                            <a:rPr lang="en-US" sz="1800" i="1" smtClean="0">
                              <a:latin typeface="Cambria Math"/>
                              <a:cs typeface="Times New Roman" panose="02020603050405020304" pitchFamily="18" charset="0"/>
                            </a:rPr>
                            <m:t>𝐼</m:t>
                          </m:r>
                        </m:e>
                        <m:sub>
                          <m:r>
                            <a:rPr lang="en-US" sz="1800" i="1" smtClean="0">
                              <a:latin typeface="Cambria Math"/>
                              <a:cs typeface="Times New Roman" panose="02020603050405020304" pitchFamily="18" charset="0"/>
                            </a:rPr>
                            <m:t>𝑖</m:t>
                          </m:r>
                        </m:sub>
                      </m:sSub>
                      <m:r>
                        <a:rPr lang="en-US" sz="1800" i="1" smtClean="0">
                          <a:latin typeface="Cambria Math"/>
                          <a:cs typeface="Times New Roman" panose="02020603050405020304" pitchFamily="18" charset="0"/>
                        </a:rPr>
                        <m:t> </m:t>
                      </m:r>
                      <m:r>
                        <a:rPr lang="en-US" sz="1800" i="1" smtClean="0">
                          <a:latin typeface="Cambria Math"/>
                          <a:cs typeface="Times New Roman" panose="02020603050405020304" pitchFamily="18" charset="0"/>
                        </a:rPr>
                        <m:t>𝑆</m:t>
                      </m:r>
                    </m:oMath>
                  </m:oMathPara>
                </a14:m>
                <a:endParaRPr lang="en-US" sz="1800"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sz="1800" dirty="0">
                  <a:latin typeface="Times New Roman" panose="02020603050405020304" pitchFamily="18" charset="0"/>
                  <a:cs typeface="Times New Roman" panose="02020603050405020304" pitchFamily="18" charset="0"/>
                </a:endParaRPr>
              </a:p>
              <a:p>
                <a:r>
                  <a:rPr lang="en-US" sz="1800" dirty="0">
                    <a:latin typeface="Times New Roman" panose="02020603050405020304" pitchFamily="18" charset="0"/>
                    <a:cs typeface="Times New Roman" panose="02020603050405020304" pitchFamily="18" charset="0"/>
                  </a:rPr>
                  <a:t>Where </a:t>
                </a:r>
                <a:r>
                  <a:rPr lang="en-US" sz="1800" i="1" dirty="0">
                    <a:latin typeface="Times New Roman" panose="02020603050405020304" pitchFamily="18" charset="0"/>
                    <a:cs typeface="Times New Roman" panose="02020603050405020304" pitchFamily="18" charset="0"/>
                  </a:rPr>
                  <a:t>C</a:t>
                </a:r>
                <a:r>
                  <a:rPr lang="en-US" sz="1800" dirty="0">
                    <a:latin typeface="Times New Roman" panose="02020603050405020304" pitchFamily="18" charset="0"/>
                    <a:cs typeface="Times New Roman" panose="02020603050405020304" pitchFamily="18" charset="0"/>
                  </a:rPr>
                  <a:t>, is some constant, </a:t>
                </a:r>
                <a:r>
                  <a:rPr lang="en-US" sz="1800" i="1" dirty="0">
                    <a:latin typeface="Times New Roman" panose="02020603050405020304" pitchFamily="18" charset="0"/>
                    <a:cs typeface="Times New Roman" panose="02020603050405020304" pitchFamily="18" charset="0"/>
                  </a:rPr>
                  <a:t>I</a:t>
                </a:r>
                <a:r>
                  <a:rPr lang="en-US" sz="1800" i="1" baseline="-25000" dirty="0">
                    <a:latin typeface="Times New Roman" panose="02020603050405020304" pitchFamily="18" charset="0"/>
                    <a:cs typeface="Times New Roman" panose="02020603050405020304" pitchFamily="18" charset="0"/>
                  </a:rPr>
                  <a:t>i</a:t>
                </a:r>
                <a:r>
                  <a:rPr lang="en-US" sz="1800" dirty="0">
                    <a:latin typeface="Times New Roman" panose="02020603050405020304" pitchFamily="18" charset="0"/>
                    <a:cs typeface="Times New Roman" panose="02020603050405020304" pitchFamily="18" charset="0"/>
                  </a:rPr>
                  <a:t>, is the ion current and </a:t>
                </a:r>
                <a:r>
                  <a:rPr lang="en-US" sz="1800" i="1" dirty="0">
                    <a:latin typeface="Times New Roman" panose="02020603050405020304" pitchFamily="18" charset="0"/>
                    <a:cs typeface="Times New Roman" panose="02020603050405020304" pitchFamily="18" charset="0"/>
                  </a:rPr>
                  <a:t>S</a:t>
                </a:r>
                <a:r>
                  <a:rPr lang="en-US" sz="1800" dirty="0">
                    <a:latin typeface="Times New Roman" panose="02020603050405020304" pitchFamily="18" charset="0"/>
                    <a:cs typeface="Times New Roman" panose="02020603050405020304" pitchFamily="18" charset="0"/>
                  </a:rPr>
                  <a:t> is the sputtering rate</a:t>
                </a:r>
              </a:p>
              <a:p>
                <a:r>
                  <a:rPr lang="en-US" sz="1800" i="1" dirty="0">
                    <a:latin typeface="Times New Roman" panose="02020603050405020304" pitchFamily="18" charset="0"/>
                    <a:cs typeface="Times New Roman" panose="02020603050405020304" pitchFamily="18" charset="0"/>
                  </a:rPr>
                  <a:t>S</a:t>
                </a:r>
                <a:r>
                  <a:rPr lang="en-US" sz="1800" dirty="0">
                    <a:latin typeface="Times New Roman" panose="02020603050405020304" pitchFamily="18" charset="0"/>
                    <a:cs typeface="Times New Roman" panose="02020603050405020304" pitchFamily="18" charset="0"/>
                  </a:rPr>
                  <a:t>, which is simply just the number of atoms ejected from a surface due to a single ion bombardment</a:t>
                </a:r>
              </a:p>
              <a:p>
                <a:pPr marL="0" indent="0">
                  <a:buFont typeface="Arial" panose="020B0604020202020204" pitchFamily="34" charset="0"/>
                  <a:buNone/>
                </a:pPr>
                <a:endParaRPr lang="en-US" sz="1800"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n-US" sz="1800" i="1" smtClean="0">
                          <a:latin typeface="Cambria Math"/>
                          <a:cs typeface="Times New Roman" panose="02020603050405020304" pitchFamily="18" charset="0"/>
                        </a:rPr>
                        <m:t>𝑆</m:t>
                      </m:r>
                      <m:r>
                        <a:rPr lang="en-US" sz="1800" i="1" smtClean="0">
                          <a:latin typeface="Cambria Math"/>
                          <a:cs typeface="Times New Roman" panose="02020603050405020304" pitchFamily="18" charset="0"/>
                        </a:rPr>
                        <m:t>=</m:t>
                      </m:r>
                      <m:f>
                        <m:fPr>
                          <m:ctrlPr>
                            <a:rPr lang="en-US" sz="1800" i="1" smtClean="0">
                              <a:latin typeface="Cambria Math" panose="02040503050406030204" pitchFamily="18" charset="0"/>
                              <a:cs typeface="Times New Roman" panose="02020603050405020304" pitchFamily="18" charset="0"/>
                            </a:rPr>
                          </m:ctrlPr>
                        </m:fPr>
                        <m:num>
                          <m:r>
                            <a:rPr lang="en-US" sz="1800" i="1" smtClean="0">
                              <a:latin typeface="Cambria Math"/>
                              <a:cs typeface="Times New Roman" panose="02020603050405020304" pitchFamily="18" charset="0"/>
                            </a:rPr>
                            <m:t># </m:t>
                          </m:r>
                          <m:r>
                            <a:rPr lang="en-US" sz="1800" i="1" smtClean="0">
                              <a:latin typeface="Cambria Math"/>
                              <a:cs typeface="Times New Roman" panose="02020603050405020304" pitchFamily="18" charset="0"/>
                            </a:rPr>
                            <m:t>𝑒𝑗𝑒𝑐𝑡𝑒𝑑</m:t>
                          </m:r>
                          <m:r>
                            <a:rPr lang="en-US" sz="1800" i="1" smtClean="0">
                              <a:latin typeface="Cambria Math"/>
                              <a:cs typeface="Times New Roman" panose="02020603050405020304" pitchFamily="18" charset="0"/>
                            </a:rPr>
                            <m:t> </m:t>
                          </m:r>
                          <m:r>
                            <a:rPr lang="en-US" sz="1800" i="1" smtClean="0">
                              <a:latin typeface="Cambria Math"/>
                              <a:cs typeface="Times New Roman" panose="02020603050405020304" pitchFamily="18" charset="0"/>
                            </a:rPr>
                            <m:t>𝑡𝑎𝑟𝑔𝑒𝑡</m:t>
                          </m:r>
                          <m:r>
                            <a:rPr lang="en-US" sz="1800" i="1" smtClean="0">
                              <a:latin typeface="Cambria Math"/>
                              <a:cs typeface="Times New Roman" panose="02020603050405020304" pitchFamily="18" charset="0"/>
                            </a:rPr>
                            <m:t> </m:t>
                          </m:r>
                          <m:r>
                            <a:rPr lang="en-US" sz="1800" i="1" smtClean="0">
                              <a:latin typeface="Cambria Math"/>
                              <a:cs typeface="Times New Roman" panose="02020603050405020304" pitchFamily="18" charset="0"/>
                            </a:rPr>
                            <m:t>𝑎𝑡𝑜𝑚𝑠</m:t>
                          </m:r>
                        </m:num>
                        <m:den>
                          <m:r>
                            <a:rPr lang="en-US" sz="1800" i="1" smtClean="0">
                              <a:latin typeface="Cambria Math"/>
                              <a:cs typeface="Times New Roman" panose="02020603050405020304" pitchFamily="18" charset="0"/>
                            </a:rPr>
                            <m:t>𝑖𝑛𝑐𝑜𝑚𝑖𝑛𝑔</m:t>
                          </m:r>
                          <m:r>
                            <a:rPr lang="en-US" sz="1800" i="1" smtClean="0">
                              <a:latin typeface="Cambria Math"/>
                              <a:cs typeface="Times New Roman" panose="02020603050405020304" pitchFamily="18" charset="0"/>
                            </a:rPr>
                            <m:t> </m:t>
                          </m:r>
                          <m:r>
                            <a:rPr lang="en-US" sz="1800" i="1" smtClean="0">
                              <a:latin typeface="Cambria Math"/>
                              <a:cs typeface="Times New Roman" panose="02020603050405020304" pitchFamily="18" charset="0"/>
                            </a:rPr>
                            <m:t>𝑖𝑜𝑛𝑠</m:t>
                          </m:r>
                        </m:den>
                      </m:f>
                    </m:oMath>
                  </m:oMathPara>
                </a14:m>
                <a:endParaRPr lang="en-US" sz="1800" dirty="0">
                  <a:latin typeface="Times New Roman" panose="02020603050405020304" pitchFamily="18" charset="0"/>
                  <a:cs typeface="Times New Roman" panose="02020603050405020304" pitchFamily="18" charset="0"/>
                </a:endParaRPr>
              </a:p>
            </p:txBody>
          </p:sp>
        </mc:Choice>
        <mc:Fallback xmlns="">
          <p:sp>
            <p:nvSpPr>
              <p:cNvPr id="6" name="Content Placeholder 2">
                <a:extLst>
                  <a:ext uri="{FF2B5EF4-FFF2-40B4-BE49-F238E27FC236}">
                    <a16:creationId xmlns:a16="http://schemas.microsoft.com/office/drawing/2014/main" id="{6628EECA-8E5E-4CE9-9BD3-779A9B826097}"/>
                  </a:ext>
                </a:extLst>
              </p:cNvPr>
              <p:cNvSpPr txBox="1">
                <a:spLocks noRot="1" noChangeAspect="1" noMove="1" noResize="1" noEditPoints="1" noAdjustHandles="1" noChangeArrowheads="1" noChangeShapeType="1" noTextEdit="1"/>
              </p:cNvSpPr>
              <p:nvPr/>
            </p:nvSpPr>
            <p:spPr>
              <a:xfrm>
                <a:off x="153266" y="973569"/>
                <a:ext cx="8686800" cy="5120640"/>
              </a:xfrm>
              <a:prstGeom prst="rect">
                <a:avLst/>
              </a:prstGeom>
              <a:blipFill>
                <a:blip r:embed="rId2"/>
                <a:stretch>
                  <a:fillRect l="-351" t="-1310"/>
                </a:stretch>
              </a:blipFill>
            </p:spPr>
            <p:txBody>
              <a:bodyPr/>
              <a:lstStyle/>
              <a:p>
                <a:r>
                  <a:rPr lang="en-US">
                    <a:noFill/>
                  </a:rPr>
                  <a:t> </a:t>
                </a:r>
              </a:p>
            </p:txBody>
          </p:sp>
        </mc:Fallback>
      </mc:AlternateContent>
      <p:pic>
        <p:nvPicPr>
          <p:cNvPr id="16" name="Picture 3">
            <a:extLst>
              <a:ext uri="{FF2B5EF4-FFF2-40B4-BE49-F238E27FC236}">
                <a16:creationId xmlns:a16="http://schemas.microsoft.com/office/drawing/2014/main" id="{76A1AE55-ECD6-461A-8FD6-A564A642693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6563" t="41504" r="18437" b="41016"/>
          <a:stretch/>
        </p:blipFill>
        <p:spPr bwMode="auto">
          <a:xfrm>
            <a:off x="8766559" y="4256808"/>
            <a:ext cx="3269365"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6">
            <a:extLst>
              <a:ext uri="{FF2B5EF4-FFF2-40B4-BE49-F238E27FC236}">
                <a16:creationId xmlns:a16="http://schemas.microsoft.com/office/drawing/2014/main" id="{1D13DEEF-E5A3-4C39-8035-6C10B7EDD423}"/>
              </a:ext>
            </a:extLst>
          </p:cNvPr>
          <p:cNvGrpSpPr/>
          <p:nvPr/>
        </p:nvGrpSpPr>
        <p:grpSpPr>
          <a:xfrm>
            <a:off x="8956481" y="1075166"/>
            <a:ext cx="2706025" cy="3190875"/>
            <a:chOff x="5759266" y="1143000"/>
            <a:chExt cx="2706025" cy="3190875"/>
          </a:xfrm>
        </p:grpSpPr>
        <p:sp>
          <p:nvSpPr>
            <p:cNvPr id="8" name="Rounded Rectangle 3">
              <a:extLst>
                <a:ext uri="{FF2B5EF4-FFF2-40B4-BE49-F238E27FC236}">
                  <a16:creationId xmlns:a16="http://schemas.microsoft.com/office/drawing/2014/main" id="{F943F5BB-2A82-4726-BEB2-62B7D1B8B17C}"/>
                </a:ext>
              </a:extLst>
            </p:cNvPr>
            <p:cNvSpPr/>
            <p:nvPr/>
          </p:nvSpPr>
          <p:spPr>
            <a:xfrm>
              <a:off x="5943600" y="1143000"/>
              <a:ext cx="1828800" cy="914400"/>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Power source</a:t>
              </a:r>
            </a:p>
          </p:txBody>
        </p:sp>
        <p:sp>
          <p:nvSpPr>
            <p:cNvPr id="9" name="Cloud 8">
              <a:extLst>
                <a:ext uri="{FF2B5EF4-FFF2-40B4-BE49-F238E27FC236}">
                  <a16:creationId xmlns:a16="http://schemas.microsoft.com/office/drawing/2014/main" id="{7F634A75-B3AA-4313-A450-372F99E21E19}"/>
                </a:ext>
              </a:extLst>
            </p:cNvPr>
            <p:cNvSpPr/>
            <p:nvPr/>
          </p:nvSpPr>
          <p:spPr>
            <a:xfrm>
              <a:off x="5886450" y="2286000"/>
              <a:ext cx="1828800" cy="1371600"/>
            </a:xfrm>
            <a:prstGeom prst="cloud">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Plasma</a:t>
              </a:r>
            </a:p>
          </p:txBody>
        </p:sp>
        <p:sp>
          <p:nvSpPr>
            <p:cNvPr id="10" name="Rectangle 9">
              <a:extLst>
                <a:ext uri="{FF2B5EF4-FFF2-40B4-BE49-F238E27FC236}">
                  <a16:creationId xmlns:a16="http://schemas.microsoft.com/office/drawing/2014/main" id="{79038AF2-0431-4B27-9CBA-D8BE1236D35D}"/>
                </a:ext>
              </a:extLst>
            </p:cNvPr>
            <p:cNvSpPr/>
            <p:nvPr/>
          </p:nvSpPr>
          <p:spPr>
            <a:xfrm>
              <a:off x="6162675" y="3962400"/>
              <a:ext cx="1371600" cy="91440"/>
            </a:xfrm>
            <a:prstGeom prst="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6C0561C-AC83-4329-989C-C21BE24EE10A}"/>
                </a:ext>
              </a:extLst>
            </p:cNvPr>
            <p:cNvSpPr/>
            <p:nvPr/>
          </p:nvSpPr>
          <p:spPr>
            <a:xfrm>
              <a:off x="5943600" y="4057650"/>
              <a:ext cx="1828800" cy="276225"/>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A40497F-CF49-4A04-B849-CA4F98FAB9AA}"/>
                </a:ext>
              </a:extLst>
            </p:cNvPr>
            <p:cNvSpPr txBox="1"/>
            <p:nvPr/>
          </p:nvSpPr>
          <p:spPr>
            <a:xfrm>
              <a:off x="7410450" y="3655933"/>
              <a:ext cx="1054841" cy="369332"/>
            </a:xfrm>
            <a:prstGeom prst="rect">
              <a:avLst/>
            </a:prstGeom>
            <a:noFill/>
          </p:spPr>
          <p:txBody>
            <a:bodyPr wrap="none" rtlCol="0">
              <a:spAutoFit/>
            </a:bodyPr>
            <a:lstStyle/>
            <a:p>
              <a:r>
                <a:rPr lang="en-US" dirty="0"/>
                <a:t>substrate</a:t>
              </a:r>
            </a:p>
          </p:txBody>
        </p:sp>
        <p:cxnSp>
          <p:nvCxnSpPr>
            <p:cNvPr id="13" name="Straight Arrow Connector 12">
              <a:extLst>
                <a:ext uri="{FF2B5EF4-FFF2-40B4-BE49-F238E27FC236}">
                  <a16:creationId xmlns:a16="http://schemas.microsoft.com/office/drawing/2014/main" id="{155BA656-52E3-47A8-B8DF-E08DA5DA6199}"/>
                </a:ext>
              </a:extLst>
            </p:cNvPr>
            <p:cNvCxnSpPr>
              <a:stCxn id="8" idx="2"/>
              <a:endCxn id="9" idx="3"/>
            </p:cNvCxnSpPr>
            <p:nvPr/>
          </p:nvCxnSpPr>
          <p:spPr>
            <a:xfrm flipH="1">
              <a:off x="6800850" y="2057400"/>
              <a:ext cx="0" cy="30702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BBA21114-F055-4C9E-9062-8C5585422845}"/>
                </a:ext>
              </a:extLst>
            </p:cNvPr>
            <p:cNvSpPr txBox="1"/>
            <p:nvPr/>
          </p:nvSpPr>
          <p:spPr>
            <a:xfrm>
              <a:off x="5759266" y="3564493"/>
              <a:ext cx="825867" cy="369332"/>
            </a:xfrm>
            <a:prstGeom prst="rect">
              <a:avLst/>
            </a:prstGeom>
            <a:noFill/>
          </p:spPr>
          <p:txBody>
            <a:bodyPr wrap="none" rtlCol="0">
              <a:spAutoFit/>
            </a:bodyPr>
            <a:lstStyle/>
            <a:p>
              <a:r>
                <a:rPr lang="en-US" dirty="0"/>
                <a:t>E–field</a:t>
              </a:r>
            </a:p>
          </p:txBody>
        </p:sp>
        <p:cxnSp>
          <p:nvCxnSpPr>
            <p:cNvPr id="15" name="Straight Arrow Connector 14">
              <a:extLst>
                <a:ext uri="{FF2B5EF4-FFF2-40B4-BE49-F238E27FC236}">
                  <a16:creationId xmlns:a16="http://schemas.microsoft.com/office/drawing/2014/main" id="{CB147314-7788-4E01-8186-481B3A28D1A4}"/>
                </a:ext>
              </a:extLst>
            </p:cNvPr>
            <p:cNvCxnSpPr/>
            <p:nvPr/>
          </p:nvCxnSpPr>
          <p:spPr>
            <a:xfrm>
              <a:off x="6619875" y="3488292"/>
              <a:ext cx="0" cy="45720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431650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9E1EB-8172-4F97-ABC9-7FBC27BAFEA0}"/>
              </a:ext>
            </a:extLst>
          </p:cNvPr>
          <p:cNvSpPr>
            <a:spLocks noGrp="1"/>
          </p:cNvSpPr>
          <p:nvPr>
            <p:ph type="title"/>
          </p:nvPr>
        </p:nvSpPr>
        <p:spPr/>
        <p:txBody>
          <a:bodyPr>
            <a:noAutofit/>
          </a:bodyPr>
          <a:lstStyle/>
          <a:p>
            <a:r>
              <a:rPr lang="en-US" sz="3600" dirty="0"/>
              <a:t>The sputtering rate is different for different surfaces</a:t>
            </a:r>
          </a:p>
        </p:txBody>
      </p:sp>
      <p:sp>
        <p:nvSpPr>
          <p:cNvPr id="3" name="Date Placeholder 2">
            <a:extLst>
              <a:ext uri="{FF2B5EF4-FFF2-40B4-BE49-F238E27FC236}">
                <a16:creationId xmlns:a16="http://schemas.microsoft.com/office/drawing/2014/main" id="{C5352BF6-E98D-44AC-BE49-44C9D2CC8237}"/>
              </a:ext>
            </a:extLst>
          </p:cNvPr>
          <p:cNvSpPr>
            <a:spLocks noGrp="1"/>
          </p:cNvSpPr>
          <p:nvPr>
            <p:ph type="dt" sz="half" idx="10"/>
          </p:nvPr>
        </p:nvSpPr>
        <p:spPr/>
        <p:txBody>
          <a:bodyPr/>
          <a:lstStyle/>
          <a:p>
            <a:r>
              <a:rPr lang="en-US"/>
              <a:t>6/14/2019</a:t>
            </a:r>
          </a:p>
        </p:txBody>
      </p:sp>
      <p:sp>
        <p:nvSpPr>
          <p:cNvPr id="4" name="Footer Placeholder 3">
            <a:extLst>
              <a:ext uri="{FF2B5EF4-FFF2-40B4-BE49-F238E27FC236}">
                <a16:creationId xmlns:a16="http://schemas.microsoft.com/office/drawing/2014/main" id="{63E2E593-BD43-4818-9763-648DC4BC5339}"/>
              </a:ext>
            </a:extLst>
          </p:cNvPr>
          <p:cNvSpPr>
            <a:spLocks noGrp="1"/>
          </p:cNvSpPr>
          <p:nvPr>
            <p:ph type="ftr" sz="quarter" idx="11"/>
          </p:nvPr>
        </p:nvSpPr>
        <p:spPr/>
        <p:txBody>
          <a:bodyPr/>
          <a:lstStyle/>
          <a:p>
            <a:r>
              <a:rPr lang="en-US"/>
              <a:t>2019 Science Undergraduate Laboratory Internships (SULI) Lectures - Princeton PLasma Physics Laboratory, Princeton NJ, USA</a:t>
            </a:r>
          </a:p>
        </p:txBody>
      </p:sp>
      <p:sp>
        <p:nvSpPr>
          <p:cNvPr id="5" name="Slide Number Placeholder 4">
            <a:extLst>
              <a:ext uri="{FF2B5EF4-FFF2-40B4-BE49-F238E27FC236}">
                <a16:creationId xmlns:a16="http://schemas.microsoft.com/office/drawing/2014/main" id="{BA2DD62A-B290-46B1-ABE0-A0017025D3A7}"/>
              </a:ext>
            </a:extLst>
          </p:cNvPr>
          <p:cNvSpPr>
            <a:spLocks noGrp="1"/>
          </p:cNvSpPr>
          <p:nvPr>
            <p:ph type="sldNum" sz="quarter" idx="12"/>
          </p:nvPr>
        </p:nvSpPr>
        <p:spPr/>
        <p:txBody>
          <a:bodyPr/>
          <a:lstStyle/>
          <a:p>
            <a:fld id="{DAA54947-94DF-4087-82AF-D7550B309CB3}" type="slidenum">
              <a:rPr lang="en-US" smtClean="0"/>
              <a:t>35</a:t>
            </a:fld>
            <a:endParaRPr lang="en-US"/>
          </a:p>
        </p:txBody>
      </p:sp>
      <p:sp>
        <p:nvSpPr>
          <p:cNvPr id="6" name="Content Placeholder 2">
            <a:extLst>
              <a:ext uri="{FF2B5EF4-FFF2-40B4-BE49-F238E27FC236}">
                <a16:creationId xmlns:a16="http://schemas.microsoft.com/office/drawing/2014/main" id="{1536FD2E-C874-487C-84DD-10EAE82614C0}"/>
              </a:ext>
            </a:extLst>
          </p:cNvPr>
          <p:cNvSpPr txBox="1">
            <a:spLocks/>
          </p:cNvSpPr>
          <p:nvPr/>
        </p:nvSpPr>
        <p:spPr>
          <a:xfrm>
            <a:off x="3816153" y="951343"/>
            <a:ext cx="4572000" cy="18288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60000"/>
              <a:buFont typeface="Wingdings" panose="05000000000000000000" pitchFamily="2" charset="2"/>
              <a:buChar char="q"/>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80000"/>
              <a:buFont typeface="Wingdings" panose="05000000000000000000" pitchFamily="2" charset="2"/>
              <a:buChar char="v"/>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Times New Roman" panose="02020603050405020304" pitchFamily="18" charset="0"/>
                <a:cs typeface="Times New Roman" panose="02020603050405020304" pitchFamily="18" charset="0"/>
              </a:rPr>
              <a:t>Units: atoms/ion</a:t>
            </a:r>
          </a:p>
          <a:p>
            <a:r>
              <a:rPr lang="en-US" sz="1800" dirty="0">
                <a:latin typeface="Times New Roman" panose="02020603050405020304" pitchFamily="18" charset="0"/>
                <a:cs typeface="Times New Roman" panose="02020603050405020304" pitchFamily="18" charset="0"/>
              </a:rPr>
              <a:t>Dependent on ion energy</a:t>
            </a:r>
          </a:p>
          <a:p>
            <a:r>
              <a:rPr lang="en-US" sz="1800" dirty="0">
                <a:latin typeface="Times New Roman" panose="02020603050405020304" pitchFamily="18" charset="0"/>
                <a:cs typeface="Times New Roman" panose="02020603050405020304" pitchFamily="18" charset="0"/>
              </a:rPr>
              <a:t>Dependent on angle incident on surface</a:t>
            </a:r>
          </a:p>
          <a:p>
            <a:pPr marL="0" indent="0" algn="ctr">
              <a:buFont typeface="Arial" panose="020B0604020202020204" pitchFamily="34" charset="0"/>
              <a:buNone/>
            </a:pPr>
            <a:r>
              <a:rPr lang="en-US" sz="1800" dirty="0">
                <a:latin typeface="Times New Roman" panose="02020603050405020304" pitchFamily="18" charset="0"/>
                <a:cs typeface="Times New Roman" panose="02020603050405020304" pitchFamily="18" charset="0"/>
              </a:rPr>
              <a:t>0.1 &lt; </a:t>
            </a:r>
            <a:r>
              <a:rPr lang="en-US" sz="1800" i="1" dirty="0">
                <a:latin typeface="Times New Roman" panose="02020603050405020304" pitchFamily="18" charset="0"/>
                <a:cs typeface="Times New Roman" panose="02020603050405020304" pitchFamily="18" charset="0"/>
              </a:rPr>
              <a:t>S</a:t>
            </a:r>
            <a:r>
              <a:rPr lang="en-US" sz="1800" dirty="0">
                <a:latin typeface="Times New Roman" panose="02020603050405020304" pitchFamily="18" charset="0"/>
                <a:cs typeface="Times New Roman" panose="02020603050405020304" pitchFamily="18" charset="0"/>
              </a:rPr>
              <a:t> &lt; 30</a:t>
            </a:r>
            <a:endParaRPr lang="en-US" sz="1400" dirty="0">
              <a:latin typeface="Times New Roman" panose="02020603050405020304" pitchFamily="18" charset="0"/>
              <a:cs typeface="Times New Roman" panose="02020603050405020304" pitchFamily="18" charset="0"/>
            </a:endParaRPr>
          </a:p>
        </p:txBody>
      </p:sp>
      <p:grpSp>
        <p:nvGrpSpPr>
          <p:cNvPr id="10" name="Group 9">
            <a:extLst>
              <a:ext uri="{FF2B5EF4-FFF2-40B4-BE49-F238E27FC236}">
                <a16:creationId xmlns:a16="http://schemas.microsoft.com/office/drawing/2014/main" id="{1AE0FA33-7809-41BF-852F-E9055B07DB91}"/>
              </a:ext>
            </a:extLst>
          </p:cNvPr>
          <p:cNvGrpSpPr/>
          <p:nvPr/>
        </p:nvGrpSpPr>
        <p:grpSpPr>
          <a:xfrm>
            <a:off x="247655" y="2691937"/>
            <a:ext cx="11701025" cy="3399734"/>
            <a:chOff x="247655" y="2691937"/>
            <a:chExt cx="11701025" cy="3399734"/>
          </a:xfrm>
        </p:grpSpPr>
        <p:pic>
          <p:nvPicPr>
            <p:cNvPr id="7" name="Picture 2">
              <a:extLst>
                <a:ext uri="{FF2B5EF4-FFF2-40B4-BE49-F238E27FC236}">
                  <a16:creationId xmlns:a16="http://schemas.microsoft.com/office/drawing/2014/main" id="{29AD9E20-AEB1-49D0-A2C1-790A7CB424A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313" t="21289" r="9297" b="10936"/>
            <a:stretch/>
          </p:blipFill>
          <p:spPr bwMode="auto">
            <a:xfrm>
              <a:off x="3361509" y="2747353"/>
              <a:ext cx="2412914" cy="3238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a:extLst>
                <a:ext uri="{FF2B5EF4-FFF2-40B4-BE49-F238E27FC236}">
                  <a16:creationId xmlns:a16="http://schemas.microsoft.com/office/drawing/2014/main" id="{37791CCF-4370-4B55-9F2E-062C64CFB6F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000" t="28613" r="9922" b="13672"/>
            <a:stretch/>
          </p:blipFill>
          <p:spPr bwMode="auto">
            <a:xfrm>
              <a:off x="6103548" y="2721454"/>
              <a:ext cx="5845132" cy="3370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a:extLst>
                <a:ext uri="{FF2B5EF4-FFF2-40B4-BE49-F238E27FC236}">
                  <a16:creationId xmlns:a16="http://schemas.microsoft.com/office/drawing/2014/main" id="{767715AA-A9FF-4638-8395-7D164BFCE59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844" t="24024" r="51485" b="20312"/>
            <a:stretch/>
          </p:blipFill>
          <p:spPr bwMode="auto">
            <a:xfrm>
              <a:off x="247655" y="2691937"/>
              <a:ext cx="2938111" cy="3383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40274255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37EE1-E59A-42EF-AA5C-35F7A5BF62D1}"/>
              </a:ext>
            </a:extLst>
          </p:cNvPr>
          <p:cNvSpPr>
            <a:spLocks noGrp="1"/>
          </p:cNvSpPr>
          <p:nvPr>
            <p:ph type="title"/>
          </p:nvPr>
        </p:nvSpPr>
        <p:spPr/>
        <p:txBody>
          <a:bodyPr>
            <a:normAutofit/>
          </a:bodyPr>
          <a:lstStyle/>
          <a:p>
            <a:r>
              <a:rPr lang="en-US" sz="3600" dirty="0"/>
              <a:t>Substrate is also exposed to the plasma</a:t>
            </a:r>
          </a:p>
        </p:txBody>
      </p:sp>
      <p:sp>
        <p:nvSpPr>
          <p:cNvPr id="3" name="Date Placeholder 2">
            <a:extLst>
              <a:ext uri="{FF2B5EF4-FFF2-40B4-BE49-F238E27FC236}">
                <a16:creationId xmlns:a16="http://schemas.microsoft.com/office/drawing/2014/main" id="{14322FB2-39C7-465E-8AB4-A8C041BFDE3F}"/>
              </a:ext>
            </a:extLst>
          </p:cNvPr>
          <p:cNvSpPr>
            <a:spLocks noGrp="1"/>
          </p:cNvSpPr>
          <p:nvPr>
            <p:ph type="dt" sz="half" idx="10"/>
          </p:nvPr>
        </p:nvSpPr>
        <p:spPr/>
        <p:txBody>
          <a:bodyPr/>
          <a:lstStyle/>
          <a:p>
            <a:r>
              <a:rPr lang="en-US"/>
              <a:t>6/14/2019</a:t>
            </a:r>
          </a:p>
        </p:txBody>
      </p:sp>
      <p:sp>
        <p:nvSpPr>
          <p:cNvPr id="4" name="Footer Placeholder 3">
            <a:extLst>
              <a:ext uri="{FF2B5EF4-FFF2-40B4-BE49-F238E27FC236}">
                <a16:creationId xmlns:a16="http://schemas.microsoft.com/office/drawing/2014/main" id="{B42B4544-3C87-46E5-A497-B99475BF4A0B}"/>
              </a:ext>
            </a:extLst>
          </p:cNvPr>
          <p:cNvSpPr>
            <a:spLocks noGrp="1"/>
          </p:cNvSpPr>
          <p:nvPr>
            <p:ph type="ftr" sz="quarter" idx="11"/>
          </p:nvPr>
        </p:nvSpPr>
        <p:spPr/>
        <p:txBody>
          <a:bodyPr/>
          <a:lstStyle/>
          <a:p>
            <a:r>
              <a:rPr lang="en-US"/>
              <a:t>2019 Science Undergraduate Laboratory Internships (SULI) Lectures - Princeton PLasma Physics Laboratory, Princeton NJ, USA</a:t>
            </a:r>
          </a:p>
        </p:txBody>
      </p:sp>
      <p:sp>
        <p:nvSpPr>
          <p:cNvPr id="5" name="Slide Number Placeholder 4">
            <a:extLst>
              <a:ext uri="{FF2B5EF4-FFF2-40B4-BE49-F238E27FC236}">
                <a16:creationId xmlns:a16="http://schemas.microsoft.com/office/drawing/2014/main" id="{EEE6983C-AFB6-4553-9F2C-2267144725FF}"/>
              </a:ext>
            </a:extLst>
          </p:cNvPr>
          <p:cNvSpPr>
            <a:spLocks noGrp="1"/>
          </p:cNvSpPr>
          <p:nvPr>
            <p:ph type="sldNum" sz="quarter" idx="12"/>
          </p:nvPr>
        </p:nvSpPr>
        <p:spPr/>
        <p:txBody>
          <a:bodyPr/>
          <a:lstStyle/>
          <a:p>
            <a:fld id="{DAA54947-94DF-4087-82AF-D7550B309CB3}" type="slidenum">
              <a:rPr lang="en-US" smtClean="0"/>
              <a:t>36</a:t>
            </a:fld>
            <a:endParaRPr lang="en-US"/>
          </a:p>
        </p:txBody>
      </p:sp>
      <p:sp>
        <p:nvSpPr>
          <p:cNvPr id="6" name="Content Placeholder 2">
            <a:extLst>
              <a:ext uri="{FF2B5EF4-FFF2-40B4-BE49-F238E27FC236}">
                <a16:creationId xmlns:a16="http://schemas.microsoft.com/office/drawing/2014/main" id="{3242F44A-D0B7-4F8D-98C6-4752DF14F930}"/>
              </a:ext>
            </a:extLst>
          </p:cNvPr>
          <p:cNvSpPr txBox="1">
            <a:spLocks/>
          </p:cNvSpPr>
          <p:nvPr/>
        </p:nvSpPr>
        <p:spPr>
          <a:xfrm>
            <a:off x="4719490" y="967508"/>
            <a:ext cx="7315200" cy="51206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60000"/>
              <a:buFont typeface="Wingdings" panose="05000000000000000000" pitchFamily="2" charset="2"/>
              <a:buChar char="q"/>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80000"/>
              <a:buFont typeface="Wingdings" panose="05000000000000000000" pitchFamily="2" charset="2"/>
              <a:buChar char="v"/>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Times New Roman" panose="02020603050405020304" pitchFamily="18" charset="0"/>
                <a:cs typeface="Times New Roman" panose="02020603050405020304" pitchFamily="18" charset="0"/>
              </a:rPr>
              <a:t>Typical gas pressure is 1 – 10 </a:t>
            </a:r>
            <a:r>
              <a:rPr lang="en-US" sz="2000" dirty="0" err="1">
                <a:latin typeface="Times New Roman" panose="02020603050405020304" pitchFamily="18" charset="0"/>
                <a:cs typeface="Times New Roman" panose="02020603050405020304" pitchFamily="18" charset="0"/>
              </a:rPr>
              <a:t>mtorr</a:t>
            </a:r>
            <a:endParaRPr lang="en-US" sz="2000" dirty="0">
              <a:latin typeface="Times New Roman" panose="02020603050405020304" pitchFamily="18" charset="0"/>
              <a:cs typeface="Times New Roman" panose="02020603050405020304" pitchFamily="18" charset="0"/>
            </a:endParaRPr>
          </a:p>
          <a:p>
            <a:pPr lvl="1"/>
            <a:r>
              <a:rPr lang="en-US" sz="1800" dirty="0">
                <a:latin typeface="Times New Roman" panose="02020603050405020304" pitchFamily="18" charset="0"/>
                <a:cs typeface="Times New Roman" panose="02020603050405020304" pitchFamily="18" charset="0"/>
              </a:rPr>
              <a:t>What is this in Pa?</a:t>
            </a:r>
          </a:p>
          <a:p>
            <a:r>
              <a:rPr lang="en-US" sz="2000" dirty="0">
                <a:latin typeface="Times New Roman" panose="02020603050405020304" pitchFamily="18" charset="0"/>
                <a:cs typeface="Times New Roman" panose="02020603050405020304" pitchFamily="18" charset="0"/>
              </a:rPr>
              <a:t>The ejected atoms from the target then land onto the substrate and form a film</a:t>
            </a:r>
          </a:p>
          <a:p>
            <a:r>
              <a:rPr lang="en-US" sz="2000" dirty="0">
                <a:latin typeface="Times New Roman" panose="02020603050405020304" pitchFamily="18" charset="0"/>
                <a:cs typeface="Times New Roman" panose="02020603050405020304" pitchFamily="18" charset="0"/>
              </a:rPr>
              <a:t>But this is not necessarily all hunk dory</a:t>
            </a:r>
          </a:p>
          <a:p>
            <a:r>
              <a:rPr lang="en-US" sz="2000" dirty="0">
                <a:latin typeface="Times New Roman" panose="02020603050405020304" pitchFamily="18" charset="0"/>
                <a:cs typeface="Times New Roman" panose="02020603050405020304" pitchFamily="18" charset="0"/>
              </a:rPr>
              <a:t>What can happen to the substrate surface in this process?</a:t>
            </a:r>
          </a:p>
          <a:p>
            <a:r>
              <a:rPr lang="en-US" sz="2000" dirty="0">
                <a:latin typeface="Times New Roman" panose="02020603050405020304" pitchFamily="18" charset="0"/>
                <a:cs typeface="Times New Roman" panose="02020603050405020304" pitchFamily="18" charset="0"/>
              </a:rPr>
              <a:t>Remember that it is also exposed to the plasma and now there are energetic target ions, neutrals and radicals that are hitting it</a:t>
            </a:r>
          </a:p>
          <a:p>
            <a:pPr lvl="1"/>
            <a:r>
              <a:rPr lang="en-US" sz="1800" dirty="0">
                <a:latin typeface="Times New Roman" panose="02020603050405020304" pitchFamily="18" charset="0"/>
                <a:cs typeface="Times New Roman" panose="02020603050405020304" pitchFamily="18" charset="0"/>
              </a:rPr>
              <a:t>Implantation: The incoming ion/atom is able to implant itself into the substrate, thus over time a layer gets built up</a:t>
            </a:r>
          </a:p>
          <a:p>
            <a:pPr lvl="1"/>
            <a:r>
              <a:rPr lang="en-US" sz="1800" dirty="0">
                <a:latin typeface="Times New Roman" panose="02020603050405020304" pitchFamily="18" charset="0"/>
                <a:cs typeface="Times New Roman" panose="02020603050405020304" pitchFamily="18" charset="0"/>
              </a:rPr>
              <a:t>Sputtering: just like with the target, if there is enough energy, rather than implantation there will be surface ejection, this leads to surface damage and non-uniformity</a:t>
            </a:r>
          </a:p>
          <a:p>
            <a:r>
              <a:rPr lang="en-US" sz="2000" dirty="0">
                <a:latin typeface="Times New Roman" panose="02020603050405020304" pitchFamily="18" charset="0"/>
                <a:cs typeface="Times New Roman" panose="02020603050405020304" pitchFamily="18" charset="0"/>
              </a:rPr>
              <a:t>Secondary electrons can also be emitted as well as the incoming ions are neutralized at the surface and get “reflected back” at the temperature of the surface</a:t>
            </a:r>
            <a:endParaRPr lang="en-US" sz="4000" dirty="0">
              <a:latin typeface="Times New Roman" panose="02020603050405020304" pitchFamily="18" charset="0"/>
              <a:cs typeface="Times New Roman" panose="02020603050405020304" pitchFamily="18" charset="0"/>
            </a:endParaRPr>
          </a:p>
        </p:txBody>
      </p:sp>
      <p:pic>
        <p:nvPicPr>
          <p:cNvPr id="7" name="Picture 3">
            <a:extLst>
              <a:ext uri="{FF2B5EF4-FFF2-40B4-BE49-F238E27FC236}">
                <a16:creationId xmlns:a16="http://schemas.microsoft.com/office/drawing/2014/main" id="{4EE0425B-79C6-4A0F-BE42-E5EC55DDA5E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2031" t="14845" r="23515" b="22753"/>
          <a:stretch/>
        </p:blipFill>
        <p:spPr bwMode="auto">
          <a:xfrm>
            <a:off x="69277" y="1327454"/>
            <a:ext cx="4572000" cy="4191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96820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7FC96-379D-42B6-A1B0-D4206A36375B}"/>
              </a:ext>
            </a:extLst>
          </p:cNvPr>
          <p:cNvSpPr>
            <a:spLocks noGrp="1"/>
          </p:cNvSpPr>
          <p:nvPr>
            <p:ph type="title"/>
          </p:nvPr>
        </p:nvSpPr>
        <p:spPr/>
        <p:txBody>
          <a:bodyPr>
            <a:noAutofit/>
          </a:bodyPr>
          <a:lstStyle/>
          <a:p>
            <a:r>
              <a:rPr lang="en-US" sz="2800" dirty="0"/>
              <a:t>Sputtering of multi-compound targets will yield a film that is made up of multi-compounds</a:t>
            </a:r>
          </a:p>
        </p:txBody>
      </p:sp>
      <p:sp>
        <p:nvSpPr>
          <p:cNvPr id="3" name="Date Placeholder 2">
            <a:extLst>
              <a:ext uri="{FF2B5EF4-FFF2-40B4-BE49-F238E27FC236}">
                <a16:creationId xmlns:a16="http://schemas.microsoft.com/office/drawing/2014/main" id="{D6829736-CF31-4DFD-811D-4AF82704E0A4}"/>
              </a:ext>
            </a:extLst>
          </p:cNvPr>
          <p:cNvSpPr>
            <a:spLocks noGrp="1"/>
          </p:cNvSpPr>
          <p:nvPr>
            <p:ph type="dt" sz="half" idx="10"/>
          </p:nvPr>
        </p:nvSpPr>
        <p:spPr/>
        <p:txBody>
          <a:bodyPr/>
          <a:lstStyle/>
          <a:p>
            <a:r>
              <a:rPr lang="en-US"/>
              <a:t>6/14/2019</a:t>
            </a:r>
          </a:p>
        </p:txBody>
      </p:sp>
      <p:sp>
        <p:nvSpPr>
          <p:cNvPr id="4" name="Footer Placeholder 3">
            <a:extLst>
              <a:ext uri="{FF2B5EF4-FFF2-40B4-BE49-F238E27FC236}">
                <a16:creationId xmlns:a16="http://schemas.microsoft.com/office/drawing/2014/main" id="{6452D2CD-6251-4103-A815-797674319BC9}"/>
              </a:ext>
            </a:extLst>
          </p:cNvPr>
          <p:cNvSpPr>
            <a:spLocks noGrp="1"/>
          </p:cNvSpPr>
          <p:nvPr>
            <p:ph type="ftr" sz="quarter" idx="11"/>
          </p:nvPr>
        </p:nvSpPr>
        <p:spPr/>
        <p:txBody>
          <a:bodyPr/>
          <a:lstStyle/>
          <a:p>
            <a:r>
              <a:rPr lang="en-US"/>
              <a:t>2019 Science Undergraduate Laboratory Internships (SULI) Lectures - Princeton PLasma Physics Laboratory, Princeton NJ, USA</a:t>
            </a:r>
          </a:p>
        </p:txBody>
      </p:sp>
      <p:sp>
        <p:nvSpPr>
          <p:cNvPr id="5" name="Slide Number Placeholder 4">
            <a:extLst>
              <a:ext uri="{FF2B5EF4-FFF2-40B4-BE49-F238E27FC236}">
                <a16:creationId xmlns:a16="http://schemas.microsoft.com/office/drawing/2014/main" id="{BED64FB3-2415-4F10-8217-D8B893F0EBE6}"/>
              </a:ext>
            </a:extLst>
          </p:cNvPr>
          <p:cNvSpPr>
            <a:spLocks noGrp="1"/>
          </p:cNvSpPr>
          <p:nvPr>
            <p:ph type="sldNum" sz="quarter" idx="12"/>
          </p:nvPr>
        </p:nvSpPr>
        <p:spPr/>
        <p:txBody>
          <a:bodyPr/>
          <a:lstStyle/>
          <a:p>
            <a:fld id="{DAA54947-94DF-4087-82AF-D7550B309CB3}" type="slidenum">
              <a:rPr lang="en-US" smtClean="0"/>
              <a:t>37</a:t>
            </a:fld>
            <a:endParaRPr lang="en-US"/>
          </a:p>
        </p:txBody>
      </p:sp>
      <p:sp>
        <p:nvSpPr>
          <p:cNvPr id="6" name="Content Placeholder 2">
            <a:extLst>
              <a:ext uri="{FF2B5EF4-FFF2-40B4-BE49-F238E27FC236}">
                <a16:creationId xmlns:a16="http://schemas.microsoft.com/office/drawing/2014/main" id="{DCCB92FA-FBAD-41CD-B21F-667C377BF43B}"/>
              </a:ext>
            </a:extLst>
          </p:cNvPr>
          <p:cNvSpPr txBox="1">
            <a:spLocks/>
          </p:cNvSpPr>
          <p:nvPr/>
        </p:nvSpPr>
        <p:spPr>
          <a:xfrm>
            <a:off x="4276439" y="969816"/>
            <a:ext cx="7772400" cy="5120640"/>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60000"/>
              <a:buFont typeface="Wingdings" panose="05000000000000000000" pitchFamily="2" charset="2"/>
              <a:buChar char="q"/>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80000"/>
              <a:buFont typeface="Wingdings" panose="05000000000000000000" pitchFamily="2" charset="2"/>
              <a:buChar char="v"/>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Times New Roman" panose="02020603050405020304" pitchFamily="18" charset="0"/>
                <a:cs typeface="Times New Roman" panose="02020603050405020304" pitchFamily="18" charset="0"/>
              </a:rPr>
              <a:t>Target is made up of elements A and B</a:t>
            </a:r>
          </a:p>
          <a:p>
            <a:r>
              <a:rPr lang="en-US" sz="2000" dirty="0">
                <a:latin typeface="Times New Roman" panose="02020603050405020304" pitchFamily="18" charset="0"/>
                <a:cs typeface="Times New Roman" panose="02020603050405020304" pitchFamily="18" charset="0"/>
              </a:rPr>
              <a:t>Since</a:t>
            </a:r>
          </a:p>
          <a:p>
            <a:pPr marL="0" indent="0">
              <a:buFont typeface="Arial" panose="020B0604020202020204" pitchFamily="34" charset="0"/>
              <a:buNone/>
            </a:pPr>
            <a:endParaRPr lang="en-US" sz="2000" dirty="0">
              <a:latin typeface="Times New Roman" panose="02020603050405020304" pitchFamily="18" charset="0"/>
              <a:cs typeface="Times New Roman" panose="02020603050405020304" pitchFamily="18" charset="0"/>
            </a:endParaRPr>
          </a:p>
          <a:p>
            <a:pPr marL="0" indent="0" algn="ctr">
              <a:buFont typeface="Arial" panose="020B0604020202020204" pitchFamily="34" charset="0"/>
              <a:buNone/>
            </a:pPr>
            <a:r>
              <a:rPr lang="en-US" sz="2000" i="1" dirty="0">
                <a:latin typeface="Times New Roman" panose="02020603050405020304" pitchFamily="18" charset="0"/>
                <a:cs typeface="Times New Roman" panose="02020603050405020304" pitchFamily="18" charset="0"/>
              </a:rPr>
              <a:t>S</a:t>
            </a:r>
            <a:r>
              <a:rPr lang="en-US" sz="2000" i="1" baseline="-25000" dirty="0">
                <a:latin typeface="Times New Roman" panose="02020603050405020304" pitchFamily="18" charset="0"/>
                <a:cs typeface="Times New Roman" panose="02020603050405020304" pitchFamily="18" charset="0"/>
              </a:rPr>
              <a:t>A</a:t>
            </a:r>
            <a:r>
              <a:rPr lang="en-US" sz="2000" dirty="0">
                <a:latin typeface="Times New Roman" panose="02020603050405020304" pitchFamily="18" charset="0"/>
                <a:cs typeface="Times New Roman" panose="02020603050405020304" pitchFamily="18" charset="0"/>
              </a:rPr>
              <a:t> ≠ </a:t>
            </a:r>
            <a:r>
              <a:rPr lang="en-US" sz="2000" i="1" dirty="0">
                <a:latin typeface="Times New Roman" panose="02020603050405020304" pitchFamily="18" charset="0"/>
                <a:cs typeface="Times New Roman" panose="02020603050405020304" pitchFamily="18" charset="0"/>
              </a:rPr>
              <a:t>S</a:t>
            </a:r>
            <a:r>
              <a:rPr lang="en-US" sz="2000" i="1" baseline="-25000" dirty="0">
                <a:latin typeface="Times New Roman" panose="02020603050405020304" pitchFamily="18" charset="0"/>
                <a:cs typeface="Times New Roman" panose="02020603050405020304" pitchFamily="18" charset="0"/>
              </a:rPr>
              <a:t>B</a:t>
            </a:r>
          </a:p>
          <a:p>
            <a:pPr marL="0" indent="0">
              <a:buFont typeface="Arial" panose="020B0604020202020204" pitchFamily="34" charset="0"/>
              <a:buNone/>
            </a:pP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then target surface will acquire a </a:t>
            </a:r>
            <a:r>
              <a:rPr lang="en-US" sz="2000" dirty="0" err="1">
                <a:latin typeface="Times New Roman" panose="02020603050405020304" pitchFamily="18" charset="0"/>
                <a:cs typeface="Times New Roman" panose="02020603050405020304" pitchFamily="18" charset="0"/>
              </a:rPr>
              <a:t>A</a:t>
            </a:r>
            <a:r>
              <a:rPr lang="en-US" sz="2000" baseline="-25000" dirty="0" err="1">
                <a:latin typeface="Times New Roman" panose="02020603050405020304" pitchFamily="18" charset="0"/>
                <a:cs typeface="Times New Roman" panose="02020603050405020304" pitchFamily="18" charset="0"/>
              </a:rPr>
              <a:t>x</a:t>
            </a:r>
            <a:r>
              <a:rPr lang="en-US" sz="2000" dirty="0" err="1">
                <a:latin typeface="Times New Roman" panose="02020603050405020304" pitchFamily="18" charset="0"/>
                <a:cs typeface="Times New Roman" panose="02020603050405020304" pitchFamily="18" charset="0"/>
              </a:rPr>
              <a:t>B</a:t>
            </a:r>
            <a:r>
              <a:rPr lang="en-US" sz="2000" baseline="-25000" dirty="0" err="1">
                <a:latin typeface="Times New Roman" panose="02020603050405020304" pitchFamily="18" charset="0"/>
                <a:cs typeface="Times New Roman" panose="02020603050405020304" pitchFamily="18" charset="0"/>
              </a:rPr>
              <a:t>y</a:t>
            </a:r>
            <a:r>
              <a:rPr lang="en-US" sz="2000" dirty="0">
                <a:latin typeface="Times New Roman" panose="02020603050405020304" pitchFamily="18" charset="0"/>
                <a:cs typeface="Times New Roman" panose="02020603050405020304" pitchFamily="18" charset="0"/>
              </a:rPr>
              <a:t> at steady state and so the film will be deposited with </a:t>
            </a:r>
            <a:r>
              <a:rPr lang="en-US" sz="2000" dirty="0" err="1">
                <a:latin typeface="Times New Roman" panose="02020603050405020304" pitchFamily="18" charset="0"/>
                <a:cs typeface="Times New Roman" panose="02020603050405020304" pitchFamily="18" charset="0"/>
              </a:rPr>
              <a:t>A</a:t>
            </a:r>
            <a:r>
              <a:rPr lang="en-US" sz="2000" baseline="-25000" dirty="0" err="1">
                <a:latin typeface="Times New Roman" panose="02020603050405020304" pitchFamily="18" charset="0"/>
                <a:cs typeface="Times New Roman" panose="02020603050405020304" pitchFamily="18" charset="0"/>
              </a:rPr>
              <a:t>x</a:t>
            </a:r>
            <a:r>
              <a:rPr lang="en-US" sz="2000" dirty="0" err="1">
                <a:latin typeface="Times New Roman" panose="02020603050405020304" pitchFamily="18" charset="0"/>
                <a:cs typeface="Times New Roman" panose="02020603050405020304" pitchFamily="18" charset="0"/>
              </a:rPr>
              <a:t>B</a:t>
            </a:r>
            <a:r>
              <a:rPr lang="en-US" sz="2000" baseline="-25000" dirty="0" err="1">
                <a:latin typeface="Times New Roman" panose="02020603050405020304" pitchFamily="18" charset="0"/>
                <a:cs typeface="Times New Roman" panose="02020603050405020304" pitchFamily="18" charset="0"/>
              </a:rPr>
              <a:t>y</a:t>
            </a: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Reactive sputtering where the ejected ions from the target react with the plasma gas itself to form a new compound that coats the substrate</a:t>
            </a:r>
          </a:p>
          <a:p>
            <a:r>
              <a:rPr lang="en-US" sz="2000" dirty="0">
                <a:latin typeface="Times New Roman" panose="02020603050405020304" pitchFamily="18" charset="0"/>
                <a:cs typeface="Times New Roman" panose="02020603050405020304" pitchFamily="18" charset="0"/>
              </a:rPr>
              <a:t>Example is titanium nitride, </a:t>
            </a:r>
            <a:r>
              <a:rPr lang="en-US" sz="2000" dirty="0" err="1">
                <a:latin typeface="Times New Roman" panose="02020603050405020304" pitchFamily="18" charset="0"/>
                <a:cs typeface="Times New Roman" panose="02020603050405020304" pitchFamily="18" charset="0"/>
              </a:rPr>
              <a:t>TiN</a:t>
            </a: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Sputter a </a:t>
            </a:r>
            <a:r>
              <a:rPr lang="en-US" sz="2000" dirty="0" err="1">
                <a:latin typeface="Times New Roman" panose="02020603050405020304" pitchFamily="18" charset="0"/>
                <a:cs typeface="Times New Roman" panose="02020603050405020304" pitchFamily="18" charset="0"/>
              </a:rPr>
              <a:t>Ti</a:t>
            </a:r>
            <a:r>
              <a:rPr lang="en-US" sz="2000" dirty="0">
                <a:latin typeface="Times New Roman" panose="02020603050405020304" pitchFamily="18" charset="0"/>
                <a:cs typeface="Times New Roman" panose="02020603050405020304" pitchFamily="18" charset="0"/>
              </a:rPr>
              <a:t> target with N</a:t>
            </a:r>
            <a:r>
              <a:rPr lang="en-US" sz="2000" baseline="-25000" dirty="0">
                <a:latin typeface="Times New Roman" panose="02020603050405020304" pitchFamily="18" charset="0"/>
                <a:cs typeface="Times New Roman" panose="02020603050405020304" pitchFamily="18" charset="0"/>
              </a:rPr>
              <a:t>2</a:t>
            </a:r>
            <a:r>
              <a:rPr lang="en-US" sz="2000" dirty="0">
                <a:latin typeface="Times New Roman" panose="02020603050405020304" pitchFamily="18" charset="0"/>
                <a:cs typeface="Times New Roman" panose="02020603050405020304" pitchFamily="18" charset="0"/>
              </a:rPr>
              <a:t> plasma</a:t>
            </a:r>
          </a:p>
          <a:p>
            <a:r>
              <a:rPr lang="en-US" sz="2000" dirty="0" err="1">
                <a:latin typeface="Times New Roman" panose="02020603050405020304" pitchFamily="18" charset="0"/>
                <a:cs typeface="Times New Roman" panose="02020603050405020304" pitchFamily="18" charset="0"/>
              </a:rPr>
              <a:t>Ti</a:t>
            </a:r>
            <a:r>
              <a:rPr lang="en-US" sz="2000" dirty="0">
                <a:latin typeface="Times New Roman" panose="02020603050405020304" pitchFamily="18" charset="0"/>
                <a:cs typeface="Times New Roman" panose="02020603050405020304" pitchFamily="18" charset="0"/>
              </a:rPr>
              <a:t>, N</a:t>
            </a:r>
            <a:r>
              <a:rPr lang="en-US" sz="2000" baseline="-25000" dirty="0">
                <a:latin typeface="Times New Roman" panose="02020603050405020304" pitchFamily="18" charset="0"/>
                <a:cs typeface="Times New Roman" panose="02020603050405020304" pitchFamily="18" charset="0"/>
              </a:rPr>
              <a:t>2</a:t>
            </a:r>
            <a:r>
              <a:rPr lang="en-US" sz="2000" baseline="30000" dirty="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 will then react to form the </a:t>
            </a:r>
            <a:r>
              <a:rPr lang="en-US" sz="2000" dirty="0" err="1">
                <a:latin typeface="Times New Roman" panose="02020603050405020304" pitchFamily="18" charset="0"/>
                <a:cs typeface="Times New Roman" panose="02020603050405020304" pitchFamily="18" charset="0"/>
              </a:rPr>
              <a:t>Ti</a:t>
            </a: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This is a beautiful golden color, often used to coat drill bits for increased wear resistance</a:t>
            </a:r>
          </a:p>
        </p:txBody>
      </p:sp>
      <p:grpSp>
        <p:nvGrpSpPr>
          <p:cNvPr id="7" name="Group 6">
            <a:extLst>
              <a:ext uri="{FF2B5EF4-FFF2-40B4-BE49-F238E27FC236}">
                <a16:creationId xmlns:a16="http://schemas.microsoft.com/office/drawing/2014/main" id="{DC3A0C8A-7ACC-4FEB-884D-5E2D75D70D14}"/>
              </a:ext>
            </a:extLst>
          </p:cNvPr>
          <p:cNvGrpSpPr/>
          <p:nvPr/>
        </p:nvGrpSpPr>
        <p:grpSpPr>
          <a:xfrm>
            <a:off x="692179" y="1015132"/>
            <a:ext cx="2717369" cy="2636281"/>
            <a:chOff x="303961" y="228601"/>
            <a:chExt cx="2717369" cy="2636281"/>
          </a:xfrm>
        </p:grpSpPr>
        <p:sp>
          <p:nvSpPr>
            <p:cNvPr id="8" name="Rectangle 7">
              <a:extLst>
                <a:ext uri="{FF2B5EF4-FFF2-40B4-BE49-F238E27FC236}">
                  <a16:creationId xmlns:a16="http://schemas.microsoft.com/office/drawing/2014/main" id="{D8DD3683-02A1-489B-B2E9-55C7DBF0AF31}"/>
                </a:ext>
              </a:extLst>
            </p:cNvPr>
            <p:cNvSpPr/>
            <p:nvPr/>
          </p:nvSpPr>
          <p:spPr>
            <a:xfrm>
              <a:off x="447675" y="666750"/>
              <a:ext cx="457200" cy="1828800"/>
            </a:xfrm>
            <a:prstGeom prst="rect">
              <a:avLst/>
            </a:prstGeom>
            <a:pattFill prst="sphere">
              <a:fgClr>
                <a:schemeClr val="accent6"/>
              </a:fgClr>
              <a:bgClr>
                <a:schemeClr val="accent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CB9C46D-F971-47F8-9254-199AA5C091BA}"/>
                </a:ext>
              </a:extLst>
            </p:cNvPr>
            <p:cNvSpPr/>
            <p:nvPr/>
          </p:nvSpPr>
          <p:spPr>
            <a:xfrm>
              <a:off x="2743200" y="904875"/>
              <a:ext cx="91440" cy="1371600"/>
            </a:xfrm>
            <a:prstGeom prst="rect">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320287C-8B76-4566-9F6C-70563C075EA7}"/>
                </a:ext>
              </a:extLst>
            </p:cNvPr>
            <p:cNvSpPr/>
            <p:nvPr/>
          </p:nvSpPr>
          <p:spPr>
            <a:xfrm>
              <a:off x="2838450" y="666750"/>
              <a:ext cx="182880" cy="1828800"/>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BB94892-A47B-41DC-8A96-702B8695C7A4}"/>
                </a:ext>
              </a:extLst>
            </p:cNvPr>
            <p:cNvSpPr txBox="1"/>
            <p:nvPr/>
          </p:nvSpPr>
          <p:spPr>
            <a:xfrm>
              <a:off x="303961" y="2495550"/>
              <a:ext cx="744627" cy="369332"/>
            </a:xfrm>
            <a:prstGeom prst="rect">
              <a:avLst/>
            </a:prstGeom>
            <a:noFill/>
          </p:spPr>
          <p:txBody>
            <a:bodyPr wrap="none" rtlCol="0">
              <a:spAutoFit/>
            </a:bodyPr>
            <a:lstStyle/>
            <a:p>
              <a:r>
                <a:rPr lang="en-US" dirty="0"/>
                <a:t>target</a:t>
              </a:r>
            </a:p>
          </p:txBody>
        </p:sp>
        <p:sp>
          <p:nvSpPr>
            <p:cNvPr id="12" name="TextBox 11">
              <a:extLst>
                <a:ext uri="{FF2B5EF4-FFF2-40B4-BE49-F238E27FC236}">
                  <a16:creationId xmlns:a16="http://schemas.microsoft.com/office/drawing/2014/main" id="{8E92237E-9140-4C0B-9AB5-3C28788609FA}"/>
                </a:ext>
              </a:extLst>
            </p:cNvPr>
            <p:cNvSpPr txBox="1"/>
            <p:nvPr/>
          </p:nvSpPr>
          <p:spPr>
            <a:xfrm>
              <a:off x="456361" y="228601"/>
              <a:ext cx="744627" cy="369332"/>
            </a:xfrm>
            <a:prstGeom prst="rect">
              <a:avLst/>
            </a:prstGeom>
            <a:noFill/>
          </p:spPr>
          <p:txBody>
            <a:bodyPr wrap="none" rtlCol="0">
              <a:spAutoFit/>
            </a:bodyPr>
            <a:lstStyle/>
            <a:p>
              <a:r>
                <a:rPr lang="en-US" dirty="0"/>
                <a:t>target</a:t>
              </a:r>
            </a:p>
          </p:txBody>
        </p:sp>
        <p:sp>
          <p:nvSpPr>
            <p:cNvPr id="13" name="Right Arrow 11">
              <a:extLst>
                <a:ext uri="{FF2B5EF4-FFF2-40B4-BE49-F238E27FC236}">
                  <a16:creationId xmlns:a16="http://schemas.microsoft.com/office/drawing/2014/main" id="{F0F7EE9B-BD0C-40FB-990B-FF60315B2ACC}"/>
                </a:ext>
              </a:extLst>
            </p:cNvPr>
            <p:cNvSpPr/>
            <p:nvPr/>
          </p:nvSpPr>
          <p:spPr>
            <a:xfrm>
              <a:off x="1048588" y="1338834"/>
              <a:ext cx="978408" cy="484632"/>
            </a:xfrm>
            <a:prstGeom prst="rightArrow">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2">
              <a:extLst>
                <a:ext uri="{FF2B5EF4-FFF2-40B4-BE49-F238E27FC236}">
                  <a16:creationId xmlns:a16="http://schemas.microsoft.com/office/drawing/2014/main" id="{F9348FA3-632E-47C7-A166-C8FF055AC00B}"/>
                </a:ext>
              </a:extLst>
            </p:cNvPr>
            <p:cNvSpPr/>
            <p:nvPr/>
          </p:nvSpPr>
          <p:spPr>
            <a:xfrm>
              <a:off x="1045997" y="1900809"/>
              <a:ext cx="978408" cy="484632"/>
            </a:xfrm>
            <a:prstGeom prst="right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Left Arrow 13">
              <a:extLst>
                <a:ext uri="{FF2B5EF4-FFF2-40B4-BE49-F238E27FC236}">
                  <a16:creationId xmlns:a16="http://schemas.microsoft.com/office/drawing/2014/main" id="{12BFA21C-9FAC-4F27-9829-53EBDD6FDADD}"/>
                </a:ext>
              </a:extLst>
            </p:cNvPr>
            <p:cNvSpPr/>
            <p:nvPr/>
          </p:nvSpPr>
          <p:spPr>
            <a:xfrm>
              <a:off x="1045997" y="666750"/>
              <a:ext cx="978408" cy="484632"/>
            </a:xfrm>
            <a:prstGeom prst="leftArrow">
              <a:avLst/>
            </a:prstGeom>
            <a:solidFill>
              <a:schemeClr val="accent2">
                <a:alpha val="50000"/>
              </a:schemeClr>
            </a:solidFill>
            <a:ln>
              <a:solidFill>
                <a:schemeClr val="tx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7CF6D8EA-88E2-4D96-8647-048BC179BFB3}"/>
                </a:ext>
              </a:extLst>
            </p:cNvPr>
            <p:cNvSpPr txBox="1"/>
            <p:nvPr/>
          </p:nvSpPr>
          <p:spPr>
            <a:xfrm>
              <a:off x="1361922" y="718067"/>
              <a:ext cx="481222" cy="369332"/>
            </a:xfrm>
            <a:prstGeom prst="rect">
              <a:avLst/>
            </a:prstGeom>
            <a:noFill/>
          </p:spPr>
          <p:txBody>
            <a:bodyPr wrap="none" rtlCol="0">
              <a:spAutoFit/>
            </a:bodyPr>
            <a:lstStyle/>
            <a:p>
              <a:r>
                <a:rPr lang="en-US" dirty="0"/>
                <a:t>ion</a:t>
              </a:r>
            </a:p>
          </p:txBody>
        </p:sp>
        <p:sp>
          <p:nvSpPr>
            <p:cNvPr id="17" name="TextBox 16">
              <a:extLst>
                <a:ext uri="{FF2B5EF4-FFF2-40B4-BE49-F238E27FC236}">
                  <a16:creationId xmlns:a16="http://schemas.microsoft.com/office/drawing/2014/main" id="{E64A59BB-D3C4-4E46-8F2E-E9224061EA5D}"/>
                </a:ext>
              </a:extLst>
            </p:cNvPr>
            <p:cNvSpPr txBox="1"/>
            <p:nvPr/>
          </p:nvSpPr>
          <p:spPr>
            <a:xfrm>
              <a:off x="1283920" y="1408211"/>
              <a:ext cx="373820" cy="307777"/>
            </a:xfrm>
            <a:prstGeom prst="rect">
              <a:avLst/>
            </a:prstGeom>
            <a:noFill/>
          </p:spPr>
          <p:txBody>
            <a:bodyPr wrap="none" rtlCol="0">
              <a:spAutoFit/>
            </a:bodyPr>
            <a:lstStyle/>
            <a:p>
              <a:r>
                <a:rPr lang="el-GR" sz="1400" b="1" i="1" dirty="0">
                  <a:latin typeface="Times New Roman" panose="02020603050405020304" pitchFamily="18" charset="0"/>
                  <a:cs typeface="Times New Roman" panose="02020603050405020304" pitchFamily="18" charset="0"/>
                </a:rPr>
                <a:t>Γ</a:t>
              </a:r>
              <a:r>
                <a:rPr lang="en-US" sz="1400" b="1" i="1" baseline="-25000" dirty="0">
                  <a:latin typeface="Times New Roman" panose="02020603050405020304" pitchFamily="18" charset="0"/>
                  <a:cs typeface="Times New Roman" panose="02020603050405020304" pitchFamily="18" charset="0"/>
                </a:rPr>
                <a:t>A</a:t>
              </a:r>
            </a:p>
          </p:txBody>
        </p:sp>
        <p:sp>
          <p:nvSpPr>
            <p:cNvPr id="18" name="TextBox 17">
              <a:extLst>
                <a:ext uri="{FF2B5EF4-FFF2-40B4-BE49-F238E27FC236}">
                  <a16:creationId xmlns:a16="http://schemas.microsoft.com/office/drawing/2014/main" id="{AC875A56-41DC-4D20-A800-CB248E95988D}"/>
                </a:ext>
              </a:extLst>
            </p:cNvPr>
            <p:cNvSpPr txBox="1"/>
            <p:nvPr/>
          </p:nvSpPr>
          <p:spPr>
            <a:xfrm>
              <a:off x="1278271" y="1970186"/>
              <a:ext cx="373820" cy="307777"/>
            </a:xfrm>
            <a:prstGeom prst="rect">
              <a:avLst/>
            </a:prstGeom>
            <a:noFill/>
          </p:spPr>
          <p:txBody>
            <a:bodyPr wrap="none" rtlCol="0">
              <a:spAutoFit/>
            </a:bodyPr>
            <a:lstStyle/>
            <a:p>
              <a:r>
                <a:rPr lang="el-GR" sz="1400" b="1" i="1" dirty="0">
                  <a:latin typeface="Times New Roman" panose="02020603050405020304" pitchFamily="18" charset="0"/>
                  <a:cs typeface="Times New Roman" panose="02020603050405020304" pitchFamily="18" charset="0"/>
                </a:rPr>
                <a:t>Γ</a:t>
              </a:r>
              <a:r>
                <a:rPr lang="en-US" sz="1400" b="1" i="1" baseline="-25000" dirty="0">
                  <a:latin typeface="Times New Roman" panose="02020603050405020304" pitchFamily="18" charset="0"/>
                  <a:cs typeface="Times New Roman" panose="02020603050405020304" pitchFamily="18" charset="0"/>
                </a:rPr>
                <a:t>B</a:t>
              </a:r>
            </a:p>
          </p:txBody>
        </p:sp>
      </p:grpSp>
      <p:grpSp>
        <p:nvGrpSpPr>
          <p:cNvPr id="19" name="Group 18">
            <a:extLst>
              <a:ext uri="{FF2B5EF4-FFF2-40B4-BE49-F238E27FC236}">
                <a16:creationId xmlns:a16="http://schemas.microsoft.com/office/drawing/2014/main" id="{EB6F2B0D-1324-4769-AC2D-A0BDC3ACB1EE}"/>
              </a:ext>
            </a:extLst>
          </p:cNvPr>
          <p:cNvGrpSpPr/>
          <p:nvPr/>
        </p:nvGrpSpPr>
        <p:grpSpPr>
          <a:xfrm>
            <a:off x="691890" y="3653561"/>
            <a:ext cx="2743200" cy="2413636"/>
            <a:chOff x="923085" y="3419474"/>
            <a:chExt cx="2743200" cy="2413636"/>
          </a:xfrm>
        </p:grpSpPr>
        <p:sp>
          <p:nvSpPr>
            <p:cNvPr id="20" name="Rectangle 19">
              <a:extLst>
                <a:ext uri="{FF2B5EF4-FFF2-40B4-BE49-F238E27FC236}">
                  <a16:creationId xmlns:a16="http://schemas.microsoft.com/office/drawing/2014/main" id="{8DF287E1-F663-426E-9DE2-612E257883E7}"/>
                </a:ext>
              </a:extLst>
            </p:cNvPr>
            <p:cNvSpPr/>
            <p:nvPr/>
          </p:nvSpPr>
          <p:spPr>
            <a:xfrm>
              <a:off x="1380285" y="3419474"/>
              <a:ext cx="1828800" cy="365760"/>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Ti</a:t>
              </a:r>
              <a:r>
                <a:rPr lang="en-US" dirty="0"/>
                <a:t> target</a:t>
              </a:r>
            </a:p>
          </p:txBody>
        </p:sp>
        <p:sp>
          <p:nvSpPr>
            <p:cNvPr id="21" name="Rectangle 20">
              <a:extLst>
                <a:ext uri="{FF2B5EF4-FFF2-40B4-BE49-F238E27FC236}">
                  <a16:creationId xmlns:a16="http://schemas.microsoft.com/office/drawing/2014/main" id="{13BDD0D1-4629-4C62-B9E4-9192E735B6F8}"/>
                </a:ext>
              </a:extLst>
            </p:cNvPr>
            <p:cNvSpPr/>
            <p:nvPr/>
          </p:nvSpPr>
          <p:spPr>
            <a:xfrm>
              <a:off x="923085" y="5467350"/>
              <a:ext cx="2743200" cy="365760"/>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substrate</a:t>
              </a:r>
            </a:p>
          </p:txBody>
        </p:sp>
        <p:sp>
          <p:nvSpPr>
            <p:cNvPr id="22" name="Rectangle 21">
              <a:extLst>
                <a:ext uri="{FF2B5EF4-FFF2-40B4-BE49-F238E27FC236}">
                  <a16:creationId xmlns:a16="http://schemas.microsoft.com/office/drawing/2014/main" id="{FA5A7AC8-0C61-4475-B7BA-1BED437BEA0F}"/>
                </a:ext>
              </a:extLst>
            </p:cNvPr>
            <p:cNvSpPr/>
            <p:nvPr/>
          </p:nvSpPr>
          <p:spPr>
            <a:xfrm>
              <a:off x="1371600" y="5257800"/>
              <a:ext cx="1828800" cy="18288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rPr>
                <a:t>TiN</a:t>
              </a:r>
              <a:endParaRPr lang="en-US" dirty="0">
                <a:solidFill>
                  <a:schemeClr val="tx1"/>
                </a:solidFill>
              </a:endParaRPr>
            </a:p>
          </p:txBody>
        </p:sp>
        <p:sp>
          <p:nvSpPr>
            <p:cNvPr id="23" name="Cloud 22">
              <a:extLst>
                <a:ext uri="{FF2B5EF4-FFF2-40B4-BE49-F238E27FC236}">
                  <a16:creationId xmlns:a16="http://schemas.microsoft.com/office/drawing/2014/main" id="{0773E46B-0073-4E45-978B-18D4E27697A3}"/>
                </a:ext>
              </a:extLst>
            </p:cNvPr>
            <p:cNvSpPr/>
            <p:nvPr/>
          </p:nvSpPr>
          <p:spPr>
            <a:xfrm>
              <a:off x="1075485" y="3990975"/>
              <a:ext cx="2332559" cy="914400"/>
            </a:xfrm>
            <a:prstGeom prst="cloud">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a:t>
              </a:r>
              <a:r>
                <a:rPr lang="en-US" baseline="-25000" dirty="0">
                  <a:solidFill>
                    <a:schemeClr val="tx1"/>
                  </a:solidFill>
                </a:rPr>
                <a:t>2</a:t>
              </a:r>
              <a:r>
                <a:rPr lang="en-US" dirty="0">
                  <a:solidFill>
                    <a:schemeClr val="tx1"/>
                  </a:solidFill>
                </a:rPr>
                <a:t> plasma</a:t>
              </a:r>
            </a:p>
          </p:txBody>
        </p:sp>
        <p:sp>
          <p:nvSpPr>
            <p:cNvPr id="24" name="TextBox 23">
              <a:extLst>
                <a:ext uri="{FF2B5EF4-FFF2-40B4-BE49-F238E27FC236}">
                  <a16:creationId xmlns:a16="http://schemas.microsoft.com/office/drawing/2014/main" id="{7365665A-AB28-4C4C-BC1F-51D228634CCB}"/>
                </a:ext>
              </a:extLst>
            </p:cNvPr>
            <p:cNvSpPr txBox="1"/>
            <p:nvPr/>
          </p:nvSpPr>
          <p:spPr>
            <a:xfrm>
              <a:off x="1347928" y="4888468"/>
              <a:ext cx="764953" cy="369332"/>
            </a:xfrm>
            <a:prstGeom prst="rect">
              <a:avLst/>
            </a:prstGeom>
            <a:noFill/>
          </p:spPr>
          <p:txBody>
            <a:bodyPr wrap="none" rtlCol="0">
              <a:spAutoFit/>
            </a:bodyPr>
            <a:lstStyle/>
            <a:p>
              <a:r>
                <a:rPr lang="en-US" dirty="0" err="1"/>
                <a:t>Ti</a:t>
              </a:r>
              <a:r>
                <a:rPr lang="en-US" dirty="0"/>
                <a:t>, N</a:t>
              </a:r>
              <a:r>
                <a:rPr lang="en-US" baseline="-25000" dirty="0"/>
                <a:t>2</a:t>
              </a:r>
              <a:r>
                <a:rPr lang="en-US" baseline="30000" dirty="0"/>
                <a:t>+</a:t>
              </a:r>
            </a:p>
          </p:txBody>
        </p:sp>
      </p:grpSp>
    </p:spTree>
    <p:extLst>
      <p:ext uri="{BB962C8B-B14F-4D97-AF65-F5344CB8AC3E}">
        <p14:creationId xmlns:p14="http://schemas.microsoft.com/office/powerpoint/2010/main" val="21137058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6BF33-402F-4561-918E-8ADFD77E791D}"/>
              </a:ext>
            </a:extLst>
          </p:cNvPr>
          <p:cNvSpPr>
            <a:spLocks noGrp="1"/>
          </p:cNvSpPr>
          <p:nvPr>
            <p:ph type="title"/>
          </p:nvPr>
        </p:nvSpPr>
        <p:spPr/>
        <p:txBody>
          <a:bodyPr>
            <a:normAutofit/>
          </a:bodyPr>
          <a:lstStyle/>
          <a:p>
            <a:r>
              <a:rPr lang="en-US" sz="3600" dirty="0"/>
              <a:t>What if we want to remove material?</a:t>
            </a:r>
          </a:p>
        </p:txBody>
      </p:sp>
      <p:sp>
        <p:nvSpPr>
          <p:cNvPr id="3" name="Date Placeholder 2">
            <a:extLst>
              <a:ext uri="{FF2B5EF4-FFF2-40B4-BE49-F238E27FC236}">
                <a16:creationId xmlns:a16="http://schemas.microsoft.com/office/drawing/2014/main" id="{7298D7F5-45BD-4F6F-937A-8FBDB741EDA8}"/>
              </a:ext>
            </a:extLst>
          </p:cNvPr>
          <p:cNvSpPr>
            <a:spLocks noGrp="1"/>
          </p:cNvSpPr>
          <p:nvPr>
            <p:ph type="dt" sz="half" idx="10"/>
          </p:nvPr>
        </p:nvSpPr>
        <p:spPr/>
        <p:txBody>
          <a:bodyPr/>
          <a:lstStyle/>
          <a:p>
            <a:r>
              <a:rPr lang="en-US"/>
              <a:t>6/14/2019</a:t>
            </a:r>
          </a:p>
        </p:txBody>
      </p:sp>
      <p:sp>
        <p:nvSpPr>
          <p:cNvPr id="4" name="Footer Placeholder 3">
            <a:extLst>
              <a:ext uri="{FF2B5EF4-FFF2-40B4-BE49-F238E27FC236}">
                <a16:creationId xmlns:a16="http://schemas.microsoft.com/office/drawing/2014/main" id="{5C5D678D-2D12-4ECA-9262-84E93D13B74F}"/>
              </a:ext>
            </a:extLst>
          </p:cNvPr>
          <p:cNvSpPr>
            <a:spLocks noGrp="1"/>
          </p:cNvSpPr>
          <p:nvPr>
            <p:ph type="ftr" sz="quarter" idx="11"/>
          </p:nvPr>
        </p:nvSpPr>
        <p:spPr/>
        <p:txBody>
          <a:bodyPr/>
          <a:lstStyle/>
          <a:p>
            <a:r>
              <a:rPr lang="en-US"/>
              <a:t>2019 Science Undergraduate Laboratory Internships (SULI) Lectures - Princeton PLasma Physics Laboratory, Princeton NJ, USA</a:t>
            </a:r>
          </a:p>
        </p:txBody>
      </p:sp>
      <p:sp>
        <p:nvSpPr>
          <p:cNvPr id="5" name="Slide Number Placeholder 4">
            <a:extLst>
              <a:ext uri="{FF2B5EF4-FFF2-40B4-BE49-F238E27FC236}">
                <a16:creationId xmlns:a16="http://schemas.microsoft.com/office/drawing/2014/main" id="{5307FAD4-1E69-4F92-A1CC-E4F08F540EEB}"/>
              </a:ext>
            </a:extLst>
          </p:cNvPr>
          <p:cNvSpPr>
            <a:spLocks noGrp="1"/>
          </p:cNvSpPr>
          <p:nvPr>
            <p:ph type="sldNum" sz="quarter" idx="12"/>
          </p:nvPr>
        </p:nvSpPr>
        <p:spPr/>
        <p:txBody>
          <a:bodyPr/>
          <a:lstStyle/>
          <a:p>
            <a:fld id="{DAA54947-94DF-4087-82AF-D7550B309CB3}" type="slidenum">
              <a:rPr lang="en-US" smtClean="0"/>
              <a:t>38</a:t>
            </a:fld>
            <a:endParaRPr lang="en-US"/>
          </a:p>
        </p:txBody>
      </p:sp>
      <p:sp>
        <p:nvSpPr>
          <p:cNvPr id="8" name="Content Placeholder 2">
            <a:extLst>
              <a:ext uri="{FF2B5EF4-FFF2-40B4-BE49-F238E27FC236}">
                <a16:creationId xmlns:a16="http://schemas.microsoft.com/office/drawing/2014/main" id="{3EF698B9-1E4E-458D-8A41-6A1863F3282B}"/>
              </a:ext>
            </a:extLst>
          </p:cNvPr>
          <p:cNvSpPr txBox="1">
            <a:spLocks/>
          </p:cNvSpPr>
          <p:nvPr/>
        </p:nvSpPr>
        <p:spPr>
          <a:xfrm>
            <a:off x="153266" y="984749"/>
            <a:ext cx="7772400" cy="512064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60000"/>
              <a:buFont typeface="Wingdings" panose="05000000000000000000" pitchFamily="2" charset="2"/>
              <a:buChar char="q"/>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80000"/>
              <a:buFont typeface="Wingdings" panose="05000000000000000000" pitchFamily="2" charset="2"/>
              <a:buChar char="v"/>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Times New Roman" panose="02020603050405020304" pitchFamily="18" charset="0"/>
                <a:cs typeface="Times New Roman" panose="02020603050405020304" pitchFamily="18" charset="0"/>
              </a:rPr>
              <a:t>This is called </a:t>
            </a:r>
            <a:r>
              <a:rPr lang="en-US" sz="2400" b="1" i="1" dirty="0">
                <a:latin typeface="Times New Roman" panose="02020603050405020304" pitchFamily="18" charset="0"/>
                <a:cs typeface="Times New Roman" panose="02020603050405020304" pitchFamily="18" charset="0"/>
              </a:rPr>
              <a:t>plasma etching</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Etching is the removal of “unwanted” material off a surface </a:t>
            </a:r>
          </a:p>
          <a:p>
            <a:r>
              <a:rPr lang="en-US" sz="2400" dirty="0">
                <a:latin typeface="Times New Roman" panose="02020603050405020304" pitchFamily="18" charset="0"/>
                <a:cs typeface="Times New Roman" panose="02020603050405020304" pitchFamily="18" charset="0"/>
              </a:rPr>
              <a:t>Lets look at something like etching away silicon (Si) to make patterns in micro chips</a:t>
            </a:r>
          </a:p>
          <a:p>
            <a:r>
              <a:rPr lang="en-US" sz="2400" dirty="0">
                <a:latin typeface="Times New Roman" panose="02020603050405020304" pitchFamily="18" charset="0"/>
                <a:cs typeface="Times New Roman" panose="02020603050405020304" pitchFamily="18" charset="0"/>
              </a:rPr>
              <a:t>CF</a:t>
            </a:r>
            <a:r>
              <a:rPr lang="en-US" sz="2400" baseline="-25000" dirty="0">
                <a:latin typeface="Times New Roman" panose="02020603050405020304" pitchFamily="18" charset="0"/>
                <a:cs typeface="Times New Roman" panose="02020603050405020304" pitchFamily="18" charset="0"/>
              </a:rPr>
              <a:t>4</a:t>
            </a:r>
            <a:r>
              <a:rPr lang="en-US" sz="2400" dirty="0">
                <a:latin typeface="Times New Roman" panose="02020603050405020304" pitchFamily="18" charset="0"/>
                <a:cs typeface="Times New Roman" panose="02020603050405020304" pitchFamily="18" charset="0"/>
              </a:rPr>
              <a:t> gas is used to do the etching. By itself the CF4 will not etch but if the bonds can be broken through the generation of a plasma now the free F atoms can react with the Si</a:t>
            </a:r>
          </a:p>
          <a:p>
            <a:r>
              <a:rPr lang="en-US" sz="2400" dirty="0">
                <a:latin typeface="Times New Roman" panose="02020603050405020304" pitchFamily="18" charset="0"/>
                <a:cs typeface="Times New Roman" panose="02020603050405020304" pitchFamily="18" charset="0"/>
              </a:rPr>
              <a:t>Creates a volatile gas SiF</a:t>
            </a:r>
            <a:r>
              <a:rPr lang="en-US" sz="2400" baseline="-25000" dirty="0">
                <a:latin typeface="Times New Roman" panose="02020603050405020304" pitchFamily="18" charset="0"/>
                <a:cs typeface="Times New Roman" panose="02020603050405020304" pitchFamily="18" charset="0"/>
              </a:rPr>
              <a:t>4</a:t>
            </a:r>
            <a:r>
              <a:rPr lang="en-US" sz="2400" dirty="0">
                <a:latin typeface="Times New Roman" panose="02020603050405020304" pitchFamily="18" charset="0"/>
                <a:cs typeface="Times New Roman" panose="02020603050405020304" pitchFamily="18" charset="0"/>
              </a:rPr>
              <a:t> and can be pumped away.</a:t>
            </a:r>
          </a:p>
          <a:p>
            <a:r>
              <a:rPr lang="en-US" sz="2400" dirty="0">
                <a:latin typeface="Times New Roman" panose="02020603050405020304" pitchFamily="18" charset="0"/>
                <a:cs typeface="Times New Roman" panose="02020603050405020304" pitchFamily="18" charset="0"/>
              </a:rPr>
              <a:t>However what happens to the C? It can be left on the surface thus “protecting” any further Si to be etched away</a:t>
            </a:r>
          </a:p>
          <a:p>
            <a:r>
              <a:rPr lang="en-US" sz="2400" dirty="0">
                <a:latin typeface="Times New Roman" panose="02020603050405020304" pitchFamily="18" charset="0"/>
                <a:cs typeface="Times New Roman" panose="02020603050405020304" pitchFamily="18" charset="0"/>
              </a:rPr>
              <a:t>Solution: have a bit of O</a:t>
            </a:r>
            <a:r>
              <a:rPr lang="en-US" sz="2400" baseline="-25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 in the plasma and this will react with the C to form CO and CO</a:t>
            </a:r>
            <a:r>
              <a:rPr lang="en-US" sz="2400" baseline="-25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 and can be pumped away</a:t>
            </a:r>
          </a:p>
        </p:txBody>
      </p:sp>
      <p:grpSp>
        <p:nvGrpSpPr>
          <p:cNvPr id="76" name="Group 75">
            <a:extLst>
              <a:ext uri="{FF2B5EF4-FFF2-40B4-BE49-F238E27FC236}">
                <a16:creationId xmlns:a16="http://schemas.microsoft.com/office/drawing/2014/main" id="{E613FACA-38EE-464B-B58D-CC4B11D0D18A}"/>
              </a:ext>
            </a:extLst>
          </p:cNvPr>
          <p:cNvGrpSpPr>
            <a:grpSpLocks noChangeAspect="1"/>
          </p:cNvGrpSpPr>
          <p:nvPr/>
        </p:nvGrpSpPr>
        <p:grpSpPr>
          <a:xfrm>
            <a:off x="8105160" y="988292"/>
            <a:ext cx="3951541" cy="5120640"/>
            <a:chOff x="5020220" y="1"/>
            <a:chExt cx="5108328" cy="6619678"/>
          </a:xfrm>
        </p:grpSpPr>
        <p:sp>
          <p:nvSpPr>
            <p:cNvPr id="6" name="Rectangle 5">
              <a:extLst>
                <a:ext uri="{FF2B5EF4-FFF2-40B4-BE49-F238E27FC236}">
                  <a16:creationId xmlns:a16="http://schemas.microsoft.com/office/drawing/2014/main" id="{00C5FE7E-0DD3-4948-B057-9327B3874BB2}"/>
                </a:ext>
              </a:extLst>
            </p:cNvPr>
            <p:cNvSpPr/>
            <p:nvPr/>
          </p:nvSpPr>
          <p:spPr>
            <a:xfrm>
              <a:off x="5021180" y="5245269"/>
              <a:ext cx="2743200" cy="1328690"/>
            </a:xfrm>
            <a:prstGeom prst="rect">
              <a:avLst/>
            </a:prstGeom>
            <a:gradFill flip="none" rotWithShape="1">
              <a:gsLst>
                <a:gs pos="0">
                  <a:schemeClr val="accent2">
                    <a:lumMod val="60000"/>
                    <a:lumOff val="40000"/>
                  </a:schemeClr>
                </a:gs>
                <a:gs pos="50000">
                  <a:schemeClr val="accent2">
                    <a:lumMod val="40000"/>
                    <a:lumOff val="60000"/>
                  </a:schemeClr>
                </a:gs>
                <a:gs pos="100000">
                  <a:schemeClr val="accent2">
                    <a:lumMod val="20000"/>
                    <a:lumOff val="8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55E053E-C8FA-4457-BBE0-CD45E0FEDDC3}"/>
                </a:ext>
              </a:extLst>
            </p:cNvPr>
            <p:cNvSpPr/>
            <p:nvPr/>
          </p:nvSpPr>
          <p:spPr>
            <a:xfrm>
              <a:off x="5021180" y="3428784"/>
              <a:ext cx="2743200" cy="1021404"/>
            </a:xfrm>
            <a:prstGeom prst="rect">
              <a:avLst/>
            </a:prstGeom>
            <a:gradFill flip="none" rotWithShape="1">
              <a:gsLst>
                <a:gs pos="0">
                  <a:schemeClr val="accent2">
                    <a:lumMod val="60000"/>
                    <a:lumOff val="40000"/>
                  </a:schemeClr>
                </a:gs>
                <a:gs pos="50000">
                  <a:schemeClr val="accent2">
                    <a:lumMod val="40000"/>
                    <a:lumOff val="60000"/>
                  </a:schemeClr>
                </a:gs>
                <a:gs pos="100000">
                  <a:schemeClr val="accent2">
                    <a:lumMod val="20000"/>
                    <a:lumOff val="8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A5703B1-58F1-49A2-9B83-09503942D328}"/>
                </a:ext>
              </a:extLst>
            </p:cNvPr>
            <p:cNvSpPr/>
            <p:nvPr/>
          </p:nvSpPr>
          <p:spPr>
            <a:xfrm>
              <a:off x="5020220" y="695479"/>
              <a:ext cx="2743200" cy="4572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Si etch material</a:t>
              </a:r>
            </a:p>
          </p:txBody>
        </p:sp>
        <p:sp>
          <p:nvSpPr>
            <p:cNvPr id="10" name="Rectangle 9">
              <a:extLst>
                <a:ext uri="{FF2B5EF4-FFF2-40B4-BE49-F238E27FC236}">
                  <a16:creationId xmlns:a16="http://schemas.microsoft.com/office/drawing/2014/main" id="{7F0C39DC-B9F9-4BBA-BF64-AC74F2300665}"/>
                </a:ext>
              </a:extLst>
            </p:cNvPr>
            <p:cNvSpPr/>
            <p:nvPr/>
          </p:nvSpPr>
          <p:spPr>
            <a:xfrm>
              <a:off x="5020220" y="238277"/>
              <a:ext cx="1371600" cy="457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mask</a:t>
              </a:r>
            </a:p>
          </p:txBody>
        </p:sp>
        <p:sp>
          <p:nvSpPr>
            <p:cNvPr id="11" name="Rectangle 10">
              <a:extLst>
                <a:ext uri="{FF2B5EF4-FFF2-40B4-BE49-F238E27FC236}">
                  <a16:creationId xmlns:a16="http://schemas.microsoft.com/office/drawing/2014/main" id="{FB820C18-9E50-4012-BDCD-330C0CCBABB4}"/>
                </a:ext>
              </a:extLst>
            </p:cNvPr>
            <p:cNvSpPr/>
            <p:nvPr/>
          </p:nvSpPr>
          <p:spPr>
            <a:xfrm>
              <a:off x="5020220" y="4341025"/>
              <a:ext cx="1371600" cy="4572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C55CEE8-0E8F-4244-849F-74E0FD6DDD9E}"/>
                </a:ext>
              </a:extLst>
            </p:cNvPr>
            <p:cNvSpPr/>
            <p:nvPr/>
          </p:nvSpPr>
          <p:spPr>
            <a:xfrm>
              <a:off x="5020220" y="3883823"/>
              <a:ext cx="1371600" cy="457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B403188-F4BE-4F4E-A29C-AEE30676508F}"/>
                </a:ext>
              </a:extLst>
            </p:cNvPr>
            <p:cNvSpPr/>
            <p:nvPr/>
          </p:nvSpPr>
          <p:spPr>
            <a:xfrm>
              <a:off x="6391824" y="4432465"/>
              <a:ext cx="1371600" cy="36576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DF2C408-FEE3-49A4-884A-973B461CECFA}"/>
                </a:ext>
              </a:extLst>
            </p:cNvPr>
            <p:cNvSpPr/>
            <p:nvPr/>
          </p:nvSpPr>
          <p:spPr>
            <a:xfrm>
              <a:off x="5020220" y="6162479"/>
              <a:ext cx="1371600" cy="4572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F837B5F-7DA1-4A62-8660-75C61A56E355}"/>
                </a:ext>
              </a:extLst>
            </p:cNvPr>
            <p:cNvSpPr/>
            <p:nvPr/>
          </p:nvSpPr>
          <p:spPr>
            <a:xfrm>
              <a:off x="5020220" y="5705277"/>
              <a:ext cx="1371600" cy="457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5EC3F43-CBCD-48F5-971C-4E393DABDBC1}"/>
                </a:ext>
              </a:extLst>
            </p:cNvPr>
            <p:cNvSpPr/>
            <p:nvPr/>
          </p:nvSpPr>
          <p:spPr>
            <a:xfrm>
              <a:off x="6391824" y="6528239"/>
              <a:ext cx="1371600" cy="9144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C77378B-5F04-451C-AC2A-938EE76B2E15}"/>
                </a:ext>
              </a:extLst>
            </p:cNvPr>
            <p:cNvSpPr/>
            <p:nvPr/>
          </p:nvSpPr>
          <p:spPr>
            <a:xfrm>
              <a:off x="5020220" y="1595336"/>
              <a:ext cx="2743200" cy="1021404"/>
            </a:xfrm>
            <a:prstGeom prst="rect">
              <a:avLst/>
            </a:prstGeom>
            <a:gradFill flip="none" rotWithShape="1">
              <a:gsLst>
                <a:gs pos="0">
                  <a:schemeClr val="accent2">
                    <a:lumMod val="60000"/>
                    <a:lumOff val="40000"/>
                  </a:schemeClr>
                </a:gs>
                <a:gs pos="50000">
                  <a:schemeClr val="accent2">
                    <a:lumMod val="40000"/>
                    <a:lumOff val="60000"/>
                  </a:schemeClr>
                </a:gs>
                <a:gs pos="100000">
                  <a:schemeClr val="accent2">
                    <a:lumMod val="20000"/>
                    <a:lumOff val="8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t>Plasma</a:t>
              </a:r>
            </a:p>
          </p:txBody>
        </p:sp>
        <p:sp>
          <p:nvSpPr>
            <p:cNvPr id="18" name="Rectangle 17">
              <a:extLst>
                <a:ext uri="{FF2B5EF4-FFF2-40B4-BE49-F238E27FC236}">
                  <a16:creationId xmlns:a16="http://schemas.microsoft.com/office/drawing/2014/main" id="{B8AEC063-3BA1-4B70-9BF0-EF30EDB2697A}"/>
                </a:ext>
              </a:extLst>
            </p:cNvPr>
            <p:cNvSpPr/>
            <p:nvPr/>
          </p:nvSpPr>
          <p:spPr>
            <a:xfrm>
              <a:off x="5020220" y="2521919"/>
              <a:ext cx="2743200" cy="4572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EDA4C35-FCE7-44DF-B08A-115DD07974BB}"/>
                </a:ext>
              </a:extLst>
            </p:cNvPr>
            <p:cNvSpPr/>
            <p:nvPr/>
          </p:nvSpPr>
          <p:spPr>
            <a:xfrm>
              <a:off x="5020220" y="2064717"/>
              <a:ext cx="1371600" cy="457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6B4EB72-726F-43BB-ABD6-FAFFAE923158}"/>
                </a:ext>
              </a:extLst>
            </p:cNvPr>
            <p:cNvSpPr/>
            <p:nvPr/>
          </p:nvSpPr>
          <p:spPr>
            <a:xfrm>
              <a:off x="6391820" y="2382963"/>
              <a:ext cx="137160" cy="13716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09CC9EC-B3DD-42B9-BC4B-98B8D81226B9}"/>
                </a:ext>
              </a:extLst>
            </p:cNvPr>
            <p:cNvSpPr/>
            <p:nvPr/>
          </p:nvSpPr>
          <p:spPr>
            <a:xfrm>
              <a:off x="6481360" y="2382963"/>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BD0B4A8-73BF-464B-9527-2DA39A8A2947}"/>
                </a:ext>
              </a:extLst>
            </p:cNvPr>
            <p:cNvSpPr/>
            <p:nvPr/>
          </p:nvSpPr>
          <p:spPr>
            <a:xfrm>
              <a:off x="6616139" y="2384759"/>
              <a:ext cx="137160" cy="13716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B149D3A-EDCB-4D6A-95BC-4B37563266C4}"/>
                </a:ext>
              </a:extLst>
            </p:cNvPr>
            <p:cNvSpPr/>
            <p:nvPr/>
          </p:nvSpPr>
          <p:spPr>
            <a:xfrm>
              <a:off x="6705679" y="2384759"/>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CF99A98-5FDF-4E1C-B6D8-65A05F8E2222}"/>
                </a:ext>
              </a:extLst>
            </p:cNvPr>
            <p:cNvSpPr/>
            <p:nvPr/>
          </p:nvSpPr>
          <p:spPr>
            <a:xfrm>
              <a:off x="6842847" y="2382963"/>
              <a:ext cx="137160" cy="13716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1AA00E98-D434-48C9-AFB6-30B1A6109028}"/>
                </a:ext>
              </a:extLst>
            </p:cNvPr>
            <p:cNvSpPr/>
            <p:nvPr/>
          </p:nvSpPr>
          <p:spPr>
            <a:xfrm>
              <a:off x="6933339" y="2382963"/>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24FC14E8-F6C8-455C-9444-12476E4584CF}"/>
                </a:ext>
              </a:extLst>
            </p:cNvPr>
            <p:cNvSpPr/>
            <p:nvPr/>
          </p:nvSpPr>
          <p:spPr>
            <a:xfrm>
              <a:off x="7072880" y="2384759"/>
              <a:ext cx="137160" cy="13716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AC193C98-C7BB-49AB-BDA7-D8FC00D286A0}"/>
                </a:ext>
              </a:extLst>
            </p:cNvPr>
            <p:cNvSpPr/>
            <p:nvPr/>
          </p:nvSpPr>
          <p:spPr>
            <a:xfrm>
              <a:off x="7162420" y="2384759"/>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93EECAC4-B543-4363-99BD-79BCDDBA0BF3}"/>
                </a:ext>
              </a:extLst>
            </p:cNvPr>
            <p:cNvSpPr/>
            <p:nvPr/>
          </p:nvSpPr>
          <p:spPr>
            <a:xfrm>
              <a:off x="7301961" y="2382963"/>
              <a:ext cx="137160" cy="13716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E898708C-13E9-4D77-946D-1F9EE828822F}"/>
                </a:ext>
              </a:extLst>
            </p:cNvPr>
            <p:cNvSpPr/>
            <p:nvPr/>
          </p:nvSpPr>
          <p:spPr>
            <a:xfrm>
              <a:off x="7391501" y="2382963"/>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C3946DB8-42E1-4CF1-B6B5-D27C84640C75}"/>
                </a:ext>
              </a:extLst>
            </p:cNvPr>
            <p:cNvSpPr/>
            <p:nvPr/>
          </p:nvSpPr>
          <p:spPr>
            <a:xfrm>
              <a:off x="6391820" y="4294161"/>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CECE4291-73EC-470D-8344-F69D30A71A5E}"/>
                </a:ext>
              </a:extLst>
            </p:cNvPr>
            <p:cNvSpPr/>
            <p:nvPr/>
          </p:nvSpPr>
          <p:spPr>
            <a:xfrm>
              <a:off x="6528980" y="4294161"/>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5C2A90B4-B80E-40EB-803D-F13383801798}"/>
                </a:ext>
              </a:extLst>
            </p:cNvPr>
            <p:cNvSpPr/>
            <p:nvPr/>
          </p:nvSpPr>
          <p:spPr>
            <a:xfrm>
              <a:off x="6666140" y="4295957"/>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13A33872-E4F7-4D6B-80D2-2527E2553140}"/>
                </a:ext>
              </a:extLst>
            </p:cNvPr>
            <p:cNvSpPr/>
            <p:nvPr/>
          </p:nvSpPr>
          <p:spPr>
            <a:xfrm>
              <a:off x="6803300" y="4295957"/>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4BD3038B-C3B5-401E-A6CE-4063C3BD5D0B}"/>
                </a:ext>
              </a:extLst>
            </p:cNvPr>
            <p:cNvSpPr/>
            <p:nvPr/>
          </p:nvSpPr>
          <p:spPr>
            <a:xfrm>
              <a:off x="6940468" y="4294161"/>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66BACA09-216C-4BDB-9759-821AE93E04FF}"/>
                </a:ext>
              </a:extLst>
            </p:cNvPr>
            <p:cNvSpPr/>
            <p:nvPr/>
          </p:nvSpPr>
          <p:spPr>
            <a:xfrm>
              <a:off x="7078580" y="4294161"/>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665B10C2-F2AE-4E47-B27F-C83CF25333BD}"/>
                </a:ext>
              </a:extLst>
            </p:cNvPr>
            <p:cNvSpPr/>
            <p:nvPr/>
          </p:nvSpPr>
          <p:spPr>
            <a:xfrm>
              <a:off x="7215740" y="4295957"/>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5849F3A2-2B0C-4B66-B136-8BDFA6E54951}"/>
                </a:ext>
              </a:extLst>
            </p:cNvPr>
            <p:cNvSpPr/>
            <p:nvPr/>
          </p:nvSpPr>
          <p:spPr>
            <a:xfrm>
              <a:off x="7352900" y="4295957"/>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F9A914EA-1865-4FC7-979C-645720B900FD}"/>
                </a:ext>
              </a:extLst>
            </p:cNvPr>
            <p:cNvSpPr/>
            <p:nvPr/>
          </p:nvSpPr>
          <p:spPr>
            <a:xfrm>
              <a:off x="7490060" y="4294161"/>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C0627A24-66DE-46B1-804C-1D91230782A6}"/>
                </a:ext>
              </a:extLst>
            </p:cNvPr>
            <p:cNvSpPr/>
            <p:nvPr/>
          </p:nvSpPr>
          <p:spPr>
            <a:xfrm>
              <a:off x="7627220" y="4294161"/>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Arrow Connector 39">
              <a:extLst>
                <a:ext uri="{FF2B5EF4-FFF2-40B4-BE49-F238E27FC236}">
                  <a16:creationId xmlns:a16="http://schemas.microsoft.com/office/drawing/2014/main" id="{77E8F123-D7B4-43E7-A12E-CCD3DFFCA4C0}"/>
                </a:ext>
              </a:extLst>
            </p:cNvPr>
            <p:cNvCxnSpPr/>
            <p:nvPr/>
          </p:nvCxnSpPr>
          <p:spPr>
            <a:xfrm flipV="1">
              <a:off x="6690444" y="3664722"/>
              <a:ext cx="110961" cy="415790"/>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E3937B08-BC0E-4D47-8886-A3DB8B6ACCF8}"/>
                </a:ext>
              </a:extLst>
            </p:cNvPr>
            <p:cNvCxnSpPr/>
            <p:nvPr/>
          </p:nvCxnSpPr>
          <p:spPr>
            <a:xfrm flipV="1">
              <a:off x="6925478" y="3447802"/>
              <a:ext cx="110961" cy="415790"/>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CEC7CBA0-8419-4F9E-B7E2-271D4CD87747}"/>
                </a:ext>
              </a:extLst>
            </p:cNvPr>
            <p:cNvCxnSpPr/>
            <p:nvPr/>
          </p:nvCxnSpPr>
          <p:spPr>
            <a:xfrm flipV="1">
              <a:off x="7062638" y="3715810"/>
              <a:ext cx="110961" cy="415790"/>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C8E6F830-2387-464C-9473-D81794BD62CB}"/>
                </a:ext>
              </a:extLst>
            </p:cNvPr>
            <p:cNvCxnSpPr/>
            <p:nvPr/>
          </p:nvCxnSpPr>
          <p:spPr>
            <a:xfrm flipV="1">
              <a:off x="7591026" y="3507915"/>
              <a:ext cx="110961" cy="415790"/>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sp>
          <p:nvSpPr>
            <p:cNvPr id="44" name="Oval 43">
              <a:extLst>
                <a:ext uri="{FF2B5EF4-FFF2-40B4-BE49-F238E27FC236}">
                  <a16:creationId xmlns:a16="http://schemas.microsoft.com/office/drawing/2014/main" id="{37B6A235-E191-4EA5-BF97-400AF8406B5B}"/>
                </a:ext>
              </a:extLst>
            </p:cNvPr>
            <p:cNvSpPr/>
            <p:nvPr/>
          </p:nvSpPr>
          <p:spPr>
            <a:xfrm>
              <a:off x="6960953" y="4114319"/>
              <a:ext cx="137160" cy="13716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1D47499D-EAF6-4392-A488-C8304CFDD7BE}"/>
                </a:ext>
              </a:extLst>
            </p:cNvPr>
            <p:cNvSpPr/>
            <p:nvPr/>
          </p:nvSpPr>
          <p:spPr>
            <a:xfrm>
              <a:off x="6823793" y="3836404"/>
              <a:ext cx="137160" cy="13716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896FF149-74A7-45CF-AF3D-C804F50B4608}"/>
                </a:ext>
              </a:extLst>
            </p:cNvPr>
            <p:cNvSpPr/>
            <p:nvPr/>
          </p:nvSpPr>
          <p:spPr>
            <a:xfrm>
              <a:off x="7483865" y="3888682"/>
              <a:ext cx="137160" cy="13716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1F184E29-28FB-43AA-BE45-7F1C4D072086}"/>
                </a:ext>
              </a:extLst>
            </p:cNvPr>
            <p:cNvSpPr/>
            <p:nvPr/>
          </p:nvSpPr>
          <p:spPr>
            <a:xfrm>
              <a:off x="6583283" y="4045739"/>
              <a:ext cx="137160" cy="13716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AECBBC0E-B26C-428B-B9F2-14BEEA510400}"/>
                </a:ext>
              </a:extLst>
            </p:cNvPr>
            <p:cNvSpPr/>
            <p:nvPr/>
          </p:nvSpPr>
          <p:spPr>
            <a:xfrm>
              <a:off x="7068114" y="4076239"/>
              <a:ext cx="137160" cy="13716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BF1E870F-6626-45E8-82DC-6F0C9651C0B8}"/>
                </a:ext>
              </a:extLst>
            </p:cNvPr>
            <p:cNvSpPr/>
            <p:nvPr/>
          </p:nvSpPr>
          <p:spPr>
            <a:xfrm>
              <a:off x="6930954" y="3798324"/>
              <a:ext cx="137160" cy="13716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83AE7AB0-4837-434F-A2C0-BF9017EFBD53}"/>
                </a:ext>
              </a:extLst>
            </p:cNvPr>
            <p:cNvSpPr/>
            <p:nvPr/>
          </p:nvSpPr>
          <p:spPr>
            <a:xfrm>
              <a:off x="7591026" y="3850602"/>
              <a:ext cx="137160" cy="13716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C3D462E4-008B-4954-B45E-79FF8D144AF5}"/>
                </a:ext>
              </a:extLst>
            </p:cNvPr>
            <p:cNvSpPr/>
            <p:nvPr/>
          </p:nvSpPr>
          <p:spPr>
            <a:xfrm>
              <a:off x="6690444" y="4007659"/>
              <a:ext cx="137160" cy="13716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Arrow Connector 51">
              <a:extLst>
                <a:ext uri="{FF2B5EF4-FFF2-40B4-BE49-F238E27FC236}">
                  <a16:creationId xmlns:a16="http://schemas.microsoft.com/office/drawing/2014/main" id="{11260988-5AB9-451C-9251-C9A74AA52873}"/>
                </a:ext>
              </a:extLst>
            </p:cNvPr>
            <p:cNvCxnSpPr/>
            <p:nvPr/>
          </p:nvCxnSpPr>
          <p:spPr>
            <a:xfrm flipV="1">
              <a:off x="7340517" y="3491850"/>
              <a:ext cx="110961" cy="415790"/>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sp>
          <p:nvSpPr>
            <p:cNvPr id="53" name="Oval 52">
              <a:extLst>
                <a:ext uri="{FF2B5EF4-FFF2-40B4-BE49-F238E27FC236}">
                  <a16:creationId xmlns:a16="http://schemas.microsoft.com/office/drawing/2014/main" id="{FB4FC424-C3C1-4692-A0AD-DDBBB432B901}"/>
                </a:ext>
              </a:extLst>
            </p:cNvPr>
            <p:cNvSpPr/>
            <p:nvPr/>
          </p:nvSpPr>
          <p:spPr>
            <a:xfrm>
              <a:off x="7233356" y="3872617"/>
              <a:ext cx="137160" cy="13716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3584109C-7769-47D0-BF7D-D3A63900F27C}"/>
                </a:ext>
              </a:extLst>
            </p:cNvPr>
            <p:cNvSpPr/>
            <p:nvPr/>
          </p:nvSpPr>
          <p:spPr>
            <a:xfrm>
              <a:off x="7340517" y="3834537"/>
              <a:ext cx="137160" cy="13716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E556153D-A309-4390-BF41-1A5777CC3A89}"/>
                </a:ext>
              </a:extLst>
            </p:cNvPr>
            <p:cNvSpPr/>
            <p:nvPr/>
          </p:nvSpPr>
          <p:spPr>
            <a:xfrm>
              <a:off x="7530553" y="2380598"/>
              <a:ext cx="137160" cy="13716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68BA6C6E-5929-462B-B580-5182FDE7EE48}"/>
                </a:ext>
              </a:extLst>
            </p:cNvPr>
            <p:cNvSpPr/>
            <p:nvPr/>
          </p:nvSpPr>
          <p:spPr>
            <a:xfrm>
              <a:off x="7620093" y="2380598"/>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7" name="Straight Arrow Connector 56">
              <a:extLst>
                <a:ext uri="{FF2B5EF4-FFF2-40B4-BE49-F238E27FC236}">
                  <a16:creationId xmlns:a16="http://schemas.microsoft.com/office/drawing/2014/main" id="{DAA6EB01-D571-4F19-BD45-5AD475F2163B}"/>
                </a:ext>
              </a:extLst>
            </p:cNvPr>
            <p:cNvCxnSpPr/>
            <p:nvPr/>
          </p:nvCxnSpPr>
          <p:spPr>
            <a:xfrm flipV="1">
              <a:off x="6610212" y="5532011"/>
              <a:ext cx="110961" cy="415790"/>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B8C01E5B-2BEE-4B27-AE2B-9DF6B3660EC2}"/>
                </a:ext>
              </a:extLst>
            </p:cNvPr>
            <p:cNvCxnSpPr/>
            <p:nvPr/>
          </p:nvCxnSpPr>
          <p:spPr>
            <a:xfrm flipV="1">
              <a:off x="6845246" y="5315091"/>
              <a:ext cx="110961" cy="415790"/>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3E257B81-4707-4550-911B-45AEB7F6356E}"/>
                </a:ext>
              </a:extLst>
            </p:cNvPr>
            <p:cNvCxnSpPr/>
            <p:nvPr/>
          </p:nvCxnSpPr>
          <p:spPr>
            <a:xfrm flipV="1">
              <a:off x="6982406" y="5583099"/>
              <a:ext cx="110961" cy="415790"/>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072C4CCD-1E35-492B-A7AC-7EB5CDED66D2}"/>
                </a:ext>
              </a:extLst>
            </p:cNvPr>
            <p:cNvCxnSpPr/>
            <p:nvPr/>
          </p:nvCxnSpPr>
          <p:spPr>
            <a:xfrm flipV="1">
              <a:off x="7510794" y="5375204"/>
              <a:ext cx="110961" cy="415790"/>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sp>
          <p:nvSpPr>
            <p:cNvPr id="61" name="Oval 60">
              <a:extLst>
                <a:ext uri="{FF2B5EF4-FFF2-40B4-BE49-F238E27FC236}">
                  <a16:creationId xmlns:a16="http://schemas.microsoft.com/office/drawing/2014/main" id="{AF4D9362-228F-4C77-8B39-849477D5A67B}"/>
                </a:ext>
              </a:extLst>
            </p:cNvPr>
            <p:cNvSpPr/>
            <p:nvPr/>
          </p:nvSpPr>
          <p:spPr>
            <a:xfrm>
              <a:off x="6880721" y="5981608"/>
              <a:ext cx="137160" cy="137160"/>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6D9E9EDC-2DC7-4235-AC11-4FE599A78CC2}"/>
                </a:ext>
              </a:extLst>
            </p:cNvPr>
            <p:cNvSpPr/>
            <p:nvPr/>
          </p:nvSpPr>
          <p:spPr>
            <a:xfrm>
              <a:off x="6743561" y="5703693"/>
              <a:ext cx="137160" cy="137160"/>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35C84A4A-BE68-49D8-98B6-B9B633E2608F}"/>
                </a:ext>
              </a:extLst>
            </p:cNvPr>
            <p:cNvSpPr/>
            <p:nvPr/>
          </p:nvSpPr>
          <p:spPr>
            <a:xfrm>
              <a:off x="7403633" y="5755971"/>
              <a:ext cx="137160" cy="137160"/>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1DE0ABAD-E97A-43F7-B9C0-240133F2CE14}"/>
                </a:ext>
              </a:extLst>
            </p:cNvPr>
            <p:cNvSpPr/>
            <p:nvPr/>
          </p:nvSpPr>
          <p:spPr>
            <a:xfrm>
              <a:off x="6503051" y="5913028"/>
              <a:ext cx="137160" cy="137160"/>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92DC1288-7C99-4E4E-B580-13BB616CD6A7}"/>
                </a:ext>
              </a:extLst>
            </p:cNvPr>
            <p:cNvSpPr/>
            <p:nvPr/>
          </p:nvSpPr>
          <p:spPr>
            <a:xfrm>
              <a:off x="6987882" y="5943528"/>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F9068167-703E-4542-B860-2D24CA681F05}"/>
                </a:ext>
              </a:extLst>
            </p:cNvPr>
            <p:cNvSpPr/>
            <p:nvPr/>
          </p:nvSpPr>
          <p:spPr>
            <a:xfrm>
              <a:off x="6850722" y="5665613"/>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6E870E97-FD91-4630-8465-6CDB6043E60B}"/>
                </a:ext>
              </a:extLst>
            </p:cNvPr>
            <p:cNvSpPr/>
            <p:nvPr/>
          </p:nvSpPr>
          <p:spPr>
            <a:xfrm>
              <a:off x="7510794" y="5717891"/>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50A6ADD8-A15A-4949-A700-BF25A4848CB7}"/>
                </a:ext>
              </a:extLst>
            </p:cNvPr>
            <p:cNvSpPr/>
            <p:nvPr/>
          </p:nvSpPr>
          <p:spPr>
            <a:xfrm>
              <a:off x="6610212" y="5874948"/>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9" name="Straight Arrow Connector 68">
              <a:extLst>
                <a:ext uri="{FF2B5EF4-FFF2-40B4-BE49-F238E27FC236}">
                  <a16:creationId xmlns:a16="http://schemas.microsoft.com/office/drawing/2014/main" id="{0629D8AE-1103-41D3-BC19-5C23D38369C4}"/>
                </a:ext>
              </a:extLst>
            </p:cNvPr>
            <p:cNvCxnSpPr/>
            <p:nvPr/>
          </p:nvCxnSpPr>
          <p:spPr>
            <a:xfrm flipV="1">
              <a:off x="7260285" y="5359139"/>
              <a:ext cx="110961" cy="415790"/>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sp>
          <p:nvSpPr>
            <p:cNvPr id="70" name="Oval 69">
              <a:extLst>
                <a:ext uri="{FF2B5EF4-FFF2-40B4-BE49-F238E27FC236}">
                  <a16:creationId xmlns:a16="http://schemas.microsoft.com/office/drawing/2014/main" id="{CAC0E94A-E5F2-44AB-BC6A-86E81D350D03}"/>
                </a:ext>
              </a:extLst>
            </p:cNvPr>
            <p:cNvSpPr/>
            <p:nvPr/>
          </p:nvSpPr>
          <p:spPr>
            <a:xfrm>
              <a:off x="7153124" y="5739906"/>
              <a:ext cx="137160" cy="137160"/>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C49BB2F3-1FA2-4ADC-8B59-5C73D22B1B1D}"/>
                </a:ext>
              </a:extLst>
            </p:cNvPr>
            <p:cNvSpPr/>
            <p:nvPr/>
          </p:nvSpPr>
          <p:spPr>
            <a:xfrm>
              <a:off x="7260285" y="5701826"/>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a:extLst>
                <a:ext uri="{FF2B5EF4-FFF2-40B4-BE49-F238E27FC236}">
                  <a16:creationId xmlns:a16="http://schemas.microsoft.com/office/drawing/2014/main" id="{1E42E4CB-12D8-42FC-BAD2-973C57220BDE}"/>
                </a:ext>
              </a:extLst>
            </p:cNvPr>
            <p:cNvSpPr txBox="1"/>
            <p:nvPr/>
          </p:nvSpPr>
          <p:spPr>
            <a:xfrm>
              <a:off x="7764379" y="1"/>
              <a:ext cx="2364169" cy="1152678"/>
            </a:xfrm>
            <a:prstGeom prst="rect">
              <a:avLst/>
            </a:prstGeom>
            <a:noFill/>
          </p:spPr>
          <p:txBody>
            <a:bodyPr wrap="square" rtlCol="0" anchor="ctr">
              <a:normAutofit/>
            </a:bodyPr>
            <a:lstStyle/>
            <a:p>
              <a:r>
                <a:rPr lang="en-US" sz="1200" dirty="0">
                  <a:latin typeface="Times New Roman" panose="02020603050405020304" pitchFamily="18" charset="0"/>
                  <a:cs typeface="Times New Roman" panose="02020603050405020304" pitchFamily="18" charset="0"/>
                </a:rPr>
                <a:t>Start with a silicon etch substrate with a mask to protect any area needed</a:t>
              </a:r>
              <a:endParaRPr lang="en-US" dirty="0">
                <a:latin typeface="Times New Roman" panose="02020603050405020304" pitchFamily="18" charset="0"/>
                <a:cs typeface="Times New Roman" panose="02020603050405020304" pitchFamily="18" charset="0"/>
              </a:endParaRPr>
            </a:p>
          </p:txBody>
        </p:sp>
        <p:sp>
          <p:nvSpPr>
            <p:cNvPr id="73" name="TextBox 72">
              <a:extLst>
                <a:ext uri="{FF2B5EF4-FFF2-40B4-BE49-F238E27FC236}">
                  <a16:creationId xmlns:a16="http://schemas.microsoft.com/office/drawing/2014/main" id="{0C32AF71-F077-4998-8F73-2C96C59CA5E0}"/>
                </a:ext>
              </a:extLst>
            </p:cNvPr>
            <p:cNvSpPr txBox="1"/>
            <p:nvPr/>
          </p:nvSpPr>
          <p:spPr>
            <a:xfrm>
              <a:off x="7763423" y="1595337"/>
              <a:ext cx="2364169" cy="1383783"/>
            </a:xfrm>
            <a:prstGeom prst="rect">
              <a:avLst/>
            </a:prstGeom>
            <a:noFill/>
          </p:spPr>
          <p:txBody>
            <a:bodyPr wrap="square" rtlCol="0" anchor="ctr">
              <a:normAutofit/>
            </a:bodyPr>
            <a:lstStyle/>
            <a:p>
              <a:r>
                <a:rPr lang="en-US" sz="1200" dirty="0">
                  <a:latin typeface="Times New Roman" panose="02020603050405020304" pitchFamily="18" charset="0"/>
                  <a:cs typeface="Times New Roman" panose="02020603050405020304" pitchFamily="18" charset="0"/>
                </a:rPr>
                <a:t>Generate a plasma with volatile gas such as CF</a:t>
              </a:r>
              <a:r>
                <a:rPr lang="en-US" sz="1200" baseline="-25000" dirty="0">
                  <a:latin typeface="Times New Roman" panose="02020603050405020304" pitchFamily="18" charset="0"/>
                  <a:cs typeface="Times New Roman" panose="02020603050405020304" pitchFamily="18" charset="0"/>
                </a:rPr>
                <a:t>4</a:t>
              </a:r>
              <a:r>
                <a:rPr lang="en-US" sz="1200" dirty="0">
                  <a:latin typeface="Times New Roman" panose="02020603050405020304" pitchFamily="18" charset="0"/>
                  <a:cs typeface="Times New Roman" panose="02020603050405020304" pitchFamily="18" charset="0"/>
                </a:rPr>
                <a:t>. This will etch away the Si by forming SiF</a:t>
              </a:r>
              <a:r>
                <a:rPr lang="en-US" sz="1200" baseline="-25000" dirty="0">
                  <a:latin typeface="Times New Roman" panose="02020603050405020304" pitchFamily="18" charset="0"/>
                  <a:cs typeface="Times New Roman" panose="02020603050405020304" pitchFamily="18" charset="0"/>
                </a:rPr>
                <a:t>4</a:t>
              </a:r>
              <a:r>
                <a:rPr lang="en-US" sz="1200" dirty="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sp>
          <p:nvSpPr>
            <p:cNvPr id="74" name="TextBox 73">
              <a:extLst>
                <a:ext uri="{FF2B5EF4-FFF2-40B4-BE49-F238E27FC236}">
                  <a16:creationId xmlns:a16="http://schemas.microsoft.com/office/drawing/2014/main" id="{5633BC87-16CE-4BDF-9749-DD4BDBABA40F}"/>
                </a:ext>
              </a:extLst>
            </p:cNvPr>
            <p:cNvSpPr txBox="1"/>
            <p:nvPr/>
          </p:nvSpPr>
          <p:spPr>
            <a:xfrm>
              <a:off x="7757251" y="3428784"/>
              <a:ext cx="2364169" cy="1369441"/>
            </a:xfrm>
            <a:prstGeom prst="rect">
              <a:avLst/>
            </a:prstGeom>
            <a:noFill/>
          </p:spPr>
          <p:txBody>
            <a:bodyPr wrap="square" rtlCol="0" anchor="ctr">
              <a:normAutofit/>
            </a:bodyPr>
            <a:lstStyle/>
            <a:p>
              <a:r>
                <a:rPr lang="en-US" sz="1200" dirty="0">
                  <a:latin typeface="Times New Roman" panose="02020603050405020304" pitchFamily="18" charset="0"/>
                  <a:cs typeface="Times New Roman" panose="02020603050405020304" pitchFamily="18" charset="0"/>
                </a:rPr>
                <a:t>The SiF</a:t>
              </a:r>
              <a:r>
                <a:rPr lang="en-US" sz="1200" baseline="-25000" dirty="0">
                  <a:latin typeface="Times New Roman" panose="02020603050405020304" pitchFamily="18" charset="0"/>
                  <a:cs typeface="Times New Roman" panose="02020603050405020304" pitchFamily="18" charset="0"/>
                </a:rPr>
                <a:t>4</a:t>
              </a:r>
              <a:r>
                <a:rPr lang="en-US" sz="1200" dirty="0">
                  <a:latin typeface="Times New Roman" panose="02020603050405020304" pitchFamily="18" charset="0"/>
                  <a:cs typeface="Times New Roman" panose="02020603050405020304" pitchFamily="18" charset="0"/>
                </a:rPr>
                <a:t> gas is pumped away, however, the remaining carbon is left behind on the surface </a:t>
              </a:r>
              <a:endParaRPr lang="en-US" dirty="0">
                <a:latin typeface="Times New Roman" panose="02020603050405020304" pitchFamily="18" charset="0"/>
                <a:cs typeface="Times New Roman" panose="02020603050405020304" pitchFamily="18" charset="0"/>
              </a:endParaRPr>
            </a:p>
          </p:txBody>
        </p:sp>
        <p:sp>
          <p:nvSpPr>
            <p:cNvPr id="75" name="TextBox 74">
              <a:extLst>
                <a:ext uri="{FF2B5EF4-FFF2-40B4-BE49-F238E27FC236}">
                  <a16:creationId xmlns:a16="http://schemas.microsoft.com/office/drawing/2014/main" id="{89B2ADA8-5637-47AC-A4D2-DA306E7EB920}"/>
                </a:ext>
              </a:extLst>
            </p:cNvPr>
            <p:cNvSpPr txBox="1"/>
            <p:nvPr/>
          </p:nvSpPr>
          <p:spPr>
            <a:xfrm>
              <a:off x="7764378" y="5245269"/>
              <a:ext cx="2364169" cy="1374410"/>
            </a:xfrm>
            <a:prstGeom prst="rect">
              <a:avLst/>
            </a:prstGeom>
            <a:noFill/>
          </p:spPr>
          <p:txBody>
            <a:bodyPr wrap="square" rtlCol="0">
              <a:normAutofit/>
            </a:bodyPr>
            <a:lstStyle/>
            <a:p>
              <a:r>
                <a:rPr lang="en-US" sz="1200" dirty="0">
                  <a:latin typeface="Times New Roman" panose="02020603050405020304" pitchFamily="18" charset="0"/>
                  <a:cs typeface="Times New Roman" panose="02020603050405020304" pitchFamily="18" charset="0"/>
                </a:rPr>
                <a:t>By having some O</a:t>
              </a:r>
              <a:r>
                <a:rPr lang="en-US" sz="1200" baseline="-25000" dirty="0">
                  <a:latin typeface="Times New Roman" panose="02020603050405020304" pitchFamily="18" charset="0"/>
                  <a:cs typeface="Times New Roman" panose="02020603050405020304" pitchFamily="18" charset="0"/>
                </a:rPr>
                <a:t>2</a:t>
              </a:r>
              <a:r>
                <a:rPr lang="en-US" sz="1200" dirty="0">
                  <a:latin typeface="Times New Roman" panose="02020603050405020304" pitchFamily="18" charset="0"/>
                  <a:cs typeface="Times New Roman" panose="02020603050405020304" pitchFamily="18" charset="0"/>
                </a:rPr>
                <a:t> in the plasma, will react with the carbon, forming CO, CO</a:t>
              </a:r>
              <a:r>
                <a:rPr lang="en-US" sz="1200" baseline="-25000" dirty="0">
                  <a:latin typeface="Times New Roman" panose="02020603050405020304" pitchFamily="18" charset="0"/>
                  <a:cs typeface="Times New Roman" panose="02020603050405020304" pitchFamily="18" charset="0"/>
                </a:rPr>
                <a:t>2</a:t>
              </a:r>
              <a:r>
                <a:rPr lang="en-US" sz="1200" dirty="0">
                  <a:latin typeface="Times New Roman" panose="02020603050405020304" pitchFamily="18" charset="0"/>
                  <a:cs typeface="Times New Roman" panose="02020603050405020304" pitchFamily="18" charset="0"/>
                </a:rPr>
                <a:t> and pump away leaving a clean surface</a:t>
              </a:r>
              <a:endParaRPr lang="en-US"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2663759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27C17-5CF2-41DC-A44A-73463AACC3E7}"/>
              </a:ext>
            </a:extLst>
          </p:cNvPr>
          <p:cNvSpPr>
            <a:spLocks noGrp="1"/>
          </p:cNvSpPr>
          <p:nvPr>
            <p:ph type="title"/>
          </p:nvPr>
        </p:nvSpPr>
        <p:spPr/>
        <p:txBody>
          <a:bodyPr>
            <a:normAutofit/>
          </a:bodyPr>
          <a:lstStyle/>
          <a:p>
            <a:r>
              <a:rPr lang="en-US" sz="3600" dirty="0"/>
              <a:t>Types of plasma sources – DC Plasma (</a:t>
            </a:r>
            <a:r>
              <a:rPr lang="en-US" sz="3600" i="1" dirty="0"/>
              <a:t>DCP</a:t>
            </a:r>
            <a:r>
              <a:rPr lang="en-US" sz="3600" dirty="0"/>
              <a:t>)</a:t>
            </a:r>
          </a:p>
        </p:txBody>
      </p:sp>
      <p:sp>
        <p:nvSpPr>
          <p:cNvPr id="3" name="Date Placeholder 2">
            <a:extLst>
              <a:ext uri="{FF2B5EF4-FFF2-40B4-BE49-F238E27FC236}">
                <a16:creationId xmlns:a16="http://schemas.microsoft.com/office/drawing/2014/main" id="{0EDC152B-02C8-48CF-8271-ACF0A89D3DC3}"/>
              </a:ext>
            </a:extLst>
          </p:cNvPr>
          <p:cNvSpPr>
            <a:spLocks noGrp="1"/>
          </p:cNvSpPr>
          <p:nvPr>
            <p:ph type="dt" sz="half" idx="10"/>
          </p:nvPr>
        </p:nvSpPr>
        <p:spPr/>
        <p:txBody>
          <a:bodyPr/>
          <a:lstStyle/>
          <a:p>
            <a:r>
              <a:rPr lang="en-US"/>
              <a:t>6/14/2019</a:t>
            </a:r>
          </a:p>
        </p:txBody>
      </p:sp>
      <p:sp>
        <p:nvSpPr>
          <p:cNvPr id="4" name="Footer Placeholder 3">
            <a:extLst>
              <a:ext uri="{FF2B5EF4-FFF2-40B4-BE49-F238E27FC236}">
                <a16:creationId xmlns:a16="http://schemas.microsoft.com/office/drawing/2014/main" id="{2C539F75-6624-4AC7-B99E-81470BFC937E}"/>
              </a:ext>
            </a:extLst>
          </p:cNvPr>
          <p:cNvSpPr>
            <a:spLocks noGrp="1"/>
          </p:cNvSpPr>
          <p:nvPr>
            <p:ph type="ftr" sz="quarter" idx="11"/>
          </p:nvPr>
        </p:nvSpPr>
        <p:spPr/>
        <p:txBody>
          <a:bodyPr/>
          <a:lstStyle/>
          <a:p>
            <a:r>
              <a:rPr lang="en-US"/>
              <a:t>2019 Science Undergraduate Laboratory Internships (SULI) Lectures - Princeton PLasma Physics Laboratory, Princeton NJ, USA</a:t>
            </a:r>
          </a:p>
        </p:txBody>
      </p:sp>
      <p:sp>
        <p:nvSpPr>
          <p:cNvPr id="5" name="Slide Number Placeholder 4">
            <a:extLst>
              <a:ext uri="{FF2B5EF4-FFF2-40B4-BE49-F238E27FC236}">
                <a16:creationId xmlns:a16="http://schemas.microsoft.com/office/drawing/2014/main" id="{F408672A-752B-410A-975B-FC3E9A4A692E}"/>
              </a:ext>
            </a:extLst>
          </p:cNvPr>
          <p:cNvSpPr>
            <a:spLocks noGrp="1"/>
          </p:cNvSpPr>
          <p:nvPr>
            <p:ph type="sldNum" sz="quarter" idx="12"/>
          </p:nvPr>
        </p:nvSpPr>
        <p:spPr/>
        <p:txBody>
          <a:bodyPr/>
          <a:lstStyle/>
          <a:p>
            <a:fld id="{DAA54947-94DF-4087-82AF-D7550B309CB3}" type="slidenum">
              <a:rPr lang="en-US" smtClean="0"/>
              <a:t>39</a:t>
            </a:fld>
            <a:endParaRPr lang="en-US"/>
          </a:p>
        </p:txBody>
      </p:sp>
      <p:sp>
        <p:nvSpPr>
          <p:cNvPr id="6" name="Content Placeholder 2">
            <a:extLst>
              <a:ext uri="{FF2B5EF4-FFF2-40B4-BE49-F238E27FC236}">
                <a16:creationId xmlns:a16="http://schemas.microsoft.com/office/drawing/2014/main" id="{1D94A6B1-E4EA-408F-9E9D-2AF175B76470}"/>
              </a:ext>
            </a:extLst>
          </p:cNvPr>
          <p:cNvSpPr txBox="1">
            <a:spLocks/>
          </p:cNvSpPr>
          <p:nvPr/>
        </p:nvSpPr>
        <p:spPr>
          <a:xfrm>
            <a:off x="70141" y="979049"/>
            <a:ext cx="8229600" cy="5120640"/>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60000"/>
              <a:buFont typeface="Wingdings" panose="05000000000000000000" pitchFamily="2" charset="2"/>
              <a:buChar char="q"/>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80000"/>
              <a:buFont typeface="Wingdings" panose="05000000000000000000" pitchFamily="2" charset="2"/>
              <a:buChar char="v"/>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Times New Roman" panose="02020603050405020304" pitchFamily="18" charset="0"/>
                <a:cs typeface="Times New Roman" panose="02020603050405020304" pitchFamily="18" charset="0"/>
              </a:rPr>
              <a:t>There are many different types of plasma sources that can be used to do plasma processing.</a:t>
            </a:r>
          </a:p>
          <a:p>
            <a:r>
              <a:rPr lang="en-US" sz="2000" dirty="0">
                <a:latin typeface="Times New Roman" panose="02020603050405020304" pitchFamily="18" charset="0"/>
                <a:cs typeface="Times New Roman" panose="02020603050405020304" pitchFamily="18" charset="0"/>
              </a:rPr>
              <a:t>Advantages and disadvantages</a:t>
            </a:r>
          </a:p>
          <a:p>
            <a:r>
              <a:rPr lang="en-US" sz="2000" dirty="0">
                <a:latin typeface="Times New Roman" panose="02020603050405020304" pitchFamily="18" charset="0"/>
                <a:cs typeface="Times New Roman" panose="02020603050405020304" pitchFamily="18" charset="0"/>
              </a:rPr>
              <a:t>Simplest type is the direct current (DC) plasma source</a:t>
            </a:r>
          </a:p>
          <a:p>
            <a:r>
              <a:rPr lang="en-US" sz="2000" dirty="0">
                <a:latin typeface="Times New Roman" panose="02020603050405020304" pitchFamily="18" charset="0"/>
                <a:cs typeface="Times New Roman" panose="02020603050405020304" pitchFamily="18" charset="0"/>
              </a:rPr>
              <a:t>This simply has two electrodes where a potential is applied.</a:t>
            </a:r>
          </a:p>
          <a:p>
            <a:r>
              <a:rPr lang="en-US" sz="2000" dirty="0">
                <a:latin typeface="Times New Roman" panose="02020603050405020304" pitchFamily="18" charset="0"/>
                <a:cs typeface="Times New Roman" panose="02020603050405020304" pitchFamily="18" charset="0"/>
              </a:rPr>
              <a:t>The E – field that is generated accelerates and stray electrons and if sufficient voltage will cause enough cascading break downs</a:t>
            </a:r>
          </a:p>
          <a:p>
            <a:pPr marL="342900" indent="-342900"/>
            <a:r>
              <a:rPr lang="en-US" sz="2000" dirty="0">
                <a:latin typeface="Times New Roman" panose="02020603050405020304" pitchFamily="18" charset="0"/>
                <a:cs typeface="Times New Roman" panose="02020603050405020304" pitchFamily="18" charset="0"/>
              </a:rPr>
              <a:t>Advantages</a:t>
            </a:r>
          </a:p>
          <a:p>
            <a:pPr marL="800100" lvl="1" indent="-342900">
              <a:buFont typeface="Times New Roman" panose="02020603050405020304" pitchFamily="18" charset="0"/>
              <a:buChar char="−"/>
            </a:pPr>
            <a:r>
              <a:rPr lang="en-US" sz="1800" dirty="0">
                <a:latin typeface="Times New Roman" panose="02020603050405020304" pitchFamily="18" charset="0"/>
                <a:cs typeface="Times New Roman" panose="02020603050405020304" pitchFamily="18" charset="0"/>
              </a:rPr>
              <a:t>simple to set up, not very complicated to use</a:t>
            </a:r>
          </a:p>
          <a:p>
            <a:pPr marL="800100" lvl="1" indent="-342900">
              <a:buFont typeface="Times New Roman" panose="02020603050405020304" pitchFamily="18" charset="0"/>
              <a:buChar char="−"/>
            </a:pPr>
            <a:r>
              <a:rPr lang="en-US" sz="1800" dirty="0">
                <a:latin typeface="Times New Roman" panose="02020603050405020304" pitchFamily="18" charset="0"/>
                <a:cs typeface="Times New Roman" panose="02020603050405020304" pitchFamily="18" charset="0"/>
              </a:rPr>
              <a:t>quick turn around</a:t>
            </a:r>
          </a:p>
          <a:p>
            <a:pPr marL="342900" indent="-342900"/>
            <a:r>
              <a:rPr lang="en-US" sz="2000" dirty="0">
                <a:latin typeface="Times New Roman" panose="02020603050405020304" pitchFamily="18" charset="0"/>
                <a:cs typeface="Times New Roman" panose="02020603050405020304" pitchFamily="18" charset="0"/>
              </a:rPr>
              <a:t>Disadvantages:</a:t>
            </a:r>
          </a:p>
          <a:p>
            <a:pPr marL="800100" lvl="1" indent="-342900">
              <a:buFont typeface="Times New Roman" panose="02020603050405020304" pitchFamily="18" charset="0"/>
              <a:buChar char="−"/>
            </a:pPr>
            <a:r>
              <a:rPr lang="en-US" sz="1800" dirty="0">
                <a:latin typeface="Times New Roman" panose="02020603050405020304" pitchFamily="18" charset="0"/>
                <a:cs typeface="Times New Roman" panose="02020603050405020304" pitchFamily="18" charset="0"/>
              </a:rPr>
              <a:t>low density</a:t>
            </a:r>
          </a:p>
          <a:p>
            <a:pPr marL="800100" lvl="1" indent="-342900">
              <a:buFont typeface="Times New Roman" panose="02020603050405020304" pitchFamily="18" charset="0"/>
              <a:buChar char="−"/>
            </a:pPr>
            <a:r>
              <a:rPr lang="en-US" sz="1800" dirty="0">
                <a:latin typeface="Times New Roman" panose="02020603050405020304" pitchFamily="18" charset="0"/>
                <a:cs typeface="Times New Roman" panose="02020603050405020304" pitchFamily="18" charset="0"/>
              </a:rPr>
              <a:t>low temperature</a:t>
            </a:r>
          </a:p>
          <a:p>
            <a:pPr marL="800100" lvl="1" indent="-342900">
              <a:buFont typeface="Times New Roman" panose="02020603050405020304" pitchFamily="18" charset="0"/>
              <a:buChar char="−"/>
            </a:pPr>
            <a:r>
              <a:rPr lang="en-US" sz="1800" dirty="0">
                <a:latin typeface="Times New Roman" panose="02020603050405020304" pitchFamily="18" charset="0"/>
                <a:cs typeface="Times New Roman" panose="02020603050405020304" pitchFamily="18" charset="0"/>
              </a:rPr>
              <a:t>high pressure</a:t>
            </a:r>
          </a:p>
          <a:p>
            <a:pPr marL="800100" lvl="1" indent="-342900">
              <a:buFont typeface="Times New Roman" panose="02020603050405020304" pitchFamily="18" charset="0"/>
              <a:buChar char="−"/>
            </a:pPr>
            <a:r>
              <a:rPr lang="en-US" sz="1800" dirty="0">
                <a:latin typeface="Times New Roman" panose="02020603050405020304" pitchFamily="18" charset="0"/>
                <a:cs typeface="Times New Roman" panose="02020603050405020304" pitchFamily="18" charset="0"/>
              </a:rPr>
              <a:t>Lots stray contamination</a:t>
            </a:r>
            <a:endParaRPr lang="en-US" sz="1600" dirty="0">
              <a:latin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id="{8B272192-52A6-408C-A8E2-7AA261529099}"/>
              </a:ext>
            </a:extLst>
          </p:cNvPr>
          <p:cNvGrpSpPr/>
          <p:nvPr/>
        </p:nvGrpSpPr>
        <p:grpSpPr>
          <a:xfrm>
            <a:off x="7632848" y="1534909"/>
            <a:ext cx="4239922" cy="3932569"/>
            <a:chOff x="4494501" y="1502875"/>
            <a:chExt cx="4239922" cy="3932569"/>
          </a:xfrm>
        </p:grpSpPr>
        <p:sp>
          <p:nvSpPr>
            <p:cNvPr id="8" name="Rectangle 7">
              <a:extLst>
                <a:ext uri="{FF2B5EF4-FFF2-40B4-BE49-F238E27FC236}">
                  <a16:creationId xmlns:a16="http://schemas.microsoft.com/office/drawing/2014/main" id="{3ACCF232-FBD5-476E-93A9-C536A753A3D5}"/>
                </a:ext>
              </a:extLst>
            </p:cNvPr>
            <p:cNvSpPr/>
            <p:nvPr/>
          </p:nvSpPr>
          <p:spPr>
            <a:xfrm>
              <a:off x="5029199" y="2055302"/>
              <a:ext cx="2286000" cy="274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80A33D8-5B4E-4E15-8C3A-EE909938D0A7}"/>
                </a:ext>
              </a:extLst>
            </p:cNvPr>
            <p:cNvSpPr/>
            <p:nvPr/>
          </p:nvSpPr>
          <p:spPr>
            <a:xfrm>
              <a:off x="5943598" y="2512218"/>
              <a:ext cx="2743200" cy="1828800"/>
            </a:xfrm>
            <a:prstGeom prst="rect">
              <a:avLst/>
            </a:prstGeom>
            <a:solidFill>
              <a:schemeClr val="bg1"/>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ABBF138-DCCB-4D72-811E-343AEBECDB75}"/>
                </a:ext>
              </a:extLst>
            </p:cNvPr>
            <p:cNvSpPr/>
            <p:nvPr/>
          </p:nvSpPr>
          <p:spPr>
            <a:xfrm>
              <a:off x="6400799" y="2790825"/>
              <a:ext cx="1828800" cy="91440"/>
            </a:xfrm>
            <a:prstGeom prst="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F0248D5-9B3C-47C9-9C1F-6F11DD190A39}"/>
                </a:ext>
              </a:extLst>
            </p:cNvPr>
            <p:cNvSpPr/>
            <p:nvPr/>
          </p:nvSpPr>
          <p:spPr>
            <a:xfrm>
              <a:off x="6398422" y="3974328"/>
              <a:ext cx="1828800" cy="91440"/>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277000D1-4484-4CA7-B281-C395BCE2917F}"/>
                </a:ext>
              </a:extLst>
            </p:cNvPr>
            <p:cNvCxnSpPr/>
            <p:nvPr/>
          </p:nvCxnSpPr>
          <p:spPr>
            <a:xfrm>
              <a:off x="6400799" y="3883772"/>
              <a:ext cx="1828800"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3" name="Arc 12">
              <a:extLst>
                <a:ext uri="{FF2B5EF4-FFF2-40B4-BE49-F238E27FC236}">
                  <a16:creationId xmlns:a16="http://schemas.microsoft.com/office/drawing/2014/main" id="{2547BCDC-0991-42B7-A4D9-EDEF7BAEB2B0}"/>
                </a:ext>
              </a:extLst>
            </p:cNvPr>
            <p:cNvSpPr/>
            <p:nvPr/>
          </p:nvSpPr>
          <p:spPr>
            <a:xfrm>
              <a:off x="7174395" y="2375058"/>
              <a:ext cx="274320" cy="274320"/>
            </a:xfrm>
            <a:prstGeom prst="arc">
              <a:avLst>
                <a:gd name="adj1" fmla="val 16200000"/>
                <a:gd name="adj2" fmla="val 5422167"/>
              </a:avLst>
            </a:prstGeom>
            <a:solidFill>
              <a:schemeClr val="bg1"/>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C154BAF2-DF32-4112-BF44-87EF1FE4F3B3}"/>
                </a:ext>
              </a:extLst>
            </p:cNvPr>
            <p:cNvCxnSpPr/>
            <p:nvPr/>
          </p:nvCxnSpPr>
          <p:spPr>
            <a:xfrm>
              <a:off x="7091082" y="2512218"/>
              <a:ext cx="548640" cy="0"/>
            </a:xfrm>
            <a:prstGeom prst="line">
              <a:avLst/>
            </a:prstGeom>
            <a:ln w="254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FA41E0D-3A19-4629-ABDE-03F43B62BC75}"/>
                </a:ext>
              </a:extLst>
            </p:cNvPr>
            <p:cNvCxnSpPr/>
            <p:nvPr/>
          </p:nvCxnSpPr>
          <p:spPr>
            <a:xfrm>
              <a:off x="7310671" y="2637470"/>
              <a:ext cx="0" cy="15544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EC1E7580-3197-4586-8FDF-38A6D6CD0698}"/>
                </a:ext>
              </a:extLst>
            </p:cNvPr>
            <p:cNvSpPr/>
            <p:nvPr/>
          </p:nvSpPr>
          <p:spPr>
            <a:xfrm>
              <a:off x="7215193" y="2389344"/>
              <a:ext cx="102589" cy="10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FAB5ABF6-51FC-4E6E-A88C-5746638726B6}"/>
                </a:ext>
              </a:extLst>
            </p:cNvPr>
            <p:cNvCxnSpPr/>
            <p:nvPr/>
          </p:nvCxnSpPr>
          <p:spPr>
            <a:xfrm>
              <a:off x="7315203" y="4065768"/>
              <a:ext cx="0" cy="118872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D833F6F-296B-4F6F-A2F4-B77510E88D9F}"/>
                </a:ext>
              </a:extLst>
            </p:cNvPr>
            <p:cNvCxnSpPr/>
            <p:nvPr/>
          </p:nvCxnSpPr>
          <p:spPr>
            <a:xfrm>
              <a:off x="7129463" y="5254488"/>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0FCA606-D94C-4741-AFA5-9E5747648662}"/>
                </a:ext>
              </a:extLst>
            </p:cNvPr>
            <p:cNvCxnSpPr/>
            <p:nvPr/>
          </p:nvCxnSpPr>
          <p:spPr>
            <a:xfrm>
              <a:off x="7180622" y="5344966"/>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8E06E3E-615D-4A65-92D9-21854A7E4EAE}"/>
                </a:ext>
              </a:extLst>
            </p:cNvPr>
            <p:cNvCxnSpPr/>
            <p:nvPr/>
          </p:nvCxnSpPr>
          <p:spPr>
            <a:xfrm>
              <a:off x="7222336" y="5435444"/>
              <a:ext cx="18288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4D00D8CD-87D3-4B0F-8921-5D05FDE11B81}"/>
                </a:ext>
              </a:extLst>
            </p:cNvPr>
            <p:cNvSpPr/>
            <p:nvPr/>
          </p:nvSpPr>
          <p:spPr>
            <a:xfrm>
              <a:off x="7283017" y="4308634"/>
              <a:ext cx="64008" cy="640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CA26E43-7F8C-4689-A8F0-018852752112}"/>
                </a:ext>
              </a:extLst>
            </p:cNvPr>
            <p:cNvSpPr/>
            <p:nvPr/>
          </p:nvSpPr>
          <p:spPr>
            <a:xfrm>
              <a:off x="7284446" y="4766118"/>
              <a:ext cx="64008" cy="640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3005528-8292-4EDB-B3E6-EED55A9AD705}"/>
                </a:ext>
              </a:extLst>
            </p:cNvPr>
            <p:cNvSpPr/>
            <p:nvPr/>
          </p:nvSpPr>
          <p:spPr>
            <a:xfrm>
              <a:off x="6126949" y="1964540"/>
              <a:ext cx="548640" cy="18288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9">
              <a:extLst>
                <a:ext uri="{FF2B5EF4-FFF2-40B4-BE49-F238E27FC236}">
                  <a16:creationId xmlns:a16="http://schemas.microsoft.com/office/drawing/2014/main" id="{73783443-9C92-4997-A7F7-1689398C9A8E}"/>
                </a:ext>
              </a:extLst>
            </p:cNvPr>
            <p:cNvSpPr/>
            <p:nvPr/>
          </p:nvSpPr>
          <p:spPr>
            <a:xfrm>
              <a:off x="6400799" y="2971799"/>
              <a:ext cx="1826423" cy="82296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PLASMA</a:t>
              </a:r>
            </a:p>
          </p:txBody>
        </p:sp>
        <p:sp>
          <p:nvSpPr>
            <p:cNvPr id="25" name="TextBox 24">
              <a:extLst>
                <a:ext uri="{FF2B5EF4-FFF2-40B4-BE49-F238E27FC236}">
                  <a16:creationId xmlns:a16="http://schemas.microsoft.com/office/drawing/2014/main" id="{9B9D4553-0497-493C-A97E-117D503F8A22}"/>
                </a:ext>
              </a:extLst>
            </p:cNvPr>
            <p:cNvSpPr txBox="1"/>
            <p:nvPr/>
          </p:nvSpPr>
          <p:spPr>
            <a:xfrm>
              <a:off x="4494501" y="3516042"/>
              <a:ext cx="1074781" cy="461665"/>
            </a:xfrm>
            <a:prstGeom prst="rect">
              <a:avLst/>
            </a:prstGeom>
            <a:noFill/>
          </p:spPr>
          <p:txBody>
            <a:bodyPr wrap="none" rtlCol="0">
              <a:spAutoFit/>
            </a:bodyPr>
            <a:lstStyle/>
            <a:p>
              <a:pPr algn="r"/>
              <a:r>
                <a:rPr lang="en-US" sz="1200" b="1" dirty="0" err="1">
                  <a:latin typeface="Times New Roman" panose="02020603050405020304" pitchFamily="18" charset="0"/>
                  <a:cs typeface="Times New Roman" panose="02020603050405020304" pitchFamily="18" charset="0"/>
                </a:rPr>
                <a:t>d.c</a:t>
              </a:r>
              <a:endParaRPr lang="en-US" sz="1200" b="1" dirty="0">
                <a:latin typeface="Times New Roman" panose="02020603050405020304" pitchFamily="18" charset="0"/>
                <a:cs typeface="Times New Roman" panose="02020603050405020304" pitchFamily="18" charset="0"/>
              </a:endParaRPr>
            </a:p>
            <a:p>
              <a:pPr algn="r"/>
              <a:r>
                <a:rPr lang="en-US" sz="1200" b="1" dirty="0">
                  <a:latin typeface="Times New Roman" panose="02020603050405020304" pitchFamily="18" charset="0"/>
                  <a:cs typeface="Times New Roman" panose="02020603050405020304" pitchFamily="18" charset="0"/>
                </a:rPr>
                <a:t>Power supply</a:t>
              </a:r>
            </a:p>
          </p:txBody>
        </p:sp>
        <p:sp>
          <p:nvSpPr>
            <p:cNvPr id="26" name="TextBox 25">
              <a:extLst>
                <a:ext uri="{FF2B5EF4-FFF2-40B4-BE49-F238E27FC236}">
                  <a16:creationId xmlns:a16="http://schemas.microsoft.com/office/drawing/2014/main" id="{915962DD-A84B-4155-9732-7412967085BE}"/>
                </a:ext>
              </a:extLst>
            </p:cNvPr>
            <p:cNvSpPr txBox="1"/>
            <p:nvPr/>
          </p:nvSpPr>
          <p:spPr>
            <a:xfrm>
              <a:off x="5983331" y="1502875"/>
              <a:ext cx="829347" cy="461665"/>
            </a:xfrm>
            <a:prstGeom prst="rect">
              <a:avLst/>
            </a:prstGeom>
            <a:noFill/>
          </p:spPr>
          <p:txBody>
            <a:bodyPr wrap="square" rtlCol="0">
              <a:spAutoFit/>
            </a:bodyPr>
            <a:lstStyle/>
            <a:p>
              <a:pPr algn="ctr"/>
              <a:r>
                <a:rPr lang="en-US" sz="1200" b="1" dirty="0">
                  <a:latin typeface="Times New Roman" panose="02020603050405020304" pitchFamily="18" charset="0"/>
                  <a:cs typeface="Times New Roman" panose="02020603050405020304" pitchFamily="18" charset="0"/>
                </a:rPr>
                <a:t>Ballast resistor</a:t>
              </a:r>
            </a:p>
          </p:txBody>
        </p:sp>
        <p:sp>
          <p:nvSpPr>
            <p:cNvPr id="27" name="TextBox 26">
              <a:extLst>
                <a:ext uri="{FF2B5EF4-FFF2-40B4-BE49-F238E27FC236}">
                  <a16:creationId xmlns:a16="http://schemas.microsoft.com/office/drawing/2014/main" id="{258360DF-CDFB-4C4E-99DB-A3CB4E5833C5}"/>
                </a:ext>
              </a:extLst>
            </p:cNvPr>
            <p:cNvSpPr txBox="1"/>
            <p:nvPr/>
          </p:nvSpPr>
          <p:spPr>
            <a:xfrm>
              <a:off x="7362988" y="2562225"/>
              <a:ext cx="1211485" cy="276999"/>
            </a:xfrm>
            <a:prstGeom prst="rect">
              <a:avLst/>
            </a:prstGeom>
            <a:noFill/>
          </p:spPr>
          <p:txBody>
            <a:bodyPr wrap="none" rtlCol="0">
              <a:spAutoFit/>
            </a:bodyPr>
            <a:lstStyle/>
            <a:p>
              <a:r>
                <a:rPr lang="en-US" sz="1200" b="1" dirty="0">
                  <a:latin typeface="Times New Roman" panose="02020603050405020304" pitchFamily="18" charset="0"/>
                  <a:cs typeface="Times New Roman" panose="02020603050405020304" pitchFamily="18" charset="0"/>
                </a:rPr>
                <a:t>upper electrode</a:t>
              </a:r>
            </a:p>
          </p:txBody>
        </p:sp>
        <p:sp>
          <p:nvSpPr>
            <p:cNvPr id="28" name="TextBox 27">
              <a:extLst>
                <a:ext uri="{FF2B5EF4-FFF2-40B4-BE49-F238E27FC236}">
                  <a16:creationId xmlns:a16="http://schemas.microsoft.com/office/drawing/2014/main" id="{98B83055-B0EE-4940-BF64-FD0CC3A874A0}"/>
                </a:ext>
              </a:extLst>
            </p:cNvPr>
            <p:cNvSpPr txBox="1"/>
            <p:nvPr/>
          </p:nvSpPr>
          <p:spPr>
            <a:xfrm>
              <a:off x="7272254" y="4028968"/>
              <a:ext cx="1187441" cy="276999"/>
            </a:xfrm>
            <a:prstGeom prst="rect">
              <a:avLst/>
            </a:prstGeom>
            <a:noFill/>
          </p:spPr>
          <p:txBody>
            <a:bodyPr wrap="none" rtlCol="0">
              <a:spAutoFit/>
            </a:bodyPr>
            <a:lstStyle/>
            <a:p>
              <a:r>
                <a:rPr lang="en-US" sz="1200" b="1" dirty="0">
                  <a:latin typeface="Times New Roman" panose="02020603050405020304" pitchFamily="18" charset="0"/>
                  <a:cs typeface="Times New Roman" panose="02020603050405020304" pitchFamily="18" charset="0"/>
                </a:rPr>
                <a:t>lower electrode</a:t>
              </a:r>
            </a:p>
          </p:txBody>
        </p:sp>
        <p:sp>
          <p:nvSpPr>
            <p:cNvPr id="29" name="TextBox 28">
              <a:extLst>
                <a:ext uri="{FF2B5EF4-FFF2-40B4-BE49-F238E27FC236}">
                  <a16:creationId xmlns:a16="http://schemas.microsoft.com/office/drawing/2014/main" id="{0A3B2934-6409-4118-94A6-F745B42D2D93}"/>
                </a:ext>
              </a:extLst>
            </p:cNvPr>
            <p:cNvSpPr txBox="1"/>
            <p:nvPr/>
          </p:nvSpPr>
          <p:spPr>
            <a:xfrm>
              <a:off x="7943822" y="3655419"/>
              <a:ext cx="790601" cy="276999"/>
            </a:xfrm>
            <a:prstGeom prst="rect">
              <a:avLst/>
            </a:prstGeom>
            <a:noFill/>
          </p:spPr>
          <p:txBody>
            <a:bodyPr wrap="none" rtlCol="0">
              <a:spAutoFit/>
            </a:bodyPr>
            <a:lstStyle/>
            <a:p>
              <a:r>
                <a:rPr lang="en-US" sz="1200" b="1" dirty="0">
                  <a:latin typeface="Times New Roman" panose="02020603050405020304" pitchFamily="18" charset="0"/>
                  <a:cs typeface="Times New Roman" panose="02020603050405020304" pitchFamily="18" charset="0"/>
                </a:rPr>
                <a:t>substrate</a:t>
              </a:r>
            </a:p>
          </p:txBody>
        </p:sp>
        <p:sp>
          <p:nvSpPr>
            <p:cNvPr id="30" name="TextBox 29">
              <a:extLst>
                <a:ext uri="{FF2B5EF4-FFF2-40B4-BE49-F238E27FC236}">
                  <a16:creationId xmlns:a16="http://schemas.microsoft.com/office/drawing/2014/main" id="{9045765D-95B8-4336-B43B-38CB0DB8E283}"/>
                </a:ext>
              </a:extLst>
            </p:cNvPr>
            <p:cNvSpPr txBox="1"/>
            <p:nvPr/>
          </p:nvSpPr>
          <p:spPr>
            <a:xfrm>
              <a:off x="7601622" y="4350543"/>
              <a:ext cx="895349" cy="646331"/>
            </a:xfrm>
            <a:prstGeom prst="rect">
              <a:avLst/>
            </a:prstGeom>
            <a:noFill/>
          </p:spPr>
          <p:txBody>
            <a:bodyPr wrap="square" rtlCol="0">
              <a:spAutoFit/>
            </a:bodyPr>
            <a:lstStyle/>
            <a:p>
              <a:pPr algn="ctr"/>
              <a:r>
                <a:rPr lang="en-US" sz="1200" b="1" dirty="0">
                  <a:solidFill>
                    <a:schemeClr val="tx2">
                      <a:lumMod val="60000"/>
                      <a:lumOff val="40000"/>
                    </a:schemeClr>
                  </a:solidFill>
                  <a:latin typeface="Times New Roman" panose="02020603050405020304" pitchFamily="18" charset="0"/>
                  <a:cs typeface="Times New Roman" panose="02020603050405020304" pitchFamily="18" charset="0"/>
                </a:rPr>
                <a:t>Grounded vacuum vessel</a:t>
              </a:r>
            </a:p>
          </p:txBody>
        </p:sp>
        <p:sp>
          <p:nvSpPr>
            <p:cNvPr id="31" name="Rectangle 30">
              <a:extLst>
                <a:ext uri="{FF2B5EF4-FFF2-40B4-BE49-F238E27FC236}">
                  <a16:creationId xmlns:a16="http://schemas.microsoft.com/office/drawing/2014/main" id="{C8966041-A16F-4826-A6EF-B3D809E086C2}"/>
                </a:ext>
              </a:extLst>
            </p:cNvPr>
            <p:cNvSpPr/>
            <p:nvPr/>
          </p:nvSpPr>
          <p:spPr>
            <a:xfrm>
              <a:off x="4845849" y="3152785"/>
              <a:ext cx="365760" cy="548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B74790BE-81B2-460E-B0B0-381B5DB9242E}"/>
                </a:ext>
              </a:extLst>
            </p:cNvPr>
            <p:cNvCxnSpPr/>
            <p:nvPr/>
          </p:nvCxnSpPr>
          <p:spPr>
            <a:xfrm>
              <a:off x="4846319" y="3700958"/>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413D358-A18D-42B9-999F-462476EB7B66}"/>
                </a:ext>
              </a:extLst>
            </p:cNvPr>
            <p:cNvCxnSpPr/>
            <p:nvPr/>
          </p:nvCxnSpPr>
          <p:spPr>
            <a:xfrm>
              <a:off x="4941559" y="3517601"/>
              <a:ext cx="18288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1729EFB-14E4-4A67-B71A-19BE6C36F9F4}"/>
                </a:ext>
              </a:extLst>
            </p:cNvPr>
            <p:cNvCxnSpPr/>
            <p:nvPr/>
          </p:nvCxnSpPr>
          <p:spPr>
            <a:xfrm>
              <a:off x="4846630" y="3336415"/>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F629791-00AB-44C5-8E1F-7061101013DF}"/>
                </a:ext>
              </a:extLst>
            </p:cNvPr>
            <p:cNvCxnSpPr/>
            <p:nvPr/>
          </p:nvCxnSpPr>
          <p:spPr>
            <a:xfrm>
              <a:off x="4939489" y="3153271"/>
              <a:ext cx="18288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519702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A0518F9-3A00-486B-989B-6385238D0A07}"/>
              </a:ext>
            </a:extLst>
          </p:cNvPr>
          <p:cNvGrpSpPr/>
          <p:nvPr/>
        </p:nvGrpSpPr>
        <p:grpSpPr>
          <a:xfrm>
            <a:off x="0" y="-1"/>
            <a:ext cx="12188952" cy="6858000"/>
            <a:chOff x="0" y="-1"/>
            <a:chExt cx="12188952" cy="6858000"/>
          </a:xfrm>
        </p:grpSpPr>
        <p:sp>
          <p:nvSpPr>
            <p:cNvPr id="14" name="Rectangle 13">
              <a:extLst>
                <a:ext uri="{FF2B5EF4-FFF2-40B4-BE49-F238E27FC236}">
                  <a16:creationId xmlns:a16="http://schemas.microsoft.com/office/drawing/2014/main" id="{05795AC8-2FCD-460A-968C-3936D8A66447}"/>
                </a:ext>
              </a:extLst>
            </p:cNvPr>
            <p:cNvSpPr/>
            <p:nvPr/>
          </p:nvSpPr>
          <p:spPr>
            <a:xfrm>
              <a:off x="0" y="-1"/>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B02AF0FC-3426-4F6D-A076-9029E318E401}"/>
                </a:ext>
              </a:extLst>
            </p:cNvPr>
            <p:cNvSpPr/>
            <p:nvPr/>
          </p:nvSpPr>
          <p:spPr>
            <a:xfrm>
              <a:off x="1524003" y="236140"/>
              <a:ext cx="9144000" cy="5486400"/>
            </a:xfrm>
            <a:prstGeom prst="rect">
              <a:avLst/>
            </a:prstGeom>
            <a:gradFill>
              <a:gsLst>
                <a:gs pos="0">
                  <a:schemeClr val="accent1">
                    <a:lumMod val="5000"/>
                    <a:lumOff val="95000"/>
                  </a:schemeClr>
                </a:gs>
                <a:gs pos="36000">
                  <a:schemeClr val="tx1"/>
                </a:gs>
              </a:gsLst>
              <a:lin ang="13500000" scaled="1"/>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Connector 20">
              <a:extLst>
                <a:ext uri="{FF2B5EF4-FFF2-40B4-BE49-F238E27FC236}">
                  <a16:creationId xmlns:a16="http://schemas.microsoft.com/office/drawing/2014/main" id="{7863B90C-4ECA-442A-8523-A9DCF7180F4F}"/>
                </a:ext>
              </a:extLst>
            </p:cNvPr>
            <p:cNvCxnSpPr/>
            <p:nvPr/>
          </p:nvCxnSpPr>
          <p:spPr>
            <a:xfrm>
              <a:off x="1526202" y="1604115"/>
              <a:ext cx="18288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BC3EB8F-F232-45FA-BA92-B98AF2C9F5D4}"/>
                </a:ext>
              </a:extLst>
            </p:cNvPr>
            <p:cNvCxnSpPr/>
            <p:nvPr/>
          </p:nvCxnSpPr>
          <p:spPr>
            <a:xfrm>
              <a:off x="1528401" y="2520087"/>
              <a:ext cx="18288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D54B800-3074-4739-8E56-AFCACCF4C704}"/>
                </a:ext>
              </a:extLst>
            </p:cNvPr>
            <p:cNvCxnSpPr/>
            <p:nvPr/>
          </p:nvCxnSpPr>
          <p:spPr>
            <a:xfrm>
              <a:off x="1536571" y="3434941"/>
              <a:ext cx="18288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95871AD-DD51-4944-A128-E7010142216D}"/>
                </a:ext>
              </a:extLst>
            </p:cNvPr>
            <p:cNvCxnSpPr/>
            <p:nvPr/>
          </p:nvCxnSpPr>
          <p:spPr>
            <a:xfrm>
              <a:off x="1540342" y="4342603"/>
              <a:ext cx="18288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8D7FCD4-A350-4340-87C6-CD766BC3D481}"/>
                </a:ext>
              </a:extLst>
            </p:cNvPr>
            <p:cNvCxnSpPr/>
            <p:nvPr/>
          </p:nvCxnSpPr>
          <p:spPr>
            <a:xfrm>
              <a:off x="1530599" y="5258574"/>
              <a:ext cx="18288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7CDB459-8CA2-484D-8206-CE074210903C}"/>
                </a:ext>
              </a:extLst>
            </p:cNvPr>
            <p:cNvSpPr txBox="1"/>
            <p:nvPr/>
          </p:nvSpPr>
          <p:spPr>
            <a:xfrm>
              <a:off x="1275376" y="5734239"/>
              <a:ext cx="497252"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3</a:t>
              </a:r>
            </a:p>
          </p:txBody>
        </p:sp>
        <p:sp>
          <p:nvSpPr>
            <p:cNvPr id="27" name="TextBox 26">
              <a:extLst>
                <a:ext uri="{FF2B5EF4-FFF2-40B4-BE49-F238E27FC236}">
                  <a16:creationId xmlns:a16="http://schemas.microsoft.com/office/drawing/2014/main" id="{BDF234E1-DB9D-418A-B94B-9BECD1BE232A}"/>
                </a:ext>
              </a:extLst>
            </p:cNvPr>
            <p:cNvSpPr txBox="1"/>
            <p:nvPr/>
          </p:nvSpPr>
          <p:spPr>
            <a:xfrm>
              <a:off x="1026994" y="507213"/>
              <a:ext cx="497252"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8</a:t>
              </a:r>
            </a:p>
          </p:txBody>
        </p:sp>
        <p:sp>
          <p:nvSpPr>
            <p:cNvPr id="28" name="TextBox 27">
              <a:extLst>
                <a:ext uri="{FF2B5EF4-FFF2-40B4-BE49-F238E27FC236}">
                  <a16:creationId xmlns:a16="http://schemas.microsoft.com/office/drawing/2014/main" id="{038058CD-4EE5-4852-A1B1-FBCA24221FEA}"/>
                </a:ext>
              </a:extLst>
            </p:cNvPr>
            <p:cNvSpPr txBox="1"/>
            <p:nvPr/>
          </p:nvSpPr>
          <p:spPr>
            <a:xfrm>
              <a:off x="1034089" y="5084794"/>
              <a:ext cx="497252"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3</a:t>
              </a:r>
            </a:p>
          </p:txBody>
        </p:sp>
        <p:sp>
          <p:nvSpPr>
            <p:cNvPr id="29" name="TextBox 28">
              <a:extLst>
                <a:ext uri="{FF2B5EF4-FFF2-40B4-BE49-F238E27FC236}">
                  <a16:creationId xmlns:a16="http://schemas.microsoft.com/office/drawing/2014/main" id="{46B09DE4-4AAA-41E6-B2BB-D1A02DAA1902}"/>
                </a:ext>
              </a:extLst>
            </p:cNvPr>
            <p:cNvSpPr txBox="1"/>
            <p:nvPr/>
          </p:nvSpPr>
          <p:spPr>
            <a:xfrm>
              <a:off x="1033347" y="4160126"/>
              <a:ext cx="497252"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4</a:t>
              </a:r>
            </a:p>
          </p:txBody>
        </p:sp>
        <p:sp>
          <p:nvSpPr>
            <p:cNvPr id="30" name="TextBox 29">
              <a:extLst>
                <a:ext uri="{FF2B5EF4-FFF2-40B4-BE49-F238E27FC236}">
                  <a16:creationId xmlns:a16="http://schemas.microsoft.com/office/drawing/2014/main" id="{A080A3E7-C442-4AB8-886B-5635FD536515}"/>
                </a:ext>
              </a:extLst>
            </p:cNvPr>
            <p:cNvSpPr txBox="1"/>
            <p:nvPr/>
          </p:nvSpPr>
          <p:spPr>
            <a:xfrm>
              <a:off x="1033347" y="3245053"/>
              <a:ext cx="497252"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5</a:t>
              </a:r>
            </a:p>
          </p:txBody>
        </p:sp>
        <p:sp>
          <p:nvSpPr>
            <p:cNvPr id="31" name="TextBox 30">
              <a:extLst>
                <a:ext uri="{FF2B5EF4-FFF2-40B4-BE49-F238E27FC236}">
                  <a16:creationId xmlns:a16="http://schemas.microsoft.com/office/drawing/2014/main" id="{362216DA-57CD-4915-A029-B14FC257C842}"/>
                </a:ext>
              </a:extLst>
            </p:cNvPr>
            <p:cNvSpPr txBox="1"/>
            <p:nvPr/>
          </p:nvSpPr>
          <p:spPr>
            <a:xfrm>
              <a:off x="1022375" y="2330287"/>
              <a:ext cx="497252"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6</a:t>
              </a:r>
            </a:p>
          </p:txBody>
        </p:sp>
        <p:sp>
          <p:nvSpPr>
            <p:cNvPr id="32" name="TextBox 31">
              <a:extLst>
                <a:ext uri="{FF2B5EF4-FFF2-40B4-BE49-F238E27FC236}">
                  <a16:creationId xmlns:a16="http://schemas.microsoft.com/office/drawing/2014/main" id="{E9F30BF5-A5BC-44FC-9ED4-9610F99CDBB7}"/>
                </a:ext>
              </a:extLst>
            </p:cNvPr>
            <p:cNvSpPr txBox="1"/>
            <p:nvPr/>
          </p:nvSpPr>
          <p:spPr>
            <a:xfrm>
              <a:off x="1032032" y="1414466"/>
              <a:ext cx="497252"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7</a:t>
              </a:r>
            </a:p>
          </p:txBody>
        </p:sp>
        <p:cxnSp>
          <p:nvCxnSpPr>
            <p:cNvPr id="33" name="Straight Connector 32">
              <a:extLst>
                <a:ext uri="{FF2B5EF4-FFF2-40B4-BE49-F238E27FC236}">
                  <a16:creationId xmlns:a16="http://schemas.microsoft.com/office/drawing/2014/main" id="{D6943129-35AC-4B9F-A302-BE6197751F04}"/>
                </a:ext>
              </a:extLst>
            </p:cNvPr>
            <p:cNvCxnSpPr/>
            <p:nvPr/>
          </p:nvCxnSpPr>
          <p:spPr>
            <a:xfrm>
              <a:off x="1523372" y="691284"/>
              <a:ext cx="18288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821676B5-7411-4E03-9A5E-98C9FC5E1147}"/>
                </a:ext>
              </a:extLst>
            </p:cNvPr>
            <p:cNvSpPr txBox="1"/>
            <p:nvPr/>
          </p:nvSpPr>
          <p:spPr>
            <a:xfrm>
              <a:off x="5820473" y="5717963"/>
              <a:ext cx="575799"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18</a:t>
              </a:r>
            </a:p>
          </p:txBody>
        </p:sp>
        <p:sp>
          <p:nvSpPr>
            <p:cNvPr id="35" name="TextBox 34">
              <a:extLst>
                <a:ext uri="{FF2B5EF4-FFF2-40B4-BE49-F238E27FC236}">
                  <a16:creationId xmlns:a16="http://schemas.microsoft.com/office/drawing/2014/main" id="{A36C6FF7-3F4D-4EF7-A82C-D6DD28AA7709}"/>
                </a:ext>
              </a:extLst>
            </p:cNvPr>
            <p:cNvSpPr txBox="1"/>
            <p:nvPr/>
          </p:nvSpPr>
          <p:spPr>
            <a:xfrm>
              <a:off x="6730770" y="5717963"/>
              <a:ext cx="575799"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21</a:t>
              </a:r>
            </a:p>
          </p:txBody>
        </p:sp>
        <p:sp>
          <p:nvSpPr>
            <p:cNvPr id="36" name="TextBox 35">
              <a:extLst>
                <a:ext uri="{FF2B5EF4-FFF2-40B4-BE49-F238E27FC236}">
                  <a16:creationId xmlns:a16="http://schemas.microsoft.com/office/drawing/2014/main" id="{EC8598ED-4F72-4B3F-8543-B48843859E16}"/>
                </a:ext>
              </a:extLst>
            </p:cNvPr>
            <p:cNvSpPr txBox="1"/>
            <p:nvPr/>
          </p:nvSpPr>
          <p:spPr>
            <a:xfrm>
              <a:off x="7646228" y="5726380"/>
              <a:ext cx="575799"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24</a:t>
              </a:r>
            </a:p>
          </p:txBody>
        </p:sp>
        <p:sp>
          <p:nvSpPr>
            <p:cNvPr id="37" name="TextBox 36">
              <a:extLst>
                <a:ext uri="{FF2B5EF4-FFF2-40B4-BE49-F238E27FC236}">
                  <a16:creationId xmlns:a16="http://schemas.microsoft.com/office/drawing/2014/main" id="{1D61A034-CE0D-4F1C-9264-C3BFC63CD02B}"/>
                </a:ext>
              </a:extLst>
            </p:cNvPr>
            <p:cNvSpPr txBox="1"/>
            <p:nvPr/>
          </p:nvSpPr>
          <p:spPr>
            <a:xfrm>
              <a:off x="8555238" y="5718242"/>
              <a:ext cx="575799"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27</a:t>
              </a:r>
            </a:p>
          </p:txBody>
        </p:sp>
        <p:sp>
          <p:nvSpPr>
            <p:cNvPr id="38" name="TextBox 37">
              <a:extLst>
                <a:ext uri="{FF2B5EF4-FFF2-40B4-BE49-F238E27FC236}">
                  <a16:creationId xmlns:a16="http://schemas.microsoft.com/office/drawing/2014/main" id="{CBEE0D49-0252-461E-847E-27040AB2ADE5}"/>
                </a:ext>
              </a:extLst>
            </p:cNvPr>
            <p:cNvSpPr txBox="1"/>
            <p:nvPr/>
          </p:nvSpPr>
          <p:spPr>
            <a:xfrm>
              <a:off x="9471982" y="5725655"/>
              <a:ext cx="575799"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30</a:t>
              </a:r>
            </a:p>
          </p:txBody>
        </p:sp>
        <p:sp>
          <p:nvSpPr>
            <p:cNvPr id="39" name="TextBox 38">
              <a:extLst>
                <a:ext uri="{FF2B5EF4-FFF2-40B4-BE49-F238E27FC236}">
                  <a16:creationId xmlns:a16="http://schemas.microsoft.com/office/drawing/2014/main" id="{52E8B9A2-50F0-420F-92D7-06E7732E305D}"/>
                </a:ext>
              </a:extLst>
            </p:cNvPr>
            <p:cNvSpPr txBox="1"/>
            <p:nvPr/>
          </p:nvSpPr>
          <p:spPr>
            <a:xfrm>
              <a:off x="10391479" y="5720974"/>
              <a:ext cx="575799"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31</a:t>
              </a:r>
            </a:p>
          </p:txBody>
        </p:sp>
        <p:sp>
          <p:nvSpPr>
            <p:cNvPr id="40" name="TextBox 39">
              <a:extLst>
                <a:ext uri="{FF2B5EF4-FFF2-40B4-BE49-F238E27FC236}">
                  <a16:creationId xmlns:a16="http://schemas.microsoft.com/office/drawing/2014/main" id="{C30157DA-36A5-41BD-AC93-F77BAABDC624}"/>
                </a:ext>
              </a:extLst>
            </p:cNvPr>
            <p:cNvSpPr txBox="1"/>
            <p:nvPr/>
          </p:nvSpPr>
          <p:spPr>
            <a:xfrm>
              <a:off x="2192982" y="5726098"/>
              <a:ext cx="497252"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6</a:t>
              </a:r>
            </a:p>
          </p:txBody>
        </p:sp>
        <p:sp>
          <p:nvSpPr>
            <p:cNvPr id="41" name="TextBox 40">
              <a:extLst>
                <a:ext uri="{FF2B5EF4-FFF2-40B4-BE49-F238E27FC236}">
                  <a16:creationId xmlns:a16="http://schemas.microsoft.com/office/drawing/2014/main" id="{1397C3B8-AEEE-4389-86EA-2BE7EDF5BC77}"/>
                </a:ext>
              </a:extLst>
            </p:cNvPr>
            <p:cNvSpPr txBox="1"/>
            <p:nvPr/>
          </p:nvSpPr>
          <p:spPr>
            <a:xfrm>
              <a:off x="3109661" y="5726095"/>
              <a:ext cx="497252"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9</a:t>
              </a:r>
            </a:p>
          </p:txBody>
        </p:sp>
        <p:sp>
          <p:nvSpPr>
            <p:cNvPr id="42" name="TextBox 41">
              <a:extLst>
                <a:ext uri="{FF2B5EF4-FFF2-40B4-BE49-F238E27FC236}">
                  <a16:creationId xmlns:a16="http://schemas.microsoft.com/office/drawing/2014/main" id="{26DA7C24-9485-4D19-8FA8-FC1FCE449E3A}"/>
                </a:ext>
              </a:extLst>
            </p:cNvPr>
            <p:cNvSpPr txBox="1"/>
            <p:nvPr/>
          </p:nvSpPr>
          <p:spPr>
            <a:xfrm>
              <a:off x="3985251" y="5726095"/>
              <a:ext cx="575799"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12</a:t>
              </a:r>
            </a:p>
          </p:txBody>
        </p:sp>
        <p:sp>
          <p:nvSpPr>
            <p:cNvPr id="43" name="TextBox 42">
              <a:extLst>
                <a:ext uri="{FF2B5EF4-FFF2-40B4-BE49-F238E27FC236}">
                  <a16:creationId xmlns:a16="http://schemas.microsoft.com/office/drawing/2014/main" id="{9951FA6D-12E6-4088-86E3-243C7457808D}"/>
                </a:ext>
              </a:extLst>
            </p:cNvPr>
            <p:cNvSpPr txBox="1"/>
            <p:nvPr/>
          </p:nvSpPr>
          <p:spPr>
            <a:xfrm>
              <a:off x="4903706" y="5717964"/>
              <a:ext cx="575799"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15</a:t>
              </a:r>
            </a:p>
          </p:txBody>
        </p:sp>
        <p:cxnSp>
          <p:nvCxnSpPr>
            <p:cNvPr id="45" name="Straight Connector 44">
              <a:extLst>
                <a:ext uri="{FF2B5EF4-FFF2-40B4-BE49-F238E27FC236}">
                  <a16:creationId xmlns:a16="http://schemas.microsoft.com/office/drawing/2014/main" id="{1D0A3043-582D-49B9-9D58-A599BA8B744A}"/>
                </a:ext>
              </a:extLst>
            </p:cNvPr>
            <p:cNvCxnSpPr/>
            <p:nvPr/>
          </p:nvCxnSpPr>
          <p:spPr>
            <a:xfrm>
              <a:off x="2449851" y="5532369"/>
              <a:ext cx="0" cy="18288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8716EAA-F1E2-40AD-B121-D1952416BBA6}"/>
                </a:ext>
              </a:extLst>
            </p:cNvPr>
            <p:cNvCxnSpPr/>
            <p:nvPr/>
          </p:nvCxnSpPr>
          <p:spPr>
            <a:xfrm>
              <a:off x="3355277" y="5529542"/>
              <a:ext cx="0" cy="18288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78828F1A-A931-4D67-BC81-68ADF74CB032}"/>
                </a:ext>
              </a:extLst>
            </p:cNvPr>
            <p:cNvCxnSpPr/>
            <p:nvPr/>
          </p:nvCxnSpPr>
          <p:spPr>
            <a:xfrm>
              <a:off x="4265746" y="5528690"/>
              <a:ext cx="0" cy="18288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9C9FFD3-C6C5-4051-ADA3-86DCE466A36D}"/>
                </a:ext>
              </a:extLst>
            </p:cNvPr>
            <p:cNvCxnSpPr/>
            <p:nvPr/>
          </p:nvCxnSpPr>
          <p:spPr>
            <a:xfrm>
              <a:off x="5195200" y="5529542"/>
              <a:ext cx="0" cy="18288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C81CFBF2-DD99-4A89-9780-232F3946C44F}"/>
                </a:ext>
              </a:extLst>
            </p:cNvPr>
            <p:cNvCxnSpPr/>
            <p:nvPr/>
          </p:nvCxnSpPr>
          <p:spPr>
            <a:xfrm>
              <a:off x="6098945" y="5533810"/>
              <a:ext cx="0" cy="18288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56C7F117-99AB-462A-8350-7F3C1AD2CA23}"/>
                </a:ext>
              </a:extLst>
            </p:cNvPr>
            <p:cNvCxnSpPr/>
            <p:nvPr/>
          </p:nvCxnSpPr>
          <p:spPr>
            <a:xfrm>
              <a:off x="7018669" y="5526806"/>
              <a:ext cx="0" cy="18288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3B43C619-9259-4A19-85E6-8DF2AA6DCB9E}"/>
                </a:ext>
              </a:extLst>
            </p:cNvPr>
            <p:cNvCxnSpPr/>
            <p:nvPr/>
          </p:nvCxnSpPr>
          <p:spPr>
            <a:xfrm>
              <a:off x="7926823" y="5529816"/>
              <a:ext cx="0" cy="18288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C5CDEDE1-A56D-44AC-993A-F06193F89DCF}"/>
                </a:ext>
              </a:extLst>
            </p:cNvPr>
            <p:cNvCxnSpPr/>
            <p:nvPr/>
          </p:nvCxnSpPr>
          <p:spPr>
            <a:xfrm>
              <a:off x="8853016" y="5529949"/>
              <a:ext cx="0" cy="18288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BC94B3B9-8DCD-4A1A-B15D-DBE1AF21752F}"/>
                </a:ext>
              </a:extLst>
            </p:cNvPr>
            <p:cNvCxnSpPr/>
            <p:nvPr/>
          </p:nvCxnSpPr>
          <p:spPr>
            <a:xfrm>
              <a:off x="9761905" y="5531792"/>
              <a:ext cx="0" cy="18288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01CEF51D-9E72-4C1E-807B-01378E7FED8B}"/>
                </a:ext>
              </a:extLst>
            </p:cNvPr>
            <p:cNvCxnSpPr/>
            <p:nvPr/>
          </p:nvCxnSpPr>
          <p:spPr>
            <a:xfrm>
              <a:off x="10490115" y="1697346"/>
              <a:ext cx="18288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3CFC1003-D306-410D-B02F-09B23F072229}"/>
                </a:ext>
              </a:extLst>
            </p:cNvPr>
            <p:cNvCxnSpPr/>
            <p:nvPr/>
          </p:nvCxnSpPr>
          <p:spPr>
            <a:xfrm>
              <a:off x="10492314" y="2613318"/>
              <a:ext cx="18288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617D6A04-838D-4B4D-8BE9-BB1AB9423628}"/>
                </a:ext>
              </a:extLst>
            </p:cNvPr>
            <p:cNvCxnSpPr/>
            <p:nvPr/>
          </p:nvCxnSpPr>
          <p:spPr>
            <a:xfrm>
              <a:off x="10500484" y="3528172"/>
              <a:ext cx="18288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B6FB1743-5BE3-489B-8981-9471FD2711BD}"/>
                </a:ext>
              </a:extLst>
            </p:cNvPr>
            <p:cNvCxnSpPr/>
            <p:nvPr/>
          </p:nvCxnSpPr>
          <p:spPr>
            <a:xfrm>
              <a:off x="10504255" y="4435834"/>
              <a:ext cx="18288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8EFB657D-6697-40E2-83CD-4BA3DC55A91D}"/>
                </a:ext>
              </a:extLst>
            </p:cNvPr>
            <p:cNvCxnSpPr/>
            <p:nvPr/>
          </p:nvCxnSpPr>
          <p:spPr>
            <a:xfrm>
              <a:off x="10494512" y="5351805"/>
              <a:ext cx="18288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43A6343B-F02A-45CC-9448-CE310FF28C67}"/>
                </a:ext>
              </a:extLst>
            </p:cNvPr>
            <p:cNvCxnSpPr/>
            <p:nvPr/>
          </p:nvCxnSpPr>
          <p:spPr>
            <a:xfrm>
              <a:off x="10487285" y="784515"/>
              <a:ext cx="18288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D8459C61-F18A-46D9-A3A1-6CBCC4805443}"/>
                </a:ext>
              </a:extLst>
            </p:cNvPr>
            <p:cNvSpPr txBox="1"/>
            <p:nvPr/>
          </p:nvSpPr>
          <p:spPr>
            <a:xfrm>
              <a:off x="10681708" y="588010"/>
              <a:ext cx="497252"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4</a:t>
              </a:r>
            </a:p>
          </p:txBody>
        </p:sp>
        <p:sp>
          <p:nvSpPr>
            <p:cNvPr id="63" name="TextBox 62">
              <a:extLst>
                <a:ext uri="{FF2B5EF4-FFF2-40B4-BE49-F238E27FC236}">
                  <a16:creationId xmlns:a16="http://schemas.microsoft.com/office/drawing/2014/main" id="{ECF794A3-59D5-4A82-BB6F-CAC34F6DB26B}"/>
                </a:ext>
              </a:extLst>
            </p:cNvPr>
            <p:cNvSpPr txBox="1"/>
            <p:nvPr/>
          </p:nvSpPr>
          <p:spPr>
            <a:xfrm>
              <a:off x="10681708" y="1507552"/>
              <a:ext cx="497252"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3</a:t>
              </a:r>
            </a:p>
          </p:txBody>
        </p:sp>
        <p:sp>
          <p:nvSpPr>
            <p:cNvPr id="64" name="TextBox 63">
              <a:extLst>
                <a:ext uri="{FF2B5EF4-FFF2-40B4-BE49-F238E27FC236}">
                  <a16:creationId xmlns:a16="http://schemas.microsoft.com/office/drawing/2014/main" id="{0B2FE8A3-B75F-46E8-B209-FB2AFEA94BE0}"/>
                </a:ext>
              </a:extLst>
            </p:cNvPr>
            <p:cNvSpPr txBox="1"/>
            <p:nvPr/>
          </p:nvSpPr>
          <p:spPr>
            <a:xfrm>
              <a:off x="10678406" y="2416969"/>
              <a:ext cx="497252"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2</a:t>
              </a:r>
            </a:p>
          </p:txBody>
        </p:sp>
        <p:sp>
          <p:nvSpPr>
            <p:cNvPr id="65" name="TextBox 64">
              <a:extLst>
                <a:ext uri="{FF2B5EF4-FFF2-40B4-BE49-F238E27FC236}">
                  <a16:creationId xmlns:a16="http://schemas.microsoft.com/office/drawing/2014/main" id="{F0882233-DEAE-44DD-8924-33180A749147}"/>
                </a:ext>
              </a:extLst>
            </p:cNvPr>
            <p:cNvSpPr txBox="1"/>
            <p:nvPr/>
          </p:nvSpPr>
          <p:spPr>
            <a:xfrm>
              <a:off x="10673229" y="3338795"/>
              <a:ext cx="418704" cy="369332"/>
            </a:xfrm>
            <a:prstGeom prst="rect">
              <a:avLst/>
            </a:prstGeom>
            <a:noFill/>
          </p:spPr>
          <p:txBody>
            <a:bodyPr wrap="none" rtlCol="0">
              <a:spAutoFit/>
            </a:bodyPr>
            <a:lstStyle/>
            <a:p>
              <a:r>
                <a:rPr lang="en-US" dirty="0">
                  <a:solidFill>
                    <a:schemeClr val="bg1"/>
                  </a:solidFill>
                </a:rPr>
                <a:t>10</a:t>
              </a:r>
              <a:endParaRPr lang="en-US" baseline="30000" dirty="0">
                <a:solidFill>
                  <a:schemeClr val="bg1"/>
                </a:solidFill>
              </a:endParaRPr>
            </a:p>
          </p:txBody>
        </p:sp>
        <p:sp>
          <p:nvSpPr>
            <p:cNvPr id="66" name="TextBox 65">
              <a:extLst>
                <a:ext uri="{FF2B5EF4-FFF2-40B4-BE49-F238E27FC236}">
                  <a16:creationId xmlns:a16="http://schemas.microsoft.com/office/drawing/2014/main" id="{AB7208C4-D2E2-4C40-A01D-12934FC43305}"/>
                </a:ext>
              </a:extLst>
            </p:cNvPr>
            <p:cNvSpPr txBox="1"/>
            <p:nvPr/>
          </p:nvSpPr>
          <p:spPr>
            <a:xfrm>
              <a:off x="10678406" y="4249251"/>
              <a:ext cx="301686" cy="369332"/>
            </a:xfrm>
            <a:prstGeom prst="rect">
              <a:avLst/>
            </a:prstGeom>
            <a:noFill/>
          </p:spPr>
          <p:txBody>
            <a:bodyPr wrap="none" rtlCol="0">
              <a:spAutoFit/>
            </a:bodyPr>
            <a:lstStyle/>
            <a:p>
              <a:r>
                <a:rPr lang="en-US" dirty="0">
                  <a:solidFill>
                    <a:schemeClr val="bg1"/>
                  </a:solidFill>
                </a:rPr>
                <a:t>1</a:t>
              </a:r>
              <a:endParaRPr lang="en-US" baseline="30000" dirty="0">
                <a:solidFill>
                  <a:schemeClr val="bg1"/>
                </a:solidFill>
              </a:endParaRPr>
            </a:p>
          </p:txBody>
        </p:sp>
        <p:sp>
          <p:nvSpPr>
            <p:cNvPr id="67" name="TextBox 66">
              <a:extLst>
                <a:ext uri="{FF2B5EF4-FFF2-40B4-BE49-F238E27FC236}">
                  <a16:creationId xmlns:a16="http://schemas.microsoft.com/office/drawing/2014/main" id="{2B69EF1B-C8C6-4753-A2A8-2F9C30430977}"/>
                </a:ext>
              </a:extLst>
            </p:cNvPr>
            <p:cNvSpPr txBox="1"/>
            <p:nvPr/>
          </p:nvSpPr>
          <p:spPr>
            <a:xfrm>
              <a:off x="10673984" y="5167139"/>
              <a:ext cx="574196"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–1</a:t>
              </a:r>
            </a:p>
          </p:txBody>
        </p:sp>
        <p:sp>
          <p:nvSpPr>
            <p:cNvPr id="68" name="TextBox 67">
              <a:extLst>
                <a:ext uri="{FF2B5EF4-FFF2-40B4-BE49-F238E27FC236}">
                  <a16:creationId xmlns:a16="http://schemas.microsoft.com/office/drawing/2014/main" id="{752E6A89-D610-452A-B4F9-DE887156350B}"/>
                </a:ext>
              </a:extLst>
            </p:cNvPr>
            <p:cNvSpPr txBox="1"/>
            <p:nvPr/>
          </p:nvSpPr>
          <p:spPr>
            <a:xfrm>
              <a:off x="578097" y="236140"/>
              <a:ext cx="492443" cy="5480549"/>
            </a:xfrm>
            <a:prstGeom prst="rect">
              <a:avLst/>
            </a:prstGeom>
            <a:noFill/>
          </p:spPr>
          <p:txBody>
            <a:bodyPr vert="vert270" wrap="square" rtlCol="0">
              <a:spAutoFit/>
            </a:bodyPr>
            <a:lstStyle/>
            <a:p>
              <a:pPr algn="ctr"/>
              <a:r>
                <a:rPr lang="en-US" sz="2000" b="1" dirty="0">
                  <a:solidFill>
                    <a:schemeClr val="bg1"/>
                  </a:solidFill>
                </a:rPr>
                <a:t>Temperature ( K )</a:t>
              </a:r>
            </a:p>
          </p:txBody>
        </p:sp>
        <p:sp>
          <p:nvSpPr>
            <p:cNvPr id="69" name="TextBox 68">
              <a:extLst>
                <a:ext uri="{FF2B5EF4-FFF2-40B4-BE49-F238E27FC236}">
                  <a16:creationId xmlns:a16="http://schemas.microsoft.com/office/drawing/2014/main" id="{6548DD48-1827-4004-9AA6-C2046DB73C80}"/>
                </a:ext>
              </a:extLst>
            </p:cNvPr>
            <p:cNvSpPr txBox="1"/>
            <p:nvPr/>
          </p:nvSpPr>
          <p:spPr>
            <a:xfrm>
              <a:off x="11130633" y="229742"/>
              <a:ext cx="492443" cy="5479937"/>
            </a:xfrm>
            <a:prstGeom prst="rect">
              <a:avLst/>
            </a:prstGeom>
            <a:noFill/>
          </p:spPr>
          <p:txBody>
            <a:bodyPr vert="vert" wrap="square" rtlCol="0">
              <a:spAutoFit/>
            </a:bodyPr>
            <a:lstStyle/>
            <a:p>
              <a:pPr algn="ctr"/>
              <a:r>
                <a:rPr lang="en-US" sz="2000" b="1" dirty="0">
                  <a:solidFill>
                    <a:schemeClr val="bg1"/>
                  </a:solidFill>
                </a:rPr>
                <a:t>Temperature ( eV )</a:t>
              </a:r>
            </a:p>
          </p:txBody>
        </p:sp>
        <p:sp>
          <p:nvSpPr>
            <p:cNvPr id="70" name="TextBox 69">
              <a:extLst>
                <a:ext uri="{FF2B5EF4-FFF2-40B4-BE49-F238E27FC236}">
                  <a16:creationId xmlns:a16="http://schemas.microsoft.com/office/drawing/2014/main" id="{10B2E5CB-F1F0-4D03-864F-9286797DBFEB}"/>
                </a:ext>
              </a:extLst>
            </p:cNvPr>
            <p:cNvSpPr txBox="1"/>
            <p:nvPr/>
          </p:nvSpPr>
          <p:spPr>
            <a:xfrm>
              <a:off x="1519627" y="6085099"/>
              <a:ext cx="9144000" cy="400110"/>
            </a:xfrm>
            <a:prstGeom prst="rect">
              <a:avLst/>
            </a:prstGeom>
            <a:noFill/>
          </p:spPr>
          <p:txBody>
            <a:bodyPr wrap="square" rtlCol="0">
              <a:spAutoFit/>
            </a:bodyPr>
            <a:lstStyle/>
            <a:p>
              <a:pPr algn="ctr"/>
              <a:r>
                <a:rPr lang="en-US" sz="2000" b="1" dirty="0">
                  <a:solidFill>
                    <a:schemeClr val="bg1"/>
                  </a:solidFill>
                </a:rPr>
                <a:t>Number Density ( Charged Particles m</a:t>
              </a:r>
              <a:r>
                <a:rPr lang="en-US" sz="2000" b="1" baseline="30000" dirty="0">
                  <a:solidFill>
                    <a:schemeClr val="bg1"/>
                  </a:solidFill>
                </a:rPr>
                <a:t>–3</a:t>
              </a:r>
              <a:r>
                <a:rPr lang="en-US" sz="2000" b="1" dirty="0">
                  <a:solidFill>
                    <a:schemeClr val="bg1"/>
                  </a:solidFill>
                </a:rPr>
                <a:t> )</a:t>
              </a:r>
            </a:p>
          </p:txBody>
        </p:sp>
        <p:pic>
          <p:nvPicPr>
            <p:cNvPr id="72" name="Picture 71">
              <a:extLst>
                <a:ext uri="{FF2B5EF4-FFF2-40B4-BE49-F238E27FC236}">
                  <a16:creationId xmlns:a16="http://schemas.microsoft.com/office/drawing/2014/main" id="{9BF258FD-862D-4FBB-B970-3430486D5A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8910" y="1601066"/>
              <a:ext cx="1836965" cy="1828800"/>
            </a:xfrm>
            <a:prstGeom prst="rect">
              <a:avLst/>
            </a:prstGeom>
          </p:spPr>
        </p:pic>
        <p:pic>
          <p:nvPicPr>
            <p:cNvPr id="74" name="Picture 73">
              <a:extLst>
                <a:ext uri="{FF2B5EF4-FFF2-40B4-BE49-F238E27FC236}">
                  <a16:creationId xmlns:a16="http://schemas.microsoft.com/office/drawing/2014/main" id="{3C00961C-08E9-4519-B477-9863A77E7C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8022" y="294786"/>
              <a:ext cx="1828800" cy="1369834"/>
            </a:xfrm>
            <a:prstGeom prst="rect">
              <a:avLst/>
            </a:prstGeom>
          </p:spPr>
        </p:pic>
        <p:pic>
          <p:nvPicPr>
            <p:cNvPr id="85" name="Picture 84">
              <a:extLst>
                <a:ext uri="{FF2B5EF4-FFF2-40B4-BE49-F238E27FC236}">
                  <a16:creationId xmlns:a16="http://schemas.microsoft.com/office/drawing/2014/main" id="{F535761D-BD64-4462-898C-EC05A61704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9221" y="267210"/>
              <a:ext cx="1828800" cy="1101355"/>
            </a:xfrm>
            <a:prstGeom prst="rect">
              <a:avLst/>
            </a:prstGeom>
          </p:spPr>
        </p:pic>
        <p:cxnSp>
          <p:nvCxnSpPr>
            <p:cNvPr id="75" name="Straight Connector 74">
              <a:extLst>
                <a:ext uri="{FF2B5EF4-FFF2-40B4-BE49-F238E27FC236}">
                  <a16:creationId xmlns:a16="http://schemas.microsoft.com/office/drawing/2014/main" id="{CDC52D96-E746-41D7-BF5A-C1F7B7249B18}"/>
                </a:ext>
              </a:extLst>
            </p:cNvPr>
            <p:cNvCxnSpPr/>
            <p:nvPr/>
          </p:nvCxnSpPr>
          <p:spPr>
            <a:xfrm>
              <a:off x="2445235" y="235305"/>
              <a:ext cx="0" cy="18288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455579EF-C7A0-4A3B-A24A-B4FF93A4846C}"/>
                </a:ext>
              </a:extLst>
            </p:cNvPr>
            <p:cNvCxnSpPr/>
            <p:nvPr/>
          </p:nvCxnSpPr>
          <p:spPr>
            <a:xfrm>
              <a:off x="3350661" y="232478"/>
              <a:ext cx="0" cy="18288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C01BF518-0B64-48BB-84EF-CDE7ACE18FA1}"/>
                </a:ext>
              </a:extLst>
            </p:cNvPr>
            <p:cNvCxnSpPr/>
            <p:nvPr/>
          </p:nvCxnSpPr>
          <p:spPr>
            <a:xfrm>
              <a:off x="4261130" y="231626"/>
              <a:ext cx="0" cy="18288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BEBB550D-60D8-42EE-AFBF-5C1D87D1661E}"/>
                </a:ext>
              </a:extLst>
            </p:cNvPr>
            <p:cNvCxnSpPr/>
            <p:nvPr/>
          </p:nvCxnSpPr>
          <p:spPr>
            <a:xfrm>
              <a:off x="5190584" y="232478"/>
              <a:ext cx="0" cy="18288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424DA00B-479E-44EA-8845-C6864D8051AC}"/>
                </a:ext>
              </a:extLst>
            </p:cNvPr>
            <p:cNvCxnSpPr/>
            <p:nvPr/>
          </p:nvCxnSpPr>
          <p:spPr>
            <a:xfrm>
              <a:off x="6094329" y="236746"/>
              <a:ext cx="0" cy="18288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3F5B6DE1-89CE-45E6-B704-E78DBBBA90B9}"/>
                </a:ext>
              </a:extLst>
            </p:cNvPr>
            <p:cNvCxnSpPr/>
            <p:nvPr/>
          </p:nvCxnSpPr>
          <p:spPr>
            <a:xfrm>
              <a:off x="7014053" y="229742"/>
              <a:ext cx="0" cy="18288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D0814989-A072-46F8-841E-BF076F3F0150}"/>
                </a:ext>
              </a:extLst>
            </p:cNvPr>
            <p:cNvCxnSpPr/>
            <p:nvPr/>
          </p:nvCxnSpPr>
          <p:spPr>
            <a:xfrm>
              <a:off x="7922207" y="232752"/>
              <a:ext cx="0" cy="18288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89442287-F088-4424-AC36-CD3C3D06B538}"/>
                </a:ext>
              </a:extLst>
            </p:cNvPr>
            <p:cNvCxnSpPr/>
            <p:nvPr/>
          </p:nvCxnSpPr>
          <p:spPr>
            <a:xfrm>
              <a:off x="8848400" y="232885"/>
              <a:ext cx="0" cy="18288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E26527CF-4DBC-4004-8C31-2B6E69FB796A}"/>
                </a:ext>
              </a:extLst>
            </p:cNvPr>
            <p:cNvCxnSpPr/>
            <p:nvPr/>
          </p:nvCxnSpPr>
          <p:spPr>
            <a:xfrm>
              <a:off x="9757289" y="234728"/>
              <a:ext cx="0" cy="18288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DF9F5AF9-86A1-439A-8D3C-86B01EA423FF}"/>
                </a:ext>
              </a:extLst>
            </p:cNvPr>
            <p:cNvSpPr txBox="1"/>
            <p:nvPr/>
          </p:nvSpPr>
          <p:spPr>
            <a:xfrm>
              <a:off x="4663223" y="492912"/>
              <a:ext cx="1150251" cy="738664"/>
            </a:xfrm>
            <a:prstGeom prst="rect">
              <a:avLst/>
            </a:prstGeom>
            <a:noFill/>
          </p:spPr>
          <p:txBody>
            <a:bodyPr wrap="none" rtlCol="0">
              <a:spAutoFit/>
            </a:bodyPr>
            <a:lstStyle/>
            <a:p>
              <a:r>
                <a:rPr lang="en-US" sz="1400" b="1" dirty="0">
                  <a:solidFill>
                    <a:schemeClr val="bg1"/>
                  </a:solidFill>
                </a:rPr>
                <a:t>Magnetic</a:t>
              </a:r>
            </a:p>
            <a:p>
              <a:r>
                <a:rPr lang="en-US" sz="1400" b="1" dirty="0">
                  <a:solidFill>
                    <a:schemeClr val="bg1"/>
                  </a:solidFill>
                </a:rPr>
                <a:t>Confinement</a:t>
              </a:r>
            </a:p>
            <a:p>
              <a:r>
                <a:rPr lang="en-US" sz="1400" b="1" dirty="0">
                  <a:solidFill>
                    <a:schemeClr val="bg1"/>
                  </a:solidFill>
                </a:rPr>
                <a:t>Fusion</a:t>
              </a:r>
            </a:p>
          </p:txBody>
        </p:sp>
        <p:sp>
          <p:nvSpPr>
            <p:cNvPr id="87" name="TextBox 86">
              <a:extLst>
                <a:ext uri="{FF2B5EF4-FFF2-40B4-BE49-F238E27FC236}">
                  <a16:creationId xmlns:a16="http://schemas.microsoft.com/office/drawing/2014/main" id="{2583DB3B-1702-4C22-AB9E-E7614D7E04E4}"/>
                </a:ext>
              </a:extLst>
            </p:cNvPr>
            <p:cNvSpPr txBox="1"/>
            <p:nvPr/>
          </p:nvSpPr>
          <p:spPr>
            <a:xfrm>
              <a:off x="9485523" y="498382"/>
              <a:ext cx="1190326" cy="738664"/>
            </a:xfrm>
            <a:prstGeom prst="rect">
              <a:avLst/>
            </a:prstGeom>
            <a:noFill/>
          </p:spPr>
          <p:txBody>
            <a:bodyPr wrap="none" rtlCol="0">
              <a:spAutoFit/>
            </a:bodyPr>
            <a:lstStyle/>
            <a:p>
              <a:r>
                <a:rPr lang="en-US" sz="1400" b="1" dirty="0">
                  <a:solidFill>
                    <a:schemeClr val="bg1"/>
                  </a:solidFill>
                </a:rPr>
                <a:t>Inertial</a:t>
              </a:r>
            </a:p>
            <a:p>
              <a:r>
                <a:rPr lang="en-US" sz="1400" b="1" dirty="0">
                  <a:solidFill>
                    <a:schemeClr val="bg1"/>
                  </a:solidFill>
                </a:rPr>
                <a:t>Confinement </a:t>
              </a:r>
            </a:p>
            <a:p>
              <a:r>
                <a:rPr lang="en-US" sz="1400" b="1" dirty="0">
                  <a:solidFill>
                    <a:schemeClr val="bg1"/>
                  </a:solidFill>
                </a:rPr>
                <a:t>Fusion</a:t>
              </a:r>
            </a:p>
          </p:txBody>
        </p:sp>
        <p:pic>
          <p:nvPicPr>
            <p:cNvPr id="89" name="Picture 88">
              <a:extLst>
                <a:ext uri="{FF2B5EF4-FFF2-40B4-BE49-F238E27FC236}">
                  <a16:creationId xmlns:a16="http://schemas.microsoft.com/office/drawing/2014/main" id="{0FAF6B4F-9E0E-41E6-8E86-003E5D0D38FD}"/>
                </a:ext>
              </a:extLst>
            </p:cNvPr>
            <p:cNvPicPr>
              <a:picLocks noChangeAspect="1"/>
            </p:cNvPicPr>
            <p:nvPr/>
          </p:nvPicPr>
          <p:blipFill rotWithShape="1">
            <a:blip r:embed="rId5">
              <a:extLst>
                <a:ext uri="{28A0092B-C50C-407E-A947-70E740481C1C}">
                  <a14:useLocalDpi xmlns:a14="http://schemas.microsoft.com/office/drawing/2010/main" val="0"/>
                </a:ext>
              </a:extLst>
            </a:blip>
            <a:srcRect l="23450" t="6454" r="24097" b="6968"/>
            <a:stretch/>
          </p:blipFill>
          <p:spPr>
            <a:xfrm>
              <a:off x="9477061" y="1248084"/>
              <a:ext cx="914400" cy="845225"/>
            </a:xfrm>
            <a:prstGeom prst="rect">
              <a:avLst/>
            </a:prstGeom>
          </p:spPr>
        </p:pic>
        <p:sp>
          <p:nvSpPr>
            <p:cNvPr id="90" name="TextBox 89">
              <a:extLst>
                <a:ext uri="{FF2B5EF4-FFF2-40B4-BE49-F238E27FC236}">
                  <a16:creationId xmlns:a16="http://schemas.microsoft.com/office/drawing/2014/main" id="{87DB5B59-B367-424F-8296-25CE564F0458}"/>
                </a:ext>
              </a:extLst>
            </p:cNvPr>
            <p:cNvSpPr txBox="1"/>
            <p:nvPr/>
          </p:nvSpPr>
          <p:spPr>
            <a:xfrm>
              <a:off x="9353493" y="2050028"/>
              <a:ext cx="945708" cy="307777"/>
            </a:xfrm>
            <a:prstGeom prst="rect">
              <a:avLst/>
            </a:prstGeom>
            <a:noFill/>
          </p:spPr>
          <p:txBody>
            <a:bodyPr wrap="none" rtlCol="0">
              <a:spAutoFit/>
            </a:bodyPr>
            <a:lstStyle/>
            <a:p>
              <a:r>
                <a:rPr lang="en-US" sz="1400" b="1" dirty="0">
                  <a:solidFill>
                    <a:schemeClr val="bg1"/>
                  </a:solidFill>
                </a:rPr>
                <a:t>Solar Core</a:t>
              </a:r>
            </a:p>
          </p:txBody>
        </p:sp>
        <p:sp>
          <p:nvSpPr>
            <p:cNvPr id="91" name="TextBox 90">
              <a:extLst>
                <a:ext uri="{FF2B5EF4-FFF2-40B4-BE49-F238E27FC236}">
                  <a16:creationId xmlns:a16="http://schemas.microsoft.com/office/drawing/2014/main" id="{F2CB24BE-9C22-4315-A75E-032B647E0945}"/>
                </a:ext>
              </a:extLst>
            </p:cNvPr>
            <p:cNvSpPr txBox="1"/>
            <p:nvPr/>
          </p:nvSpPr>
          <p:spPr>
            <a:xfrm>
              <a:off x="2292817" y="2306860"/>
              <a:ext cx="718466" cy="307777"/>
            </a:xfrm>
            <a:prstGeom prst="rect">
              <a:avLst/>
            </a:prstGeom>
            <a:noFill/>
          </p:spPr>
          <p:txBody>
            <a:bodyPr wrap="none" rtlCol="0">
              <a:spAutoFit/>
            </a:bodyPr>
            <a:lstStyle/>
            <a:p>
              <a:r>
                <a:rPr lang="en-US" sz="1400" b="1" dirty="0">
                  <a:solidFill>
                    <a:schemeClr val="bg1"/>
                  </a:solidFill>
                </a:rPr>
                <a:t>Nebula</a:t>
              </a:r>
            </a:p>
          </p:txBody>
        </p:sp>
        <p:pic>
          <p:nvPicPr>
            <p:cNvPr id="95" name="Picture 94">
              <a:extLst>
                <a:ext uri="{FF2B5EF4-FFF2-40B4-BE49-F238E27FC236}">
                  <a16:creationId xmlns:a16="http://schemas.microsoft.com/office/drawing/2014/main" id="{637DDAE8-7FB3-4CC0-8119-9E4FF78523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45380" y="4556952"/>
              <a:ext cx="1828800" cy="914400"/>
            </a:xfrm>
            <a:prstGeom prst="rect">
              <a:avLst/>
            </a:prstGeom>
          </p:spPr>
        </p:pic>
        <p:pic>
          <p:nvPicPr>
            <p:cNvPr id="97" name="Picture 96">
              <a:extLst>
                <a:ext uri="{FF2B5EF4-FFF2-40B4-BE49-F238E27FC236}">
                  <a16:creationId xmlns:a16="http://schemas.microsoft.com/office/drawing/2014/main" id="{E32667E6-031E-404E-8D9E-5834955A1F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78655" y="1783338"/>
              <a:ext cx="1828800" cy="1449978"/>
            </a:xfrm>
            <a:prstGeom prst="rect">
              <a:avLst/>
            </a:prstGeom>
          </p:spPr>
        </p:pic>
        <p:pic>
          <p:nvPicPr>
            <p:cNvPr id="105" name="Picture 104">
              <a:extLst>
                <a:ext uri="{FF2B5EF4-FFF2-40B4-BE49-F238E27FC236}">
                  <a16:creationId xmlns:a16="http://schemas.microsoft.com/office/drawing/2014/main" id="{4E78414C-89EF-4E40-8006-B0C0B7F2103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01906" y="3478363"/>
              <a:ext cx="1659625" cy="1005840"/>
            </a:xfrm>
            <a:prstGeom prst="rect">
              <a:avLst/>
            </a:prstGeom>
          </p:spPr>
        </p:pic>
        <p:pic>
          <p:nvPicPr>
            <p:cNvPr id="99" name="Picture 98">
              <a:extLst>
                <a:ext uri="{FF2B5EF4-FFF2-40B4-BE49-F238E27FC236}">
                  <a16:creationId xmlns:a16="http://schemas.microsoft.com/office/drawing/2014/main" id="{A3A22B23-C48A-4B8E-918E-A9221BFF4BA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01550" y="4538904"/>
              <a:ext cx="1376979" cy="914400"/>
            </a:xfrm>
            <a:prstGeom prst="rect">
              <a:avLst/>
            </a:prstGeom>
          </p:spPr>
        </p:pic>
        <p:pic>
          <p:nvPicPr>
            <p:cNvPr id="93" name="Picture 92">
              <a:extLst>
                <a:ext uri="{FF2B5EF4-FFF2-40B4-BE49-F238E27FC236}">
                  <a16:creationId xmlns:a16="http://schemas.microsoft.com/office/drawing/2014/main" id="{EF3D652C-4C62-4726-AA91-5930F406796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79448" y="3068041"/>
              <a:ext cx="914400" cy="914400"/>
            </a:xfrm>
            <a:prstGeom prst="rect">
              <a:avLst/>
            </a:prstGeom>
          </p:spPr>
        </p:pic>
        <p:sp>
          <p:nvSpPr>
            <p:cNvPr id="106" name="TextBox 105">
              <a:extLst>
                <a:ext uri="{FF2B5EF4-FFF2-40B4-BE49-F238E27FC236}">
                  <a16:creationId xmlns:a16="http://schemas.microsoft.com/office/drawing/2014/main" id="{1824F82C-BB46-4B0C-8677-2F2318505013}"/>
                </a:ext>
              </a:extLst>
            </p:cNvPr>
            <p:cNvSpPr txBox="1"/>
            <p:nvPr/>
          </p:nvSpPr>
          <p:spPr>
            <a:xfrm>
              <a:off x="9244328" y="4093615"/>
              <a:ext cx="1177695" cy="1323439"/>
            </a:xfrm>
            <a:prstGeom prst="rect">
              <a:avLst/>
            </a:prstGeom>
            <a:noFill/>
          </p:spPr>
          <p:txBody>
            <a:bodyPr wrap="none" rtlCol="0">
              <a:spAutoFit/>
            </a:bodyPr>
            <a:lstStyle/>
            <a:p>
              <a:r>
                <a:rPr lang="en-US" sz="2000" b="1" dirty="0"/>
                <a:t>Complex,</a:t>
              </a:r>
            </a:p>
            <a:p>
              <a:r>
                <a:rPr lang="en-US" sz="2000" b="1" dirty="0"/>
                <a:t>Strongly</a:t>
              </a:r>
            </a:p>
            <a:p>
              <a:r>
                <a:rPr lang="en-US" sz="2000" b="1" dirty="0"/>
                <a:t>Coupled</a:t>
              </a:r>
            </a:p>
            <a:p>
              <a:r>
                <a:rPr lang="en-US" sz="2000" b="1" dirty="0"/>
                <a:t>Plasmas</a:t>
              </a:r>
              <a:endParaRPr lang="en-US" b="1" dirty="0"/>
            </a:p>
          </p:txBody>
        </p:sp>
        <p:sp>
          <p:nvSpPr>
            <p:cNvPr id="107" name="TextBox 106">
              <a:extLst>
                <a:ext uri="{FF2B5EF4-FFF2-40B4-BE49-F238E27FC236}">
                  <a16:creationId xmlns:a16="http://schemas.microsoft.com/office/drawing/2014/main" id="{15A4B7D9-9504-441D-87CA-C2BFD8F754E5}"/>
                </a:ext>
              </a:extLst>
            </p:cNvPr>
            <p:cNvSpPr txBox="1"/>
            <p:nvPr/>
          </p:nvSpPr>
          <p:spPr>
            <a:xfrm>
              <a:off x="4624307" y="1695226"/>
              <a:ext cx="1136273" cy="307777"/>
            </a:xfrm>
            <a:prstGeom prst="rect">
              <a:avLst/>
            </a:prstGeom>
            <a:noFill/>
          </p:spPr>
          <p:txBody>
            <a:bodyPr wrap="none" rtlCol="0">
              <a:spAutoFit/>
            </a:bodyPr>
            <a:lstStyle/>
            <a:p>
              <a:r>
                <a:rPr lang="en-US" sz="1400" b="1" dirty="0">
                  <a:solidFill>
                    <a:schemeClr val="bg1"/>
                  </a:solidFill>
                </a:rPr>
                <a:t>Solar Corona</a:t>
              </a:r>
            </a:p>
          </p:txBody>
        </p:sp>
        <p:sp>
          <p:nvSpPr>
            <p:cNvPr id="108" name="TextBox 107">
              <a:extLst>
                <a:ext uri="{FF2B5EF4-FFF2-40B4-BE49-F238E27FC236}">
                  <a16:creationId xmlns:a16="http://schemas.microsoft.com/office/drawing/2014/main" id="{29700616-64B8-4265-9F67-6A67F2D429B4}"/>
                </a:ext>
              </a:extLst>
            </p:cNvPr>
            <p:cNvSpPr txBox="1"/>
            <p:nvPr/>
          </p:nvSpPr>
          <p:spPr>
            <a:xfrm>
              <a:off x="2225371" y="3794380"/>
              <a:ext cx="1476110" cy="307777"/>
            </a:xfrm>
            <a:prstGeom prst="rect">
              <a:avLst/>
            </a:prstGeom>
            <a:noFill/>
          </p:spPr>
          <p:txBody>
            <a:bodyPr wrap="none" rtlCol="0">
              <a:spAutoFit/>
            </a:bodyPr>
            <a:lstStyle/>
            <a:p>
              <a:r>
                <a:rPr lang="en-US" sz="1400" b="1" dirty="0">
                  <a:solidFill>
                    <a:schemeClr val="bg1"/>
                  </a:solidFill>
                </a:rPr>
                <a:t>Interstellar Space</a:t>
              </a:r>
            </a:p>
          </p:txBody>
        </p:sp>
        <p:sp>
          <p:nvSpPr>
            <p:cNvPr id="109" name="TextBox 108">
              <a:extLst>
                <a:ext uri="{FF2B5EF4-FFF2-40B4-BE49-F238E27FC236}">
                  <a16:creationId xmlns:a16="http://schemas.microsoft.com/office/drawing/2014/main" id="{11B8314E-E7E8-44EE-95E9-B1F65AF32C0C}"/>
                </a:ext>
              </a:extLst>
            </p:cNvPr>
            <p:cNvSpPr txBox="1"/>
            <p:nvPr/>
          </p:nvSpPr>
          <p:spPr>
            <a:xfrm>
              <a:off x="3334173" y="4566455"/>
              <a:ext cx="768415" cy="307777"/>
            </a:xfrm>
            <a:prstGeom prst="rect">
              <a:avLst/>
            </a:prstGeom>
            <a:noFill/>
          </p:spPr>
          <p:txBody>
            <a:bodyPr wrap="none" rtlCol="0">
              <a:spAutoFit/>
            </a:bodyPr>
            <a:lstStyle/>
            <a:p>
              <a:r>
                <a:rPr lang="en-US" sz="1400" b="1" dirty="0">
                  <a:solidFill>
                    <a:schemeClr val="bg1"/>
                  </a:solidFill>
                </a:rPr>
                <a:t>Auroras</a:t>
              </a:r>
            </a:p>
          </p:txBody>
        </p:sp>
        <p:pic>
          <p:nvPicPr>
            <p:cNvPr id="101" name="Picture 100">
              <a:extLst>
                <a:ext uri="{FF2B5EF4-FFF2-40B4-BE49-F238E27FC236}">
                  <a16:creationId xmlns:a16="http://schemas.microsoft.com/office/drawing/2014/main" id="{A504F9F3-1D10-4EA2-944B-FF7A9A0E185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94797" y="3610700"/>
              <a:ext cx="914400" cy="1212847"/>
            </a:xfrm>
            <a:prstGeom prst="rect">
              <a:avLst/>
            </a:prstGeom>
          </p:spPr>
        </p:pic>
        <p:pic>
          <p:nvPicPr>
            <p:cNvPr id="103" name="Picture 102">
              <a:extLst>
                <a:ext uri="{FF2B5EF4-FFF2-40B4-BE49-F238E27FC236}">
                  <a16:creationId xmlns:a16="http://schemas.microsoft.com/office/drawing/2014/main" id="{09015A08-192E-46C9-8A0F-C83AA037B08E}"/>
                </a:ext>
              </a:extLst>
            </p:cNvPr>
            <p:cNvPicPr>
              <a:picLocks noChangeAspect="1"/>
            </p:cNvPicPr>
            <p:nvPr/>
          </p:nvPicPr>
          <p:blipFill rotWithShape="1">
            <a:blip r:embed="rId12">
              <a:extLst>
                <a:ext uri="{28A0092B-C50C-407E-A947-70E740481C1C}">
                  <a14:useLocalDpi xmlns:a14="http://schemas.microsoft.com/office/drawing/2010/main" val="0"/>
                </a:ext>
              </a:extLst>
            </a:blip>
            <a:srcRect l="9586" r="31202"/>
            <a:stretch/>
          </p:blipFill>
          <p:spPr>
            <a:xfrm>
              <a:off x="6094324" y="2046777"/>
              <a:ext cx="1804774" cy="1828800"/>
            </a:xfrm>
            <a:prstGeom prst="rect">
              <a:avLst/>
            </a:prstGeom>
          </p:spPr>
        </p:pic>
        <p:sp>
          <p:nvSpPr>
            <p:cNvPr id="111" name="TextBox 110">
              <a:extLst>
                <a:ext uri="{FF2B5EF4-FFF2-40B4-BE49-F238E27FC236}">
                  <a16:creationId xmlns:a16="http://schemas.microsoft.com/office/drawing/2014/main" id="{42602C4B-6905-4F34-BE43-997FE2BCAA25}"/>
                </a:ext>
              </a:extLst>
            </p:cNvPr>
            <p:cNvSpPr txBox="1"/>
            <p:nvPr/>
          </p:nvSpPr>
          <p:spPr>
            <a:xfrm>
              <a:off x="4230614" y="2918280"/>
              <a:ext cx="1059842" cy="307777"/>
            </a:xfrm>
            <a:prstGeom prst="rect">
              <a:avLst/>
            </a:prstGeom>
            <a:noFill/>
          </p:spPr>
          <p:txBody>
            <a:bodyPr wrap="none" rtlCol="0">
              <a:spAutoFit/>
            </a:bodyPr>
            <a:lstStyle/>
            <a:p>
              <a:r>
                <a:rPr lang="en-US" sz="1400" b="1" dirty="0">
                  <a:solidFill>
                    <a:schemeClr val="bg1"/>
                  </a:solidFill>
                </a:rPr>
                <a:t>Neon Lights</a:t>
              </a:r>
            </a:p>
          </p:txBody>
        </p:sp>
        <p:sp>
          <p:nvSpPr>
            <p:cNvPr id="112" name="TextBox 111">
              <a:extLst>
                <a:ext uri="{FF2B5EF4-FFF2-40B4-BE49-F238E27FC236}">
                  <a16:creationId xmlns:a16="http://schemas.microsoft.com/office/drawing/2014/main" id="{C3D9891B-9A4D-463A-85CC-0DB10D1A3E4A}"/>
                </a:ext>
              </a:extLst>
            </p:cNvPr>
            <p:cNvSpPr txBox="1"/>
            <p:nvPr/>
          </p:nvSpPr>
          <p:spPr>
            <a:xfrm>
              <a:off x="4865979" y="3751336"/>
              <a:ext cx="1049839" cy="523220"/>
            </a:xfrm>
            <a:prstGeom prst="rect">
              <a:avLst/>
            </a:prstGeom>
            <a:noFill/>
          </p:spPr>
          <p:txBody>
            <a:bodyPr wrap="none" rtlCol="0">
              <a:spAutoFit/>
            </a:bodyPr>
            <a:lstStyle/>
            <a:p>
              <a:r>
                <a:rPr lang="en-US" sz="1400" b="1" dirty="0">
                  <a:solidFill>
                    <a:schemeClr val="bg1"/>
                  </a:solidFill>
                </a:rPr>
                <a:t>Fluorescent</a:t>
              </a:r>
            </a:p>
            <a:p>
              <a:r>
                <a:rPr lang="en-US" sz="1400" b="1" dirty="0">
                  <a:solidFill>
                    <a:schemeClr val="bg1"/>
                  </a:solidFill>
                </a:rPr>
                <a:t>Lights</a:t>
              </a:r>
            </a:p>
          </p:txBody>
        </p:sp>
        <p:sp>
          <p:nvSpPr>
            <p:cNvPr id="110" name="TextBox 109">
              <a:extLst>
                <a:ext uri="{FF2B5EF4-FFF2-40B4-BE49-F238E27FC236}">
                  <a16:creationId xmlns:a16="http://schemas.microsoft.com/office/drawing/2014/main" id="{9828324F-DDE0-4D6F-B739-319AB6C5FD41}"/>
                </a:ext>
              </a:extLst>
            </p:cNvPr>
            <p:cNvSpPr txBox="1"/>
            <p:nvPr/>
          </p:nvSpPr>
          <p:spPr>
            <a:xfrm>
              <a:off x="5080427" y="4616762"/>
              <a:ext cx="707245" cy="307777"/>
            </a:xfrm>
            <a:prstGeom prst="rect">
              <a:avLst/>
            </a:prstGeom>
            <a:noFill/>
          </p:spPr>
          <p:txBody>
            <a:bodyPr wrap="none" rtlCol="0">
              <a:spAutoFit/>
            </a:bodyPr>
            <a:lstStyle/>
            <a:p>
              <a:r>
                <a:rPr lang="en-US" sz="1400" b="1" dirty="0">
                  <a:solidFill>
                    <a:schemeClr val="bg1"/>
                  </a:solidFill>
                </a:rPr>
                <a:t>Flames</a:t>
              </a:r>
            </a:p>
          </p:txBody>
        </p:sp>
        <p:sp>
          <p:nvSpPr>
            <p:cNvPr id="113" name="TextBox 112">
              <a:extLst>
                <a:ext uri="{FF2B5EF4-FFF2-40B4-BE49-F238E27FC236}">
                  <a16:creationId xmlns:a16="http://schemas.microsoft.com/office/drawing/2014/main" id="{0F99380B-0BE8-49D4-89D2-C5A8C9EFD08E}"/>
                </a:ext>
              </a:extLst>
            </p:cNvPr>
            <p:cNvSpPr txBox="1"/>
            <p:nvPr/>
          </p:nvSpPr>
          <p:spPr>
            <a:xfrm>
              <a:off x="7147317" y="2833675"/>
              <a:ext cx="869084" cy="307777"/>
            </a:xfrm>
            <a:prstGeom prst="rect">
              <a:avLst/>
            </a:prstGeom>
            <a:noFill/>
          </p:spPr>
          <p:txBody>
            <a:bodyPr wrap="none" rtlCol="0">
              <a:spAutoFit/>
            </a:bodyPr>
            <a:lstStyle/>
            <a:p>
              <a:r>
                <a:rPr lang="en-US" sz="1400" b="1" dirty="0">
                  <a:solidFill>
                    <a:schemeClr val="bg1"/>
                  </a:solidFill>
                </a:rPr>
                <a:t>Lightning</a:t>
              </a:r>
            </a:p>
          </p:txBody>
        </p:sp>
      </p:grpSp>
    </p:spTree>
    <p:extLst>
      <p:ext uri="{BB962C8B-B14F-4D97-AF65-F5344CB8AC3E}">
        <p14:creationId xmlns:p14="http://schemas.microsoft.com/office/powerpoint/2010/main" val="23496733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04A6E-E6AC-4FC3-AA81-B4206D7013D0}"/>
              </a:ext>
            </a:extLst>
          </p:cNvPr>
          <p:cNvSpPr>
            <a:spLocks noGrp="1"/>
          </p:cNvSpPr>
          <p:nvPr>
            <p:ph type="title"/>
          </p:nvPr>
        </p:nvSpPr>
        <p:spPr/>
        <p:txBody>
          <a:bodyPr>
            <a:normAutofit/>
          </a:bodyPr>
          <a:lstStyle/>
          <a:p>
            <a:r>
              <a:rPr lang="en-US" sz="3600" dirty="0"/>
              <a:t>DC magnetron (</a:t>
            </a:r>
            <a:r>
              <a:rPr lang="en-US" sz="3600" i="1" dirty="0"/>
              <a:t>DCMP</a:t>
            </a:r>
            <a:r>
              <a:rPr lang="en-US" sz="3600" dirty="0"/>
              <a:t>) plasma</a:t>
            </a:r>
          </a:p>
        </p:txBody>
      </p:sp>
      <p:sp>
        <p:nvSpPr>
          <p:cNvPr id="3" name="Date Placeholder 2">
            <a:extLst>
              <a:ext uri="{FF2B5EF4-FFF2-40B4-BE49-F238E27FC236}">
                <a16:creationId xmlns:a16="http://schemas.microsoft.com/office/drawing/2014/main" id="{494F010D-6AE3-464C-860B-3F57E075BB56}"/>
              </a:ext>
            </a:extLst>
          </p:cNvPr>
          <p:cNvSpPr>
            <a:spLocks noGrp="1"/>
          </p:cNvSpPr>
          <p:nvPr>
            <p:ph type="dt" sz="half" idx="10"/>
          </p:nvPr>
        </p:nvSpPr>
        <p:spPr/>
        <p:txBody>
          <a:bodyPr/>
          <a:lstStyle/>
          <a:p>
            <a:r>
              <a:rPr lang="en-US"/>
              <a:t>6/14/2019</a:t>
            </a:r>
          </a:p>
        </p:txBody>
      </p:sp>
      <p:sp>
        <p:nvSpPr>
          <p:cNvPr id="4" name="Footer Placeholder 3">
            <a:extLst>
              <a:ext uri="{FF2B5EF4-FFF2-40B4-BE49-F238E27FC236}">
                <a16:creationId xmlns:a16="http://schemas.microsoft.com/office/drawing/2014/main" id="{88796811-6670-421A-AB1D-09DB65767648}"/>
              </a:ext>
            </a:extLst>
          </p:cNvPr>
          <p:cNvSpPr>
            <a:spLocks noGrp="1"/>
          </p:cNvSpPr>
          <p:nvPr>
            <p:ph type="ftr" sz="quarter" idx="11"/>
          </p:nvPr>
        </p:nvSpPr>
        <p:spPr/>
        <p:txBody>
          <a:bodyPr/>
          <a:lstStyle/>
          <a:p>
            <a:r>
              <a:rPr lang="en-US"/>
              <a:t>2019 Science Undergraduate Laboratory Internships (SULI) Lectures - Princeton PLasma Physics Laboratory, Princeton NJ, USA</a:t>
            </a:r>
          </a:p>
        </p:txBody>
      </p:sp>
      <p:sp>
        <p:nvSpPr>
          <p:cNvPr id="5" name="Slide Number Placeholder 4">
            <a:extLst>
              <a:ext uri="{FF2B5EF4-FFF2-40B4-BE49-F238E27FC236}">
                <a16:creationId xmlns:a16="http://schemas.microsoft.com/office/drawing/2014/main" id="{37566166-6307-4F11-BBF3-9E62CD686B59}"/>
              </a:ext>
            </a:extLst>
          </p:cNvPr>
          <p:cNvSpPr>
            <a:spLocks noGrp="1"/>
          </p:cNvSpPr>
          <p:nvPr>
            <p:ph type="sldNum" sz="quarter" idx="12"/>
          </p:nvPr>
        </p:nvSpPr>
        <p:spPr/>
        <p:txBody>
          <a:bodyPr/>
          <a:lstStyle/>
          <a:p>
            <a:fld id="{DAA54947-94DF-4087-82AF-D7550B309CB3}" type="slidenum">
              <a:rPr lang="en-US" smtClean="0"/>
              <a:t>40</a:t>
            </a:fld>
            <a:endParaRPr lang="en-US"/>
          </a:p>
        </p:txBody>
      </p:sp>
      <p:sp>
        <p:nvSpPr>
          <p:cNvPr id="6" name="Content Placeholder 2">
            <a:extLst>
              <a:ext uri="{FF2B5EF4-FFF2-40B4-BE49-F238E27FC236}">
                <a16:creationId xmlns:a16="http://schemas.microsoft.com/office/drawing/2014/main" id="{F07D1D9B-0FFE-4AF1-90BB-C5D018430C70}"/>
              </a:ext>
            </a:extLst>
          </p:cNvPr>
          <p:cNvSpPr txBox="1">
            <a:spLocks/>
          </p:cNvSpPr>
          <p:nvPr/>
        </p:nvSpPr>
        <p:spPr>
          <a:xfrm>
            <a:off x="6406892" y="988287"/>
            <a:ext cx="5665034" cy="512064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60000"/>
              <a:buFont typeface="Wingdings" panose="05000000000000000000" pitchFamily="2" charset="2"/>
              <a:buChar char="q"/>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80000"/>
              <a:buFont typeface="Wingdings" panose="05000000000000000000" pitchFamily="2" charset="2"/>
              <a:buChar char="v"/>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latin typeface="Times New Roman" panose="02020603050405020304" pitchFamily="18" charset="0"/>
                <a:cs typeface="Times New Roman" panose="02020603050405020304" pitchFamily="18" charset="0"/>
              </a:rPr>
              <a:t>Capable of high current densities and fast processing</a:t>
            </a:r>
          </a:p>
          <a:p>
            <a:r>
              <a:rPr lang="en-US" sz="1400" dirty="0">
                <a:latin typeface="Times New Roman" panose="02020603050405020304" pitchFamily="18" charset="0"/>
                <a:cs typeface="Times New Roman" panose="02020603050405020304" pitchFamily="18" charset="0"/>
              </a:rPr>
              <a:t>A magnetic field (0.02 T) is able to confine secondary electrons</a:t>
            </a:r>
          </a:p>
          <a:p>
            <a:r>
              <a:rPr lang="en-US" sz="1400" dirty="0">
                <a:latin typeface="Times New Roman" panose="02020603050405020304" pitchFamily="18" charset="0"/>
                <a:cs typeface="Times New Roman" panose="02020603050405020304" pitchFamily="18" charset="0"/>
              </a:rPr>
              <a:t>Bright ring that sits above the cathode</a:t>
            </a:r>
          </a:p>
          <a:p>
            <a:r>
              <a:rPr lang="en-US" sz="1400" dirty="0">
                <a:latin typeface="Times New Roman" panose="02020603050405020304" pitchFamily="18" charset="0"/>
                <a:cs typeface="Times New Roman" panose="02020603050405020304" pitchFamily="18" charset="0"/>
              </a:rPr>
              <a:t>The ions are still able to reach the cathode and bombard it</a:t>
            </a:r>
          </a:p>
          <a:p>
            <a:r>
              <a:rPr lang="en-US" sz="1400" dirty="0">
                <a:latin typeface="Times New Roman" panose="02020603050405020304" pitchFamily="18" charset="0"/>
                <a:cs typeface="Times New Roman" panose="02020603050405020304" pitchFamily="18" charset="0"/>
              </a:rPr>
              <a:t>The material on the cathode can be just about anything</a:t>
            </a:r>
          </a:p>
          <a:p>
            <a:pPr lvl="1"/>
            <a:r>
              <a:rPr lang="en-US" sz="1200" dirty="0">
                <a:latin typeface="Times New Roman" panose="02020603050405020304" pitchFamily="18" charset="0"/>
                <a:cs typeface="Times New Roman" panose="02020603050405020304" pitchFamily="18" charset="0"/>
              </a:rPr>
              <a:t>Metallic</a:t>
            </a:r>
          </a:p>
          <a:p>
            <a:pPr lvl="1"/>
            <a:r>
              <a:rPr lang="en-US" sz="1200" dirty="0">
                <a:latin typeface="Times New Roman" panose="02020603050405020304" pitchFamily="18" charset="0"/>
                <a:cs typeface="Times New Roman" panose="02020603050405020304" pitchFamily="18" charset="0"/>
              </a:rPr>
              <a:t>Oxides</a:t>
            </a:r>
          </a:p>
          <a:p>
            <a:pPr lvl="1"/>
            <a:r>
              <a:rPr lang="en-US" sz="1200" dirty="0">
                <a:latin typeface="Times New Roman" panose="02020603050405020304" pitchFamily="18" charset="0"/>
                <a:cs typeface="Times New Roman" panose="02020603050405020304" pitchFamily="18" charset="0"/>
              </a:rPr>
              <a:t>Insulating material</a:t>
            </a:r>
          </a:p>
          <a:p>
            <a:r>
              <a:rPr lang="en-US" sz="1400" dirty="0">
                <a:latin typeface="Times New Roman" panose="02020603050405020304" pitchFamily="18" charset="0"/>
                <a:cs typeface="Times New Roman" panose="02020603050405020304" pitchFamily="18" charset="0"/>
              </a:rPr>
              <a:t>Advantages</a:t>
            </a:r>
          </a:p>
          <a:p>
            <a:pPr lvl="1"/>
            <a:r>
              <a:rPr lang="en-US" sz="1200" dirty="0">
                <a:latin typeface="Times New Roman" panose="02020603050405020304" pitchFamily="18" charset="0"/>
                <a:cs typeface="Times New Roman" panose="02020603050405020304" pitchFamily="18" charset="0"/>
              </a:rPr>
              <a:t>Almost any metallic target material can be sputtered without decomposition</a:t>
            </a:r>
          </a:p>
          <a:p>
            <a:pPr lvl="1"/>
            <a:r>
              <a:rPr lang="en-US" sz="1200" dirty="0">
                <a:latin typeface="Times New Roman" panose="02020603050405020304" pitchFamily="18" charset="0"/>
                <a:cs typeface="Times New Roman" panose="02020603050405020304" pitchFamily="18" charset="0"/>
              </a:rPr>
              <a:t>Non-conductive materials can be sputtered</a:t>
            </a:r>
          </a:p>
          <a:p>
            <a:pPr lvl="1"/>
            <a:r>
              <a:rPr lang="en-US" sz="1200" dirty="0">
                <a:latin typeface="Times New Roman" panose="02020603050405020304" pitchFamily="18" charset="0"/>
                <a:cs typeface="Times New Roman" panose="02020603050405020304" pitchFamily="18" charset="0"/>
              </a:rPr>
              <a:t>Oxide coatings can be sputtered (reactive sputtering)</a:t>
            </a:r>
          </a:p>
          <a:p>
            <a:pPr lvl="1"/>
            <a:r>
              <a:rPr lang="en-US" sz="1200" dirty="0">
                <a:latin typeface="Times New Roman" panose="02020603050405020304" pitchFamily="18" charset="0"/>
                <a:cs typeface="Times New Roman" panose="02020603050405020304" pitchFamily="18" charset="0"/>
              </a:rPr>
              <a:t>Excellent layer uniformity</a:t>
            </a:r>
          </a:p>
          <a:p>
            <a:pPr lvl="1"/>
            <a:r>
              <a:rPr lang="en-US" sz="1200" dirty="0">
                <a:latin typeface="Times New Roman" panose="02020603050405020304" pitchFamily="18" charset="0"/>
                <a:cs typeface="Times New Roman" panose="02020603050405020304" pitchFamily="18" charset="0"/>
              </a:rPr>
              <a:t>Very smooth sputtered coatings (no droplets)</a:t>
            </a:r>
          </a:p>
          <a:p>
            <a:pPr lvl="1"/>
            <a:r>
              <a:rPr lang="en-US" sz="1200" dirty="0">
                <a:latin typeface="Times New Roman" panose="02020603050405020304" pitchFamily="18" charset="0"/>
                <a:cs typeface="Times New Roman" panose="02020603050405020304" pitchFamily="18" charset="0"/>
              </a:rPr>
              <a:t>high  flexibility of sputtering equipment design</a:t>
            </a:r>
          </a:p>
          <a:p>
            <a:r>
              <a:rPr lang="en-US" sz="1400" dirty="0">
                <a:latin typeface="Times New Roman" panose="02020603050405020304" pitchFamily="18" charset="0"/>
                <a:cs typeface="Times New Roman" panose="02020603050405020304" pitchFamily="18" charset="0"/>
              </a:rPr>
              <a:t>Disadvantages</a:t>
            </a:r>
          </a:p>
          <a:p>
            <a:pPr lvl="1"/>
            <a:r>
              <a:rPr lang="en-US" sz="1200" dirty="0">
                <a:latin typeface="Times New Roman" panose="02020603050405020304" pitchFamily="18" charset="0"/>
                <a:cs typeface="Times New Roman" panose="02020603050405020304" pitchFamily="18" charset="0"/>
              </a:rPr>
              <a:t>Lower plasma density (~5%)</a:t>
            </a:r>
          </a:p>
          <a:p>
            <a:pPr lvl="1"/>
            <a:r>
              <a:rPr lang="en-US" sz="1200" dirty="0">
                <a:latin typeface="Times New Roman" panose="02020603050405020304" pitchFamily="18" charset="0"/>
                <a:cs typeface="Times New Roman" panose="02020603050405020304" pitchFamily="18" charset="0"/>
              </a:rPr>
              <a:t>adhesion of coatings is lower</a:t>
            </a:r>
          </a:p>
          <a:p>
            <a:pPr lvl="1"/>
            <a:r>
              <a:rPr lang="en-US" sz="1200" dirty="0">
                <a:latin typeface="Times New Roman" panose="02020603050405020304" pitchFamily="18" charset="0"/>
                <a:cs typeface="Times New Roman" panose="02020603050405020304" pitchFamily="18" charset="0"/>
              </a:rPr>
              <a:t>density of the sputtered layers may be lower</a:t>
            </a:r>
            <a:endParaRPr lang="en-US" sz="1100" dirty="0">
              <a:latin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id="{2A6A8890-A82D-456A-B11C-1EE252F7DB4F}"/>
              </a:ext>
            </a:extLst>
          </p:cNvPr>
          <p:cNvGrpSpPr>
            <a:grpSpLocks noChangeAspect="1"/>
          </p:cNvGrpSpPr>
          <p:nvPr/>
        </p:nvGrpSpPr>
        <p:grpSpPr>
          <a:xfrm>
            <a:off x="148853" y="2026449"/>
            <a:ext cx="5906245" cy="3200400"/>
            <a:chOff x="66513" y="2505118"/>
            <a:chExt cx="4475107" cy="2424914"/>
          </a:xfrm>
        </p:grpSpPr>
        <p:sp>
          <p:nvSpPr>
            <p:cNvPr id="8" name="Rectangle 7">
              <a:extLst>
                <a:ext uri="{FF2B5EF4-FFF2-40B4-BE49-F238E27FC236}">
                  <a16:creationId xmlns:a16="http://schemas.microsoft.com/office/drawing/2014/main" id="{DC1222A8-8471-46BF-BF0F-13A822CC8673}"/>
                </a:ext>
              </a:extLst>
            </p:cNvPr>
            <p:cNvSpPr/>
            <p:nvPr/>
          </p:nvSpPr>
          <p:spPr>
            <a:xfrm>
              <a:off x="702468" y="2514601"/>
              <a:ext cx="27432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025469E-981A-4D21-B9E8-99EF4DEFAABB}"/>
                </a:ext>
              </a:extLst>
            </p:cNvPr>
            <p:cNvSpPr/>
            <p:nvPr/>
          </p:nvSpPr>
          <p:spPr>
            <a:xfrm>
              <a:off x="797153" y="2607626"/>
              <a:ext cx="2560320" cy="91440"/>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022EC04-9446-4B4A-842F-060784AD1469}"/>
                </a:ext>
              </a:extLst>
            </p:cNvPr>
            <p:cNvSpPr/>
            <p:nvPr/>
          </p:nvSpPr>
          <p:spPr>
            <a:xfrm>
              <a:off x="796793" y="4156137"/>
              <a:ext cx="2560320" cy="91440"/>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7290C2CB-8030-442D-8971-5776E67E9BC2}"/>
                </a:ext>
              </a:extLst>
            </p:cNvPr>
            <p:cNvCxnSpPr/>
            <p:nvPr/>
          </p:nvCxnSpPr>
          <p:spPr>
            <a:xfrm flipV="1">
              <a:off x="1341144" y="2782906"/>
              <a:ext cx="1463040" cy="0"/>
            </a:xfrm>
            <a:prstGeom prst="line">
              <a:avLst/>
            </a:prstGeom>
            <a:ln w="254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56DC6B1F-3924-46D1-AF18-73EF69478474}"/>
                </a:ext>
              </a:extLst>
            </p:cNvPr>
            <p:cNvSpPr/>
            <p:nvPr/>
          </p:nvSpPr>
          <p:spPr>
            <a:xfrm>
              <a:off x="796793" y="4369366"/>
              <a:ext cx="365760" cy="274320"/>
            </a:xfrm>
            <a:prstGeom prst="rect">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t>
              </a:r>
            </a:p>
          </p:txBody>
        </p:sp>
        <p:sp>
          <p:nvSpPr>
            <p:cNvPr id="13" name="Rectangle 12">
              <a:extLst>
                <a:ext uri="{FF2B5EF4-FFF2-40B4-BE49-F238E27FC236}">
                  <a16:creationId xmlns:a16="http://schemas.microsoft.com/office/drawing/2014/main" id="{A100D024-1DD4-4931-9BF7-240C2C507BF5}"/>
                </a:ext>
              </a:extLst>
            </p:cNvPr>
            <p:cNvSpPr/>
            <p:nvPr/>
          </p:nvSpPr>
          <p:spPr>
            <a:xfrm>
              <a:off x="2989408" y="4369366"/>
              <a:ext cx="365760" cy="274320"/>
            </a:xfrm>
            <a:prstGeom prst="rect">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t>
              </a:r>
            </a:p>
          </p:txBody>
        </p:sp>
        <p:sp>
          <p:nvSpPr>
            <p:cNvPr id="14" name="Rectangle 13">
              <a:extLst>
                <a:ext uri="{FF2B5EF4-FFF2-40B4-BE49-F238E27FC236}">
                  <a16:creationId xmlns:a16="http://schemas.microsoft.com/office/drawing/2014/main" id="{FDCAAB7D-6A82-4BFD-9C1E-476794F1C6FC}"/>
                </a:ext>
              </a:extLst>
            </p:cNvPr>
            <p:cNvSpPr/>
            <p:nvPr/>
          </p:nvSpPr>
          <p:spPr>
            <a:xfrm>
              <a:off x="1711571" y="4369366"/>
              <a:ext cx="731520" cy="27432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a:t>
              </a:r>
            </a:p>
          </p:txBody>
        </p:sp>
        <p:sp>
          <p:nvSpPr>
            <p:cNvPr id="15" name="Arc 14">
              <a:extLst>
                <a:ext uri="{FF2B5EF4-FFF2-40B4-BE49-F238E27FC236}">
                  <a16:creationId xmlns:a16="http://schemas.microsoft.com/office/drawing/2014/main" id="{675C3094-6E83-4E4E-BEFA-F2D913462A72}"/>
                </a:ext>
              </a:extLst>
            </p:cNvPr>
            <p:cNvSpPr/>
            <p:nvPr/>
          </p:nvSpPr>
          <p:spPr>
            <a:xfrm>
              <a:off x="2353092" y="3958326"/>
              <a:ext cx="731520" cy="822960"/>
            </a:xfrm>
            <a:prstGeom prst="arc">
              <a:avLst>
                <a:gd name="adj1" fmla="val 10855193"/>
                <a:gd name="adj2" fmla="val 21579356"/>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Arc 15">
              <a:extLst>
                <a:ext uri="{FF2B5EF4-FFF2-40B4-BE49-F238E27FC236}">
                  <a16:creationId xmlns:a16="http://schemas.microsoft.com/office/drawing/2014/main" id="{3C491C7C-F883-4C8F-99D0-FE5FD0D1E01D}"/>
                </a:ext>
              </a:extLst>
            </p:cNvPr>
            <p:cNvSpPr/>
            <p:nvPr/>
          </p:nvSpPr>
          <p:spPr>
            <a:xfrm>
              <a:off x="886605" y="3821845"/>
              <a:ext cx="1097280" cy="1097280"/>
            </a:xfrm>
            <a:prstGeom prst="arc">
              <a:avLst>
                <a:gd name="adj1" fmla="val 10855193"/>
                <a:gd name="adj2" fmla="val 21571442"/>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Arc 16">
              <a:extLst>
                <a:ext uri="{FF2B5EF4-FFF2-40B4-BE49-F238E27FC236}">
                  <a16:creationId xmlns:a16="http://schemas.microsoft.com/office/drawing/2014/main" id="{3F98DAC9-B762-4ABB-A4C2-01F862740D2F}"/>
                </a:ext>
              </a:extLst>
            </p:cNvPr>
            <p:cNvSpPr/>
            <p:nvPr/>
          </p:nvSpPr>
          <p:spPr>
            <a:xfrm>
              <a:off x="2162344" y="3819846"/>
              <a:ext cx="1097280" cy="1097280"/>
            </a:xfrm>
            <a:prstGeom prst="arc">
              <a:avLst>
                <a:gd name="adj1" fmla="val 10855193"/>
                <a:gd name="adj2" fmla="val 21571442"/>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Arc 17">
              <a:extLst>
                <a:ext uri="{FF2B5EF4-FFF2-40B4-BE49-F238E27FC236}">
                  <a16:creationId xmlns:a16="http://schemas.microsoft.com/office/drawing/2014/main" id="{FD959E78-C0E2-4519-A417-7D6513EA849F}"/>
                </a:ext>
              </a:extLst>
            </p:cNvPr>
            <p:cNvSpPr/>
            <p:nvPr/>
          </p:nvSpPr>
          <p:spPr>
            <a:xfrm>
              <a:off x="1071911" y="3960706"/>
              <a:ext cx="731520" cy="822960"/>
            </a:xfrm>
            <a:prstGeom prst="arc">
              <a:avLst>
                <a:gd name="adj1" fmla="val 10855193"/>
                <a:gd name="adj2" fmla="val 21571442"/>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E07CF70D-2864-4CB5-BB39-594AC4571125}"/>
                </a:ext>
              </a:extLst>
            </p:cNvPr>
            <p:cNvCxnSpPr/>
            <p:nvPr/>
          </p:nvCxnSpPr>
          <p:spPr>
            <a:xfrm flipV="1">
              <a:off x="2565380" y="3821845"/>
              <a:ext cx="92305" cy="2036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17EC7E0-B048-458A-B02C-B38FD7E87D95}"/>
                </a:ext>
              </a:extLst>
            </p:cNvPr>
            <p:cNvCxnSpPr/>
            <p:nvPr/>
          </p:nvCxnSpPr>
          <p:spPr>
            <a:xfrm flipV="1">
              <a:off x="2679799" y="3958326"/>
              <a:ext cx="92305" cy="238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F1A5657-7044-4E9C-8F06-27AD698E41B0}"/>
                </a:ext>
              </a:extLst>
            </p:cNvPr>
            <p:cNvCxnSpPr/>
            <p:nvPr/>
          </p:nvCxnSpPr>
          <p:spPr>
            <a:xfrm flipH="1">
              <a:off x="1286638" y="3821845"/>
              <a:ext cx="85931" cy="2068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BD15AEB9-F85C-481F-8CE9-AF5A28E67BBD}"/>
                </a:ext>
              </a:extLst>
            </p:cNvPr>
            <p:cNvCxnSpPr/>
            <p:nvPr/>
          </p:nvCxnSpPr>
          <p:spPr>
            <a:xfrm flipV="1">
              <a:off x="1392281" y="3960706"/>
              <a:ext cx="92305" cy="4413"/>
            </a:xfrm>
            <a:prstGeom prst="straightConnector1">
              <a:avLst/>
            </a:prstGeom>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F61A92F5-D6E0-4A64-9963-1E7B81EF4FAD}"/>
                </a:ext>
              </a:extLst>
            </p:cNvPr>
            <p:cNvSpPr txBox="1"/>
            <p:nvPr/>
          </p:nvSpPr>
          <p:spPr>
            <a:xfrm>
              <a:off x="3875464" y="2830717"/>
              <a:ext cx="666156" cy="461665"/>
            </a:xfrm>
            <a:prstGeom prst="rect">
              <a:avLst/>
            </a:prstGeom>
            <a:noFill/>
          </p:spPr>
          <p:txBody>
            <a:bodyPr wrap="square" rtlCol="0">
              <a:spAutoFit/>
            </a:bodyPr>
            <a:lstStyle/>
            <a:p>
              <a:r>
                <a:rPr lang="en-US" sz="1200" b="1" dirty="0">
                  <a:latin typeface="Times New Roman" panose="02020603050405020304" pitchFamily="18" charset="0"/>
                  <a:cs typeface="Times New Roman" panose="02020603050405020304" pitchFamily="18" charset="0"/>
                </a:rPr>
                <a:t>Power supply</a:t>
              </a:r>
            </a:p>
          </p:txBody>
        </p:sp>
        <p:sp>
          <p:nvSpPr>
            <p:cNvPr id="24" name="TextBox 23">
              <a:extLst>
                <a:ext uri="{FF2B5EF4-FFF2-40B4-BE49-F238E27FC236}">
                  <a16:creationId xmlns:a16="http://schemas.microsoft.com/office/drawing/2014/main" id="{465EEC91-3386-43BB-B181-8AF9F44E46E6}"/>
                </a:ext>
              </a:extLst>
            </p:cNvPr>
            <p:cNvSpPr txBox="1"/>
            <p:nvPr/>
          </p:nvSpPr>
          <p:spPr>
            <a:xfrm>
              <a:off x="2745816" y="2625543"/>
              <a:ext cx="790601" cy="276999"/>
            </a:xfrm>
            <a:prstGeom prst="rect">
              <a:avLst/>
            </a:prstGeom>
            <a:noFill/>
          </p:spPr>
          <p:txBody>
            <a:bodyPr wrap="none" rtlCol="0">
              <a:spAutoFit/>
            </a:bodyPr>
            <a:lstStyle/>
            <a:p>
              <a:r>
                <a:rPr lang="en-US" sz="1200" b="1" dirty="0">
                  <a:latin typeface="Times New Roman" panose="02020603050405020304" pitchFamily="18" charset="0"/>
                  <a:cs typeface="Times New Roman" panose="02020603050405020304" pitchFamily="18" charset="0"/>
                </a:rPr>
                <a:t>substrate</a:t>
              </a:r>
            </a:p>
          </p:txBody>
        </p:sp>
        <p:sp>
          <p:nvSpPr>
            <p:cNvPr id="25" name="TextBox 24">
              <a:extLst>
                <a:ext uri="{FF2B5EF4-FFF2-40B4-BE49-F238E27FC236}">
                  <a16:creationId xmlns:a16="http://schemas.microsoft.com/office/drawing/2014/main" id="{B38728B4-B64A-4F02-B6D6-06E4D295A914}"/>
                </a:ext>
              </a:extLst>
            </p:cNvPr>
            <p:cNvSpPr txBox="1"/>
            <p:nvPr/>
          </p:nvSpPr>
          <p:spPr>
            <a:xfrm>
              <a:off x="93385" y="2505118"/>
              <a:ext cx="577402" cy="276999"/>
            </a:xfrm>
            <a:prstGeom prst="rect">
              <a:avLst/>
            </a:prstGeom>
            <a:noFill/>
          </p:spPr>
          <p:txBody>
            <a:bodyPr wrap="none" rtlCol="0">
              <a:spAutoFit/>
            </a:bodyPr>
            <a:lstStyle/>
            <a:p>
              <a:r>
                <a:rPr lang="en-US" sz="1200" b="1" dirty="0">
                  <a:latin typeface="Times New Roman" panose="02020603050405020304" pitchFamily="18" charset="0"/>
                  <a:cs typeface="Times New Roman" panose="02020603050405020304" pitchFamily="18" charset="0"/>
                </a:rPr>
                <a:t>anode</a:t>
              </a:r>
            </a:p>
          </p:txBody>
        </p:sp>
        <p:sp>
          <p:nvSpPr>
            <p:cNvPr id="26" name="TextBox 25">
              <a:extLst>
                <a:ext uri="{FF2B5EF4-FFF2-40B4-BE49-F238E27FC236}">
                  <a16:creationId xmlns:a16="http://schemas.microsoft.com/office/drawing/2014/main" id="{3D3435EA-B672-40A0-93B7-7250D77256F1}"/>
                </a:ext>
              </a:extLst>
            </p:cNvPr>
            <p:cNvSpPr txBox="1"/>
            <p:nvPr/>
          </p:nvSpPr>
          <p:spPr>
            <a:xfrm>
              <a:off x="66513" y="4051571"/>
              <a:ext cx="691728" cy="276999"/>
            </a:xfrm>
            <a:prstGeom prst="rect">
              <a:avLst/>
            </a:prstGeom>
            <a:noFill/>
          </p:spPr>
          <p:txBody>
            <a:bodyPr wrap="none" rtlCol="0">
              <a:spAutoFit/>
            </a:bodyPr>
            <a:lstStyle/>
            <a:p>
              <a:r>
                <a:rPr lang="en-US" sz="1200" b="1" dirty="0">
                  <a:latin typeface="Times New Roman" panose="02020603050405020304" pitchFamily="18" charset="0"/>
                  <a:cs typeface="Times New Roman" panose="02020603050405020304" pitchFamily="18" charset="0"/>
                </a:rPr>
                <a:t>cathode</a:t>
              </a:r>
            </a:p>
          </p:txBody>
        </p:sp>
        <p:sp>
          <p:nvSpPr>
            <p:cNvPr id="27" name="TextBox 26">
              <a:extLst>
                <a:ext uri="{FF2B5EF4-FFF2-40B4-BE49-F238E27FC236}">
                  <a16:creationId xmlns:a16="http://schemas.microsoft.com/office/drawing/2014/main" id="{5C5DEDA6-5499-4DF2-9C29-77937F1F6F05}"/>
                </a:ext>
              </a:extLst>
            </p:cNvPr>
            <p:cNvSpPr txBox="1"/>
            <p:nvPr/>
          </p:nvSpPr>
          <p:spPr>
            <a:xfrm>
              <a:off x="1477292" y="3615550"/>
              <a:ext cx="1132041" cy="276999"/>
            </a:xfrm>
            <a:prstGeom prst="rect">
              <a:avLst/>
            </a:prstGeom>
            <a:noFill/>
          </p:spPr>
          <p:txBody>
            <a:bodyPr wrap="none" rtlCol="0">
              <a:spAutoFit/>
            </a:bodyPr>
            <a:lstStyle/>
            <a:p>
              <a:r>
                <a:rPr lang="en-US" sz="1200" b="1" dirty="0">
                  <a:latin typeface="Times New Roman" panose="02020603050405020304" pitchFamily="18" charset="0"/>
                  <a:cs typeface="Times New Roman" panose="02020603050405020304" pitchFamily="18" charset="0"/>
                </a:rPr>
                <a:t>Magnetic field</a:t>
              </a:r>
            </a:p>
          </p:txBody>
        </p:sp>
        <p:sp>
          <p:nvSpPr>
            <p:cNvPr id="28" name="TextBox 27">
              <a:extLst>
                <a:ext uri="{FF2B5EF4-FFF2-40B4-BE49-F238E27FC236}">
                  <a16:creationId xmlns:a16="http://schemas.microsoft.com/office/drawing/2014/main" id="{152CBB9C-5367-47CA-82D2-16949ECE6B60}"/>
                </a:ext>
              </a:extLst>
            </p:cNvPr>
            <p:cNvSpPr txBox="1"/>
            <p:nvPr/>
          </p:nvSpPr>
          <p:spPr>
            <a:xfrm>
              <a:off x="1330663" y="4653033"/>
              <a:ext cx="1497526" cy="276999"/>
            </a:xfrm>
            <a:prstGeom prst="rect">
              <a:avLst/>
            </a:prstGeom>
            <a:noFill/>
          </p:spPr>
          <p:txBody>
            <a:bodyPr wrap="none" rtlCol="0">
              <a:spAutoFit/>
            </a:bodyPr>
            <a:lstStyle/>
            <a:p>
              <a:r>
                <a:rPr lang="en-US" sz="1200" b="1" dirty="0">
                  <a:latin typeface="Times New Roman" panose="02020603050405020304" pitchFamily="18" charset="0"/>
                  <a:cs typeface="Times New Roman" panose="02020603050405020304" pitchFamily="18" charset="0"/>
                </a:rPr>
                <a:t>Permanent magnets</a:t>
              </a:r>
            </a:p>
          </p:txBody>
        </p:sp>
        <p:sp>
          <p:nvSpPr>
            <p:cNvPr id="29" name="Freeform 123">
              <a:extLst>
                <a:ext uri="{FF2B5EF4-FFF2-40B4-BE49-F238E27FC236}">
                  <a16:creationId xmlns:a16="http://schemas.microsoft.com/office/drawing/2014/main" id="{82DE51E8-FCAE-45D6-8817-B01C62051CC1}"/>
                </a:ext>
              </a:extLst>
            </p:cNvPr>
            <p:cNvSpPr/>
            <p:nvPr/>
          </p:nvSpPr>
          <p:spPr>
            <a:xfrm>
              <a:off x="3355182" y="2650332"/>
              <a:ext cx="552450" cy="1551526"/>
            </a:xfrm>
            <a:custGeom>
              <a:avLst/>
              <a:gdLst>
                <a:gd name="connsiteX0" fmla="*/ 0 w 695325"/>
                <a:gd name="connsiteY0" fmla="*/ 0 h 1574007"/>
                <a:gd name="connsiteX1" fmla="*/ 695325 w 695325"/>
                <a:gd name="connsiteY1" fmla="*/ 0 h 1574007"/>
                <a:gd name="connsiteX2" fmla="*/ 690563 w 695325"/>
                <a:gd name="connsiteY2" fmla="*/ 1574007 h 1574007"/>
                <a:gd name="connsiteX3" fmla="*/ 4763 w 695325"/>
                <a:gd name="connsiteY3" fmla="*/ 1574007 h 1574007"/>
              </a:gdLst>
              <a:ahLst/>
              <a:cxnLst>
                <a:cxn ang="0">
                  <a:pos x="connsiteX0" y="connsiteY0"/>
                </a:cxn>
                <a:cxn ang="0">
                  <a:pos x="connsiteX1" y="connsiteY1"/>
                </a:cxn>
                <a:cxn ang="0">
                  <a:pos x="connsiteX2" y="connsiteY2"/>
                </a:cxn>
                <a:cxn ang="0">
                  <a:pos x="connsiteX3" y="connsiteY3"/>
                </a:cxn>
              </a:cxnLst>
              <a:rect l="l" t="t" r="r" b="b"/>
              <a:pathLst>
                <a:path w="695325" h="1574007">
                  <a:moveTo>
                    <a:pt x="0" y="0"/>
                  </a:moveTo>
                  <a:lnTo>
                    <a:pt x="695325" y="0"/>
                  </a:lnTo>
                  <a:cubicBezTo>
                    <a:pt x="693738" y="524669"/>
                    <a:pt x="692150" y="1049338"/>
                    <a:pt x="690563" y="1574007"/>
                  </a:cubicBezTo>
                  <a:lnTo>
                    <a:pt x="4763" y="1574007"/>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9F2CE995-AB6D-4A5A-A6A1-03D0BF3AD6D5}"/>
                </a:ext>
              </a:extLst>
            </p:cNvPr>
            <p:cNvSpPr/>
            <p:nvPr/>
          </p:nvSpPr>
          <p:spPr>
            <a:xfrm>
              <a:off x="3860224" y="3290616"/>
              <a:ext cx="91440" cy="274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47626C54-B269-47CE-8667-6E08AEE8A520}"/>
                </a:ext>
              </a:extLst>
            </p:cNvPr>
            <p:cNvCxnSpPr/>
            <p:nvPr/>
          </p:nvCxnSpPr>
          <p:spPr>
            <a:xfrm>
              <a:off x="3723322" y="3290290"/>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6B27656-9494-4452-B163-AE8AB9E69863}"/>
                </a:ext>
              </a:extLst>
            </p:cNvPr>
            <p:cNvCxnSpPr/>
            <p:nvPr/>
          </p:nvCxnSpPr>
          <p:spPr>
            <a:xfrm>
              <a:off x="3811906" y="3378388"/>
              <a:ext cx="18288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92153-BEF5-4FE6-B8E8-9F99634D9FA8}"/>
                </a:ext>
              </a:extLst>
            </p:cNvPr>
            <p:cNvCxnSpPr/>
            <p:nvPr/>
          </p:nvCxnSpPr>
          <p:spPr>
            <a:xfrm>
              <a:off x="3719990" y="3468866"/>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1FB7C1D-CAE8-460D-AE02-AAF89052EB57}"/>
                </a:ext>
              </a:extLst>
            </p:cNvPr>
            <p:cNvCxnSpPr/>
            <p:nvPr/>
          </p:nvCxnSpPr>
          <p:spPr>
            <a:xfrm>
              <a:off x="3814762" y="3564106"/>
              <a:ext cx="18288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545987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0D371-171F-495F-A70E-82CC3EF909D4}"/>
              </a:ext>
            </a:extLst>
          </p:cNvPr>
          <p:cNvSpPr>
            <a:spLocks noGrp="1"/>
          </p:cNvSpPr>
          <p:nvPr>
            <p:ph type="title"/>
          </p:nvPr>
        </p:nvSpPr>
        <p:spPr/>
        <p:txBody>
          <a:bodyPr>
            <a:normAutofit/>
          </a:bodyPr>
          <a:lstStyle/>
          <a:p>
            <a:r>
              <a:rPr lang="en-US" sz="3600" dirty="0"/>
              <a:t>Capacitively couples plasma (</a:t>
            </a:r>
            <a:r>
              <a:rPr lang="en-US" sz="3600" i="1" dirty="0"/>
              <a:t>CCP</a:t>
            </a:r>
            <a:r>
              <a:rPr lang="en-US" sz="3600" dirty="0"/>
              <a:t>)</a:t>
            </a:r>
          </a:p>
        </p:txBody>
      </p:sp>
      <p:sp>
        <p:nvSpPr>
          <p:cNvPr id="3" name="Date Placeholder 2">
            <a:extLst>
              <a:ext uri="{FF2B5EF4-FFF2-40B4-BE49-F238E27FC236}">
                <a16:creationId xmlns:a16="http://schemas.microsoft.com/office/drawing/2014/main" id="{6093B367-69EE-4424-8996-792EF55F7D67}"/>
              </a:ext>
            </a:extLst>
          </p:cNvPr>
          <p:cNvSpPr>
            <a:spLocks noGrp="1"/>
          </p:cNvSpPr>
          <p:nvPr>
            <p:ph type="dt" sz="half" idx="10"/>
          </p:nvPr>
        </p:nvSpPr>
        <p:spPr/>
        <p:txBody>
          <a:bodyPr/>
          <a:lstStyle/>
          <a:p>
            <a:r>
              <a:rPr lang="en-US"/>
              <a:t>6/14/2019</a:t>
            </a:r>
          </a:p>
        </p:txBody>
      </p:sp>
      <p:sp>
        <p:nvSpPr>
          <p:cNvPr id="4" name="Footer Placeholder 3">
            <a:extLst>
              <a:ext uri="{FF2B5EF4-FFF2-40B4-BE49-F238E27FC236}">
                <a16:creationId xmlns:a16="http://schemas.microsoft.com/office/drawing/2014/main" id="{82CE8E9B-ADEF-44D9-A191-A7AB7B5F7E9F}"/>
              </a:ext>
            </a:extLst>
          </p:cNvPr>
          <p:cNvSpPr>
            <a:spLocks noGrp="1"/>
          </p:cNvSpPr>
          <p:nvPr>
            <p:ph type="ftr" sz="quarter" idx="11"/>
          </p:nvPr>
        </p:nvSpPr>
        <p:spPr/>
        <p:txBody>
          <a:bodyPr/>
          <a:lstStyle/>
          <a:p>
            <a:r>
              <a:rPr lang="en-US"/>
              <a:t>2019 Science Undergraduate Laboratory Internships (SULI) Lectures - Princeton PLasma Physics Laboratory, Princeton NJ, USA</a:t>
            </a:r>
          </a:p>
        </p:txBody>
      </p:sp>
      <p:sp>
        <p:nvSpPr>
          <p:cNvPr id="5" name="Slide Number Placeholder 4">
            <a:extLst>
              <a:ext uri="{FF2B5EF4-FFF2-40B4-BE49-F238E27FC236}">
                <a16:creationId xmlns:a16="http://schemas.microsoft.com/office/drawing/2014/main" id="{421F4F53-9645-4D06-801B-A926FA783B69}"/>
              </a:ext>
            </a:extLst>
          </p:cNvPr>
          <p:cNvSpPr>
            <a:spLocks noGrp="1"/>
          </p:cNvSpPr>
          <p:nvPr>
            <p:ph type="sldNum" sz="quarter" idx="12"/>
          </p:nvPr>
        </p:nvSpPr>
        <p:spPr/>
        <p:txBody>
          <a:bodyPr/>
          <a:lstStyle/>
          <a:p>
            <a:fld id="{DAA54947-94DF-4087-82AF-D7550B309CB3}" type="slidenum">
              <a:rPr lang="en-US" smtClean="0"/>
              <a:t>41</a:t>
            </a:fld>
            <a:endParaRPr lang="en-US"/>
          </a:p>
        </p:txBody>
      </p:sp>
      <p:sp>
        <p:nvSpPr>
          <p:cNvPr id="6" name="Content Placeholder 2">
            <a:extLst>
              <a:ext uri="{FF2B5EF4-FFF2-40B4-BE49-F238E27FC236}">
                <a16:creationId xmlns:a16="http://schemas.microsoft.com/office/drawing/2014/main" id="{F8B9D0F4-E201-4548-9A4D-B1E582CF1554}"/>
              </a:ext>
            </a:extLst>
          </p:cNvPr>
          <p:cNvSpPr txBox="1">
            <a:spLocks/>
          </p:cNvSpPr>
          <p:nvPr/>
        </p:nvSpPr>
        <p:spPr>
          <a:xfrm>
            <a:off x="615085" y="987648"/>
            <a:ext cx="6400800" cy="512064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60000"/>
              <a:buFont typeface="Wingdings" panose="05000000000000000000" pitchFamily="2" charset="2"/>
              <a:buChar char="q"/>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80000"/>
              <a:buFont typeface="Wingdings" panose="05000000000000000000" pitchFamily="2" charset="2"/>
              <a:buChar char="v"/>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latin typeface="Times New Roman" panose="02020603050405020304" pitchFamily="18" charset="0"/>
                <a:cs typeface="Times New Roman" panose="02020603050405020304" pitchFamily="18" charset="0"/>
              </a:rPr>
              <a:t>Under applied </a:t>
            </a:r>
            <a:r>
              <a:rPr lang="en-US" sz="1600" dirty="0" err="1">
                <a:latin typeface="Times New Roman" panose="02020603050405020304" pitchFamily="18" charset="0"/>
                <a:cs typeface="Times New Roman" panose="02020603050405020304" pitchFamily="18" charset="0"/>
              </a:rPr>
              <a:t>r.f.</a:t>
            </a:r>
            <a:r>
              <a:rPr lang="en-US" sz="1600" dirty="0">
                <a:latin typeface="Times New Roman" panose="02020603050405020304" pitchFamily="18" charset="0"/>
                <a:cs typeface="Times New Roman" panose="02020603050405020304" pitchFamily="18" charset="0"/>
              </a:rPr>
              <a:t> voltage the plasma sheath boundary oscillated up and down while the bulk plasma remains uniform</a:t>
            </a:r>
          </a:p>
          <a:p>
            <a:r>
              <a:rPr lang="en-US" sz="1600" dirty="0">
                <a:latin typeface="Times New Roman" panose="02020603050405020304" pitchFamily="18" charset="0"/>
                <a:cs typeface="Times New Roman" panose="02020603050405020304" pitchFamily="18" charset="0"/>
              </a:rPr>
              <a:t>Low pressure discharge can provide high ion energies for etching</a:t>
            </a:r>
          </a:p>
          <a:p>
            <a:r>
              <a:rPr lang="en-US" sz="1600" dirty="0">
                <a:latin typeface="Times New Roman" panose="02020603050405020304" pitchFamily="18" charset="0"/>
                <a:cs typeface="Times New Roman" panose="02020603050405020304" pitchFamily="18" charset="0"/>
              </a:rPr>
              <a:t>High pressure discharge low ion energies for deposition</a:t>
            </a:r>
          </a:p>
          <a:p>
            <a:r>
              <a:rPr lang="en-US" sz="1600" dirty="0">
                <a:latin typeface="Times New Roman" panose="02020603050405020304" pitchFamily="18" charset="0"/>
                <a:cs typeface="Times New Roman" panose="02020603050405020304" pitchFamily="18" charset="0"/>
              </a:rPr>
              <a:t>Heating mechanism, ohmic heating</a:t>
            </a:r>
          </a:p>
          <a:p>
            <a:r>
              <a:rPr lang="en-US" sz="1600" dirty="0">
                <a:latin typeface="Times New Roman" panose="02020603050405020304" pitchFamily="18" charset="0"/>
                <a:cs typeface="Times New Roman" panose="02020603050405020304" pitchFamily="18" charset="0"/>
              </a:rPr>
              <a:t>Ohmic current is capacitively coupled across sheath</a:t>
            </a:r>
          </a:p>
          <a:p>
            <a:r>
              <a:rPr lang="en-US" sz="1600" dirty="0">
                <a:latin typeface="Times New Roman" panose="02020603050405020304" pitchFamily="18" charset="0"/>
                <a:cs typeface="Times New Roman" panose="02020603050405020304" pitchFamily="18" charset="0"/>
              </a:rPr>
              <a:t>Since the sheaths are oscillating the electron velocities are changed over 1 period</a:t>
            </a:r>
          </a:p>
          <a:p>
            <a:r>
              <a:rPr lang="en-US" sz="1600" dirty="0">
                <a:latin typeface="Times New Roman" panose="02020603050405020304" pitchFamily="18" charset="0"/>
                <a:cs typeface="Times New Roman" panose="02020603050405020304" pitchFamily="18" charset="0"/>
              </a:rPr>
              <a:t>Advantages</a:t>
            </a:r>
          </a:p>
          <a:p>
            <a:pPr lvl="1"/>
            <a:r>
              <a:rPr lang="en-US" sz="1400" dirty="0">
                <a:latin typeface="Times New Roman" panose="02020603050405020304" pitchFamily="18" charset="0"/>
                <a:cs typeface="Times New Roman" panose="02020603050405020304" pitchFamily="18" charset="0"/>
              </a:rPr>
              <a:t>Simple construction</a:t>
            </a:r>
          </a:p>
          <a:p>
            <a:pPr lvl="1"/>
            <a:r>
              <a:rPr lang="en-US" sz="1400" dirty="0">
                <a:latin typeface="Times New Roman" panose="02020603050405020304" pitchFamily="18" charset="0"/>
                <a:cs typeface="Times New Roman" panose="02020603050405020304" pitchFamily="18" charset="0"/>
              </a:rPr>
              <a:t>No B – fields required</a:t>
            </a:r>
          </a:p>
          <a:p>
            <a:r>
              <a:rPr lang="en-US" sz="1600" dirty="0">
                <a:latin typeface="Times New Roman" panose="02020603050405020304" pitchFamily="18" charset="0"/>
                <a:cs typeface="Times New Roman" panose="02020603050405020304" pitchFamily="18" charset="0"/>
              </a:rPr>
              <a:t>Disadvantages</a:t>
            </a:r>
          </a:p>
          <a:p>
            <a:pPr lvl="1"/>
            <a:r>
              <a:rPr lang="en-US" sz="1400" dirty="0">
                <a:latin typeface="Times New Roman" panose="02020603050405020304" pitchFamily="18" charset="0"/>
                <a:cs typeface="Times New Roman" panose="02020603050405020304" pitchFamily="18" charset="0"/>
              </a:rPr>
              <a:t>Low Ion flux</a:t>
            </a:r>
          </a:p>
          <a:p>
            <a:pPr lvl="1"/>
            <a:r>
              <a:rPr lang="en-US" sz="1400" dirty="0">
                <a:latin typeface="Times New Roman" panose="02020603050405020304" pitchFamily="18" charset="0"/>
                <a:cs typeface="Times New Roman" panose="02020603050405020304" pitchFamily="18" charset="0"/>
              </a:rPr>
              <a:t>high ion energy</a:t>
            </a:r>
          </a:p>
          <a:p>
            <a:pPr lvl="1"/>
            <a:r>
              <a:rPr lang="en-US" sz="1400" dirty="0">
                <a:latin typeface="Times New Roman" panose="02020603050405020304" pitchFamily="18" charset="0"/>
                <a:cs typeface="Times New Roman" panose="02020603050405020304" pitchFamily="18" charset="0"/>
              </a:rPr>
              <a:t>Surface damage likely</a:t>
            </a:r>
          </a:p>
          <a:p>
            <a:pPr lvl="1"/>
            <a:r>
              <a:rPr lang="en-US" sz="1400" dirty="0">
                <a:latin typeface="Times New Roman" panose="02020603050405020304" pitchFamily="18" charset="0"/>
                <a:cs typeface="Times New Roman" panose="02020603050405020304" pitchFamily="18" charset="0"/>
              </a:rPr>
              <a:t>Geometry sensitive</a:t>
            </a:r>
          </a:p>
          <a:p>
            <a:r>
              <a:rPr lang="en-US" sz="1600" dirty="0">
                <a:latin typeface="Times New Roman" panose="02020603050405020304" pitchFamily="18" charset="0"/>
                <a:cs typeface="Times New Roman" panose="02020603050405020304" pitchFamily="18" charset="0"/>
              </a:rPr>
              <a:t>Typical Frequency is </a:t>
            </a:r>
            <a:r>
              <a:rPr lang="en-US" sz="1600" i="1" dirty="0">
                <a:latin typeface="Times New Roman" panose="02020603050405020304" pitchFamily="18" charset="0"/>
                <a:cs typeface="Times New Roman" panose="02020603050405020304" pitchFamily="18" charset="0"/>
              </a:rPr>
              <a:t>f</a:t>
            </a:r>
            <a:r>
              <a:rPr lang="en-US" sz="1600" dirty="0">
                <a:latin typeface="Times New Roman" panose="02020603050405020304" pitchFamily="18" charset="0"/>
                <a:cs typeface="Times New Roman" panose="02020603050405020304" pitchFamily="18" charset="0"/>
              </a:rPr>
              <a:t> = 13.56 MHz</a:t>
            </a:r>
            <a:endParaRPr lang="en-US" sz="1200" dirty="0">
              <a:latin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id="{CE33F1FD-83FC-4FC1-9AC4-1406CCB722BA}"/>
              </a:ext>
            </a:extLst>
          </p:cNvPr>
          <p:cNvGrpSpPr/>
          <p:nvPr/>
        </p:nvGrpSpPr>
        <p:grpSpPr>
          <a:xfrm>
            <a:off x="7731987" y="1485568"/>
            <a:ext cx="4155768" cy="4116127"/>
            <a:chOff x="4610100" y="1319317"/>
            <a:chExt cx="4155768" cy="4116127"/>
          </a:xfrm>
        </p:grpSpPr>
        <p:sp>
          <p:nvSpPr>
            <p:cNvPr id="8" name="Rectangle 7">
              <a:extLst>
                <a:ext uri="{FF2B5EF4-FFF2-40B4-BE49-F238E27FC236}">
                  <a16:creationId xmlns:a16="http://schemas.microsoft.com/office/drawing/2014/main" id="{2500E099-AD48-454F-A0F8-DEF5557816E1}"/>
                </a:ext>
              </a:extLst>
            </p:cNvPr>
            <p:cNvSpPr/>
            <p:nvPr/>
          </p:nvSpPr>
          <p:spPr>
            <a:xfrm>
              <a:off x="5029199" y="2055302"/>
              <a:ext cx="2286000" cy="274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F031EA5-27EE-4334-B829-A3F7EF054DA7}"/>
                </a:ext>
              </a:extLst>
            </p:cNvPr>
            <p:cNvSpPr/>
            <p:nvPr/>
          </p:nvSpPr>
          <p:spPr>
            <a:xfrm>
              <a:off x="5943598" y="2512218"/>
              <a:ext cx="2743200" cy="1828800"/>
            </a:xfrm>
            <a:prstGeom prst="rect">
              <a:avLst/>
            </a:prstGeom>
            <a:solidFill>
              <a:schemeClr val="bg1"/>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9637FA4-AE92-4ABA-A2BF-D4735ACDA6AF}"/>
                </a:ext>
              </a:extLst>
            </p:cNvPr>
            <p:cNvSpPr/>
            <p:nvPr/>
          </p:nvSpPr>
          <p:spPr>
            <a:xfrm>
              <a:off x="6400799" y="2790825"/>
              <a:ext cx="1828800" cy="91440"/>
            </a:xfrm>
            <a:prstGeom prst="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86E8F21-5429-4B62-9418-14D25E599F8F}"/>
                </a:ext>
              </a:extLst>
            </p:cNvPr>
            <p:cNvSpPr/>
            <p:nvPr/>
          </p:nvSpPr>
          <p:spPr>
            <a:xfrm>
              <a:off x="6398422" y="3974328"/>
              <a:ext cx="1828800" cy="91440"/>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A9379CB9-981A-48F2-968F-CB7D606351F5}"/>
                </a:ext>
              </a:extLst>
            </p:cNvPr>
            <p:cNvCxnSpPr/>
            <p:nvPr/>
          </p:nvCxnSpPr>
          <p:spPr>
            <a:xfrm>
              <a:off x="6400799" y="3883772"/>
              <a:ext cx="1828800"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3" name="Arc 12">
              <a:extLst>
                <a:ext uri="{FF2B5EF4-FFF2-40B4-BE49-F238E27FC236}">
                  <a16:creationId xmlns:a16="http://schemas.microsoft.com/office/drawing/2014/main" id="{9E0A7A71-C8AF-451F-8F54-B3E1959C5794}"/>
                </a:ext>
              </a:extLst>
            </p:cNvPr>
            <p:cNvSpPr/>
            <p:nvPr/>
          </p:nvSpPr>
          <p:spPr>
            <a:xfrm>
              <a:off x="7174395" y="2375058"/>
              <a:ext cx="274320" cy="274320"/>
            </a:xfrm>
            <a:prstGeom prst="arc">
              <a:avLst>
                <a:gd name="adj1" fmla="val 16200000"/>
                <a:gd name="adj2" fmla="val 5422167"/>
              </a:avLst>
            </a:prstGeom>
            <a:solidFill>
              <a:schemeClr val="bg1"/>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FB8BE2DB-FA01-44B3-94CA-2A37CFC3E551}"/>
                </a:ext>
              </a:extLst>
            </p:cNvPr>
            <p:cNvCxnSpPr/>
            <p:nvPr/>
          </p:nvCxnSpPr>
          <p:spPr>
            <a:xfrm>
              <a:off x="7091082" y="2512218"/>
              <a:ext cx="548640" cy="0"/>
            </a:xfrm>
            <a:prstGeom prst="line">
              <a:avLst/>
            </a:prstGeom>
            <a:ln w="254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7AAC2B9-B06B-4D62-B6B9-8494E9DB5968}"/>
                </a:ext>
              </a:extLst>
            </p:cNvPr>
            <p:cNvCxnSpPr/>
            <p:nvPr/>
          </p:nvCxnSpPr>
          <p:spPr>
            <a:xfrm>
              <a:off x="7310671" y="2637470"/>
              <a:ext cx="0" cy="15544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C416A5A4-C8F2-4AF3-8378-4E23E5427743}"/>
                </a:ext>
              </a:extLst>
            </p:cNvPr>
            <p:cNvSpPr/>
            <p:nvPr/>
          </p:nvSpPr>
          <p:spPr>
            <a:xfrm>
              <a:off x="7215193" y="2389344"/>
              <a:ext cx="102589" cy="10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A709B3F5-5DEF-45E7-8DBF-05E568A7AF85}"/>
                </a:ext>
              </a:extLst>
            </p:cNvPr>
            <p:cNvCxnSpPr/>
            <p:nvPr/>
          </p:nvCxnSpPr>
          <p:spPr>
            <a:xfrm>
              <a:off x="7315203" y="4065768"/>
              <a:ext cx="0" cy="118872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78646AE-777B-443F-9245-55953060EEAF}"/>
                </a:ext>
              </a:extLst>
            </p:cNvPr>
            <p:cNvCxnSpPr/>
            <p:nvPr/>
          </p:nvCxnSpPr>
          <p:spPr>
            <a:xfrm>
              <a:off x="7129463" y="5254488"/>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62DFF13-933F-4096-B4FB-B28C2DE4EBBD}"/>
                </a:ext>
              </a:extLst>
            </p:cNvPr>
            <p:cNvCxnSpPr/>
            <p:nvPr/>
          </p:nvCxnSpPr>
          <p:spPr>
            <a:xfrm>
              <a:off x="7180622" y="5344966"/>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4603F0A-1322-4780-AB74-7FB1E55F6E34}"/>
                </a:ext>
              </a:extLst>
            </p:cNvPr>
            <p:cNvCxnSpPr/>
            <p:nvPr/>
          </p:nvCxnSpPr>
          <p:spPr>
            <a:xfrm>
              <a:off x="7222336" y="5435444"/>
              <a:ext cx="18288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CA535540-F4D7-47DE-95BE-58639AC2155B}"/>
                </a:ext>
              </a:extLst>
            </p:cNvPr>
            <p:cNvSpPr/>
            <p:nvPr/>
          </p:nvSpPr>
          <p:spPr>
            <a:xfrm>
              <a:off x="7283017" y="4308634"/>
              <a:ext cx="64008" cy="640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2EB5B60-BA77-489E-A667-9057E4C394AB}"/>
                </a:ext>
              </a:extLst>
            </p:cNvPr>
            <p:cNvSpPr/>
            <p:nvPr/>
          </p:nvSpPr>
          <p:spPr>
            <a:xfrm>
              <a:off x="7284446" y="4766118"/>
              <a:ext cx="64008" cy="640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79D46DE-4535-4FAD-9C0D-55E9D59A762E}"/>
                </a:ext>
              </a:extLst>
            </p:cNvPr>
            <p:cNvSpPr/>
            <p:nvPr/>
          </p:nvSpPr>
          <p:spPr>
            <a:xfrm>
              <a:off x="4800599" y="3188777"/>
              <a:ext cx="457200" cy="4572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a:t>
              </a:r>
              <a:endParaRPr lang="en-US" dirty="0">
                <a:solidFill>
                  <a:schemeClr val="tx1"/>
                </a:solidFill>
              </a:endParaRPr>
            </a:p>
          </p:txBody>
        </p:sp>
        <p:sp>
          <p:nvSpPr>
            <p:cNvPr id="24" name="Rectangle 23">
              <a:extLst>
                <a:ext uri="{FF2B5EF4-FFF2-40B4-BE49-F238E27FC236}">
                  <a16:creationId xmlns:a16="http://schemas.microsoft.com/office/drawing/2014/main" id="{23F01425-3AC9-4274-835E-560A73378C33}"/>
                </a:ext>
              </a:extLst>
            </p:cNvPr>
            <p:cNvSpPr/>
            <p:nvPr/>
          </p:nvSpPr>
          <p:spPr>
            <a:xfrm>
              <a:off x="6307924" y="1783565"/>
              <a:ext cx="182880" cy="548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E940E4E9-E9FD-47F2-95DC-D76F573613CB}"/>
                </a:ext>
              </a:extLst>
            </p:cNvPr>
            <p:cNvCxnSpPr/>
            <p:nvPr/>
          </p:nvCxnSpPr>
          <p:spPr>
            <a:xfrm flipH="1">
              <a:off x="6307924" y="1780982"/>
              <a:ext cx="0" cy="54864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84E642E-21CD-482A-B965-F4E20066D7B5}"/>
                </a:ext>
              </a:extLst>
            </p:cNvPr>
            <p:cNvCxnSpPr/>
            <p:nvPr/>
          </p:nvCxnSpPr>
          <p:spPr>
            <a:xfrm flipH="1">
              <a:off x="6493185" y="1780982"/>
              <a:ext cx="0" cy="54864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Rounded Rectangle 23">
              <a:extLst>
                <a:ext uri="{FF2B5EF4-FFF2-40B4-BE49-F238E27FC236}">
                  <a16:creationId xmlns:a16="http://schemas.microsoft.com/office/drawing/2014/main" id="{47BB61D9-A9EB-45B8-912C-AD17DDF92D41}"/>
                </a:ext>
              </a:extLst>
            </p:cNvPr>
            <p:cNvSpPr/>
            <p:nvPr/>
          </p:nvSpPr>
          <p:spPr>
            <a:xfrm>
              <a:off x="6400799" y="2971799"/>
              <a:ext cx="1826423" cy="82296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PLASMA</a:t>
              </a:r>
            </a:p>
          </p:txBody>
        </p:sp>
        <p:sp>
          <p:nvSpPr>
            <p:cNvPr id="28" name="TextBox 27">
              <a:extLst>
                <a:ext uri="{FF2B5EF4-FFF2-40B4-BE49-F238E27FC236}">
                  <a16:creationId xmlns:a16="http://schemas.microsoft.com/office/drawing/2014/main" id="{0B14BE0F-E8CB-4D41-87D7-C73AE6F78A66}"/>
                </a:ext>
              </a:extLst>
            </p:cNvPr>
            <p:cNvSpPr txBox="1"/>
            <p:nvPr/>
          </p:nvSpPr>
          <p:spPr>
            <a:xfrm>
              <a:off x="4610100" y="3480278"/>
              <a:ext cx="904414" cy="461665"/>
            </a:xfrm>
            <a:prstGeom prst="rect">
              <a:avLst/>
            </a:prstGeom>
            <a:noFill/>
          </p:spPr>
          <p:txBody>
            <a:bodyPr wrap="none" rtlCol="0">
              <a:spAutoFit/>
            </a:bodyPr>
            <a:lstStyle/>
            <a:p>
              <a:pPr algn="r"/>
              <a:r>
                <a:rPr lang="en-US" sz="1200" b="1" dirty="0" err="1">
                  <a:latin typeface="Times New Roman" panose="02020603050405020304" pitchFamily="18" charset="0"/>
                  <a:cs typeface="Times New Roman" panose="02020603050405020304" pitchFamily="18" charset="0"/>
                </a:rPr>
                <a:t>r.f</a:t>
              </a:r>
              <a:endParaRPr lang="en-US" sz="1200" b="1" dirty="0">
                <a:latin typeface="Times New Roman" panose="02020603050405020304" pitchFamily="18" charset="0"/>
                <a:cs typeface="Times New Roman" panose="02020603050405020304" pitchFamily="18" charset="0"/>
              </a:endParaRPr>
            </a:p>
            <a:p>
              <a:pPr algn="r"/>
              <a:r>
                <a:rPr lang="en-US" sz="1200" b="1" dirty="0">
                  <a:latin typeface="Times New Roman" panose="02020603050405020304" pitchFamily="18" charset="0"/>
                  <a:cs typeface="Times New Roman" panose="02020603050405020304" pitchFamily="18" charset="0"/>
                </a:rPr>
                <a:t>13.56 MHz</a:t>
              </a:r>
            </a:p>
          </p:txBody>
        </p:sp>
        <p:sp>
          <p:nvSpPr>
            <p:cNvPr id="29" name="TextBox 28">
              <a:extLst>
                <a:ext uri="{FF2B5EF4-FFF2-40B4-BE49-F238E27FC236}">
                  <a16:creationId xmlns:a16="http://schemas.microsoft.com/office/drawing/2014/main" id="{C03F8EDC-B779-4ADD-950B-6B5A898DD7DF}"/>
                </a:ext>
              </a:extLst>
            </p:cNvPr>
            <p:cNvSpPr txBox="1"/>
            <p:nvPr/>
          </p:nvSpPr>
          <p:spPr>
            <a:xfrm>
              <a:off x="5940465" y="1319317"/>
              <a:ext cx="829347" cy="461665"/>
            </a:xfrm>
            <a:prstGeom prst="rect">
              <a:avLst/>
            </a:prstGeom>
            <a:noFill/>
          </p:spPr>
          <p:txBody>
            <a:bodyPr wrap="square" rtlCol="0">
              <a:spAutoFit/>
            </a:bodyPr>
            <a:lstStyle/>
            <a:p>
              <a:pPr algn="ctr"/>
              <a:r>
                <a:rPr lang="en-US" sz="1200" b="1" dirty="0">
                  <a:latin typeface="Times New Roman" panose="02020603050405020304" pitchFamily="18" charset="0"/>
                  <a:cs typeface="Times New Roman" panose="02020603050405020304" pitchFamily="18" charset="0"/>
                </a:rPr>
                <a:t>Blocking capacitor</a:t>
              </a:r>
            </a:p>
          </p:txBody>
        </p:sp>
        <p:sp>
          <p:nvSpPr>
            <p:cNvPr id="30" name="TextBox 29">
              <a:extLst>
                <a:ext uri="{FF2B5EF4-FFF2-40B4-BE49-F238E27FC236}">
                  <a16:creationId xmlns:a16="http://schemas.microsoft.com/office/drawing/2014/main" id="{FF3CFF76-B46B-4F29-B6FC-F63A2D6C237A}"/>
                </a:ext>
              </a:extLst>
            </p:cNvPr>
            <p:cNvSpPr txBox="1"/>
            <p:nvPr/>
          </p:nvSpPr>
          <p:spPr>
            <a:xfrm>
              <a:off x="7362988" y="2562225"/>
              <a:ext cx="1392112" cy="276999"/>
            </a:xfrm>
            <a:prstGeom prst="rect">
              <a:avLst/>
            </a:prstGeom>
            <a:noFill/>
          </p:spPr>
          <p:txBody>
            <a:bodyPr wrap="none" rtlCol="0">
              <a:spAutoFit/>
            </a:bodyPr>
            <a:lstStyle/>
            <a:p>
              <a:r>
                <a:rPr lang="en-US" sz="1200" b="1" dirty="0">
                  <a:latin typeface="Times New Roman" panose="02020603050405020304" pitchFamily="18" charset="0"/>
                  <a:cs typeface="Times New Roman" panose="02020603050405020304" pitchFamily="18" charset="0"/>
                </a:rPr>
                <a:t>Powered electrode</a:t>
              </a:r>
            </a:p>
          </p:txBody>
        </p:sp>
        <p:sp>
          <p:nvSpPr>
            <p:cNvPr id="31" name="TextBox 30">
              <a:extLst>
                <a:ext uri="{FF2B5EF4-FFF2-40B4-BE49-F238E27FC236}">
                  <a16:creationId xmlns:a16="http://schemas.microsoft.com/office/drawing/2014/main" id="{21038343-EED8-411C-9811-C0BF2E851973}"/>
                </a:ext>
              </a:extLst>
            </p:cNvPr>
            <p:cNvSpPr txBox="1"/>
            <p:nvPr/>
          </p:nvSpPr>
          <p:spPr>
            <a:xfrm>
              <a:off x="7272254" y="4028968"/>
              <a:ext cx="1493614" cy="276999"/>
            </a:xfrm>
            <a:prstGeom prst="rect">
              <a:avLst/>
            </a:prstGeom>
            <a:noFill/>
          </p:spPr>
          <p:txBody>
            <a:bodyPr wrap="none" rtlCol="0">
              <a:spAutoFit/>
            </a:bodyPr>
            <a:lstStyle/>
            <a:p>
              <a:r>
                <a:rPr lang="en-US" sz="1200" b="1" dirty="0">
                  <a:latin typeface="Times New Roman" panose="02020603050405020304" pitchFamily="18" charset="0"/>
                  <a:cs typeface="Times New Roman" panose="02020603050405020304" pitchFamily="18" charset="0"/>
                </a:rPr>
                <a:t>Grounded electrode</a:t>
              </a:r>
            </a:p>
          </p:txBody>
        </p:sp>
        <p:sp>
          <p:nvSpPr>
            <p:cNvPr id="32" name="TextBox 31">
              <a:extLst>
                <a:ext uri="{FF2B5EF4-FFF2-40B4-BE49-F238E27FC236}">
                  <a16:creationId xmlns:a16="http://schemas.microsoft.com/office/drawing/2014/main" id="{14543656-BBED-4373-9DF0-62DA3AE8C8B3}"/>
                </a:ext>
              </a:extLst>
            </p:cNvPr>
            <p:cNvSpPr txBox="1"/>
            <p:nvPr/>
          </p:nvSpPr>
          <p:spPr>
            <a:xfrm>
              <a:off x="7943822" y="3655419"/>
              <a:ext cx="790601" cy="276999"/>
            </a:xfrm>
            <a:prstGeom prst="rect">
              <a:avLst/>
            </a:prstGeom>
            <a:noFill/>
          </p:spPr>
          <p:txBody>
            <a:bodyPr wrap="none" rtlCol="0">
              <a:spAutoFit/>
            </a:bodyPr>
            <a:lstStyle/>
            <a:p>
              <a:r>
                <a:rPr lang="en-US" sz="1200" b="1" dirty="0">
                  <a:latin typeface="Times New Roman" panose="02020603050405020304" pitchFamily="18" charset="0"/>
                  <a:cs typeface="Times New Roman" panose="02020603050405020304" pitchFamily="18" charset="0"/>
                </a:rPr>
                <a:t>substrate</a:t>
              </a:r>
            </a:p>
          </p:txBody>
        </p:sp>
        <p:sp>
          <p:nvSpPr>
            <p:cNvPr id="33" name="TextBox 32">
              <a:extLst>
                <a:ext uri="{FF2B5EF4-FFF2-40B4-BE49-F238E27FC236}">
                  <a16:creationId xmlns:a16="http://schemas.microsoft.com/office/drawing/2014/main" id="{1000C62E-4BD2-4430-8F16-77943056539B}"/>
                </a:ext>
              </a:extLst>
            </p:cNvPr>
            <p:cNvSpPr txBox="1"/>
            <p:nvPr/>
          </p:nvSpPr>
          <p:spPr>
            <a:xfrm>
              <a:off x="7601622" y="4350543"/>
              <a:ext cx="895349" cy="646331"/>
            </a:xfrm>
            <a:prstGeom prst="rect">
              <a:avLst/>
            </a:prstGeom>
            <a:noFill/>
          </p:spPr>
          <p:txBody>
            <a:bodyPr wrap="square" rtlCol="0">
              <a:spAutoFit/>
            </a:bodyPr>
            <a:lstStyle/>
            <a:p>
              <a:pPr algn="ctr"/>
              <a:r>
                <a:rPr lang="en-US" sz="1200" b="1" dirty="0">
                  <a:solidFill>
                    <a:schemeClr val="tx2">
                      <a:lumMod val="60000"/>
                      <a:lumOff val="40000"/>
                    </a:schemeClr>
                  </a:solidFill>
                  <a:latin typeface="Times New Roman" panose="02020603050405020304" pitchFamily="18" charset="0"/>
                  <a:cs typeface="Times New Roman" panose="02020603050405020304" pitchFamily="18" charset="0"/>
                </a:rPr>
                <a:t>Grounded vacuum vessel</a:t>
              </a:r>
            </a:p>
          </p:txBody>
        </p:sp>
      </p:grpSp>
    </p:spTree>
    <p:extLst>
      <p:ext uri="{BB962C8B-B14F-4D97-AF65-F5344CB8AC3E}">
        <p14:creationId xmlns:p14="http://schemas.microsoft.com/office/powerpoint/2010/main" val="29846192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08BEF-EE8E-4E96-BB43-AF0926C11F56}"/>
              </a:ext>
            </a:extLst>
          </p:cNvPr>
          <p:cNvSpPr>
            <a:spLocks noGrp="1"/>
          </p:cNvSpPr>
          <p:nvPr>
            <p:ph type="title"/>
          </p:nvPr>
        </p:nvSpPr>
        <p:spPr/>
        <p:txBody>
          <a:bodyPr>
            <a:normAutofit/>
          </a:bodyPr>
          <a:lstStyle/>
          <a:p>
            <a:r>
              <a:rPr lang="en-US" sz="3600" dirty="0"/>
              <a:t>Inductively coupled plasma (</a:t>
            </a:r>
            <a:r>
              <a:rPr lang="en-US" sz="3600" i="1" dirty="0"/>
              <a:t>ICP</a:t>
            </a:r>
            <a:r>
              <a:rPr lang="en-US" sz="3600" dirty="0"/>
              <a:t>)</a:t>
            </a:r>
          </a:p>
        </p:txBody>
      </p:sp>
      <p:sp>
        <p:nvSpPr>
          <p:cNvPr id="3" name="Date Placeholder 2">
            <a:extLst>
              <a:ext uri="{FF2B5EF4-FFF2-40B4-BE49-F238E27FC236}">
                <a16:creationId xmlns:a16="http://schemas.microsoft.com/office/drawing/2014/main" id="{86999C24-239A-47A7-ADA0-CE97E31A45E9}"/>
              </a:ext>
            </a:extLst>
          </p:cNvPr>
          <p:cNvSpPr>
            <a:spLocks noGrp="1"/>
          </p:cNvSpPr>
          <p:nvPr>
            <p:ph type="dt" sz="half" idx="10"/>
          </p:nvPr>
        </p:nvSpPr>
        <p:spPr/>
        <p:txBody>
          <a:bodyPr/>
          <a:lstStyle/>
          <a:p>
            <a:r>
              <a:rPr lang="en-US"/>
              <a:t>6/14/2019</a:t>
            </a:r>
          </a:p>
        </p:txBody>
      </p:sp>
      <p:sp>
        <p:nvSpPr>
          <p:cNvPr id="4" name="Footer Placeholder 3">
            <a:extLst>
              <a:ext uri="{FF2B5EF4-FFF2-40B4-BE49-F238E27FC236}">
                <a16:creationId xmlns:a16="http://schemas.microsoft.com/office/drawing/2014/main" id="{956C9C06-FFCA-4D18-8D1B-6CD0A4341389}"/>
              </a:ext>
            </a:extLst>
          </p:cNvPr>
          <p:cNvSpPr>
            <a:spLocks noGrp="1"/>
          </p:cNvSpPr>
          <p:nvPr>
            <p:ph type="ftr" sz="quarter" idx="11"/>
          </p:nvPr>
        </p:nvSpPr>
        <p:spPr/>
        <p:txBody>
          <a:bodyPr/>
          <a:lstStyle/>
          <a:p>
            <a:r>
              <a:rPr lang="en-US"/>
              <a:t>2019 Science Undergraduate Laboratory Internships (SULI) Lectures - Princeton PLasma Physics Laboratory, Princeton NJ, USA</a:t>
            </a:r>
          </a:p>
        </p:txBody>
      </p:sp>
      <p:sp>
        <p:nvSpPr>
          <p:cNvPr id="5" name="Slide Number Placeholder 4">
            <a:extLst>
              <a:ext uri="{FF2B5EF4-FFF2-40B4-BE49-F238E27FC236}">
                <a16:creationId xmlns:a16="http://schemas.microsoft.com/office/drawing/2014/main" id="{64226E1F-4B7A-47BD-9A86-7EB3668C2062}"/>
              </a:ext>
            </a:extLst>
          </p:cNvPr>
          <p:cNvSpPr>
            <a:spLocks noGrp="1"/>
          </p:cNvSpPr>
          <p:nvPr>
            <p:ph type="sldNum" sz="quarter" idx="12"/>
          </p:nvPr>
        </p:nvSpPr>
        <p:spPr/>
        <p:txBody>
          <a:bodyPr/>
          <a:lstStyle/>
          <a:p>
            <a:fld id="{DAA54947-94DF-4087-82AF-D7550B309CB3}" type="slidenum">
              <a:rPr lang="en-US" smtClean="0"/>
              <a:t>42</a:t>
            </a:fld>
            <a:endParaRPr lang="en-US"/>
          </a:p>
        </p:txBody>
      </p:sp>
      <p:sp>
        <p:nvSpPr>
          <p:cNvPr id="6" name="Content Placeholder 2">
            <a:extLst>
              <a:ext uri="{FF2B5EF4-FFF2-40B4-BE49-F238E27FC236}">
                <a16:creationId xmlns:a16="http://schemas.microsoft.com/office/drawing/2014/main" id="{48283FAC-2403-48B5-A39B-355AED6ADBE2}"/>
              </a:ext>
            </a:extLst>
          </p:cNvPr>
          <p:cNvSpPr txBox="1">
            <a:spLocks/>
          </p:cNvSpPr>
          <p:nvPr/>
        </p:nvSpPr>
        <p:spPr>
          <a:xfrm>
            <a:off x="5192736" y="967111"/>
            <a:ext cx="6858000" cy="514050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60000"/>
              <a:buFont typeface="Wingdings" panose="05000000000000000000" pitchFamily="2" charset="2"/>
              <a:buChar char="q"/>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80000"/>
              <a:buFont typeface="Wingdings" panose="05000000000000000000" pitchFamily="2" charset="2"/>
              <a:buChar char="v"/>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Times New Roman" panose="02020603050405020304" pitchFamily="18" charset="0"/>
                <a:cs typeface="Times New Roman" panose="02020603050405020304" pitchFamily="18" charset="0"/>
              </a:rPr>
              <a:t>Think of a transformer, there is a coil that is the primary and the plasma is the secondary</a:t>
            </a:r>
          </a:p>
          <a:p>
            <a:r>
              <a:rPr lang="en-US" sz="1800" dirty="0">
                <a:latin typeface="Times New Roman" panose="02020603050405020304" pitchFamily="18" charset="0"/>
                <a:cs typeface="Times New Roman" panose="02020603050405020304" pitchFamily="18" charset="0"/>
              </a:rPr>
              <a:t>The plasma is generated within the coils, again think of the fact that there are stray electrons that a plasma will ignite</a:t>
            </a:r>
          </a:p>
          <a:p>
            <a:r>
              <a:rPr lang="en-US" sz="1800" dirty="0">
                <a:latin typeface="Times New Roman" panose="02020603050405020304" pitchFamily="18" charset="0"/>
                <a:cs typeface="Times New Roman" panose="02020603050405020304" pitchFamily="18" charset="0"/>
              </a:rPr>
              <a:t>Coils need to be shielded from the plasma by an insulator</a:t>
            </a:r>
          </a:p>
          <a:p>
            <a:pPr lvl="1"/>
            <a:r>
              <a:rPr lang="en-US" sz="1600" dirty="0">
                <a:latin typeface="Times New Roman" panose="02020603050405020304" pitchFamily="18" charset="0"/>
                <a:cs typeface="Times New Roman" panose="02020603050405020304" pitchFamily="18" charset="0"/>
              </a:rPr>
              <a:t>Glass</a:t>
            </a:r>
          </a:p>
          <a:p>
            <a:pPr lvl="1"/>
            <a:r>
              <a:rPr lang="en-US" sz="1600" dirty="0">
                <a:latin typeface="Times New Roman" panose="02020603050405020304" pitchFamily="18" charset="0"/>
                <a:cs typeface="Times New Roman" panose="02020603050405020304" pitchFamily="18" charset="0"/>
              </a:rPr>
              <a:t>Ceramic</a:t>
            </a:r>
          </a:p>
          <a:p>
            <a:r>
              <a:rPr lang="en-US" sz="1800" dirty="0">
                <a:latin typeface="Times New Roman" panose="02020603050405020304" pitchFamily="18" charset="0"/>
                <a:cs typeface="Times New Roman" panose="02020603050405020304" pitchFamily="18" charset="0"/>
              </a:rPr>
              <a:t>Bias on the substrate will form an electric field between plasma and substrate</a:t>
            </a:r>
          </a:p>
          <a:p>
            <a:r>
              <a:rPr lang="en-US" sz="1800" dirty="0">
                <a:latin typeface="Times New Roman" panose="02020603050405020304" pitchFamily="18" charset="0"/>
                <a:cs typeface="Times New Roman" panose="02020603050405020304" pitchFamily="18" charset="0"/>
              </a:rPr>
              <a:t>Accelerate ions in</a:t>
            </a:r>
          </a:p>
          <a:p>
            <a:r>
              <a:rPr lang="en-US" sz="1800" dirty="0">
                <a:latin typeface="Times New Roman" panose="02020603050405020304" pitchFamily="18" charset="0"/>
                <a:cs typeface="Times New Roman" panose="02020603050405020304" pitchFamily="18" charset="0"/>
              </a:rPr>
              <a:t>Advantages</a:t>
            </a:r>
          </a:p>
          <a:p>
            <a:pPr lvl="1"/>
            <a:r>
              <a:rPr lang="en-US" sz="1600" dirty="0">
                <a:latin typeface="Times New Roman" panose="02020603050405020304" pitchFamily="18" charset="0"/>
                <a:cs typeface="Times New Roman" panose="02020603050405020304" pitchFamily="18" charset="0"/>
              </a:rPr>
              <a:t>Ions energy can be independently controlled</a:t>
            </a:r>
          </a:p>
          <a:p>
            <a:pPr lvl="1"/>
            <a:r>
              <a:rPr lang="en-US" sz="1600" dirty="0">
                <a:latin typeface="Times New Roman" panose="02020603050405020304" pitchFamily="18" charset="0"/>
                <a:cs typeface="Times New Roman" panose="02020603050405020304" pitchFamily="18" charset="0"/>
              </a:rPr>
              <a:t>Ion energies much less, less surface damage</a:t>
            </a:r>
          </a:p>
          <a:p>
            <a:r>
              <a:rPr lang="en-US" sz="1800" dirty="0">
                <a:latin typeface="Times New Roman" panose="02020603050405020304" pitchFamily="18" charset="0"/>
                <a:cs typeface="Times New Roman" panose="02020603050405020304" pitchFamily="18" charset="0"/>
              </a:rPr>
              <a:t>Disadvantages</a:t>
            </a:r>
          </a:p>
          <a:p>
            <a:pPr lvl="1"/>
            <a:r>
              <a:rPr lang="en-US" sz="1600" dirty="0">
                <a:latin typeface="Times New Roman" panose="02020603050405020304" pitchFamily="18" charset="0"/>
                <a:cs typeface="Times New Roman" panose="02020603050405020304" pitchFamily="18" charset="0"/>
              </a:rPr>
              <a:t>Tend to be large machines, cooling and pumping an issue</a:t>
            </a:r>
          </a:p>
          <a:p>
            <a:pPr lvl="1"/>
            <a:r>
              <a:rPr lang="en-US" sz="1600" dirty="0">
                <a:latin typeface="Times New Roman" panose="02020603050405020304" pitchFamily="18" charset="0"/>
                <a:cs typeface="Times New Roman" panose="02020603050405020304" pitchFamily="18" charset="0"/>
              </a:rPr>
              <a:t>Non uniform density profile</a:t>
            </a:r>
          </a:p>
        </p:txBody>
      </p:sp>
      <p:grpSp>
        <p:nvGrpSpPr>
          <p:cNvPr id="7" name="Group 6">
            <a:extLst>
              <a:ext uri="{FF2B5EF4-FFF2-40B4-BE49-F238E27FC236}">
                <a16:creationId xmlns:a16="http://schemas.microsoft.com/office/drawing/2014/main" id="{95B02B85-2653-478A-B334-BE49FD0CB206}"/>
              </a:ext>
            </a:extLst>
          </p:cNvPr>
          <p:cNvGrpSpPr/>
          <p:nvPr/>
        </p:nvGrpSpPr>
        <p:grpSpPr>
          <a:xfrm>
            <a:off x="237322" y="995459"/>
            <a:ext cx="4195027" cy="5078489"/>
            <a:chOff x="104082" y="912335"/>
            <a:chExt cx="4195027" cy="5078489"/>
          </a:xfrm>
        </p:grpSpPr>
        <p:sp>
          <p:nvSpPr>
            <p:cNvPr id="8" name="Rectangle 7">
              <a:extLst>
                <a:ext uri="{FF2B5EF4-FFF2-40B4-BE49-F238E27FC236}">
                  <a16:creationId xmlns:a16="http://schemas.microsoft.com/office/drawing/2014/main" id="{BF0A94B5-42AD-43B6-AC9E-1741D4E740C3}"/>
                </a:ext>
              </a:extLst>
            </p:cNvPr>
            <p:cNvSpPr/>
            <p:nvPr/>
          </p:nvSpPr>
          <p:spPr>
            <a:xfrm rot="180000">
              <a:off x="999572" y="3041332"/>
              <a:ext cx="2565558" cy="142879"/>
            </a:xfrm>
            <a:prstGeom prst="rect">
              <a:avLst/>
            </a:prstGeom>
            <a:solidFill>
              <a:schemeClr val="accent6">
                <a:alpha val="50000"/>
              </a:schemeClr>
            </a:solidFill>
            <a:ln w="6350">
              <a:solidFill>
                <a:schemeClr val="accent6">
                  <a:lumMod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00B55-86E6-4E3A-91FF-51C1398859CF}"/>
                </a:ext>
              </a:extLst>
            </p:cNvPr>
            <p:cNvSpPr/>
            <p:nvPr/>
          </p:nvSpPr>
          <p:spPr>
            <a:xfrm rot="180000">
              <a:off x="999573" y="3324335"/>
              <a:ext cx="2565558" cy="142879"/>
            </a:xfrm>
            <a:prstGeom prst="rect">
              <a:avLst/>
            </a:prstGeom>
            <a:solidFill>
              <a:schemeClr val="accent6">
                <a:alpha val="50000"/>
              </a:schemeClr>
            </a:solidFill>
            <a:ln w="6350">
              <a:solidFill>
                <a:schemeClr val="accent6">
                  <a:lumMod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3BCF99A-8910-4A3B-AB1C-E76C1D4AB1A0}"/>
                </a:ext>
              </a:extLst>
            </p:cNvPr>
            <p:cNvSpPr/>
            <p:nvPr/>
          </p:nvSpPr>
          <p:spPr>
            <a:xfrm rot="180000">
              <a:off x="999573" y="3608908"/>
              <a:ext cx="2565558" cy="142879"/>
            </a:xfrm>
            <a:prstGeom prst="rect">
              <a:avLst/>
            </a:prstGeom>
            <a:solidFill>
              <a:schemeClr val="accent6">
                <a:alpha val="50000"/>
              </a:schemeClr>
            </a:solidFill>
            <a:ln w="6350">
              <a:solidFill>
                <a:schemeClr val="accent6">
                  <a:lumMod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8FDE9D7-291E-406C-AAB6-584CED8612D3}"/>
                </a:ext>
              </a:extLst>
            </p:cNvPr>
            <p:cNvSpPr/>
            <p:nvPr/>
          </p:nvSpPr>
          <p:spPr>
            <a:xfrm rot="180000">
              <a:off x="999572" y="3883228"/>
              <a:ext cx="2565558" cy="142879"/>
            </a:xfrm>
            <a:prstGeom prst="rect">
              <a:avLst/>
            </a:prstGeom>
            <a:solidFill>
              <a:schemeClr val="accent6">
                <a:alpha val="50000"/>
              </a:schemeClr>
            </a:solidFill>
            <a:ln w="6350">
              <a:solidFill>
                <a:schemeClr val="accent6">
                  <a:lumMod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9BEFD88-1BB7-44F4-9B59-D151D39E38C0}"/>
                </a:ext>
              </a:extLst>
            </p:cNvPr>
            <p:cNvSpPr/>
            <p:nvPr/>
          </p:nvSpPr>
          <p:spPr>
            <a:xfrm rot="180000">
              <a:off x="1002031" y="2764813"/>
              <a:ext cx="2565558" cy="142879"/>
            </a:xfrm>
            <a:prstGeom prst="rect">
              <a:avLst/>
            </a:prstGeom>
            <a:solidFill>
              <a:schemeClr val="accent6">
                <a:alpha val="50000"/>
              </a:schemeClr>
            </a:solidFill>
            <a:ln w="6350">
              <a:solidFill>
                <a:schemeClr val="accent6">
                  <a:lumMod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07D0859-B6B4-401D-9D0C-71184F42F208}"/>
                </a:ext>
              </a:extLst>
            </p:cNvPr>
            <p:cNvSpPr/>
            <p:nvPr/>
          </p:nvSpPr>
          <p:spPr>
            <a:xfrm>
              <a:off x="914401" y="2514600"/>
              <a:ext cx="27432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76A6F23-0682-42DE-9611-CF57E068B0A2}"/>
                </a:ext>
              </a:extLst>
            </p:cNvPr>
            <p:cNvSpPr/>
            <p:nvPr/>
          </p:nvSpPr>
          <p:spPr>
            <a:xfrm>
              <a:off x="1371600" y="3976685"/>
              <a:ext cx="1828800" cy="91440"/>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F0384B03-2CB6-437F-95F9-7D9934FADE4D}"/>
                </a:ext>
              </a:extLst>
            </p:cNvPr>
            <p:cNvCxnSpPr/>
            <p:nvPr/>
          </p:nvCxnSpPr>
          <p:spPr>
            <a:xfrm>
              <a:off x="1371600" y="3883816"/>
              <a:ext cx="1828800" cy="0"/>
            </a:xfrm>
            <a:prstGeom prst="line">
              <a:avLst/>
            </a:prstGeom>
            <a:ln w="254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4D40E2CD-B813-4077-8C00-F68AA0B57B77}"/>
                </a:ext>
              </a:extLst>
            </p:cNvPr>
            <p:cNvSpPr/>
            <p:nvPr/>
          </p:nvSpPr>
          <p:spPr>
            <a:xfrm>
              <a:off x="933451" y="2701292"/>
              <a:ext cx="137160" cy="137160"/>
            </a:xfrm>
            <a:prstGeom prst="ellipse">
              <a:avLst/>
            </a:prstGeom>
            <a:solidFill>
              <a:schemeClr val="accent6"/>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B3652B5-15FE-4D19-AF2A-57118B875DFD}"/>
                </a:ext>
              </a:extLst>
            </p:cNvPr>
            <p:cNvSpPr/>
            <p:nvPr/>
          </p:nvSpPr>
          <p:spPr>
            <a:xfrm>
              <a:off x="933451" y="3541871"/>
              <a:ext cx="137160" cy="137160"/>
            </a:xfrm>
            <a:prstGeom prst="ellipse">
              <a:avLst/>
            </a:prstGeom>
            <a:solidFill>
              <a:schemeClr val="accent6"/>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9F8B98A-350A-451E-8779-4FF55F52684E}"/>
                </a:ext>
              </a:extLst>
            </p:cNvPr>
            <p:cNvSpPr/>
            <p:nvPr/>
          </p:nvSpPr>
          <p:spPr>
            <a:xfrm>
              <a:off x="933451" y="2975612"/>
              <a:ext cx="137160" cy="137160"/>
            </a:xfrm>
            <a:prstGeom prst="ellipse">
              <a:avLst/>
            </a:prstGeom>
            <a:solidFill>
              <a:schemeClr val="accent6"/>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5A18764-5F09-4581-9F3B-B7A1DC6A683D}"/>
                </a:ext>
              </a:extLst>
            </p:cNvPr>
            <p:cNvSpPr/>
            <p:nvPr/>
          </p:nvSpPr>
          <p:spPr>
            <a:xfrm>
              <a:off x="3499009" y="3952396"/>
              <a:ext cx="137160" cy="137160"/>
            </a:xfrm>
            <a:prstGeom prst="ellipse">
              <a:avLst/>
            </a:prstGeom>
            <a:solidFill>
              <a:schemeClr val="accent6"/>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B58566F-AEA7-4C02-AE6C-D9FB81F45727}"/>
                </a:ext>
              </a:extLst>
            </p:cNvPr>
            <p:cNvSpPr/>
            <p:nvPr/>
          </p:nvSpPr>
          <p:spPr>
            <a:xfrm>
              <a:off x="933451" y="3259931"/>
              <a:ext cx="137160" cy="137160"/>
            </a:xfrm>
            <a:prstGeom prst="ellipse">
              <a:avLst/>
            </a:prstGeom>
            <a:solidFill>
              <a:schemeClr val="accent6"/>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654C08C-29B2-463A-AC8A-AFFE9E7A4505}"/>
                </a:ext>
              </a:extLst>
            </p:cNvPr>
            <p:cNvSpPr/>
            <p:nvPr/>
          </p:nvSpPr>
          <p:spPr>
            <a:xfrm>
              <a:off x="930118" y="3816191"/>
              <a:ext cx="137160" cy="137160"/>
            </a:xfrm>
            <a:prstGeom prst="ellipse">
              <a:avLst/>
            </a:prstGeom>
            <a:solidFill>
              <a:schemeClr val="accent6"/>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BC6F044-C502-415E-A184-81246A2BA625}"/>
                </a:ext>
              </a:extLst>
            </p:cNvPr>
            <p:cNvSpPr/>
            <p:nvPr/>
          </p:nvSpPr>
          <p:spPr>
            <a:xfrm>
              <a:off x="3498532" y="2840829"/>
              <a:ext cx="137160" cy="137160"/>
            </a:xfrm>
            <a:prstGeom prst="ellipse">
              <a:avLst/>
            </a:prstGeom>
            <a:solidFill>
              <a:schemeClr val="accent6"/>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C90255F-7CFE-46F4-B2D4-3374C39E4FF8}"/>
                </a:ext>
              </a:extLst>
            </p:cNvPr>
            <p:cNvSpPr/>
            <p:nvPr/>
          </p:nvSpPr>
          <p:spPr>
            <a:xfrm>
              <a:off x="3498531" y="3671883"/>
              <a:ext cx="137160" cy="137160"/>
            </a:xfrm>
            <a:prstGeom prst="ellipse">
              <a:avLst/>
            </a:prstGeom>
            <a:solidFill>
              <a:schemeClr val="accent6"/>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B332F6C5-F851-4C5C-A4F0-E3D9A8C8F378}"/>
                </a:ext>
              </a:extLst>
            </p:cNvPr>
            <p:cNvSpPr/>
            <p:nvPr/>
          </p:nvSpPr>
          <p:spPr>
            <a:xfrm>
              <a:off x="3499009" y="3115149"/>
              <a:ext cx="137160" cy="137160"/>
            </a:xfrm>
            <a:prstGeom prst="ellipse">
              <a:avLst/>
            </a:prstGeom>
            <a:solidFill>
              <a:schemeClr val="accent6"/>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CDF8868-81B7-4F9E-8BCA-EA25A5CABEEF}"/>
                </a:ext>
              </a:extLst>
            </p:cNvPr>
            <p:cNvSpPr/>
            <p:nvPr/>
          </p:nvSpPr>
          <p:spPr>
            <a:xfrm>
              <a:off x="3498532" y="3397091"/>
              <a:ext cx="137160" cy="137160"/>
            </a:xfrm>
            <a:prstGeom prst="ellipse">
              <a:avLst/>
            </a:prstGeom>
            <a:solidFill>
              <a:schemeClr val="accent6"/>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53">
              <a:extLst>
                <a:ext uri="{FF2B5EF4-FFF2-40B4-BE49-F238E27FC236}">
                  <a16:creationId xmlns:a16="http://schemas.microsoft.com/office/drawing/2014/main" id="{D1768326-8181-4004-B531-75ABB115F99E}"/>
                </a:ext>
              </a:extLst>
            </p:cNvPr>
            <p:cNvSpPr/>
            <p:nvPr/>
          </p:nvSpPr>
          <p:spPr>
            <a:xfrm>
              <a:off x="1367951" y="2608690"/>
              <a:ext cx="1828800" cy="118872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PLASMA</a:t>
              </a:r>
            </a:p>
          </p:txBody>
        </p:sp>
        <p:sp>
          <p:nvSpPr>
            <p:cNvPr id="27" name="Oval 26">
              <a:extLst>
                <a:ext uri="{FF2B5EF4-FFF2-40B4-BE49-F238E27FC236}">
                  <a16:creationId xmlns:a16="http://schemas.microsoft.com/office/drawing/2014/main" id="{52C1F606-E5C3-49DE-920E-318177E0B5FD}"/>
                </a:ext>
              </a:extLst>
            </p:cNvPr>
            <p:cNvSpPr/>
            <p:nvPr/>
          </p:nvSpPr>
          <p:spPr>
            <a:xfrm>
              <a:off x="2056132" y="1369535"/>
              <a:ext cx="457200" cy="4572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a:t>
              </a:r>
              <a:endParaRPr lang="en-US" dirty="0">
                <a:solidFill>
                  <a:schemeClr val="tx1"/>
                </a:solidFill>
              </a:endParaRPr>
            </a:p>
          </p:txBody>
        </p:sp>
        <p:cxnSp>
          <p:nvCxnSpPr>
            <p:cNvPr id="28" name="Elbow Connector 56">
              <a:extLst>
                <a:ext uri="{FF2B5EF4-FFF2-40B4-BE49-F238E27FC236}">
                  <a16:creationId xmlns:a16="http://schemas.microsoft.com/office/drawing/2014/main" id="{652758CD-4CF9-47AB-A2F5-EDFBCE4E5E6C}"/>
                </a:ext>
              </a:extLst>
            </p:cNvPr>
            <p:cNvCxnSpPr>
              <a:stCxn id="16" idx="2"/>
              <a:endCxn id="27" idx="2"/>
            </p:cNvCxnSpPr>
            <p:nvPr/>
          </p:nvCxnSpPr>
          <p:spPr>
            <a:xfrm rot="10800000" flipH="1">
              <a:off x="933450" y="1598136"/>
              <a:ext cx="1122681" cy="1171737"/>
            </a:xfrm>
            <a:prstGeom prst="bentConnector3">
              <a:avLst>
                <a:gd name="adj1" fmla="val -42633"/>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Elbow Connector 58">
              <a:extLst>
                <a:ext uri="{FF2B5EF4-FFF2-40B4-BE49-F238E27FC236}">
                  <a16:creationId xmlns:a16="http://schemas.microsoft.com/office/drawing/2014/main" id="{2489B013-2DFC-4B02-9E52-CE868F14A341}"/>
                </a:ext>
              </a:extLst>
            </p:cNvPr>
            <p:cNvCxnSpPr>
              <a:stCxn id="19" idx="6"/>
              <a:endCxn id="27" idx="6"/>
            </p:cNvCxnSpPr>
            <p:nvPr/>
          </p:nvCxnSpPr>
          <p:spPr>
            <a:xfrm flipH="1" flipV="1">
              <a:off x="2513332" y="1598135"/>
              <a:ext cx="1122837" cy="2422841"/>
            </a:xfrm>
            <a:prstGeom prst="bentConnector3">
              <a:avLst>
                <a:gd name="adj1" fmla="val -42627"/>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7A57D7A-F48F-4F46-84BD-CCD6E5CB052A}"/>
                </a:ext>
              </a:extLst>
            </p:cNvPr>
            <p:cNvCxnSpPr/>
            <p:nvPr/>
          </p:nvCxnSpPr>
          <p:spPr>
            <a:xfrm>
              <a:off x="4114800" y="3976685"/>
              <a:ext cx="0" cy="18288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161BC0-EB61-4E65-8CE4-D8D63B0B9DFF}"/>
                </a:ext>
              </a:extLst>
            </p:cNvPr>
            <p:cNvCxnSpPr/>
            <p:nvPr/>
          </p:nvCxnSpPr>
          <p:spPr>
            <a:xfrm>
              <a:off x="3933349" y="5807453"/>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A710A7E-3593-4B98-96DF-627EE6BEC9B0}"/>
                </a:ext>
              </a:extLst>
            </p:cNvPr>
            <p:cNvCxnSpPr/>
            <p:nvPr/>
          </p:nvCxnSpPr>
          <p:spPr>
            <a:xfrm>
              <a:off x="3984302" y="5902708"/>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C17532C-A578-41E3-A2F3-705822D0E081}"/>
                </a:ext>
              </a:extLst>
            </p:cNvPr>
            <p:cNvCxnSpPr/>
            <p:nvPr/>
          </p:nvCxnSpPr>
          <p:spPr>
            <a:xfrm>
              <a:off x="4024789" y="5990824"/>
              <a:ext cx="18288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60FC593F-C0FB-40D2-BC4F-3D6E87706304}"/>
                </a:ext>
              </a:extLst>
            </p:cNvPr>
            <p:cNvSpPr/>
            <p:nvPr/>
          </p:nvSpPr>
          <p:spPr>
            <a:xfrm>
              <a:off x="364350" y="2062259"/>
              <a:ext cx="183356" cy="457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38B5E976-F911-4907-9D20-9CF13F55EC89}"/>
                </a:ext>
              </a:extLst>
            </p:cNvPr>
            <p:cNvGrpSpPr/>
            <p:nvPr/>
          </p:nvGrpSpPr>
          <p:grpSpPr>
            <a:xfrm rot="5400000">
              <a:off x="640680" y="1506695"/>
              <a:ext cx="549365" cy="182880"/>
              <a:chOff x="180983" y="4433878"/>
              <a:chExt cx="549365" cy="182880"/>
            </a:xfrm>
          </p:grpSpPr>
          <p:sp>
            <p:nvSpPr>
              <p:cNvPr id="56" name="Rectangle 55">
                <a:extLst>
                  <a:ext uri="{FF2B5EF4-FFF2-40B4-BE49-F238E27FC236}">
                    <a16:creationId xmlns:a16="http://schemas.microsoft.com/office/drawing/2014/main" id="{AD59CE24-D81E-42CA-99E9-22CC8864CCCB}"/>
                  </a:ext>
                </a:extLst>
              </p:cNvPr>
              <p:cNvSpPr/>
              <p:nvPr/>
            </p:nvSpPr>
            <p:spPr>
              <a:xfrm>
                <a:off x="180983" y="4433878"/>
                <a:ext cx="548640" cy="182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7" name="Straight Connector 56">
                <a:extLst>
                  <a:ext uri="{FF2B5EF4-FFF2-40B4-BE49-F238E27FC236}">
                    <a16:creationId xmlns:a16="http://schemas.microsoft.com/office/drawing/2014/main" id="{9660D350-5628-40DA-BC3D-639E44320605}"/>
                  </a:ext>
                </a:extLst>
              </p:cNvPr>
              <p:cNvCxnSpPr/>
              <p:nvPr/>
            </p:nvCxnSpPr>
            <p:spPr>
              <a:xfrm>
                <a:off x="181708" y="4433878"/>
                <a:ext cx="54864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B97D4EC6-2116-4BEE-A053-F2682EAE4063}"/>
                  </a:ext>
                </a:extLst>
              </p:cNvPr>
              <p:cNvCxnSpPr/>
              <p:nvPr/>
            </p:nvCxnSpPr>
            <p:spPr>
              <a:xfrm>
                <a:off x="181708" y="4616758"/>
                <a:ext cx="54864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6" name="Oval 35">
              <a:extLst>
                <a:ext uri="{FF2B5EF4-FFF2-40B4-BE49-F238E27FC236}">
                  <a16:creationId xmlns:a16="http://schemas.microsoft.com/office/drawing/2014/main" id="{9BDAAF32-001C-47B1-853C-4EE51E880813}"/>
                </a:ext>
              </a:extLst>
            </p:cNvPr>
            <p:cNvSpPr/>
            <p:nvPr/>
          </p:nvSpPr>
          <p:spPr>
            <a:xfrm>
              <a:off x="3625597" y="3990401"/>
              <a:ext cx="64008" cy="640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12EDADF1-B1FE-45CC-8EBF-7A856BF0CD56}"/>
                </a:ext>
              </a:extLst>
            </p:cNvPr>
            <p:cNvSpPr/>
            <p:nvPr/>
          </p:nvSpPr>
          <p:spPr>
            <a:xfrm>
              <a:off x="4082796" y="3990401"/>
              <a:ext cx="64008" cy="640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a:extLst>
                <a:ext uri="{FF2B5EF4-FFF2-40B4-BE49-F238E27FC236}">
                  <a16:creationId xmlns:a16="http://schemas.microsoft.com/office/drawing/2014/main" id="{DA753379-4B7E-4115-B9CE-893C8F7560E1}"/>
                </a:ext>
              </a:extLst>
            </p:cNvPr>
            <p:cNvCxnSpPr/>
            <p:nvPr/>
          </p:nvCxnSpPr>
          <p:spPr>
            <a:xfrm>
              <a:off x="2283571" y="4068125"/>
              <a:ext cx="0" cy="19202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Arc 38">
              <a:extLst>
                <a:ext uri="{FF2B5EF4-FFF2-40B4-BE49-F238E27FC236}">
                  <a16:creationId xmlns:a16="http://schemas.microsoft.com/office/drawing/2014/main" id="{621649EB-64D0-4B20-A9F4-E8BE3FCEA155}"/>
                </a:ext>
              </a:extLst>
            </p:cNvPr>
            <p:cNvSpPr/>
            <p:nvPr/>
          </p:nvSpPr>
          <p:spPr>
            <a:xfrm>
              <a:off x="2183768" y="4250529"/>
              <a:ext cx="182880" cy="182880"/>
            </a:xfrm>
            <a:prstGeom prst="arc">
              <a:avLst>
                <a:gd name="adj1" fmla="val 16200000"/>
                <a:gd name="adj2" fmla="val 5617704"/>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E3BD24C4-1959-4C06-A01B-281FD8AD5AEF}"/>
                </a:ext>
              </a:extLst>
            </p:cNvPr>
            <p:cNvCxnSpPr/>
            <p:nvPr/>
          </p:nvCxnSpPr>
          <p:spPr>
            <a:xfrm>
              <a:off x="2282351" y="4426266"/>
              <a:ext cx="0" cy="457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71D533B-26C6-4F15-AE9A-BC295BCA4393}"/>
                </a:ext>
              </a:extLst>
            </p:cNvPr>
            <p:cNvCxnSpPr/>
            <p:nvPr/>
          </p:nvCxnSpPr>
          <p:spPr>
            <a:xfrm>
              <a:off x="3474244" y="2607349"/>
              <a:ext cx="0" cy="1645920"/>
            </a:xfrm>
            <a:prstGeom prst="line">
              <a:avLst/>
            </a:prstGeom>
            <a:ln w="254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19A85B5-7453-4C20-BA8B-69B427474EFD}"/>
                </a:ext>
              </a:extLst>
            </p:cNvPr>
            <p:cNvCxnSpPr/>
            <p:nvPr/>
          </p:nvCxnSpPr>
          <p:spPr>
            <a:xfrm>
              <a:off x="1097756" y="2607459"/>
              <a:ext cx="0" cy="1645920"/>
            </a:xfrm>
            <a:prstGeom prst="line">
              <a:avLst/>
            </a:prstGeom>
            <a:ln w="254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37D7699-9E2B-4979-AA1A-0F51062F81FF}"/>
                </a:ext>
              </a:extLst>
            </p:cNvPr>
            <p:cNvCxnSpPr/>
            <p:nvPr/>
          </p:nvCxnSpPr>
          <p:spPr>
            <a:xfrm>
              <a:off x="2100691" y="4983000"/>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60BB3B9-4DA6-4662-9E9D-C1078A4B8AC2}"/>
                </a:ext>
              </a:extLst>
            </p:cNvPr>
            <p:cNvCxnSpPr/>
            <p:nvPr/>
          </p:nvCxnSpPr>
          <p:spPr>
            <a:xfrm>
              <a:off x="2183768" y="4891085"/>
              <a:ext cx="18288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71D2C47-69AF-4512-B04B-CF5E30001270}"/>
                </a:ext>
              </a:extLst>
            </p:cNvPr>
            <p:cNvCxnSpPr/>
            <p:nvPr/>
          </p:nvCxnSpPr>
          <p:spPr>
            <a:xfrm>
              <a:off x="2092328" y="5166834"/>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5CE23EDE-DBF4-4C3D-A430-5CF3A7E32320}"/>
                </a:ext>
              </a:extLst>
            </p:cNvPr>
            <p:cNvCxnSpPr/>
            <p:nvPr/>
          </p:nvCxnSpPr>
          <p:spPr>
            <a:xfrm>
              <a:off x="2183768" y="5073965"/>
              <a:ext cx="18288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Elbow Connector 100">
              <a:extLst>
                <a:ext uri="{FF2B5EF4-FFF2-40B4-BE49-F238E27FC236}">
                  <a16:creationId xmlns:a16="http://schemas.microsoft.com/office/drawing/2014/main" id="{1B45EC67-9023-4911-96DE-A356298F740B}"/>
                </a:ext>
              </a:extLst>
            </p:cNvPr>
            <p:cNvCxnSpPr/>
            <p:nvPr/>
          </p:nvCxnSpPr>
          <p:spPr>
            <a:xfrm>
              <a:off x="2282351" y="5166834"/>
              <a:ext cx="1832449" cy="312422"/>
            </a:xfrm>
            <a:prstGeom prst="bentConnector3">
              <a:avLst>
                <a:gd name="adj1" fmla="val 99"/>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8210A135-8036-4866-ADAD-4DCD92417EF1}"/>
                </a:ext>
              </a:extLst>
            </p:cNvPr>
            <p:cNvSpPr txBox="1"/>
            <p:nvPr/>
          </p:nvSpPr>
          <p:spPr>
            <a:xfrm>
              <a:off x="104082" y="1032965"/>
              <a:ext cx="865761" cy="461665"/>
            </a:xfrm>
            <a:prstGeom prst="rect">
              <a:avLst/>
            </a:prstGeom>
            <a:noFill/>
          </p:spPr>
          <p:txBody>
            <a:bodyPr wrap="square" rtlCol="0">
              <a:normAutofit/>
            </a:bodyPr>
            <a:lstStyle/>
            <a:p>
              <a:r>
                <a:rPr lang="en-US" sz="1200" b="1" dirty="0">
                  <a:latin typeface="Times New Roman" panose="02020603050405020304" pitchFamily="18" charset="0"/>
                  <a:cs typeface="Times New Roman" panose="02020603050405020304" pitchFamily="18" charset="0"/>
                </a:rPr>
                <a:t>Matching network</a:t>
              </a:r>
            </a:p>
          </p:txBody>
        </p:sp>
        <p:sp>
          <p:nvSpPr>
            <p:cNvPr id="49" name="TextBox 48">
              <a:extLst>
                <a:ext uri="{FF2B5EF4-FFF2-40B4-BE49-F238E27FC236}">
                  <a16:creationId xmlns:a16="http://schemas.microsoft.com/office/drawing/2014/main" id="{91D3CF37-C3EF-41E9-A7E5-4FAD5EF3179B}"/>
                </a:ext>
              </a:extLst>
            </p:cNvPr>
            <p:cNvSpPr txBox="1"/>
            <p:nvPr/>
          </p:nvSpPr>
          <p:spPr>
            <a:xfrm>
              <a:off x="1860157" y="912335"/>
              <a:ext cx="1012982" cy="461665"/>
            </a:xfrm>
            <a:prstGeom prst="rect">
              <a:avLst/>
            </a:prstGeom>
            <a:noFill/>
          </p:spPr>
          <p:txBody>
            <a:bodyPr wrap="square" rtlCol="0">
              <a:normAutofit/>
            </a:bodyPr>
            <a:lstStyle/>
            <a:p>
              <a:r>
                <a:rPr lang="en-US" sz="1200" b="1" dirty="0" err="1">
                  <a:latin typeface="Times New Roman" panose="02020603050405020304" pitchFamily="18" charset="0"/>
                  <a:cs typeface="Times New Roman" panose="02020603050405020304" pitchFamily="18" charset="0"/>
                </a:rPr>
                <a:t>r.f</a:t>
              </a:r>
              <a:endParaRPr lang="en-US" sz="1200" b="1" dirty="0">
                <a:latin typeface="Times New Roman" panose="02020603050405020304" pitchFamily="18" charset="0"/>
                <a:cs typeface="Times New Roman" panose="02020603050405020304" pitchFamily="18" charset="0"/>
              </a:endParaRPr>
            </a:p>
            <a:p>
              <a:r>
                <a:rPr lang="en-US" sz="1200" b="1" dirty="0">
                  <a:latin typeface="Times New Roman" panose="02020603050405020304" pitchFamily="18" charset="0"/>
                  <a:cs typeface="Times New Roman" panose="02020603050405020304" pitchFamily="18" charset="0"/>
                </a:rPr>
                <a:t>13.56 MHz</a:t>
              </a:r>
            </a:p>
          </p:txBody>
        </p:sp>
        <p:sp>
          <p:nvSpPr>
            <p:cNvPr id="50" name="TextBox 49">
              <a:extLst>
                <a:ext uri="{FF2B5EF4-FFF2-40B4-BE49-F238E27FC236}">
                  <a16:creationId xmlns:a16="http://schemas.microsoft.com/office/drawing/2014/main" id="{8443E707-CA12-4BED-805F-15D756E00EBF}"/>
                </a:ext>
              </a:extLst>
            </p:cNvPr>
            <p:cNvSpPr txBox="1"/>
            <p:nvPr/>
          </p:nvSpPr>
          <p:spPr>
            <a:xfrm>
              <a:off x="2634891" y="3671884"/>
              <a:ext cx="1012982" cy="304802"/>
            </a:xfrm>
            <a:prstGeom prst="rect">
              <a:avLst/>
            </a:prstGeom>
            <a:noFill/>
          </p:spPr>
          <p:txBody>
            <a:bodyPr wrap="square" rtlCol="0">
              <a:normAutofit/>
            </a:bodyPr>
            <a:lstStyle/>
            <a:p>
              <a:r>
                <a:rPr lang="en-US" sz="1200" b="1" dirty="0">
                  <a:latin typeface="Times New Roman" panose="02020603050405020304" pitchFamily="18" charset="0"/>
                  <a:cs typeface="Times New Roman" panose="02020603050405020304" pitchFamily="18" charset="0"/>
                </a:rPr>
                <a:t>substrate</a:t>
              </a:r>
            </a:p>
          </p:txBody>
        </p:sp>
        <p:sp>
          <p:nvSpPr>
            <p:cNvPr id="51" name="TextBox 50">
              <a:extLst>
                <a:ext uri="{FF2B5EF4-FFF2-40B4-BE49-F238E27FC236}">
                  <a16:creationId xmlns:a16="http://schemas.microsoft.com/office/drawing/2014/main" id="{B591574E-A040-4CEC-B422-4D79B594A961}"/>
                </a:ext>
              </a:extLst>
            </p:cNvPr>
            <p:cNvSpPr txBox="1"/>
            <p:nvPr/>
          </p:nvSpPr>
          <p:spPr>
            <a:xfrm>
              <a:off x="2685313" y="3974944"/>
              <a:ext cx="1012982" cy="461665"/>
            </a:xfrm>
            <a:prstGeom prst="rect">
              <a:avLst/>
            </a:prstGeom>
            <a:noFill/>
          </p:spPr>
          <p:txBody>
            <a:bodyPr wrap="square" rtlCol="0">
              <a:normAutofit/>
            </a:bodyPr>
            <a:lstStyle/>
            <a:p>
              <a:r>
                <a:rPr lang="en-US" sz="1200" b="1" dirty="0">
                  <a:latin typeface="Times New Roman" panose="02020603050405020304" pitchFamily="18" charset="0"/>
                  <a:cs typeface="Times New Roman" panose="02020603050405020304" pitchFamily="18" charset="0"/>
                </a:rPr>
                <a:t>Biased electrode</a:t>
              </a:r>
            </a:p>
          </p:txBody>
        </p:sp>
        <p:sp>
          <p:nvSpPr>
            <p:cNvPr id="52" name="TextBox 51">
              <a:extLst>
                <a:ext uri="{FF2B5EF4-FFF2-40B4-BE49-F238E27FC236}">
                  <a16:creationId xmlns:a16="http://schemas.microsoft.com/office/drawing/2014/main" id="{6783351F-1CCF-4BFA-B01E-41BA82A12F89}"/>
                </a:ext>
              </a:extLst>
            </p:cNvPr>
            <p:cNvSpPr txBox="1"/>
            <p:nvPr/>
          </p:nvSpPr>
          <p:spPr>
            <a:xfrm>
              <a:off x="602936" y="3087938"/>
              <a:ext cx="606037" cy="314263"/>
            </a:xfrm>
            <a:prstGeom prst="rect">
              <a:avLst/>
            </a:prstGeom>
            <a:noFill/>
          </p:spPr>
          <p:txBody>
            <a:bodyPr wrap="square" rtlCol="0">
              <a:normAutofit/>
            </a:bodyPr>
            <a:lstStyle/>
            <a:p>
              <a:r>
                <a:rPr lang="en-US" sz="1200" b="1" dirty="0">
                  <a:latin typeface="Times New Roman" panose="02020603050405020304" pitchFamily="18" charset="0"/>
                  <a:cs typeface="Times New Roman" panose="02020603050405020304" pitchFamily="18" charset="0"/>
                </a:rPr>
                <a:t>Coils</a:t>
              </a:r>
            </a:p>
          </p:txBody>
        </p:sp>
        <p:sp>
          <p:nvSpPr>
            <p:cNvPr id="53" name="TextBox 52">
              <a:extLst>
                <a:ext uri="{FF2B5EF4-FFF2-40B4-BE49-F238E27FC236}">
                  <a16:creationId xmlns:a16="http://schemas.microsoft.com/office/drawing/2014/main" id="{03FF79FC-8F3B-4B56-8924-BAC5157D9C15}"/>
                </a:ext>
              </a:extLst>
            </p:cNvPr>
            <p:cNvSpPr txBox="1"/>
            <p:nvPr/>
          </p:nvSpPr>
          <p:spPr>
            <a:xfrm>
              <a:off x="640028" y="4064271"/>
              <a:ext cx="1101348" cy="461665"/>
            </a:xfrm>
            <a:prstGeom prst="rect">
              <a:avLst/>
            </a:prstGeom>
            <a:noFill/>
          </p:spPr>
          <p:txBody>
            <a:bodyPr wrap="square" rtlCol="0">
              <a:normAutofit/>
            </a:bodyPr>
            <a:lstStyle/>
            <a:p>
              <a:r>
                <a:rPr lang="en-US" sz="1200" b="1" dirty="0" err="1">
                  <a:latin typeface="Times New Roman" panose="02020603050405020304" pitchFamily="18" charset="0"/>
                  <a:cs typeface="Times New Roman" panose="02020603050405020304" pitchFamily="18" charset="0"/>
                </a:rPr>
                <a:t>Coild</a:t>
              </a:r>
              <a:r>
                <a:rPr lang="en-US" sz="1200" b="1" dirty="0">
                  <a:latin typeface="Times New Roman" panose="02020603050405020304" pitchFamily="18" charset="0"/>
                  <a:cs typeface="Times New Roman" panose="02020603050405020304" pitchFamily="18" charset="0"/>
                </a:rPr>
                <a:t> shield from plasma</a:t>
              </a:r>
            </a:p>
          </p:txBody>
        </p:sp>
        <p:sp>
          <p:nvSpPr>
            <p:cNvPr id="54" name="TextBox 53">
              <a:extLst>
                <a:ext uri="{FF2B5EF4-FFF2-40B4-BE49-F238E27FC236}">
                  <a16:creationId xmlns:a16="http://schemas.microsoft.com/office/drawing/2014/main" id="{59EA8CDD-6867-4781-8E50-1F0F7D8E2386}"/>
                </a:ext>
              </a:extLst>
            </p:cNvPr>
            <p:cNvSpPr txBox="1"/>
            <p:nvPr/>
          </p:nvSpPr>
          <p:spPr>
            <a:xfrm>
              <a:off x="2548803" y="4820263"/>
              <a:ext cx="1012982" cy="461665"/>
            </a:xfrm>
            <a:prstGeom prst="rect">
              <a:avLst/>
            </a:prstGeom>
            <a:noFill/>
          </p:spPr>
          <p:txBody>
            <a:bodyPr wrap="square" rtlCol="0">
              <a:normAutofit fontScale="92500"/>
            </a:bodyPr>
            <a:lstStyle/>
            <a:p>
              <a:r>
                <a:rPr lang="en-US" sz="1200" b="1" dirty="0">
                  <a:latin typeface="Times New Roman" panose="02020603050405020304" pitchFamily="18" charset="0"/>
                  <a:cs typeface="Times New Roman" panose="02020603050405020304" pitchFamily="18" charset="0"/>
                </a:rPr>
                <a:t>Bias</a:t>
              </a:r>
            </a:p>
            <a:p>
              <a:r>
                <a:rPr lang="en-US" sz="1200" b="1" dirty="0">
                  <a:latin typeface="Times New Roman" panose="02020603050405020304" pitchFamily="18" charset="0"/>
                  <a:cs typeface="Times New Roman" panose="02020603050405020304" pitchFamily="18" charset="0"/>
                </a:rPr>
                <a:t>Power supply</a:t>
              </a:r>
            </a:p>
          </p:txBody>
        </p:sp>
        <p:sp>
          <p:nvSpPr>
            <p:cNvPr id="55" name="TextBox 54">
              <a:extLst>
                <a:ext uri="{FF2B5EF4-FFF2-40B4-BE49-F238E27FC236}">
                  <a16:creationId xmlns:a16="http://schemas.microsoft.com/office/drawing/2014/main" id="{5E540C4B-366B-46A6-8E11-0F65C481D84C}"/>
                </a:ext>
              </a:extLst>
            </p:cNvPr>
            <p:cNvSpPr txBox="1"/>
            <p:nvPr/>
          </p:nvSpPr>
          <p:spPr>
            <a:xfrm>
              <a:off x="2568259" y="2062259"/>
              <a:ext cx="1206073" cy="461665"/>
            </a:xfrm>
            <a:prstGeom prst="rect">
              <a:avLst/>
            </a:prstGeom>
            <a:noFill/>
          </p:spPr>
          <p:txBody>
            <a:bodyPr wrap="square" rtlCol="0">
              <a:normAutofit/>
            </a:bodyPr>
            <a:lstStyle/>
            <a:p>
              <a:r>
                <a:rPr lang="en-US" sz="1200" b="1" dirty="0">
                  <a:latin typeface="Times New Roman" panose="02020603050405020304" pitchFamily="18" charset="0"/>
                  <a:cs typeface="Times New Roman" panose="02020603050405020304" pitchFamily="18" charset="0"/>
                </a:rPr>
                <a:t>Grounded vacuum vessel</a:t>
              </a:r>
            </a:p>
          </p:txBody>
        </p:sp>
      </p:grpSp>
    </p:spTree>
    <p:extLst>
      <p:ext uri="{BB962C8B-B14F-4D97-AF65-F5344CB8AC3E}">
        <p14:creationId xmlns:p14="http://schemas.microsoft.com/office/powerpoint/2010/main" val="40497549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3A9D0-CAA9-47BD-B01A-1FF74831E649}"/>
              </a:ext>
            </a:extLst>
          </p:cNvPr>
          <p:cNvSpPr>
            <a:spLocks noGrp="1"/>
          </p:cNvSpPr>
          <p:nvPr>
            <p:ph type="title"/>
          </p:nvPr>
        </p:nvSpPr>
        <p:spPr/>
        <p:txBody>
          <a:bodyPr>
            <a:normAutofit/>
          </a:bodyPr>
          <a:lstStyle/>
          <a:p>
            <a:r>
              <a:rPr lang="en-US" sz="3600" dirty="0"/>
              <a:t>Vacuum Arc Plasma (</a:t>
            </a:r>
            <a:r>
              <a:rPr lang="en-US" sz="3600" i="1" dirty="0"/>
              <a:t>VAP</a:t>
            </a:r>
            <a:r>
              <a:rPr lang="en-US" sz="3600" dirty="0"/>
              <a:t>)</a:t>
            </a:r>
          </a:p>
        </p:txBody>
      </p:sp>
      <p:sp>
        <p:nvSpPr>
          <p:cNvPr id="3" name="Date Placeholder 2">
            <a:extLst>
              <a:ext uri="{FF2B5EF4-FFF2-40B4-BE49-F238E27FC236}">
                <a16:creationId xmlns:a16="http://schemas.microsoft.com/office/drawing/2014/main" id="{3010EDA6-D1AC-48F6-ABA4-26C007F5163A}"/>
              </a:ext>
            </a:extLst>
          </p:cNvPr>
          <p:cNvSpPr>
            <a:spLocks noGrp="1"/>
          </p:cNvSpPr>
          <p:nvPr>
            <p:ph type="dt" sz="half" idx="10"/>
          </p:nvPr>
        </p:nvSpPr>
        <p:spPr/>
        <p:txBody>
          <a:bodyPr/>
          <a:lstStyle/>
          <a:p>
            <a:r>
              <a:rPr lang="en-US"/>
              <a:t>6/14/2019</a:t>
            </a:r>
          </a:p>
        </p:txBody>
      </p:sp>
      <p:sp>
        <p:nvSpPr>
          <p:cNvPr id="4" name="Footer Placeholder 3">
            <a:extLst>
              <a:ext uri="{FF2B5EF4-FFF2-40B4-BE49-F238E27FC236}">
                <a16:creationId xmlns:a16="http://schemas.microsoft.com/office/drawing/2014/main" id="{CC660A99-90E3-4D0A-96C1-99F190977822}"/>
              </a:ext>
            </a:extLst>
          </p:cNvPr>
          <p:cNvSpPr>
            <a:spLocks noGrp="1"/>
          </p:cNvSpPr>
          <p:nvPr>
            <p:ph type="ftr" sz="quarter" idx="11"/>
          </p:nvPr>
        </p:nvSpPr>
        <p:spPr/>
        <p:txBody>
          <a:bodyPr/>
          <a:lstStyle/>
          <a:p>
            <a:r>
              <a:rPr lang="en-US"/>
              <a:t>2019 Science Undergraduate Laboratory Internships (SULI) Lectures - Princeton PLasma Physics Laboratory, Princeton NJ, USA</a:t>
            </a:r>
          </a:p>
        </p:txBody>
      </p:sp>
      <p:sp>
        <p:nvSpPr>
          <p:cNvPr id="5" name="Slide Number Placeholder 4">
            <a:extLst>
              <a:ext uri="{FF2B5EF4-FFF2-40B4-BE49-F238E27FC236}">
                <a16:creationId xmlns:a16="http://schemas.microsoft.com/office/drawing/2014/main" id="{1B44173C-43D7-4E0F-9DAA-5C2CA6816676}"/>
              </a:ext>
            </a:extLst>
          </p:cNvPr>
          <p:cNvSpPr>
            <a:spLocks noGrp="1"/>
          </p:cNvSpPr>
          <p:nvPr>
            <p:ph type="sldNum" sz="quarter" idx="12"/>
          </p:nvPr>
        </p:nvSpPr>
        <p:spPr/>
        <p:txBody>
          <a:bodyPr/>
          <a:lstStyle/>
          <a:p>
            <a:fld id="{DAA54947-94DF-4087-82AF-D7550B309CB3}" type="slidenum">
              <a:rPr lang="en-US" smtClean="0"/>
              <a:t>43</a:t>
            </a:fld>
            <a:endParaRPr lang="en-US"/>
          </a:p>
        </p:txBody>
      </p:sp>
      <p:sp>
        <p:nvSpPr>
          <p:cNvPr id="6" name="Content Placeholder 2">
            <a:extLst>
              <a:ext uri="{FF2B5EF4-FFF2-40B4-BE49-F238E27FC236}">
                <a16:creationId xmlns:a16="http://schemas.microsoft.com/office/drawing/2014/main" id="{7ABDA238-5FF4-429F-97BE-1BDC522F2882}"/>
              </a:ext>
            </a:extLst>
          </p:cNvPr>
          <p:cNvSpPr txBox="1">
            <a:spLocks/>
          </p:cNvSpPr>
          <p:nvPr/>
        </p:nvSpPr>
        <p:spPr>
          <a:xfrm>
            <a:off x="143777" y="979064"/>
            <a:ext cx="7315200" cy="512064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60000"/>
              <a:buFont typeface="Wingdings" panose="05000000000000000000" pitchFamily="2" charset="2"/>
              <a:buChar char="q"/>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80000"/>
              <a:buFont typeface="Wingdings" panose="05000000000000000000" pitchFamily="2" charset="2"/>
              <a:buChar char="v"/>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Times New Roman" panose="02020603050405020304" pitchFamily="18" charset="0"/>
                <a:cs typeface="Times New Roman" panose="02020603050405020304" pitchFamily="18" charset="0"/>
              </a:rPr>
              <a:t>This is a very particular type of discharge that uses a low pressure arc to create the plasma</a:t>
            </a:r>
          </a:p>
          <a:p>
            <a:r>
              <a:rPr lang="en-US" sz="2000" dirty="0">
                <a:latin typeface="Times New Roman" panose="02020603050405020304" pitchFamily="18" charset="0"/>
                <a:cs typeface="Times New Roman" panose="02020603050405020304" pitchFamily="18" charset="0"/>
              </a:rPr>
              <a:t>Neutral particles are formed so a linear device is not desirable</a:t>
            </a:r>
          </a:p>
          <a:p>
            <a:pPr lvl="1"/>
            <a:r>
              <a:rPr lang="en-US" sz="1800" dirty="0">
                <a:latin typeface="Times New Roman" panose="02020603050405020304" pitchFamily="18" charset="0"/>
                <a:cs typeface="Times New Roman" panose="02020603050405020304" pitchFamily="18" charset="0"/>
              </a:rPr>
              <a:t>Substrate damage</a:t>
            </a:r>
          </a:p>
          <a:p>
            <a:pPr lvl="1"/>
            <a:r>
              <a:rPr lang="en-US" sz="1800" dirty="0">
                <a:latin typeface="Times New Roman" panose="02020603050405020304" pitchFamily="18" charset="0"/>
                <a:cs typeface="Times New Roman" panose="02020603050405020304" pitchFamily="18" charset="0"/>
              </a:rPr>
              <a:t>contamination</a:t>
            </a:r>
          </a:p>
          <a:p>
            <a:r>
              <a:rPr lang="en-US" sz="2000" dirty="0">
                <a:latin typeface="Times New Roman" panose="02020603050405020304" pitchFamily="18" charset="0"/>
                <a:cs typeface="Times New Roman" panose="02020603050405020304" pitchFamily="18" charset="0"/>
              </a:rPr>
              <a:t>Use a magnetic filter to transport ions (and electrons)</a:t>
            </a:r>
          </a:p>
          <a:p>
            <a:pPr lvl="1"/>
            <a:r>
              <a:rPr lang="en-US" sz="1800" dirty="0">
                <a:latin typeface="Times New Roman" panose="02020603050405020304" pitchFamily="18" charset="0"/>
                <a:cs typeface="Times New Roman" panose="02020603050405020304" pitchFamily="18" charset="0"/>
              </a:rPr>
              <a:t>¼ tokamak essentially</a:t>
            </a:r>
          </a:p>
          <a:p>
            <a:r>
              <a:rPr lang="en-US" sz="2000" dirty="0">
                <a:latin typeface="Times New Roman" panose="02020603050405020304" pitchFamily="18" charset="0"/>
                <a:cs typeface="Times New Roman" panose="02020603050405020304" pitchFamily="18" charset="0"/>
              </a:rPr>
              <a:t>Advantages</a:t>
            </a:r>
          </a:p>
          <a:p>
            <a:pPr lvl="1"/>
            <a:r>
              <a:rPr lang="en-US" sz="1800" dirty="0">
                <a:latin typeface="Times New Roman" panose="02020603050405020304" pitchFamily="18" charset="0"/>
                <a:cs typeface="Times New Roman" panose="02020603050405020304" pitchFamily="18" charset="0"/>
              </a:rPr>
              <a:t>Fully ionized plasma</a:t>
            </a:r>
          </a:p>
          <a:p>
            <a:pPr lvl="1"/>
            <a:r>
              <a:rPr lang="en-US" sz="1800" dirty="0">
                <a:latin typeface="Times New Roman" panose="02020603050405020304" pitchFamily="18" charset="0"/>
                <a:cs typeface="Times New Roman" panose="02020603050405020304" pitchFamily="18" charset="0"/>
              </a:rPr>
              <a:t>High deposition rate</a:t>
            </a:r>
          </a:p>
          <a:p>
            <a:pPr lvl="1"/>
            <a:r>
              <a:rPr lang="en-US" sz="1800" dirty="0">
                <a:latin typeface="Times New Roman" panose="02020603050405020304" pitchFamily="18" charset="0"/>
                <a:cs typeface="Times New Roman" panose="02020603050405020304" pitchFamily="18" charset="0"/>
              </a:rPr>
              <a:t>Low substrate temperature</a:t>
            </a:r>
          </a:p>
          <a:p>
            <a:r>
              <a:rPr lang="en-US" sz="2000" dirty="0">
                <a:latin typeface="Times New Roman" panose="02020603050405020304" pitchFamily="18" charset="0"/>
                <a:cs typeface="Times New Roman" panose="02020603050405020304" pitchFamily="18" charset="0"/>
              </a:rPr>
              <a:t>Disadvantages</a:t>
            </a:r>
          </a:p>
          <a:p>
            <a:pPr lvl="1"/>
            <a:r>
              <a:rPr lang="en-US" sz="1800" dirty="0">
                <a:latin typeface="Times New Roman" panose="02020603050405020304" pitchFamily="18" charset="0"/>
                <a:cs typeface="Times New Roman" panose="02020603050405020304" pitchFamily="18" charset="0"/>
              </a:rPr>
              <a:t>Formation of macro-particles</a:t>
            </a:r>
          </a:p>
          <a:p>
            <a:pPr lvl="1"/>
            <a:r>
              <a:rPr lang="en-US" sz="1800" dirty="0">
                <a:latin typeface="Times New Roman" panose="02020603050405020304" pitchFamily="18" charset="0"/>
                <a:cs typeface="Times New Roman" panose="02020603050405020304" pitchFamily="18" charset="0"/>
              </a:rPr>
              <a:t>Contamination</a:t>
            </a:r>
          </a:p>
          <a:p>
            <a:pPr lvl="1"/>
            <a:r>
              <a:rPr lang="en-US" sz="1800" dirty="0">
                <a:latin typeface="Times New Roman" panose="02020603050405020304" pitchFamily="18" charset="0"/>
                <a:cs typeface="Times New Roman" panose="02020603050405020304" pitchFamily="18" charset="0"/>
              </a:rPr>
              <a:t>Slightly more complicated design</a:t>
            </a:r>
          </a:p>
        </p:txBody>
      </p:sp>
      <p:grpSp>
        <p:nvGrpSpPr>
          <p:cNvPr id="7" name="Group 6">
            <a:extLst>
              <a:ext uri="{FF2B5EF4-FFF2-40B4-BE49-F238E27FC236}">
                <a16:creationId xmlns:a16="http://schemas.microsoft.com/office/drawing/2014/main" id="{99F748CF-A64F-484B-BA72-7C819654B408}"/>
              </a:ext>
            </a:extLst>
          </p:cNvPr>
          <p:cNvGrpSpPr/>
          <p:nvPr/>
        </p:nvGrpSpPr>
        <p:grpSpPr>
          <a:xfrm>
            <a:off x="6585462" y="1496923"/>
            <a:ext cx="4926807" cy="4897524"/>
            <a:chOff x="4112419" y="970457"/>
            <a:chExt cx="4926807" cy="4897524"/>
          </a:xfrm>
        </p:grpSpPr>
        <p:sp>
          <p:nvSpPr>
            <p:cNvPr id="8" name="Oval 7">
              <a:extLst>
                <a:ext uri="{FF2B5EF4-FFF2-40B4-BE49-F238E27FC236}">
                  <a16:creationId xmlns:a16="http://schemas.microsoft.com/office/drawing/2014/main" id="{F21DF31D-AD27-40D1-9907-27B633BC9D76}"/>
                </a:ext>
              </a:extLst>
            </p:cNvPr>
            <p:cNvSpPr/>
            <p:nvPr/>
          </p:nvSpPr>
          <p:spPr>
            <a:xfrm>
              <a:off x="6077742" y="2708910"/>
              <a:ext cx="182880" cy="182880"/>
            </a:xfrm>
            <a:prstGeom prst="ellipse">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205C184-1F2C-4C49-81FD-2FFCCCA845B6}"/>
                </a:ext>
              </a:extLst>
            </p:cNvPr>
            <p:cNvSpPr/>
            <p:nvPr/>
          </p:nvSpPr>
          <p:spPr>
            <a:xfrm>
              <a:off x="6289676" y="2767012"/>
              <a:ext cx="182880" cy="182880"/>
            </a:xfrm>
            <a:prstGeom prst="ellipse">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D1D8395-E606-41E5-9CE2-E4198001D231}"/>
                </a:ext>
              </a:extLst>
            </p:cNvPr>
            <p:cNvSpPr/>
            <p:nvPr/>
          </p:nvSpPr>
          <p:spPr>
            <a:xfrm>
              <a:off x="6483985" y="2857502"/>
              <a:ext cx="182880" cy="182880"/>
            </a:xfrm>
            <a:prstGeom prst="ellipse">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2EF0677-0833-4A74-A373-3B4EA8FC0855}"/>
                </a:ext>
              </a:extLst>
            </p:cNvPr>
            <p:cNvSpPr/>
            <p:nvPr/>
          </p:nvSpPr>
          <p:spPr>
            <a:xfrm>
              <a:off x="6657341" y="2978945"/>
              <a:ext cx="182880" cy="182880"/>
            </a:xfrm>
            <a:prstGeom prst="ellipse">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BF09D35-3886-47B2-BAF7-F6F50354A579}"/>
                </a:ext>
              </a:extLst>
            </p:cNvPr>
            <p:cNvSpPr/>
            <p:nvPr/>
          </p:nvSpPr>
          <p:spPr>
            <a:xfrm>
              <a:off x="6811168" y="3134346"/>
              <a:ext cx="182880" cy="182880"/>
            </a:xfrm>
            <a:prstGeom prst="ellipse">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A93B376-5650-494F-8A36-BF6A52B46483}"/>
                </a:ext>
              </a:extLst>
            </p:cNvPr>
            <p:cNvSpPr/>
            <p:nvPr/>
          </p:nvSpPr>
          <p:spPr>
            <a:xfrm>
              <a:off x="6936423" y="3307702"/>
              <a:ext cx="182880" cy="182880"/>
            </a:xfrm>
            <a:prstGeom prst="ellipse">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DD388CE-5EAD-4C2A-B9F6-A6AFC4062BCC}"/>
                </a:ext>
              </a:extLst>
            </p:cNvPr>
            <p:cNvSpPr/>
            <p:nvPr/>
          </p:nvSpPr>
          <p:spPr>
            <a:xfrm>
              <a:off x="7027275" y="3504959"/>
              <a:ext cx="182880" cy="182880"/>
            </a:xfrm>
            <a:prstGeom prst="ellipse">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2D25D28-8F0F-4886-B165-E620DA202BE9}"/>
                </a:ext>
              </a:extLst>
            </p:cNvPr>
            <p:cNvSpPr/>
            <p:nvPr/>
          </p:nvSpPr>
          <p:spPr>
            <a:xfrm>
              <a:off x="7080250" y="3712370"/>
              <a:ext cx="182880" cy="182880"/>
            </a:xfrm>
            <a:prstGeom prst="ellipse">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B120167-DDFE-4D02-9E30-8ED479B8C59C}"/>
                </a:ext>
              </a:extLst>
            </p:cNvPr>
            <p:cNvSpPr/>
            <p:nvPr/>
          </p:nvSpPr>
          <p:spPr>
            <a:xfrm>
              <a:off x="6256658" y="1576069"/>
              <a:ext cx="182880" cy="182880"/>
            </a:xfrm>
            <a:prstGeom prst="ellipse">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158A72E-D745-4774-832C-64ECEE200883}"/>
                </a:ext>
              </a:extLst>
            </p:cNvPr>
            <p:cNvSpPr/>
            <p:nvPr/>
          </p:nvSpPr>
          <p:spPr>
            <a:xfrm>
              <a:off x="6665642" y="1683703"/>
              <a:ext cx="182880" cy="182880"/>
            </a:xfrm>
            <a:prstGeom prst="ellipse">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D98FD6B-3ACE-4CDE-8E65-46FDF90E6497}"/>
                </a:ext>
              </a:extLst>
            </p:cNvPr>
            <p:cNvSpPr/>
            <p:nvPr/>
          </p:nvSpPr>
          <p:spPr>
            <a:xfrm>
              <a:off x="7047708" y="1860831"/>
              <a:ext cx="182880" cy="182880"/>
            </a:xfrm>
            <a:prstGeom prst="ellipse">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7ABF7C5-29B3-46BE-9181-10728121952E}"/>
                </a:ext>
              </a:extLst>
            </p:cNvPr>
            <p:cNvSpPr/>
            <p:nvPr/>
          </p:nvSpPr>
          <p:spPr>
            <a:xfrm>
              <a:off x="7393171" y="2104708"/>
              <a:ext cx="182880" cy="182880"/>
            </a:xfrm>
            <a:prstGeom prst="ellipse">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9463682-B0EC-4E4D-93F6-3B549C9C4501}"/>
                </a:ext>
              </a:extLst>
            </p:cNvPr>
            <p:cNvSpPr/>
            <p:nvPr/>
          </p:nvSpPr>
          <p:spPr>
            <a:xfrm>
              <a:off x="7932065" y="2742885"/>
              <a:ext cx="182880" cy="182880"/>
            </a:xfrm>
            <a:prstGeom prst="ellipse">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167A7C8-6762-4047-B3E1-505836B483E5}"/>
                </a:ext>
              </a:extLst>
            </p:cNvPr>
            <p:cNvSpPr/>
            <p:nvPr/>
          </p:nvSpPr>
          <p:spPr>
            <a:xfrm>
              <a:off x="8106299" y="3121022"/>
              <a:ext cx="182880" cy="182880"/>
            </a:xfrm>
            <a:prstGeom prst="ellipse">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4B2505B-E81B-4529-AB8C-16085F103A70}"/>
                </a:ext>
              </a:extLst>
            </p:cNvPr>
            <p:cNvSpPr/>
            <p:nvPr/>
          </p:nvSpPr>
          <p:spPr>
            <a:xfrm>
              <a:off x="8216901" y="3532022"/>
              <a:ext cx="182880" cy="182880"/>
            </a:xfrm>
            <a:prstGeom prst="ellipse">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6F5C4B8-9EE3-4B0B-B512-2C84D2487463}"/>
                </a:ext>
              </a:extLst>
            </p:cNvPr>
            <p:cNvSpPr/>
            <p:nvPr/>
          </p:nvSpPr>
          <p:spPr>
            <a:xfrm>
              <a:off x="7497596" y="4036220"/>
              <a:ext cx="546741" cy="182880"/>
            </a:xfrm>
            <a:prstGeom prst="rect">
              <a:avLst/>
            </a:prstGeom>
            <a:solidFill>
              <a:schemeClr val="accent3">
                <a:lumMod val="75000"/>
                <a:alpha val="20000"/>
              </a:schemeClr>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80A7ED7-44A2-4A4E-9044-35C71F162C3E}"/>
                </a:ext>
              </a:extLst>
            </p:cNvPr>
            <p:cNvSpPr/>
            <p:nvPr/>
          </p:nvSpPr>
          <p:spPr>
            <a:xfrm>
              <a:off x="7314716" y="4036220"/>
              <a:ext cx="182880" cy="182880"/>
            </a:xfrm>
            <a:prstGeom prst="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4C8BB59-8DF8-4408-AC7C-35CE8A000AEC}"/>
                </a:ext>
              </a:extLst>
            </p:cNvPr>
            <p:cNvSpPr/>
            <p:nvPr/>
          </p:nvSpPr>
          <p:spPr>
            <a:xfrm>
              <a:off x="8044338" y="4036220"/>
              <a:ext cx="182880" cy="182880"/>
            </a:xfrm>
            <a:prstGeom prst="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11009A9-DDA8-4B34-839A-7CA31E2C0206}"/>
                </a:ext>
              </a:extLst>
            </p:cNvPr>
            <p:cNvSpPr/>
            <p:nvPr/>
          </p:nvSpPr>
          <p:spPr>
            <a:xfrm>
              <a:off x="7312819" y="4402931"/>
              <a:ext cx="914400" cy="180975"/>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63">
              <a:extLst>
                <a:ext uri="{FF2B5EF4-FFF2-40B4-BE49-F238E27FC236}">
                  <a16:creationId xmlns:a16="http://schemas.microsoft.com/office/drawing/2014/main" id="{CA1CD438-EB38-41E5-8C03-6C30AF26681B}"/>
                </a:ext>
              </a:extLst>
            </p:cNvPr>
            <p:cNvSpPr/>
            <p:nvPr/>
          </p:nvSpPr>
          <p:spPr>
            <a:xfrm>
              <a:off x="6743760" y="4310083"/>
              <a:ext cx="650081" cy="46434"/>
            </a:xfrm>
            <a:custGeom>
              <a:avLst/>
              <a:gdLst>
                <a:gd name="connsiteX0" fmla="*/ 0 w 650081"/>
                <a:gd name="connsiteY0" fmla="*/ 0 h 92869"/>
                <a:gd name="connsiteX1" fmla="*/ 552450 w 650081"/>
                <a:gd name="connsiteY1" fmla="*/ 0 h 92869"/>
                <a:gd name="connsiteX2" fmla="*/ 650081 w 650081"/>
                <a:gd name="connsiteY2" fmla="*/ 92869 h 92869"/>
              </a:gdLst>
              <a:ahLst/>
              <a:cxnLst>
                <a:cxn ang="0">
                  <a:pos x="connsiteX0" y="connsiteY0"/>
                </a:cxn>
                <a:cxn ang="0">
                  <a:pos x="connsiteX1" y="connsiteY1"/>
                </a:cxn>
                <a:cxn ang="0">
                  <a:pos x="connsiteX2" y="connsiteY2"/>
                </a:cxn>
              </a:cxnLst>
              <a:rect l="l" t="t" r="r" b="b"/>
              <a:pathLst>
                <a:path w="650081" h="92869">
                  <a:moveTo>
                    <a:pt x="0" y="0"/>
                  </a:moveTo>
                  <a:lnTo>
                    <a:pt x="552450" y="0"/>
                  </a:lnTo>
                  <a:lnTo>
                    <a:pt x="650081" y="92869"/>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65">
              <a:extLst>
                <a:ext uri="{FF2B5EF4-FFF2-40B4-BE49-F238E27FC236}">
                  <a16:creationId xmlns:a16="http://schemas.microsoft.com/office/drawing/2014/main" id="{F786302E-FDD3-4FE5-B7A8-A227DBAAB673}"/>
                </a:ext>
              </a:extLst>
            </p:cNvPr>
            <p:cNvSpPr/>
            <p:nvPr/>
          </p:nvSpPr>
          <p:spPr>
            <a:xfrm>
              <a:off x="7517605" y="4129088"/>
              <a:ext cx="230981" cy="204787"/>
            </a:xfrm>
            <a:custGeom>
              <a:avLst/>
              <a:gdLst>
                <a:gd name="connsiteX0" fmla="*/ 0 w 230981"/>
                <a:gd name="connsiteY0" fmla="*/ 0 h 204787"/>
                <a:gd name="connsiteX1" fmla="*/ 109537 w 230981"/>
                <a:gd name="connsiteY1" fmla="*/ 64293 h 204787"/>
                <a:gd name="connsiteX2" fmla="*/ 230981 w 230981"/>
                <a:gd name="connsiteY2" fmla="*/ 204787 h 204787"/>
              </a:gdLst>
              <a:ahLst/>
              <a:cxnLst>
                <a:cxn ang="0">
                  <a:pos x="connsiteX0" y="connsiteY0"/>
                </a:cxn>
                <a:cxn ang="0">
                  <a:pos x="connsiteX1" y="connsiteY1"/>
                </a:cxn>
                <a:cxn ang="0">
                  <a:pos x="connsiteX2" y="connsiteY2"/>
                </a:cxn>
              </a:cxnLst>
              <a:rect l="l" t="t" r="r" b="b"/>
              <a:pathLst>
                <a:path w="230981" h="204787">
                  <a:moveTo>
                    <a:pt x="0" y="0"/>
                  </a:moveTo>
                  <a:cubicBezTo>
                    <a:pt x="35520" y="15081"/>
                    <a:pt x="71040" y="30162"/>
                    <a:pt x="109537" y="64293"/>
                  </a:cubicBezTo>
                  <a:cubicBezTo>
                    <a:pt x="148034" y="98424"/>
                    <a:pt x="189507" y="151605"/>
                    <a:pt x="230981" y="204787"/>
                  </a:cubicBezTo>
                </a:path>
              </a:pathLst>
            </a:cu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CCBE2748-A7D4-4628-AD3F-40821A915D0C}"/>
                </a:ext>
              </a:extLst>
            </p:cNvPr>
            <p:cNvCxnSpPr/>
            <p:nvPr/>
          </p:nvCxnSpPr>
          <p:spPr>
            <a:xfrm flipH="1">
              <a:off x="5488119" y="2210381"/>
              <a:ext cx="457200" cy="0"/>
            </a:xfrm>
            <a:prstGeom prst="line">
              <a:avLst/>
            </a:prstGeom>
            <a:ln w="25400">
              <a:solidFill>
                <a:schemeClr val="accent4">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65D121D-938C-49B1-B2DF-1373ACDD04BF}"/>
                </a:ext>
              </a:extLst>
            </p:cNvPr>
            <p:cNvCxnSpPr/>
            <p:nvPr/>
          </p:nvCxnSpPr>
          <p:spPr>
            <a:xfrm flipV="1">
              <a:off x="7770543" y="4036220"/>
              <a:ext cx="0" cy="320040"/>
            </a:xfrm>
            <a:prstGeom prst="line">
              <a:avLst/>
            </a:prstGeom>
            <a:ln w="25400">
              <a:solidFill>
                <a:schemeClr val="accent4">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C0D4AFCD-8514-48B9-84EB-7DEB4A543B79}"/>
                </a:ext>
              </a:extLst>
            </p:cNvPr>
            <p:cNvCxnSpPr/>
            <p:nvPr/>
          </p:nvCxnSpPr>
          <p:spPr>
            <a:xfrm flipH="1" flipV="1">
              <a:off x="7771299" y="1657301"/>
              <a:ext cx="0" cy="2743200"/>
            </a:xfrm>
            <a:prstGeom prst="straightConnector1">
              <a:avLst/>
            </a:prstGeom>
            <a:ln w="25400">
              <a:solidFill>
                <a:schemeClr val="accent4">
                  <a:lumMod val="60000"/>
                  <a:lumOff val="40000"/>
                </a:schemeClr>
              </a:solidFill>
              <a:prstDash val="dash"/>
              <a:tailEnd type="triangle" w="sm" len="med"/>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CDB5ABD1-D633-42B7-B6C2-10C3A39ACA37}"/>
                </a:ext>
              </a:extLst>
            </p:cNvPr>
            <p:cNvSpPr/>
            <p:nvPr/>
          </p:nvSpPr>
          <p:spPr>
            <a:xfrm>
              <a:off x="7686730" y="2396648"/>
              <a:ext cx="182880" cy="182880"/>
            </a:xfrm>
            <a:prstGeom prst="ellipse">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rc 32">
              <a:extLst>
                <a:ext uri="{FF2B5EF4-FFF2-40B4-BE49-F238E27FC236}">
                  <a16:creationId xmlns:a16="http://schemas.microsoft.com/office/drawing/2014/main" id="{1883D9E0-283F-4C2B-BDF3-3605CFC02C14}"/>
                </a:ext>
              </a:extLst>
            </p:cNvPr>
            <p:cNvSpPr/>
            <p:nvPr/>
          </p:nvSpPr>
          <p:spPr>
            <a:xfrm>
              <a:off x="4112419" y="2210381"/>
              <a:ext cx="3657600" cy="3657600"/>
            </a:xfrm>
            <a:prstGeom prst="arc">
              <a:avLst/>
            </a:prstGeom>
            <a:ln w="25400">
              <a:solidFill>
                <a:schemeClr val="accent4">
                  <a:lumMod val="75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Rectangle 33">
              <a:extLst>
                <a:ext uri="{FF2B5EF4-FFF2-40B4-BE49-F238E27FC236}">
                  <a16:creationId xmlns:a16="http://schemas.microsoft.com/office/drawing/2014/main" id="{EA454003-043E-46A6-84DB-8EC4FF5F7750}"/>
                </a:ext>
              </a:extLst>
            </p:cNvPr>
            <p:cNvSpPr/>
            <p:nvPr/>
          </p:nvSpPr>
          <p:spPr>
            <a:xfrm>
              <a:off x="5300662" y="1751806"/>
              <a:ext cx="182880" cy="914400"/>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6B6C1490-0630-4FD0-9519-194A5B89B883}"/>
                </a:ext>
              </a:extLst>
            </p:cNvPr>
            <p:cNvSpPr/>
            <p:nvPr/>
          </p:nvSpPr>
          <p:spPr>
            <a:xfrm>
              <a:off x="7726199" y="4358158"/>
              <a:ext cx="91440" cy="91440"/>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6AD043DD-D04D-472D-B3C8-39C15FC52FCA}"/>
                </a:ext>
              </a:extLst>
            </p:cNvPr>
            <p:cNvSpPr txBox="1"/>
            <p:nvPr/>
          </p:nvSpPr>
          <p:spPr>
            <a:xfrm>
              <a:off x="4949315" y="1432122"/>
              <a:ext cx="790601" cy="276999"/>
            </a:xfrm>
            <a:prstGeom prst="rect">
              <a:avLst/>
            </a:prstGeom>
            <a:noFill/>
          </p:spPr>
          <p:txBody>
            <a:bodyPr wrap="none" rtlCol="0">
              <a:spAutoFit/>
            </a:bodyPr>
            <a:lstStyle/>
            <a:p>
              <a:r>
                <a:rPr lang="en-US" sz="1200" b="1" dirty="0">
                  <a:latin typeface="Times New Roman" panose="02020603050405020304" pitchFamily="18" charset="0"/>
                  <a:cs typeface="Times New Roman" panose="02020603050405020304" pitchFamily="18" charset="0"/>
                </a:rPr>
                <a:t>substrate</a:t>
              </a:r>
            </a:p>
          </p:txBody>
        </p:sp>
        <p:sp>
          <p:nvSpPr>
            <p:cNvPr id="37" name="TextBox 36">
              <a:extLst>
                <a:ext uri="{FF2B5EF4-FFF2-40B4-BE49-F238E27FC236}">
                  <a16:creationId xmlns:a16="http://schemas.microsoft.com/office/drawing/2014/main" id="{7BC6C4AD-58F4-4D8B-9611-7015E1DED6D8}"/>
                </a:ext>
              </a:extLst>
            </p:cNvPr>
            <p:cNvSpPr txBox="1"/>
            <p:nvPr/>
          </p:nvSpPr>
          <p:spPr>
            <a:xfrm>
              <a:off x="6270232" y="4048483"/>
              <a:ext cx="639919" cy="276999"/>
            </a:xfrm>
            <a:prstGeom prst="rect">
              <a:avLst/>
            </a:prstGeom>
            <a:noFill/>
          </p:spPr>
          <p:txBody>
            <a:bodyPr wrap="none" rtlCol="0">
              <a:spAutoFit/>
            </a:bodyPr>
            <a:lstStyle/>
            <a:p>
              <a:r>
                <a:rPr lang="en-US" sz="1200" b="1" dirty="0">
                  <a:latin typeface="Times New Roman" panose="02020603050405020304" pitchFamily="18" charset="0"/>
                  <a:cs typeface="Times New Roman" panose="02020603050405020304" pitchFamily="18" charset="0"/>
                </a:rPr>
                <a:t>trigger</a:t>
              </a:r>
            </a:p>
          </p:txBody>
        </p:sp>
        <p:sp>
          <p:nvSpPr>
            <p:cNvPr id="38" name="TextBox 37">
              <a:extLst>
                <a:ext uri="{FF2B5EF4-FFF2-40B4-BE49-F238E27FC236}">
                  <a16:creationId xmlns:a16="http://schemas.microsoft.com/office/drawing/2014/main" id="{28DBACB7-71F4-4DA9-8B3D-FB96FC682551}"/>
                </a:ext>
              </a:extLst>
            </p:cNvPr>
            <p:cNvSpPr txBox="1"/>
            <p:nvPr/>
          </p:nvSpPr>
          <p:spPr>
            <a:xfrm>
              <a:off x="8248819" y="3975199"/>
              <a:ext cx="611065" cy="276999"/>
            </a:xfrm>
            <a:prstGeom prst="rect">
              <a:avLst/>
            </a:prstGeom>
            <a:noFill/>
          </p:spPr>
          <p:txBody>
            <a:bodyPr wrap="none" rtlCol="0">
              <a:spAutoFit/>
            </a:bodyPr>
            <a:lstStyle/>
            <a:p>
              <a:r>
                <a:rPr lang="en-US" sz="1200" b="1" dirty="0">
                  <a:latin typeface="Times New Roman" panose="02020603050405020304" pitchFamily="18" charset="0"/>
                  <a:cs typeface="Times New Roman" panose="02020603050405020304" pitchFamily="18" charset="0"/>
                </a:rPr>
                <a:t>Anode</a:t>
              </a:r>
            </a:p>
          </p:txBody>
        </p:sp>
        <p:sp>
          <p:nvSpPr>
            <p:cNvPr id="39" name="TextBox 38">
              <a:extLst>
                <a:ext uri="{FF2B5EF4-FFF2-40B4-BE49-F238E27FC236}">
                  <a16:creationId xmlns:a16="http://schemas.microsoft.com/office/drawing/2014/main" id="{3F57C98E-1E6E-4630-97C5-06858ED76072}"/>
                </a:ext>
              </a:extLst>
            </p:cNvPr>
            <p:cNvSpPr txBox="1"/>
            <p:nvPr/>
          </p:nvSpPr>
          <p:spPr>
            <a:xfrm>
              <a:off x="7421746" y="3907096"/>
              <a:ext cx="396712" cy="276999"/>
            </a:xfrm>
            <a:prstGeom prst="rect">
              <a:avLst/>
            </a:prstGeom>
            <a:noFill/>
          </p:spPr>
          <p:txBody>
            <a:bodyPr wrap="none" rtlCol="0">
              <a:spAutoFit/>
            </a:bodyPr>
            <a:lstStyle/>
            <a:p>
              <a:r>
                <a:rPr lang="en-US" sz="1200" b="1" dirty="0">
                  <a:latin typeface="Times New Roman" panose="02020603050405020304" pitchFamily="18" charset="0"/>
                  <a:cs typeface="Times New Roman" panose="02020603050405020304" pitchFamily="18" charset="0"/>
                </a:rPr>
                <a:t>arc</a:t>
              </a:r>
              <a:endParaRPr lang="en-US" sz="1400" b="1" dirty="0">
                <a:latin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id="{50FC3D52-66D3-4C49-8A49-88466E524699}"/>
                </a:ext>
              </a:extLst>
            </p:cNvPr>
            <p:cNvSpPr txBox="1"/>
            <p:nvPr/>
          </p:nvSpPr>
          <p:spPr>
            <a:xfrm>
              <a:off x="5793982" y="1996086"/>
              <a:ext cx="883836" cy="461665"/>
            </a:xfrm>
            <a:prstGeom prst="rect">
              <a:avLst/>
            </a:prstGeom>
            <a:noFill/>
          </p:spPr>
          <p:txBody>
            <a:bodyPr wrap="square" rtlCol="0">
              <a:spAutoFit/>
            </a:bodyPr>
            <a:lstStyle/>
            <a:p>
              <a:r>
                <a:rPr lang="en-US" sz="1200" b="1" dirty="0">
                  <a:latin typeface="Times New Roman" panose="02020603050405020304" pitchFamily="18" charset="0"/>
                  <a:cs typeface="Times New Roman" panose="02020603050405020304" pitchFamily="18" charset="0"/>
                </a:rPr>
                <a:t>Charged particles</a:t>
              </a:r>
            </a:p>
          </p:txBody>
        </p:sp>
        <p:sp>
          <p:nvSpPr>
            <p:cNvPr id="41" name="TextBox 40">
              <a:extLst>
                <a:ext uri="{FF2B5EF4-FFF2-40B4-BE49-F238E27FC236}">
                  <a16:creationId xmlns:a16="http://schemas.microsoft.com/office/drawing/2014/main" id="{6419DAA3-1DF7-4E35-AD75-337FF71383A6}"/>
                </a:ext>
              </a:extLst>
            </p:cNvPr>
            <p:cNvSpPr txBox="1"/>
            <p:nvPr/>
          </p:nvSpPr>
          <p:spPr>
            <a:xfrm>
              <a:off x="8272089" y="4354918"/>
              <a:ext cx="739305" cy="276999"/>
            </a:xfrm>
            <a:prstGeom prst="rect">
              <a:avLst/>
            </a:prstGeom>
            <a:noFill/>
          </p:spPr>
          <p:txBody>
            <a:bodyPr wrap="none" rtlCol="0">
              <a:spAutoFit/>
            </a:bodyPr>
            <a:lstStyle/>
            <a:p>
              <a:r>
                <a:rPr lang="en-US" sz="1200" b="1" dirty="0">
                  <a:latin typeface="Times New Roman" panose="02020603050405020304" pitchFamily="18" charset="0"/>
                  <a:cs typeface="Times New Roman" panose="02020603050405020304" pitchFamily="18" charset="0"/>
                </a:rPr>
                <a:t>Cathode</a:t>
              </a:r>
            </a:p>
          </p:txBody>
        </p:sp>
        <p:sp>
          <p:nvSpPr>
            <p:cNvPr id="42" name="TextBox 41">
              <a:extLst>
                <a:ext uri="{FF2B5EF4-FFF2-40B4-BE49-F238E27FC236}">
                  <a16:creationId xmlns:a16="http://schemas.microsoft.com/office/drawing/2014/main" id="{7B201731-DE90-4C69-9815-CFCCFBD341A9}"/>
                </a:ext>
              </a:extLst>
            </p:cNvPr>
            <p:cNvSpPr txBox="1"/>
            <p:nvPr/>
          </p:nvSpPr>
          <p:spPr>
            <a:xfrm>
              <a:off x="5824028" y="3055616"/>
              <a:ext cx="931296" cy="461665"/>
            </a:xfrm>
            <a:prstGeom prst="rect">
              <a:avLst/>
            </a:prstGeom>
            <a:noFill/>
          </p:spPr>
          <p:txBody>
            <a:bodyPr wrap="square" rtlCol="0">
              <a:spAutoFit/>
            </a:bodyPr>
            <a:lstStyle/>
            <a:p>
              <a:r>
                <a:rPr lang="en-US" sz="1200" b="1" dirty="0">
                  <a:latin typeface="Times New Roman" panose="02020603050405020304" pitchFamily="18" charset="0"/>
                  <a:cs typeface="Times New Roman" panose="02020603050405020304" pitchFamily="18" charset="0"/>
                </a:rPr>
                <a:t>Magnetic coils</a:t>
              </a:r>
            </a:p>
          </p:txBody>
        </p:sp>
        <p:sp>
          <p:nvSpPr>
            <p:cNvPr id="43" name="TextBox 42">
              <a:extLst>
                <a:ext uri="{FF2B5EF4-FFF2-40B4-BE49-F238E27FC236}">
                  <a16:creationId xmlns:a16="http://schemas.microsoft.com/office/drawing/2014/main" id="{AD5AC641-4337-4A67-8858-A127581FC77D}"/>
                </a:ext>
              </a:extLst>
            </p:cNvPr>
            <p:cNvSpPr txBox="1"/>
            <p:nvPr/>
          </p:nvSpPr>
          <p:spPr>
            <a:xfrm>
              <a:off x="7786566" y="1568116"/>
              <a:ext cx="1252660" cy="461665"/>
            </a:xfrm>
            <a:prstGeom prst="rect">
              <a:avLst/>
            </a:prstGeom>
            <a:noFill/>
          </p:spPr>
          <p:txBody>
            <a:bodyPr wrap="square" rtlCol="0">
              <a:spAutoFit/>
            </a:bodyPr>
            <a:lstStyle/>
            <a:p>
              <a:r>
                <a:rPr lang="en-US" sz="1200" b="1" dirty="0">
                  <a:latin typeface="Times New Roman" panose="02020603050405020304" pitchFamily="18" charset="0"/>
                  <a:cs typeface="Times New Roman" panose="02020603050405020304" pitchFamily="18" charset="0"/>
                </a:rPr>
                <a:t>Neutral and macro-particles</a:t>
              </a:r>
            </a:p>
          </p:txBody>
        </p:sp>
        <p:sp>
          <p:nvSpPr>
            <p:cNvPr id="44" name="TextBox 43">
              <a:extLst>
                <a:ext uri="{FF2B5EF4-FFF2-40B4-BE49-F238E27FC236}">
                  <a16:creationId xmlns:a16="http://schemas.microsoft.com/office/drawing/2014/main" id="{A9F7EC04-A08D-48A9-8A94-6BA627CF1681}"/>
                </a:ext>
              </a:extLst>
            </p:cNvPr>
            <p:cNvSpPr txBox="1"/>
            <p:nvPr/>
          </p:nvSpPr>
          <p:spPr>
            <a:xfrm>
              <a:off x="6077742" y="970457"/>
              <a:ext cx="1903382" cy="461665"/>
            </a:xfrm>
            <a:prstGeom prst="rect">
              <a:avLst/>
            </a:prstGeom>
            <a:noFill/>
          </p:spPr>
          <p:txBody>
            <a:bodyPr wrap="square" rtlCol="0">
              <a:spAutoFit/>
            </a:bodyPr>
            <a:lstStyle/>
            <a:p>
              <a:r>
                <a:rPr lang="en-US" sz="1200" b="1" dirty="0">
                  <a:latin typeface="Times New Roman" panose="02020603050405020304" pitchFamily="18" charset="0"/>
                  <a:cs typeface="Times New Roman" panose="02020603050405020304" pitchFamily="18" charset="0"/>
                </a:rPr>
                <a:t>Magnetic field is used to filter the neutral particles</a:t>
              </a:r>
            </a:p>
          </p:txBody>
        </p:sp>
        <p:sp>
          <p:nvSpPr>
            <p:cNvPr id="45" name="TextBox 44">
              <a:extLst>
                <a:ext uri="{FF2B5EF4-FFF2-40B4-BE49-F238E27FC236}">
                  <a16:creationId xmlns:a16="http://schemas.microsoft.com/office/drawing/2014/main" id="{8F82A9FD-B9DE-4936-A286-BABCAC35352C}"/>
                </a:ext>
              </a:extLst>
            </p:cNvPr>
            <p:cNvSpPr txBox="1"/>
            <p:nvPr/>
          </p:nvSpPr>
          <p:spPr>
            <a:xfrm>
              <a:off x="7232821" y="4787473"/>
              <a:ext cx="1050288" cy="276999"/>
            </a:xfrm>
            <a:prstGeom prst="rect">
              <a:avLst/>
            </a:prstGeom>
            <a:noFill/>
          </p:spPr>
          <p:txBody>
            <a:bodyPr wrap="none" rtlCol="0">
              <a:spAutoFit/>
            </a:bodyPr>
            <a:lstStyle/>
            <a:p>
              <a:r>
                <a:rPr lang="en-US" sz="1200" b="1" dirty="0">
                  <a:latin typeface="Times New Roman" panose="02020603050405020304" pitchFamily="18" charset="0"/>
                  <a:cs typeface="Times New Roman" panose="02020603050405020304" pitchFamily="18" charset="0"/>
                </a:rPr>
                <a:t>Cathode spot</a:t>
              </a:r>
            </a:p>
          </p:txBody>
        </p:sp>
        <p:cxnSp>
          <p:nvCxnSpPr>
            <p:cNvPr id="46" name="Straight Arrow Connector 45">
              <a:extLst>
                <a:ext uri="{FF2B5EF4-FFF2-40B4-BE49-F238E27FC236}">
                  <a16:creationId xmlns:a16="http://schemas.microsoft.com/office/drawing/2014/main" id="{A5B6E6E9-054F-402D-8E15-24EBE022FC21}"/>
                </a:ext>
              </a:extLst>
            </p:cNvPr>
            <p:cNvCxnSpPr>
              <a:stCxn id="45" idx="0"/>
              <a:endCxn id="35" idx="4"/>
            </p:cNvCxnSpPr>
            <p:nvPr/>
          </p:nvCxnSpPr>
          <p:spPr>
            <a:xfrm flipV="1">
              <a:off x="7757965" y="4449598"/>
              <a:ext cx="13954" cy="33787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954837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394B0-CC0A-4A54-949E-97DCB06B4C2C}"/>
              </a:ext>
            </a:extLst>
          </p:cNvPr>
          <p:cNvSpPr>
            <a:spLocks noGrp="1"/>
          </p:cNvSpPr>
          <p:nvPr>
            <p:ph type="title"/>
          </p:nvPr>
        </p:nvSpPr>
        <p:spPr/>
        <p:txBody>
          <a:bodyPr>
            <a:normAutofit/>
          </a:bodyPr>
          <a:lstStyle/>
          <a:p>
            <a:r>
              <a:rPr lang="en-US" sz="3600" dirty="0"/>
              <a:t>The Transistor</a:t>
            </a:r>
          </a:p>
        </p:txBody>
      </p:sp>
      <p:sp>
        <p:nvSpPr>
          <p:cNvPr id="3" name="Date Placeholder 2">
            <a:extLst>
              <a:ext uri="{FF2B5EF4-FFF2-40B4-BE49-F238E27FC236}">
                <a16:creationId xmlns:a16="http://schemas.microsoft.com/office/drawing/2014/main" id="{12FB93FC-CBAF-4B1D-89E0-D17BE1B02F61}"/>
              </a:ext>
            </a:extLst>
          </p:cNvPr>
          <p:cNvSpPr>
            <a:spLocks noGrp="1"/>
          </p:cNvSpPr>
          <p:nvPr>
            <p:ph type="dt" sz="half" idx="10"/>
          </p:nvPr>
        </p:nvSpPr>
        <p:spPr/>
        <p:txBody>
          <a:bodyPr/>
          <a:lstStyle/>
          <a:p>
            <a:r>
              <a:rPr lang="en-US"/>
              <a:t>6/14/2019</a:t>
            </a:r>
          </a:p>
        </p:txBody>
      </p:sp>
      <p:sp>
        <p:nvSpPr>
          <p:cNvPr id="4" name="Footer Placeholder 3">
            <a:extLst>
              <a:ext uri="{FF2B5EF4-FFF2-40B4-BE49-F238E27FC236}">
                <a16:creationId xmlns:a16="http://schemas.microsoft.com/office/drawing/2014/main" id="{1057DD71-D103-4828-838C-AEFF1A787F19}"/>
              </a:ext>
            </a:extLst>
          </p:cNvPr>
          <p:cNvSpPr>
            <a:spLocks noGrp="1"/>
          </p:cNvSpPr>
          <p:nvPr>
            <p:ph type="ftr" sz="quarter" idx="11"/>
          </p:nvPr>
        </p:nvSpPr>
        <p:spPr/>
        <p:txBody>
          <a:bodyPr/>
          <a:lstStyle/>
          <a:p>
            <a:r>
              <a:rPr lang="en-US"/>
              <a:t>2019 Science Undergraduate Laboratory Internships (SULI) Lectures - Princeton PLasma Physics Laboratory, Princeton NJ, USA</a:t>
            </a:r>
          </a:p>
        </p:txBody>
      </p:sp>
      <p:sp>
        <p:nvSpPr>
          <p:cNvPr id="5" name="Slide Number Placeholder 4">
            <a:extLst>
              <a:ext uri="{FF2B5EF4-FFF2-40B4-BE49-F238E27FC236}">
                <a16:creationId xmlns:a16="http://schemas.microsoft.com/office/drawing/2014/main" id="{C2E300F8-001A-4E67-A878-A27718E6FFCD}"/>
              </a:ext>
            </a:extLst>
          </p:cNvPr>
          <p:cNvSpPr>
            <a:spLocks noGrp="1"/>
          </p:cNvSpPr>
          <p:nvPr>
            <p:ph type="sldNum" sz="quarter" idx="12"/>
          </p:nvPr>
        </p:nvSpPr>
        <p:spPr/>
        <p:txBody>
          <a:bodyPr/>
          <a:lstStyle/>
          <a:p>
            <a:fld id="{DAA54947-94DF-4087-82AF-D7550B309CB3}" type="slidenum">
              <a:rPr lang="en-US" smtClean="0"/>
              <a:t>44</a:t>
            </a:fld>
            <a:endParaRPr lang="en-US"/>
          </a:p>
        </p:txBody>
      </p:sp>
      <p:sp>
        <p:nvSpPr>
          <p:cNvPr id="6" name="Content Placeholder 2">
            <a:extLst>
              <a:ext uri="{FF2B5EF4-FFF2-40B4-BE49-F238E27FC236}">
                <a16:creationId xmlns:a16="http://schemas.microsoft.com/office/drawing/2014/main" id="{02D06342-358A-43ED-AEC1-2B8EEE955C99}"/>
              </a:ext>
            </a:extLst>
          </p:cNvPr>
          <p:cNvSpPr txBox="1">
            <a:spLocks/>
          </p:cNvSpPr>
          <p:nvPr/>
        </p:nvSpPr>
        <p:spPr>
          <a:xfrm>
            <a:off x="245025" y="1596889"/>
            <a:ext cx="4572000" cy="375265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60000"/>
              <a:buFont typeface="Wingdings" panose="05000000000000000000" pitchFamily="2" charset="2"/>
              <a:buChar char="q"/>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80000"/>
              <a:buFont typeface="Wingdings" panose="05000000000000000000" pitchFamily="2" charset="2"/>
              <a:buChar char="v"/>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Times New Roman" panose="02020603050405020304" pitchFamily="18" charset="0"/>
                <a:cs typeface="Times New Roman" panose="02020603050405020304" pitchFamily="18" charset="0"/>
              </a:rPr>
              <a:t>No voltage to the “base”, and no current flows from the “emitter” to the </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“collector”.   It is OFF.  </a:t>
            </a:r>
            <a:r>
              <a:rPr lang="en-US" sz="2400" dirty="0">
                <a:solidFill>
                  <a:srgbClr val="FF0000"/>
                </a:solidFill>
                <a:latin typeface="Times New Roman" panose="02020603050405020304" pitchFamily="18" charset="0"/>
                <a:cs typeface="Times New Roman" panose="02020603050405020304" pitchFamily="18" charset="0"/>
              </a:rPr>
              <a:t>Value is “0”</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Add a small voltage to the “base”, and a large current can flow.  It is ON.  </a:t>
            </a:r>
            <a:r>
              <a:rPr lang="en-US" sz="2400" dirty="0">
                <a:solidFill>
                  <a:srgbClr val="FF0000"/>
                </a:solidFill>
                <a:latin typeface="Times New Roman" panose="02020603050405020304" pitchFamily="18" charset="0"/>
                <a:cs typeface="Times New Roman" panose="02020603050405020304" pitchFamily="18" charset="0"/>
              </a:rPr>
              <a:t>Value is “1” </a:t>
            </a:r>
          </a:p>
          <a:p>
            <a:pPr marL="272683" indent="0">
              <a:buFont typeface="Arial" panose="020B0604020202020204" pitchFamily="34" charset="0"/>
              <a:buNone/>
            </a:pPr>
            <a:endParaRPr lang="en-US" dirty="0"/>
          </a:p>
        </p:txBody>
      </p:sp>
      <p:pic>
        <p:nvPicPr>
          <p:cNvPr id="7" name="Picture 6">
            <a:extLst>
              <a:ext uri="{FF2B5EF4-FFF2-40B4-BE49-F238E27FC236}">
                <a16:creationId xmlns:a16="http://schemas.microsoft.com/office/drawing/2014/main" id="{1AE7B8B5-5A41-46D7-B061-938966BB91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6280" y="3856153"/>
            <a:ext cx="2278698" cy="2278698"/>
          </a:xfrm>
          <a:prstGeom prst="rect">
            <a:avLst/>
          </a:prstGeom>
        </p:spPr>
      </p:pic>
      <p:pic>
        <p:nvPicPr>
          <p:cNvPr id="8" name="Picture 7">
            <a:extLst>
              <a:ext uri="{FF2B5EF4-FFF2-40B4-BE49-F238E27FC236}">
                <a16:creationId xmlns:a16="http://schemas.microsoft.com/office/drawing/2014/main" id="{464BE2B5-1A23-426B-94A7-AED84EFD59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0993" y="3339474"/>
            <a:ext cx="3515468" cy="2790054"/>
          </a:xfrm>
          <a:prstGeom prst="rect">
            <a:avLst/>
          </a:prstGeom>
        </p:spPr>
      </p:pic>
      <p:pic>
        <p:nvPicPr>
          <p:cNvPr id="9" name="Picture 8">
            <a:extLst>
              <a:ext uri="{FF2B5EF4-FFF2-40B4-BE49-F238E27FC236}">
                <a16:creationId xmlns:a16="http://schemas.microsoft.com/office/drawing/2014/main" id="{DDE76C7E-81F5-487D-A8D7-1343A2D144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3718" y="966655"/>
            <a:ext cx="4245428" cy="3126701"/>
          </a:xfrm>
          <a:prstGeom prst="rect">
            <a:avLst/>
          </a:prstGeom>
        </p:spPr>
      </p:pic>
    </p:spTree>
    <p:extLst>
      <p:ext uri="{BB962C8B-B14F-4D97-AF65-F5344CB8AC3E}">
        <p14:creationId xmlns:p14="http://schemas.microsoft.com/office/powerpoint/2010/main" val="42944114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86127-2605-4419-82A4-64A8B0F4A37A}"/>
              </a:ext>
            </a:extLst>
          </p:cNvPr>
          <p:cNvSpPr>
            <a:spLocks noGrp="1"/>
          </p:cNvSpPr>
          <p:nvPr>
            <p:ph type="title"/>
          </p:nvPr>
        </p:nvSpPr>
        <p:spPr/>
        <p:txBody>
          <a:bodyPr>
            <a:normAutofit/>
          </a:bodyPr>
          <a:lstStyle/>
          <a:p>
            <a:r>
              <a:rPr lang="en-US" sz="3600" dirty="0"/>
              <a:t>Radios used to only have a few transistors</a:t>
            </a:r>
          </a:p>
        </p:txBody>
      </p:sp>
      <p:sp>
        <p:nvSpPr>
          <p:cNvPr id="3" name="Date Placeholder 2">
            <a:extLst>
              <a:ext uri="{FF2B5EF4-FFF2-40B4-BE49-F238E27FC236}">
                <a16:creationId xmlns:a16="http://schemas.microsoft.com/office/drawing/2014/main" id="{BFF3A434-54E5-4A21-9787-65AA710DDE36}"/>
              </a:ext>
            </a:extLst>
          </p:cNvPr>
          <p:cNvSpPr>
            <a:spLocks noGrp="1"/>
          </p:cNvSpPr>
          <p:nvPr>
            <p:ph type="dt" sz="half" idx="10"/>
          </p:nvPr>
        </p:nvSpPr>
        <p:spPr/>
        <p:txBody>
          <a:bodyPr/>
          <a:lstStyle/>
          <a:p>
            <a:r>
              <a:rPr lang="en-US"/>
              <a:t>6/14/2019</a:t>
            </a:r>
          </a:p>
        </p:txBody>
      </p:sp>
      <p:sp>
        <p:nvSpPr>
          <p:cNvPr id="4" name="Footer Placeholder 3">
            <a:extLst>
              <a:ext uri="{FF2B5EF4-FFF2-40B4-BE49-F238E27FC236}">
                <a16:creationId xmlns:a16="http://schemas.microsoft.com/office/drawing/2014/main" id="{88979D18-2EC5-4A3D-B6A5-C295D6B37232}"/>
              </a:ext>
            </a:extLst>
          </p:cNvPr>
          <p:cNvSpPr>
            <a:spLocks noGrp="1"/>
          </p:cNvSpPr>
          <p:nvPr>
            <p:ph type="ftr" sz="quarter" idx="11"/>
          </p:nvPr>
        </p:nvSpPr>
        <p:spPr/>
        <p:txBody>
          <a:bodyPr/>
          <a:lstStyle/>
          <a:p>
            <a:r>
              <a:rPr lang="en-US"/>
              <a:t>2019 Science Undergraduate Laboratory Internships (SULI) Lectures - Princeton PLasma Physics Laboratory, Princeton NJ, USA</a:t>
            </a:r>
          </a:p>
        </p:txBody>
      </p:sp>
      <p:sp>
        <p:nvSpPr>
          <p:cNvPr id="5" name="Slide Number Placeholder 4">
            <a:extLst>
              <a:ext uri="{FF2B5EF4-FFF2-40B4-BE49-F238E27FC236}">
                <a16:creationId xmlns:a16="http://schemas.microsoft.com/office/drawing/2014/main" id="{8B60B512-904C-4C90-A397-5E80EB098567}"/>
              </a:ext>
            </a:extLst>
          </p:cNvPr>
          <p:cNvSpPr>
            <a:spLocks noGrp="1"/>
          </p:cNvSpPr>
          <p:nvPr>
            <p:ph type="sldNum" sz="quarter" idx="12"/>
          </p:nvPr>
        </p:nvSpPr>
        <p:spPr/>
        <p:txBody>
          <a:bodyPr/>
          <a:lstStyle/>
          <a:p>
            <a:fld id="{DAA54947-94DF-4087-82AF-D7550B309CB3}" type="slidenum">
              <a:rPr lang="en-US" smtClean="0"/>
              <a:t>45</a:t>
            </a:fld>
            <a:endParaRPr lang="en-US"/>
          </a:p>
        </p:txBody>
      </p:sp>
      <p:pic>
        <p:nvPicPr>
          <p:cNvPr id="6" name="Picture 5">
            <a:extLst>
              <a:ext uri="{FF2B5EF4-FFF2-40B4-BE49-F238E27FC236}">
                <a16:creationId xmlns:a16="http://schemas.microsoft.com/office/drawing/2014/main" id="{FD7159E2-6BE5-4D00-86EC-0A3F26CDCC38}"/>
              </a:ext>
            </a:extLst>
          </p:cNvPr>
          <p:cNvPicPr>
            <a:picLocks noChangeAspect="1"/>
          </p:cNvPicPr>
          <p:nvPr/>
        </p:nvPicPr>
        <p:blipFill rotWithShape="1">
          <a:blip r:embed="rId2">
            <a:extLst>
              <a:ext uri="{28A0092B-C50C-407E-A947-70E740481C1C}">
                <a14:useLocalDpi xmlns:a14="http://schemas.microsoft.com/office/drawing/2010/main" val="0"/>
              </a:ext>
            </a:extLst>
          </a:blip>
          <a:srcRect t="535" b="11965"/>
          <a:stretch/>
        </p:blipFill>
        <p:spPr>
          <a:xfrm>
            <a:off x="3995409" y="1067411"/>
            <a:ext cx="7583665" cy="4937760"/>
          </a:xfrm>
          <a:prstGeom prst="rect">
            <a:avLst/>
          </a:prstGeom>
        </p:spPr>
      </p:pic>
      <p:pic>
        <p:nvPicPr>
          <p:cNvPr id="7" name="Content Placeholder 4">
            <a:extLst>
              <a:ext uri="{FF2B5EF4-FFF2-40B4-BE49-F238E27FC236}">
                <a16:creationId xmlns:a16="http://schemas.microsoft.com/office/drawing/2014/main" id="{F5DE05B1-F4A5-46D6-97CB-DA925F4A86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518" y="1042969"/>
            <a:ext cx="3559108" cy="4937760"/>
          </a:xfrm>
          <a:prstGeom prst="rect">
            <a:avLst/>
          </a:prstGeom>
        </p:spPr>
      </p:pic>
    </p:spTree>
    <p:extLst>
      <p:ext uri="{BB962C8B-B14F-4D97-AF65-F5344CB8AC3E}">
        <p14:creationId xmlns:p14="http://schemas.microsoft.com/office/powerpoint/2010/main" val="37489916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26966-3EE7-4CE1-8656-E53238B18287}"/>
              </a:ext>
            </a:extLst>
          </p:cNvPr>
          <p:cNvSpPr>
            <a:spLocks noGrp="1"/>
          </p:cNvSpPr>
          <p:nvPr>
            <p:ph type="title"/>
          </p:nvPr>
        </p:nvSpPr>
        <p:spPr/>
        <p:txBody>
          <a:bodyPr/>
          <a:lstStyle/>
          <a:p>
            <a:r>
              <a:rPr lang="en-US" dirty="0"/>
              <a:t>50 years later, look how far we have come!</a:t>
            </a:r>
          </a:p>
        </p:txBody>
      </p:sp>
      <p:sp>
        <p:nvSpPr>
          <p:cNvPr id="3" name="Date Placeholder 2">
            <a:extLst>
              <a:ext uri="{FF2B5EF4-FFF2-40B4-BE49-F238E27FC236}">
                <a16:creationId xmlns:a16="http://schemas.microsoft.com/office/drawing/2014/main" id="{809DD997-01CC-44AA-B9AE-759055A0AA0C}"/>
              </a:ext>
            </a:extLst>
          </p:cNvPr>
          <p:cNvSpPr>
            <a:spLocks noGrp="1"/>
          </p:cNvSpPr>
          <p:nvPr>
            <p:ph type="dt" sz="half" idx="10"/>
          </p:nvPr>
        </p:nvSpPr>
        <p:spPr/>
        <p:txBody>
          <a:bodyPr/>
          <a:lstStyle/>
          <a:p>
            <a:r>
              <a:rPr lang="en-US"/>
              <a:t>6/14/2019</a:t>
            </a:r>
          </a:p>
        </p:txBody>
      </p:sp>
      <p:sp>
        <p:nvSpPr>
          <p:cNvPr id="4" name="Footer Placeholder 3">
            <a:extLst>
              <a:ext uri="{FF2B5EF4-FFF2-40B4-BE49-F238E27FC236}">
                <a16:creationId xmlns:a16="http://schemas.microsoft.com/office/drawing/2014/main" id="{6EFAC56D-D5AC-42F3-B0FB-F7C9A404717B}"/>
              </a:ext>
            </a:extLst>
          </p:cNvPr>
          <p:cNvSpPr>
            <a:spLocks noGrp="1"/>
          </p:cNvSpPr>
          <p:nvPr>
            <p:ph type="ftr" sz="quarter" idx="11"/>
          </p:nvPr>
        </p:nvSpPr>
        <p:spPr/>
        <p:txBody>
          <a:bodyPr/>
          <a:lstStyle/>
          <a:p>
            <a:r>
              <a:rPr lang="en-US"/>
              <a:t>2019 Science Undergraduate Laboratory Internships (SULI) Lectures - Princeton PLasma Physics Laboratory, Princeton NJ, USA</a:t>
            </a:r>
          </a:p>
        </p:txBody>
      </p:sp>
      <p:sp>
        <p:nvSpPr>
          <p:cNvPr id="5" name="Slide Number Placeholder 4">
            <a:extLst>
              <a:ext uri="{FF2B5EF4-FFF2-40B4-BE49-F238E27FC236}">
                <a16:creationId xmlns:a16="http://schemas.microsoft.com/office/drawing/2014/main" id="{869EECA2-FB4D-49A4-ADA6-B32ED746C7CE}"/>
              </a:ext>
            </a:extLst>
          </p:cNvPr>
          <p:cNvSpPr>
            <a:spLocks noGrp="1"/>
          </p:cNvSpPr>
          <p:nvPr>
            <p:ph type="sldNum" sz="quarter" idx="12"/>
          </p:nvPr>
        </p:nvSpPr>
        <p:spPr/>
        <p:txBody>
          <a:bodyPr/>
          <a:lstStyle/>
          <a:p>
            <a:fld id="{DAA54947-94DF-4087-82AF-D7550B309CB3}" type="slidenum">
              <a:rPr lang="en-US" smtClean="0"/>
              <a:t>46</a:t>
            </a:fld>
            <a:endParaRPr lang="en-US"/>
          </a:p>
        </p:txBody>
      </p:sp>
      <p:sp>
        <p:nvSpPr>
          <p:cNvPr id="6" name="Rectangle 5">
            <a:extLst>
              <a:ext uri="{FF2B5EF4-FFF2-40B4-BE49-F238E27FC236}">
                <a16:creationId xmlns:a16="http://schemas.microsoft.com/office/drawing/2014/main" id="{A984A5B2-ECE6-417E-B968-F49C320B35FE}"/>
              </a:ext>
            </a:extLst>
          </p:cNvPr>
          <p:cNvSpPr>
            <a:spLocks noChangeArrowheads="1"/>
          </p:cNvSpPr>
          <p:nvPr/>
        </p:nvSpPr>
        <p:spPr bwMode="auto">
          <a:xfrm>
            <a:off x="7395071" y="5480426"/>
            <a:ext cx="3275234" cy="322467"/>
          </a:xfrm>
          <a:prstGeom prst="rect">
            <a:avLst/>
          </a:prstGeom>
          <a:noFill/>
          <a:ln w="28575" cap="rnd" algn="ctr">
            <a:noFill/>
            <a:prstDash val="sysDot"/>
            <a:miter lim="800000"/>
            <a:headEnd/>
            <a:tailEnd/>
          </a:ln>
          <a:effectLst/>
        </p:spPr>
        <p:txBody>
          <a:bodyPr lIns="75505" tIns="37754" rIns="75505" bIns="37754">
            <a:spAutoFit/>
          </a:bodyPr>
          <a:lstStyle/>
          <a:p>
            <a:pPr algn="ctr" defTabSz="755169"/>
            <a:r>
              <a:rPr lang="en-US" sz="1600" dirty="0">
                <a:solidFill>
                  <a:srgbClr val="FF0000"/>
                </a:solidFill>
                <a:latin typeface="Arial Rounded MT Bold" pitchFamily="34" charset="0"/>
              </a:rPr>
              <a:t>Here is the N-P-N transistor</a:t>
            </a:r>
          </a:p>
        </p:txBody>
      </p:sp>
      <p:grpSp>
        <p:nvGrpSpPr>
          <p:cNvPr id="7" name="Group 6">
            <a:extLst>
              <a:ext uri="{FF2B5EF4-FFF2-40B4-BE49-F238E27FC236}">
                <a16:creationId xmlns:a16="http://schemas.microsoft.com/office/drawing/2014/main" id="{75372DB1-3117-46AD-9585-A49E4E184C25}"/>
              </a:ext>
            </a:extLst>
          </p:cNvPr>
          <p:cNvGrpSpPr>
            <a:grpSpLocks noChangeAspect="1"/>
          </p:cNvGrpSpPr>
          <p:nvPr/>
        </p:nvGrpSpPr>
        <p:grpSpPr>
          <a:xfrm>
            <a:off x="1359995" y="980440"/>
            <a:ext cx="9479016" cy="5120640"/>
            <a:chOff x="1637744" y="2519763"/>
            <a:chExt cx="8341012" cy="3499944"/>
          </a:xfrm>
        </p:grpSpPr>
        <p:graphicFrame>
          <p:nvGraphicFramePr>
            <p:cNvPr id="8" name="Object 7">
              <a:extLst>
                <a:ext uri="{FF2B5EF4-FFF2-40B4-BE49-F238E27FC236}">
                  <a16:creationId xmlns:a16="http://schemas.microsoft.com/office/drawing/2014/main" id="{46A50B3A-C493-4FC8-BB67-325B5CCA5B5F}"/>
                </a:ext>
              </a:extLst>
            </p:cNvPr>
            <p:cNvGraphicFramePr>
              <a:graphicFrameLocks noChangeAspect="1"/>
            </p:cNvGraphicFramePr>
            <p:nvPr>
              <p:extLst>
                <p:ext uri="{D42A27DB-BD31-4B8C-83A1-F6EECF244321}">
                  <p14:modId xmlns:p14="http://schemas.microsoft.com/office/powerpoint/2010/main" val="1181356064"/>
                </p:ext>
              </p:extLst>
            </p:nvPr>
          </p:nvGraphicFramePr>
          <p:xfrm>
            <a:off x="5955646" y="2519763"/>
            <a:ext cx="4023110" cy="3024188"/>
          </p:xfrm>
          <a:graphic>
            <a:graphicData uri="http://schemas.openxmlformats.org/presentationml/2006/ole">
              <mc:AlternateContent xmlns:mc="http://schemas.openxmlformats.org/markup-compatibility/2006">
                <mc:Choice xmlns:v="urn:schemas-microsoft-com:vml" Requires="v">
                  <p:oleObj spid="_x0000_s6167" name="Bitmap Image" r:id="rId3" imgW="6897063" imgH="3734321" progId="PBrush">
                    <p:embed/>
                  </p:oleObj>
                </mc:Choice>
                <mc:Fallback>
                  <p:oleObj name="Bitmap Image" r:id="rId3" imgW="6897063" imgH="3734321" progId="PBrush">
                    <p:embed/>
                    <p:pic>
                      <p:nvPicPr>
                        <p:cNvPr id="4" name="Object 3"/>
                        <p:cNvPicPr>
                          <a:picLocks noChangeAspect="1" noChangeArrowheads="1"/>
                        </p:cNvPicPr>
                        <p:nvPr/>
                      </p:nvPicPr>
                      <p:blipFill>
                        <a:blip r:embed="rId4">
                          <a:extLst>
                            <a:ext uri="{28A0092B-C50C-407E-A947-70E740481C1C}">
                              <a14:useLocalDpi xmlns:a14="http://schemas.microsoft.com/office/drawing/2010/main" val="0"/>
                            </a:ext>
                          </a:extLst>
                        </a:blip>
                        <a:srcRect l="36372"/>
                        <a:stretch>
                          <a:fillRect/>
                        </a:stretch>
                      </p:blipFill>
                      <p:spPr bwMode="auto">
                        <a:xfrm>
                          <a:off x="5955646" y="2519763"/>
                          <a:ext cx="4023110" cy="302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5724" dir="18900000" algn="ctr" rotWithShape="0">
                                  <a:srgbClr val="000099"/>
                                </a:outerShdw>
                              </a:effectLst>
                            </a14:hiddenEffects>
                          </a:ext>
                        </a:extLst>
                      </p:spPr>
                    </p:pic>
                  </p:oleObj>
                </mc:Fallback>
              </mc:AlternateContent>
            </a:graphicData>
          </a:graphic>
        </p:graphicFrame>
        <p:grpSp>
          <p:nvGrpSpPr>
            <p:cNvPr id="9" name="Group 4">
              <a:extLst>
                <a:ext uri="{FF2B5EF4-FFF2-40B4-BE49-F238E27FC236}">
                  <a16:creationId xmlns:a16="http://schemas.microsoft.com/office/drawing/2014/main" id="{958221E0-FDE1-4AE8-807D-AC201A13C81D}"/>
                </a:ext>
              </a:extLst>
            </p:cNvPr>
            <p:cNvGrpSpPr>
              <a:grpSpLocks/>
            </p:cNvGrpSpPr>
            <p:nvPr/>
          </p:nvGrpSpPr>
          <p:grpSpPr bwMode="auto">
            <a:xfrm>
              <a:off x="1637744" y="2582773"/>
              <a:ext cx="4183277" cy="3436934"/>
              <a:chOff x="703" y="1026"/>
              <a:chExt cx="1974" cy="1619"/>
            </a:xfrm>
          </p:grpSpPr>
          <p:sp>
            <p:nvSpPr>
              <p:cNvPr id="14" name="Text Box 5">
                <a:extLst>
                  <a:ext uri="{FF2B5EF4-FFF2-40B4-BE49-F238E27FC236}">
                    <a16:creationId xmlns:a16="http://schemas.microsoft.com/office/drawing/2014/main" id="{778CAE96-362F-4943-A404-EF2C354BE2CD}"/>
                  </a:ext>
                </a:extLst>
              </p:cNvPr>
              <p:cNvSpPr txBox="1">
                <a:spLocks noChangeArrowheads="1"/>
              </p:cNvSpPr>
              <p:nvPr/>
            </p:nvSpPr>
            <p:spPr bwMode="auto">
              <a:xfrm>
                <a:off x="1191" y="2553"/>
                <a:ext cx="809" cy="92"/>
              </a:xfrm>
              <a:prstGeom prst="rect">
                <a:avLst/>
              </a:prstGeom>
              <a:noFill/>
              <a:ln w="9525" algn="ctr">
                <a:noFill/>
                <a:miter lim="800000"/>
                <a:headEnd/>
                <a:tailEnd/>
              </a:ln>
              <a:effectLst/>
            </p:spPr>
            <p:txBody>
              <a:bodyPr wrap="none">
                <a:spAutoFit/>
              </a:bodyPr>
              <a:lstStyle/>
              <a:p>
                <a:pPr algn="ctr" defTabSz="755169"/>
                <a:r>
                  <a:rPr lang="en-US" sz="675" dirty="0">
                    <a:solidFill>
                      <a:prstClr val="black"/>
                    </a:solidFill>
                    <a:latin typeface="Arial Rounded MT Bold" pitchFamily="34" charset="0"/>
                  </a:rPr>
                  <a:t>SEM cross-section, courtesy of AMD</a:t>
                </a:r>
              </a:p>
            </p:txBody>
          </p:sp>
          <p:pic>
            <p:nvPicPr>
              <p:cNvPr id="15" name="Picture 14" descr="Tilt45a">
                <a:extLst>
                  <a:ext uri="{FF2B5EF4-FFF2-40B4-BE49-F238E27FC236}">
                    <a16:creationId xmlns:a16="http://schemas.microsoft.com/office/drawing/2014/main" id="{972243A7-7506-4034-BFB5-05BC7DE4E947}"/>
                  </a:ext>
                </a:extLst>
              </p:cNvPr>
              <p:cNvPicPr>
                <a:picLocks noChangeAspect="1" noChangeArrowheads="1"/>
              </p:cNvPicPr>
              <p:nvPr/>
            </p:nvPicPr>
            <p:blipFill>
              <a:blip r:embed="rId5" cstate="print"/>
              <a:srcRect b="13017"/>
              <a:stretch>
                <a:fillRect/>
              </a:stretch>
            </p:blipFill>
            <p:spPr bwMode="auto">
              <a:xfrm>
                <a:off x="703" y="1026"/>
                <a:ext cx="1974" cy="1521"/>
              </a:xfrm>
              <a:prstGeom prst="rect">
                <a:avLst/>
              </a:prstGeom>
              <a:noFill/>
            </p:spPr>
          </p:pic>
        </p:grpSp>
        <p:sp>
          <p:nvSpPr>
            <p:cNvPr id="10" name="Line 8">
              <a:extLst>
                <a:ext uri="{FF2B5EF4-FFF2-40B4-BE49-F238E27FC236}">
                  <a16:creationId xmlns:a16="http://schemas.microsoft.com/office/drawing/2014/main" id="{E772319D-7856-46E7-882D-F5A4069E8694}"/>
                </a:ext>
              </a:extLst>
            </p:cNvPr>
            <p:cNvSpPr>
              <a:spLocks noChangeShapeType="1"/>
            </p:cNvSpPr>
            <p:nvPr/>
          </p:nvSpPr>
          <p:spPr bwMode="auto">
            <a:xfrm flipH="1">
              <a:off x="3480703" y="5165920"/>
              <a:ext cx="2664193" cy="378031"/>
            </a:xfrm>
            <a:prstGeom prst="line">
              <a:avLst/>
            </a:prstGeom>
            <a:noFill/>
            <a:ln w="38100">
              <a:solidFill>
                <a:srgbClr val="FF3300"/>
              </a:solidFill>
              <a:round/>
              <a:headEnd/>
              <a:tailEnd type="triangle" w="med" len="med"/>
            </a:ln>
            <a:effectLst/>
          </p:spPr>
          <p:txBody>
            <a:bodyPr lIns="75505" tIns="37754" rIns="75505" bIns="37754"/>
            <a:lstStyle/>
            <a:p>
              <a:pPr defTabSz="755169"/>
              <a:endParaRPr lang="en-US" sz="1350" dirty="0">
                <a:solidFill>
                  <a:prstClr val="black"/>
                </a:solidFill>
              </a:endParaRPr>
            </a:p>
          </p:txBody>
        </p:sp>
        <p:sp>
          <p:nvSpPr>
            <p:cNvPr id="11" name="Line 9">
              <a:extLst>
                <a:ext uri="{FF2B5EF4-FFF2-40B4-BE49-F238E27FC236}">
                  <a16:creationId xmlns:a16="http://schemas.microsoft.com/office/drawing/2014/main" id="{765A75E7-822B-413C-88F2-86CFAAD3F303}"/>
                </a:ext>
              </a:extLst>
            </p:cNvPr>
            <p:cNvSpPr>
              <a:spLocks noChangeShapeType="1"/>
            </p:cNvSpPr>
            <p:nvPr/>
          </p:nvSpPr>
          <p:spPr bwMode="auto">
            <a:xfrm flipH="1">
              <a:off x="5304514" y="3814879"/>
              <a:ext cx="840383" cy="83333"/>
            </a:xfrm>
            <a:prstGeom prst="line">
              <a:avLst/>
            </a:prstGeom>
            <a:noFill/>
            <a:ln w="38100">
              <a:solidFill>
                <a:srgbClr val="FF3300"/>
              </a:solidFill>
              <a:round/>
              <a:headEnd/>
              <a:tailEnd type="triangle" w="med" len="med"/>
            </a:ln>
            <a:effectLst/>
          </p:spPr>
          <p:txBody>
            <a:bodyPr lIns="75505" tIns="37754" rIns="75505" bIns="37754"/>
            <a:lstStyle/>
            <a:p>
              <a:pPr defTabSz="755169"/>
              <a:endParaRPr lang="en-US" sz="1350" dirty="0">
                <a:solidFill>
                  <a:prstClr val="black"/>
                </a:solidFill>
              </a:endParaRPr>
            </a:p>
          </p:txBody>
        </p:sp>
        <p:sp>
          <p:nvSpPr>
            <p:cNvPr id="12" name="Line 10">
              <a:extLst>
                <a:ext uri="{FF2B5EF4-FFF2-40B4-BE49-F238E27FC236}">
                  <a16:creationId xmlns:a16="http://schemas.microsoft.com/office/drawing/2014/main" id="{6EF3266C-791B-44C4-9E87-221EB26A301E}"/>
                </a:ext>
              </a:extLst>
            </p:cNvPr>
            <p:cNvSpPr>
              <a:spLocks noChangeShapeType="1"/>
            </p:cNvSpPr>
            <p:nvPr/>
          </p:nvSpPr>
          <p:spPr bwMode="auto">
            <a:xfrm flipH="1">
              <a:off x="4723398" y="2953783"/>
              <a:ext cx="1707585" cy="378031"/>
            </a:xfrm>
            <a:prstGeom prst="line">
              <a:avLst/>
            </a:prstGeom>
            <a:noFill/>
            <a:ln w="38100">
              <a:solidFill>
                <a:srgbClr val="FF3300"/>
              </a:solidFill>
              <a:round/>
              <a:headEnd/>
              <a:tailEnd type="triangle" w="med" len="med"/>
            </a:ln>
            <a:effectLst/>
          </p:spPr>
          <p:txBody>
            <a:bodyPr lIns="75505" tIns="37754" rIns="75505" bIns="37754"/>
            <a:lstStyle/>
            <a:p>
              <a:pPr defTabSz="755169"/>
              <a:endParaRPr lang="en-US" sz="1350" dirty="0">
                <a:solidFill>
                  <a:prstClr val="black"/>
                </a:solidFill>
              </a:endParaRPr>
            </a:p>
          </p:txBody>
        </p:sp>
        <p:sp>
          <p:nvSpPr>
            <p:cNvPr id="13" name="Text Box 11">
              <a:extLst>
                <a:ext uri="{FF2B5EF4-FFF2-40B4-BE49-F238E27FC236}">
                  <a16:creationId xmlns:a16="http://schemas.microsoft.com/office/drawing/2014/main" id="{CEB7472E-55C7-4088-A213-722C62A2288E}"/>
                </a:ext>
              </a:extLst>
            </p:cNvPr>
            <p:cNvSpPr txBox="1">
              <a:spLocks noChangeArrowheads="1"/>
            </p:cNvSpPr>
            <p:nvPr/>
          </p:nvSpPr>
          <p:spPr bwMode="auto">
            <a:xfrm>
              <a:off x="5651432" y="5732959"/>
              <a:ext cx="1943039" cy="180120"/>
            </a:xfrm>
            <a:prstGeom prst="rect">
              <a:avLst/>
            </a:prstGeom>
            <a:noFill/>
            <a:ln w="9525" algn="ctr">
              <a:noFill/>
              <a:miter lim="800000"/>
              <a:headEnd/>
              <a:tailEnd/>
            </a:ln>
            <a:effectLst/>
          </p:spPr>
          <p:txBody>
            <a:bodyPr wrap="none" lIns="75505" tIns="37754" rIns="75505" bIns="37754">
              <a:spAutoFit/>
            </a:bodyPr>
            <a:lstStyle/>
            <a:p>
              <a:pPr algn="ctr" defTabSz="755169"/>
              <a:r>
                <a:rPr lang="en-US" sz="675" dirty="0">
                  <a:solidFill>
                    <a:prstClr val="black"/>
                  </a:solidFill>
                  <a:latin typeface="Arial Rounded MT Bold" pitchFamily="34" charset="0"/>
                </a:rPr>
                <a:t>layout, courtesy of International </a:t>
              </a:r>
              <a:r>
                <a:rPr lang="en-US" sz="675" dirty="0" err="1">
                  <a:solidFill>
                    <a:prstClr val="black"/>
                  </a:solidFill>
                  <a:latin typeface="Arial Rounded MT Bold" pitchFamily="34" charset="0"/>
                </a:rPr>
                <a:t>Sematech</a:t>
              </a:r>
              <a:endParaRPr lang="en-US" sz="675" dirty="0">
                <a:solidFill>
                  <a:prstClr val="black"/>
                </a:solidFill>
                <a:latin typeface="Arial Rounded MT Bold" pitchFamily="34" charset="0"/>
              </a:endParaRPr>
            </a:p>
          </p:txBody>
        </p:sp>
      </p:grpSp>
      <p:sp>
        <p:nvSpPr>
          <p:cNvPr id="16" name="Line 9">
            <a:extLst>
              <a:ext uri="{FF2B5EF4-FFF2-40B4-BE49-F238E27FC236}">
                <a16:creationId xmlns:a16="http://schemas.microsoft.com/office/drawing/2014/main" id="{4EAFAA9D-D0D0-4E13-820A-7C13439FE36C}"/>
              </a:ext>
            </a:extLst>
          </p:cNvPr>
          <p:cNvSpPr>
            <a:spLocks noChangeShapeType="1"/>
          </p:cNvSpPr>
          <p:nvPr/>
        </p:nvSpPr>
        <p:spPr bwMode="auto">
          <a:xfrm flipH="1" flipV="1">
            <a:off x="6918958" y="4947920"/>
            <a:ext cx="1209041" cy="553083"/>
          </a:xfrm>
          <a:prstGeom prst="line">
            <a:avLst/>
          </a:prstGeom>
          <a:noFill/>
          <a:ln w="38100">
            <a:solidFill>
              <a:srgbClr val="FF3300"/>
            </a:solidFill>
            <a:round/>
            <a:headEnd/>
            <a:tailEnd type="triangle" w="med" len="med"/>
          </a:ln>
          <a:effectLst/>
        </p:spPr>
        <p:txBody>
          <a:bodyPr lIns="75505" tIns="37754" rIns="75505" bIns="37754"/>
          <a:lstStyle/>
          <a:p>
            <a:pPr defTabSz="755169"/>
            <a:endParaRPr lang="en-US" sz="1350" dirty="0">
              <a:solidFill>
                <a:prstClr val="black"/>
              </a:solidFill>
            </a:endParaRPr>
          </a:p>
        </p:txBody>
      </p:sp>
    </p:spTree>
    <p:extLst>
      <p:ext uri="{BB962C8B-B14F-4D97-AF65-F5344CB8AC3E}">
        <p14:creationId xmlns:p14="http://schemas.microsoft.com/office/powerpoint/2010/main" val="4409485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8001F-89B0-491D-BDAF-7EFCDF091C5A}"/>
              </a:ext>
            </a:extLst>
          </p:cNvPr>
          <p:cNvSpPr>
            <a:spLocks noGrp="1"/>
          </p:cNvSpPr>
          <p:nvPr>
            <p:ph type="title"/>
          </p:nvPr>
        </p:nvSpPr>
        <p:spPr/>
        <p:txBody>
          <a:bodyPr>
            <a:noAutofit/>
          </a:bodyPr>
          <a:lstStyle/>
          <a:p>
            <a:r>
              <a:rPr lang="en-US" sz="3200" dirty="0"/>
              <a:t>With the different plasma techniques now have millions of transistors on a single chip. </a:t>
            </a:r>
          </a:p>
        </p:txBody>
      </p:sp>
      <p:sp>
        <p:nvSpPr>
          <p:cNvPr id="3" name="Date Placeholder 2">
            <a:extLst>
              <a:ext uri="{FF2B5EF4-FFF2-40B4-BE49-F238E27FC236}">
                <a16:creationId xmlns:a16="http://schemas.microsoft.com/office/drawing/2014/main" id="{4E3A4422-B83B-4607-AA95-EDCAA70BE15F}"/>
              </a:ext>
            </a:extLst>
          </p:cNvPr>
          <p:cNvSpPr>
            <a:spLocks noGrp="1"/>
          </p:cNvSpPr>
          <p:nvPr>
            <p:ph type="dt" sz="half" idx="10"/>
          </p:nvPr>
        </p:nvSpPr>
        <p:spPr/>
        <p:txBody>
          <a:bodyPr/>
          <a:lstStyle/>
          <a:p>
            <a:r>
              <a:rPr lang="en-US"/>
              <a:t>6/14/2019</a:t>
            </a:r>
          </a:p>
        </p:txBody>
      </p:sp>
      <p:sp>
        <p:nvSpPr>
          <p:cNvPr id="4" name="Footer Placeholder 3">
            <a:extLst>
              <a:ext uri="{FF2B5EF4-FFF2-40B4-BE49-F238E27FC236}">
                <a16:creationId xmlns:a16="http://schemas.microsoft.com/office/drawing/2014/main" id="{9516E4F0-9D96-4BC8-BECF-C42061858B4B}"/>
              </a:ext>
            </a:extLst>
          </p:cNvPr>
          <p:cNvSpPr>
            <a:spLocks noGrp="1"/>
          </p:cNvSpPr>
          <p:nvPr>
            <p:ph type="ftr" sz="quarter" idx="11"/>
          </p:nvPr>
        </p:nvSpPr>
        <p:spPr/>
        <p:txBody>
          <a:bodyPr/>
          <a:lstStyle/>
          <a:p>
            <a:r>
              <a:rPr lang="en-US"/>
              <a:t>2019 Science Undergraduate Laboratory Internships (SULI) Lectures - Princeton PLasma Physics Laboratory, Princeton NJ, USA</a:t>
            </a:r>
          </a:p>
        </p:txBody>
      </p:sp>
      <p:sp>
        <p:nvSpPr>
          <p:cNvPr id="5" name="Slide Number Placeholder 4">
            <a:extLst>
              <a:ext uri="{FF2B5EF4-FFF2-40B4-BE49-F238E27FC236}">
                <a16:creationId xmlns:a16="http://schemas.microsoft.com/office/drawing/2014/main" id="{EC4CB8F6-A9CC-4E39-BA27-6585D475F86D}"/>
              </a:ext>
            </a:extLst>
          </p:cNvPr>
          <p:cNvSpPr>
            <a:spLocks noGrp="1"/>
          </p:cNvSpPr>
          <p:nvPr>
            <p:ph type="sldNum" sz="quarter" idx="12"/>
          </p:nvPr>
        </p:nvSpPr>
        <p:spPr/>
        <p:txBody>
          <a:bodyPr/>
          <a:lstStyle/>
          <a:p>
            <a:fld id="{DAA54947-94DF-4087-82AF-D7550B309CB3}" type="slidenum">
              <a:rPr lang="en-US" smtClean="0"/>
              <a:t>47</a:t>
            </a:fld>
            <a:endParaRPr lang="en-US"/>
          </a:p>
        </p:txBody>
      </p:sp>
      <p:sp>
        <p:nvSpPr>
          <p:cNvPr id="6" name="Content Placeholder 2">
            <a:extLst>
              <a:ext uri="{FF2B5EF4-FFF2-40B4-BE49-F238E27FC236}">
                <a16:creationId xmlns:a16="http://schemas.microsoft.com/office/drawing/2014/main" id="{3CCFE348-647E-4728-9275-AA3D80212DA5}"/>
              </a:ext>
            </a:extLst>
          </p:cNvPr>
          <p:cNvSpPr txBox="1">
            <a:spLocks/>
          </p:cNvSpPr>
          <p:nvPr/>
        </p:nvSpPr>
        <p:spPr>
          <a:xfrm>
            <a:off x="157018" y="979053"/>
            <a:ext cx="5943600" cy="51206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60000"/>
              <a:buFont typeface="Wingdings" panose="05000000000000000000" pitchFamily="2" charset="2"/>
              <a:buChar char="q"/>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80000"/>
              <a:buFont typeface="Wingdings" panose="05000000000000000000" pitchFamily="2" charset="2"/>
              <a:buChar char="v"/>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Times New Roman" panose="02020603050405020304" pitchFamily="18" charset="0"/>
                <a:cs typeface="Times New Roman" panose="02020603050405020304" pitchFamily="18" charset="0"/>
              </a:rPr>
              <a:t>Spin Coating</a:t>
            </a:r>
          </a:p>
          <a:p>
            <a:r>
              <a:rPr lang="en-US" sz="2400" dirty="0">
                <a:latin typeface="Times New Roman" panose="02020603050405020304" pitchFamily="18" charset="0"/>
                <a:cs typeface="Times New Roman" panose="02020603050405020304" pitchFamily="18" charset="0"/>
              </a:rPr>
              <a:t>Evaporation</a:t>
            </a:r>
          </a:p>
          <a:p>
            <a:r>
              <a:rPr lang="en-US" sz="2400" dirty="0">
                <a:latin typeface="Times New Roman" panose="02020603050405020304" pitchFamily="18" charset="0"/>
                <a:cs typeface="Times New Roman" panose="02020603050405020304" pitchFamily="18" charset="0"/>
              </a:rPr>
              <a:t>Physical Vapor Deposition (PVD)</a:t>
            </a:r>
          </a:p>
          <a:p>
            <a:r>
              <a:rPr lang="en-US" sz="2400" dirty="0">
                <a:latin typeface="Times New Roman" panose="02020603050405020304" pitchFamily="18" charset="0"/>
                <a:cs typeface="Times New Roman" panose="02020603050405020304" pitchFamily="18" charset="0"/>
              </a:rPr>
              <a:t>Chemical Vapor Deposition (CVD)</a:t>
            </a:r>
          </a:p>
          <a:p>
            <a:r>
              <a:rPr lang="en-US" sz="2400" dirty="0">
                <a:latin typeface="Times New Roman" panose="02020603050405020304" pitchFamily="18" charset="0"/>
                <a:cs typeface="Times New Roman" panose="02020603050405020304" pitchFamily="18" charset="0"/>
              </a:rPr>
              <a:t>Plasma-Enhanced CVD (PECVD)</a:t>
            </a:r>
          </a:p>
          <a:p>
            <a:r>
              <a:rPr lang="en-US" sz="2400" dirty="0">
                <a:latin typeface="Times New Roman" panose="02020603050405020304" pitchFamily="18" charset="0"/>
                <a:cs typeface="Times New Roman" panose="02020603050405020304" pitchFamily="18" charset="0"/>
              </a:rPr>
              <a:t>Atomic Layer Deposition (ALD)</a:t>
            </a:r>
          </a:p>
          <a:p>
            <a:pPr marL="0" indent="0">
              <a:buNone/>
            </a:pPr>
            <a:endParaRPr lang="en-US" sz="2400" dirty="0">
              <a:latin typeface="Times New Roman" panose="02020603050405020304" pitchFamily="18" charset="0"/>
              <a:cs typeface="Times New Roman" panose="02020603050405020304" pitchFamily="18" charset="0"/>
            </a:endParaRPr>
          </a:p>
          <a:p>
            <a:pPr marL="272683" indent="0" algn="ctr">
              <a:buFont typeface="Arial" panose="020B0604020202020204" pitchFamily="34" charset="0"/>
              <a:buNone/>
            </a:pPr>
            <a:r>
              <a:rPr lang="en-US" sz="2400" dirty="0">
                <a:solidFill>
                  <a:schemeClr val="accent2"/>
                </a:solidFill>
                <a:latin typeface="Times New Roman" panose="02020603050405020304" pitchFamily="18" charset="0"/>
                <a:cs typeface="Times New Roman" panose="02020603050405020304" pitchFamily="18" charset="0"/>
              </a:rPr>
              <a:t>Each technique has particular uses depending on size of feature and type of material</a:t>
            </a:r>
          </a:p>
        </p:txBody>
      </p:sp>
      <p:pic>
        <p:nvPicPr>
          <p:cNvPr id="7" name="Picture 6" descr="P1010523">
            <a:extLst>
              <a:ext uri="{FF2B5EF4-FFF2-40B4-BE49-F238E27FC236}">
                <a16:creationId xmlns:a16="http://schemas.microsoft.com/office/drawing/2014/main" id="{C0443E6A-F24A-470C-B899-2E963E1515F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105124" y="970064"/>
            <a:ext cx="3938431" cy="3046843"/>
          </a:xfrm>
          <a:prstGeom prst="rect">
            <a:avLst/>
          </a:prstGeom>
          <a:noFill/>
          <a:ln w="9525">
            <a:noFill/>
            <a:miter lim="800000"/>
            <a:headEnd/>
            <a:tailEnd/>
          </a:ln>
        </p:spPr>
      </p:pic>
      <p:pic>
        <p:nvPicPr>
          <p:cNvPr id="8" name="Picture 7" descr="E:\Lab\HIPIMS\Dexter Magnetic Technologies\New magnetron\Top 2.JPG">
            <a:extLst>
              <a:ext uri="{FF2B5EF4-FFF2-40B4-BE49-F238E27FC236}">
                <a16:creationId xmlns:a16="http://schemas.microsoft.com/office/drawing/2014/main" id="{B1AAF960-7E74-46FA-97FF-FD3F54A1D84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764613" y="2153336"/>
            <a:ext cx="2153920" cy="1572051"/>
          </a:xfrm>
          <a:prstGeom prst="rect">
            <a:avLst/>
          </a:prstGeom>
          <a:noFill/>
          <a:ln w="9525">
            <a:noFill/>
            <a:miter lim="800000"/>
            <a:headEnd/>
            <a:tailEnd/>
          </a:ln>
        </p:spPr>
      </p:pic>
      <p:pic>
        <p:nvPicPr>
          <p:cNvPr id="9" name="Picture 8">
            <a:extLst>
              <a:ext uri="{FF2B5EF4-FFF2-40B4-BE49-F238E27FC236}">
                <a16:creationId xmlns:a16="http://schemas.microsoft.com/office/drawing/2014/main" id="{F8091F97-1BA3-4D0D-85A4-269BEE6F5B69}"/>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462432" y="4077598"/>
            <a:ext cx="2572549" cy="2004315"/>
          </a:xfrm>
          <a:prstGeom prst="rect">
            <a:avLst/>
          </a:prstGeom>
          <a:noFill/>
          <a:ln>
            <a:noFill/>
          </a:ln>
          <a:extLst>
            <a:ext uri="{909E8E84-426E-40dd-AFC4-6F175D3DCCD1}">
              <a14:hiddenFill xmlns="" xmlns:a14="http://schemas.microsoft.com/office/drawing/2010/main" xmlns:lc="http://schemas.openxmlformats.org/drawingml/2006/lockedCanvas">
                <a:solidFill>
                  <a:schemeClr val="accent1"/>
                </a:solidFill>
              </a14:hiddenFill>
            </a:ext>
            <a:ext uri="{91240B29-F687-4f45-9708-019B960494DF}">
              <a14:hiddenLine xmlns="" xmlns:a14="http://schemas.microsoft.com/office/drawing/2010/main" xmlns:lc="http://schemas.openxmlformats.org/drawingml/2006/lockedCanvas" w="9525">
                <a:solidFill>
                  <a:schemeClr val="tx1"/>
                </a:solidFill>
                <a:miter lim="800000"/>
                <a:headEnd/>
                <a:tailEnd/>
              </a14:hiddenLine>
            </a:ext>
          </a:extLst>
        </p:spPr>
      </p:pic>
    </p:spTree>
    <p:extLst>
      <p:ext uri="{BB962C8B-B14F-4D97-AF65-F5344CB8AC3E}">
        <p14:creationId xmlns:p14="http://schemas.microsoft.com/office/powerpoint/2010/main" val="11689079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44E90-AF74-496C-9C32-36D0D9FCAB54}"/>
              </a:ext>
            </a:extLst>
          </p:cNvPr>
          <p:cNvSpPr>
            <a:spLocks noGrp="1"/>
          </p:cNvSpPr>
          <p:nvPr>
            <p:ph type="title"/>
          </p:nvPr>
        </p:nvSpPr>
        <p:spPr/>
        <p:txBody>
          <a:bodyPr>
            <a:noAutofit/>
          </a:bodyPr>
          <a:lstStyle/>
          <a:p>
            <a:r>
              <a:rPr lang="en-US" sz="3200" dirty="0"/>
              <a:t>Moore’s law has pushed chip technology to its physical limits</a:t>
            </a:r>
          </a:p>
        </p:txBody>
      </p:sp>
      <p:sp>
        <p:nvSpPr>
          <p:cNvPr id="3" name="Date Placeholder 2">
            <a:extLst>
              <a:ext uri="{FF2B5EF4-FFF2-40B4-BE49-F238E27FC236}">
                <a16:creationId xmlns:a16="http://schemas.microsoft.com/office/drawing/2014/main" id="{533651AA-E060-44D1-91D3-92DB60842E13}"/>
              </a:ext>
            </a:extLst>
          </p:cNvPr>
          <p:cNvSpPr>
            <a:spLocks noGrp="1"/>
          </p:cNvSpPr>
          <p:nvPr>
            <p:ph type="dt" sz="half" idx="10"/>
          </p:nvPr>
        </p:nvSpPr>
        <p:spPr/>
        <p:txBody>
          <a:bodyPr/>
          <a:lstStyle/>
          <a:p>
            <a:r>
              <a:rPr lang="en-US"/>
              <a:t>6/14/2019</a:t>
            </a:r>
          </a:p>
        </p:txBody>
      </p:sp>
      <p:sp>
        <p:nvSpPr>
          <p:cNvPr id="4" name="Footer Placeholder 3">
            <a:extLst>
              <a:ext uri="{FF2B5EF4-FFF2-40B4-BE49-F238E27FC236}">
                <a16:creationId xmlns:a16="http://schemas.microsoft.com/office/drawing/2014/main" id="{CD43DE9B-5820-4FD9-A583-1315C02AC36C}"/>
              </a:ext>
            </a:extLst>
          </p:cNvPr>
          <p:cNvSpPr>
            <a:spLocks noGrp="1"/>
          </p:cNvSpPr>
          <p:nvPr>
            <p:ph type="ftr" sz="quarter" idx="11"/>
          </p:nvPr>
        </p:nvSpPr>
        <p:spPr/>
        <p:txBody>
          <a:bodyPr/>
          <a:lstStyle/>
          <a:p>
            <a:r>
              <a:rPr lang="en-US"/>
              <a:t>2019 Science Undergraduate Laboratory Internships (SULI) Lectures - Princeton PLasma Physics Laboratory, Princeton NJ, USA</a:t>
            </a:r>
          </a:p>
        </p:txBody>
      </p:sp>
      <p:sp>
        <p:nvSpPr>
          <p:cNvPr id="5" name="Slide Number Placeholder 4">
            <a:extLst>
              <a:ext uri="{FF2B5EF4-FFF2-40B4-BE49-F238E27FC236}">
                <a16:creationId xmlns:a16="http://schemas.microsoft.com/office/drawing/2014/main" id="{8419AAF1-5BC0-4BB5-801F-2EFE0E9B3AEF}"/>
              </a:ext>
            </a:extLst>
          </p:cNvPr>
          <p:cNvSpPr>
            <a:spLocks noGrp="1"/>
          </p:cNvSpPr>
          <p:nvPr>
            <p:ph type="sldNum" sz="quarter" idx="12"/>
          </p:nvPr>
        </p:nvSpPr>
        <p:spPr/>
        <p:txBody>
          <a:bodyPr/>
          <a:lstStyle/>
          <a:p>
            <a:fld id="{DAA54947-94DF-4087-82AF-D7550B309CB3}" type="slidenum">
              <a:rPr lang="en-US" smtClean="0"/>
              <a:t>48</a:t>
            </a:fld>
            <a:endParaRPr lang="en-US"/>
          </a:p>
        </p:txBody>
      </p:sp>
      <p:sp>
        <p:nvSpPr>
          <p:cNvPr id="6" name="Content Placeholder 2">
            <a:extLst>
              <a:ext uri="{FF2B5EF4-FFF2-40B4-BE49-F238E27FC236}">
                <a16:creationId xmlns:a16="http://schemas.microsoft.com/office/drawing/2014/main" id="{52C57EA0-74C4-4A3F-A877-D211EA1199E3}"/>
              </a:ext>
            </a:extLst>
          </p:cNvPr>
          <p:cNvSpPr txBox="1">
            <a:spLocks/>
          </p:cNvSpPr>
          <p:nvPr/>
        </p:nvSpPr>
        <p:spPr>
          <a:xfrm>
            <a:off x="6123706" y="1362648"/>
            <a:ext cx="5745019" cy="41606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60000"/>
              <a:buFont typeface="Wingdings" panose="05000000000000000000" pitchFamily="2" charset="2"/>
              <a:buChar char="q"/>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80000"/>
              <a:buFont typeface="Wingdings" panose="05000000000000000000" pitchFamily="2" charset="2"/>
              <a:buChar char="v"/>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Times New Roman" panose="02020603050405020304" pitchFamily="18" charset="0"/>
                <a:cs typeface="Times New Roman" panose="02020603050405020304" pitchFamily="18" charset="0"/>
              </a:rPr>
              <a:t>Moore’s Law:     The cost effective number of transistors that can be placed on an integrated circuit will double every two years.</a:t>
            </a:r>
          </a:p>
          <a:p>
            <a:r>
              <a:rPr lang="en-US" dirty="0">
                <a:latin typeface="Times New Roman" panose="02020603050405020304" pitchFamily="18" charset="0"/>
                <a:cs typeface="Times New Roman" panose="02020603050405020304" pitchFamily="18" charset="0"/>
              </a:rPr>
              <a:t>Emphasis is on  </a:t>
            </a:r>
            <a:r>
              <a:rPr lang="en-US" i="1" dirty="0">
                <a:solidFill>
                  <a:srgbClr val="FF0000"/>
                </a:solidFill>
                <a:latin typeface="Times New Roman" panose="02020603050405020304" pitchFamily="18" charset="0"/>
                <a:cs typeface="Times New Roman" panose="02020603050405020304" pitchFamily="18" charset="0"/>
              </a:rPr>
              <a:t>cost effective </a:t>
            </a:r>
            <a:r>
              <a:rPr lang="en-US" dirty="0">
                <a:latin typeface="Times New Roman" panose="02020603050405020304" pitchFamily="18" charset="0"/>
                <a:cs typeface="Times New Roman" panose="02020603050405020304" pitchFamily="18" charset="0"/>
              </a:rPr>
              <a:t>implementation, because making a higher transistor count does no good if no one can afford to buy the devices!</a:t>
            </a:r>
          </a:p>
          <a:p>
            <a:endParaRPr lang="en-US" dirty="0"/>
          </a:p>
          <a:p>
            <a:endParaRPr lang="en-US" dirty="0"/>
          </a:p>
        </p:txBody>
      </p:sp>
      <p:pic>
        <p:nvPicPr>
          <p:cNvPr id="7" name="Content Placeholder 4">
            <a:extLst>
              <a:ext uri="{FF2B5EF4-FFF2-40B4-BE49-F238E27FC236}">
                <a16:creationId xmlns:a16="http://schemas.microsoft.com/office/drawing/2014/main" id="{D6E478ED-83A5-4D6A-A18C-DA0CAD50DC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64982" y="967210"/>
            <a:ext cx="5480284" cy="5120640"/>
          </a:xfrm>
          <a:prstGeom prst="rect">
            <a:avLst/>
          </a:prstGeom>
          <a:noFill/>
          <a:ln w="9525">
            <a:noFill/>
            <a:round/>
            <a:headEnd/>
            <a:tailEnd/>
          </a:ln>
        </p:spPr>
      </p:pic>
    </p:spTree>
    <p:extLst>
      <p:ext uri="{BB962C8B-B14F-4D97-AF65-F5344CB8AC3E}">
        <p14:creationId xmlns:p14="http://schemas.microsoft.com/office/powerpoint/2010/main" val="27586085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1ABBC-11AB-465C-9729-8D4B8ADC3FBD}"/>
              </a:ext>
            </a:extLst>
          </p:cNvPr>
          <p:cNvSpPr>
            <a:spLocks noGrp="1"/>
          </p:cNvSpPr>
          <p:nvPr>
            <p:ph type="title"/>
          </p:nvPr>
        </p:nvSpPr>
        <p:spPr/>
        <p:txBody>
          <a:bodyPr>
            <a:normAutofit/>
          </a:bodyPr>
          <a:lstStyle/>
          <a:p>
            <a:r>
              <a:rPr lang="en-US" sz="3600" dirty="0"/>
              <a:t>Outline</a:t>
            </a:r>
          </a:p>
        </p:txBody>
      </p:sp>
      <p:sp>
        <p:nvSpPr>
          <p:cNvPr id="3" name="Content Placeholder 2">
            <a:extLst>
              <a:ext uri="{FF2B5EF4-FFF2-40B4-BE49-F238E27FC236}">
                <a16:creationId xmlns:a16="http://schemas.microsoft.com/office/drawing/2014/main" id="{86D08F81-6EB4-41D6-A64E-4E85A9C7AD34}"/>
              </a:ext>
            </a:extLst>
          </p:cNvPr>
          <p:cNvSpPr>
            <a:spLocks noGrp="1"/>
          </p:cNvSpPr>
          <p:nvPr>
            <p:ph idx="1"/>
          </p:nvPr>
        </p:nvSpPr>
        <p:spPr/>
        <p:txBody>
          <a:bodyPr/>
          <a:lstStyle/>
          <a:p>
            <a:r>
              <a:rPr lang="en-US" dirty="0">
                <a:solidFill>
                  <a:schemeClr val="bg1">
                    <a:lumMod val="85000"/>
                  </a:schemeClr>
                </a:solidFill>
              </a:rPr>
              <a:t>Introduction</a:t>
            </a:r>
            <a:r>
              <a:rPr lang="en-US" sz="2400" dirty="0">
                <a:solidFill>
                  <a:schemeClr val="bg1">
                    <a:lumMod val="85000"/>
                  </a:schemeClr>
                </a:solidFill>
              </a:rPr>
              <a:t>									3</a:t>
            </a:r>
          </a:p>
          <a:p>
            <a:pPr marL="457200" lvl="1" indent="0">
              <a:buNone/>
            </a:pPr>
            <a:endParaRPr lang="en-US" dirty="0">
              <a:solidFill>
                <a:schemeClr val="bg1">
                  <a:lumMod val="85000"/>
                </a:schemeClr>
              </a:solidFill>
            </a:endParaRPr>
          </a:p>
          <a:p>
            <a:pPr lvl="1"/>
            <a:r>
              <a:rPr lang="en-US" dirty="0">
                <a:solidFill>
                  <a:schemeClr val="bg1">
                    <a:lumMod val="85000"/>
                  </a:schemeClr>
                </a:solidFill>
              </a:rPr>
              <a:t>Basics of plasma material interactions						7</a:t>
            </a:r>
          </a:p>
          <a:p>
            <a:pPr marL="457200" lvl="1" indent="0">
              <a:buNone/>
            </a:pPr>
            <a:endParaRPr lang="en-US" dirty="0">
              <a:solidFill>
                <a:schemeClr val="bg1">
                  <a:lumMod val="85000"/>
                </a:schemeClr>
              </a:solidFill>
            </a:endParaRPr>
          </a:p>
          <a:p>
            <a:pPr lvl="1"/>
            <a:r>
              <a:rPr lang="en-US" dirty="0">
                <a:solidFill>
                  <a:schemeClr val="bg1">
                    <a:lumMod val="85000"/>
                  </a:schemeClr>
                </a:solidFill>
              </a:rPr>
              <a:t>Low temperature plasma material interactions				28</a:t>
            </a:r>
          </a:p>
          <a:p>
            <a:pPr marL="457200" lvl="1" indent="0">
              <a:buNone/>
            </a:pPr>
            <a:endParaRPr lang="en-US" dirty="0">
              <a:solidFill>
                <a:schemeClr val="bg1">
                  <a:lumMod val="85000"/>
                </a:schemeClr>
              </a:solidFill>
            </a:endParaRPr>
          </a:p>
          <a:p>
            <a:pPr lvl="1"/>
            <a:r>
              <a:rPr lang="en-US" dirty="0"/>
              <a:t>High temperature plasma material interactions				50</a:t>
            </a:r>
          </a:p>
          <a:p>
            <a:pPr marL="457200" lvl="1" indent="0">
              <a:buNone/>
            </a:pPr>
            <a:endParaRPr lang="en-US" dirty="0"/>
          </a:p>
          <a:p>
            <a:pPr lvl="1"/>
            <a:r>
              <a:rPr lang="en-US" dirty="0">
                <a:solidFill>
                  <a:schemeClr val="bg1">
                    <a:lumMod val="85000"/>
                  </a:schemeClr>
                </a:solidFill>
              </a:rPr>
              <a:t>Plasma surface diagnostics							74</a:t>
            </a:r>
          </a:p>
          <a:p>
            <a:pPr marL="457200" lvl="1" indent="0">
              <a:buNone/>
            </a:pPr>
            <a:endParaRPr lang="en-US" dirty="0">
              <a:solidFill>
                <a:schemeClr val="bg1">
                  <a:lumMod val="85000"/>
                </a:schemeClr>
              </a:solidFill>
            </a:endParaRPr>
          </a:p>
          <a:p>
            <a:r>
              <a:rPr lang="en-US" dirty="0">
                <a:solidFill>
                  <a:schemeClr val="bg1">
                    <a:lumMod val="85000"/>
                  </a:schemeClr>
                </a:solidFill>
              </a:rPr>
              <a:t>Summary										84</a:t>
            </a:r>
          </a:p>
        </p:txBody>
      </p:sp>
      <p:sp>
        <p:nvSpPr>
          <p:cNvPr id="4" name="Date Placeholder 3">
            <a:extLst>
              <a:ext uri="{FF2B5EF4-FFF2-40B4-BE49-F238E27FC236}">
                <a16:creationId xmlns:a16="http://schemas.microsoft.com/office/drawing/2014/main" id="{F7124D4D-806B-4ED6-87EF-DF6994EF800C}"/>
              </a:ext>
            </a:extLst>
          </p:cNvPr>
          <p:cNvSpPr>
            <a:spLocks noGrp="1"/>
          </p:cNvSpPr>
          <p:nvPr>
            <p:ph type="dt" sz="half" idx="10"/>
          </p:nvPr>
        </p:nvSpPr>
        <p:spPr/>
        <p:txBody>
          <a:bodyPr/>
          <a:lstStyle/>
          <a:p>
            <a:r>
              <a:rPr lang="en-US"/>
              <a:t>6/14/2019</a:t>
            </a:r>
          </a:p>
        </p:txBody>
      </p:sp>
      <p:sp>
        <p:nvSpPr>
          <p:cNvPr id="5" name="Footer Placeholder 4">
            <a:extLst>
              <a:ext uri="{FF2B5EF4-FFF2-40B4-BE49-F238E27FC236}">
                <a16:creationId xmlns:a16="http://schemas.microsoft.com/office/drawing/2014/main" id="{76AE1602-62E6-4F99-8807-E49F00DA497A}"/>
              </a:ext>
            </a:extLst>
          </p:cNvPr>
          <p:cNvSpPr>
            <a:spLocks noGrp="1"/>
          </p:cNvSpPr>
          <p:nvPr>
            <p:ph type="ftr" sz="quarter" idx="11"/>
          </p:nvPr>
        </p:nvSpPr>
        <p:spPr/>
        <p:txBody>
          <a:bodyPr/>
          <a:lstStyle/>
          <a:p>
            <a:r>
              <a:rPr lang="en-US"/>
              <a:t>2019 Science Undergraduate Laboratory Internships (SULI) Lectures - Princeton PLasma Physics Laboratory, Princeton NJ, USA</a:t>
            </a:r>
          </a:p>
        </p:txBody>
      </p:sp>
      <p:sp>
        <p:nvSpPr>
          <p:cNvPr id="6" name="Slide Number Placeholder 5">
            <a:extLst>
              <a:ext uri="{FF2B5EF4-FFF2-40B4-BE49-F238E27FC236}">
                <a16:creationId xmlns:a16="http://schemas.microsoft.com/office/drawing/2014/main" id="{00D63EC7-74BD-488A-9B7D-A4073687722D}"/>
              </a:ext>
            </a:extLst>
          </p:cNvPr>
          <p:cNvSpPr>
            <a:spLocks noGrp="1"/>
          </p:cNvSpPr>
          <p:nvPr>
            <p:ph type="sldNum" sz="quarter" idx="12"/>
          </p:nvPr>
        </p:nvSpPr>
        <p:spPr/>
        <p:txBody>
          <a:bodyPr/>
          <a:lstStyle/>
          <a:p>
            <a:fld id="{DAA54947-94DF-4087-82AF-D7550B309CB3}" type="slidenum">
              <a:rPr lang="en-US" smtClean="0"/>
              <a:t>49</a:t>
            </a:fld>
            <a:endParaRPr lang="en-US"/>
          </a:p>
        </p:txBody>
      </p:sp>
    </p:spTree>
    <p:extLst>
      <p:ext uri="{BB962C8B-B14F-4D97-AF65-F5344CB8AC3E}">
        <p14:creationId xmlns:p14="http://schemas.microsoft.com/office/powerpoint/2010/main" val="37130147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7F459-DF79-41DA-9079-1E9A9EBF6742}"/>
              </a:ext>
            </a:extLst>
          </p:cNvPr>
          <p:cNvSpPr>
            <a:spLocks noGrp="1"/>
          </p:cNvSpPr>
          <p:nvPr>
            <p:ph type="title"/>
          </p:nvPr>
        </p:nvSpPr>
        <p:spPr/>
        <p:txBody>
          <a:bodyPr>
            <a:normAutofit/>
          </a:bodyPr>
          <a:lstStyle/>
          <a:p>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Plasmas have an impact everywhere in everyday life!</a:t>
            </a:r>
          </a:p>
        </p:txBody>
      </p:sp>
      <p:pic>
        <p:nvPicPr>
          <p:cNvPr id="7" name="Content Placeholder 6">
            <a:extLst>
              <a:ext uri="{FF2B5EF4-FFF2-40B4-BE49-F238E27FC236}">
                <a16:creationId xmlns:a16="http://schemas.microsoft.com/office/drawing/2014/main" id="{A7094575-1B92-4A90-B489-CC3D8A2AB8D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354" b="5330"/>
          <a:stretch/>
        </p:blipFill>
        <p:spPr>
          <a:xfrm>
            <a:off x="1787238" y="961433"/>
            <a:ext cx="8625840" cy="5175504"/>
          </a:xfrm>
          <a:prstGeom prst="rect">
            <a:avLst/>
          </a:prstGeom>
        </p:spPr>
      </p:pic>
      <p:sp>
        <p:nvSpPr>
          <p:cNvPr id="3" name="Date Placeholder 2">
            <a:extLst>
              <a:ext uri="{FF2B5EF4-FFF2-40B4-BE49-F238E27FC236}">
                <a16:creationId xmlns:a16="http://schemas.microsoft.com/office/drawing/2014/main" id="{66F18C41-B983-4AC3-9BE6-B1D7B36C553E}"/>
              </a:ext>
            </a:extLst>
          </p:cNvPr>
          <p:cNvSpPr>
            <a:spLocks noGrp="1"/>
          </p:cNvSpPr>
          <p:nvPr>
            <p:ph type="dt" sz="half" idx="10"/>
          </p:nvPr>
        </p:nvSpPr>
        <p:spPr/>
        <p:txBody>
          <a:bodyPr/>
          <a:lstStyle/>
          <a:p>
            <a:r>
              <a:rPr lang="en-US"/>
              <a:t>6/14/2019</a:t>
            </a:r>
          </a:p>
        </p:txBody>
      </p:sp>
      <p:sp>
        <p:nvSpPr>
          <p:cNvPr id="4" name="Footer Placeholder 3">
            <a:extLst>
              <a:ext uri="{FF2B5EF4-FFF2-40B4-BE49-F238E27FC236}">
                <a16:creationId xmlns:a16="http://schemas.microsoft.com/office/drawing/2014/main" id="{55804077-B01E-4EE4-A6DD-2603ED5AD1F2}"/>
              </a:ext>
            </a:extLst>
          </p:cNvPr>
          <p:cNvSpPr>
            <a:spLocks noGrp="1"/>
          </p:cNvSpPr>
          <p:nvPr>
            <p:ph type="ftr" sz="quarter" idx="11"/>
          </p:nvPr>
        </p:nvSpPr>
        <p:spPr/>
        <p:txBody>
          <a:bodyPr/>
          <a:lstStyle/>
          <a:p>
            <a:r>
              <a:rPr lang="en-US"/>
              <a:t>2019 Science Undergraduate Laboratory Internships (SULI) Lectures - Princeton PLasma Physics Laboratory, Princeton NJ, USA</a:t>
            </a:r>
          </a:p>
        </p:txBody>
      </p:sp>
      <p:sp>
        <p:nvSpPr>
          <p:cNvPr id="5" name="Slide Number Placeholder 4">
            <a:extLst>
              <a:ext uri="{FF2B5EF4-FFF2-40B4-BE49-F238E27FC236}">
                <a16:creationId xmlns:a16="http://schemas.microsoft.com/office/drawing/2014/main" id="{3627B413-34B3-49C2-8BDF-2B456959A17D}"/>
              </a:ext>
            </a:extLst>
          </p:cNvPr>
          <p:cNvSpPr>
            <a:spLocks noGrp="1"/>
          </p:cNvSpPr>
          <p:nvPr>
            <p:ph type="sldNum" sz="quarter" idx="12"/>
          </p:nvPr>
        </p:nvSpPr>
        <p:spPr/>
        <p:txBody>
          <a:bodyPr/>
          <a:lstStyle/>
          <a:p>
            <a:fld id="{DAA54947-94DF-4087-82AF-D7550B309CB3}" type="slidenum">
              <a:rPr lang="en-US" smtClean="0"/>
              <a:t>5</a:t>
            </a:fld>
            <a:endParaRPr lang="en-US"/>
          </a:p>
        </p:txBody>
      </p:sp>
    </p:spTree>
    <p:extLst>
      <p:ext uri="{BB962C8B-B14F-4D97-AF65-F5344CB8AC3E}">
        <p14:creationId xmlns:p14="http://schemas.microsoft.com/office/powerpoint/2010/main" val="7631954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9A69D-7C77-459A-BD3B-9AE3889DBB87}"/>
              </a:ext>
            </a:extLst>
          </p:cNvPr>
          <p:cNvSpPr>
            <a:spLocks noGrp="1"/>
          </p:cNvSpPr>
          <p:nvPr>
            <p:ph type="title"/>
          </p:nvPr>
        </p:nvSpPr>
        <p:spPr/>
        <p:txBody>
          <a:bodyPr>
            <a:normAutofit/>
          </a:bodyPr>
          <a:lstStyle/>
          <a:p>
            <a:r>
              <a:rPr lang="en-US" sz="3600" dirty="0"/>
              <a:t>Fusion reactions – how does it impact plasmas</a:t>
            </a:r>
          </a:p>
        </p:txBody>
      </p:sp>
      <p:sp>
        <p:nvSpPr>
          <p:cNvPr id="3" name="Date Placeholder 2">
            <a:extLst>
              <a:ext uri="{FF2B5EF4-FFF2-40B4-BE49-F238E27FC236}">
                <a16:creationId xmlns:a16="http://schemas.microsoft.com/office/drawing/2014/main" id="{780A485D-130E-4C2D-9439-4F30B40403CA}"/>
              </a:ext>
            </a:extLst>
          </p:cNvPr>
          <p:cNvSpPr>
            <a:spLocks noGrp="1"/>
          </p:cNvSpPr>
          <p:nvPr>
            <p:ph type="dt" sz="half" idx="10"/>
          </p:nvPr>
        </p:nvSpPr>
        <p:spPr/>
        <p:txBody>
          <a:bodyPr/>
          <a:lstStyle/>
          <a:p>
            <a:r>
              <a:rPr lang="en-US"/>
              <a:t>6/14/2019</a:t>
            </a:r>
          </a:p>
        </p:txBody>
      </p:sp>
      <p:sp>
        <p:nvSpPr>
          <p:cNvPr id="4" name="Footer Placeholder 3">
            <a:extLst>
              <a:ext uri="{FF2B5EF4-FFF2-40B4-BE49-F238E27FC236}">
                <a16:creationId xmlns:a16="http://schemas.microsoft.com/office/drawing/2014/main" id="{94928055-9AB7-42C4-933B-D4CE64CA3917}"/>
              </a:ext>
            </a:extLst>
          </p:cNvPr>
          <p:cNvSpPr>
            <a:spLocks noGrp="1"/>
          </p:cNvSpPr>
          <p:nvPr>
            <p:ph type="ftr" sz="quarter" idx="11"/>
          </p:nvPr>
        </p:nvSpPr>
        <p:spPr/>
        <p:txBody>
          <a:bodyPr/>
          <a:lstStyle/>
          <a:p>
            <a:r>
              <a:rPr lang="en-US"/>
              <a:t>2019 Science Undergraduate Laboratory Internships (SULI) Lectures - Princeton PLasma Physics Laboratory, Princeton NJ, USA</a:t>
            </a:r>
          </a:p>
        </p:txBody>
      </p:sp>
      <p:sp>
        <p:nvSpPr>
          <p:cNvPr id="5" name="Slide Number Placeholder 4">
            <a:extLst>
              <a:ext uri="{FF2B5EF4-FFF2-40B4-BE49-F238E27FC236}">
                <a16:creationId xmlns:a16="http://schemas.microsoft.com/office/drawing/2014/main" id="{A0EFA304-C514-4AE1-B9DF-2205CE003205}"/>
              </a:ext>
            </a:extLst>
          </p:cNvPr>
          <p:cNvSpPr>
            <a:spLocks noGrp="1"/>
          </p:cNvSpPr>
          <p:nvPr>
            <p:ph type="sldNum" sz="quarter" idx="12"/>
          </p:nvPr>
        </p:nvSpPr>
        <p:spPr/>
        <p:txBody>
          <a:bodyPr/>
          <a:lstStyle/>
          <a:p>
            <a:fld id="{DAA54947-94DF-4087-82AF-D7550B309CB3}" type="slidenum">
              <a:rPr lang="en-US" smtClean="0"/>
              <a:t>50</a:t>
            </a:fld>
            <a:endParaRPr lang="en-US"/>
          </a:p>
        </p:txBody>
      </p:sp>
      <p:grpSp>
        <p:nvGrpSpPr>
          <p:cNvPr id="6" name="Group 5">
            <a:extLst>
              <a:ext uri="{FF2B5EF4-FFF2-40B4-BE49-F238E27FC236}">
                <a16:creationId xmlns:a16="http://schemas.microsoft.com/office/drawing/2014/main" id="{D5171E81-1B84-4451-8C81-10073EC8FFD8}"/>
              </a:ext>
            </a:extLst>
          </p:cNvPr>
          <p:cNvGrpSpPr/>
          <p:nvPr/>
        </p:nvGrpSpPr>
        <p:grpSpPr>
          <a:xfrm>
            <a:off x="5144657" y="4202147"/>
            <a:ext cx="1919818" cy="1803970"/>
            <a:chOff x="5190837" y="4987240"/>
            <a:chExt cx="1919818" cy="1803970"/>
          </a:xfrm>
        </p:grpSpPr>
        <p:sp>
          <p:nvSpPr>
            <p:cNvPr id="7" name="Oval 6">
              <a:extLst>
                <a:ext uri="{FF2B5EF4-FFF2-40B4-BE49-F238E27FC236}">
                  <a16:creationId xmlns:a16="http://schemas.microsoft.com/office/drawing/2014/main" id="{1B0421C4-DA8A-4FC6-B2C7-685DCF29266A}"/>
                </a:ext>
              </a:extLst>
            </p:cNvPr>
            <p:cNvSpPr/>
            <p:nvPr/>
          </p:nvSpPr>
          <p:spPr>
            <a:xfrm>
              <a:off x="5229426" y="5081130"/>
              <a:ext cx="274320" cy="27432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39AF8E4-E015-4308-A60B-5028A9476203}"/>
                </a:ext>
              </a:extLst>
            </p:cNvPr>
            <p:cNvSpPr/>
            <p:nvPr/>
          </p:nvSpPr>
          <p:spPr>
            <a:xfrm>
              <a:off x="5227855" y="5447814"/>
              <a:ext cx="274320" cy="274320"/>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EF7D776-7539-4A71-8B99-384A5A406F19}"/>
                </a:ext>
              </a:extLst>
            </p:cNvPr>
            <p:cNvSpPr/>
            <p:nvPr/>
          </p:nvSpPr>
          <p:spPr>
            <a:xfrm>
              <a:off x="5326418" y="5882904"/>
              <a:ext cx="91440" cy="914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8A3F729-B6AD-4A6F-A0EF-204BABFF42AE}"/>
                </a:ext>
              </a:extLst>
            </p:cNvPr>
            <p:cNvSpPr txBox="1"/>
            <p:nvPr/>
          </p:nvSpPr>
          <p:spPr>
            <a:xfrm>
              <a:off x="5226868" y="6358280"/>
              <a:ext cx="280846" cy="369332"/>
            </a:xfrm>
            <a:prstGeom prst="rect">
              <a:avLst/>
            </a:prstGeom>
            <a:noFill/>
          </p:spPr>
          <p:txBody>
            <a:bodyPr wrap="none" rtlCol="0">
              <a:spAutoFit/>
            </a:bodyPr>
            <a:lstStyle/>
            <a:p>
              <a:r>
                <a:rPr lang="el-GR" b="1" i="1" dirty="0">
                  <a:latin typeface="Times New Roman" panose="02020603050405020304" pitchFamily="18" charset="0"/>
                  <a:cs typeface="Times New Roman" panose="02020603050405020304" pitchFamily="18" charset="0"/>
                </a:rPr>
                <a:t>γ</a:t>
              </a:r>
              <a:endParaRPr lang="en-US" b="1" i="1"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7511910D-88D0-4E7C-AF6C-225559A89E4D}"/>
                </a:ext>
              </a:extLst>
            </p:cNvPr>
            <p:cNvSpPr txBox="1"/>
            <p:nvPr/>
          </p:nvSpPr>
          <p:spPr>
            <a:xfrm>
              <a:off x="5228049" y="6018563"/>
              <a:ext cx="287258" cy="369332"/>
            </a:xfrm>
            <a:prstGeom prst="rect">
              <a:avLst/>
            </a:prstGeom>
            <a:noFill/>
          </p:spPr>
          <p:txBody>
            <a:bodyPr wrap="none" rtlCol="0">
              <a:spAutoFit/>
            </a:bodyPr>
            <a:lstStyle/>
            <a:p>
              <a:r>
                <a:rPr lang="el-GR" b="1" i="1" dirty="0">
                  <a:latin typeface="Times New Roman" panose="02020603050405020304" pitchFamily="18" charset="0"/>
                  <a:cs typeface="Times New Roman" panose="02020603050405020304" pitchFamily="18" charset="0"/>
                </a:rPr>
                <a:t>ν</a:t>
              </a:r>
              <a:endParaRPr lang="en-US" b="1" i="1" dirty="0">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E2368A92-B247-4511-85F7-611F3647DF18}"/>
                </a:ext>
              </a:extLst>
            </p:cNvPr>
            <p:cNvSpPr/>
            <p:nvPr/>
          </p:nvSpPr>
          <p:spPr>
            <a:xfrm>
              <a:off x="5190837" y="4987240"/>
              <a:ext cx="1832645" cy="174037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8D56481-B1EE-4179-9E17-A62D4869F309}"/>
                </a:ext>
              </a:extLst>
            </p:cNvPr>
            <p:cNvSpPr txBox="1"/>
            <p:nvPr/>
          </p:nvSpPr>
          <p:spPr>
            <a:xfrm>
              <a:off x="5551061" y="5006106"/>
              <a:ext cx="1559594" cy="1785104"/>
            </a:xfrm>
            <a:prstGeom prst="rect">
              <a:avLst/>
            </a:prstGeom>
            <a:noFill/>
          </p:spPr>
          <p:txBody>
            <a:bodyPr wrap="none" rtlCol="0">
              <a:spAutoFit/>
            </a:bodyPr>
            <a:lstStyle/>
            <a:p>
              <a:r>
                <a:rPr lang="en-US" sz="2200" dirty="0"/>
                <a:t>Proton</a:t>
              </a:r>
            </a:p>
            <a:p>
              <a:r>
                <a:rPr lang="en-US" sz="2200" dirty="0"/>
                <a:t>Neutron</a:t>
              </a:r>
            </a:p>
            <a:p>
              <a:r>
                <a:rPr lang="en-US" sz="2200" dirty="0"/>
                <a:t>Positron</a:t>
              </a:r>
            </a:p>
            <a:p>
              <a:r>
                <a:rPr lang="en-US" sz="2200" dirty="0"/>
                <a:t>Neutrino</a:t>
              </a:r>
            </a:p>
            <a:p>
              <a:r>
                <a:rPr lang="en-US" sz="2200" dirty="0"/>
                <a:t>Gamma Ray</a:t>
              </a:r>
            </a:p>
          </p:txBody>
        </p:sp>
      </p:grpSp>
      <p:grpSp>
        <p:nvGrpSpPr>
          <p:cNvPr id="114" name="Group 113">
            <a:extLst>
              <a:ext uri="{FF2B5EF4-FFF2-40B4-BE49-F238E27FC236}">
                <a16:creationId xmlns:a16="http://schemas.microsoft.com/office/drawing/2014/main" id="{5F0434BD-7718-4885-BBAD-89057CDA708F}"/>
              </a:ext>
            </a:extLst>
          </p:cNvPr>
          <p:cNvGrpSpPr>
            <a:grpSpLocks noChangeAspect="1"/>
          </p:cNvGrpSpPr>
          <p:nvPr/>
        </p:nvGrpSpPr>
        <p:grpSpPr>
          <a:xfrm>
            <a:off x="690201" y="1029548"/>
            <a:ext cx="4321511" cy="5029200"/>
            <a:chOff x="191438" y="798645"/>
            <a:chExt cx="4996013" cy="5814157"/>
          </a:xfrm>
        </p:grpSpPr>
        <p:grpSp>
          <p:nvGrpSpPr>
            <p:cNvPr id="14" name="Group 13">
              <a:extLst>
                <a:ext uri="{FF2B5EF4-FFF2-40B4-BE49-F238E27FC236}">
                  <a16:creationId xmlns:a16="http://schemas.microsoft.com/office/drawing/2014/main" id="{B906566C-6D07-4AC4-8E0E-53BF71EC29CF}"/>
                </a:ext>
              </a:extLst>
            </p:cNvPr>
            <p:cNvGrpSpPr/>
            <p:nvPr/>
          </p:nvGrpSpPr>
          <p:grpSpPr>
            <a:xfrm>
              <a:off x="191438" y="809789"/>
              <a:ext cx="2021242" cy="3696944"/>
              <a:chOff x="191438" y="809789"/>
              <a:chExt cx="2021242" cy="3696944"/>
            </a:xfrm>
          </p:grpSpPr>
          <p:sp>
            <p:nvSpPr>
              <p:cNvPr id="15" name="Oval 14">
                <a:extLst>
                  <a:ext uri="{FF2B5EF4-FFF2-40B4-BE49-F238E27FC236}">
                    <a16:creationId xmlns:a16="http://schemas.microsoft.com/office/drawing/2014/main" id="{7F6AF48D-612B-4B93-916E-2A85B1E29D12}"/>
                  </a:ext>
                </a:extLst>
              </p:cNvPr>
              <p:cNvSpPr/>
              <p:nvPr/>
            </p:nvSpPr>
            <p:spPr>
              <a:xfrm>
                <a:off x="892199" y="4057841"/>
                <a:ext cx="274320" cy="274320"/>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C0CB0E7-4105-4DE2-8D82-8297DE3464F5}"/>
                  </a:ext>
                </a:extLst>
              </p:cNvPr>
              <p:cNvSpPr/>
              <p:nvPr/>
            </p:nvSpPr>
            <p:spPr>
              <a:xfrm>
                <a:off x="1029359" y="4165047"/>
                <a:ext cx="274320" cy="27432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1659AEB-BC7C-44AF-9F70-DEB317655CFD}"/>
                  </a:ext>
                </a:extLst>
              </p:cNvPr>
              <p:cNvSpPr/>
              <p:nvPr/>
            </p:nvSpPr>
            <p:spPr>
              <a:xfrm>
                <a:off x="834116" y="4232413"/>
                <a:ext cx="274320" cy="27432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8EC1B585-7C39-42E5-A617-B8479956E108}"/>
                  </a:ext>
                </a:extLst>
              </p:cNvPr>
              <p:cNvCxnSpPr>
                <a:stCxn id="25" idx="2"/>
                <a:endCxn id="15" idx="0"/>
              </p:cNvCxnSpPr>
              <p:nvPr/>
            </p:nvCxnSpPr>
            <p:spPr>
              <a:xfrm>
                <a:off x="1026063" y="3591087"/>
                <a:ext cx="3296" cy="46675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440C537B-1D8E-4656-8BCC-24A1664879C4}"/>
                  </a:ext>
                </a:extLst>
              </p:cNvPr>
              <p:cNvSpPr/>
              <p:nvPr/>
            </p:nvSpPr>
            <p:spPr>
              <a:xfrm>
                <a:off x="618837" y="861913"/>
                <a:ext cx="274320" cy="27432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524BD5B-80B8-4C48-8723-C1A5DC850CC6}"/>
                  </a:ext>
                </a:extLst>
              </p:cNvPr>
              <p:cNvSpPr/>
              <p:nvPr/>
            </p:nvSpPr>
            <p:spPr>
              <a:xfrm>
                <a:off x="1249221" y="862074"/>
                <a:ext cx="274320" cy="27432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EE6F053-944E-454E-BB98-DBB88E855507}"/>
                  </a:ext>
                </a:extLst>
              </p:cNvPr>
              <p:cNvSpPr/>
              <p:nvPr/>
            </p:nvSpPr>
            <p:spPr>
              <a:xfrm>
                <a:off x="1029359" y="2301934"/>
                <a:ext cx="274320" cy="274320"/>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1C72001-131F-4956-9215-53B4F2706914}"/>
                  </a:ext>
                </a:extLst>
              </p:cNvPr>
              <p:cNvSpPr/>
              <p:nvPr/>
            </p:nvSpPr>
            <p:spPr>
              <a:xfrm>
                <a:off x="892199" y="2392813"/>
                <a:ext cx="274320" cy="27432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Explosion: 8 Points 22">
                <a:extLst>
                  <a:ext uri="{FF2B5EF4-FFF2-40B4-BE49-F238E27FC236}">
                    <a16:creationId xmlns:a16="http://schemas.microsoft.com/office/drawing/2014/main" id="{932EFB14-7FA4-4A2E-A346-B6C14452328B}"/>
                  </a:ext>
                </a:extLst>
              </p:cNvPr>
              <p:cNvSpPr/>
              <p:nvPr/>
            </p:nvSpPr>
            <p:spPr>
              <a:xfrm>
                <a:off x="851081" y="1540620"/>
                <a:ext cx="457200" cy="457200"/>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635A88C5-8EC1-4591-8643-2ED6164368F3}"/>
                  </a:ext>
                </a:extLst>
              </p:cNvPr>
              <p:cNvSpPr/>
              <p:nvPr/>
            </p:nvSpPr>
            <p:spPr>
              <a:xfrm>
                <a:off x="1796902" y="2667133"/>
                <a:ext cx="274320" cy="27432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Explosion: 8 Points 24">
                <a:extLst>
                  <a:ext uri="{FF2B5EF4-FFF2-40B4-BE49-F238E27FC236}">
                    <a16:creationId xmlns:a16="http://schemas.microsoft.com/office/drawing/2014/main" id="{8ECFEC8F-CDFF-4C2C-8386-12C83A26CBC9}"/>
                  </a:ext>
                </a:extLst>
              </p:cNvPr>
              <p:cNvSpPr/>
              <p:nvPr/>
            </p:nvSpPr>
            <p:spPr>
              <a:xfrm>
                <a:off x="846464" y="3133887"/>
                <a:ext cx="457200" cy="457200"/>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Arrow Connector 25">
                <a:extLst>
                  <a:ext uri="{FF2B5EF4-FFF2-40B4-BE49-F238E27FC236}">
                    <a16:creationId xmlns:a16="http://schemas.microsoft.com/office/drawing/2014/main" id="{AA90D7AC-BB92-4E38-B038-EB44938B001F}"/>
                  </a:ext>
                </a:extLst>
              </p:cNvPr>
              <p:cNvCxnSpPr>
                <a:stCxn id="19" idx="4"/>
              </p:cNvCxnSpPr>
              <p:nvPr/>
            </p:nvCxnSpPr>
            <p:spPr>
              <a:xfrm>
                <a:off x="755997" y="1136233"/>
                <a:ext cx="215279" cy="48381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2ECB2E64-055E-4AFE-B3E2-2E64D46FC97B}"/>
                  </a:ext>
                </a:extLst>
              </p:cNvPr>
              <p:cNvCxnSpPr>
                <a:stCxn id="20" idx="4"/>
                <a:endCxn id="23" idx="0"/>
              </p:cNvCxnSpPr>
              <p:nvPr/>
            </p:nvCxnSpPr>
            <p:spPr>
              <a:xfrm flipH="1">
                <a:off x="1158463" y="1136394"/>
                <a:ext cx="227918" cy="40422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29DEC12E-62D4-4B40-A839-7FFD6B5AD08C}"/>
                  </a:ext>
                </a:extLst>
              </p:cNvPr>
              <p:cNvCxnSpPr>
                <a:cxnSpLocks/>
                <a:stCxn id="23" idx="2"/>
                <a:endCxn id="21" idx="1"/>
              </p:cNvCxnSpPr>
              <p:nvPr/>
            </p:nvCxnSpPr>
            <p:spPr>
              <a:xfrm>
                <a:off x="1030680" y="1997820"/>
                <a:ext cx="0" cy="34428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7D34E6E7-FE1B-44FA-BC06-4E3676695A6F}"/>
                  </a:ext>
                </a:extLst>
              </p:cNvPr>
              <p:cNvCxnSpPr>
                <a:stCxn id="22" idx="4"/>
              </p:cNvCxnSpPr>
              <p:nvPr/>
            </p:nvCxnSpPr>
            <p:spPr>
              <a:xfrm>
                <a:off x="1029359" y="2667133"/>
                <a:ext cx="0" cy="46675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30960C74-3F7E-4FE8-BBF9-5F89856DC2E3}"/>
                  </a:ext>
                </a:extLst>
              </p:cNvPr>
              <p:cNvCxnSpPr>
                <a:stCxn id="24" idx="3"/>
              </p:cNvCxnSpPr>
              <p:nvPr/>
            </p:nvCxnSpPr>
            <p:spPr>
              <a:xfrm flipH="1">
                <a:off x="1303664" y="2901280"/>
                <a:ext cx="533411" cy="33981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7EE5AF98-161F-4519-8D63-9635EFDB29AD}"/>
                  </a:ext>
                </a:extLst>
              </p:cNvPr>
              <p:cNvSpPr/>
              <p:nvPr/>
            </p:nvSpPr>
            <p:spPr>
              <a:xfrm>
                <a:off x="1705462" y="1881677"/>
                <a:ext cx="91440" cy="914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a:extLst>
                  <a:ext uri="{FF2B5EF4-FFF2-40B4-BE49-F238E27FC236}">
                    <a16:creationId xmlns:a16="http://schemas.microsoft.com/office/drawing/2014/main" id="{6BB09D85-55E7-4DB2-9578-A00A109A5974}"/>
                  </a:ext>
                </a:extLst>
              </p:cNvPr>
              <p:cNvCxnSpPr>
                <a:stCxn id="23" idx="3"/>
                <a:endCxn id="31" idx="2"/>
              </p:cNvCxnSpPr>
              <p:nvPr/>
            </p:nvCxnSpPr>
            <p:spPr>
              <a:xfrm>
                <a:off x="1308281" y="1821925"/>
                <a:ext cx="397181" cy="10547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28FA40B3-E597-4FE0-8D1E-01885DA01CB4}"/>
                  </a:ext>
                </a:extLst>
              </p:cNvPr>
              <p:cNvCxnSpPr/>
              <p:nvPr/>
            </p:nvCxnSpPr>
            <p:spPr>
              <a:xfrm flipH="1">
                <a:off x="434109" y="1881677"/>
                <a:ext cx="429527" cy="28828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06BA0F93-8107-4EE3-ABBC-B7E976DF08CB}"/>
                  </a:ext>
                </a:extLst>
              </p:cNvPr>
              <p:cNvCxnSpPr/>
              <p:nvPr/>
            </p:nvCxnSpPr>
            <p:spPr>
              <a:xfrm flipH="1">
                <a:off x="407718" y="3459650"/>
                <a:ext cx="407538" cy="19880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5A0ACC17-2F74-42B2-8EB9-6FEF61C91172}"/>
                  </a:ext>
                </a:extLst>
              </p:cNvPr>
              <p:cNvSpPr txBox="1"/>
              <p:nvPr/>
            </p:nvSpPr>
            <p:spPr>
              <a:xfrm>
                <a:off x="227906" y="2047997"/>
                <a:ext cx="287258" cy="369332"/>
              </a:xfrm>
              <a:prstGeom prst="rect">
                <a:avLst/>
              </a:prstGeom>
              <a:noFill/>
            </p:spPr>
            <p:txBody>
              <a:bodyPr wrap="none" rtlCol="0">
                <a:spAutoFit/>
              </a:bodyPr>
              <a:lstStyle/>
              <a:p>
                <a:r>
                  <a:rPr lang="el-GR" b="1" i="1" dirty="0">
                    <a:latin typeface="Times New Roman" panose="02020603050405020304" pitchFamily="18" charset="0"/>
                    <a:cs typeface="Times New Roman" panose="02020603050405020304" pitchFamily="18" charset="0"/>
                  </a:rPr>
                  <a:t>ν</a:t>
                </a:r>
                <a:endParaRPr lang="en-US" b="1" i="1" dirty="0">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CE508BC2-06ED-4973-AC00-940E52AEA98A}"/>
                  </a:ext>
                </a:extLst>
              </p:cNvPr>
              <p:cNvSpPr txBox="1"/>
              <p:nvPr/>
            </p:nvSpPr>
            <p:spPr>
              <a:xfrm>
                <a:off x="191438" y="3499167"/>
                <a:ext cx="280846" cy="369332"/>
              </a:xfrm>
              <a:prstGeom prst="rect">
                <a:avLst/>
              </a:prstGeom>
              <a:noFill/>
            </p:spPr>
            <p:txBody>
              <a:bodyPr wrap="none" rtlCol="0">
                <a:spAutoFit/>
              </a:bodyPr>
              <a:lstStyle/>
              <a:p>
                <a:r>
                  <a:rPr lang="el-GR" b="1" i="1" dirty="0">
                    <a:latin typeface="Times New Roman" panose="02020603050405020304" pitchFamily="18" charset="0"/>
                    <a:cs typeface="Times New Roman" panose="02020603050405020304" pitchFamily="18" charset="0"/>
                  </a:rPr>
                  <a:t>γ</a:t>
                </a:r>
                <a:endParaRPr lang="en-US" b="1" i="1" dirty="0">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026F2321-DE50-475A-A2A4-ADD0AD949263}"/>
                  </a:ext>
                </a:extLst>
              </p:cNvPr>
              <p:cNvSpPr txBox="1"/>
              <p:nvPr/>
            </p:nvSpPr>
            <p:spPr>
              <a:xfrm>
                <a:off x="261302" y="809789"/>
                <a:ext cx="407484" cy="369332"/>
              </a:xfrm>
              <a:prstGeom prst="rect">
                <a:avLst/>
              </a:prstGeom>
              <a:noFill/>
            </p:spPr>
            <p:txBody>
              <a:bodyPr wrap="none" rtlCol="0">
                <a:spAutoFit/>
              </a:bodyPr>
              <a:lstStyle/>
              <a:p>
                <a:r>
                  <a:rPr lang="en-US" b="1" baseline="30000" dirty="0"/>
                  <a:t>1</a:t>
                </a:r>
                <a:r>
                  <a:rPr lang="en-US" b="1" dirty="0"/>
                  <a:t>H</a:t>
                </a:r>
              </a:p>
            </p:txBody>
          </p:sp>
          <p:sp>
            <p:nvSpPr>
              <p:cNvPr id="38" name="TextBox 37">
                <a:extLst>
                  <a:ext uri="{FF2B5EF4-FFF2-40B4-BE49-F238E27FC236}">
                    <a16:creationId xmlns:a16="http://schemas.microsoft.com/office/drawing/2014/main" id="{B30A5349-B49E-459A-AC4E-DA875A508ADA}"/>
                  </a:ext>
                </a:extLst>
              </p:cNvPr>
              <p:cNvSpPr txBox="1"/>
              <p:nvPr/>
            </p:nvSpPr>
            <p:spPr>
              <a:xfrm>
                <a:off x="1483974" y="833722"/>
                <a:ext cx="407484" cy="369332"/>
              </a:xfrm>
              <a:prstGeom prst="rect">
                <a:avLst/>
              </a:prstGeom>
              <a:noFill/>
            </p:spPr>
            <p:txBody>
              <a:bodyPr wrap="none" rtlCol="0">
                <a:spAutoFit/>
              </a:bodyPr>
              <a:lstStyle/>
              <a:p>
                <a:r>
                  <a:rPr lang="en-US" b="1" baseline="30000" dirty="0"/>
                  <a:t>1</a:t>
                </a:r>
                <a:r>
                  <a:rPr lang="en-US" b="1" dirty="0"/>
                  <a:t>H</a:t>
                </a:r>
              </a:p>
            </p:txBody>
          </p:sp>
          <p:sp>
            <p:nvSpPr>
              <p:cNvPr id="39" name="TextBox 38">
                <a:extLst>
                  <a:ext uri="{FF2B5EF4-FFF2-40B4-BE49-F238E27FC236}">
                    <a16:creationId xmlns:a16="http://schemas.microsoft.com/office/drawing/2014/main" id="{60B943B6-42C4-498C-971D-7D176CF7E678}"/>
                  </a:ext>
                </a:extLst>
              </p:cNvPr>
              <p:cNvSpPr txBox="1"/>
              <p:nvPr/>
            </p:nvSpPr>
            <p:spPr>
              <a:xfrm>
                <a:off x="1238544" y="2216392"/>
                <a:ext cx="409086" cy="369332"/>
              </a:xfrm>
              <a:prstGeom prst="rect">
                <a:avLst/>
              </a:prstGeom>
              <a:noFill/>
            </p:spPr>
            <p:txBody>
              <a:bodyPr wrap="none" rtlCol="0">
                <a:spAutoFit/>
              </a:bodyPr>
              <a:lstStyle/>
              <a:p>
                <a:r>
                  <a:rPr lang="en-US" b="1" baseline="30000" dirty="0"/>
                  <a:t>2</a:t>
                </a:r>
                <a:r>
                  <a:rPr lang="en-US" b="1" dirty="0"/>
                  <a:t>H</a:t>
                </a:r>
              </a:p>
            </p:txBody>
          </p:sp>
          <p:sp>
            <p:nvSpPr>
              <p:cNvPr id="40" name="TextBox 39">
                <a:extLst>
                  <a:ext uri="{FF2B5EF4-FFF2-40B4-BE49-F238E27FC236}">
                    <a16:creationId xmlns:a16="http://schemas.microsoft.com/office/drawing/2014/main" id="{4C878794-4335-472C-AAE9-506B4FBF1AE7}"/>
                  </a:ext>
                </a:extLst>
              </p:cNvPr>
              <p:cNvSpPr txBox="1"/>
              <p:nvPr/>
            </p:nvSpPr>
            <p:spPr>
              <a:xfrm>
                <a:off x="1805196" y="2921861"/>
                <a:ext cx="407484" cy="369332"/>
              </a:xfrm>
              <a:prstGeom prst="rect">
                <a:avLst/>
              </a:prstGeom>
              <a:noFill/>
            </p:spPr>
            <p:txBody>
              <a:bodyPr wrap="none" rtlCol="0">
                <a:spAutoFit/>
              </a:bodyPr>
              <a:lstStyle/>
              <a:p>
                <a:r>
                  <a:rPr lang="en-US" b="1" baseline="30000" dirty="0"/>
                  <a:t>1</a:t>
                </a:r>
                <a:r>
                  <a:rPr lang="en-US" b="1" dirty="0"/>
                  <a:t>H</a:t>
                </a:r>
              </a:p>
            </p:txBody>
          </p:sp>
          <p:sp>
            <p:nvSpPr>
              <p:cNvPr id="41" name="TextBox 40">
                <a:extLst>
                  <a:ext uri="{FF2B5EF4-FFF2-40B4-BE49-F238E27FC236}">
                    <a16:creationId xmlns:a16="http://schemas.microsoft.com/office/drawing/2014/main" id="{4FAF1D50-BE92-462F-B8AB-4410730BD633}"/>
                  </a:ext>
                </a:extLst>
              </p:cNvPr>
              <p:cNvSpPr txBox="1"/>
              <p:nvPr/>
            </p:nvSpPr>
            <p:spPr>
              <a:xfrm>
                <a:off x="1363621" y="4072095"/>
                <a:ext cx="524503" cy="369332"/>
              </a:xfrm>
              <a:prstGeom prst="rect">
                <a:avLst/>
              </a:prstGeom>
              <a:noFill/>
            </p:spPr>
            <p:txBody>
              <a:bodyPr wrap="none" rtlCol="0">
                <a:spAutoFit/>
              </a:bodyPr>
              <a:lstStyle/>
              <a:p>
                <a:r>
                  <a:rPr lang="en-US" b="1" baseline="30000" dirty="0"/>
                  <a:t>3</a:t>
                </a:r>
                <a:r>
                  <a:rPr lang="en-US" b="1" dirty="0"/>
                  <a:t>He</a:t>
                </a:r>
              </a:p>
            </p:txBody>
          </p:sp>
        </p:grpSp>
        <p:grpSp>
          <p:nvGrpSpPr>
            <p:cNvPr id="42" name="Group 41">
              <a:extLst>
                <a:ext uri="{FF2B5EF4-FFF2-40B4-BE49-F238E27FC236}">
                  <a16:creationId xmlns:a16="http://schemas.microsoft.com/office/drawing/2014/main" id="{95CC240E-01DC-4E8D-9A88-87F5077C10BC}"/>
                </a:ext>
              </a:extLst>
            </p:cNvPr>
            <p:cNvGrpSpPr/>
            <p:nvPr/>
          </p:nvGrpSpPr>
          <p:grpSpPr>
            <a:xfrm>
              <a:off x="2936612" y="798645"/>
              <a:ext cx="2250839" cy="3715669"/>
              <a:chOff x="2936612" y="798645"/>
              <a:chExt cx="2250839" cy="3715669"/>
            </a:xfrm>
          </p:grpSpPr>
          <p:sp>
            <p:nvSpPr>
              <p:cNvPr id="43" name="Oval 42">
                <a:extLst>
                  <a:ext uri="{FF2B5EF4-FFF2-40B4-BE49-F238E27FC236}">
                    <a16:creationId xmlns:a16="http://schemas.microsoft.com/office/drawing/2014/main" id="{CAB86BBB-745B-4137-A30E-49CB7A01E08D}"/>
                  </a:ext>
                </a:extLst>
              </p:cNvPr>
              <p:cNvSpPr/>
              <p:nvPr/>
            </p:nvSpPr>
            <p:spPr>
              <a:xfrm>
                <a:off x="3357425" y="857295"/>
                <a:ext cx="274320" cy="27432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89AF0D8A-F104-4816-9F0B-FDF93B5ADD72}"/>
                  </a:ext>
                </a:extLst>
              </p:cNvPr>
              <p:cNvSpPr/>
              <p:nvPr/>
            </p:nvSpPr>
            <p:spPr>
              <a:xfrm>
                <a:off x="3987809" y="857456"/>
                <a:ext cx="274320" cy="27432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D050ADC8-8326-41B6-9E9D-DD8785D51C1F}"/>
                  </a:ext>
                </a:extLst>
              </p:cNvPr>
              <p:cNvSpPr/>
              <p:nvPr/>
            </p:nvSpPr>
            <p:spPr>
              <a:xfrm>
                <a:off x="3767947" y="2297316"/>
                <a:ext cx="274320" cy="274320"/>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0828CDCF-6373-471F-ADDC-46E8A9ACF548}"/>
                  </a:ext>
                </a:extLst>
              </p:cNvPr>
              <p:cNvSpPr/>
              <p:nvPr/>
            </p:nvSpPr>
            <p:spPr>
              <a:xfrm>
                <a:off x="3630787" y="2388195"/>
                <a:ext cx="274320" cy="27432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85385AAD-C2F7-4A3E-87BD-BBB567FFDD46}"/>
                  </a:ext>
                </a:extLst>
              </p:cNvPr>
              <p:cNvSpPr/>
              <p:nvPr/>
            </p:nvSpPr>
            <p:spPr>
              <a:xfrm>
                <a:off x="3630787" y="4053223"/>
                <a:ext cx="274320" cy="274320"/>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Explosion: 8 Points 47">
                <a:extLst>
                  <a:ext uri="{FF2B5EF4-FFF2-40B4-BE49-F238E27FC236}">
                    <a16:creationId xmlns:a16="http://schemas.microsoft.com/office/drawing/2014/main" id="{DF4B0B34-DB0E-45B8-BAE8-FA013C94E0D8}"/>
                  </a:ext>
                </a:extLst>
              </p:cNvPr>
              <p:cNvSpPr/>
              <p:nvPr/>
            </p:nvSpPr>
            <p:spPr>
              <a:xfrm>
                <a:off x="3589669" y="1536002"/>
                <a:ext cx="457200" cy="457200"/>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2F32FBC6-ADC6-49B4-9563-00C83FDCC8A0}"/>
                  </a:ext>
                </a:extLst>
              </p:cNvPr>
              <p:cNvSpPr/>
              <p:nvPr/>
            </p:nvSpPr>
            <p:spPr>
              <a:xfrm>
                <a:off x="3767947" y="4160429"/>
                <a:ext cx="274320" cy="27432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A0F2C00A-B697-4E8C-B2FB-229862EC13C4}"/>
                  </a:ext>
                </a:extLst>
              </p:cNvPr>
              <p:cNvSpPr/>
              <p:nvPr/>
            </p:nvSpPr>
            <p:spPr>
              <a:xfrm>
                <a:off x="3572704" y="4227795"/>
                <a:ext cx="274320" cy="27432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AF202A7D-7579-4539-A745-981AAAA0058F}"/>
                  </a:ext>
                </a:extLst>
              </p:cNvPr>
              <p:cNvSpPr/>
              <p:nvPr/>
            </p:nvSpPr>
            <p:spPr>
              <a:xfrm>
                <a:off x="4535490" y="2662515"/>
                <a:ext cx="274320" cy="27432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Explosion: 8 Points 51">
                <a:extLst>
                  <a:ext uri="{FF2B5EF4-FFF2-40B4-BE49-F238E27FC236}">
                    <a16:creationId xmlns:a16="http://schemas.microsoft.com/office/drawing/2014/main" id="{E84E4219-AEA9-4D7C-9100-31E423B5690A}"/>
                  </a:ext>
                </a:extLst>
              </p:cNvPr>
              <p:cNvSpPr/>
              <p:nvPr/>
            </p:nvSpPr>
            <p:spPr>
              <a:xfrm>
                <a:off x="3585052" y="3129269"/>
                <a:ext cx="457200" cy="457200"/>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 name="Straight Arrow Connector 52">
                <a:extLst>
                  <a:ext uri="{FF2B5EF4-FFF2-40B4-BE49-F238E27FC236}">
                    <a16:creationId xmlns:a16="http://schemas.microsoft.com/office/drawing/2014/main" id="{9943E6AB-A877-494A-B4E3-653161C78010}"/>
                  </a:ext>
                </a:extLst>
              </p:cNvPr>
              <p:cNvCxnSpPr>
                <a:stCxn id="43" idx="4"/>
              </p:cNvCxnSpPr>
              <p:nvPr/>
            </p:nvCxnSpPr>
            <p:spPr>
              <a:xfrm>
                <a:off x="3494585" y="1131615"/>
                <a:ext cx="215279" cy="48381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E9A2483E-D6FF-41C2-9297-8A24FE7C58C2}"/>
                  </a:ext>
                </a:extLst>
              </p:cNvPr>
              <p:cNvCxnSpPr>
                <a:stCxn id="44" idx="4"/>
                <a:endCxn id="48" idx="0"/>
              </p:cNvCxnSpPr>
              <p:nvPr/>
            </p:nvCxnSpPr>
            <p:spPr>
              <a:xfrm flipH="1">
                <a:off x="3897051" y="1131776"/>
                <a:ext cx="227918" cy="40422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5ABF0701-E45E-4A9D-B2DD-09F32949DFAB}"/>
                  </a:ext>
                </a:extLst>
              </p:cNvPr>
              <p:cNvCxnSpPr>
                <a:cxnSpLocks/>
                <a:stCxn id="48" idx="2"/>
                <a:endCxn id="45" idx="1"/>
              </p:cNvCxnSpPr>
              <p:nvPr/>
            </p:nvCxnSpPr>
            <p:spPr>
              <a:xfrm>
                <a:off x="3769268" y="1993202"/>
                <a:ext cx="0" cy="34428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F6CAD23F-328E-42F4-89F0-A6D9CDAFB25D}"/>
                  </a:ext>
                </a:extLst>
              </p:cNvPr>
              <p:cNvCxnSpPr>
                <a:stCxn id="46" idx="4"/>
              </p:cNvCxnSpPr>
              <p:nvPr/>
            </p:nvCxnSpPr>
            <p:spPr>
              <a:xfrm>
                <a:off x="3767947" y="2662515"/>
                <a:ext cx="0" cy="46675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53CD1210-034E-4CD3-9825-E1235267CFBB}"/>
                  </a:ext>
                </a:extLst>
              </p:cNvPr>
              <p:cNvCxnSpPr>
                <a:stCxn id="52" idx="2"/>
                <a:endCxn id="47" idx="0"/>
              </p:cNvCxnSpPr>
              <p:nvPr/>
            </p:nvCxnSpPr>
            <p:spPr>
              <a:xfrm>
                <a:off x="3764651" y="3586469"/>
                <a:ext cx="3296" cy="46675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B3AC1D02-6EAB-44BD-B811-3E96F07AECCB}"/>
                  </a:ext>
                </a:extLst>
              </p:cNvPr>
              <p:cNvCxnSpPr>
                <a:stCxn id="51" idx="3"/>
              </p:cNvCxnSpPr>
              <p:nvPr/>
            </p:nvCxnSpPr>
            <p:spPr>
              <a:xfrm flipH="1">
                <a:off x="4042252" y="2896662"/>
                <a:ext cx="533411" cy="33981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9" name="Oval 58">
                <a:extLst>
                  <a:ext uri="{FF2B5EF4-FFF2-40B4-BE49-F238E27FC236}">
                    <a16:creationId xmlns:a16="http://schemas.microsoft.com/office/drawing/2014/main" id="{99143047-C907-4E79-9113-B9FEE1CA3A57}"/>
                  </a:ext>
                </a:extLst>
              </p:cNvPr>
              <p:cNvSpPr/>
              <p:nvPr/>
            </p:nvSpPr>
            <p:spPr>
              <a:xfrm>
                <a:off x="4444050" y="1877059"/>
                <a:ext cx="91440" cy="914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 name="Straight Arrow Connector 59">
                <a:extLst>
                  <a:ext uri="{FF2B5EF4-FFF2-40B4-BE49-F238E27FC236}">
                    <a16:creationId xmlns:a16="http://schemas.microsoft.com/office/drawing/2014/main" id="{0E106D04-E209-4185-B851-485E525C9672}"/>
                  </a:ext>
                </a:extLst>
              </p:cNvPr>
              <p:cNvCxnSpPr>
                <a:stCxn id="48" idx="3"/>
                <a:endCxn id="59" idx="2"/>
              </p:cNvCxnSpPr>
              <p:nvPr/>
            </p:nvCxnSpPr>
            <p:spPr>
              <a:xfrm>
                <a:off x="4046869" y="1817307"/>
                <a:ext cx="397181" cy="10547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5D4E6448-F635-44F2-8157-3DE1538F2579}"/>
                  </a:ext>
                </a:extLst>
              </p:cNvPr>
              <p:cNvCxnSpPr/>
              <p:nvPr/>
            </p:nvCxnSpPr>
            <p:spPr>
              <a:xfrm flipH="1">
                <a:off x="3172697" y="1877059"/>
                <a:ext cx="429527" cy="28828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73817992-727E-4944-99B0-302B14EDE2C2}"/>
                  </a:ext>
                </a:extLst>
              </p:cNvPr>
              <p:cNvCxnSpPr/>
              <p:nvPr/>
            </p:nvCxnSpPr>
            <p:spPr>
              <a:xfrm flipH="1">
                <a:off x="3146306" y="3455032"/>
                <a:ext cx="407538" cy="19880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FD2249B0-0E6E-4702-8F11-3DEFECAA8EAA}"/>
                  </a:ext>
                </a:extLst>
              </p:cNvPr>
              <p:cNvSpPr txBox="1"/>
              <p:nvPr/>
            </p:nvSpPr>
            <p:spPr>
              <a:xfrm>
                <a:off x="2936612" y="3526269"/>
                <a:ext cx="280846" cy="369332"/>
              </a:xfrm>
              <a:prstGeom prst="rect">
                <a:avLst/>
              </a:prstGeom>
              <a:noFill/>
            </p:spPr>
            <p:txBody>
              <a:bodyPr wrap="none" rtlCol="0">
                <a:spAutoFit/>
              </a:bodyPr>
              <a:lstStyle/>
              <a:p>
                <a:r>
                  <a:rPr lang="el-GR" b="1" i="1" dirty="0">
                    <a:latin typeface="Times New Roman" panose="02020603050405020304" pitchFamily="18" charset="0"/>
                    <a:cs typeface="Times New Roman" panose="02020603050405020304" pitchFamily="18" charset="0"/>
                  </a:rPr>
                  <a:t>γ</a:t>
                </a:r>
                <a:endParaRPr lang="en-US" b="1" i="1" dirty="0">
                  <a:latin typeface="Times New Roman" panose="02020603050405020304" pitchFamily="18" charset="0"/>
                  <a:cs typeface="Times New Roman" panose="02020603050405020304" pitchFamily="18" charset="0"/>
                </a:endParaRPr>
              </a:p>
            </p:txBody>
          </p:sp>
          <p:sp>
            <p:nvSpPr>
              <p:cNvPr id="64" name="TextBox 63">
                <a:extLst>
                  <a:ext uri="{FF2B5EF4-FFF2-40B4-BE49-F238E27FC236}">
                    <a16:creationId xmlns:a16="http://schemas.microsoft.com/office/drawing/2014/main" id="{FEDE9C23-51B4-4500-B191-7A9E0226B061}"/>
                  </a:ext>
                </a:extLst>
              </p:cNvPr>
              <p:cNvSpPr txBox="1"/>
              <p:nvPr/>
            </p:nvSpPr>
            <p:spPr>
              <a:xfrm>
                <a:off x="2956187" y="2044810"/>
                <a:ext cx="287258" cy="369332"/>
              </a:xfrm>
              <a:prstGeom prst="rect">
                <a:avLst/>
              </a:prstGeom>
              <a:noFill/>
            </p:spPr>
            <p:txBody>
              <a:bodyPr wrap="none" rtlCol="0">
                <a:spAutoFit/>
              </a:bodyPr>
              <a:lstStyle/>
              <a:p>
                <a:r>
                  <a:rPr lang="el-GR" b="1" i="1" dirty="0">
                    <a:latin typeface="Times New Roman" panose="02020603050405020304" pitchFamily="18" charset="0"/>
                    <a:cs typeface="Times New Roman" panose="02020603050405020304" pitchFamily="18" charset="0"/>
                  </a:rPr>
                  <a:t>ν</a:t>
                </a:r>
                <a:endParaRPr lang="en-US" b="1" i="1" dirty="0">
                  <a:latin typeface="Times New Roman" panose="02020603050405020304" pitchFamily="18" charset="0"/>
                  <a:cs typeface="Times New Roman" panose="02020603050405020304" pitchFamily="18" charset="0"/>
                </a:endParaRPr>
              </a:p>
            </p:txBody>
          </p:sp>
          <p:sp>
            <p:nvSpPr>
              <p:cNvPr id="65" name="TextBox 64">
                <a:extLst>
                  <a:ext uri="{FF2B5EF4-FFF2-40B4-BE49-F238E27FC236}">
                    <a16:creationId xmlns:a16="http://schemas.microsoft.com/office/drawing/2014/main" id="{72983C79-A230-4997-8419-738AD5A1E4B0}"/>
                  </a:ext>
                </a:extLst>
              </p:cNvPr>
              <p:cNvSpPr txBox="1"/>
              <p:nvPr/>
            </p:nvSpPr>
            <p:spPr>
              <a:xfrm>
                <a:off x="3014711" y="819254"/>
                <a:ext cx="407484" cy="369332"/>
              </a:xfrm>
              <a:prstGeom prst="rect">
                <a:avLst/>
              </a:prstGeom>
              <a:noFill/>
            </p:spPr>
            <p:txBody>
              <a:bodyPr wrap="none" rtlCol="0">
                <a:spAutoFit/>
              </a:bodyPr>
              <a:lstStyle/>
              <a:p>
                <a:r>
                  <a:rPr lang="en-US" b="1" baseline="30000" dirty="0"/>
                  <a:t>1</a:t>
                </a:r>
                <a:r>
                  <a:rPr lang="en-US" b="1" dirty="0"/>
                  <a:t>H</a:t>
                </a:r>
              </a:p>
            </p:txBody>
          </p:sp>
          <p:sp>
            <p:nvSpPr>
              <p:cNvPr id="66" name="TextBox 65">
                <a:extLst>
                  <a:ext uri="{FF2B5EF4-FFF2-40B4-BE49-F238E27FC236}">
                    <a16:creationId xmlns:a16="http://schemas.microsoft.com/office/drawing/2014/main" id="{EA802302-8BA5-4D8A-96FD-CC41E4713BA4}"/>
                  </a:ext>
                </a:extLst>
              </p:cNvPr>
              <p:cNvSpPr txBox="1"/>
              <p:nvPr/>
            </p:nvSpPr>
            <p:spPr>
              <a:xfrm>
                <a:off x="4240308" y="798645"/>
                <a:ext cx="407484" cy="369332"/>
              </a:xfrm>
              <a:prstGeom prst="rect">
                <a:avLst/>
              </a:prstGeom>
              <a:noFill/>
            </p:spPr>
            <p:txBody>
              <a:bodyPr wrap="none" rtlCol="0">
                <a:spAutoFit/>
              </a:bodyPr>
              <a:lstStyle/>
              <a:p>
                <a:r>
                  <a:rPr lang="en-US" b="1" baseline="30000" dirty="0"/>
                  <a:t>1</a:t>
                </a:r>
                <a:r>
                  <a:rPr lang="en-US" b="1" dirty="0"/>
                  <a:t>H</a:t>
                </a:r>
              </a:p>
            </p:txBody>
          </p:sp>
          <p:sp>
            <p:nvSpPr>
              <p:cNvPr id="67" name="TextBox 66">
                <a:extLst>
                  <a:ext uri="{FF2B5EF4-FFF2-40B4-BE49-F238E27FC236}">
                    <a16:creationId xmlns:a16="http://schemas.microsoft.com/office/drawing/2014/main" id="{20F6C7EA-CA01-47F6-8226-4A4302B935E9}"/>
                  </a:ext>
                </a:extLst>
              </p:cNvPr>
              <p:cNvSpPr txBox="1"/>
              <p:nvPr/>
            </p:nvSpPr>
            <p:spPr>
              <a:xfrm>
                <a:off x="4020010" y="2262789"/>
                <a:ext cx="409086" cy="369332"/>
              </a:xfrm>
              <a:prstGeom prst="rect">
                <a:avLst/>
              </a:prstGeom>
              <a:noFill/>
            </p:spPr>
            <p:txBody>
              <a:bodyPr wrap="none" rtlCol="0">
                <a:spAutoFit/>
              </a:bodyPr>
              <a:lstStyle/>
              <a:p>
                <a:r>
                  <a:rPr lang="en-US" b="1" baseline="30000" dirty="0"/>
                  <a:t>2</a:t>
                </a:r>
                <a:r>
                  <a:rPr lang="en-US" b="1" dirty="0"/>
                  <a:t>H</a:t>
                </a:r>
              </a:p>
            </p:txBody>
          </p:sp>
          <p:sp>
            <p:nvSpPr>
              <p:cNvPr id="68" name="TextBox 67">
                <a:extLst>
                  <a:ext uri="{FF2B5EF4-FFF2-40B4-BE49-F238E27FC236}">
                    <a16:creationId xmlns:a16="http://schemas.microsoft.com/office/drawing/2014/main" id="{64CE45E9-3DE5-4E2B-8AF8-AE953CDFE4A9}"/>
                  </a:ext>
                </a:extLst>
              </p:cNvPr>
              <p:cNvSpPr txBox="1"/>
              <p:nvPr/>
            </p:nvSpPr>
            <p:spPr>
              <a:xfrm>
                <a:off x="4779967" y="2718942"/>
                <a:ext cx="407484" cy="369332"/>
              </a:xfrm>
              <a:prstGeom prst="rect">
                <a:avLst/>
              </a:prstGeom>
              <a:noFill/>
            </p:spPr>
            <p:txBody>
              <a:bodyPr wrap="none" rtlCol="0">
                <a:spAutoFit/>
              </a:bodyPr>
              <a:lstStyle/>
              <a:p>
                <a:r>
                  <a:rPr lang="en-US" b="1" baseline="30000" dirty="0"/>
                  <a:t>1</a:t>
                </a:r>
                <a:r>
                  <a:rPr lang="en-US" b="1" dirty="0"/>
                  <a:t>H</a:t>
                </a:r>
              </a:p>
            </p:txBody>
          </p:sp>
          <p:sp>
            <p:nvSpPr>
              <p:cNvPr id="69" name="TextBox 68">
                <a:extLst>
                  <a:ext uri="{FF2B5EF4-FFF2-40B4-BE49-F238E27FC236}">
                    <a16:creationId xmlns:a16="http://schemas.microsoft.com/office/drawing/2014/main" id="{F1830C7B-5896-4C27-A0AD-C43D361115C0}"/>
                  </a:ext>
                </a:extLst>
              </p:cNvPr>
              <p:cNvSpPr txBox="1"/>
              <p:nvPr/>
            </p:nvSpPr>
            <p:spPr>
              <a:xfrm>
                <a:off x="4016708" y="4144982"/>
                <a:ext cx="524503" cy="369332"/>
              </a:xfrm>
              <a:prstGeom prst="rect">
                <a:avLst/>
              </a:prstGeom>
              <a:noFill/>
            </p:spPr>
            <p:txBody>
              <a:bodyPr wrap="none" rtlCol="0">
                <a:spAutoFit/>
              </a:bodyPr>
              <a:lstStyle/>
              <a:p>
                <a:r>
                  <a:rPr lang="en-US" b="1" baseline="30000" dirty="0"/>
                  <a:t>3</a:t>
                </a:r>
                <a:r>
                  <a:rPr lang="en-US" b="1" dirty="0"/>
                  <a:t>He</a:t>
                </a:r>
              </a:p>
            </p:txBody>
          </p:sp>
        </p:grpSp>
        <p:grpSp>
          <p:nvGrpSpPr>
            <p:cNvPr id="70" name="Group 69">
              <a:extLst>
                <a:ext uri="{FF2B5EF4-FFF2-40B4-BE49-F238E27FC236}">
                  <a16:creationId xmlns:a16="http://schemas.microsoft.com/office/drawing/2014/main" id="{5346432D-9042-4172-A67C-6442ACF6FA53}"/>
                </a:ext>
              </a:extLst>
            </p:cNvPr>
            <p:cNvGrpSpPr/>
            <p:nvPr/>
          </p:nvGrpSpPr>
          <p:grpSpPr>
            <a:xfrm>
              <a:off x="653454" y="4439367"/>
              <a:ext cx="3356254" cy="2173435"/>
              <a:chOff x="653454" y="4439367"/>
              <a:chExt cx="3356254" cy="2173435"/>
            </a:xfrm>
          </p:grpSpPr>
          <p:sp>
            <p:nvSpPr>
              <p:cNvPr id="71" name="Oval 70">
                <a:extLst>
                  <a:ext uri="{FF2B5EF4-FFF2-40B4-BE49-F238E27FC236}">
                    <a16:creationId xmlns:a16="http://schemas.microsoft.com/office/drawing/2014/main" id="{A1AB28EA-FB09-4F77-9B45-060E38BF7A33}"/>
                  </a:ext>
                </a:extLst>
              </p:cNvPr>
              <p:cNvSpPr/>
              <p:nvPr/>
            </p:nvSpPr>
            <p:spPr>
              <a:xfrm>
                <a:off x="2411992" y="6232379"/>
                <a:ext cx="274320" cy="274320"/>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DD14F838-D749-4315-9970-64628BBD7C06}"/>
                  </a:ext>
                </a:extLst>
              </p:cNvPr>
              <p:cNvSpPr/>
              <p:nvPr/>
            </p:nvSpPr>
            <p:spPr>
              <a:xfrm>
                <a:off x="2387772" y="6060899"/>
                <a:ext cx="274320" cy="27432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D40B581F-BC3A-43CC-9698-60BE025849DD}"/>
                  </a:ext>
                </a:extLst>
              </p:cNvPr>
              <p:cNvSpPr/>
              <p:nvPr/>
            </p:nvSpPr>
            <p:spPr>
              <a:xfrm>
                <a:off x="2205651" y="6232379"/>
                <a:ext cx="274320" cy="274320"/>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FF25150A-F37B-4758-A2BB-00FE42EF3684}"/>
                  </a:ext>
                </a:extLst>
              </p:cNvPr>
              <p:cNvSpPr/>
              <p:nvPr/>
            </p:nvSpPr>
            <p:spPr>
              <a:xfrm>
                <a:off x="2199140" y="6060899"/>
                <a:ext cx="274320" cy="27432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84BB7FC5-6EC3-4E11-96C4-B27E3BC0F8B4}"/>
                  </a:ext>
                </a:extLst>
              </p:cNvPr>
              <p:cNvSpPr/>
              <p:nvPr/>
            </p:nvSpPr>
            <p:spPr>
              <a:xfrm>
                <a:off x="1050273" y="5507177"/>
                <a:ext cx="274320" cy="27432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3216E970-1940-4C38-9D9E-E6F27B7F4D93}"/>
                  </a:ext>
                </a:extLst>
              </p:cNvPr>
              <p:cNvSpPr/>
              <p:nvPr/>
            </p:nvSpPr>
            <p:spPr>
              <a:xfrm>
                <a:off x="3338569" y="5507177"/>
                <a:ext cx="274320" cy="27432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Explosion: 8 Points 76">
                <a:extLst>
                  <a:ext uri="{FF2B5EF4-FFF2-40B4-BE49-F238E27FC236}">
                    <a16:creationId xmlns:a16="http://schemas.microsoft.com/office/drawing/2014/main" id="{50E98A73-3E67-4E7B-BDB3-48A7FFA110D1}"/>
                  </a:ext>
                </a:extLst>
              </p:cNvPr>
              <p:cNvSpPr/>
              <p:nvPr/>
            </p:nvSpPr>
            <p:spPr>
              <a:xfrm>
                <a:off x="2217618" y="5196981"/>
                <a:ext cx="457200" cy="457200"/>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8" name="Straight Arrow Connector 77">
                <a:extLst>
                  <a:ext uri="{FF2B5EF4-FFF2-40B4-BE49-F238E27FC236}">
                    <a16:creationId xmlns:a16="http://schemas.microsoft.com/office/drawing/2014/main" id="{83F33AE3-17B8-41CC-8907-9795F1DF776B}"/>
                  </a:ext>
                </a:extLst>
              </p:cNvPr>
              <p:cNvCxnSpPr>
                <a:stCxn id="50" idx="3"/>
              </p:cNvCxnSpPr>
              <p:nvPr/>
            </p:nvCxnSpPr>
            <p:spPr>
              <a:xfrm flipH="1">
                <a:off x="2662092" y="4461942"/>
                <a:ext cx="950785" cy="79417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064CB36E-7946-4FDD-820A-164007A0E798}"/>
                  </a:ext>
                </a:extLst>
              </p:cNvPr>
              <p:cNvCxnSpPr>
                <a:stCxn id="16" idx="4"/>
              </p:cNvCxnSpPr>
              <p:nvPr/>
            </p:nvCxnSpPr>
            <p:spPr>
              <a:xfrm>
                <a:off x="1166519" y="4439367"/>
                <a:ext cx="1032621" cy="87407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999E3589-3327-46B1-9976-3D63F089463B}"/>
                  </a:ext>
                </a:extLst>
              </p:cNvPr>
              <p:cNvCxnSpPr>
                <a:stCxn id="77" idx="3"/>
                <a:endCxn id="76" idx="2"/>
              </p:cNvCxnSpPr>
              <p:nvPr/>
            </p:nvCxnSpPr>
            <p:spPr>
              <a:xfrm>
                <a:off x="2674818" y="5478286"/>
                <a:ext cx="663751" cy="16605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36D70923-2EA0-4254-B74F-3A290BBE6E5A}"/>
                  </a:ext>
                </a:extLst>
              </p:cNvPr>
              <p:cNvCxnSpPr>
                <a:stCxn id="77" idx="1"/>
                <a:endCxn id="75" idx="6"/>
              </p:cNvCxnSpPr>
              <p:nvPr/>
            </p:nvCxnSpPr>
            <p:spPr>
              <a:xfrm flipH="1">
                <a:off x="1324593" y="5379332"/>
                <a:ext cx="893025" cy="26500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FF61AC9E-CE8C-4AA7-83DB-3DE8031B86F6}"/>
                  </a:ext>
                </a:extLst>
              </p:cNvPr>
              <p:cNvCxnSpPr>
                <a:cxnSpLocks/>
              </p:cNvCxnSpPr>
              <p:nvPr/>
            </p:nvCxnSpPr>
            <p:spPr>
              <a:xfrm flipH="1">
                <a:off x="2447132" y="5654181"/>
                <a:ext cx="0" cy="40671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161E980F-04EA-4D5F-A1C6-1212609BFC9A}"/>
                  </a:ext>
                </a:extLst>
              </p:cNvPr>
              <p:cNvSpPr txBox="1"/>
              <p:nvPr/>
            </p:nvSpPr>
            <p:spPr>
              <a:xfrm>
                <a:off x="653454" y="5626755"/>
                <a:ext cx="407484" cy="369332"/>
              </a:xfrm>
              <a:prstGeom prst="rect">
                <a:avLst/>
              </a:prstGeom>
              <a:noFill/>
            </p:spPr>
            <p:txBody>
              <a:bodyPr wrap="none" rtlCol="0">
                <a:spAutoFit/>
              </a:bodyPr>
              <a:lstStyle/>
              <a:p>
                <a:r>
                  <a:rPr lang="en-US" b="1" baseline="30000" dirty="0"/>
                  <a:t>1</a:t>
                </a:r>
                <a:r>
                  <a:rPr lang="en-US" b="1" dirty="0"/>
                  <a:t>H</a:t>
                </a:r>
              </a:p>
            </p:txBody>
          </p:sp>
          <p:sp>
            <p:nvSpPr>
              <p:cNvPr id="84" name="TextBox 83">
                <a:extLst>
                  <a:ext uri="{FF2B5EF4-FFF2-40B4-BE49-F238E27FC236}">
                    <a16:creationId xmlns:a16="http://schemas.microsoft.com/office/drawing/2014/main" id="{7E2B08D7-BDCB-4180-B576-D0E41F84CC22}"/>
                  </a:ext>
                </a:extLst>
              </p:cNvPr>
              <p:cNvSpPr txBox="1"/>
              <p:nvPr/>
            </p:nvSpPr>
            <p:spPr>
              <a:xfrm>
                <a:off x="3602224" y="5490262"/>
                <a:ext cx="407484" cy="369332"/>
              </a:xfrm>
              <a:prstGeom prst="rect">
                <a:avLst/>
              </a:prstGeom>
              <a:noFill/>
            </p:spPr>
            <p:txBody>
              <a:bodyPr wrap="none" rtlCol="0">
                <a:spAutoFit/>
              </a:bodyPr>
              <a:lstStyle/>
              <a:p>
                <a:r>
                  <a:rPr lang="en-US" b="1" baseline="30000" dirty="0"/>
                  <a:t>1</a:t>
                </a:r>
                <a:r>
                  <a:rPr lang="en-US" b="1" dirty="0"/>
                  <a:t>H</a:t>
                </a:r>
              </a:p>
            </p:txBody>
          </p:sp>
          <p:sp>
            <p:nvSpPr>
              <p:cNvPr id="85" name="TextBox 84">
                <a:extLst>
                  <a:ext uri="{FF2B5EF4-FFF2-40B4-BE49-F238E27FC236}">
                    <a16:creationId xmlns:a16="http://schemas.microsoft.com/office/drawing/2014/main" id="{37F92338-9D91-488A-8634-5194527CD860}"/>
                  </a:ext>
                </a:extLst>
              </p:cNvPr>
              <p:cNvSpPr txBox="1"/>
              <p:nvPr/>
            </p:nvSpPr>
            <p:spPr>
              <a:xfrm>
                <a:off x="2722066" y="6243470"/>
                <a:ext cx="524503" cy="369332"/>
              </a:xfrm>
              <a:prstGeom prst="rect">
                <a:avLst/>
              </a:prstGeom>
              <a:noFill/>
            </p:spPr>
            <p:txBody>
              <a:bodyPr wrap="none" rtlCol="0">
                <a:spAutoFit/>
              </a:bodyPr>
              <a:lstStyle/>
              <a:p>
                <a:r>
                  <a:rPr lang="en-US" b="1" baseline="30000" dirty="0"/>
                  <a:t>4</a:t>
                </a:r>
                <a:r>
                  <a:rPr lang="en-US" b="1" dirty="0"/>
                  <a:t>He</a:t>
                </a:r>
              </a:p>
            </p:txBody>
          </p:sp>
        </p:grpSp>
      </p:grpSp>
      <p:grpSp>
        <p:nvGrpSpPr>
          <p:cNvPr id="113" name="Group 112">
            <a:extLst>
              <a:ext uri="{FF2B5EF4-FFF2-40B4-BE49-F238E27FC236}">
                <a16:creationId xmlns:a16="http://schemas.microsoft.com/office/drawing/2014/main" id="{CE8F7F63-3BC0-4183-A50B-94238F7D2CC8}"/>
              </a:ext>
            </a:extLst>
          </p:cNvPr>
          <p:cNvGrpSpPr/>
          <p:nvPr/>
        </p:nvGrpSpPr>
        <p:grpSpPr>
          <a:xfrm>
            <a:off x="7777216" y="1024524"/>
            <a:ext cx="3733789" cy="5040188"/>
            <a:chOff x="7380053" y="830563"/>
            <a:chExt cx="3733789" cy="5040188"/>
          </a:xfrm>
        </p:grpSpPr>
        <p:grpSp>
          <p:nvGrpSpPr>
            <p:cNvPr id="86" name="Group 85">
              <a:extLst>
                <a:ext uri="{FF2B5EF4-FFF2-40B4-BE49-F238E27FC236}">
                  <a16:creationId xmlns:a16="http://schemas.microsoft.com/office/drawing/2014/main" id="{88791C0A-7762-48A5-BFD8-144628E9BB87}"/>
                </a:ext>
              </a:extLst>
            </p:cNvPr>
            <p:cNvGrpSpPr/>
            <p:nvPr/>
          </p:nvGrpSpPr>
          <p:grpSpPr>
            <a:xfrm>
              <a:off x="7541153" y="1440439"/>
              <a:ext cx="3568696" cy="4105859"/>
              <a:chOff x="7541153" y="1440439"/>
              <a:chExt cx="3568696" cy="4105859"/>
            </a:xfrm>
          </p:grpSpPr>
          <p:sp>
            <p:nvSpPr>
              <p:cNvPr id="87" name="Oval 86">
                <a:extLst>
                  <a:ext uri="{FF2B5EF4-FFF2-40B4-BE49-F238E27FC236}">
                    <a16:creationId xmlns:a16="http://schemas.microsoft.com/office/drawing/2014/main" id="{BEC61DB6-7071-4095-AB9A-B8F4C49D0018}"/>
                  </a:ext>
                </a:extLst>
              </p:cNvPr>
              <p:cNvSpPr/>
              <p:nvPr/>
            </p:nvSpPr>
            <p:spPr>
              <a:xfrm>
                <a:off x="7737404" y="4852516"/>
                <a:ext cx="274320" cy="274320"/>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8" name="Group 87">
                <a:extLst>
                  <a:ext uri="{FF2B5EF4-FFF2-40B4-BE49-F238E27FC236}">
                    <a16:creationId xmlns:a16="http://schemas.microsoft.com/office/drawing/2014/main" id="{A677F45F-0B94-4B05-A5BF-BEA600FB276D}"/>
                  </a:ext>
                </a:extLst>
              </p:cNvPr>
              <p:cNvGrpSpPr/>
              <p:nvPr/>
            </p:nvGrpSpPr>
            <p:grpSpPr>
              <a:xfrm>
                <a:off x="10372494" y="4738538"/>
                <a:ext cx="487172" cy="445800"/>
                <a:chOff x="8206093" y="4506320"/>
                <a:chExt cx="487172" cy="445800"/>
              </a:xfrm>
            </p:grpSpPr>
            <p:sp>
              <p:nvSpPr>
                <p:cNvPr id="96" name="Oval 95">
                  <a:extLst>
                    <a:ext uri="{FF2B5EF4-FFF2-40B4-BE49-F238E27FC236}">
                      <a16:creationId xmlns:a16="http://schemas.microsoft.com/office/drawing/2014/main" id="{89797D8E-9E4C-45BF-BAC5-1F0FEB8CBD1A}"/>
                    </a:ext>
                  </a:extLst>
                </p:cNvPr>
                <p:cNvSpPr/>
                <p:nvPr/>
              </p:nvSpPr>
              <p:spPr>
                <a:xfrm>
                  <a:off x="8418945" y="4677800"/>
                  <a:ext cx="274320" cy="274320"/>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571D67BB-80DB-464A-AC3F-D742B7DBFEB8}"/>
                    </a:ext>
                  </a:extLst>
                </p:cNvPr>
                <p:cNvSpPr/>
                <p:nvPr/>
              </p:nvSpPr>
              <p:spPr>
                <a:xfrm>
                  <a:off x="8394725" y="4506320"/>
                  <a:ext cx="274320" cy="27432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6BA36979-55B8-4DE3-8A06-0238E79B20F3}"/>
                    </a:ext>
                  </a:extLst>
                </p:cNvPr>
                <p:cNvSpPr/>
                <p:nvPr/>
              </p:nvSpPr>
              <p:spPr>
                <a:xfrm>
                  <a:off x="8212604" y="4677800"/>
                  <a:ext cx="274320" cy="274320"/>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585141C7-3C11-4739-BBF5-AA28EC313FD7}"/>
                    </a:ext>
                  </a:extLst>
                </p:cNvPr>
                <p:cNvSpPr/>
                <p:nvPr/>
              </p:nvSpPr>
              <p:spPr>
                <a:xfrm>
                  <a:off x="8206093" y="4506320"/>
                  <a:ext cx="274320" cy="27432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9" name="Explosion: 8 Points 88">
                <a:extLst>
                  <a:ext uri="{FF2B5EF4-FFF2-40B4-BE49-F238E27FC236}">
                    <a16:creationId xmlns:a16="http://schemas.microsoft.com/office/drawing/2014/main" id="{F113A30E-336B-4931-A253-8C961D4359DD}"/>
                  </a:ext>
                </a:extLst>
              </p:cNvPr>
              <p:cNvSpPr/>
              <p:nvPr/>
            </p:nvSpPr>
            <p:spPr>
              <a:xfrm>
                <a:off x="8796353" y="2829296"/>
                <a:ext cx="914400" cy="914400"/>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0" name="Straight Arrow Connector 89">
                <a:extLst>
                  <a:ext uri="{FF2B5EF4-FFF2-40B4-BE49-F238E27FC236}">
                    <a16:creationId xmlns:a16="http://schemas.microsoft.com/office/drawing/2014/main" id="{12DACD38-061D-4357-BE2C-758386F54DAB}"/>
                  </a:ext>
                </a:extLst>
              </p:cNvPr>
              <p:cNvCxnSpPr>
                <a:cxnSpLocks/>
                <a:stCxn id="106" idx="4"/>
              </p:cNvCxnSpPr>
              <p:nvPr/>
            </p:nvCxnSpPr>
            <p:spPr>
              <a:xfrm>
                <a:off x="8280404" y="1456330"/>
                <a:ext cx="723339" cy="151098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260BA1BB-B3E0-4CE8-B3C4-709264CF9E6F}"/>
                  </a:ext>
                </a:extLst>
              </p:cNvPr>
              <p:cNvCxnSpPr>
                <a:stCxn id="109" idx="4"/>
              </p:cNvCxnSpPr>
              <p:nvPr/>
            </p:nvCxnSpPr>
            <p:spPr>
              <a:xfrm flipH="1">
                <a:off x="9493937" y="1440439"/>
                <a:ext cx="770491" cy="152687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F8D3F9FC-C283-4048-8FBE-AA292C425DD4}"/>
                  </a:ext>
                </a:extLst>
              </p:cNvPr>
              <p:cNvCxnSpPr>
                <a:endCxn id="99" idx="1"/>
              </p:cNvCxnSpPr>
              <p:nvPr/>
            </p:nvCxnSpPr>
            <p:spPr>
              <a:xfrm>
                <a:off x="9493937" y="3541270"/>
                <a:ext cx="918730" cy="123744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664D7AE3-8655-4946-A24A-51A97F3779F6}"/>
                  </a:ext>
                </a:extLst>
              </p:cNvPr>
              <p:cNvCxnSpPr>
                <a:endCxn id="87" idx="7"/>
              </p:cNvCxnSpPr>
              <p:nvPr/>
            </p:nvCxnSpPr>
            <p:spPr>
              <a:xfrm flipH="1">
                <a:off x="7971551" y="3450391"/>
                <a:ext cx="971897" cy="144229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4" name="TextBox 93">
                <a:extLst>
                  <a:ext uri="{FF2B5EF4-FFF2-40B4-BE49-F238E27FC236}">
                    <a16:creationId xmlns:a16="http://schemas.microsoft.com/office/drawing/2014/main" id="{7215247A-9149-43B5-A44B-16C83AB92CF4}"/>
                  </a:ext>
                </a:extLst>
              </p:cNvPr>
              <p:cNvSpPr txBox="1"/>
              <p:nvPr/>
            </p:nvSpPr>
            <p:spPr>
              <a:xfrm>
                <a:off x="10585346" y="5176966"/>
                <a:ext cx="524503" cy="369332"/>
              </a:xfrm>
              <a:prstGeom prst="rect">
                <a:avLst/>
              </a:prstGeom>
              <a:noFill/>
            </p:spPr>
            <p:txBody>
              <a:bodyPr wrap="none" rtlCol="0">
                <a:spAutoFit/>
              </a:bodyPr>
              <a:lstStyle/>
              <a:p>
                <a:r>
                  <a:rPr lang="en-US" b="1" baseline="30000" dirty="0"/>
                  <a:t>4</a:t>
                </a:r>
                <a:r>
                  <a:rPr lang="en-US" b="1" dirty="0"/>
                  <a:t>He</a:t>
                </a:r>
              </a:p>
            </p:txBody>
          </p:sp>
          <p:sp>
            <p:nvSpPr>
              <p:cNvPr id="95" name="TextBox 94">
                <a:extLst>
                  <a:ext uri="{FF2B5EF4-FFF2-40B4-BE49-F238E27FC236}">
                    <a16:creationId xmlns:a16="http://schemas.microsoft.com/office/drawing/2014/main" id="{D0CEDC50-6FBB-4A64-97A4-382728DB984E}"/>
                  </a:ext>
                </a:extLst>
              </p:cNvPr>
              <p:cNvSpPr txBox="1"/>
              <p:nvPr/>
            </p:nvSpPr>
            <p:spPr>
              <a:xfrm>
                <a:off x="7541153" y="5088022"/>
                <a:ext cx="308098" cy="369332"/>
              </a:xfrm>
              <a:prstGeom prst="rect">
                <a:avLst/>
              </a:prstGeom>
              <a:noFill/>
            </p:spPr>
            <p:txBody>
              <a:bodyPr wrap="none" rtlCol="0">
                <a:spAutoFit/>
              </a:bodyPr>
              <a:lstStyle/>
              <a:p>
                <a:r>
                  <a:rPr lang="en-US" b="1" dirty="0"/>
                  <a:t>n</a:t>
                </a:r>
              </a:p>
            </p:txBody>
          </p:sp>
        </p:grpSp>
        <p:grpSp>
          <p:nvGrpSpPr>
            <p:cNvPr id="100" name="Group 99">
              <a:extLst>
                <a:ext uri="{FF2B5EF4-FFF2-40B4-BE49-F238E27FC236}">
                  <a16:creationId xmlns:a16="http://schemas.microsoft.com/office/drawing/2014/main" id="{7674960C-CBF6-49FC-9A2F-BFFD438E9985}"/>
                </a:ext>
              </a:extLst>
            </p:cNvPr>
            <p:cNvGrpSpPr/>
            <p:nvPr/>
          </p:nvGrpSpPr>
          <p:grpSpPr>
            <a:xfrm>
              <a:off x="7662474" y="830563"/>
              <a:ext cx="3250896" cy="717854"/>
              <a:chOff x="7662474" y="830563"/>
              <a:chExt cx="3250896" cy="717854"/>
            </a:xfrm>
          </p:grpSpPr>
          <p:grpSp>
            <p:nvGrpSpPr>
              <p:cNvPr id="101" name="Group 100">
                <a:extLst>
                  <a:ext uri="{FF2B5EF4-FFF2-40B4-BE49-F238E27FC236}">
                    <a16:creationId xmlns:a16="http://schemas.microsoft.com/office/drawing/2014/main" id="{02DD81DB-2CD1-4A58-81EB-5705AFB4F903}"/>
                  </a:ext>
                </a:extLst>
              </p:cNvPr>
              <p:cNvGrpSpPr/>
              <p:nvPr/>
            </p:nvGrpSpPr>
            <p:grpSpPr>
              <a:xfrm>
                <a:off x="10127268" y="1075240"/>
                <a:ext cx="411480" cy="365199"/>
                <a:chOff x="9637740" y="742737"/>
                <a:chExt cx="411480" cy="365199"/>
              </a:xfrm>
            </p:grpSpPr>
            <p:sp>
              <p:nvSpPr>
                <p:cNvPr id="108" name="Oval 107">
                  <a:extLst>
                    <a:ext uri="{FF2B5EF4-FFF2-40B4-BE49-F238E27FC236}">
                      <a16:creationId xmlns:a16="http://schemas.microsoft.com/office/drawing/2014/main" id="{9F6A5E96-F3B8-4F38-998F-940277C4F248}"/>
                    </a:ext>
                  </a:extLst>
                </p:cNvPr>
                <p:cNvSpPr/>
                <p:nvPr/>
              </p:nvSpPr>
              <p:spPr>
                <a:xfrm>
                  <a:off x="9774900" y="742737"/>
                  <a:ext cx="274320" cy="274320"/>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E72F4E3B-3863-4A40-AEF8-0F100B253822}"/>
                    </a:ext>
                  </a:extLst>
                </p:cNvPr>
                <p:cNvSpPr/>
                <p:nvPr/>
              </p:nvSpPr>
              <p:spPr>
                <a:xfrm>
                  <a:off x="9637740" y="833616"/>
                  <a:ext cx="274320" cy="27432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2" name="TextBox 101">
                <a:extLst>
                  <a:ext uri="{FF2B5EF4-FFF2-40B4-BE49-F238E27FC236}">
                    <a16:creationId xmlns:a16="http://schemas.microsoft.com/office/drawing/2014/main" id="{B7FF7141-3071-4208-9F9A-CD095AD64338}"/>
                  </a:ext>
                </a:extLst>
              </p:cNvPr>
              <p:cNvSpPr txBox="1"/>
              <p:nvPr/>
            </p:nvSpPr>
            <p:spPr>
              <a:xfrm>
                <a:off x="7662474" y="830563"/>
                <a:ext cx="409086" cy="369332"/>
              </a:xfrm>
              <a:prstGeom prst="rect">
                <a:avLst/>
              </a:prstGeom>
              <a:noFill/>
            </p:spPr>
            <p:txBody>
              <a:bodyPr wrap="none" rtlCol="0">
                <a:spAutoFit/>
              </a:bodyPr>
              <a:lstStyle/>
              <a:p>
                <a:r>
                  <a:rPr lang="en-US" b="1" baseline="30000" dirty="0"/>
                  <a:t>3</a:t>
                </a:r>
                <a:r>
                  <a:rPr lang="en-US" b="1" dirty="0"/>
                  <a:t>H</a:t>
                </a:r>
              </a:p>
            </p:txBody>
          </p:sp>
          <p:sp>
            <p:nvSpPr>
              <p:cNvPr id="103" name="TextBox 102">
                <a:extLst>
                  <a:ext uri="{FF2B5EF4-FFF2-40B4-BE49-F238E27FC236}">
                    <a16:creationId xmlns:a16="http://schemas.microsoft.com/office/drawing/2014/main" id="{2D6C2964-FCC8-4A0E-B443-84FEEF033DB1}"/>
                  </a:ext>
                </a:extLst>
              </p:cNvPr>
              <p:cNvSpPr txBox="1"/>
              <p:nvPr/>
            </p:nvSpPr>
            <p:spPr>
              <a:xfrm>
                <a:off x="10504284" y="902842"/>
                <a:ext cx="409086" cy="369332"/>
              </a:xfrm>
              <a:prstGeom prst="rect">
                <a:avLst/>
              </a:prstGeom>
              <a:noFill/>
            </p:spPr>
            <p:txBody>
              <a:bodyPr wrap="none" rtlCol="0">
                <a:spAutoFit/>
              </a:bodyPr>
              <a:lstStyle/>
              <a:p>
                <a:r>
                  <a:rPr lang="en-US" b="1" baseline="30000" dirty="0"/>
                  <a:t>2</a:t>
                </a:r>
                <a:r>
                  <a:rPr lang="en-US" b="1" dirty="0"/>
                  <a:t>H</a:t>
                </a:r>
              </a:p>
            </p:txBody>
          </p:sp>
          <p:grpSp>
            <p:nvGrpSpPr>
              <p:cNvPr id="104" name="Group 103">
                <a:extLst>
                  <a:ext uri="{FF2B5EF4-FFF2-40B4-BE49-F238E27FC236}">
                    <a16:creationId xmlns:a16="http://schemas.microsoft.com/office/drawing/2014/main" id="{F2F2B18A-169F-45FF-8DE9-4B6BF8E20F1C}"/>
                  </a:ext>
                </a:extLst>
              </p:cNvPr>
              <p:cNvGrpSpPr/>
              <p:nvPr/>
            </p:nvGrpSpPr>
            <p:grpSpPr>
              <a:xfrm>
                <a:off x="7961323" y="1074804"/>
                <a:ext cx="456241" cy="473613"/>
                <a:chOff x="7961323" y="1074804"/>
                <a:chExt cx="456241" cy="473613"/>
              </a:xfrm>
            </p:grpSpPr>
            <p:sp>
              <p:nvSpPr>
                <p:cNvPr id="105" name="Oval 104">
                  <a:extLst>
                    <a:ext uri="{FF2B5EF4-FFF2-40B4-BE49-F238E27FC236}">
                      <a16:creationId xmlns:a16="http://schemas.microsoft.com/office/drawing/2014/main" id="{ACB05BCD-3233-4165-BA8F-C249A89C60C7}"/>
                    </a:ext>
                  </a:extLst>
                </p:cNvPr>
                <p:cNvSpPr/>
                <p:nvPr/>
              </p:nvSpPr>
              <p:spPr>
                <a:xfrm>
                  <a:off x="8006084" y="1074804"/>
                  <a:ext cx="274320" cy="274320"/>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98DAE063-645A-47CE-B54B-E2A514347CC7}"/>
                    </a:ext>
                  </a:extLst>
                </p:cNvPr>
                <p:cNvSpPr/>
                <p:nvPr/>
              </p:nvSpPr>
              <p:spPr>
                <a:xfrm>
                  <a:off x="8143244" y="1182010"/>
                  <a:ext cx="274320" cy="27432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99B63C63-E24F-4DAC-A138-CD27BC1E49B2}"/>
                    </a:ext>
                  </a:extLst>
                </p:cNvPr>
                <p:cNvSpPr/>
                <p:nvPr/>
              </p:nvSpPr>
              <p:spPr>
                <a:xfrm>
                  <a:off x="7961323" y="1274097"/>
                  <a:ext cx="274320" cy="274320"/>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0" name="TextBox 109">
              <a:extLst>
                <a:ext uri="{FF2B5EF4-FFF2-40B4-BE49-F238E27FC236}">
                  <a16:creationId xmlns:a16="http://schemas.microsoft.com/office/drawing/2014/main" id="{C1C9539F-0CF0-4CA8-AA00-E8FB2BA48B44}"/>
                </a:ext>
              </a:extLst>
            </p:cNvPr>
            <p:cNvSpPr txBox="1"/>
            <p:nvPr/>
          </p:nvSpPr>
          <p:spPr>
            <a:xfrm>
              <a:off x="10140499" y="5480397"/>
              <a:ext cx="973343" cy="369332"/>
            </a:xfrm>
            <a:prstGeom prst="rect">
              <a:avLst/>
            </a:prstGeom>
            <a:noFill/>
          </p:spPr>
          <p:txBody>
            <a:bodyPr wrap="none" rtlCol="0">
              <a:spAutoFit/>
            </a:bodyPr>
            <a:lstStyle/>
            <a:p>
              <a:r>
                <a:rPr lang="en-US" dirty="0"/>
                <a:t>3.5 MeV</a:t>
              </a:r>
            </a:p>
          </p:txBody>
        </p:sp>
        <p:sp>
          <p:nvSpPr>
            <p:cNvPr id="111" name="TextBox 110">
              <a:extLst>
                <a:ext uri="{FF2B5EF4-FFF2-40B4-BE49-F238E27FC236}">
                  <a16:creationId xmlns:a16="http://schemas.microsoft.com/office/drawing/2014/main" id="{361CB526-CA60-43B8-AE76-609C02A28651}"/>
                </a:ext>
              </a:extLst>
            </p:cNvPr>
            <p:cNvSpPr txBox="1"/>
            <p:nvPr/>
          </p:nvSpPr>
          <p:spPr>
            <a:xfrm>
              <a:off x="7380053" y="5501419"/>
              <a:ext cx="1090363" cy="369332"/>
            </a:xfrm>
            <a:prstGeom prst="rect">
              <a:avLst/>
            </a:prstGeom>
            <a:noFill/>
          </p:spPr>
          <p:txBody>
            <a:bodyPr wrap="none" rtlCol="0">
              <a:spAutoFit/>
            </a:bodyPr>
            <a:lstStyle/>
            <a:p>
              <a:r>
                <a:rPr lang="en-US" dirty="0"/>
                <a:t>14.1 MeV</a:t>
              </a:r>
            </a:p>
          </p:txBody>
        </p:sp>
        <p:sp>
          <p:nvSpPr>
            <p:cNvPr id="112" name="TextBox 111">
              <a:extLst>
                <a:ext uri="{FF2B5EF4-FFF2-40B4-BE49-F238E27FC236}">
                  <a16:creationId xmlns:a16="http://schemas.microsoft.com/office/drawing/2014/main" id="{C4A90700-F1F0-482B-87FA-59E12D29C9F8}"/>
                </a:ext>
              </a:extLst>
            </p:cNvPr>
            <p:cNvSpPr txBox="1"/>
            <p:nvPr/>
          </p:nvSpPr>
          <p:spPr>
            <a:xfrm>
              <a:off x="8050121" y="4888111"/>
              <a:ext cx="2376741" cy="369332"/>
            </a:xfrm>
            <a:prstGeom prst="rect">
              <a:avLst/>
            </a:prstGeom>
            <a:noFill/>
          </p:spPr>
          <p:txBody>
            <a:bodyPr wrap="none" rtlCol="0">
              <a:spAutoFit/>
            </a:bodyPr>
            <a:lstStyle/>
            <a:p>
              <a:r>
                <a:rPr lang="en-US" dirty="0"/>
                <a:t>Total Energy 17.6 MeV</a:t>
              </a:r>
            </a:p>
          </p:txBody>
        </p:sp>
      </p:grpSp>
    </p:spTree>
    <p:extLst>
      <p:ext uri="{BB962C8B-B14F-4D97-AF65-F5344CB8AC3E}">
        <p14:creationId xmlns:p14="http://schemas.microsoft.com/office/powerpoint/2010/main" val="245867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ADFA648-AF37-4754-BA98-960CB389E1AE}"/>
              </a:ext>
            </a:extLst>
          </p:cNvPr>
          <p:cNvSpPr>
            <a:spLocks noGrp="1"/>
          </p:cNvSpPr>
          <p:nvPr>
            <p:ph type="title"/>
          </p:nvPr>
        </p:nvSpPr>
        <p:spPr/>
        <p:txBody>
          <a:bodyPr>
            <a:normAutofit/>
          </a:bodyPr>
          <a:lstStyle/>
          <a:p>
            <a:r>
              <a:rPr lang="en-US" sz="3600" dirty="0"/>
              <a:t>Confining a hot fusion plasma</a:t>
            </a:r>
          </a:p>
        </p:txBody>
      </p:sp>
      <p:sp>
        <p:nvSpPr>
          <p:cNvPr id="4" name="Date Placeholder 3">
            <a:extLst>
              <a:ext uri="{FF2B5EF4-FFF2-40B4-BE49-F238E27FC236}">
                <a16:creationId xmlns:a16="http://schemas.microsoft.com/office/drawing/2014/main" id="{E1C6ED81-B284-439E-A872-7DEC30A60A54}"/>
              </a:ext>
            </a:extLst>
          </p:cNvPr>
          <p:cNvSpPr>
            <a:spLocks noGrp="1"/>
          </p:cNvSpPr>
          <p:nvPr>
            <p:ph type="dt" sz="half" idx="10"/>
          </p:nvPr>
        </p:nvSpPr>
        <p:spPr/>
        <p:txBody>
          <a:bodyPr/>
          <a:lstStyle/>
          <a:p>
            <a:r>
              <a:rPr lang="en-US"/>
              <a:t>6/14/2019</a:t>
            </a:r>
          </a:p>
        </p:txBody>
      </p:sp>
      <p:sp>
        <p:nvSpPr>
          <p:cNvPr id="5" name="Footer Placeholder 4">
            <a:extLst>
              <a:ext uri="{FF2B5EF4-FFF2-40B4-BE49-F238E27FC236}">
                <a16:creationId xmlns:a16="http://schemas.microsoft.com/office/drawing/2014/main" id="{20CB6F7C-196F-4A35-B33C-E34ECCCF2672}"/>
              </a:ext>
            </a:extLst>
          </p:cNvPr>
          <p:cNvSpPr>
            <a:spLocks noGrp="1"/>
          </p:cNvSpPr>
          <p:nvPr>
            <p:ph type="ftr" sz="quarter" idx="11"/>
          </p:nvPr>
        </p:nvSpPr>
        <p:spPr/>
        <p:txBody>
          <a:bodyPr/>
          <a:lstStyle/>
          <a:p>
            <a:r>
              <a:rPr lang="en-US"/>
              <a:t>2019 Science Undergraduate Laboratory Internships (SULI) Lectures - Princeton PLasma Physics Laboratory, Princeton NJ, USA</a:t>
            </a:r>
          </a:p>
        </p:txBody>
      </p:sp>
      <p:sp>
        <p:nvSpPr>
          <p:cNvPr id="6" name="Slide Number Placeholder 5">
            <a:extLst>
              <a:ext uri="{FF2B5EF4-FFF2-40B4-BE49-F238E27FC236}">
                <a16:creationId xmlns:a16="http://schemas.microsoft.com/office/drawing/2014/main" id="{0DBCDAED-E703-4CDC-8E45-E4830E2E3671}"/>
              </a:ext>
            </a:extLst>
          </p:cNvPr>
          <p:cNvSpPr>
            <a:spLocks noGrp="1"/>
          </p:cNvSpPr>
          <p:nvPr>
            <p:ph type="sldNum" sz="quarter" idx="12"/>
          </p:nvPr>
        </p:nvSpPr>
        <p:spPr/>
        <p:txBody>
          <a:bodyPr/>
          <a:lstStyle/>
          <a:p>
            <a:fld id="{DAA54947-94DF-4087-82AF-D7550B309CB3}" type="slidenum">
              <a:rPr lang="en-US" smtClean="0"/>
              <a:t>51</a:t>
            </a:fld>
            <a:endParaRPr lang="en-US"/>
          </a:p>
        </p:txBody>
      </p:sp>
      <p:grpSp>
        <p:nvGrpSpPr>
          <p:cNvPr id="8" name="Group 7">
            <a:extLst>
              <a:ext uri="{FF2B5EF4-FFF2-40B4-BE49-F238E27FC236}">
                <a16:creationId xmlns:a16="http://schemas.microsoft.com/office/drawing/2014/main" id="{F720E31E-3DFC-4777-8534-8D8EAF4E3404}"/>
              </a:ext>
            </a:extLst>
          </p:cNvPr>
          <p:cNvGrpSpPr>
            <a:grpSpLocks noChangeAspect="1"/>
          </p:cNvGrpSpPr>
          <p:nvPr/>
        </p:nvGrpSpPr>
        <p:grpSpPr bwMode="auto">
          <a:xfrm>
            <a:off x="1458557" y="1016072"/>
            <a:ext cx="9285701" cy="4389120"/>
            <a:chOff x="808" y="953"/>
            <a:chExt cx="4112" cy="2106"/>
          </a:xfrm>
        </p:grpSpPr>
        <p:pic>
          <p:nvPicPr>
            <p:cNvPr id="9" name="Picture 5" descr="plasma_confinement">
              <a:extLst>
                <a:ext uri="{FF2B5EF4-FFF2-40B4-BE49-F238E27FC236}">
                  <a16:creationId xmlns:a16="http://schemas.microsoft.com/office/drawing/2014/main" id="{6FCC2083-2648-4675-AD10-EE8CCE159E19}"/>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l="13603" t="37920" r="11455" b="27580"/>
            <a:stretch>
              <a:fillRect/>
            </a:stretch>
          </p:blipFill>
          <p:spPr bwMode="auto">
            <a:xfrm>
              <a:off x="816" y="1600"/>
              <a:ext cx="4104" cy="1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plasma_confinement">
              <a:extLst>
                <a:ext uri="{FF2B5EF4-FFF2-40B4-BE49-F238E27FC236}">
                  <a16:creationId xmlns:a16="http://schemas.microsoft.com/office/drawing/2014/main" id="{A81A10E0-4711-4389-8896-D356A02E28DA}"/>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l="13458" t="5762" r="11455" b="77142"/>
            <a:stretch>
              <a:fillRect/>
            </a:stretch>
          </p:blipFill>
          <p:spPr bwMode="auto">
            <a:xfrm>
              <a:off x="808" y="953"/>
              <a:ext cx="4112"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Text Box 8">
            <a:extLst>
              <a:ext uri="{FF2B5EF4-FFF2-40B4-BE49-F238E27FC236}">
                <a16:creationId xmlns:a16="http://schemas.microsoft.com/office/drawing/2014/main" id="{B7A4CFDC-445B-4716-AEBF-F12A5C968C31}"/>
              </a:ext>
            </a:extLst>
          </p:cNvPr>
          <p:cNvSpPr txBox="1">
            <a:spLocks noChangeArrowheads="1"/>
          </p:cNvSpPr>
          <p:nvPr/>
        </p:nvSpPr>
        <p:spPr bwMode="auto">
          <a:xfrm>
            <a:off x="1500645" y="5413579"/>
            <a:ext cx="2159566" cy="70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1200" i="1">
                <a:solidFill>
                  <a:srgbClr val="1822CD"/>
                </a:solidFill>
                <a:latin typeface="Helvetica" charset="0"/>
                <a:ea typeface="ＭＳ Ｐゴシック" charset="0"/>
                <a:cs typeface="ＭＳ Ｐゴシック" charset="0"/>
              </a:defRPr>
            </a:lvl1pPr>
            <a:lvl2pPr marL="742950" indent="-285750" eaLnBrk="0" hangingPunct="0">
              <a:defRPr sz="1200" i="1">
                <a:solidFill>
                  <a:srgbClr val="1822CD"/>
                </a:solidFill>
                <a:latin typeface="Helvetica" charset="0"/>
                <a:ea typeface="ＭＳ Ｐゴシック" charset="0"/>
              </a:defRPr>
            </a:lvl2pPr>
            <a:lvl3pPr marL="1143000" indent="-228600" eaLnBrk="0" hangingPunct="0">
              <a:defRPr sz="1200" i="1">
                <a:solidFill>
                  <a:srgbClr val="1822CD"/>
                </a:solidFill>
                <a:latin typeface="Helvetica" charset="0"/>
                <a:ea typeface="ＭＳ Ｐゴシック" charset="0"/>
              </a:defRPr>
            </a:lvl3pPr>
            <a:lvl4pPr marL="1600200" indent="-228600" eaLnBrk="0" hangingPunct="0">
              <a:defRPr sz="1200" i="1">
                <a:solidFill>
                  <a:srgbClr val="1822CD"/>
                </a:solidFill>
                <a:latin typeface="Helvetica" charset="0"/>
                <a:ea typeface="ＭＳ Ｐゴシック" charset="0"/>
              </a:defRPr>
            </a:lvl4pPr>
            <a:lvl5pPr marL="2057400" indent="-228600" eaLnBrk="0" hangingPunct="0">
              <a:defRPr sz="1200"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i="1">
                <a:solidFill>
                  <a:srgbClr val="1822CD"/>
                </a:solidFill>
                <a:latin typeface="Helvetica" charset="0"/>
                <a:ea typeface="ＭＳ Ｐゴシック" charset="0"/>
              </a:defRPr>
            </a:lvl9pPr>
          </a:lstStyle>
          <a:p>
            <a:pPr eaLnBrk="1" hangingPunct="1">
              <a:buFontTx/>
              <a:buNone/>
            </a:pPr>
            <a:r>
              <a:rPr lang="en-US" sz="1800" b="1" i="0" dirty="0">
                <a:solidFill>
                  <a:srgbClr val="000000"/>
                </a:solidFill>
                <a:latin typeface="Sand" charset="0"/>
              </a:rPr>
              <a:t>Requires large </a:t>
            </a:r>
          </a:p>
          <a:p>
            <a:pPr eaLnBrk="1" hangingPunct="1">
              <a:buFontTx/>
              <a:buNone/>
            </a:pPr>
            <a:r>
              <a:rPr lang="en-US" sz="1800" b="1" i="0" dirty="0">
                <a:solidFill>
                  <a:srgbClr val="000000"/>
                </a:solidFill>
                <a:latin typeface="Sand" charset="0"/>
              </a:rPr>
              <a:t>amounts of mass!</a:t>
            </a:r>
          </a:p>
        </p:txBody>
      </p:sp>
      <p:sp>
        <p:nvSpPr>
          <p:cNvPr id="12" name="Text Box 9">
            <a:extLst>
              <a:ext uri="{FF2B5EF4-FFF2-40B4-BE49-F238E27FC236}">
                <a16:creationId xmlns:a16="http://schemas.microsoft.com/office/drawing/2014/main" id="{F7119DC7-A961-48FE-8B80-02420A3BEB55}"/>
              </a:ext>
            </a:extLst>
          </p:cNvPr>
          <p:cNvSpPr txBox="1">
            <a:spLocks noChangeArrowheads="1"/>
          </p:cNvSpPr>
          <p:nvPr/>
        </p:nvSpPr>
        <p:spPr bwMode="auto">
          <a:xfrm>
            <a:off x="4054764" y="5422815"/>
            <a:ext cx="360146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1200" i="1">
                <a:solidFill>
                  <a:srgbClr val="1822CD"/>
                </a:solidFill>
                <a:latin typeface="Helvetica" charset="0"/>
                <a:ea typeface="ＭＳ Ｐゴシック" charset="0"/>
                <a:cs typeface="ＭＳ Ｐゴシック" charset="0"/>
              </a:defRPr>
            </a:lvl1pPr>
            <a:lvl2pPr marL="742950" indent="-285750" eaLnBrk="0" hangingPunct="0">
              <a:defRPr sz="1200" i="1">
                <a:solidFill>
                  <a:srgbClr val="1822CD"/>
                </a:solidFill>
                <a:latin typeface="Helvetica" charset="0"/>
                <a:ea typeface="ＭＳ Ｐゴシック" charset="0"/>
              </a:defRPr>
            </a:lvl2pPr>
            <a:lvl3pPr marL="1143000" indent="-228600" eaLnBrk="0" hangingPunct="0">
              <a:defRPr sz="1200" i="1">
                <a:solidFill>
                  <a:srgbClr val="1822CD"/>
                </a:solidFill>
                <a:latin typeface="Helvetica" charset="0"/>
                <a:ea typeface="ＭＳ Ｐゴシック" charset="0"/>
              </a:defRPr>
            </a:lvl3pPr>
            <a:lvl4pPr marL="1600200" indent="-228600" eaLnBrk="0" hangingPunct="0">
              <a:defRPr sz="1200" i="1">
                <a:solidFill>
                  <a:srgbClr val="1822CD"/>
                </a:solidFill>
                <a:latin typeface="Helvetica" charset="0"/>
                <a:ea typeface="ＭＳ Ｐゴシック" charset="0"/>
              </a:defRPr>
            </a:lvl4pPr>
            <a:lvl5pPr marL="2057400" indent="-228600" eaLnBrk="0" hangingPunct="0">
              <a:defRPr sz="1200"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i="1">
                <a:solidFill>
                  <a:srgbClr val="1822CD"/>
                </a:solidFill>
                <a:latin typeface="Helvetica" charset="0"/>
                <a:ea typeface="ＭＳ Ｐゴシック" charset="0"/>
              </a:defRPr>
            </a:lvl9pPr>
          </a:lstStyle>
          <a:p>
            <a:pPr eaLnBrk="1" hangingPunct="1">
              <a:buFontTx/>
              <a:buNone/>
            </a:pPr>
            <a:r>
              <a:rPr lang="en-US" sz="1800" b="1" i="0" dirty="0">
                <a:solidFill>
                  <a:srgbClr val="CC3300"/>
                </a:solidFill>
                <a:latin typeface="Sand" charset="0"/>
              </a:rPr>
              <a:t>Confines the plasma in the direction across the magnetic field</a:t>
            </a:r>
          </a:p>
        </p:txBody>
      </p:sp>
      <p:sp>
        <p:nvSpPr>
          <p:cNvPr id="13" name="Text Box 10">
            <a:extLst>
              <a:ext uri="{FF2B5EF4-FFF2-40B4-BE49-F238E27FC236}">
                <a16:creationId xmlns:a16="http://schemas.microsoft.com/office/drawing/2014/main" id="{019388F6-31E7-490F-A4C3-7CB9041ED87C}"/>
              </a:ext>
            </a:extLst>
          </p:cNvPr>
          <p:cNvSpPr txBox="1">
            <a:spLocks noChangeArrowheads="1"/>
          </p:cNvSpPr>
          <p:nvPr/>
        </p:nvSpPr>
        <p:spPr bwMode="auto">
          <a:xfrm>
            <a:off x="8014086" y="5412573"/>
            <a:ext cx="2441694" cy="70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1200" i="1">
                <a:solidFill>
                  <a:srgbClr val="1822CD"/>
                </a:solidFill>
                <a:latin typeface="Helvetica" charset="0"/>
                <a:ea typeface="ＭＳ Ｐゴシック" charset="0"/>
                <a:cs typeface="ＭＳ Ｐゴシック" charset="0"/>
              </a:defRPr>
            </a:lvl1pPr>
            <a:lvl2pPr marL="742950" indent="-285750" eaLnBrk="0" hangingPunct="0">
              <a:defRPr sz="1200" i="1">
                <a:solidFill>
                  <a:srgbClr val="1822CD"/>
                </a:solidFill>
                <a:latin typeface="Helvetica" charset="0"/>
                <a:ea typeface="ＭＳ Ｐゴシック" charset="0"/>
              </a:defRPr>
            </a:lvl2pPr>
            <a:lvl3pPr marL="1143000" indent="-228600" eaLnBrk="0" hangingPunct="0">
              <a:defRPr sz="1200" i="1">
                <a:solidFill>
                  <a:srgbClr val="1822CD"/>
                </a:solidFill>
                <a:latin typeface="Helvetica" charset="0"/>
                <a:ea typeface="ＭＳ Ｐゴシック" charset="0"/>
              </a:defRPr>
            </a:lvl3pPr>
            <a:lvl4pPr marL="1600200" indent="-228600" eaLnBrk="0" hangingPunct="0">
              <a:defRPr sz="1200" i="1">
                <a:solidFill>
                  <a:srgbClr val="1822CD"/>
                </a:solidFill>
                <a:latin typeface="Helvetica" charset="0"/>
                <a:ea typeface="ＭＳ Ｐゴシック" charset="0"/>
              </a:defRPr>
            </a:lvl4pPr>
            <a:lvl5pPr marL="2057400" indent="-228600" eaLnBrk="0" hangingPunct="0">
              <a:defRPr sz="1200"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i="1">
                <a:solidFill>
                  <a:srgbClr val="1822CD"/>
                </a:solidFill>
                <a:latin typeface="Helvetica" charset="0"/>
                <a:ea typeface="ＭＳ Ｐゴシック" charset="0"/>
              </a:defRPr>
            </a:lvl9pPr>
          </a:lstStyle>
          <a:p>
            <a:pPr eaLnBrk="1" hangingPunct="1">
              <a:buFontTx/>
              <a:buNone/>
            </a:pPr>
            <a:r>
              <a:rPr lang="en-US" sz="1800" b="1" i="0" dirty="0">
                <a:solidFill>
                  <a:srgbClr val="000000"/>
                </a:solidFill>
                <a:latin typeface="Sand" charset="0"/>
              </a:rPr>
              <a:t>Energy and defense </a:t>
            </a:r>
          </a:p>
          <a:p>
            <a:pPr eaLnBrk="1" hangingPunct="1">
              <a:buFontTx/>
              <a:buNone/>
            </a:pPr>
            <a:r>
              <a:rPr lang="en-US" sz="1800" b="1" i="0" dirty="0">
                <a:solidFill>
                  <a:srgbClr val="000000"/>
                </a:solidFill>
                <a:latin typeface="Sand" charset="0"/>
              </a:rPr>
              <a:t>relevant</a:t>
            </a:r>
          </a:p>
        </p:txBody>
      </p:sp>
    </p:spTree>
    <p:extLst>
      <p:ext uri="{BB962C8B-B14F-4D97-AF65-F5344CB8AC3E}">
        <p14:creationId xmlns:p14="http://schemas.microsoft.com/office/powerpoint/2010/main" val="13848941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C2C0A-E4C3-48AB-9A9A-271DB2D428AF}"/>
              </a:ext>
            </a:extLst>
          </p:cNvPr>
          <p:cNvSpPr>
            <a:spLocks noGrp="1"/>
          </p:cNvSpPr>
          <p:nvPr>
            <p:ph type="title"/>
          </p:nvPr>
        </p:nvSpPr>
        <p:spPr/>
        <p:txBody>
          <a:bodyPr>
            <a:noAutofit/>
          </a:bodyPr>
          <a:lstStyle/>
          <a:p>
            <a:r>
              <a:rPr lang="en-US" sz="2800" dirty="0"/>
              <a:t>Challenge for fusion: Keeping the core hot and the plasma facing components (PFC) cold</a:t>
            </a:r>
          </a:p>
        </p:txBody>
      </p:sp>
      <p:sp>
        <p:nvSpPr>
          <p:cNvPr id="3" name="Date Placeholder 2">
            <a:extLst>
              <a:ext uri="{FF2B5EF4-FFF2-40B4-BE49-F238E27FC236}">
                <a16:creationId xmlns:a16="http://schemas.microsoft.com/office/drawing/2014/main" id="{CACBC3E6-3290-496D-86AA-B4339EB2846E}"/>
              </a:ext>
            </a:extLst>
          </p:cNvPr>
          <p:cNvSpPr>
            <a:spLocks noGrp="1"/>
          </p:cNvSpPr>
          <p:nvPr>
            <p:ph type="dt" sz="half" idx="10"/>
          </p:nvPr>
        </p:nvSpPr>
        <p:spPr/>
        <p:txBody>
          <a:bodyPr/>
          <a:lstStyle/>
          <a:p>
            <a:r>
              <a:rPr lang="en-US"/>
              <a:t>6/14/2019</a:t>
            </a:r>
          </a:p>
        </p:txBody>
      </p:sp>
      <p:sp>
        <p:nvSpPr>
          <p:cNvPr id="4" name="Footer Placeholder 3">
            <a:extLst>
              <a:ext uri="{FF2B5EF4-FFF2-40B4-BE49-F238E27FC236}">
                <a16:creationId xmlns:a16="http://schemas.microsoft.com/office/drawing/2014/main" id="{79B17936-C651-4934-A7CB-05263FF773E0}"/>
              </a:ext>
            </a:extLst>
          </p:cNvPr>
          <p:cNvSpPr>
            <a:spLocks noGrp="1"/>
          </p:cNvSpPr>
          <p:nvPr>
            <p:ph type="ftr" sz="quarter" idx="11"/>
          </p:nvPr>
        </p:nvSpPr>
        <p:spPr/>
        <p:txBody>
          <a:bodyPr/>
          <a:lstStyle/>
          <a:p>
            <a:r>
              <a:rPr lang="en-US"/>
              <a:t>2019 Science Undergraduate Laboratory Internships (SULI) Lectures - Princeton PLasma Physics Laboratory, Princeton NJ, USA</a:t>
            </a:r>
          </a:p>
        </p:txBody>
      </p:sp>
      <p:sp>
        <p:nvSpPr>
          <p:cNvPr id="5" name="Slide Number Placeholder 4">
            <a:extLst>
              <a:ext uri="{FF2B5EF4-FFF2-40B4-BE49-F238E27FC236}">
                <a16:creationId xmlns:a16="http://schemas.microsoft.com/office/drawing/2014/main" id="{43083F56-970B-46A0-92C6-26209E6C746E}"/>
              </a:ext>
            </a:extLst>
          </p:cNvPr>
          <p:cNvSpPr>
            <a:spLocks noGrp="1"/>
          </p:cNvSpPr>
          <p:nvPr>
            <p:ph type="sldNum" sz="quarter" idx="12"/>
          </p:nvPr>
        </p:nvSpPr>
        <p:spPr/>
        <p:txBody>
          <a:bodyPr/>
          <a:lstStyle/>
          <a:p>
            <a:fld id="{DAA54947-94DF-4087-82AF-D7550B309CB3}" type="slidenum">
              <a:rPr lang="en-US" smtClean="0"/>
              <a:t>52</a:t>
            </a:fld>
            <a:endParaRPr lang="en-US"/>
          </a:p>
        </p:txBody>
      </p:sp>
      <p:grpSp>
        <p:nvGrpSpPr>
          <p:cNvPr id="12" name="Group 11">
            <a:extLst>
              <a:ext uri="{FF2B5EF4-FFF2-40B4-BE49-F238E27FC236}">
                <a16:creationId xmlns:a16="http://schemas.microsoft.com/office/drawing/2014/main" id="{B127934E-348B-4187-9616-BC5B048ED52C}"/>
              </a:ext>
            </a:extLst>
          </p:cNvPr>
          <p:cNvGrpSpPr/>
          <p:nvPr/>
        </p:nvGrpSpPr>
        <p:grpSpPr>
          <a:xfrm>
            <a:off x="3722250" y="1073874"/>
            <a:ext cx="4760288" cy="4937329"/>
            <a:chOff x="600361" y="1046166"/>
            <a:chExt cx="4760288" cy="4937329"/>
          </a:xfrm>
        </p:grpSpPr>
        <p:pic>
          <p:nvPicPr>
            <p:cNvPr id="6" name="Picture 10">
              <a:extLst>
                <a:ext uri="{FF2B5EF4-FFF2-40B4-BE49-F238E27FC236}">
                  <a16:creationId xmlns:a16="http://schemas.microsoft.com/office/drawing/2014/main" id="{D43A1432-20AA-48DA-A8BD-6E98FA1F45FF}"/>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00361" y="1046166"/>
              <a:ext cx="4578724" cy="4937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8">
              <a:extLst>
                <a:ext uri="{FF2B5EF4-FFF2-40B4-BE49-F238E27FC236}">
                  <a16:creationId xmlns:a16="http://schemas.microsoft.com/office/drawing/2014/main" id="{5388F4B2-1EC2-44D9-B07F-AD5CF9CA3CDF}"/>
                </a:ext>
              </a:extLst>
            </p:cNvPr>
            <p:cNvSpPr>
              <a:spLocks noChangeArrowheads="1"/>
            </p:cNvSpPr>
            <p:nvPr/>
          </p:nvSpPr>
          <p:spPr bwMode="auto">
            <a:xfrm>
              <a:off x="651955" y="1568452"/>
              <a:ext cx="3504935" cy="565150"/>
            </a:xfrm>
            <a:prstGeom prst="ellipse">
              <a:avLst/>
            </a:prstGeom>
            <a:noFill/>
            <a:ln w="3810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b="1"/>
            </a:p>
          </p:txBody>
        </p:sp>
        <p:sp>
          <p:nvSpPr>
            <p:cNvPr id="8" name="TextBox 1">
              <a:extLst>
                <a:ext uri="{FF2B5EF4-FFF2-40B4-BE49-F238E27FC236}">
                  <a16:creationId xmlns:a16="http://schemas.microsoft.com/office/drawing/2014/main" id="{095BD25F-61D3-47DD-AA28-AD8A4C9F7DD6}"/>
                </a:ext>
              </a:extLst>
            </p:cNvPr>
            <p:cNvSpPr txBox="1">
              <a:spLocks noChangeArrowheads="1"/>
            </p:cNvSpPr>
            <p:nvPr/>
          </p:nvSpPr>
          <p:spPr bwMode="auto">
            <a:xfrm>
              <a:off x="2619397" y="3514727"/>
              <a:ext cx="21723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i="1">
                  <a:solidFill>
                    <a:srgbClr val="1822CD"/>
                  </a:solidFill>
                  <a:latin typeface="Helvetica" charset="0"/>
                  <a:ea typeface="ＭＳ Ｐゴシック" charset="0"/>
                  <a:cs typeface="ＭＳ Ｐゴシック" charset="0"/>
                </a:defRPr>
              </a:lvl1pPr>
              <a:lvl2pPr marL="742950" indent="-285750" eaLnBrk="0" hangingPunct="0">
                <a:defRPr sz="1200" i="1">
                  <a:solidFill>
                    <a:srgbClr val="1822CD"/>
                  </a:solidFill>
                  <a:latin typeface="Helvetica" charset="0"/>
                  <a:ea typeface="ＭＳ Ｐゴシック" charset="0"/>
                </a:defRPr>
              </a:lvl2pPr>
              <a:lvl3pPr marL="1143000" indent="-228600" eaLnBrk="0" hangingPunct="0">
                <a:defRPr sz="1200" i="1">
                  <a:solidFill>
                    <a:srgbClr val="1822CD"/>
                  </a:solidFill>
                  <a:latin typeface="Helvetica" charset="0"/>
                  <a:ea typeface="ＭＳ Ｐゴシック" charset="0"/>
                </a:defRPr>
              </a:lvl3pPr>
              <a:lvl4pPr marL="1600200" indent="-228600" eaLnBrk="0" hangingPunct="0">
                <a:defRPr sz="1200" i="1">
                  <a:solidFill>
                    <a:srgbClr val="1822CD"/>
                  </a:solidFill>
                  <a:latin typeface="Helvetica" charset="0"/>
                  <a:ea typeface="ＭＳ Ｐゴシック" charset="0"/>
                </a:defRPr>
              </a:lvl4pPr>
              <a:lvl5pPr marL="2057400" indent="-228600" eaLnBrk="0" hangingPunct="0">
                <a:defRPr sz="1200"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i="1">
                  <a:solidFill>
                    <a:srgbClr val="1822CD"/>
                  </a:solidFill>
                  <a:latin typeface="Helvetica" charset="0"/>
                  <a:ea typeface="ＭＳ Ｐゴシック" charset="0"/>
                </a:defRPr>
              </a:lvl9pPr>
            </a:lstStyle>
            <a:p>
              <a:pPr eaLnBrk="1" hangingPunct="1">
                <a:buFontTx/>
                <a:buNone/>
              </a:pPr>
              <a:r>
                <a:rPr lang="en-US" sz="1800" i="0">
                  <a:solidFill>
                    <a:srgbClr val="FF0000"/>
                  </a:solidFill>
                </a:rPr>
                <a:t>Solid material limits</a:t>
              </a:r>
            </a:p>
          </p:txBody>
        </p:sp>
        <p:sp>
          <p:nvSpPr>
            <p:cNvPr id="9" name="Oval 9">
              <a:extLst>
                <a:ext uri="{FF2B5EF4-FFF2-40B4-BE49-F238E27FC236}">
                  <a16:creationId xmlns:a16="http://schemas.microsoft.com/office/drawing/2014/main" id="{0F74779F-E367-4C5E-BF04-E5EF3FDA5855}"/>
                </a:ext>
              </a:extLst>
            </p:cNvPr>
            <p:cNvSpPr>
              <a:spLocks noChangeArrowheads="1"/>
            </p:cNvSpPr>
            <p:nvPr/>
          </p:nvSpPr>
          <p:spPr bwMode="auto">
            <a:xfrm>
              <a:off x="600361" y="3505202"/>
              <a:ext cx="4629679" cy="477838"/>
            </a:xfrm>
            <a:prstGeom prst="ellipse">
              <a:avLst/>
            </a:prstGeom>
            <a:noFill/>
            <a:ln w="3810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b="1"/>
            </a:p>
          </p:txBody>
        </p:sp>
        <p:sp>
          <p:nvSpPr>
            <p:cNvPr id="11" name="TextBox 10">
              <a:extLst>
                <a:ext uri="{FF2B5EF4-FFF2-40B4-BE49-F238E27FC236}">
                  <a16:creationId xmlns:a16="http://schemas.microsoft.com/office/drawing/2014/main" id="{7D00B294-56BF-407F-B384-CDCDC582F944}"/>
                </a:ext>
              </a:extLst>
            </p:cNvPr>
            <p:cNvSpPr txBox="1">
              <a:spLocks noChangeArrowheads="1"/>
            </p:cNvSpPr>
            <p:nvPr/>
          </p:nvSpPr>
          <p:spPr bwMode="auto">
            <a:xfrm>
              <a:off x="3544645" y="4514852"/>
              <a:ext cx="1816004" cy="369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83" tIns="45591" rIns="91183" bIns="45591">
              <a:spAutoFit/>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fontAlgn="auto" hangingPunct="1">
                <a:spcBef>
                  <a:spcPts val="0"/>
                </a:spcBef>
                <a:spcAft>
                  <a:spcPts val="0"/>
                </a:spcAft>
                <a:buFontTx/>
                <a:buNone/>
                <a:defRPr/>
              </a:pPr>
              <a:r>
                <a:rPr lang="en-US" sz="1800" i="0" kern="0" dirty="0">
                  <a:solidFill>
                    <a:srgbClr val="0000FF"/>
                  </a:solidFill>
                  <a:latin typeface="Comic Sans MS"/>
                  <a:cs typeface="Comic Sans MS"/>
                </a:rPr>
                <a:t>1 </a:t>
              </a:r>
              <a:r>
                <a:rPr lang="en-US" sz="1800" i="0" kern="0" dirty="0" err="1">
                  <a:solidFill>
                    <a:srgbClr val="0000FF"/>
                  </a:solidFill>
                  <a:latin typeface="Comic Sans MS"/>
                  <a:cs typeface="Comic Sans MS"/>
                </a:rPr>
                <a:t>eV</a:t>
              </a:r>
              <a:r>
                <a:rPr lang="en-US" sz="1800" i="0" kern="0" dirty="0">
                  <a:solidFill>
                    <a:srgbClr val="0000FF"/>
                  </a:solidFill>
                  <a:latin typeface="Comic Sans MS"/>
                  <a:cs typeface="Comic Sans MS"/>
                </a:rPr>
                <a:t> ~ 11,600 K</a:t>
              </a:r>
            </a:p>
          </p:txBody>
        </p:sp>
      </p:grpSp>
    </p:spTree>
    <p:extLst>
      <p:ext uri="{BB962C8B-B14F-4D97-AF65-F5344CB8AC3E}">
        <p14:creationId xmlns:p14="http://schemas.microsoft.com/office/powerpoint/2010/main" val="8278594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F9A69-2753-421B-9ED4-12926C5B6702}"/>
              </a:ext>
            </a:extLst>
          </p:cNvPr>
          <p:cNvSpPr>
            <a:spLocks noGrp="1"/>
          </p:cNvSpPr>
          <p:nvPr>
            <p:ph type="title"/>
          </p:nvPr>
        </p:nvSpPr>
        <p:spPr/>
        <p:txBody>
          <a:bodyPr>
            <a:normAutofit/>
          </a:bodyPr>
          <a:lstStyle/>
          <a:p>
            <a:r>
              <a:rPr lang="en-US" sz="3600" dirty="0"/>
              <a:t>Complex behavior of materials and plasmas</a:t>
            </a:r>
          </a:p>
        </p:txBody>
      </p:sp>
      <p:sp>
        <p:nvSpPr>
          <p:cNvPr id="3" name="Date Placeholder 2">
            <a:extLst>
              <a:ext uri="{FF2B5EF4-FFF2-40B4-BE49-F238E27FC236}">
                <a16:creationId xmlns:a16="http://schemas.microsoft.com/office/drawing/2014/main" id="{43D79381-DCDB-492E-AC8E-E10C345BC86A}"/>
              </a:ext>
            </a:extLst>
          </p:cNvPr>
          <p:cNvSpPr>
            <a:spLocks noGrp="1"/>
          </p:cNvSpPr>
          <p:nvPr>
            <p:ph type="dt" sz="half" idx="10"/>
          </p:nvPr>
        </p:nvSpPr>
        <p:spPr/>
        <p:txBody>
          <a:bodyPr/>
          <a:lstStyle/>
          <a:p>
            <a:r>
              <a:rPr lang="en-US"/>
              <a:t>6/14/2019</a:t>
            </a:r>
          </a:p>
        </p:txBody>
      </p:sp>
      <p:sp>
        <p:nvSpPr>
          <p:cNvPr id="4" name="Footer Placeholder 3">
            <a:extLst>
              <a:ext uri="{FF2B5EF4-FFF2-40B4-BE49-F238E27FC236}">
                <a16:creationId xmlns:a16="http://schemas.microsoft.com/office/drawing/2014/main" id="{3DBF5C7B-42ED-4A47-AF58-F53C39057CA9}"/>
              </a:ext>
            </a:extLst>
          </p:cNvPr>
          <p:cNvSpPr>
            <a:spLocks noGrp="1"/>
          </p:cNvSpPr>
          <p:nvPr>
            <p:ph type="ftr" sz="quarter" idx="11"/>
          </p:nvPr>
        </p:nvSpPr>
        <p:spPr/>
        <p:txBody>
          <a:bodyPr/>
          <a:lstStyle/>
          <a:p>
            <a:r>
              <a:rPr lang="en-US"/>
              <a:t>2019 Science Undergraduate Laboratory Internships (SULI) Lectures - Princeton PLasma Physics Laboratory, Princeton NJ, USA</a:t>
            </a:r>
          </a:p>
        </p:txBody>
      </p:sp>
      <p:sp>
        <p:nvSpPr>
          <p:cNvPr id="5" name="Slide Number Placeholder 4">
            <a:extLst>
              <a:ext uri="{FF2B5EF4-FFF2-40B4-BE49-F238E27FC236}">
                <a16:creationId xmlns:a16="http://schemas.microsoft.com/office/drawing/2014/main" id="{9C2CE786-4A80-44EB-8419-750BA810F792}"/>
              </a:ext>
            </a:extLst>
          </p:cNvPr>
          <p:cNvSpPr>
            <a:spLocks noGrp="1"/>
          </p:cNvSpPr>
          <p:nvPr>
            <p:ph type="sldNum" sz="quarter" idx="12"/>
          </p:nvPr>
        </p:nvSpPr>
        <p:spPr/>
        <p:txBody>
          <a:bodyPr/>
          <a:lstStyle/>
          <a:p>
            <a:fld id="{DAA54947-94DF-4087-82AF-D7550B309CB3}" type="slidenum">
              <a:rPr lang="en-US" smtClean="0"/>
              <a:t>53</a:t>
            </a:fld>
            <a:endParaRPr lang="en-US"/>
          </a:p>
        </p:txBody>
      </p:sp>
      <p:grpSp>
        <p:nvGrpSpPr>
          <p:cNvPr id="7" name="Group 6">
            <a:extLst>
              <a:ext uri="{FF2B5EF4-FFF2-40B4-BE49-F238E27FC236}">
                <a16:creationId xmlns:a16="http://schemas.microsoft.com/office/drawing/2014/main" id="{DB9B38FC-99ED-46E3-8448-A0CCD9033E35}"/>
              </a:ext>
            </a:extLst>
          </p:cNvPr>
          <p:cNvGrpSpPr/>
          <p:nvPr/>
        </p:nvGrpSpPr>
        <p:grpSpPr>
          <a:xfrm>
            <a:off x="5645727" y="1600199"/>
            <a:ext cx="5424965" cy="3657601"/>
            <a:chOff x="5645727" y="1600199"/>
            <a:chExt cx="5424965" cy="3657601"/>
          </a:xfrm>
        </p:grpSpPr>
        <p:sp>
          <p:nvSpPr>
            <p:cNvPr id="8" name="Rectangle: Rounded Corners 7">
              <a:extLst>
                <a:ext uri="{FF2B5EF4-FFF2-40B4-BE49-F238E27FC236}">
                  <a16:creationId xmlns:a16="http://schemas.microsoft.com/office/drawing/2014/main" id="{77235D69-9C2F-49B7-9253-DCA3EE9DCFEE}"/>
                </a:ext>
              </a:extLst>
            </p:cNvPr>
            <p:cNvSpPr/>
            <p:nvPr/>
          </p:nvSpPr>
          <p:spPr>
            <a:xfrm>
              <a:off x="5645727" y="1600199"/>
              <a:ext cx="1374197" cy="3657599"/>
            </a:xfrm>
            <a:prstGeom prst="roundRect">
              <a:avLst/>
            </a:prstGeom>
            <a:solidFill>
              <a:schemeClr val="accent1">
                <a:lumMod val="40000"/>
                <a:lumOff val="6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cs typeface="Times New Roman" panose="02020603050405020304" pitchFamily="18" charset="0"/>
                </a:rPr>
                <a:t>Plasma</a:t>
              </a:r>
            </a:p>
            <a:p>
              <a:pPr algn="ctr"/>
              <a:endParaRPr lang="en-US" b="1" dirty="0">
                <a:solidFill>
                  <a:schemeClr val="tx1"/>
                </a:solidFill>
                <a:latin typeface="Times New Roman" panose="02020603050405020304" pitchFamily="18" charset="0"/>
                <a:cs typeface="Times New Roman" panose="02020603050405020304" pitchFamily="18" charset="0"/>
              </a:endParaRPr>
            </a:p>
            <a:p>
              <a:pPr algn="ctr"/>
              <a:r>
                <a:rPr lang="en-US" b="1" i="1" dirty="0" err="1">
                  <a:solidFill>
                    <a:schemeClr val="tx1"/>
                  </a:solidFill>
                  <a:latin typeface="Times New Roman" panose="02020603050405020304" pitchFamily="18" charset="0"/>
                  <a:cs typeface="Times New Roman" panose="02020603050405020304" pitchFamily="18" charset="0"/>
                </a:rPr>
                <a:t>T</a:t>
              </a:r>
              <a:r>
                <a:rPr lang="en-US" b="1" i="1" baseline="-25000" dirty="0" err="1">
                  <a:solidFill>
                    <a:schemeClr val="tx1"/>
                  </a:solidFill>
                  <a:latin typeface="Times New Roman" panose="02020603050405020304" pitchFamily="18" charset="0"/>
                  <a:cs typeface="Times New Roman" panose="02020603050405020304" pitchFamily="18" charset="0"/>
                </a:rPr>
                <a:t>e</a:t>
              </a:r>
              <a:r>
                <a:rPr lang="en-US" b="1" i="1" dirty="0">
                  <a:solidFill>
                    <a:schemeClr val="tx1"/>
                  </a:solidFill>
                  <a:latin typeface="Times New Roman" panose="02020603050405020304" pitchFamily="18" charset="0"/>
                  <a:cs typeface="Times New Roman" panose="02020603050405020304" pitchFamily="18" charset="0"/>
                </a:rPr>
                <a:t>(</a:t>
              </a:r>
              <a:r>
                <a:rPr lang="en-US" b="1" i="1" dirty="0" err="1">
                  <a:solidFill>
                    <a:schemeClr val="tx1"/>
                  </a:solidFill>
                  <a:latin typeface="Times New Roman" panose="02020603050405020304" pitchFamily="18" charset="0"/>
                  <a:cs typeface="Times New Roman" panose="02020603050405020304" pitchFamily="18" charset="0"/>
                </a:rPr>
                <a:t>a,t</a:t>
              </a:r>
              <a:r>
                <a:rPr lang="en-US" b="1" i="1" dirty="0">
                  <a:solidFill>
                    <a:schemeClr val="tx1"/>
                  </a:solidFill>
                  <a:latin typeface="Times New Roman" panose="02020603050405020304" pitchFamily="18" charset="0"/>
                  <a:cs typeface="Times New Roman" panose="02020603050405020304" pitchFamily="18" charset="0"/>
                </a:rPr>
                <a:t>)</a:t>
              </a:r>
            </a:p>
            <a:p>
              <a:pPr algn="ctr"/>
              <a:r>
                <a:rPr lang="en-US" b="1" i="1" dirty="0" err="1">
                  <a:solidFill>
                    <a:schemeClr val="tx1"/>
                  </a:solidFill>
                  <a:latin typeface="Times New Roman" panose="02020603050405020304" pitchFamily="18" charset="0"/>
                  <a:cs typeface="Times New Roman" panose="02020603050405020304" pitchFamily="18" charset="0"/>
                </a:rPr>
                <a:t>T</a:t>
              </a:r>
              <a:r>
                <a:rPr lang="en-US" b="1" i="1" baseline="-25000" dirty="0" err="1">
                  <a:solidFill>
                    <a:schemeClr val="tx1"/>
                  </a:solidFill>
                  <a:latin typeface="Times New Roman" panose="02020603050405020304" pitchFamily="18" charset="0"/>
                  <a:cs typeface="Times New Roman" panose="02020603050405020304" pitchFamily="18" charset="0"/>
                </a:rPr>
                <a:t>i</a:t>
              </a:r>
              <a:r>
                <a:rPr lang="en-US" b="1" i="1" dirty="0">
                  <a:solidFill>
                    <a:schemeClr val="tx1"/>
                  </a:solidFill>
                  <a:latin typeface="Times New Roman" panose="02020603050405020304" pitchFamily="18" charset="0"/>
                  <a:cs typeface="Times New Roman" panose="02020603050405020304" pitchFamily="18" charset="0"/>
                </a:rPr>
                <a:t>(</a:t>
              </a:r>
              <a:r>
                <a:rPr lang="en-US" b="1" i="1" dirty="0" err="1">
                  <a:solidFill>
                    <a:schemeClr val="tx1"/>
                  </a:solidFill>
                  <a:latin typeface="Times New Roman" panose="02020603050405020304" pitchFamily="18" charset="0"/>
                  <a:cs typeface="Times New Roman" panose="02020603050405020304" pitchFamily="18" charset="0"/>
                </a:rPr>
                <a:t>a,t</a:t>
              </a:r>
              <a:r>
                <a:rPr lang="en-US" b="1" i="1" dirty="0">
                  <a:solidFill>
                    <a:schemeClr val="tx1"/>
                  </a:solidFill>
                  <a:latin typeface="Times New Roman" panose="02020603050405020304" pitchFamily="18" charset="0"/>
                  <a:cs typeface="Times New Roman" panose="02020603050405020304" pitchFamily="18" charset="0"/>
                </a:rPr>
                <a:t>)</a:t>
              </a:r>
            </a:p>
            <a:p>
              <a:pPr algn="ctr"/>
              <a:r>
                <a:rPr lang="en-US" b="1" i="1" dirty="0">
                  <a:solidFill>
                    <a:schemeClr val="tx1"/>
                  </a:solidFill>
                  <a:latin typeface="Times New Roman" panose="02020603050405020304" pitchFamily="18" charset="0"/>
                  <a:cs typeface="Times New Roman" panose="02020603050405020304" pitchFamily="18" charset="0"/>
                </a:rPr>
                <a:t>n</a:t>
              </a:r>
              <a:r>
                <a:rPr lang="en-US" b="1" i="1" baseline="-25000" dirty="0">
                  <a:solidFill>
                    <a:schemeClr val="tx1"/>
                  </a:solidFill>
                  <a:latin typeface="Times New Roman" panose="02020603050405020304" pitchFamily="18" charset="0"/>
                  <a:cs typeface="Times New Roman" panose="02020603050405020304" pitchFamily="18" charset="0"/>
                </a:rPr>
                <a:t>e</a:t>
              </a:r>
              <a:r>
                <a:rPr lang="en-US" b="1" i="1" dirty="0">
                  <a:solidFill>
                    <a:schemeClr val="tx1"/>
                  </a:solidFill>
                  <a:latin typeface="Times New Roman" panose="02020603050405020304" pitchFamily="18" charset="0"/>
                  <a:cs typeface="Times New Roman" panose="02020603050405020304" pitchFamily="18" charset="0"/>
                </a:rPr>
                <a:t>(</a:t>
              </a:r>
              <a:r>
                <a:rPr lang="en-US" b="1" i="1" dirty="0" err="1">
                  <a:solidFill>
                    <a:schemeClr val="tx1"/>
                  </a:solidFill>
                  <a:latin typeface="Times New Roman" panose="02020603050405020304" pitchFamily="18" charset="0"/>
                  <a:cs typeface="Times New Roman" panose="02020603050405020304" pitchFamily="18" charset="0"/>
                </a:rPr>
                <a:t>a,t</a:t>
              </a:r>
              <a:r>
                <a:rPr lang="en-US" b="1" i="1" dirty="0">
                  <a:solidFill>
                    <a:schemeClr val="tx1"/>
                  </a:solidFill>
                  <a:latin typeface="Times New Roman" panose="02020603050405020304" pitchFamily="18" charset="0"/>
                  <a:cs typeface="Times New Roman" panose="02020603050405020304" pitchFamily="18" charset="0"/>
                </a:rPr>
                <a:t>)</a:t>
              </a:r>
            </a:p>
            <a:p>
              <a:pPr algn="ctr"/>
              <a:r>
                <a:rPr lang="en-US" b="1" i="1" dirty="0" err="1">
                  <a:solidFill>
                    <a:schemeClr val="tx1"/>
                  </a:solidFill>
                  <a:latin typeface="Times New Roman" panose="02020603050405020304" pitchFamily="18" charset="0"/>
                  <a:cs typeface="Times New Roman" panose="02020603050405020304" pitchFamily="18" charset="0"/>
                </a:rPr>
                <a:t>n</a:t>
              </a:r>
              <a:r>
                <a:rPr lang="en-US" b="1" i="1" baseline="-25000" dirty="0" err="1">
                  <a:solidFill>
                    <a:schemeClr val="tx1"/>
                  </a:solidFill>
                  <a:latin typeface="Times New Roman" panose="02020603050405020304" pitchFamily="18" charset="0"/>
                  <a:cs typeface="Times New Roman" panose="02020603050405020304" pitchFamily="18" charset="0"/>
                </a:rPr>
                <a:t>i</a:t>
              </a:r>
              <a:r>
                <a:rPr lang="en-US" b="1" i="1" dirty="0">
                  <a:solidFill>
                    <a:schemeClr val="tx1"/>
                  </a:solidFill>
                  <a:latin typeface="Times New Roman" panose="02020603050405020304" pitchFamily="18" charset="0"/>
                  <a:cs typeface="Times New Roman" panose="02020603050405020304" pitchFamily="18" charset="0"/>
                </a:rPr>
                <a:t>(</a:t>
              </a:r>
              <a:r>
                <a:rPr lang="en-US" b="1" i="1" dirty="0" err="1">
                  <a:solidFill>
                    <a:schemeClr val="tx1"/>
                  </a:solidFill>
                  <a:latin typeface="Times New Roman" panose="02020603050405020304" pitchFamily="18" charset="0"/>
                  <a:cs typeface="Times New Roman" panose="02020603050405020304" pitchFamily="18" charset="0"/>
                </a:rPr>
                <a:t>a,t</a:t>
              </a:r>
              <a:r>
                <a:rPr lang="en-US" b="1" i="1" dirty="0">
                  <a:solidFill>
                    <a:schemeClr val="tx1"/>
                  </a:solidFill>
                  <a:latin typeface="Times New Roman" panose="02020603050405020304" pitchFamily="18" charset="0"/>
                  <a:cs typeface="Times New Roman" panose="02020603050405020304" pitchFamily="18" charset="0"/>
                </a:rPr>
                <a:t>)</a:t>
              </a:r>
            </a:p>
            <a:p>
              <a:pPr algn="ctr"/>
              <a:r>
                <a:rPr lang="en-US" b="1" i="1" dirty="0">
                  <a:solidFill>
                    <a:schemeClr val="tx1"/>
                  </a:solidFill>
                  <a:latin typeface="Times New Roman" panose="02020603050405020304" pitchFamily="18" charset="0"/>
                  <a:cs typeface="Times New Roman" panose="02020603050405020304" pitchFamily="18" charset="0"/>
                </a:rPr>
                <a:t>P(</a:t>
              </a:r>
              <a:r>
                <a:rPr lang="en-US" b="1" i="1" dirty="0" err="1">
                  <a:solidFill>
                    <a:schemeClr val="tx1"/>
                  </a:solidFill>
                  <a:latin typeface="Times New Roman" panose="02020603050405020304" pitchFamily="18" charset="0"/>
                  <a:cs typeface="Times New Roman" panose="02020603050405020304" pitchFamily="18" charset="0"/>
                </a:rPr>
                <a:t>a,t</a:t>
              </a:r>
              <a:r>
                <a:rPr lang="en-US" b="1" i="1" dirty="0">
                  <a:solidFill>
                    <a:schemeClr val="tx1"/>
                  </a:solidFill>
                  <a:latin typeface="Times New Roman" panose="02020603050405020304" pitchFamily="18" charset="0"/>
                  <a:cs typeface="Times New Roman" panose="02020603050405020304" pitchFamily="18" charset="0"/>
                </a:rPr>
                <a:t>)</a:t>
              </a:r>
            </a:p>
            <a:p>
              <a:pPr algn="ctr"/>
              <a:r>
                <a:rPr lang="el-GR" b="1" i="1" dirty="0">
                  <a:solidFill>
                    <a:schemeClr val="tx1"/>
                  </a:solidFill>
                  <a:latin typeface="Times New Roman" panose="02020603050405020304" pitchFamily="18" charset="0"/>
                  <a:cs typeface="Times New Roman" panose="02020603050405020304" pitchFamily="18" charset="0"/>
                </a:rPr>
                <a:t>β</a:t>
              </a:r>
              <a:r>
                <a:rPr lang="en-US" b="1" i="1" dirty="0">
                  <a:solidFill>
                    <a:schemeClr val="tx1"/>
                  </a:solidFill>
                  <a:latin typeface="Times New Roman" panose="02020603050405020304" pitchFamily="18" charset="0"/>
                  <a:cs typeface="Times New Roman" panose="02020603050405020304" pitchFamily="18" charset="0"/>
                </a:rPr>
                <a:t>(</a:t>
              </a:r>
              <a:r>
                <a:rPr lang="en-US" b="1" i="1" dirty="0" err="1">
                  <a:solidFill>
                    <a:schemeClr val="tx1"/>
                  </a:solidFill>
                  <a:latin typeface="Times New Roman" panose="02020603050405020304" pitchFamily="18" charset="0"/>
                  <a:cs typeface="Times New Roman" panose="02020603050405020304" pitchFamily="18" charset="0"/>
                </a:rPr>
                <a:t>a,t</a:t>
              </a:r>
              <a:r>
                <a:rPr lang="en-US" b="1" i="1" dirty="0">
                  <a:solidFill>
                    <a:schemeClr val="tx1"/>
                  </a:solidFill>
                  <a:latin typeface="Times New Roman" panose="02020603050405020304" pitchFamily="18" charset="0"/>
                  <a:cs typeface="Times New Roman" panose="02020603050405020304" pitchFamily="18" charset="0"/>
                </a:rPr>
                <a:t>)</a:t>
              </a:r>
            </a:p>
          </p:txBody>
        </p:sp>
        <p:sp>
          <p:nvSpPr>
            <p:cNvPr id="9" name="Rectangle 8">
              <a:extLst>
                <a:ext uri="{FF2B5EF4-FFF2-40B4-BE49-F238E27FC236}">
                  <a16:creationId xmlns:a16="http://schemas.microsoft.com/office/drawing/2014/main" id="{70D32484-131C-405D-83B4-A0E952527000}"/>
                </a:ext>
              </a:extLst>
            </p:cNvPr>
            <p:cNvSpPr/>
            <p:nvPr/>
          </p:nvSpPr>
          <p:spPr>
            <a:xfrm>
              <a:off x="8843282" y="1600200"/>
              <a:ext cx="457200" cy="3657600"/>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t>First                             Wall</a:t>
              </a:r>
            </a:p>
          </p:txBody>
        </p:sp>
        <p:sp>
          <p:nvSpPr>
            <p:cNvPr id="10" name="Arrow: Right 9">
              <a:extLst>
                <a:ext uri="{FF2B5EF4-FFF2-40B4-BE49-F238E27FC236}">
                  <a16:creationId xmlns:a16="http://schemas.microsoft.com/office/drawing/2014/main" id="{953789E3-BAD1-416D-B52D-3A9B7D3D1956}"/>
                </a:ext>
              </a:extLst>
            </p:cNvPr>
            <p:cNvSpPr/>
            <p:nvPr/>
          </p:nvSpPr>
          <p:spPr>
            <a:xfrm>
              <a:off x="7475436" y="1608667"/>
              <a:ext cx="914400" cy="457200"/>
            </a:xfrm>
            <a:prstGeom prst="rightArrow">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Ions</a:t>
              </a:r>
              <a:endParaRPr lang="en-US" sz="1600" b="1" dirty="0">
                <a:solidFill>
                  <a:schemeClr val="tx1"/>
                </a:solidFill>
              </a:endParaRPr>
            </a:p>
          </p:txBody>
        </p:sp>
        <p:sp>
          <p:nvSpPr>
            <p:cNvPr id="11" name="Arrow: Right 10">
              <a:extLst>
                <a:ext uri="{FF2B5EF4-FFF2-40B4-BE49-F238E27FC236}">
                  <a16:creationId xmlns:a16="http://schemas.microsoft.com/office/drawing/2014/main" id="{4B73C656-6133-4894-80EC-EDA59E49326F}"/>
                </a:ext>
              </a:extLst>
            </p:cNvPr>
            <p:cNvSpPr/>
            <p:nvPr/>
          </p:nvSpPr>
          <p:spPr>
            <a:xfrm>
              <a:off x="7475437" y="2244747"/>
              <a:ext cx="914400" cy="457200"/>
            </a:xfrm>
            <a:prstGeom prst="rightArrow">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Impurities</a:t>
              </a:r>
              <a:endParaRPr lang="en-US" b="1" dirty="0">
                <a:solidFill>
                  <a:schemeClr val="tx1"/>
                </a:solidFill>
              </a:endParaRPr>
            </a:p>
          </p:txBody>
        </p:sp>
        <p:sp>
          <p:nvSpPr>
            <p:cNvPr id="12" name="Arrow: Left 11">
              <a:extLst>
                <a:ext uri="{FF2B5EF4-FFF2-40B4-BE49-F238E27FC236}">
                  <a16:creationId xmlns:a16="http://schemas.microsoft.com/office/drawing/2014/main" id="{A48823A4-B7D4-478B-9686-FE3037E492B0}"/>
                </a:ext>
              </a:extLst>
            </p:cNvPr>
            <p:cNvSpPr/>
            <p:nvPr/>
          </p:nvSpPr>
          <p:spPr>
            <a:xfrm>
              <a:off x="7475437" y="4164519"/>
              <a:ext cx="914400" cy="457200"/>
            </a:xfrm>
            <a:prstGeom prst="leftArrow">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Impurities</a:t>
              </a:r>
            </a:p>
          </p:txBody>
        </p:sp>
        <p:sp>
          <p:nvSpPr>
            <p:cNvPr id="13" name="Arrow: Left 12">
              <a:extLst>
                <a:ext uri="{FF2B5EF4-FFF2-40B4-BE49-F238E27FC236}">
                  <a16:creationId xmlns:a16="http://schemas.microsoft.com/office/drawing/2014/main" id="{92BE15A1-57DA-49F9-AAE8-63D396E6689D}"/>
                </a:ext>
              </a:extLst>
            </p:cNvPr>
            <p:cNvSpPr/>
            <p:nvPr/>
          </p:nvSpPr>
          <p:spPr>
            <a:xfrm>
              <a:off x="7473772" y="4800600"/>
              <a:ext cx="914400" cy="457200"/>
            </a:xfrm>
            <a:prstGeom prst="leftArrow">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Other</a:t>
              </a:r>
            </a:p>
          </p:txBody>
        </p:sp>
        <p:sp>
          <p:nvSpPr>
            <p:cNvPr id="14" name="Arrow: Right 13">
              <a:extLst>
                <a:ext uri="{FF2B5EF4-FFF2-40B4-BE49-F238E27FC236}">
                  <a16:creationId xmlns:a16="http://schemas.microsoft.com/office/drawing/2014/main" id="{F9FE0574-C5B4-480D-88C3-6E8CF9B23FB4}"/>
                </a:ext>
              </a:extLst>
            </p:cNvPr>
            <p:cNvSpPr/>
            <p:nvPr/>
          </p:nvSpPr>
          <p:spPr>
            <a:xfrm>
              <a:off x="7474403" y="2881280"/>
              <a:ext cx="914400" cy="457200"/>
            </a:xfrm>
            <a:prstGeom prst="rightArrow">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Neutrals</a:t>
              </a:r>
            </a:p>
          </p:txBody>
        </p:sp>
        <p:sp>
          <p:nvSpPr>
            <p:cNvPr id="15" name="Arrow: Left 14">
              <a:extLst>
                <a:ext uri="{FF2B5EF4-FFF2-40B4-BE49-F238E27FC236}">
                  <a16:creationId xmlns:a16="http://schemas.microsoft.com/office/drawing/2014/main" id="{2E8C0497-6079-4B12-B46A-1FCA8F1689B6}"/>
                </a:ext>
              </a:extLst>
            </p:cNvPr>
            <p:cNvSpPr/>
            <p:nvPr/>
          </p:nvSpPr>
          <p:spPr>
            <a:xfrm>
              <a:off x="7473772" y="3532130"/>
              <a:ext cx="914400" cy="457200"/>
            </a:xfrm>
            <a:prstGeom prst="leftArrow">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Cold H</a:t>
              </a:r>
              <a:r>
                <a:rPr lang="en-US" sz="1400" b="1" baseline="-25000" dirty="0">
                  <a:solidFill>
                    <a:schemeClr val="tx1"/>
                  </a:solidFill>
                </a:rPr>
                <a:t>2</a:t>
              </a:r>
            </a:p>
          </p:txBody>
        </p:sp>
        <p:sp>
          <p:nvSpPr>
            <p:cNvPr id="16" name="Arrow: Striped Right 15">
              <a:extLst>
                <a:ext uri="{FF2B5EF4-FFF2-40B4-BE49-F238E27FC236}">
                  <a16:creationId xmlns:a16="http://schemas.microsoft.com/office/drawing/2014/main" id="{B6739D11-3652-4FC3-9F5D-12D33F9D191A}"/>
                </a:ext>
              </a:extLst>
            </p:cNvPr>
            <p:cNvSpPr/>
            <p:nvPr/>
          </p:nvSpPr>
          <p:spPr>
            <a:xfrm>
              <a:off x="8979444" y="3200671"/>
              <a:ext cx="914400" cy="457200"/>
            </a:xfrm>
            <a:prstGeom prst="stripedRightArrow">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2512AA2D-3F96-4DCF-876E-ABA4A2DAAC3C}"/>
                </a:ext>
              </a:extLst>
            </p:cNvPr>
            <p:cNvSpPr txBox="1"/>
            <p:nvPr/>
          </p:nvSpPr>
          <p:spPr>
            <a:xfrm>
              <a:off x="9952429" y="3155043"/>
              <a:ext cx="1118263" cy="523220"/>
            </a:xfrm>
            <a:prstGeom prst="rect">
              <a:avLst/>
            </a:prstGeom>
            <a:noFill/>
          </p:spPr>
          <p:txBody>
            <a:bodyPr wrap="square" rtlCol="0">
              <a:spAutoFit/>
            </a:bodyPr>
            <a:lstStyle/>
            <a:p>
              <a:r>
                <a:rPr lang="en-US" sz="1400" b="1" dirty="0"/>
                <a:t>Heat Removal</a:t>
              </a:r>
            </a:p>
          </p:txBody>
        </p:sp>
        <p:sp>
          <p:nvSpPr>
            <p:cNvPr id="18" name="TextBox 17">
              <a:extLst>
                <a:ext uri="{FF2B5EF4-FFF2-40B4-BE49-F238E27FC236}">
                  <a16:creationId xmlns:a16="http://schemas.microsoft.com/office/drawing/2014/main" id="{88B77DA4-D7E6-4239-8A4E-D7D99FA4E0BD}"/>
                </a:ext>
              </a:extLst>
            </p:cNvPr>
            <p:cNvSpPr txBox="1"/>
            <p:nvPr/>
          </p:nvSpPr>
          <p:spPr>
            <a:xfrm>
              <a:off x="9316854" y="2532676"/>
              <a:ext cx="1113488" cy="523220"/>
            </a:xfrm>
            <a:prstGeom prst="rect">
              <a:avLst/>
            </a:prstGeom>
            <a:noFill/>
          </p:spPr>
          <p:txBody>
            <a:bodyPr wrap="square" rtlCol="0">
              <a:spAutoFit/>
            </a:bodyPr>
            <a:lstStyle/>
            <a:p>
              <a:r>
                <a:rPr lang="en-US" sz="1400" b="1" dirty="0"/>
                <a:t>Fuel Retention</a:t>
              </a:r>
            </a:p>
          </p:txBody>
        </p:sp>
        <p:sp>
          <p:nvSpPr>
            <p:cNvPr id="19" name="TextBox 18">
              <a:extLst>
                <a:ext uri="{FF2B5EF4-FFF2-40B4-BE49-F238E27FC236}">
                  <a16:creationId xmlns:a16="http://schemas.microsoft.com/office/drawing/2014/main" id="{5E231D7C-C22E-43C1-BA55-5A713BA00B3B}"/>
                </a:ext>
              </a:extLst>
            </p:cNvPr>
            <p:cNvSpPr txBox="1"/>
            <p:nvPr/>
          </p:nvSpPr>
          <p:spPr>
            <a:xfrm>
              <a:off x="9317716" y="1855152"/>
              <a:ext cx="1118263" cy="523220"/>
            </a:xfrm>
            <a:prstGeom prst="rect">
              <a:avLst/>
            </a:prstGeom>
            <a:noFill/>
          </p:spPr>
          <p:txBody>
            <a:bodyPr wrap="square" rtlCol="0">
              <a:spAutoFit/>
            </a:bodyPr>
            <a:lstStyle/>
            <a:p>
              <a:r>
                <a:rPr lang="en-US" sz="1400" b="1" dirty="0"/>
                <a:t>Impurity removal</a:t>
              </a:r>
            </a:p>
          </p:txBody>
        </p:sp>
        <p:sp>
          <p:nvSpPr>
            <p:cNvPr id="20" name="Arrow: Striped Right 19">
              <a:extLst>
                <a:ext uri="{FF2B5EF4-FFF2-40B4-BE49-F238E27FC236}">
                  <a16:creationId xmlns:a16="http://schemas.microsoft.com/office/drawing/2014/main" id="{85029303-04A8-40CA-8D82-D3E490ADC5A7}"/>
                </a:ext>
              </a:extLst>
            </p:cNvPr>
            <p:cNvSpPr/>
            <p:nvPr/>
          </p:nvSpPr>
          <p:spPr>
            <a:xfrm>
              <a:off x="8225563" y="1919322"/>
              <a:ext cx="914400" cy="457200"/>
            </a:xfrm>
            <a:prstGeom prst="stripedRightArrow">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Striped Right 20">
              <a:extLst>
                <a:ext uri="{FF2B5EF4-FFF2-40B4-BE49-F238E27FC236}">
                  <a16:creationId xmlns:a16="http://schemas.microsoft.com/office/drawing/2014/main" id="{D1580A23-603E-47FD-8E87-4059D39FC5FE}"/>
                </a:ext>
              </a:extLst>
            </p:cNvPr>
            <p:cNvSpPr/>
            <p:nvPr/>
          </p:nvSpPr>
          <p:spPr>
            <a:xfrm>
              <a:off x="8210592" y="2568575"/>
              <a:ext cx="914400" cy="457200"/>
            </a:xfrm>
            <a:prstGeom prst="stripedRightArrow">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Content Placeholder 29">
            <a:extLst>
              <a:ext uri="{FF2B5EF4-FFF2-40B4-BE49-F238E27FC236}">
                <a16:creationId xmlns:a16="http://schemas.microsoft.com/office/drawing/2014/main" id="{CBE99297-3661-4430-9E28-8E1A756DBD44}"/>
              </a:ext>
            </a:extLst>
          </p:cNvPr>
          <p:cNvSpPr txBox="1">
            <a:spLocks/>
          </p:cNvSpPr>
          <p:nvPr/>
        </p:nvSpPr>
        <p:spPr>
          <a:xfrm>
            <a:off x="609600" y="1067506"/>
            <a:ext cx="4572000" cy="4937760"/>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60000"/>
              <a:buFont typeface="Wingdings" panose="05000000000000000000" pitchFamily="2" charset="2"/>
              <a:buChar char="q"/>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80000"/>
              <a:buFont typeface="Wingdings" panose="05000000000000000000" pitchFamily="2" charset="2"/>
              <a:buChar char="v"/>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Times New Roman" panose="02020603050405020304" pitchFamily="18" charset="0"/>
                <a:cs typeface="Times New Roman" panose="02020603050405020304" pitchFamily="18" charset="0"/>
              </a:rPr>
              <a:t>Incident high energy ions and neutral will have a significant impact on the reactor surface</a:t>
            </a:r>
          </a:p>
          <a:p>
            <a:r>
              <a:rPr lang="en-US" dirty="0">
                <a:latin typeface="Times New Roman" panose="02020603050405020304" pitchFamily="18" charset="0"/>
                <a:cs typeface="Times New Roman" panose="02020603050405020304" pitchFamily="18" charset="0"/>
              </a:rPr>
              <a:t>Damage</a:t>
            </a:r>
          </a:p>
          <a:p>
            <a:pPr lvl="1"/>
            <a:r>
              <a:rPr lang="en-US" dirty="0">
                <a:latin typeface="Times New Roman" panose="02020603050405020304" pitchFamily="18" charset="0"/>
                <a:cs typeface="Times New Roman" panose="02020603050405020304" pitchFamily="18" charset="0"/>
              </a:rPr>
              <a:t>Displacement of atoms within the lattice structure of the materials</a:t>
            </a:r>
          </a:p>
          <a:p>
            <a:pPr lvl="1"/>
            <a:r>
              <a:rPr lang="en-US" dirty="0">
                <a:latin typeface="Times New Roman" panose="02020603050405020304" pitchFamily="18" charset="0"/>
                <a:cs typeface="Times New Roman" panose="02020603050405020304" pitchFamily="18" charset="0"/>
              </a:rPr>
              <a:t>Leads to embrittlement</a:t>
            </a:r>
          </a:p>
          <a:p>
            <a:r>
              <a:rPr lang="en-US" dirty="0">
                <a:latin typeface="Times New Roman" panose="02020603050405020304" pitchFamily="18" charset="0"/>
                <a:cs typeface="Times New Roman" panose="02020603050405020304" pitchFamily="18" charset="0"/>
              </a:rPr>
              <a:t>Surface structure formation</a:t>
            </a:r>
          </a:p>
          <a:p>
            <a:pPr lvl="1"/>
            <a:r>
              <a:rPr lang="en-US" dirty="0">
                <a:latin typeface="Times New Roman" panose="02020603050405020304" pitchFamily="18" charset="0"/>
                <a:cs typeface="Times New Roman" panose="02020603050405020304" pitchFamily="18" charset="0"/>
              </a:rPr>
              <a:t>Fuzz</a:t>
            </a:r>
          </a:p>
          <a:p>
            <a:pPr lvl="1"/>
            <a:r>
              <a:rPr lang="en-US" dirty="0">
                <a:latin typeface="Times New Roman" panose="02020603050405020304" pitchFamily="18" charset="0"/>
                <a:cs typeface="Times New Roman" panose="02020603050405020304" pitchFamily="18" charset="0"/>
              </a:rPr>
              <a:t>Blisters and bubbles</a:t>
            </a:r>
          </a:p>
          <a:p>
            <a:pPr lvl="1"/>
            <a:r>
              <a:rPr lang="en-US" dirty="0">
                <a:latin typeface="Times New Roman" panose="02020603050405020304" pitchFamily="18" charset="0"/>
                <a:cs typeface="Times New Roman" panose="02020603050405020304" pitchFamily="18" charset="0"/>
              </a:rPr>
              <a:t>Fuel retention within the structure</a:t>
            </a:r>
          </a:p>
          <a:p>
            <a:r>
              <a:rPr lang="en-US" dirty="0">
                <a:latin typeface="Times New Roman" panose="02020603050405020304" pitchFamily="18" charset="0"/>
                <a:cs typeface="Times New Roman" panose="02020603050405020304" pitchFamily="18" charset="0"/>
              </a:rPr>
              <a:t>Recycling</a:t>
            </a:r>
          </a:p>
          <a:p>
            <a:pPr lvl="1"/>
            <a:r>
              <a:rPr lang="en-US" dirty="0">
                <a:latin typeface="Times New Roman" panose="02020603050405020304" pitchFamily="18" charset="0"/>
                <a:cs typeface="Times New Roman" panose="02020603050405020304" pitchFamily="18" charset="0"/>
              </a:rPr>
              <a:t>Cold hydrogenic species</a:t>
            </a:r>
          </a:p>
          <a:p>
            <a:pPr lvl="1"/>
            <a:r>
              <a:rPr lang="en-US" dirty="0">
                <a:latin typeface="Times New Roman" panose="02020603050405020304" pitchFamily="18" charset="0"/>
                <a:cs typeface="Times New Roman" panose="02020603050405020304" pitchFamily="18" charset="0"/>
              </a:rPr>
              <a:t>Impurity atoms</a:t>
            </a:r>
          </a:p>
          <a:p>
            <a:pPr lvl="1"/>
            <a:r>
              <a:rPr lang="en-US" dirty="0">
                <a:latin typeface="Times New Roman" panose="02020603050405020304" pitchFamily="18" charset="0"/>
                <a:cs typeface="Times New Roman" panose="02020603050405020304" pitchFamily="18" charset="0"/>
              </a:rPr>
              <a:t>Secondary electron emission</a:t>
            </a:r>
          </a:p>
          <a:p>
            <a:pPr lvl="1"/>
            <a:r>
              <a:rPr lang="en-US" dirty="0">
                <a:latin typeface="Times New Roman" panose="02020603050405020304" pitchFamily="18" charset="0"/>
                <a:cs typeface="Times New Roman" panose="02020603050405020304" pitchFamily="18" charset="0"/>
              </a:rPr>
              <a:t>other</a:t>
            </a:r>
          </a:p>
          <a:p>
            <a:endParaRPr lang="en-US" dirty="0"/>
          </a:p>
          <a:p>
            <a:endParaRPr lang="en-US" dirty="0"/>
          </a:p>
        </p:txBody>
      </p:sp>
    </p:spTree>
    <p:extLst>
      <p:ext uri="{BB962C8B-B14F-4D97-AF65-F5344CB8AC3E}">
        <p14:creationId xmlns:p14="http://schemas.microsoft.com/office/powerpoint/2010/main" val="19466170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1EB25-FB6D-4252-BF4D-205136D5F045}"/>
              </a:ext>
            </a:extLst>
          </p:cNvPr>
          <p:cNvSpPr>
            <a:spLocks noGrp="1"/>
          </p:cNvSpPr>
          <p:nvPr>
            <p:ph type="title"/>
          </p:nvPr>
        </p:nvSpPr>
        <p:spPr/>
        <p:txBody>
          <a:bodyPr>
            <a:noAutofit/>
          </a:bodyPr>
          <a:lstStyle/>
          <a:p>
            <a:r>
              <a:rPr lang="en-US" sz="3600" dirty="0"/>
              <a:t>Minimization and control of impurities in the plasma</a:t>
            </a:r>
          </a:p>
        </p:txBody>
      </p:sp>
      <p:sp>
        <p:nvSpPr>
          <p:cNvPr id="3" name="Date Placeholder 2">
            <a:extLst>
              <a:ext uri="{FF2B5EF4-FFF2-40B4-BE49-F238E27FC236}">
                <a16:creationId xmlns:a16="http://schemas.microsoft.com/office/drawing/2014/main" id="{551E54E9-0709-44E8-9940-D94C3F615C49}"/>
              </a:ext>
            </a:extLst>
          </p:cNvPr>
          <p:cNvSpPr>
            <a:spLocks noGrp="1"/>
          </p:cNvSpPr>
          <p:nvPr>
            <p:ph type="dt" sz="half" idx="10"/>
          </p:nvPr>
        </p:nvSpPr>
        <p:spPr/>
        <p:txBody>
          <a:bodyPr/>
          <a:lstStyle/>
          <a:p>
            <a:r>
              <a:rPr lang="en-US"/>
              <a:t>6/14/2019</a:t>
            </a:r>
          </a:p>
        </p:txBody>
      </p:sp>
      <p:sp>
        <p:nvSpPr>
          <p:cNvPr id="4" name="Footer Placeholder 3">
            <a:extLst>
              <a:ext uri="{FF2B5EF4-FFF2-40B4-BE49-F238E27FC236}">
                <a16:creationId xmlns:a16="http://schemas.microsoft.com/office/drawing/2014/main" id="{96ED67EB-6E25-4728-A639-4560146D054C}"/>
              </a:ext>
            </a:extLst>
          </p:cNvPr>
          <p:cNvSpPr>
            <a:spLocks noGrp="1"/>
          </p:cNvSpPr>
          <p:nvPr>
            <p:ph type="ftr" sz="quarter" idx="11"/>
          </p:nvPr>
        </p:nvSpPr>
        <p:spPr/>
        <p:txBody>
          <a:bodyPr/>
          <a:lstStyle/>
          <a:p>
            <a:r>
              <a:rPr lang="en-US"/>
              <a:t>2019 Science Undergraduate Laboratory Internships (SULI) Lectures - Princeton PLasma Physics Laboratory, Princeton NJ, USA</a:t>
            </a:r>
          </a:p>
        </p:txBody>
      </p:sp>
      <p:sp>
        <p:nvSpPr>
          <p:cNvPr id="5" name="Slide Number Placeholder 4">
            <a:extLst>
              <a:ext uri="{FF2B5EF4-FFF2-40B4-BE49-F238E27FC236}">
                <a16:creationId xmlns:a16="http://schemas.microsoft.com/office/drawing/2014/main" id="{1A5EA685-E2B0-440F-B9B7-E996BD15F3B9}"/>
              </a:ext>
            </a:extLst>
          </p:cNvPr>
          <p:cNvSpPr>
            <a:spLocks noGrp="1"/>
          </p:cNvSpPr>
          <p:nvPr>
            <p:ph type="sldNum" sz="quarter" idx="12"/>
          </p:nvPr>
        </p:nvSpPr>
        <p:spPr/>
        <p:txBody>
          <a:bodyPr/>
          <a:lstStyle/>
          <a:p>
            <a:fld id="{DAA54947-94DF-4087-82AF-D7550B309CB3}" type="slidenum">
              <a:rPr lang="en-US" smtClean="0"/>
              <a:t>54</a:t>
            </a:fld>
            <a:endParaRPr lang="en-US"/>
          </a:p>
        </p:txBody>
      </p:sp>
      <p:sp>
        <p:nvSpPr>
          <p:cNvPr id="6" name="Text Placeholder 9">
            <a:extLst>
              <a:ext uri="{FF2B5EF4-FFF2-40B4-BE49-F238E27FC236}">
                <a16:creationId xmlns:a16="http://schemas.microsoft.com/office/drawing/2014/main" id="{3292F8AA-F8D4-45D1-9F21-F07DDA9D2127}"/>
              </a:ext>
            </a:extLst>
          </p:cNvPr>
          <p:cNvSpPr txBox="1">
            <a:spLocks/>
          </p:cNvSpPr>
          <p:nvPr/>
        </p:nvSpPr>
        <p:spPr>
          <a:xfrm>
            <a:off x="619026" y="1065488"/>
            <a:ext cx="5473495" cy="4927600"/>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60000"/>
              <a:buFont typeface="Wingdings" panose="05000000000000000000" pitchFamily="2" charset="2"/>
              <a:buChar char="q"/>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80000"/>
              <a:buFont typeface="Wingdings" panose="05000000000000000000" pitchFamily="2" charset="2"/>
              <a:buChar char="v"/>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Times New Roman" panose="02020603050405020304" pitchFamily="18" charset="0"/>
                <a:cs typeface="Times New Roman" panose="02020603050405020304" pitchFamily="18" charset="0"/>
              </a:rPr>
              <a:t>There is a maximum level of impurity allowed inside a fusion reactor</a:t>
            </a:r>
          </a:p>
          <a:p>
            <a:pPr marL="0" indent="0">
              <a:buFont typeface="Arial" panose="020B0604020202020204" pitchFamily="34" charset="0"/>
              <a:buNone/>
            </a:pP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Tolerances for High-z are much stricter than for low Z</a:t>
            </a:r>
          </a:p>
          <a:p>
            <a:pPr marL="0" indent="0">
              <a:buFont typeface="Arial" panose="020B0604020202020204" pitchFamily="34" charset="0"/>
              <a:buNone/>
            </a:pP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Anything the plasma touches will almost most definitely end up the fusion reactor and plasma</a:t>
            </a:r>
          </a:p>
          <a:p>
            <a:pPr marL="0" indent="0">
              <a:buFont typeface="Arial" panose="020B0604020202020204" pitchFamily="34" charset="0"/>
              <a:buNone/>
            </a:pP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So as low-Z as possible is desired</a:t>
            </a:r>
          </a:p>
        </p:txBody>
      </p:sp>
      <p:grpSp>
        <p:nvGrpSpPr>
          <p:cNvPr id="7" name="Group 6">
            <a:extLst>
              <a:ext uri="{FF2B5EF4-FFF2-40B4-BE49-F238E27FC236}">
                <a16:creationId xmlns:a16="http://schemas.microsoft.com/office/drawing/2014/main" id="{D5EE07BB-3A43-47AA-B996-B7AC2BF2854C}"/>
              </a:ext>
            </a:extLst>
          </p:cNvPr>
          <p:cNvGrpSpPr>
            <a:grpSpLocks noChangeAspect="1"/>
          </p:cNvGrpSpPr>
          <p:nvPr/>
        </p:nvGrpSpPr>
        <p:grpSpPr>
          <a:xfrm>
            <a:off x="7099506" y="1217426"/>
            <a:ext cx="3637986" cy="4937760"/>
            <a:chOff x="6108906" y="1440873"/>
            <a:chExt cx="3361488" cy="4562475"/>
          </a:xfrm>
        </p:grpSpPr>
        <p:pic>
          <p:nvPicPr>
            <p:cNvPr id="8" name="Picture 7">
              <a:extLst>
                <a:ext uri="{FF2B5EF4-FFF2-40B4-BE49-F238E27FC236}">
                  <a16:creationId xmlns:a16="http://schemas.microsoft.com/office/drawing/2014/main" id="{9576FE64-9740-4C5E-A36D-41EBF7DC8611}"/>
                </a:ext>
              </a:extLst>
            </p:cNvPr>
            <p:cNvPicPr>
              <a:picLocks noChangeAspect="1"/>
            </p:cNvPicPr>
            <p:nvPr/>
          </p:nvPicPr>
          <p:blipFill>
            <a:blip r:embed="rId2"/>
            <a:stretch>
              <a:fillRect/>
            </a:stretch>
          </p:blipFill>
          <p:spPr>
            <a:xfrm>
              <a:off x="6108906" y="1440873"/>
              <a:ext cx="3361488" cy="2286000"/>
            </a:xfrm>
            <a:prstGeom prst="rect">
              <a:avLst/>
            </a:prstGeom>
          </p:spPr>
        </p:pic>
        <p:pic>
          <p:nvPicPr>
            <p:cNvPr id="9" name="Picture 8">
              <a:extLst>
                <a:ext uri="{FF2B5EF4-FFF2-40B4-BE49-F238E27FC236}">
                  <a16:creationId xmlns:a16="http://schemas.microsoft.com/office/drawing/2014/main" id="{77723B7C-310A-45E7-A95B-2050FA046DBE}"/>
                </a:ext>
              </a:extLst>
            </p:cNvPr>
            <p:cNvPicPr>
              <a:picLocks noChangeAspect="1"/>
            </p:cNvPicPr>
            <p:nvPr/>
          </p:nvPicPr>
          <p:blipFill>
            <a:blip r:embed="rId3"/>
            <a:stretch>
              <a:fillRect/>
            </a:stretch>
          </p:blipFill>
          <p:spPr>
            <a:xfrm>
              <a:off x="6108906" y="3717348"/>
              <a:ext cx="3361488" cy="2286000"/>
            </a:xfrm>
            <a:prstGeom prst="rect">
              <a:avLst/>
            </a:prstGeom>
          </p:spPr>
        </p:pic>
      </p:grpSp>
    </p:spTree>
    <p:extLst>
      <p:ext uri="{BB962C8B-B14F-4D97-AF65-F5344CB8AC3E}">
        <p14:creationId xmlns:p14="http://schemas.microsoft.com/office/powerpoint/2010/main" val="3844264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90C96-95E5-4411-A50C-55F5CA5501FE}"/>
              </a:ext>
            </a:extLst>
          </p:cNvPr>
          <p:cNvSpPr>
            <a:spLocks noGrp="1"/>
          </p:cNvSpPr>
          <p:nvPr>
            <p:ph type="title"/>
          </p:nvPr>
        </p:nvSpPr>
        <p:spPr/>
        <p:txBody>
          <a:bodyPr>
            <a:noAutofit/>
          </a:bodyPr>
          <a:lstStyle/>
          <a:p>
            <a:r>
              <a:rPr lang="en-US" sz="3600" dirty="0"/>
              <a:t>Maximum level of impurities allowed inside a reactor</a:t>
            </a:r>
          </a:p>
        </p:txBody>
      </p:sp>
      <p:sp>
        <p:nvSpPr>
          <p:cNvPr id="3" name="Date Placeholder 2">
            <a:extLst>
              <a:ext uri="{FF2B5EF4-FFF2-40B4-BE49-F238E27FC236}">
                <a16:creationId xmlns:a16="http://schemas.microsoft.com/office/drawing/2014/main" id="{92AB146E-E5E7-4CD5-8324-A2381AAC57BE}"/>
              </a:ext>
            </a:extLst>
          </p:cNvPr>
          <p:cNvSpPr>
            <a:spLocks noGrp="1"/>
          </p:cNvSpPr>
          <p:nvPr>
            <p:ph type="dt" sz="half" idx="10"/>
          </p:nvPr>
        </p:nvSpPr>
        <p:spPr/>
        <p:txBody>
          <a:bodyPr/>
          <a:lstStyle/>
          <a:p>
            <a:r>
              <a:rPr lang="en-US"/>
              <a:t>6/14/2019</a:t>
            </a:r>
          </a:p>
        </p:txBody>
      </p:sp>
      <p:sp>
        <p:nvSpPr>
          <p:cNvPr id="4" name="Footer Placeholder 3">
            <a:extLst>
              <a:ext uri="{FF2B5EF4-FFF2-40B4-BE49-F238E27FC236}">
                <a16:creationId xmlns:a16="http://schemas.microsoft.com/office/drawing/2014/main" id="{FDD0B351-83CD-4A22-AA17-3C4E2D851C79}"/>
              </a:ext>
            </a:extLst>
          </p:cNvPr>
          <p:cNvSpPr>
            <a:spLocks noGrp="1"/>
          </p:cNvSpPr>
          <p:nvPr>
            <p:ph type="ftr" sz="quarter" idx="11"/>
          </p:nvPr>
        </p:nvSpPr>
        <p:spPr/>
        <p:txBody>
          <a:bodyPr/>
          <a:lstStyle/>
          <a:p>
            <a:r>
              <a:rPr lang="en-US"/>
              <a:t>2019 Science Undergraduate Laboratory Internships (SULI) Lectures - Princeton PLasma Physics Laboratory, Princeton NJ, USA</a:t>
            </a:r>
          </a:p>
        </p:txBody>
      </p:sp>
      <p:sp>
        <p:nvSpPr>
          <p:cNvPr id="5" name="Slide Number Placeholder 4">
            <a:extLst>
              <a:ext uri="{FF2B5EF4-FFF2-40B4-BE49-F238E27FC236}">
                <a16:creationId xmlns:a16="http://schemas.microsoft.com/office/drawing/2014/main" id="{829069C5-AF06-42FB-8F67-30A4B1CBEF6A}"/>
              </a:ext>
            </a:extLst>
          </p:cNvPr>
          <p:cNvSpPr>
            <a:spLocks noGrp="1"/>
          </p:cNvSpPr>
          <p:nvPr>
            <p:ph type="sldNum" sz="quarter" idx="12"/>
          </p:nvPr>
        </p:nvSpPr>
        <p:spPr/>
        <p:txBody>
          <a:bodyPr/>
          <a:lstStyle/>
          <a:p>
            <a:fld id="{DAA54947-94DF-4087-82AF-D7550B309CB3}" type="slidenum">
              <a:rPr lang="en-US" smtClean="0"/>
              <a:t>55</a:t>
            </a:fld>
            <a:endParaRPr lang="en-US"/>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920E84ED-8A5B-49D4-9F96-3CF035A79AE4}"/>
                  </a:ext>
                </a:extLst>
              </p:cNvPr>
              <p:cNvSpPr txBox="1">
                <a:spLocks/>
              </p:cNvSpPr>
              <p:nvPr/>
            </p:nvSpPr>
            <p:spPr>
              <a:xfrm>
                <a:off x="4267199" y="1158591"/>
                <a:ext cx="7311933" cy="4930774"/>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60000"/>
                  <a:buFont typeface="Wingdings" panose="05000000000000000000" pitchFamily="2" charset="2"/>
                  <a:buChar char="q"/>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80000"/>
                  <a:buFont typeface="Wingdings" panose="05000000000000000000" pitchFamily="2" charset="2"/>
                  <a:buChar char="v"/>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Times New Roman" panose="02020603050405020304" pitchFamily="18" charset="0"/>
                    <a:cs typeface="Times New Roman" panose="02020603050405020304" pitchFamily="18" charset="0"/>
                  </a:rPr>
                  <a:t>Fuel Dilution</a:t>
                </a:r>
              </a:p>
              <a:p>
                <a:pPr lvl="1"/>
                <a:r>
                  <a:rPr lang="en-US" dirty="0">
                    <a:latin typeface="Times New Roman" panose="02020603050405020304" pitchFamily="18" charset="0"/>
                    <a:cs typeface="Times New Roman" panose="02020603050405020304" pitchFamily="18" charset="0"/>
                  </a:rPr>
                  <a:t>Power from the reactor is proportional to </a:t>
                </a:r>
                <a:r>
                  <a:rPr lang="en-US" dirty="0" err="1">
                    <a:latin typeface="Times New Roman" panose="02020603050405020304" pitchFamily="18" charset="0"/>
                    <a:cs typeface="Times New Roman" panose="02020603050405020304" pitchFamily="18" charset="0"/>
                  </a:rPr>
                  <a:t>n</a:t>
                </a:r>
                <a:r>
                  <a:rPr lang="en-US" baseline="-25000" dirty="0" err="1">
                    <a:latin typeface="Times New Roman" panose="02020603050405020304" pitchFamily="18" charset="0"/>
                    <a:cs typeface="Times New Roman" panose="02020603050405020304" pitchFamily="18" charset="0"/>
                  </a:rPr>
                  <a:t>D</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n</a:t>
                </a:r>
                <a:r>
                  <a:rPr lang="en-US" baseline="-25000" dirty="0" err="1">
                    <a:latin typeface="Times New Roman" panose="02020603050405020304" pitchFamily="18" charset="0"/>
                    <a:cs typeface="Times New Roman" panose="02020603050405020304" pitchFamily="18" charset="0"/>
                  </a:rPr>
                  <a:t>T</a:t>
                </a:r>
                <a:endParaRPr lang="en-US" baseline="-25000" dirty="0">
                  <a:latin typeface="Times New Roman" panose="02020603050405020304" pitchFamily="18" charset="0"/>
                  <a:cs typeface="Times New Roman" panose="02020603050405020304" pitchFamily="18" charset="0"/>
                </a:endParaRPr>
              </a:p>
              <a:p>
                <a:pPr lvl="1"/>
                <a:r>
                  <a:rPr lang="en-US" dirty="0">
                    <a:latin typeface="Times New Roman" panose="02020603050405020304" pitchFamily="18" charset="0"/>
                    <a:cs typeface="Times New Roman" panose="02020603050405020304" pitchFamily="18" charset="0"/>
                  </a:rPr>
                  <a:t>Density of the electron is fixed:</a:t>
                </a:r>
              </a:p>
              <a:p>
                <a:pPr lvl="2"/>
                <a:r>
                  <a:rPr lang="en-US" dirty="0">
                    <a:latin typeface="Times New Roman" panose="02020603050405020304" pitchFamily="18" charset="0"/>
                    <a:cs typeface="Times New Roman" panose="02020603050405020304" pitchFamily="18" charset="0"/>
                  </a:rPr>
                  <a:t>e.g. 1 W atom fully stripped replaces 37 D and 37 T</a:t>
                </a:r>
              </a:p>
              <a:p>
                <a:pPr lvl="1"/>
                <a:r>
                  <a:rPr lang="en-US" dirty="0">
                    <a:latin typeface="Times New Roman" panose="02020603050405020304" pitchFamily="18" charset="0"/>
                    <a:cs typeface="Times New Roman" panose="02020603050405020304" pitchFamily="18" charset="0"/>
                  </a:rPr>
                  <a:t>Fusion power goes down from 50 × 50 = 2500 to 13 × 13 = 169</a:t>
                </a:r>
              </a:p>
              <a:p>
                <a:pPr lvl="2"/>
                <a:r>
                  <a:rPr lang="en-US" dirty="0">
                    <a:latin typeface="Times New Roman" panose="02020603050405020304" pitchFamily="18" charset="0"/>
                    <a:cs typeface="Times New Roman" panose="02020603050405020304" pitchFamily="18" charset="0"/>
                  </a:rPr>
                  <a:t>1% impurity cuts the power by over 90%!</a:t>
                </a:r>
              </a:p>
              <a:p>
                <a:r>
                  <a:rPr lang="en-US" dirty="0">
                    <a:latin typeface="Times New Roman" panose="02020603050405020304" pitchFamily="18" charset="0"/>
                    <a:cs typeface="Times New Roman" panose="02020603050405020304" pitchFamily="18" charset="0"/>
                  </a:rPr>
                  <a:t>Energy Loss from radiation</a:t>
                </a:r>
              </a:p>
              <a:p>
                <a:pPr lvl="1"/>
                <a:r>
                  <a:rPr lang="en-US" dirty="0">
                    <a:latin typeface="Times New Roman" panose="02020603050405020304" pitchFamily="18" charset="0"/>
                    <a:cs typeface="Times New Roman" panose="02020603050405020304" pitchFamily="18" charset="0"/>
                  </a:rPr>
                  <a:t>Bremsstrahlung radiation </a:t>
                </a:r>
                <a14:m>
                  <m:oMath xmlns:m="http://schemas.openxmlformats.org/officeDocument/2006/math">
                    <m:r>
                      <a:rPr lang="en-US" i="1" smtClean="0">
                        <a:latin typeface="Cambria Math" panose="02040503050406030204" pitchFamily="18" charset="0"/>
                        <a:ea typeface="Cambria Math" panose="02040503050406030204" pitchFamily="18" charset="0"/>
                        <a:cs typeface="Times New Roman" panose="02020603050405020304" pitchFamily="18" charset="0"/>
                      </a:rPr>
                      <m:t>∝</m:t>
                    </m:r>
                  </m:oMath>
                </a14:m>
                <a:r>
                  <a:rPr lang="en-US" dirty="0">
                    <a:latin typeface="Times New Roman" panose="02020603050405020304" pitchFamily="18" charset="0"/>
                    <a:cs typeface="Times New Roman" panose="02020603050405020304" pitchFamily="18" charset="0"/>
                  </a:rPr>
                  <a:t> to </a:t>
                </a:r>
                <a:r>
                  <a:rPr lang="en-US" i="1" dirty="0">
                    <a:latin typeface="Times New Roman" panose="02020603050405020304" pitchFamily="18" charset="0"/>
                    <a:cs typeface="Times New Roman" panose="02020603050405020304" pitchFamily="18" charset="0"/>
                  </a:rPr>
                  <a:t>Z</a:t>
                </a:r>
                <a:r>
                  <a:rPr lang="en-US" baseline="30000" dirty="0">
                    <a:latin typeface="Times New Roman" panose="02020603050405020304" pitchFamily="18" charset="0"/>
                    <a:cs typeface="Times New Roman" panose="02020603050405020304" pitchFamily="18" charset="0"/>
                  </a:rPr>
                  <a:t>2</a:t>
                </a:r>
              </a:p>
              <a:p>
                <a:pPr lvl="1"/>
                <a:r>
                  <a:rPr lang="en-US" dirty="0">
                    <a:latin typeface="Times New Roman" panose="02020603050405020304" pitchFamily="18" charset="0"/>
                    <a:cs typeface="Times New Roman" panose="02020603050405020304" pitchFamily="18" charset="0"/>
                  </a:rPr>
                  <a:t>Takes a lot of energy to strip off all the electrons</a:t>
                </a:r>
              </a:p>
              <a:p>
                <a:pPr lvl="1"/>
                <a:r>
                  <a:rPr lang="en-US" dirty="0">
                    <a:latin typeface="Times New Roman" panose="02020603050405020304" pitchFamily="18" charset="0"/>
                    <a:cs typeface="Times New Roman" panose="02020603050405020304" pitchFamily="18" charset="0"/>
                  </a:rPr>
                  <a:t>Wasted energy</a:t>
                </a:r>
              </a:p>
              <a:p>
                <a:pPr marL="0" indent="0">
                  <a:buFont typeface="Arial" panose="020B0604020202020204" pitchFamily="34" charset="0"/>
                  <a:buNone/>
                </a:pP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First wall tiles are </a:t>
                </a:r>
                <a:r>
                  <a:rPr lang="en-US" b="1" dirty="0">
                    <a:solidFill>
                      <a:srgbClr val="C00000"/>
                    </a:solidFill>
                    <a:latin typeface="Times New Roman" panose="02020603050405020304" pitchFamily="18" charset="0"/>
                    <a:cs typeface="Times New Roman" panose="02020603050405020304" pitchFamily="18" charset="0"/>
                  </a:rPr>
                  <a:t>Be</a:t>
                </a:r>
              </a:p>
              <a:p>
                <a:r>
                  <a:rPr lang="en-US" dirty="0">
                    <a:latin typeface="Times New Roman" panose="02020603050405020304" pitchFamily="18" charset="0"/>
                    <a:cs typeface="Times New Roman" panose="02020603050405020304" pitchFamily="18" charset="0"/>
                  </a:rPr>
                  <a:t>The divertor is </a:t>
                </a:r>
                <a:r>
                  <a:rPr lang="en-US" b="1" dirty="0">
                    <a:solidFill>
                      <a:schemeClr val="bg1">
                        <a:lumMod val="50000"/>
                      </a:schemeClr>
                    </a:solidFill>
                    <a:latin typeface="Times New Roman" panose="02020603050405020304" pitchFamily="18" charset="0"/>
                    <a:cs typeface="Times New Roman" panose="02020603050405020304" pitchFamily="18" charset="0"/>
                  </a:rPr>
                  <a:t>W</a:t>
                </a:r>
              </a:p>
              <a:p>
                <a:pPr lvl="1"/>
                <a:r>
                  <a:rPr lang="en-US" dirty="0">
                    <a:latin typeface="Times New Roman" panose="02020603050405020304" pitchFamily="18" charset="0"/>
                    <a:cs typeface="Times New Roman" panose="02020603050405020304" pitchFamily="18" charset="0"/>
                  </a:rPr>
                  <a:t>Scale lengths are so large</a:t>
                </a:r>
              </a:p>
              <a:p>
                <a:pPr lvl="1"/>
                <a:r>
                  <a:rPr lang="en-US" dirty="0">
                    <a:latin typeface="Times New Roman" panose="02020603050405020304" pitchFamily="18" charset="0"/>
                    <a:cs typeface="Times New Roman" panose="02020603050405020304" pitchFamily="18" charset="0"/>
                  </a:rPr>
                  <a:t>Any eroded material should not make it back into the core</a:t>
                </a:r>
              </a:p>
            </p:txBody>
          </p:sp>
        </mc:Choice>
        <mc:Fallback xmlns="">
          <p:sp>
            <p:nvSpPr>
              <p:cNvPr id="6" name="Content Placeholder 5">
                <a:extLst>
                  <a:ext uri="{FF2B5EF4-FFF2-40B4-BE49-F238E27FC236}">
                    <a16:creationId xmlns:a16="http://schemas.microsoft.com/office/drawing/2014/main" id="{920E84ED-8A5B-49D4-9F96-3CF035A79AE4}"/>
                  </a:ext>
                </a:extLst>
              </p:cNvPr>
              <p:cNvSpPr txBox="1">
                <a:spLocks noRot="1" noChangeAspect="1" noMove="1" noResize="1" noEditPoints="1" noAdjustHandles="1" noChangeArrowheads="1" noChangeShapeType="1" noTextEdit="1"/>
              </p:cNvSpPr>
              <p:nvPr/>
            </p:nvSpPr>
            <p:spPr>
              <a:xfrm>
                <a:off x="4267199" y="1158591"/>
                <a:ext cx="7311933" cy="4930774"/>
              </a:xfrm>
              <a:prstGeom prst="rect">
                <a:avLst/>
              </a:prstGeom>
              <a:blipFill>
                <a:blip r:embed="rId2"/>
                <a:stretch>
                  <a:fillRect l="-1084" t="-2967"/>
                </a:stretch>
              </a:blipFill>
            </p:spPr>
            <p:txBody>
              <a:bodyPr/>
              <a:lstStyle/>
              <a:p>
                <a:r>
                  <a:rPr lang="en-US">
                    <a:noFill/>
                  </a:rPr>
                  <a:t> </a:t>
                </a:r>
              </a:p>
            </p:txBody>
          </p:sp>
        </mc:Fallback>
      </mc:AlternateContent>
      <p:grpSp>
        <p:nvGrpSpPr>
          <p:cNvPr id="7" name="Group 6">
            <a:extLst>
              <a:ext uri="{FF2B5EF4-FFF2-40B4-BE49-F238E27FC236}">
                <a16:creationId xmlns:a16="http://schemas.microsoft.com/office/drawing/2014/main" id="{0FC95076-4A4C-44C9-8ACE-3B155E51216D}"/>
              </a:ext>
            </a:extLst>
          </p:cNvPr>
          <p:cNvGrpSpPr>
            <a:grpSpLocks noChangeAspect="1"/>
          </p:cNvGrpSpPr>
          <p:nvPr/>
        </p:nvGrpSpPr>
        <p:grpSpPr>
          <a:xfrm>
            <a:off x="609909" y="1139673"/>
            <a:ext cx="2691822" cy="4846320"/>
            <a:chOff x="619436" y="1613033"/>
            <a:chExt cx="2534238" cy="4562608"/>
          </a:xfrm>
        </p:grpSpPr>
        <p:pic>
          <p:nvPicPr>
            <p:cNvPr id="8" name="Picture 7">
              <a:extLst>
                <a:ext uri="{FF2B5EF4-FFF2-40B4-BE49-F238E27FC236}">
                  <a16:creationId xmlns:a16="http://schemas.microsoft.com/office/drawing/2014/main" id="{2993D927-7D3D-4B00-9ACD-711C7EC861A5}"/>
                </a:ext>
              </a:extLst>
            </p:cNvPr>
            <p:cNvPicPr>
              <a:picLocks noChangeAspect="1"/>
            </p:cNvPicPr>
            <p:nvPr/>
          </p:nvPicPr>
          <p:blipFill>
            <a:blip r:embed="rId3"/>
            <a:stretch>
              <a:fillRect/>
            </a:stretch>
          </p:blipFill>
          <p:spPr>
            <a:xfrm>
              <a:off x="619436" y="3889641"/>
              <a:ext cx="2534238" cy="2286000"/>
            </a:xfrm>
            <a:prstGeom prst="rect">
              <a:avLst/>
            </a:prstGeom>
          </p:spPr>
        </p:pic>
        <p:pic>
          <p:nvPicPr>
            <p:cNvPr id="9" name="Picture 8">
              <a:extLst>
                <a:ext uri="{FF2B5EF4-FFF2-40B4-BE49-F238E27FC236}">
                  <a16:creationId xmlns:a16="http://schemas.microsoft.com/office/drawing/2014/main" id="{64C7127A-C2BD-41F0-A310-688F0609AC60}"/>
                </a:ext>
              </a:extLst>
            </p:cNvPr>
            <p:cNvPicPr>
              <a:picLocks noChangeAspect="1"/>
            </p:cNvPicPr>
            <p:nvPr/>
          </p:nvPicPr>
          <p:blipFill>
            <a:blip r:embed="rId4"/>
            <a:stretch>
              <a:fillRect/>
            </a:stretch>
          </p:blipFill>
          <p:spPr>
            <a:xfrm>
              <a:off x="622221" y="1613033"/>
              <a:ext cx="2531453" cy="2286000"/>
            </a:xfrm>
            <a:prstGeom prst="rect">
              <a:avLst/>
            </a:prstGeom>
          </p:spPr>
        </p:pic>
      </p:grpSp>
      <p:cxnSp>
        <p:nvCxnSpPr>
          <p:cNvPr id="10" name="Straight Arrow Connector 9">
            <a:extLst>
              <a:ext uri="{FF2B5EF4-FFF2-40B4-BE49-F238E27FC236}">
                <a16:creationId xmlns:a16="http://schemas.microsoft.com/office/drawing/2014/main" id="{38F9BDDE-047E-4546-9437-AF593ED81A54}"/>
              </a:ext>
            </a:extLst>
          </p:cNvPr>
          <p:cNvCxnSpPr/>
          <p:nvPr/>
        </p:nvCxnSpPr>
        <p:spPr>
          <a:xfrm flipH="1" flipV="1">
            <a:off x="1676400" y="3431890"/>
            <a:ext cx="2590799" cy="1362075"/>
          </a:xfrm>
          <a:prstGeom prst="straightConnector1">
            <a:avLst/>
          </a:prstGeom>
          <a:ln w="63500" cmpd="sng">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23BB7AD3-8E26-4841-9F46-D561E259893F}"/>
              </a:ext>
            </a:extLst>
          </p:cNvPr>
          <p:cNvCxnSpPr/>
          <p:nvPr/>
        </p:nvCxnSpPr>
        <p:spPr>
          <a:xfrm flipH="1" flipV="1">
            <a:off x="1575377" y="3974815"/>
            <a:ext cx="2567998" cy="1238250"/>
          </a:xfrm>
          <a:prstGeom prst="straightConnector1">
            <a:avLst/>
          </a:prstGeom>
          <a:ln w="635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00735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1A529-DE7E-4804-B8D5-BDDE77331E52}"/>
              </a:ext>
            </a:extLst>
          </p:cNvPr>
          <p:cNvSpPr>
            <a:spLocks noGrp="1"/>
          </p:cNvSpPr>
          <p:nvPr>
            <p:ph type="title"/>
          </p:nvPr>
        </p:nvSpPr>
        <p:spPr/>
        <p:txBody>
          <a:bodyPr>
            <a:normAutofit/>
          </a:bodyPr>
          <a:lstStyle/>
          <a:p>
            <a:r>
              <a:rPr lang="en-US" sz="3600" dirty="0"/>
              <a:t>Heat flux limits - tungsten</a:t>
            </a:r>
          </a:p>
        </p:txBody>
      </p:sp>
      <p:sp>
        <p:nvSpPr>
          <p:cNvPr id="3" name="Date Placeholder 2">
            <a:extLst>
              <a:ext uri="{FF2B5EF4-FFF2-40B4-BE49-F238E27FC236}">
                <a16:creationId xmlns:a16="http://schemas.microsoft.com/office/drawing/2014/main" id="{F11649D8-8C65-4BC5-964D-590F43D569C7}"/>
              </a:ext>
            </a:extLst>
          </p:cNvPr>
          <p:cNvSpPr>
            <a:spLocks noGrp="1"/>
          </p:cNvSpPr>
          <p:nvPr>
            <p:ph type="dt" sz="half" idx="10"/>
          </p:nvPr>
        </p:nvSpPr>
        <p:spPr/>
        <p:txBody>
          <a:bodyPr/>
          <a:lstStyle/>
          <a:p>
            <a:r>
              <a:rPr lang="en-US"/>
              <a:t>6/14/2019</a:t>
            </a:r>
          </a:p>
        </p:txBody>
      </p:sp>
      <p:sp>
        <p:nvSpPr>
          <p:cNvPr id="4" name="Footer Placeholder 3">
            <a:extLst>
              <a:ext uri="{FF2B5EF4-FFF2-40B4-BE49-F238E27FC236}">
                <a16:creationId xmlns:a16="http://schemas.microsoft.com/office/drawing/2014/main" id="{A8787B29-BCD4-4589-8224-E8B564CA85AD}"/>
              </a:ext>
            </a:extLst>
          </p:cNvPr>
          <p:cNvSpPr>
            <a:spLocks noGrp="1"/>
          </p:cNvSpPr>
          <p:nvPr>
            <p:ph type="ftr" sz="quarter" idx="11"/>
          </p:nvPr>
        </p:nvSpPr>
        <p:spPr/>
        <p:txBody>
          <a:bodyPr/>
          <a:lstStyle/>
          <a:p>
            <a:r>
              <a:rPr lang="en-US"/>
              <a:t>2019 Science Undergraduate Laboratory Internships (SULI) Lectures - Princeton PLasma Physics Laboratory, Princeton NJ, USA</a:t>
            </a:r>
          </a:p>
        </p:txBody>
      </p:sp>
      <p:sp>
        <p:nvSpPr>
          <p:cNvPr id="5" name="Slide Number Placeholder 4">
            <a:extLst>
              <a:ext uri="{FF2B5EF4-FFF2-40B4-BE49-F238E27FC236}">
                <a16:creationId xmlns:a16="http://schemas.microsoft.com/office/drawing/2014/main" id="{F12A3397-DA5C-414E-8D24-3D9159001358}"/>
              </a:ext>
            </a:extLst>
          </p:cNvPr>
          <p:cNvSpPr>
            <a:spLocks noGrp="1"/>
          </p:cNvSpPr>
          <p:nvPr>
            <p:ph type="sldNum" sz="quarter" idx="12"/>
          </p:nvPr>
        </p:nvSpPr>
        <p:spPr/>
        <p:txBody>
          <a:bodyPr/>
          <a:lstStyle/>
          <a:p>
            <a:fld id="{DAA54947-94DF-4087-82AF-D7550B309CB3}" type="slidenum">
              <a:rPr lang="en-US" smtClean="0"/>
              <a:t>56</a:t>
            </a:fld>
            <a:endParaRPr lang="en-US"/>
          </a:p>
        </p:txBody>
      </p:sp>
      <p:pic>
        <p:nvPicPr>
          <p:cNvPr id="6" name="Content Placeholder 8">
            <a:extLst>
              <a:ext uri="{FF2B5EF4-FFF2-40B4-BE49-F238E27FC236}">
                <a16:creationId xmlns:a16="http://schemas.microsoft.com/office/drawing/2014/main" id="{4B8BBF04-572C-46B9-967C-117911C844A7}"/>
              </a:ext>
            </a:extLst>
          </p:cNvPr>
          <p:cNvPicPr>
            <a:picLocks noChangeAspect="1"/>
          </p:cNvPicPr>
          <p:nvPr/>
        </p:nvPicPr>
        <p:blipFill>
          <a:blip r:embed="rId2"/>
          <a:stretch>
            <a:fillRect/>
          </a:stretch>
        </p:blipFill>
        <p:spPr>
          <a:xfrm>
            <a:off x="4791120" y="1066226"/>
            <a:ext cx="6786544" cy="4937760"/>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06767AF-6452-4CFA-8D68-200670146C42}"/>
                  </a:ext>
                </a:extLst>
              </p:cNvPr>
              <p:cNvSpPr txBox="1"/>
              <p:nvPr/>
            </p:nvSpPr>
            <p:spPr>
              <a:xfrm>
                <a:off x="623861" y="1431351"/>
                <a:ext cx="4114800" cy="4572000"/>
              </a:xfrm>
              <a:prstGeom prst="rect">
                <a:avLst/>
              </a:prstGeom>
              <a:noFill/>
            </p:spPr>
            <p:txBody>
              <a:bodyPr wrap="square" rtlCol="0">
                <a:normAutofit/>
              </a:bodyPr>
              <a:lstStyle/>
              <a:p>
                <a:pPr marL="285750" indent="-285750">
                  <a:lnSpc>
                    <a:spcPct val="90000"/>
                  </a:lnSpc>
                  <a:spcBef>
                    <a:spcPts val="1000"/>
                  </a:spcBef>
                  <a:buFont typeface="Arial" panose="020B0604020202020204" pitchFamily="34" charset="0"/>
                  <a:buChar char="•"/>
                </a:pPr>
                <a:r>
                  <a:rPr lang="en-US" sz="2400" dirty="0">
                    <a:solidFill>
                      <a:srgbClr val="E84A27"/>
                    </a:solidFill>
                    <a:latin typeface="Times New Roman" panose="02020603050405020304" pitchFamily="18" charset="0"/>
                    <a:cs typeface="Times New Roman" panose="02020603050405020304" pitchFamily="18" charset="0"/>
                  </a:rPr>
                  <a:t>Plasma stored energy </a:t>
                </a:r>
                <a14:m>
                  <m:oMath xmlns:m="http://schemas.openxmlformats.org/officeDocument/2006/math">
                    <m:r>
                      <a:rPr lang="en-US" sz="2400" i="1" smtClean="0">
                        <a:solidFill>
                          <a:srgbClr val="13294B"/>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2400" i="1" smtClean="0">
                            <a:solidFill>
                              <a:srgbClr val="13294B"/>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2400" b="0" i="1" smtClean="0">
                            <a:solidFill>
                              <a:srgbClr val="13294B"/>
                            </a:solidFill>
                            <a:latin typeface="Cambria Math" panose="02040503050406030204" pitchFamily="18" charset="0"/>
                            <a:ea typeface="Cambria Math" panose="02040503050406030204" pitchFamily="18" charset="0"/>
                            <a:cs typeface="Times New Roman" panose="02020603050405020304" pitchFamily="18" charset="0"/>
                          </a:rPr>
                          <m:t>𝑅</m:t>
                        </m:r>
                      </m:e>
                      <m:sup>
                        <m:r>
                          <a:rPr lang="en-US" sz="2400" b="0" i="1" smtClean="0">
                            <a:solidFill>
                              <a:srgbClr val="13294B"/>
                            </a:solidFill>
                            <a:latin typeface="Cambria Math" panose="02040503050406030204" pitchFamily="18" charset="0"/>
                            <a:ea typeface="Cambria Math" panose="02040503050406030204" pitchFamily="18" charset="0"/>
                            <a:cs typeface="Times New Roman" panose="02020603050405020304" pitchFamily="18" charset="0"/>
                          </a:rPr>
                          <m:t>5</m:t>
                        </m:r>
                      </m:sup>
                    </m:sSup>
                  </m:oMath>
                </a14:m>
                <a:endParaRPr lang="en-US" sz="2400" dirty="0">
                  <a:solidFill>
                    <a:srgbClr val="E84A27"/>
                  </a:solidFill>
                  <a:latin typeface="Times New Roman" panose="02020603050405020304" pitchFamily="18" charset="0"/>
                  <a:cs typeface="Times New Roman" panose="02020603050405020304" pitchFamily="18" charset="0"/>
                </a:endParaRPr>
              </a:p>
              <a:p>
                <a:pPr marL="285750" indent="-285750">
                  <a:lnSpc>
                    <a:spcPct val="90000"/>
                  </a:lnSpc>
                  <a:spcBef>
                    <a:spcPts val="1000"/>
                  </a:spcBef>
                  <a:buFont typeface="Arial" panose="020B0604020202020204" pitchFamily="34" charset="0"/>
                  <a:buChar char="•"/>
                </a:pPr>
                <a:r>
                  <a:rPr lang="en-US" sz="2400" dirty="0">
                    <a:solidFill>
                      <a:srgbClr val="E84A27"/>
                    </a:solidFill>
                    <a:latin typeface="Times New Roman" panose="02020603050405020304" pitchFamily="18" charset="0"/>
                    <a:cs typeface="Times New Roman" panose="02020603050405020304" pitchFamily="18" charset="0"/>
                  </a:rPr>
                  <a:t>Energy deposition area on plasma wetted surface </a:t>
                </a:r>
                <a14:m>
                  <m:oMath xmlns:m="http://schemas.openxmlformats.org/officeDocument/2006/math">
                    <m:r>
                      <a:rPr lang="en-US" sz="2400" i="1" smtClean="0">
                        <a:solidFill>
                          <a:srgbClr val="E84A27"/>
                        </a:solidFill>
                        <a:latin typeface="Cambria Math" panose="02040503050406030204" pitchFamily="18" charset="0"/>
                        <a:ea typeface="Cambria Math" panose="02040503050406030204" pitchFamily="18" charset="0"/>
                        <a:cs typeface="Times New Roman" panose="02020603050405020304" pitchFamily="18" charset="0"/>
                      </a:rPr>
                      <m:t>∝</m:t>
                    </m:r>
                    <m:r>
                      <a:rPr lang="en-US" sz="2400" b="0" i="1" smtClean="0">
                        <a:solidFill>
                          <a:srgbClr val="13294B"/>
                        </a:solidFill>
                        <a:latin typeface="Cambria Math" panose="02040503050406030204" pitchFamily="18" charset="0"/>
                        <a:ea typeface="Cambria Math" panose="02040503050406030204" pitchFamily="18" charset="0"/>
                        <a:cs typeface="Times New Roman" panose="02020603050405020304" pitchFamily="18" charset="0"/>
                      </a:rPr>
                      <m:t>𝑅</m:t>
                    </m:r>
                    <m:sSub>
                      <m:sSubPr>
                        <m:ctrlPr>
                          <a:rPr lang="en-US" sz="2400" b="0" i="1" smtClean="0">
                            <a:solidFill>
                              <a:srgbClr val="13294B"/>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2400" b="0" i="1" smtClean="0">
                            <a:solidFill>
                              <a:srgbClr val="13294B"/>
                            </a:solidFill>
                            <a:latin typeface="Cambria Math" panose="02040503050406030204" pitchFamily="18" charset="0"/>
                            <a:ea typeface="Cambria Math" panose="02040503050406030204" pitchFamily="18" charset="0"/>
                            <a:cs typeface="Times New Roman" panose="02020603050405020304" pitchFamily="18" charset="0"/>
                          </a:rPr>
                          <m:t>𝜆</m:t>
                        </m:r>
                      </m:e>
                      <m:sub>
                        <m:r>
                          <a:rPr lang="en-US" sz="2400" b="0" i="1" smtClean="0">
                            <a:solidFill>
                              <a:srgbClr val="13294B"/>
                            </a:solidFill>
                            <a:latin typeface="Cambria Math" panose="02040503050406030204" pitchFamily="18" charset="0"/>
                            <a:ea typeface="Cambria Math" panose="02040503050406030204" pitchFamily="18" charset="0"/>
                            <a:cs typeface="Times New Roman" panose="02020603050405020304" pitchFamily="18" charset="0"/>
                          </a:rPr>
                          <m:t>𝑞</m:t>
                        </m:r>
                      </m:sub>
                    </m:sSub>
                  </m:oMath>
                </a14:m>
                <a:endParaRPr lang="en-US" sz="2400" dirty="0">
                  <a:solidFill>
                    <a:srgbClr val="E84A27"/>
                  </a:solidFill>
                  <a:latin typeface="Times New Roman" panose="02020603050405020304" pitchFamily="18" charset="0"/>
                  <a:cs typeface="Times New Roman" panose="02020603050405020304" pitchFamily="18" charset="0"/>
                </a:endParaRPr>
              </a:p>
              <a:p>
                <a:pPr marL="742950" lvl="1" indent="-285750">
                  <a:lnSpc>
                    <a:spcPct val="90000"/>
                  </a:lnSpc>
                  <a:spcBef>
                    <a:spcPts val="1000"/>
                  </a:spcBef>
                  <a:buFont typeface="Arial" panose="020B0604020202020204" pitchFamily="34" charset="0"/>
                  <a:buChar char="•"/>
                </a:pPr>
                <a:r>
                  <a:rPr lang="en-US" sz="2000" dirty="0">
                    <a:solidFill>
                      <a:srgbClr val="13294B"/>
                    </a:solidFill>
                    <a:latin typeface="Times New Roman" panose="02020603050405020304" pitchFamily="18" charset="0"/>
                    <a:cs typeface="Times New Roman" panose="02020603050405020304" pitchFamily="18" charset="0"/>
                  </a:rPr>
                  <a:t>As seen earlier, </a:t>
                </a:r>
                <a:r>
                  <a:rPr lang="el-GR" sz="2000" i="1" dirty="0">
                    <a:solidFill>
                      <a:srgbClr val="13294B"/>
                    </a:solidFill>
                    <a:latin typeface="Times New Roman" panose="02020603050405020304" pitchFamily="18" charset="0"/>
                    <a:cs typeface="Times New Roman" panose="02020603050405020304" pitchFamily="18" charset="0"/>
                  </a:rPr>
                  <a:t>λ</a:t>
                </a:r>
                <a:r>
                  <a:rPr lang="en-US" sz="2000" i="1" baseline="-25000" dirty="0">
                    <a:solidFill>
                      <a:srgbClr val="13294B"/>
                    </a:solidFill>
                    <a:latin typeface="Times New Roman" panose="02020603050405020304" pitchFamily="18" charset="0"/>
                    <a:cs typeface="Times New Roman" panose="02020603050405020304" pitchFamily="18" charset="0"/>
                  </a:rPr>
                  <a:t>q</a:t>
                </a:r>
                <a:r>
                  <a:rPr lang="en-US" sz="2000" dirty="0">
                    <a:solidFill>
                      <a:srgbClr val="13294B"/>
                    </a:solidFill>
                    <a:latin typeface="Times New Roman" panose="02020603050405020304" pitchFamily="18" charset="0"/>
                    <a:cs typeface="Times New Roman" panose="02020603050405020304" pitchFamily="18" charset="0"/>
                  </a:rPr>
                  <a:t>, will potentially be very small in ITER and larger machines</a:t>
                </a:r>
              </a:p>
              <a:p>
                <a:pPr marL="742950" lvl="1" indent="-285750">
                  <a:lnSpc>
                    <a:spcPct val="90000"/>
                  </a:lnSpc>
                  <a:spcBef>
                    <a:spcPts val="1000"/>
                  </a:spcBef>
                  <a:buFont typeface="Arial" panose="020B0604020202020204" pitchFamily="34" charset="0"/>
                  <a:buChar char="•"/>
                </a:pPr>
                <a:r>
                  <a:rPr lang="en-US" sz="2000" dirty="0">
                    <a:solidFill>
                      <a:srgbClr val="13294B"/>
                    </a:solidFill>
                    <a:latin typeface="Times New Roman" panose="02020603050405020304" pitchFamily="18" charset="0"/>
                    <a:cs typeface="Times New Roman" panose="02020603050405020304" pitchFamily="18" charset="0"/>
                  </a:rPr>
                  <a:t>Large uncertainties on wetted area at the transient time</a:t>
                </a:r>
              </a:p>
              <a:p>
                <a:pPr marL="742950" lvl="1" indent="-285750">
                  <a:lnSpc>
                    <a:spcPct val="90000"/>
                  </a:lnSpc>
                  <a:spcBef>
                    <a:spcPts val="1000"/>
                  </a:spcBef>
                  <a:buFont typeface="Arial" panose="020B0604020202020204" pitchFamily="34" charset="0"/>
                  <a:buChar char="•"/>
                </a:pPr>
                <a:r>
                  <a:rPr lang="en-US" sz="2000" dirty="0">
                    <a:solidFill>
                      <a:srgbClr val="13294B"/>
                    </a:solidFill>
                    <a:latin typeface="Times New Roman" panose="02020603050405020304" pitchFamily="18" charset="0"/>
                    <a:cs typeface="Times New Roman" panose="02020603050405020304" pitchFamily="18" charset="0"/>
                  </a:rPr>
                  <a:t>Surface temperature rise due to transients:</a:t>
                </a:r>
              </a:p>
              <a:p>
                <a:pPr lvl="1">
                  <a:lnSpc>
                    <a:spcPct val="90000"/>
                  </a:lnSpc>
                  <a:spcBef>
                    <a:spcPts val="1000"/>
                  </a:spcBef>
                </a:pPr>
                <a14:m>
                  <m:oMathPara xmlns:m="http://schemas.openxmlformats.org/officeDocument/2006/math">
                    <m:oMathParaPr>
                      <m:jc m:val="centerGroup"/>
                    </m:oMathParaPr>
                    <m:oMath xmlns:m="http://schemas.openxmlformats.org/officeDocument/2006/math">
                      <m:r>
                        <a:rPr lang="en-US" sz="2000" i="1" smtClean="0">
                          <a:solidFill>
                            <a:srgbClr val="13294B"/>
                          </a:solidFill>
                          <a:latin typeface="Cambria Math" panose="02040503050406030204" pitchFamily="18" charset="0"/>
                          <a:ea typeface="Cambria Math" panose="02040503050406030204" pitchFamily="18" charset="0"/>
                          <a:cs typeface="Times New Roman" panose="02020603050405020304" pitchFamily="18" charset="0"/>
                        </a:rPr>
                        <m:t>∆</m:t>
                      </m:r>
                      <m:r>
                        <a:rPr lang="en-US" sz="2000" b="0" i="1" smtClean="0">
                          <a:solidFill>
                            <a:srgbClr val="13294B"/>
                          </a:solidFill>
                          <a:latin typeface="Cambria Math" panose="02040503050406030204" pitchFamily="18" charset="0"/>
                          <a:ea typeface="Cambria Math" panose="02040503050406030204" pitchFamily="18" charset="0"/>
                          <a:cs typeface="Times New Roman" panose="02020603050405020304" pitchFamily="18" charset="0"/>
                        </a:rPr>
                        <m:t>𝑇</m:t>
                      </m:r>
                      <m:r>
                        <a:rPr lang="en-US" sz="2000" b="0" i="1" smtClean="0">
                          <a:solidFill>
                            <a:srgbClr val="13294B"/>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2000" b="0" i="1" smtClean="0">
                              <a:solidFill>
                                <a:srgbClr val="13294B"/>
                              </a:solidFill>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en-US" sz="2000" b="0" i="1" smtClean="0">
                                  <a:solidFill>
                                    <a:srgbClr val="13294B"/>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2000" b="0" i="1" smtClean="0">
                                  <a:solidFill>
                                    <a:srgbClr val="13294B"/>
                                  </a:solidFill>
                                  <a:latin typeface="Cambria Math" panose="02040503050406030204" pitchFamily="18" charset="0"/>
                                  <a:ea typeface="Cambria Math" panose="02040503050406030204" pitchFamily="18" charset="0"/>
                                  <a:cs typeface="Times New Roman" panose="02020603050405020304" pitchFamily="18" charset="0"/>
                                </a:rPr>
                                <m:t>𝐸</m:t>
                              </m:r>
                            </m:e>
                            <m:sub>
                              <m:r>
                                <a:rPr lang="en-US" sz="2000" b="0" i="1" smtClean="0">
                                  <a:solidFill>
                                    <a:srgbClr val="13294B"/>
                                  </a:solidFill>
                                  <a:latin typeface="Cambria Math" panose="02040503050406030204" pitchFamily="18" charset="0"/>
                                  <a:ea typeface="Cambria Math" panose="02040503050406030204" pitchFamily="18" charset="0"/>
                                  <a:cs typeface="Times New Roman" panose="02020603050405020304" pitchFamily="18" charset="0"/>
                                </a:rPr>
                                <m:t>𝑡𝑟𝑎𝑛𝑠</m:t>
                              </m:r>
                            </m:sub>
                          </m:sSub>
                        </m:num>
                        <m:den>
                          <m:sSub>
                            <m:sSubPr>
                              <m:ctrlPr>
                                <a:rPr lang="en-US" sz="2000" b="0" i="1" smtClean="0">
                                  <a:solidFill>
                                    <a:srgbClr val="13294B"/>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2000" b="0" i="1" smtClean="0">
                                  <a:solidFill>
                                    <a:srgbClr val="13294B"/>
                                  </a:solidFill>
                                  <a:latin typeface="Cambria Math" panose="02040503050406030204" pitchFamily="18" charset="0"/>
                                  <a:ea typeface="Cambria Math" panose="02040503050406030204" pitchFamily="18" charset="0"/>
                                  <a:cs typeface="Times New Roman" panose="02020603050405020304" pitchFamily="18" charset="0"/>
                                </a:rPr>
                                <m:t>𝐴</m:t>
                              </m:r>
                            </m:e>
                            <m:sub>
                              <m:r>
                                <a:rPr lang="en-US" sz="2000" b="0" i="1" smtClean="0">
                                  <a:solidFill>
                                    <a:srgbClr val="13294B"/>
                                  </a:solidFill>
                                  <a:latin typeface="Cambria Math" panose="02040503050406030204" pitchFamily="18" charset="0"/>
                                  <a:ea typeface="Cambria Math" panose="02040503050406030204" pitchFamily="18" charset="0"/>
                                  <a:cs typeface="Times New Roman" panose="02020603050405020304" pitchFamily="18" charset="0"/>
                                </a:rPr>
                                <m:t>𝑤𝑒𝑡</m:t>
                              </m:r>
                            </m:sub>
                          </m:sSub>
                          <m:sSup>
                            <m:sSupPr>
                              <m:ctrlPr>
                                <a:rPr lang="en-US" sz="2000" b="0" i="1" smtClean="0">
                                  <a:solidFill>
                                    <a:srgbClr val="13294B"/>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2000" b="0" i="1" smtClean="0">
                                  <a:solidFill>
                                    <a:srgbClr val="13294B"/>
                                  </a:solidFill>
                                  <a:latin typeface="Cambria Math" panose="02040503050406030204" pitchFamily="18" charset="0"/>
                                  <a:ea typeface="Cambria Math" panose="02040503050406030204" pitchFamily="18" charset="0"/>
                                  <a:cs typeface="Times New Roman" panose="02020603050405020304" pitchFamily="18" charset="0"/>
                                </a:rPr>
                                <m:t>𝑡</m:t>
                              </m:r>
                            </m:e>
                            <m:sup>
                              <m:r>
                                <a:rPr lang="en-US" sz="2000" b="0" i="1" smtClean="0">
                                  <a:solidFill>
                                    <a:srgbClr val="13294B"/>
                                  </a:solidFill>
                                  <a:latin typeface="Cambria Math" panose="02040503050406030204" pitchFamily="18" charset="0"/>
                                  <a:ea typeface="Cambria Math" panose="02040503050406030204" pitchFamily="18" charset="0"/>
                                  <a:cs typeface="Times New Roman" panose="02020603050405020304" pitchFamily="18" charset="0"/>
                                </a:rPr>
                                <m:t>1/2</m:t>
                              </m:r>
                            </m:sup>
                          </m:sSup>
                        </m:den>
                      </m:f>
                    </m:oMath>
                  </m:oMathPara>
                </a14:m>
                <a:endParaRPr lang="en-US" sz="2000" dirty="0">
                  <a:solidFill>
                    <a:srgbClr val="13294B"/>
                  </a:solidFill>
                  <a:latin typeface="Times New Roman" panose="02020603050405020304" pitchFamily="18"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F06767AF-6452-4CFA-8D68-200670146C42}"/>
                  </a:ext>
                </a:extLst>
              </p:cNvPr>
              <p:cNvSpPr txBox="1">
                <a:spLocks noRot="1" noChangeAspect="1" noMove="1" noResize="1" noEditPoints="1" noAdjustHandles="1" noChangeArrowheads="1" noChangeShapeType="1" noTextEdit="1"/>
              </p:cNvSpPr>
              <p:nvPr/>
            </p:nvSpPr>
            <p:spPr>
              <a:xfrm>
                <a:off x="623861" y="1431351"/>
                <a:ext cx="4114800" cy="4572000"/>
              </a:xfrm>
              <a:prstGeom prst="rect">
                <a:avLst/>
              </a:prstGeom>
              <a:blipFill>
                <a:blip r:embed="rId3"/>
                <a:stretch>
                  <a:fillRect l="-1926" t="-1733" r="-2667"/>
                </a:stretch>
              </a:blipFill>
            </p:spPr>
            <p:txBody>
              <a:bodyPr/>
              <a:lstStyle/>
              <a:p>
                <a:r>
                  <a:rPr lang="en-US">
                    <a:noFill/>
                  </a:rPr>
                  <a:t> </a:t>
                </a:r>
              </a:p>
            </p:txBody>
          </p:sp>
        </mc:Fallback>
      </mc:AlternateContent>
      <p:sp>
        <p:nvSpPr>
          <p:cNvPr id="8" name="Rectangle 7">
            <a:extLst>
              <a:ext uri="{FF2B5EF4-FFF2-40B4-BE49-F238E27FC236}">
                <a16:creationId xmlns:a16="http://schemas.microsoft.com/office/drawing/2014/main" id="{ECA5FFAD-A335-4D13-A71C-3164673F2738}"/>
              </a:ext>
            </a:extLst>
          </p:cNvPr>
          <p:cNvSpPr/>
          <p:nvPr/>
        </p:nvSpPr>
        <p:spPr>
          <a:xfrm>
            <a:off x="4738661" y="5504876"/>
            <a:ext cx="664612" cy="499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9205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FFF4D-2536-4399-8576-B575E4954EF1}"/>
              </a:ext>
            </a:extLst>
          </p:cNvPr>
          <p:cNvSpPr>
            <a:spLocks noGrp="1"/>
          </p:cNvSpPr>
          <p:nvPr>
            <p:ph type="title"/>
          </p:nvPr>
        </p:nvSpPr>
        <p:spPr/>
        <p:txBody>
          <a:bodyPr>
            <a:noAutofit/>
          </a:bodyPr>
          <a:lstStyle/>
          <a:p>
            <a:r>
              <a:rPr lang="en-US" sz="3200" dirty="0"/>
              <a:t>Heat flux is one of the most critical areas for future devices</a:t>
            </a:r>
          </a:p>
        </p:txBody>
      </p:sp>
      <p:sp>
        <p:nvSpPr>
          <p:cNvPr id="3" name="Date Placeholder 2">
            <a:extLst>
              <a:ext uri="{FF2B5EF4-FFF2-40B4-BE49-F238E27FC236}">
                <a16:creationId xmlns:a16="http://schemas.microsoft.com/office/drawing/2014/main" id="{7A3997C3-FFF4-469F-A171-547A9E2DCC4D}"/>
              </a:ext>
            </a:extLst>
          </p:cNvPr>
          <p:cNvSpPr>
            <a:spLocks noGrp="1"/>
          </p:cNvSpPr>
          <p:nvPr>
            <p:ph type="dt" sz="half" idx="10"/>
          </p:nvPr>
        </p:nvSpPr>
        <p:spPr/>
        <p:txBody>
          <a:bodyPr/>
          <a:lstStyle/>
          <a:p>
            <a:r>
              <a:rPr lang="en-US"/>
              <a:t>6/14/2019</a:t>
            </a:r>
          </a:p>
        </p:txBody>
      </p:sp>
      <p:sp>
        <p:nvSpPr>
          <p:cNvPr id="4" name="Footer Placeholder 3">
            <a:extLst>
              <a:ext uri="{FF2B5EF4-FFF2-40B4-BE49-F238E27FC236}">
                <a16:creationId xmlns:a16="http://schemas.microsoft.com/office/drawing/2014/main" id="{7CADE87C-39FD-4377-A69A-8BA9DCF88829}"/>
              </a:ext>
            </a:extLst>
          </p:cNvPr>
          <p:cNvSpPr>
            <a:spLocks noGrp="1"/>
          </p:cNvSpPr>
          <p:nvPr>
            <p:ph type="ftr" sz="quarter" idx="11"/>
          </p:nvPr>
        </p:nvSpPr>
        <p:spPr/>
        <p:txBody>
          <a:bodyPr/>
          <a:lstStyle/>
          <a:p>
            <a:r>
              <a:rPr lang="en-US"/>
              <a:t>2019 Science Undergraduate Laboratory Internships (SULI) Lectures - Princeton PLasma Physics Laboratory, Princeton NJ, USA</a:t>
            </a:r>
          </a:p>
        </p:txBody>
      </p:sp>
      <p:sp>
        <p:nvSpPr>
          <p:cNvPr id="5" name="Slide Number Placeholder 4">
            <a:extLst>
              <a:ext uri="{FF2B5EF4-FFF2-40B4-BE49-F238E27FC236}">
                <a16:creationId xmlns:a16="http://schemas.microsoft.com/office/drawing/2014/main" id="{E09D0946-2D28-4C07-8EE0-5E9684A88B00}"/>
              </a:ext>
            </a:extLst>
          </p:cNvPr>
          <p:cNvSpPr>
            <a:spLocks noGrp="1"/>
          </p:cNvSpPr>
          <p:nvPr>
            <p:ph type="sldNum" sz="quarter" idx="12"/>
          </p:nvPr>
        </p:nvSpPr>
        <p:spPr/>
        <p:txBody>
          <a:bodyPr/>
          <a:lstStyle/>
          <a:p>
            <a:fld id="{DAA54947-94DF-4087-82AF-D7550B309CB3}" type="slidenum">
              <a:rPr lang="en-US" smtClean="0"/>
              <a:t>57</a:t>
            </a:fld>
            <a:endParaRPr lang="en-US"/>
          </a:p>
        </p:txBody>
      </p:sp>
      <p:sp>
        <p:nvSpPr>
          <p:cNvPr id="6" name="Text Placeholder 9">
            <a:extLst>
              <a:ext uri="{FF2B5EF4-FFF2-40B4-BE49-F238E27FC236}">
                <a16:creationId xmlns:a16="http://schemas.microsoft.com/office/drawing/2014/main" id="{EDDCA930-45B2-49F0-BFC6-F7832021211A}"/>
              </a:ext>
            </a:extLst>
          </p:cNvPr>
          <p:cNvSpPr txBox="1">
            <a:spLocks/>
          </p:cNvSpPr>
          <p:nvPr/>
        </p:nvSpPr>
        <p:spPr>
          <a:xfrm>
            <a:off x="619124" y="1059876"/>
            <a:ext cx="4754880" cy="4937760"/>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60000"/>
              <a:buFont typeface="Wingdings" panose="05000000000000000000" pitchFamily="2" charset="2"/>
              <a:buChar char="q"/>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80000"/>
              <a:buFont typeface="Wingdings" panose="05000000000000000000" pitchFamily="2" charset="2"/>
              <a:buChar char="v"/>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Times New Roman" panose="02020603050405020304" pitchFamily="18" charset="0"/>
                <a:cs typeface="Times New Roman" panose="02020603050405020304" pitchFamily="18" charset="0"/>
              </a:rPr>
              <a:t>Need to manage:</a:t>
            </a:r>
          </a:p>
          <a:p>
            <a:pPr lvl="1"/>
            <a:r>
              <a:rPr lang="en-US">
                <a:latin typeface="Times New Roman" panose="02020603050405020304" pitchFamily="18" charset="0"/>
                <a:cs typeface="Times New Roman" panose="02020603050405020304" pitchFamily="18" charset="0"/>
              </a:rPr>
              <a:t>Stationary heat fluxes at the limit of cooling technology</a:t>
            </a:r>
          </a:p>
          <a:p>
            <a:pPr lvl="1"/>
            <a:r>
              <a:rPr lang="en-US">
                <a:latin typeface="Times New Roman" panose="02020603050405020304" pitchFamily="18" charset="0"/>
                <a:cs typeface="Times New Roman" panose="02020603050405020304" pitchFamily="18" charset="0"/>
              </a:rPr>
              <a:t>Near complete mitigation of transients</a:t>
            </a:r>
          </a:p>
          <a:p>
            <a:pPr lvl="1"/>
            <a:r>
              <a:rPr lang="en-US">
                <a:latin typeface="Times New Roman" panose="02020603050405020304" pitchFamily="18" charset="0"/>
                <a:cs typeface="Times New Roman" panose="02020603050405020304" pitchFamily="18" charset="0"/>
              </a:rPr>
              <a:t>Low tritium retention</a:t>
            </a:r>
          </a:p>
          <a:p>
            <a:pPr lvl="1"/>
            <a:r>
              <a:rPr lang="en-US">
                <a:latin typeface="Times New Roman" panose="02020603050405020304" pitchFamily="18" charset="0"/>
                <a:cs typeface="Times New Roman" panose="02020603050405020304" pitchFamily="18" charset="0"/>
              </a:rPr>
              <a:t>High throughput fuel cycle</a:t>
            </a:r>
          </a:p>
          <a:p>
            <a:pPr lvl="1"/>
            <a:r>
              <a:rPr lang="en-US">
                <a:latin typeface="Times New Roman" panose="02020603050405020304" pitchFamily="18" charset="0"/>
                <a:cs typeface="Times New Roman" panose="02020603050405020304" pitchFamily="18" charset="0"/>
              </a:rPr>
              <a:t>Material migration and erosion rates on a scale never seen before</a:t>
            </a:r>
          </a:p>
          <a:p>
            <a:r>
              <a:rPr lang="en-US">
                <a:latin typeface="Times New Roman" panose="02020603050405020304" pitchFamily="18" charset="0"/>
                <a:cs typeface="Times New Roman" panose="02020603050405020304" pitchFamily="18" charset="0"/>
              </a:rPr>
              <a:t>Cracked, arced and melted tungsten</a:t>
            </a:r>
          </a:p>
          <a:p>
            <a:pPr lvl="1"/>
            <a:r>
              <a:rPr lang="en-US">
                <a:latin typeface="Times New Roman" panose="02020603050405020304" pitchFamily="18" charset="0"/>
                <a:cs typeface="Times New Roman" panose="02020603050405020304" pitchFamily="18" charset="0"/>
              </a:rPr>
              <a:t>Like being in an arc-welder (heat flux 40 MW/m</a:t>
            </a:r>
            <a:r>
              <a:rPr lang="en-US" baseline="30000">
                <a:latin typeface="Times New Roman" panose="02020603050405020304" pitchFamily="18" charset="0"/>
                <a:cs typeface="Times New Roman" panose="02020603050405020304" pitchFamily="18" charset="0"/>
              </a:rPr>
              <a:t>2</a:t>
            </a:r>
            <a:r>
              <a:rPr lang="en-US">
                <a:latin typeface="Times New Roman" panose="02020603050405020304" pitchFamily="18" charset="0"/>
                <a:cs typeface="Times New Roman" panose="02020603050405020304" pitchFamily="18" charset="0"/>
              </a:rPr>
              <a:t>)</a:t>
            </a:r>
          </a:p>
          <a:p>
            <a:pPr lvl="1"/>
            <a:r>
              <a:rPr lang="en-US">
                <a:latin typeface="Times New Roman" panose="02020603050405020304" pitchFamily="18" charset="0"/>
                <a:cs typeface="Times New Roman" panose="02020603050405020304" pitchFamily="18" charset="0"/>
              </a:rPr>
              <a:t>Surface of the Sun, 63 MW/m</a:t>
            </a:r>
            <a:r>
              <a:rPr lang="en-US" baseline="30000">
                <a:latin typeface="Times New Roman" panose="02020603050405020304" pitchFamily="18" charset="0"/>
                <a:cs typeface="Times New Roman" panose="02020603050405020304" pitchFamily="18" charset="0"/>
              </a:rPr>
              <a:t>2</a:t>
            </a:r>
            <a:endParaRPr lang="en-US" baseline="30000" dirty="0">
              <a:latin typeface="Times New Roman" panose="02020603050405020304" pitchFamily="18" charset="0"/>
              <a:cs typeface="Times New Roman" panose="02020603050405020304" pitchFamily="18" charset="0"/>
            </a:endParaRPr>
          </a:p>
        </p:txBody>
      </p:sp>
      <p:pic>
        <p:nvPicPr>
          <p:cNvPr id="7" name="Content Placeholder 13">
            <a:extLst>
              <a:ext uri="{FF2B5EF4-FFF2-40B4-BE49-F238E27FC236}">
                <a16:creationId xmlns:a16="http://schemas.microsoft.com/office/drawing/2014/main" id="{C29961AB-B163-4E6E-B9C1-C096EA3AD46B}"/>
              </a:ext>
            </a:extLst>
          </p:cNvPr>
          <p:cNvPicPr>
            <a:picLocks noChangeAspect="1"/>
          </p:cNvPicPr>
          <p:nvPr/>
        </p:nvPicPr>
        <p:blipFill rotWithShape="1">
          <a:blip r:embed="rId2"/>
          <a:srcRect r="10831"/>
          <a:stretch/>
        </p:blipFill>
        <p:spPr>
          <a:xfrm>
            <a:off x="8708776" y="1066863"/>
            <a:ext cx="3051925" cy="2560320"/>
          </a:xfrm>
          <a:prstGeom prst="rect">
            <a:avLst/>
          </a:prstGeom>
        </p:spPr>
      </p:pic>
      <p:pic>
        <p:nvPicPr>
          <p:cNvPr id="8" name="Picture 7">
            <a:extLst>
              <a:ext uri="{FF2B5EF4-FFF2-40B4-BE49-F238E27FC236}">
                <a16:creationId xmlns:a16="http://schemas.microsoft.com/office/drawing/2014/main" id="{BD6C1BA5-26C4-4911-BE0E-455D7896742B}"/>
              </a:ext>
            </a:extLst>
          </p:cNvPr>
          <p:cNvPicPr>
            <a:picLocks noChangeAspect="1"/>
          </p:cNvPicPr>
          <p:nvPr/>
        </p:nvPicPr>
        <p:blipFill rotWithShape="1">
          <a:blip r:embed="rId3"/>
          <a:srcRect l="30075" r="11691"/>
          <a:stretch/>
        </p:blipFill>
        <p:spPr>
          <a:xfrm>
            <a:off x="5372094" y="1219263"/>
            <a:ext cx="3200400" cy="4032511"/>
          </a:xfrm>
          <a:prstGeom prst="rect">
            <a:avLst/>
          </a:prstGeom>
        </p:spPr>
      </p:pic>
      <p:pic>
        <p:nvPicPr>
          <p:cNvPr id="9" name="Picture 8">
            <a:extLst>
              <a:ext uri="{FF2B5EF4-FFF2-40B4-BE49-F238E27FC236}">
                <a16:creationId xmlns:a16="http://schemas.microsoft.com/office/drawing/2014/main" id="{16D39332-08C2-4B26-A6AC-83607F963B2F}"/>
              </a:ext>
            </a:extLst>
          </p:cNvPr>
          <p:cNvPicPr>
            <a:picLocks noChangeAspect="1"/>
          </p:cNvPicPr>
          <p:nvPr/>
        </p:nvPicPr>
        <p:blipFill>
          <a:blip r:embed="rId4"/>
          <a:stretch>
            <a:fillRect/>
          </a:stretch>
        </p:blipFill>
        <p:spPr>
          <a:xfrm>
            <a:off x="8708774" y="3627183"/>
            <a:ext cx="3051927" cy="2286000"/>
          </a:xfrm>
          <a:prstGeom prst="rect">
            <a:avLst/>
          </a:prstGeom>
        </p:spPr>
      </p:pic>
    </p:spTree>
    <p:extLst>
      <p:ext uri="{BB962C8B-B14F-4D97-AF65-F5344CB8AC3E}">
        <p14:creationId xmlns:p14="http://schemas.microsoft.com/office/powerpoint/2010/main" val="31966191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7047C-81B7-4C3B-B3B5-FA6C99D384E9}"/>
              </a:ext>
            </a:extLst>
          </p:cNvPr>
          <p:cNvSpPr>
            <a:spLocks noGrp="1"/>
          </p:cNvSpPr>
          <p:nvPr>
            <p:ph type="title"/>
          </p:nvPr>
        </p:nvSpPr>
        <p:spPr/>
        <p:txBody>
          <a:bodyPr>
            <a:noAutofit/>
          </a:bodyPr>
          <a:lstStyle/>
          <a:p>
            <a:r>
              <a:rPr lang="en-US" sz="3200" dirty="0"/>
              <a:t>Tritium (fuel) retention at the surface and boundary</a:t>
            </a:r>
          </a:p>
        </p:txBody>
      </p:sp>
      <p:sp>
        <p:nvSpPr>
          <p:cNvPr id="3" name="Date Placeholder 2">
            <a:extLst>
              <a:ext uri="{FF2B5EF4-FFF2-40B4-BE49-F238E27FC236}">
                <a16:creationId xmlns:a16="http://schemas.microsoft.com/office/drawing/2014/main" id="{5CFBE0F8-84D7-4D60-B77F-B5703D00F263}"/>
              </a:ext>
            </a:extLst>
          </p:cNvPr>
          <p:cNvSpPr>
            <a:spLocks noGrp="1"/>
          </p:cNvSpPr>
          <p:nvPr>
            <p:ph type="dt" sz="half" idx="10"/>
          </p:nvPr>
        </p:nvSpPr>
        <p:spPr/>
        <p:txBody>
          <a:bodyPr/>
          <a:lstStyle/>
          <a:p>
            <a:r>
              <a:rPr lang="en-US"/>
              <a:t>6/14/2019</a:t>
            </a:r>
          </a:p>
        </p:txBody>
      </p:sp>
      <p:sp>
        <p:nvSpPr>
          <p:cNvPr id="4" name="Footer Placeholder 3">
            <a:extLst>
              <a:ext uri="{FF2B5EF4-FFF2-40B4-BE49-F238E27FC236}">
                <a16:creationId xmlns:a16="http://schemas.microsoft.com/office/drawing/2014/main" id="{F67B303B-FC81-4779-99DE-C4BE4A9E2A92}"/>
              </a:ext>
            </a:extLst>
          </p:cNvPr>
          <p:cNvSpPr>
            <a:spLocks noGrp="1"/>
          </p:cNvSpPr>
          <p:nvPr>
            <p:ph type="ftr" sz="quarter" idx="11"/>
          </p:nvPr>
        </p:nvSpPr>
        <p:spPr/>
        <p:txBody>
          <a:bodyPr/>
          <a:lstStyle/>
          <a:p>
            <a:r>
              <a:rPr lang="en-US"/>
              <a:t>2019 Science Undergraduate Laboratory Internships (SULI) Lectures - Princeton PLasma Physics Laboratory, Princeton NJ, USA</a:t>
            </a:r>
          </a:p>
        </p:txBody>
      </p:sp>
      <p:sp>
        <p:nvSpPr>
          <p:cNvPr id="5" name="Slide Number Placeholder 4">
            <a:extLst>
              <a:ext uri="{FF2B5EF4-FFF2-40B4-BE49-F238E27FC236}">
                <a16:creationId xmlns:a16="http://schemas.microsoft.com/office/drawing/2014/main" id="{BBA4F62D-D201-434E-ACE9-51ECB578F9AE}"/>
              </a:ext>
            </a:extLst>
          </p:cNvPr>
          <p:cNvSpPr>
            <a:spLocks noGrp="1"/>
          </p:cNvSpPr>
          <p:nvPr>
            <p:ph type="sldNum" sz="quarter" idx="12"/>
          </p:nvPr>
        </p:nvSpPr>
        <p:spPr/>
        <p:txBody>
          <a:bodyPr/>
          <a:lstStyle/>
          <a:p>
            <a:fld id="{DAA54947-94DF-4087-82AF-D7550B309CB3}" type="slidenum">
              <a:rPr lang="en-US" smtClean="0"/>
              <a:t>58</a:t>
            </a:fld>
            <a:endParaRPr lang="en-US"/>
          </a:p>
        </p:txBody>
      </p:sp>
      <p:sp>
        <p:nvSpPr>
          <p:cNvPr id="6" name="Content Placeholder 16">
            <a:extLst>
              <a:ext uri="{FF2B5EF4-FFF2-40B4-BE49-F238E27FC236}">
                <a16:creationId xmlns:a16="http://schemas.microsoft.com/office/drawing/2014/main" id="{50D28084-5902-42A6-B80D-DABB4BC3B6BB}"/>
              </a:ext>
            </a:extLst>
          </p:cNvPr>
          <p:cNvSpPr txBox="1">
            <a:spLocks/>
          </p:cNvSpPr>
          <p:nvPr/>
        </p:nvSpPr>
        <p:spPr>
          <a:xfrm>
            <a:off x="152401" y="1059874"/>
            <a:ext cx="3657600" cy="4937760"/>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60000"/>
              <a:buFont typeface="Wingdings" panose="05000000000000000000" pitchFamily="2" charset="2"/>
              <a:buChar char="q"/>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80000"/>
              <a:buFont typeface="Wingdings" panose="05000000000000000000" pitchFamily="2" charset="2"/>
              <a:buChar char="v"/>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a:latin typeface="Times New Roman" panose="02020603050405020304" pitchFamily="18" charset="0"/>
                <a:cs typeface="Times New Roman" panose="02020603050405020304" pitchFamily="18" charset="0"/>
              </a:rPr>
              <a:t>A 400 s Q</a:t>
            </a:r>
            <a:r>
              <a:rPr lang="en-US" baseline="-25000">
                <a:latin typeface="Times New Roman" panose="02020603050405020304" pitchFamily="18" charset="0"/>
                <a:cs typeface="Times New Roman" panose="02020603050405020304" pitchFamily="18" charset="0"/>
              </a:rPr>
              <a:t>DT</a:t>
            </a:r>
            <a:r>
              <a:rPr lang="en-US">
                <a:latin typeface="Times New Roman" panose="02020603050405020304" pitchFamily="18" charset="0"/>
                <a:cs typeface="Times New Roman" panose="02020603050405020304" pitchFamily="18" charset="0"/>
              </a:rPr>
              <a:t> = 10 ITER discharge will require ~100 g of tritium fueling</a:t>
            </a:r>
          </a:p>
          <a:p>
            <a:pPr>
              <a:lnSpc>
                <a:spcPct val="110000"/>
              </a:lnSpc>
            </a:pPr>
            <a:r>
              <a:rPr lang="en-US">
                <a:latin typeface="Times New Roman" panose="02020603050405020304" pitchFamily="18" charset="0"/>
                <a:cs typeface="Times New Roman" panose="02020603050405020304" pitchFamily="18" charset="0"/>
              </a:rPr>
              <a:t>Maximum in-vessel mobilisable T in ITER limited to 1kg</a:t>
            </a:r>
          </a:p>
          <a:p>
            <a:pPr lvl="1">
              <a:lnSpc>
                <a:spcPct val="110000"/>
              </a:lnSpc>
            </a:pPr>
            <a:r>
              <a:rPr lang="en-US" sz="2300">
                <a:latin typeface="Times New Roman" panose="02020603050405020304" pitchFamily="18" charset="0"/>
                <a:cs typeface="Times New Roman" panose="02020603050405020304" pitchFamily="18" charset="0"/>
              </a:rPr>
              <a:t>This is a safety issue</a:t>
            </a:r>
          </a:p>
          <a:p>
            <a:pPr>
              <a:lnSpc>
                <a:spcPct val="110000"/>
              </a:lnSpc>
            </a:pPr>
            <a:r>
              <a:rPr lang="en-US">
                <a:latin typeface="Times New Roman" panose="02020603050405020304" pitchFamily="18" charset="0"/>
                <a:cs typeface="Times New Roman" panose="02020603050405020304" pitchFamily="18" charset="0"/>
              </a:rPr>
              <a:t>In practice, administrative limit of ~700 g</a:t>
            </a:r>
          </a:p>
          <a:p>
            <a:pPr lvl="1">
              <a:lnSpc>
                <a:spcPct val="110000"/>
              </a:lnSpc>
            </a:pPr>
            <a:r>
              <a:rPr lang="en-US" sz="2300">
                <a:latin typeface="Times New Roman" panose="02020603050405020304" pitchFamily="18" charset="0"/>
                <a:cs typeface="Times New Roman" panose="02020603050405020304" pitchFamily="18" charset="0"/>
              </a:rPr>
              <a:t>120 g in cryopumps</a:t>
            </a:r>
          </a:p>
          <a:p>
            <a:pPr lvl="1">
              <a:lnSpc>
                <a:spcPct val="110000"/>
              </a:lnSpc>
            </a:pPr>
            <a:r>
              <a:rPr lang="en-US" sz="2300">
                <a:latin typeface="Times New Roman" panose="02020603050405020304" pitchFamily="18" charset="0"/>
                <a:cs typeface="Times New Roman" panose="02020603050405020304" pitchFamily="18" charset="0"/>
              </a:rPr>
              <a:t>180 g uncertainty</a:t>
            </a:r>
          </a:p>
          <a:p>
            <a:pPr>
              <a:lnSpc>
                <a:spcPct val="110000"/>
              </a:lnSpc>
            </a:pPr>
            <a:r>
              <a:rPr lang="en-US">
                <a:latin typeface="Times New Roman" panose="02020603050405020304" pitchFamily="18" charset="0"/>
                <a:cs typeface="Times New Roman" panose="02020603050405020304" pitchFamily="18" charset="0"/>
              </a:rPr>
              <a:t>Predicting the expected retention in ITER is fraught with uncertainty but progress is being made</a:t>
            </a:r>
            <a:endParaRPr lang="en-US" dirty="0">
              <a:latin typeface="Times New Roman" panose="02020603050405020304" pitchFamily="18" charset="0"/>
              <a:cs typeface="Times New Roman" panose="02020603050405020304" pitchFamily="18" charset="0"/>
            </a:endParaRPr>
          </a:p>
        </p:txBody>
      </p:sp>
      <p:sp>
        <p:nvSpPr>
          <p:cNvPr id="7" name="Content Placeholder 17">
            <a:extLst>
              <a:ext uri="{FF2B5EF4-FFF2-40B4-BE49-F238E27FC236}">
                <a16:creationId xmlns:a16="http://schemas.microsoft.com/office/drawing/2014/main" id="{3FB47519-1EDD-406E-8757-9C7783C3A935}"/>
              </a:ext>
            </a:extLst>
          </p:cNvPr>
          <p:cNvSpPr txBox="1">
            <a:spLocks/>
          </p:cNvSpPr>
          <p:nvPr/>
        </p:nvSpPr>
        <p:spPr>
          <a:xfrm>
            <a:off x="7467600" y="1059874"/>
            <a:ext cx="4572000" cy="4937760"/>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60000"/>
              <a:buFont typeface="Wingdings" panose="05000000000000000000" pitchFamily="2" charset="2"/>
              <a:buChar char="q"/>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80000"/>
              <a:buFont typeface="Wingdings" panose="05000000000000000000" pitchFamily="2" charset="2"/>
              <a:buChar char="v"/>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latin typeface="Times New Roman" panose="02020603050405020304" pitchFamily="18" charset="0"/>
                <a:cs typeface="Times New Roman" panose="02020603050405020304" pitchFamily="18" charset="0"/>
              </a:rPr>
              <a:t>For C, complex interplay between erosion → hydrocarbons → dissociation / ionization → transport → re-deposition → migration to remote areas with high sticking coefficients and retention in co-deposits</a:t>
            </a:r>
          </a:p>
          <a:p>
            <a:pPr lvl="1"/>
            <a:r>
              <a:rPr lang="en-US" sz="1600">
                <a:latin typeface="Times New Roman" panose="02020603050405020304" pitchFamily="18" charset="0"/>
                <a:cs typeface="Times New Roman" panose="02020603050405020304" pitchFamily="18" charset="0"/>
              </a:rPr>
              <a:t>Carbon traps D, T very efficiently</a:t>
            </a:r>
          </a:p>
          <a:p>
            <a:pPr lvl="1"/>
            <a:r>
              <a:rPr lang="en-US" sz="1600">
                <a:latin typeface="Times New Roman" panose="02020603050405020304" pitchFamily="18" charset="0"/>
                <a:cs typeface="Times New Roman" panose="02020603050405020304" pitchFamily="18" charset="0"/>
              </a:rPr>
              <a:t>D/C ratio can be in the range ~0.4 → &gt; 1</a:t>
            </a:r>
          </a:p>
          <a:p>
            <a:r>
              <a:rPr lang="en-US" sz="2000">
                <a:latin typeface="Times New Roman" panose="02020603050405020304" pitchFamily="18" charset="0"/>
                <a:cs typeface="Times New Roman" panose="02020603050405020304" pitchFamily="18" charset="0"/>
              </a:rPr>
              <a:t>For Be, co-deposition of T also possible - large potential source of Be from first wall</a:t>
            </a:r>
          </a:p>
          <a:p>
            <a:r>
              <a:rPr lang="en-US" sz="2000">
                <a:latin typeface="Times New Roman" panose="02020603050405020304" pitchFamily="18" charset="0"/>
                <a:cs typeface="Times New Roman" panose="02020603050405020304" pitchFamily="18" charset="0"/>
              </a:rPr>
              <a:t>For W, most of retention will be from implantation → not thought to constitute a large reservoir</a:t>
            </a:r>
          </a:p>
          <a:p>
            <a:r>
              <a:rPr lang="en-US" sz="2000">
                <a:latin typeface="Times New Roman" panose="02020603050405020304" pitchFamily="18" charset="0"/>
                <a:cs typeface="Times New Roman" panose="02020603050405020304" pitchFamily="18" charset="0"/>
              </a:rPr>
              <a:t>BUT effects of increased trapping due to neutron irradiation of metals – does not look like an issue from recent results</a:t>
            </a:r>
            <a:endParaRPr lang="en-US" sz="2000"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3F5B5864-F11C-4F5E-AA53-542E0FFF987B}"/>
              </a:ext>
            </a:extLst>
          </p:cNvPr>
          <p:cNvPicPr>
            <a:picLocks noChangeAspect="1"/>
          </p:cNvPicPr>
          <p:nvPr/>
        </p:nvPicPr>
        <p:blipFill rotWithShape="1">
          <a:blip r:embed="rId2"/>
          <a:srcRect l="50547" t="28000" r="23984" b="25000"/>
          <a:stretch/>
        </p:blipFill>
        <p:spPr>
          <a:xfrm>
            <a:off x="3819525" y="1344990"/>
            <a:ext cx="3657600" cy="3796723"/>
          </a:xfrm>
          <a:prstGeom prst="rect">
            <a:avLst/>
          </a:prstGeom>
        </p:spPr>
      </p:pic>
    </p:spTree>
    <p:extLst>
      <p:ext uri="{BB962C8B-B14F-4D97-AF65-F5344CB8AC3E}">
        <p14:creationId xmlns:p14="http://schemas.microsoft.com/office/powerpoint/2010/main" val="32065404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058BF-0AA1-4E08-92FA-D7E326324C29}"/>
              </a:ext>
            </a:extLst>
          </p:cNvPr>
          <p:cNvSpPr>
            <a:spLocks noGrp="1"/>
          </p:cNvSpPr>
          <p:nvPr>
            <p:ph type="title"/>
          </p:nvPr>
        </p:nvSpPr>
        <p:spPr/>
        <p:txBody>
          <a:bodyPr>
            <a:noAutofit/>
          </a:bodyPr>
          <a:lstStyle/>
          <a:p>
            <a:r>
              <a:rPr lang="en-US" sz="3200" dirty="0">
                <a:latin typeface="Times New Roman" panose="02020603050405020304" pitchFamily="18" charset="0"/>
                <a:cs typeface="Times New Roman" panose="02020603050405020304" pitchFamily="18" charset="0"/>
              </a:rPr>
              <a:t>Cold and Neutral Atoms Coming off the Wall Surface will Interact with the Plasma</a:t>
            </a:r>
            <a:endParaRPr lang="en-US" sz="3200" dirty="0"/>
          </a:p>
        </p:txBody>
      </p:sp>
      <p:sp>
        <p:nvSpPr>
          <p:cNvPr id="3" name="Date Placeholder 2">
            <a:extLst>
              <a:ext uri="{FF2B5EF4-FFF2-40B4-BE49-F238E27FC236}">
                <a16:creationId xmlns:a16="http://schemas.microsoft.com/office/drawing/2014/main" id="{08FA77D1-2CBA-4C7C-A282-CCD8984382DC}"/>
              </a:ext>
            </a:extLst>
          </p:cNvPr>
          <p:cNvSpPr>
            <a:spLocks noGrp="1"/>
          </p:cNvSpPr>
          <p:nvPr>
            <p:ph type="dt" sz="half" idx="10"/>
          </p:nvPr>
        </p:nvSpPr>
        <p:spPr/>
        <p:txBody>
          <a:bodyPr/>
          <a:lstStyle/>
          <a:p>
            <a:r>
              <a:rPr lang="en-US"/>
              <a:t>6/14/2019</a:t>
            </a:r>
          </a:p>
        </p:txBody>
      </p:sp>
      <p:sp>
        <p:nvSpPr>
          <p:cNvPr id="4" name="Footer Placeholder 3">
            <a:extLst>
              <a:ext uri="{FF2B5EF4-FFF2-40B4-BE49-F238E27FC236}">
                <a16:creationId xmlns:a16="http://schemas.microsoft.com/office/drawing/2014/main" id="{53A840FF-484B-49D9-B42C-C4F53EEF6FE8}"/>
              </a:ext>
            </a:extLst>
          </p:cNvPr>
          <p:cNvSpPr>
            <a:spLocks noGrp="1"/>
          </p:cNvSpPr>
          <p:nvPr>
            <p:ph type="ftr" sz="quarter" idx="11"/>
          </p:nvPr>
        </p:nvSpPr>
        <p:spPr/>
        <p:txBody>
          <a:bodyPr/>
          <a:lstStyle/>
          <a:p>
            <a:r>
              <a:rPr lang="en-US"/>
              <a:t>2019 Science Undergraduate Laboratory Internships (SULI) Lectures - Princeton PLasma Physics Laboratory, Princeton NJ, USA</a:t>
            </a:r>
          </a:p>
        </p:txBody>
      </p:sp>
      <p:sp>
        <p:nvSpPr>
          <p:cNvPr id="5" name="Slide Number Placeholder 4">
            <a:extLst>
              <a:ext uri="{FF2B5EF4-FFF2-40B4-BE49-F238E27FC236}">
                <a16:creationId xmlns:a16="http://schemas.microsoft.com/office/drawing/2014/main" id="{1EA6A73F-5A15-40EB-B48F-8002D61C7FD0}"/>
              </a:ext>
            </a:extLst>
          </p:cNvPr>
          <p:cNvSpPr>
            <a:spLocks noGrp="1"/>
          </p:cNvSpPr>
          <p:nvPr>
            <p:ph type="sldNum" sz="quarter" idx="12"/>
          </p:nvPr>
        </p:nvSpPr>
        <p:spPr/>
        <p:txBody>
          <a:bodyPr/>
          <a:lstStyle/>
          <a:p>
            <a:fld id="{DAA54947-94DF-4087-82AF-D7550B309CB3}" type="slidenum">
              <a:rPr lang="en-US" smtClean="0"/>
              <a:t>59</a:t>
            </a:fld>
            <a:endParaRPr lang="en-US"/>
          </a:p>
        </p:txBody>
      </p:sp>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7A54502B-60C6-41A5-BCE6-9AAA01F1FAA4}"/>
                  </a:ext>
                </a:extLst>
              </p:cNvPr>
              <p:cNvSpPr txBox="1">
                <a:spLocks/>
              </p:cNvSpPr>
              <p:nvPr/>
            </p:nvSpPr>
            <p:spPr>
              <a:xfrm>
                <a:off x="3981450" y="1243448"/>
                <a:ext cx="4063917" cy="467995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60000"/>
                  <a:buFont typeface="Wingdings" panose="05000000000000000000" pitchFamily="2" charset="2"/>
                  <a:buChar char="q"/>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80000"/>
                  <a:buFont typeface="Wingdings" panose="05000000000000000000" pitchFamily="2" charset="2"/>
                  <a:buChar char="v"/>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2000" dirty="0">
                    <a:latin typeface="Times New Roman" panose="02020603050405020304" pitchFamily="18" charset="0"/>
                    <a:cs typeface="Times New Roman" panose="02020603050405020304" pitchFamily="18" charset="0"/>
                  </a:rPr>
                  <a:t>Recycling rate</a:t>
                </a:r>
                <a:endParaRPr lang="en-US" sz="1800" dirty="0">
                  <a:latin typeface="Times New Roman" panose="02020603050405020304" pitchFamily="18" charset="0"/>
                  <a:cs typeface="Times New Roman" panose="02020603050405020304" pitchFamily="18" charset="0"/>
                </a:endParaRPr>
              </a:p>
              <a:p>
                <a:pPr marL="0" indent="0" algn="just">
                  <a:buFont typeface="Arial" panose="020B0604020202020204" pitchFamily="34" charset="0"/>
                  <a:buNone/>
                </a:pPr>
                <a:endParaRPr lang="en-US" sz="1800" i="1" dirty="0">
                  <a:solidFill>
                    <a:srgbClr val="13294B"/>
                  </a:solidFill>
                  <a:latin typeface="Cambria Math" panose="02040503050406030204" pitchFamily="18" charset="0"/>
                </a:endParaRPr>
              </a:p>
              <a:p>
                <a:pPr marL="0" indent="0" algn="just">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n-US" sz="1800" i="1" smtClean="0">
                          <a:solidFill>
                            <a:srgbClr val="13294B"/>
                          </a:solidFill>
                          <a:latin typeface="Cambria Math" panose="02040503050406030204" pitchFamily="18" charset="0"/>
                        </a:rPr>
                        <m:t>𝑅</m:t>
                      </m:r>
                      <m:r>
                        <a:rPr lang="en-US" sz="1800" i="1" smtClean="0">
                          <a:solidFill>
                            <a:srgbClr val="13294B"/>
                          </a:solidFill>
                          <a:latin typeface="Cambria Math" panose="02040503050406030204" pitchFamily="18" charset="0"/>
                        </a:rPr>
                        <m:t>=</m:t>
                      </m:r>
                      <m:f>
                        <m:fPr>
                          <m:ctrlPr>
                            <a:rPr lang="en-US" sz="1800" i="1" smtClean="0">
                              <a:solidFill>
                                <a:srgbClr val="13294B"/>
                              </a:solidFill>
                              <a:latin typeface="Cambria Math" panose="02040503050406030204" pitchFamily="18" charset="0"/>
                            </a:rPr>
                          </m:ctrlPr>
                        </m:fPr>
                        <m:num>
                          <m:sSub>
                            <m:sSubPr>
                              <m:ctrlPr>
                                <a:rPr lang="en-US" sz="1800" i="1" smtClean="0">
                                  <a:solidFill>
                                    <a:srgbClr val="13294B"/>
                                  </a:solidFill>
                                  <a:latin typeface="Cambria Math" panose="02040503050406030204" pitchFamily="18" charset="0"/>
                                </a:rPr>
                              </m:ctrlPr>
                            </m:sSubPr>
                            <m:e>
                              <m:r>
                                <m:rPr>
                                  <m:sty m:val="p"/>
                                </m:rPr>
                                <a:rPr lang="el-GR" sz="1800" i="1" smtClean="0">
                                  <a:solidFill>
                                    <a:srgbClr val="13294B"/>
                                  </a:solidFill>
                                  <a:latin typeface="Cambria Math" panose="02040503050406030204" pitchFamily="18" charset="0"/>
                                  <a:ea typeface="Cambria Math" panose="02040503050406030204" pitchFamily="18" charset="0"/>
                                </a:rPr>
                                <m:t>Γ</m:t>
                              </m:r>
                            </m:e>
                            <m:sub>
                              <m:r>
                                <a:rPr lang="en-US" sz="1800" i="1" smtClean="0">
                                  <a:solidFill>
                                    <a:srgbClr val="13294B"/>
                                  </a:solidFill>
                                  <a:latin typeface="Cambria Math" panose="02040503050406030204" pitchFamily="18" charset="0"/>
                                </a:rPr>
                                <m:t>𝑤𝑎𝑙𝑙</m:t>
                              </m:r>
                              <m:r>
                                <a:rPr lang="en-US" sz="1800" i="1" smtClean="0">
                                  <a:solidFill>
                                    <a:srgbClr val="13294B"/>
                                  </a:solidFill>
                                  <a:latin typeface="Cambria Math" panose="02040503050406030204" pitchFamily="18" charset="0"/>
                                  <a:ea typeface="Cambria Math" panose="02040503050406030204" pitchFamily="18" charset="0"/>
                                </a:rPr>
                                <m:t>→</m:t>
                              </m:r>
                              <m:r>
                                <a:rPr lang="en-US" sz="1800" i="1" smtClean="0">
                                  <a:solidFill>
                                    <a:srgbClr val="13294B"/>
                                  </a:solidFill>
                                  <a:latin typeface="Cambria Math" panose="02040503050406030204" pitchFamily="18" charset="0"/>
                                  <a:ea typeface="Cambria Math" panose="02040503050406030204" pitchFamily="18" charset="0"/>
                                </a:rPr>
                                <m:t>𝑝𝑙𝑎𝑠𝑚𝑎</m:t>
                              </m:r>
                            </m:sub>
                          </m:sSub>
                        </m:num>
                        <m:den>
                          <m:sSub>
                            <m:sSubPr>
                              <m:ctrlPr>
                                <a:rPr lang="en-US" sz="1800" i="1" smtClean="0">
                                  <a:solidFill>
                                    <a:srgbClr val="13294B"/>
                                  </a:solidFill>
                                  <a:latin typeface="Cambria Math" panose="02040503050406030204" pitchFamily="18" charset="0"/>
                                </a:rPr>
                              </m:ctrlPr>
                            </m:sSubPr>
                            <m:e>
                              <m:r>
                                <m:rPr>
                                  <m:sty m:val="p"/>
                                </m:rPr>
                                <a:rPr lang="el-GR" sz="1800" i="1" smtClean="0">
                                  <a:solidFill>
                                    <a:srgbClr val="13294B"/>
                                  </a:solidFill>
                                  <a:latin typeface="Cambria Math" panose="02040503050406030204" pitchFamily="18" charset="0"/>
                                  <a:ea typeface="Cambria Math" panose="02040503050406030204" pitchFamily="18" charset="0"/>
                                </a:rPr>
                                <m:t>Γ</m:t>
                              </m:r>
                            </m:e>
                            <m:sub>
                              <m:r>
                                <a:rPr lang="en-US" sz="1800" i="1" smtClean="0">
                                  <a:solidFill>
                                    <a:srgbClr val="13294B"/>
                                  </a:solidFill>
                                  <a:latin typeface="Cambria Math" panose="02040503050406030204" pitchFamily="18" charset="0"/>
                                </a:rPr>
                                <m:t>𝑝𝑙𝑎𝑠𝑚𝑎</m:t>
                              </m:r>
                              <m:r>
                                <a:rPr lang="en-US" sz="1800" i="1" smtClean="0">
                                  <a:solidFill>
                                    <a:srgbClr val="13294B"/>
                                  </a:solidFill>
                                  <a:latin typeface="Cambria Math" panose="02040503050406030204" pitchFamily="18" charset="0"/>
                                  <a:ea typeface="Cambria Math" panose="02040503050406030204" pitchFamily="18" charset="0"/>
                                </a:rPr>
                                <m:t>→</m:t>
                              </m:r>
                              <m:r>
                                <a:rPr lang="en-US" sz="1800" i="1" smtClean="0">
                                  <a:solidFill>
                                    <a:srgbClr val="13294B"/>
                                  </a:solidFill>
                                  <a:latin typeface="Cambria Math" panose="02040503050406030204" pitchFamily="18" charset="0"/>
                                  <a:ea typeface="Cambria Math" panose="02040503050406030204" pitchFamily="18" charset="0"/>
                                </a:rPr>
                                <m:t>𝑤𝑎𝑙𝑙</m:t>
                              </m:r>
                            </m:sub>
                          </m:sSub>
                        </m:den>
                      </m:f>
                    </m:oMath>
                  </m:oMathPara>
                </a14:m>
                <a:endParaRPr lang="en-US" sz="1800" dirty="0">
                  <a:latin typeface="Times New Roman" panose="02020603050405020304" pitchFamily="18" charset="0"/>
                  <a:cs typeface="Times New Roman" panose="02020603050405020304" pitchFamily="18" charset="0"/>
                </a:endParaRPr>
              </a:p>
              <a:p>
                <a:pPr marL="0" indent="0" algn="just">
                  <a:buFont typeface="Arial" panose="020B0604020202020204" pitchFamily="34" charset="0"/>
                  <a:buNone/>
                </a:pPr>
                <a:endParaRPr lang="en-US" sz="1800" dirty="0">
                  <a:latin typeface="Times New Roman" panose="02020603050405020304" pitchFamily="18" charset="0"/>
                  <a:cs typeface="Times New Roman" panose="02020603050405020304" pitchFamily="18" charset="0"/>
                </a:endParaRPr>
              </a:p>
              <a:p>
                <a:pPr algn="just"/>
                <a:r>
                  <a:rPr lang="en-US" sz="2000" dirty="0">
                    <a:latin typeface="Times New Roman" panose="02020603050405020304" pitchFamily="18" charset="0"/>
                    <a:cs typeface="Times New Roman" panose="02020603050405020304" pitchFamily="18" charset="0"/>
                  </a:rPr>
                  <a:t>Steep pressure gradients</a:t>
                </a:r>
              </a:p>
              <a:p>
                <a:pPr lvl="1" algn="just"/>
                <a:r>
                  <a:rPr lang="en-US" sz="1800" dirty="0" err="1">
                    <a:latin typeface="Times New Roman" panose="02020603050405020304" pitchFamily="18" charset="0"/>
                    <a:cs typeface="Times New Roman" panose="02020603050405020304" pitchFamily="18" charset="0"/>
                  </a:rPr>
                  <a:t>Pedastal</a:t>
                </a:r>
                <a:r>
                  <a:rPr lang="en-US" sz="1800" dirty="0">
                    <a:latin typeface="Times New Roman" panose="02020603050405020304" pitchFamily="18" charset="0"/>
                    <a:cs typeface="Times New Roman" panose="02020603050405020304" pitchFamily="18" charset="0"/>
                  </a:rPr>
                  <a:t> </a:t>
                </a:r>
              </a:p>
              <a:p>
                <a:pPr algn="just"/>
                <a:r>
                  <a:rPr lang="en-US" sz="2000" dirty="0">
                    <a:latin typeface="Times New Roman" panose="02020603050405020304" pitchFamily="18" charset="0"/>
                    <a:cs typeface="Times New Roman" panose="02020603050405020304" pitchFamily="18" charset="0"/>
                  </a:rPr>
                  <a:t>Surfaces will have different sputtering yields</a:t>
                </a:r>
              </a:p>
              <a:p>
                <a:pPr algn="just"/>
                <a:r>
                  <a:rPr lang="en-US" sz="2000" dirty="0">
                    <a:latin typeface="Times New Roman" panose="02020603050405020304" pitchFamily="18" charset="0"/>
                    <a:cs typeface="Times New Roman" panose="02020603050405020304" pitchFamily="18" charset="0"/>
                  </a:rPr>
                  <a:t>Higher Z have higher sputtering thresholds</a:t>
                </a:r>
              </a:p>
              <a:p>
                <a:pPr lvl="1" algn="just"/>
                <a:r>
                  <a:rPr lang="en-US" sz="1800" dirty="0">
                    <a:latin typeface="Times New Roman" panose="02020603050405020304" pitchFamily="18" charset="0"/>
                    <a:cs typeface="Times New Roman" panose="02020603050405020304" pitchFamily="18" charset="0"/>
                  </a:rPr>
                  <a:t>Much higher yield for high-Z projectiles</a:t>
                </a:r>
              </a:p>
              <a:p>
                <a:pPr lvl="1" algn="just"/>
                <a:r>
                  <a:rPr lang="en-US" sz="1800" dirty="0">
                    <a:latin typeface="Times New Roman" panose="02020603050405020304" pitchFamily="18" charset="0"/>
                    <a:cs typeface="Times New Roman" panose="02020603050405020304" pitchFamily="18" charset="0"/>
                  </a:rPr>
                  <a:t>Important if using seed gasses</a:t>
                </a:r>
              </a:p>
              <a:p>
                <a:endParaRPr lang="en-US" dirty="0">
                  <a:latin typeface="Times New Roman" panose="02020603050405020304" pitchFamily="18" charset="0"/>
                  <a:cs typeface="Times New Roman" panose="02020603050405020304" pitchFamily="18" charset="0"/>
                </a:endParaRPr>
              </a:p>
            </p:txBody>
          </p:sp>
        </mc:Choice>
        <mc:Fallback xmlns="">
          <p:sp>
            <p:nvSpPr>
              <p:cNvPr id="6" name="Content Placeholder 2">
                <a:extLst>
                  <a:ext uri="{FF2B5EF4-FFF2-40B4-BE49-F238E27FC236}">
                    <a16:creationId xmlns:a16="http://schemas.microsoft.com/office/drawing/2014/main" id="{7A54502B-60C6-41A5-BCE6-9AAA01F1FAA4}"/>
                  </a:ext>
                </a:extLst>
              </p:cNvPr>
              <p:cNvSpPr txBox="1">
                <a:spLocks noRot="1" noChangeAspect="1" noMove="1" noResize="1" noEditPoints="1" noAdjustHandles="1" noChangeArrowheads="1" noChangeShapeType="1" noTextEdit="1"/>
              </p:cNvSpPr>
              <p:nvPr/>
            </p:nvSpPr>
            <p:spPr>
              <a:xfrm>
                <a:off x="3981450" y="1243448"/>
                <a:ext cx="4063917" cy="4679951"/>
              </a:xfrm>
              <a:prstGeom prst="rect">
                <a:avLst/>
              </a:prstGeom>
              <a:blipFill>
                <a:blip r:embed="rId2"/>
                <a:stretch>
                  <a:fillRect l="-1349" t="-1432" r="-1499" b="-130"/>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1965E121-2B21-4952-B87B-3162247D3FDC}"/>
              </a:ext>
            </a:extLst>
          </p:cNvPr>
          <p:cNvPicPr>
            <a:picLocks noChangeAspect="1"/>
          </p:cNvPicPr>
          <p:nvPr/>
        </p:nvPicPr>
        <p:blipFill>
          <a:blip r:embed="rId3"/>
          <a:stretch>
            <a:fillRect/>
          </a:stretch>
        </p:blipFill>
        <p:spPr>
          <a:xfrm>
            <a:off x="8091901" y="1556828"/>
            <a:ext cx="3487393" cy="3200400"/>
          </a:xfrm>
          <a:prstGeom prst="rect">
            <a:avLst/>
          </a:prstGeom>
        </p:spPr>
      </p:pic>
      <p:pic>
        <p:nvPicPr>
          <p:cNvPr id="8" name="Picture 7">
            <a:extLst>
              <a:ext uri="{FF2B5EF4-FFF2-40B4-BE49-F238E27FC236}">
                <a16:creationId xmlns:a16="http://schemas.microsoft.com/office/drawing/2014/main" id="{CB27F6DC-8D54-4954-96F4-502DF1AAC31C}"/>
              </a:ext>
            </a:extLst>
          </p:cNvPr>
          <p:cNvPicPr>
            <a:picLocks noChangeAspect="1"/>
          </p:cNvPicPr>
          <p:nvPr/>
        </p:nvPicPr>
        <p:blipFill>
          <a:blip r:embed="rId4"/>
          <a:stretch>
            <a:fillRect/>
          </a:stretch>
        </p:blipFill>
        <p:spPr>
          <a:xfrm>
            <a:off x="158275" y="1784242"/>
            <a:ext cx="3695497" cy="2743200"/>
          </a:xfrm>
          <a:prstGeom prst="rect">
            <a:avLst/>
          </a:prstGeom>
        </p:spPr>
      </p:pic>
      <p:sp>
        <p:nvSpPr>
          <p:cNvPr id="9" name="TextBox 8">
            <a:extLst>
              <a:ext uri="{FF2B5EF4-FFF2-40B4-BE49-F238E27FC236}">
                <a16:creationId xmlns:a16="http://schemas.microsoft.com/office/drawing/2014/main" id="{33D65F93-A7C3-4697-863E-AD21A2D21E82}"/>
              </a:ext>
            </a:extLst>
          </p:cNvPr>
          <p:cNvSpPr txBox="1"/>
          <p:nvPr/>
        </p:nvSpPr>
        <p:spPr>
          <a:xfrm>
            <a:off x="10969010" y="4335700"/>
            <a:ext cx="851515" cy="307777"/>
          </a:xfrm>
          <a:prstGeom prst="rect">
            <a:avLst/>
          </a:prstGeom>
          <a:noFill/>
        </p:spPr>
        <p:txBody>
          <a:bodyPr wrap="none" rtlCol="0">
            <a:spAutoFit/>
          </a:bodyPr>
          <a:lstStyle/>
          <a:p>
            <a:r>
              <a:rPr lang="en-US" sz="1400" b="1" dirty="0">
                <a:solidFill>
                  <a:srgbClr val="00B0F0"/>
                </a:solidFill>
              </a:rPr>
              <a:t>D impact</a:t>
            </a:r>
          </a:p>
        </p:txBody>
      </p:sp>
      <p:sp>
        <p:nvSpPr>
          <p:cNvPr id="10" name="TextBox 9">
            <a:extLst>
              <a:ext uri="{FF2B5EF4-FFF2-40B4-BE49-F238E27FC236}">
                <a16:creationId xmlns:a16="http://schemas.microsoft.com/office/drawing/2014/main" id="{CF1508B3-BA9D-4055-971B-A19997C68B29}"/>
              </a:ext>
            </a:extLst>
          </p:cNvPr>
          <p:cNvSpPr txBox="1"/>
          <p:nvPr/>
        </p:nvSpPr>
        <p:spPr>
          <a:xfrm>
            <a:off x="1926674" y="3777296"/>
            <a:ext cx="1486112" cy="307777"/>
          </a:xfrm>
          <a:prstGeom prst="rect">
            <a:avLst/>
          </a:prstGeom>
          <a:noFill/>
        </p:spPr>
        <p:txBody>
          <a:bodyPr wrap="none" rtlCol="0">
            <a:spAutoFit/>
          </a:bodyPr>
          <a:lstStyle/>
          <a:p>
            <a:r>
              <a:rPr lang="en-US" sz="1400" b="1" dirty="0">
                <a:solidFill>
                  <a:srgbClr val="00B0F0"/>
                </a:solidFill>
              </a:rPr>
              <a:t>ITER Divertor flux</a:t>
            </a:r>
          </a:p>
        </p:txBody>
      </p:sp>
      <p:cxnSp>
        <p:nvCxnSpPr>
          <p:cNvPr id="11" name="Straight Arrow Connector 10">
            <a:extLst>
              <a:ext uri="{FF2B5EF4-FFF2-40B4-BE49-F238E27FC236}">
                <a16:creationId xmlns:a16="http://schemas.microsoft.com/office/drawing/2014/main" id="{994DA24B-367F-4DFD-A322-C2E59B6561B4}"/>
              </a:ext>
            </a:extLst>
          </p:cNvPr>
          <p:cNvCxnSpPr>
            <a:cxnSpLocks/>
            <a:stCxn id="10" idx="3"/>
          </p:cNvCxnSpPr>
          <p:nvPr/>
        </p:nvCxnSpPr>
        <p:spPr>
          <a:xfrm>
            <a:off x="3412786" y="3931185"/>
            <a:ext cx="266488" cy="96738"/>
          </a:xfrm>
          <a:prstGeom prst="straightConnector1">
            <a:avLst/>
          </a:prstGeom>
          <a:ln w="254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B5D8206-0939-4DA7-9229-A81843F85C57}"/>
              </a:ext>
            </a:extLst>
          </p:cNvPr>
          <p:cNvSpPr txBox="1"/>
          <p:nvPr/>
        </p:nvSpPr>
        <p:spPr>
          <a:xfrm>
            <a:off x="8239675" y="1193846"/>
            <a:ext cx="3339619" cy="369332"/>
          </a:xfrm>
          <a:prstGeom prst="rect">
            <a:avLst/>
          </a:prstGeom>
          <a:noFill/>
        </p:spPr>
        <p:txBody>
          <a:bodyPr wrap="square" rtlCol="0">
            <a:spAutoFit/>
          </a:bodyPr>
          <a:lstStyle/>
          <a:p>
            <a:pPr algn="ctr"/>
            <a:r>
              <a:rPr lang="en-US" b="1" dirty="0">
                <a:solidFill>
                  <a:srgbClr val="00B050"/>
                </a:solidFill>
              </a:rPr>
              <a:t>Physical Sputtering</a:t>
            </a:r>
          </a:p>
        </p:txBody>
      </p:sp>
      <p:sp>
        <p:nvSpPr>
          <p:cNvPr id="13" name="TextBox 12">
            <a:extLst>
              <a:ext uri="{FF2B5EF4-FFF2-40B4-BE49-F238E27FC236}">
                <a16:creationId xmlns:a16="http://schemas.microsoft.com/office/drawing/2014/main" id="{FD82DF21-1C20-4C5B-916E-542167143BB5}"/>
              </a:ext>
            </a:extLst>
          </p:cNvPr>
          <p:cNvSpPr txBox="1"/>
          <p:nvPr/>
        </p:nvSpPr>
        <p:spPr>
          <a:xfrm>
            <a:off x="612706" y="1427598"/>
            <a:ext cx="3194533" cy="369332"/>
          </a:xfrm>
          <a:prstGeom prst="rect">
            <a:avLst/>
          </a:prstGeom>
          <a:noFill/>
        </p:spPr>
        <p:txBody>
          <a:bodyPr wrap="square" rtlCol="0">
            <a:spAutoFit/>
          </a:bodyPr>
          <a:lstStyle/>
          <a:p>
            <a:pPr algn="ctr"/>
            <a:r>
              <a:rPr lang="en-US" b="1" dirty="0">
                <a:solidFill>
                  <a:srgbClr val="00B050"/>
                </a:solidFill>
              </a:rPr>
              <a:t>Chemical Sputtering</a:t>
            </a:r>
          </a:p>
        </p:txBody>
      </p:sp>
    </p:spTree>
    <p:extLst>
      <p:ext uri="{BB962C8B-B14F-4D97-AF65-F5344CB8AC3E}">
        <p14:creationId xmlns:p14="http://schemas.microsoft.com/office/powerpoint/2010/main" val="13607014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B6C1D-C241-4E8C-A54A-1236A88C354D}"/>
              </a:ext>
            </a:extLst>
          </p:cNvPr>
          <p:cNvSpPr>
            <a:spLocks noGrp="1"/>
          </p:cNvSpPr>
          <p:nvPr>
            <p:ph type="title"/>
          </p:nvPr>
        </p:nvSpPr>
        <p:spPr/>
        <p:txBody>
          <a:bodyPr>
            <a:normAutofit fontScale="90000"/>
          </a:bodyPr>
          <a:lstStyle/>
          <a:p>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Plasma material interactions are extremely complex</a:t>
            </a:r>
          </a:p>
        </p:txBody>
      </p:sp>
      <p:pic>
        <p:nvPicPr>
          <p:cNvPr id="4" name="Content Placeholder 5">
            <a:extLst>
              <a:ext uri="{FF2B5EF4-FFF2-40B4-BE49-F238E27FC236}">
                <a16:creationId xmlns:a16="http://schemas.microsoft.com/office/drawing/2014/main" id="{5DC9D589-3BDB-4FAE-BF35-087E60C3B436}"/>
              </a:ext>
            </a:extLst>
          </p:cNvPr>
          <p:cNvPicPr>
            <a:picLocks noGrp="1" noChangeAspect="1"/>
          </p:cNvPicPr>
          <p:nvPr>
            <p:ph idx="1"/>
          </p:nvPr>
        </p:nvPicPr>
        <p:blipFill rotWithShape="1">
          <a:blip r:embed="rId2"/>
          <a:srcRect l="722" t="1157"/>
          <a:stretch/>
        </p:blipFill>
        <p:spPr>
          <a:xfrm>
            <a:off x="683491" y="1025235"/>
            <a:ext cx="10842465" cy="5029200"/>
          </a:xfrm>
        </p:spPr>
      </p:pic>
      <p:sp>
        <p:nvSpPr>
          <p:cNvPr id="3" name="Date Placeholder 2">
            <a:extLst>
              <a:ext uri="{FF2B5EF4-FFF2-40B4-BE49-F238E27FC236}">
                <a16:creationId xmlns:a16="http://schemas.microsoft.com/office/drawing/2014/main" id="{C99D8C78-8FED-46DF-B8B4-F9CAE2D3964B}"/>
              </a:ext>
            </a:extLst>
          </p:cNvPr>
          <p:cNvSpPr>
            <a:spLocks noGrp="1"/>
          </p:cNvSpPr>
          <p:nvPr>
            <p:ph type="dt" sz="half" idx="10"/>
          </p:nvPr>
        </p:nvSpPr>
        <p:spPr/>
        <p:txBody>
          <a:bodyPr/>
          <a:lstStyle/>
          <a:p>
            <a:r>
              <a:rPr lang="en-US"/>
              <a:t>6/14/2019</a:t>
            </a:r>
          </a:p>
        </p:txBody>
      </p:sp>
      <p:sp>
        <p:nvSpPr>
          <p:cNvPr id="5" name="Footer Placeholder 4">
            <a:extLst>
              <a:ext uri="{FF2B5EF4-FFF2-40B4-BE49-F238E27FC236}">
                <a16:creationId xmlns:a16="http://schemas.microsoft.com/office/drawing/2014/main" id="{8280DCBC-2DA4-43C3-80F8-7F420F1A368D}"/>
              </a:ext>
            </a:extLst>
          </p:cNvPr>
          <p:cNvSpPr>
            <a:spLocks noGrp="1"/>
          </p:cNvSpPr>
          <p:nvPr>
            <p:ph type="ftr" sz="quarter" idx="11"/>
          </p:nvPr>
        </p:nvSpPr>
        <p:spPr/>
        <p:txBody>
          <a:bodyPr/>
          <a:lstStyle/>
          <a:p>
            <a:r>
              <a:rPr lang="en-US"/>
              <a:t>2019 Science Undergraduate Laboratory Internships (SULI) Lectures - Princeton PLasma Physics Laboratory, Princeton NJ, USA</a:t>
            </a:r>
          </a:p>
        </p:txBody>
      </p:sp>
      <p:sp>
        <p:nvSpPr>
          <p:cNvPr id="6" name="Slide Number Placeholder 5">
            <a:extLst>
              <a:ext uri="{FF2B5EF4-FFF2-40B4-BE49-F238E27FC236}">
                <a16:creationId xmlns:a16="http://schemas.microsoft.com/office/drawing/2014/main" id="{78AAC8BF-391D-475C-A5C7-5DBE49CB14F1}"/>
              </a:ext>
            </a:extLst>
          </p:cNvPr>
          <p:cNvSpPr>
            <a:spLocks noGrp="1"/>
          </p:cNvSpPr>
          <p:nvPr>
            <p:ph type="sldNum" sz="quarter" idx="12"/>
          </p:nvPr>
        </p:nvSpPr>
        <p:spPr/>
        <p:txBody>
          <a:bodyPr/>
          <a:lstStyle/>
          <a:p>
            <a:fld id="{DAA54947-94DF-4087-82AF-D7550B309CB3}" type="slidenum">
              <a:rPr lang="en-US" smtClean="0"/>
              <a:t>6</a:t>
            </a:fld>
            <a:endParaRPr lang="en-US"/>
          </a:p>
        </p:txBody>
      </p:sp>
    </p:spTree>
    <p:extLst>
      <p:ext uri="{BB962C8B-B14F-4D97-AF65-F5344CB8AC3E}">
        <p14:creationId xmlns:p14="http://schemas.microsoft.com/office/powerpoint/2010/main" val="18837333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E3BE1-CEAD-4EBB-B563-22B07032C65F}"/>
              </a:ext>
            </a:extLst>
          </p:cNvPr>
          <p:cNvSpPr>
            <a:spLocks noGrp="1"/>
          </p:cNvSpPr>
          <p:nvPr>
            <p:ph type="title"/>
          </p:nvPr>
        </p:nvSpPr>
        <p:spPr/>
        <p:txBody>
          <a:bodyPr>
            <a:noAutofit/>
          </a:bodyPr>
          <a:lstStyle/>
          <a:p>
            <a:r>
              <a:rPr lang="en-US" sz="3600" dirty="0">
                <a:latin typeface="Times New Roman" panose="02020603050405020304" pitchFamily="18" charset="0"/>
                <a:cs typeface="Times New Roman" panose="02020603050405020304" pitchFamily="18" charset="0"/>
              </a:rPr>
              <a:t>Surface modification can Lead to Dust and Safety Issues</a:t>
            </a:r>
            <a:endParaRPr lang="en-US" sz="3600" dirty="0"/>
          </a:p>
        </p:txBody>
      </p:sp>
      <p:sp>
        <p:nvSpPr>
          <p:cNvPr id="3" name="Date Placeholder 2">
            <a:extLst>
              <a:ext uri="{FF2B5EF4-FFF2-40B4-BE49-F238E27FC236}">
                <a16:creationId xmlns:a16="http://schemas.microsoft.com/office/drawing/2014/main" id="{57CD7D5B-C87D-412F-A712-D980D244729F}"/>
              </a:ext>
            </a:extLst>
          </p:cNvPr>
          <p:cNvSpPr>
            <a:spLocks noGrp="1"/>
          </p:cNvSpPr>
          <p:nvPr>
            <p:ph type="dt" sz="half" idx="10"/>
          </p:nvPr>
        </p:nvSpPr>
        <p:spPr/>
        <p:txBody>
          <a:bodyPr/>
          <a:lstStyle/>
          <a:p>
            <a:r>
              <a:rPr lang="en-US"/>
              <a:t>6/14/2019</a:t>
            </a:r>
          </a:p>
        </p:txBody>
      </p:sp>
      <p:sp>
        <p:nvSpPr>
          <p:cNvPr id="4" name="Footer Placeholder 3">
            <a:extLst>
              <a:ext uri="{FF2B5EF4-FFF2-40B4-BE49-F238E27FC236}">
                <a16:creationId xmlns:a16="http://schemas.microsoft.com/office/drawing/2014/main" id="{52EA1B05-AD2F-403D-A7FE-F36EB44DAAC8}"/>
              </a:ext>
            </a:extLst>
          </p:cNvPr>
          <p:cNvSpPr>
            <a:spLocks noGrp="1"/>
          </p:cNvSpPr>
          <p:nvPr>
            <p:ph type="ftr" sz="quarter" idx="11"/>
          </p:nvPr>
        </p:nvSpPr>
        <p:spPr/>
        <p:txBody>
          <a:bodyPr/>
          <a:lstStyle/>
          <a:p>
            <a:r>
              <a:rPr lang="en-US"/>
              <a:t>2019 Science Undergraduate Laboratory Internships (SULI) Lectures - Princeton PLasma Physics Laboratory, Princeton NJ, USA</a:t>
            </a:r>
          </a:p>
        </p:txBody>
      </p:sp>
      <p:sp>
        <p:nvSpPr>
          <p:cNvPr id="5" name="Slide Number Placeholder 4">
            <a:extLst>
              <a:ext uri="{FF2B5EF4-FFF2-40B4-BE49-F238E27FC236}">
                <a16:creationId xmlns:a16="http://schemas.microsoft.com/office/drawing/2014/main" id="{36494AC0-1336-44A0-B67B-4243CE562557}"/>
              </a:ext>
            </a:extLst>
          </p:cNvPr>
          <p:cNvSpPr>
            <a:spLocks noGrp="1"/>
          </p:cNvSpPr>
          <p:nvPr>
            <p:ph type="sldNum" sz="quarter" idx="12"/>
          </p:nvPr>
        </p:nvSpPr>
        <p:spPr/>
        <p:txBody>
          <a:bodyPr/>
          <a:lstStyle/>
          <a:p>
            <a:fld id="{DAA54947-94DF-4087-82AF-D7550B309CB3}" type="slidenum">
              <a:rPr lang="en-US" smtClean="0"/>
              <a:t>60</a:t>
            </a:fld>
            <a:endParaRPr lang="en-US"/>
          </a:p>
        </p:txBody>
      </p:sp>
      <p:sp>
        <p:nvSpPr>
          <p:cNvPr id="6" name="Content Placeholder 2">
            <a:extLst>
              <a:ext uri="{FF2B5EF4-FFF2-40B4-BE49-F238E27FC236}">
                <a16:creationId xmlns:a16="http://schemas.microsoft.com/office/drawing/2014/main" id="{F6A2C867-8036-4365-BA21-54D213B86D63}"/>
              </a:ext>
            </a:extLst>
          </p:cNvPr>
          <p:cNvSpPr txBox="1">
            <a:spLocks/>
          </p:cNvSpPr>
          <p:nvPr/>
        </p:nvSpPr>
        <p:spPr>
          <a:xfrm>
            <a:off x="609600" y="1327150"/>
            <a:ext cx="4572000" cy="420624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60000"/>
              <a:buFont typeface="Wingdings" panose="05000000000000000000" pitchFamily="2" charset="2"/>
              <a:buChar char="q"/>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80000"/>
              <a:buFont typeface="Wingdings" panose="05000000000000000000" pitchFamily="2" charset="2"/>
              <a:buChar char="v"/>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Times New Roman" panose="02020603050405020304" pitchFamily="18" charset="0"/>
                <a:cs typeface="Times New Roman" panose="02020603050405020304" pitchFamily="18" charset="0"/>
              </a:rPr>
              <a:t>Hydrogenic species can form blisters and bubbles on a surface</a:t>
            </a:r>
          </a:p>
          <a:p>
            <a:r>
              <a:rPr lang="en-US">
                <a:latin typeface="Times New Roman" panose="02020603050405020304" pitchFamily="18" charset="0"/>
                <a:cs typeface="Times New Roman" panose="02020603050405020304" pitchFamily="18" charset="0"/>
              </a:rPr>
              <a:t>Tendril Growth/Fuzz with helium exposure</a:t>
            </a:r>
          </a:p>
          <a:p>
            <a:pPr lvl="1"/>
            <a:r>
              <a:rPr lang="en-US">
                <a:latin typeface="Times New Roman" panose="02020603050405020304" pitchFamily="18" charset="0"/>
                <a:cs typeface="Times New Roman" panose="02020603050405020304" pitchFamily="18" charset="0"/>
              </a:rPr>
              <a:t>Seen not just on W but other metals as well</a:t>
            </a:r>
          </a:p>
          <a:p>
            <a:r>
              <a:rPr lang="en-US">
                <a:latin typeface="Times New Roman" panose="02020603050405020304" pitchFamily="18" charset="0"/>
                <a:cs typeface="Times New Roman" panose="02020603050405020304" pitchFamily="18" charset="0"/>
              </a:rPr>
              <a:t>Erosion of the fuzz leading to impurities, causing large losses in fusion power.</a:t>
            </a:r>
            <a:endParaRPr lang="en-US" dirty="0">
              <a:latin typeface="Times New Roman" panose="02020603050405020304" pitchFamily="18" charset="0"/>
              <a:cs typeface="Times New Roman" panose="02020603050405020304" pitchFamily="18" charset="0"/>
            </a:endParaRPr>
          </a:p>
        </p:txBody>
      </p:sp>
      <p:pic>
        <p:nvPicPr>
          <p:cNvPr id="7" name="Picture 5">
            <a:extLst>
              <a:ext uri="{FF2B5EF4-FFF2-40B4-BE49-F238E27FC236}">
                <a16:creationId xmlns:a16="http://schemas.microsoft.com/office/drawing/2014/main" id="{536F9146-FA95-4922-8D69-E5AEB60ED071}"/>
              </a:ext>
            </a:extLst>
          </p:cNvPr>
          <p:cNvPicPr>
            <a:picLocks noChangeAspect="1"/>
          </p:cNvPicPr>
          <p:nvPr/>
        </p:nvPicPr>
        <p:blipFill>
          <a:blip r:embed="rId2"/>
          <a:stretch>
            <a:fillRect/>
          </a:stretch>
        </p:blipFill>
        <p:spPr>
          <a:xfrm>
            <a:off x="5372100" y="1936807"/>
            <a:ext cx="6400800" cy="2966957"/>
          </a:xfrm>
          <a:prstGeom prst="rect">
            <a:avLst/>
          </a:prstGeom>
        </p:spPr>
      </p:pic>
    </p:spTree>
    <p:extLst>
      <p:ext uri="{BB962C8B-B14F-4D97-AF65-F5344CB8AC3E}">
        <p14:creationId xmlns:p14="http://schemas.microsoft.com/office/powerpoint/2010/main" val="32211940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C7D1F-4402-49ED-AE50-B2499F52A11B}"/>
              </a:ext>
            </a:extLst>
          </p:cNvPr>
          <p:cNvSpPr>
            <a:spLocks noGrp="1"/>
          </p:cNvSpPr>
          <p:nvPr>
            <p:ph type="title"/>
          </p:nvPr>
        </p:nvSpPr>
        <p:spPr/>
        <p:txBody>
          <a:bodyPr>
            <a:noAutofit/>
          </a:bodyPr>
          <a:lstStyle/>
          <a:p>
            <a:r>
              <a:rPr lang="en-US" sz="3600" dirty="0">
                <a:latin typeface="Times New Roman" panose="02020603050405020304" pitchFamily="18" charset="0"/>
                <a:cs typeface="Times New Roman" panose="02020603050405020304" pitchFamily="18" charset="0"/>
              </a:rPr>
              <a:t>Surface modification can Lead to Dust and Safety Issues</a:t>
            </a:r>
            <a:endParaRPr lang="en-US" sz="3600" dirty="0"/>
          </a:p>
        </p:txBody>
      </p:sp>
      <p:sp>
        <p:nvSpPr>
          <p:cNvPr id="3" name="Date Placeholder 2">
            <a:extLst>
              <a:ext uri="{FF2B5EF4-FFF2-40B4-BE49-F238E27FC236}">
                <a16:creationId xmlns:a16="http://schemas.microsoft.com/office/drawing/2014/main" id="{6BD03A3F-005C-4157-A94C-72233695432F}"/>
              </a:ext>
            </a:extLst>
          </p:cNvPr>
          <p:cNvSpPr>
            <a:spLocks noGrp="1"/>
          </p:cNvSpPr>
          <p:nvPr>
            <p:ph type="dt" sz="half" idx="10"/>
          </p:nvPr>
        </p:nvSpPr>
        <p:spPr/>
        <p:txBody>
          <a:bodyPr/>
          <a:lstStyle/>
          <a:p>
            <a:r>
              <a:rPr lang="en-US"/>
              <a:t>6/14/2019</a:t>
            </a:r>
          </a:p>
        </p:txBody>
      </p:sp>
      <p:sp>
        <p:nvSpPr>
          <p:cNvPr id="4" name="Footer Placeholder 3">
            <a:extLst>
              <a:ext uri="{FF2B5EF4-FFF2-40B4-BE49-F238E27FC236}">
                <a16:creationId xmlns:a16="http://schemas.microsoft.com/office/drawing/2014/main" id="{701E8932-65F6-4E32-B915-C9BA587E187A}"/>
              </a:ext>
            </a:extLst>
          </p:cNvPr>
          <p:cNvSpPr>
            <a:spLocks noGrp="1"/>
          </p:cNvSpPr>
          <p:nvPr>
            <p:ph type="ftr" sz="quarter" idx="11"/>
          </p:nvPr>
        </p:nvSpPr>
        <p:spPr/>
        <p:txBody>
          <a:bodyPr/>
          <a:lstStyle/>
          <a:p>
            <a:r>
              <a:rPr lang="en-US"/>
              <a:t>2019 Science Undergraduate Laboratory Internships (SULI) Lectures - Princeton PLasma Physics Laboratory, Princeton NJ, USA</a:t>
            </a:r>
          </a:p>
        </p:txBody>
      </p:sp>
      <p:sp>
        <p:nvSpPr>
          <p:cNvPr id="5" name="Slide Number Placeholder 4">
            <a:extLst>
              <a:ext uri="{FF2B5EF4-FFF2-40B4-BE49-F238E27FC236}">
                <a16:creationId xmlns:a16="http://schemas.microsoft.com/office/drawing/2014/main" id="{3C7D68B9-E97A-47CF-92B1-F41089102F57}"/>
              </a:ext>
            </a:extLst>
          </p:cNvPr>
          <p:cNvSpPr>
            <a:spLocks noGrp="1"/>
          </p:cNvSpPr>
          <p:nvPr>
            <p:ph type="sldNum" sz="quarter" idx="12"/>
          </p:nvPr>
        </p:nvSpPr>
        <p:spPr/>
        <p:txBody>
          <a:bodyPr/>
          <a:lstStyle/>
          <a:p>
            <a:fld id="{DAA54947-94DF-4087-82AF-D7550B309CB3}" type="slidenum">
              <a:rPr lang="en-US" smtClean="0"/>
              <a:t>61</a:t>
            </a:fld>
            <a:endParaRPr lang="en-US"/>
          </a:p>
        </p:txBody>
      </p:sp>
      <p:sp>
        <p:nvSpPr>
          <p:cNvPr id="6" name="Content Placeholder 2">
            <a:extLst>
              <a:ext uri="{FF2B5EF4-FFF2-40B4-BE49-F238E27FC236}">
                <a16:creationId xmlns:a16="http://schemas.microsoft.com/office/drawing/2014/main" id="{3691A532-42A2-4971-A06A-AB514C23831C}"/>
              </a:ext>
            </a:extLst>
          </p:cNvPr>
          <p:cNvSpPr txBox="1">
            <a:spLocks/>
          </p:cNvSpPr>
          <p:nvPr/>
        </p:nvSpPr>
        <p:spPr>
          <a:xfrm>
            <a:off x="609600" y="1066225"/>
            <a:ext cx="7315200" cy="4937760"/>
          </a:xfrm>
          <a:prstGeom prst="rect">
            <a:avLst/>
          </a:prstGeom>
        </p:spPr>
        <p:txBody>
          <a:bodyPr vert="horz" lIns="91440" tIns="45720" rIns="91440" bIns="45720" rtlCol="0"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60000"/>
              <a:buFont typeface="Wingdings" panose="05000000000000000000" pitchFamily="2" charset="2"/>
              <a:buChar char="q"/>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80000"/>
              <a:buFont typeface="Wingdings" panose="05000000000000000000" pitchFamily="2" charset="2"/>
              <a:buChar char="v"/>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Times New Roman" panose="02020603050405020304" pitchFamily="18" charset="0"/>
                <a:cs typeface="Times New Roman" panose="02020603050405020304" pitchFamily="18" charset="0"/>
              </a:rPr>
              <a:t>Expectation is that increase in duty cycle and erosion in ITER will lead to large scale-up in quantity of dust particles produced</a:t>
            </a:r>
          </a:p>
          <a:p>
            <a:r>
              <a:rPr lang="en-US">
                <a:latin typeface="Times New Roman" panose="02020603050405020304" pitchFamily="18" charset="0"/>
                <a:cs typeface="Times New Roman" panose="02020603050405020304" pitchFamily="18" charset="0"/>
              </a:rPr>
              <a:t>Like T-retention, dust is a safety issue</a:t>
            </a:r>
          </a:p>
          <a:p>
            <a:pPr lvl="1"/>
            <a:r>
              <a:rPr lang="en-US">
                <a:latin typeface="Times New Roman" panose="02020603050405020304" pitchFamily="18" charset="0"/>
                <a:cs typeface="Times New Roman" panose="02020603050405020304" pitchFamily="18" charset="0"/>
              </a:rPr>
              <a:t>dust particles radioactive (tritium + activated metals)</a:t>
            </a:r>
          </a:p>
          <a:p>
            <a:pPr lvl="1"/>
            <a:r>
              <a:rPr lang="en-US">
                <a:latin typeface="Times New Roman" panose="02020603050405020304" pitchFamily="18" charset="0"/>
                <a:cs typeface="Times New Roman" panose="02020603050405020304" pitchFamily="18" charset="0"/>
              </a:rPr>
              <a:t>potentially toxic (Be)</a:t>
            </a:r>
          </a:p>
          <a:p>
            <a:pPr lvl="1"/>
            <a:r>
              <a:rPr lang="en-US">
                <a:latin typeface="Times New Roman" panose="02020603050405020304" pitchFamily="18" charset="0"/>
                <a:cs typeface="Times New Roman" panose="02020603050405020304" pitchFamily="18" charset="0"/>
              </a:rPr>
              <a:t>potentially responsible for a large fraction of in-VV mobilisable tritium</a:t>
            </a:r>
          </a:p>
          <a:p>
            <a:pPr lvl="1"/>
            <a:r>
              <a:rPr lang="en-US">
                <a:latin typeface="Times New Roman" panose="02020603050405020304" pitchFamily="18" charset="0"/>
                <a:cs typeface="Times New Roman" panose="02020603050405020304" pitchFamily="18" charset="0"/>
              </a:rPr>
              <a:t>chemically reactive with steam or air</a:t>
            </a:r>
          </a:p>
          <a:p>
            <a:r>
              <a:rPr lang="en-US">
                <a:latin typeface="Times New Roman" panose="02020603050405020304" pitchFamily="18" charset="0"/>
                <a:cs typeface="Times New Roman" panose="02020603050405020304" pitchFamily="18" charset="0"/>
              </a:rPr>
              <a:t>Radiological or toxic hazard depends on how well dust is contained in accident scenarios and whether it is small enough to remain airborne and be respirable</a:t>
            </a:r>
          </a:p>
          <a:p>
            <a:pPr lvl="1"/>
            <a:r>
              <a:rPr lang="en-US">
                <a:latin typeface="Times New Roman" panose="02020603050405020304" pitchFamily="18" charset="0"/>
                <a:cs typeface="Times New Roman" panose="02020603050405020304" pitchFamily="18" charset="0"/>
              </a:rPr>
              <a:t>size needs to be &lt;~ 100 </a:t>
            </a:r>
            <a:r>
              <a:rPr lang="el-GR">
                <a:latin typeface="Times New Roman" panose="02020603050405020304" pitchFamily="18" charset="0"/>
                <a:cs typeface="Times New Roman" panose="02020603050405020304" pitchFamily="18" charset="0"/>
              </a:rPr>
              <a:t>μ</a:t>
            </a:r>
            <a:r>
              <a:rPr lang="en-US">
                <a:latin typeface="Times New Roman" panose="02020603050405020304" pitchFamily="18" charset="0"/>
                <a:cs typeface="Times New Roman" panose="02020603050405020304" pitchFamily="18" charset="0"/>
              </a:rPr>
              <a:t>m</a:t>
            </a:r>
          </a:p>
          <a:p>
            <a:pPr lvl="1"/>
            <a:r>
              <a:rPr lang="en-US">
                <a:latin typeface="Times New Roman" panose="02020603050405020304" pitchFamily="18" charset="0"/>
                <a:cs typeface="Times New Roman" panose="02020603050405020304" pitchFamily="18" charset="0"/>
              </a:rPr>
              <a:t>depends on how dust is produced, e.g. crumbling of co-deposited layers or destruction (thermal overload) of tritiated layers during off-normal events</a:t>
            </a:r>
          </a:p>
          <a:p>
            <a:pPr lvl="1"/>
            <a:r>
              <a:rPr lang="en-US">
                <a:latin typeface="Times New Roman" panose="02020603050405020304" pitchFamily="18" charset="0"/>
                <a:cs typeface="Times New Roman" panose="02020603050405020304" pitchFamily="18" charset="0"/>
              </a:rPr>
              <a:t>tritiated dust can levitate in electric fields as a result of self-charging due to emission of beta electrons</a:t>
            </a:r>
            <a:endParaRPr lang="en-US" dirty="0">
              <a:latin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id="{EE78B24C-611D-48DE-A7D6-88EBAB03AE2A}"/>
              </a:ext>
            </a:extLst>
          </p:cNvPr>
          <p:cNvGrpSpPr>
            <a:grpSpLocks noChangeAspect="1"/>
          </p:cNvGrpSpPr>
          <p:nvPr/>
        </p:nvGrpSpPr>
        <p:grpSpPr>
          <a:xfrm>
            <a:off x="8280979" y="1139850"/>
            <a:ext cx="3079831" cy="4754880"/>
            <a:chOff x="8280976" y="362550"/>
            <a:chExt cx="3750299" cy="5790000"/>
          </a:xfrm>
        </p:grpSpPr>
        <p:pic>
          <p:nvPicPr>
            <p:cNvPr id="8" name="Picture 7">
              <a:extLst>
                <a:ext uri="{FF2B5EF4-FFF2-40B4-BE49-F238E27FC236}">
                  <a16:creationId xmlns:a16="http://schemas.microsoft.com/office/drawing/2014/main" id="{CEB2A11E-907B-4F78-959D-A2508E14909E}"/>
                </a:ext>
              </a:extLst>
            </p:cNvPr>
            <p:cNvPicPr>
              <a:picLocks noChangeAspect="1"/>
            </p:cNvPicPr>
            <p:nvPr/>
          </p:nvPicPr>
          <p:blipFill>
            <a:blip r:embed="rId2"/>
            <a:stretch>
              <a:fillRect/>
            </a:stretch>
          </p:blipFill>
          <p:spPr>
            <a:xfrm>
              <a:off x="8599875" y="362550"/>
              <a:ext cx="3431400" cy="5790000"/>
            </a:xfrm>
            <a:prstGeom prst="rect">
              <a:avLst/>
            </a:prstGeom>
          </p:spPr>
        </p:pic>
        <p:pic>
          <p:nvPicPr>
            <p:cNvPr id="9" name="Picture 8">
              <a:extLst>
                <a:ext uri="{FF2B5EF4-FFF2-40B4-BE49-F238E27FC236}">
                  <a16:creationId xmlns:a16="http://schemas.microsoft.com/office/drawing/2014/main" id="{A0BCC5F8-D60D-4F8F-8AA7-1DDFBF6CD86A}"/>
                </a:ext>
              </a:extLst>
            </p:cNvPr>
            <p:cNvPicPr>
              <a:picLocks noChangeAspect="1"/>
            </p:cNvPicPr>
            <p:nvPr/>
          </p:nvPicPr>
          <p:blipFill>
            <a:blip r:embed="rId3"/>
            <a:stretch>
              <a:fillRect/>
            </a:stretch>
          </p:blipFill>
          <p:spPr>
            <a:xfrm>
              <a:off x="8280976" y="5237517"/>
              <a:ext cx="297950" cy="914400"/>
            </a:xfrm>
            <a:prstGeom prst="rect">
              <a:avLst/>
            </a:prstGeom>
          </p:spPr>
        </p:pic>
      </p:grpSp>
    </p:spTree>
    <p:extLst>
      <p:ext uri="{BB962C8B-B14F-4D97-AF65-F5344CB8AC3E}">
        <p14:creationId xmlns:p14="http://schemas.microsoft.com/office/powerpoint/2010/main" val="29987888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B6C1D-C241-4E8C-A54A-1236A88C354D}"/>
              </a:ext>
            </a:extLst>
          </p:cNvPr>
          <p:cNvSpPr>
            <a:spLocks noGrp="1"/>
          </p:cNvSpPr>
          <p:nvPr>
            <p:ph type="title"/>
          </p:nvPr>
        </p:nvSpPr>
        <p:spPr/>
        <p:txBody>
          <a:bodyPr>
            <a:normAutofit/>
          </a:bodyPr>
          <a:lstStyle/>
          <a:p>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Remember the summary of all these interactions</a:t>
            </a:r>
          </a:p>
        </p:txBody>
      </p:sp>
      <p:pic>
        <p:nvPicPr>
          <p:cNvPr id="4" name="Content Placeholder 5">
            <a:extLst>
              <a:ext uri="{FF2B5EF4-FFF2-40B4-BE49-F238E27FC236}">
                <a16:creationId xmlns:a16="http://schemas.microsoft.com/office/drawing/2014/main" id="{5DC9D589-3BDB-4FAE-BF35-087E60C3B436}"/>
              </a:ext>
            </a:extLst>
          </p:cNvPr>
          <p:cNvPicPr>
            <a:picLocks noGrp="1" noChangeAspect="1"/>
          </p:cNvPicPr>
          <p:nvPr>
            <p:ph idx="1"/>
          </p:nvPr>
        </p:nvPicPr>
        <p:blipFill rotWithShape="1">
          <a:blip r:embed="rId2"/>
          <a:srcRect l="722" t="1157"/>
          <a:stretch/>
        </p:blipFill>
        <p:spPr>
          <a:xfrm>
            <a:off x="683491" y="1025235"/>
            <a:ext cx="10842465" cy="5029200"/>
          </a:xfrm>
        </p:spPr>
      </p:pic>
      <p:sp>
        <p:nvSpPr>
          <p:cNvPr id="3" name="Date Placeholder 2">
            <a:extLst>
              <a:ext uri="{FF2B5EF4-FFF2-40B4-BE49-F238E27FC236}">
                <a16:creationId xmlns:a16="http://schemas.microsoft.com/office/drawing/2014/main" id="{C99D8C78-8FED-46DF-B8B4-F9CAE2D3964B}"/>
              </a:ext>
            </a:extLst>
          </p:cNvPr>
          <p:cNvSpPr>
            <a:spLocks noGrp="1"/>
          </p:cNvSpPr>
          <p:nvPr>
            <p:ph type="dt" sz="half" idx="10"/>
          </p:nvPr>
        </p:nvSpPr>
        <p:spPr/>
        <p:txBody>
          <a:bodyPr/>
          <a:lstStyle/>
          <a:p>
            <a:r>
              <a:rPr lang="en-US"/>
              <a:t>6/14/2019</a:t>
            </a:r>
          </a:p>
        </p:txBody>
      </p:sp>
      <p:sp>
        <p:nvSpPr>
          <p:cNvPr id="5" name="Footer Placeholder 4">
            <a:extLst>
              <a:ext uri="{FF2B5EF4-FFF2-40B4-BE49-F238E27FC236}">
                <a16:creationId xmlns:a16="http://schemas.microsoft.com/office/drawing/2014/main" id="{8280DCBC-2DA4-43C3-80F8-7F420F1A368D}"/>
              </a:ext>
            </a:extLst>
          </p:cNvPr>
          <p:cNvSpPr>
            <a:spLocks noGrp="1"/>
          </p:cNvSpPr>
          <p:nvPr>
            <p:ph type="ftr" sz="quarter" idx="11"/>
          </p:nvPr>
        </p:nvSpPr>
        <p:spPr/>
        <p:txBody>
          <a:bodyPr/>
          <a:lstStyle/>
          <a:p>
            <a:r>
              <a:rPr lang="en-US"/>
              <a:t>2019 Science Undergraduate Laboratory Internships (SULI) Lectures - Princeton PLasma Physics Laboratory, Princeton NJ, USA</a:t>
            </a:r>
          </a:p>
        </p:txBody>
      </p:sp>
      <p:sp>
        <p:nvSpPr>
          <p:cNvPr id="6" name="Slide Number Placeholder 5">
            <a:extLst>
              <a:ext uri="{FF2B5EF4-FFF2-40B4-BE49-F238E27FC236}">
                <a16:creationId xmlns:a16="http://schemas.microsoft.com/office/drawing/2014/main" id="{78AAC8BF-391D-475C-A5C7-5DBE49CB14F1}"/>
              </a:ext>
            </a:extLst>
          </p:cNvPr>
          <p:cNvSpPr>
            <a:spLocks noGrp="1"/>
          </p:cNvSpPr>
          <p:nvPr>
            <p:ph type="sldNum" sz="quarter" idx="12"/>
          </p:nvPr>
        </p:nvSpPr>
        <p:spPr/>
        <p:txBody>
          <a:bodyPr/>
          <a:lstStyle/>
          <a:p>
            <a:fld id="{DAA54947-94DF-4087-82AF-D7550B309CB3}" type="slidenum">
              <a:rPr lang="en-US" smtClean="0"/>
              <a:t>62</a:t>
            </a:fld>
            <a:endParaRPr lang="en-US"/>
          </a:p>
        </p:txBody>
      </p:sp>
    </p:spTree>
    <p:extLst>
      <p:ext uri="{BB962C8B-B14F-4D97-AF65-F5344CB8AC3E}">
        <p14:creationId xmlns:p14="http://schemas.microsoft.com/office/powerpoint/2010/main" val="40466604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CFF5A-9E4D-4062-9CDD-E25A8E15E89A}"/>
              </a:ext>
            </a:extLst>
          </p:cNvPr>
          <p:cNvSpPr>
            <a:spLocks noGrp="1"/>
          </p:cNvSpPr>
          <p:nvPr>
            <p:ph type="title"/>
          </p:nvPr>
        </p:nvSpPr>
        <p:spPr/>
        <p:txBody>
          <a:bodyPr>
            <a:noAutofit/>
          </a:bodyPr>
          <a:lstStyle/>
          <a:p>
            <a:r>
              <a:rPr lang="en-US" sz="3200" dirty="0"/>
              <a:t>Time and temperature scale makes it even more complex </a:t>
            </a:r>
          </a:p>
        </p:txBody>
      </p:sp>
      <p:sp>
        <p:nvSpPr>
          <p:cNvPr id="3" name="Date Placeholder 2">
            <a:extLst>
              <a:ext uri="{FF2B5EF4-FFF2-40B4-BE49-F238E27FC236}">
                <a16:creationId xmlns:a16="http://schemas.microsoft.com/office/drawing/2014/main" id="{4380C247-8AB4-4E81-BFD6-FE751E12C447}"/>
              </a:ext>
            </a:extLst>
          </p:cNvPr>
          <p:cNvSpPr>
            <a:spLocks noGrp="1"/>
          </p:cNvSpPr>
          <p:nvPr>
            <p:ph type="dt" sz="half" idx="10"/>
          </p:nvPr>
        </p:nvSpPr>
        <p:spPr/>
        <p:txBody>
          <a:bodyPr/>
          <a:lstStyle/>
          <a:p>
            <a:r>
              <a:rPr lang="en-US"/>
              <a:t>6/14/2019</a:t>
            </a:r>
          </a:p>
        </p:txBody>
      </p:sp>
      <p:sp>
        <p:nvSpPr>
          <p:cNvPr id="4" name="Footer Placeholder 3">
            <a:extLst>
              <a:ext uri="{FF2B5EF4-FFF2-40B4-BE49-F238E27FC236}">
                <a16:creationId xmlns:a16="http://schemas.microsoft.com/office/drawing/2014/main" id="{EB1131DA-03CF-4F23-BDAA-D0386CA56D04}"/>
              </a:ext>
            </a:extLst>
          </p:cNvPr>
          <p:cNvSpPr>
            <a:spLocks noGrp="1"/>
          </p:cNvSpPr>
          <p:nvPr>
            <p:ph type="ftr" sz="quarter" idx="11"/>
          </p:nvPr>
        </p:nvSpPr>
        <p:spPr/>
        <p:txBody>
          <a:bodyPr/>
          <a:lstStyle/>
          <a:p>
            <a:r>
              <a:rPr lang="en-US"/>
              <a:t>2019 Science Undergraduate Laboratory Internships (SULI) Lectures - Princeton PLasma Physics Laboratory, Princeton NJ, USA</a:t>
            </a:r>
          </a:p>
        </p:txBody>
      </p:sp>
      <p:sp>
        <p:nvSpPr>
          <p:cNvPr id="5" name="Slide Number Placeholder 4">
            <a:extLst>
              <a:ext uri="{FF2B5EF4-FFF2-40B4-BE49-F238E27FC236}">
                <a16:creationId xmlns:a16="http://schemas.microsoft.com/office/drawing/2014/main" id="{7C88B2F8-A603-4AC4-91D6-B229681DAD3B}"/>
              </a:ext>
            </a:extLst>
          </p:cNvPr>
          <p:cNvSpPr>
            <a:spLocks noGrp="1"/>
          </p:cNvSpPr>
          <p:nvPr>
            <p:ph type="sldNum" sz="quarter" idx="12"/>
          </p:nvPr>
        </p:nvSpPr>
        <p:spPr/>
        <p:txBody>
          <a:bodyPr/>
          <a:lstStyle/>
          <a:p>
            <a:fld id="{DAA54947-94DF-4087-82AF-D7550B309CB3}" type="slidenum">
              <a:rPr lang="en-US" smtClean="0"/>
              <a:t>63</a:t>
            </a:fld>
            <a:endParaRPr lang="en-US"/>
          </a:p>
        </p:txBody>
      </p:sp>
      <p:pic>
        <p:nvPicPr>
          <p:cNvPr id="6" name="Picture 2">
            <a:extLst>
              <a:ext uri="{FF2B5EF4-FFF2-40B4-BE49-F238E27FC236}">
                <a16:creationId xmlns:a16="http://schemas.microsoft.com/office/drawing/2014/main" id="{83F96D2F-690E-410C-BC31-80934599CDD6}"/>
              </a:ext>
            </a:extLst>
          </p:cNvPr>
          <p:cNvPicPr>
            <a:picLocks noChangeAspect="1" noChangeArrowheads="1"/>
          </p:cNvPicPr>
          <p:nvPr/>
        </p:nvPicPr>
        <p:blipFill>
          <a:blip r:embed="rId2" cstate="print"/>
          <a:srcRect/>
          <a:stretch>
            <a:fillRect/>
          </a:stretch>
        </p:blipFill>
        <p:spPr bwMode="auto">
          <a:xfrm>
            <a:off x="2962056" y="990815"/>
            <a:ext cx="6274057" cy="5120640"/>
          </a:xfrm>
          <a:prstGeom prst="rect">
            <a:avLst/>
          </a:prstGeom>
          <a:noFill/>
          <a:ln w="9525">
            <a:noFill/>
            <a:miter lim="800000"/>
            <a:headEnd/>
            <a:tailEnd/>
          </a:ln>
        </p:spPr>
      </p:pic>
    </p:spTree>
    <p:extLst>
      <p:ext uri="{BB962C8B-B14F-4D97-AF65-F5344CB8AC3E}">
        <p14:creationId xmlns:p14="http://schemas.microsoft.com/office/powerpoint/2010/main" val="10761588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CAF5E-E13F-411B-8169-62457B1086A9}"/>
              </a:ext>
            </a:extLst>
          </p:cNvPr>
          <p:cNvSpPr>
            <a:spLocks noGrp="1"/>
          </p:cNvSpPr>
          <p:nvPr>
            <p:ph type="title"/>
          </p:nvPr>
        </p:nvSpPr>
        <p:spPr/>
        <p:txBody>
          <a:bodyPr>
            <a:normAutofit/>
          </a:bodyPr>
          <a:lstStyle/>
          <a:p>
            <a:r>
              <a:rPr lang="en-US" sz="3600" dirty="0"/>
              <a:t>Unidentified flying objects (UFO)</a:t>
            </a:r>
          </a:p>
        </p:txBody>
      </p:sp>
      <p:pic>
        <p:nvPicPr>
          <p:cNvPr id="5" name="Content Placeholder 4">
            <a:extLst>
              <a:ext uri="{FF2B5EF4-FFF2-40B4-BE49-F238E27FC236}">
                <a16:creationId xmlns:a16="http://schemas.microsoft.com/office/drawing/2014/main" id="{2FAF5229-1150-482F-A638-C8C23F60D29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71933" y="979421"/>
            <a:ext cx="8651596" cy="5120640"/>
          </a:xfrm>
        </p:spPr>
      </p:pic>
    </p:spTree>
    <p:extLst>
      <p:ext uri="{BB962C8B-B14F-4D97-AF65-F5344CB8AC3E}">
        <p14:creationId xmlns:p14="http://schemas.microsoft.com/office/powerpoint/2010/main" val="1733212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2F3AF-2659-4D50-A926-C93B75802E4A}"/>
              </a:ext>
            </a:extLst>
          </p:cNvPr>
          <p:cNvSpPr>
            <a:spLocks noGrp="1"/>
          </p:cNvSpPr>
          <p:nvPr>
            <p:ph type="title"/>
          </p:nvPr>
        </p:nvSpPr>
        <p:spPr/>
        <p:txBody>
          <a:bodyPr>
            <a:noAutofit/>
          </a:bodyPr>
          <a:lstStyle/>
          <a:p>
            <a:r>
              <a:rPr lang="en-US" sz="3600" dirty="0"/>
              <a:t>A failure in materials can have spectacular results!</a:t>
            </a:r>
          </a:p>
        </p:txBody>
      </p:sp>
      <p:pic>
        <p:nvPicPr>
          <p:cNvPr id="5" name="Online Media 13" title="JET Fusion Reactor Disruption">
            <a:hlinkClick r:id="" action="ppaction://media"/>
            <a:extLst>
              <a:ext uri="{FF2B5EF4-FFF2-40B4-BE49-F238E27FC236}">
                <a16:creationId xmlns:a16="http://schemas.microsoft.com/office/drawing/2014/main" id="{BE3DF2D9-5CA0-4651-97B4-E50337AAB750}"/>
              </a:ext>
            </a:extLst>
          </p:cNvPr>
          <p:cNvPicPr>
            <a:picLocks noGrp="1" noRot="1" noChangeAspect="1"/>
          </p:cNvPicPr>
          <p:nvPr>
            <p:ph idx="1"/>
            <a:videoFile r:link="rId1"/>
          </p:nvPr>
        </p:nvPicPr>
        <p:blipFill>
          <a:blip r:embed="rId3"/>
          <a:stretch>
            <a:fillRect/>
          </a:stretch>
        </p:blipFill>
        <p:spPr>
          <a:xfrm>
            <a:off x="2681616" y="977773"/>
            <a:ext cx="6832493" cy="5120640"/>
          </a:xfrm>
          <a:prstGeom prst="rect">
            <a:avLst/>
          </a:prstGeom>
        </p:spPr>
      </p:pic>
    </p:spTree>
    <p:extLst>
      <p:ext uri="{BB962C8B-B14F-4D97-AF65-F5344CB8AC3E}">
        <p14:creationId xmlns:p14="http://schemas.microsoft.com/office/powerpoint/2010/main" val="2139992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9A69D-7C77-459A-BD3B-9AE3889DBB87}"/>
              </a:ext>
            </a:extLst>
          </p:cNvPr>
          <p:cNvSpPr>
            <a:spLocks noGrp="1"/>
          </p:cNvSpPr>
          <p:nvPr>
            <p:ph type="title"/>
          </p:nvPr>
        </p:nvSpPr>
        <p:spPr/>
        <p:txBody>
          <a:bodyPr>
            <a:normAutofit/>
          </a:bodyPr>
          <a:lstStyle/>
          <a:p>
            <a:r>
              <a:rPr lang="en-US" sz="3600" dirty="0"/>
              <a:t>Final note on neutron material interactions </a:t>
            </a:r>
          </a:p>
        </p:txBody>
      </p:sp>
      <p:sp>
        <p:nvSpPr>
          <p:cNvPr id="3" name="Date Placeholder 2">
            <a:extLst>
              <a:ext uri="{FF2B5EF4-FFF2-40B4-BE49-F238E27FC236}">
                <a16:creationId xmlns:a16="http://schemas.microsoft.com/office/drawing/2014/main" id="{780A485D-130E-4C2D-9439-4F30B40403CA}"/>
              </a:ext>
            </a:extLst>
          </p:cNvPr>
          <p:cNvSpPr>
            <a:spLocks noGrp="1"/>
          </p:cNvSpPr>
          <p:nvPr>
            <p:ph type="dt" sz="half" idx="10"/>
          </p:nvPr>
        </p:nvSpPr>
        <p:spPr/>
        <p:txBody>
          <a:bodyPr/>
          <a:lstStyle/>
          <a:p>
            <a:r>
              <a:rPr lang="en-US"/>
              <a:t>6/14/2019</a:t>
            </a:r>
          </a:p>
        </p:txBody>
      </p:sp>
      <p:sp>
        <p:nvSpPr>
          <p:cNvPr id="4" name="Footer Placeholder 3">
            <a:extLst>
              <a:ext uri="{FF2B5EF4-FFF2-40B4-BE49-F238E27FC236}">
                <a16:creationId xmlns:a16="http://schemas.microsoft.com/office/drawing/2014/main" id="{94928055-9AB7-42C4-933B-D4CE64CA3917}"/>
              </a:ext>
            </a:extLst>
          </p:cNvPr>
          <p:cNvSpPr>
            <a:spLocks noGrp="1"/>
          </p:cNvSpPr>
          <p:nvPr>
            <p:ph type="ftr" sz="quarter" idx="11"/>
          </p:nvPr>
        </p:nvSpPr>
        <p:spPr/>
        <p:txBody>
          <a:bodyPr/>
          <a:lstStyle/>
          <a:p>
            <a:r>
              <a:rPr lang="en-US"/>
              <a:t>2019 Science Undergraduate Laboratory Internships (SULI) Lectures - Princeton PLasma Physics Laboratory, Princeton NJ, USA</a:t>
            </a:r>
          </a:p>
        </p:txBody>
      </p:sp>
      <p:sp>
        <p:nvSpPr>
          <p:cNvPr id="5" name="Slide Number Placeholder 4">
            <a:extLst>
              <a:ext uri="{FF2B5EF4-FFF2-40B4-BE49-F238E27FC236}">
                <a16:creationId xmlns:a16="http://schemas.microsoft.com/office/drawing/2014/main" id="{A0EFA304-C514-4AE1-B9DF-2205CE003205}"/>
              </a:ext>
            </a:extLst>
          </p:cNvPr>
          <p:cNvSpPr>
            <a:spLocks noGrp="1"/>
          </p:cNvSpPr>
          <p:nvPr>
            <p:ph type="sldNum" sz="quarter" idx="12"/>
          </p:nvPr>
        </p:nvSpPr>
        <p:spPr/>
        <p:txBody>
          <a:bodyPr/>
          <a:lstStyle/>
          <a:p>
            <a:fld id="{DAA54947-94DF-4087-82AF-D7550B309CB3}" type="slidenum">
              <a:rPr lang="en-US" smtClean="0"/>
              <a:t>66</a:t>
            </a:fld>
            <a:endParaRPr lang="en-US"/>
          </a:p>
        </p:txBody>
      </p:sp>
      <p:grpSp>
        <p:nvGrpSpPr>
          <p:cNvPr id="116" name="Group 115">
            <a:extLst>
              <a:ext uri="{FF2B5EF4-FFF2-40B4-BE49-F238E27FC236}">
                <a16:creationId xmlns:a16="http://schemas.microsoft.com/office/drawing/2014/main" id="{765230D2-10AE-4BE2-83F8-4D70E59CCFD1}"/>
              </a:ext>
            </a:extLst>
          </p:cNvPr>
          <p:cNvGrpSpPr/>
          <p:nvPr/>
        </p:nvGrpSpPr>
        <p:grpSpPr>
          <a:xfrm>
            <a:off x="2918691" y="1024524"/>
            <a:ext cx="6366348" cy="5040188"/>
            <a:chOff x="2918691" y="1024524"/>
            <a:chExt cx="6366348" cy="5040188"/>
          </a:xfrm>
        </p:grpSpPr>
        <p:grpSp>
          <p:nvGrpSpPr>
            <p:cNvPr id="6" name="Group 5">
              <a:extLst>
                <a:ext uri="{FF2B5EF4-FFF2-40B4-BE49-F238E27FC236}">
                  <a16:creationId xmlns:a16="http://schemas.microsoft.com/office/drawing/2014/main" id="{D5171E81-1B84-4451-8C81-10073EC8FFD8}"/>
                </a:ext>
              </a:extLst>
            </p:cNvPr>
            <p:cNvGrpSpPr/>
            <p:nvPr/>
          </p:nvGrpSpPr>
          <p:grpSpPr>
            <a:xfrm>
              <a:off x="2918691" y="2521134"/>
              <a:ext cx="1919818" cy="1803970"/>
              <a:chOff x="5190837" y="4987240"/>
              <a:chExt cx="1919818" cy="1803970"/>
            </a:xfrm>
          </p:grpSpPr>
          <p:sp>
            <p:nvSpPr>
              <p:cNvPr id="7" name="Oval 6">
                <a:extLst>
                  <a:ext uri="{FF2B5EF4-FFF2-40B4-BE49-F238E27FC236}">
                    <a16:creationId xmlns:a16="http://schemas.microsoft.com/office/drawing/2014/main" id="{1B0421C4-DA8A-4FC6-B2C7-685DCF29266A}"/>
                  </a:ext>
                </a:extLst>
              </p:cNvPr>
              <p:cNvSpPr/>
              <p:nvPr/>
            </p:nvSpPr>
            <p:spPr>
              <a:xfrm>
                <a:off x="5229426" y="5081130"/>
                <a:ext cx="274320" cy="27432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39AF8E4-E015-4308-A60B-5028A9476203}"/>
                  </a:ext>
                </a:extLst>
              </p:cNvPr>
              <p:cNvSpPr/>
              <p:nvPr/>
            </p:nvSpPr>
            <p:spPr>
              <a:xfrm>
                <a:off x="5227855" y="5447814"/>
                <a:ext cx="274320" cy="274320"/>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EF7D776-7539-4A71-8B99-384A5A406F19}"/>
                  </a:ext>
                </a:extLst>
              </p:cNvPr>
              <p:cNvSpPr/>
              <p:nvPr/>
            </p:nvSpPr>
            <p:spPr>
              <a:xfrm>
                <a:off x="5326418" y="5882904"/>
                <a:ext cx="91440" cy="914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8A3F729-B6AD-4A6F-A0EF-204BABFF42AE}"/>
                  </a:ext>
                </a:extLst>
              </p:cNvPr>
              <p:cNvSpPr txBox="1"/>
              <p:nvPr/>
            </p:nvSpPr>
            <p:spPr>
              <a:xfrm>
                <a:off x="5226868" y="6358280"/>
                <a:ext cx="280846" cy="369332"/>
              </a:xfrm>
              <a:prstGeom prst="rect">
                <a:avLst/>
              </a:prstGeom>
              <a:noFill/>
            </p:spPr>
            <p:txBody>
              <a:bodyPr wrap="none" rtlCol="0">
                <a:spAutoFit/>
              </a:bodyPr>
              <a:lstStyle/>
              <a:p>
                <a:r>
                  <a:rPr lang="el-GR" b="1" i="1" dirty="0">
                    <a:latin typeface="Times New Roman" panose="02020603050405020304" pitchFamily="18" charset="0"/>
                    <a:cs typeface="Times New Roman" panose="02020603050405020304" pitchFamily="18" charset="0"/>
                  </a:rPr>
                  <a:t>γ</a:t>
                </a:r>
                <a:endParaRPr lang="en-US" b="1" i="1"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7511910D-88D0-4E7C-AF6C-225559A89E4D}"/>
                  </a:ext>
                </a:extLst>
              </p:cNvPr>
              <p:cNvSpPr txBox="1"/>
              <p:nvPr/>
            </p:nvSpPr>
            <p:spPr>
              <a:xfrm>
                <a:off x="5228049" y="6018563"/>
                <a:ext cx="287258" cy="369332"/>
              </a:xfrm>
              <a:prstGeom prst="rect">
                <a:avLst/>
              </a:prstGeom>
              <a:noFill/>
            </p:spPr>
            <p:txBody>
              <a:bodyPr wrap="none" rtlCol="0">
                <a:spAutoFit/>
              </a:bodyPr>
              <a:lstStyle/>
              <a:p>
                <a:r>
                  <a:rPr lang="el-GR" b="1" i="1" dirty="0">
                    <a:latin typeface="Times New Roman" panose="02020603050405020304" pitchFamily="18" charset="0"/>
                    <a:cs typeface="Times New Roman" panose="02020603050405020304" pitchFamily="18" charset="0"/>
                  </a:rPr>
                  <a:t>ν</a:t>
                </a:r>
                <a:endParaRPr lang="en-US" b="1" i="1" dirty="0">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E2368A92-B247-4511-85F7-611F3647DF18}"/>
                  </a:ext>
                </a:extLst>
              </p:cNvPr>
              <p:cNvSpPr/>
              <p:nvPr/>
            </p:nvSpPr>
            <p:spPr>
              <a:xfrm>
                <a:off x="5190837" y="4987240"/>
                <a:ext cx="1832645" cy="174037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8D56481-B1EE-4179-9E17-A62D4869F309}"/>
                  </a:ext>
                </a:extLst>
              </p:cNvPr>
              <p:cNvSpPr txBox="1"/>
              <p:nvPr/>
            </p:nvSpPr>
            <p:spPr>
              <a:xfrm>
                <a:off x="5551061" y="5006106"/>
                <a:ext cx="1559594" cy="1785104"/>
              </a:xfrm>
              <a:prstGeom prst="rect">
                <a:avLst/>
              </a:prstGeom>
              <a:noFill/>
            </p:spPr>
            <p:txBody>
              <a:bodyPr wrap="none" rtlCol="0">
                <a:spAutoFit/>
              </a:bodyPr>
              <a:lstStyle/>
              <a:p>
                <a:r>
                  <a:rPr lang="en-US" sz="2200" dirty="0"/>
                  <a:t>Proton</a:t>
                </a:r>
              </a:p>
              <a:p>
                <a:r>
                  <a:rPr lang="en-US" sz="2200" dirty="0"/>
                  <a:t>Neutron</a:t>
                </a:r>
              </a:p>
              <a:p>
                <a:r>
                  <a:rPr lang="en-US" sz="2200" dirty="0"/>
                  <a:t>Positron</a:t>
                </a:r>
              </a:p>
              <a:p>
                <a:r>
                  <a:rPr lang="en-US" sz="2200" dirty="0"/>
                  <a:t>Neutrino</a:t>
                </a:r>
              </a:p>
              <a:p>
                <a:r>
                  <a:rPr lang="en-US" sz="2200" dirty="0"/>
                  <a:t>Gamma Ray</a:t>
                </a:r>
              </a:p>
            </p:txBody>
          </p:sp>
        </p:grpSp>
        <p:grpSp>
          <p:nvGrpSpPr>
            <p:cNvPr id="113" name="Group 112">
              <a:extLst>
                <a:ext uri="{FF2B5EF4-FFF2-40B4-BE49-F238E27FC236}">
                  <a16:creationId xmlns:a16="http://schemas.microsoft.com/office/drawing/2014/main" id="{CE8F7F63-3BC0-4183-A50B-94238F7D2CC8}"/>
                </a:ext>
              </a:extLst>
            </p:cNvPr>
            <p:cNvGrpSpPr/>
            <p:nvPr/>
          </p:nvGrpSpPr>
          <p:grpSpPr>
            <a:xfrm>
              <a:off x="5551250" y="1024524"/>
              <a:ext cx="3733789" cy="5040188"/>
              <a:chOff x="7380053" y="830563"/>
              <a:chExt cx="3733789" cy="5040188"/>
            </a:xfrm>
          </p:grpSpPr>
          <p:grpSp>
            <p:nvGrpSpPr>
              <p:cNvPr id="86" name="Group 85">
                <a:extLst>
                  <a:ext uri="{FF2B5EF4-FFF2-40B4-BE49-F238E27FC236}">
                    <a16:creationId xmlns:a16="http://schemas.microsoft.com/office/drawing/2014/main" id="{88791C0A-7762-48A5-BFD8-144628E9BB87}"/>
                  </a:ext>
                </a:extLst>
              </p:cNvPr>
              <p:cNvGrpSpPr/>
              <p:nvPr/>
            </p:nvGrpSpPr>
            <p:grpSpPr>
              <a:xfrm>
                <a:off x="7541153" y="1440439"/>
                <a:ext cx="3568696" cy="4105859"/>
                <a:chOff x="7541153" y="1440439"/>
                <a:chExt cx="3568696" cy="4105859"/>
              </a:xfrm>
            </p:grpSpPr>
            <p:sp>
              <p:nvSpPr>
                <p:cNvPr id="87" name="Oval 86">
                  <a:extLst>
                    <a:ext uri="{FF2B5EF4-FFF2-40B4-BE49-F238E27FC236}">
                      <a16:creationId xmlns:a16="http://schemas.microsoft.com/office/drawing/2014/main" id="{BEC61DB6-7071-4095-AB9A-B8F4C49D0018}"/>
                    </a:ext>
                  </a:extLst>
                </p:cNvPr>
                <p:cNvSpPr/>
                <p:nvPr/>
              </p:nvSpPr>
              <p:spPr>
                <a:xfrm>
                  <a:off x="7737404" y="4852516"/>
                  <a:ext cx="274320" cy="274320"/>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8" name="Group 87">
                  <a:extLst>
                    <a:ext uri="{FF2B5EF4-FFF2-40B4-BE49-F238E27FC236}">
                      <a16:creationId xmlns:a16="http://schemas.microsoft.com/office/drawing/2014/main" id="{A677F45F-0B94-4B05-A5BF-BEA600FB276D}"/>
                    </a:ext>
                  </a:extLst>
                </p:cNvPr>
                <p:cNvGrpSpPr/>
                <p:nvPr/>
              </p:nvGrpSpPr>
              <p:grpSpPr>
                <a:xfrm>
                  <a:off x="10372494" y="4738538"/>
                  <a:ext cx="487172" cy="445800"/>
                  <a:chOff x="8206093" y="4506320"/>
                  <a:chExt cx="487172" cy="445800"/>
                </a:xfrm>
              </p:grpSpPr>
              <p:sp>
                <p:nvSpPr>
                  <p:cNvPr id="96" name="Oval 95">
                    <a:extLst>
                      <a:ext uri="{FF2B5EF4-FFF2-40B4-BE49-F238E27FC236}">
                        <a16:creationId xmlns:a16="http://schemas.microsoft.com/office/drawing/2014/main" id="{89797D8E-9E4C-45BF-BAC5-1F0FEB8CBD1A}"/>
                      </a:ext>
                    </a:extLst>
                  </p:cNvPr>
                  <p:cNvSpPr/>
                  <p:nvPr/>
                </p:nvSpPr>
                <p:spPr>
                  <a:xfrm>
                    <a:off x="8418945" y="4677800"/>
                    <a:ext cx="274320" cy="274320"/>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571D67BB-80DB-464A-AC3F-D742B7DBFEB8}"/>
                      </a:ext>
                    </a:extLst>
                  </p:cNvPr>
                  <p:cNvSpPr/>
                  <p:nvPr/>
                </p:nvSpPr>
                <p:spPr>
                  <a:xfrm>
                    <a:off x="8394725" y="4506320"/>
                    <a:ext cx="274320" cy="27432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6BA36979-55B8-4DE3-8A06-0238E79B20F3}"/>
                      </a:ext>
                    </a:extLst>
                  </p:cNvPr>
                  <p:cNvSpPr/>
                  <p:nvPr/>
                </p:nvSpPr>
                <p:spPr>
                  <a:xfrm>
                    <a:off x="8212604" y="4677800"/>
                    <a:ext cx="274320" cy="274320"/>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585141C7-3C11-4739-BBF5-AA28EC313FD7}"/>
                      </a:ext>
                    </a:extLst>
                  </p:cNvPr>
                  <p:cNvSpPr/>
                  <p:nvPr/>
                </p:nvSpPr>
                <p:spPr>
                  <a:xfrm>
                    <a:off x="8206093" y="4506320"/>
                    <a:ext cx="274320" cy="27432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9" name="Explosion: 8 Points 88">
                  <a:extLst>
                    <a:ext uri="{FF2B5EF4-FFF2-40B4-BE49-F238E27FC236}">
                      <a16:creationId xmlns:a16="http://schemas.microsoft.com/office/drawing/2014/main" id="{F113A30E-336B-4931-A253-8C961D4359DD}"/>
                    </a:ext>
                  </a:extLst>
                </p:cNvPr>
                <p:cNvSpPr/>
                <p:nvPr/>
              </p:nvSpPr>
              <p:spPr>
                <a:xfrm>
                  <a:off x="8796353" y="2829296"/>
                  <a:ext cx="914400" cy="914400"/>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0" name="Straight Arrow Connector 89">
                  <a:extLst>
                    <a:ext uri="{FF2B5EF4-FFF2-40B4-BE49-F238E27FC236}">
                      <a16:creationId xmlns:a16="http://schemas.microsoft.com/office/drawing/2014/main" id="{12DACD38-061D-4357-BE2C-758386F54DAB}"/>
                    </a:ext>
                  </a:extLst>
                </p:cNvPr>
                <p:cNvCxnSpPr>
                  <a:cxnSpLocks/>
                  <a:stCxn id="106" idx="4"/>
                </p:cNvCxnSpPr>
                <p:nvPr/>
              </p:nvCxnSpPr>
              <p:spPr>
                <a:xfrm>
                  <a:off x="8280404" y="1456330"/>
                  <a:ext cx="723339" cy="151098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260BA1BB-B3E0-4CE8-B3C4-709264CF9E6F}"/>
                    </a:ext>
                  </a:extLst>
                </p:cNvPr>
                <p:cNvCxnSpPr>
                  <a:stCxn id="109" idx="4"/>
                </p:cNvCxnSpPr>
                <p:nvPr/>
              </p:nvCxnSpPr>
              <p:spPr>
                <a:xfrm flipH="1">
                  <a:off x="9493937" y="1440439"/>
                  <a:ext cx="770491" cy="152687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F8D3F9FC-C283-4048-8FBE-AA292C425DD4}"/>
                    </a:ext>
                  </a:extLst>
                </p:cNvPr>
                <p:cNvCxnSpPr>
                  <a:endCxn id="99" idx="1"/>
                </p:cNvCxnSpPr>
                <p:nvPr/>
              </p:nvCxnSpPr>
              <p:spPr>
                <a:xfrm>
                  <a:off x="9493937" y="3541270"/>
                  <a:ext cx="918730" cy="123744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664D7AE3-8655-4946-A24A-51A97F3779F6}"/>
                    </a:ext>
                  </a:extLst>
                </p:cNvPr>
                <p:cNvCxnSpPr>
                  <a:endCxn id="87" idx="7"/>
                </p:cNvCxnSpPr>
                <p:nvPr/>
              </p:nvCxnSpPr>
              <p:spPr>
                <a:xfrm flipH="1">
                  <a:off x="7971551" y="3450391"/>
                  <a:ext cx="971897" cy="144229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4" name="TextBox 93">
                  <a:extLst>
                    <a:ext uri="{FF2B5EF4-FFF2-40B4-BE49-F238E27FC236}">
                      <a16:creationId xmlns:a16="http://schemas.microsoft.com/office/drawing/2014/main" id="{7215247A-9149-43B5-A44B-16C83AB92CF4}"/>
                    </a:ext>
                  </a:extLst>
                </p:cNvPr>
                <p:cNvSpPr txBox="1"/>
                <p:nvPr/>
              </p:nvSpPr>
              <p:spPr>
                <a:xfrm>
                  <a:off x="10585346" y="5176966"/>
                  <a:ext cx="524503" cy="369332"/>
                </a:xfrm>
                <a:prstGeom prst="rect">
                  <a:avLst/>
                </a:prstGeom>
                <a:noFill/>
              </p:spPr>
              <p:txBody>
                <a:bodyPr wrap="none" rtlCol="0">
                  <a:spAutoFit/>
                </a:bodyPr>
                <a:lstStyle/>
                <a:p>
                  <a:r>
                    <a:rPr lang="en-US" b="1" baseline="30000" dirty="0"/>
                    <a:t>4</a:t>
                  </a:r>
                  <a:r>
                    <a:rPr lang="en-US" b="1" dirty="0"/>
                    <a:t>He</a:t>
                  </a:r>
                </a:p>
              </p:txBody>
            </p:sp>
            <p:sp>
              <p:nvSpPr>
                <p:cNvPr id="95" name="TextBox 94">
                  <a:extLst>
                    <a:ext uri="{FF2B5EF4-FFF2-40B4-BE49-F238E27FC236}">
                      <a16:creationId xmlns:a16="http://schemas.microsoft.com/office/drawing/2014/main" id="{D0CEDC50-6FBB-4A64-97A4-382728DB984E}"/>
                    </a:ext>
                  </a:extLst>
                </p:cNvPr>
                <p:cNvSpPr txBox="1"/>
                <p:nvPr/>
              </p:nvSpPr>
              <p:spPr>
                <a:xfrm>
                  <a:off x="7541153" y="5088022"/>
                  <a:ext cx="308098" cy="369332"/>
                </a:xfrm>
                <a:prstGeom prst="rect">
                  <a:avLst/>
                </a:prstGeom>
                <a:noFill/>
              </p:spPr>
              <p:txBody>
                <a:bodyPr wrap="none" rtlCol="0">
                  <a:spAutoFit/>
                </a:bodyPr>
                <a:lstStyle/>
                <a:p>
                  <a:r>
                    <a:rPr lang="en-US" b="1" dirty="0"/>
                    <a:t>n</a:t>
                  </a:r>
                </a:p>
              </p:txBody>
            </p:sp>
          </p:grpSp>
          <p:grpSp>
            <p:nvGrpSpPr>
              <p:cNvPr id="100" name="Group 99">
                <a:extLst>
                  <a:ext uri="{FF2B5EF4-FFF2-40B4-BE49-F238E27FC236}">
                    <a16:creationId xmlns:a16="http://schemas.microsoft.com/office/drawing/2014/main" id="{7674960C-CBF6-49FC-9A2F-BFFD438E9985}"/>
                  </a:ext>
                </a:extLst>
              </p:cNvPr>
              <p:cNvGrpSpPr/>
              <p:nvPr/>
            </p:nvGrpSpPr>
            <p:grpSpPr>
              <a:xfrm>
                <a:off x="7662474" y="830563"/>
                <a:ext cx="3250896" cy="717854"/>
                <a:chOff x="7662474" y="830563"/>
                <a:chExt cx="3250896" cy="717854"/>
              </a:xfrm>
            </p:grpSpPr>
            <p:grpSp>
              <p:nvGrpSpPr>
                <p:cNvPr id="101" name="Group 100">
                  <a:extLst>
                    <a:ext uri="{FF2B5EF4-FFF2-40B4-BE49-F238E27FC236}">
                      <a16:creationId xmlns:a16="http://schemas.microsoft.com/office/drawing/2014/main" id="{02DD81DB-2CD1-4A58-81EB-5705AFB4F903}"/>
                    </a:ext>
                  </a:extLst>
                </p:cNvPr>
                <p:cNvGrpSpPr/>
                <p:nvPr/>
              </p:nvGrpSpPr>
              <p:grpSpPr>
                <a:xfrm>
                  <a:off x="10127268" y="1075240"/>
                  <a:ext cx="411480" cy="365199"/>
                  <a:chOff x="9637740" y="742737"/>
                  <a:chExt cx="411480" cy="365199"/>
                </a:xfrm>
              </p:grpSpPr>
              <p:sp>
                <p:nvSpPr>
                  <p:cNvPr id="108" name="Oval 107">
                    <a:extLst>
                      <a:ext uri="{FF2B5EF4-FFF2-40B4-BE49-F238E27FC236}">
                        <a16:creationId xmlns:a16="http://schemas.microsoft.com/office/drawing/2014/main" id="{9F6A5E96-F3B8-4F38-998F-940277C4F248}"/>
                      </a:ext>
                    </a:extLst>
                  </p:cNvPr>
                  <p:cNvSpPr/>
                  <p:nvPr/>
                </p:nvSpPr>
                <p:spPr>
                  <a:xfrm>
                    <a:off x="9774900" y="742737"/>
                    <a:ext cx="274320" cy="274320"/>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E72F4E3B-3863-4A40-AEF8-0F100B253822}"/>
                      </a:ext>
                    </a:extLst>
                  </p:cNvPr>
                  <p:cNvSpPr/>
                  <p:nvPr/>
                </p:nvSpPr>
                <p:spPr>
                  <a:xfrm>
                    <a:off x="9637740" y="833616"/>
                    <a:ext cx="274320" cy="27432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2" name="TextBox 101">
                  <a:extLst>
                    <a:ext uri="{FF2B5EF4-FFF2-40B4-BE49-F238E27FC236}">
                      <a16:creationId xmlns:a16="http://schemas.microsoft.com/office/drawing/2014/main" id="{B7FF7141-3071-4208-9F9A-CD095AD64338}"/>
                    </a:ext>
                  </a:extLst>
                </p:cNvPr>
                <p:cNvSpPr txBox="1"/>
                <p:nvPr/>
              </p:nvSpPr>
              <p:spPr>
                <a:xfrm>
                  <a:off x="7662474" y="830563"/>
                  <a:ext cx="409086" cy="369332"/>
                </a:xfrm>
                <a:prstGeom prst="rect">
                  <a:avLst/>
                </a:prstGeom>
                <a:noFill/>
              </p:spPr>
              <p:txBody>
                <a:bodyPr wrap="none" rtlCol="0">
                  <a:spAutoFit/>
                </a:bodyPr>
                <a:lstStyle/>
                <a:p>
                  <a:r>
                    <a:rPr lang="en-US" b="1" baseline="30000" dirty="0"/>
                    <a:t>3</a:t>
                  </a:r>
                  <a:r>
                    <a:rPr lang="en-US" b="1" dirty="0"/>
                    <a:t>H</a:t>
                  </a:r>
                </a:p>
              </p:txBody>
            </p:sp>
            <p:sp>
              <p:nvSpPr>
                <p:cNvPr id="103" name="TextBox 102">
                  <a:extLst>
                    <a:ext uri="{FF2B5EF4-FFF2-40B4-BE49-F238E27FC236}">
                      <a16:creationId xmlns:a16="http://schemas.microsoft.com/office/drawing/2014/main" id="{2D6C2964-FCC8-4A0E-B443-84FEEF033DB1}"/>
                    </a:ext>
                  </a:extLst>
                </p:cNvPr>
                <p:cNvSpPr txBox="1"/>
                <p:nvPr/>
              </p:nvSpPr>
              <p:spPr>
                <a:xfrm>
                  <a:off x="10504284" y="902842"/>
                  <a:ext cx="409086" cy="369332"/>
                </a:xfrm>
                <a:prstGeom prst="rect">
                  <a:avLst/>
                </a:prstGeom>
                <a:noFill/>
              </p:spPr>
              <p:txBody>
                <a:bodyPr wrap="none" rtlCol="0">
                  <a:spAutoFit/>
                </a:bodyPr>
                <a:lstStyle/>
                <a:p>
                  <a:r>
                    <a:rPr lang="en-US" b="1" baseline="30000" dirty="0"/>
                    <a:t>2</a:t>
                  </a:r>
                  <a:r>
                    <a:rPr lang="en-US" b="1" dirty="0"/>
                    <a:t>H</a:t>
                  </a:r>
                </a:p>
              </p:txBody>
            </p:sp>
            <p:grpSp>
              <p:nvGrpSpPr>
                <p:cNvPr id="104" name="Group 103">
                  <a:extLst>
                    <a:ext uri="{FF2B5EF4-FFF2-40B4-BE49-F238E27FC236}">
                      <a16:creationId xmlns:a16="http://schemas.microsoft.com/office/drawing/2014/main" id="{F2F2B18A-169F-45FF-8DE9-4B6BF8E20F1C}"/>
                    </a:ext>
                  </a:extLst>
                </p:cNvPr>
                <p:cNvGrpSpPr/>
                <p:nvPr/>
              </p:nvGrpSpPr>
              <p:grpSpPr>
                <a:xfrm>
                  <a:off x="7961323" y="1074804"/>
                  <a:ext cx="456241" cy="473613"/>
                  <a:chOff x="7961323" y="1074804"/>
                  <a:chExt cx="456241" cy="473613"/>
                </a:xfrm>
              </p:grpSpPr>
              <p:sp>
                <p:nvSpPr>
                  <p:cNvPr id="105" name="Oval 104">
                    <a:extLst>
                      <a:ext uri="{FF2B5EF4-FFF2-40B4-BE49-F238E27FC236}">
                        <a16:creationId xmlns:a16="http://schemas.microsoft.com/office/drawing/2014/main" id="{ACB05BCD-3233-4165-BA8F-C249A89C60C7}"/>
                      </a:ext>
                    </a:extLst>
                  </p:cNvPr>
                  <p:cNvSpPr/>
                  <p:nvPr/>
                </p:nvSpPr>
                <p:spPr>
                  <a:xfrm>
                    <a:off x="8006084" y="1074804"/>
                    <a:ext cx="274320" cy="274320"/>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98DAE063-645A-47CE-B54B-E2A514347CC7}"/>
                      </a:ext>
                    </a:extLst>
                  </p:cNvPr>
                  <p:cNvSpPr/>
                  <p:nvPr/>
                </p:nvSpPr>
                <p:spPr>
                  <a:xfrm>
                    <a:off x="8143244" y="1182010"/>
                    <a:ext cx="274320" cy="27432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99B63C63-E24F-4DAC-A138-CD27BC1E49B2}"/>
                      </a:ext>
                    </a:extLst>
                  </p:cNvPr>
                  <p:cNvSpPr/>
                  <p:nvPr/>
                </p:nvSpPr>
                <p:spPr>
                  <a:xfrm>
                    <a:off x="7961323" y="1274097"/>
                    <a:ext cx="274320" cy="274320"/>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0" name="TextBox 109">
                <a:extLst>
                  <a:ext uri="{FF2B5EF4-FFF2-40B4-BE49-F238E27FC236}">
                    <a16:creationId xmlns:a16="http://schemas.microsoft.com/office/drawing/2014/main" id="{C1C9539F-0CF0-4CA8-AA00-E8FB2BA48B44}"/>
                  </a:ext>
                </a:extLst>
              </p:cNvPr>
              <p:cNvSpPr txBox="1"/>
              <p:nvPr/>
            </p:nvSpPr>
            <p:spPr>
              <a:xfrm>
                <a:off x="10140499" y="5480397"/>
                <a:ext cx="973343" cy="369332"/>
              </a:xfrm>
              <a:prstGeom prst="rect">
                <a:avLst/>
              </a:prstGeom>
              <a:noFill/>
            </p:spPr>
            <p:txBody>
              <a:bodyPr wrap="none" rtlCol="0">
                <a:spAutoFit/>
              </a:bodyPr>
              <a:lstStyle/>
              <a:p>
                <a:r>
                  <a:rPr lang="en-US" dirty="0"/>
                  <a:t>3.5 MeV</a:t>
                </a:r>
              </a:p>
            </p:txBody>
          </p:sp>
          <p:sp>
            <p:nvSpPr>
              <p:cNvPr id="111" name="TextBox 110">
                <a:extLst>
                  <a:ext uri="{FF2B5EF4-FFF2-40B4-BE49-F238E27FC236}">
                    <a16:creationId xmlns:a16="http://schemas.microsoft.com/office/drawing/2014/main" id="{361CB526-CA60-43B8-AE76-609C02A28651}"/>
                  </a:ext>
                </a:extLst>
              </p:cNvPr>
              <p:cNvSpPr txBox="1"/>
              <p:nvPr/>
            </p:nvSpPr>
            <p:spPr>
              <a:xfrm>
                <a:off x="7380053" y="5501419"/>
                <a:ext cx="1090363" cy="369332"/>
              </a:xfrm>
              <a:prstGeom prst="rect">
                <a:avLst/>
              </a:prstGeom>
              <a:noFill/>
            </p:spPr>
            <p:txBody>
              <a:bodyPr wrap="none" rtlCol="0">
                <a:spAutoFit/>
              </a:bodyPr>
              <a:lstStyle/>
              <a:p>
                <a:r>
                  <a:rPr lang="en-US" dirty="0"/>
                  <a:t>14.1 MeV</a:t>
                </a:r>
              </a:p>
            </p:txBody>
          </p:sp>
          <p:sp>
            <p:nvSpPr>
              <p:cNvPr id="112" name="TextBox 111">
                <a:extLst>
                  <a:ext uri="{FF2B5EF4-FFF2-40B4-BE49-F238E27FC236}">
                    <a16:creationId xmlns:a16="http://schemas.microsoft.com/office/drawing/2014/main" id="{C4A90700-F1F0-482B-87FA-59E12D29C9F8}"/>
                  </a:ext>
                </a:extLst>
              </p:cNvPr>
              <p:cNvSpPr txBox="1"/>
              <p:nvPr/>
            </p:nvSpPr>
            <p:spPr>
              <a:xfrm>
                <a:off x="8050121" y="4888111"/>
                <a:ext cx="2376741" cy="369332"/>
              </a:xfrm>
              <a:prstGeom prst="rect">
                <a:avLst/>
              </a:prstGeom>
              <a:noFill/>
            </p:spPr>
            <p:txBody>
              <a:bodyPr wrap="none" rtlCol="0">
                <a:spAutoFit/>
              </a:bodyPr>
              <a:lstStyle/>
              <a:p>
                <a:r>
                  <a:rPr lang="en-US" dirty="0"/>
                  <a:t>Total Energy 17.6 MeV</a:t>
                </a:r>
              </a:p>
            </p:txBody>
          </p:sp>
        </p:grpSp>
      </p:grpSp>
    </p:spTree>
    <p:extLst>
      <p:ext uri="{BB962C8B-B14F-4D97-AF65-F5344CB8AC3E}">
        <p14:creationId xmlns:p14="http://schemas.microsoft.com/office/powerpoint/2010/main" val="35927398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F5A9148-837F-4CDE-8596-F2F5F78D034A}"/>
              </a:ext>
            </a:extLst>
          </p:cNvPr>
          <p:cNvSpPr>
            <a:spLocks noGrp="1"/>
          </p:cNvSpPr>
          <p:nvPr>
            <p:ph type="title"/>
          </p:nvPr>
        </p:nvSpPr>
        <p:spPr/>
        <p:txBody>
          <a:bodyPr>
            <a:noAutofit/>
          </a:bodyPr>
          <a:lstStyle/>
          <a:p>
            <a:r>
              <a:rPr lang="en-US" sz="3200" dirty="0"/>
              <a:t>Remember, neutrons will also change materials &amp; surfaces</a:t>
            </a:r>
          </a:p>
        </p:txBody>
      </p:sp>
      <p:sp>
        <p:nvSpPr>
          <p:cNvPr id="4" name="Date Placeholder 3">
            <a:extLst>
              <a:ext uri="{FF2B5EF4-FFF2-40B4-BE49-F238E27FC236}">
                <a16:creationId xmlns:a16="http://schemas.microsoft.com/office/drawing/2014/main" id="{B3752CC8-657B-491C-B855-E033CF0DCF78}"/>
              </a:ext>
            </a:extLst>
          </p:cNvPr>
          <p:cNvSpPr>
            <a:spLocks noGrp="1"/>
          </p:cNvSpPr>
          <p:nvPr>
            <p:ph type="dt" sz="half" idx="10"/>
          </p:nvPr>
        </p:nvSpPr>
        <p:spPr/>
        <p:txBody>
          <a:bodyPr/>
          <a:lstStyle/>
          <a:p>
            <a:r>
              <a:rPr lang="en-US"/>
              <a:t>6/14/2019</a:t>
            </a:r>
          </a:p>
        </p:txBody>
      </p:sp>
      <p:sp>
        <p:nvSpPr>
          <p:cNvPr id="5" name="Footer Placeholder 4">
            <a:extLst>
              <a:ext uri="{FF2B5EF4-FFF2-40B4-BE49-F238E27FC236}">
                <a16:creationId xmlns:a16="http://schemas.microsoft.com/office/drawing/2014/main" id="{DE419A4A-371C-404F-8DB3-0362B508DCF6}"/>
              </a:ext>
            </a:extLst>
          </p:cNvPr>
          <p:cNvSpPr>
            <a:spLocks noGrp="1"/>
          </p:cNvSpPr>
          <p:nvPr>
            <p:ph type="ftr" sz="quarter" idx="11"/>
          </p:nvPr>
        </p:nvSpPr>
        <p:spPr/>
        <p:txBody>
          <a:bodyPr/>
          <a:lstStyle/>
          <a:p>
            <a:r>
              <a:rPr lang="en-US"/>
              <a:t>2019 Science Undergraduate Laboratory Internships (SULI) Lectures - Princeton PLasma Physics Laboratory, Princeton NJ, USA</a:t>
            </a:r>
          </a:p>
        </p:txBody>
      </p:sp>
      <p:sp>
        <p:nvSpPr>
          <p:cNvPr id="6" name="Slide Number Placeholder 5">
            <a:extLst>
              <a:ext uri="{FF2B5EF4-FFF2-40B4-BE49-F238E27FC236}">
                <a16:creationId xmlns:a16="http://schemas.microsoft.com/office/drawing/2014/main" id="{1189FF11-64F1-4602-8BA6-00E356BFE83C}"/>
              </a:ext>
            </a:extLst>
          </p:cNvPr>
          <p:cNvSpPr>
            <a:spLocks noGrp="1"/>
          </p:cNvSpPr>
          <p:nvPr>
            <p:ph type="sldNum" sz="quarter" idx="12"/>
          </p:nvPr>
        </p:nvSpPr>
        <p:spPr/>
        <p:txBody>
          <a:bodyPr/>
          <a:lstStyle/>
          <a:p>
            <a:fld id="{DAA54947-94DF-4087-82AF-D7550B309CB3}" type="slidenum">
              <a:rPr lang="en-US" smtClean="0"/>
              <a:t>67</a:t>
            </a:fld>
            <a:endParaRPr lang="en-US"/>
          </a:p>
        </p:txBody>
      </p:sp>
      <p:pic>
        <p:nvPicPr>
          <p:cNvPr id="8" name="Picture 7">
            <a:extLst>
              <a:ext uri="{FF2B5EF4-FFF2-40B4-BE49-F238E27FC236}">
                <a16:creationId xmlns:a16="http://schemas.microsoft.com/office/drawing/2014/main" id="{6E966636-CAAD-4C0B-8BF4-4F4BF51F3BA2}"/>
              </a:ext>
            </a:extLst>
          </p:cNvPr>
          <p:cNvPicPr>
            <a:picLocks noChangeAspect="1"/>
          </p:cNvPicPr>
          <p:nvPr/>
        </p:nvPicPr>
        <p:blipFill>
          <a:blip r:embed="rId2"/>
          <a:stretch>
            <a:fillRect/>
          </a:stretch>
        </p:blipFill>
        <p:spPr>
          <a:xfrm>
            <a:off x="8301189" y="3882958"/>
            <a:ext cx="3612000" cy="2193767"/>
          </a:xfrm>
          <a:prstGeom prst="rect">
            <a:avLst/>
          </a:prstGeom>
        </p:spPr>
      </p:pic>
      <p:pic>
        <p:nvPicPr>
          <p:cNvPr id="9" name="Picture 8">
            <a:extLst>
              <a:ext uri="{FF2B5EF4-FFF2-40B4-BE49-F238E27FC236}">
                <a16:creationId xmlns:a16="http://schemas.microsoft.com/office/drawing/2014/main" id="{9574BA40-2962-4A08-8685-BBE2ECC38D9D}"/>
              </a:ext>
            </a:extLst>
          </p:cNvPr>
          <p:cNvPicPr>
            <a:picLocks noChangeAspect="1"/>
          </p:cNvPicPr>
          <p:nvPr/>
        </p:nvPicPr>
        <p:blipFill>
          <a:blip r:embed="rId3"/>
          <a:stretch>
            <a:fillRect/>
          </a:stretch>
        </p:blipFill>
        <p:spPr>
          <a:xfrm>
            <a:off x="166245" y="970200"/>
            <a:ext cx="4618201" cy="1814200"/>
          </a:xfrm>
          <a:prstGeom prst="rect">
            <a:avLst/>
          </a:prstGeom>
        </p:spPr>
      </p:pic>
      <p:pic>
        <p:nvPicPr>
          <p:cNvPr id="10" name="Picture 9">
            <a:extLst>
              <a:ext uri="{FF2B5EF4-FFF2-40B4-BE49-F238E27FC236}">
                <a16:creationId xmlns:a16="http://schemas.microsoft.com/office/drawing/2014/main" id="{AF1BE13E-BC6D-4C3D-A295-98593B9DC73D}"/>
              </a:ext>
            </a:extLst>
          </p:cNvPr>
          <p:cNvPicPr>
            <a:picLocks noChangeAspect="1"/>
          </p:cNvPicPr>
          <p:nvPr/>
        </p:nvPicPr>
        <p:blipFill>
          <a:blip r:embed="rId4"/>
          <a:stretch>
            <a:fillRect/>
          </a:stretch>
        </p:blipFill>
        <p:spPr>
          <a:xfrm>
            <a:off x="5345561" y="2028175"/>
            <a:ext cx="2733799" cy="4114800"/>
          </a:xfrm>
          <a:prstGeom prst="rect">
            <a:avLst/>
          </a:prstGeom>
        </p:spPr>
      </p:pic>
      <p:sp>
        <p:nvSpPr>
          <p:cNvPr id="11" name="TextBox 10">
            <a:extLst>
              <a:ext uri="{FF2B5EF4-FFF2-40B4-BE49-F238E27FC236}">
                <a16:creationId xmlns:a16="http://schemas.microsoft.com/office/drawing/2014/main" id="{B163B635-0A8E-4E90-AFD5-2E5C3E9E4BF3}"/>
              </a:ext>
            </a:extLst>
          </p:cNvPr>
          <p:cNvSpPr txBox="1"/>
          <p:nvPr/>
        </p:nvSpPr>
        <p:spPr>
          <a:xfrm>
            <a:off x="157008" y="2613900"/>
            <a:ext cx="3200400" cy="3474720"/>
          </a:xfrm>
          <a:prstGeom prst="rect">
            <a:avLst/>
          </a:prstGeom>
          <a:noFill/>
        </p:spPr>
        <p:txBody>
          <a:bodyPr wrap="square" rtlCol="0">
            <a:normAutofit/>
          </a:bodyPr>
          <a:lstStyle/>
          <a:p>
            <a:pPr algn="just"/>
            <a:r>
              <a:rPr lang="en-US" b="1" dirty="0">
                <a:solidFill>
                  <a:schemeClr val="accent1"/>
                </a:solidFill>
              </a:rPr>
              <a:t>The D-T fuel reacts inside the fusion reactor</a:t>
            </a:r>
          </a:p>
          <a:p>
            <a:pPr algn="just"/>
            <a:endParaRPr lang="en-US" b="1" dirty="0">
              <a:solidFill>
                <a:schemeClr val="accent1"/>
              </a:solidFill>
            </a:endParaRPr>
          </a:p>
          <a:p>
            <a:pPr algn="just"/>
            <a:r>
              <a:rPr lang="en-US" b="1" dirty="0">
                <a:solidFill>
                  <a:schemeClr val="accent1"/>
                </a:solidFill>
              </a:rPr>
              <a:t>Neutrons that are produced from the fusion reaction are stopped in the blanket.</a:t>
            </a:r>
          </a:p>
          <a:p>
            <a:pPr algn="just"/>
            <a:endParaRPr lang="en-US" b="1" dirty="0">
              <a:solidFill>
                <a:schemeClr val="accent1"/>
              </a:solidFill>
            </a:endParaRPr>
          </a:p>
          <a:p>
            <a:pPr algn="just"/>
            <a:r>
              <a:rPr lang="en-US" b="1" dirty="0">
                <a:solidFill>
                  <a:schemeClr val="accent1"/>
                </a:solidFill>
              </a:rPr>
              <a:t>This heats it up and also generates tritium (breeding)</a:t>
            </a:r>
          </a:p>
          <a:p>
            <a:endParaRPr lang="en-US" b="1" dirty="0">
              <a:solidFill>
                <a:schemeClr val="accent1"/>
              </a:solidFill>
            </a:endParaRPr>
          </a:p>
          <a:p>
            <a:pPr algn="ctr"/>
            <a:r>
              <a:rPr lang="en-US" b="1" dirty="0">
                <a:solidFill>
                  <a:srgbClr val="FF0000"/>
                </a:solidFill>
              </a:rPr>
              <a:t>HOWEVER</a:t>
            </a:r>
          </a:p>
        </p:txBody>
      </p:sp>
      <p:sp>
        <p:nvSpPr>
          <p:cNvPr id="12" name="Rectangle 11">
            <a:extLst>
              <a:ext uri="{FF2B5EF4-FFF2-40B4-BE49-F238E27FC236}">
                <a16:creationId xmlns:a16="http://schemas.microsoft.com/office/drawing/2014/main" id="{04D17003-E1B3-4DF6-A2A7-D620C61CE90C}"/>
              </a:ext>
            </a:extLst>
          </p:cNvPr>
          <p:cNvSpPr/>
          <p:nvPr/>
        </p:nvSpPr>
        <p:spPr>
          <a:xfrm>
            <a:off x="3731491" y="2697019"/>
            <a:ext cx="1645920" cy="100584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accent1">
                    <a:lumMod val="75000"/>
                  </a:schemeClr>
                </a:solidFill>
              </a:rPr>
              <a:t>Ferritic – Martensitic Steel Li – ceramic or </a:t>
            </a:r>
            <a:r>
              <a:rPr lang="en-US" sz="1600" b="1" dirty="0" err="1">
                <a:solidFill>
                  <a:schemeClr val="accent1">
                    <a:lumMod val="75000"/>
                  </a:schemeClr>
                </a:solidFill>
              </a:rPr>
              <a:t>LiPb</a:t>
            </a:r>
            <a:r>
              <a:rPr lang="en-US" sz="1600" b="1" dirty="0">
                <a:solidFill>
                  <a:schemeClr val="accent1">
                    <a:lumMod val="75000"/>
                  </a:schemeClr>
                </a:solidFill>
              </a:rPr>
              <a:t> (breeder)</a:t>
            </a:r>
          </a:p>
        </p:txBody>
      </p:sp>
      <p:sp>
        <p:nvSpPr>
          <p:cNvPr id="13" name="Rectangle 12">
            <a:extLst>
              <a:ext uri="{FF2B5EF4-FFF2-40B4-BE49-F238E27FC236}">
                <a16:creationId xmlns:a16="http://schemas.microsoft.com/office/drawing/2014/main" id="{DE06AE9D-BAE1-45B1-A685-94F0ABC9D2A5}"/>
              </a:ext>
            </a:extLst>
          </p:cNvPr>
          <p:cNvSpPr/>
          <p:nvPr/>
        </p:nvSpPr>
        <p:spPr>
          <a:xfrm>
            <a:off x="3648376" y="3895377"/>
            <a:ext cx="1828800" cy="100584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accent1">
                    <a:lumMod val="75000"/>
                  </a:schemeClr>
                </a:solidFill>
              </a:rPr>
              <a:t>Tungsten – Carbon – stainless steel – (Plasma facing components)</a:t>
            </a:r>
          </a:p>
        </p:txBody>
      </p:sp>
      <p:sp>
        <p:nvSpPr>
          <p:cNvPr id="14" name="Rectangle 13">
            <a:extLst>
              <a:ext uri="{FF2B5EF4-FFF2-40B4-BE49-F238E27FC236}">
                <a16:creationId xmlns:a16="http://schemas.microsoft.com/office/drawing/2014/main" id="{7ED9C186-7DED-415B-A7B5-0E2059A0155F}"/>
              </a:ext>
            </a:extLst>
          </p:cNvPr>
          <p:cNvSpPr/>
          <p:nvPr/>
        </p:nvSpPr>
        <p:spPr>
          <a:xfrm>
            <a:off x="4008591" y="5080798"/>
            <a:ext cx="1645920" cy="9144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accent1">
                    <a:lumMod val="75000"/>
                  </a:schemeClr>
                </a:solidFill>
              </a:rPr>
              <a:t>Tungsten </a:t>
            </a:r>
            <a:r>
              <a:rPr lang="en-US" sz="1600" b="1" dirty="0" err="1">
                <a:solidFill>
                  <a:schemeClr val="accent1">
                    <a:lumMod val="75000"/>
                  </a:schemeClr>
                </a:solidFill>
              </a:rPr>
              <a:t>armour</a:t>
            </a:r>
            <a:r>
              <a:rPr lang="en-US" sz="1600" b="1" dirty="0">
                <a:solidFill>
                  <a:schemeClr val="accent1">
                    <a:lumMod val="75000"/>
                  </a:schemeClr>
                </a:solidFill>
              </a:rPr>
              <a:t> - copper alloys (heat sink)</a:t>
            </a:r>
          </a:p>
        </p:txBody>
      </p:sp>
      <p:cxnSp>
        <p:nvCxnSpPr>
          <p:cNvPr id="16" name="Straight Arrow Connector 15">
            <a:extLst>
              <a:ext uri="{FF2B5EF4-FFF2-40B4-BE49-F238E27FC236}">
                <a16:creationId xmlns:a16="http://schemas.microsoft.com/office/drawing/2014/main" id="{C656CBCE-9A25-402C-A37A-EDD592684C29}"/>
              </a:ext>
            </a:extLst>
          </p:cNvPr>
          <p:cNvCxnSpPr>
            <a:cxnSpLocks/>
            <a:stCxn id="12" idx="3"/>
          </p:cNvCxnSpPr>
          <p:nvPr/>
        </p:nvCxnSpPr>
        <p:spPr>
          <a:xfrm flipV="1">
            <a:off x="5377411" y="2854036"/>
            <a:ext cx="964589" cy="345903"/>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C1AB796-21DE-45CE-AE25-82B8F48D1306}"/>
              </a:ext>
            </a:extLst>
          </p:cNvPr>
          <p:cNvCxnSpPr>
            <a:cxnSpLocks/>
            <a:stCxn id="14" idx="3"/>
          </p:cNvCxnSpPr>
          <p:nvPr/>
        </p:nvCxnSpPr>
        <p:spPr>
          <a:xfrm flipV="1">
            <a:off x="5654511" y="5283200"/>
            <a:ext cx="672402" cy="254798"/>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3E05F23-D20A-48C7-A2AB-7DCD6F3F3140}"/>
              </a:ext>
            </a:extLst>
          </p:cNvPr>
          <p:cNvCxnSpPr>
            <a:cxnSpLocks/>
            <a:stCxn id="13" idx="3"/>
          </p:cNvCxnSpPr>
          <p:nvPr/>
        </p:nvCxnSpPr>
        <p:spPr>
          <a:xfrm flipV="1">
            <a:off x="5477176" y="3938376"/>
            <a:ext cx="1274610" cy="459921"/>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01EAE7F8-4379-470E-9A98-6163372EF871}"/>
              </a:ext>
            </a:extLst>
          </p:cNvPr>
          <p:cNvSpPr txBox="1"/>
          <p:nvPr/>
        </p:nvSpPr>
        <p:spPr>
          <a:xfrm>
            <a:off x="729664" y="5864290"/>
            <a:ext cx="2304092" cy="276999"/>
          </a:xfrm>
          <a:prstGeom prst="rect">
            <a:avLst/>
          </a:prstGeom>
          <a:noFill/>
        </p:spPr>
        <p:txBody>
          <a:bodyPr wrap="none" rtlCol="0">
            <a:spAutoFit/>
          </a:bodyPr>
          <a:lstStyle/>
          <a:p>
            <a:r>
              <a:rPr lang="en-US" sz="1200" b="1" dirty="0"/>
              <a:t>F. </a:t>
            </a:r>
            <a:r>
              <a:rPr lang="en-US" sz="1200" b="1" dirty="0" err="1"/>
              <a:t>Maviglia</a:t>
            </a:r>
            <a:r>
              <a:rPr lang="en-US" sz="1200" b="1" dirty="0"/>
              <a:t> ITER School talk, 2019</a:t>
            </a:r>
          </a:p>
        </p:txBody>
      </p:sp>
      <p:sp>
        <p:nvSpPr>
          <p:cNvPr id="25" name="Rectangle 24">
            <a:extLst>
              <a:ext uri="{FF2B5EF4-FFF2-40B4-BE49-F238E27FC236}">
                <a16:creationId xmlns:a16="http://schemas.microsoft.com/office/drawing/2014/main" id="{311C1F19-16AC-47B7-9E0D-36DA7CEAE120}"/>
              </a:ext>
            </a:extLst>
          </p:cNvPr>
          <p:cNvSpPr/>
          <p:nvPr/>
        </p:nvSpPr>
        <p:spPr>
          <a:xfrm>
            <a:off x="5855865" y="1145313"/>
            <a:ext cx="3017520" cy="73152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rgbClr val="0000CC"/>
                </a:solidFill>
              </a:rPr>
              <a:t>He/</a:t>
            </a:r>
            <a:r>
              <a:rPr lang="en-US" sz="1600" b="1" dirty="0" err="1">
                <a:solidFill>
                  <a:srgbClr val="0000CC"/>
                </a:solidFill>
              </a:rPr>
              <a:t>dpa</a:t>
            </a:r>
            <a:r>
              <a:rPr lang="en-US" sz="1600" b="1" dirty="0">
                <a:solidFill>
                  <a:srgbClr val="0000CC"/>
                </a:solidFill>
              </a:rPr>
              <a:t> ≤ 1 (fission); &gt; 10 (fusion)</a:t>
            </a:r>
          </a:p>
          <a:p>
            <a:endParaRPr lang="en-US" sz="1600" b="1" dirty="0">
              <a:solidFill>
                <a:srgbClr val="0000CC"/>
              </a:solidFill>
            </a:endParaRPr>
          </a:p>
          <a:p>
            <a:r>
              <a:rPr lang="en-US" sz="1600" b="1" dirty="0">
                <a:solidFill>
                  <a:srgbClr val="0000CC"/>
                </a:solidFill>
              </a:rPr>
              <a:t>H/</a:t>
            </a:r>
            <a:r>
              <a:rPr lang="en-US" sz="1600" b="1" dirty="0" err="1">
                <a:solidFill>
                  <a:srgbClr val="0000CC"/>
                </a:solidFill>
              </a:rPr>
              <a:t>dpa</a:t>
            </a:r>
            <a:r>
              <a:rPr lang="en-US" sz="1600" b="1" dirty="0">
                <a:solidFill>
                  <a:srgbClr val="0000CC"/>
                </a:solidFill>
              </a:rPr>
              <a:t> = 10 (fission); &gt; 40 (fusion)</a:t>
            </a:r>
          </a:p>
        </p:txBody>
      </p:sp>
      <p:sp>
        <p:nvSpPr>
          <p:cNvPr id="26" name="Rectangle 25">
            <a:extLst>
              <a:ext uri="{FF2B5EF4-FFF2-40B4-BE49-F238E27FC236}">
                <a16:creationId xmlns:a16="http://schemas.microsoft.com/office/drawing/2014/main" id="{CE3E9CB6-E71A-475B-A604-3BFB70A03C09}"/>
              </a:ext>
            </a:extLst>
          </p:cNvPr>
          <p:cNvSpPr/>
          <p:nvPr/>
        </p:nvSpPr>
        <p:spPr>
          <a:xfrm>
            <a:off x="9841346" y="2972661"/>
            <a:ext cx="2286000" cy="100584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This damage is studied in irradiation experiments in material testing reactors</a:t>
            </a:r>
          </a:p>
        </p:txBody>
      </p:sp>
      <p:sp>
        <p:nvSpPr>
          <p:cNvPr id="27" name="Rectangle 26">
            <a:extLst>
              <a:ext uri="{FF2B5EF4-FFF2-40B4-BE49-F238E27FC236}">
                <a16:creationId xmlns:a16="http://schemas.microsoft.com/office/drawing/2014/main" id="{CFDAFD90-C6DF-459D-A195-AFD04D9A7350}"/>
              </a:ext>
            </a:extLst>
          </p:cNvPr>
          <p:cNvSpPr/>
          <p:nvPr/>
        </p:nvSpPr>
        <p:spPr>
          <a:xfrm>
            <a:off x="9582726" y="1055477"/>
            <a:ext cx="2468880" cy="1645920"/>
          </a:xfrm>
          <a:prstGeom prst="rect">
            <a:avLst/>
          </a:prstGeom>
          <a:solidFill>
            <a:schemeClr val="accent5">
              <a:lumMod val="60000"/>
              <a:lumOff val="40000"/>
            </a:schemeClr>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t>n-damage in materials</a:t>
            </a:r>
          </a:p>
          <a:p>
            <a:pPr marL="285750" indent="-285750">
              <a:buFont typeface="Arial" panose="020B0604020202020204" pitchFamily="34" charset="0"/>
              <a:buChar char="•"/>
            </a:pPr>
            <a:r>
              <a:rPr lang="en-US" dirty="0"/>
              <a:t>Creates disorder</a:t>
            </a:r>
          </a:p>
          <a:p>
            <a:pPr marL="285750" indent="-285750">
              <a:buFont typeface="Arial" panose="020B0604020202020204" pitchFamily="34" charset="0"/>
              <a:buChar char="•"/>
            </a:pPr>
            <a:r>
              <a:rPr lang="en-US" dirty="0"/>
              <a:t>Vacancies</a:t>
            </a:r>
          </a:p>
          <a:p>
            <a:pPr marL="285750" indent="-285750">
              <a:buFont typeface="Arial" panose="020B0604020202020204" pitchFamily="34" charset="0"/>
              <a:buChar char="•"/>
            </a:pPr>
            <a:r>
              <a:rPr lang="en-US" dirty="0"/>
              <a:t>Transmutations</a:t>
            </a:r>
          </a:p>
          <a:p>
            <a:pPr marL="285750" indent="-285750">
              <a:buFont typeface="Arial" panose="020B0604020202020204" pitchFamily="34" charset="0"/>
              <a:buChar char="•"/>
            </a:pPr>
            <a:r>
              <a:rPr lang="en-US" dirty="0"/>
              <a:t>helium</a:t>
            </a:r>
          </a:p>
        </p:txBody>
      </p:sp>
      <p:sp>
        <p:nvSpPr>
          <p:cNvPr id="28" name="Rectangle 27">
            <a:extLst>
              <a:ext uri="{FF2B5EF4-FFF2-40B4-BE49-F238E27FC236}">
                <a16:creationId xmlns:a16="http://schemas.microsoft.com/office/drawing/2014/main" id="{6667CADC-A1CE-4C97-BAB8-18E70F946DC7}"/>
              </a:ext>
            </a:extLst>
          </p:cNvPr>
          <p:cNvSpPr/>
          <p:nvPr/>
        </p:nvSpPr>
        <p:spPr>
          <a:xfrm>
            <a:off x="8028731" y="2374677"/>
            <a:ext cx="1737360" cy="16459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tx1"/>
                </a:solidFill>
              </a:rPr>
              <a:t>Severity of damage measured by </a:t>
            </a:r>
            <a:r>
              <a:rPr lang="en-US" sz="1400" b="1" dirty="0" err="1">
                <a:solidFill>
                  <a:schemeClr val="tx1"/>
                </a:solidFill>
              </a:rPr>
              <a:t>dpa</a:t>
            </a:r>
            <a:r>
              <a:rPr lang="en-US" sz="1400" b="1" dirty="0">
                <a:solidFill>
                  <a:schemeClr val="tx1"/>
                </a:solidFill>
              </a:rPr>
              <a:t> (displacement per atom)</a:t>
            </a:r>
          </a:p>
          <a:p>
            <a:pPr marL="285750" indent="-285750">
              <a:buFont typeface="Arial" panose="020B0604020202020204" pitchFamily="34" charset="0"/>
              <a:buChar char="•"/>
            </a:pPr>
            <a:r>
              <a:rPr lang="en-US" sz="1400" b="1" dirty="0">
                <a:solidFill>
                  <a:schemeClr val="tx1"/>
                </a:solidFill>
              </a:rPr>
              <a:t>ITER ~1 </a:t>
            </a:r>
            <a:r>
              <a:rPr lang="en-US" sz="1400" b="1" dirty="0" err="1">
                <a:solidFill>
                  <a:schemeClr val="tx1"/>
                </a:solidFill>
              </a:rPr>
              <a:t>dpa</a:t>
            </a:r>
            <a:endParaRPr lang="en-US" sz="1400" b="1" dirty="0">
              <a:solidFill>
                <a:schemeClr val="tx1"/>
              </a:solidFill>
            </a:endParaRPr>
          </a:p>
          <a:p>
            <a:pPr marL="285750" indent="-285750">
              <a:buFont typeface="Arial" panose="020B0604020202020204" pitchFamily="34" charset="0"/>
              <a:buChar char="•"/>
            </a:pPr>
            <a:r>
              <a:rPr lang="en-US" sz="1400" b="1" dirty="0">
                <a:solidFill>
                  <a:schemeClr val="tx1"/>
                </a:solidFill>
              </a:rPr>
              <a:t>DEMO 20-50 </a:t>
            </a:r>
            <a:r>
              <a:rPr lang="en-US" sz="1400" b="1" dirty="0" err="1">
                <a:solidFill>
                  <a:schemeClr val="tx1"/>
                </a:solidFill>
              </a:rPr>
              <a:t>dpa</a:t>
            </a:r>
            <a:r>
              <a:rPr lang="en-US" sz="1400" b="1" dirty="0">
                <a:solidFill>
                  <a:schemeClr val="tx1"/>
                </a:solidFill>
              </a:rPr>
              <a:t>  </a:t>
            </a:r>
          </a:p>
        </p:txBody>
      </p:sp>
    </p:spTree>
    <p:extLst>
      <p:ext uri="{BB962C8B-B14F-4D97-AF65-F5344CB8AC3E}">
        <p14:creationId xmlns:p14="http://schemas.microsoft.com/office/powerpoint/2010/main" val="128289361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A160DC4-DA2E-48E3-A61B-8A60CEF9788F}"/>
              </a:ext>
            </a:extLst>
          </p:cNvPr>
          <p:cNvSpPr>
            <a:spLocks noGrp="1"/>
          </p:cNvSpPr>
          <p:nvPr>
            <p:ph type="title"/>
          </p:nvPr>
        </p:nvSpPr>
        <p:spPr/>
        <p:txBody>
          <a:bodyPr>
            <a:noAutofit/>
          </a:bodyPr>
          <a:lstStyle/>
          <a:p>
            <a:r>
              <a:rPr lang="en-US" sz="3200" dirty="0"/>
              <a:t>If the plasma is liquifying solid metals… lets start off with a liquid metal!</a:t>
            </a:r>
          </a:p>
        </p:txBody>
      </p:sp>
      <p:sp>
        <p:nvSpPr>
          <p:cNvPr id="4" name="Date Placeholder 3">
            <a:extLst>
              <a:ext uri="{FF2B5EF4-FFF2-40B4-BE49-F238E27FC236}">
                <a16:creationId xmlns:a16="http://schemas.microsoft.com/office/drawing/2014/main" id="{525F57EF-4260-41E0-83BF-1668859A012F}"/>
              </a:ext>
            </a:extLst>
          </p:cNvPr>
          <p:cNvSpPr>
            <a:spLocks noGrp="1"/>
          </p:cNvSpPr>
          <p:nvPr>
            <p:ph type="dt" sz="half" idx="10"/>
          </p:nvPr>
        </p:nvSpPr>
        <p:spPr/>
        <p:txBody>
          <a:bodyPr/>
          <a:lstStyle/>
          <a:p>
            <a:r>
              <a:rPr lang="en-US"/>
              <a:t>6/14/2019</a:t>
            </a:r>
          </a:p>
        </p:txBody>
      </p:sp>
      <p:sp>
        <p:nvSpPr>
          <p:cNvPr id="5" name="Footer Placeholder 4">
            <a:extLst>
              <a:ext uri="{FF2B5EF4-FFF2-40B4-BE49-F238E27FC236}">
                <a16:creationId xmlns:a16="http://schemas.microsoft.com/office/drawing/2014/main" id="{0B5D3345-1A2E-4C1A-A98B-C257E149C969}"/>
              </a:ext>
            </a:extLst>
          </p:cNvPr>
          <p:cNvSpPr>
            <a:spLocks noGrp="1"/>
          </p:cNvSpPr>
          <p:nvPr>
            <p:ph type="ftr" sz="quarter" idx="11"/>
          </p:nvPr>
        </p:nvSpPr>
        <p:spPr/>
        <p:txBody>
          <a:bodyPr/>
          <a:lstStyle/>
          <a:p>
            <a:r>
              <a:rPr lang="en-US"/>
              <a:t>2019 Science Undergraduate Laboratory Internships (SULI) Lectures - Princeton PLasma Physics Laboratory, Princeton NJ, USA</a:t>
            </a:r>
          </a:p>
        </p:txBody>
      </p:sp>
      <p:sp>
        <p:nvSpPr>
          <p:cNvPr id="6" name="Slide Number Placeholder 5">
            <a:extLst>
              <a:ext uri="{FF2B5EF4-FFF2-40B4-BE49-F238E27FC236}">
                <a16:creationId xmlns:a16="http://schemas.microsoft.com/office/drawing/2014/main" id="{8BDB63B5-17F9-4F79-8954-2A49F06A312D}"/>
              </a:ext>
            </a:extLst>
          </p:cNvPr>
          <p:cNvSpPr>
            <a:spLocks noGrp="1"/>
          </p:cNvSpPr>
          <p:nvPr>
            <p:ph type="sldNum" sz="quarter" idx="12"/>
          </p:nvPr>
        </p:nvSpPr>
        <p:spPr/>
        <p:txBody>
          <a:bodyPr/>
          <a:lstStyle/>
          <a:p>
            <a:fld id="{DAA54947-94DF-4087-82AF-D7550B309CB3}" type="slidenum">
              <a:rPr lang="en-US" smtClean="0"/>
              <a:t>68</a:t>
            </a:fld>
            <a:endParaRPr lang="en-US"/>
          </a:p>
        </p:txBody>
      </p:sp>
      <p:sp>
        <p:nvSpPr>
          <p:cNvPr id="8" name="Content Placeholder 2">
            <a:extLst>
              <a:ext uri="{FF2B5EF4-FFF2-40B4-BE49-F238E27FC236}">
                <a16:creationId xmlns:a16="http://schemas.microsoft.com/office/drawing/2014/main" id="{35BE42B6-DD98-4E3A-9AF4-A302F8313BB7}"/>
              </a:ext>
            </a:extLst>
          </p:cNvPr>
          <p:cNvSpPr txBox="1">
            <a:spLocks/>
          </p:cNvSpPr>
          <p:nvPr/>
        </p:nvSpPr>
        <p:spPr>
          <a:xfrm>
            <a:off x="156017" y="914399"/>
            <a:ext cx="6393566" cy="5264151"/>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60000"/>
              <a:buFont typeface="Wingdings" panose="05000000000000000000" pitchFamily="2" charset="2"/>
              <a:buChar char="q"/>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80000"/>
              <a:buFont typeface="Wingdings" panose="05000000000000000000" pitchFamily="2" charset="2"/>
              <a:buChar char="v"/>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Times New Roman" panose="02020603050405020304" pitchFamily="18" charset="0"/>
                <a:cs typeface="Times New Roman" panose="02020603050405020304" pitchFamily="18" charset="0"/>
              </a:rPr>
              <a:t>ELM’s, VDE’s and other instabilities will eventually turn any surface into a liquid metal</a:t>
            </a:r>
          </a:p>
          <a:p>
            <a:pPr marL="0" indent="0">
              <a:buNone/>
            </a:pPr>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So why not start out with a liquid metal from the get go</a:t>
            </a:r>
          </a:p>
          <a:p>
            <a:pPr marL="0" indent="0">
              <a:buNone/>
            </a:pPr>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Several options to look at:</a:t>
            </a:r>
          </a:p>
          <a:p>
            <a:pPr lvl="1"/>
            <a:r>
              <a:rPr lang="en-US" sz="3000" b="1"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Lithium</a:t>
            </a:r>
          </a:p>
          <a:p>
            <a:pPr lvl="1"/>
            <a:r>
              <a:rPr lang="en-US" sz="3000" dirty="0">
                <a:latin typeface="Times New Roman" panose="02020603050405020304" pitchFamily="18" charset="0"/>
                <a:cs typeface="Times New Roman" panose="02020603050405020304" pitchFamily="18" charset="0"/>
              </a:rPr>
              <a:t>Tin</a:t>
            </a:r>
          </a:p>
          <a:p>
            <a:pPr lvl="1"/>
            <a:r>
              <a:rPr lang="en-US" sz="3000" dirty="0">
                <a:latin typeface="Times New Roman" panose="02020603050405020304" pitchFamily="18" charset="0"/>
                <a:cs typeface="Times New Roman" panose="02020603050405020304" pitchFamily="18" charset="0"/>
              </a:rPr>
              <a:t>Gallium</a:t>
            </a:r>
          </a:p>
          <a:p>
            <a:pPr lvl="1"/>
            <a:r>
              <a:rPr lang="en-US" sz="3000" dirty="0">
                <a:latin typeface="Times New Roman" panose="02020603050405020304" pitchFamily="18" charset="0"/>
                <a:cs typeface="Times New Roman" panose="02020603050405020304" pitchFamily="18" charset="0"/>
              </a:rPr>
              <a:t>Tin-Lithium</a:t>
            </a:r>
            <a:endParaRPr lang="en-US" sz="3500" dirty="0">
              <a:latin typeface="Times New Roman" panose="02020603050405020304" pitchFamily="18" charset="0"/>
              <a:cs typeface="Times New Roman" panose="02020603050405020304" pitchFamily="18" charset="0"/>
            </a:endParaRPr>
          </a:p>
        </p:txBody>
      </p:sp>
      <p:pic>
        <p:nvPicPr>
          <p:cNvPr id="9" name="Content Placeholder 7">
            <a:extLst>
              <a:ext uri="{FF2B5EF4-FFF2-40B4-BE49-F238E27FC236}">
                <a16:creationId xmlns:a16="http://schemas.microsoft.com/office/drawing/2014/main" id="{2F5E32C8-7D4D-4872-B185-E28BE6FECDCD}"/>
              </a:ext>
            </a:extLst>
          </p:cNvPr>
          <p:cNvPicPr>
            <a:picLocks noChangeAspect="1"/>
          </p:cNvPicPr>
          <p:nvPr/>
        </p:nvPicPr>
        <p:blipFill>
          <a:blip r:embed="rId2"/>
          <a:stretch>
            <a:fillRect/>
          </a:stretch>
        </p:blipFill>
        <p:spPr>
          <a:xfrm>
            <a:off x="6549583" y="1514187"/>
            <a:ext cx="5486400" cy="4109511"/>
          </a:xfrm>
          <a:prstGeom prst="rect">
            <a:avLst/>
          </a:prstGeom>
        </p:spPr>
      </p:pic>
    </p:spTree>
    <p:extLst>
      <p:ext uri="{BB962C8B-B14F-4D97-AF65-F5344CB8AC3E}">
        <p14:creationId xmlns:p14="http://schemas.microsoft.com/office/powerpoint/2010/main" val="23189656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FF76E-4D8B-4DDA-9E6F-FF688666090D}"/>
              </a:ext>
            </a:extLst>
          </p:cNvPr>
          <p:cNvSpPr>
            <a:spLocks noGrp="1"/>
          </p:cNvSpPr>
          <p:nvPr>
            <p:ph type="title"/>
          </p:nvPr>
        </p:nvSpPr>
        <p:spPr/>
        <p:txBody>
          <a:bodyPr>
            <a:normAutofit/>
          </a:bodyPr>
          <a:lstStyle/>
          <a:p>
            <a:r>
              <a:rPr lang="en-US" sz="3600" dirty="0"/>
              <a:t>Complex behavior of materials – liquid metals</a:t>
            </a:r>
          </a:p>
        </p:txBody>
      </p:sp>
      <p:sp>
        <p:nvSpPr>
          <p:cNvPr id="3" name="Date Placeholder 2">
            <a:extLst>
              <a:ext uri="{FF2B5EF4-FFF2-40B4-BE49-F238E27FC236}">
                <a16:creationId xmlns:a16="http://schemas.microsoft.com/office/drawing/2014/main" id="{1E254EA1-F546-46F8-A23F-FAD6E94FD4FC}"/>
              </a:ext>
            </a:extLst>
          </p:cNvPr>
          <p:cNvSpPr>
            <a:spLocks noGrp="1"/>
          </p:cNvSpPr>
          <p:nvPr>
            <p:ph type="dt" sz="half" idx="10"/>
          </p:nvPr>
        </p:nvSpPr>
        <p:spPr/>
        <p:txBody>
          <a:bodyPr/>
          <a:lstStyle/>
          <a:p>
            <a:r>
              <a:rPr lang="en-US"/>
              <a:t>6/14/2019</a:t>
            </a:r>
          </a:p>
        </p:txBody>
      </p:sp>
      <p:sp>
        <p:nvSpPr>
          <p:cNvPr id="4" name="Footer Placeholder 3">
            <a:extLst>
              <a:ext uri="{FF2B5EF4-FFF2-40B4-BE49-F238E27FC236}">
                <a16:creationId xmlns:a16="http://schemas.microsoft.com/office/drawing/2014/main" id="{9DF277BB-8A7A-4F28-83D8-B96BCCAC5A9B}"/>
              </a:ext>
            </a:extLst>
          </p:cNvPr>
          <p:cNvSpPr>
            <a:spLocks noGrp="1"/>
          </p:cNvSpPr>
          <p:nvPr>
            <p:ph type="ftr" sz="quarter" idx="11"/>
          </p:nvPr>
        </p:nvSpPr>
        <p:spPr/>
        <p:txBody>
          <a:bodyPr/>
          <a:lstStyle/>
          <a:p>
            <a:r>
              <a:rPr lang="en-US"/>
              <a:t>2019 Science Undergraduate Laboratory Internships (SULI) Lectures - Princeton PLasma Physics Laboratory, Princeton NJ, USA</a:t>
            </a:r>
          </a:p>
        </p:txBody>
      </p:sp>
      <p:sp>
        <p:nvSpPr>
          <p:cNvPr id="5" name="Slide Number Placeholder 4">
            <a:extLst>
              <a:ext uri="{FF2B5EF4-FFF2-40B4-BE49-F238E27FC236}">
                <a16:creationId xmlns:a16="http://schemas.microsoft.com/office/drawing/2014/main" id="{B8DF7381-9575-47D0-B2DE-A7BE18105BDD}"/>
              </a:ext>
            </a:extLst>
          </p:cNvPr>
          <p:cNvSpPr>
            <a:spLocks noGrp="1"/>
          </p:cNvSpPr>
          <p:nvPr>
            <p:ph type="sldNum" sz="quarter" idx="12"/>
          </p:nvPr>
        </p:nvSpPr>
        <p:spPr/>
        <p:txBody>
          <a:bodyPr/>
          <a:lstStyle/>
          <a:p>
            <a:fld id="{DAA54947-94DF-4087-82AF-D7550B309CB3}" type="slidenum">
              <a:rPr lang="en-US" smtClean="0"/>
              <a:t>69</a:t>
            </a:fld>
            <a:endParaRPr lang="en-US"/>
          </a:p>
        </p:txBody>
      </p:sp>
      <p:sp>
        <p:nvSpPr>
          <p:cNvPr id="6" name="Content Placeholder 2">
            <a:extLst>
              <a:ext uri="{FF2B5EF4-FFF2-40B4-BE49-F238E27FC236}">
                <a16:creationId xmlns:a16="http://schemas.microsoft.com/office/drawing/2014/main" id="{33DAA654-79A1-4B7E-BB6A-4C49145BEA19}"/>
              </a:ext>
            </a:extLst>
          </p:cNvPr>
          <p:cNvSpPr txBox="1">
            <a:spLocks/>
          </p:cNvSpPr>
          <p:nvPr/>
        </p:nvSpPr>
        <p:spPr>
          <a:xfrm>
            <a:off x="228631" y="914399"/>
            <a:ext cx="5453958" cy="525843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60000"/>
              <a:buFont typeface="Wingdings" panose="05000000000000000000" pitchFamily="2" charset="2"/>
              <a:buChar char="q"/>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80000"/>
              <a:buFont typeface="Wingdings" panose="05000000000000000000" pitchFamily="2" charset="2"/>
              <a:buChar char="v"/>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Times New Roman" panose="02020603050405020304" pitchFamily="18" charset="0"/>
                <a:cs typeface="Times New Roman" panose="02020603050405020304" pitchFamily="18" charset="0"/>
              </a:rPr>
              <a:t>As low-Z as possible:</a:t>
            </a:r>
          </a:p>
          <a:p>
            <a:pPr lvl="1"/>
            <a:r>
              <a:rPr lang="en-US" sz="2000" dirty="0" err="1">
                <a:latin typeface="Times New Roman" panose="02020603050405020304" pitchFamily="18" charset="0"/>
                <a:cs typeface="Times New Roman" panose="02020603050405020304" pitchFamily="18" charset="0"/>
              </a:rPr>
              <a:t>Minimise</a:t>
            </a:r>
            <a:r>
              <a:rPr lang="en-US" sz="2000" dirty="0">
                <a:latin typeface="Times New Roman" panose="02020603050405020304" pitchFamily="18" charset="0"/>
                <a:cs typeface="Times New Roman" panose="02020603050405020304" pitchFamily="18" charset="0"/>
              </a:rPr>
              <a:t> power losses by reducing high-Z impurities entering the core.</a:t>
            </a:r>
          </a:p>
          <a:p>
            <a:r>
              <a:rPr lang="en-US" sz="2400" dirty="0">
                <a:latin typeface="Times New Roman" panose="02020603050405020304" pitchFamily="18" charset="0"/>
                <a:cs typeface="Times New Roman" panose="02020603050405020304" pitchFamily="18" charset="0"/>
              </a:rPr>
              <a:t>High affinity for </a:t>
            </a:r>
            <a:r>
              <a:rPr lang="en-US" sz="2400" dirty="0" err="1">
                <a:latin typeface="Times New Roman" panose="02020603050405020304" pitchFamily="18" charset="0"/>
                <a:cs typeface="Times New Roman" panose="02020603050405020304" pitchFamily="18" charset="0"/>
              </a:rPr>
              <a:t>ionised</a:t>
            </a:r>
            <a:r>
              <a:rPr lang="en-US" sz="2400" dirty="0">
                <a:latin typeface="Times New Roman" panose="02020603050405020304" pitchFamily="18" charset="0"/>
                <a:cs typeface="Times New Roman" panose="02020603050405020304" pitchFamily="18" charset="0"/>
              </a:rPr>
              <a:t> fuel species:</a:t>
            </a:r>
          </a:p>
          <a:p>
            <a:pPr lvl="1"/>
            <a:r>
              <a:rPr lang="en-US" sz="2000" dirty="0">
                <a:latin typeface="Times New Roman" panose="02020603050405020304" pitchFamily="18" charset="0"/>
                <a:cs typeface="Times New Roman" panose="02020603050405020304" pitchFamily="18" charset="0"/>
              </a:rPr>
              <a:t>Mitigates instabilities and eliminates ELMs, Increases cross-sectional </a:t>
            </a:r>
            <a:r>
              <a:rPr lang="en-US" sz="2000" i="1" dirty="0" err="1">
                <a:latin typeface="Times New Roman" panose="02020603050405020304" pitchFamily="18" charset="0"/>
                <a:cs typeface="Times New Roman" panose="02020603050405020304" pitchFamily="18" charset="0"/>
              </a:rPr>
              <a:t>T</a:t>
            </a:r>
            <a:r>
              <a:rPr lang="en-US" sz="2000" i="1" baseline="-25000" dirty="0" err="1">
                <a:latin typeface="Times New Roman" panose="02020603050405020304" pitchFamily="18" charset="0"/>
                <a:cs typeface="Times New Roman" panose="02020603050405020304" pitchFamily="18" charset="0"/>
              </a:rPr>
              <a:t>i</a:t>
            </a:r>
            <a:r>
              <a:rPr lang="en-US" sz="2000" dirty="0">
                <a:latin typeface="Times New Roman" panose="02020603050405020304" pitchFamily="18" charset="0"/>
                <a:cs typeface="Times New Roman" panose="02020603050405020304" pitchFamily="18" charset="0"/>
              </a:rPr>
              <a:t> while reducing particle wall flux.</a:t>
            </a:r>
          </a:p>
          <a:p>
            <a:r>
              <a:rPr lang="en-US" sz="2400" dirty="0">
                <a:latin typeface="Times New Roman" panose="02020603050405020304" pitchFamily="18" charset="0"/>
                <a:cs typeface="Times New Roman" panose="02020603050405020304" pitchFamily="18" charset="0"/>
              </a:rPr>
              <a:t>Constantly refreshing:</a:t>
            </a:r>
          </a:p>
          <a:p>
            <a:pPr lvl="1"/>
            <a:r>
              <a:rPr lang="en-US" sz="2000" dirty="0">
                <a:latin typeface="Times New Roman" panose="02020603050405020304" pitchFamily="18" charset="0"/>
                <a:cs typeface="Times New Roman" panose="02020603050405020304" pitchFamily="18" charset="0"/>
              </a:rPr>
              <a:t>Removes impurities and products (if flows outside chamber) + </a:t>
            </a:r>
            <a:r>
              <a:rPr lang="en-US" sz="2000" dirty="0" err="1">
                <a:latin typeface="Times New Roman" panose="02020603050405020304" pitchFamily="18" charset="0"/>
                <a:cs typeface="Times New Roman" panose="02020603050405020304" pitchFamily="18" charset="0"/>
              </a:rPr>
              <a:t>minimises</a:t>
            </a:r>
            <a:r>
              <a:rPr lang="en-US" sz="2000" dirty="0">
                <a:latin typeface="Times New Roman" panose="02020603050405020304" pitchFamily="18" charset="0"/>
                <a:cs typeface="Times New Roman" panose="02020603050405020304" pitchFamily="18" charset="0"/>
              </a:rPr>
              <a:t> erosion</a:t>
            </a:r>
          </a:p>
          <a:p>
            <a:r>
              <a:rPr lang="en-US" sz="2400" dirty="0">
                <a:latin typeface="Times New Roman" panose="02020603050405020304" pitchFamily="18" charset="0"/>
                <a:cs typeface="Times New Roman" panose="02020603050405020304" pitchFamily="18" charset="0"/>
              </a:rPr>
              <a:t>Stable flow</a:t>
            </a:r>
          </a:p>
          <a:p>
            <a:pPr lvl="1"/>
            <a:r>
              <a:rPr lang="en-US" sz="2000" dirty="0">
                <a:latin typeface="Times New Roman" panose="02020603050405020304" pitchFamily="18" charset="0"/>
                <a:cs typeface="Times New Roman" panose="02020603050405020304" pitchFamily="18" charset="0"/>
              </a:rPr>
              <a:t>Need to avoid any dry out or lack of wetting</a:t>
            </a:r>
          </a:p>
          <a:p>
            <a:pPr lvl="1"/>
            <a:r>
              <a:rPr lang="en-US" sz="2000" dirty="0">
                <a:latin typeface="Times New Roman" panose="02020603050405020304" pitchFamily="18" charset="0"/>
                <a:cs typeface="Times New Roman" panose="02020603050405020304" pitchFamily="18" charset="0"/>
              </a:rPr>
              <a:t>Damage to the substructure</a:t>
            </a:r>
          </a:p>
          <a:p>
            <a:r>
              <a:rPr lang="en-US" sz="2400" dirty="0">
                <a:latin typeface="Times New Roman" panose="02020603050405020304" pitchFamily="18" charset="0"/>
                <a:cs typeface="Times New Roman" panose="02020603050405020304" pitchFamily="18" charset="0"/>
              </a:rPr>
              <a:t>Neutron tolerant</a:t>
            </a:r>
            <a:endParaRPr lang="en-US" dirty="0">
              <a:latin typeface="Times New Roman" panose="02020603050405020304" pitchFamily="18" charset="0"/>
              <a:cs typeface="Times New Roman" panose="02020603050405020304" pitchFamily="18" charset="0"/>
            </a:endParaRPr>
          </a:p>
          <a:p>
            <a:endParaRPr lang="en-US" dirty="0"/>
          </a:p>
        </p:txBody>
      </p:sp>
      <p:grpSp>
        <p:nvGrpSpPr>
          <p:cNvPr id="7" name="Group 6">
            <a:extLst>
              <a:ext uri="{FF2B5EF4-FFF2-40B4-BE49-F238E27FC236}">
                <a16:creationId xmlns:a16="http://schemas.microsoft.com/office/drawing/2014/main" id="{B166D278-6110-49AF-984F-A6A6DC791A9F}"/>
              </a:ext>
            </a:extLst>
          </p:cNvPr>
          <p:cNvGrpSpPr/>
          <p:nvPr/>
        </p:nvGrpSpPr>
        <p:grpSpPr>
          <a:xfrm>
            <a:off x="5811979" y="1276929"/>
            <a:ext cx="6151390" cy="4560353"/>
            <a:chOff x="5645727" y="1600198"/>
            <a:chExt cx="6151390" cy="4560353"/>
          </a:xfrm>
        </p:grpSpPr>
        <p:sp>
          <p:nvSpPr>
            <p:cNvPr id="8" name="Rectangle: Rounded Corners 7">
              <a:extLst>
                <a:ext uri="{FF2B5EF4-FFF2-40B4-BE49-F238E27FC236}">
                  <a16:creationId xmlns:a16="http://schemas.microsoft.com/office/drawing/2014/main" id="{C98E82D2-19D3-4713-B08C-9AFE91F73CCE}"/>
                </a:ext>
              </a:extLst>
            </p:cNvPr>
            <p:cNvSpPr/>
            <p:nvPr/>
          </p:nvSpPr>
          <p:spPr>
            <a:xfrm>
              <a:off x="5645727" y="1600199"/>
              <a:ext cx="1374197" cy="3657599"/>
            </a:xfrm>
            <a:prstGeom prst="roundRect">
              <a:avLst/>
            </a:prstGeom>
            <a:solidFill>
              <a:schemeClr val="accent1">
                <a:lumMod val="40000"/>
                <a:lumOff val="6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cs typeface="Times New Roman" panose="02020603050405020304" pitchFamily="18" charset="0"/>
                </a:rPr>
                <a:t>Plasma</a:t>
              </a:r>
            </a:p>
            <a:p>
              <a:pPr algn="ctr"/>
              <a:endParaRPr lang="en-US" b="1" dirty="0">
                <a:solidFill>
                  <a:schemeClr val="tx1"/>
                </a:solidFill>
                <a:latin typeface="Times New Roman" panose="02020603050405020304" pitchFamily="18" charset="0"/>
                <a:cs typeface="Times New Roman" panose="02020603050405020304" pitchFamily="18" charset="0"/>
              </a:endParaRPr>
            </a:p>
            <a:p>
              <a:pPr algn="ctr"/>
              <a:r>
                <a:rPr lang="en-US" b="1" i="1" dirty="0" err="1">
                  <a:solidFill>
                    <a:schemeClr val="tx1"/>
                  </a:solidFill>
                  <a:latin typeface="Times New Roman" panose="02020603050405020304" pitchFamily="18" charset="0"/>
                  <a:cs typeface="Times New Roman" panose="02020603050405020304" pitchFamily="18" charset="0"/>
                </a:rPr>
                <a:t>T</a:t>
              </a:r>
              <a:r>
                <a:rPr lang="en-US" b="1" i="1" baseline="-25000" dirty="0" err="1">
                  <a:solidFill>
                    <a:schemeClr val="tx1"/>
                  </a:solidFill>
                  <a:latin typeface="Times New Roman" panose="02020603050405020304" pitchFamily="18" charset="0"/>
                  <a:cs typeface="Times New Roman" panose="02020603050405020304" pitchFamily="18" charset="0"/>
                </a:rPr>
                <a:t>e</a:t>
              </a:r>
              <a:r>
                <a:rPr lang="en-US" b="1" i="1" dirty="0">
                  <a:solidFill>
                    <a:schemeClr val="tx1"/>
                  </a:solidFill>
                  <a:latin typeface="Times New Roman" panose="02020603050405020304" pitchFamily="18" charset="0"/>
                  <a:cs typeface="Times New Roman" panose="02020603050405020304" pitchFamily="18" charset="0"/>
                </a:rPr>
                <a:t>(</a:t>
              </a:r>
              <a:r>
                <a:rPr lang="en-US" b="1" i="1" dirty="0" err="1">
                  <a:solidFill>
                    <a:schemeClr val="tx1"/>
                  </a:solidFill>
                  <a:latin typeface="Times New Roman" panose="02020603050405020304" pitchFamily="18" charset="0"/>
                  <a:cs typeface="Times New Roman" panose="02020603050405020304" pitchFamily="18" charset="0"/>
                </a:rPr>
                <a:t>a,t</a:t>
              </a:r>
              <a:r>
                <a:rPr lang="en-US" b="1" i="1" dirty="0">
                  <a:solidFill>
                    <a:schemeClr val="tx1"/>
                  </a:solidFill>
                  <a:latin typeface="Times New Roman" panose="02020603050405020304" pitchFamily="18" charset="0"/>
                  <a:cs typeface="Times New Roman" panose="02020603050405020304" pitchFamily="18" charset="0"/>
                </a:rPr>
                <a:t>)</a:t>
              </a:r>
            </a:p>
            <a:p>
              <a:pPr algn="ctr"/>
              <a:r>
                <a:rPr lang="en-US" b="1" i="1" dirty="0" err="1">
                  <a:solidFill>
                    <a:schemeClr val="tx1"/>
                  </a:solidFill>
                  <a:latin typeface="Times New Roman" panose="02020603050405020304" pitchFamily="18" charset="0"/>
                  <a:cs typeface="Times New Roman" panose="02020603050405020304" pitchFamily="18" charset="0"/>
                </a:rPr>
                <a:t>T</a:t>
              </a:r>
              <a:r>
                <a:rPr lang="en-US" b="1" i="1" baseline="-25000" dirty="0" err="1">
                  <a:solidFill>
                    <a:schemeClr val="tx1"/>
                  </a:solidFill>
                  <a:latin typeface="Times New Roman" panose="02020603050405020304" pitchFamily="18" charset="0"/>
                  <a:cs typeface="Times New Roman" panose="02020603050405020304" pitchFamily="18" charset="0"/>
                </a:rPr>
                <a:t>i</a:t>
              </a:r>
              <a:r>
                <a:rPr lang="en-US" b="1" i="1" dirty="0">
                  <a:solidFill>
                    <a:schemeClr val="tx1"/>
                  </a:solidFill>
                  <a:latin typeface="Times New Roman" panose="02020603050405020304" pitchFamily="18" charset="0"/>
                  <a:cs typeface="Times New Roman" panose="02020603050405020304" pitchFamily="18" charset="0"/>
                </a:rPr>
                <a:t>(</a:t>
              </a:r>
              <a:r>
                <a:rPr lang="en-US" b="1" i="1" dirty="0" err="1">
                  <a:solidFill>
                    <a:schemeClr val="tx1"/>
                  </a:solidFill>
                  <a:latin typeface="Times New Roman" panose="02020603050405020304" pitchFamily="18" charset="0"/>
                  <a:cs typeface="Times New Roman" panose="02020603050405020304" pitchFamily="18" charset="0"/>
                </a:rPr>
                <a:t>a,t</a:t>
              </a:r>
              <a:r>
                <a:rPr lang="en-US" b="1" i="1" dirty="0">
                  <a:solidFill>
                    <a:schemeClr val="tx1"/>
                  </a:solidFill>
                  <a:latin typeface="Times New Roman" panose="02020603050405020304" pitchFamily="18" charset="0"/>
                  <a:cs typeface="Times New Roman" panose="02020603050405020304" pitchFamily="18" charset="0"/>
                </a:rPr>
                <a:t>)</a:t>
              </a:r>
            </a:p>
            <a:p>
              <a:pPr algn="ctr"/>
              <a:r>
                <a:rPr lang="en-US" b="1" i="1" dirty="0">
                  <a:solidFill>
                    <a:schemeClr val="tx1"/>
                  </a:solidFill>
                  <a:latin typeface="Times New Roman" panose="02020603050405020304" pitchFamily="18" charset="0"/>
                  <a:cs typeface="Times New Roman" panose="02020603050405020304" pitchFamily="18" charset="0"/>
                </a:rPr>
                <a:t>n</a:t>
              </a:r>
              <a:r>
                <a:rPr lang="en-US" b="1" i="1" baseline="-25000" dirty="0">
                  <a:solidFill>
                    <a:schemeClr val="tx1"/>
                  </a:solidFill>
                  <a:latin typeface="Times New Roman" panose="02020603050405020304" pitchFamily="18" charset="0"/>
                  <a:cs typeface="Times New Roman" panose="02020603050405020304" pitchFamily="18" charset="0"/>
                </a:rPr>
                <a:t>e</a:t>
              </a:r>
              <a:r>
                <a:rPr lang="en-US" b="1" i="1" dirty="0">
                  <a:solidFill>
                    <a:schemeClr val="tx1"/>
                  </a:solidFill>
                  <a:latin typeface="Times New Roman" panose="02020603050405020304" pitchFamily="18" charset="0"/>
                  <a:cs typeface="Times New Roman" panose="02020603050405020304" pitchFamily="18" charset="0"/>
                </a:rPr>
                <a:t>(</a:t>
              </a:r>
              <a:r>
                <a:rPr lang="en-US" b="1" i="1" dirty="0" err="1">
                  <a:solidFill>
                    <a:schemeClr val="tx1"/>
                  </a:solidFill>
                  <a:latin typeface="Times New Roman" panose="02020603050405020304" pitchFamily="18" charset="0"/>
                  <a:cs typeface="Times New Roman" panose="02020603050405020304" pitchFamily="18" charset="0"/>
                </a:rPr>
                <a:t>a,t</a:t>
              </a:r>
              <a:r>
                <a:rPr lang="en-US" b="1" i="1" dirty="0">
                  <a:solidFill>
                    <a:schemeClr val="tx1"/>
                  </a:solidFill>
                  <a:latin typeface="Times New Roman" panose="02020603050405020304" pitchFamily="18" charset="0"/>
                  <a:cs typeface="Times New Roman" panose="02020603050405020304" pitchFamily="18" charset="0"/>
                </a:rPr>
                <a:t>)</a:t>
              </a:r>
            </a:p>
            <a:p>
              <a:pPr algn="ctr"/>
              <a:r>
                <a:rPr lang="en-US" b="1" i="1" dirty="0" err="1">
                  <a:solidFill>
                    <a:schemeClr val="tx1"/>
                  </a:solidFill>
                  <a:latin typeface="Times New Roman" panose="02020603050405020304" pitchFamily="18" charset="0"/>
                  <a:cs typeface="Times New Roman" panose="02020603050405020304" pitchFamily="18" charset="0"/>
                </a:rPr>
                <a:t>n</a:t>
              </a:r>
              <a:r>
                <a:rPr lang="en-US" b="1" i="1" baseline="-25000" dirty="0" err="1">
                  <a:solidFill>
                    <a:schemeClr val="tx1"/>
                  </a:solidFill>
                  <a:latin typeface="Times New Roman" panose="02020603050405020304" pitchFamily="18" charset="0"/>
                  <a:cs typeface="Times New Roman" panose="02020603050405020304" pitchFamily="18" charset="0"/>
                </a:rPr>
                <a:t>i</a:t>
              </a:r>
              <a:r>
                <a:rPr lang="en-US" b="1" i="1" dirty="0">
                  <a:solidFill>
                    <a:schemeClr val="tx1"/>
                  </a:solidFill>
                  <a:latin typeface="Times New Roman" panose="02020603050405020304" pitchFamily="18" charset="0"/>
                  <a:cs typeface="Times New Roman" panose="02020603050405020304" pitchFamily="18" charset="0"/>
                </a:rPr>
                <a:t>(</a:t>
              </a:r>
              <a:r>
                <a:rPr lang="en-US" b="1" i="1" dirty="0" err="1">
                  <a:solidFill>
                    <a:schemeClr val="tx1"/>
                  </a:solidFill>
                  <a:latin typeface="Times New Roman" panose="02020603050405020304" pitchFamily="18" charset="0"/>
                  <a:cs typeface="Times New Roman" panose="02020603050405020304" pitchFamily="18" charset="0"/>
                </a:rPr>
                <a:t>a,t</a:t>
              </a:r>
              <a:r>
                <a:rPr lang="en-US" b="1" i="1" dirty="0">
                  <a:solidFill>
                    <a:schemeClr val="tx1"/>
                  </a:solidFill>
                  <a:latin typeface="Times New Roman" panose="02020603050405020304" pitchFamily="18" charset="0"/>
                  <a:cs typeface="Times New Roman" panose="02020603050405020304" pitchFamily="18" charset="0"/>
                </a:rPr>
                <a:t>)</a:t>
              </a:r>
            </a:p>
            <a:p>
              <a:pPr algn="ctr"/>
              <a:r>
                <a:rPr lang="en-US" b="1" i="1" dirty="0">
                  <a:solidFill>
                    <a:schemeClr val="tx1"/>
                  </a:solidFill>
                  <a:latin typeface="Times New Roman" panose="02020603050405020304" pitchFamily="18" charset="0"/>
                  <a:cs typeface="Times New Roman" panose="02020603050405020304" pitchFamily="18" charset="0"/>
                </a:rPr>
                <a:t>P(</a:t>
              </a:r>
              <a:r>
                <a:rPr lang="en-US" b="1" i="1" dirty="0" err="1">
                  <a:solidFill>
                    <a:schemeClr val="tx1"/>
                  </a:solidFill>
                  <a:latin typeface="Times New Roman" panose="02020603050405020304" pitchFamily="18" charset="0"/>
                  <a:cs typeface="Times New Roman" panose="02020603050405020304" pitchFamily="18" charset="0"/>
                </a:rPr>
                <a:t>a,t</a:t>
              </a:r>
              <a:r>
                <a:rPr lang="en-US" b="1" i="1" dirty="0">
                  <a:solidFill>
                    <a:schemeClr val="tx1"/>
                  </a:solidFill>
                  <a:latin typeface="Times New Roman" panose="02020603050405020304" pitchFamily="18" charset="0"/>
                  <a:cs typeface="Times New Roman" panose="02020603050405020304" pitchFamily="18" charset="0"/>
                </a:rPr>
                <a:t>)</a:t>
              </a:r>
            </a:p>
            <a:p>
              <a:pPr algn="ctr"/>
              <a:r>
                <a:rPr lang="el-GR" b="1" i="1" dirty="0">
                  <a:solidFill>
                    <a:schemeClr val="tx1"/>
                  </a:solidFill>
                  <a:latin typeface="Times New Roman" panose="02020603050405020304" pitchFamily="18" charset="0"/>
                  <a:cs typeface="Times New Roman" panose="02020603050405020304" pitchFamily="18" charset="0"/>
                </a:rPr>
                <a:t>β</a:t>
              </a:r>
              <a:r>
                <a:rPr lang="en-US" b="1" i="1" dirty="0">
                  <a:solidFill>
                    <a:schemeClr val="tx1"/>
                  </a:solidFill>
                  <a:latin typeface="Times New Roman" panose="02020603050405020304" pitchFamily="18" charset="0"/>
                  <a:cs typeface="Times New Roman" panose="02020603050405020304" pitchFamily="18" charset="0"/>
                </a:rPr>
                <a:t>(</a:t>
              </a:r>
              <a:r>
                <a:rPr lang="en-US" b="1" i="1" dirty="0" err="1">
                  <a:solidFill>
                    <a:schemeClr val="tx1"/>
                  </a:solidFill>
                  <a:latin typeface="Times New Roman" panose="02020603050405020304" pitchFamily="18" charset="0"/>
                  <a:cs typeface="Times New Roman" panose="02020603050405020304" pitchFamily="18" charset="0"/>
                </a:rPr>
                <a:t>a,t</a:t>
              </a:r>
              <a:r>
                <a:rPr lang="en-US" b="1" i="1" dirty="0">
                  <a:solidFill>
                    <a:schemeClr val="tx1"/>
                  </a:solidFill>
                  <a:latin typeface="Times New Roman" panose="02020603050405020304" pitchFamily="18" charset="0"/>
                  <a:cs typeface="Times New Roman" panose="02020603050405020304" pitchFamily="18" charset="0"/>
                </a:rPr>
                <a:t>)</a:t>
              </a:r>
            </a:p>
          </p:txBody>
        </p:sp>
        <p:sp>
          <p:nvSpPr>
            <p:cNvPr id="9" name="Rectangle 8">
              <a:extLst>
                <a:ext uri="{FF2B5EF4-FFF2-40B4-BE49-F238E27FC236}">
                  <a16:creationId xmlns:a16="http://schemas.microsoft.com/office/drawing/2014/main" id="{7FE268DE-996F-4D93-BF3A-615E188C82A4}"/>
                </a:ext>
              </a:extLst>
            </p:cNvPr>
            <p:cNvSpPr/>
            <p:nvPr/>
          </p:nvSpPr>
          <p:spPr>
            <a:xfrm>
              <a:off x="8843282" y="1600200"/>
              <a:ext cx="457200" cy="3657600"/>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t>First                             Wall</a:t>
              </a:r>
            </a:p>
          </p:txBody>
        </p:sp>
        <p:sp>
          <p:nvSpPr>
            <p:cNvPr id="10" name="Arrow: Right 9">
              <a:extLst>
                <a:ext uri="{FF2B5EF4-FFF2-40B4-BE49-F238E27FC236}">
                  <a16:creationId xmlns:a16="http://schemas.microsoft.com/office/drawing/2014/main" id="{4B06F76D-FEA3-4696-8846-3EEA4B025F60}"/>
                </a:ext>
              </a:extLst>
            </p:cNvPr>
            <p:cNvSpPr/>
            <p:nvPr/>
          </p:nvSpPr>
          <p:spPr>
            <a:xfrm>
              <a:off x="7475436" y="1608667"/>
              <a:ext cx="914400" cy="457200"/>
            </a:xfrm>
            <a:prstGeom prst="rightArrow">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Ions</a:t>
              </a:r>
              <a:endParaRPr lang="en-US" sz="1600" b="1" dirty="0">
                <a:solidFill>
                  <a:schemeClr val="tx1"/>
                </a:solidFill>
              </a:endParaRPr>
            </a:p>
          </p:txBody>
        </p:sp>
        <p:sp>
          <p:nvSpPr>
            <p:cNvPr id="11" name="Arrow: Right 10">
              <a:extLst>
                <a:ext uri="{FF2B5EF4-FFF2-40B4-BE49-F238E27FC236}">
                  <a16:creationId xmlns:a16="http://schemas.microsoft.com/office/drawing/2014/main" id="{F465A85D-008A-49BC-ADF4-1CABB471D754}"/>
                </a:ext>
              </a:extLst>
            </p:cNvPr>
            <p:cNvSpPr/>
            <p:nvPr/>
          </p:nvSpPr>
          <p:spPr>
            <a:xfrm>
              <a:off x="7475437" y="2244747"/>
              <a:ext cx="914400" cy="457200"/>
            </a:xfrm>
            <a:prstGeom prst="rightArrow">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Impurities</a:t>
              </a:r>
              <a:endParaRPr lang="en-US" b="1" dirty="0">
                <a:solidFill>
                  <a:schemeClr val="tx1"/>
                </a:solidFill>
              </a:endParaRPr>
            </a:p>
          </p:txBody>
        </p:sp>
        <p:sp>
          <p:nvSpPr>
            <p:cNvPr id="12" name="Arrow: Striped Right 11">
              <a:extLst>
                <a:ext uri="{FF2B5EF4-FFF2-40B4-BE49-F238E27FC236}">
                  <a16:creationId xmlns:a16="http://schemas.microsoft.com/office/drawing/2014/main" id="{96F73EE9-DA72-4036-922A-2BF06F915DB4}"/>
                </a:ext>
              </a:extLst>
            </p:cNvPr>
            <p:cNvSpPr/>
            <p:nvPr/>
          </p:nvSpPr>
          <p:spPr>
            <a:xfrm rot="1143345">
              <a:off x="9696719" y="5566607"/>
              <a:ext cx="914400" cy="457200"/>
            </a:xfrm>
            <a:prstGeom prst="stripedRightArrow">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Left 12">
              <a:extLst>
                <a:ext uri="{FF2B5EF4-FFF2-40B4-BE49-F238E27FC236}">
                  <a16:creationId xmlns:a16="http://schemas.microsoft.com/office/drawing/2014/main" id="{72E50ABE-B7FA-4957-B8F4-9F58396C133F}"/>
                </a:ext>
              </a:extLst>
            </p:cNvPr>
            <p:cNvSpPr/>
            <p:nvPr/>
          </p:nvSpPr>
          <p:spPr>
            <a:xfrm>
              <a:off x="7473772" y="4800600"/>
              <a:ext cx="914400" cy="457200"/>
            </a:xfrm>
            <a:prstGeom prst="leftArrow">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Other</a:t>
              </a:r>
            </a:p>
          </p:txBody>
        </p:sp>
        <p:sp>
          <p:nvSpPr>
            <p:cNvPr id="14" name="TextBox 13">
              <a:extLst>
                <a:ext uri="{FF2B5EF4-FFF2-40B4-BE49-F238E27FC236}">
                  <a16:creationId xmlns:a16="http://schemas.microsoft.com/office/drawing/2014/main" id="{C9F8680D-5A0E-4B62-95D2-3034727CFE80}"/>
                </a:ext>
              </a:extLst>
            </p:cNvPr>
            <p:cNvSpPr txBox="1"/>
            <p:nvPr/>
          </p:nvSpPr>
          <p:spPr>
            <a:xfrm>
              <a:off x="10573217" y="5637331"/>
              <a:ext cx="1113488" cy="523220"/>
            </a:xfrm>
            <a:prstGeom prst="rect">
              <a:avLst/>
            </a:prstGeom>
            <a:noFill/>
          </p:spPr>
          <p:txBody>
            <a:bodyPr wrap="square" rtlCol="0">
              <a:spAutoFit/>
            </a:bodyPr>
            <a:lstStyle/>
            <a:p>
              <a:r>
                <a:rPr lang="en-US" sz="1400" b="1" dirty="0"/>
                <a:t>Fuel Retention</a:t>
              </a:r>
            </a:p>
          </p:txBody>
        </p:sp>
        <p:sp>
          <p:nvSpPr>
            <p:cNvPr id="15" name="TextBox 14">
              <a:extLst>
                <a:ext uri="{FF2B5EF4-FFF2-40B4-BE49-F238E27FC236}">
                  <a16:creationId xmlns:a16="http://schemas.microsoft.com/office/drawing/2014/main" id="{C61EF8A3-EB37-4661-9E4F-E5787B9AC2A9}"/>
                </a:ext>
              </a:extLst>
            </p:cNvPr>
            <p:cNvSpPr txBox="1"/>
            <p:nvPr/>
          </p:nvSpPr>
          <p:spPr>
            <a:xfrm>
              <a:off x="10678854" y="5093157"/>
              <a:ext cx="1118263" cy="523220"/>
            </a:xfrm>
            <a:prstGeom prst="rect">
              <a:avLst/>
            </a:prstGeom>
            <a:noFill/>
          </p:spPr>
          <p:txBody>
            <a:bodyPr wrap="square" rtlCol="0">
              <a:spAutoFit/>
            </a:bodyPr>
            <a:lstStyle/>
            <a:p>
              <a:r>
                <a:rPr lang="en-US" sz="1400" b="1" dirty="0"/>
                <a:t>Impurity removal</a:t>
              </a:r>
            </a:p>
          </p:txBody>
        </p:sp>
        <p:sp>
          <p:nvSpPr>
            <p:cNvPr id="16" name="Arrow: Right 15">
              <a:extLst>
                <a:ext uri="{FF2B5EF4-FFF2-40B4-BE49-F238E27FC236}">
                  <a16:creationId xmlns:a16="http://schemas.microsoft.com/office/drawing/2014/main" id="{B03F5082-CF3B-4E18-A37E-AEAB23773CC0}"/>
                </a:ext>
              </a:extLst>
            </p:cNvPr>
            <p:cNvSpPr/>
            <p:nvPr/>
          </p:nvSpPr>
          <p:spPr>
            <a:xfrm>
              <a:off x="7474403" y="2881280"/>
              <a:ext cx="914400" cy="457200"/>
            </a:xfrm>
            <a:prstGeom prst="rightArrow">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Neutrals</a:t>
              </a:r>
            </a:p>
          </p:txBody>
        </p:sp>
        <p:sp>
          <p:nvSpPr>
            <p:cNvPr id="17" name="Arrow: Striped Right 16">
              <a:extLst>
                <a:ext uri="{FF2B5EF4-FFF2-40B4-BE49-F238E27FC236}">
                  <a16:creationId xmlns:a16="http://schemas.microsoft.com/office/drawing/2014/main" id="{920A8732-B9BF-483F-A221-1C360EC1692A}"/>
                </a:ext>
              </a:extLst>
            </p:cNvPr>
            <p:cNvSpPr/>
            <p:nvPr/>
          </p:nvSpPr>
          <p:spPr>
            <a:xfrm rot="20331335">
              <a:off x="9685204" y="4698112"/>
              <a:ext cx="914400" cy="457200"/>
            </a:xfrm>
            <a:prstGeom prst="stripedRightArrow">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Arrow: Striped Right 17">
              <a:extLst>
                <a:ext uri="{FF2B5EF4-FFF2-40B4-BE49-F238E27FC236}">
                  <a16:creationId xmlns:a16="http://schemas.microsoft.com/office/drawing/2014/main" id="{0EF5432C-F352-4579-883B-B9C6CD540F40}"/>
                </a:ext>
              </a:extLst>
            </p:cNvPr>
            <p:cNvSpPr/>
            <p:nvPr/>
          </p:nvSpPr>
          <p:spPr>
            <a:xfrm>
              <a:off x="8979444" y="3200671"/>
              <a:ext cx="914400" cy="457200"/>
            </a:xfrm>
            <a:prstGeom prst="stripedRightArrow">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7690D32B-7DBE-4025-9DAB-0464B18B75BA}"/>
                </a:ext>
              </a:extLst>
            </p:cNvPr>
            <p:cNvSpPr txBox="1"/>
            <p:nvPr/>
          </p:nvSpPr>
          <p:spPr>
            <a:xfrm>
              <a:off x="9952429" y="3155043"/>
              <a:ext cx="1118263" cy="523220"/>
            </a:xfrm>
            <a:prstGeom prst="rect">
              <a:avLst/>
            </a:prstGeom>
            <a:noFill/>
          </p:spPr>
          <p:txBody>
            <a:bodyPr wrap="square" rtlCol="0">
              <a:spAutoFit/>
            </a:bodyPr>
            <a:lstStyle/>
            <a:p>
              <a:r>
                <a:rPr lang="en-US" sz="1400" b="1" dirty="0"/>
                <a:t>Heat Removal</a:t>
              </a:r>
            </a:p>
          </p:txBody>
        </p:sp>
        <p:sp>
          <p:nvSpPr>
            <p:cNvPr id="20" name="TextBox 19">
              <a:extLst>
                <a:ext uri="{FF2B5EF4-FFF2-40B4-BE49-F238E27FC236}">
                  <a16:creationId xmlns:a16="http://schemas.microsoft.com/office/drawing/2014/main" id="{205F9436-3A47-4806-B228-DE534BD0FA29}"/>
                </a:ext>
              </a:extLst>
            </p:cNvPr>
            <p:cNvSpPr txBox="1"/>
            <p:nvPr/>
          </p:nvSpPr>
          <p:spPr>
            <a:xfrm>
              <a:off x="10673780" y="4534184"/>
              <a:ext cx="1118263" cy="523220"/>
            </a:xfrm>
            <a:prstGeom prst="rect">
              <a:avLst/>
            </a:prstGeom>
            <a:noFill/>
          </p:spPr>
          <p:txBody>
            <a:bodyPr wrap="square" rtlCol="0">
              <a:spAutoFit/>
            </a:bodyPr>
            <a:lstStyle/>
            <a:p>
              <a:r>
                <a:rPr lang="en-US" sz="1400" b="1" dirty="0"/>
                <a:t>Heat Removal</a:t>
              </a:r>
            </a:p>
          </p:txBody>
        </p:sp>
        <p:sp>
          <p:nvSpPr>
            <p:cNvPr id="21" name="L-Shape 20">
              <a:extLst>
                <a:ext uri="{FF2B5EF4-FFF2-40B4-BE49-F238E27FC236}">
                  <a16:creationId xmlns:a16="http://schemas.microsoft.com/office/drawing/2014/main" id="{BAD65C81-E641-4FB9-A62A-24996CA4E92E}"/>
                </a:ext>
              </a:extLst>
            </p:cNvPr>
            <p:cNvSpPr/>
            <p:nvPr/>
          </p:nvSpPr>
          <p:spPr>
            <a:xfrm>
              <a:off x="8667792" y="1600198"/>
              <a:ext cx="1096662" cy="3829665"/>
            </a:xfrm>
            <a:prstGeom prst="corner">
              <a:avLst>
                <a:gd name="adj1" fmla="val 15258"/>
                <a:gd name="adj2" fmla="val 15258"/>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400" b="1" dirty="0">
                  <a:solidFill>
                    <a:schemeClr val="tx1"/>
                  </a:solidFill>
                </a:rPr>
                <a:t>Liquid Lithium Wall</a:t>
              </a:r>
            </a:p>
          </p:txBody>
        </p:sp>
        <p:sp>
          <p:nvSpPr>
            <p:cNvPr id="22" name="Arrow: Striped Right 21">
              <a:extLst>
                <a:ext uri="{FF2B5EF4-FFF2-40B4-BE49-F238E27FC236}">
                  <a16:creationId xmlns:a16="http://schemas.microsoft.com/office/drawing/2014/main" id="{5B8E1D25-1B52-45BF-B8B0-CD7311954819}"/>
                </a:ext>
              </a:extLst>
            </p:cNvPr>
            <p:cNvSpPr/>
            <p:nvPr/>
          </p:nvSpPr>
          <p:spPr>
            <a:xfrm>
              <a:off x="9764454" y="5138222"/>
              <a:ext cx="914400" cy="457200"/>
            </a:xfrm>
            <a:prstGeom prst="stripedRightArrow">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664920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1ABBC-11AB-465C-9729-8D4B8ADC3FBD}"/>
              </a:ext>
            </a:extLst>
          </p:cNvPr>
          <p:cNvSpPr>
            <a:spLocks noGrp="1"/>
          </p:cNvSpPr>
          <p:nvPr>
            <p:ph type="title"/>
          </p:nvPr>
        </p:nvSpPr>
        <p:spPr/>
        <p:txBody>
          <a:bodyPr>
            <a:normAutofit/>
          </a:bodyPr>
          <a:lstStyle/>
          <a:p>
            <a:r>
              <a:rPr lang="en-US" sz="3600" dirty="0"/>
              <a:t>Outline</a:t>
            </a:r>
          </a:p>
        </p:txBody>
      </p:sp>
      <p:sp>
        <p:nvSpPr>
          <p:cNvPr id="3" name="Content Placeholder 2">
            <a:extLst>
              <a:ext uri="{FF2B5EF4-FFF2-40B4-BE49-F238E27FC236}">
                <a16:creationId xmlns:a16="http://schemas.microsoft.com/office/drawing/2014/main" id="{86D08F81-6EB4-41D6-A64E-4E85A9C7AD34}"/>
              </a:ext>
            </a:extLst>
          </p:cNvPr>
          <p:cNvSpPr>
            <a:spLocks noGrp="1"/>
          </p:cNvSpPr>
          <p:nvPr>
            <p:ph idx="1"/>
          </p:nvPr>
        </p:nvSpPr>
        <p:spPr/>
        <p:txBody>
          <a:bodyPr/>
          <a:lstStyle/>
          <a:p>
            <a:r>
              <a:rPr lang="en-US" dirty="0">
                <a:solidFill>
                  <a:schemeClr val="bg1">
                    <a:lumMod val="85000"/>
                  </a:schemeClr>
                </a:solidFill>
              </a:rPr>
              <a:t>Introduction</a:t>
            </a:r>
            <a:r>
              <a:rPr lang="en-US" sz="2400" dirty="0">
                <a:solidFill>
                  <a:schemeClr val="bg1">
                    <a:lumMod val="85000"/>
                  </a:schemeClr>
                </a:solidFill>
              </a:rPr>
              <a:t>									3</a:t>
            </a:r>
            <a:endParaRPr lang="en-US" dirty="0">
              <a:solidFill>
                <a:schemeClr val="bg1">
                  <a:lumMod val="85000"/>
                </a:schemeClr>
              </a:solidFill>
            </a:endParaRPr>
          </a:p>
          <a:p>
            <a:pPr marL="457200" lvl="1" indent="0">
              <a:buNone/>
            </a:pPr>
            <a:endParaRPr lang="en-US" dirty="0"/>
          </a:p>
          <a:p>
            <a:pPr lvl="1"/>
            <a:r>
              <a:rPr lang="en-US" dirty="0"/>
              <a:t>Basics of plasma material interactions						7</a:t>
            </a:r>
          </a:p>
          <a:p>
            <a:pPr marL="457200" lvl="1" indent="0">
              <a:buNone/>
            </a:pPr>
            <a:endParaRPr lang="en-US" dirty="0"/>
          </a:p>
          <a:p>
            <a:pPr lvl="1"/>
            <a:r>
              <a:rPr lang="en-US" dirty="0">
                <a:solidFill>
                  <a:schemeClr val="bg1">
                    <a:lumMod val="85000"/>
                  </a:schemeClr>
                </a:solidFill>
              </a:rPr>
              <a:t>Low temperature plasma material interactions				28</a:t>
            </a:r>
          </a:p>
          <a:p>
            <a:pPr marL="457200" lvl="1" indent="0">
              <a:buNone/>
            </a:pPr>
            <a:endParaRPr lang="en-US" dirty="0">
              <a:solidFill>
                <a:schemeClr val="bg1">
                  <a:lumMod val="85000"/>
                </a:schemeClr>
              </a:solidFill>
            </a:endParaRPr>
          </a:p>
          <a:p>
            <a:pPr lvl="1"/>
            <a:r>
              <a:rPr lang="en-US" dirty="0">
                <a:solidFill>
                  <a:schemeClr val="bg1">
                    <a:lumMod val="85000"/>
                  </a:schemeClr>
                </a:solidFill>
              </a:rPr>
              <a:t>High temperature plasma material interactions				50</a:t>
            </a:r>
          </a:p>
          <a:p>
            <a:pPr marL="457200" lvl="1" indent="0">
              <a:buNone/>
            </a:pPr>
            <a:endParaRPr lang="en-US" dirty="0">
              <a:solidFill>
                <a:schemeClr val="bg1">
                  <a:lumMod val="85000"/>
                </a:schemeClr>
              </a:solidFill>
            </a:endParaRPr>
          </a:p>
          <a:p>
            <a:pPr lvl="1"/>
            <a:r>
              <a:rPr lang="en-US" dirty="0">
                <a:solidFill>
                  <a:schemeClr val="bg1">
                    <a:lumMod val="85000"/>
                  </a:schemeClr>
                </a:solidFill>
              </a:rPr>
              <a:t>Plasma surface diagnostics							74</a:t>
            </a:r>
          </a:p>
          <a:p>
            <a:pPr marL="457200" lvl="1" indent="0">
              <a:buNone/>
            </a:pPr>
            <a:endParaRPr lang="en-US" dirty="0">
              <a:solidFill>
                <a:schemeClr val="bg1">
                  <a:lumMod val="85000"/>
                </a:schemeClr>
              </a:solidFill>
            </a:endParaRPr>
          </a:p>
          <a:p>
            <a:r>
              <a:rPr lang="en-US" dirty="0">
                <a:solidFill>
                  <a:schemeClr val="bg1">
                    <a:lumMod val="85000"/>
                  </a:schemeClr>
                </a:solidFill>
              </a:rPr>
              <a:t>Summary										84</a:t>
            </a:r>
          </a:p>
        </p:txBody>
      </p:sp>
      <p:sp>
        <p:nvSpPr>
          <p:cNvPr id="4" name="Date Placeholder 3">
            <a:extLst>
              <a:ext uri="{FF2B5EF4-FFF2-40B4-BE49-F238E27FC236}">
                <a16:creationId xmlns:a16="http://schemas.microsoft.com/office/drawing/2014/main" id="{F7124D4D-806B-4ED6-87EF-DF6994EF800C}"/>
              </a:ext>
            </a:extLst>
          </p:cNvPr>
          <p:cNvSpPr>
            <a:spLocks noGrp="1"/>
          </p:cNvSpPr>
          <p:nvPr>
            <p:ph type="dt" sz="half" idx="10"/>
          </p:nvPr>
        </p:nvSpPr>
        <p:spPr/>
        <p:txBody>
          <a:bodyPr/>
          <a:lstStyle/>
          <a:p>
            <a:r>
              <a:rPr lang="en-US"/>
              <a:t>6/14/2019</a:t>
            </a:r>
          </a:p>
        </p:txBody>
      </p:sp>
      <p:sp>
        <p:nvSpPr>
          <p:cNvPr id="5" name="Footer Placeholder 4">
            <a:extLst>
              <a:ext uri="{FF2B5EF4-FFF2-40B4-BE49-F238E27FC236}">
                <a16:creationId xmlns:a16="http://schemas.microsoft.com/office/drawing/2014/main" id="{76AE1602-62E6-4F99-8807-E49F00DA497A}"/>
              </a:ext>
            </a:extLst>
          </p:cNvPr>
          <p:cNvSpPr>
            <a:spLocks noGrp="1"/>
          </p:cNvSpPr>
          <p:nvPr>
            <p:ph type="ftr" sz="quarter" idx="11"/>
          </p:nvPr>
        </p:nvSpPr>
        <p:spPr/>
        <p:txBody>
          <a:bodyPr/>
          <a:lstStyle/>
          <a:p>
            <a:r>
              <a:rPr lang="en-US"/>
              <a:t>2019 Science Undergraduate Laboratory Internships (SULI) Lectures - Princeton PLasma Physics Laboratory, Princeton NJ, USA</a:t>
            </a:r>
          </a:p>
        </p:txBody>
      </p:sp>
      <p:sp>
        <p:nvSpPr>
          <p:cNvPr id="6" name="Slide Number Placeholder 5">
            <a:extLst>
              <a:ext uri="{FF2B5EF4-FFF2-40B4-BE49-F238E27FC236}">
                <a16:creationId xmlns:a16="http://schemas.microsoft.com/office/drawing/2014/main" id="{00D63EC7-74BD-488A-9B7D-A4073687722D}"/>
              </a:ext>
            </a:extLst>
          </p:cNvPr>
          <p:cNvSpPr>
            <a:spLocks noGrp="1"/>
          </p:cNvSpPr>
          <p:nvPr>
            <p:ph type="sldNum" sz="quarter" idx="12"/>
          </p:nvPr>
        </p:nvSpPr>
        <p:spPr/>
        <p:txBody>
          <a:bodyPr/>
          <a:lstStyle/>
          <a:p>
            <a:fld id="{DAA54947-94DF-4087-82AF-D7550B309CB3}" type="slidenum">
              <a:rPr lang="en-US" smtClean="0"/>
              <a:t>7</a:t>
            </a:fld>
            <a:endParaRPr lang="en-US"/>
          </a:p>
        </p:txBody>
      </p:sp>
    </p:spTree>
    <p:extLst>
      <p:ext uri="{BB962C8B-B14F-4D97-AF65-F5344CB8AC3E}">
        <p14:creationId xmlns:p14="http://schemas.microsoft.com/office/powerpoint/2010/main" val="379416586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92D56-2837-438D-AB3B-9B861BE43F8D}"/>
              </a:ext>
            </a:extLst>
          </p:cNvPr>
          <p:cNvSpPr>
            <a:spLocks noGrp="1"/>
          </p:cNvSpPr>
          <p:nvPr>
            <p:ph type="title"/>
          </p:nvPr>
        </p:nvSpPr>
        <p:spPr/>
        <p:txBody>
          <a:bodyPr>
            <a:noAutofit/>
          </a:bodyPr>
          <a:lstStyle/>
          <a:p>
            <a:r>
              <a:rPr lang="en-US" sz="3000" dirty="0">
                <a:latin typeface="Times New Roman" panose="02020603050405020304" pitchFamily="18" charset="0"/>
                <a:cs typeface="Times New Roman" panose="02020603050405020304" pitchFamily="18" charset="0"/>
              </a:rPr>
              <a:t>Liquid lithium has Become the more Studied Liquid Metal for Fusion</a:t>
            </a:r>
            <a:endParaRPr lang="en-US" sz="3000" dirty="0"/>
          </a:p>
        </p:txBody>
      </p:sp>
      <p:sp>
        <p:nvSpPr>
          <p:cNvPr id="3" name="Date Placeholder 2">
            <a:extLst>
              <a:ext uri="{FF2B5EF4-FFF2-40B4-BE49-F238E27FC236}">
                <a16:creationId xmlns:a16="http://schemas.microsoft.com/office/drawing/2014/main" id="{7A74A292-BD40-4BEE-8D44-2DB7ADEBA9F6}"/>
              </a:ext>
            </a:extLst>
          </p:cNvPr>
          <p:cNvSpPr>
            <a:spLocks noGrp="1"/>
          </p:cNvSpPr>
          <p:nvPr>
            <p:ph type="dt" sz="half" idx="10"/>
          </p:nvPr>
        </p:nvSpPr>
        <p:spPr/>
        <p:txBody>
          <a:bodyPr/>
          <a:lstStyle/>
          <a:p>
            <a:r>
              <a:rPr lang="en-US"/>
              <a:t>6/14/2019</a:t>
            </a:r>
          </a:p>
        </p:txBody>
      </p:sp>
      <p:sp>
        <p:nvSpPr>
          <p:cNvPr id="4" name="Footer Placeholder 3">
            <a:extLst>
              <a:ext uri="{FF2B5EF4-FFF2-40B4-BE49-F238E27FC236}">
                <a16:creationId xmlns:a16="http://schemas.microsoft.com/office/drawing/2014/main" id="{DD8CF2EC-BF76-4910-9DEC-662E1BFCD4A8}"/>
              </a:ext>
            </a:extLst>
          </p:cNvPr>
          <p:cNvSpPr>
            <a:spLocks noGrp="1"/>
          </p:cNvSpPr>
          <p:nvPr>
            <p:ph type="ftr" sz="quarter" idx="11"/>
          </p:nvPr>
        </p:nvSpPr>
        <p:spPr/>
        <p:txBody>
          <a:bodyPr/>
          <a:lstStyle/>
          <a:p>
            <a:r>
              <a:rPr lang="en-US"/>
              <a:t>2019 Science Undergraduate Laboratory Internships (SULI) Lectures - Princeton PLasma Physics Laboratory, Princeton NJ, USA</a:t>
            </a:r>
          </a:p>
        </p:txBody>
      </p:sp>
      <p:sp>
        <p:nvSpPr>
          <p:cNvPr id="5" name="Slide Number Placeholder 4">
            <a:extLst>
              <a:ext uri="{FF2B5EF4-FFF2-40B4-BE49-F238E27FC236}">
                <a16:creationId xmlns:a16="http://schemas.microsoft.com/office/drawing/2014/main" id="{4AE3C080-EF6C-4AC9-BA49-B50EE39F2371}"/>
              </a:ext>
            </a:extLst>
          </p:cNvPr>
          <p:cNvSpPr>
            <a:spLocks noGrp="1"/>
          </p:cNvSpPr>
          <p:nvPr>
            <p:ph type="sldNum" sz="quarter" idx="12"/>
          </p:nvPr>
        </p:nvSpPr>
        <p:spPr/>
        <p:txBody>
          <a:bodyPr/>
          <a:lstStyle/>
          <a:p>
            <a:fld id="{DAA54947-94DF-4087-82AF-D7550B309CB3}" type="slidenum">
              <a:rPr lang="en-US" smtClean="0"/>
              <a:t>70</a:t>
            </a:fld>
            <a:endParaRPr lang="en-US"/>
          </a:p>
        </p:txBody>
      </p:sp>
      <p:sp>
        <p:nvSpPr>
          <p:cNvPr id="6" name="Content Placeholder 2">
            <a:extLst>
              <a:ext uri="{FF2B5EF4-FFF2-40B4-BE49-F238E27FC236}">
                <a16:creationId xmlns:a16="http://schemas.microsoft.com/office/drawing/2014/main" id="{BD4048EB-CB86-4E7F-A882-AB96C5CAC678}"/>
              </a:ext>
            </a:extLst>
          </p:cNvPr>
          <p:cNvSpPr txBox="1">
            <a:spLocks/>
          </p:cNvSpPr>
          <p:nvPr/>
        </p:nvSpPr>
        <p:spPr>
          <a:xfrm>
            <a:off x="618836" y="1160321"/>
            <a:ext cx="5486400" cy="4754880"/>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60000"/>
              <a:buFont typeface="Wingdings" panose="05000000000000000000" pitchFamily="2" charset="2"/>
              <a:buChar char="q"/>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80000"/>
              <a:buFont typeface="Wingdings" panose="05000000000000000000" pitchFamily="2" charset="2"/>
              <a:buChar char="v"/>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Times New Roman" panose="02020603050405020304" pitchFamily="18" charset="0"/>
                <a:cs typeface="Times New Roman" panose="02020603050405020304" pitchFamily="18" charset="0"/>
              </a:rPr>
              <a:t>First evidence for lithium were the TFTR super shots in 1994!</a:t>
            </a:r>
          </a:p>
          <a:p>
            <a:pPr marL="0" indent="0">
              <a:buFont typeface="Arial" panose="020B0604020202020204" pitchFamily="34" charset="0"/>
              <a:buNone/>
            </a:pP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Low Z</a:t>
            </a:r>
          </a:p>
          <a:p>
            <a:pPr marL="0" indent="0">
              <a:buFont typeface="Arial" panose="020B0604020202020204" pitchFamily="34" charset="0"/>
              <a:buNone/>
            </a:pP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Tends to stay in the edge</a:t>
            </a:r>
          </a:p>
          <a:p>
            <a:pPr marL="0" indent="0">
              <a:buFont typeface="Arial" panose="020B0604020202020204" pitchFamily="34" charset="0"/>
              <a:buNone/>
            </a:pP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Can be used for instability control</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Not to say that it has its own issues and challenges</a:t>
            </a:r>
          </a:p>
        </p:txBody>
      </p:sp>
      <p:pic>
        <p:nvPicPr>
          <p:cNvPr id="7" name="Picture 6">
            <a:extLst>
              <a:ext uri="{FF2B5EF4-FFF2-40B4-BE49-F238E27FC236}">
                <a16:creationId xmlns:a16="http://schemas.microsoft.com/office/drawing/2014/main" id="{A5197F3D-1671-4380-B496-C8E367C7D5FE}"/>
              </a:ext>
            </a:extLst>
          </p:cNvPr>
          <p:cNvPicPr>
            <a:picLocks noChangeAspect="1"/>
          </p:cNvPicPr>
          <p:nvPr/>
        </p:nvPicPr>
        <p:blipFill>
          <a:blip r:embed="rId2"/>
          <a:stretch>
            <a:fillRect/>
          </a:stretch>
        </p:blipFill>
        <p:spPr>
          <a:xfrm>
            <a:off x="6554667" y="1066916"/>
            <a:ext cx="5469557" cy="4937760"/>
          </a:xfrm>
          <a:prstGeom prst="rect">
            <a:avLst/>
          </a:prstGeom>
        </p:spPr>
      </p:pic>
    </p:spTree>
    <p:extLst>
      <p:ext uri="{BB962C8B-B14F-4D97-AF65-F5344CB8AC3E}">
        <p14:creationId xmlns:p14="http://schemas.microsoft.com/office/powerpoint/2010/main" val="263935666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4103A-C352-4332-A2F3-CF1BDD1E8F85}"/>
              </a:ext>
            </a:extLst>
          </p:cNvPr>
          <p:cNvSpPr>
            <a:spLocks noGrp="1"/>
          </p:cNvSpPr>
          <p:nvPr>
            <p:ph type="title"/>
          </p:nvPr>
        </p:nvSpPr>
        <p:spPr/>
        <p:txBody>
          <a:bodyPr>
            <a:noAutofit/>
          </a:bodyPr>
          <a:lstStyle/>
          <a:p>
            <a:r>
              <a:rPr lang="en-US" sz="3200" dirty="0">
                <a:latin typeface="Times New Roman" panose="02020603050405020304" pitchFamily="18" charset="0"/>
                <a:cs typeface="Times New Roman" panose="02020603050405020304" pitchFamily="18" charset="0"/>
              </a:rPr>
              <a:t>What Low recycling does for fusion – Lithium Wall Fusion (</a:t>
            </a:r>
            <a:r>
              <a:rPr lang="en-US" sz="3200" dirty="0" err="1">
                <a:latin typeface="Times New Roman" panose="02020603050405020304" pitchFamily="18" charset="0"/>
                <a:cs typeface="Times New Roman" panose="02020603050405020304" pitchFamily="18" charset="0"/>
              </a:rPr>
              <a:t>LiW</a:t>
            </a:r>
            <a:r>
              <a:rPr lang="en-US" sz="3200" dirty="0">
                <a:latin typeface="Times New Roman" panose="02020603050405020304" pitchFamily="18" charset="0"/>
                <a:cs typeface="Times New Roman" panose="02020603050405020304" pitchFamily="18" charset="0"/>
              </a:rPr>
              <a:t>)</a:t>
            </a:r>
            <a:endParaRPr lang="en-US" sz="3200" dirty="0"/>
          </a:p>
        </p:txBody>
      </p:sp>
      <p:sp>
        <p:nvSpPr>
          <p:cNvPr id="3" name="Date Placeholder 2">
            <a:extLst>
              <a:ext uri="{FF2B5EF4-FFF2-40B4-BE49-F238E27FC236}">
                <a16:creationId xmlns:a16="http://schemas.microsoft.com/office/drawing/2014/main" id="{32CB2CE0-056A-425A-89B1-A766577733A8}"/>
              </a:ext>
            </a:extLst>
          </p:cNvPr>
          <p:cNvSpPr>
            <a:spLocks noGrp="1"/>
          </p:cNvSpPr>
          <p:nvPr>
            <p:ph type="dt" sz="half" idx="10"/>
          </p:nvPr>
        </p:nvSpPr>
        <p:spPr/>
        <p:txBody>
          <a:bodyPr/>
          <a:lstStyle/>
          <a:p>
            <a:r>
              <a:rPr lang="en-US"/>
              <a:t>6/14/2019</a:t>
            </a:r>
          </a:p>
        </p:txBody>
      </p:sp>
      <p:sp>
        <p:nvSpPr>
          <p:cNvPr id="4" name="Footer Placeholder 3">
            <a:extLst>
              <a:ext uri="{FF2B5EF4-FFF2-40B4-BE49-F238E27FC236}">
                <a16:creationId xmlns:a16="http://schemas.microsoft.com/office/drawing/2014/main" id="{EAC51838-5C0B-4A52-ABCD-5DE8CE98C083}"/>
              </a:ext>
            </a:extLst>
          </p:cNvPr>
          <p:cNvSpPr>
            <a:spLocks noGrp="1"/>
          </p:cNvSpPr>
          <p:nvPr>
            <p:ph type="ftr" sz="quarter" idx="11"/>
          </p:nvPr>
        </p:nvSpPr>
        <p:spPr/>
        <p:txBody>
          <a:bodyPr/>
          <a:lstStyle/>
          <a:p>
            <a:r>
              <a:rPr lang="en-US"/>
              <a:t>2019 Science Undergraduate Laboratory Internships (SULI) Lectures - Princeton PLasma Physics Laboratory, Princeton NJ, USA</a:t>
            </a:r>
          </a:p>
        </p:txBody>
      </p:sp>
      <p:sp>
        <p:nvSpPr>
          <p:cNvPr id="5" name="Slide Number Placeholder 4">
            <a:extLst>
              <a:ext uri="{FF2B5EF4-FFF2-40B4-BE49-F238E27FC236}">
                <a16:creationId xmlns:a16="http://schemas.microsoft.com/office/drawing/2014/main" id="{26BFE783-44DE-4055-AF51-51ABB7070D6C}"/>
              </a:ext>
            </a:extLst>
          </p:cNvPr>
          <p:cNvSpPr>
            <a:spLocks noGrp="1"/>
          </p:cNvSpPr>
          <p:nvPr>
            <p:ph type="sldNum" sz="quarter" idx="12"/>
          </p:nvPr>
        </p:nvSpPr>
        <p:spPr/>
        <p:txBody>
          <a:bodyPr/>
          <a:lstStyle/>
          <a:p>
            <a:fld id="{DAA54947-94DF-4087-82AF-D7550B309CB3}" type="slidenum">
              <a:rPr lang="en-US" smtClean="0"/>
              <a:t>71</a:t>
            </a:fld>
            <a:endParaRPr lang="en-US"/>
          </a:p>
        </p:txBody>
      </p:sp>
      <p:pic>
        <p:nvPicPr>
          <p:cNvPr id="6" name="Content Placeholder 4">
            <a:extLst>
              <a:ext uri="{FF2B5EF4-FFF2-40B4-BE49-F238E27FC236}">
                <a16:creationId xmlns:a16="http://schemas.microsoft.com/office/drawing/2014/main" id="{8A6B064E-A0E6-4A6F-9537-503A06A3339A}"/>
              </a:ext>
            </a:extLst>
          </p:cNvPr>
          <p:cNvPicPr>
            <a:picLocks noChangeAspect="1"/>
          </p:cNvPicPr>
          <p:nvPr/>
        </p:nvPicPr>
        <p:blipFill rotWithShape="1">
          <a:blip r:embed="rId2"/>
          <a:srcRect l="1720" t="2350" r="31182" b="2096"/>
          <a:stretch/>
        </p:blipFill>
        <p:spPr>
          <a:xfrm>
            <a:off x="2909454" y="1108366"/>
            <a:ext cx="6695033" cy="4754880"/>
          </a:xfrm>
          <a:prstGeom prst="rect">
            <a:avLst/>
          </a:prstGeom>
        </p:spPr>
      </p:pic>
      <p:sp>
        <p:nvSpPr>
          <p:cNvPr id="7" name="Rectangle 6">
            <a:extLst>
              <a:ext uri="{FF2B5EF4-FFF2-40B4-BE49-F238E27FC236}">
                <a16:creationId xmlns:a16="http://schemas.microsoft.com/office/drawing/2014/main" id="{B7531F84-E788-4B1C-BFEF-FB873700F510}"/>
              </a:ext>
            </a:extLst>
          </p:cNvPr>
          <p:cNvSpPr/>
          <p:nvPr/>
        </p:nvSpPr>
        <p:spPr>
          <a:xfrm>
            <a:off x="7112004" y="974726"/>
            <a:ext cx="2539991" cy="4902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2B7028C-5922-477F-984D-A3EB5CDF4BF7}"/>
              </a:ext>
            </a:extLst>
          </p:cNvPr>
          <p:cNvSpPr/>
          <p:nvPr/>
        </p:nvSpPr>
        <p:spPr>
          <a:xfrm>
            <a:off x="8081817" y="3565238"/>
            <a:ext cx="1570178" cy="4902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3D902FE-C77C-4B82-A752-D9A4A9CDC4CA}"/>
              </a:ext>
            </a:extLst>
          </p:cNvPr>
          <p:cNvSpPr txBox="1"/>
          <p:nvPr/>
        </p:nvSpPr>
        <p:spPr>
          <a:xfrm>
            <a:off x="9604487" y="1191488"/>
            <a:ext cx="2587514" cy="2272149"/>
          </a:xfrm>
          <a:prstGeom prst="rect">
            <a:avLst/>
          </a:prstGeom>
          <a:noFill/>
        </p:spPr>
        <p:txBody>
          <a:bodyPr wrap="square" rtlCol="0">
            <a:normAutofit/>
          </a:bodyPr>
          <a:lstStyle/>
          <a:p>
            <a:pPr>
              <a:lnSpc>
                <a:spcPct val="120000"/>
              </a:lnSpc>
              <a:spcBef>
                <a:spcPts val="600"/>
              </a:spcBef>
            </a:pPr>
            <a:r>
              <a:rPr lang="en-US" sz="1400" b="1" dirty="0">
                <a:solidFill>
                  <a:srgbClr val="0070C0"/>
                </a:solidFill>
                <a:latin typeface="Times New Roman" panose="02020603050405020304" pitchFamily="18" charset="0"/>
                <a:cs typeface="Times New Roman" panose="02020603050405020304" pitchFamily="18" charset="0"/>
              </a:rPr>
              <a:t>Plasma Physics and alpha heating get ion and electron temperature gradient turbulent transport for stability</a:t>
            </a:r>
          </a:p>
          <a:p>
            <a:pPr>
              <a:lnSpc>
                <a:spcPct val="120000"/>
              </a:lnSpc>
              <a:spcBef>
                <a:spcPts val="600"/>
              </a:spcBef>
            </a:pPr>
            <a:r>
              <a:rPr lang="en-US" sz="1400" b="1" dirty="0">
                <a:solidFill>
                  <a:srgbClr val="0070C0"/>
                </a:solidFill>
                <a:latin typeface="Times New Roman" panose="02020603050405020304" pitchFamily="18" charset="0"/>
                <a:cs typeface="Times New Roman" panose="02020603050405020304" pitchFamily="18" charset="0"/>
              </a:rPr>
              <a:t>Bad core and edge stability (</a:t>
            </a:r>
            <a:r>
              <a:rPr lang="en-US" sz="1400" b="1" dirty="0" err="1">
                <a:solidFill>
                  <a:srgbClr val="0070C0"/>
                </a:solidFill>
                <a:latin typeface="Times New Roman" panose="02020603050405020304" pitchFamily="18" charset="0"/>
                <a:cs typeface="Times New Roman" panose="02020603050405020304" pitchFamily="18" charset="0"/>
              </a:rPr>
              <a:t>sawteeth</a:t>
            </a:r>
            <a:r>
              <a:rPr lang="en-US" sz="1400" b="1" dirty="0">
                <a:solidFill>
                  <a:srgbClr val="0070C0"/>
                </a:solidFill>
                <a:latin typeface="Times New Roman" panose="02020603050405020304" pitchFamily="18" charset="0"/>
                <a:cs typeface="Times New Roman" panose="02020603050405020304" pitchFamily="18" charset="0"/>
              </a:rPr>
              <a:t>, ELMs </a:t>
            </a:r>
            <a:r>
              <a:rPr lang="en-US" sz="1400" b="1" dirty="0" err="1">
                <a:solidFill>
                  <a:srgbClr val="0070C0"/>
                </a:solidFill>
                <a:latin typeface="Times New Roman" panose="02020603050405020304" pitchFamily="18" charset="0"/>
                <a:cs typeface="Times New Roman" panose="02020603050405020304" pitchFamily="18" charset="0"/>
              </a:rPr>
              <a:t>etc</a:t>
            </a:r>
            <a:r>
              <a:rPr lang="en-US" sz="1400" b="1" dirty="0">
                <a:solidFill>
                  <a:srgbClr val="0070C0"/>
                </a:solidFill>
                <a:latin typeface="Times New Roman" panose="02020603050405020304" pitchFamily="18" charset="0"/>
                <a:cs typeface="Times New Roman" panose="02020603050405020304" pitchFamily="18" charset="0"/>
              </a:rPr>
              <a:t>…)</a:t>
            </a:r>
          </a:p>
          <a:p>
            <a:pPr>
              <a:lnSpc>
                <a:spcPct val="120000"/>
              </a:lnSpc>
              <a:spcBef>
                <a:spcPts val="600"/>
              </a:spcBef>
            </a:pPr>
            <a:r>
              <a:rPr lang="en-US" sz="1400" b="1" dirty="0">
                <a:solidFill>
                  <a:srgbClr val="0070C0"/>
                </a:solidFill>
                <a:latin typeface="Times New Roman" panose="02020603050405020304" pitchFamily="18" charset="0"/>
                <a:cs typeface="Times New Roman" panose="02020603050405020304" pitchFamily="18" charset="0"/>
              </a:rPr>
              <a:t>Most of the plasma volume does not produce fusion </a:t>
            </a:r>
          </a:p>
        </p:txBody>
      </p:sp>
      <p:sp>
        <p:nvSpPr>
          <p:cNvPr id="10" name="TextBox 9">
            <a:extLst>
              <a:ext uri="{FF2B5EF4-FFF2-40B4-BE49-F238E27FC236}">
                <a16:creationId xmlns:a16="http://schemas.microsoft.com/office/drawing/2014/main" id="{2C1945F5-CBD5-4F81-95D4-D69907B2DAAA}"/>
              </a:ext>
            </a:extLst>
          </p:cNvPr>
          <p:cNvSpPr txBox="1"/>
          <p:nvPr/>
        </p:nvSpPr>
        <p:spPr>
          <a:xfrm>
            <a:off x="9604486" y="3870789"/>
            <a:ext cx="2587514" cy="1853909"/>
          </a:xfrm>
          <a:prstGeom prst="rect">
            <a:avLst/>
          </a:prstGeom>
          <a:noFill/>
        </p:spPr>
        <p:txBody>
          <a:bodyPr wrap="square" rtlCol="0">
            <a:normAutofit/>
          </a:bodyPr>
          <a:lstStyle/>
          <a:p>
            <a:pPr>
              <a:spcBef>
                <a:spcPts val="600"/>
              </a:spcBef>
            </a:pPr>
            <a:r>
              <a:rPr lang="en-US" sz="1400" b="1" dirty="0">
                <a:solidFill>
                  <a:srgbClr val="0070C0"/>
                </a:solidFill>
                <a:latin typeface="Times New Roman" panose="02020603050405020304" pitchFamily="18" charset="0"/>
                <a:cs typeface="Times New Roman" panose="02020603050405020304" pitchFamily="18" charset="0"/>
              </a:rPr>
              <a:t>Nothing from the physics expected or accepted</a:t>
            </a:r>
          </a:p>
          <a:p>
            <a:pPr>
              <a:spcBef>
                <a:spcPts val="600"/>
              </a:spcBef>
            </a:pPr>
            <a:r>
              <a:rPr lang="en-US" sz="1400" b="1" dirty="0">
                <a:solidFill>
                  <a:srgbClr val="0070C0"/>
                </a:solidFill>
                <a:latin typeface="Times New Roman" panose="02020603050405020304" pitchFamily="18" charset="0"/>
                <a:cs typeface="Times New Roman" panose="02020603050405020304" pitchFamily="18" charset="0"/>
              </a:rPr>
              <a:t>Stability is excellent, no instabilities, external control</a:t>
            </a:r>
          </a:p>
          <a:p>
            <a:pPr>
              <a:spcBef>
                <a:spcPts val="600"/>
              </a:spcBef>
            </a:pPr>
            <a:r>
              <a:rPr lang="en-US" sz="1400" b="1" dirty="0">
                <a:solidFill>
                  <a:srgbClr val="0070C0"/>
                </a:solidFill>
                <a:latin typeface="Times New Roman" panose="02020603050405020304" pitchFamily="18" charset="0"/>
                <a:cs typeface="Times New Roman" panose="02020603050405020304" pitchFamily="18" charset="0"/>
              </a:rPr>
              <a:t>The whole plasma volume produces fusion</a:t>
            </a:r>
          </a:p>
        </p:txBody>
      </p:sp>
      <p:sp>
        <p:nvSpPr>
          <p:cNvPr id="11" name="TextBox 10">
            <a:extLst>
              <a:ext uri="{FF2B5EF4-FFF2-40B4-BE49-F238E27FC236}">
                <a16:creationId xmlns:a16="http://schemas.microsoft.com/office/drawing/2014/main" id="{7D6B0050-FDE9-431C-992A-344F29B37AF5}"/>
              </a:ext>
            </a:extLst>
          </p:cNvPr>
          <p:cNvSpPr txBox="1"/>
          <p:nvPr/>
        </p:nvSpPr>
        <p:spPr>
          <a:xfrm>
            <a:off x="166252" y="1011669"/>
            <a:ext cx="2743200" cy="5029200"/>
          </a:xfrm>
          <a:prstGeom prst="rect">
            <a:avLst/>
          </a:prstGeom>
          <a:noFill/>
        </p:spPr>
        <p:txBody>
          <a:bodyPr wrap="square" rtlCol="0">
            <a:normAutofit/>
          </a:bodyPr>
          <a:lstStyle/>
          <a:p>
            <a:pPr marL="285750" indent="-285750">
              <a:buFont typeface="Arial" panose="020B0604020202020204" pitchFamily="34" charset="0"/>
              <a:buChar char="•"/>
            </a:pPr>
            <a:r>
              <a:rPr lang="en-US" sz="2000" dirty="0">
                <a:solidFill>
                  <a:srgbClr val="E84A27"/>
                </a:solidFill>
                <a:latin typeface="Times New Roman" panose="02020603050405020304" pitchFamily="18" charset="0"/>
                <a:cs typeface="Times New Roman" panose="02020603050405020304" pitchFamily="18" charset="0"/>
              </a:rPr>
              <a:t>No cold hydrogen returns from the wall – Plasma stays hot</a:t>
            </a:r>
          </a:p>
          <a:p>
            <a:endParaRPr lang="en-US" sz="2000" dirty="0">
              <a:solidFill>
                <a:srgbClr val="E84A27"/>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a:solidFill>
                  <a:srgbClr val="E84A27"/>
                </a:solidFill>
                <a:latin typeface="Times New Roman" panose="02020603050405020304" pitchFamily="18" charset="0"/>
                <a:cs typeface="Times New Roman" panose="02020603050405020304" pitchFamily="18" charset="0"/>
              </a:rPr>
              <a:t>Standard case</a:t>
            </a:r>
          </a:p>
          <a:p>
            <a:endParaRPr lang="en-US" sz="2000" dirty="0">
              <a:solidFill>
                <a:srgbClr val="E84A27"/>
              </a:solidFill>
              <a:latin typeface="Times New Roman" panose="02020603050405020304" pitchFamily="18" charset="0"/>
              <a:cs typeface="Times New Roman" panose="02020603050405020304" pitchFamily="18" charset="0"/>
            </a:endParaRPr>
          </a:p>
          <a:p>
            <a:endParaRPr lang="en-US" sz="2000" dirty="0">
              <a:solidFill>
                <a:srgbClr val="E84A27"/>
              </a:solidFill>
              <a:latin typeface="Times New Roman" panose="02020603050405020304" pitchFamily="18" charset="0"/>
              <a:cs typeface="Times New Roman" panose="02020603050405020304" pitchFamily="18" charset="0"/>
            </a:endParaRPr>
          </a:p>
          <a:p>
            <a:endParaRPr lang="en-US" sz="2000" dirty="0">
              <a:solidFill>
                <a:srgbClr val="E84A27"/>
              </a:solidFill>
              <a:latin typeface="Times New Roman" panose="02020603050405020304" pitchFamily="18" charset="0"/>
              <a:cs typeface="Times New Roman" panose="02020603050405020304" pitchFamily="18" charset="0"/>
            </a:endParaRPr>
          </a:p>
          <a:p>
            <a:endParaRPr lang="en-US" sz="2000" dirty="0">
              <a:solidFill>
                <a:srgbClr val="E84A27"/>
              </a:solidFill>
              <a:latin typeface="Times New Roman" panose="02020603050405020304" pitchFamily="18" charset="0"/>
              <a:cs typeface="Times New Roman" panose="02020603050405020304" pitchFamily="18" charset="0"/>
            </a:endParaRPr>
          </a:p>
          <a:p>
            <a:endParaRPr lang="en-US" sz="2000" dirty="0">
              <a:solidFill>
                <a:srgbClr val="E84A27"/>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a:solidFill>
                  <a:srgbClr val="E84A27"/>
                </a:solidFill>
                <a:latin typeface="Times New Roman" panose="02020603050405020304" pitchFamily="18" charset="0"/>
                <a:cs typeface="Times New Roman" panose="02020603050405020304" pitchFamily="18" charset="0"/>
              </a:rPr>
              <a:t>Lithium case:</a:t>
            </a:r>
          </a:p>
          <a:p>
            <a:pPr marL="742950" lvl="1" indent="-285750">
              <a:buFont typeface="Arial" panose="020B0604020202020204" pitchFamily="34" charset="0"/>
              <a:buChar char="•"/>
            </a:pPr>
            <a:r>
              <a:rPr lang="en-US" sz="1600" dirty="0">
                <a:solidFill>
                  <a:srgbClr val="13294B"/>
                </a:solidFill>
                <a:latin typeface="Times New Roman" panose="02020603050405020304" pitchFamily="18" charset="0"/>
                <a:cs typeface="Times New Roman" panose="02020603050405020304" pitchFamily="18" charset="0"/>
              </a:rPr>
              <a:t>The radius needed is only 1/3</a:t>
            </a:r>
          </a:p>
          <a:p>
            <a:pPr marL="742950" lvl="1" indent="-285750">
              <a:buFont typeface="Arial" panose="020B0604020202020204" pitchFamily="34" charset="0"/>
              <a:buChar char="•"/>
            </a:pPr>
            <a:r>
              <a:rPr lang="en-US" sz="1600" dirty="0">
                <a:solidFill>
                  <a:srgbClr val="13294B"/>
                </a:solidFill>
                <a:latin typeface="Times New Roman" panose="02020603050405020304" pitchFamily="18" charset="0"/>
                <a:cs typeface="Times New Roman" panose="02020603050405020304" pitchFamily="18" charset="0"/>
              </a:rPr>
              <a:t>Volume, and the cost of fusion power reduced</a:t>
            </a:r>
          </a:p>
          <a:p>
            <a:pPr marL="742950" lvl="1" indent="-285750">
              <a:buFont typeface="Arial" panose="020B0604020202020204" pitchFamily="34" charset="0"/>
              <a:buChar char="•"/>
            </a:pPr>
            <a:r>
              <a:rPr lang="en-US" sz="1600" dirty="0">
                <a:solidFill>
                  <a:srgbClr val="13294B"/>
                </a:solidFill>
                <a:latin typeface="Times New Roman" panose="02020603050405020304" pitchFamily="18" charset="0"/>
                <a:cs typeface="Times New Roman" panose="02020603050405020304" pitchFamily="18" charset="0"/>
              </a:rPr>
              <a:t>Factor ~ 27!</a:t>
            </a:r>
          </a:p>
          <a:p>
            <a:pPr marL="742950" lvl="1" indent="-285750">
              <a:buFont typeface="Arial" panose="020B0604020202020204" pitchFamily="34" charset="0"/>
              <a:buChar char="•"/>
            </a:pPr>
            <a:endParaRPr lang="en-US" sz="2000" dirty="0">
              <a:solidFill>
                <a:srgbClr val="E84A2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823141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1CAF3-15E6-4DE6-BE47-EC0215686890}"/>
              </a:ext>
            </a:extLst>
          </p:cNvPr>
          <p:cNvSpPr>
            <a:spLocks noGrp="1"/>
          </p:cNvSpPr>
          <p:nvPr>
            <p:ph type="title"/>
          </p:nvPr>
        </p:nvSpPr>
        <p:spPr/>
        <p:txBody>
          <a:bodyPr>
            <a:noAutofit/>
          </a:bodyPr>
          <a:lstStyle/>
          <a:p>
            <a:r>
              <a:rPr lang="en-US" sz="2400" dirty="0">
                <a:latin typeface="Times New Roman" panose="02020603050405020304" pitchFamily="18" charset="0"/>
                <a:cs typeface="Times New Roman" panose="02020603050405020304" pitchFamily="18" charset="0"/>
              </a:rPr>
              <a:t>Lithium coatings reduce the D recycling, reduces H-mode power threshold, broadens </a:t>
            </a:r>
            <a:r>
              <a:rPr lang="en-US" sz="2400" i="1" dirty="0" err="1">
                <a:latin typeface="Times New Roman" panose="02020603050405020304" pitchFamily="18" charset="0"/>
                <a:cs typeface="Times New Roman" panose="02020603050405020304" pitchFamily="18" charset="0"/>
              </a:rPr>
              <a:t>T</a:t>
            </a:r>
            <a:r>
              <a:rPr lang="en-US" sz="2400" i="1" baseline="-25000" dirty="0" err="1">
                <a:latin typeface="Times New Roman" panose="02020603050405020304" pitchFamily="18" charset="0"/>
                <a:cs typeface="Times New Roman" panose="02020603050405020304" pitchFamily="18" charset="0"/>
              </a:rPr>
              <a:t>e</a:t>
            </a:r>
            <a:r>
              <a:rPr lang="en-US" sz="2400" dirty="0">
                <a:latin typeface="Times New Roman" panose="02020603050405020304" pitchFamily="18" charset="0"/>
                <a:cs typeface="Times New Roman" panose="02020603050405020304" pitchFamily="18" charset="0"/>
              </a:rPr>
              <a:t> profile, reduces electron thermal diffusivity, improves confinement and ELM Suppression</a:t>
            </a:r>
            <a:endParaRPr lang="en-US" sz="2400" dirty="0"/>
          </a:p>
        </p:txBody>
      </p:sp>
      <p:sp>
        <p:nvSpPr>
          <p:cNvPr id="3" name="Date Placeholder 2">
            <a:extLst>
              <a:ext uri="{FF2B5EF4-FFF2-40B4-BE49-F238E27FC236}">
                <a16:creationId xmlns:a16="http://schemas.microsoft.com/office/drawing/2014/main" id="{759F7D12-A515-463E-8D95-15F48B2B9FA6}"/>
              </a:ext>
            </a:extLst>
          </p:cNvPr>
          <p:cNvSpPr>
            <a:spLocks noGrp="1"/>
          </p:cNvSpPr>
          <p:nvPr>
            <p:ph type="dt" sz="half" idx="10"/>
          </p:nvPr>
        </p:nvSpPr>
        <p:spPr/>
        <p:txBody>
          <a:bodyPr/>
          <a:lstStyle/>
          <a:p>
            <a:r>
              <a:rPr lang="en-US"/>
              <a:t>6/14/2019</a:t>
            </a:r>
          </a:p>
        </p:txBody>
      </p:sp>
      <p:sp>
        <p:nvSpPr>
          <p:cNvPr id="4" name="Footer Placeholder 3">
            <a:extLst>
              <a:ext uri="{FF2B5EF4-FFF2-40B4-BE49-F238E27FC236}">
                <a16:creationId xmlns:a16="http://schemas.microsoft.com/office/drawing/2014/main" id="{CDCCD7B9-E28E-45FA-8EF1-CDFB14D2D094}"/>
              </a:ext>
            </a:extLst>
          </p:cNvPr>
          <p:cNvSpPr>
            <a:spLocks noGrp="1"/>
          </p:cNvSpPr>
          <p:nvPr>
            <p:ph type="ftr" sz="quarter" idx="11"/>
          </p:nvPr>
        </p:nvSpPr>
        <p:spPr/>
        <p:txBody>
          <a:bodyPr/>
          <a:lstStyle/>
          <a:p>
            <a:r>
              <a:rPr lang="en-US"/>
              <a:t>2019 Science Undergraduate Laboratory Internships (SULI) Lectures - Princeton PLasma Physics Laboratory, Princeton NJ, USA</a:t>
            </a:r>
          </a:p>
        </p:txBody>
      </p:sp>
      <p:sp>
        <p:nvSpPr>
          <p:cNvPr id="5" name="Slide Number Placeholder 4">
            <a:extLst>
              <a:ext uri="{FF2B5EF4-FFF2-40B4-BE49-F238E27FC236}">
                <a16:creationId xmlns:a16="http://schemas.microsoft.com/office/drawing/2014/main" id="{CA9C4F73-CC71-43C2-9CDB-D72F80BC4E28}"/>
              </a:ext>
            </a:extLst>
          </p:cNvPr>
          <p:cNvSpPr>
            <a:spLocks noGrp="1"/>
          </p:cNvSpPr>
          <p:nvPr>
            <p:ph type="sldNum" sz="quarter" idx="12"/>
          </p:nvPr>
        </p:nvSpPr>
        <p:spPr/>
        <p:txBody>
          <a:bodyPr/>
          <a:lstStyle/>
          <a:p>
            <a:fld id="{DAA54947-94DF-4087-82AF-D7550B309CB3}" type="slidenum">
              <a:rPr lang="en-US" smtClean="0"/>
              <a:t>72</a:t>
            </a:fld>
            <a:endParaRPr lang="en-US"/>
          </a:p>
        </p:txBody>
      </p:sp>
      <p:pic>
        <p:nvPicPr>
          <p:cNvPr id="6" name="Content Placeholder 5">
            <a:extLst>
              <a:ext uri="{FF2B5EF4-FFF2-40B4-BE49-F238E27FC236}">
                <a16:creationId xmlns:a16="http://schemas.microsoft.com/office/drawing/2014/main" id="{70FD9EA6-97F1-4327-9E68-3C50C744133B}"/>
              </a:ext>
            </a:extLst>
          </p:cNvPr>
          <p:cNvPicPr>
            <a:picLocks noChangeAspect="1"/>
          </p:cNvPicPr>
          <p:nvPr/>
        </p:nvPicPr>
        <p:blipFill rotWithShape="1">
          <a:blip r:embed="rId2"/>
          <a:srcRect l="32694" t="23172" r="35781" b="27197"/>
          <a:stretch/>
        </p:blipFill>
        <p:spPr>
          <a:xfrm>
            <a:off x="385623" y="1219206"/>
            <a:ext cx="5162851" cy="4572000"/>
          </a:xfrm>
          <a:prstGeom prst="rect">
            <a:avLst/>
          </a:prstGeom>
        </p:spPr>
      </p:pic>
      <p:pic>
        <p:nvPicPr>
          <p:cNvPr id="7" name="Content Placeholder 9">
            <a:extLst>
              <a:ext uri="{FF2B5EF4-FFF2-40B4-BE49-F238E27FC236}">
                <a16:creationId xmlns:a16="http://schemas.microsoft.com/office/drawing/2014/main" id="{90E851B7-27A2-4965-8B51-000A0F27D75D}"/>
              </a:ext>
            </a:extLst>
          </p:cNvPr>
          <p:cNvPicPr>
            <a:picLocks noChangeAspect="1"/>
          </p:cNvPicPr>
          <p:nvPr/>
        </p:nvPicPr>
        <p:blipFill rotWithShape="1">
          <a:blip r:embed="rId3"/>
          <a:srcRect l="36945" t="19601" r="44287" b="27544"/>
          <a:stretch/>
        </p:blipFill>
        <p:spPr>
          <a:xfrm>
            <a:off x="7536881" y="1219206"/>
            <a:ext cx="2886077" cy="4572000"/>
          </a:xfrm>
          <a:prstGeom prst="rect">
            <a:avLst/>
          </a:prstGeom>
        </p:spPr>
      </p:pic>
      <p:cxnSp>
        <p:nvCxnSpPr>
          <p:cNvPr id="8" name="Straight Arrow Connector 7">
            <a:extLst>
              <a:ext uri="{FF2B5EF4-FFF2-40B4-BE49-F238E27FC236}">
                <a16:creationId xmlns:a16="http://schemas.microsoft.com/office/drawing/2014/main" id="{B7DC59DE-0302-4188-9982-BE5FC5319FD6}"/>
              </a:ext>
            </a:extLst>
          </p:cNvPr>
          <p:cNvCxnSpPr/>
          <p:nvPr/>
        </p:nvCxnSpPr>
        <p:spPr>
          <a:xfrm>
            <a:off x="281861" y="1239810"/>
            <a:ext cx="0" cy="246888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54D53D67-F90F-48CE-9F17-D728880FE268}"/>
              </a:ext>
            </a:extLst>
          </p:cNvPr>
          <p:cNvCxnSpPr/>
          <p:nvPr/>
        </p:nvCxnSpPr>
        <p:spPr>
          <a:xfrm>
            <a:off x="5665023" y="1239810"/>
            <a:ext cx="0" cy="246888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275722A-F0CE-4AF3-BF4C-958FA1DCD7F9}"/>
              </a:ext>
            </a:extLst>
          </p:cNvPr>
          <p:cNvSpPr txBox="1"/>
          <p:nvPr/>
        </p:nvSpPr>
        <p:spPr>
          <a:xfrm>
            <a:off x="5754856" y="2165777"/>
            <a:ext cx="1545404" cy="861774"/>
          </a:xfrm>
          <a:prstGeom prst="rect">
            <a:avLst/>
          </a:prstGeom>
          <a:noFill/>
        </p:spPr>
        <p:txBody>
          <a:bodyPr wrap="square" rtlCol="0">
            <a:spAutoFit/>
          </a:bodyPr>
          <a:lstStyle/>
          <a:p>
            <a:r>
              <a:rPr lang="en-US" sz="1600" b="1" dirty="0">
                <a:solidFill>
                  <a:srgbClr val="00B050"/>
                </a:solidFill>
                <a:latin typeface="Times New Roman" panose="02020603050405020304" pitchFamily="18" charset="0"/>
                <a:cs typeface="Times New Roman" panose="02020603050405020304" pitchFamily="18" charset="0"/>
              </a:rPr>
              <a:t>Increasing</a:t>
            </a:r>
          </a:p>
          <a:p>
            <a:r>
              <a:rPr lang="en-US" sz="1600" b="1" dirty="0">
                <a:solidFill>
                  <a:srgbClr val="00B050"/>
                </a:solidFill>
                <a:latin typeface="Times New Roman" panose="02020603050405020304" pitchFamily="18" charset="0"/>
                <a:cs typeface="Times New Roman" panose="02020603050405020304" pitchFamily="18" charset="0"/>
              </a:rPr>
              <a:t>Lithium</a:t>
            </a:r>
          </a:p>
          <a:p>
            <a:r>
              <a:rPr lang="en-US" sz="1600" b="1" dirty="0">
                <a:solidFill>
                  <a:srgbClr val="00B050"/>
                </a:solidFill>
                <a:latin typeface="Times New Roman" panose="02020603050405020304" pitchFamily="18" charset="0"/>
                <a:cs typeface="Times New Roman" panose="02020603050405020304" pitchFamily="18" charset="0"/>
              </a:rPr>
              <a:t>Up to 600 mg</a:t>
            </a:r>
          </a:p>
        </p:txBody>
      </p:sp>
      <p:sp>
        <p:nvSpPr>
          <p:cNvPr id="11" name="TextBox 10">
            <a:extLst>
              <a:ext uri="{FF2B5EF4-FFF2-40B4-BE49-F238E27FC236}">
                <a16:creationId xmlns:a16="http://schemas.microsoft.com/office/drawing/2014/main" id="{A6266B1A-C03F-42D9-886E-B047FBD59A02}"/>
              </a:ext>
            </a:extLst>
          </p:cNvPr>
          <p:cNvSpPr txBox="1"/>
          <p:nvPr/>
        </p:nvSpPr>
        <p:spPr>
          <a:xfrm>
            <a:off x="10335497" y="2161369"/>
            <a:ext cx="1607124" cy="2502993"/>
          </a:xfrm>
          <a:prstGeom prst="rect">
            <a:avLst/>
          </a:prstGeom>
          <a:noFill/>
        </p:spPr>
        <p:txBody>
          <a:bodyPr wrap="square" rtlCol="0">
            <a:normAutofit/>
          </a:bodyPr>
          <a:lstStyle/>
          <a:p>
            <a:pPr marL="176213" indent="-176213"/>
            <a:r>
              <a:rPr lang="en-US" dirty="0"/>
              <a:t>– </a:t>
            </a:r>
            <a:r>
              <a:rPr lang="en-US" sz="2000" b="1" dirty="0">
                <a:latin typeface="Times New Roman" panose="02020603050405020304" pitchFamily="18" charset="0"/>
                <a:cs typeface="Times New Roman" panose="02020603050405020304" pitchFamily="18" charset="0"/>
              </a:rPr>
              <a:t>No Li</a:t>
            </a:r>
          </a:p>
          <a:p>
            <a:pPr marL="176213" indent="-176213"/>
            <a:endParaRPr lang="en-US" sz="2000" b="1" dirty="0">
              <a:latin typeface="Times New Roman" panose="02020603050405020304" pitchFamily="18" charset="0"/>
              <a:cs typeface="Times New Roman" panose="02020603050405020304" pitchFamily="18" charset="0"/>
            </a:endParaRPr>
          </a:p>
          <a:p>
            <a:pPr marL="176213" indent="-176213"/>
            <a:r>
              <a:rPr lang="en-US" sz="2000" b="1" dirty="0">
                <a:solidFill>
                  <a:srgbClr val="FF0000"/>
                </a:solidFill>
                <a:latin typeface="Times New Roman" panose="02020603050405020304" pitchFamily="18" charset="0"/>
                <a:cs typeface="Times New Roman" panose="02020603050405020304" pitchFamily="18" charset="0"/>
              </a:rPr>
              <a:t>– Medium Li coating</a:t>
            </a:r>
          </a:p>
          <a:p>
            <a:pPr marL="176213" indent="-176213"/>
            <a:endParaRPr lang="en-US" sz="2000" b="1" dirty="0">
              <a:latin typeface="Times New Roman" panose="02020603050405020304" pitchFamily="18" charset="0"/>
              <a:cs typeface="Times New Roman" panose="02020603050405020304" pitchFamily="18" charset="0"/>
            </a:endParaRPr>
          </a:p>
          <a:p>
            <a:pPr marL="176213" indent="-176213"/>
            <a:r>
              <a:rPr lang="en-US" sz="2000" b="1" dirty="0">
                <a:solidFill>
                  <a:srgbClr val="0000CC"/>
                </a:solidFill>
                <a:latin typeface="Times New Roman" panose="02020603050405020304" pitchFamily="18" charset="0"/>
                <a:cs typeface="Times New Roman" panose="02020603050405020304" pitchFamily="18" charset="0"/>
              </a:rPr>
              <a:t>– Thick Li coating</a:t>
            </a:r>
          </a:p>
        </p:txBody>
      </p:sp>
    </p:spTree>
    <p:extLst>
      <p:ext uri="{BB962C8B-B14F-4D97-AF65-F5344CB8AC3E}">
        <p14:creationId xmlns:p14="http://schemas.microsoft.com/office/powerpoint/2010/main" val="74548135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1ABBC-11AB-465C-9729-8D4B8ADC3FBD}"/>
              </a:ext>
            </a:extLst>
          </p:cNvPr>
          <p:cNvSpPr>
            <a:spLocks noGrp="1"/>
          </p:cNvSpPr>
          <p:nvPr>
            <p:ph type="title"/>
          </p:nvPr>
        </p:nvSpPr>
        <p:spPr/>
        <p:txBody>
          <a:bodyPr>
            <a:normAutofit/>
          </a:bodyPr>
          <a:lstStyle/>
          <a:p>
            <a:r>
              <a:rPr lang="en-US" sz="3600" dirty="0"/>
              <a:t>Outline</a:t>
            </a:r>
          </a:p>
        </p:txBody>
      </p:sp>
      <p:sp>
        <p:nvSpPr>
          <p:cNvPr id="3" name="Content Placeholder 2">
            <a:extLst>
              <a:ext uri="{FF2B5EF4-FFF2-40B4-BE49-F238E27FC236}">
                <a16:creationId xmlns:a16="http://schemas.microsoft.com/office/drawing/2014/main" id="{86D08F81-6EB4-41D6-A64E-4E85A9C7AD34}"/>
              </a:ext>
            </a:extLst>
          </p:cNvPr>
          <p:cNvSpPr>
            <a:spLocks noGrp="1"/>
          </p:cNvSpPr>
          <p:nvPr>
            <p:ph idx="1"/>
          </p:nvPr>
        </p:nvSpPr>
        <p:spPr/>
        <p:txBody>
          <a:bodyPr/>
          <a:lstStyle/>
          <a:p>
            <a:r>
              <a:rPr lang="en-US" dirty="0">
                <a:solidFill>
                  <a:schemeClr val="bg1">
                    <a:lumMod val="85000"/>
                  </a:schemeClr>
                </a:solidFill>
              </a:rPr>
              <a:t>Introduction</a:t>
            </a:r>
            <a:r>
              <a:rPr lang="en-US" sz="2400" dirty="0">
                <a:solidFill>
                  <a:schemeClr val="bg1">
                    <a:lumMod val="85000"/>
                  </a:schemeClr>
                </a:solidFill>
              </a:rPr>
              <a:t>									3</a:t>
            </a:r>
          </a:p>
          <a:p>
            <a:pPr marL="457200" lvl="1" indent="0">
              <a:buNone/>
            </a:pPr>
            <a:endParaRPr lang="en-US" dirty="0">
              <a:solidFill>
                <a:schemeClr val="bg1">
                  <a:lumMod val="85000"/>
                </a:schemeClr>
              </a:solidFill>
            </a:endParaRPr>
          </a:p>
          <a:p>
            <a:pPr lvl="1"/>
            <a:r>
              <a:rPr lang="en-US" dirty="0">
                <a:solidFill>
                  <a:schemeClr val="bg1">
                    <a:lumMod val="85000"/>
                  </a:schemeClr>
                </a:solidFill>
              </a:rPr>
              <a:t>Basics of plasma material interactions						7</a:t>
            </a:r>
          </a:p>
          <a:p>
            <a:pPr marL="457200" lvl="1" indent="0">
              <a:buNone/>
            </a:pPr>
            <a:endParaRPr lang="en-US" dirty="0">
              <a:solidFill>
                <a:schemeClr val="bg1">
                  <a:lumMod val="85000"/>
                </a:schemeClr>
              </a:solidFill>
            </a:endParaRPr>
          </a:p>
          <a:p>
            <a:pPr lvl="1"/>
            <a:r>
              <a:rPr lang="en-US" dirty="0">
                <a:solidFill>
                  <a:schemeClr val="bg1">
                    <a:lumMod val="85000"/>
                  </a:schemeClr>
                </a:solidFill>
              </a:rPr>
              <a:t>Low temperature plasma material interactions				28</a:t>
            </a:r>
          </a:p>
          <a:p>
            <a:pPr marL="457200" lvl="1" indent="0">
              <a:buNone/>
            </a:pPr>
            <a:endParaRPr lang="en-US" dirty="0">
              <a:solidFill>
                <a:schemeClr val="bg1">
                  <a:lumMod val="85000"/>
                </a:schemeClr>
              </a:solidFill>
            </a:endParaRPr>
          </a:p>
          <a:p>
            <a:pPr lvl="1"/>
            <a:r>
              <a:rPr lang="en-US" dirty="0">
                <a:solidFill>
                  <a:schemeClr val="bg1">
                    <a:lumMod val="85000"/>
                  </a:schemeClr>
                </a:solidFill>
              </a:rPr>
              <a:t>High temperature plasma material interactions				50</a:t>
            </a:r>
          </a:p>
          <a:p>
            <a:pPr marL="457200" lvl="1" indent="0">
              <a:buNone/>
            </a:pPr>
            <a:endParaRPr lang="en-US" dirty="0">
              <a:solidFill>
                <a:schemeClr val="bg1">
                  <a:lumMod val="85000"/>
                </a:schemeClr>
              </a:solidFill>
            </a:endParaRPr>
          </a:p>
          <a:p>
            <a:pPr lvl="1"/>
            <a:r>
              <a:rPr lang="en-US" dirty="0"/>
              <a:t>Plasma surface diagnostics							74</a:t>
            </a:r>
          </a:p>
          <a:p>
            <a:pPr marL="457200" lvl="1" indent="0">
              <a:buNone/>
            </a:pPr>
            <a:endParaRPr lang="en-US" dirty="0">
              <a:solidFill>
                <a:schemeClr val="bg1">
                  <a:lumMod val="85000"/>
                </a:schemeClr>
              </a:solidFill>
            </a:endParaRPr>
          </a:p>
          <a:p>
            <a:r>
              <a:rPr lang="en-US" dirty="0">
                <a:solidFill>
                  <a:schemeClr val="bg1">
                    <a:lumMod val="85000"/>
                  </a:schemeClr>
                </a:solidFill>
              </a:rPr>
              <a:t>Summary										84</a:t>
            </a:r>
          </a:p>
        </p:txBody>
      </p:sp>
      <p:sp>
        <p:nvSpPr>
          <p:cNvPr id="4" name="Date Placeholder 3">
            <a:extLst>
              <a:ext uri="{FF2B5EF4-FFF2-40B4-BE49-F238E27FC236}">
                <a16:creationId xmlns:a16="http://schemas.microsoft.com/office/drawing/2014/main" id="{F7124D4D-806B-4ED6-87EF-DF6994EF800C}"/>
              </a:ext>
            </a:extLst>
          </p:cNvPr>
          <p:cNvSpPr>
            <a:spLocks noGrp="1"/>
          </p:cNvSpPr>
          <p:nvPr>
            <p:ph type="dt" sz="half" idx="10"/>
          </p:nvPr>
        </p:nvSpPr>
        <p:spPr/>
        <p:txBody>
          <a:bodyPr/>
          <a:lstStyle/>
          <a:p>
            <a:r>
              <a:rPr lang="en-US"/>
              <a:t>6/14/2019</a:t>
            </a:r>
          </a:p>
        </p:txBody>
      </p:sp>
      <p:sp>
        <p:nvSpPr>
          <p:cNvPr id="5" name="Footer Placeholder 4">
            <a:extLst>
              <a:ext uri="{FF2B5EF4-FFF2-40B4-BE49-F238E27FC236}">
                <a16:creationId xmlns:a16="http://schemas.microsoft.com/office/drawing/2014/main" id="{76AE1602-62E6-4F99-8807-E49F00DA497A}"/>
              </a:ext>
            </a:extLst>
          </p:cNvPr>
          <p:cNvSpPr>
            <a:spLocks noGrp="1"/>
          </p:cNvSpPr>
          <p:nvPr>
            <p:ph type="ftr" sz="quarter" idx="11"/>
          </p:nvPr>
        </p:nvSpPr>
        <p:spPr/>
        <p:txBody>
          <a:bodyPr/>
          <a:lstStyle/>
          <a:p>
            <a:r>
              <a:rPr lang="en-US"/>
              <a:t>2019 Science Undergraduate Laboratory Internships (SULI) Lectures - Princeton PLasma Physics Laboratory, Princeton NJ, USA</a:t>
            </a:r>
          </a:p>
        </p:txBody>
      </p:sp>
      <p:sp>
        <p:nvSpPr>
          <p:cNvPr id="6" name="Slide Number Placeholder 5">
            <a:extLst>
              <a:ext uri="{FF2B5EF4-FFF2-40B4-BE49-F238E27FC236}">
                <a16:creationId xmlns:a16="http://schemas.microsoft.com/office/drawing/2014/main" id="{00D63EC7-74BD-488A-9B7D-A4073687722D}"/>
              </a:ext>
            </a:extLst>
          </p:cNvPr>
          <p:cNvSpPr>
            <a:spLocks noGrp="1"/>
          </p:cNvSpPr>
          <p:nvPr>
            <p:ph type="sldNum" sz="quarter" idx="12"/>
          </p:nvPr>
        </p:nvSpPr>
        <p:spPr/>
        <p:txBody>
          <a:bodyPr/>
          <a:lstStyle/>
          <a:p>
            <a:fld id="{DAA54947-94DF-4087-82AF-D7550B309CB3}" type="slidenum">
              <a:rPr lang="en-US" smtClean="0"/>
              <a:t>73</a:t>
            </a:fld>
            <a:endParaRPr lang="en-US"/>
          </a:p>
        </p:txBody>
      </p:sp>
    </p:spTree>
    <p:extLst>
      <p:ext uri="{BB962C8B-B14F-4D97-AF65-F5344CB8AC3E}">
        <p14:creationId xmlns:p14="http://schemas.microsoft.com/office/powerpoint/2010/main" val="48639575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C60B6-CDF4-427F-A4BC-65AEDC2BF9F0}"/>
              </a:ext>
            </a:extLst>
          </p:cNvPr>
          <p:cNvSpPr>
            <a:spLocks noGrp="1"/>
          </p:cNvSpPr>
          <p:nvPr>
            <p:ph type="title"/>
          </p:nvPr>
        </p:nvSpPr>
        <p:spPr/>
        <p:txBody>
          <a:bodyPr>
            <a:normAutofit/>
          </a:bodyPr>
          <a:lstStyle/>
          <a:p>
            <a:r>
              <a:rPr lang="en-US" sz="3600" dirty="0"/>
              <a:t>PMI experiment and theory</a:t>
            </a:r>
          </a:p>
        </p:txBody>
      </p:sp>
      <p:sp>
        <p:nvSpPr>
          <p:cNvPr id="3" name="Date Placeholder 2">
            <a:extLst>
              <a:ext uri="{FF2B5EF4-FFF2-40B4-BE49-F238E27FC236}">
                <a16:creationId xmlns:a16="http://schemas.microsoft.com/office/drawing/2014/main" id="{81BEF21D-0FAC-4F53-AD6D-FA09C0F95C04}"/>
              </a:ext>
            </a:extLst>
          </p:cNvPr>
          <p:cNvSpPr>
            <a:spLocks noGrp="1"/>
          </p:cNvSpPr>
          <p:nvPr>
            <p:ph type="dt" sz="half" idx="10"/>
          </p:nvPr>
        </p:nvSpPr>
        <p:spPr/>
        <p:txBody>
          <a:bodyPr/>
          <a:lstStyle/>
          <a:p>
            <a:r>
              <a:rPr lang="en-US"/>
              <a:t>6/14/2019</a:t>
            </a:r>
          </a:p>
        </p:txBody>
      </p:sp>
      <p:sp>
        <p:nvSpPr>
          <p:cNvPr id="4" name="Footer Placeholder 3">
            <a:extLst>
              <a:ext uri="{FF2B5EF4-FFF2-40B4-BE49-F238E27FC236}">
                <a16:creationId xmlns:a16="http://schemas.microsoft.com/office/drawing/2014/main" id="{74C13C3A-598C-4480-8455-AC8020026FF9}"/>
              </a:ext>
            </a:extLst>
          </p:cNvPr>
          <p:cNvSpPr>
            <a:spLocks noGrp="1"/>
          </p:cNvSpPr>
          <p:nvPr>
            <p:ph type="ftr" sz="quarter" idx="11"/>
          </p:nvPr>
        </p:nvSpPr>
        <p:spPr/>
        <p:txBody>
          <a:bodyPr/>
          <a:lstStyle/>
          <a:p>
            <a:r>
              <a:rPr lang="en-US"/>
              <a:t>2019 Science Undergraduate Laboratory Internships (SULI) Lectures - Princeton PLasma Physics Laboratory, Princeton NJ, USA</a:t>
            </a:r>
          </a:p>
        </p:txBody>
      </p:sp>
      <p:sp>
        <p:nvSpPr>
          <p:cNvPr id="5" name="Slide Number Placeholder 4">
            <a:extLst>
              <a:ext uri="{FF2B5EF4-FFF2-40B4-BE49-F238E27FC236}">
                <a16:creationId xmlns:a16="http://schemas.microsoft.com/office/drawing/2014/main" id="{F997472F-5C9C-45B0-B88C-243344F5EBBE}"/>
              </a:ext>
            </a:extLst>
          </p:cNvPr>
          <p:cNvSpPr>
            <a:spLocks noGrp="1"/>
          </p:cNvSpPr>
          <p:nvPr>
            <p:ph type="sldNum" sz="quarter" idx="12"/>
          </p:nvPr>
        </p:nvSpPr>
        <p:spPr/>
        <p:txBody>
          <a:bodyPr/>
          <a:lstStyle/>
          <a:p>
            <a:fld id="{DAA54947-94DF-4087-82AF-D7550B309CB3}" type="slidenum">
              <a:rPr lang="en-US" smtClean="0"/>
              <a:t>74</a:t>
            </a:fld>
            <a:endParaRPr lang="en-US"/>
          </a:p>
        </p:txBody>
      </p:sp>
      <p:grpSp>
        <p:nvGrpSpPr>
          <p:cNvPr id="6" name="Group 5">
            <a:extLst>
              <a:ext uri="{FF2B5EF4-FFF2-40B4-BE49-F238E27FC236}">
                <a16:creationId xmlns:a16="http://schemas.microsoft.com/office/drawing/2014/main" id="{ACBB73CF-714A-456B-A316-693A62152055}"/>
              </a:ext>
            </a:extLst>
          </p:cNvPr>
          <p:cNvGrpSpPr>
            <a:grpSpLocks noChangeAspect="1"/>
          </p:cNvGrpSpPr>
          <p:nvPr/>
        </p:nvGrpSpPr>
        <p:grpSpPr>
          <a:xfrm>
            <a:off x="1492104" y="980913"/>
            <a:ext cx="9209935" cy="5120640"/>
            <a:chOff x="249358" y="798957"/>
            <a:chExt cx="8852783" cy="5332239"/>
          </a:xfrm>
        </p:grpSpPr>
        <p:sp>
          <p:nvSpPr>
            <p:cNvPr id="7" name="Rectangle 6">
              <a:extLst>
                <a:ext uri="{FF2B5EF4-FFF2-40B4-BE49-F238E27FC236}">
                  <a16:creationId xmlns:a16="http://schemas.microsoft.com/office/drawing/2014/main" id="{E6929C42-0898-45F7-96AE-FF58AD4E6E15}"/>
                </a:ext>
              </a:extLst>
            </p:cNvPr>
            <p:cNvSpPr/>
            <p:nvPr/>
          </p:nvSpPr>
          <p:spPr>
            <a:xfrm>
              <a:off x="706574" y="1260763"/>
              <a:ext cx="1800000" cy="3600000"/>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59CF8E1C-6860-4119-8821-15234923B6D5}"/>
                </a:ext>
              </a:extLst>
            </p:cNvPr>
            <p:cNvSpPr/>
            <p:nvPr/>
          </p:nvSpPr>
          <p:spPr>
            <a:xfrm>
              <a:off x="2646179" y="1260763"/>
              <a:ext cx="2880000" cy="3600000"/>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C8240D97-7D26-4839-B33D-F9CBB977AA7E}"/>
                </a:ext>
              </a:extLst>
            </p:cNvPr>
            <p:cNvSpPr/>
            <p:nvPr/>
          </p:nvSpPr>
          <p:spPr>
            <a:xfrm>
              <a:off x="5678175" y="1260763"/>
              <a:ext cx="1800000" cy="3600000"/>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cxnSp>
          <p:nvCxnSpPr>
            <p:cNvPr id="10" name="Straight Arrow Connector 9">
              <a:extLst>
                <a:ext uri="{FF2B5EF4-FFF2-40B4-BE49-F238E27FC236}">
                  <a16:creationId xmlns:a16="http://schemas.microsoft.com/office/drawing/2014/main" id="{04428E50-C21E-4AA7-9FA3-253AD40C2B32}"/>
                </a:ext>
              </a:extLst>
            </p:cNvPr>
            <p:cNvCxnSpPr/>
            <p:nvPr/>
          </p:nvCxnSpPr>
          <p:spPr>
            <a:xfrm>
              <a:off x="249358" y="1828795"/>
              <a:ext cx="7560000" cy="0"/>
            </a:xfrm>
            <a:prstGeom prst="straightConnector1">
              <a:avLst/>
            </a:prstGeom>
            <a:ln w="6350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2BC03E3-B728-4EF4-AF89-25D3E3C399D1}"/>
                </a:ext>
              </a:extLst>
            </p:cNvPr>
            <p:cNvCxnSpPr/>
            <p:nvPr/>
          </p:nvCxnSpPr>
          <p:spPr>
            <a:xfrm>
              <a:off x="249358" y="4267205"/>
              <a:ext cx="7560000" cy="0"/>
            </a:xfrm>
            <a:prstGeom prst="straightConnector1">
              <a:avLst/>
            </a:prstGeom>
            <a:ln w="6350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51C92533-CE9C-4F44-A51F-D2A618A91897}"/>
                </a:ext>
              </a:extLst>
            </p:cNvPr>
            <p:cNvCxnSpPr/>
            <p:nvPr/>
          </p:nvCxnSpPr>
          <p:spPr>
            <a:xfrm>
              <a:off x="251540" y="5438898"/>
              <a:ext cx="7560000" cy="0"/>
            </a:xfrm>
            <a:prstGeom prst="straightConnector1">
              <a:avLst/>
            </a:prstGeom>
            <a:ln w="6350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0B25B5F-E91B-41BB-B648-D53BF5B415B6}"/>
                </a:ext>
              </a:extLst>
            </p:cNvPr>
            <p:cNvSpPr txBox="1"/>
            <p:nvPr/>
          </p:nvSpPr>
          <p:spPr>
            <a:xfrm>
              <a:off x="706574" y="798957"/>
              <a:ext cx="1799999" cy="461665"/>
            </a:xfrm>
            <a:prstGeom prst="rect">
              <a:avLst/>
            </a:prstGeom>
            <a:noFill/>
          </p:spPr>
          <p:txBody>
            <a:bodyPr wrap="square" rtlCol="0" anchor="ctr">
              <a:spAutoFit/>
            </a:bodyPr>
            <a:lstStyle/>
            <a:p>
              <a:pPr algn="ctr"/>
              <a:r>
                <a:rPr lang="en-AU" sz="2400" b="1" dirty="0"/>
                <a:t>Ballistic</a:t>
              </a:r>
            </a:p>
          </p:txBody>
        </p:sp>
        <p:sp>
          <p:nvSpPr>
            <p:cNvPr id="14" name="TextBox 13">
              <a:extLst>
                <a:ext uri="{FF2B5EF4-FFF2-40B4-BE49-F238E27FC236}">
                  <a16:creationId xmlns:a16="http://schemas.microsoft.com/office/drawing/2014/main" id="{EC6B9466-C18F-4DEE-9B3C-EEF4B0DF40B4}"/>
                </a:ext>
              </a:extLst>
            </p:cNvPr>
            <p:cNvSpPr txBox="1"/>
            <p:nvPr/>
          </p:nvSpPr>
          <p:spPr>
            <a:xfrm>
              <a:off x="2646179" y="798957"/>
              <a:ext cx="2880000" cy="461665"/>
            </a:xfrm>
            <a:prstGeom prst="rect">
              <a:avLst/>
            </a:prstGeom>
            <a:noFill/>
          </p:spPr>
          <p:txBody>
            <a:bodyPr wrap="square" rtlCol="0" anchor="ctr">
              <a:spAutoFit/>
            </a:bodyPr>
            <a:lstStyle/>
            <a:p>
              <a:pPr algn="ctr"/>
              <a:r>
                <a:rPr lang="en-AU" sz="2400" b="1" dirty="0" err="1"/>
                <a:t>Diffusional</a:t>
              </a:r>
              <a:endParaRPr lang="en-AU" sz="2400" b="1" dirty="0"/>
            </a:p>
          </p:txBody>
        </p:sp>
        <p:sp>
          <p:nvSpPr>
            <p:cNvPr id="15" name="TextBox 14">
              <a:extLst>
                <a:ext uri="{FF2B5EF4-FFF2-40B4-BE49-F238E27FC236}">
                  <a16:creationId xmlns:a16="http://schemas.microsoft.com/office/drawing/2014/main" id="{01ED18BD-921E-4D65-95E0-8883C5C06F3E}"/>
                </a:ext>
              </a:extLst>
            </p:cNvPr>
            <p:cNvSpPr txBox="1"/>
            <p:nvPr/>
          </p:nvSpPr>
          <p:spPr>
            <a:xfrm>
              <a:off x="5678175" y="812812"/>
              <a:ext cx="2436641" cy="461665"/>
            </a:xfrm>
            <a:prstGeom prst="rect">
              <a:avLst/>
            </a:prstGeom>
            <a:noFill/>
          </p:spPr>
          <p:txBody>
            <a:bodyPr wrap="square" rtlCol="0" anchor="ctr">
              <a:spAutoFit/>
            </a:bodyPr>
            <a:lstStyle/>
            <a:p>
              <a:pPr algn="r"/>
              <a:r>
                <a:rPr lang="en-AU" sz="2400" b="1" dirty="0">
                  <a:solidFill>
                    <a:srgbClr val="C00000"/>
                  </a:solidFill>
                </a:rPr>
                <a:t>PSI Scales</a:t>
              </a:r>
            </a:p>
          </p:txBody>
        </p:sp>
        <p:sp>
          <p:nvSpPr>
            <p:cNvPr id="16" name="TextBox 15">
              <a:extLst>
                <a:ext uri="{FF2B5EF4-FFF2-40B4-BE49-F238E27FC236}">
                  <a16:creationId xmlns:a16="http://schemas.microsoft.com/office/drawing/2014/main" id="{54E73DC4-8951-41F8-8857-6A75BD4566A0}"/>
                </a:ext>
              </a:extLst>
            </p:cNvPr>
            <p:cNvSpPr txBox="1"/>
            <p:nvPr/>
          </p:nvSpPr>
          <p:spPr>
            <a:xfrm>
              <a:off x="706574" y="1413155"/>
              <a:ext cx="6771601" cy="369332"/>
            </a:xfrm>
            <a:prstGeom prst="rect">
              <a:avLst/>
            </a:prstGeom>
            <a:noFill/>
          </p:spPr>
          <p:txBody>
            <a:bodyPr wrap="square" rtlCol="0" anchor="ctr">
              <a:spAutoFit/>
            </a:bodyPr>
            <a:lstStyle/>
            <a:p>
              <a:r>
                <a:rPr lang="en-AU" b="1" dirty="0"/>
                <a:t>10</a:t>
              </a:r>
              <a:r>
                <a:rPr lang="en-AU" b="1" baseline="30000" dirty="0"/>
                <a:t>-15 </a:t>
              </a:r>
              <a:r>
                <a:rPr lang="en-AU" b="1" dirty="0"/>
                <a:t>              10</a:t>
              </a:r>
              <a:r>
                <a:rPr lang="en-AU" b="1" baseline="30000" dirty="0"/>
                <a:t>-12</a:t>
              </a:r>
              <a:r>
                <a:rPr lang="en-AU" b="1" dirty="0"/>
                <a:t>      10</a:t>
              </a:r>
              <a:r>
                <a:rPr lang="en-AU" b="1" baseline="30000" dirty="0"/>
                <a:t>-9</a:t>
              </a:r>
              <a:r>
                <a:rPr lang="en-AU" b="1" dirty="0"/>
                <a:t>                                    10</a:t>
              </a:r>
              <a:r>
                <a:rPr lang="en-AU" b="1" baseline="30000" dirty="0"/>
                <a:t>-6</a:t>
              </a:r>
              <a:r>
                <a:rPr lang="en-AU" b="1" dirty="0"/>
                <a:t>                      10</a:t>
              </a:r>
              <a:r>
                <a:rPr lang="en-AU" b="1" baseline="30000" dirty="0"/>
                <a:t>-1</a:t>
              </a:r>
              <a:r>
                <a:rPr lang="en-AU" b="1" dirty="0"/>
                <a:t> to hr</a:t>
              </a:r>
            </a:p>
          </p:txBody>
        </p:sp>
        <p:sp>
          <p:nvSpPr>
            <p:cNvPr id="17" name="TextBox 16">
              <a:extLst>
                <a:ext uri="{FF2B5EF4-FFF2-40B4-BE49-F238E27FC236}">
                  <a16:creationId xmlns:a16="http://schemas.microsoft.com/office/drawing/2014/main" id="{7280283F-7BA9-4C5A-B8C6-8563B25CFB61}"/>
                </a:ext>
              </a:extLst>
            </p:cNvPr>
            <p:cNvSpPr txBox="1"/>
            <p:nvPr/>
          </p:nvSpPr>
          <p:spPr>
            <a:xfrm>
              <a:off x="7825165" y="1643937"/>
              <a:ext cx="1083255" cy="1077218"/>
            </a:xfrm>
            <a:prstGeom prst="rect">
              <a:avLst/>
            </a:prstGeom>
            <a:noFill/>
          </p:spPr>
          <p:txBody>
            <a:bodyPr wrap="none" rtlCol="0">
              <a:spAutoFit/>
            </a:bodyPr>
            <a:lstStyle/>
            <a:p>
              <a:r>
                <a:rPr lang="en-AU" b="1" dirty="0"/>
                <a:t>Time</a:t>
              </a:r>
            </a:p>
            <a:p>
              <a:r>
                <a:rPr lang="en-AU" b="1" dirty="0"/>
                <a:t>(sec)</a:t>
              </a:r>
            </a:p>
            <a:p>
              <a:r>
                <a:rPr lang="en-AU" sz="1400" b="1" dirty="0">
                  <a:solidFill>
                    <a:schemeClr val="accent3">
                      <a:lumMod val="50000"/>
                    </a:schemeClr>
                  </a:solidFill>
                </a:rPr>
                <a:t>Experimental</a:t>
              </a:r>
            </a:p>
            <a:p>
              <a:r>
                <a:rPr lang="en-AU" sz="1400" b="1" dirty="0">
                  <a:solidFill>
                    <a:schemeClr val="accent3">
                      <a:lumMod val="50000"/>
                    </a:schemeClr>
                  </a:solidFill>
                </a:rPr>
                <a:t>Capability</a:t>
              </a:r>
            </a:p>
          </p:txBody>
        </p:sp>
        <p:sp>
          <p:nvSpPr>
            <p:cNvPr id="18" name="TextBox 17">
              <a:extLst>
                <a:ext uri="{FF2B5EF4-FFF2-40B4-BE49-F238E27FC236}">
                  <a16:creationId xmlns:a16="http://schemas.microsoft.com/office/drawing/2014/main" id="{566E32BB-A0DD-4AD4-B9D8-447DBD823DBF}"/>
                </a:ext>
              </a:extLst>
            </p:cNvPr>
            <p:cNvSpPr txBox="1"/>
            <p:nvPr/>
          </p:nvSpPr>
          <p:spPr>
            <a:xfrm>
              <a:off x="7823861" y="4087090"/>
              <a:ext cx="1278280" cy="584775"/>
            </a:xfrm>
            <a:prstGeom prst="rect">
              <a:avLst/>
            </a:prstGeom>
            <a:noFill/>
          </p:spPr>
          <p:txBody>
            <a:bodyPr wrap="none" rtlCol="0">
              <a:spAutoFit/>
            </a:bodyPr>
            <a:lstStyle/>
            <a:p>
              <a:r>
                <a:rPr lang="en-AU" b="1" dirty="0"/>
                <a:t>Spatial</a:t>
              </a:r>
            </a:p>
            <a:p>
              <a:r>
                <a:rPr lang="en-AU" sz="1400" b="1" dirty="0">
                  <a:solidFill>
                    <a:schemeClr val="accent3">
                      <a:lumMod val="50000"/>
                    </a:schemeClr>
                  </a:solidFill>
                </a:rPr>
                <a:t>(feature size, m)</a:t>
              </a:r>
            </a:p>
          </p:txBody>
        </p:sp>
        <p:sp>
          <p:nvSpPr>
            <p:cNvPr id="19" name="TextBox 18">
              <a:extLst>
                <a:ext uri="{FF2B5EF4-FFF2-40B4-BE49-F238E27FC236}">
                  <a16:creationId xmlns:a16="http://schemas.microsoft.com/office/drawing/2014/main" id="{693C4474-1BA9-4A02-A9C2-B17934DD9198}"/>
                </a:ext>
              </a:extLst>
            </p:cNvPr>
            <p:cNvSpPr txBox="1"/>
            <p:nvPr/>
          </p:nvSpPr>
          <p:spPr>
            <a:xfrm>
              <a:off x="7809359" y="3075704"/>
              <a:ext cx="1189332" cy="646331"/>
            </a:xfrm>
            <a:prstGeom prst="rect">
              <a:avLst/>
            </a:prstGeom>
            <a:noFill/>
          </p:spPr>
          <p:txBody>
            <a:bodyPr wrap="square" rtlCol="0" anchor="ctr">
              <a:spAutoFit/>
            </a:bodyPr>
            <a:lstStyle/>
            <a:p>
              <a:pPr algn="ctr"/>
              <a:r>
                <a:rPr lang="en-AU" b="1" dirty="0" err="1">
                  <a:solidFill>
                    <a:srgbClr val="7030A0"/>
                  </a:solidFill>
                </a:rPr>
                <a:t>Modeling</a:t>
              </a:r>
              <a:r>
                <a:rPr lang="en-AU" b="1" dirty="0">
                  <a:solidFill>
                    <a:srgbClr val="7030A0"/>
                  </a:solidFill>
                </a:rPr>
                <a:t> capability</a:t>
              </a:r>
            </a:p>
          </p:txBody>
        </p:sp>
        <p:sp>
          <p:nvSpPr>
            <p:cNvPr id="20" name="Oval 19">
              <a:extLst>
                <a:ext uri="{FF2B5EF4-FFF2-40B4-BE49-F238E27FC236}">
                  <a16:creationId xmlns:a16="http://schemas.microsoft.com/office/drawing/2014/main" id="{FDB62BAD-B794-4CB5-95DB-AAC6D297661C}"/>
                </a:ext>
              </a:extLst>
            </p:cNvPr>
            <p:cNvSpPr/>
            <p:nvPr/>
          </p:nvSpPr>
          <p:spPr>
            <a:xfrm>
              <a:off x="401764" y="2715490"/>
              <a:ext cx="2340000" cy="1080000"/>
            </a:xfrm>
            <a:prstGeom prst="ellipse">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dirty="0"/>
            </a:p>
          </p:txBody>
        </p:sp>
        <p:sp>
          <p:nvSpPr>
            <p:cNvPr id="21" name="Oval 20">
              <a:extLst>
                <a:ext uri="{FF2B5EF4-FFF2-40B4-BE49-F238E27FC236}">
                  <a16:creationId xmlns:a16="http://schemas.microsoft.com/office/drawing/2014/main" id="{F5064EC7-69FD-4513-A49D-F38F85868733}"/>
                </a:ext>
              </a:extLst>
            </p:cNvPr>
            <p:cNvSpPr/>
            <p:nvPr/>
          </p:nvSpPr>
          <p:spPr>
            <a:xfrm>
              <a:off x="2132259" y="2715490"/>
              <a:ext cx="2340000" cy="1080000"/>
            </a:xfrm>
            <a:prstGeom prst="ellipse">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Oval 21">
              <a:extLst>
                <a:ext uri="{FF2B5EF4-FFF2-40B4-BE49-F238E27FC236}">
                  <a16:creationId xmlns:a16="http://schemas.microsoft.com/office/drawing/2014/main" id="{B5EDFB35-1042-46E6-8908-43425458394A}"/>
                </a:ext>
              </a:extLst>
            </p:cNvPr>
            <p:cNvSpPr/>
            <p:nvPr/>
          </p:nvSpPr>
          <p:spPr>
            <a:xfrm>
              <a:off x="3850414" y="2701964"/>
              <a:ext cx="2340000" cy="10800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Oval 22">
              <a:extLst>
                <a:ext uri="{FF2B5EF4-FFF2-40B4-BE49-F238E27FC236}">
                  <a16:creationId xmlns:a16="http://schemas.microsoft.com/office/drawing/2014/main" id="{EDED9D2A-B4F6-4191-BAE4-E621DAB8FA3C}"/>
                </a:ext>
              </a:extLst>
            </p:cNvPr>
            <p:cNvSpPr/>
            <p:nvPr/>
          </p:nvSpPr>
          <p:spPr>
            <a:xfrm>
              <a:off x="5387220" y="2715490"/>
              <a:ext cx="2340000" cy="1080000"/>
            </a:xfrm>
            <a:prstGeom prst="ellipse">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TextBox 23">
              <a:extLst>
                <a:ext uri="{FF2B5EF4-FFF2-40B4-BE49-F238E27FC236}">
                  <a16:creationId xmlns:a16="http://schemas.microsoft.com/office/drawing/2014/main" id="{CB5CB39A-0616-4E00-86BC-904E0C2DC9BE}"/>
                </a:ext>
              </a:extLst>
            </p:cNvPr>
            <p:cNvSpPr txBox="1"/>
            <p:nvPr/>
          </p:nvSpPr>
          <p:spPr>
            <a:xfrm>
              <a:off x="387910" y="3045813"/>
              <a:ext cx="1744349" cy="369332"/>
            </a:xfrm>
            <a:prstGeom prst="rect">
              <a:avLst/>
            </a:prstGeom>
            <a:noFill/>
          </p:spPr>
          <p:txBody>
            <a:bodyPr wrap="square" rtlCol="0" anchor="ctr">
              <a:spAutoFit/>
            </a:bodyPr>
            <a:lstStyle/>
            <a:p>
              <a:pPr algn="ctr"/>
              <a:r>
                <a:rPr lang="en-AU" b="1" dirty="0" err="1"/>
                <a:t>Ab</a:t>
              </a:r>
              <a:r>
                <a:rPr lang="en-AU" b="1" dirty="0"/>
                <a:t>-initio, QMD</a:t>
              </a:r>
            </a:p>
          </p:txBody>
        </p:sp>
        <p:sp>
          <p:nvSpPr>
            <p:cNvPr id="25" name="TextBox 24">
              <a:extLst>
                <a:ext uri="{FF2B5EF4-FFF2-40B4-BE49-F238E27FC236}">
                  <a16:creationId xmlns:a16="http://schemas.microsoft.com/office/drawing/2014/main" id="{737385F7-B651-4AF1-9BEB-B7B804BFC76F}"/>
                </a:ext>
              </a:extLst>
            </p:cNvPr>
            <p:cNvSpPr txBox="1"/>
            <p:nvPr/>
          </p:nvSpPr>
          <p:spPr>
            <a:xfrm>
              <a:off x="2489139" y="2907258"/>
              <a:ext cx="1265456" cy="646331"/>
            </a:xfrm>
            <a:prstGeom prst="rect">
              <a:avLst/>
            </a:prstGeom>
            <a:noFill/>
          </p:spPr>
          <p:txBody>
            <a:bodyPr wrap="square" rtlCol="0" anchor="ctr">
              <a:spAutoFit/>
            </a:bodyPr>
            <a:lstStyle/>
            <a:p>
              <a:pPr algn="ctr"/>
              <a:r>
                <a:rPr lang="en-AU" b="1" dirty="0"/>
                <a:t>Molecular dynamics</a:t>
              </a:r>
            </a:p>
          </p:txBody>
        </p:sp>
        <p:sp>
          <p:nvSpPr>
            <p:cNvPr id="26" name="TextBox 25">
              <a:extLst>
                <a:ext uri="{FF2B5EF4-FFF2-40B4-BE49-F238E27FC236}">
                  <a16:creationId xmlns:a16="http://schemas.microsoft.com/office/drawing/2014/main" id="{AF0FC8F1-68E9-4936-99E7-9358E4E183A7}"/>
                </a:ext>
              </a:extLst>
            </p:cNvPr>
            <p:cNvSpPr txBox="1"/>
            <p:nvPr/>
          </p:nvSpPr>
          <p:spPr>
            <a:xfrm>
              <a:off x="3822704" y="2895589"/>
              <a:ext cx="1744349" cy="646331"/>
            </a:xfrm>
            <a:prstGeom prst="rect">
              <a:avLst/>
            </a:prstGeom>
            <a:noFill/>
          </p:spPr>
          <p:txBody>
            <a:bodyPr wrap="square" rtlCol="0" anchor="ctr">
              <a:spAutoFit/>
            </a:bodyPr>
            <a:lstStyle/>
            <a:p>
              <a:pPr algn="ctr"/>
              <a:r>
                <a:rPr lang="en-AU" b="1" dirty="0"/>
                <a:t>Kinetic Monte Carlo</a:t>
              </a:r>
            </a:p>
          </p:txBody>
        </p:sp>
        <p:sp>
          <p:nvSpPr>
            <p:cNvPr id="27" name="TextBox 26">
              <a:extLst>
                <a:ext uri="{FF2B5EF4-FFF2-40B4-BE49-F238E27FC236}">
                  <a16:creationId xmlns:a16="http://schemas.microsoft.com/office/drawing/2014/main" id="{74C8C7F8-7D6B-4FC0-9720-5DBE3D9E5455}"/>
                </a:ext>
              </a:extLst>
            </p:cNvPr>
            <p:cNvSpPr txBox="1"/>
            <p:nvPr/>
          </p:nvSpPr>
          <p:spPr>
            <a:xfrm>
              <a:off x="5387221" y="2907263"/>
              <a:ext cx="2340000" cy="646331"/>
            </a:xfrm>
            <a:prstGeom prst="rect">
              <a:avLst/>
            </a:prstGeom>
            <a:noFill/>
          </p:spPr>
          <p:txBody>
            <a:bodyPr wrap="square" rtlCol="0" anchor="ctr">
              <a:spAutoFit/>
            </a:bodyPr>
            <a:lstStyle/>
            <a:p>
              <a:pPr algn="ctr"/>
              <a:r>
                <a:rPr lang="en-AU" b="1" dirty="0"/>
                <a:t>Continuum finite </a:t>
              </a:r>
              <a:r>
                <a:rPr lang="en-AU" b="1" dirty="0" err="1"/>
                <a:t>modeling</a:t>
              </a:r>
              <a:endParaRPr lang="en-AU" b="1" dirty="0"/>
            </a:p>
          </p:txBody>
        </p:sp>
        <p:sp>
          <p:nvSpPr>
            <p:cNvPr id="28" name="TextBox 27">
              <a:extLst>
                <a:ext uri="{FF2B5EF4-FFF2-40B4-BE49-F238E27FC236}">
                  <a16:creationId xmlns:a16="http://schemas.microsoft.com/office/drawing/2014/main" id="{35C96E82-EF03-482E-994C-FAEDB84C922B}"/>
                </a:ext>
              </a:extLst>
            </p:cNvPr>
            <p:cNvSpPr txBox="1"/>
            <p:nvPr/>
          </p:nvSpPr>
          <p:spPr>
            <a:xfrm>
              <a:off x="609589" y="1953475"/>
              <a:ext cx="4336099" cy="523220"/>
            </a:xfrm>
            <a:prstGeom prst="rect">
              <a:avLst/>
            </a:prstGeom>
            <a:noFill/>
          </p:spPr>
          <p:txBody>
            <a:bodyPr wrap="none" rtlCol="0">
              <a:spAutoFit/>
            </a:bodyPr>
            <a:lstStyle/>
            <a:p>
              <a:r>
                <a:rPr lang="en-AU" sz="2800" b="1" dirty="0">
                  <a:solidFill>
                    <a:schemeClr val="accent3">
                      <a:lumMod val="50000"/>
                    </a:schemeClr>
                  </a:solidFill>
                </a:rPr>
                <a:t>pump probe       pulsed system</a:t>
              </a:r>
            </a:p>
          </p:txBody>
        </p:sp>
        <p:sp>
          <p:nvSpPr>
            <p:cNvPr id="29" name="TextBox 28">
              <a:extLst>
                <a:ext uri="{FF2B5EF4-FFF2-40B4-BE49-F238E27FC236}">
                  <a16:creationId xmlns:a16="http://schemas.microsoft.com/office/drawing/2014/main" id="{3093E445-96F6-48BE-84AC-B0D3896E3775}"/>
                </a:ext>
              </a:extLst>
            </p:cNvPr>
            <p:cNvSpPr txBox="1"/>
            <p:nvPr/>
          </p:nvSpPr>
          <p:spPr>
            <a:xfrm>
              <a:off x="5678175" y="1785732"/>
              <a:ext cx="1800001" cy="830997"/>
            </a:xfrm>
            <a:prstGeom prst="rect">
              <a:avLst/>
            </a:prstGeom>
            <a:noFill/>
          </p:spPr>
          <p:txBody>
            <a:bodyPr wrap="square" rtlCol="0" anchor="ctr">
              <a:spAutoFit/>
            </a:bodyPr>
            <a:lstStyle/>
            <a:p>
              <a:pPr algn="ctr"/>
              <a:r>
                <a:rPr lang="en-AU" sz="1600" b="1" dirty="0">
                  <a:solidFill>
                    <a:schemeClr val="accent3">
                      <a:lumMod val="50000"/>
                    </a:schemeClr>
                  </a:solidFill>
                </a:rPr>
                <a:t>Conventional </a:t>
              </a:r>
              <a:r>
                <a:rPr lang="en-AU" sz="1600" b="1" dirty="0" err="1">
                  <a:solidFill>
                    <a:schemeClr val="accent3">
                      <a:lumMod val="50000"/>
                    </a:schemeClr>
                  </a:solidFill>
                </a:rPr>
                <a:t>surfcae</a:t>
              </a:r>
              <a:r>
                <a:rPr lang="en-AU" sz="1600" b="1" dirty="0">
                  <a:solidFill>
                    <a:schemeClr val="accent3">
                      <a:lumMod val="50000"/>
                    </a:schemeClr>
                  </a:solidFill>
                </a:rPr>
                <a:t> sensitive techniques</a:t>
              </a:r>
            </a:p>
          </p:txBody>
        </p:sp>
        <p:sp>
          <p:nvSpPr>
            <p:cNvPr id="30" name="TextBox 29">
              <a:extLst>
                <a:ext uri="{FF2B5EF4-FFF2-40B4-BE49-F238E27FC236}">
                  <a16:creationId xmlns:a16="http://schemas.microsoft.com/office/drawing/2014/main" id="{DE16AD98-D9A9-46A8-957E-EBEBFDEB0FB5}"/>
                </a:ext>
              </a:extLst>
            </p:cNvPr>
            <p:cNvSpPr txBox="1"/>
            <p:nvPr/>
          </p:nvSpPr>
          <p:spPr>
            <a:xfrm>
              <a:off x="706574" y="5023258"/>
              <a:ext cx="6771602" cy="369332"/>
            </a:xfrm>
            <a:prstGeom prst="rect">
              <a:avLst/>
            </a:prstGeom>
            <a:noFill/>
          </p:spPr>
          <p:txBody>
            <a:bodyPr wrap="square" rtlCol="0">
              <a:spAutoFit/>
            </a:bodyPr>
            <a:lstStyle/>
            <a:p>
              <a:r>
                <a:rPr lang="en-AU" b="1" dirty="0"/>
                <a:t>  10</a:t>
              </a:r>
              <a:r>
                <a:rPr lang="en-AU" b="1" baseline="30000" dirty="0"/>
                <a:t>-2</a:t>
              </a:r>
              <a:r>
                <a:rPr lang="en-AU" b="1" dirty="0"/>
                <a:t>                              10</a:t>
              </a:r>
              <a:r>
                <a:rPr lang="en-AU" b="1" baseline="30000" dirty="0"/>
                <a:t>1</a:t>
              </a:r>
              <a:r>
                <a:rPr lang="en-AU" b="1" dirty="0"/>
                <a:t> – 10</a:t>
              </a:r>
              <a:r>
                <a:rPr lang="en-AU" b="1" baseline="30000" dirty="0"/>
                <a:t>2</a:t>
              </a:r>
              <a:r>
                <a:rPr lang="en-AU" b="1" dirty="0"/>
                <a:t>                       &lt;10</a:t>
              </a:r>
              <a:r>
                <a:rPr lang="en-AU" b="1" baseline="30000" dirty="0"/>
                <a:t>4</a:t>
              </a:r>
              <a:r>
                <a:rPr lang="en-AU" b="1" dirty="0"/>
                <a:t>                           &gt;10</a:t>
              </a:r>
              <a:r>
                <a:rPr lang="en-AU" b="1" baseline="30000" dirty="0"/>
                <a:t>4</a:t>
              </a:r>
              <a:r>
                <a:rPr lang="en-AU" b="1" dirty="0"/>
                <a:t> </a:t>
              </a:r>
            </a:p>
          </p:txBody>
        </p:sp>
        <p:sp>
          <p:nvSpPr>
            <p:cNvPr id="31" name="TextBox 30">
              <a:extLst>
                <a:ext uri="{FF2B5EF4-FFF2-40B4-BE49-F238E27FC236}">
                  <a16:creationId xmlns:a16="http://schemas.microsoft.com/office/drawing/2014/main" id="{376D62ED-F81C-4AB3-A47C-0B21F1433092}"/>
                </a:ext>
              </a:extLst>
            </p:cNvPr>
            <p:cNvSpPr txBox="1"/>
            <p:nvPr/>
          </p:nvSpPr>
          <p:spPr>
            <a:xfrm>
              <a:off x="706574" y="3865410"/>
              <a:ext cx="6748325" cy="369332"/>
            </a:xfrm>
            <a:prstGeom prst="rect">
              <a:avLst/>
            </a:prstGeom>
            <a:noFill/>
          </p:spPr>
          <p:txBody>
            <a:bodyPr wrap="square" rtlCol="0">
              <a:spAutoFit/>
            </a:bodyPr>
            <a:lstStyle/>
            <a:p>
              <a:r>
                <a:rPr lang="en-AU" b="1" dirty="0"/>
                <a:t>    10</a:t>
              </a:r>
              <a:r>
                <a:rPr lang="en-AU" b="1" baseline="30000" dirty="0"/>
                <a:t>-10 </a:t>
              </a:r>
              <a:r>
                <a:rPr lang="en-AU" b="1" dirty="0"/>
                <a:t>       10</a:t>
              </a:r>
              <a:r>
                <a:rPr lang="en-AU" b="1" baseline="30000" dirty="0"/>
                <a:t>-7 </a:t>
              </a:r>
              <a:r>
                <a:rPr lang="en-AU" b="1" dirty="0"/>
                <a:t>                                10</a:t>
              </a:r>
              <a:r>
                <a:rPr lang="en-AU" b="1" baseline="30000" dirty="0"/>
                <a:t>-6</a:t>
              </a:r>
              <a:r>
                <a:rPr lang="en-AU" b="1" dirty="0"/>
                <a:t>                                  10</a:t>
              </a:r>
              <a:r>
                <a:rPr lang="en-AU" b="1" baseline="30000" dirty="0"/>
                <a:t>-2</a:t>
              </a:r>
              <a:r>
                <a:rPr lang="en-AU" b="1" dirty="0"/>
                <a:t> to 10</a:t>
              </a:r>
              <a:r>
                <a:rPr lang="en-AU" b="1" baseline="30000" dirty="0"/>
                <a:t>-3</a:t>
              </a:r>
            </a:p>
          </p:txBody>
        </p:sp>
        <p:sp>
          <p:nvSpPr>
            <p:cNvPr id="32" name="TextBox 31">
              <a:extLst>
                <a:ext uri="{FF2B5EF4-FFF2-40B4-BE49-F238E27FC236}">
                  <a16:creationId xmlns:a16="http://schemas.microsoft.com/office/drawing/2014/main" id="{43448679-51D6-41F6-BF2A-EE7745FC6D37}"/>
                </a:ext>
              </a:extLst>
            </p:cNvPr>
            <p:cNvSpPr txBox="1"/>
            <p:nvPr/>
          </p:nvSpPr>
          <p:spPr>
            <a:xfrm>
              <a:off x="651155" y="4320939"/>
              <a:ext cx="4819604" cy="523220"/>
            </a:xfrm>
            <a:prstGeom prst="rect">
              <a:avLst/>
            </a:prstGeom>
            <a:noFill/>
          </p:spPr>
          <p:txBody>
            <a:bodyPr wrap="square" rtlCol="0">
              <a:spAutoFit/>
            </a:bodyPr>
            <a:lstStyle/>
            <a:p>
              <a:r>
                <a:rPr lang="en-AU" sz="2800" b="1" dirty="0">
                  <a:solidFill>
                    <a:srgbClr val="C00000"/>
                  </a:solidFill>
                </a:rPr>
                <a:t>Nano Probe       Highly Focused</a:t>
              </a:r>
            </a:p>
          </p:txBody>
        </p:sp>
        <p:sp>
          <p:nvSpPr>
            <p:cNvPr id="33" name="TextBox 32">
              <a:extLst>
                <a:ext uri="{FF2B5EF4-FFF2-40B4-BE49-F238E27FC236}">
                  <a16:creationId xmlns:a16="http://schemas.microsoft.com/office/drawing/2014/main" id="{BC38EB53-DD54-46F7-B8BC-9333C92B62D3}"/>
                </a:ext>
              </a:extLst>
            </p:cNvPr>
            <p:cNvSpPr txBox="1"/>
            <p:nvPr/>
          </p:nvSpPr>
          <p:spPr>
            <a:xfrm>
              <a:off x="5663661" y="4315173"/>
              <a:ext cx="1814515" cy="523220"/>
            </a:xfrm>
            <a:prstGeom prst="rect">
              <a:avLst/>
            </a:prstGeom>
            <a:noFill/>
          </p:spPr>
          <p:txBody>
            <a:bodyPr wrap="square" rtlCol="0" anchor="ctr">
              <a:spAutoFit/>
            </a:bodyPr>
            <a:lstStyle/>
            <a:p>
              <a:pPr algn="ctr"/>
              <a:r>
                <a:rPr lang="en-AU" sz="1400" b="1" dirty="0">
                  <a:solidFill>
                    <a:srgbClr val="C00000"/>
                  </a:solidFill>
                </a:rPr>
                <a:t>Conventional surface sensitive techniques</a:t>
              </a:r>
            </a:p>
          </p:txBody>
        </p:sp>
        <p:sp>
          <p:nvSpPr>
            <p:cNvPr id="34" name="TextBox 33">
              <a:extLst>
                <a:ext uri="{FF2B5EF4-FFF2-40B4-BE49-F238E27FC236}">
                  <a16:creationId xmlns:a16="http://schemas.microsoft.com/office/drawing/2014/main" id="{C7D2335E-0342-45E2-AADB-3DEE05B2B453}"/>
                </a:ext>
              </a:extLst>
            </p:cNvPr>
            <p:cNvSpPr txBox="1"/>
            <p:nvPr/>
          </p:nvSpPr>
          <p:spPr>
            <a:xfrm>
              <a:off x="7820620" y="5355830"/>
              <a:ext cx="1183046" cy="369332"/>
            </a:xfrm>
            <a:prstGeom prst="rect">
              <a:avLst/>
            </a:prstGeom>
            <a:noFill/>
          </p:spPr>
          <p:txBody>
            <a:bodyPr wrap="none" rtlCol="0">
              <a:spAutoFit/>
            </a:bodyPr>
            <a:lstStyle/>
            <a:p>
              <a:r>
                <a:rPr lang="en-AU" b="1" dirty="0"/>
                <a:t>Energy (eV)</a:t>
              </a:r>
            </a:p>
          </p:txBody>
        </p:sp>
        <p:sp>
          <p:nvSpPr>
            <p:cNvPr id="35" name="TextBox 34">
              <a:extLst>
                <a:ext uri="{FF2B5EF4-FFF2-40B4-BE49-F238E27FC236}">
                  <a16:creationId xmlns:a16="http://schemas.microsoft.com/office/drawing/2014/main" id="{7762E2AF-7307-44B1-9F66-06251265C929}"/>
                </a:ext>
              </a:extLst>
            </p:cNvPr>
            <p:cNvSpPr txBox="1"/>
            <p:nvPr/>
          </p:nvSpPr>
          <p:spPr>
            <a:xfrm>
              <a:off x="706574" y="5484865"/>
              <a:ext cx="1782565" cy="369332"/>
            </a:xfrm>
            <a:prstGeom prst="rect">
              <a:avLst/>
            </a:prstGeom>
            <a:noFill/>
          </p:spPr>
          <p:txBody>
            <a:bodyPr wrap="square" rtlCol="0">
              <a:spAutoFit/>
            </a:bodyPr>
            <a:lstStyle/>
            <a:p>
              <a:r>
                <a:rPr lang="en-AU" b="1" dirty="0"/>
                <a:t>Thermal</a:t>
              </a:r>
            </a:p>
          </p:txBody>
        </p:sp>
        <p:sp>
          <p:nvSpPr>
            <p:cNvPr id="36" name="TextBox 35">
              <a:extLst>
                <a:ext uri="{FF2B5EF4-FFF2-40B4-BE49-F238E27FC236}">
                  <a16:creationId xmlns:a16="http://schemas.microsoft.com/office/drawing/2014/main" id="{757510DB-9F8A-471C-8043-F8FF766F7978}"/>
                </a:ext>
              </a:extLst>
            </p:cNvPr>
            <p:cNvSpPr txBox="1"/>
            <p:nvPr/>
          </p:nvSpPr>
          <p:spPr>
            <a:xfrm>
              <a:off x="2646179" y="5484865"/>
              <a:ext cx="1108416" cy="646331"/>
            </a:xfrm>
            <a:prstGeom prst="rect">
              <a:avLst/>
            </a:prstGeom>
            <a:noFill/>
          </p:spPr>
          <p:txBody>
            <a:bodyPr wrap="square" rtlCol="0">
              <a:spAutoFit/>
            </a:bodyPr>
            <a:lstStyle/>
            <a:p>
              <a:r>
                <a:rPr lang="en-AU" b="1" dirty="0"/>
                <a:t>Hyper-thermal</a:t>
              </a:r>
            </a:p>
          </p:txBody>
        </p:sp>
        <p:sp>
          <p:nvSpPr>
            <p:cNvPr id="37" name="TextBox 36">
              <a:extLst>
                <a:ext uri="{FF2B5EF4-FFF2-40B4-BE49-F238E27FC236}">
                  <a16:creationId xmlns:a16="http://schemas.microsoft.com/office/drawing/2014/main" id="{6B7AE2C5-0C19-4C80-B475-7CEE3935211C}"/>
                </a:ext>
              </a:extLst>
            </p:cNvPr>
            <p:cNvSpPr txBox="1"/>
            <p:nvPr/>
          </p:nvSpPr>
          <p:spPr>
            <a:xfrm>
              <a:off x="4572000" y="5484865"/>
              <a:ext cx="954179" cy="646331"/>
            </a:xfrm>
            <a:prstGeom prst="rect">
              <a:avLst/>
            </a:prstGeom>
            <a:noFill/>
          </p:spPr>
          <p:txBody>
            <a:bodyPr wrap="square" rtlCol="0">
              <a:spAutoFit/>
            </a:bodyPr>
            <a:lstStyle/>
            <a:p>
              <a:r>
                <a:rPr lang="en-AU" b="1" dirty="0"/>
                <a:t>Low energy</a:t>
              </a:r>
            </a:p>
          </p:txBody>
        </p:sp>
        <p:sp>
          <p:nvSpPr>
            <p:cNvPr id="38" name="TextBox 37">
              <a:extLst>
                <a:ext uri="{FF2B5EF4-FFF2-40B4-BE49-F238E27FC236}">
                  <a16:creationId xmlns:a16="http://schemas.microsoft.com/office/drawing/2014/main" id="{06641744-3932-462D-8D88-5F157FC04039}"/>
                </a:ext>
              </a:extLst>
            </p:cNvPr>
            <p:cNvSpPr txBox="1"/>
            <p:nvPr/>
          </p:nvSpPr>
          <p:spPr>
            <a:xfrm>
              <a:off x="6487886" y="5484865"/>
              <a:ext cx="967013" cy="646331"/>
            </a:xfrm>
            <a:prstGeom prst="rect">
              <a:avLst/>
            </a:prstGeom>
            <a:noFill/>
          </p:spPr>
          <p:txBody>
            <a:bodyPr wrap="square" rtlCol="0">
              <a:spAutoFit/>
            </a:bodyPr>
            <a:lstStyle/>
            <a:p>
              <a:r>
                <a:rPr lang="en-AU" b="1" dirty="0"/>
                <a:t>High Energy</a:t>
              </a:r>
            </a:p>
          </p:txBody>
        </p:sp>
      </p:grpSp>
    </p:spTree>
    <p:extLst>
      <p:ext uri="{BB962C8B-B14F-4D97-AF65-F5344CB8AC3E}">
        <p14:creationId xmlns:p14="http://schemas.microsoft.com/office/powerpoint/2010/main" val="321961567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ABFB2-97D4-4B47-B79F-4FED50BED203}"/>
              </a:ext>
            </a:extLst>
          </p:cNvPr>
          <p:cNvSpPr>
            <a:spLocks noGrp="1"/>
          </p:cNvSpPr>
          <p:nvPr>
            <p:ph type="title"/>
          </p:nvPr>
        </p:nvSpPr>
        <p:spPr/>
        <p:txBody>
          <a:bodyPr>
            <a:normAutofit/>
          </a:bodyPr>
          <a:lstStyle/>
          <a:p>
            <a:r>
              <a:rPr lang="en-US" sz="3600" dirty="0"/>
              <a:t>Plasma material interface diagnostics</a:t>
            </a:r>
          </a:p>
        </p:txBody>
      </p:sp>
      <p:sp>
        <p:nvSpPr>
          <p:cNvPr id="3" name="Date Placeholder 2">
            <a:extLst>
              <a:ext uri="{FF2B5EF4-FFF2-40B4-BE49-F238E27FC236}">
                <a16:creationId xmlns:a16="http://schemas.microsoft.com/office/drawing/2014/main" id="{4896731A-56AE-4DBF-8C62-0F20DFBC04AA}"/>
              </a:ext>
            </a:extLst>
          </p:cNvPr>
          <p:cNvSpPr>
            <a:spLocks noGrp="1"/>
          </p:cNvSpPr>
          <p:nvPr>
            <p:ph type="dt" sz="half" idx="10"/>
          </p:nvPr>
        </p:nvSpPr>
        <p:spPr/>
        <p:txBody>
          <a:bodyPr/>
          <a:lstStyle/>
          <a:p>
            <a:r>
              <a:rPr lang="en-US"/>
              <a:t>6/14/2019</a:t>
            </a:r>
          </a:p>
        </p:txBody>
      </p:sp>
      <p:sp>
        <p:nvSpPr>
          <p:cNvPr id="4" name="Footer Placeholder 3">
            <a:extLst>
              <a:ext uri="{FF2B5EF4-FFF2-40B4-BE49-F238E27FC236}">
                <a16:creationId xmlns:a16="http://schemas.microsoft.com/office/drawing/2014/main" id="{1B918CE0-2B64-4463-8B42-9B2B766D1D39}"/>
              </a:ext>
            </a:extLst>
          </p:cNvPr>
          <p:cNvSpPr>
            <a:spLocks noGrp="1"/>
          </p:cNvSpPr>
          <p:nvPr>
            <p:ph type="ftr" sz="quarter" idx="11"/>
          </p:nvPr>
        </p:nvSpPr>
        <p:spPr/>
        <p:txBody>
          <a:bodyPr/>
          <a:lstStyle/>
          <a:p>
            <a:r>
              <a:rPr lang="en-US"/>
              <a:t>2019 Science Undergraduate Laboratory Internships (SULI) Lectures - Princeton PLasma Physics Laboratory, Princeton NJ, USA</a:t>
            </a:r>
          </a:p>
        </p:txBody>
      </p:sp>
      <p:sp>
        <p:nvSpPr>
          <p:cNvPr id="5" name="Slide Number Placeholder 4">
            <a:extLst>
              <a:ext uri="{FF2B5EF4-FFF2-40B4-BE49-F238E27FC236}">
                <a16:creationId xmlns:a16="http://schemas.microsoft.com/office/drawing/2014/main" id="{19A39C76-3025-4859-8488-5BBEE3732CD4}"/>
              </a:ext>
            </a:extLst>
          </p:cNvPr>
          <p:cNvSpPr>
            <a:spLocks noGrp="1"/>
          </p:cNvSpPr>
          <p:nvPr>
            <p:ph type="sldNum" sz="quarter" idx="12"/>
          </p:nvPr>
        </p:nvSpPr>
        <p:spPr/>
        <p:txBody>
          <a:bodyPr/>
          <a:lstStyle/>
          <a:p>
            <a:fld id="{DAA54947-94DF-4087-82AF-D7550B309CB3}" type="slidenum">
              <a:rPr lang="en-US" smtClean="0"/>
              <a:t>75</a:t>
            </a:fld>
            <a:endParaRPr lang="en-US"/>
          </a:p>
        </p:txBody>
      </p:sp>
      <p:pic>
        <p:nvPicPr>
          <p:cNvPr id="6" name="Picture 2">
            <a:extLst>
              <a:ext uri="{FF2B5EF4-FFF2-40B4-BE49-F238E27FC236}">
                <a16:creationId xmlns:a16="http://schemas.microsoft.com/office/drawing/2014/main" id="{A2FC6009-6804-449E-BF19-CA9EDA69CDB3}"/>
              </a:ext>
            </a:extLst>
          </p:cNvPr>
          <p:cNvPicPr>
            <a:picLocks noChangeAspect="1" noChangeArrowheads="1"/>
          </p:cNvPicPr>
          <p:nvPr/>
        </p:nvPicPr>
        <p:blipFill>
          <a:blip r:embed="rId2" cstate="print"/>
          <a:srcRect l="29205" t="28000" r="12381" b="15273"/>
          <a:stretch>
            <a:fillRect/>
          </a:stretch>
        </p:blipFill>
        <p:spPr bwMode="auto">
          <a:xfrm>
            <a:off x="1612319" y="972229"/>
            <a:ext cx="8976557" cy="5029200"/>
          </a:xfrm>
          <a:prstGeom prst="rect">
            <a:avLst/>
          </a:prstGeom>
          <a:noFill/>
          <a:ln w="9525">
            <a:noFill/>
            <a:miter lim="800000"/>
            <a:headEnd/>
            <a:tailEnd/>
          </a:ln>
        </p:spPr>
      </p:pic>
      <p:sp>
        <p:nvSpPr>
          <p:cNvPr id="7" name="Rectangle 6">
            <a:extLst>
              <a:ext uri="{FF2B5EF4-FFF2-40B4-BE49-F238E27FC236}">
                <a16:creationId xmlns:a16="http://schemas.microsoft.com/office/drawing/2014/main" id="{61ACAFB6-556F-4D24-8AFD-1429F4028CBB}"/>
              </a:ext>
            </a:extLst>
          </p:cNvPr>
          <p:cNvSpPr/>
          <p:nvPr/>
        </p:nvSpPr>
        <p:spPr>
          <a:xfrm>
            <a:off x="9596582" y="5495637"/>
            <a:ext cx="1256146" cy="64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C39F476-7526-4056-9E6A-4D599B0D33C1}"/>
              </a:ext>
            </a:extLst>
          </p:cNvPr>
          <p:cNvSpPr/>
          <p:nvPr/>
        </p:nvSpPr>
        <p:spPr>
          <a:xfrm>
            <a:off x="1521695" y="5740240"/>
            <a:ext cx="1749855" cy="3954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721011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93A50-3A9A-4C79-9CF1-149B7C6B5876}"/>
              </a:ext>
            </a:extLst>
          </p:cNvPr>
          <p:cNvSpPr>
            <a:spLocks noGrp="1"/>
          </p:cNvSpPr>
          <p:nvPr>
            <p:ph type="title"/>
          </p:nvPr>
        </p:nvSpPr>
        <p:spPr/>
        <p:txBody>
          <a:bodyPr>
            <a:normAutofit/>
          </a:bodyPr>
          <a:lstStyle/>
          <a:p>
            <a:r>
              <a:rPr lang="en-US" sz="3600" dirty="0"/>
              <a:t>Surface diagnostics</a:t>
            </a:r>
          </a:p>
        </p:txBody>
      </p:sp>
      <p:sp>
        <p:nvSpPr>
          <p:cNvPr id="3" name="Date Placeholder 2">
            <a:extLst>
              <a:ext uri="{FF2B5EF4-FFF2-40B4-BE49-F238E27FC236}">
                <a16:creationId xmlns:a16="http://schemas.microsoft.com/office/drawing/2014/main" id="{35E39959-1EB3-42CC-B317-C5D1E3C158B6}"/>
              </a:ext>
            </a:extLst>
          </p:cNvPr>
          <p:cNvSpPr>
            <a:spLocks noGrp="1"/>
          </p:cNvSpPr>
          <p:nvPr>
            <p:ph type="dt" sz="half" idx="10"/>
          </p:nvPr>
        </p:nvSpPr>
        <p:spPr/>
        <p:txBody>
          <a:bodyPr/>
          <a:lstStyle/>
          <a:p>
            <a:r>
              <a:rPr lang="en-US"/>
              <a:t>6/14/2019</a:t>
            </a:r>
          </a:p>
        </p:txBody>
      </p:sp>
      <p:sp>
        <p:nvSpPr>
          <p:cNvPr id="4" name="Footer Placeholder 3">
            <a:extLst>
              <a:ext uri="{FF2B5EF4-FFF2-40B4-BE49-F238E27FC236}">
                <a16:creationId xmlns:a16="http://schemas.microsoft.com/office/drawing/2014/main" id="{82EFF2AD-D6B6-4EC7-8182-015D945083BF}"/>
              </a:ext>
            </a:extLst>
          </p:cNvPr>
          <p:cNvSpPr>
            <a:spLocks noGrp="1"/>
          </p:cNvSpPr>
          <p:nvPr>
            <p:ph type="ftr" sz="quarter" idx="11"/>
          </p:nvPr>
        </p:nvSpPr>
        <p:spPr/>
        <p:txBody>
          <a:bodyPr/>
          <a:lstStyle/>
          <a:p>
            <a:r>
              <a:rPr lang="en-US"/>
              <a:t>2019 Science Undergraduate Laboratory Internships (SULI) Lectures - Princeton PLasma Physics Laboratory, Princeton NJ, USA</a:t>
            </a:r>
          </a:p>
        </p:txBody>
      </p:sp>
      <p:sp>
        <p:nvSpPr>
          <p:cNvPr id="5" name="Slide Number Placeholder 4">
            <a:extLst>
              <a:ext uri="{FF2B5EF4-FFF2-40B4-BE49-F238E27FC236}">
                <a16:creationId xmlns:a16="http://schemas.microsoft.com/office/drawing/2014/main" id="{28695599-1FC7-466B-ABD1-B4F485A14AF4}"/>
              </a:ext>
            </a:extLst>
          </p:cNvPr>
          <p:cNvSpPr>
            <a:spLocks noGrp="1"/>
          </p:cNvSpPr>
          <p:nvPr>
            <p:ph type="sldNum" sz="quarter" idx="12"/>
          </p:nvPr>
        </p:nvSpPr>
        <p:spPr/>
        <p:txBody>
          <a:bodyPr/>
          <a:lstStyle/>
          <a:p>
            <a:fld id="{DAA54947-94DF-4087-82AF-D7550B309CB3}" type="slidenum">
              <a:rPr lang="en-US" smtClean="0"/>
              <a:t>76</a:t>
            </a:fld>
            <a:endParaRPr lang="en-US"/>
          </a:p>
        </p:txBody>
      </p:sp>
      <p:sp>
        <p:nvSpPr>
          <p:cNvPr id="6" name="Content Placeholder 7">
            <a:extLst>
              <a:ext uri="{FF2B5EF4-FFF2-40B4-BE49-F238E27FC236}">
                <a16:creationId xmlns:a16="http://schemas.microsoft.com/office/drawing/2014/main" id="{CD988875-C995-4951-A430-57354F6FD9E6}"/>
              </a:ext>
            </a:extLst>
          </p:cNvPr>
          <p:cNvSpPr txBox="1">
            <a:spLocks/>
          </p:cNvSpPr>
          <p:nvPr/>
        </p:nvSpPr>
        <p:spPr>
          <a:xfrm>
            <a:off x="1072429" y="986843"/>
            <a:ext cx="10058400" cy="5120640"/>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60000"/>
              <a:buFont typeface="Wingdings" panose="05000000000000000000" pitchFamily="2" charset="2"/>
              <a:buChar char="q"/>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80000"/>
              <a:buFont typeface="Wingdings" panose="05000000000000000000" pitchFamily="2" charset="2"/>
              <a:buChar char="v"/>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dirty="0">
                <a:latin typeface="Times New Roman" panose="02020603050405020304" pitchFamily="18" charset="0"/>
                <a:cs typeface="Times New Roman" panose="02020603050405020304" pitchFamily="18" charset="0"/>
              </a:rPr>
              <a:t>Scanning Electron Microscope (SEM)</a:t>
            </a:r>
          </a:p>
          <a:p>
            <a:pPr>
              <a:buFont typeface="Arial" panose="020B0604020202020204" pitchFamily="34" charset="0"/>
              <a:buNone/>
            </a:pPr>
            <a:endParaRPr lang="en-AU" dirty="0">
              <a:latin typeface="Times New Roman" panose="02020603050405020304" pitchFamily="18" charset="0"/>
              <a:cs typeface="Times New Roman" panose="02020603050405020304" pitchFamily="18" charset="0"/>
            </a:endParaRPr>
          </a:p>
          <a:p>
            <a:r>
              <a:rPr lang="en-AU" dirty="0">
                <a:latin typeface="Times New Roman" panose="02020603050405020304" pitchFamily="18" charset="0"/>
                <a:cs typeface="Times New Roman" panose="02020603050405020304" pitchFamily="18" charset="0"/>
              </a:rPr>
              <a:t>Auger Electron Microscope (AEM)</a:t>
            </a:r>
          </a:p>
          <a:p>
            <a:pPr>
              <a:buFont typeface="Arial" panose="020B0604020202020204" pitchFamily="34" charset="0"/>
              <a:buNone/>
            </a:pPr>
            <a:endParaRPr lang="en-AU" dirty="0">
              <a:latin typeface="Times New Roman" panose="02020603050405020304" pitchFamily="18" charset="0"/>
              <a:cs typeface="Times New Roman" panose="02020603050405020304" pitchFamily="18" charset="0"/>
            </a:endParaRPr>
          </a:p>
          <a:p>
            <a:r>
              <a:rPr lang="en-AU" dirty="0">
                <a:latin typeface="Times New Roman" panose="02020603050405020304" pitchFamily="18" charset="0"/>
                <a:cs typeface="Times New Roman" panose="02020603050405020304" pitchFamily="18" charset="0"/>
              </a:rPr>
              <a:t>X-ray Photon Spectroscopy (XPS)</a:t>
            </a:r>
          </a:p>
          <a:p>
            <a:pPr>
              <a:buFont typeface="Arial" panose="020B0604020202020204" pitchFamily="34" charset="0"/>
              <a:buNone/>
            </a:pPr>
            <a:endParaRPr lang="en-AU" dirty="0">
              <a:latin typeface="Times New Roman" panose="02020603050405020304" pitchFamily="18" charset="0"/>
              <a:cs typeface="Times New Roman" panose="02020603050405020304" pitchFamily="18" charset="0"/>
            </a:endParaRPr>
          </a:p>
          <a:p>
            <a:r>
              <a:rPr lang="en-AU" dirty="0">
                <a:latin typeface="Times New Roman" panose="02020603050405020304" pitchFamily="18" charset="0"/>
                <a:cs typeface="Times New Roman" panose="02020603050405020304" pitchFamily="18" charset="0"/>
              </a:rPr>
              <a:t>Low Energy Ion Scattering Spectroscopy (LEISS) and Direct Recoil Spectroscopy (DRS)</a:t>
            </a:r>
          </a:p>
          <a:p>
            <a:pPr>
              <a:buFont typeface="Arial" panose="020B0604020202020204" pitchFamily="34" charset="0"/>
              <a:buNone/>
            </a:pPr>
            <a:endParaRPr lang="en-AU" dirty="0">
              <a:latin typeface="Times New Roman" panose="02020603050405020304" pitchFamily="18" charset="0"/>
              <a:cs typeface="Times New Roman" panose="02020603050405020304" pitchFamily="18" charset="0"/>
            </a:endParaRPr>
          </a:p>
          <a:p>
            <a:r>
              <a:rPr lang="en-AU" dirty="0">
                <a:latin typeface="Times New Roman" panose="02020603050405020304" pitchFamily="18" charset="0"/>
                <a:cs typeface="Times New Roman" panose="02020603050405020304" pitchFamily="18" charset="0"/>
              </a:rPr>
              <a:t>Thermal Desorption Spectroscopy (TDS)</a:t>
            </a:r>
          </a:p>
          <a:p>
            <a:pPr>
              <a:buFont typeface="Arial" panose="020B0604020202020204" pitchFamily="34" charset="0"/>
              <a:buNone/>
            </a:pPr>
            <a:endParaRPr lang="en-AU" dirty="0">
              <a:latin typeface="Times New Roman" panose="02020603050405020304" pitchFamily="18" charset="0"/>
              <a:cs typeface="Times New Roman" panose="02020603050405020304" pitchFamily="18" charset="0"/>
            </a:endParaRPr>
          </a:p>
          <a:p>
            <a:r>
              <a:rPr lang="en-AU" dirty="0">
                <a:latin typeface="Times New Roman" panose="02020603050405020304" pitchFamily="18" charset="0"/>
                <a:cs typeface="Times New Roman" panose="02020603050405020304" pitchFamily="18" charset="0"/>
              </a:rPr>
              <a:t>Laser Induced Breakdown Spectroscopy (LIBS)</a:t>
            </a:r>
          </a:p>
        </p:txBody>
      </p:sp>
    </p:spTree>
    <p:extLst>
      <p:ext uri="{BB962C8B-B14F-4D97-AF65-F5344CB8AC3E}">
        <p14:creationId xmlns:p14="http://schemas.microsoft.com/office/powerpoint/2010/main" val="80555617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729E8-AD02-4B68-9A3B-A6D83C84A4CF}"/>
              </a:ext>
            </a:extLst>
          </p:cNvPr>
          <p:cNvSpPr>
            <a:spLocks noGrp="1"/>
          </p:cNvSpPr>
          <p:nvPr>
            <p:ph type="title"/>
          </p:nvPr>
        </p:nvSpPr>
        <p:spPr/>
        <p:txBody>
          <a:bodyPr>
            <a:normAutofit/>
          </a:bodyPr>
          <a:lstStyle/>
          <a:p>
            <a:r>
              <a:rPr lang="en-US" sz="3600" dirty="0"/>
              <a:t>Scanning electron microscope (SEM)</a:t>
            </a:r>
          </a:p>
        </p:txBody>
      </p:sp>
      <p:sp>
        <p:nvSpPr>
          <p:cNvPr id="3" name="Date Placeholder 2">
            <a:extLst>
              <a:ext uri="{FF2B5EF4-FFF2-40B4-BE49-F238E27FC236}">
                <a16:creationId xmlns:a16="http://schemas.microsoft.com/office/drawing/2014/main" id="{09BA0333-6F98-45A7-B132-0D166F7CCCA2}"/>
              </a:ext>
            </a:extLst>
          </p:cNvPr>
          <p:cNvSpPr>
            <a:spLocks noGrp="1"/>
          </p:cNvSpPr>
          <p:nvPr>
            <p:ph type="dt" sz="half" idx="10"/>
          </p:nvPr>
        </p:nvSpPr>
        <p:spPr/>
        <p:txBody>
          <a:bodyPr/>
          <a:lstStyle/>
          <a:p>
            <a:r>
              <a:rPr lang="en-US"/>
              <a:t>6/14/2019</a:t>
            </a:r>
          </a:p>
        </p:txBody>
      </p:sp>
      <p:sp>
        <p:nvSpPr>
          <p:cNvPr id="4" name="Footer Placeholder 3">
            <a:extLst>
              <a:ext uri="{FF2B5EF4-FFF2-40B4-BE49-F238E27FC236}">
                <a16:creationId xmlns:a16="http://schemas.microsoft.com/office/drawing/2014/main" id="{EC02E9F7-D351-4600-9974-8ED558085543}"/>
              </a:ext>
            </a:extLst>
          </p:cNvPr>
          <p:cNvSpPr>
            <a:spLocks noGrp="1"/>
          </p:cNvSpPr>
          <p:nvPr>
            <p:ph type="ftr" sz="quarter" idx="11"/>
          </p:nvPr>
        </p:nvSpPr>
        <p:spPr/>
        <p:txBody>
          <a:bodyPr/>
          <a:lstStyle/>
          <a:p>
            <a:r>
              <a:rPr lang="en-US"/>
              <a:t>2019 Science Undergraduate Laboratory Internships (SULI) Lectures - Princeton PLasma Physics Laboratory, Princeton NJ, USA</a:t>
            </a:r>
          </a:p>
        </p:txBody>
      </p:sp>
      <p:sp>
        <p:nvSpPr>
          <p:cNvPr id="5" name="Slide Number Placeholder 4">
            <a:extLst>
              <a:ext uri="{FF2B5EF4-FFF2-40B4-BE49-F238E27FC236}">
                <a16:creationId xmlns:a16="http://schemas.microsoft.com/office/drawing/2014/main" id="{75E2669D-2D46-40AD-8202-AA14316140DD}"/>
              </a:ext>
            </a:extLst>
          </p:cNvPr>
          <p:cNvSpPr>
            <a:spLocks noGrp="1"/>
          </p:cNvSpPr>
          <p:nvPr>
            <p:ph type="sldNum" sz="quarter" idx="12"/>
          </p:nvPr>
        </p:nvSpPr>
        <p:spPr/>
        <p:txBody>
          <a:bodyPr/>
          <a:lstStyle/>
          <a:p>
            <a:fld id="{DAA54947-94DF-4087-82AF-D7550B309CB3}" type="slidenum">
              <a:rPr lang="en-US" smtClean="0"/>
              <a:t>77</a:t>
            </a:fld>
            <a:endParaRPr lang="en-US"/>
          </a:p>
        </p:txBody>
      </p:sp>
      <p:sp>
        <p:nvSpPr>
          <p:cNvPr id="6" name="Content Placeholder 2">
            <a:extLst>
              <a:ext uri="{FF2B5EF4-FFF2-40B4-BE49-F238E27FC236}">
                <a16:creationId xmlns:a16="http://schemas.microsoft.com/office/drawing/2014/main" id="{0D08450A-ED33-4CBA-8E33-D5DE8B311209}"/>
              </a:ext>
            </a:extLst>
          </p:cNvPr>
          <p:cNvSpPr txBox="1">
            <a:spLocks/>
          </p:cNvSpPr>
          <p:nvPr/>
        </p:nvSpPr>
        <p:spPr>
          <a:xfrm>
            <a:off x="101808" y="975097"/>
            <a:ext cx="5831474" cy="2897410"/>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60000"/>
              <a:buFont typeface="Wingdings" panose="05000000000000000000" pitchFamily="2" charset="2"/>
              <a:buChar char="q"/>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80000"/>
              <a:buFont typeface="Wingdings" panose="05000000000000000000" pitchFamily="2" charset="2"/>
              <a:buChar char="v"/>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dirty="0">
                <a:latin typeface="Times New Roman" panose="02020603050405020304" pitchFamily="18" charset="0"/>
                <a:cs typeface="Times New Roman" panose="02020603050405020304" pitchFamily="18" charset="0"/>
              </a:rPr>
              <a:t>SEM is a type of electron microscope</a:t>
            </a:r>
          </a:p>
          <a:p>
            <a:pPr lvl="1"/>
            <a:r>
              <a:rPr lang="en-AU" dirty="0">
                <a:latin typeface="Times New Roman" panose="02020603050405020304" pitchFamily="18" charset="0"/>
                <a:cs typeface="Times New Roman" panose="02020603050405020304" pitchFamily="18" charset="0"/>
              </a:rPr>
              <a:t>Scans a focused beam of electrons over a surface</a:t>
            </a:r>
          </a:p>
          <a:p>
            <a:pPr lvl="1"/>
            <a:r>
              <a:rPr lang="en-AU" dirty="0">
                <a:latin typeface="Times New Roman" panose="02020603050405020304" pitchFamily="18" charset="0"/>
                <a:cs typeface="Times New Roman" panose="02020603050405020304" pitchFamily="18" charset="0"/>
              </a:rPr>
              <a:t>Electrons interact with atoms</a:t>
            </a:r>
          </a:p>
          <a:p>
            <a:pPr lvl="1"/>
            <a:r>
              <a:rPr lang="en-AU" dirty="0">
                <a:latin typeface="Times New Roman" panose="02020603050405020304" pitchFamily="18" charset="0"/>
                <a:cs typeface="Times New Roman" panose="02020603050405020304" pitchFamily="18" charset="0"/>
              </a:rPr>
              <a:t>Various signals produces that are detected</a:t>
            </a:r>
          </a:p>
          <a:p>
            <a:r>
              <a:rPr lang="en-AU" dirty="0">
                <a:latin typeface="Times New Roman" panose="02020603050405020304" pitchFamily="18" charset="0"/>
                <a:cs typeface="Times New Roman" panose="02020603050405020304" pitchFamily="18" charset="0"/>
              </a:rPr>
              <a:t>A topographical and compositional map of the surface is generated</a:t>
            </a:r>
          </a:p>
          <a:p>
            <a:pPr lvl="1"/>
            <a:r>
              <a:rPr lang="en-AU" dirty="0">
                <a:latin typeface="Times New Roman" panose="02020603050405020304" pitchFamily="18" charset="0"/>
                <a:cs typeface="Times New Roman" panose="02020603050405020304" pitchFamily="18" charset="0"/>
              </a:rPr>
              <a:t>Raster pattern used</a:t>
            </a:r>
          </a:p>
          <a:p>
            <a:pPr lvl="1"/>
            <a:r>
              <a:rPr lang="en-AU" dirty="0">
                <a:latin typeface="Times New Roman" panose="02020603050405020304" pitchFamily="18" charset="0"/>
                <a:cs typeface="Times New Roman" panose="02020603050405020304" pitchFamily="18" charset="0"/>
              </a:rPr>
              <a:t>Beam position with detected signal used to build up the image</a:t>
            </a:r>
          </a:p>
          <a:p>
            <a:r>
              <a:rPr lang="en-AU" dirty="0">
                <a:latin typeface="Times New Roman" panose="02020603050405020304" pitchFamily="18" charset="0"/>
                <a:cs typeface="Times New Roman" panose="02020603050405020304" pitchFamily="18" charset="0"/>
              </a:rPr>
              <a:t>Excellent resolution, better than 1 nm.</a:t>
            </a:r>
          </a:p>
        </p:txBody>
      </p:sp>
      <p:pic>
        <p:nvPicPr>
          <p:cNvPr id="7" name="Picture 6" descr="SEM_chamber1.JPG">
            <a:extLst>
              <a:ext uri="{FF2B5EF4-FFF2-40B4-BE49-F238E27FC236}">
                <a16:creationId xmlns:a16="http://schemas.microsoft.com/office/drawing/2014/main" id="{E0B1AEDF-70B4-4FF6-8EE4-DADC8AB73001}"/>
              </a:ext>
            </a:extLst>
          </p:cNvPr>
          <p:cNvPicPr>
            <a:picLocks noChangeAspect="1"/>
          </p:cNvPicPr>
          <p:nvPr/>
        </p:nvPicPr>
        <p:blipFill>
          <a:blip r:embed="rId2" cstate="print"/>
          <a:stretch>
            <a:fillRect/>
          </a:stretch>
        </p:blipFill>
        <p:spPr>
          <a:xfrm>
            <a:off x="8520144" y="2595623"/>
            <a:ext cx="3060607" cy="2118882"/>
          </a:xfrm>
          <a:prstGeom prst="rect">
            <a:avLst/>
          </a:prstGeom>
        </p:spPr>
      </p:pic>
      <p:grpSp>
        <p:nvGrpSpPr>
          <p:cNvPr id="8" name="Group 7">
            <a:extLst>
              <a:ext uri="{FF2B5EF4-FFF2-40B4-BE49-F238E27FC236}">
                <a16:creationId xmlns:a16="http://schemas.microsoft.com/office/drawing/2014/main" id="{9BD9A476-5BAA-4977-A64E-33901A355BC6}"/>
              </a:ext>
            </a:extLst>
          </p:cNvPr>
          <p:cNvGrpSpPr/>
          <p:nvPr/>
        </p:nvGrpSpPr>
        <p:grpSpPr>
          <a:xfrm>
            <a:off x="6031139" y="1389922"/>
            <a:ext cx="1560000" cy="1710046"/>
            <a:chOff x="6721430" y="1140035"/>
            <a:chExt cx="1440000" cy="1710046"/>
          </a:xfrm>
        </p:grpSpPr>
        <p:sp>
          <p:nvSpPr>
            <p:cNvPr id="9" name="Rectangle 8">
              <a:extLst>
                <a:ext uri="{FF2B5EF4-FFF2-40B4-BE49-F238E27FC236}">
                  <a16:creationId xmlns:a16="http://schemas.microsoft.com/office/drawing/2014/main" id="{5C0CC7DE-78E2-4503-8FB7-E82C65807225}"/>
                </a:ext>
              </a:extLst>
            </p:cNvPr>
            <p:cNvSpPr/>
            <p:nvPr/>
          </p:nvSpPr>
          <p:spPr>
            <a:xfrm>
              <a:off x="6721430" y="1270657"/>
              <a:ext cx="1440000" cy="1440000"/>
            </a:xfrm>
            <a:prstGeom prst="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Freeform 13">
              <a:extLst>
                <a:ext uri="{FF2B5EF4-FFF2-40B4-BE49-F238E27FC236}">
                  <a16:creationId xmlns:a16="http://schemas.microsoft.com/office/drawing/2014/main" id="{BB1777FE-41EF-4894-8F7D-62B98BBC1ABF}"/>
                </a:ext>
              </a:extLst>
            </p:cNvPr>
            <p:cNvSpPr/>
            <p:nvPr/>
          </p:nvSpPr>
          <p:spPr>
            <a:xfrm>
              <a:off x="6780809" y="1140035"/>
              <a:ext cx="1318161" cy="1710046"/>
            </a:xfrm>
            <a:custGeom>
              <a:avLst/>
              <a:gdLst>
                <a:gd name="connsiteX0" fmla="*/ 0 w 1318161"/>
                <a:gd name="connsiteY0" fmla="*/ 1710046 h 1710046"/>
                <a:gd name="connsiteX1" fmla="*/ 11875 w 1318161"/>
                <a:gd name="connsiteY1" fmla="*/ 0 h 1710046"/>
                <a:gd name="connsiteX2" fmla="*/ 142504 w 1318161"/>
                <a:gd name="connsiteY2" fmla="*/ 0 h 1710046"/>
                <a:gd name="connsiteX3" fmla="*/ 142504 w 1318161"/>
                <a:gd name="connsiteY3" fmla="*/ 1698171 h 1710046"/>
                <a:gd name="connsiteX4" fmla="*/ 285008 w 1318161"/>
                <a:gd name="connsiteY4" fmla="*/ 1698171 h 1710046"/>
                <a:gd name="connsiteX5" fmla="*/ 296883 w 1318161"/>
                <a:gd name="connsiteY5" fmla="*/ 0 h 1710046"/>
                <a:gd name="connsiteX6" fmla="*/ 427511 w 1318161"/>
                <a:gd name="connsiteY6" fmla="*/ 0 h 1710046"/>
                <a:gd name="connsiteX7" fmla="*/ 427511 w 1318161"/>
                <a:gd name="connsiteY7" fmla="*/ 1698171 h 1710046"/>
                <a:gd name="connsiteX8" fmla="*/ 581891 w 1318161"/>
                <a:gd name="connsiteY8" fmla="*/ 1698171 h 1710046"/>
                <a:gd name="connsiteX9" fmla="*/ 581891 w 1318161"/>
                <a:gd name="connsiteY9" fmla="*/ 0 h 1710046"/>
                <a:gd name="connsiteX10" fmla="*/ 736270 w 1318161"/>
                <a:gd name="connsiteY10" fmla="*/ 0 h 1710046"/>
                <a:gd name="connsiteX11" fmla="*/ 736270 w 1318161"/>
                <a:gd name="connsiteY11" fmla="*/ 1698171 h 1710046"/>
                <a:gd name="connsiteX12" fmla="*/ 866898 w 1318161"/>
                <a:gd name="connsiteY12" fmla="*/ 1698171 h 1710046"/>
                <a:gd name="connsiteX13" fmla="*/ 878774 w 1318161"/>
                <a:gd name="connsiteY13" fmla="*/ 0 h 1710046"/>
                <a:gd name="connsiteX14" fmla="*/ 1033153 w 1318161"/>
                <a:gd name="connsiteY14" fmla="*/ 0 h 1710046"/>
                <a:gd name="connsiteX15" fmla="*/ 1033153 w 1318161"/>
                <a:gd name="connsiteY15" fmla="*/ 1698171 h 1710046"/>
                <a:gd name="connsiteX16" fmla="*/ 1175657 w 1318161"/>
                <a:gd name="connsiteY16" fmla="*/ 1698171 h 1710046"/>
                <a:gd name="connsiteX17" fmla="*/ 1175657 w 1318161"/>
                <a:gd name="connsiteY17" fmla="*/ 0 h 1710046"/>
                <a:gd name="connsiteX18" fmla="*/ 1318161 w 1318161"/>
                <a:gd name="connsiteY18" fmla="*/ 0 h 1710046"/>
                <a:gd name="connsiteX19" fmla="*/ 1318161 w 1318161"/>
                <a:gd name="connsiteY19" fmla="*/ 1698171 h 1710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18161" h="1710046">
                  <a:moveTo>
                    <a:pt x="0" y="1710046"/>
                  </a:moveTo>
                  <a:cubicBezTo>
                    <a:pt x="3958" y="1140031"/>
                    <a:pt x="7917" y="570015"/>
                    <a:pt x="11875" y="0"/>
                  </a:cubicBezTo>
                  <a:lnTo>
                    <a:pt x="142504" y="0"/>
                  </a:lnTo>
                  <a:lnTo>
                    <a:pt x="142504" y="1698171"/>
                  </a:lnTo>
                  <a:lnTo>
                    <a:pt x="285008" y="1698171"/>
                  </a:lnTo>
                  <a:cubicBezTo>
                    <a:pt x="288966" y="1132114"/>
                    <a:pt x="292925" y="566057"/>
                    <a:pt x="296883" y="0"/>
                  </a:cubicBezTo>
                  <a:lnTo>
                    <a:pt x="427511" y="0"/>
                  </a:lnTo>
                  <a:lnTo>
                    <a:pt x="427511" y="1698171"/>
                  </a:lnTo>
                  <a:lnTo>
                    <a:pt x="581891" y="1698171"/>
                  </a:lnTo>
                  <a:lnTo>
                    <a:pt x="581891" y="0"/>
                  </a:lnTo>
                  <a:lnTo>
                    <a:pt x="736270" y="0"/>
                  </a:lnTo>
                  <a:lnTo>
                    <a:pt x="736270" y="1698171"/>
                  </a:lnTo>
                  <a:lnTo>
                    <a:pt x="866898" y="1698171"/>
                  </a:lnTo>
                  <a:cubicBezTo>
                    <a:pt x="870857" y="1132114"/>
                    <a:pt x="874815" y="566057"/>
                    <a:pt x="878774" y="0"/>
                  </a:cubicBezTo>
                  <a:lnTo>
                    <a:pt x="1033153" y="0"/>
                  </a:lnTo>
                  <a:lnTo>
                    <a:pt x="1033153" y="1698171"/>
                  </a:lnTo>
                  <a:lnTo>
                    <a:pt x="1175657" y="1698171"/>
                  </a:lnTo>
                  <a:lnTo>
                    <a:pt x="1175657" y="0"/>
                  </a:lnTo>
                  <a:lnTo>
                    <a:pt x="1318161" y="0"/>
                  </a:lnTo>
                  <a:lnTo>
                    <a:pt x="1318161" y="1698171"/>
                  </a:ln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p:pic>
        <p:nvPicPr>
          <p:cNvPr id="11" name="Picture 2">
            <a:extLst>
              <a:ext uri="{FF2B5EF4-FFF2-40B4-BE49-F238E27FC236}">
                <a16:creationId xmlns:a16="http://schemas.microsoft.com/office/drawing/2014/main" id="{8A0963E9-6492-48B5-958E-464D8907A671}"/>
              </a:ext>
            </a:extLst>
          </p:cNvPr>
          <p:cNvPicPr>
            <a:picLocks noChangeAspect="1" noChangeArrowheads="1"/>
          </p:cNvPicPr>
          <p:nvPr/>
        </p:nvPicPr>
        <p:blipFill>
          <a:blip r:embed="rId3" cstate="print"/>
          <a:srcRect l="32968"/>
          <a:stretch>
            <a:fillRect/>
          </a:stretch>
        </p:blipFill>
        <p:spPr bwMode="auto">
          <a:xfrm>
            <a:off x="7839390" y="4746175"/>
            <a:ext cx="4299206" cy="1359066"/>
          </a:xfrm>
          <a:prstGeom prst="rect">
            <a:avLst/>
          </a:prstGeom>
          <a:noFill/>
          <a:ln w="9525">
            <a:noFill/>
            <a:miter lim="800000"/>
            <a:headEnd/>
            <a:tailEnd/>
          </a:ln>
        </p:spPr>
      </p:pic>
      <p:pic>
        <p:nvPicPr>
          <p:cNvPr id="12" name="Picture 3">
            <a:extLst>
              <a:ext uri="{FF2B5EF4-FFF2-40B4-BE49-F238E27FC236}">
                <a16:creationId xmlns:a16="http://schemas.microsoft.com/office/drawing/2014/main" id="{02A60323-0F19-4FF2-AF0F-63D2C0E6FDE9}"/>
              </a:ext>
            </a:extLst>
          </p:cNvPr>
          <p:cNvPicPr>
            <a:picLocks noChangeAspect="1" noChangeArrowheads="1"/>
          </p:cNvPicPr>
          <p:nvPr/>
        </p:nvPicPr>
        <p:blipFill>
          <a:blip r:embed="rId4" cstate="print"/>
          <a:srcRect l="876" t="5773" r="1291" b="3888"/>
          <a:stretch>
            <a:fillRect/>
          </a:stretch>
        </p:blipFill>
        <p:spPr bwMode="auto">
          <a:xfrm>
            <a:off x="1342541" y="3807854"/>
            <a:ext cx="5394063" cy="2247657"/>
          </a:xfrm>
          <a:prstGeom prst="rect">
            <a:avLst/>
          </a:prstGeom>
          <a:noFill/>
          <a:ln w="9525">
            <a:noFill/>
            <a:miter lim="800000"/>
            <a:headEnd/>
            <a:tailEnd/>
          </a:ln>
        </p:spPr>
      </p:pic>
      <p:sp>
        <p:nvSpPr>
          <p:cNvPr id="13" name="TextBox 12">
            <a:extLst>
              <a:ext uri="{FF2B5EF4-FFF2-40B4-BE49-F238E27FC236}">
                <a16:creationId xmlns:a16="http://schemas.microsoft.com/office/drawing/2014/main" id="{8017F675-5395-40E9-AA60-9B416D34B6B1}"/>
              </a:ext>
            </a:extLst>
          </p:cNvPr>
          <p:cNvSpPr txBox="1"/>
          <p:nvPr/>
        </p:nvSpPr>
        <p:spPr>
          <a:xfrm>
            <a:off x="7788324" y="1078614"/>
            <a:ext cx="2200669" cy="1440000"/>
          </a:xfrm>
          <a:prstGeom prst="rect">
            <a:avLst/>
          </a:prstGeom>
          <a:noFill/>
        </p:spPr>
        <p:txBody>
          <a:bodyPr wrap="square" rtlCol="0">
            <a:normAutofit/>
          </a:bodyPr>
          <a:lstStyle/>
          <a:p>
            <a:pPr algn="just"/>
            <a:r>
              <a:rPr lang="en-AU" sz="1400" b="1" dirty="0">
                <a:solidFill>
                  <a:schemeClr val="accent1"/>
                </a:solidFill>
                <a:latin typeface="Times New Roman" pitchFamily="18" charset="0"/>
                <a:cs typeface="Times New Roman" pitchFamily="18" charset="0"/>
              </a:rPr>
              <a:t>Left: </a:t>
            </a:r>
            <a:r>
              <a:rPr lang="en-AU" sz="1400" dirty="0">
                <a:solidFill>
                  <a:schemeClr val="accent1"/>
                </a:solidFill>
                <a:latin typeface="Times New Roman" pitchFamily="18" charset="0"/>
                <a:cs typeface="Times New Roman" pitchFamily="18" charset="0"/>
              </a:rPr>
              <a:t>Raster Pattern scans up and down the sample building up the image.</a:t>
            </a:r>
          </a:p>
          <a:p>
            <a:pPr algn="just"/>
            <a:endParaRPr lang="en-AU" sz="1400" dirty="0">
              <a:solidFill>
                <a:schemeClr val="accent1"/>
              </a:solidFill>
              <a:latin typeface="Times New Roman" pitchFamily="18" charset="0"/>
              <a:cs typeface="Times New Roman" pitchFamily="18" charset="0"/>
            </a:endParaRPr>
          </a:p>
          <a:p>
            <a:pPr algn="just"/>
            <a:r>
              <a:rPr lang="en-AU" sz="1400" b="1" dirty="0">
                <a:solidFill>
                  <a:schemeClr val="accent1"/>
                </a:solidFill>
                <a:latin typeface="Times New Roman" pitchFamily="18" charset="0"/>
                <a:cs typeface="Times New Roman" pitchFamily="18" charset="0"/>
              </a:rPr>
              <a:t>Bottom: </a:t>
            </a:r>
            <a:r>
              <a:rPr lang="en-AU" sz="1400" dirty="0">
                <a:solidFill>
                  <a:schemeClr val="accent1"/>
                </a:solidFill>
                <a:latin typeface="Times New Roman" pitchFamily="18" charset="0"/>
                <a:cs typeface="Times New Roman" pitchFamily="18" charset="0"/>
              </a:rPr>
              <a:t>SEM with an opened sample chamber </a:t>
            </a:r>
          </a:p>
        </p:txBody>
      </p:sp>
    </p:spTree>
    <p:extLst>
      <p:ext uri="{BB962C8B-B14F-4D97-AF65-F5344CB8AC3E}">
        <p14:creationId xmlns:p14="http://schemas.microsoft.com/office/powerpoint/2010/main" val="172052541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AF01E-79AB-49EE-B3F7-FB7046DB29D6}"/>
              </a:ext>
            </a:extLst>
          </p:cNvPr>
          <p:cNvSpPr>
            <a:spLocks noGrp="1"/>
          </p:cNvSpPr>
          <p:nvPr>
            <p:ph type="title"/>
          </p:nvPr>
        </p:nvSpPr>
        <p:spPr/>
        <p:txBody>
          <a:bodyPr>
            <a:normAutofit/>
          </a:bodyPr>
          <a:lstStyle/>
          <a:p>
            <a:r>
              <a:rPr lang="en-US" sz="3600" dirty="0"/>
              <a:t>Auger electron spectroscopy (AES)</a:t>
            </a:r>
          </a:p>
        </p:txBody>
      </p:sp>
      <p:sp>
        <p:nvSpPr>
          <p:cNvPr id="3" name="Date Placeholder 2">
            <a:extLst>
              <a:ext uri="{FF2B5EF4-FFF2-40B4-BE49-F238E27FC236}">
                <a16:creationId xmlns:a16="http://schemas.microsoft.com/office/drawing/2014/main" id="{B2AE8A12-DC8F-4E85-A667-006C239F8D22}"/>
              </a:ext>
            </a:extLst>
          </p:cNvPr>
          <p:cNvSpPr>
            <a:spLocks noGrp="1"/>
          </p:cNvSpPr>
          <p:nvPr>
            <p:ph type="dt" sz="half" idx="10"/>
          </p:nvPr>
        </p:nvSpPr>
        <p:spPr/>
        <p:txBody>
          <a:bodyPr/>
          <a:lstStyle/>
          <a:p>
            <a:r>
              <a:rPr lang="en-US"/>
              <a:t>6/14/2019</a:t>
            </a:r>
          </a:p>
        </p:txBody>
      </p:sp>
      <p:sp>
        <p:nvSpPr>
          <p:cNvPr id="4" name="Footer Placeholder 3">
            <a:extLst>
              <a:ext uri="{FF2B5EF4-FFF2-40B4-BE49-F238E27FC236}">
                <a16:creationId xmlns:a16="http://schemas.microsoft.com/office/drawing/2014/main" id="{3E4C7B35-8C31-44BF-90E5-D19354BAF5D4}"/>
              </a:ext>
            </a:extLst>
          </p:cNvPr>
          <p:cNvSpPr>
            <a:spLocks noGrp="1"/>
          </p:cNvSpPr>
          <p:nvPr>
            <p:ph type="ftr" sz="quarter" idx="11"/>
          </p:nvPr>
        </p:nvSpPr>
        <p:spPr/>
        <p:txBody>
          <a:bodyPr/>
          <a:lstStyle/>
          <a:p>
            <a:r>
              <a:rPr lang="en-US"/>
              <a:t>2019 Science Undergraduate Laboratory Internships (SULI) Lectures - Princeton PLasma Physics Laboratory, Princeton NJ, USA</a:t>
            </a:r>
          </a:p>
        </p:txBody>
      </p:sp>
      <p:sp>
        <p:nvSpPr>
          <p:cNvPr id="5" name="Slide Number Placeholder 4">
            <a:extLst>
              <a:ext uri="{FF2B5EF4-FFF2-40B4-BE49-F238E27FC236}">
                <a16:creationId xmlns:a16="http://schemas.microsoft.com/office/drawing/2014/main" id="{65FC1445-B7BD-4FCE-B4BA-81DC262CC6C5}"/>
              </a:ext>
            </a:extLst>
          </p:cNvPr>
          <p:cNvSpPr>
            <a:spLocks noGrp="1"/>
          </p:cNvSpPr>
          <p:nvPr>
            <p:ph type="sldNum" sz="quarter" idx="12"/>
          </p:nvPr>
        </p:nvSpPr>
        <p:spPr/>
        <p:txBody>
          <a:bodyPr/>
          <a:lstStyle/>
          <a:p>
            <a:fld id="{DAA54947-94DF-4087-82AF-D7550B309CB3}" type="slidenum">
              <a:rPr lang="en-US" smtClean="0"/>
              <a:t>78</a:t>
            </a:fld>
            <a:endParaRPr lang="en-US"/>
          </a:p>
        </p:txBody>
      </p:sp>
      <p:sp>
        <p:nvSpPr>
          <p:cNvPr id="6" name="Content Placeholder 2">
            <a:extLst>
              <a:ext uri="{FF2B5EF4-FFF2-40B4-BE49-F238E27FC236}">
                <a16:creationId xmlns:a16="http://schemas.microsoft.com/office/drawing/2014/main" id="{A1498332-08A5-4967-816A-8F71E697AAD6}"/>
              </a:ext>
            </a:extLst>
          </p:cNvPr>
          <p:cNvSpPr txBox="1">
            <a:spLocks/>
          </p:cNvSpPr>
          <p:nvPr/>
        </p:nvSpPr>
        <p:spPr>
          <a:xfrm>
            <a:off x="72420" y="914399"/>
            <a:ext cx="4843638" cy="5266461"/>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60000"/>
              <a:buFont typeface="Wingdings" panose="05000000000000000000" pitchFamily="2" charset="2"/>
              <a:buChar char="q"/>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80000"/>
              <a:buFont typeface="Wingdings" panose="05000000000000000000" pitchFamily="2" charset="2"/>
              <a:buChar char="v"/>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000" dirty="0">
                <a:latin typeface="Times New Roman" panose="02020603050405020304" pitchFamily="18" charset="0"/>
                <a:cs typeface="Times New Roman" panose="02020603050405020304" pitchFamily="18" charset="0"/>
              </a:rPr>
              <a:t>This is a surface sensitive analytical technique used to determine the elemental compositions of materials.</a:t>
            </a:r>
          </a:p>
          <a:p>
            <a:pPr lvl="1"/>
            <a:r>
              <a:rPr lang="en-AU" sz="1800" dirty="0">
                <a:latin typeface="Times New Roman" panose="02020603050405020304" pitchFamily="18" charset="0"/>
                <a:cs typeface="Times New Roman" panose="02020603050405020304" pitchFamily="18" charset="0"/>
              </a:rPr>
              <a:t>Can be used to potentially get the chemical state of surface atoms too.</a:t>
            </a:r>
          </a:p>
          <a:p>
            <a:r>
              <a:rPr lang="en-AU" sz="2000" dirty="0">
                <a:latin typeface="Times New Roman" panose="02020603050405020304" pitchFamily="18" charset="0"/>
                <a:cs typeface="Times New Roman" panose="02020603050405020304" pitchFamily="18" charset="0"/>
              </a:rPr>
              <a:t>The information depth for Auger analysis is the top 2-20 atomic layers.</a:t>
            </a:r>
          </a:p>
          <a:p>
            <a:r>
              <a:rPr lang="en-AU" sz="2000" dirty="0">
                <a:latin typeface="Times New Roman" panose="02020603050405020304" pitchFamily="18" charset="0"/>
                <a:cs typeface="Times New Roman" panose="02020603050405020304" pitchFamily="18" charset="0"/>
              </a:rPr>
              <a:t>When an atom is probed by a photon or electrons with energies of several eV → 50 keV</a:t>
            </a:r>
          </a:p>
          <a:p>
            <a:pPr lvl="1"/>
            <a:r>
              <a:rPr lang="en-AU" sz="1800" dirty="0">
                <a:latin typeface="Times New Roman" panose="02020603050405020304" pitchFamily="18" charset="0"/>
                <a:cs typeface="Times New Roman" panose="02020603050405020304" pitchFamily="18" charset="0"/>
              </a:rPr>
              <a:t>Core electron removed leaving behind a hole. </a:t>
            </a:r>
          </a:p>
          <a:p>
            <a:pPr lvl="1"/>
            <a:r>
              <a:rPr lang="en-AU" sz="1800" dirty="0">
                <a:latin typeface="Times New Roman" panose="02020603050405020304" pitchFamily="18" charset="0"/>
                <a:cs typeface="Times New Roman" panose="02020603050405020304" pitchFamily="18" charset="0"/>
              </a:rPr>
              <a:t>Unstable state, the core hole can filled by an outer shell electron</a:t>
            </a:r>
          </a:p>
          <a:p>
            <a:r>
              <a:rPr lang="en-AU" sz="2000" dirty="0">
                <a:latin typeface="Times New Roman" panose="02020603050405020304" pitchFamily="18" charset="0"/>
                <a:cs typeface="Times New Roman" panose="02020603050405020304" pitchFamily="18" charset="0"/>
              </a:rPr>
              <a:t>Electron moving to the lower energy level loses an amount of energy equal to the difference in orbital energies.</a:t>
            </a:r>
          </a:p>
          <a:p>
            <a:pPr lvl="1"/>
            <a:r>
              <a:rPr lang="en-AU" sz="1800" dirty="0">
                <a:latin typeface="Times New Roman" panose="02020603050405020304" pitchFamily="18" charset="0"/>
                <a:cs typeface="Times New Roman" panose="02020603050405020304" pitchFamily="18" charset="0"/>
              </a:rPr>
              <a:t>The transition energy coupled to a second outer shell electron</a:t>
            </a:r>
          </a:p>
          <a:p>
            <a:pPr lvl="1"/>
            <a:r>
              <a:rPr lang="en-AU" sz="1800" dirty="0">
                <a:latin typeface="Times New Roman" panose="02020603050405020304" pitchFamily="18" charset="0"/>
                <a:cs typeface="Times New Roman" panose="02020603050405020304" pitchFamily="18" charset="0"/>
              </a:rPr>
              <a:t>emitted from atom if the transferred energy is greater than the orbital binding energy</a:t>
            </a:r>
            <a:r>
              <a:rPr lang="en-AU" sz="1800" dirty="0"/>
              <a:t>.</a:t>
            </a:r>
          </a:p>
        </p:txBody>
      </p:sp>
      <p:pic>
        <p:nvPicPr>
          <p:cNvPr id="7" name="Picture 6" descr="images.jpg">
            <a:extLst>
              <a:ext uri="{FF2B5EF4-FFF2-40B4-BE49-F238E27FC236}">
                <a16:creationId xmlns:a16="http://schemas.microsoft.com/office/drawing/2014/main" id="{E644E11B-D979-4EE8-B000-37120EC599D7}"/>
              </a:ext>
            </a:extLst>
          </p:cNvPr>
          <p:cNvPicPr>
            <a:picLocks noChangeAspect="1"/>
          </p:cNvPicPr>
          <p:nvPr/>
        </p:nvPicPr>
        <p:blipFill>
          <a:blip r:embed="rId2" cstate="print"/>
          <a:stretch>
            <a:fillRect/>
          </a:stretch>
        </p:blipFill>
        <p:spPr>
          <a:xfrm>
            <a:off x="7257257" y="1375676"/>
            <a:ext cx="4872372" cy="4114800"/>
          </a:xfrm>
          <a:prstGeom prst="rect">
            <a:avLst/>
          </a:prstGeom>
        </p:spPr>
      </p:pic>
      <p:pic>
        <p:nvPicPr>
          <p:cNvPr id="8" name="Picture 2">
            <a:extLst>
              <a:ext uri="{FF2B5EF4-FFF2-40B4-BE49-F238E27FC236}">
                <a16:creationId xmlns:a16="http://schemas.microsoft.com/office/drawing/2014/main" id="{BF96F670-15AF-45B2-A8CA-D103E02D9117}"/>
              </a:ext>
            </a:extLst>
          </p:cNvPr>
          <p:cNvPicPr>
            <a:picLocks noChangeAspect="1" noChangeArrowheads="1"/>
          </p:cNvPicPr>
          <p:nvPr/>
        </p:nvPicPr>
        <p:blipFill>
          <a:blip r:embed="rId3" cstate="print"/>
          <a:srcRect l="3028" t="13558" r="76594" b="28312"/>
          <a:stretch>
            <a:fillRect/>
          </a:stretch>
        </p:blipFill>
        <p:spPr bwMode="auto">
          <a:xfrm>
            <a:off x="4777501" y="1372198"/>
            <a:ext cx="2500324" cy="4114800"/>
          </a:xfrm>
          <a:prstGeom prst="rect">
            <a:avLst/>
          </a:prstGeom>
          <a:noFill/>
          <a:ln w="9525">
            <a:noFill/>
            <a:miter lim="800000"/>
            <a:headEnd/>
            <a:tailEnd/>
          </a:ln>
        </p:spPr>
      </p:pic>
    </p:spTree>
    <p:extLst>
      <p:ext uri="{BB962C8B-B14F-4D97-AF65-F5344CB8AC3E}">
        <p14:creationId xmlns:p14="http://schemas.microsoft.com/office/powerpoint/2010/main" val="426675598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D11C3-C623-4470-9B66-8B7D5C966C78}"/>
              </a:ext>
            </a:extLst>
          </p:cNvPr>
          <p:cNvSpPr>
            <a:spLocks noGrp="1"/>
          </p:cNvSpPr>
          <p:nvPr>
            <p:ph type="title"/>
          </p:nvPr>
        </p:nvSpPr>
        <p:spPr/>
        <p:txBody>
          <a:bodyPr/>
          <a:lstStyle/>
          <a:p>
            <a:r>
              <a:rPr lang="en-US" dirty="0"/>
              <a:t>X-ray photon spectroscopy (XPS)</a:t>
            </a:r>
          </a:p>
        </p:txBody>
      </p:sp>
      <p:sp>
        <p:nvSpPr>
          <p:cNvPr id="3" name="Date Placeholder 2">
            <a:extLst>
              <a:ext uri="{FF2B5EF4-FFF2-40B4-BE49-F238E27FC236}">
                <a16:creationId xmlns:a16="http://schemas.microsoft.com/office/drawing/2014/main" id="{64A7390A-FF49-4A5B-B095-885404965EF6}"/>
              </a:ext>
            </a:extLst>
          </p:cNvPr>
          <p:cNvSpPr>
            <a:spLocks noGrp="1"/>
          </p:cNvSpPr>
          <p:nvPr>
            <p:ph type="dt" sz="half" idx="10"/>
          </p:nvPr>
        </p:nvSpPr>
        <p:spPr/>
        <p:txBody>
          <a:bodyPr/>
          <a:lstStyle/>
          <a:p>
            <a:r>
              <a:rPr lang="en-US"/>
              <a:t>6/14/2019</a:t>
            </a:r>
          </a:p>
        </p:txBody>
      </p:sp>
      <p:sp>
        <p:nvSpPr>
          <p:cNvPr id="4" name="Footer Placeholder 3">
            <a:extLst>
              <a:ext uri="{FF2B5EF4-FFF2-40B4-BE49-F238E27FC236}">
                <a16:creationId xmlns:a16="http://schemas.microsoft.com/office/drawing/2014/main" id="{53A37DC6-96E5-411C-8F7B-C9CF2B49F905}"/>
              </a:ext>
            </a:extLst>
          </p:cNvPr>
          <p:cNvSpPr>
            <a:spLocks noGrp="1"/>
          </p:cNvSpPr>
          <p:nvPr>
            <p:ph type="ftr" sz="quarter" idx="11"/>
          </p:nvPr>
        </p:nvSpPr>
        <p:spPr/>
        <p:txBody>
          <a:bodyPr/>
          <a:lstStyle/>
          <a:p>
            <a:r>
              <a:rPr lang="en-US"/>
              <a:t>2019 Science Undergraduate Laboratory Internships (SULI) Lectures - Princeton PLasma Physics Laboratory, Princeton NJ, USA</a:t>
            </a:r>
          </a:p>
        </p:txBody>
      </p:sp>
      <p:sp>
        <p:nvSpPr>
          <p:cNvPr id="5" name="Slide Number Placeholder 4">
            <a:extLst>
              <a:ext uri="{FF2B5EF4-FFF2-40B4-BE49-F238E27FC236}">
                <a16:creationId xmlns:a16="http://schemas.microsoft.com/office/drawing/2014/main" id="{5143DB69-66A4-4770-94F2-57507D5B3106}"/>
              </a:ext>
            </a:extLst>
          </p:cNvPr>
          <p:cNvSpPr>
            <a:spLocks noGrp="1"/>
          </p:cNvSpPr>
          <p:nvPr>
            <p:ph type="sldNum" sz="quarter" idx="12"/>
          </p:nvPr>
        </p:nvSpPr>
        <p:spPr/>
        <p:txBody>
          <a:bodyPr/>
          <a:lstStyle/>
          <a:p>
            <a:fld id="{DAA54947-94DF-4087-82AF-D7550B309CB3}" type="slidenum">
              <a:rPr lang="en-US" smtClean="0"/>
              <a:t>79</a:t>
            </a:fld>
            <a:endParaRPr lang="en-US"/>
          </a:p>
        </p:txBody>
      </p:sp>
      <p:sp>
        <p:nvSpPr>
          <p:cNvPr id="6" name="Content Placeholder 2">
            <a:extLst>
              <a:ext uri="{FF2B5EF4-FFF2-40B4-BE49-F238E27FC236}">
                <a16:creationId xmlns:a16="http://schemas.microsoft.com/office/drawing/2014/main" id="{85A631EB-D1BD-43C9-8F21-FF3CE07E4BD6}"/>
              </a:ext>
            </a:extLst>
          </p:cNvPr>
          <p:cNvSpPr txBox="1">
            <a:spLocks/>
          </p:cNvSpPr>
          <p:nvPr/>
        </p:nvSpPr>
        <p:spPr>
          <a:xfrm>
            <a:off x="574787" y="939251"/>
            <a:ext cx="6980554" cy="520062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60000"/>
              <a:buFont typeface="Wingdings" panose="05000000000000000000" pitchFamily="2" charset="2"/>
              <a:buChar char="q"/>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80000"/>
              <a:buFont typeface="Wingdings" panose="05000000000000000000" pitchFamily="2" charset="2"/>
              <a:buChar char="v"/>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600" dirty="0">
                <a:latin typeface="Times New Roman" panose="02020603050405020304" pitchFamily="18" charset="0"/>
                <a:cs typeface="Times New Roman" panose="02020603050405020304" pitchFamily="18" charset="0"/>
              </a:rPr>
              <a:t>XPS is a surface chemical analysis technique that can be used to </a:t>
            </a:r>
            <a:r>
              <a:rPr lang="en-AU" sz="1600" dirty="0" err="1">
                <a:latin typeface="Times New Roman" panose="02020603050405020304" pitchFamily="18" charset="0"/>
                <a:cs typeface="Times New Roman" panose="02020603050405020304" pitchFamily="18" charset="0"/>
              </a:rPr>
              <a:t>analyze</a:t>
            </a:r>
            <a:r>
              <a:rPr lang="en-AU" sz="1600" dirty="0">
                <a:latin typeface="Times New Roman" panose="02020603050405020304" pitchFamily="18" charset="0"/>
                <a:cs typeface="Times New Roman" panose="02020603050405020304" pitchFamily="18" charset="0"/>
              </a:rPr>
              <a:t> the surface chemistry of a material</a:t>
            </a:r>
          </a:p>
          <a:p>
            <a:r>
              <a:rPr lang="en-AU" sz="1600" dirty="0">
                <a:latin typeface="Times New Roman" panose="02020603050405020304" pitchFamily="18" charset="0"/>
                <a:cs typeface="Times New Roman" panose="02020603050405020304" pitchFamily="18" charset="0"/>
              </a:rPr>
              <a:t>As-received state, or after some treatment</a:t>
            </a:r>
          </a:p>
          <a:p>
            <a:pPr lvl="1"/>
            <a:r>
              <a:rPr lang="en-AU" sz="1200" dirty="0">
                <a:latin typeface="Times New Roman" panose="02020603050405020304" pitchFamily="18" charset="0"/>
                <a:cs typeface="Times New Roman" panose="02020603050405020304" pitchFamily="18" charset="0"/>
              </a:rPr>
              <a:t>for example: fracturing</a:t>
            </a:r>
          </a:p>
          <a:p>
            <a:pPr lvl="1"/>
            <a:r>
              <a:rPr lang="en-AU" sz="1200" dirty="0">
                <a:latin typeface="Times New Roman" panose="02020603050405020304" pitchFamily="18" charset="0"/>
                <a:cs typeface="Times New Roman" panose="02020603050405020304" pitchFamily="18" charset="0"/>
              </a:rPr>
              <a:t>cutting or scraping in air</a:t>
            </a:r>
          </a:p>
          <a:p>
            <a:pPr lvl="1"/>
            <a:r>
              <a:rPr lang="en-AU" sz="1200" dirty="0">
                <a:latin typeface="Times New Roman" panose="02020603050405020304" pitchFamily="18" charset="0"/>
                <a:cs typeface="Times New Roman" panose="02020603050405020304" pitchFamily="18" charset="0"/>
              </a:rPr>
              <a:t>UHV to expose the bulk chemistry</a:t>
            </a:r>
            <a:endParaRPr lang="en-AU" sz="1600" dirty="0">
              <a:latin typeface="Times New Roman" panose="02020603050405020304" pitchFamily="18" charset="0"/>
              <a:cs typeface="Times New Roman" panose="02020603050405020304" pitchFamily="18" charset="0"/>
            </a:endParaRPr>
          </a:p>
          <a:p>
            <a:r>
              <a:rPr lang="en-AU" sz="1600" dirty="0">
                <a:latin typeface="Times New Roman" panose="02020603050405020304" pitchFamily="18" charset="0"/>
                <a:cs typeface="Times New Roman" panose="02020603050405020304" pitchFamily="18" charset="0"/>
              </a:rPr>
              <a:t>XPS is used to measure:</a:t>
            </a:r>
          </a:p>
          <a:p>
            <a:pPr lvl="1"/>
            <a:r>
              <a:rPr lang="en-AU" sz="1200" dirty="0">
                <a:latin typeface="Times New Roman" panose="02020603050405020304" pitchFamily="18" charset="0"/>
                <a:cs typeface="Times New Roman" panose="02020603050405020304" pitchFamily="18" charset="0"/>
              </a:rPr>
              <a:t>elemental composition of the surface (top 0–10 nm usually)</a:t>
            </a:r>
          </a:p>
          <a:p>
            <a:pPr lvl="1"/>
            <a:r>
              <a:rPr lang="en-AU" sz="1200" dirty="0">
                <a:latin typeface="Times New Roman" panose="02020603050405020304" pitchFamily="18" charset="0"/>
                <a:cs typeface="Times New Roman" panose="02020603050405020304" pitchFamily="18" charset="0"/>
              </a:rPr>
              <a:t>Empirical formula of pure materials</a:t>
            </a:r>
          </a:p>
          <a:p>
            <a:pPr lvl="1"/>
            <a:r>
              <a:rPr lang="en-AU" sz="1200" dirty="0">
                <a:latin typeface="Times New Roman" panose="02020603050405020304" pitchFamily="18" charset="0"/>
                <a:cs typeface="Times New Roman" panose="02020603050405020304" pitchFamily="18" charset="0"/>
              </a:rPr>
              <a:t>elements that contaminate a surface</a:t>
            </a:r>
          </a:p>
          <a:p>
            <a:pPr lvl="1"/>
            <a:r>
              <a:rPr lang="en-AU" sz="1200" dirty="0">
                <a:latin typeface="Times New Roman" panose="02020603050405020304" pitchFamily="18" charset="0"/>
                <a:cs typeface="Times New Roman" panose="02020603050405020304" pitchFamily="18" charset="0"/>
              </a:rPr>
              <a:t>chemical or electronic state of each element in the surface</a:t>
            </a:r>
          </a:p>
          <a:p>
            <a:pPr lvl="1"/>
            <a:r>
              <a:rPr lang="en-AU" sz="1200" dirty="0">
                <a:latin typeface="Times New Roman" panose="02020603050405020304" pitchFamily="18" charset="0"/>
                <a:cs typeface="Times New Roman" panose="02020603050405020304" pitchFamily="18" charset="0"/>
              </a:rPr>
              <a:t>uniformity of elemental composition across the top surface (or line profiling or mapping)</a:t>
            </a:r>
          </a:p>
          <a:p>
            <a:pPr lvl="1"/>
            <a:r>
              <a:rPr lang="en-AU" sz="1200" dirty="0">
                <a:latin typeface="Times New Roman" panose="02020603050405020304" pitchFamily="18" charset="0"/>
                <a:cs typeface="Times New Roman" panose="02020603050405020304" pitchFamily="18" charset="0"/>
              </a:rPr>
              <a:t>uniformity of elemental composition as a function of ion beam etching (or depth profiling)</a:t>
            </a:r>
          </a:p>
          <a:p>
            <a:pPr>
              <a:buFont typeface="Arial" panose="020B0604020202020204" pitchFamily="34" charset="0"/>
              <a:buNone/>
            </a:pPr>
            <a:endParaRPr lang="en-AU" sz="1600" dirty="0">
              <a:latin typeface="Times New Roman" panose="02020603050405020304" pitchFamily="18" charset="0"/>
              <a:cs typeface="Times New Roman" panose="02020603050405020304" pitchFamily="18" charset="0"/>
            </a:endParaRPr>
          </a:p>
          <a:p>
            <a:pPr>
              <a:buFont typeface="Arial" panose="020B0604020202020204" pitchFamily="34" charset="0"/>
              <a:buNone/>
            </a:pPr>
            <a:endParaRPr lang="en-AU" sz="1600" dirty="0">
              <a:latin typeface="Times New Roman" panose="02020603050405020304" pitchFamily="18" charset="0"/>
              <a:cs typeface="Times New Roman" panose="02020603050405020304" pitchFamily="18" charset="0"/>
            </a:endParaRPr>
          </a:p>
          <a:p>
            <a:pPr>
              <a:buFont typeface="Arial" panose="020B0604020202020204" pitchFamily="34" charset="0"/>
              <a:buNone/>
            </a:pPr>
            <a:endParaRPr lang="en-AU" sz="1600" dirty="0">
              <a:latin typeface="Times New Roman" panose="02020603050405020304" pitchFamily="18" charset="0"/>
              <a:cs typeface="Times New Roman" panose="02020603050405020304" pitchFamily="18" charset="0"/>
            </a:endParaRPr>
          </a:p>
          <a:p>
            <a:r>
              <a:rPr lang="en-AU" sz="1600" i="1" dirty="0" err="1">
                <a:latin typeface="Times New Roman" panose="02020603050405020304" pitchFamily="18" charset="0"/>
                <a:cs typeface="Times New Roman" panose="02020603050405020304" pitchFamily="18" charset="0"/>
              </a:rPr>
              <a:t>E</a:t>
            </a:r>
            <a:r>
              <a:rPr lang="en-AU" sz="1600" i="1" baseline="-25000" dirty="0" err="1">
                <a:latin typeface="Times New Roman" panose="02020603050405020304" pitchFamily="18" charset="0"/>
                <a:cs typeface="Times New Roman" panose="02020603050405020304" pitchFamily="18" charset="0"/>
              </a:rPr>
              <a:t>binding</a:t>
            </a:r>
            <a:r>
              <a:rPr lang="en-AU" sz="1600" dirty="0">
                <a:latin typeface="Times New Roman" panose="02020603050405020304" pitchFamily="18" charset="0"/>
                <a:cs typeface="Times New Roman" panose="02020603050405020304" pitchFamily="18" charset="0"/>
              </a:rPr>
              <a:t>, is the binding energy of the electron,</a:t>
            </a:r>
            <a:r>
              <a:rPr lang="en-AU" sz="1600" i="1" dirty="0">
                <a:latin typeface="Times New Roman" panose="02020603050405020304" pitchFamily="18" charset="0"/>
                <a:cs typeface="Times New Roman" panose="02020603050405020304" pitchFamily="18" charset="0"/>
              </a:rPr>
              <a:t> </a:t>
            </a:r>
            <a:r>
              <a:rPr lang="en-AU" sz="1600" i="1" dirty="0" err="1">
                <a:latin typeface="Times New Roman" panose="02020603050405020304" pitchFamily="18" charset="0"/>
                <a:cs typeface="Times New Roman" panose="02020603050405020304" pitchFamily="18" charset="0"/>
              </a:rPr>
              <a:t>E</a:t>
            </a:r>
            <a:r>
              <a:rPr lang="en-AU" sz="1600" i="1" baseline="-25000" dirty="0" err="1">
                <a:latin typeface="Times New Roman" panose="02020603050405020304" pitchFamily="18" charset="0"/>
                <a:cs typeface="Times New Roman" panose="02020603050405020304" pitchFamily="18" charset="0"/>
              </a:rPr>
              <a:t>photon</a:t>
            </a:r>
            <a:r>
              <a:rPr lang="en-AU" sz="1600" dirty="0">
                <a:latin typeface="Times New Roman" panose="02020603050405020304" pitchFamily="18" charset="0"/>
                <a:cs typeface="Times New Roman" panose="02020603050405020304" pitchFamily="18" charset="0"/>
              </a:rPr>
              <a:t>, is the energy of the X-ray, </a:t>
            </a:r>
            <a:r>
              <a:rPr lang="en-AU" sz="1600" i="1" dirty="0" err="1">
                <a:latin typeface="Times New Roman" panose="02020603050405020304" pitchFamily="18" charset="0"/>
                <a:cs typeface="Times New Roman" panose="02020603050405020304" pitchFamily="18" charset="0"/>
              </a:rPr>
              <a:t>E</a:t>
            </a:r>
            <a:r>
              <a:rPr lang="en-AU" sz="1600" i="1" baseline="-25000" dirty="0" err="1">
                <a:latin typeface="Times New Roman" panose="02020603050405020304" pitchFamily="18" charset="0"/>
                <a:cs typeface="Times New Roman" panose="02020603050405020304" pitchFamily="18" charset="0"/>
              </a:rPr>
              <a:t>kinetic</a:t>
            </a:r>
            <a:r>
              <a:rPr lang="en-AU" sz="1600" dirty="0">
                <a:latin typeface="Times New Roman" panose="02020603050405020304" pitchFamily="18" charset="0"/>
                <a:cs typeface="Times New Roman" panose="02020603050405020304" pitchFamily="18" charset="0"/>
              </a:rPr>
              <a:t>, is the kinetic energy of the electron as measured and, </a:t>
            </a:r>
            <a:r>
              <a:rPr lang="el-GR" sz="1600" i="1" dirty="0">
                <a:latin typeface="Times New Roman" panose="02020603050405020304" pitchFamily="18" charset="0"/>
                <a:cs typeface="Times New Roman" panose="02020603050405020304" pitchFamily="18" charset="0"/>
              </a:rPr>
              <a:t>ϕ</a:t>
            </a:r>
            <a:r>
              <a:rPr lang="en-AU" sz="1600" dirty="0">
                <a:latin typeface="Times New Roman" panose="02020603050405020304" pitchFamily="18" charset="0"/>
                <a:cs typeface="Times New Roman" panose="02020603050405020304" pitchFamily="18" charset="0"/>
              </a:rPr>
              <a:t>, is the work function.</a:t>
            </a:r>
          </a:p>
        </p:txBody>
      </p:sp>
      <p:pic>
        <p:nvPicPr>
          <p:cNvPr id="7" name="Picture 6" descr="12282407.png">
            <a:extLst>
              <a:ext uri="{FF2B5EF4-FFF2-40B4-BE49-F238E27FC236}">
                <a16:creationId xmlns:a16="http://schemas.microsoft.com/office/drawing/2014/main" id="{82A492BD-718F-49D1-9B11-7268CB428297}"/>
              </a:ext>
            </a:extLst>
          </p:cNvPr>
          <p:cNvPicPr>
            <a:picLocks noChangeAspect="1"/>
          </p:cNvPicPr>
          <p:nvPr/>
        </p:nvPicPr>
        <p:blipFill>
          <a:blip r:embed="rId3" cstate="print"/>
          <a:srcRect l="18656" t="28010" r="12955" b="17016"/>
          <a:stretch>
            <a:fillRect/>
          </a:stretch>
        </p:blipFill>
        <p:spPr>
          <a:xfrm>
            <a:off x="7588004" y="1061847"/>
            <a:ext cx="3989996" cy="2093024"/>
          </a:xfrm>
          <a:prstGeom prst="rect">
            <a:avLst/>
          </a:prstGeom>
        </p:spPr>
      </p:pic>
      <p:pic>
        <p:nvPicPr>
          <p:cNvPr id="8" name="Picture 7" descr="jfb-03-00588-g008-1024.png">
            <a:extLst>
              <a:ext uri="{FF2B5EF4-FFF2-40B4-BE49-F238E27FC236}">
                <a16:creationId xmlns:a16="http://schemas.microsoft.com/office/drawing/2014/main" id="{5B29D55D-B91D-44D2-A9C0-3029183A6820}"/>
              </a:ext>
            </a:extLst>
          </p:cNvPr>
          <p:cNvPicPr>
            <a:picLocks noChangeAspect="1"/>
          </p:cNvPicPr>
          <p:nvPr/>
        </p:nvPicPr>
        <p:blipFill>
          <a:blip r:embed="rId4" cstate="print"/>
          <a:stretch>
            <a:fillRect/>
          </a:stretch>
        </p:blipFill>
        <p:spPr>
          <a:xfrm>
            <a:off x="7587956" y="3819233"/>
            <a:ext cx="3989996" cy="2161648"/>
          </a:xfrm>
          <a:prstGeom prst="rect">
            <a:avLst/>
          </a:prstGeom>
        </p:spPr>
      </p:pic>
      <p:graphicFrame>
        <p:nvGraphicFramePr>
          <p:cNvPr id="9" name="Object 8">
            <a:extLst>
              <a:ext uri="{FF2B5EF4-FFF2-40B4-BE49-F238E27FC236}">
                <a16:creationId xmlns:a16="http://schemas.microsoft.com/office/drawing/2014/main" id="{DCED66CE-0A81-4201-BE85-82F89D54B354}"/>
              </a:ext>
            </a:extLst>
          </p:cNvPr>
          <p:cNvGraphicFramePr>
            <a:graphicFrameLocks noChangeAspect="1"/>
          </p:cNvGraphicFramePr>
          <p:nvPr>
            <p:extLst>
              <p:ext uri="{D42A27DB-BD31-4B8C-83A1-F6EECF244321}">
                <p14:modId xmlns:p14="http://schemas.microsoft.com/office/powerpoint/2010/main" val="1050693224"/>
              </p:ext>
            </p:extLst>
          </p:nvPr>
        </p:nvGraphicFramePr>
        <p:xfrm>
          <a:off x="2482394" y="4538884"/>
          <a:ext cx="3727306" cy="466937"/>
        </p:xfrm>
        <a:graphic>
          <a:graphicData uri="http://schemas.openxmlformats.org/presentationml/2006/ole">
            <mc:AlternateContent xmlns:mc="http://schemas.openxmlformats.org/markup-compatibility/2006">
              <mc:Choice xmlns:v="urn:schemas-microsoft-com:vml" Requires="v">
                <p:oleObj spid="_x0000_s7189" name="Equation" r:id="rId5" imgW="1777680" imgH="241200" progId="Equation.3">
                  <p:embed/>
                </p:oleObj>
              </mc:Choice>
              <mc:Fallback>
                <p:oleObj name="Equation" r:id="rId5" imgW="1777680" imgH="241200" progId="Equation.3">
                  <p:embed/>
                  <p:pic>
                    <p:nvPicPr>
                      <p:cNvPr id="14" name="Object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82394" y="4538884"/>
                        <a:ext cx="3727306" cy="4669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4893974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04D91-A3FB-4DC3-9D2F-7CCF5CE5FFB5}"/>
              </a:ext>
            </a:extLst>
          </p:cNvPr>
          <p:cNvSpPr>
            <a:spLocks noGrp="1"/>
          </p:cNvSpPr>
          <p:nvPr>
            <p:ph type="title"/>
          </p:nvPr>
        </p:nvSpPr>
        <p:spPr/>
        <p:txBody>
          <a:bodyPr>
            <a:normAutofit/>
          </a:bodyPr>
          <a:lstStyle/>
          <a:p>
            <a:r>
              <a:rPr lang="en-US" sz="3600" dirty="0"/>
              <a:t>Damage and modification production mechanisms</a:t>
            </a:r>
          </a:p>
        </p:txBody>
      </p:sp>
      <p:sp>
        <p:nvSpPr>
          <p:cNvPr id="3" name="Date Placeholder 2">
            <a:extLst>
              <a:ext uri="{FF2B5EF4-FFF2-40B4-BE49-F238E27FC236}">
                <a16:creationId xmlns:a16="http://schemas.microsoft.com/office/drawing/2014/main" id="{D03F42AA-1FEC-4684-9E0B-C0D83BBE87C4}"/>
              </a:ext>
            </a:extLst>
          </p:cNvPr>
          <p:cNvSpPr>
            <a:spLocks noGrp="1"/>
          </p:cNvSpPr>
          <p:nvPr>
            <p:ph type="dt" sz="half" idx="10"/>
          </p:nvPr>
        </p:nvSpPr>
        <p:spPr/>
        <p:txBody>
          <a:bodyPr/>
          <a:lstStyle/>
          <a:p>
            <a:r>
              <a:rPr lang="en-US"/>
              <a:t>6/14/2019</a:t>
            </a:r>
          </a:p>
        </p:txBody>
      </p:sp>
      <p:sp>
        <p:nvSpPr>
          <p:cNvPr id="4" name="Footer Placeholder 3">
            <a:extLst>
              <a:ext uri="{FF2B5EF4-FFF2-40B4-BE49-F238E27FC236}">
                <a16:creationId xmlns:a16="http://schemas.microsoft.com/office/drawing/2014/main" id="{257A8A1B-06AB-4425-8FB1-25D22E707464}"/>
              </a:ext>
            </a:extLst>
          </p:cNvPr>
          <p:cNvSpPr>
            <a:spLocks noGrp="1"/>
          </p:cNvSpPr>
          <p:nvPr>
            <p:ph type="ftr" sz="quarter" idx="11"/>
          </p:nvPr>
        </p:nvSpPr>
        <p:spPr/>
        <p:txBody>
          <a:bodyPr/>
          <a:lstStyle/>
          <a:p>
            <a:r>
              <a:rPr lang="en-US"/>
              <a:t>2019 Science Undergraduate Laboratory Internships (SULI) Lectures - Princeton PLasma Physics Laboratory, Princeton NJ, USA</a:t>
            </a:r>
          </a:p>
        </p:txBody>
      </p:sp>
      <p:sp>
        <p:nvSpPr>
          <p:cNvPr id="5" name="Slide Number Placeholder 4">
            <a:extLst>
              <a:ext uri="{FF2B5EF4-FFF2-40B4-BE49-F238E27FC236}">
                <a16:creationId xmlns:a16="http://schemas.microsoft.com/office/drawing/2014/main" id="{1205459C-4AA4-48BD-9966-8726B014054D}"/>
              </a:ext>
            </a:extLst>
          </p:cNvPr>
          <p:cNvSpPr>
            <a:spLocks noGrp="1"/>
          </p:cNvSpPr>
          <p:nvPr>
            <p:ph type="sldNum" sz="quarter" idx="12"/>
          </p:nvPr>
        </p:nvSpPr>
        <p:spPr/>
        <p:txBody>
          <a:bodyPr/>
          <a:lstStyle/>
          <a:p>
            <a:fld id="{DAA54947-94DF-4087-82AF-D7550B309CB3}" type="slidenum">
              <a:rPr lang="en-US" smtClean="0"/>
              <a:t>8</a:t>
            </a:fld>
            <a:endParaRPr lang="en-US"/>
          </a:p>
        </p:txBody>
      </p:sp>
      <p:sp>
        <p:nvSpPr>
          <p:cNvPr id="6" name="Content Placeholder 10">
            <a:extLst>
              <a:ext uri="{FF2B5EF4-FFF2-40B4-BE49-F238E27FC236}">
                <a16:creationId xmlns:a16="http://schemas.microsoft.com/office/drawing/2014/main" id="{49180705-F0A5-48AD-9788-195A9541AA68}"/>
              </a:ext>
            </a:extLst>
          </p:cNvPr>
          <p:cNvSpPr txBox="1">
            <a:spLocks/>
          </p:cNvSpPr>
          <p:nvPr/>
        </p:nvSpPr>
        <p:spPr>
          <a:xfrm>
            <a:off x="620253" y="914399"/>
            <a:ext cx="5531149" cy="5266461"/>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60000"/>
              <a:buFont typeface="Wingdings" panose="05000000000000000000" pitchFamily="2" charset="2"/>
              <a:buChar char="q"/>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80000"/>
              <a:buFont typeface="Wingdings" panose="05000000000000000000" pitchFamily="2" charset="2"/>
              <a:buChar char="v"/>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200" b="1" dirty="0">
                <a:latin typeface="Times New Roman" panose="02020603050405020304" pitchFamily="18" charset="0"/>
                <a:cs typeface="Times New Roman" panose="02020603050405020304" pitchFamily="18" charset="0"/>
              </a:rPr>
              <a:t>Ballistic damage</a:t>
            </a:r>
          </a:p>
          <a:p>
            <a:pPr lvl="1"/>
            <a:r>
              <a:rPr lang="en-AU" sz="1900" dirty="0">
                <a:latin typeface="Times New Roman" panose="02020603050405020304" pitchFamily="18" charset="0"/>
                <a:cs typeface="Times New Roman" panose="02020603050405020304" pitchFamily="18" charset="0"/>
              </a:rPr>
              <a:t>Displacement from collisions</a:t>
            </a:r>
          </a:p>
          <a:p>
            <a:pPr lvl="1"/>
            <a:r>
              <a:rPr lang="en-AU" sz="1900" dirty="0">
                <a:latin typeface="Times New Roman" panose="02020603050405020304" pitchFamily="18" charset="0"/>
                <a:cs typeface="Times New Roman" panose="02020603050405020304" pitchFamily="18" charset="0"/>
              </a:rPr>
              <a:t>Surface structures develop</a:t>
            </a:r>
          </a:p>
          <a:p>
            <a:pPr lvl="1"/>
            <a:r>
              <a:rPr lang="en-AU" sz="1900" dirty="0">
                <a:latin typeface="Times New Roman" panose="02020603050405020304" pitchFamily="18" charset="0"/>
                <a:cs typeface="Times New Roman" panose="02020603050405020304" pitchFamily="18" charset="0"/>
              </a:rPr>
              <a:t>No special role of surface in this mechanism.</a:t>
            </a:r>
          </a:p>
          <a:p>
            <a:pPr>
              <a:buFont typeface="Arial" panose="020B0604020202020204" pitchFamily="34" charset="0"/>
              <a:buNone/>
            </a:pPr>
            <a:endParaRPr lang="en-AU" sz="2200" dirty="0">
              <a:latin typeface="Times New Roman" panose="02020603050405020304" pitchFamily="18" charset="0"/>
              <a:cs typeface="Times New Roman" panose="02020603050405020304" pitchFamily="18" charset="0"/>
            </a:endParaRPr>
          </a:p>
          <a:p>
            <a:r>
              <a:rPr lang="en-AU" sz="2200" b="1" dirty="0">
                <a:latin typeface="Times New Roman" panose="02020603050405020304" pitchFamily="18" charset="0"/>
                <a:cs typeface="Times New Roman" panose="02020603050405020304" pitchFamily="18" charset="0"/>
              </a:rPr>
              <a:t>Viscous flow</a:t>
            </a:r>
          </a:p>
          <a:p>
            <a:pPr lvl="1"/>
            <a:r>
              <a:rPr lang="en-AU" sz="1900" dirty="0">
                <a:latin typeface="Times New Roman" panose="02020603050405020304" pitchFamily="18" charset="0"/>
                <a:cs typeface="Times New Roman" panose="02020603050405020304" pitchFamily="18" charset="0"/>
              </a:rPr>
              <a:t>Local volume expansion</a:t>
            </a:r>
          </a:p>
          <a:p>
            <a:pPr lvl="1"/>
            <a:r>
              <a:rPr lang="en-AU" sz="1900" dirty="0">
                <a:latin typeface="Times New Roman" panose="02020603050405020304" pitchFamily="18" charset="0"/>
                <a:cs typeface="Times New Roman" panose="02020603050405020304" pitchFamily="18" charset="0"/>
              </a:rPr>
              <a:t>Adatom production on surface</a:t>
            </a:r>
          </a:p>
          <a:p>
            <a:pPr lvl="1"/>
            <a:r>
              <a:rPr lang="en-AU" sz="1900" dirty="0">
                <a:latin typeface="Times New Roman" panose="02020603050405020304" pitchFamily="18" charset="0"/>
                <a:cs typeface="Times New Roman" panose="02020603050405020304" pitchFamily="18" charset="0"/>
              </a:rPr>
              <a:t>Cavitation</a:t>
            </a:r>
          </a:p>
          <a:p>
            <a:pPr lvl="1"/>
            <a:r>
              <a:rPr lang="en-AU" sz="1900" dirty="0">
                <a:latin typeface="Times New Roman" panose="02020603050405020304" pitchFamily="18" charset="0"/>
                <a:cs typeface="Times New Roman" panose="02020603050405020304" pitchFamily="18" charset="0"/>
              </a:rPr>
              <a:t>High atomic numbers, low melting temperature</a:t>
            </a:r>
          </a:p>
          <a:p>
            <a:pPr>
              <a:buFont typeface="Arial" panose="020B0604020202020204" pitchFamily="34" charset="0"/>
              <a:buNone/>
            </a:pPr>
            <a:endParaRPr lang="en-AU" sz="2200" dirty="0">
              <a:latin typeface="Times New Roman" panose="02020603050405020304" pitchFamily="18" charset="0"/>
              <a:cs typeface="Times New Roman" panose="02020603050405020304" pitchFamily="18" charset="0"/>
            </a:endParaRPr>
          </a:p>
          <a:p>
            <a:r>
              <a:rPr lang="en-AU" sz="2200" b="1" dirty="0">
                <a:latin typeface="Times New Roman" panose="02020603050405020304" pitchFamily="18" charset="0"/>
                <a:cs typeface="Times New Roman" panose="02020603050405020304" pitchFamily="18" charset="0"/>
              </a:rPr>
              <a:t>Micro-explosions</a:t>
            </a:r>
          </a:p>
          <a:p>
            <a:pPr lvl="1"/>
            <a:r>
              <a:rPr lang="en-AU" sz="1900" dirty="0">
                <a:latin typeface="Times New Roman" panose="02020603050405020304" pitchFamily="18" charset="0"/>
                <a:cs typeface="Times New Roman" panose="02020603050405020304" pitchFamily="18" charset="0"/>
              </a:rPr>
              <a:t>Cascade near surface</a:t>
            </a:r>
          </a:p>
          <a:p>
            <a:pPr lvl="1"/>
            <a:r>
              <a:rPr lang="en-AU" sz="1900" dirty="0">
                <a:latin typeface="Times New Roman" panose="02020603050405020304" pitchFamily="18" charset="0"/>
                <a:cs typeface="Times New Roman" panose="02020603050405020304" pitchFamily="18" charset="0"/>
              </a:rPr>
              <a:t>Pressure wave ruptures near surface</a:t>
            </a:r>
          </a:p>
          <a:p>
            <a:pPr lvl="1"/>
            <a:r>
              <a:rPr lang="en-AU" sz="1900" dirty="0">
                <a:latin typeface="Times New Roman" panose="02020603050405020304" pitchFamily="18" charset="0"/>
                <a:cs typeface="Times New Roman" panose="02020603050405020304" pitchFamily="18" charset="0"/>
              </a:rPr>
              <a:t>Adatom production on surface</a:t>
            </a:r>
          </a:p>
          <a:p>
            <a:pPr lvl="1"/>
            <a:r>
              <a:rPr lang="en-AU" sz="1900" dirty="0">
                <a:latin typeface="Times New Roman" panose="02020603050405020304" pitchFamily="18" charset="0"/>
                <a:cs typeface="Times New Roman" panose="02020603050405020304" pitchFamily="18" charset="0"/>
              </a:rPr>
              <a:t>Cavity production on surface</a:t>
            </a:r>
          </a:p>
          <a:p>
            <a:pPr lvl="1"/>
            <a:r>
              <a:rPr lang="en-AU" sz="1900" dirty="0">
                <a:latin typeface="Times New Roman" panose="02020603050405020304" pitchFamily="18" charset="0"/>
                <a:cs typeface="Times New Roman" panose="02020603050405020304" pitchFamily="18" charset="0"/>
              </a:rPr>
              <a:t>Surface vacancy production</a:t>
            </a:r>
            <a:endParaRPr lang="en-AU" dirty="0">
              <a:latin typeface="Times New Roman" panose="02020603050405020304" pitchFamily="18" charset="0"/>
              <a:cs typeface="Times New Roman" panose="02020603050405020304" pitchFamily="18" charset="0"/>
            </a:endParaRPr>
          </a:p>
        </p:txBody>
      </p:sp>
      <p:grpSp>
        <p:nvGrpSpPr>
          <p:cNvPr id="16" name="Group 15">
            <a:extLst>
              <a:ext uri="{FF2B5EF4-FFF2-40B4-BE49-F238E27FC236}">
                <a16:creationId xmlns:a16="http://schemas.microsoft.com/office/drawing/2014/main" id="{AAB06A86-322E-4A4E-80CF-19B3AC33F67F}"/>
              </a:ext>
            </a:extLst>
          </p:cNvPr>
          <p:cNvGrpSpPr/>
          <p:nvPr/>
        </p:nvGrpSpPr>
        <p:grpSpPr>
          <a:xfrm>
            <a:off x="6675479" y="1478468"/>
            <a:ext cx="4834788" cy="4226656"/>
            <a:chOff x="4939048" y="1210616"/>
            <a:chExt cx="4834788" cy="4226656"/>
          </a:xfrm>
        </p:grpSpPr>
        <p:cxnSp>
          <p:nvCxnSpPr>
            <p:cNvPr id="7" name="Straight Connector 6">
              <a:extLst>
                <a:ext uri="{FF2B5EF4-FFF2-40B4-BE49-F238E27FC236}">
                  <a16:creationId xmlns:a16="http://schemas.microsoft.com/office/drawing/2014/main" id="{CBA13CB8-0581-482B-AFD6-F988BB3D3346}"/>
                </a:ext>
              </a:extLst>
            </p:cNvPr>
            <p:cNvCxnSpPr/>
            <p:nvPr/>
          </p:nvCxnSpPr>
          <p:spPr>
            <a:xfrm flipV="1">
              <a:off x="5873836" y="3129569"/>
              <a:ext cx="3900000" cy="0"/>
            </a:xfrm>
            <a:prstGeom prst="line">
              <a:avLst/>
            </a:prstGeom>
            <a:ln w="38100">
              <a:solidFill>
                <a:schemeClr val="accent1">
                  <a:shade val="95000"/>
                  <a:satMod val="105000"/>
                  <a:alpha val="40000"/>
                </a:schemeClr>
              </a:solidFill>
            </a:ln>
          </p:spPr>
          <p:style>
            <a:lnRef idx="1">
              <a:schemeClr val="accent1"/>
            </a:lnRef>
            <a:fillRef idx="0">
              <a:schemeClr val="accent1"/>
            </a:fillRef>
            <a:effectRef idx="0">
              <a:schemeClr val="accent1"/>
            </a:effectRef>
            <a:fontRef idx="minor">
              <a:schemeClr val="tx1"/>
            </a:fontRef>
          </p:style>
        </p:cxnSp>
        <p:sp>
          <p:nvSpPr>
            <p:cNvPr id="8" name="Freeform 15">
              <a:extLst>
                <a:ext uri="{FF2B5EF4-FFF2-40B4-BE49-F238E27FC236}">
                  <a16:creationId xmlns:a16="http://schemas.microsoft.com/office/drawing/2014/main" id="{59C1F4CF-EBB3-45FF-A3FA-CD828FF11B04}"/>
                </a:ext>
              </a:extLst>
            </p:cNvPr>
            <p:cNvSpPr/>
            <p:nvPr/>
          </p:nvSpPr>
          <p:spPr>
            <a:xfrm>
              <a:off x="6431931" y="2846235"/>
              <a:ext cx="2804375" cy="283336"/>
            </a:xfrm>
            <a:custGeom>
              <a:avLst/>
              <a:gdLst>
                <a:gd name="connsiteX0" fmla="*/ 0 w 2588654"/>
                <a:gd name="connsiteY0" fmla="*/ 283336 h 283336"/>
                <a:gd name="connsiteX1" fmla="*/ 296214 w 2588654"/>
                <a:gd name="connsiteY1" fmla="*/ 283336 h 283336"/>
                <a:gd name="connsiteX2" fmla="*/ 296214 w 2588654"/>
                <a:gd name="connsiteY2" fmla="*/ 0 h 283336"/>
                <a:gd name="connsiteX3" fmla="*/ 579549 w 2588654"/>
                <a:gd name="connsiteY3" fmla="*/ 0 h 283336"/>
                <a:gd name="connsiteX4" fmla="*/ 579549 w 2588654"/>
                <a:gd name="connsiteY4" fmla="*/ 283336 h 283336"/>
                <a:gd name="connsiteX5" fmla="*/ 875763 w 2588654"/>
                <a:gd name="connsiteY5" fmla="*/ 283336 h 283336"/>
                <a:gd name="connsiteX6" fmla="*/ 875763 w 2588654"/>
                <a:gd name="connsiteY6" fmla="*/ 0 h 283336"/>
                <a:gd name="connsiteX7" fmla="*/ 1146220 w 2588654"/>
                <a:gd name="connsiteY7" fmla="*/ 0 h 283336"/>
                <a:gd name="connsiteX8" fmla="*/ 1146220 w 2588654"/>
                <a:gd name="connsiteY8" fmla="*/ 283336 h 283336"/>
                <a:gd name="connsiteX9" fmla="*/ 1442434 w 2588654"/>
                <a:gd name="connsiteY9" fmla="*/ 283336 h 283336"/>
                <a:gd name="connsiteX10" fmla="*/ 1442434 w 2588654"/>
                <a:gd name="connsiteY10" fmla="*/ 0 h 283336"/>
                <a:gd name="connsiteX11" fmla="*/ 1725769 w 2588654"/>
                <a:gd name="connsiteY11" fmla="*/ 0 h 283336"/>
                <a:gd name="connsiteX12" fmla="*/ 1725769 w 2588654"/>
                <a:gd name="connsiteY12" fmla="*/ 283336 h 283336"/>
                <a:gd name="connsiteX13" fmla="*/ 2021983 w 2588654"/>
                <a:gd name="connsiteY13" fmla="*/ 283336 h 283336"/>
                <a:gd name="connsiteX14" fmla="*/ 2021983 w 2588654"/>
                <a:gd name="connsiteY14" fmla="*/ 0 h 283336"/>
                <a:gd name="connsiteX15" fmla="*/ 2318197 w 2588654"/>
                <a:gd name="connsiteY15" fmla="*/ 0 h 283336"/>
                <a:gd name="connsiteX16" fmla="*/ 2318197 w 2588654"/>
                <a:gd name="connsiteY16" fmla="*/ 283336 h 283336"/>
                <a:gd name="connsiteX17" fmla="*/ 2588654 w 2588654"/>
                <a:gd name="connsiteY17" fmla="*/ 283336 h 283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8654" h="283336">
                  <a:moveTo>
                    <a:pt x="0" y="283336"/>
                  </a:moveTo>
                  <a:lnTo>
                    <a:pt x="296214" y="283336"/>
                  </a:lnTo>
                  <a:lnTo>
                    <a:pt x="296214" y="0"/>
                  </a:lnTo>
                  <a:lnTo>
                    <a:pt x="579549" y="0"/>
                  </a:lnTo>
                  <a:lnTo>
                    <a:pt x="579549" y="283336"/>
                  </a:lnTo>
                  <a:lnTo>
                    <a:pt x="875763" y="283336"/>
                  </a:lnTo>
                  <a:lnTo>
                    <a:pt x="875763" y="0"/>
                  </a:lnTo>
                  <a:lnTo>
                    <a:pt x="1146220" y="0"/>
                  </a:lnTo>
                  <a:lnTo>
                    <a:pt x="1146220" y="283336"/>
                  </a:lnTo>
                  <a:lnTo>
                    <a:pt x="1442434" y="283336"/>
                  </a:lnTo>
                  <a:lnTo>
                    <a:pt x="1442434" y="0"/>
                  </a:lnTo>
                  <a:lnTo>
                    <a:pt x="1725769" y="0"/>
                  </a:lnTo>
                  <a:lnTo>
                    <a:pt x="1725769" y="283336"/>
                  </a:lnTo>
                  <a:lnTo>
                    <a:pt x="2021983" y="283336"/>
                  </a:lnTo>
                  <a:lnTo>
                    <a:pt x="2021983" y="0"/>
                  </a:lnTo>
                  <a:lnTo>
                    <a:pt x="2318197" y="0"/>
                  </a:lnTo>
                  <a:lnTo>
                    <a:pt x="2318197" y="283336"/>
                  </a:lnTo>
                  <a:lnTo>
                    <a:pt x="2588654" y="283336"/>
                  </a:ln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cxnSp>
          <p:nvCxnSpPr>
            <p:cNvPr id="9" name="Straight Arrow Connector 8">
              <a:extLst>
                <a:ext uri="{FF2B5EF4-FFF2-40B4-BE49-F238E27FC236}">
                  <a16:creationId xmlns:a16="http://schemas.microsoft.com/office/drawing/2014/main" id="{E3DACDBB-2383-4D54-84AC-99FF07B52A62}"/>
                </a:ext>
              </a:extLst>
            </p:cNvPr>
            <p:cNvCxnSpPr/>
            <p:nvPr/>
          </p:nvCxnSpPr>
          <p:spPr>
            <a:xfrm>
              <a:off x="7827144" y="1287890"/>
              <a:ext cx="0" cy="3580324"/>
            </a:xfrm>
            <a:prstGeom prst="straightConnector1">
              <a:avLst/>
            </a:prstGeom>
            <a:ln w="25400">
              <a:solidFill>
                <a:schemeClr val="tx1"/>
              </a:solidFill>
              <a:prstDash val="sysDash"/>
              <a:tailEnd type="triangle" w="med" len="med"/>
            </a:ln>
          </p:spPr>
          <p:style>
            <a:lnRef idx="1">
              <a:schemeClr val="accent1"/>
            </a:lnRef>
            <a:fillRef idx="0">
              <a:schemeClr val="accent1"/>
            </a:fillRef>
            <a:effectRef idx="0">
              <a:schemeClr val="accent1"/>
            </a:effectRef>
            <a:fontRef idx="minor">
              <a:schemeClr val="tx1"/>
            </a:fontRef>
          </p:style>
        </p:cxnSp>
        <p:sp>
          <p:nvSpPr>
            <p:cNvPr id="10" name="Up Arrow 20">
              <a:extLst>
                <a:ext uri="{FF2B5EF4-FFF2-40B4-BE49-F238E27FC236}">
                  <a16:creationId xmlns:a16="http://schemas.microsoft.com/office/drawing/2014/main" id="{5651E651-7D0C-4588-BC68-66EBDACF6AAE}"/>
                </a:ext>
              </a:extLst>
            </p:cNvPr>
            <p:cNvSpPr/>
            <p:nvPr/>
          </p:nvSpPr>
          <p:spPr>
            <a:xfrm>
              <a:off x="7576004" y="3171420"/>
              <a:ext cx="525018" cy="978408"/>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1" name="Straight Connector 10">
              <a:extLst>
                <a:ext uri="{FF2B5EF4-FFF2-40B4-BE49-F238E27FC236}">
                  <a16:creationId xmlns:a16="http://schemas.microsoft.com/office/drawing/2014/main" id="{843E32C2-D8F6-430D-A8B3-62E6AF0BCA4B}"/>
                </a:ext>
              </a:extLst>
            </p:cNvPr>
            <p:cNvCxnSpPr/>
            <p:nvPr/>
          </p:nvCxnSpPr>
          <p:spPr>
            <a:xfrm>
              <a:off x="7821977" y="1210616"/>
              <a:ext cx="0" cy="188353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DAC88E2-241E-44AE-9D63-DCED30B64C81}"/>
                </a:ext>
              </a:extLst>
            </p:cNvPr>
            <p:cNvSpPr txBox="1"/>
            <p:nvPr/>
          </p:nvSpPr>
          <p:spPr>
            <a:xfrm>
              <a:off x="4939048" y="2936388"/>
              <a:ext cx="894284" cy="369332"/>
            </a:xfrm>
            <a:prstGeom prst="rect">
              <a:avLst/>
            </a:prstGeom>
            <a:noFill/>
          </p:spPr>
          <p:txBody>
            <a:bodyPr wrap="none" rtlCol="0">
              <a:spAutoFit/>
            </a:bodyPr>
            <a:lstStyle/>
            <a:p>
              <a:r>
                <a:rPr lang="en-AU" b="1" dirty="0"/>
                <a:t>Surface</a:t>
              </a:r>
            </a:p>
          </p:txBody>
        </p:sp>
        <p:sp>
          <p:nvSpPr>
            <p:cNvPr id="13" name="TextBox 12">
              <a:extLst>
                <a:ext uri="{FF2B5EF4-FFF2-40B4-BE49-F238E27FC236}">
                  <a16:creationId xmlns:a16="http://schemas.microsoft.com/office/drawing/2014/main" id="{CBA5005F-431D-4337-AE50-44E029E6140A}"/>
                </a:ext>
              </a:extLst>
            </p:cNvPr>
            <p:cNvSpPr txBox="1"/>
            <p:nvPr/>
          </p:nvSpPr>
          <p:spPr>
            <a:xfrm>
              <a:off x="4952999" y="4136949"/>
              <a:ext cx="1303049" cy="369332"/>
            </a:xfrm>
            <a:prstGeom prst="rect">
              <a:avLst/>
            </a:prstGeom>
            <a:noFill/>
          </p:spPr>
          <p:txBody>
            <a:bodyPr wrap="none" rtlCol="0">
              <a:spAutoFit/>
            </a:bodyPr>
            <a:lstStyle/>
            <a:p>
              <a:r>
                <a:rPr lang="en-AU" b="1" dirty="0"/>
                <a:t>Sub Surface</a:t>
              </a:r>
            </a:p>
          </p:txBody>
        </p:sp>
        <p:sp>
          <p:nvSpPr>
            <p:cNvPr id="14" name="Oval 13">
              <a:extLst>
                <a:ext uri="{FF2B5EF4-FFF2-40B4-BE49-F238E27FC236}">
                  <a16:creationId xmlns:a16="http://schemas.microsoft.com/office/drawing/2014/main" id="{38952F0E-18E3-4E92-A5DE-F04202339601}"/>
                </a:ext>
              </a:extLst>
            </p:cNvPr>
            <p:cNvSpPr/>
            <p:nvPr/>
          </p:nvSpPr>
          <p:spPr>
            <a:xfrm>
              <a:off x="6850489" y="3915177"/>
              <a:ext cx="1939342" cy="526709"/>
            </a:xfrm>
            <a:prstGeom prst="ellipse">
              <a:avLst/>
            </a:prstGeom>
            <a:solidFill>
              <a:schemeClr val="accent6">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tx1"/>
                  </a:solidFill>
                </a:rPr>
                <a:t>Mechanism</a:t>
              </a:r>
            </a:p>
          </p:txBody>
        </p:sp>
        <p:sp>
          <p:nvSpPr>
            <p:cNvPr id="15" name="TextBox 14">
              <a:extLst>
                <a:ext uri="{FF2B5EF4-FFF2-40B4-BE49-F238E27FC236}">
                  <a16:creationId xmlns:a16="http://schemas.microsoft.com/office/drawing/2014/main" id="{20685979-F208-46C1-8895-7A3B59E62AC6}"/>
                </a:ext>
              </a:extLst>
            </p:cNvPr>
            <p:cNvSpPr txBox="1"/>
            <p:nvPr/>
          </p:nvSpPr>
          <p:spPr>
            <a:xfrm>
              <a:off x="6655157" y="4790941"/>
              <a:ext cx="2340078" cy="646331"/>
            </a:xfrm>
            <a:prstGeom prst="rect">
              <a:avLst/>
            </a:prstGeom>
            <a:noFill/>
          </p:spPr>
          <p:txBody>
            <a:bodyPr wrap="square" rtlCol="0" anchor="ctr">
              <a:spAutoFit/>
            </a:bodyPr>
            <a:lstStyle/>
            <a:p>
              <a:pPr algn="ctr"/>
              <a:r>
                <a:rPr lang="en-AU" b="1" dirty="0"/>
                <a:t>Energy deposited into material</a:t>
              </a:r>
            </a:p>
          </p:txBody>
        </p:sp>
      </p:grpSp>
    </p:spTree>
    <p:extLst>
      <p:ext uri="{BB962C8B-B14F-4D97-AF65-F5344CB8AC3E}">
        <p14:creationId xmlns:p14="http://schemas.microsoft.com/office/powerpoint/2010/main" val="188875486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AA526-91D4-4385-89EF-7600BBA251EC}"/>
              </a:ext>
            </a:extLst>
          </p:cNvPr>
          <p:cNvSpPr>
            <a:spLocks noGrp="1"/>
          </p:cNvSpPr>
          <p:nvPr>
            <p:ph type="title"/>
          </p:nvPr>
        </p:nvSpPr>
        <p:spPr/>
        <p:txBody>
          <a:bodyPr>
            <a:noAutofit/>
          </a:bodyPr>
          <a:lstStyle/>
          <a:p>
            <a:r>
              <a:rPr lang="en-US" sz="2800" dirty="0"/>
              <a:t>Low energy ion scattering spectroscopy (LEISS) and direct recoil spectroscopy (DRS)</a:t>
            </a:r>
          </a:p>
        </p:txBody>
      </p:sp>
      <p:sp>
        <p:nvSpPr>
          <p:cNvPr id="3" name="Date Placeholder 2">
            <a:extLst>
              <a:ext uri="{FF2B5EF4-FFF2-40B4-BE49-F238E27FC236}">
                <a16:creationId xmlns:a16="http://schemas.microsoft.com/office/drawing/2014/main" id="{DB3F67F9-9BC6-4FAF-9F41-679F1144438C}"/>
              </a:ext>
            </a:extLst>
          </p:cNvPr>
          <p:cNvSpPr>
            <a:spLocks noGrp="1"/>
          </p:cNvSpPr>
          <p:nvPr>
            <p:ph type="dt" sz="half" idx="10"/>
          </p:nvPr>
        </p:nvSpPr>
        <p:spPr/>
        <p:txBody>
          <a:bodyPr/>
          <a:lstStyle/>
          <a:p>
            <a:r>
              <a:rPr lang="en-US"/>
              <a:t>6/14/2019</a:t>
            </a:r>
          </a:p>
        </p:txBody>
      </p:sp>
      <p:sp>
        <p:nvSpPr>
          <p:cNvPr id="4" name="Footer Placeholder 3">
            <a:extLst>
              <a:ext uri="{FF2B5EF4-FFF2-40B4-BE49-F238E27FC236}">
                <a16:creationId xmlns:a16="http://schemas.microsoft.com/office/drawing/2014/main" id="{77EC42DC-95AB-423D-8319-F7876BED76A5}"/>
              </a:ext>
            </a:extLst>
          </p:cNvPr>
          <p:cNvSpPr>
            <a:spLocks noGrp="1"/>
          </p:cNvSpPr>
          <p:nvPr>
            <p:ph type="ftr" sz="quarter" idx="11"/>
          </p:nvPr>
        </p:nvSpPr>
        <p:spPr/>
        <p:txBody>
          <a:bodyPr/>
          <a:lstStyle/>
          <a:p>
            <a:r>
              <a:rPr lang="en-US"/>
              <a:t>2019 Science Undergraduate Laboratory Internships (SULI) Lectures - Princeton PLasma Physics Laboratory, Princeton NJ, USA</a:t>
            </a:r>
          </a:p>
        </p:txBody>
      </p:sp>
      <p:sp>
        <p:nvSpPr>
          <p:cNvPr id="5" name="Slide Number Placeholder 4">
            <a:extLst>
              <a:ext uri="{FF2B5EF4-FFF2-40B4-BE49-F238E27FC236}">
                <a16:creationId xmlns:a16="http://schemas.microsoft.com/office/drawing/2014/main" id="{CBE2CD2D-E969-4B71-AE41-71A15FEFC68E}"/>
              </a:ext>
            </a:extLst>
          </p:cNvPr>
          <p:cNvSpPr>
            <a:spLocks noGrp="1"/>
          </p:cNvSpPr>
          <p:nvPr>
            <p:ph type="sldNum" sz="quarter" idx="12"/>
          </p:nvPr>
        </p:nvSpPr>
        <p:spPr/>
        <p:txBody>
          <a:bodyPr/>
          <a:lstStyle/>
          <a:p>
            <a:fld id="{DAA54947-94DF-4087-82AF-D7550B309CB3}" type="slidenum">
              <a:rPr lang="en-US" smtClean="0"/>
              <a:t>80</a:t>
            </a:fld>
            <a:endParaRPr lang="en-US"/>
          </a:p>
        </p:txBody>
      </p:sp>
      <p:sp>
        <p:nvSpPr>
          <p:cNvPr id="6" name="Content Placeholder 2">
            <a:extLst>
              <a:ext uri="{FF2B5EF4-FFF2-40B4-BE49-F238E27FC236}">
                <a16:creationId xmlns:a16="http://schemas.microsoft.com/office/drawing/2014/main" id="{D518F237-3694-4111-8DA3-0E7C68B1A64B}"/>
              </a:ext>
            </a:extLst>
          </p:cNvPr>
          <p:cNvSpPr txBox="1">
            <a:spLocks/>
          </p:cNvSpPr>
          <p:nvPr/>
        </p:nvSpPr>
        <p:spPr>
          <a:xfrm>
            <a:off x="515758" y="1018443"/>
            <a:ext cx="6827769" cy="4842958"/>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60000"/>
              <a:buFont typeface="Wingdings" panose="05000000000000000000" pitchFamily="2" charset="2"/>
              <a:buChar char="q"/>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80000"/>
              <a:buFont typeface="Wingdings" panose="05000000000000000000" pitchFamily="2" charset="2"/>
              <a:buChar char="v"/>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dirty="0">
                <a:latin typeface="Times New Roman" panose="02020603050405020304" pitchFamily="18" charset="0"/>
                <a:cs typeface="Times New Roman" panose="02020603050405020304" pitchFamily="18" charset="0"/>
              </a:rPr>
              <a:t>Sometimes referred to as ion scattering spectroscopy (ISS), </a:t>
            </a:r>
          </a:p>
          <a:p>
            <a:pPr lvl="1"/>
            <a:r>
              <a:rPr lang="en-AU" dirty="0">
                <a:latin typeface="Times New Roman" panose="02020603050405020304" pitchFamily="18" charset="0"/>
                <a:cs typeface="Times New Roman" panose="02020603050405020304" pitchFamily="18" charset="0"/>
              </a:rPr>
              <a:t>Surface sensitive analytical technique</a:t>
            </a:r>
          </a:p>
          <a:p>
            <a:pPr lvl="1"/>
            <a:r>
              <a:rPr lang="en-AU" dirty="0">
                <a:latin typeface="Times New Roman" panose="02020603050405020304" pitchFamily="18" charset="0"/>
                <a:cs typeface="Times New Roman" panose="02020603050405020304" pitchFamily="18" charset="0"/>
              </a:rPr>
              <a:t>Characterises chemical and structural make up of a material</a:t>
            </a:r>
          </a:p>
          <a:p>
            <a:pPr>
              <a:buFont typeface="Arial" panose="020B0604020202020204" pitchFamily="34" charset="0"/>
              <a:buNone/>
            </a:pPr>
            <a:endParaRPr lang="en-AU" dirty="0">
              <a:latin typeface="Times New Roman" panose="02020603050405020304" pitchFamily="18" charset="0"/>
              <a:cs typeface="Times New Roman" panose="02020603050405020304" pitchFamily="18" charset="0"/>
            </a:endParaRPr>
          </a:p>
          <a:p>
            <a:r>
              <a:rPr lang="en-AU" dirty="0">
                <a:latin typeface="Times New Roman" panose="02020603050405020304" pitchFamily="18" charset="0"/>
                <a:cs typeface="Times New Roman" panose="02020603050405020304" pitchFamily="18" charset="0"/>
              </a:rPr>
              <a:t>Directs a beam of ions at a surface</a:t>
            </a:r>
          </a:p>
          <a:p>
            <a:pPr lvl="1"/>
            <a:r>
              <a:rPr lang="en-AU" dirty="0">
                <a:latin typeface="Times New Roman" panose="02020603050405020304" pitchFamily="18" charset="0"/>
                <a:cs typeface="Times New Roman" panose="02020603050405020304" pitchFamily="18" charset="0"/>
              </a:rPr>
              <a:t>Makes observations of the ions that interact with the surface.</a:t>
            </a:r>
          </a:p>
          <a:p>
            <a:pPr lvl="1"/>
            <a:r>
              <a:rPr lang="en-AU" dirty="0">
                <a:latin typeface="Times New Roman" panose="02020603050405020304" pitchFamily="18" charset="0"/>
                <a:cs typeface="Times New Roman" panose="02020603050405020304" pitchFamily="18" charset="0"/>
              </a:rPr>
              <a:t>Can detect metal impurities and sputtered .</a:t>
            </a:r>
          </a:p>
          <a:p>
            <a:pPr lvl="1"/>
            <a:r>
              <a:rPr lang="en-AU" dirty="0">
                <a:latin typeface="Times New Roman" panose="02020603050405020304" pitchFamily="18" charset="0"/>
                <a:cs typeface="Times New Roman" panose="02020603050405020304" pitchFamily="18" charset="0"/>
              </a:rPr>
              <a:t>He, Ne, </a:t>
            </a:r>
            <a:r>
              <a:rPr lang="en-AU" dirty="0" err="1">
                <a:latin typeface="Times New Roman" panose="02020603050405020304" pitchFamily="18" charset="0"/>
                <a:cs typeface="Times New Roman" panose="02020603050405020304" pitchFamily="18" charset="0"/>
              </a:rPr>
              <a:t>Ar</a:t>
            </a:r>
            <a:r>
              <a:rPr lang="en-AU" dirty="0">
                <a:latin typeface="Times New Roman" panose="02020603050405020304" pitchFamily="18" charset="0"/>
                <a:cs typeface="Times New Roman" panose="02020603050405020304" pitchFamily="18" charset="0"/>
              </a:rPr>
              <a:t> typically used</a:t>
            </a:r>
          </a:p>
          <a:p>
            <a:pPr>
              <a:buFont typeface="Arial" panose="020B0604020202020204" pitchFamily="34" charset="0"/>
              <a:buNone/>
            </a:pPr>
            <a:endParaRPr lang="en-AU" dirty="0">
              <a:latin typeface="Times New Roman" panose="02020603050405020304" pitchFamily="18" charset="0"/>
              <a:cs typeface="Times New Roman" panose="02020603050405020304" pitchFamily="18" charset="0"/>
            </a:endParaRPr>
          </a:p>
          <a:p>
            <a:r>
              <a:rPr lang="en-AU" dirty="0">
                <a:latin typeface="Times New Roman" panose="02020603050405020304" pitchFamily="18" charset="0"/>
                <a:cs typeface="Times New Roman" panose="02020603050405020304" pitchFamily="18" charset="0"/>
              </a:rPr>
              <a:t>Sensitive to first surface layer of a material</a:t>
            </a:r>
          </a:p>
          <a:p>
            <a:pPr>
              <a:buFont typeface="Arial" panose="020B0604020202020204" pitchFamily="34" charset="0"/>
              <a:buNone/>
            </a:pPr>
            <a:endParaRPr lang="en-AU" dirty="0">
              <a:latin typeface="Times New Roman" panose="02020603050405020304" pitchFamily="18" charset="0"/>
              <a:cs typeface="Times New Roman" panose="02020603050405020304" pitchFamily="18" charset="0"/>
            </a:endParaRPr>
          </a:p>
          <a:p>
            <a:r>
              <a:rPr lang="en-AU" dirty="0">
                <a:latin typeface="Times New Roman" panose="02020603050405020304" pitchFamily="18" charset="0"/>
                <a:cs typeface="Times New Roman" panose="02020603050405020304" pitchFamily="18" charset="0"/>
              </a:rPr>
              <a:t>Under the right conditions</a:t>
            </a:r>
          </a:p>
          <a:p>
            <a:pPr lvl="1"/>
            <a:r>
              <a:rPr lang="en-AU" dirty="0">
                <a:latin typeface="Times New Roman" panose="02020603050405020304" pitchFamily="18" charset="0"/>
                <a:cs typeface="Times New Roman" panose="02020603050405020304" pitchFamily="18" charset="0"/>
              </a:rPr>
              <a:t>Direct Recoil Spectroscopy (DRS)</a:t>
            </a:r>
          </a:p>
          <a:p>
            <a:pPr lvl="1"/>
            <a:r>
              <a:rPr lang="en-AU" dirty="0">
                <a:latin typeface="Times New Roman" panose="02020603050405020304" pitchFamily="18" charset="0"/>
                <a:cs typeface="Times New Roman" panose="02020603050405020304" pitchFamily="18" charset="0"/>
              </a:rPr>
              <a:t>Sensitive to hydrogen and deuterium that is on the surface</a:t>
            </a:r>
          </a:p>
        </p:txBody>
      </p:sp>
      <p:pic>
        <p:nvPicPr>
          <p:cNvPr id="7" name="Content Placeholder 7" descr="450px-LEIS_experimental_setup_2.gif">
            <a:extLst>
              <a:ext uri="{FF2B5EF4-FFF2-40B4-BE49-F238E27FC236}">
                <a16:creationId xmlns:a16="http://schemas.microsoft.com/office/drawing/2014/main" id="{329BE0FF-F158-42D8-84F2-1BC92BA1B389}"/>
              </a:ext>
            </a:extLst>
          </p:cNvPr>
          <p:cNvPicPr>
            <a:picLocks noChangeAspect="1"/>
          </p:cNvPicPr>
          <p:nvPr/>
        </p:nvPicPr>
        <p:blipFill rotWithShape="1">
          <a:blip r:embed="rId2" cstate="print"/>
          <a:srcRect l="4022" t="5368" r="2682" b="7475"/>
          <a:stretch/>
        </p:blipFill>
        <p:spPr>
          <a:xfrm>
            <a:off x="7722972" y="973312"/>
            <a:ext cx="3863340" cy="2678795"/>
          </a:xfrm>
          <a:prstGeom prst="rect">
            <a:avLst/>
          </a:prstGeom>
        </p:spPr>
      </p:pic>
      <p:pic>
        <p:nvPicPr>
          <p:cNvPr id="8" name="Picture 2">
            <a:extLst>
              <a:ext uri="{FF2B5EF4-FFF2-40B4-BE49-F238E27FC236}">
                <a16:creationId xmlns:a16="http://schemas.microsoft.com/office/drawing/2014/main" id="{D4397400-334B-46A8-9D94-00034CBC97E9}"/>
              </a:ext>
            </a:extLst>
          </p:cNvPr>
          <p:cNvPicPr>
            <a:picLocks noChangeAspect="1" noChangeArrowheads="1"/>
          </p:cNvPicPr>
          <p:nvPr/>
        </p:nvPicPr>
        <p:blipFill>
          <a:blip r:embed="rId3" cstate="print"/>
          <a:srcRect l="51233" t="40519" r="28994" b="39533"/>
          <a:stretch>
            <a:fillRect/>
          </a:stretch>
        </p:blipFill>
        <p:spPr bwMode="auto">
          <a:xfrm>
            <a:off x="7856143" y="3634462"/>
            <a:ext cx="3729402" cy="2170657"/>
          </a:xfrm>
          <a:prstGeom prst="rect">
            <a:avLst/>
          </a:prstGeom>
          <a:noFill/>
          <a:ln w="9525">
            <a:noFill/>
            <a:miter lim="800000"/>
            <a:headEnd/>
            <a:tailEnd/>
          </a:ln>
        </p:spPr>
      </p:pic>
      <p:sp>
        <p:nvSpPr>
          <p:cNvPr id="9" name="TextBox 8">
            <a:extLst>
              <a:ext uri="{FF2B5EF4-FFF2-40B4-BE49-F238E27FC236}">
                <a16:creationId xmlns:a16="http://schemas.microsoft.com/office/drawing/2014/main" id="{3B200176-1191-4BE9-97DE-30A2D9D82D51}"/>
              </a:ext>
            </a:extLst>
          </p:cNvPr>
          <p:cNvSpPr txBox="1"/>
          <p:nvPr/>
        </p:nvSpPr>
        <p:spPr>
          <a:xfrm>
            <a:off x="4507345" y="5815220"/>
            <a:ext cx="7693891" cy="307777"/>
          </a:xfrm>
          <a:prstGeom prst="rect">
            <a:avLst/>
          </a:prstGeom>
          <a:noFill/>
        </p:spPr>
        <p:txBody>
          <a:bodyPr wrap="square" rtlCol="0">
            <a:spAutoFit/>
          </a:bodyPr>
          <a:lstStyle/>
          <a:p>
            <a:r>
              <a:rPr lang="en-AU" sz="1400" b="1" dirty="0">
                <a:solidFill>
                  <a:srgbClr val="7030A0"/>
                </a:solidFill>
                <a:latin typeface="Times New Roman" pitchFamily="18" charset="0"/>
                <a:cs typeface="Times New Roman" pitchFamily="18" charset="0"/>
              </a:rPr>
              <a:t>The energy after a collision with a heavy atom is high (</a:t>
            </a:r>
            <a:r>
              <a:rPr lang="en-AU" sz="1400" b="1" dirty="0">
                <a:solidFill>
                  <a:srgbClr val="FF0000"/>
                </a:solidFill>
                <a:latin typeface="Times New Roman" pitchFamily="18" charset="0"/>
                <a:cs typeface="Times New Roman" pitchFamily="18" charset="0"/>
              </a:rPr>
              <a:t>red</a:t>
            </a:r>
            <a:r>
              <a:rPr lang="en-AU" sz="1400" b="1" dirty="0">
                <a:solidFill>
                  <a:srgbClr val="7030A0"/>
                </a:solidFill>
                <a:latin typeface="Times New Roman" pitchFamily="18" charset="0"/>
                <a:cs typeface="Times New Roman" pitchFamily="18" charset="0"/>
              </a:rPr>
              <a:t>) while with a light atom is low (</a:t>
            </a:r>
            <a:r>
              <a:rPr lang="en-AU" sz="1400" b="1" dirty="0">
                <a:solidFill>
                  <a:srgbClr val="92D050"/>
                </a:solidFill>
                <a:latin typeface="Times New Roman" pitchFamily="18" charset="0"/>
                <a:cs typeface="Times New Roman" pitchFamily="18" charset="0"/>
              </a:rPr>
              <a:t>green</a:t>
            </a:r>
            <a:r>
              <a:rPr lang="en-AU" sz="1400" b="1" dirty="0">
                <a:solidFill>
                  <a:srgbClr val="7030A0"/>
                </a:solidFill>
                <a:latin typeface="Times New Roman" pitchFamily="18" charset="0"/>
                <a:cs typeface="Times New Roman" pitchFamily="18" charset="0"/>
              </a:rPr>
              <a:t>).</a:t>
            </a:r>
          </a:p>
        </p:txBody>
      </p:sp>
    </p:spTree>
    <p:extLst>
      <p:ext uri="{BB962C8B-B14F-4D97-AF65-F5344CB8AC3E}">
        <p14:creationId xmlns:p14="http://schemas.microsoft.com/office/powerpoint/2010/main" val="341715684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A8B4D-F184-480D-8673-C49EF0AC3FAC}"/>
              </a:ext>
            </a:extLst>
          </p:cNvPr>
          <p:cNvSpPr>
            <a:spLocks noGrp="1"/>
          </p:cNvSpPr>
          <p:nvPr>
            <p:ph type="title"/>
          </p:nvPr>
        </p:nvSpPr>
        <p:spPr/>
        <p:txBody>
          <a:bodyPr>
            <a:normAutofit/>
          </a:bodyPr>
          <a:lstStyle/>
          <a:p>
            <a:r>
              <a:rPr lang="en-US" sz="3600" dirty="0"/>
              <a:t>Thermal desorption spectroscopy (TDS)</a:t>
            </a:r>
          </a:p>
        </p:txBody>
      </p:sp>
      <p:sp>
        <p:nvSpPr>
          <p:cNvPr id="3" name="Date Placeholder 2">
            <a:extLst>
              <a:ext uri="{FF2B5EF4-FFF2-40B4-BE49-F238E27FC236}">
                <a16:creationId xmlns:a16="http://schemas.microsoft.com/office/drawing/2014/main" id="{85FDB26B-CD3B-4798-89C2-D42F0C9F5A3B}"/>
              </a:ext>
            </a:extLst>
          </p:cNvPr>
          <p:cNvSpPr>
            <a:spLocks noGrp="1"/>
          </p:cNvSpPr>
          <p:nvPr>
            <p:ph type="dt" sz="half" idx="10"/>
          </p:nvPr>
        </p:nvSpPr>
        <p:spPr/>
        <p:txBody>
          <a:bodyPr/>
          <a:lstStyle/>
          <a:p>
            <a:r>
              <a:rPr lang="en-US"/>
              <a:t>6/14/2019</a:t>
            </a:r>
          </a:p>
        </p:txBody>
      </p:sp>
      <p:sp>
        <p:nvSpPr>
          <p:cNvPr id="4" name="Footer Placeholder 3">
            <a:extLst>
              <a:ext uri="{FF2B5EF4-FFF2-40B4-BE49-F238E27FC236}">
                <a16:creationId xmlns:a16="http://schemas.microsoft.com/office/drawing/2014/main" id="{FDBC2F88-D74E-4758-B7C5-05989CD75129}"/>
              </a:ext>
            </a:extLst>
          </p:cNvPr>
          <p:cNvSpPr>
            <a:spLocks noGrp="1"/>
          </p:cNvSpPr>
          <p:nvPr>
            <p:ph type="ftr" sz="quarter" idx="11"/>
          </p:nvPr>
        </p:nvSpPr>
        <p:spPr/>
        <p:txBody>
          <a:bodyPr/>
          <a:lstStyle/>
          <a:p>
            <a:r>
              <a:rPr lang="en-US"/>
              <a:t>2019 Science Undergraduate Laboratory Internships (SULI) Lectures - Princeton PLasma Physics Laboratory, Princeton NJ, USA</a:t>
            </a:r>
          </a:p>
        </p:txBody>
      </p:sp>
      <p:sp>
        <p:nvSpPr>
          <p:cNvPr id="5" name="Slide Number Placeholder 4">
            <a:extLst>
              <a:ext uri="{FF2B5EF4-FFF2-40B4-BE49-F238E27FC236}">
                <a16:creationId xmlns:a16="http://schemas.microsoft.com/office/drawing/2014/main" id="{14B36B08-9586-4D3F-A718-6A585F9B2DBF}"/>
              </a:ext>
            </a:extLst>
          </p:cNvPr>
          <p:cNvSpPr>
            <a:spLocks noGrp="1"/>
          </p:cNvSpPr>
          <p:nvPr>
            <p:ph type="sldNum" sz="quarter" idx="12"/>
          </p:nvPr>
        </p:nvSpPr>
        <p:spPr/>
        <p:txBody>
          <a:bodyPr/>
          <a:lstStyle/>
          <a:p>
            <a:fld id="{DAA54947-94DF-4087-82AF-D7550B309CB3}" type="slidenum">
              <a:rPr lang="en-US" smtClean="0"/>
              <a:t>81</a:t>
            </a:fld>
            <a:endParaRPr lang="en-US"/>
          </a:p>
        </p:txBody>
      </p:sp>
      <p:sp>
        <p:nvSpPr>
          <p:cNvPr id="6" name="Content Placeholder 2">
            <a:extLst>
              <a:ext uri="{FF2B5EF4-FFF2-40B4-BE49-F238E27FC236}">
                <a16:creationId xmlns:a16="http://schemas.microsoft.com/office/drawing/2014/main" id="{598171A4-7BE3-42D7-A84C-7BB032F0C78F}"/>
              </a:ext>
            </a:extLst>
          </p:cNvPr>
          <p:cNvSpPr txBox="1">
            <a:spLocks/>
          </p:cNvSpPr>
          <p:nvPr/>
        </p:nvSpPr>
        <p:spPr>
          <a:xfrm>
            <a:off x="290627" y="1171182"/>
            <a:ext cx="7256715" cy="4858896"/>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60000"/>
              <a:buFont typeface="Wingdings" panose="05000000000000000000" pitchFamily="2" charset="2"/>
              <a:buChar char="q"/>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80000"/>
              <a:buFont typeface="Wingdings" panose="05000000000000000000" pitchFamily="2" charset="2"/>
              <a:buChar char="v"/>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dirty="0">
                <a:latin typeface="Times New Roman" panose="02020603050405020304" pitchFamily="18" charset="0"/>
                <a:cs typeface="Times New Roman" panose="02020603050405020304" pitchFamily="18" charset="0"/>
              </a:rPr>
              <a:t>Also known as temperature programmed desorption (TPD).</a:t>
            </a:r>
          </a:p>
          <a:p>
            <a:pPr lvl="1"/>
            <a:r>
              <a:rPr lang="en-AU" dirty="0">
                <a:latin typeface="Times New Roman" panose="02020603050405020304" pitchFamily="18" charset="0"/>
                <a:cs typeface="Times New Roman" panose="02020603050405020304" pitchFamily="18" charset="0"/>
              </a:rPr>
              <a:t>Observing of desorbed atoms/molecules from the surface when the temperature is increased.</a:t>
            </a:r>
          </a:p>
          <a:p>
            <a:pPr lvl="1"/>
            <a:r>
              <a:rPr lang="en-AU" dirty="0">
                <a:latin typeface="Times New Roman" panose="02020603050405020304" pitchFamily="18" charset="0"/>
                <a:cs typeface="Times New Roman" panose="02020603050405020304" pitchFamily="18" charset="0"/>
              </a:rPr>
              <a:t>Not really a spectroscopy technique hence why some like to use TPD.</a:t>
            </a:r>
          </a:p>
          <a:p>
            <a:r>
              <a:rPr lang="en-AU" dirty="0">
                <a:latin typeface="Times New Roman" panose="02020603050405020304" pitchFamily="18" charset="0"/>
                <a:cs typeface="Times New Roman" panose="02020603050405020304" pitchFamily="18" charset="0"/>
              </a:rPr>
              <a:t>When molecules or atoms come in contact with a surface the absorb onto it forming a bond with the surface.</a:t>
            </a:r>
          </a:p>
          <a:p>
            <a:r>
              <a:rPr lang="en-AU" dirty="0">
                <a:latin typeface="Times New Roman" panose="02020603050405020304" pitchFamily="18" charset="0"/>
                <a:cs typeface="Times New Roman" panose="02020603050405020304" pitchFamily="18" charset="0"/>
              </a:rPr>
              <a:t>Binding energy varies with the adsorbed molecule and surface combination.</a:t>
            </a:r>
          </a:p>
          <a:p>
            <a:pPr lvl="1"/>
            <a:r>
              <a:rPr lang="en-AU" dirty="0">
                <a:latin typeface="Times New Roman" panose="02020603050405020304" pitchFamily="18" charset="0"/>
                <a:cs typeface="Times New Roman" panose="02020603050405020304" pitchFamily="18" charset="0"/>
              </a:rPr>
              <a:t>Surface is heated, at a point, the energy transferred to the adsorbed species will cause it to desorb.</a:t>
            </a:r>
          </a:p>
          <a:p>
            <a:pPr lvl="1"/>
            <a:r>
              <a:rPr lang="en-AU" dirty="0">
                <a:latin typeface="Times New Roman" panose="02020603050405020304" pitchFamily="18" charset="0"/>
                <a:cs typeface="Times New Roman" panose="02020603050405020304" pitchFamily="18" charset="0"/>
              </a:rPr>
              <a:t>Temperature which happens is known as the desorption temperature. </a:t>
            </a:r>
          </a:p>
          <a:p>
            <a:r>
              <a:rPr lang="en-AU" dirty="0">
                <a:latin typeface="Times New Roman" panose="02020603050405020304" pitchFamily="18" charset="0"/>
                <a:cs typeface="Times New Roman" panose="02020603050405020304" pitchFamily="18" charset="0"/>
              </a:rPr>
              <a:t>TDS shows information on the binding energy.</a:t>
            </a:r>
          </a:p>
          <a:p>
            <a:r>
              <a:rPr lang="en-AU" dirty="0">
                <a:latin typeface="Times New Roman" panose="02020603050405020304" pitchFamily="18" charset="0"/>
                <a:cs typeface="Times New Roman" panose="02020603050405020304" pitchFamily="18" charset="0"/>
              </a:rPr>
              <a:t>Typically a RGA or a QMS or TOF mass spectrometer used to detect the adsorbed molecules/atoms.</a:t>
            </a:r>
          </a:p>
        </p:txBody>
      </p:sp>
      <p:pic>
        <p:nvPicPr>
          <p:cNvPr id="7" name="Content Placeholder 7" descr="MAPP-TDS.png">
            <a:extLst>
              <a:ext uri="{FF2B5EF4-FFF2-40B4-BE49-F238E27FC236}">
                <a16:creationId xmlns:a16="http://schemas.microsoft.com/office/drawing/2014/main" id="{554D80D5-C8A8-44E4-960D-884B6A64F2F0}"/>
              </a:ext>
            </a:extLst>
          </p:cNvPr>
          <p:cNvPicPr>
            <a:picLocks/>
          </p:cNvPicPr>
          <p:nvPr/>
        </p:nvPicPr>
        <p:blipFill>
          <a:blip r:embed="rId2" cstate="print"/>
          <a:stretch>
            <a:fillRect/>
          </a:stretch>
        </p:blipFill>
        <p:spPr>
          <a:xfrm>
            <a:off x="7783615" y="3132448"/>
            <a:ext cx="3795157" cy="2707517"/>
          </a:xfrm>
          <a:prstGeom prst="rect">
            <a:avLst/>
          </a:prstGeom>
        </p:spPr>
      </p:pic>
      <p:sp>
        <p:nvSpPr>
          <p:cNvPr id="8" name="Text Box 2">
            <a:extLst>
              <a:ext uri="{FF2B5EF4-FFF2-40B4-BE49-F238E27FC236}">
                <a16:creationId xmlns:a16="http://schemas.microsoft.com/office/drawing/2014/main" id="{F6C530CF-4F39-4918-81F8-38776B8BA35A}"/>
              </a:ext>
            </a:extLst>
          </p:cNvPr>
          <p:cNvSpPr txBox="1">
            <a:spLocks noChangeArrowheads="1"/>
          </p:cNvSpPr>
          <p:nvPr/>
        </p:nvSpPr>
        <p:spPr bwMode="auto">
          <a:xfrm>
            <a:off x="6096001" y="5863380"/>
            <a:ext cx="6045514" cy="27313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AU" sz="1200" b="1" i="0" u="none" strike="noStrike" cap="none" normalizeH="0" baseline="0" dirty="0">
                <a:ln>
                  <a:noFill/>
                </a:ln>
                <a:solidFill>
                  <a:srgbClr val="4F81BD"/>
                </a:solidFill>
                <a:effectLst/>
                <a:latin typeface="Times New Roman" pitchFamily="18" charset="0"/>
                <a:cs typeface="Arial" pitchFamily="34" charset="0"/>
              </a:rPr>
              <a:t>TDS</a:t>
            </a:r>
            <a:r>
              <a:rPr kumimoji="0" lang="en-AU" sz="1200" b="1" i="0" u="none" strike="noStrike" cap="none" normalizeH="0" baseline="0" noProof="1">
                <a:ln>
                  <a:noFill/>
                </a:ln>
                <a:solidFill>
                  <a:srgbClr val="4F81BD"/>
                </a:solidFill>
                <a:effectLst/>
                <a:latin typeface="Times New Roman" pitchFamily="18" charset="0"/>
                <a:cs typeface="Arial" pitchFamily="34" charset="0"/>
              </a:rPr>
              <a:t> of ATJ graphite exposed via MAPP in NSTX. (a) without lithium and (b) with lithium.</a:t>
            </a:r>
            <a:endParaRPr kumimoji="0" lang="en-US" sz="3200" b="0" i="0" u="none" strike="noStrike" cap="none" normalizeH="0" baseline="0" dirty="0">
              <a:ln>
                <a:noFill/>
              </a:ln>
              <a:solidFill>
                <a:schemeClr val="tx1"/>
              </a:solidFill>
              <a:effectLst/>
              <a:latin typeface="Arial" pitchFamily="34" charset="0"/>
              <a:cs typeface="Arial" pitchFamily="34" charset="0"/>
            </a:endParaRPr>
          </a:p>
        </p:txBody>
      </p:sp>
      <p:grpSp>
        <p:nvGrpSpPr>
          <p:cNvPr id="9" name="Group 8">
            <a:extLst>
              <a:ext uri="{FF2B5EF4-FFF2-40B4-BE49-F238E27FC236}">
                <a16:creationId xmlns:a16="http://schemas.microsoft.com/office/drawing/2014/main" id="{55866C20-A0BC-49BC-ACFA-F8E85035A344}"/>
              </a:ext>
            </a:extLst>
          </p:cNvPr>
          <p:cNvGrpSpPr/>
          <p:nvPr/>
        </p:nvGrpSpPr>
        <p:grpSpPr>
          <a:xfrm>
            <a:off x="8007888" y="1100958"/>
            <a:ext cx="3499262" cy="2011018"/>
            <a:chOff x="5462654" y="684667"/>
            <a:chExt cx="3230088" cy="2011018"/>
          </a:xfrm>
        </p:grpSpPr>
        <p:sp>
          <p:nvSpPr>
            <p:cNvPr id="10" name="Rounded Rectangle 14">
              <a:extLst>
                <a:ext uri="{FF2B5EF4-FFF2-40B4-BE49-F238E27FC236}">
                  <a16:creationId xmlns:a16="http://schemas.microsoft.com/office/drawing/2014/main" id="{EABC4024-77F2-4BE3-A176-8EB06F3058CE}"/>
                </a:ext>
              </a:extLst>
            </p:cNvPr>
            <p:cNvSpPr/>
            <p:nvPr/>
          </p:nvSpPr>
          <p:spPr>
            <a:xfrm rot="19116740">
              <a:off x="7865566" y="684667"/>
              <a:ext cx="736270" cy="570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b="1" dirty="0"/>
                <a:t>RGA</a:t>
              </a:r>
            </a:p>
          </p:txBody>
        </p:sp>
        <p:sp>
          <p:nvSpPr>
            <p:cNvPr id="11" name="Rectangle 10">
              <a:extLst>
                <a:ext uri="{FF2B5EF4-FFF2-40B4-BE49-F238E27FC236}">
                  <a16:creationId xmlns:a16="http://schemas.microsoft.com/office/drawing/2014/main" id="{7B18AE11-EAF9-4240-B998-A1F77C441A00}"/>
                </a:ext>
              </a:extLst>
            </p:cNvPr>
            <p:cNvSpPr/>
            <p:nvPr/>
          </p:nvSpPr>
          <p:spPr>
            <a:xfrm>
              <a:off x="6293922" y="2220673"/>
              <a:ext cx="1995055" cy="273132"/>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t>surface</a:t>
              </a:r>
            </a:p>
          </p:txBody>
        </p:sp>
        <p:sp>
          <p:nvSpPr>
            <p:cNvPr id="12" name="Rounded Rectangle 10">
              <a:extLst>
                <a:ext uri="{FF2B5EF4-FFF2-40B4-BE49-F238E27FC236}">
                  <a16:creationId xmlns:a16="http://schemas.microsoft.com/office/drawing/2014/main" id="{435FE7F9-19E4-44C0-957C-05F5A5019C48}"/>
                </a:ext>
              </a:extLst>
            </p:cNvPr>
            <p:cNvSpPr/>
            <p:nvPr/>
          </p:nvSpPr>
          <p:spPr>
            <a:xfrm>
              <a:off x="6293922" y="2125669"/>
              <a:ext cx="1995055" cy="142504"/>
            </a:xfrm>
            <a:prstGeom prst="roundRect">
              <a:avLst/>
            </a:prstGeom>
            <a:solidFill>
              <a:schemeClr val="accent2">
                <a:lumMod val="40000"/>
                <a:lumOff val="60000"/>
                <a:alpha val="5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b="1" dirty="0">
                <a:solidFill>
                  <a:schemeClr val="tx1"/>
                </a:solidFill>
              </a:endParaRPr>
            </a:p>
          </p:txBody>
        </p:sp>
        <p:sp>
          <p:nvSpPr>
            <p:cNvPr id="13" name="Rectangle 12">
              <a:extLst>
                <a:ext uri="{FF2B5EF4-FFF2-40B4-BE49-F238E27FC236}">
                  <a16:creationId xmlns:a16="http://schemas.microsoft.com/office/drawing/2014/main" id="{DD0AC875-6125-4C16-BAD8-31A9C89AA6AA}"/>
                </a:ext>
              </a:extLst>
            </p:cNvPr>
            <p:cNvSpPr/>
            <p:nvPr/>
          </p:nvSpPr>
          <p:spPr>
            <a:xfrm>
              <a:off x="6460177" y="2517555"/>
              <a:ext cx="1686296" cy="17813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t>heater</a:t>
              </a:r>
            </a:p>
          </p:txBody>
        </p:sp>
        <p:cxnSp>
          <p:nvCxnSpPr>
            <p:cNvPr id="14" name="Straight Arrow Connector 13">
              <a:extLst>
                <a:ext uri="{FF2B5EF4-FFF2-40B4-BE49-F238E27FC236}">
                  <a16:creationId xmlns:a16="http://schemas.microsoft.com/office/drawing/2014/main" id="{A36C94DE-0186-468C-AE7F-D8AA2750FF28}"/>
                </a:ext>
              </a:extLst>
            </p:cNvPr>
            <p:cNvCxnSpPr>
              <a:stCxn id="12" idx="0"/>
              <a:endCxn id="15" idx="3"/>
            </p:cNvCxnSpPr>
            <p:nvPr/>
          </p:nvCxnSpPr>
          <p:spPr>
            <a:xfrm flipV="1">
              <a:off x="7291450" y="1400534"/>
              <a:ext cx="477624" cy="725135"/>
            </a:xfrm>
            <a:prstGeom prst="straightConnector1">
              <a:avLst/>
            </a:prstGeom>
            <a:ln w="254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D3E01A22-218F-45FB-ADAC-3F371C0962B7}"/>
                </a:ext>
              </a:extLst>
            </p:cNvPr>
            <p:cNvSpPr/>
            <p:nvPr/>
          </p:nvSpPr>
          <p:spPr>
            <a:xfrm>
              <a:off x="7742714" y="1246894"/>
              <a:ext cx="180000" cy="180000"/>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TextBox 15">
              <a:extLst>
                <a:ext uri="{FF2B5EF4-FFF2-40B4-BE49-F238E27FC236}">
                  <a16:creationId xmlns:a16="http://schemas.microsoft.com/office/drawing/2014/main" id="{F792F72E-CF9C-4FDA-AE15-844EFEA5CDFF}"/>
                </a:ext>
              </a:extLst>
            </p:cNvPr>
            <p:cNvSpPr txBox="1"/>
            <p:nvPr/>
          </p:nvSpPr>
          <p:spPr>
            <a:xfrm>
              <a:off x="5462654" y="1127896"/>
              <a:ext cx="1781290" cy="584775"/>
            </a:xfrm>
            <a:prstGeom prst="rect">
              <a:avLst/>
            </a:prstGeom>
            <a:noFill/>
          </p:spPr>
          <p:txBody>
            <a:bodyPr wrap="square" rtlCol="0" anchor="ctr">
              <a:spAutoFit/>
            </a:bodyPr>
            <a:lstStyle/>
            <a:p>
              <a:pPr algn="ctr"/>
              <a:r>
                <a:rPr lang="en-AU" sz="1600" b="1" dirty="0"/>
                <a:t>Layer of adsorbed molecules</a:t>
              </a:r>
            </a:p>
          </p:txBody>
        </p:sp>
        <p:sp>
          <p:nvSpPr>
            <p:cNvPr id="17" name="TextBox 16">
              <a:extLst>
                <a:ext uri="{FF2B5EF4-FFF2-40B4-BE49-F238E27FC236}">
                  <a16:creationId xmlns:a16="http://schemas.microsoft.com/office/drawing/2014/main" id="{B9ACAD2B-61BB-4CBC-9B78-CA0B62573DA6}"/>
                </a:ext>
              </a:extLst>
            </p:cNvPr>
            <p:cNvSpPr txBox="1"/>
            <p:nvPr/>
          </p:nvSpPr>
          <p:spPr>
            <a:xfrm>
              <a:off x="7614700" y="1510796"/>
              <a:ext cx="1078042" cy="584775"/>
            </a:xfrm>
            <a:prstGeom prst="rect">
              <a:avLst/>
            </a:prstGeom>
            <a:noFill/>
          </p:spPr>
          <p:txBody>
            <a:bodyPr wrap="square" rtlCol="0" anchor="ctr">
              <a:spAutoFit/>
            </a:bodyPr>
            <a:lstStyle/>
            <a:p>
              <a:pPr algn="ctr"/>
              <a:r>
                <a:rPr lang="en-AU" sz="1600" b="1" dirty="0">
                  <a:solidFill>
                    <a:schemeClr val="accent6">
                      <a:lumMod val="75000"/>
                    </a:schemeClr>
                  </a:solidFill>
                </a:rPr>
                <a:t>Desorbed molecule</a:t>
              </a:r>
            </a:p>
          </p:txBody>
        </p:sp>
        <p:cxnSp>
          <p:nvCxnSpPr>
            <p:cNvPr id="18" name="Straight Arrow Connector 17">
              <a:extLst>
                <a:ext uri="{FF2B5EF4-FFF2-40B4-BE49-F238E27FC236}">
                  <a16:creationId xmlns:a16="http://schemas.microsoft.com/office/drawing/2014/main" id="{3C50DCB1-BEC2-4167-84B7-789CCF8E02F5}"/>
                </a:ext>
              </a:extLst>
            </p:cNvPr>
            <p:cNvCxnSpPr/>
            <p:nvPr/>
          </p:nvCxnSpPr>
          <p:spPr>
            <a:xfrm>
              <a:off x="6614556" y="1712671"/>
              <a:ext cx="308758" cy="382900"/>
            </a:xfrm>
            <a:prstGeom prst="straightConnector1">
              <a:avLst/>
            </a:prstGeom>
            <a:ln w="25400">
              <a:solidFill>
                <a:schemeClr val="accent2">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19" name="TextBox 18">
            <a:extLst>
              <a:ext uri="{FF2B5EF4-FFF2-40B4-BE49-F238E27FC236}">
                <a16:creationId xmlns:a16="http://schemas.microsoft.com/office/drawing/2014/main" id="{3F52C972-37DD-410D-A04F-07C7528FBB0F}"/>
              </a:ext>
            </a:extLst>
          </p:cNvPr>
          <p:cNvSpPr txBox="1"/>
          <p:nvPr/>
        </p:nvSpPr>
        <p:spPr>
          <a:xfrm>
            <a:off x="4073103" y="5574367"/>
            <a:ext cx="1701043" cy="276999"/>
          </a:xfrm>
          <a:prstGeom prst="rect">
            <a:avLst/>
          </a:prstGeom>
          <a:noFill/>
        </p:spPr>
        <p:txBody>
          <a:bodyPr wrap="none" rtlCol="0">
            <a:spAutoFit/>
          </a:bodyPr>
          <a:lstStyle/>
          <a:p>
            <a:r>
              <a:rPr lang="en-AU" sz="1200" b="1" dirty="0">
                <a:solidFill>
                  <a:schemeClr val="accent6">
                    <a:lumMod val="50000"/>
                  </a:schemeClr>
                </a:solidFill>
              </a:rPr>
              <a:t>C. H. Skinner, JNM 2011</a:t>
            </a:r>
          </a:p>
        </p:txBody>
      </p:sp>
    </p:spTree>
    <p:extLst>
      <p:ext uri="{BB962C8B-B14F-4D97-AF65-F5344CB8AC3E}">
        <p14:creationId xmlns:p14="http://schemas.microsoft.com/office/powerpoint/2010/main" val="16674658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C0537-FC54-46FF-BDB0-3A127608BE23}"/>
              </a:ext>
            </a:extLst>
          </p:cNvPr>
          <p:cNvSpPr>
            <a:spLocks noGrp="1"/>
          </p:cNvSpPr>
          <p:nvPr>
            <p:ph type="title"/>
          </p:nvPr>
        </p:nvSpPr>
        <p:spPr/>
        <p:txBody>
          <a:bodyPr>
            <a:normAutofit/>
          </a:bodyPr>
          <a:lstStyle/>
          <a:p>
            <a:r>
              <a:rPr lang="en-US" sz="3600" dirty="0"/>
              <a:t>Laser induced breakdown spectroscopy (LIBS)</a:t>
            </a:r>
          </a:p>
        </p:txBody>
      </p:sp>
      <p:sp>
        <p:nvSpPr>
          <p:cNvPr id="3" name="Date Placeholder 2">
            <a:extLst>
              <a:ext uri="{FF2B5EF4-FFF2-40B4-BE49-F238E27FC236}">
                <a16:creationId xmlns:a16="http://schemas.microsoft.com/office/drawing/2014/main" id="{B908EF8A-A3C9-4849-B9BB-78FA681D0B8B}"/>
              </a:ext>
            </a:extLst>
          </p:cNvPr>
          <p:cNvSpPr>
            <a:spLocks noGrp="1"/>
          </p:cNvSpPr>
          <p:nvPr>
            <p:ph type="dt" sz="half" idx="10"/>
          </p:nvPr>
        </p:nvSpPr>
        <p:spPr/>
        <p:txBody>
          <a:bodyPr/>
          <a:lstStyle/>
          <a:p>
            <a:r>
              <a:rPr lang="en-US"/>
              <a:t>6/14/2019</a:t>
            </a:r>
          </a:p>
        </p:txBody>
      </p:sp>
      <p:sp>
        <p:nvSpPr>
          <p:cNvPr id="4" name="Footer Placeholder 3">
            <a:extLst>
              <a:ext uri="{FF2B5EF4-FFF2-40B4-BE49-F238E27FC236}">
                <a16:creationId xmlns:a16="http://schemas.microsoft.com/office/drawing/2014/main" id="{716AE81D-8FD3-45D7-BC40-A72C62FFA775}"/>
              </a:ext>
            </a:extLst>
          </p:cNvPr>
          <p:cNvSpPr>
            <a:spLocks noGrp="1"/>
          </p:cNvSpPr>
          <p:nvPr>
            <p:ph type="ftr" sz="quarter" idx="11"/>
          </p:nvPr>
        </p:nvSpPr>
        <p:spPr/>
        <p:txBody>
          <a:bodyPr/>
          <a:lstStyle/>
          <a:p>
            <a:r>
              <a:rPr lang="en-US"/>
              <a:t>2019 Science Undergraduate Laboratory Internships (SULI) Lectures - Princeton PLasma Physics Laboratory, Princeton NJ, USA</a:t>
            </a:r>
          </a:p>
        </p:txBody>
      </p:sp>
      <p:sp>
        <p:nvSpPr>
          <p:cNvPr id="5" name="Slide Number Placeholder 4">
            <a:extLst>
              <a:ext uri="{FF2B5EF4-FFF2-40B4-BE49-F238E27FC236}">
                <a16:creationId xmlns:a16="http://schemas.microsoft.com/office/drawing/2014/main" id="{60F52404-BB10-4B4F-A94E-D775BF8CC361}"/>
              </a:ext>
            </a:extLst>
          </p:cNvPr>
          <p:cNvSpPr>
            <a:spLocks noGrp="1"/>
          </p:cNvSpPr>
          <p:nvPr>
            <p:ph type="sldNum" sz="quarter" idx="12"/>
          </p:nvPr>
        </p:nvSpPr>
        <p:spPr/>
        <p:txBody>
          <a:bodyPr/>
          <a:lstStyle/>
          <a:p>
            <a:fld id="{DAA54947-94DF-4087-82AF-D7550B309CB3}" type="slidenum">
              <a:rPr lang="en-US" smtClean="0"/>
              <a:t>82</a:t>
            </a:fld>
            <a:endParaRPr lang="en-US"/>
          </a:p>
        </p:txBody>
      </p:sp>
      <p:pic>
        <p:nvPicPr>
          <p:cNvPr id="6" name="Picture 5" descr="LIBS.jpg">
            <a:extLst>
              <a:ext uri="{FF2B5EF4-FFF2-40B4-BE49-F238E27FC236}">
                <a16:creationId xmlns:a16="http://schemas.microsoft.com/office/drawing/2014/main" id="{A412FD3D-FA6B-4247-B70B-ADA868C2B760}"/>
              </a:ext>
            </a:extLst>
          </p:cNvPr>
          <p:cNvPicPr>
            <a:picLocks noChangeAspect="1"/>
          </p:cNvPicPr>
          <p:nvPr/>
        </p:nvPicPr>
        <p:blipFill>
          <a:blip r:embed="rId2" cstate="print"/>
          <a:srcRect l="3607" t="9257" r="4285" b="10017"/>
          <a:stretch>
            <a:fillRect/>
          </a:stretch>
        </p:blipFill>
        <p:spPr>
          <a:xfrm>
            <a:off x="8081875" y="968500"/>
            <a:ext cx="3505117" cy="1989248"/>
          </a:xfrm>
          <a:prstGeom prst="rect">
            <a:avLst/>
          </a:prstGeom>
        </p:spPr>
      </p:pic>
      <p:sp>
        <p:nvSpPr>
          <p:cNvPr id="7" name="Content Placeholder 2">
            <a:extLst>
              <a:ext uri="{FF2B5EF4-FFF2-40B4-BE49-F238E27FC236}">
                <a16:creationId xmlns:a16="http://schemas.microsoft.com/office/drawing/2014/main" id="{8E88A718-E429-401A-BC96-A6ED6FF0E3F7}"/>
              </a:ext>
            </a:extLst>
          </p:cNvPr>
          <p:cNvSpPr txBox="1">
            <a:spLocks/>
          </p:cNvSpPr>
          <p:nvPr/>
        </p:nvSpPr>
        <p:spPr>
          <a:xfrm>
            <a:off x="129308" y="914399"/>
            <a:ext cx="8718703" cy="526785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60000"/>
              <a:buFont typeface="Wingdings" panose="05000000000000000000" pitchFamily="2" charset="2"/>
              <a:buChar char="q"/>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80000"/>
              <a:buFont typeface="Wingdings" panose="05000000000000000000" pitchFamily="2" charset="2"/>
              <a:buChar char="v"/>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000" dirty="0">
                <a:latin typeface="Times New Roman" panose="02020603050405020304" pitchFamily="18" charset="0"/>
                <a:cs typeface="Times New Roman" panose="02020603050405020304" pitchFamily="18" charset="0"/>
              </a:rPr>
              <a:t>Type of atomic emission spectroscopy.</a:t>
            </a:r>
          </a:p>
          <a:p>
            <a:pPr lvl="1"/>
            <a:r>
              <a:rPr lang="en-AU" sz="1600" dirty="0">
                <a:latin typeface="Times New Roman" panose="02020603050405020304" pitchFamily="18" charset="0"/>
                <a:cs typeface="Times New Roman" panose="02020603050405020304" pitchFamily="18" charset="0"/>
              </a:rPr>
              <a:t>Energetic laser pulse as the excitation source.</a:t>
            </a:r>
          </a:p>
          <a:p>
            <a:pPr lvl="1"/>
            <a:r>
              <a:rPr lang="en-AU" sz="1600" dirty="0">
                <a:latin typeface="Times New Roman" panose="02020603050405020304" pitchFamily="18" charset="0"/>
                <a:cs typeface="Times New Roman" panose="02020603050405020304" pitchFamily="18" charset="0"/>
              </a:rPr>
              <a:t>Focused to form a plasma</a:t>
            </a:r>
          </a:p>
          <a:p>
            <a:pPr lvl="1"/>
            <a:r>
              <a:rPr lang="en-AU" sz="1600" dirty="0">
                <a:latin typeface="Times New Roman" panose="02020603050405020304" pitchFamily="18" charset="0"/>
                <a:cs typeface="Times New Roman" panose="02020603050405020304" pitchFamily="18" charset="0"/>
              </a:rPr>
              <a:t>Atomizes and excites atoms/molecules from the surface.</a:t>
            </a:r>
            <a:endParaRPr lang="en-AU" sz="2000" dirty="0">
              <a:latin typeface="Times New Roman" panose="02020603050405020304" pitchFamily="18" charset="0"/>
              <a:cs typeface="Times New Roman" panose="02020603050405020304" pitchFamily="18" charset="0"/>
            </a:endParaRPr>
          </a:p>
          <a:p>
            <a:r>
              <a:rPr lang="en-AU" sz="2000" dirty="0">
                <a:latin typeface="Times New Roman" panose="02020603050405020304" pitchFamily="18" charset="0"/>
                <a:cs typeface="Times New Roman" panose="02020603050405020304" pitchFamily="18" charset="0"/>
              </a:rPr>
              <a:t>In principle does not discriminate to the state of matter</a:t>
            </a:r>
          </a:p>
          <a:p>
            <a:pPr lvl="1"/>
            <a:r>
              <a:rPr lang="en-AU" sz="1600" dirty="0">
                <a:latin typeface="Times New Roman" panose="02020603050405020304" pitchFamily="18" charset="0"/>
                <a:cs typeface="Times New Roman" panose="02020603050405020304" pitchFamily="18" charset="0"/>
              </a:rPr>
              <a:t>Solid, liquid and gas</a:t>
            </a:r>
            <a:endParaRPr lang="en-AU" sz="2000" dirty="0">
              <a:latin typeface="Times New Roman" panose="02020603050405020304" pitchFamily="18" charset="0"/>
              <a:cs typeface="Times New Roman" panose="02020603050405020304" pitchFamily="18" charset="0"/>
            </a:endParaRPr>
          </a:p>
          <a:p>
            <a:r>
              <a:rPr lang="en-AU" sz="2000" dirty="0">
                <a:latin typeface="Times New Roman" panose="02020603050405020304" pitchFamily="18" charset="0"/>
                <a:cs typeface="Times New Roman" panose="02020603050405020304" pitchFamily="18" charset="0"/>
              </a:rPr>
              <a:t>Can detect all elements</a:t>
            </a:r>
          </a:p>
          <a:p>
            <a:pPr lvl="1"/>
            <a:r>
              <a:rPr lang="en-AU" sz="1600" dirty="0">
                <a:latin typeface="Times New Roman" panose="02020603050405020304" pitchFamily="18" charset="0"/>
                <a:cs typeface="Times New Roman" panose="02020603050405020304" pitchFamily="18" charset="0"/>
              </a:rPr>
              <a:t>Limited by the power of the laser.</a:t>
            </a:r>
            <a:endParaRPr lang="en-AU" sz="2000" dirty="0">
              <a:latin typeface="Times New Roman" panose="02020603050405020304" pitchFamily="18" charset="0"/>
              <a:cs typeface="Times New Roman" panose="02020603050405020304" pitchFamily="18" charset="0"/>
            </a:endParaRPr>
          </a:p>
          <a:p>
            <a:r>
              <a:rPr lang="en-AU" sz="2000" dirty="0">
                <a:latin typeface="Times New Roman" panose="02020603050405020304" pitchFamily="18" charset="0"/>
                <a:cs typeface="Times New Roman" panose="02020603050405020304" pitchFamily="18" charset="0"/>
              </a:rPr>
              <a:t>Destructive technique, however such a small amount used – minimal destruction.</a:t>
            </a:r>
          </a:p>
          <a:p>
            <a:r>
              <a:rPr lang="en-AU" sz="2000" dirty="0">
                <a:latin typeface="Times New Roman" panose="02020603050405020304" pitchFamily="18" charset="0"/>
                <a:cs typeface="Times New Roman" panose="02020603050405020304" pitchFamily="18" charset="0"/>
              </a:rPr>
              <a:t>Uses a focused laser beam from a high power pulsed </a:t>
            </a:r>
            <a:r>
              <a:rPr lang="en-AU" sz="2000" dirty="0" err="1">
                <a:latin typeface="Times New Roman" panose="02020603050405020304" pitchFamily="18" charset="0"/>
                <a:cs typeface="Times New Roman" panose="02020603050405020304" pitchFamily="18" charset="0"/>
              </a:rPr>
              <a:t>Nd:YAG</a:t>
            </a:r>
            <a:r>
              <a:rPr lang="en-AU" sz="2000" dirty="0">
                <a:latin typeface="Times New Roman" panose="02020603050405020304" pitchFamily="18" charset="0"/>
                <a:cs typeface="Times New Roman" panose="02020603050405020304" pitchFamily="18" charset="0"/>
              </a:rPr>
              <a:t> laser to produce a “plume” at the surface.</a:t>
            </a:r>
          </a:p>
          <a:p>
            <a:r>
              <a:rPr lang="en-AU" sz="2000" dirty="0">
                <a:latin typeface="Times New Roman" panose="02020603050405020304" pitchFamily="18" charset="0"/>
                <a:cs typeface="Times New Roman" panose="02020603050405020304" pitchFamily="18" charset="0"/>
              </a:rPr>
              <a:t>Temperature can reach around 5,000 – 20,000 K</a:t>
            </a:r>
          </a:p>
          <a:p>
            <a:pPr lvl="1"/>
            <a:r>
              <a:rPr lang="en-AU" sz="1600" dirty="0">
                <a:latin typeface="Times New Roman" panose="02020603050405020304" pitchFamily="18" charset="0"/>
                <a:cs typeface="Times New Roman" panose="02020603050405020304" pitchFamily="18" charset="0"/>
              </a:rPr>
              <a:t>Breaks down into atomic and ionic species</a:t>
            </a:r>
          </a:p>
          <a:p>
            <a:pPr lvl="1"/>
            <a:r>
              <a:rPr lang="en-AU" sz="1600" dirty="0">
                <a:latin typeface="Times New Roman" panose="02020603050405020304" pitchFamily="18" charset="0"/>
                <a:cs typeface="Times New Roman" panose="02020603050405020304" pitchFamily="18" charset="0"/>
              </a:rPr>
              <a:t>Excited state</a:t>
            </a:r>
            <a:endParaRPr lang="en-AU" sz="2000" dirty="0">
              <a:latin typeface="Times New Roman" panose="02020603050405020304" pitchFamily="18" charset="0"/>
              <a:cs typeface="Times New Roman" panose="02020603050405020304" pitchFamily="18" charset="0"/>
            </a:endParaRPr>
          </a:p>
          <a:p>
            <a:r>
              <a:rPr lang="en-AU" sz="2000" dirty="0">
                <a:latin typeface="Times New Roman" panose="02020603050405020304" pitchFamily="18" charset="0"/>
                <a:cs typeface="Times New Roman" panose="02020603050405020304" pitchFamily="18" charset="0"/>
              </a:rPr>
              <a:t>Safer than portable X-ray fluorescence since no ionizing radiation.</a:t>
            </a:r>
          </a:p>
          <a:p>
            <a:endParaRPr lang="en-AU" sz="2000" dirty="0"/>
          </a:p>
        </p:txBody>
      </p:sp>
      <p:grpSp>
        <p:nvGrpSpPr>
          <p:cNvPr id="9" name="Group 8">
            <a:extLst>
              <a:ext uri="{FF2B5EF4-FFF2-40B4-BE49-F238E27FC236}">
                <a16:creationId xmlns:a16="http://schemas.microsoft.com/office/drawing/2014/main" id="{3128E24F-DB65-4798-A4EE-7D19C700DF16}"/>
              </a:ext>
            </a:extLst>
          </p:cNvPr>
          <p:cNvGrpSpPr/>
          <p:nvPr/>
        </p:nvGrpSpPr>
        <p:grpSpPr>
          <a:xfrm>
            <a:off x="8223977" y="2931587"/>
            <a:ext cx="3828528" cy="2855852"/>
            <a:chOff x="4571999" y="2333887"/>
            <a:chExt cx="3534026" cy="2855852"/>
          </a:xfrm>
        </p:grpSpPr>
        <p:sp>
          <p:nvSpPr>
            <p:cNvPr id="10" name="Flowchart: Merge 9">
              <a:extLst>
                <a:ext uri="{FF2B5EF4-FFF2-40B4-BE49-F238E27FC236}">
                  <a16:creationId xmlns:a16="http://schemas.microsoft.com/office/drawing/2014/main" id="{28E44665-1809-49EE-92FD-334B3809A79F}"/>
                </a:ext>
              </a:extLst>
            </p:cNvPr>
            <p:cNvSpPr/>
            <p:nvPr/>
          </p:nvSpPr>
          <p:spPr>
            <a:xfrm>
              <a:off x="5292000" y="3702961"/>
              <a:ext cx="180000" cy="720000"/>
            </a:xfrm>
            <a:prstGeom prst="flowChartMerg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id="{E1443B55-7EA1-497C-BC33-EB9F4821E437}"/>
                </a:ext>
              </a:extLst>
            </p:cNvPr>
            <p:cNvSpPr/>
            <p:nvPr/>
          </p:nvSpPr>
          <p:spPr>
            <a:xfrm>
              <a:off x="5291999" y="2622961"/>
              <a:ext cx="180000" cy="1080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83FF6139-1B54-4906-A82C-491274508AD5}"/>
                </a:ext>
              </a:extLst>
            </p:cNvPr>
            <p:cNvSpPr/>
            <p:nvPr/>
          </p:nvSpPr>
          <p:spPr>
            <a:xfrm>
              <a:off x="4571999" y="2622962"/>
              <a:ext cx="899999" cy="180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b="1" dirty="0">
                  <a:solidFill>
                    <a:schemeClr val="tx1"/>
                  </a:solidFill>
                </a:rPr>
                <a:t>Laser</a:t>
              </a:r>
            </a:p>
          </p:txBody>
        </p:sp>
        <p:sp>
          <p:nvSpPr>
            <p:cNvPr id="13" name="Diagonal Stripe 12">
              <a:extLst>
                <a:ext uri="{FF2B5EF4-FFF2-40B4-BE49-F238E27FC236}">
                  <a16:creationId xmlns:a16="http://schemas.microsoft.com/office/drawing/2014/main" id="{51238421-5C09-4035-A5E2-9B926BF6E1F2}"/>
                </a:ext>
              </a:extLst>
            </p:cNvPr>
            <p:cNvSpPr/>
            <p:nvPr/>
          </p:nvSpPr>
          <p:spPr>
            <a:xfrm rot="5400000">
              <a:off x="5006882" y="2333887"/>
              <a:ext cx="720000" cy="720000"/>
            </a:xfrm>
            <a:prstGeom prst="diagStripe">
              <a:avLst>
                <a:gd name="adj" fmla="val 74117"/>
              </a:avLst>
            </a:prstGeom>
            <a:solidFill>
              <a:schemeClr val="tx1">
                <a:lumMod val="50000"/>
                <a:lumOff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14" name="Oval 13">
              <a:extLst>
                <a:ext uri="{FF2B5EF4-FFF2-40B4-BE49-F238E27FC236}">
                  <a16:creationId xmlns:a16="http://schemas.microsoft.com/office/drawing/2014/main" id="{A3A6A114-6633-445D-AB51-BEDE3160F574}"/>
                </a:ext>
              </a:extLst>
            </p:cNvPr>
            <p:cNvSpPr/>
            <p:nvPr/>
          </p:nvSpPr>
          <p:spPr>
            <a:xfrm>
              <a:off x="5018757" y="3547750"/>
              <a:ext cx="720000" cy="273961"/>
            </a:xfrm>
            <a:prstGeom prst="ellipse">
              <a:avLst/>
            </a:prstGeom>
            <a:solidFill>
              <a:schemeClr val="accent1">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Explosion 1 13">
              <a:extLst>
                <a:ext uri="{FF2B5EF4-FFF2-40B4-BE49-F238E27FC236}">
                  <a16:creationId xmlns:a16="http://schemas.microsoft.com/office/drawing/2014/main" id="{A7B9A72D-9DDC-43E3-B8EB-B633FE0C0458}"/>
                </a:ext>
              </a:extLst>
            </p:cNvPr>
            <p:cNvSpPr/>
            <p:nvPr/>
          </p:nvSpPr>
          <p:spPr>
            <a:xfrm>
              <a:off x="5201427" y="4298866"/>
              <a:ext cx="360000" cy="180000"/>
            </a:xfrm>
            <a:prstGeom prst="irregularSeal1">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Rectangle 15">
              <a:extLst>
                <a:ext uri="{FF2B5EF4-FFF2-40B4-BE49-F238E27FC236}">
                  <a16:creationId xmlns:a16="http://schemas.microsoft.com/office/drawing/2014/main" id="{D307A50D-B0F5-4EAA-BA0B-20A33081235D}"/>
                </a:ext>
              </a:extLst>
            </p:cNvPr>
            <p:cNvSpPr/>
            <p:nvPr/>
          </p:nvSpPr>
          <p:spPr>
            <a:xfrm>
              <a:off x="4845132" y="4422961"/>
              <a:ext cx="1211284" cy="160914"/>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Rounded Rectangle 14">
              <a:extLst>
                <a:ext uri="{FF2B5EF4-FFF2-40B4-BE49-F238E27FC236}">
                  <a16:creationId xmlns:a16="http://schemas.microsoft.com/office/drawing/2014/main" id="{09D747C6-30B7-413A-89CE-C36B05691EC0}"/>
                </a:ext>
              </a:extLst>
            </p:cNvPr>
            <p:cNvSpPr/>
            <p:nvPr/>
          </p:nvSpPr>
          <p:spPr>
            <a:xfrm>
              <a:off x="6567055" y="4120738"/>
              <a:ext cx="1538970" cy="4631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b="1" dirty="0"/>
                <a:t>Spectrometer</a:t>
              </a:r>
            </a:p>
          </p:txBody>
        </p:sp>
        <p:cxnSp>
          <p:nvCxnSpPr>
            <p:cNvPr id="18" name="Straight Arrow Connector 17">
              <a:extLst>
                <a:ext uri="{FF2B5EF4-FFF2-40B4-BE49-F238E27FC236}">
                  <a16:creationId xmlns:a16="http://schemas.microsoft.com/office/drawing/2014/main" id="{BD2960C7-22A5-4D5F-BA9B-88EA82DBDA7E}"/>
                </a:ext>
              </a:extLst>
            </p:cNvPr>
            <p:cNvCxnSpPr>
              <a:endCxn id="17" idx="1"/>
            </p:cNvCxnSpPr>
            <p:nvPr/>
          </p:nvCxnSpPr>
          <p:spPr>
            <a:xfrm flipV="1">
              <a:off x="5596257" y="4352307"/>
              <a:ext cx="970798" cy="5934"/>
            </a:xfrm>
            <a:prstGeom prst="straightConnector1">
              <a:avLst/>
            </a:prstGeom>
            <a:ln w="254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C6D8DEE-6990-43DB-8161-5EC4ED7D01E2}"/>
                </a:ext>
              </a:extLst>
            </p:cNvPr>
            <p:cNvSpPr txBox="1"/>
            <p:nvPr/>
          </p:nvSpPr>
          <p:spPr>
            <a:xfrm>
              <a:off x="5760942" y="3488375"/>
              <a:ext cx="829867" cy="523220"/>
            </a:xfrm>
            <a:prstGeom prst="rect">
              <a:avLst/>
            </a:prstGeom>
            <a:noFill/>
          </p:spPr>
          <p:txBody>
            <a:bodyPr wrap="square" rtlCol="0" anchor="ctr">
              <a:spAutoFit/>
            </a:bodyPr>
            <a:lstStyle/>
            <a:p>
              <a:pPr algn="ctr"/>
              <a:r>
                <a:rPr lang="en-AU" sz="1400" b="1" dirty="0">
                  <a:solidFill>
                    <a:srgbClr val="FF0000"/>
                  </a:solidFill>
                  <a:latin typeface="Times New Roman" pitchFamily="18" charset="0"/>
                  <a:cs typeface="Times New Roman" pitchFamily="18" charset="0"/>
                </a:rPr>
                <a:t>Surface plasma</a:t>
              </a:r>
            </a:p>
          </p:txBody>
        </p:sp>
        <p:sp>
          <p:nvSpPr>
            <p:cNvPr id="20" name="TextBox 19">
              <a:extLst>
                <a:ext uri="{FF2B5EF4-FFF2-40B4-BE49-F238E27FC236}">
                  <a16:creationId xmlns:a16="http://schemas.microsoft.com/office/drawing/2014/main" id="{86EAED55-50AC-4F0A-8580-9B9BC61242E1}"/>
                </a:ext>
              </a:extLst>
            </p:cNvPr>
            <p:cNvSpPr txBox="1"/>
            <p:nvPr/>
          </p:nvSpPr>
          <p:spPr>
            <a:xfrm>
              <a:off x="5018757" y="4583880"/>
              <a:ext cx="679772" cy="307777"/>
            </a:xfrm>
            <a:prstGeom prst="rect">
              <a:avLst/>
            </a:prstGeom>
            <a:noFill/>
          </p:spPr>
          <p:txBody>
            <a:bodyPr wrap="none" rtlCol="0">
              <a:spAutoFit/>
            </a:bodyPr>
            <a:lstStyle/>
            <a:p>
              <a:r>
                <a:rPr lang="en-AU" sz="1400" b="1" dirty="0"/>
                <a:t>Surface</a:t>
              </a:r>
            </a:p>
          </p:txBody>
        </p:sp>
        <p:sp>
          <p:nvSpPr>
            <p:cNvPr id="21" name="TextBox 20">
              <a:extLst>
                <a:ext uri="{FF2B5EF4-FFF2-40B4-BE49-F238E27FC236}">
                  <a16:creationId xmlns:a16="http://schemas.microsoft.com/office/drawing/2014/main" id="{7B193932-E28B-4B84-924A-8DE9B50CB2E2}"/>
                </a:ext>
              </a:extLst>
            </p:cNvPr>
            <p:cNvSpPr txBox="1"/>
            <p:nvPr/>
          </p:nvSpPr>
          <p:spPr>
            <a:xfrm>
              <a:off x="6056430" y="4820407"/>
              <a:ext cx="1301303" cy="369332"/>
            </a:xfrm>
            <a:prstGeom prst="rect">
              <a:avLst/>
            </a:prstGeom>
            <a:solidFill>
              <a:srgbClr val="FFC000"/>
            </a:solidFill>
            <a:ln>
              <a:solidFill>
                <a:srgbClr val="FFC000"/>
              </a:solidFill>
            </a:ln>
          </p:spPr>
          <p:txBody>
            <a:bodyPr wrap="none" rtlCol="0">
              <a:spAutoFit/>
            </a:bodyPr>
            <a:lstStyle/>
            <a:p>
              <a:r>
                <a:rPr lang="en-AU" b="1" dirty="0"/>
                <a:t>Emitted light</a:t>
              </a:r>
            </a:p>
          </p:txBody>
        </p:sp>
        <p:cxnSp>
          <p:nvCxnSpPr>
            <p:cNvPr id="22" name="Straight Arrow Connector 21">
              <a:extLst>
                <a:ext uri="{FF2B5EF4-FFF2-40B4-BE49-F238E27FC236}">
                  <a16:creationId xmlns:a16="http://schemas.microsoft.com/office/drawing/2014/main" id="{B53A4669-720D-4219-8630-93CB67661616}"/>
                </a:ext>
              </a:extLst>
            </p:cNvPr>
            <p:cNvCxnSpPr/>
            <p:nvPr/>
          </p:nvCxnSpPr>
          <p:spPr>
            <a:xfrm flipH="1" flipV="1">
              <a:off x="6305797" y="4422961"/>
              <a:ext cx="59377" cy="39744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A92E39EF-373C-4186-A27E-9D5AF943D5F9}"/>
                </a:ext>
              </a:extLst>
            </p:cNvPr>
            <p:cNvCxnSpPr/>
            <p:nvPr/>
          </p:nvCxnSpPr>
          <p:spPr>
            <a:xfrm flipH="1">
              <a:off x="5561428" y="4011595"/>
              <a:ext cx="494988" cy="28727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0423556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1ABBC-11AB-465C-9729-8D4B8ADC3FBD}"/>
              </a:ext>
            </a:extLst>
          </p:cNvPr>
          <p:cNvSpPr>
            <a:spLocks noGrp="1"/>
          </p:cNvSpPr>
          <p:nvPr>
            <p:ph type="title"/>
          </p:nvPr>
        </p:nvSpPr>
        <p:spPr/>
        <p:txBody>
          <a:bodyPr>
            <a:normAutofit/>
          </a:bodyPr>
          <a:lstStyle/>
          <a:p>
            <a:r>
              <a:rPr lang="en-US" sz="3600" dirty="0"/>
              <a:t>Outline</a:t>
            </a:r>
          </a:p>
        </p:txBody>
      </p:sp>
      <p:sp>
        <p:nvSpPr>
          <p:cNvPr id="3" name="Content Placeholder 2">
            <a:extLst>
              <a:ext uri="{FF2B5EF4-FFF2-40B4-BE49-F238E27FC236}">
                <a16:creationId xmlns:a16="http://schemas.microsoft.com/office/drawing/2014/main" id="{86D08F81-6EB4-41D6-A64E-4E85A9C7AD34}"/>
              </a:ext>
            </a:extLst>
          </p:cNvPr>
          <p:cNvSpPr>
            <a:spLocks noGrp="1"/>
          </p:cNvSpPr>
          <p:nvPr>
            <p:ph idx="1"/>
          </p:nvPr>
        </p:nvSpPr>
        <p:spPr/>
        <p:txBody>
          <a:bodyPr/>
          <a:lstStyle/>
          <a:p>
            <a:r>
              <a:rPr lang="en-US" dirty="0">
                <a:solidFill>
                  <a:schemeClr val="bg1">
                    <a:lumMod val="85000"/>
                  </a:schemeClr>
                </a:solidFill>
              </a:rPr>
              <a:t>Introduction</a:t>
            </a:r>
            <a:r>
              <a:rPr lang="en-US" sz="2400" dirty="0">
                <a:solidFill>
                  <a:schemeClr val="bg1">
                    <a:lumMod val="85000"/>
                  </a:schemeClr>
                </a:solidFill>
              </a:rPr>
              <a:t>									3</a:t>
            </a:r>
          </a:p>
          <a:p>
            <a:pPr marL="457200" lvl="1" indent="0">
              <a:buNone/>
            </a:pPr>
            <a:endParaRPr lang="en-US" dirty="0">
              <a:solidFill>
                <a:schemeClr val="bg1">
                  <a:lumMod val="85000"/>
                </a:schemeClr>
              </a:solidFill>
            </a:endParaRPr>
          </a:p>
          <a:p>
            <a:pPr lvl="1"/>
            <a:r>
              <a:rPr lang="en-US" dirty="0">
                <a:solidFill>
                  <a:schemeClr val="bg1">
                    <a:lumMod val="85000"/>
                  </a:schemeClr>
                </a:solidFill>
              </a:rPr>
              <a:t>Basics of plasma material interactions						7</a:t>
            </a:r>
          </a:p>
          <a:p>
            <a:pPr marL="457200" lvl="1" indent="0">
              <a:buNone/>
            </a:pPr>
            <a:endParaRPr lang="en-US" dirty="0">
              <a:solidFill>
                <a:schemeClr val="bg1">
                  <a:lumMod val="85000"/>
                </a:schemeClr>
              </a:solidFill>
            </a:endParaRPr>
          </a:p>
          <a:p>
            <a:pPr lvl="1"/>
            <a:r>
              <a:rPr lang="en-US" dirty="0">
                <a:solidFill>
                  <a:schemeClr val="bg1">
                    <a:lumMod val="85000"/>
                  </a:schemeClr>
                </a:solidFill>
              </a:rPr>
              <a:t>Low temperature plasma material interactions				28</a:t>
            </a:r>
          </a:p>
          <a:p>
            <a:pPr marL="457200" lvl="1" indent="0">
              <a:buNone/>
            </a:pPr>
            <a:endParaRPr lang="en-US" dirty="0">
              <a:solidFill>
                <a:schemeClr val="bg1">
                  <a:lumMod val="85000"/>
                </a:schemeClr>
              </a:solidFill>
            </a:endParaRPr>
          </a:p>
          <a:p>
            <a:pPr lvl="1"/>
            <a:r>
              <a:rPr lang="en-US" dirty="0">
                <a:solidFill>
                  <a:schemeClr val="bg1">
                    <a:lumMod val="85000"/>
                  </a:schemeClr>
                </a:solidFill>
              </a:rPr>
              <a:t>High temperature plasma material interactions				50</a:t>
            </a:r>
          </a:p>
          <a:p>
            <a:pPr marL="457200" lvl="1" indent="0">
              <a:buNone/>
            </a:pPr>
            <a:endParaRPr lang="en-US" dirty="0">
              <a:solidFill>
                <a:schemeClr val="bg1">
                  <a:lumMod val="85000"/>
                </a:schemeClr>
              </a:solidFill>
            </a:endParaRPr>
          </a:p>
          <a:p>
            <a:pPr lvl="1"/>
            <a:r>
              <a:rPr lang="en-US" dirty="0">
                <a:solidFill>
                  <a:schemeClr val="bg1">
                    <a:lumMod val="85000"/>
                  </a:schemeClr>
                </a:solidFill>
              </a:rPr>
              <a:t>Plasma surface diagnostics							74</a:t>
            </a:r>
          </a:p>
          <a:p>
            <a:pPr marL="457200" lvl="1" indent="0">
              <a:buNone/>
            </a:pPr>
            <a:endParaRPr lang="en-US" dirty="0">
              <a:solidFill>
                <a:schemeClr val="bg1">
                  <a:lumMod val="85000"/>
                </a:schemeClr>
              </a:solidFill>
            </a:endParaRPr>
          </a:p>
          <a:p>
            <a:r>
              <a:rPr lang="en-US" dirty="0"/>
              <a:t>Summary										84</a:t>
            </a:r>
          </a:p>
        </p:txBody>
      </p:sp>
      <p:sp>
        <p:nvSpPr>
          <p:cNvPr id="4" name="Date Placeholder 3">
            <a:extLst>
              <a:ext uri="{FF2B5EF4-FFF2-40B4-BE49-F238E27FC236}">
                <a16:creationId xmlns:a16="http://schemas.microsoft.com/office/drawing/2014/main" id="{F7124D4D-806B-4ED6-87EF-DF6994EF800C}"/>
              </a:ext>
            </a:extLst>
          </p:cNvPr>
          <p:cNvSpPr>
            <a:spLocks noGrp="1"/>
          </p:cNvSpPr>
          <p:nvPr>
            <p:ph type="dt" sz="half" idx="10"/>
          </p:nvPr>
        </p:nvSpPr>
        <p:spPr/>
        <p:txBody>
          <a:bodyPr/>
          <a:lstStyle/>
          <a:p>
            <a:r>
              <a:rPr lang="en-US"/>
              <a:t>6/14/2019</a:t>
            </a:r>
          </a:p>
        </p:txBody>
      </p:sp>
      <p:sp>
        <p:nvSpPr>
          <p:cNvPr id="5" name="Footer Placeholder 4">
            <a:extLst>
              <a:ext uri="{FF2B5EF4-FFF2-40B4-BE49-F238E27FC236}">
                <a16:creationId xmlns:a16="http://schemas.microsoft.com/office/drawing/2014/main" id="{76AE1602-62E6-4F99-8807-E49F00DA497A}"/>
              </a:ext>
            </a:extLst>
          </p:cNvPr>
          <p:cNvSpPr>
            <a:spLocks noGrp="1"/>
          </p:cNvSpPr>
          <p:nvPr>
            <p:ph type="ftr" sz="quarter" idx="11"/>
          </p:nvPr>
        </p:nvSpPr>
        <p:spPr/>
        <p:txBody>
          <a:bodyPr/>
          <a:lstStyle/>
          <a:p>
            <a:r>
              <a:rPr lang="en-US"/>
              <a:t>2019 Science Undergraduate Laboratory Internships (SULI) Lectures - Princeton PLasma Physics Laboratory, Princeton NJ, USA</a:t>
            </a:r>
          </a:p>
        </p:txBody>
      </p:sp>
      <p:sp>
        <p:nvSpPr>
          <p:cNvPr id="6" name="Slide Number Placeholder 5">
            <a:extLst>
              <a:ext uri="{FF2B5EF4-FFF2-40B4-BE49-F238E27FC236}">
                <a16:creationId xmlns:a16="http://schemas.microsoft.com/office/drawing/2014/main" id="{00D63EC7-74BD-488A-9B7D-A4073687722D}"/>
              </a:ext>
            </a:extLst>
          </p:cNvPr>
          <p:cNvSpPr>
            <a:spLocks noGrp="1"/>
          </p:cNvSpPr>
          <p:nvPr>
            <p:ph type="sldNum" sz="quarter" idx="12"/>
          </p:nvPr>
        </p:nvSpPr>
        <p:spPr/>
        <p:txBody>
          <a:bodyPr/>
          <a:lstStyle/>
          <a:p>
            <a:fld id="{DAA54947-94DF-4087-82AF-D7550B309CB3}" type="slidenum">
              <a:rPr lang="en-US" smtClean="0"/>
              <a:t>83</a:t>
            </a:fld>
            <a:endParaRPr lang="en-US"/>
          </a:p>
        </p:txBody>
      </p:sp>
    </p:spTree>
    <p:extLst>
      <p:ext uri="{BB962C8B-B14F-4D97-AF65-F5344CB8AC3E}">
        <p14:creationId xmlns:p14="http://schemas.microsoft.com/office/powerpoint/2010/main" val="218774394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14647-23CD-4AA5-92C3-144D6E29452D}"/>
              </a:ext>
            </a:extLst>
          </p:cNvPr>
          <p:cNvSpPr>
            <a:spLocks noGrp="1"/>
          </p:cNvSpPr>
          <p:nvPr>
            <p:ph type="title"/>
          </p:nvPr>
        </p:nvSpPr>
        <p:spPr/>
        <p:txBody>
          <a:bodyPr/>
          <a:lstStyle/>
          <a:p>
            <a:r>
              <a:rPr lang="en-US" sz="3600" dirty="0"/>
              <a:t>Summary</a:t>
            </a:r>
            <a:endParaRPr lang="en-US" dirty="0"/>
          </a:p>
        </p:txBody>
      </p:sp>
      <p:sp>
        <p:nvSpPr>
          <p:cNvPr id="3" name="Date Placeholder 2">
            <a:extLst>
              <a:ext uri="{FF2B5EF4-FFF2-40B4-BE49-F238E27FC236}">
                <a16:creationId xmlns:a16="http://schemas.microsoft.com/office/drawing/2014/main" id="{5D4D2991-EBB0-4B5B-A3DC-855448E27836}"/>
              </a:ext>
            </a:extLst>
          </p:cNvPr>
          <p:cNvSpPr>
            <a:spLocks noGrp="1"/>
          </p:cNvSpPr>
          <p:nvPr>
            <p:ph type="dt" sz="half" idx="10"/>
          </p:nvPr>
        </p:nvSpPr>
        <p:spPr/>
        <p:txBody>
          <a:bodyPr/>
          <a:lstStyle/>
          <a:p>
            <a:r>
              <a:rPr lang="en-US"/>
              <a:t>6/14/2019</a:t>
            </a:r>
          </a:p>
        </p:txBody>
      </p:sp>
      <p:sp>
        <p:nvSpPr>
          <p:cNvPr id="4" name="Footer Placeholder 3">
            <a:extLst>
              <a:ext uri="{FF2B5EF4-FFF2-40B4-BE49-F238E27FC236}">
                <a16:creationId xmlns:a16="http://schemas.microsoft.com/office/drawing/2014/main" id="{050D8752-79DC-421C-847A-6C2E81233F94}"/>
              </a:ext>
            </a:extLst>
          </p:cNvPr>
          <p:cNvSpPr>
            <a:spLocks noGrp="1"/>
          </p:cNvSpPr>
          <p:nvPr>
            <p:ph type="ftr" sz="quarter" idx="11"/>
          </p:nvPr>
        </p:nvSpPr>
        <p:spPr/>
        <p:txBody>
          <a:bodyPr/>
          <a:lstStyle/>
          <a:p>
            <a:r>
              <a:rPr lang="en-US"/>
              <a:t>2019 Science Undergraduate Laboratory Internships (SULI) Lectures - Princeton PLasma Physics Laboratory, Princeton NJ, USA</a:t>
            </a:r>
          </a:p>
        </p:txBody>
      </p:sp>
      <p:sp>
        <p:nvSpPr>
          <p:cNvPr id="5" name="Slide Number Placeholder 4">
            <a:extLst>
              <a:ext uri="{FF2B5EF4-FFF2-40B4-BE49-F238E27FC236}">
                <a16:creationId xmlns:a16="http://schemas.microsoft.com/office/drawing/2014/main" id="{F1B97BD0-0FC1-417B-AAD5-559F99047541}"/>
              </a:ext>
            </a:extLst>
          </p:cNvPr>
          <p:cNvSpPr>
            <a:spLocks noGrp="1"/>
          </p:cNvSpPr>
          <p:nvPr>
            <p:ph type="sldNum" sz="quarter" idx="12"/>
          </p:nvPr>
        </p:nvSpPr>
        <p:spPr/>
        <p:txBody>
          <a:bodyPr/>
          <a:lstStyle/>
          <a:p>
            <a:fld id="{DAA54947-94DF-4087-82AF-D7550B309CB3}" type="slidenum">
              <a:rPr lang="en-US" smtClean="0"/>
              <a:t>84</a:t>
            </a:fld>
            <a:endParaRPr lang="en-US"/>
          </a:p>
        </p:txBody>
      </p:sp>
      <p:sp>
        <p:nvSpPr>
          <p:cNvPr id="6" name="Content Placeholder 8">
            <a:extLst>
              <a:ext uri="{FF2B5EF4-FFF2-40B4-BE49-F238E27FC236}">
                <a16:creationId xmlns:a16="http://schemas.microsoft.com/office/drawing/2014/main" id="{17798A2D-31C4-43B2-BC89-AD96497FA513}"/>
              </a:ext>
            </a:extLst>
          </p:cNvPr>
          <p:cNvSpPr txBox="1">
            <a:spLocks/>
          </p:cNvSpPr>
          <p:nvPr/>
        </p:nvSpPr>
        <p:spPr>
          <a:xfrm>
            <a:off x="341743" y="921776"/>
            <a:ext cx="11521440" cy="5212080"/>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60000"/>
              <a:buFont typeface="Wingdings" panose="05000000000000000000" pitchFamily="2" charset="2"/>
              <a:buChar char="q"/>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80000"/>
              <a:buFont typeface="Wingdings" panose="05000000000000000000" pitchFamily="2" charset="2"/>
              <a:buChar char="v"/>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dirty="0">
                <a:latin typeface="Times New Roman" panose="02020603050405020304" pitchFamily="18" charset="0"/>
                <a:cs typeface="Times New Roman" panose="02020603050405020304" pitchFamily="18" charset="0"/>
              </a:rPr>
              <a:t>The intimate play between plasma – material interactions is critical to the understanding how we can control material deposition</a:t>
            </a:r>
          </a:p>
          <a:p>
            <a:pPr lvl="1"/>
            <a:r>
              <a:rPr lang="en-AU" dirty="0">
                <a:latin typeface="Times New Roman" panose="02020603050405020304" pitchFamily="18" charset="0"/>
                <a:cs typeface="Times New Roman" panose="02020603050405020304" pitchFamily="18" charset="0"/>
              </a:rPr>
              <a:t>Low temperature / plasma processing – manufacture and surface modification</a:t>
            </a:r>
          </a:p>
          <a:p>
            <a:pPr lvl="1"/>
            <a:r>
              <a:rPr lang="en-AU" dirty="0">
                <a:latin typeface="Times New Roman" panose="02020603050405020304" pitchFamily="18" charset="0"/>
                <a:cs typeface="Times New Roman" panose="02020603050405020304" pitchFamily="18" charset="0"/>
              </a:rPr>
              <a:t>Fusion plasmas – Plasma control and survivability of plasma facing surfaces</a:t>
            </a:r>
          </a:p>
          <a:p>
            <a:r>
              <a:rPr lang="en-AU" dirty="0">
                <a:latin typeface="Times New Roman" panose="02020603050405020304" pitchFamily="18" charset="0"/>
                <a:cs typeface="Times New Roman" panose="02020603050405020304" pitchFamily="18" charset="0"/>
              </a:rPr>
              <a:t>Many mechanisms of particles from the plasma modify the surface and the plasma itself</a:t>
            </a:r>
          </a:p>
          <a:p>
            <a:pPr lvl="1"/>
            <a:r>
              <a:rPr lang="en-AU" dirty="0">
                <a:latin typeface="Times New Roman" panose="02020603050405020304" pitchFamily="18" charset="0"/>
                <a:cs typeface="Times New Roman" panose="02020603050405020304" pitchFamily="18" charset="0"/>
              </a:rPr>
              <a:t>Implantation</a:t>
            </a:r>
          </a:p>
          <a:p>
            <a:pPr lvl="1"/>
            <a:r>
              <a:rPr lang="en-AU" dirty="0">
                <a:latin typeface="Times New Roman" panose="02020603050405020304" pitchFamily="18" charset="0"/>
                <a:cs typeface="Times New Roman" panose="02020603050405020304" pitchFamily="18" charset="0"/>
              </a:rPr>
              <a:t>Reflection</a:t>
            </a:r>
          </a:p>
          <a:p>
            <a:pPr lvl="1"/>
            <a:r>
              <a:rPr lang="en-AU" dirty="0">
                <a:latin typeface="Times New Roman" panose="02020603050405020304" pitchFamily="18" charset="0"/>
                <a:cs typeface="Times New Roman" panose="02020603050405020304" pitchFamily="18" charset="0"/>
              </a:rPr>
              <a:t>Electron emission</a:t>
            </a:r>
          </a:p>
          <a:p>
            <a:pPr lvl="1"/>
            <a:r>
              <a:rPr lang="en-AU" dirty="0">
                <a:latin typeface="Times New Roman" panose="02020603050405020304" pitchFamily="18" charset="0"/>
                <a:cs typeface="Times New Roman" panose="02020603050405020304" pitchFamily="18" charset="0"/>
              </a:rPr>
              <a:t>Sputtering</a:t>
            </a:r>
          </a:p>
          <a:p>
            <a:pPr lvl="2"/>
            <a:r>
              <a:rPr lang="en-AU" dirty="0">
                <a:latin typeface="Times New Roman" panose="02020603050405020304" pitchFamily="18" charset="0"/>
                <a:cs typeface="Times New Roman" panose="02020603050405020304" pitchFamily="18" charset="0"/>
              </a:rPr>
              <a:t>Redeposition of material</a:t>
            </a:r>
          </a:p>
          <a:p>
            <a:pPr lvl="2"/>
            <a:r>
              <a:rPr lang="en-AU" dirty="0">
                <a:latin typeface="Times New Roman" panose="02020603050405020304" pitchFamily="18" charset="0"/>
                <a:cs typeface="Times New Roman" panose="02020603050405020304" pitchFamily="18" charset="0"/>
              </a:rPr>
              <a:t>Impurities</a:t>
            </a:r>
          </a:p>
          <a:p>
            <a:r>
              <a:rPr lang="en-AU" dirty="0">
                <a:latin typeface="Times New Roman" panose="02020603050405020304" pitchFamily="18" charset="0"/>
                <a:cs typeface="Times New Roman" panose="02020603050405020304" pitchFamily="18" charset="0"/>
              </a:rPr>
              <a:t>What is the influence of materials on the plasma itself?</a:t>
            </a:r>
          </a:p>
          <a:p>
            <a:r>
              <a:rPr lang="en-AU" dirty="0">
                <a:latin typeface="Times New Roman" panose="02020603050405020304" pitchFamily="18" charset="0"/>
                <a:cs typeface="Times New Roman" panose="02020603050405020304" pitchFamily="18" charset="0"/>
              </a:rPr>
              <a:t>Many of these question hang on understanding the surface morphology and how it modifies under plasma exposure</a:t>
            </a:r>
          </a:p>
          <a:p>
            <a:pPr marL="0" indent="0">
              <a:buNone/>
            </a:pPr>
            <a:endParaRPr lang="en-AU" dirty="0">
              <a:latin typeface="Times New Roman" panose="02020603050405020304" pitchFamily="18" charset="0"/>
              <a:cs typeface="Times New Roman" panose="02020603050405020304" pitchFamily="18" charset="0"/>
            </a:endParaRPr>
          </a:p>
          <a:p>
            <a:pPr marL="0" indent="0" algn="just">
              <a:buNone/>
            </a:pPr>
            <a:r>
              <a:rPr lang="en-AU" sz="3300" b="1" dirty="0">
                <a:solidFill>
                  <a:srgbClr val="FF0000"/>
                </a:solidFill>
                <a:latin typeface="Times New Roman" panose="02020603050405020304" pitchFamily="18" charset="0"/>
                <a:cs typeface="Times New Roman" panose="02020603050405020304" pitchFamily="18" charset="0"/>
              </a:rPr>
              <a:t>These are rich and important areas of work and research whether its for using plasma to manufacture a microchip or to finally have a fusion reactor work!</a:t>
            </a:r>
          </a:p>
        </p:txBody>
      </p:sp>
    </p:spTree>
    <p:extLst>
      <p:ext uri="{BB962C8B-B14F-4D97-AF65-F5344CB8AC3E}">
        <p14:creationId xmlns:p14="http://schemas.microsoft.com/office/powerpoint/2010/main" val="5868639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00500-5894-4BC6-851A-965B66F51711}"/>
              </a:ext>
            </a:extLst>
          </p:cNvPr>
          <p:cNvSpPr>
            <a:spLocks noGrp="1"/>
          </p:cNvSpPr>
          <p:nvPr>
            <p:ph type="title"/>
          </p:nvPr>
        </p:nvSpPr>
        <p:spPr/>
        <p:txBody>
          <a:bodyPr>
            <a:normAutofit/>
          </a:bodyPr>
          <a:lstStyle/>
          <a:p>
            <a:r>
              <a:rPr lang="en-US" sz="3600" dirty="0"/>
              <a:t>Surface Science</a:t>
            </a:r>
          </a:p>
        </p:txBody>
      </p:sp>
      <p:sp>
        <p:nvSpPr>
          <p:cNvPr id="3" name="Date Placeholder 2">
            <a:extLst>
              <a:ext uri="{FF2B5EF4-FFF2-40B4-BE49-F238E27FC236}">
                <a16:creationId xmlns:a16="http://schemas.microsoft.com/office/drawing/2014/main" id="{E706B1AE-D3EA-41CF-BD4C-958917CB6670}"/>
              </a:ext>
            </a:extLst>
          </p:cNvPr>
          <p:cNvSpPr>
            <a:spLocks noGrp="1"/>
          </p:cNvSpPr>
          <p:nvPr>
            <p:ph type="dt" sz="half" idx="10"/>
          </p:nvPr>
        </p:nvSpPr>
        <p:spPr/>
        <p:txBody>
          <a:bodyPr/>
          <a:lstStyle/>
          <a:p>
            <a:r>
              <a:rPr lang="en-US"/>
              <a:t>6/14/2019</a:t>
            </a:r>
          </a:p>
        </p:txBody>
      </p:sp>
      <p:sp>
        <p:nvSpPr>
          <p:cNvPr id="4" name="Footer Placeholder 3">
            <a:extLst>
              <a:ext uri="{FF2B5EF4-FFF2-40B4-BE49-F238E27FC236}">
                <a16:creationId xmlns:a16="http://schemas.microsoft.com/office/drawing/2014/main" id="{0F792838-9481-4F47-8A28-4EAC2CF60F2B}"/>
              </a:ext>
            </a:extLst>
          </p:cNvPr>
          <p:cNvSpPr>
            <a:spLocks noGrp="1"/>
          </p:cNvSpPr>
          <p:nvPr>
            <p:ph type="ftr" sz="quarter" idx="11"/>
          </p:nvPr>
        </p:nvSpPr>
        <p:spPr/>
        <p:txBody>
          <a:bodyPr/>
          <a:lstStyle/>
          <a:p>
            <a:r>
              <a:rPr lang="en-US"/>
              <a:t>2019 Science Undergraduate Laboratory Internships (SULI) Lectures - Princeton PLasma Physics Laboratory, Princeton NJ, USA</a:t>
            </a:r>
          </a:p>
        </p:txBody>
      </p:sp>
      <p:sp>
        <p:nvSpPr>
          <p:cNvPr id="5" name="Slide Number Placeholder 4">
            <a:extLst>
              <a:ext uri="{FF2B5EF4-FFF2-40B4-BE49-F238E27FC236}">
                <a16:creationId xmlns:a16="http://schemas.microsoft.com/office/drawing/2014/main" id="{EF41F308-4B47-48B3-9E7C-5F426AD05A63}"/>
              </a:ext>
            </a:extLst>
          </p:cNvPr>
          <p:cNvSpPr>
            <a:spLocks noGrp="1"/>
          </p:cNvSpPr>
          <p:nvPr>
            <p:ph type="sldNum" sz="quarter" idx="12"/>
          </p:nvPr>
        </p:nvSpPr>
        <p:spPr/>
        <p:txBody>
          <a:bodyPr/>
          <a:lstStyle/>
          <a:p>
            <a:fld id="{DAA54947-94DF-4087-82AF-D7550B309CB3}" type="slidenum">
              <a:rPr lang="en-US" smtClean="0"/>
              <a:t>9</a:t>
            </a:fld>
            <a:endParaRPr lang="en-US"/>
          </a:p>
        </p:txBody>
      </p:sp>
      <p:sp>
        <p:nvSpPr>
          <p:cNvPr id="6" name="Content Placeholder 7">
            <a:extLst>
              <a:ext uri="{FF2B5EF4-FFF2-40B4-BE49-F238E27FC236}">
                <a16:creationId xmlns:a16="http://schemas.microsoft.com/office/drawing/2014/main" id="{B4E50D38-29E0-456D-A2C8-B3011E140897}"/>
              </a:ext>
            </a:extLst>
          </p:cNvPr>
          <p:cNvSpPr txBox="1">
            <a:spLocks/>
          </p:cNvSpPr>
          <p:nvPr/>
        </p:nvSpPr>
        <p:spPr>
          <a:xfrm>
            <a:off x="1525806" y="972130"/>
            <a:ext cx="9144000" cy="512064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60000"/>
              <a:buFont typeface="Wingdings" panose="05000000000000000000" pitchFamily="2" charset="2"/>
              <a:buChar char="q"/>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80000"/>
              <a:buFont typeface="Wingdings" panose="05000000000000000000" pitchFamily="2" charset="2"/>
              <a:buChar char="v"/>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400" dirty="0">
                <a:latin typeface="Times New Roman" panose="02020603050405020304" pitchFamily="18" charset="0"/>
                <a:cs typeface="Times New Roman" panose="02020603050405020304" pitchFamily="18" charset="0"/>
              </a:rPr>
              <a:t>What are the fundamental aspects of a surface that need to be considered?</a:t>
            </a:r>
          </a:p>
          <a:p>
            <a:pPr lvl="1"/>
            <a:r>
              <a:rPr lang="en-AU" sz="2000" dirty="0">
                <a:latin typeface="Times New Roman" panose="02020603050405020304" pitchFamily="18" charset="0"/>
                <a:cs typeface="Times New Roman" panose="02020603050405020304" pitchFamily="18" charset="0"/>
              </a:rPr>
              <a:t>Surface tension</a:t>
            </a:r>
          </a:p>
          <a:p>
            <a:pPr lvl="1"/>
            <a:r>
              <a:rPr lang="en-AU" sz="2000" dirty="0">
                <a:latin typeface="Times New Roman" panose="02020603050405020304" pitchFamily="18" charset="0"/>
                <a:cs typeface="Times New Roman" panose="02020603050405020304" pitchFamily="18" charset="0"/>
              </a:rPr>
              <a:t>Surface stress</a:t>
            </a:r>
          </a:p>
          <a:p>
            <a:pPr lvl="1"/>
            <a:r>
              <a:rPr lang="en-AU" sz="2000" dirty="0">
                <a:latin typeface="Times New Roman" panose="02020603050405020304" pitchFamily="18" charset="0"/>
                <a:cs typeface="Times New Roman" panose="02020603050405020304" pitchFamily="18" charset="0"/>
              </a:rPr>
              <a:t>Thermal vibration of atoms</a:t>
            </a:r>
          </a:p>
          <a:p>
            <a:pPr lvl="1"/>
            <a:r>
              <a:rPr lang="en-AU" sz="2000" dirty="0">
                <a:latin typeface="Times New Roman" panose="02020603050405020304" pitchFamily="18" charset="0"/>
                <a:cs typeface="Times New Roman" panose="02020603050405020304" pitchFamily="18" charset="0"/>
              </a:rPr>
              <a:t>Surface electro dynamics</a:t>
            </a:r>
          </a:p>
          <a:p>
            <a:pPr lvl="1"/>
            <a:r>
              <a:rPr lang="en-AU" sz="2000" dirty="0">
                <a:latin typeface="Times New Roman" panose="02020603050405020304" pitchFamily="18" charset="0"/>
                <a:cs typeface="Times New Roman" panose="02020603050405020304" pitchFamily="18" charset="0"/>
              </a:rPr>
              <a:t>Surface activated mechanisms</a:t>
            </a:r>
          </a:p>
          <a:p>
            <a:pPr lvl="2"/>
            <a:r>
              <a:rPr lang="en-AU" sz="1800" dirty="0">
                <a:latin typeface="Times New Roman" panose="02020603050405020304" pitchFamily="18" charset="0"/>
                <a:cs typeface="Times New Roman" panose="02020603050405020304" pitchFamily="18" charset="0"/>
              </a:rPr>
              <a:t>Surface diffusion</a:t>
            </a:r>
          </a:p>
          <a:p>
            <a:pPr lvl="1"/>
            <a:r>
              <a:rPr lang="en-AU" sz="2000" dirty="0">
                <a:latin typeface="Times New Roman" panose="02020603050405020304" pitchFamily="18" charset="0"/>
                <a:cs typeface="Times New Roman" panose="02020603050405020304" pitchFamily="18" charset="0"/>
              </a:rPr>
              <a:t>Structure and reconstruction of atoms</a:t>
            </a:r>
          </a:p>
          <a:p>
            <a:pPr lvl="1"/>
            <a:r>
              <a:rPr lang="en-AU" sz="2000" dirty="0">
                <a:latin typeface="Times New Roman" panose="02020603050405020304" pitchFamily="18" charset="0"/>
                <a:cs typeface="Times New Roman" panose="02020603050405020304" pitchFamily="18" charset="0"/>
              </a:rPr>
              <a:t>Surface defects</a:t>
            </a:r>
          </a:p>
          <a:p>
            <a:pPr lvl="2"/>
            <a:r>
              <a:rPr lang="en-AU" sz="1800" dirty="0">
                <a:latin typeface="Times New Roman" panose="02020603050405020304" pitchFamily="18" charset="0"/>
                <a:cs typeface="Times New Roman" panose="02020603050405020304" pitchFamily="18" charset="0"/>
              </a:rPr>
              <a:t>Adsorbed atoms (adatoms)</a:t>
            </a:r>
          </a:p>
          <a:p>
            <a:pPr lvl="2"/>
            <a:r>
              <a:rPr lang="en-AU" sz="1800" dirty="0">
                <a:latin typeface="Times New Roman" panose="02020603050405020304" pitchFamily="18" charset="0"/>
                <a:cs typeface="Times New Roman" panose="02020603050405020304" pitchFamily="18" charset="0"/>
              </a:rPr>
              <a:t>Surface vacancies</a:t>
            </a:r>
          </a:p>
          <a:p>
            <a:pPr>
              <a:buFont typeface="Arial" panose="020B0604020202020204" pitchFamily="34" charset="0"/>
              <a:buNone/>
            </a:pPr>
            <a:endParaRPr lang="en-AU" sz="2400" dirty="0">
              <a:latin typeface="Times New Roman" panose="02020603050405020304" pitchFamily="18" charset="0"/>
              <a:cs typeface="Times New Roman" panose="02020603050405020304" pitchFamily="18" charset="0"/>
            </a:endParaRPr>
          </a:p>
          <a:p>
            <a:r>
              <a:rPr lang="en-AU" sz="2400" b="1" dirty="0">
                <a:solidFill>
                  <a:srgbClr val="FF0000"/>
                </a:solidFill>
                <a:latin typeface="Times New Roman" panose="02020603050405020304" pitchFamily="18" charset="0"/>
                <a:cs typeface="Times New Roman" panose="02020603050405020304" pitchFamily="18" charset="0"/>
              </a:rPr>
              <a:t>How does interaction with the plasma change the surface?</a:t>
            </a:r>
          </a:p>
        </p:txBody>
      </p:sp>
    </p:spTree>
    <p:extLst>
      <p:ext uri="{BB962C8B-B14F-4D97-AF65-F5344CB8AC3E}">
        <p14:creationId xmlns:p14="http://schemas.microsoft.com/office/powerpoint/2010/main" val="16976822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7616</TotalTime>
  <Words>7895</Words>
  <Application>Microsoft Office PowerPoint</Application>
  <PresentationFormat>Widescreen</PresentationFormat>
  <Paragraphs>1389</Paragraphs>
  <Slides>84</Slides>
  <Notes>0</Notes>
  <HiddenSlides>0</HiddenSlides>
  <MMClips>1</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3</vt:i4>
      </vt:variant>
      <vt:variant>
        <vt:lpstr>Slide Titles</vt:lpstr>
      </vt:variant>
      <vt:variant>
        <vt:i4>84</vt:i4>
      </vt:variant>
    </vt:vector>
  </HeadingPairs>
  <TitlesOfParts>
    <vt:vector size="100" baseType="lpstr">
      <vt:lpstr>Arial</vt:lpstr>
      <vt:lpstr>Arial Narrow</vt:lpstr>
      <vt:lpstr>Arial Rounded MT Bold</vt:lpstr>
      <vt:lpstr>Calibri</vt:lpstr>
      <vt:lpstr>Cambria Math</vt:lpstr>
      <vt:lpstr>Comic Sans MS</vt:lpstr>
      <vt:lpstr>Courier</vt:lpstr>
      <vt:lpstr>Courier New</vt:lpstr>
      <vt:lpstr>Helvetica</vt:lpstr>
      <vt:lpstr>Sand</vt:lpstr>
      <vt:lpstr>Times New Roman</vt:lpstr>
      <vt:lpstr>Wingdings</vt:lpstr>
      <vt:lpstr>Office Theme</vt:lpstr>
      <vt:lpstr>Equation</vt:lpstr>
      <vt:lpstr>PHOTO-PAINT</vt:lpstr>
      <vt:lpstr>Bitmap Image</vt:lpstr>
      <vt:lpstr>Plasma Material Interactions</vt:lpstr>
      <vt:lpstr>Outline</vt:lpstr>
      <vt:lpstr>Outline</vt:lpstr>
      <vt:lpstr>PowerPoint Presentation</vt:lpstr>
      <vt:lpstr>Plasmas have an impact everywhere in everyday life!</vt:lpstr>
      <vt:lpstr>Plasma material interactions are extremely complex</vt:lpstr>
      <vt:lpstr>Outline</vt:lpstr>
      <vt:lpstr>Damage and modification production mechanisms</vt:lpstr>
      <vt:lpstr>Surface Science</vt:lpstr>
      <vt:lpstr>What PMI effects do we need to worry about?</vt:lpstr>
      <vt:lpstr>Surface interactions</vt:lpstr>
      <vt:lpstr>Reflection</vt:lpstr>
      <vt:lpstr>Implantation: Stopping cross-section</vt:lpstr>
      <vt:lpstr>Fundamentals of sputtering</vt:lpstr>
      <vt:lpstr>Non – isotropic collision cascade</vt:lpstr>
      <vt:lpstr>Sputtering</vt:lpstr>
      <vt:lpstr>Assumption in classical sputtering theory</vt:lpstr>
      <vt:lpstr>Sputtering Yield (γ)</vt:lpstr>
      <vt:lpstr>Sputtering and recoil displacement</vt:lpstr>
      <vt:lpstr>Sputtering Threshold</vt:lpstr>
      <vt:lpstr>Angular dependence for incident ion</vt:lpstr>
      <vt:lpstr>Potential electron emission</vt:lpstr>
      <vt:lpstr>Ion induced secondary electron emission</vt:lpstr>
      <vt:lpstr>Need to talk about the sheath</vt:lpstr>
      <vt:lpstr>Acceleration of ions to the surface</vt:lpstr>
      <vt:lpstr>The plasma sheath</vt:lpstr>
      <vt:lpstr>Outline</vt:lpstr>
      <vt:lpstr>Low temperature plasma material interactions</vt:lpstr>
      <vt:lpstr>Plasmas (and the material interactions) influence our lives everyday</vt:lpstr>
      <vt:lpstr>Applications of low temperature plasmas and PMI</vt:lpstr>
      <vt:lpstr>Fabrication with plasma</vt:lpstr>
      <vt:lpstr>Plasma deposition</vt:lpstr>
      <vt:lpstr>Plasma deposition</vt:lpstr>
      <vt:lpstr>Plasma deposition</vt:lpstr>
      <vt:lpstr>The sputtering rate is different for different surfaces</vt:lpstr>
      <vt:lpstr>Substrate is also exposed to the plasma</vt:lpstr>
      <vt:lpstr>Sputtering of multi-compound targets will yield a film that is made up of multi-compounds</vt:lpstr>
      <vt:lpstr>What if we want to remove material?</vt:lpstr>
      <vt:lpstr>Types of plasma sources – DC Plasma (DCP)</vt:lpstr>
      <vt:lpstr>DC magnetron (DCMP) plasma</vt:lpstr>
      <vt:lpstr>Capacitively couples plasma (CCP)</vt:lpstr>
      <vt:lpstr>Inductively coupled plasma (ICP)</vt:lpstr>
      <vt:lpstr>Vacuum Arc Plasma (VAP)</vt:lpstr>
      <vt:lpstr>The Transistor</vt:lpstr>
      <vt:lpstr>Radios used to only have a few transistors</vt:lpstr>
      <vt:lpstr>50 years later, look how far we have come!</vt:lpstr>
      <vt:lpstr>With the different plasma techniques now have millions of transistors on a single chip. </vt:lpstr>
      <vt:lpstr>Moore’s law has pushed chip technology to its physical limits</vt:lpstr>
      <vt:lpstr>Outline</vt:lpstr>
      <vt:lpstr>Fusion reactions – how does it impact plasmas</vt:lpstr>
      <vt:lpstr>Confining a hot fusion plasma</vt:lpstr>
      <vt:lpstr>Challenge for fusion: Keeping the core hot and the plasma facing components (PFC) cold</vt:lpstr>
      <vt:lpstr>Complex behavior of materials and plasmas</vt:lpstr>
      <vt:lpstr>Minimization and control of impurities in the plasma</vt:lpstr>
      <vt:lpstr>Maximum level of impurities allowed inside a reactor</vt:lpstr>
      <vt:lpstr>Heat flux limits - tungsten</vt:lpstr>
      <vt:lpstr>Heat flux is one of the most critical areas for future devices</vt:lpstr>
      <vt:lpstr>Tritium (fuel) retention at the surface and boundary</vt:lpstr>
      <vt:lpstr>Cold and Neutral Atoms Coming off the Wall Surface will Interact with the Plasma</vt:lpstr>
      <vt:lpstr>Surface modification can Lead to Dust and Safety Issues</vt:lpstr>
      <vt:lpstr>Surface modification can Lead to Dust and Safety Issues</vt:lpstr>
      <vt:lpstr>Remember the summary of all these interactions</vt:lpstr>
      <vt:lpstr>Time and temperature scale makes it even more complex </vt:lpstr>
      <vt:lpstr>Unidentified flying objects (UFO)</vt:lpstr>
      <vt:lpstr>A failure in materials can have spectacular results!</vt:lpstr>
      <vt:lpstr>Final note on neutron material interactions </vt:lpstr>
      <vt:lpstr>Remember, neutrons will also change materials &amp; surfaces</vt:lpstr>
      <vt:lpstr>If the plasma is liquifying solid metals… lets start off with a liquid metal!</vt:lpstr>
      <vt:lpstr>Complex behavior of materials – liquid metals</vt:lpstr>
      <vt:lpstr>Liquid lithium has Become the more Studied Liquid Metal for Fusion</vt:lpstr>
      <vt:lpstr>What Low recycling does for fusion – Lithium Wall Fusion (LiW)</vt:lpstr>
      <vt:lpstr>Lithium coatings reduce the D recycling, reduces H-mode power threshold, broadens Te profile, reduces electron thermal diffusivity, improves confinement and ELM Suppression</vt:lpstr>
      <vt:lpstr>Outline</vt:lpstr>
      <vt:lpstr>PMI experiment and theory</vt:lpstr>
      <vt:lpstr>Plasma material interface diagnostics</vt:lpstr>
      <vt:lpstr>Surface diagnostics</vt:lpstr>
      <vt:lpstr>Scanning electron microscope (SEM)</vt:lpstr>
      <vt:lpstr>Auger electron spectroscopy (AES)</vt:lpstr>
      <vt:lpstr>X-ray photon spectroscopy (XPS)</vt:lpstr>
      <vt:lpstr>Low energy ion scattering spectroscopy (LEISS) and direct recoil spectroscopy (DRS)</vt:lpstr>
      <vt:lpstr>Thermal desorption spectroscopy (TDS)</vt:lpstr>
      <vt:lpstr>Laser induced breakdown spectroscopy (LIBS)</vt:lpstr>
      <vt:lpstr>Outline</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Andruczyk</dc:creator>
  <cp:lastModifiedBy>Daniel Andruczyk</cp:lastModifiedBy>
  <cp:revision>71</cp:revision>
  <dcterms:created xsi:type="dcterms:W3CDTF">2019-06-06T18:30:31Z</dcterms:created>
  <dcterms:modified xsi:type="dcterms:W3CDTF">2019-06-14T14:09:41Z</dcterms:modified>
</cp:coreProperties>
</file>