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7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85" r:id="rId3"/>
    <p:sldMasterId id="2147483706" r:id="rId4"/>
    <p:sldMasterId id="2147483724" r:id="rId5"/>
    <p:sldMasterId id="2147483741" r:id="rId6"/>
    <p:sldMasterId id="2147483765" r:id="rId7"/>
    <p:sldMasterId id="2147483780" r:id="rId8"/>
  </p:sldMasterIdLst>
  <p:notesMasterIdLst>
    <p:notesMasterId r:id="rId92"/>
  </p:notesMasterIdLst>
  <p:handoutMasterIdLst>
    <p:handoutMasterId r:id="rId93"/>
  </p:handoutMasterIdLst>
  <p:sldIdLst>
    <p:sldId id="321" r:id="rId9"/>
    <p:sldId id="320" r:id="rId10"/>
    <p:sldId id="303" r:id="rId11"/>
    <p:sldId id="370" r:id="rId12"/>
    <p:sldId id="372" r:id="rId13"/>
    <p:sldId id="373" r:id="rId14"/>
    <p:sldId id="374" r:id="rId15"/>
    <p:sldId id="396" r:id="rId16"/>
    <p:sldId id="376" r:id="rId17"/>
    <p:sldId id="377" r:id="rId18"/>
    <p:sldId id="481" r:id="rId19"/>
    <p:sldId id="378" r:id="rId20"/>
    <p:sldId id="590" r:id="rId21"/>
    <p:sldId id="375" r:id="rId22"/>
    <p:sldId id="591" r:id="rId23"/>
    <p:sldId id="397" r:id="rId24"/>
    <p:sldId id="398" r:id="rId25"/>
    <p:sldId id="399" r:id="rId26"/>
    <p:sldId id="592" r:id="rId27"/>
    <p:sldId id="409" r:id="rId28"/>
    <p:sldId id="400" r:id="rId29"/>
    <p:sldId id="593" r:id="rId30"/>
    <p:sldId id="594" r:id="rId31"/>
    <p:sldId id="401" r:id="rId32"/>
    <p:sldId id="571" r:id="rId33"/>
    <p:sldId id="560" r:id="rId34"/>
    <p:sldId id="482" r:id="rId35"/>
    <p:sldId id="402" r:id="rId36"/>
    <p:sldId id="595" r:id="rId37"/>
    <p:sldId id="572" r:id="rId38"/>
    <p:sldId id="573" r:id="rId39"/>
    <p:sldId id="403" r:id="rId40"/>
    <p:sldId id="404" r:id="rId41"/>
    <p:sldId id="522" r:id="rId42"/>
    <p:sldId id="406" r:id="rId43"/>
    <p:sldId id="507" r:id="rId44"/>
    <p:sldId id="564" r:id="rId45"/>
    <p:sldId id="483" r:id="rId46"/>
    <p:sldId id="410" r:id="rId47"/>
    <p:sldId id="416" r:id="rId48"/>
    <p:sldId id="526" r:id="rId49"/>
    <p:sldId id="423" r:id="rId50"/>
    <p:sldId id="424" r:id="rId51"/>
    <p:sldId id="510" r:id="rId52"/>
    <p:sldId id="427" r:id="rId53"/>
    <p:sldId id="429" r:id="rId54"/>
    <p:sldId id="517" r:id="rId55"/>
    <p:sldId id="519" r:id="rId56"/>
    <p:sldId id="528" r:id="rId57"/>
    <p:sldId id="521" r:id="rId58"/>
    <p:sldId id="551" r:id="rId59"/>
    <p:sldId id="520" r:id="rId60"/>
    <p:sldId id="586" r:id="rId61"/>
    <p:sldId id="585" r:id="rId62"/>
    <p:sldId id="553" r:id="rId63"/>
    <p:sldId id="559" r:id="rId64"/>
    <p:sldId id="531" r:id="rId65"/>
    <p:sldId id="554" r:id="rId66"/>
    <p:sldId id="445" r:id="rId67"/>
    <p:sldId id="587" r:id="rId68"/>
    <p:sldId id="552" r:id="rId69"/>
    <p:sldId id="518" r:id="rId70"/>
    <p:sldId id="556" r:id="rId71"/>
    <p:sldId id="533" r:id="rId72"/>
    <p:sldId id="534" r:id="rId73"/>
    <p:sldId id="535" r:id="rId74"/>
    <p:sldId id="430" r:id="rId75"/>
    <p:sldId id="563" r:id="rId76"/>
    <p:sldId id="582" r:id="rId77"/>
    <p:sldId id="588" r:id="rId78"/>
    <p:sldId id="555" r:id="rId79"/>
    <p:sldId id="589" r:id="rId80"/>
    <p:sldId id="561" r:id="rId81"/>
    <p:sldId id="432" r:id="rId82"/>
    <p:sldId id="433" r:id="rId83"/>
    <p:sldId id="484" r:id="rId84"/>
    <p:sldId id="576" r:id="rId85"/>
    <p:sldId id="565" r:id="rId86"/>
    <p:sldId id="570" r:id="rId87"/>
    <p:sldId id="574" r:id="rId88"/>
    <p:sldId id="575" r:id="rId89"/>
    <p:sldId id="494" r:id="rId90"/>
    <p:sldId id="596" r:id="rId91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FF"/>
    <a:srgbClr val="FF3300"/>
    <a:srgbClr val="660033"/>
    <a:srgbClr val="0000FF"/>
    <a:srgbClr val="FFFF99"/>
    <a:srgbClr val="FFFFCC"/>
    <a:srgbClr val="66FF99"/>
    <a:srgbClr val="00FF00"/>
    <a:srgbClr val="66FF66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85631" autoAdjust="0"/>
  </p:normalViewPr>
  <p:slideViewPr>
    <p:cSldViewPr snapToGrid="0">
      <p:cViewPr varScale="1">
        <p:scale>
          <a:sx n="75" d="100"/>
          <a:sy n="75" d="100"/>
        </p:scale>
        <p:origin x="14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-73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malyuk2:Desktop:2014.2.6_exp%20GF%20summary%20plot%20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146010097645599"/>
          <c:y val="4.71215617867565E-2"/>
          <c:w val="0.73789355819200597"/>
          <c:h val="0.68862131946980498"/>
        </c:manualLayout>
      </c:layout>
      <c:scatterChart>
        <c:scatterStyle val="smoothMarker"/>
        <c:varyColors val="0"/>
        <c:ser>
          <c:idx val="1"/>
          <c:order val="0"/>
          <c:tx>
            <c:v>LowFoot Data</c:v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Sheet1!$E$4:$E$8</c:f>
                <c:numCache>
                  <c:formatCode>General</c:formatCode>
                  <c:ptCount val="5"/>
                  <c:pt idx="0">
                    <c:v>48</c:v>
                  </c:pt>
                  <c:pt idx="1">
                    <c:v>205</c:v>
                  </c:pt>
                  <c:pt idx="2">
                    <c:v>179.2</c:v>
                  </c:pt>
                  <c:pt idx="3">
                    <c:v>58.68</c:v>
                  </c:pt>
                  <c:pt idx="4">
                    <c:v>19.835999999999999</c:v>
                  </c:pt>
                </c:numCache>
              </c:numRef>
            </c:plus>
            <c:minus>
              <c:numRef>
                <c:f>Sheet1!$E$4:$E$8</c:f>
                <c:numCache>
                  <c:formatCode>General</c:formatCode>
                  <c:ptCount val="5"/>
                  <c:pt idx="0">
                    <c:v>48</c:v>
                  </c:pt>
                  <c:pt idx="1">
                    <c:v>205</c:v>
                  </c:pt>
                  <c:pt idx="2">
                    <c:v>179.2</c:v>
                  </c:pt>
                  <c:pt idx="3">
                    <c:v>58.68</c:v>
                  </c:pt>
                  <c:pt idx="4">
                    <c:v>19.835999999999999</c:v>
                  </c:pt>
                </c:numCache>
              </c:numRef>
            </c:minus>
            <c:spPr>
              <a:ln w="19050">
                <a:solidFill>
                  <a:srgbClr val="0000FF"/>
                </a:solidFill>
              </a:ln>
            </c:spPr>
          </c:errBars>
          <c:xVal>
            <c:numRef>
              <c:f>Sheet1!$B$4:$B$8</c:f>
              <c:numCache>
                <c:formatCode>General</c:formatCode>
                <c:ptCount val="5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160</c:v>
                </c:pt>
              </c:numCache>
            </c:numRef>
          </c:xVal>
          <c:yVal>
            <c:numRef>
              <c:f>Sheet1!$D$4:$D$8</c:f>
              <c:numCache>
                <c:formatCode>General</c:formatCode>
                <c:ptCount val="5"/>
                <c:pt idx="0">
                  <c:v>240</c:v>
                </c:pt>
                <c:pt idx="1">
                  <c:v>1025</c:v>
                </c:pt>
                <c:pt idx="2">
                  <c:v>896</c:v>
                </c:pt>
                <c:pt idx="3">
                  <c:v>293.39999999999992</c:v>
                </c:pt>
                <c:pt idx="4">
                  <c:v>99.179999999999978</c:v>
                </c:pt>
              </c:numCache>
            </c:numRef>
          </c:yVal>
          <c:smooth val="1"/>
        </c:ser>
        <c:ser>
          <c:idx val="7"/>
          <c:order val="1"/>
          <c:tx>
            <c:v>HighFoot Data</c:v>
          </c:tx>
          <c:spPr>
            <a:ln w="47625"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Sheet1!$H$4:$H$6</c:f>
                <c:numCache>
                  <c:formatCode>General</c:formatCode>
                  <c:ptCount val="3"/>
                  <c:pt idx="0">
                    <c:v>23</c:v>
                  </c:pt>
                  <c:pt idx="1">
                    <c:v>44.2</c:v>
                  </c:pt>
                  <c:pt idx="2">
                    <c:v>9</c:v>
                  </c:pt>
                </c:numCache>
              </c:numRef>
            </c:plus>
            <c:minus>
              <c:numRef>
                <c:f>Sheet1!$H$4:$H$6</c:f>
                <c:numCache>
                  <c:formatCode>General</c:formatCode>
                  <c:ptCount val="3"/>
                  <c:pt idx="0">
                    <c:v>23</c:v>
                  </c:pt>
                  <c:pt idx="1">
                    <c:v>44.2</c:v>
                  </c:pt>
                  <c:pt idx="2">
                    <c:v>9</c:v>
                  </c:pt>
                </c:numCache>
              </c:numRef>
            </c:minus>
            <c:spPr>
              <a:ln w="19050">
                <a:solidFill>
                  <a:srgbClr val="FF0000"/>
                </a:solidFill>
              </a:ln>
            </c:spPr>
          </c:errBars>
          <c:xVal>
            <c:numRef>
              <c:f>Sheet1!$B$4:$B$8</c:f>
              <c:numCache>
                <c:formatCode>General</c:formatCode>
                <c:ptCount val="5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160</c:v>
                </c:pt>
              </c:numCache>
            </c:numRef>
          </c:xVal>
          <c:yVal>
            <c:numRef>
              <c:f>Sheet1!$G$4:$G$8</c:f>
              <c:numCache>
                <c:formatCode>General</c:formatCode>
                <c:ptCount val="5"/>
                <c:pt idx="0">
                  <c:v>115</c:v>
                </c:pt>
                <c:pt idx="1">
                  <c:v>221</c:v>
                </c:pt>
                <c:pt idx="2">
                  <c:v>45</c:v>
                </c:pt>
                <c:pt idx="3">
                  <c:v>0</c:v>
                </c:pt>
                <c:pt idx="4">
                  <c:v>-62</c:v>
                </c:pt>
              </c:numCache>
            </c:numRef>
          </c:yVal>
          <c:smooth val="1"/>
        </c:ser>
        <c:ser>
          <c:idx val="0"/>
          <c:order val="2"/>
          <c:tx>
            <c:v>LowFoot simulation</c:v>
          </c:tx>
          <c:spPr>
            <a:ln w="3175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Sheet1!$U$9:$U$17</c:f>
              <c:numCache>
                <c:formatCode>General</c:formatCode>
                <c:ptCount val="9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  <c:pt idx="5">
                  <c:v>120</c:v>
                </c:pt>
                <c:pt idx="6">
                  <c:v>140</c:v>
                </c:pt>
                <c:pt idx="7">
                  <c:v>160</c:v>
                </c:pt>
                <c:pt idx="8">
                  <c:v>180</c:v>
                </c:pt>
              </c:numCache>
            </c:numRef>
          </c:xVal>
          <c:yVal>
            <c:numRef>
              <c:f>Sheet1!$AA$9:$AA$17</c:f>
              <c:numCache>
                <c:formatCode>General</c:formatCode>
                <c:ptCount val="9"/>
                <c:pt idx="0">
                  <c:v>76.193333999999979</c:v>
                </c:pt>
                <c:pt idx="1">
                  <c:v>506.26799999999992</c:v>
                </c:pt>
                <c:pt idx="2">
                  <c:v>820.15415999999937</c:v>
                </c:pt>
                <c:pt idx="3">
                  <c:v>797.37209999999936</c:v>
                </c:pt>
                <c:pt idx="4">
                  <c:v>556.89480000000003</c:v>
                </c:pt>
                <c:pt idx="5">
                  <c:v>291.10410000000002</c:v>
                </c:pt>
                <c:pt idx="6">
                  <c:v>105.556878</c:v>
                </c:pt>
                <c:pt idx="7">
                  <c:v>17.719380000000001</c:v>
                </c:pt>
                <c:pt idx="8">
                  <c:v>-9.0495405000000027</c:v>
                </c:pt>
              </c:numCache>
            </c:numRef>
          </c:yVal>
          <c:smooth val="1"/>
        </c:ser>
        <c:ser>
          <c:idx val="2"/>
          <c:order val="3"/>
          <c:tx>
            <c:v>HighFoot simulation</c:v>
          </c:tx>
          <c:spPr>
            <a:ln w="317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Sheet1!$U$24:$U$33</c:f>
              <c:numCache>
                <c:formatCode>General</c:formatCode>
                <c:ptCount val="10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  <c:pt idx="5">
                  <c:v>120</c:v>
                </c:pt>
                <c:pt idx="6">
                  <c:v>140</c:v>
                </c:pt>
                <c:pt idx="7">
                  <c:v>160</c:v>
                </c:pt>
                <c:pt idx="8">
                  <c:v>180</c:v>
                </c:pt>
                <c:pt idx="9">
                  <c:v>200</c:v>
                </c:pt>
              </c:numCache>
            </c:numRef>
          </c:xVal>
          <c:yVal>
            <c:numRef>
              <c:f>Sheet1!$AA$24:$AA$33</c:f>
              <c:numCache>
                <c:formatCode>General</c:formatCode>
                <c:ptCount val="10"/>
                <c:pt idx="0">
                  <c:v>35.438760000000002</c:v>
                </c:pt>
                <c:pt idx="1">
                  <c:v>198.71019000000001</c:v>
                </c:pt>
                <c:pt idx="2">
                  <c:v>234.14895000000001</c:v>
                </c:pt>
                <c:pt idx="3">
                  <c:v>162.00576000000001</c:v>
                </c:pt>
                <c:pt idx="4">
                  <c:v>67.080510000000004</c:v>
                </c:pt>
                <c:pt idx="5">
                  <c:v>17.719380000000001</c:v>
                </c:pt>
                <c:pt idx="6">
                  <c:v>2.278206</c:v>
                </c:pt>
                <c:pt idx="7">
                  <c:v>4.8728294999999999</c:v>
                </c:pt>
                <c:pt idx="8">
                  <c:v>-9.2393909999999977</c:v>
                </c:pt>
                <c:pt idx="9">
                  <c:v>1.518804</c:v>
                </c:pt>
              </c:numCache>
            </c:numRef>
          </c:yVal>
          <c:smooth val="1"/>
        </c:ser>
        <c:ser>
          <c:idx val="3"/>
          <c:order val="4"/>
          <c:tx>
            <c:v>Zero Axis</c:v>
          </c:tx>
          <c:spPr>
            <a:ln w="25400">
              <a:solidFill>
                <a:schemeClr val="tx1"/>
              </a:solidFill>
              <a:prstDash val="dash"/>
            </a:ln>
            <a:effectLst/>
          </c:spPr>
          <c:marker>
            <c:symbol val="none"/>
          </c:marker>
          <c:xVal>
            <c:numRef>
              <c:f>Sheet1!$M$4:$N$4</c:f>
              <c:numCache>
                <c:formatCode>General</c:formatCode>
                <c:ptCount val="2"/>
                <c:pt idx="0">
                  <c:v>0</c:v>
                </c:pt>
                <c:pt idx="1">
                  <c:v>240</c:v>
                </c:pt>
              </c:numCache>
            </c:numRef>
          </c:xVal>
          <c:yVal>
            <c:numRef>
              <c:f>Sheet1!$M$5:$N$5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518896"/>
        <c:axId val="200519288"/>
      </c:scatterChart>
      <c:valAx>
        <c:axId val="200518896"/>
        <c:scaling>
          <c:orientation val="minMax"/>
          <c:max val="2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/>
                  <a:t>Mode Number</a:t>
                </a:r>
              </a:p>
            </c:rich>
          </c:tx>
          <c:layout>
            <c:manualLayout>
              <c:xMode val="edge"/>
              <c:yMode val="edge"/>
              <c:x val="0.40889256969131699"/>
              <c:y val="0.812804754545761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 i="0"/>
            </a:pPr>
            <a:endParaRPr lang="en-US"/>
          </a:p>
        </c:txPr>
        <c:crossAx val="200519288"/>
        <c:crossesAt val="-200"/>
        <c:crossBetween val="midCat"/>
        <c:majorUnit val="40"/>
        <c:minorUnit val="20"/>
      </c:valAx>
      <c:valAx>
        <c:axId val="200519288"/>
        <c:scaling>
          <c:orientation val="minMax"/>
          <c:max val="1200"/>
          <c:min val="-2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dirty="0"/>
                  <a:t>Optical Depth Growth</a:t>
                </a:r>
                <a:r>
                  <a:rPr lang="en-US" sz="1600" baseline="0" dirty="0"/>
                  <a:t> Factor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2.9439858581821101E-2"/>
              <c:y val="5.8598516008802198E-2"/>
            </c:manualLayout>
          </c:layout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sz="1600" b="1" i="0"/>
            </a:pPr>
            <a:endParaRPr lang="en-US"/>
          </a:p>
        </c:txPr>
        <c:crossAx val="200518896"/>
        <c:crosses val="autoZero"/>
        <c:crossBetween val="midCat"/>
        <c:majorUnit val="200"/>
        <c:minorUnit val="100"/>
      </c:valAx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effectLst/>
              </a:defRPr>
            </a:lvl1pPr>
          </a:lstStyle>
          <a:p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513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ffectLst/>
              </a:defRPr>
            </a:lvl1pPr>
          </a:lstStyle>
          <a:p>
            <a:endParaRPr 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675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effectLst/>
              </a:defRPr>
            </a:lvl1pPr>
          </a:lstStyle>
          <a:p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513" y="8829675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ffectLst/>
              </a:defRPr>
            </a:lvl1pPr>
          </a:lstStyle>
          <a:p>
            <a:fld id="{52D32C30-6DE9-44BC-8B9B-E42667A8FB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5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effectLst/>
              </a:defRPr>
            </a:lvl1pPr>
          </a:lstStyle>
          <a:p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513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ffectLst/>
              </a:defRPr>
            </a:lvl1pPr>
          </a:lstStyle>
          <a:p>
            <a:endParaRPr lang="en-US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661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05" y="4416427"/>
            <a:ext cx="5504204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675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effectLst/>
              </a:defRPr>
            </a:lvl1pPr>
          </a:lstStyle>
          <a:p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513" y="8829675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ffectLst/>
              </a:defRPr>
            </a:lvl1pPr>
          </a:lstStyle>
          <a:p>
            <a:fld id="{95DFD4BD-E8F1-49BE-BDE1-1AC1850542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782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myself</a:t>
            </a:r>
          </a:p>
          <a:p>
            <a:endParaRPr lang="en-US" dirty="0" smtClean="0"/>
          </a:p>
          <a:p>
            <a:r>
              <a:rPr lang="en-US" dirty="0" smtClean="0"/>
              <a:t>Inertial confinement fusion = laser fusion</a:t>
            </a:r>
          </a:p>
          <a:p>
            <a:endParaRPr lang="en-US" dirty="0" smtClean="0"/>
          </a:p>
          <a:p>
            <a:r>
              <a:rPr lang="en-US" dirty="0" smtClean="0"/>
              <a:t>What</a:t>
            </a:r>
            <a:r>
              <a:rPr lang="en-US" baseline="0" dirty="0" smtClean="0"/>
              <a:t> we see here is the inside of the target chamber on the National Ignition Facility in Livermore, California. We will get back to this later in the talk so I won’t give you any details now  ---  POINT OUT TARGET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68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Separation of variables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dn</a:t>
            </a:r>
            <a:r>
              <a:rPr lang="en-US" dirty="0" smtClean="0">
                <a:sym typeface="Wingdings" panose="05000000000000000000" pitchFamily="2" charset="2"/>
              </a:rPr>
              <a:t>/n^2 = </a:t>
            </a:r>
            <a:r>
              <a:rPr lang="en-US" dirty="0" err="1" smtClean="0">
                <a:sym typeface="Wingdings" panose="05000000000000000000" pitchFamily="2" charset="2"/>
              </a:rPr>
              <a:t>dt</a:t>
            </a:r>
            <a:r>
              <a:rPr lang="en-US" dirty="0" smtClean="0">
                <a:sym typeface="Wingdings" panose="05000000000000000000" pitchFamily="2" charset="2"/>
              </a:rPr>
              <a:t>/2*&lt;</a:t>
            </a:r>
            <a:r>
              <a:rPr lang="en-US" dirty="0" err="1" smtClean="0">
                <a:sym typeface="Wingdings" panose="05000000000000000000" pitchFamily="2" charset="2"/>
              </a:rPr>
              <a:t>sv</a:t>
            </a:r>
            <a:r>
              <a:rPr lang="en-US" dirty="0" smtClean="0">
                <a:sym typeface="Wingdings" panose="05000000000000000000" pitchFamily="2" charset="2"/>
              </a:rPr>
              <a:t>&gt;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n=2 x </a:t>
            </a:r>
            <a:r>
              <a:rPr lang="en-US" dirty="0" err="1" smtClean="0">
                <a:sym typeface="Wingdings" panose="05000000000000000000" pitchFamily="2" charset="2"/>
              </a:rPr>
              <a:t>nT</a:t>
            </a:r>
            <a:endParaRPr lang="en-US" dirty="0" smtClean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This works because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dnT</a:t>
            </a:r>
            <a:r>
              <a:rPr lang="en-US" baseline="0" dirty="0" smtClean="0">
                <a:sym typeface="Wingdings" panose="05000000000000000000" pitchFamily="2" charset="2"/>
              </a:rPr>
              <a:t>/</a:t>
            </a:r>
            <a:r>
              <a:rPr lang="en-US" baseline="0" dirty="0" err="1" smtClean="0">
                <a:sym typeface="Wingdings" panose="05000000000000000000" pitchFamily="2" charset="2"/>
              </a:rPr>
              <a:t>dt</a:t>
            </a:r>
            <a:r>
              <a:rPr lang="en-US" baseline="0" dirty="0" smtClean="0">
                <a:sym typeface="Wingdings" panose="05000000000000000000" pitchFamily="2" charset="2"/>
              </a:rPr>
              <a:t>=</a:t>
            </a:r>
            <a:r>
              <a:rPr lang="en-US" baseline="0" dirty="0" err="1" smtClean="0">
                <a:sym typeface="Wingdings" panose="05000000000000000000" pitchFamily="2" charset="2"/>
              </a:rPr>
              <a:t>dn</a:t>
            </a:r>
            <a:r>
              <a:rPr lang="en-US" baseline="0" smtClean="0">
                <a:sym typeface="Wingdings" panose="05000000000000000000" pitchFamily="2" charset="2"/>
              </a:rPr>
              <a:t>/2dt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3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Assume we work with nominal solid DT density, how much mass is required for ignition?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41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1. </a:t>
            </a:r>
            <a:r>
              <a:rPr lang="en-US" dirty="0" smtClean="0"/>
              <a:t>Radiation energy is absorbed near the outer surface of the capsule</a:t>
            </a:r>
            <a:endParaRPr lang="en-US" b="1" dirty="0" smtClean="0"/>
          </a:p>
          <a:p>
            <a:r>
              <a:rPr lang="en-US" b="1" dirty="0" smtClean="0"/>
              <a:t>2. </a:t>
            </a:r>
            <a:r>
              <a:rPr lang="en-US" dirty="0" smtClean="0"/>
              <a:t>Energy deposition causes material to ablate rapidly; ablation produces implosion</a:t>
            </a:r>
            <a:endParaRPr lang="en-US" b="1" dirty="0" smtClean="0"/>
          </a:p>
          <a:p>
            <a:r>
              <a:rPr lang="en-US" b="1" dirty="0" smtClean="0"/>
              <a:t>3. </a:t>
            </a:r>
            <a:r>
              <a:rPr lang="en-US" dirty="0" smtClean="0"/>
              <a:t>Fuel is compressed and stagnates around a low-density central hot spot, where shock convergence and compression energy heat the fuel and spark fusion reactions</a:t>
            </a:r>
            <a:endParaRPr lang="en-US" b="1" dirty="0" smtClean="0"/>
          </a:p>
          <a:p>
            <a:r>
              <a:rPr lang="en-US" b="1" dirty="0" smtClean="0"/>
              <a:t>4. </a:t>
            </a:r>
            <a:r>
              <a:rPr lang="en-US" dirty="0" smtClean="0"/>
              <a:t>Fusion products deposit energy throughout the bulk of the compressed fuel, igniting the capsule</a:t>
            </a:r>
          </a:p>
          <a:p>
            <a:r>
              <a:rPr lang="en-US" dirty="0" smtClean="0"/>
              <a:t>“In step 1, laser energy is (</a:t>
            </a:r>
            <a:r>
              <a:rPr lang="en-US" dirty="0" err="1" smtClean="0"/>
              <a:t>collisionally</a:t>
            </a:r>
            <a:r>
              <a:rPr lang="en-US" dirty="0" smtClean="0"/>
              <a:t>) absorbed</a:t>
            </a:r>
            <a:r>
              <a:rPr lang="en-US" baseline="0" dirty="0" smtClean="0"/>
              <a:t> by electrons as the laser propagates up to and back from the critical surface.”</a:t>
            </a:r>
          </a:p>
          <a:p>
            <a:r>
              <a:rPr lang="en-US" baseline="0" dirty="0" smtClean="0"/>
              <a:t>“That energy is conducted to the ablation surface at the edge of the shell, where material is ablated.”</a:t>
            </a:r>
          </a:p>
          <a:p>
            <a:r>
              <a:rPr lang="en-US" baseline="0" dirty="0" smtClean="0"/>
              <a:t>“That ablation pressure drives the shell inward, assembling the compressed fuel around a low-density hot spot.”</a:t>
            </a:r>
          </a:p>
          <a:p>
            <a:r>
              <a:rPr lang="en-US" baseline="0" dirty="0" smtClean="0"/>
              <a:t>“At that point, the energy imparted by the compression and shock convergence sparks fusion reactions.”</a:t>
            </a:r>
          </a:p>
          <a:p>
            <a:r>
              <a:rPr lang="en-US" baseline="0" dirty="0" smtClean="0"/>
              <a:t>“Provided the compression is good enough, fusion product energy will be deposited in the bulk of the fuel, igniting a burn wave that propagates throughout the fuel.</a:t>
            </a:r>
            <a:br>
              <a:rPr lang="en-US" baseline="0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 = internal/thermal</a:t>
            </a:r>
            <a:r>
              <a:rPr lang="en-US" baseline="0" dirty="0" smtClean="0"/>
              <a:t> energy</a:t>
            </a:r>
          </a:p>
          <a:p>
            <a:r>
              <a:rPr lang="en-US" baseline="0" dirty="0" smtClean="0"/>
              <a:t>T = temperature</a:t>
            </a:r>
          </a:p>
          <a:p>
            <a:r>
              <a:rPr lang="en-US" baseline="0" dirty="0" smtClean="0"/>
              <a:t>S = entropy</a:t>
            </a:r>
          </a:p>
          <a:p>
            <a:r>
              <a:rPr lang="en-US" baseline="0" dirty="0" smtClean="0"/>
              <a:t>P = pressure</a:t>
            </a:r>
          </a:p>
          <a:p>
            <a:r>
              <a:rPr lang="en-US" baseline="0" dirty="0" smtClean="0"/>
              <a:t>V = volume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First law of thermodynamics: T</a:t>
            </a:r>
            <a:r>
              <a:rPr lang="en-US" dirty="0" smtClean="0"/>
              <a:t>he change in energy of a system is equal to the difference between the heat added to the system and the work done by the system, E=Q-W (E=U if potential and kinetic energy can be neglected.)</a:t>
            </a:r>
          </a:p>
          <a:p>
            <a:r>
              <a:rPr lang="en-US" baseline="0" dirty="0" smtClean="0"/>
              <a:t>Second law of thermodynamics: </a:t>
            </a:r>
            <a:r>
              <a:rPr lang="en-US" dirty="0" smtClean="0"/>
              <a:t>There exists for every system in equilibrium a property called entropy, which is a thermodynamic property of a system. For a reversible process, changes in this property are given by </a:t>
            </a:r>
            <a:r>
              <a:rPr lang="en-US" dirty="0" err="1" smtClean="0"/>
              <a:t>dS</a:t>
            </a:r>
            <a:r>
              <a:rPr lang="en-US" dirty="0" smtClean="0"/>
              <a:t> = </a:t>
            </a:r>
            <a:r>
              <a:rPr lang="en-US" dirty="0" err="1" smtClean="0"/>
              <a:t>dQ</a:t>
            </a:r>
            <a:r>
              <a:rPr lang="en-US" dirty="0" smtClean="0"/>
              <a:t>/T.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65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each image</a:t>
            </a:r>
            <a:r>
              <a:rPr lang="en-US" baseline="0" dirty="0" smtClean="0"/>
              <a:t> in turn, starting from the facility overview (upper right)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93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axial</a:t>
            </a:r>
            <a:r>
              <a:rPr lang="en-US" baseline="0" dirty="0" smtClean="0"/>
              <a:t> current creates a </a:t>
            </a:r>
            <a:r>
              <a:rPr lang="en-US" baseline="0" dirty="0" err="1" smtClean="0"/>
              <a:t>JxB</a:t>
            </a:r>
            <a:r>
              <a:rPr lang="en-US" baseline="0" dirty="0" smtClean="0"/>
              <a:t> force that is used to implode a gas-filled, pre-magnetized target. Near the start of the implosion, the fuel is heated by the laser. The liner compresses and further heats the fuel to fusion-relevant conditions at stagnation.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40E2D-D283-4255-A643-9220288AA1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64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8AE9D-AB01-4273-8886-C8E6B4EBCC5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83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78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1788" y="557213"/>
            <a:ext cx="3717925" cy="2789237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0383" y="3530916"/>
            <a:ext cx="6937057" cy="33501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50119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86075" y="547688"/>
            <a:ext cx="3656013" cy="27432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6023" y="3473030"/>
            <a:ext cx="6913052" cy="32952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1430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laboratory fusion reaction: D+T (most easy to make happen,</a:t>
            </a:r>
            <a:r>
              <a:rPr lang="en-US" baseline="0" dirty="0" smtClean="0"/>
              <a:t> </a:t>
            </a:r>
            <a:r>
              <a:rPr lang="en-US" dirty="0" smtClean="0"/>
              <a:t>large energy gain)</a:t>
            </a:r>
          </a:p>
          <a:p>
            <a:endParaRPr lang="en-US" dirty="0" smtClean="0"/>
          </a:p>
          <a:p>
            <a:r>
              <a:rPr lang="en-US" dirty="0" smtClean="0"/>
              <a:t>Describe</a:t>
            </a:r>
            <a:r>
              <a:rPr lang="en-US" baseline="0" dirty="0" smtClean="0"/>
              <a:t> image: E=mc^2 -</a:t>
            </a:r>
            <a:r>
              <a:rPr lang="en-US" baseline="0" dirty="0" smtClean="0">
                <a:sym typeface="Wingdings" panose="05000000000000000000" pitchFamily="2" charset="2"/>
              </a:rPr>
              <a:t> Einstein - Mass converted to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0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still ~100 times below the end goal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28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Evidence:</a:t>
            </a:r>
            <a:r>
              <a:rPr lang="en-US" baseline="0" dirty="0" smtClean="0"/>
              <a:t> </a:t>
            </a:r>
            <a:r>
              <a:rPr lang="en-US" dirty="0" smtClean="0"/>
              <a:t>FNADs,</a:t>
            </a:r>
            <a:r>
              <a:rPr lang="en-US" baseline="0" dirty="0" smtClean="0"/>
              <a:t> </a:t>
            </a:r>
            <a:r>
              <a:rPr lang="en-US" dirty="0" smtClean="0"/>
              <a:t>X-ray images,</a:t>
            </a:r>
            <a:r>
              <a:rPr lang="en-US" baseline="0" dirty="0" smtClean="0"/>
              <a:t> </a:t>
            </a:r>
            <a:r>
              <a:rPr lang="en-US" dirty="0" smtClean="0"/>
              <a:t>Neutron images,</a:t>
            </a:r>
            <a:r>
              <a:rPr lang="en-US" baseline="0" dirty="0" smtClean="0"/>
              <a:t> </a:t>
            </a:r>
            <a:r>
              <a:rPr lang="en-US" dirty="0" err="1" smtClean="0"/>
              <a:t>Dsr</a:t>
            </a:r>
            <a:r>
              <a:rPr lang="en-US" dirty="0" smtClean="0"/>
              <a:t> asymmetry and magnitude, Performance, </a:t>
            </a:r>
            <a:r>
              <a:rPr lang="en-US" dirty="0" err="1" smtClean="0"/>
              <a:t>Tion</a:t>
            </a:r>
            <a:endParaRPr lang="en-US" dirty="0" smtClean="0"/>
          </a:p>
          <a:p>
            <a:r>
              <a:rPr lang="en-US" dirty="0" err="1" smtClean="0"/>
              <a:t>Hohlraum</a:t>
            </a:r>
            <a:r>
              <a:rPr lang="en-US" dirty="0" smtClean="0"/>
              <a:t> drive asymmetry and capsule support</a:t>
            </a:r>
            <a:r>
              <a:rPr lang="en-US" baseline="0" dirty="0" smtClean="0"/>
              <a:t> tent believed to be the primary causes of the asymmetries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40E2D-D283-4255-A643-9220288AA11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09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Asymmetries</a:t>
            </a:r>
            <a:r>
              <a:rPr lang="en-US" baseline="0" dirty="0" smtClean="0">
                <a:effectLst/>
              </a:rPr>
              <a:t> can be on different scale: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effectLst/>
              </a:rPr>
              <a:t>-small scale asymmetries are highly related to mix.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effectLst/>
              </a:rPr>
              <a:t>-Large scale asymmetries have to do with how efficiently the fuel is assembled</a:t>
            </a:r>
            <a:endParaRPr lang="en-US" dirty="0" smtClean="0"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We need to compress symmetrically in order to effectively convert kinetic energy to thermal energy in the hot spot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Nature article: Because most of the quantities associated with </a:t>
            </a:r>
            <a:r>
              <a:rPr lang="en-US" dirty="0" err="1" smtClean="0">
                <a:effectLst/>
              </a:rPr>
              <a:t>inertially</a:t>
            </a:r>
            <a:r>
              <a:rPr lang="en-US" dirty="0" smtClean="0">
                <a:effectLst/>
              </a:rPr>
              <a:t> confined fusion that we seek to improve to achieve ignition scale as some positive power of stagnation pressure, near-term efforts focus on increasing the implosion speed and controlling the hot-spot shape with the present fuel </a:t>
            </a:r>
            <a:r>
              <a:rPr lang="en-US" dirty="0" err="1" smtClean="0">
                <a:effectLst/>
              </a:rPr>
              <a:t>adiabat</a:t>
            </a:r>
            <a:r>
              <a:rPr lang="en-US" dirty="0" smtClean="0">
                <a:effectLst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0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Velocity</a:t>
            </a:r>
            <a:r>
              <a:rPr lang="en-US" baseline="0" dirty="0" smtClean="0"/>
              <a:t> is inferred from shifts in the peak location of the neutron spectrum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Velocities shown in</a:t>
            </a:r>
            <a:r>
              <a:rPr lang="en-US" baseline="0" dirty="0" smtClean="0"/>
              <a:t> this example (measured on a recent shot) are pretty low, but this is not always the case</a:t>
            </a:r>
          </a:p>
          <a:p>
            <a:endParaRPr lang="en-US" baseline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Clear illustration of how we </a:t>
            </a:r>
            <a:r>
              <a:rPr lang="en-US" dirty="0" smtClean="0">
                <a:effectLst/>
              </a:rPr>
              <a:t>need to compress symmetrically in order to effectively convert kinetic energy to thermal energy in the hot spot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52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need to compress symmetrically in order to effectively convert kinetic energy to thermal energy in the hot spot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Confinement</a:t>
            </a:r>
            <a:r>
              <a:rPr lang="en-US" baseline="0" dirty="0" smtClean="0"/>
              <a:t> is never better than the lowest </a:t>
            </a:r>
            <a:r>
              <a:rPr lang="en-US" baseline="0" dirty="0" err="1" smtClean="0"/>
              <a:t>rhoR</a:t>
            </a:r>
            <a:r>
              <a:rPr lang="en-US" baseline="0" dirty="0" smtClean="0"/>
              <a:t> 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38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These states are created in the lab using high-power</a:t>
            </a:r>
            <a:r>
              <a:rPr lang="en-US" baseline="0" dirty="0" smtClean="0"/>
              <a:t> lasers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Relevant physics scenarios: </a:t>
            </a:r>
          </a:p>
          <a:p>
            <a:pPr lvl="1"/>
            <a:r>
              <a:rPr lang="en-US" dirty="0" smtClean="0"/>
              <a:t>Interior of planets</a:t>
            </a:r>
          </a:p>
          <a:p>
            <a:pPr lvl="1"/>
            <a:r>
              <a:rPr lang="en-US" dirty="0" smtClean="0"/>
              <a:t>Interior of stars</a:t>
            </a:r>
          </a:p>
          <a:p>
            <a:pPr lvl="1"/>
            <a:r>
              <a:rPr lang="en-US" dirty="0" smtClean="0"/>
              <a:t>Fusion </a:t>
            </a:r>
          </a:p>
          <a:p>
            <a:pPr lvl="1"/>
            <a:r>
              <a:rPr lang="en-US" dirty="0" smtClean="0"/>
              <a:t>Collisional/</a:t>
            </a:r>
            <a:r>
              <a:rPr lang="en-US" dirty="0" err="1" smtClean="0"/>
              <a:t>collisionless</a:t>
            </a:r>
            <a:r>
              <a:rPr lang="en-US" dirty="0" smtClean="0"/>
              <a:t> shocks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DCB0-E27B-44ED-8C72-3B1CAE4DFFD9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02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40E2D-D283-4255-A643-9220288AA11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33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A2319B-5D16-4F3F-A321-000464D5EB5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3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Deuterium is extracted from sea</a:t>
            </a:r>
            <a:r>
              <a:rPr lang="en-US" baseline="0" dirty="0" smtClean="0"/>
              <a:t> water through an isotope exchange process, using e.g. the Girdler sulfide process.</a:t>
            </a:r>
          </a:p>
          <a:p>
            <a:r>
              <a:rPr lang="en-US" baseline="0" dirty="0" smtClean="0"/>
              <a:t>Girdler-Sulfide exploits the temperature dependence of the exchange of deuterium between water and hydrogen-sulfide gas (H2S). In a typical GS heavy-water extraction tower, ordinary water is passed over perforated trays over which gas is bubbled. In the “hot section” of each tower the deuterium will migrate to the hydrogen-sulfide gas, and in the cold section, the deuterium migrates back into cold </a:t>
            </a:r>
            <a:r>
              <a:rPr lang="en-US" baseline="0" dirty="0" err="1" smtClean="0"/>
              <a:t>feedwater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38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Anne went over Coulomb</a:t>
            </a:r>
            <a:r>
              <a:rPr lang="en-US" baseline="0" dirty="0" smtClean="0"/>
              <a:t> repulsion earlier in the course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Particles</a:t>
            </a:r>
            <a:r>
              <a:rPr lang="en-US" baseline="0" dirty="0" smtClean="0"/>
              <a:t> of the same charge repel each other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get them to fuse, we have to get them really close together</a:t>
            </a:r>
          </a:p>
          <a:p>
            <a:endParaRPr lang="en-US" dirty="0" smtClean="0"/>
          </a:p>
          <a:p>
            <a:r>
              <a:rPr lang="en-US" dirty="0" smtClean="0"/>
              <a:t>We actually</a:t>
            </a:r>
            <a:r>
              <a:rPr lang="en-US" baseline="0" dirty="0" smtClean="0"/>
              <a:t> do use this method to make fusion, but it will never lead to energy gain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65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also a nice illustration of why D+T is the primary target reaction in fusion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29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Gravitational confinement: Used in stars like our sun</a:t>
            </a:r>
          </a:p>
          <a:p>
            <a:endParaRPr lang="en-US" dirty="0" smtClean="0"/>
          </a:p>
          <a:p>
            <a:r>
              <a:rPr lang="en-US" dirty="0" smtClean="0"/>
              <a:t>Magnetic: you talked a lot about this earlier</a:t>
            </a:r>
            <a:r>
              <a:rPr lang="en-US" baseline="0" dirty="0" smtClean="0"/>
              <a:t> in the course. Use the fact that charged particles are confined in a magnetic field (spiral around magnetic field lines)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Inertial: Fuel kept together long enough by its own inertia for fusion to happen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01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confinement time is the volume over the rate of change of the volume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94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number density n=density/mass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rhoR</a:t>
            </a:r>
            <a:r>
              <a:rPr lang="en-US" baseline="0" dirty="0" smtClean="0"/>
              <a:t> is a measurement of the quality of the confinement – a major figure of merit for an ICF implosion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34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</a:t>
            </a:r>
            <a:r>
              <a:rPr lang="en-US" baseline="0" dirty="0" smtClean="0"/>
              <a:t> WITH THE IMAGE: Describe the idea. Reactions happen in the hot core, alpha particle reaction products deposit their energy in the fuel, making more fuel hot to generate more reactions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Plasma</a:t>
            </a:r>
            <a:r>
              <a:rPr lang="en-US" baseline="0" dirty="0" smtClean="0"/>
              <a:t> pressure &lt;p&gt;=</a:t>
            </a:r>
            <a:r>
              <a:rPr lang="en-US" baseline="0" dirty="0" err="1" smtClean="0"/>
              <a:t>niTe+neTe</a:t>
            </a:r>
            <a:r>
              <a:rPr lang="en-US" baseline="0" dirty="0" smtClean="0"/>
              <a:t>  </a:t>
            </a:r>
            <a:r>
              <a:rPr lang="en-US" baseline="0" dirty="0" smtClean="0">
                <a:sym typeface="Wingdings" panose="05000000000000000000" pitchFamily="2" charset="2"/>
              </a:rPr>
              <a:t> p~2nT</a:t>
            </a: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r>
              <a:rPr lang="en-US" dirty="0" smtClean="0"/>
              <a:t>Ideal gas law </a:t>
            </a:r>
            <a:r>
              <a:rPr lang="en-US" dirty="0" err="1" smtClean="0"/>
              <a:t>pV</a:t>
            </a:r>
            <a:r>
              <a:rPr lang="en-US" dirty="0" smtClean="0"/>
              <a:t>=</a:t>
            </a:r>
            <a:r>
              <a:rPr lang="en-US" dirty="0" err="1" smtClean="0"/>
              <a:t>NkT</a:t>
            </a:r>
            <a:r>
              <a:rPr lang="en-US" dirty="0" smtClean="0"/>
              <a:t>=</a:t>
            </a:r>
            <a:r>
              <a:rPr lang="en-US" dirty="0" err="1" smtClean="0"/>
              <a:t>nVkT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D4BD-E8F1-49BE-BDE1-1AC18505429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5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hyperlink" Target="https://lpomprod.llnl.gov/shot/campaign/?campaign=I_Abl_DT_HfootDU" TargetMode="Externa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hyperlink" Target="https://lpomprod.llnl.gov/shot/campaign/?campaign=I_Abl_DT_HfootDU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s://lpomprod.llnl.gov/shot/campaign/?campaign=I_Abl_DT_HfootDU" TargetMode="Externa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s://lpomprod.llnl.gov/shot/campaign/?campaign=I_Abl_DT_HfootDU" TargetMode="Externa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hyperlink" Target="https://lpomprod.llnl.gov/shot/campaign/?campaign=I_Abl_DT_HfootDU" TargetMode="Externa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hyperlink" Target="https://lpomprod.llnl.gov/shot/campaign/?campaign=I_Abl_DT_HfootDU" TargetMode="External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097B6-CAA3-423F-8BC1-59EDA8EC5F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E91F4-92B7-4CE3-ADC8-D9D8B1525C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374" rIns="45688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 smtClean="0"/>
              <a:t>Click to edit Master title style</a:t>
            </a:r>
            <a:br>
              <a:rPr kumimoji="0" lang="en-US" dirty="0" smtClean="0"/>
            </a:br>
            <a:r>
              <a:rPr kumimoji="0" lang="en-US" dirty="0" smtClean="0"/>
              <a:t/>
            </a:r>
            <a:br>
              <a:rPr kumimoji="0" lang="en-US" dirty="0" smtClean="0"/>
            </a:b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594778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70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658974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70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494887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Qu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75089" y="1653591"/>
            <a:ext cx="3959225" cy="2101328"/>
          </a:xfrm>
          <a:effectLst/>
        </p:spPr>
        <p:txBody>
          <a:bodyPr/>
          <a:lstStyle>
            <a:lvl1pPr marL="288723" indent="-169744">
              <a:defRPr sz="1400"/>
            </a:lvl1pPr>
            <a:lvl2pPr marL="460053" indent="-171331">
              <a:defRPr sz="1400"/>
            </a:lvl2pPr>
            <a:lvl3pPr marL="685319" indent="-225267">
              <a:defRPr sz="1200"/>
            </a:lvl3pPr>
            <a:lvl4pPr marL="858236" indent="-172918">
              <a:defRPr sz="1200"/>
            </a:lvl4pPr>
            <a:lvl5pPr marL="1029567" indent="-171331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2153528" y="3920602"/>
            <a:ext cx="472264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69900" y="3873981"/>
            <a:ext cx="822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900" y="1653591"/>
            <a:ext cx="3959225" cy="2101328"/>
          </a:xfrm>
          <a:effectLst/>
        </p:spPr>
        <p:txBody>
          <a:bodyPr/>
          <a:lstStyle>
            <a:lvl1pPr marL="288723" indent="-169744">
              <a:defRPr sz="1400"/>
            </a:lvl1pPr>
            <a:lvl2pPr marL="460053" indent="-171331">
              <a:defRPr sz="1400"/>
            </a:lvl2pPr>
            <a:lvl3pPr marL="685319" indent="-225267">
              <a:defRPr sz="1200"/>
            </a:lvl3pPr>
            <a:lvl4pPr marL="858236" indent="-172918">
              <a:defRPr sz="1200"/>
            </a:lvl4pPr>
            <a:lvl5pPr marL="1029567" indent="-171331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575089" y="4021971"/>
            <a:ext cx="3959225" cy="2101328"/>
          </a:xfrm>
          <a:effectLst/>
        </p:spPr>
        <p:txBody>
          <a:bodyPr/>
          <a:lstStyle>
            <a:lvl1pPr marL="288723" indent="-169744">
              <a:defRPr sz="1400"/>
            </a:lvl1pPr>
            <a:lvl2pPr marL="460053" indent="-171331">
              <a:defRPr sz="1400"/>
            </a:lvl2pPr>
            <a:lvl3pPr marL="685319" indent="-225267">
              <a:defRPr sz="1200"/>
            </a:lvl3pPr>
            <a:lvl4pPr marL="858236" indent="-172918">
              <a:defRPr sz="1200"/>
            </a:lvl4pPr>
            <a:lvl5pPr marL="1029567" indent="-171331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9900" y="4021971"/>
            <a:ext cx="3959225" cy="2101328"/>
          </a:xfrm>
          <a:effectLst/>
        </p:spPr>
        <p:txBody>
          <a:bodyPr/>
          <a:lstStyle>
            <a:lvl1pPr marL="288723" indent="-169744">
              <a:defRPr sz="1400"/>
            </a:lvl1pPr>
            <a:lvl2pPr marL="460053" indent="-171331">
              <a:defRPr sz="1400"/>
            </a:lvl2pPr>
            <a:lvl3pPr marL="685319" indent="-225267">
              <a:defRPr sz="1200"/>
            </a:lvl3pPr>
            <a:lvl4pPr marL="858236" indent="-172918">
              <a:defRPr sz="1200"/>
            </a:lvl4pPr>
            <a:lvl5pPr marL="1029567" indent="-171331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996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" y="220136"/>
            <a:ext cx="9143999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456880" rIns="45688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199" indent="0">
              <a:lnSpc>
                <a:spcPts val="3800"/>
              </a:lnSpc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37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1678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232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91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730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8397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91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867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540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23598" y="1417112"/>
            <a:ext cx="6912083" cy="4748406"/>
          </a:xfrm>
          <a:prstGeom prst="rect">
            <a:avLst/>
          </a:prstGeom>
        </p:spPr>
        <p:txBody>
          <a:bodyPr lIns="82753" tIns="41383" rIns="82753" bIns="41383"/>
          <a:lstStyle>
            <a:lvl1pPr marL="153745" indent="-153745">
              <a:defRPr sz="1600" b="1" i="0">
                <a:latin typeface="Arial"/>
                <a:cs typeface="Arial"/>
              </a:defRPr>
            </a:lvl1pPr>
            <a:lvl2pPr marL="645473" indent="-281367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59255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9851" y="6676612"/>
            <a:ext cx="2895600" cy="9233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455148" rtl="0" eaLnBrk="1" latinLnBrk="0" hangingPunct="1">
              <a:defRPr lang="en-US" sz="6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>
                <a:effectLst/>
              </a:rPr>
              <a:t>Landen - NNSA Ignition Review, Oct. 28,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82"/>
            <a:ext cx="207820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defTabSz="456834" eaLnBrk="1" fontAlgn="auto" hangingPunct="1">
              <a:spcBef>
                <a:spcPts val="0"/>
              </a:spcBef>
              <a:spcAft>
                <a:spcPts val="0"/>
              </a:spcAft>
            </a:pPr>
            <a:fld id="{78DCE5C6-CC67-AD46-BF96-E669D4601726}" type="slidenum">
              <a:rPr lang="en-US" smtClean="0">
                <a:effectLst/>
              </a:rPr>
              <a:pPr defTabSz="45683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711" y="6678012"/>
            <a:ext cx="2133600" cy="9233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455148" rtl="0" eaLnBrk="1" latinLnBrk="0" hangingPunct="1">
              <a:defRPr lang="en-US" sz="6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>
                <a:effectLst/>
              </a:rPr>
              <a:t>NIF-1011-23498.ppt</a:t>
            </a:r>
            <a:endParaRPr dirty="0">
              <a:effectLst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817044" y="84686"/>
            <a:ext cx="206603" cy="251518"/>
          </a:xfrm>
          <a:prstGeom prst="rect">
            <a:avLst/>
          </a:prstGeom>
          <a:noFill/>
        </p:spPr>
        <p:txBody>
          <a:bodyPr wrap="none" lIns="82761" tIns="41387" rIns="82761" bIns="41387" rtlCol="0">
            <a:spAutoFit/>
          </a:bodyPr>
          <a:lstStyle/>
          <a:p>
            <a:pPr defTabSz="4568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black"/>
                </a:solidFill>
                <a:effectLst/>
                <a:latin typeface="Arial"/>
              </a:rPr>
              <a:t> </a:t>
            </a:r>
            <a:endParaRPr lang="en-US" sz="110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817044" y="6488566"/>
            <a:ext cx="206603" cy="251518"/>
          </a:xfrm>
          <a:prstGeom prst="rect">
            <a:avLst/>
          </a:prstGeom>
          <a:noFill/>
        </p:spPr>
        <p:txBody>
          <a:bodyPr wrap="none" lIns="82761" tIns="41387" rIns="82761" bIns="41387" rtlCol="0">
            <a:spAutoFit/>
          </a:bodyPr>
          <a:lstStyle/>
          <a:p>
            <a:pPr defTabSz="4568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black"/>
                </a:solidFill>
                <a:effectLst/>
                <a:latin typeface="Arial"/>
              </a:rPr>
              <a:t> </a:t>
            </a:r>
            <a:endParaRPr lang="en-US" sz="1100" dirty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224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020ED-5F10-41B2-B234-E2983FE1DE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" y="3574553"/>
            <a:ext cx="9143245" cy="274297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 smtClean="0"/>
              <a:t>Authors Name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5" y="6416000"/>
            <a:ext cx="4503614" cy="4372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800" b="0" dirty="0" smtClean="0">
                <a:solidFill>
                  <a:prstClr val="white"/>
                </a:solidFill>
                <a:effectLst/>
                <a:latin typeface="Arial"/>
                <a:cs typeface="Arial"/>
              </a:rPr>
              <a:t>LLNL-PRES-680458</a:t>
            </a:r>
          </a:p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00" b="0" dirty="0" smtClean="0">
                <a:solidFill>
                  <a:prstClr val="white"/>
                </a:solidFill>
                <a:effectLst/>
                <a:latin typeface="Arial"/>
                <a:cs typeface="Arial"/>
              </a:rPr>
              <a:t>This work was performed under the auspices of the U.S. Department of Energy by Lawrence Livermore National Laboratory under contract DE-AC52-07NA27344. Lawrence Livermore National Security, LLC</a:t>
            </a:r>
            <a:endParaRPr lang="en-US" sz="700" b="0" dirty="0">
              <a:solidFill>
                <a:prstClr val="white"/>
              </a:solidFill>
              <a:effectLst/>
              <a:latin typeface="Arial"/>
              <a:cs typeface="Arial"/>
            </a:endParaRP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61" y="6446832"/>
            <a:ext cx="186520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11900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479890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0585" y="220136"/>
            <a:ext cx="8562830" cy="1005840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63588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1347" y="1436688"/>
            <a:ext cx="4132975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258175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3" y="1436688"/>
            <a:ext cx="4120475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2125109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1347" y="1436688"/>
            <a:ext cx="4297454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554170" y="1436688"/>
            <a:ext cx="4297454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167894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28907"/>
          </a:xfrm>
          <a:solidFill>
            <a:schemeClr val="bg1"/>
          </a:solidFill>
          <a:effectLst/>
        </p:spPr>
        <p:txBody>
          <a:bodyPr vert="horz" lIns="457200" rIns="45720" rtlCol="0" anchor="t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8058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8856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463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99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36C710-37DD-4479-BE9C-2D5D9783FA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IC Screen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092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A84ADF7-4FD0-41DD-BA10-0ED1F7A196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3BB55F0-7FF7-443F-AD74-76B38512C3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D434222-2ACE-4B85-827B-C18D9E39A5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1828800"/>
            <a:ext cx="9144000" cy="1981200"/>
            <a:chOff x="0" y="0"/>
            <a:chExt cx="5760" cy="708"/>
          </a:xfrm>
        </p:grpSpPr>
        <p:sp>
          <p:nvSpPr>
            <p:cNvPr id="5" name="Rectangle 17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0" y="3886200"/>
            <a:ext cx="9144000" cy="76200"/>
            <a:chOff x="0" y="0"/>
            <a:chExt cx="5760" cy="708"/>
          </a:xfrm>
        </p:grpSpPr>
        <p:sp>
          <p:nvSpPr>
            <p:cNvPr id="8" name="Rectangle 20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9" name="Rectangle 21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0" y="1676400"/>
            <a:ext cx="9144000" cy="76200"/>
            <a:chOff x="0" y="0"/>
            <a:chExt cx="5760" cy="708"/>
          </a:xfrm>
        </p:grpSpPr>
        <p:sp>
          <p:nvSpPr>
            <p:cNvPr id="11" name="Rectangle 23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12" name="Rectangle 24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295400" y="601980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lIns="0" tIns="45706" rIns="91413" bIns="45706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0" dirty="0">
              <a:solidFill>
                <a:prstClr val="black"/>
              </a:solidFill>
              <a:effectLst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228975" y="6573841"/>
            <a:ext cx="2654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3" tIns="45706" rIns="91413" bIns="45706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 dirty="0">
                <a:solidFill>
                  <a:srgbClr val="124A91"/>
                </a:solidFill>
                <a:effectLst/>
              </a:rPr>
              <a:t>Lawrence Livermore National Laboratory</a:t>
            </a:r>
          </a:p>
        </p:txBody>
      </p:sp>
      <p:pic>
        <p:nvPicPr>
          <p:cNvPr id="15" name="Picture 27" descr="logo-small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6029" y="4159233"/>
            <a:ext cx="7318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93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149850"/>
            <a:ext cx="6553200" cy="796925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393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27063" y="1892300"/>
            <a:ext cx="7772400" cy="1828800"/>
          </a:xfrm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" y="6016625"/>
            <a:ext cx="8458200" cy="366713"/>
          </a:xfrm>
          <a:prstGeom prst="rect">
            <a:avLst/>
          </a:prstGeom>
        </p:spPr>
        <p:txBody>
          <a:bodyPr lIns="91413" tIns="45706" rIns="91413" bIns="45706"/>
          <a:lstStyle>
            <a:lvl1pPr algn="ctr">
              <a:defRPr sz="1800" smtClean="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7946" y="4204650"/>
            <a:ext cx="1104567" cy="54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795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40" y="97808"/>
            <a:ext cx="7950200" cy="809625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27" descr="logo-small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6398" y="27299"/>
            <a:ext cx="7318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1354" y="13650"/>
            <a:ext cx="8953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3" y="922360"/>
            <a:ext cx="9142413" cy="152400"/>
            <a:chOff x="0" y="0"/>
            <a:chExt cx="5760" cy="70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8371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40" y="97808"/>
            <a:ext cx="7950200" cy="809625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27" descr="logo-small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6398" y="27299"/>
            <a:ext cx="7318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1354" y="13650"/>
            <a:ext cx="8953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3" y="922360"/>
            <a:ext cx="9142413" cy="152400"/>
            <a:chOff x="0" y="0"/>
            <a:chExt cx="5760" cy="70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23558" y="1417112"/>
            <a:ext cx="6912083" cy="4748406"/>
          </a:xfrm>
          <a:prstGeom prst="rect">
            <a:avLst/>
          </a:prstGeom>
        </p:spPr>
        <p:txBody>
          <a:bodyPr lIns="83085" tIns="41543" rIns="83085" bIns="41543"/>
          <a:lstStyle>
            <a:lvl1pPr marL="154345" indent="-154345">
              <a:defRPr sz="1600" b="1" i="0">
                <a:latin typeface="Arial"/>
                <a:cs typeface="Arial"/>
              </a:defRPr>
            </a:lvl1pPr>
            <a:lvl2pPr marL="648068" indent="-282491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497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75499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82"/>
            <a:ext cx="207820" cy="92333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8DCE5C6-CC67-AD46-BF96-E669D4601726}" type="slidenum">
              <a:rPr lang="en-US" smtClean="0">
                <a:solidFill>
                  <a:prstClr val="white"/>
                </a:solidFill>
                <a:effectLst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5650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F9D6-09BA-439B-BA3A-9845031E45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52" y="5437489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8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/>
          <p:cNvSpPr txBox="1">
            <a:spLocks noChangeArrowheads="1"/>
          </p:cNvSpPr>
          <p:nvPr userDrawn="1"/>
        </p:nvSpPr>
        <p:spPr bwMode="auto">
          <a:xfrm>
            <a:off x="0" y="0"/>
            <a:ext cx="6269182" cy="3721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91319" tIns="45662" rIns="91319" bIns="45662">
            <a:spAutoFit/>
          </a:bodyPr>
          <a:lstStyle/>
          <a:p>
            <a:pPr defTabSz="4566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effectLst/>
              </a:rPr>
              <a:t>MX_8_DT_C1_S09            	N12041x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99" y="357189"/>
            <a:ext cx="7234259" cy="684212"/>
          </a:xfrm>
          <a:prstGeom prst="rect">
            <a:avLst/>
          </a:prstGeom>
        </p:spPr>
        <p:txBody>
          <a:bodyPr lIns="91319" tIns="45662" rIns="91319" bIns="45662" anchor="ctr"/>
          <a:lstStyle>
            <a:lvl1pPr algn="l">
              <a:defRPr sz="2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234" y="6678282"/>
            <a:ext cx="207820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8DCE5C6-CC67-AD46-BF96-E669D4601726}" type="slidenum">
              <a:rPr lang="en-US" smtClean="0">
                <a:effectLst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7663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effectLst/>
                <a:latin typeface="Arial"/>
              </a:rPr>
              <a:t>7/31/2012</a:t>
            </a:r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effectLst/>
                <a:latin typeface="Arial"/>
              </a:rPr>
              <a:t>M. Gatu Johnson</a:t>
            </a:r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F8DEE46-1DC2-41ED-8783-3762982B4D22}" type="slidenum">
              <a:rPr lang="en-US" b="0" smtClean="0">
                <a:solidFill>
                  <a:prstClr val="black"/>
                </a:solidFill>
                <a:effectLst/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259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Column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6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23554" y="1417109"/>
            <a:ext cx="3817901" cy="4748406"/>
          </a:xfrm>
          <a:prstGeom prst="rect">
            <a:avLst/>
          </a:prstGeom>
        </p:spPr>
        <p:txBody>
          <a:bodyPr/>
          <a:lstStyle>
            <a:lvl1pPr marL="154405" indent="-154405">
              <a:defRPr sz="1600" b="1" i="0">
                <a:latin typeface="Arial"/>
                <a:cs typeface="Arial"/>
              </a:defRPr>
            </a:lvl1pPr>
            <a:lvl2pPr marL="648328" indent="-282604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923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9851" y="6676612"/>
            <a:ext cx="2895600" cy="9233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457154" rtl="0" eaLnBrk="1" latinLnBrk="0" hangingPunct="1">
              <a:defRPr lang="en-US" sz="6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>
                <a:effectLst/>
              </a:rPr>
              <a:t>Author—NIC Review, December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78"/>
            <a:ext cx="207820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8DCE5C6-CC67-AD46-BF96-E669D4601726}" type="slidenum">
              <a:rPr lang="en-US" smtClean="0">
                <a:effectLst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711" y="6678008"/>
            <a:ext cx="2133600" cy="9233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457154" rtl="0" eaLnBrk="1" latinLnBrk="0" hangingPunct="1">
              <a:defRPr lang="en-US" sz="6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>
                <a:effectLst/>
              </a:rPr>
              <a:t>NIF-0000-00000s2.ppt </a:t>
            </a:r>
            <a:endParaRPr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230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114800"/>
            <a:ext cx="77724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8AB08B8-4E55-44E1-9192-3898C4D215D0}" type="datetime1">
              <a:rPr lang="en-US" b="0">
                <a:solidFill>
                  <a:prstClr val="black"/>
                </a:solidFill>
                <a:effectLst/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6/15/2017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0408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6635750"/>
            <a:ext cx="898003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800" b="0" dirty="0" smtClean="0">
                <a:solidFill>
                  <a:prstClr val="black"/>
                </a:solidFill>
                <a:effectLst/>
                <a:latin typeface="Arial"/>
              </a:rPr>
              <a:t>H.W. Herrmann</a:t>
            </a:r>
            <a:endParaRPr lang="en-US" sz="800" b="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8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23556" y="1417111"/>
            <a:ext cx="6912083" cy="4748406"/>
          </a:xfrm>
          <a:prstGeom prst="rect">
            <a:avLst/>
          </a:prstGeom>
        </p:spPr>
        <p:txBody>
          <a:bodyPr lIns="83103" tIns="41551" rIns="83103" bIns="41551"/>
          <a:lstStyle>
            <a:lvl1pPr marL="154375" indent="-154375">
              <a:defRPr sz="1600" b="1" i="0">
                <a:latin typeface="Arial"/>
                <a:cs typeface="Arial"/>
              </a:defRPr>
            </a:lvl1pPr>
            <a:lvl2pPr marL="648198" indent="-282547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710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40775" y="6677025"/>
            <a:ext cx="207963" cy="93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A2CE74-6A49-485B-BD58-4ECCF94A9EF7}" type="slidenum">
              <a:rPr lang="en-US" b="0">
                <a:solidFill>
                  <a:prstClr val="black"/>
                </a:solidFill>
                <a:effectLst/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335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6635750"/>
            <a:ext cx="898003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800" b="0" dirty="0" smtClean="0">
                <a:solidFill>
                  <a:prstClr val="black"/>
                </a:solidFill>
                <a:effectLst/>
                <a:latin typeface="Arial"/>
              </a:rPr>
              <a:t>H.W. Herrmann</a:t>
            </a:r>
            <a:endParaRPr lang="en-US" sz="800" b="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8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23556" y="1417111"/>
            <a:ext cx="6912083" cy="4748406"/>
          </a:xfrm>
          <a:prstGeom prst="rect">
            <a:avLst/>
          </a:prstGeom>
        </p:spPr>
        <p:txBody>
          <a:bodyPr lIns="83103" tIns="41551" rIns="83103" bIns="41551"/>
          <a:lstStyle>
            <a:lvl1pPr marL="154375" indent="-154375">
              <a:defRPr sz="1600" b="1" i="0">
                <a:latin typeface="Arial"/>
                <a:cs typeface="Arial"/>
              </a:defRPr>
            </a:lvl1pPr>
            <a:lvl2pPr marL="648198" indent="-282547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710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40775" y="6677025"/>
            <a:ext cx="207963" cy="93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A2CE74-6A49-485B-BD58-4ECCF94A9EF7}" type="slidenum">
              <a:rPr lang="en-US" b="0">
                <a:solidFill>
                  <a:prstClr val="black"/>
                </a:solidFill>
                <a:effectLst/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380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711" y="6678008"/>
            <a:ext cx="2133600" cy="92333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4CAE16-DC03-47E7-BC69-A22BCF203C2D}" type="datetimeFigureOut">
              <a:rPr lang="en-US" b="0" smtClean="0">
                <a:solidFill>
                  <a:prstClr val="black"/>
                </a:solidFill>
                <a:effectLst/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6/15/2017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9851" y="6676612"/>
            <a:ext cx="2895600" cy="92333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78"/>
            <a:ext cx="207820" cy="92333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03EF47F-41E1-4B8D-A155-86727C0D775E}" type="slidenum">
              <a:rPr lang="en-US" b="0" smtClean="0">
                <a:solidFill>
                  <a:prstClr val="black"/>
                </a:solidFill>
                <a:effectLst/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9792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/>
          <p:cNvSpPr txBox="1">
            <a:spLocks noChangeArrowheads="1"/>
          </p:cNvSpPr>
          <p:nvPr userDrawn="1"/>
        </p:nvSpPr>
        <p:spPr bwMode="auto">
          <a:xfrm>
            <a:off x="0" y="0"/>
            <a:ext cx="4943475" cy="36988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800">
                <a:solidFill>
                  <a:prstClr val="black"/>
                </a:solidFill>
                <a:effectLst/>
              </a:rPr>
              <a:t>Campaign Name:</a:t>
            </a:r>
            <a:r>
              <a:rPr lang="en-US" altLang="en-US" sz="1800" b="0">
                <a:solidFill>
                  <a:prstClr val="black"/>
                </a:solidFill>
                <a:effectLst/>
                <a:hlinkClick r:id="rId2"/>
              </a:rPr>
              <a:t>I_Abl_DT_HfootDU</a:t>
            </a:r>
            <a:r>
              <a:rPr lang="en-US" altLang="en-US" sz="1800" b="0">
                <a:solidFill>
                  <a:prstClr val="black"/>
                </a:solidFill>
                <a:effectLst/>
              </a:rPr>
              <a:t>              </a:t>
            </a:r>
            <a:endParaRPr lang="en-US" altLang="en-US" sz="1800">
              <a:solidFill>
                <a:prstClr val="black"/>
              </a:solidFill>
              <a:effectLst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1689100" y="6286500"/>
            <a:ext cx="6007100" cy="36988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effectLst/>
              </a:rPr>
              <a:t>Draft Preliminary Analysis - Not for distribution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854700" y="-12700"/>
            <a:ext cx="2063750" cy="32067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effectLst/>
                <a:latin typeface="Arial" pitchFamily="26" charset="0"/>
                <a:cs typeface="ＭＳ Ｐゴシック" pitchFamily="26" charset="-128"/>
              </a:rPr>
              <a:t>N140304-003-999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effectLst/>
              <a:latin typeface="Arial" pitchFamily="26" charset="0"/>
              <a:cs typeface="ＭＳ Ｐゴシック" pitchFamily="2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3" y="357188"/>
            <a:ext cx="7875587" cy="684212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0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/>
          <p:cNvSpPr txBox="1">
            <a:spLocks noChangeArrowheads="1"/>
          </p:cNvSpPr>
          <p:nvPr userDrawn="1"/>
        </p:nvSpPr>
        <p:spPr bwMode="auto">
          <a:xfrm>
            <a:off x="0" y="0"/>
            <a:ext cx="4943475" cy="36988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800">
                <a:solidFill>
                  <a:prstClr val="black"/>
                </a:solidFill>
                <a:effectLst/>
              </a:rPr>
              <a:t>Campaign Name:</a:t>
            </a:r>
            <a:r>
              <a:rPr lang="en-US" altLang="en-US" sz="1800" b="0">
                <a:solidFill>
                  <a:prstClr val="black"/>
                </a:solidFill>
                <a:effectLst/>
                <a:hlinkClick r:id="rId2"/>
              </a:rPr>
              <a:t>I_Abl_DT_HfootDU</a:t>
            </a:r>
            <a:r>
              <a:rPr lang="en-US" altLang="en-US" sz="1800" b="0">
                <a:solidFill>
                  <a:prstClr val="black"/>
                </a:solidFill>
                <a:effectLst/>
              </a:rPr>
              <a:t>              </a:t>
            </a:r>
            <a:endParaRPr lang="en-US" altLang="en-US" sz="1800">
              <a:solidFill>
                <a:prstClr val="black"/>
              </a:solidFill>
              <a:effectLst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1689100" y="6286500"/>
            <a:ext cx="6007100" cy="36988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effectLst/>
              </a:rPr>
              <a:t>Draft Preliminary Analysis - Not for distribution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854700" y="-12700"/>
            <a:ext cx="2063750" cy="32067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effectLst/>
                <a:latin typeface="Arial" pitchFamily="26" charset="0"/>
                <a:cs typeface="ＭＳ Ｐゴシック" pitchFamily="26" charset="-128"/>
              </a:rPr>
              <a:t>N140304-003-999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effectLst/>
              <a:latin typeface="Arial" pitchFamily="26" charset="0"/>
              <a:cs typeface="ＭＳ Ｐゴシック" pitchFamily="2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3" y="357188"/>
            <a:ext cx="7875587" cy="684212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8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FBD89-2D43-44E5-A9B6-CF2B26FB8B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/>
          <p:cNvSpPr txBox="1">
            <a:spLocks noChangeArrowheads="1"/>
          </p:cNvSpPr>
          <p:nvPr userDrawn="1"/>
        </p:nvSpPr>
        <p:spPr bwMode="auto">
          <a:xfrm>
            <a:off x="0" y="0"/>
            <a:ext cx="4943475" cy="36988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800">
                <a:solidFill>
                  <a:prstClr val="black"/>
                </a:solidFill>
                <a:effectLst/>
              </a:rPr>
              <a:t>Campaign Name:</a:t>
            </a:r>
            <a:r>
              <a:rPr lang="en-US" altLang="en-US" sz="1800" b="0">
                <a:solidFill>
                  <a:prstClr val="black"/>
                </a:solidFill>
                <a:effectLst/>
                <a:hlinkClick r:id="rId2"/>
              </a:rPr>
              <a:t>I_Abl_DT_HfootDU</a:t>
            </a:r>
            <a:r>
              <a:rPr lang="en-US" altLang="en-US" sz="1800" b="0">
                <a:solidFill>
                  <a:prstClr val="black"/>
                </a:solidFill>
                <a:effectLst/>
              </a:rPr>
              <a:t>              </a:t>
            </a:r>
            <a:endParaRPr lang="en-US" altLang="en-US" sz="1800">
              <a:solidFill>
                <a:prstClr val="black"/>
              </a:solidFill>
              <a:effectLst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1689100" y="6286500"/>
            <a:ext cx="6007100" cy="36988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effectLst/>
              </a:rPr>
              <a:t>Draft Preliminary Analysis - Not for distribution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854700" y="-12700"/>
            <a:ext cx="2063750" cy="32067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effectLst/>
                <a:latin typeface="Arial" pitchFamily="26" charset="0"/>
                <a:cs typeface="ＭＳ Ｐゴシック" pitchFamily="26" charset="-128"/>
              </a:rPr>
              <a:t>N140304-003-999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effectLst/>
              <a:latin typeface="Arial" pitchFamily="26" charset="0"/>
              <a:cs typeface="ＭＳ Ｐゴシック" pitchFamily="2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3" y="357188"/>
            <a:ext cx="7875587" cy="684212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467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9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23557" y="1417112"/>
            <a:ext cx="6912083" cy="4748406"/>
          </a:xfrm>
          <a:prstGeom prst="rect">
            <a:avLst/>
          </a:prstGeom>
        </p:spPr>
        <p:txBody>
          <a:bodyPr lIns="83094" tIns="41547" rIns="83094" bIns="41547"/>
          <a:lstStyle>
            <a:lvl1pPr marL="154360" indent="-154360">
              <a:defRPr sz="1600" b="1" i="0">
                <a:latin typeface="Arial"/>
                <a:cs typeface="Arial"/>
              </a:defRPr>
            </a:lvl1pPr>
            <a:lvl2pPr marL="648133" indent="-282519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604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30262" y="6676190"/>
            <a:ext cx="2895023" cy="923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>
                <a:solidFill>
                  <a:prstClr val="black"/>
                </a:solidFill>
                <a:effectLst/>
                <a:latin typeface="Arial"/>
              </a:rPr>
              <a:t>Author—NIC Review, December 2009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41353" y="6677633"/>
            <a:ext cx="207818" cy="923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9E27BAB-246F-EC4B-9E9E-8F6E9D25C91F}" type="slidenum">
              <a:rPr lang="en-US" b="0">
                <a:solidFill>
                  <a:prstClr val="black"/>
                </a:solidFill>
                <a:effectLst/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203489" y="6677633"/>
            <a:ext cx="2134465" cy="923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>
                <a:solidFill>
                  <a:prstClr val="black"/>
                </a:solidFill>
                <a:effectLst/>
                <a:latin typeface="Arial"/>
              </a:rPr>
              <a:t>NIF-0000-00000s2.ppt </a:t>
            </a:r>
          </a:p>
        </p:txBody>
      </p:sp>
    </p:spTree>
    <p:extLst>
      <p:ext uri="{BB962C8B-B14F-4D97-AF65-F5344CB8AC3E}">
        <p14:creationId xmlns:p14="http://schemas.microsoft.com/office/powerpoint/2010/main" val="2319584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Text Box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501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82"/>
            <a:ext cx="207820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8DCE5C6-CC67-AD46-BF96-E669D4601726}" type="slidenum">
              <a:rPr lang="en-US" smtClean="0">
                <a:effectLst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4864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504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69380" y="1281545"/>
            <a:ext cx="4833901" cy="4849091"/>
          </a:xfrm>
          <a:prstGeom prst="rect">
            <a:avLst/>
          </a:prstGeom>
        </p:spPr>
        <p:txBody>
          <a:bodyPr/>
          <a:lstStyle>
            <a:lvl1pPr marL="154285" indent="-154285">
              <a:defRPr sz="1600" b="1" i="0">
                <a:latin typeface="Arial"/>
                <a:cs typeface="Arial"/>
              </a:defRPr>
            </a:lvl1pPr>
            <a:lvl2pPr marL="647808" indent="-282377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073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541818" y="1281545"/>
            <a:ext cx="3048000" cy="4849091"/>
          </a:xfrm>
          <a:prstGeom prst="rect">
            <a:avLst/>
          </a:prstGeom>
        </p:spPr>
        <p:txBody>
          <a:bodyPr tIns="166105"/>
          <a:lstStyle>
            <a:lvl1pPr marL="272518" indent="-272518">
              <a:buSzPct val="90000"/>
              <a:buFont typeface="Wingdings" charset="2"/>
              <a:buChar char="§"/>
              <a:defRPr sz="1600" b="1" i="0">
                <a:latin typeface="Arial"/>
                <a:cs typeface="Arial"/>
              </a:defRPr>
            </a:lvl1pPr>
            <a:lvl2pPr marL="624336" indent="-242237">
              <a:spcBef>
                <a:spcPts val="273"/>
              </a:spcBef>
              <a:buSzPct val="90000"/>
              <a:buFont typeface="Lucida Grande"/>
              <a:buChar char="—"/>
              <a:defRPr sz="1600" b="1" i="0">
                <a:latin typeface="Arial"/>
                <a:cs typeface="Arial"/>
              </a:defRPr>
            </a:lvl2pPr>
            <a:lvl3pPr marL="1063073" indent="-228394">
              <a:buSzPct val="90000"/>
              <a:buFont typeface="Wingdings" charset="2"/>
              <a:buChar char="§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50580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1828800"/>
            <a:ext cx="9144000" cy="1981200"/>
            <a:chOff x="0" y="0"/>
            <a:chExt cx="5760" cy="708"/>
          </a:xfrm>
        </p:grpSpPr>
        <p:sp>
          <p:nvSpPr>
            <p:cNvPr id="5" name="Rectangle 17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0" y="3886200"/>
            <a:ext cx="9144000" cy="76200"/>
            <a:chOff x="0" y="0"/>
            <a:chExt cx="5760" cy="708"/>
          </a:xfrm>
        </p:grpSpPr>
        <p:sp>
          <p:nvSpPr>
            <p:cNvPr id="8" name="Rectangle 20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9" name="Rectangle 21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0" y="1676400"/>
            <a:ext cx="9144000" cy="76200"/>
            <a:chOff x="0" y="0"/>
            <a:chExt cx="5760" cy="708"/>
          </a:xfrm>
        </p:grpSpPr>
        <p:sp>
          <p:nvSpPr>
            <p:cNvPr id="11" name="Rectangle 23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12" name="Rectangle 24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295400" y="601980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lIns="0" tIns="45706" rIns="91413" bIns="45706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0" dirty="0">
              <a:solidFill>
                <a:prstClr val="black"/>
              </a:solidFill>
              <a:effectLst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228975" y="6573841"/>
            <a:ext cx="2654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3" tIns="45706" rIns="91413" bIns="45706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 dirty="0">
                <a:solidFill>
                  <a:srgbClr val="124A91"/>
                </a:solidFill>
                <a:effectLst/>
              </a:rPr>
              <a:t>Lawrence Livermore National Laboratory</a:t>
            </a:r>
          </a:p>
        </p:txBody>
      </p:sp>
      <p:pic>
        <p:nvPicPr>
          <p:cNvPr id="15" name="Picture 27" descr="logo-small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6029" y="4159233"/>
            <a:ext cx="7318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93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149850"/>
            <a:ext cx="6553200" cy="796925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393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27063" y="1892300"/>
            <a:ext cx="7772400" cy="1828800"/>
          </a:xfrm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" y="6016625"/>
            <a:ext cx="8458200" cy="366713"/>
          </a:xfrm>
          <a:prstGeom prst="rect">
            <a:avLst/>
          </a:prstGeom>
        </p:spPr>
        <p:txBody>
          <a:bodyPr lIns="91413" tIns="45706" rIns="91413" bIns="45706"/>
          <a:lstStyle>
            <a:lvl1pPr algn="ctr">
              <a:defRPr sz="1800" smtClean="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7946" y="4204650"/>
            <a:ext cx="1104567" cy="54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6305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40" y="97808"/>
            <a:ext cx="7950200" cy="809625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27" descr="logo-small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6398" y="27299"/>
            <a:ext cx="7318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1354" y="13650"/>
            <a:ext cx="8953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3" y="922360"/>
            <a:ext cx="9142413" cy="152400"/>
            <a:chOff x="0" y="0"/>
            <a:chExt cx="5760" cy="70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7566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40" y="97808"/>
            <a:ext cx="7950200" cy="809625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27" descr="logo-small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6398" y="27299"/>
            <a:ext cx="7318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1354" y="13650"/>
            <a:ext cx="8953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3" y="922360"/>
            <a:ext cx="9142413" cy="152400"/>
            <a:chOff x="0" y="0"/>
            <a:chExt cx="5760" cy="70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23558" y="1417112"/>
            <a:ext cx="6912083" cy="4748406"/>
          </a:xfrm>
          <a:prstGeom prst="rect">
            <a:avLst/>
          </a:prstGeom>
        </p:spPr>
        <p:txBody>
          <a:bodyPr lIns="83085" tIns="41543" rIns="83085" bIns="41543"/>
          <a:lstStyle>
            <a:lvl1pPr marL="154345" indent="-154345">
              <a:defRPr sz="1600" b="1" i="0">
                <a:latin typeface="Arial"/>
                <a:cs typeface="Arial"/>
              </a:defRPr>
            </a:lvl1pPr>
            <a:lvl2pPr marL="648068" indent="-282491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497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23008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82"/>
            <a:ext cx="207820" cy="92333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8DCE5C6-CC67-AD46-BF96-E669D4601726}" type="slidenum">
              <a:rPr lang="en-US" smtClean="0">
                <a:solidFill>
                  <a:prstClr val="white"/>
                </a:solidFill>
                <a:effectLst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845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52" y="5437489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/>
          <p:cNvSpPr txBox="1">
            <a:spLocks noChangeArrowheads="1"/>
          </p:cNvSpPr>
          <p:nvPr userDrawn="1"/>
        </p:nvSpPr>
        <p:spPr bwMode="auto">
          <a:xfrm>
            <a:off x="0" y="0"/>
            <a:ext cx="6269182" cy="3721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91319" tIns="45662" rIns="91319" bIns="45662">
            <a:spAutoFit/>
          </a:bodyPr>
          <a:lstStyle/>
          <a:p>
            <a:pPr defTabSz="4566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effectLst/>
              </a:rPr>
              <a:t>MX_8_DT_C1_S09            	N12041x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99" y="357189"/>
            <a:ext cx="7234259" cy="684212"/>
          </a:xfrm>
          <a:prstGeom prst="rect">
            <a:avLst/>
          </a:prstGeom>
        </p:spPr>
        <p:txBody>
          <a:bodyPr lIns="91319" tIns="45662" rIns="91319" bIns="45662" anchor="ctr"/>
          <a:lstStyle>
            <a:lvl1pPr algn="l">
              <a:defRPr sz="2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234" y="6678282"/>
            <a:ext cx="207820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8DCE5C6-CC67-AD46-BF96-E669D4601726}" type="slidenum">
              <a:rPr lang="en-US" smtClean="0">
                <a:effectLst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237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01DF6-17A6-48D3-8E20-5E72E6AF79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effectLst/>
                <a:latin typeface="Arial"/>
              </a:rPr>
              <a:t>7/31/2012</a:t>
            </a:r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effectLst/>
                <a:latin typeface="Arial"/>
              </a:rPr>
              <a:t>M. Gatu Johnson</a:t>
            </a:r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F8DEE46-1DC2-41ED-8783-3762982B4D22}" type="slidenum">
              <a:rPr lang="en-US" b="0" smtClean="0">
                <a:solidFill>
                  <a:prstClr val="black"/>
                </a:solidFill>
                <a:effectLst/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929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Column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6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23554" y="1417109"/>
            <a:ext cx="3817901" cy="4748406"/>
          </a:xfrm>
          <a:prstGeom prst="rect">
            <a:avLst/>
          </a:prstGeom>
        </p:spPr>
        <p:txBody>
          <a:bodyPr/>
          <a:lstStyle>
            <a:lvl1pPr marL="154405" indent="-154405">
              <a:defRPr sz="1600" b="1" i="0">
                <a:latin typeface="Arial"/>
                <a:cs typeface="Arial"/>
              </a:defRPr>
            </a:lvl1pPr>
            <a:lvl2pPr marL="648328" indent="-282604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923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9851" y="6676612"/>
            <a:ext cx="2895600" cy="9233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457154" rtl="0" eaLnBrk="1" latinLnBrk="0" hangingPunct="1">
              <a:defRPr lang="en-US" sz="6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>
                <a:effectLst/>
              </a:rPr>
              <a:t>Author—NIC Review, December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78"/>
            <a:ext cx="207820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8DCE5C6-CC67-AD46-BF96-E669D4601726}" type="slidenum">
              <a:rPr lang="en-US" smtClean="0">
                <a:effectLst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711" y="6678008"/>
            <a:ext cx="2133600" cy="9233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457154" rtl="0" eaLnBrk="1" latinLnBrk="0" hangingPunct="1">
              <a:defRPr lang="en-US" sz="6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>
                <a:effectLst/>
              </a:rPr>
              <a:t>NIF-0000-00000s2.ppt </a:t>
            </a:r>
            <a:endParaRPr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4944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114800"/>
            <a:ext cx="77724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8AB08B8-4E55-44E1-9192-3898C4D215D0}" type="datetime1">
              <a:rPr lang="en-US" b="0">
                <a:solidFill>
                  <a:prstClr val="black"/>
                </a:solidFill>
                <a:effectLst/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6/15/2017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301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6635750"/>
            <a:ext cx="898003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800" b="0" dirty="0" smtClean="0">
                <a:solidFill>
                  <a:prstClr val="black"/>
                </a:solidFill>
                <a:effectLst/>
                <a:latin typeface="Arial"/>
              </a:rPr>
              <a:t>H.W. Herrmann</a:t>
            </a:r>
            <a:endParaRPr lang="en-US" sz="800" b="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8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23556" y="1417111"/>
            <a:ext cx="6912083" cy="4748406"/>
          </a:xfrm>
          <a:prstGeom prst="rect">
            <a:avLst/>
          </a:prstGeom>
        </p:spPr>
        <p:txBody>
          <a:bodyPr lIns="83103" tIns="41551" rIns="83103" bIns="41551"/>
          <a:lstStyle>
            <a:lvl1pPr marL="154375" indent="-154375">
              <a:defRPr sz="1600" b="1" i="0">
                <a:latin typeface="Arial"/>
                <a:cs typeface="Arial"/>
              </a:defRPr>
            </a:lvl1pPr>
            <a:lvl2pPr marL="648198" indent="-282547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710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40775" y="6677025"/>
            <a:ext cx="207963" cy="93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A2CE74-6A49-485B-BD58-4ECCF94A9EF7}" type="slidenum">
              <a:rPr lang="en-US" b="0">
                <a:solidFill>
                  <a:prstClr val="black"/>
                </a:solidFill>
                <a:effectLst/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0155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6635750"/>
            <a:ext cx="898003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800" b="0" dirty="0" smtClean="0">
                <a:solidFill>
                  <a:prstClr val="black"/>
                </a:solidFill>
                <a:effectLst/>
                <a:latin typeface="Arial"/>
              </a:rPr>
              <a:t>H.W. Herrmann</a:t>
            </a:r>
            <a:endParaRPr lang="en-US" sz="800" b="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8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23556" y="1417111"/>
            <a:ext cx="6912083" cy="4748406"/>
          </a:xfrm>
          <a:prstGeom prst="rect">
            <a:avLst/>
          </a:prstGeom>
        </p:spPr>
        <p:txBody>
          <a:bodyPr lIns="83103" tIns="41551" rIns="83103" bIns="41551"/>
          <a:lstStyle>
            <a:lvl1pPr marL="154375" indent="-154375">
              <a:defRPr sz="1600" b="1" i="0">
                <a:latin typeface="Arial"/>
                <a:cs typeface="Arial"/>
              </a:defRPr>
            </a:lvl1pPr>
            <a:lvl2pPr marL="648198" indent="-282547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710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40775" y="6677025"/>
            <a:ext cx="207963" cy="93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A2CE74-6A49-485B-BD58-4ECCF94A9EF7}" type="slidenum">
              <a:rPr lang="en-US" b="0">
                <a:solidFill>
                  <a:prstClr val="black"/>
                </a:solidFill>
                <a:effectLst/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6566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711" y="6678008"/>
            <a:ext cx="2133600" cy="92333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4CAE16-DC03-47E7-BC69-A22BCF203C2D}" type="datetimeFigureOut">
              <a:rPr lang="en-US" b="0" smtClean="0">
                <a:solidFill>
                  <a:prstClr val="black"/>
                </a:solidFill>
                <a:effectLst/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6/15/2017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9851" y="6676612"/>
            <a:ext cx="2895600" cy="92333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78"/>
            <a:ext cx="207820" cy="92333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03EF47F-41E1-4B8D-A155-86727C0D775E}" type="slidenum">
              <a:rPr lang="en-US" b="0" smtClean="0">
                <a:solidFill>
                  <a:prstClr val="black"/>
                </a:solidFill>
                <a:effectLst/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3499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/>
          <p:cNvSpPr txBox="1">
            <a:spLocks noChangeArrowheads="1"/>
          </p:cNvSpPr>
          <p:nvPr userDrawn="1"/>
        </p:nvSpPr>
        <p:spPr bwMode="auto">
          <a:xfrm>
            <a:off x="0" y="0"/>
            <a:ext cx="4943475" cy="36988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800">
                <a:solidFill>
                  <a:prstClr val="black"/>
                </a:solidFill>
                <a:effectLst/>
              </a:rPr>
              <a:t>Campaign Name:</a:t>
            </a:r>
            <a:r>
              <a:rPr lang="en-US" altLang="en-US" sz="1800" b="0">
                <a:solidFill>
                  <a:prstClr val="black"/>
                </a:solidFill>
                <a:effectLst/>
                <a:hlinkClick r:id="rId2"/>
              </a:rPr>
              <a:t>I_Abl_DT_HfootDU</a:t>
            </a:r>
            <a:r>
              <a:rPr lang="en-US" altLang="en-US" sz="1800" b="0">
                <a:solidFill>
                  <a:prstClr val="black"/>
                </a:solidFill>
                <a:effectLst/>
              </a:rPr>
              <a:t>              </a:t>
            </a:r>
            <a:endParaRPr lang="en-US" altLang="en-US" sz="1800">
              <a:solidFill>
                <a:prstClr val="black"/>
              </a:solidFill>
              <a:effectLst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1689100" y="6286500"/>
            <a:ext cx="6007100" cy="36988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effectLst/>
              </a:rPr>
              <a:t>Draft Preliminary Analysis - Not for distribution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854700" y="-12700"/>
            <a:ext cx="2063750" cy="32067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effectLst/>
                <a:latin typeface="Arial" pitchFamily="26" charset="0"/>
                <a:cs typeface="ＭＳ Ｐゴシック" pitchFamily="26" charset="-128"/>
              </a:rPr>
              <a:t>N140304-003-999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effectLst/>
              <a:latin typeface="Arial" pitchFamily="26" charset="0"/>
              <a:cs typeface="ＭＳ Ｐゴシック" pitchFamily="2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3" y="357188"/>
            <a:ext cx="7875587" cy="684212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46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/>
          <p:cNvSpPr txBox="1">
            <a:spLocks noChangeArrowheads="1"/>
          </p:cNvSpPr>
          <p:nvPr userDrawn="1"/>
        </p:nvSpPr>
        <p:spPr bwMode="auto">
          <a:xfrm>
            <a:off x="0" y="0"/>
            <a:ext cx="4943475" cy="36988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800">
                <a:solidFill>
                  <a:prstClr val="black"/>
                </a:solidFill>
                <a:effectLst/>
              </a:rPr>
              <a:t>Campaign Name:</a:t>
            </a:r>
            <a:r>
              <a:rPr lang="en-US" altLang="en-US" sz="1800" b="0">
                <a:solidFill>
                  <a:prstClr val="black"/>
                </a:solidFill>
                <a:effectLst/>
                <a:hlinkClick r:id="rId2"/>
              </a:rPr>
              <a:t>I_Abl_DT_HfootDU</a:t>
            </a:r>
            <a:r>
              <a:rPr lang="en-US" altLang="en-US" sz="1800" b="0">
                <a:solidFill>
                  <a:prstClr val="black"/>
                </a:solidFill>
                <a:effectLst/>
              </a:rPr>
              <a:t>              </a:t>
            </a:r>
            <a:endParaRPr lang="en-US" altLang="en-US" sz="1800">
              <a:solidFill>
                <a:prstClr val="black"/>
              </a:solidFill>
              <a:effectLst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1689100" y="6286500"/>
            <a:ext cx="6007100" cy="36988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effectLst/>
              </a:rPr>
              <a:t>Draft Preliminary Analysis - Not for distribution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854700" y="-12700"/>
            <a:ext cx="2063750" cy="32067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effectLst/>
                <a:latin typeface="Arial" pitchFamily="26" charset="0"/>
                <a:cs typeface="ＭＳ Ｐゴシック" pitchFamily="26" charset="-128"/>
              </a:rPr>
              <a:t>N140304-003-999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effectLst/>
              <a:latin typeface="Arial" pitchFamily="26" charset="0"/>
              <a:cs typeface="ＭＳ Ｐゴシック" pitchFamily="2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3" y="357188"/>
            <a:ext cx="7875587" cy="684212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756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/>
          <p:cNvSpPr txBox="1">
            <a:spLocks noChangeArrowheads="1"/>
          </p:cNvSpPr>
          <p:nvPr userDrawn="1"/>
        </p:nvSpPr>
        <p:spPr bwMode="auto">
          <a:xfrm>
            <a:off x="0" y="0"/>
            <a:ext cx="4943475" cy="36988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800">
                <a:solidFill>
                  <a:prstClr val="black"/>
                </a:solidFill>
                <a:effectLst/>
              </a:rPr>
              <a:t>Campaign Name:</a:t>
            </a:r>
            <a:r>
              <a:rPr lang="en-US" altLang="en-US" sz="1800" b="0">
                <a:solidFill>
                  <a:prstClr val="black"/>
                </a:solidFill>
                <a:effectLst/>
                <a:hlinkClick r:id="rId2"/>
              </a:rPr>
              <a:t>I_Abl_DT_HfootDU</a:t>
            </a:r>
            <a:r>
              <a:rPr lang="en-US" altLang="en-US" sz="1800" b="0">
                <a:solidFill>
                  <a:prstClr val="black"/>
                </a:solidFill>
                <a:effectLst/>
              </a:rPr>
              <a:t>              </a:t>
            </a:r>
            <a:endParaRPr lang="en-US" altLang="en-US" sz="1800">
              <a:solidFill>
                <a:prstClr val="black"/>
              </a:solidFill>
              <a:effectLst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1689100" y="6286500"/>
            <a:ext cx="6007100" cy="36988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effectLst/>
              </a:rPr>
              <a:t>Draft Preliminary Analysis - Not for distribution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854700" y="-12700"/>
            <a:ext cx="2063750" cy="32067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effectLst/>
                <a:latin typeface="Arial" pitchFamily="26" charset="0"/>
                <a:cs typeface="ＭＳ Ｐゴシック" pitchFamily="26" charset="-128"/>
              </a:rPr>
              <a:t>N140304-003-999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effectLst/>
              <a:latin typeface="Arial" pitchFamily="26" charset="0"/>
              <a:cs typeface="ＭＳ Ｐゴシック" pitchFamily="2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3" y="357188"/>
            <a:ext cx="7875587" cy="684212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5046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9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23557" y="1417112"/>
            <a:ext cx="6912083" cy="4748406"/>
          </a:xfrm>
          <a:prstGeom prst="rect">
            <a:avLst/>
          </a:prstGeom>
        </p:spPr>
        <p:txBody>
          <a:bodyPr lIns="83094" tIns="41547" rIns="83094" bIns="41547"/>
          <a:lstStyle>
            <a:lvl1pPr marL="154360" indent="-154360">
              <a:defRPr sz="1600" b="1" i="0">
                <a:latin typeface="Arial"/>
                <a:cs typeface="Arial"/>
              </a:defRPr>
            </a:lvl1pPr>
            <a:lvl2pPr marL="648133" indent="-282519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604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30262" y="6676190"/>
            <a:ext cx="2895023" cy="923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>
                <a:solidFill>
                  <a:prstClr val="black"/>
                </a:solidFill>
                <a:effectLst/>
                <a:latin typeface="Arial"/>
              </a:rPr>
              <a:t>Author—NIC Review, December 2009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41353" y="6677633"/>
            <a:ext cx="207818" cy="923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9E27BAB-246F-EC4B-9E9E-8F6E9D25C91F}" type="slidenum">
              <a:rPr lang="en-US" b="0">
                <a:solidFill>
                  <a:prstClr val="black"/>
                </a:solidFill>
                <a:effectLst/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203489" y="6677633"/>
            <a:ext cx="2134465" cy="923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>
                <a:solidFill>
                  <a:prstClr val="black"/>
                </a:solidFill>
                <a:effectLst/>
                <a:latin typeface="Arial"/>
              </a:rPr>
              <a:t>NIF-0000-00000s2.ppt </a:t>
            </a:r>
          </a:p>
        </p:txBody>
      </p:sp>
    </p:spTree>
    <p:extLst>
      <p:ext uri="{BB962C8B-B14F-4D97-AF65-F5344CB8AC3E}">
        <p14:creationId xmlns:p14="http://schemas.microsoft.com/office/powerpoint/2010/main" val="319082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48A35-897C-4FED-92B3-13DEF1364A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Text Box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501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82"/>
            <a:ext cx="207820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8DCE5C6-CC67-AD46-BF96-E669D4601726}" type="slidenum">
              <a:rPr lang="en-US" smtClean="0">
                <a:effectLst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7412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504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69380" y="1281545"/>
            <a:ext cx="4833901" cy="4849091"/>
          </a:xfrm>
          <a:prstGeom prst="rect">
            <a:avLst/>
          </a:prstGeom>
        </p:spPr>
        <p:txBody>
          <a:bodyPr/>
          <a:lstStyle>
            <a:lvl1pPr marL="154285" indent="-154285">
              <a:defRPr sz="1600" b="1" i="0">
                <a:latin typeface="Arial"/>
                <a:cs typeface="Arial"/>
              </a:defRPr>
            </a:lvl1pPr>
            <a:lvl2pPr marL="647808" indent="-282377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073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541818" y="1281545"/>
            <a:ext cx="3048000" cy="4849091"/>
          </a:xfrm>
          <a:prstGeom prst="rect">
            <a:avLst/>
          </a:prstGeom>
        </p:spPr>
        <p:txBody>
          <a:bodyPr tIns="166105"/>
          <a:lstStyle>
            <a:lvl1pPr marL="272518" indent="-272518">
              <a:buSzPct val="90000"/>
              <a:buFont typeface="Wingdings" charset="2"/>
              <a:buChar char="§"/>
              <a:defRPr sz="1600" b="1" i="0">
                <a:latin typeface="Arial"/>
                <a:cs typeface="Arial"/>
              </a:defRPr>
            </a:lvl1pPr>
            <a:lvl2pPr marL="624336" indent="-242237">
              <a:spcBef>
                <a:spcPts val="273"/>
              </a:spcBef>
              <a:buSzPct val="90000"/>
              <a:buFont typeface="Lucida Grande"/>
              <a:buChar char="—"/>
              <a:defRPr sz="1600" b="1" i="0">
                <a:latin typeface="Arial"/>
                <a:cs typeface="Arial"/>
              </a:defRPr>
            </a:lvl2pPr>
            <a:lvl3pPr marL="1063073" indent="-228394">
              <a:buSzPct val="90000"/>
              <a:buFont typeface="Wingdings" charset="2"/>
              <a:buChar char="§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9567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1828800"/>
            <a:ext cx="9144000" cy="1981200"/>
            <a:chOff x="0" y="0"/>
            <a:chExt cx="5760" cy="708"/>
          </a:xfrm>
        </p:grpSpPr>
        <p:sp>
          <p:nvSpPr>
            <p:cNvPr id="5" name="Rectangle 17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0" y="3886200"/>
            <a:ext cx="9144000" cy="76200"/>
            <a:chOff x="0" y="0"/>
            <a:chExt cx="5760" cy="708"/>
          </a:xfrm>
        </p:grpSpPr>
        <p:sp>
          <p:nvSpPr>
            <p:cNvPr id="8" name="Rectangle 20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9" name="Rectangle 21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0" y="1676400"/>
            <a:ext cx="9144000" cy="76200"/>
            <a:chOff x="0" y="0"/>
            <a:chExt cx="5760" cy="708"/>
          </a:xfrm>
        </p:grpSpPr>
        <p:sp>
          <p:nvSpPr>
            <p:cNvPr id="11" name="Rectangle 23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12" name="Rectangle 24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295400" y="601980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lIns="0" tIns="45693" rIns="91384" bIns="45693" anchor="ctr"/>
          <a:lstStyle/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0" dirty="0">
              <a:solidFill>
                <a:prstClr val="black"/>
              </a:solidFill>
              <a:effectLst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228975" y="6573844"/>
            <a:ext cx="2654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4" tIns="45693" rIns="91384" bIns="45693">
            <a:spAutoFit/>
          </a:bodyPr>
          <a:lstStyle/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 dirty="0">
                <a:solidFill>
                  <a:srgbClr val="124A91"/>
                </a:solidFill>
                <a:effectLst/>
              </a:rPr>
              <a:t>Lawrence Livermore National Laboratory</a:t>
            </a:r>
          </a:p>
        </p:txBody>
      </p:sp>
      <p:pic>
        <p:nvPicPr>
          <p:cNvPr id="15" name="Picture 27" descr="logo-small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6032" y="4159233"/>
            <a:ext cx="7318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93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149850"/>
            <a:ext cx="6553200" cy="796925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393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27063" y="1892300"/>
            <a:ext cx="7772400" cy="1828800"/>
          </a:xfrm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" y="6016625"/>
            <a:ext cx="8458200" cy="366713"/>
          </a:xfrm>
          <a:prstGeom prst="rect">
            <a:avLst/>
          </a:prstGeom>
        </p:spPr>
        <p:txBody>
          <a:bodyPr lIns="91384" tIns="45693" rIns="91384" bIns="45693"/>
          <a:lstStyle>
            <a:lvl1pPr algn="ctr">
              <a:defRPr sz="1800" smtClean="0"/>
            </a:lvl1pPr>
          </a:lstStyle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7947" y="4204653"/>
            <a:ext cx="1104567" cy="54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84287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40" y="97808"/>
            <a:ext cx="7950200" cy="809625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27" descr="logo-small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6401" y="27300"/>
            <a:ext cx="7318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1354" y="13650"/>
            <a:ext cx="8953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4" y="922360"/>
            <a:ext cx="9142413" cy="152400"/>
            <a:chOff x="0" y="0"/>
            <a:chExt cx="5760" cy="70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975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40" y="97808"/>
            <a:ext cx="7950200" cy="809625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27" descr="logo-small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6401" y="27300"/>
            <a:ext cx="7318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1354" y="13650"/>
            <a:ext cx="8953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4" y="922360"/>
            <a:ext cx="9142413" cy="152400"/>
            <a:chOff x="0" y="0"/>
            <a:chExt cx="5760" cy="70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solidFill>
                  <a:prstClr val="black"/>
                </a:solidFill>
                <a:effectLst/>
                <a:latin typeface="Arial"/>
              </a:endParaRPr>
            </a:p>
          </p:txBody>
        </p:sp>
      </p:grp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23561" y="1417112"/>
            <a:ext cx="6912083" cy="4748406"/>
          </a:xfrm>
          <a:prstGeom prst="rect">
            <a:avLst/>
          </a:prstGeom>
        </p:spPr>
        <p:txBody>
          <a:bodyPr lIns="83061" tIns="41531" rIns="83061" bIns="41531"/>
          <a:lstStyle>
            <a:lvl1pPr marL="154300" indent="-154300">
              <a:defRPr sz="1600" b="1" i="0">
                <a:latin typeface="Arial"/>
                <a:cs typeface="Arial"/>
              </a:defRPr>
            </a:lvl1pPr>
            <a:lvl2pPr marL="647873" indent="-282405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179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2759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82"/>
            <a:ext cx="207820" cy="92333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fld id="{78DCE5C6-CC67-AD46-BF96-E669D4601726}" type="slidenum">
              <a:rPr lang="en-US" smtClean="0">
                <a:solidFill>
                  <a:prstClr val="white"/>
                </a:solidFill>
                <a:effectLst/>
              </a:rPr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6571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52" y="5437491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18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/>
          <p:cNvSpPr txBox="1">
            <a:spLocks noChangeArrowheads="1"/>
          </p:cNvSpPr>
          <p:nvPr userDrawn="1"/>
        </p:nvSpPr>
        <p:spPr bwMode="auto">
          <a:xfrm>
            <a:off x="0" y="0"/>
            <a:ext cx="6269182" cy="3721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91292" tIns="45648" rIns="91292" bIns="45648">
            <a:spAutoFit/>
          </a:bodyPr>
          <a:lstStyle/>
          <a:p>
            <a:pPr defTabSz="456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effectLst/>
              </a:rPr>
              <a:t>MX_8_DT_C1_S09            	N12041x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02" y="357189"/>
            <a:ext cx="7234259" cy="684212"/>
          </a:xfrm>
          <a:prstGeom prst="rect">
            <a:avLst/>
          </a:prstGeom>
        </p:spPr>
        <p:txBody>
          <a:bodyPr lIns="91292" tIns="45648" rIns="91292" bIns="45648" anchor="ctr"/>
          <a:lstStyle>
            <a:lvl1pPr algn="l">
              <a:defRPr sz="2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234" y="6678282"/>
            <a:ext cx="207820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fld id="{78DCE5C6-CC67-AD46-BF96-E669D4601726}" type="slidenum">
              <a:rPr lang="en-US" smtClean="0">
                <a:effectLst/>
              </a:rPr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98602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13" tIns="45706" rIns="91413" bIns="45706"/>
          <a:lstStyle/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effectLst/>
                <a:latin typeface="Arial"/>
              </a:rPr>
              <a:t>7/31/2012</a:t>
            </a:r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13" tIns="45706" rIns="91413" bIns="45706"/>
          <a:lstStyle/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effectLst/>
                <a:latin typeface="Arial"/>
              </a:rPr>
              <a:t>M. Gatu Johnson</a:t>
            </a:r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413" tIns="45706" rIns="91413" bIns="45706"/>
          <a:lstStyle/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fld id="{CF8DEE46-1DC2-41ED-8783-3762982B4D22}" type="slidenum">
              <a:rPr lang="en-US" b="0" smtClean="0">
                <a:solidFill>
                  <a:prstClr val="black"/>
                </a:solidFill>
                <a:effectLst/>
                <a:latin typeface="Arial"/>
              </a:rPr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22221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/>
          <p:cNvSpPr txBox="1">
            <a:spLocks noChangeArrowheads="1"/>
          </p:cNvSpPr>
          <p:nvPr userDrawn="1"/>
        </p:nvSpPr>
        <p:spPr bwMode="auto">
          <a:xfrm>
            <a:off x="1" y="2"/>
            <a:ext cx="3874862" cy="330151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04" tIns="45702" rIns="91404" bIns="45702">
            <a:spAutoFit/>
          </a:bodyPr>
          <a:lstStyle/>
          <a:p>
            <a:pPr defTabSz="4570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smtClean="0">
                <a:solidFill>
                  <a:prstClr val="black"/>
                </a:solidFill>
                <a:effectLst/>
                <a:latin typeface="Arial"/>
              </a:rPr>
              <a:t>N130501-002-999 H_Abl_DT_Hfoot_S01 </a:t>
            </a:r>
            <a:endParaRPr lang="en-US" sz="150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1688523" y="6481823"/>
            <a:ext cx="6007966" cy="369455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lIns="91404" tIns="45702" rIns="91404" bIns="45702">
            <a:spAutoFit/>
          </a:bodyPr>
          <a:lstStyle/>
          <a:p>
            <a:pPr algn="ctr" defTabSz="4570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effectLst/>
                <a:latin typeface="Arial"/>
              </a:rPr>
              <a:t>Draft Preliminary Analysis - Not for distribution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013" y="377633"/>
            <a:ext cx="7824616" cy="549035"/>
          </a:xfrm>
          <a:prstGeom prst="rect">
            <a:avLst/>
          </a:prstGeom>
        </p:spPr>
        <p:txBody>
          <a:bodyPr lIns="91404" tIns="45702" rIns="91404" bIns="45702" anchor="ctr" anchorCtr="0"/>
          <a:lstStyle>
            <a:lvl1pPr algn="l">
              <a:defRPr sz="2200"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13" descr="lab_icon_no_box_blue_rgb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3703" y="6391856"/>
            <a:ext cx="484909" cy="46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8814555" y="6349411"/>
            <a:ext cx="342735" cy="25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3094" tIns="41547" rIns="83094" bIns="41547">
            <a:spAutoFit/>
          </a:bodyPr>
          <a:lstStyle/>
          <a:p>
            <a:pPr defTabSz="914127" fontAlgn="auto">
              <a:spcBef>
                <a:spcPts val="0"/>
              </a:spcBef>
              <a:spcAft>
                <a:spcPts val="0"/>
              </a:spcAft>
            </a:pPr>
            <a:fld id="{81865D62-9F65-427F-A1C8-A5CFE82CBA86}" type="slidenum">
              <a:rPr lang="en-US" sz="1100" b="0">
                <a:solidFill>
                  <a:prstClr val="black"/>
                </a:solidFill>
                <a:effectLst/>
                <a:latin typeface="Arial"/>
              </a:rPr>
              <a:pPr defTabSz="91412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100" b="0" dirty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76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437A9-0898-4B41-9897-D21CD6CB52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Column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9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23557" y="1417112"/>
            <a:ext cx="3817901" cy="4748406"/>
          </a:xfrm>
          <a:prstGeom prst="rect">
            <a:avLst/>
          </a:prstGeom>
        </p:spPr>
        <p:txBody>
          <a:bodyPr/>
          <a:lstStyle>
            <a:lvl1pPr marL="154360" indent="-154360">
              <a:defRPr sz="1600" b="1" i="0">
                <a:latin typeface="Arial"/>
                <a:cs typeface="Arial"/>
              </a:defRPr>
            </a:lvl1pPr>
            <a:lvl2pPr marL="648133" indent="-282519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604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9851" y="6676612"/>
            <a:ext cx="2895600" cy="9233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457016" rtl="0" eaLnBrk="1" latinLnBrk="0" hangingPunct="1">
              <a:defRPr lang="en-US" sz="6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>
                <a:effectLst/>
              </a:rPr>
              <a:t>Author—NIC Review, December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81"/>
            <a:ext cx="207820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fld id="{78DCE5C6-CC67-AD46-BF96-E669D4601726}" type="slidenum">
              <a:rPr lang="en-US" smtClean="0">
                <a:effectLst/>
              </a:rPr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711" y="6678011"/>
            <a:ext cx="2133600" cy="9233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457016" rtl="0" eaLnBrk="1" latinLnBrk="0" hangingPunct="1">
              <a:defRPr lang="en-US" sz="6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>
                <a:effectLst/>
              </a:rPr>
              <a:t>NIF-0000-00000s2.ppt </a:t>
            </a:r>
            <a:endParaRPr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5860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114800"/>
            <a:ext cx="77724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  <a:ln/>
        </p:spPr>
        <p:txBody>
          <a:bodyPr lIns="91413" tIns="45706" rIns="91413" bIns="45706"/>
          <a:lstStyle>
            <a:lvl1pPr>
              <a:defRPr/>
            </a:lvl1pPr>
          </a:lstStyle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fld id="{68AB08B8-4E55-44E1-9192-3898C4D215D0}" type="datetime1">
              <a:rPr lang="en-US" b="0">
                <a:solidFill>
                  <a:prstClr val="black"/>
                </a:solidFill>
                <a:effectLst/>
                <a:latin typeface="Arial"/>
              </a:rPr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</a:pPr>
              <a:t>6/15/2017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58564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Text Box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6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9851" y="6676612"/>
            <a:ext cx="2895600" cy="9233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457154" rtl="0" eaLnBrk="1" latinLnBrk="0" hangingPunct="1">
              <a:defRPr lang="en-US" sz="6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>
                <a:effectLst/>
              </a:rPr>
              <a:t>Warm - cryo comp., Drive 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78"/>
            <a:ext cx="207820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fld id="{78DCE5C6-CC67-AD46-BF96-E669D4601726}" type="slidenum">
              <a:rPr lang="en-US" smtClean="0">
                <a:effectLst/>
              </a:rPr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711" y="6678008"/>
            <a:ext cx="2133600" cy="9233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457154" rtl="0" eaLnBrk="1" latinLnBrk="0" hangingPunct="1">
              <a:defRPr lang="en-US" sz="6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2A0BAE-2429-1641-B5E4-77870FDAB1CD}" type="datetime1">
              <a:rPr lang="en-US">
                <a:effectLst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6/15/2017</a:t>
            </a:fld>
            <a:endParaRPr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1788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489" y="2609273"/>
            <a:ext cx="8229023" cy="900545"/>
          </a:xfrm>
          <a:prstGeom prst="rect">
            <a:avLst/>
          </a:prstGeom>
          <a:effectLst>
            <a:outerShdw blurRad="38100" dist="38100" dir="2700000">
              <a:srgbClr val="000000">
                <a:alpha val="35000"/>
              </a:srgbClr>
            </a:outerShdw>
          </a:effectLst>
        </p:spPr>
        <p:txBody>
          <a:bodyPr vert="horz" anchor="t"/>
          <a:lstStyle>
            <a:lvl1pPr algn="ctr">
              <a:defRPr sz="2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2742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6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23554" y="1417109"/>
            <a:ext cx="6912083" cy="4748406"/>
          </a:xfrm>
          <a:prstGeom prst="rect">
            <a:avLst/>
          </a:prstGeom>
        </p:spPr>
        <p:txBody>
          <a:bodyPr/>
          <a:lstStyle>
            <a:lvl1pPr marL="154405" indent="-154405">
              <a:defRPr sz="1600" b="1" i="0">
                <a:latin typeface="Arial"/>
                <a:cs typeface="Arial"/>
              </a:defRPr>
            </a:lvl1pPr>
            <a:lvl2pPr marL="648328" indent="-282604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923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9851" y="6676612"/>
            <a:ext cx="2895600" cy="9233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457154" rtl="0" eaLnBrk="1" latinLnBrk="0" hangingPunct="1">
              <a:defRPr lang="en-US" sz="6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>
                <a:effectLst/>
              </a:rPr>
              <a:t>Author—NIC Review, December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78"/>
            <a:ext cx="207820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fld id="{78DCE5C6-CC67-AD46-BF96-E669D4601726}" type="slidenum">
              <a:rPr lang="en-US" smtClean="0">
                <a:effectLst/>
              </a:rPr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711" y="6678008"/>
            <a:ext cx="2133600" cy="9233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457154" rtl="0" eaLnBrk="1" latinLnBrk="0" hangingPunct="1">
              <a:defRPr lang="en-US" sz="6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>
                <a:effectLst/>
              </a:rPr>
              <a:t>NIF-0000-00000s2.ppt </a:t>
            </a:r>
            <a:endParaRPr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581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IC Screen Layou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2969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fld id="{06D4818A-D8AA-4E7F-8D1A-AA53FA442627}" type="datetimeFigureOut">
              <a:rPr lang="en-US" b="0" smtClean="0">
                <a:solidFill>
                  <a:prstClr val="black"/>
                </a:solidFill>
                <a:effectLst/>
                <a:latin typeface="Arial"/>
              </a:rPr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</a:pPr>
              <a:t>6/15/2017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fld id="{3313F53B-AB56-4708-9696-CD9549B7E2DB}" type="slidenum">
              <a:rPr lang="en-US" b="0" smtClean="0">
                <a:solidFill>
                  <a:prstClr val="black"/>
                </a:solidFill>
                <a:effectLst/>
                <a:latin typeface="Arial"/>
              </a:rPr>
              <a:pPr defTabSz="91412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3829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04" tIns="45702" rIns="91404" bIns="45702"/>
          <a:lstStyle/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04" tIns="45702" rIns="91404" bIns="45702"/>
          <a:lstStyle/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effectLst/>
                <a:latin typeface="Arial"/>
              </a:rPr>
              <a:t>updated 3/6/2014</a:t>
            </a:r>
            <a:endParaRPr lang="en-US" b="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8417" y="6565339"/>
            <a:ext cx="2133600" cy="218214"/>
          </a:xfrm>
          <a:prstGeom prst="rect">
            <a:avLst/>
          </a:prstGeom>
        </p:spPr>
        <p:txBody>
          <a:bodyPr lIns="91404" tIns="45702" rIns="91404" bIns="45702"/>
          <a:lstStyle>
            <a:lvl1pPr>
              <a:defRPr sz="800" b="0"/>
            </a:lvl1pPr>
          </a:lstStyle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Arial"/>
              </a:rPr>
              <a:t>updated 3/6/2014</a:t>
            </a:r>
          </a:p>
        </p:txBody>
      </p:sp>
    </p:spTree>
    <p:extLst>
      <p:ext uri="{BB962C8B-B14F-4D97-AF65-F5344CB8AC3E}">
        <p14:creationId xmlns:p14="http://schemas.microsoft.com/office/powerpoint/2010/main" val="34460446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6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15637" y="1212273"/>
            <a:ext cx="5195454" cy="5195455"/>
          </a:xfrm>
          <a:prstGeom prst="rect">
            <a:avLst/>
          </a:prstGeom>
        </p:spPr>
        <p:txBody>
          <a:bodyPr/>
          <a:lstStyle>
            <a:lvl1pPr marL="154405" indent="-154405">
              <a:defRPr sz="1600" b="1" i="0">
                <a:latin typeface="Arial"/>
                <a:cs typeface="Arial"/>
              </a:defRPr>
            </a:lvl1pPr>
            <a:lvl2pPr marL="648328" indent="-282604">
              <a:spcBef>
                <a:spcPts val="273"/>
              </a:spcBef>
              <a:buFont typeface="Arial"/>
              <a:buChar char="—"/>
              <a:defRPr sz="1600" b="1" i="0">
                <a:latin typeface="Arial"/>
                <a:cs typeface="Arial"/>
              </a:defRPr>
            </a:lvl2pPr>
            <a:lvl3pPr marL="1063923">
              <a:buFont typeface="Lucida Grande"/>
              <a:buChar char="–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49637" y="1212273"/>
            <a:ext cx="2978727" cy="5195455"/>
          </a:xfrm>
          <a:prstGeom prst="rect">
            <a:avLst/>
          </a:prstGeom>
        </p:spPr>
        <p:txBody>
          <a:bodyPr tIns="166238"/>
          <a:lstStyle>
            <a:lvl1pPr marL="272735" indent="-272735">
              <a:buSzPct val="90000"/>
              <a:buFont typeface="Wingdings" charset="2"/>
              <a:buChar char="§"/>
              <a:defRPr sz="1600" b="1" i="0">
                <a:latin typeface="Arial"/>
                <a:cs typeface="Arial"/>
              </a:defRPr>
            </a:lvl1pPr>
            <a:lvl2pPr marL="624836" indent="-242430">
              <a:spcBef>
                <a:spcPts val="273"/>
              </a:spcBef>
              <a:buSzPct val="90000"/>
              <a:buFont typeface="Lucida Grande"/>
              <a:buChar char="—"/>
              <a:defRPr sz="1600" b="1" i="0">
                <a:latin typeface="Arial"/>
                <a:cs typeface="Arial"/>
              </a:defRPr>
            </a:lvl2pPr>
            <a:lvl3pPr marL="1063923" indent="-228577">
              <a:buSzPct val="90000"/>
              <a:buFont typeface="Wingdings" charset="2"/>
              <a:buChar char="§"/>
              <a:defRPr sz="1600" b="1" i="0">
                <a:latin typeface="Arial"/>
                <a:cs typeface="Arial"/>
              </a:defRPr>
            </a:lvl3pPr>
            <a:lvl4pPr>
              <a:defRPr sz="1600" b="1" i="0">
                <a:latin typeface="Arial"/>
                <a:cs typeface="Arial"/>
              </a:defRPr>
            </a:lvl4pPr>
            <a:lvl5pPr>
              <a:buNone/>
              <a:defRPr sz="16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03131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BCEAB-63EE-4187-BF05-1FAFFD151267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1987C-A4EB-4EAE-B9FD-34816BD06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8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8DBE2-E4E2-4433-A7FF-C21A379F9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D2E9D-18AF-4E93-BE8B-B16864FE1535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47319-D765-445E-AFFB-DA5578985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508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D9CBB-34A5-471D-83F4-36CF2600FBBC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C003A-9C95-4EF1-9D80-7FADF34C8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990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AB1FD-60E2-42F0-8FA9-F914CA6C2E21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7D48D-3E7B-4723-AF2F-11637D7E3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579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9DDB6-3270-4A7C-AFD3-FB32FBE265C4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D0070-86C6-4E35-BEF6-FE5030115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192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DD245-1D57-4960-873F-456E77752301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E510-7286-4B61-9806-CF4066609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128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0EB41-7F2A-472B-A3EE-43F73DF999FF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62D74-1FF9-4B88-BDF9-F7C1F4AF3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144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6B3E0-D655-4F11-96F1-2E926983518B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E3AEE-D4B0-4D2F-AE1F-148916837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428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9F2FD-9B35-40A9-9C34-1E67F2899C16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4A078-9AC9-48A2-9D9D-40029A0FF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837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AA761-31CB-4AEF-B92C-E4F203636D31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8F48B-C83C-4D0A-A984-744258AB0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397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E928B-2C39-45DD-A52F-52C05CC26DF0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F20F1-0D99-4E93-A84F-278514A62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B0938-FC44-4121-ABF7-CA99FA2FD0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35638-1A4A-47E8-AC91-5E171E1B0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353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7058F-00C5-4B00-AC73-B30E7F378039}" type="datetime1">
              <a:rPr lang="en-US" altLang="en-US"/>
              <a:pPr>
                <a:defRPr/>
              </a:pPr>
              <a:t>6/15/2017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79357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"/>
            <a:ext cx="7680960" cy="59436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2600" b="1"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565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"/>
            <a:ext cx="7772400" cy="6858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800" b="1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399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_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"/>
            <a:ext cx="7680960" cy="77724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defRPr sz="2600" b="1">
                <a:latin typeface="+mj-lt"/>
              </a:defRPr>
            </a:lvl1pPr>
          </a:lstStyle>
          <a:p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65760" y="914400"/>
            <a:ext cx="8412480" cy="0"/>
          </a:xfrm>
          <a:prstGeom prst="line">
            <a:avLst/>
          </a:prstGeom>
          <a:ln w="38100">
            <a:solidFill>
              <a:srgbClr val="2358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NIF_corner9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95785" y="0"/>
            <a:ext cx="1048215" cy="548640"/>
          </a:xfrm>
          <a:prstGeom prst="rect">
            <a:avLst/>
          </a:prstGeom>
        </p:spPr>
      </p:pic>
      <p:sp>
        <p:nvSpPr>
          <p:cNvPr id="5" name="Text Box 11"/>
          <p:cNvSpPr txBox="1">
            <a:spLocks noChangeArrowheads="1"/>
          </p:cNvSpPr>
          <p:nvPr userDrawn="1"/>
        </p:nvSpPr>
        <p:spPr bwMode="auto">
          <a:xfrm>
            <a:off x="8524239" y="296710"/>
            <a:ext cx="226922" cy="20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27432" tIns="18288" rIns="27432" bIns="18288">
            <a:spAutoFit/>
          </a:bodyPr>
          <a:lstStyle/>
          <a:p>
            <a:pPr algn="ctr" eaLnBrk="1" hangingPunct="1">
              <a:defRPr/>
            </a:pPr>
            <a:fld id="{8798CE52-BC3C-4D65-B471-39477AB39C46}" type="slidenum">
              <a:rPr lang="en-US" sz="1100" b="0">
                <a:solidFill>
                  <a:prstClr val="white"/>
                </a:solidFill>
                <a:effectLst/>
                <a:cs typeface="Arial" charset="0"/>
              </a:rPr>
              <a:pPr algn="ctr" eaLnBrk="1" hangingPunct="1">
                <a:defRPr/>
              </a:pPr>
              <a:t>‹#›</a:t>
            </a:fld>
            <a:endParaRPr lang="en-US" sz="1100" b="0" dirty="0">
              <a:solidFill>
                <a:prstClr val="white"/>
              </a:solidFill>
              <a:effectLst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126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1/21/2016, MGJ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AB29-4410-4E1F-AF56-38471976F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251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1/21/2016, MGJ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AB29-4410-4E1F-AF56-38471976F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678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1/21/2016, MGJ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AB29-4410-4E1F-AF56-38471976F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2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1/21/2016, MGJ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AB29-4410-4E1F-AF56-38471976F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314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1/21/2016, MGJ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AB29-4410-4E1F-AF56-38471976F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3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15C4-84DA-4AE4-BAD7-56D6D2D562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1/21/2016, MGJ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AB29-4410-4E1F-AF56-38471976F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45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1/21/2016, MGJ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AB29-4410-4E1F-AF56-38471976F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591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1/21/2016, MGJ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AB29-4410-4E1F-AF56-38471976F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660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1/21/2016, MGJ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AB29-4410-4E1F-AF56-38471976F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062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1/21/2016, MGJ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AB29-4410-4E1F-AF56-38471976F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553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1/21/2016, MGJ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AB29-4410-4E1F-AF56-38471976F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591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" y="3065029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4" tIns="45688" rIns="91374" bIns="45688" rtlCol="0" anchor="ctr"/>
          <a:lstStyle/>
          <a:p>
            <a:pPr algn="r" defTabSz="45688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  <a:effectLst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82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7392" y="3062287"/>
            <a:ext cx="564661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44886" y="5974527"/>
            <a:ext cx="3351463" cy="563166"/>
          </a:xfrm>
          <a:prstGeom prst="rect">
            <a:avLst/>
          </a:prstGeom>
          <a:noFill/>
          <a:effectLst/>
        </p:spPr>
        <p:txBody>
          <a:bodyPr wrap="square" lIns="91374" tIns="45688" rIns="91374" bIns="45688" rtlCol="0">
            <a:spAutoFit/>
          </a:bodyPr>
          <a:lstStyle/>
          <a:p>
            <a:pPr defTabSz="45688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prstClr val="white"/>
                </a:solidFill>
                <a:effectLst/>
                <a:latin typeface="Arial"/>
                <a:cs typeface="Arial"/>
              </a:rPr>
              <a:t>LLNL-PRES-XXXXXX</a:t>
            </a:r>
          </a:p>
          <a:p>
            <a:pPr defTabSz="45688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b="0" dirty="0" smtClean="0">
                <a:solidFill>
                  <a:prstClr val="white"/>
                </a:solidFill>
                <a:effectLst/>
                <a:latin typeface="Arial"/>
                <a:cs typeface="Arial"/>
              </a:rPr>
              <a:t>This work was performed under the auspices of the U.S. Department </a:t>
            </a:r>
            <a:br>
              <a:rPr lang="en-US" sz="800" b="0" dirty="0" smtClean="0">
                <a:solidFill>
                  <a:prstClr val="white"/>
                </a:solidFill>
                <a:effectLst/>
                <a:latin typeface="Arial"/>
                <a:cs typeface="Arial"/>
              </a:rPr>
            </a:br>
            <a:r>
              <a:rPr lang="en-US" sz="800" b="0" dirty="0" smtClean="0">
                <a:solidFill>
                  <a:prstClr val="white"/>
                </a:solidFill>
                <a:effectLst/>
                <a:latin typeface="Arial"/>
                <a:cs typeface="Arial"/>
              </a:rPr>
              <a:t>of Energy by Lawrence Livermore National Laboratory under Contract </a:t>
            </a:r>
            <a:br>
              <a:rPr lang="en-US" sz="800" b="0" dirty="0" smtClean="0">
                <a:solidFill>
                  <a:prstClr val="white"/>
                </a:solidFill>
                <a:effectLst/>
                <a:latin typeface="Arial"/>
                <a:cs typeface="Arial"/>
              </a:rPr>
            </a:br>
            <a:r>
              <a:rPr lang="en-US" sz="800" b="0" dirty="0" smtClean="0">
                <a:solidFill>
                  <a:prstClr val="white"/>
                </a:solidFill>
                <a:effectLst/>
                <a:latin typeface="Arial"/>
                <a:cs typeface="Arial"/>
              </a:rPr>
              <a:t>DE-AC52-07NA27344. Lawrence Livermore National Security, LLC</a:t>
            </a:r>
            <a:endParaRPr lang="en-US" sz="800" b="0" dirty="0">
              <a:solidFill>
                <a:prstClr val="white"/>
              </a:solidFill>
              <a:effectLst/>
              <a:latin typeface="Arial"/>
              <a:cs typeface="Arial"/>
            </a:endParaRP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78" y="3220534"/>
            <a:ext cx="2240285" cy="3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7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846664"/>
          </a:xfrm>
        </p:spPr>
        <p:txBody>
          <a:bodyPr/>
          <a:lstStyle>
            <a:lvl1pPr>
              <a:lnSpc>
                <a:spcPct val="1000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000" y="1371601"/>
            <a:ext cx="4648200" cy="460533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181600" y="1371601"/>
            <a:ext cx="3581400" cy="4605337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 sz="1800"/>
            </a:lvl1pPr>
            <a:lvl2pPr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420345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846664"/>
          </a:xfrm>
        </p:spPr>
        <p:txBody>
          <a:bodyPr/>
          <a:lstStyle>
            <a:lvl1pPr>
              <a:lnSpc>
                <a:spcPct val="1000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4191000" cy="4267200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572000" y="1219201"/>
            <a:ext cx="4191000" cy="426720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 sz="1800"/>
            </a:lvl1pPr>
            <a:lvl2pPr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12506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br>
              <a:rPr kumimoji="0" lang="en-US" dirty="0" smtClean="0"/>
            </a:br>
            <a:r>
              <a:rPr kumimoji="0" lang="en-US" dirty="0" smtClean="0"/>
              <a:t/>
            </a:r>
            <a:br>
              <a:rPr kumimoji="0" lang="en-US" dirty="0" smtClean="0"/>
            </a:b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22759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/>
              </a:defRPr>
            </a:lvl1pPr>
          </a:lstStyle>
          <a:p>
            <a:fld id="{A531677E-5A28-498A-8934-27BA2A30DFB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7950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5" rIns="91431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8283" name="Rectangle 11"/>
          <p:cNvSpPr>
            <a:spLocks noChangeArrowheads="1"/>
          </p:cNvSpPr>
          <p:nvPr/>
        </p:nvSpPr>
        <p:spPr bwMode="auto">
          <a:xfrm>
            <a:off x="533400" y="632460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" dir="2700000" algn="ctr" rotWithShape="0">
              <a:schemeClr val="bg2">
                <a:alpha val="50000"/>
              </a:schemeClr>
            </a:outerShdw>
          </a:effectLst>
        </p:spPr>
        <p:txBody>
          <a:bodyPr lIns="0" tIns="45715" rIns="91431" bIns="45715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124A91"/>
              </a:solidFill>
              <a:effectLst/>
              <a:latin typeface="Arial Narrow" pitchFamily="34" charset="0"/>
            </a:endParaRPr>
          </a:p>
        </p:txBody>
      </p:sp>
      <p:sp>
        <p:nvSpPr>
          <p:cNvPr id="438284" name="Text Box 12"/>
          <p:cNvSpPr txBox="1">
            <a:spLocks noChangeArrowheads="1"/>
          </p:cNvSpPr>
          <p:nvPr/>
        </p:nvSpPr>
        <p:spPr bwMode="auto">
          <a:xfrm>
            <a:off x="533400" y="6248400"/>
            <a:ext cx="33528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b="0">
              <a:solidFill>
                <a:srgbClr val="0039A6"/>
              </a:solidFill>
              <a:effectLst/>
              <a:latin typeface="Impact" pitchFamily="34" charset="0"/>
            </a:endParaRPr>
          </a:p>
        </p:txBody>
      </p:sp>
      <p:sp>
        <p:nvSpPr>
          <p:cNvPr id="438285" name="Text Box 13"/>
          <p:cNvSpPr txBox="1">
            <a:spLocks noChangeArrowheads="1"/>
          </p:cNvSpPr>
          <p:nvPr/>
        </p:nvSpPr>
        <p:spPr bwMode="auto">
          <a:xfrm>
            <a:off x="533400" y="6324600"/>
            <a:ext cx="35052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b="0">
              <a:solidFill>
                <a:srgbClr val="0039A6"/>
              </a:solidFill>
              <a:effectLst/>
              <a:latin typeface="Impac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0" bIns="45715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  <a:effectLst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79731" y="6492858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5" rIns="91431" bIns="45715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24A91"/>
                </a:solidFill>
                <a:effectLst/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5" name="Picture 21" descr="lab_icon_no_box_blue_rgb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8464" y="6415436"/>
            <a:ext cx="485536" cy="442564"/>
          </a:xfrm>
          <a:prstGeom prst="rect">
            <a:avLst/>
          </a:prstGeom>
          <a:noFill/>
          <a:effectLst/>
        </p:spPr>
      </p:pic>
      <p:sp>
        <p:nvSpPr>
          <p:cNvPr id="16" name="Slide Number Placeholder 7"/>
          <p:cNvSpPr txBox="1">
            <a:spLocks/>
          </p:cNvSpPr>
          <p:nvPr/>
        </p:nvSpPr>
        <p:spPr>
          <a:xfrm>
            <a:off x="8212822" y="6493079"/>
            <a:ext cx="360727" cy="159392"/>
          </a:xfrm>
          <a:prstGeom prst="rect">
            <a:avLst/>
          </a:prstGeom>
        </p:spPr>
        <p:txBody>
          <a:bodyPr lIns="91431" tIns="45715" rIns="91431" bIns="45715"/>
          <a:lstStyle/>
          <a:p>
            <a:pPr algn="r" defTabSz="4571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AD690BD-BADF-4FBD-97E7-557E707EBBB2}" type="slidenum">
              <a:rPr lang="en-US" sz="700" b="0" smtClean="0">
                <a:solidFill>
                  <a:prstClr val="black"/>
                </a:solidFill>
                <a:effectLst/>
                <a:latin typeface="Arial"/>
              </a:rPr>
              <a:pPr algn="r" defTabSz="4571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0" dirty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7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5pPr>
      <a:lvl6pPr marL="4571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6pPr>
      <a:lvl7pPr marL="9143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7pPr>
      <a:lvl8pPr marL="137146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8pPr>
      <a:lvl9pPr marL="182861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Times" pitchFamily="-80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2886" indent="-228577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3pPr>
      <a:lvl4pPr marL="1600040" indent="-228577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Symbol" pitchFamily="18" charset="2"/>
        <a:buChar char=""/>
        <a:defRPr sz="2000">
          <a:solidFill>
            <a:schemeClr val="tx1"/>
          </a:solidFill>
          <a:latin typeface="+mn-lt"/>
          <a:ea typeface="+mn-ea"/>
        </a:defRPr>
      </a:lvl4pPr>
      <a:lvl5pPr marL="2057194" indent="-228577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49" indent="-228577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03" indent="-228577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57" indent="-228577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11" indent="-228577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7950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5" rIns="91431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8283" name="Rectangle 11"/>
          <p:cNvSpPr>
            <a:spLocks noChangeArrowheads="1"/>
          </p:cNvSpPr>
          <p:nvPr/>
        </p:nvSpPr>
        <p:spPr bwMode="auto">
          <a:xfrm>
            <a:off x="533400" y="632460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" dir="2700000" algn="ctr" rotWithShape="0">
              <a:schemeClr val="bg2">
                <a:alpha val="50000"/>
              </a:schemeClr>
            </a:outerShdw>
          </a:effectLst>
        </p:spPr>
        <p:txBody>
          <a:bodyPr lIns="0" tIns="45715" rIns="91431" bIns="45715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124A91"/>
              </a:solidFill>
              <a:effectLst/>
              <a:latin typeface="Arial Narrow" pitchFamily="34" charset="0"/>
            </a:endParaRPr>
          </a:p>
        </p:txBody>
      </p:sp>
      <p:sp>
        <p:nvSpPr>
          <p:cNvPr id="438284" name="Text Box 12"/>
          <p:cNvSpPr txBox="1">
            <a:spLocks noChangeArrowheads="1"/>
          </p:cNvSpPr>
          <p:nvPr/>
        </p:nvSpPr>
        <p:spPr bwMode="auto">
          <a:xfrm>
            <a:off x="533400" y="6248400"/>
            <a:ext cx="33528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b="0">
              <a:solidFill>
                <a:srgbClr val="0039A6"/>
              </a:solidFill>
              <a:effectLst/>
              <a:latin typeface="Impact" pitchFamily="34" charset="0"/>
            </a:endParaRPr>
          </a:p>
        </p:txBody>
      </p:sp>
      <p:sp>
        <p:nvSpPr>
          <p:cNvPr id="438285" name="Text Box 13"/>
          <p:cNvSpPr txBox="1">
            <a:spLocks noChangeArrowheads="1"/>
          </p:cNvSpPr>
          <p:nvPr/>
        </p:nvSpPr>
        <p:spPr bwMode="auto">
          <a:xfrm>
            <a:off x="533400" y="6324600"/>
            <a:ext cx="35052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b="0">
              <a:solidFill>
                <a:srgbClr val="0039A6"/>
              </a:solidFill>
              <a:effectLst/>
              <a:latin typeface="Impac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0" bIns="45715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  <a:effectLst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79731" y="6492858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5" rIns="91431" bIns="45715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24A91"/>
                </a:solidFill>
                <a:effectLst/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5" name="Picture 21" descr="lab_icon_no_box_blue_rgb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8464" y="6415436"/>
            <a:ext cx="485536" cy="442564"/>
          </a:xfrm>
          <a:prstGeom prst="rect">
            <a:avLst/>
          </a:prstGeom>
          <a:noFill/>
          <a:effectLst/>
        </p:spPr>
      </p:pic>
      <p:sp>
        <p:nvSpPr>
          <p:cNvPr id="16" name="Slide Number Placeholder 7"/>
          <p:cNvSpPr txBox="1">
            <a:spLocks/>
          </p:cNvSpPr>
          <p:nvPr/>
        </p:nvSpPr>
        <p:spPr>
          <a:xfrm>
            <a:off x="8212822" y="6493079"/>
            <a:ext cx="360727" cy="159392"/>
          </a:xfrm>
          <a:prstGeom prst="rect">
            <a:avLst/>
          </a:prstGeom>
        </p:spPr>
        <p:txBody>
          <a:bodyPr lIns="91431" tIns="45715" rIns="91431" bIns="45715"/>
          <a:lstStyle/>
          <a:p>
            <a:pPr algn="r" defTabSz="4571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AD690BD-BADF-4FBD-97E7-557E707EBBB2}" type="slidenum">
              <a:rPr lang="en-US" sz="700" b="0" smtClean="0">
                <a:solidFill>
                  <a:prstClr val="black"/>
                </a:solidFill>
                <a:effectLst/>
                <a:latin typeface="Arial"/>
              </a:rPr>
              <a:pPr algn="r" defTabSz="4571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0" dirty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78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5pPr>
      <a:lvl6pPr marL="4571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6pPr>
      <a:lvl7pPr marL="9143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7pPr>
      <a:lvl8pPr marL="137146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8pPr>
      <a:lvl9pPr marL="182861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Times" pitchFamily="-80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2886" indent="-228577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3pPr>
      <a:lvl4pPr marL="1600040" indent="-228577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Symbol" pitchFamily="18" charset="2"/>
        <a:buChar char=""/>
        <a:defRPr sz="2000">
          <a:solidFill>
            <a:schemeClr val="tx1"/>
          </a:solidFill>
          <a:latin typeface="+mn-lt"/>
          <a:ea typeface="+mn-ea"/>
        </a:defRPr>
      </a:lvl4pPr>
      <a:lvl5pPr marL="2057194" indent="-228577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49" indent="-228577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03" indent="-228577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57" indent="-228577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11" indent="-228577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7950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2" rIns="91404" bIns="4570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8283" name="Rectangle 11"/>
          <p:cNvSpPr>
            <a:spLocks noChangeArrowheads="1"/>
          </p:cNvSpPr>
          <p:nvPr/>
        </p:nvSpPr>
        <p:spPr bwMode="auto">
          <a:xfrm>
            <a:off x="533400" y="632460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" dir="2700000" algn="ctr" rotWithShape="0">
              <a:schemeClr val="bg2">
                <a:alpha val="50000"/>
              </a:schemeClr>
            </a:outerShdw>
          </a:effectLst>
        </p:spPr>
        <p:txBody>
          <a:bodyPr lIns="0" tIns="45702" rIns="91404" bIns="45702" anchor="b"/>
          <a:lstStyle/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0">
              <a:solidFill>
                <a:srgbClr val="124A91"/>
              </a:solidFill>
              <a:effectLst/>
              <a:latin typeface="Arial Narrow" pitchFamily="34" charset="0"/>
            </a:endParaRPr>
          </a:p>
        </p:txBody>
      </p:sp>
      <p:sp>
        <p:nvSpPr>
          <p:cNvPr id="438284" name="Text Box 12"/>
          <p:cNvSpPr txBox="1">
            <a:spLocks noChangeArrowheads="1"/>
          </p:cNvSpPr>
          <p:nvPr/>
        </p:nvSpPr>
        <p:spPr bwMode="auto">
          <a:xfrm>
            <a:off x="533400" y="6248400"/>
            <a:ext cx="33528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4" tIns="45702" rIns="91404" bIns="45702">
            <a:spAutoFit/>
          </a:bodyPr>
          <a:lstStyle/>
          <a:p>
            <a:pPr defTabSz="914127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b="0">
              <a:solidFill>
                <a:srgbClr val="0039A6"/>
              </a:solidFill>
              <a:effectLst/>
              <a:latin typeface="Impact" pitchFamily="34" charset="0"/>
            </a:endParaRPr>
          </a:p>
        </p:txBody>
      </p:sp>
      <p:sp>
        <p:nvSpPr>
          <p:cNvPr id="438285" name="Text Box 13"/>
          <p:cNvSpPr txBox="1">
            <a:spLocks noChangeArrowheads="1"/>
          </p:cNvSpPr>
          <p:nvPr/>
        </p:nvSpPr>
        <p:spPr bwMode="auto">
          <a:xfrm>
            <a:off x="533400" y="6324600"/>
            <a:ext cx="35052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4" tIns="45702" rIns="91404" bIns="45702">
            <a:spAutoFit/>
          </a:bodyPr>
          <a:lstStyle/>
          <a:p>
            <a:pPr defTabSz="914127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b="0">
              <a:solidFill>
                <a:srgbClr val="0039A6"/>
              </a:solidFill>
              <a:effectLst/>
              <a:latin typeface="Impac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0" bIns="45702" rtlCol="0" anchor="ctr"/>
          <a:lstStyle/>
          <a:p>
            <a:pPr algn="ctr" defTabSz="91412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  <a:effectLst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79731" y="6492861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4" tIns="45702" rIns="91404" bIns="45702">
            <a:spAutoFit/>
          </a:bodyPr>
          <a:lstStyle/>
          <a:p>
            <a:pPr defTabSz="91412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24A91"/>
                </a:solidFill>
                <a:effectLst/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5" name="Picture 21" descr="lab_icon_no_box_blue_rgb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8464" y="6415436"/>
            <a:ext cx="485536" cy="442564"/>
          </a:xfrm>
          <a:prstGeom prst="rect">
            <a:avLst/>
          </a:prstGeom>
          <a:noFill/>
          <a:effectLst/>
        </p:spPr>
      </p:pic>
      <p:sp>
        <p:nvSpPr>
          <p:cNvPr id="16" name="Slide Number Placeholder 7"/>
          <p:cNvSpPr txBox="1">
            <a:spLocks/>
          </p:cNvSpPr>
          <p:nvPr/>
        </p:nvSpPr>
        <p:spPr>
          <a:xfrm>
            <a:off x="8212825" y="6493079"/>
            <a:ext cx="360727" cy="159392"/>
          </a:xfrm>
          <a:prstGeom prst="rect">
            <a:avLst/>
          </a:prstGeom>
        </p:spPr>
        <p:txBody>
          <a:bodyPr lIns="91404" tIns="45702" rIns="91404" bIns="45702"/>
          <a:lstStyle/>
          <a:p>
            <a:pPr algn="r" defTabSz="4570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AD690BD-BADF-4FBD-97E7-557E707EBBB2}" type="slidenum">
              <a:rPr lang="en-US" sz="700" b="0" smtClean="0">
                <a:solidFill>
                  <a:prstClr val="black"/>
                </a:solidFill>
                <a:effectLst/>
                <a:latin typeface="Arial"/>
              </a:rPr>
              <a:pPr algn="r" defTabSz="4570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0" dirty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661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5pPr>
      <a:lvl6pPr marL="45701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6pPr>
      <a:lvl7pPr marL="91403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7pPr>
      <a:lvl8pPr marL="137105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8pPr>
      <a:lvl9pPr marL="1828068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-80" charset="-128"/>
        </a:defRPr>
      </a:lvl9pPr>
    </p:titleStyle>
    <p:bodyStyle>
      <a:lvl1pPr marL="342764" indent="-342764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654" indent="-285634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Times" pitchFamily="-80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2544" indent="-228508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3pPr>
      <a:lvl4pPr marL="1599560" indent="-228508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Symbol" pitchFamily="18" charset="2"/>
        <a:buChar char=""/>
        <a:defRPr sz="2000">
          <a:solidFill>
            <a:schemeClr val="tx1"/>
          </a:solidFill>
          <a:latin typeface="+mn-lt"/>
          <a:ea typeface="+mn-ea"/>
        </a:defRPr>
      </a:lvl4pPr>
      <a:lvl5pPr marL="2056576" indent="-228508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596" indent="-228508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612" indent="-228508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628" indent="-228508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644" indent="-228508" algn="l" rtl="0" eaLnBrk="1" fontAlgn="base" hangingPunct="1">
        <a:spcBef>
          <a:spcPct val="20000"/>
        </a:spcBef>
        <a:spcAft>
          <a:spcPct val="0"/>
        </a:spcAft>
        <a:buClr>
          <a:srgbClr val="124A91"/>
        </a:buClr>
        <a:buFont typeface="Geneva CE" pitchFamily="-80" charset="-18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0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6" algn="l" defTabSz="9140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6" algn="l" defTabSz="9140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2" algn="l" defTabSz="9140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4" algn="l" defTabSz="9140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4" algn="l" defTabSz="9140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6" algn="l" defTabSz="9140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eaLnBrk="1" hangingPunct="1">
              <a:defRPr/>
            </a:pPr>
            <a:fld id="{84CB546D-6735-4BF2-AA0F-FBEB6B4CAEC8}" type="datetimeFigureOut">
              <a:rPr lang="en-US" b="0">
                <a:effectLst/>
              </a:rPr>
              <a:pPr eaLnBrk="1" hangingPunct="1">
                <a:defRPr/>
              </a:pPr>
              <a:t>6/15/2017</a:t>
            </a:fld>
            <a:endParaRPr lang="en-US" b="0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 b="0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eaLnBrk="1" hangingPunct="1">
              <a:defRPr/>
            </a:pPr>
            <a:fld id="{267EE748-4283-438B-B369-71EE7F4A2900}" type="slidenum">
              <a:rPr lang="en-US" b="0">
                <a:effectLst/>
              </a:rPr>
              <a:pPr eaLnBrk="1" hangingPunct="1">
                <a:defRPr/>
              </a:pPr>
              <a:t>‹#›</a:t>
            </a:fld>
            <a:endParaRPr lang="en-US" b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566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t>1/21/2016, MGJ</a:t>
            </a:r>
            <a:endParaRPr lang="en-US" b="0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D08AB29-4410-4E1F-AF56-38471976FF81}" type="slidenum">
              <a:rPr lang="en-US" b="0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053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4" tIns="45688" rIns="0" bIns="45688" rtlCol="0" anchor="ctr"/>
          <a:lstStyle/>
          <a:p>
            <a:pPr algn="ctr" defTabSz="45688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  <a:effectLst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374" tIns="45688" rIns="45688" bIns="45688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6870"/>
            <a:ext cx="8229600" cy="4751357"/>
          </a:xfrm>
          <a:prstGeom prst="rect">
            <a:avLst/>
          </a:prstGeom>
        </p:spPr>
        <p:txBody>
          <a:bodyPr vert="horz" lIns="54825" tIns="91374" rIns="91374" bIns="45688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8" rIns="91374" bIns="45688" rtlCol="0" anchor="ctr"/>
          <a:lstStyle/>
          <a:p>
            <a:pPr algn="ctr" defTabSz="45688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  <a:effectLst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79731" y="6492864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4" tIns="45688" rIns="91374" bIns="45688">
            <a:spAutoFit/>
          </a:bodyPr>
          <a:lstStyle/>
          <a:p>
            <a:pPr defTabSz="4568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24A91"/>
                </a:solidFill>
                <a:effectLst/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1" name="Picture 3" descr="\\Gs-san1\tpg\GS-Images\LOGOS\NNSA - National Nuclear Security Administration\NNSA_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6082" y="6508767"/>
            <a:ext cx="1037918" cy="287409"/>
          </a:xfrm>
          <a:prstGeom prst="rect">
            <a:avLst/>
          </a:prstGeom>
          <a:noFill/>
        </p:spPr>
      </p:pic>
      <p:pic>
        <p:nvPicPr>
          <p:cNvPr id="16" name="Picture 21" descr="lab_icon_no_box_blue_rgb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58158"/>
            <a:ext cx="347064" cy="333885"/>
          </a:xfrm>
          <a:prstGeom prst="rect">
            <a:avLst/>
          </a:prstGeom>
          <a:noFill/>
          <a:effectLst/>
        </p:spPr>
      </p:pic>
      <p:sp>
        <p:nvSpPr>
          <p:cNvPr id="13" name="TextBox 12"/>
          <p:cNvSpPr txBox="1"/>
          <p:nvPr/>
        </p:nvSpPr>
        <p:spPr>
          <a:xfrm>
            <a:off x="7237917" y="6600688"/>
            <a:ext cx="799171" cy="138458"/>
          </a:xfrm>
          <a:prstGeom prst="rect">
            <a:avLst/>
          </a:prstGeom>
          <a:noFill/>
        </p:spPr>
        <p:txBody>
          <a:bodyPr wrap="none" lIns="0" tIns="45679" rIns="91355" bIns="0" rtlCol="0" anchor="b" anchorCtr="0">
            <a:spAutoFit/>
          </a:bodyPr>
          <a:lstStyle/>
          <a:p>
            <a:pPr algn="r" defTabSz="4568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dirty="0" smtClean="0">
                <a:solidFill>
                  <a:prstClr val="black"/>
                </a:solidFill>
                <a:effectLst/>
                <a:latin typeface="Arial"/>
                <a:cs typeface="Arial"/>
              </a:rPr>
              <a:t>LLNL-PRES-681338</a:t>
            </a:r>
          </a:p>
        </p:txBody>
      </p:sp>
    </p:spTree>
    <p:extLst>
      <p:ext uri="{BB962C8B-B14F-4D97-AF65-F5344CB8AC3E}">
        <p14:creationId xmlns:p14="http://schemas.microsoft.com/office/powerpoint/2010/main" val="416672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lnSpc>
          <a:spcPct val="100000"/>
        </a:lnSpc>
        <a:spcBef>
          <a:spcPct val="0"/>
        </a:spcBef>
        <a:buNone/>
        <a:defRPr kumimoji="0" sz="2800" b="1" kern="1200">
          <a:solidFill>
            <a:srgbClr val="214A8F"/>
          </a:solidFill>
          <a:effectLst/>
          <a:latin typeface="Calibri"/>
          <a:ea typeface="+mj-ea"/>
          <a:cs typeface="Calibri"/>
        </a:defRPr>
      </a:lvl1pPr>
    </p:titleStyle>
    <p:bodyStyle>
      <a:lvl1pPr marL="399770" indent="-280792" algn="l" rtl="0" eaLnBrk="1" latinLnBrk="0" hangingPunct="1">
        <a:spcBef>
          <a:spcPts val="12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000" kern="1200">
          <a:solidFill>
            <a:schemeClr val="tx1"/>
          </a:solidFill>
          <a:latin typeface="Calibri"/>
          <a:ea typeface="+mn-ea"/>
          <a:cs typeface="Calibri"/>
        </a:defRPr>
      </a:lvl1pPr>
      <a:lvl2pPr marL="628210" indent="-21575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000" kern="1200">
          <a:solidFill>
            <a:schemeClr val="tx1"/>
          </a:solidFill>
          <a:latin typeface="Calibri"/>
          <a:ea typeface="+mn-ea"/>
          <a:cs typeface="Calibri"/>
        </a:defRPr>
      </a:lvl2pPr>
      <a:lvl3pPr marL="1026395" indent="-342661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Calibri"/>
          <a:ea typeface="+mn-ea"/>
          <a:cs typeface="Calibri"/>
        </a:defRPr>
      </a:lvl3pPr>
      <a:lvl4pPr marL="1313532" indent="-24271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1541971" indent="-24271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2000" kern="1200" smtClean="0">
          <a:solidFill>
            <a:schemeClr val="tx1"/>
          </a:solidFill>
          <a:latin typeface="Calibri"/>
          <a:ea typeface="+mn-ea"/>
          <a:cs typeface="Calibri"/>
        </a:defRPr>
      </a:lvl5pPr>
      <a:lvl6pPr marL="1626494" indent="-182753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7520" indent="-182753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8547" indent="-182753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29575" indent="-182753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  <a:effectLst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0585" y="220136"/>
            <a:ext cx="8562830" cy="1005840"/>
          </a:xfrm>
          <a:prstGeom prst="rect">
            <a:avLst/>
          </a:prstGeom>
          <a:effectLst/>
        </p:spPr>
        <p:txBody>
          <a:bodyPr vert="horz" lIns="0" rIns="45720" rtlCol="0" anchor="t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585" y="1441524"/>
            <a:ext cx="856283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3" y="6698646"/>
            <a:ext cx="873871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" b="0" dirty="0" smtClean="0">
                <a:solidFill>
                  <a:prstClr val="black"/>
                </a:solidFill>
                <a:effectLst/>
                <a:latin typeface="Arial"/>
                <a:cs typeface="Arial"/>
              </a:rPr>
              <a:t>LLNL-PRES-681338</a:t>
            </a: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3" y="6403252"/>
            <a:ext cx="317877" cy="454747"/>
          </a:xfrm>
          <a:prstGeom prst="rect">
            <a:avLst/>
          </a:prstGeom>
        </p:spPr>
        <p:txBody>
          <a:bodyPr rIns="45720" anchor="ctr" anchorCtr="0"/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AD690BD-BADF-4FBD-97E7-557E707EBBB2}" type="slidenum">
              <a:rPr lang="en-US" sz="1000" b="0" smtClean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dirty="0">
              <a:solidFill>
                <a:prstClr val="black">
                  <a:lumMod val="65000"/>
                  <a:lumOff val="35000"/>
                </a:prst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NNSA_trans.png"/>
          <p:cNvPicPr>
            <a:picLocks noChangeAspect="1"/>
          </p:cNvPicPr>
          <p:nvPr/>
        </p:nvPicPr>
        <p:blipFill>
          <a:blip r:embed="rId13" cstate="print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268" y="6449398"/>
            <a:ext cx="1012806" cy="390396"/>
          </a:xfrm>
          <a:prstGeom prst="rect">
            <a:avLst/>
          </a:prstGeom>
        </p:spPr>
      </p:pic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28" y="6496327"/>
            <a:ext cx="2731791" cy="27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8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33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2.wmf"/><Relationship Id="rId5" Type="http://schemas.openxmlformats.org/officeDocument/2006/relationships/image" Target="../media/image35.png"/><Relationship Id="rId15" Type="http://schemas.openxmlformats.org/officeDocument/2006/relationships/image" Target="../media/image34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1.png"/><Relationship Id="rId9" Type="http://schemas.openxmlformats.org/officeDocument/2006/relationships/image" Target="../media/image37.emf"/><Relationship Id="rId1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4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11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emf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45.emf"/><Relationship Id="rId10" Type="http://schemas.openxmlformats.org/officeDocument/2006/relationships/image" Target="../media/image42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4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21.pn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microsoft.com/office/2007/relationships/hdphoto" Target="../media/hdphoto2.wdp"/><Relationship Id="rId4" Type="http://schemas.openxmlformats.org/officeDocument/2006/relationships/image" Target="../media/image56.jpeg"/><Relationship Id="rId9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1.png"/><Relationship Id="rId7" Type="http://schemas.openxmlformats.org/officeDocument/2006/relationships/image" Target="http://www.llnl.gov/str/gifs/Verdon1.gi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microsoft.com/office/2007/relationships/hdphoto" Target="../media/hdphoto3.wdp"/><Relationship Id="rId4" Type="http://schemas.openxmlformats.org/officeDocument/2006/relationships/image" Target="../media/image69.pn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1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21.png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93.emf"/><Relationship Id="rId4" Type="http://schemas.openxmlformats.org/officeDocument/2006/relationships/image" Target="../media/image35.png"/><Relationship Id="rId9" Type="http://schemas.openxmlformats.org/officeDocument/2006/relationships/image" Target="../media/image92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png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16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1.png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61.png"/><Relationship Id="rId10" Type="http://schemas.openxmlformats.org/officeDocument/2006/relationships/image" Target="../media/image115.png"/><Relationship Id="rId4" Type="http://schemas.openxmlformats.org/officeDocument/2006/relationships/image" Target="../media/image112.png"/><Relationship Id="rId9" Type="http://schemas.microsoft.com/office/2007/relationships/hdphoto" Target="../media/hdphoto6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8.png"/><Relationship Id="rId7" Type="http://schemas.openxmlformats.org/officeDocument/2006/relationships/image" Target="../media/image12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microsoft.com/office/2007/relationships/hdphoto" Target="../media/hdphoto5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2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12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jpeg"/><Relationship Id="rId10" Type="http://schemas.openxmlformats.org/officeDocument/2006/relationships/image" Target="../media/image131.png"/><Relationship Id="rId4" Type="http://schemas.openxmlformats.org/officeDocument/2006/relationships/image" Target="../media/image125.jpeg"/><Relationship Id="rId9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13" Type="http://schemas.openxmlformats.org/officeDocument/2006/relationships/image" Target="../media/image145.png"/><Relationship Id="rId18" Type="http://schemas.openxmlformats.org/officeDocument/2006/relationships/image" Target="../media/image150.png"/><Relationship Id="rId3" Type="http://schemas.openxmlformats.org/officeDocument/2006/relationships/image" Target="../media/image135.png"/><Relationship Id="rId21" Type="http://schemas.openxmlformats.org/officeDocument/2006/relationships/image" Target="../media/image153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17" Type="http://schemas.openxmlformats.org/officeDocument/2006/relationships/image" Target="../media/image149.png"/><Relationship Id="rId2" Type="http://schemas.openxmlformats.org/officeDocument/2006/relationships/image" Target="../media/image21.png"/><Relationship Id="rId16" Type="http://schemas.openxmlformats.org/officeDocument/2006/relationships/image" Target="../media/image148.pn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10" Type="http://schemas.openxmlformats.org/officeDocument/2006/relationships/image" Target="../media/image142.emf"/><Relationship Id="rId19" Type="http://schemas.openxmlformats.org/officeDocument/2006/relationships/image" Target="../media/image151.png"/><Relationship Id="rId4" Type="http://schemas.openxmlformats.org/officeDocument/2006/relationships/image" Target="../media/image136.png"/><Relationship Id="rId9" Type="http://schemas.openxmlformats.org/officeDocument/2006/relationships/image" Target="../media/image141.emf"/><Relationship Id="rId14" Type="http://schemas.openxmlformats.org/officeDocument/2006/relationships/image" Target="../media/image146.png"/><Relationship Id="rId22" Type="http://schemas.openxmlformats.org/officeDocument/2006/relationships/image" Target="../media/image1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emf"/><Relationship Id="rId4" Type="http://schemas.openxmlformats.org/officeDocument/2006/relationships/image" Target="../media/image15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tiff"/><Relationship Id="rId7" Type="http://schemas.openxmlformats.org/officeDocument/2006/relationships/image" Target="../media/image163.png"/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tiff"/><Relationship Id="rId5" Type="http://schemas.openxmlformats.org/officeDocument/2006/relationships/image" Target="../media/image161.png"/><Relationship Id="rId4" Type="http://schemas.openxmlformats.org/officeDocument/2006/relationships/image" Target="../media/image2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64.png"/><Relationship Id="rId4" Type="http://schemas.openxmlformats.org/officeDocument/2006/relationships/image" Target="../media/image2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6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1.png"/><Relationship Id="rId5" Type="http://schemas.openxmlformats.org/officeDocument/2006/relationships/image" Target="../media/image172.jpg"/><Relationship Id="rId4" Type="http://schemas.openxmlformats.org/officeDocument/2006/relationships/image" Target="../media/image8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73.emf"/><Relationship Id="rId7" Type="http://schemas.openxmlformats.org/officeDocument/2006/relationships/image" Target="../media/image17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emf"/><Relationship Id="rId5" Type="http://schemas.openxmlformats.org/officeDocument/2006/relationships/image" Target="../media/image175.png"/><Relationship Id="rId4" Type="http://schemas.openxmlformats.org/officeDocument/2006/relationships/image" Target="../media/image174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5" Type="http://schemas.openxmlformats.org/officeDocument/2006/relationships/image" Target="../media/image19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8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png"/><Relationship Id="rId5" Type="http://schemas.openxmlformats.org/officeDocument/2006/relationships/image" Target="../media/image192.wmf"/><Relationship Id="rId4" Type="http://schemas.openxmlformats.org/officeDocument/2006/relationships/oleObject" Target="../embeddings/oleObject17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1.png"/><Relationship Id="rId4" Type="http://schemas.openxmlformats.org/officeDocument/2006/relationships/image" Target="../media/image195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Firestarter\Desktop\Mobile Directory\MRS\MRS Pictures\NIF\nif-1209-18049.jpg"/>
          <p:cNvPicPr>
            <a:picLocks noChangeArrowheads="1"/>
          </p:cNvPicPr>
          <p:nvPr/>
        </p:nvPicPr>
        <p:blipFill rotWithShape="1">
          <a:blip r:embed="rId3" cstate="print"/>
          <a:srcRect l="11746" t="2802" r="14814" b="14448"/>
          <a:stretch/>
        </p:blipFill>
        <p:spPr bwMode="auto">
          <a:xfrm>
            <a:off x="-11875" y="-11875"/>
            <a:ext cx="9153144" cy="6876288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75657" y="61555"/>
            <a:ext cx="7026804" cy="830997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2400" dirty="0" smtClean="0">
                <a:solidFill>
                  <a:schemeClr val="bg1"/>
                </a:solidFill>
                <a:effectLst/>
              </a:rPr>
              <a:t>Inertial Confinement Fusion (ICF)</a:t>
            </a:r>
          </a:p>
          <a:p>
            <a:pPr algn="ctr" eaLnBrk="1" hangingPunct="1"/>
            <a:r>
              <a:rPr lang="en-US" sz="2400" dirty="0" smtClean="0">
                <a:solidFill>
                  <a:schemeClr val="bg1"/>
                </a:solidFill>
                <a:effectLst/>
              </a:rPr>
              <a:t>as an Energy Source and for Basic Science</a:t>
            </a:r>
            <a:endParaRPr lang="en-US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0" y="5889625"/>
            <a:ext cx="4572000" cy="968375"/>
          </a:xfrm>
          <a:prstGeom prst="rect">
            <a:avLst/>
          </a:prstGeom>
          <a:solidFill>
            <a:schemeClr val="accent2">
              <a:lumMod val="50000"/>
              <a:alpha val="4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effectLst/>
              </a:rPr>
              <a:t>Maria Gatu Johnson</a:t>
            </a:r>
            <a:endParaRPr lang="en-US" dirty="0">
              <a:solidFill>
                <a:schemeClr val="bg1"/>
              </a:solidFill>
              <a:effectLst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effectLst/>
              </a:rPr>
              <a:t>High-Energy-Density-Physics Division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effectLst/>
              </a:rPr>
              <a:t>MIT Plasma Science and Fusion Center</a:t>
            </a:r>
          </a:p>
        </p:txBody>
      </p:sp>
      <p:sp>
        <p:nvSpPr>
          <p:cNvPr id="2" name="Rectangle 1"/>
          <p:cNvSpPr/>
          <p:nvPr/>
        </p:nvSpPr>
        <p:spPr>
          <a:xfrm>
            <a:off x="5635181" y="6218082"/>
            <a:ext cx="3506088" cy="646331"/>
          </a:xfrm>
          <a:prstGeom prst="rect">
            <a:avLst/>
          </a:prstGeom>
          <a:solidFill>
            <a:schemeClr val="accent2">
              <a:lumMod val="50000"/>
              <a:alpha val="45000"/>
            </a:schemeClr>
          </a:solidFill>
        </p:spPr>
        <p:txBody>
          <a:bodyPr wrap="none">
            <a:spAutoFit/>
          </a:bodyPr>
          <a:lstStyle/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effectLst/>
              </a:rPr>
              <a:t>SULI Plasma Physics Course, 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effectLst/>
              </a:rPr>
              <a:t>PPPL, June 15, 2017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 fusion plasma conditions and confinement times 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are very different for the three approaches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10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04359" y="1238209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effectLst/>
              </a:rPr>
              <a:t>Gravitational confinement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536829" y="1238621"/>
            <a:ext cx="17476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smtClean="0">
                <a:effectLst/>
              </a:rPr>
              <a:t>Magnetic confinement</a:t>
            </a:r>
            <a:endParaRPr lang="en-US" dirty="0">
              <a:effectLst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543763" y="1238498"/>
            <a:ext cx="16264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effectLst/>
              </a:rPr>
              <a:t>Inertial </a:t>
            </a:r>
            <a:r>
              <a:rPr lang="en-US" dirty="0" smtClean="0">
                <a:effectLst/>
              </a:rPr>
              <a:t>confinement</a:t>
            </a:r>
            <a:endParaRPr lang="en-US" dirty="0">
              <a:effectLst/>
            </a:endParaRPr>
          </a:p>
        </p:txBody>
      </p:sp>
      <p:pic>
        <p:nvPicPr>
          <p:cNvPr id="18" name="Picture 11" descr="NIF_building_layout"/>
          <p:cNvPicPr>
            <a:picLocks noChangeAspect="1" noChangeArrowheads="1"/>
          </p:cNvPicPr>
          <p:nvPr/>
        </p:nvPicPr>
        <p:blipFill>
          <a:blip r:embed="rId3" cstate="print"/>
          <a:srcRect l="55772" t="46671" r="7039"/>
          <a:stretch>
            <a:fillRect/>
          </a:stretch>
        </p:blipFill>
        <p:spPr bwMode="auto">
          <a:xfrm>
            <a:off x="6049160" y="1994524"/>
            <a:ext cx="2461490" cy="2284422"/>
          </a:xfrm>
          <a:prstGeom prst="rect">
            <a:avLst/>
          </a:prstGeom>
          <a:noFill/>
        </p:spPr>
      </p:pic>
      <p:pic>
        <p:nvPicPr>
          <p:cNvPr id="19" name="Picture 12" descr="Tokmak_-_ITER_c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5579" y="1902910"/>
            <a:ext cx="2397557" cy="2397557"/>
          </a:xfrm>
          <a:prstGeom prst="rect">
            <a:avLst/>
          </a:prstGeom>
          <a:noFill/>
        </p:spPr>
      </p:pic>
      <p:pic>
        <p:nvPicPr>
          <p:cNvPr id="20" name="Picture 2" descr="The Sun. Image credit: NASA/SD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570" y="1902908"/>
            <a:ext cx="2280846" cy="2280846"/>
          </a:xfrm>
          <a:prstGeom prst="rect">
            <a:avLst/>
          </a:prstGeom>
          <a:noFill/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589566" y="4782353"/>
            <a:ext cx="1571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 smtClean="0">
                <a:effectLst/>
              </a:rPr>
              <a:t>n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~ 10</a:t>
            </a:r>
            <a:r>
              <a:rPr lang="en-US" baseline="30000" dirty="0">
                <a:effectLst/>
              </a:rPr>
              <a:t>14 </a:t>
            </a:r>
            <a:r>
              <a:rPr lang="en-US" dirty="0">
                <a:effectLst/>
              </a:rPr>
              <a:t>cm</a:t>
            </a:r>
            <a:r>
              <a:rPr lang="en-US" baseline="30000" dirty="0">
                <a:effectLst/>
              </a:rPr>
              <a:t>-3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637427" y="5553229"/>
            <a:ext cx="9476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 err="1">
                <a:effectLst/>
                <a:latin typeface="Symbol" pitchFamily="18" charset="2"/>
              </a:rPr>
              <a:t>t</a:t>
            </a:r>
            <a:r>
              <a:rPr lang="en-US" i="1" baseline="-25000" dirty="0" err="1">
                <a:effectLst/>
              </a:rPr>
              <a:t>c</a:t>
            </a:r>
            <a:r>
              <a:rPr lang="en-US" dirty="0" smtClean="0">
                <a:effectLst/>
                <a:latin typeface="Symbol" pitchFamily="18" charset="2"/>
              </a:rPr>
              <a:t> </a:t>
            </a:r>
            <a:r>
              <a:rPr lang="en-US" dirty="0">
                <a:effectLst/>
              </a:rPr>
              <a:t>~ 1 s</a:t>
            </a:r>
            <a:endParaRPr lang="en-US" baseline="30000" dirty="0">
              <a:effectLst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433127" y="4790929"/>
            <a:ext cx="1571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 smtClean="0">
                <a:effectLst/>
              </a:rPr>
              <a:t>n </a:t>
            </a:r>
            <a:r>
              <a:rPr lang="en-US" dirty="0">
                <a:effectLst/>
              </a:rPr>
              <a:t>~ 10</a:t>
            </a:r>
            <a:r>
              <a:rPr lang="en-US" baseline="30000" dirty="0">
                <a:effectLst/>
              </a:rPr>
              <a:t>26 </a:t>
            </a:r>
            <a:r>
              <a:rPr lang="en-US" dirty="0">
                <a:effectLst/>
              </a:rPr>
              <a:t>cm</a:t>
            </a:r>
            <a:r>
              <a:rPr lang="en-US" baseline="30000" dirty="0">
                <a:effectLst/>
              </a:rPr>
              <a:t>-3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446638" y="5555435"/>
            <a:ext cx="15515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 err="1" smtClean="0">
                <a:effectLst/>
                <a:latin typeface="Symbol" pitchFamily="18" charset="2"/>
              </a:rPr>
              <a:t>t</a:t>
            </a:r>
            <a:r>
              <a:rPr lang="en-US" i="1" baseline="-25000" dirty="0" err="1" smtClean="0">
                <a:effectLst/>
                <a:latin typeface="+mn-lt"/>
              </a:rPr>
              <a:t>c</a:t>
            </a:r>
            <a:r>
              <a:rPr lang="en-US" dirty="0" smtClean="0">
                <a:effectLst/>
                <a:latin typeface="Symbol" pitchFamily="18" charset="2"/>
              </a:rPr>
              <a:t> </a:t>
            </a:r>
            <a:r>
              <a:rPr lang="en-US" dirty="0">
                <a:effectLst/>
              </a:rPr>
              <a:t>~ </a:t>
            </a:r>
            <a:r>
              <a:rPr lang="en-US" dirty="0" smtClean="0">
                <a:effectLst/>
              </a:rPr>
              <a:t>3</a:t>
            </a:r>
            <a:r>
              <a:rPr lang="en-US" sz="1600" dirty="0" smtClean="0">
                <a:effectLst/>
                <a:latin typeface="Arial"/>
                <a:cs typeface="Arial"/>
              </a:rPr>
              <a:t>×</a:t>
            </a:r>
            <a:r>
              <a:rPr lang="en-US" dirty="0" smtClean="0">
                <a:effectLst/>
              </a:rPr>
              <a:t>10</a:t>
            </a:r>
            <a:r>
              <a:rPr lang="en-US" baseline="30000" dirty="0" smtClean="0">
                <a:effectLst/>
              </a:rPr>
              <a:t>-11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s</a:t>
            </a:r>
            <a:endParaRPr lang="en-US" baseline="30000" dirty="0">
              <a:effectLst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6422889" y="5188517"/>
            <a:ext cx="2111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1" dirty="0">
                <a:effectLst/>
              </a:rPr>
              <a:t>T </a:t>
            </a:r>
            <a:r>
              <a:rPr lang="en-US" dirty="0">
                <a:effectLst/>
              </a:rPr>
              <a:t>~ 100 million K</a:t>
            </a:r>
            <a:endParaRPr lang="en-US" baseline="30000" dirty="0">
              <a:effectLst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71691" y="4782353"/>
            <a:ext cx="15279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 smtClean="0">
                <a:effectLst/>
              </a:rPr>
              <a:t>n </a:t>
            </a:r>
            <a:r>
              <a:rPr lang="en-US" dirty="0">
                <a:effectLst/>
              </a:rPr>
              <a:t>~ 10</a:t>
            </a:r>
            <a:r>
              <a:rPr lang="en-US" baseline="30000" dirty="0">
                <a:effectLst/>
              </a:rPr>
              <a:t>26 </a:t>
            </a:r>
            <a:r>
              <a:rPr lang="en-US" dirty="0">
                <a:effectLst/>
              </a:rPr>
              <a:t>cm</a:t>
            </a:r>
            <a:r>
              <a:rPr lang="en-US" baseline="30000" dirty="0">
                <a:effectLst/>
              </a:rPr>
              <a:t>-3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609716" y="5564600"/>
            <a:ext cx="16417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 err="1" smtClean="0">
                <a:effectLst/>
                <a:latin typeface="Symbol" pitchFamily="18" charset="2"/>
              </a:rPr>
              <a:t>t</a:t>
            </a:r>
            <a:r>
              <a:rPr lang="en-US" i="1" baseline="-25000" dirty="0" err="1" smtClean="0">
                <a:effectLst/>
              </a:rPr>
              <a:t>c</a:t>
            </a:r>
            <a:r>
              <a:rPr lang="en-US" dirty="0" smtClean="0">
                <a:effectLst/>
              </a:rPr>
              <a:t> ~ </a:t>
            </a:r>
            <a:r>
              <a:rPr lang="en-US" dirty="0">
                <a:effectLst/>
                <a:sym typeface="Symbol" pitchFamily="18" charset="2"/>
              </a:rPr>
              <a:t>10</a:t>
            </a:r>
            <a:r>
              <a:rPr lang="en-US" baseline="30000" dirty="0">
                <a:effectLst/>
                <a:sym typeface="Symbol" pitchFamily="18" charset="2"/>
              </a:rPr>
              <a:t>4</a:t>
            </a:r>
            <a:r>
              <a:rPr lang="en-US" dirty="0">
                <a:effectLst/>
                <a:sym typeface="Symbol" pitchFamily="18" charset="2"/>
              </a:rPr>
              <a:t> </a:t>
            </a:r>
            <a:r>
              <a:rPr lang="en-US" dirty="0" smtClean="0">
                <a:effectLst/>
                <a:sym typeface="Symbol" pitchFamily="18" charset="2"/>
              </a:rPr>
              <a:t>years</a:t>
            </a:r>
            <a:endParaRPr lang="en-US" dirty="0">
              <a:effectLst/>
              <a:sym typeface="Symbol" pitchFamily="18" charset="2"/>
            </a:endParaRPr>
          </a:p>
        </p:txBody>
      </p:sp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3608513" y="5191405"/>
            <a:ext cx="20916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1" dirty="0">
                <a:effectLst/>
              </a:rPr>
              <a:t>T</a:t>
            </a:r>
            <a:r>
              <a:rPr lang="en-US" dirty="0">
                <a:effectLst/>
              </a:rPr>
              <a:t> ~ 100 million K</a:t>
            </a:r>
            <a:endParaRPr lang="en-US" baseline="30000" dirty="0">
              <a:effectLst/>
            </a:endParaRP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595441" y="5185807"/>
            <a:ext cx="2076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1" dirty="0">
                <a:effectLst/>
              </a:rPr>
              <a:t>T </a:t>
            </a:r>
            <a:r>
              <a:rPr lang="en-US" dirty="0">
                <a:effectLst/>
              </a:rPr>
              <a:t>~ 15 million K</a:t>
            </a:r>
            <a:endParaRPr lang="en-US" baseline="30000" dirty="0">
              <a:effectLst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586" y="3"/>
            <a:ext cx="1375698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Fusion basics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138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Outline</a:t>
            </a:r>
          </a:p>
          <a:p>
            <a:pPr marL="457200"/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7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11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18321" y="2205990"/>
            <a:ext cx="6171099" cy="40005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7150" y="2251710"/>
            <a:ext cx="469731" cy="30861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618321" y="1453218"/>
            <a:ext cx="7481456" cy="45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Fusion Basics</a:t>
            </a:r>
          </a:p>
          <a:p>
            <a:pPr eaLnBrk="1" hangingPunct="1">
              <a:lnSpc>
                <a:spcPct val="80000"/>
              </a:lnSpc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The principle of Inertial Confinement Fusion (ICF)</a:t>
            </a:r>
            <a:endParaRPr lang="en-US" sz="1800" b="0" kern="0" dirty="0">
              <a:effectLst/>
            </a:endParaRPr>
          </a:p>
          <a:p>
            <a:pPr eaLnBrk="1" hangingPunct="1">
              <a:lnSpc>
                <a:spcPct val="80000"/>
              </a:lnSpc>
            </a:pPr>
            <a:endParaRPr lang="en-US" sz="1800" b="0" kern="0" dirty="0">
              <a:effectLst/>
            </a:endParaRPr>
          </a:p>
          <a:p>
            <a:pPr marL="342900" lvl="1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1800" kern="0" dirty="0" smtClean="0">
                <a:effectLst/>
              </a:rPr>
              <a:t>ICF facilities</a:t>
            </a:r>
            <a:endParaRPr lang="en-US" sz="1800" b="0" kern="0" dirty="0" smtClean="0">
              <a:effectLst/>
            </a:endParaRP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OMEGA laser facility</a:t>
            </a: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Z pulsed power machine</a:t>
            </a: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National Ignition Facility (NIF)</a:t>
            </a:r>
          </a:p>
          <a:p>
            <a:pPr marL="342900" lvl="1" indent="-342900" eaLnBrk="1" hangingPunct="1">
              <a:lnSpc>
                <a:spcPct val="80000"/>
              </a:lnSpc>
              <a:buNone/>
            </a:pPr>
            <a:endParaRPr lang="en-US" sz="1800" b="0" kern="0" dirty="0" smtClean="0">
              <a:effectLst/>
            </a:endParaRPr>
          </a:p>
          <a:p>
            <a:pPr marL="342900" lvl="1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1800" kern="0" dirty="0" smtClean="0">
                <a:effectLst/>
              </a:rPr>
              <a:t>NIF experiments</a:t>
            </a:r>
            <a:endParaRPr lang="en-US" sz="1400" b="0" kern="0" dirty="0" smtClean="0">
              <a:effectLst/>
            </a:endParaRPr>
          </a:p>
          <a:p>
            <a:pPr marL="677863" lvl="1" indent="-342900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Status</a:t>
            </a:r>
          </a:p>
          <a:p>
            <a:pPr marL="677863" lvl="1" indent="-342900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Engineering </a:t>
            </a:r>
            <a:r>
              <a:rPr lang="en-US" sz="1800" b="0" kern="0" dirty="0">
                <a:effectLst/>
              </a:rPr>
              <a:t>and scientific challenges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Basic-science experiments on OMEGA and the NIF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b="1" kern="0" dirty="0" smtClean="0">
                <a:effectLst/>
              </a:rPr>
              <a:t>		</a:t>
            </a:r>
            <a:endParaRPr lang="en-US" sz="1800" b="1" kern="0" dirty="0">
              <a:solidFill>
                <a:srgbClr val="FF33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13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ICF uses the inertia of a dense shell to confine the plasma before it blows apart under its own pressure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12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275223" y="1403770"/>
            <a:ext cx="4822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/>
                <a:cs typeface="Times New Roman" pitchFamily="18" charset="0"/>
              </a:rPr>
              <a:t>The confinement </a:t>
            </a:r>
            <a:r>
              <a:rPr lang="en-US" dirty="0">
                <a:effectLst/>
                <a:cs typeface="Times New Roman" pitchFamily="18" charset="0"/>
              </a:rPr>
              <a:t>time (</a:t>
            </a:r>
            <a:r>
              <a:rPr lang="en-US" i="1" dirty="0" err="1" smtClean="0">
                <a:effectLst/>
                <a:latin typeface="Symbol" pitchFamily="18" charset="2"/>
                <a:cs typeface="Times New Roman" pitchFamily="18" charset="0"/>
              </a:rPr>
              <a:t>t</a:t>
            </a:r>
            <a:r>
              <a:rPr lang="en-US" i="1" baseline="-25000" dirty="0" err="1" smtClean="0">
                <a:effectLst/>
                <a:cs typeface="Times New Roman" pitchFamily="18" charset="0"/>
              </a:rPr>
              <a:t>c</a:t>
            </a:r>
            <a:r>
              <a:rPr lang="en-US" dirty="0" smtClean="0">
                <a:effectLst/>
                <a:cs typeface="Times New Roman" pitchFamily="18" charset="0"/>
              </a:rPr>
              <a:t>) can be</a:t>
            </a:r>
            <a:endParaRPr lang="en-US" dirty="0">
              <a:effectLst/>
              <a:cs typeface="Times New Roman" pitchFamily="18" charset="0"/>
            </a:endParaRPr>
          </a:p>
          <a:p>
            <a:r>
              <a:rPr lang="en-US" dirty="0" smtClean="0">
                <a:effectLst/>
                <a:cs typeface="Times New Roman" pitchFamily="18" charset="0"/>
              </a:rPr>
              <a:t>expressed in terms of the sound speed </a:t>
            </a:r>
            <a:r>
              <a:rPr lang="en-US" i="1" dirty="0" err="1" smtClean="0">
                <a:effectLst/>
                <a:cs typeface="Times New Roman" pitchFamily="18" charset="0"/>
              </a:rPr>
              <a:t>c</a:t>
            </a:r>
            <a:r>
              <a:rPr lang="en-US" baseline="-25000" dirty="0" err="1" smtClean="0">
                <a:effectLst/>
                <a:cs typeface="Times New Roman" pitchFamily="18" charset="0"/>
              </a:rPr>
              <a:t>s</a:t>
            </a:r>
            <a:r>
              <a:rPr lang="en-US" dirty="0" smtClean="0">
                <a:effectLst/>
                <a:cs typeface="Times New Roman" pitchFamily="18" charset="0"/>
              </a:rPr>
              <a:t>:</a:t>
            </a:r>
            <a:endParaRPr lang="en-US" dirty="0">
              <a:effectLst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00842" y="1249654"/>
            <a:ext cx="4153660" cy="2472730"/>
            <a:chOff x="4845996" y="1558683"/>
            <a:chExt cx="4153660" cy="2472730"/>
          </a:xfrm>
        </p:grpSpPr>
        <p:grpSp>
          <p:nvGrpSpPr>
            <p:cNvPr id="40" name="Group 39"/>
            <p:cNvGrpSpPr/>
            <p:nvPr/>
          </p:nvGrpSpPr>
          <p:grpSpPr>
            <a:xfrm>
              <a:off x="4845996" y="1558683"/>
              <a:ext cx="4153660" cy="2472730"/>
              <a:chOff x="228601" y="2226271"/>
              <a:chExt cx="4153660" cy="2472730"/>
            </a:xfrm>
          </p:grpSpPr>
          <p:pic>
            <p:nvPicPr>
              <p:cNvPr id="41" name="Picture 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28601" y="2331025"/>
                <a:ext cx="2461562" cy="23679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2624898" y="2226271"/>
                <a:ext cx="17573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effectLst/>
                  </a:rPr>
                  <a:t>High-density DT shell</a:t>
                </a:r>
                <a:endParaRPr lang="en-US" b="1" dirty="0">
                  <a:effectLst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690162" y="2917561"/>
                <a:ext cx="16689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effectLst/>
                  </a:rPr>
                  <a:t>DT gas core</a:t>
                </a:r>
                <a:endParaRPr lang="en-US" dirty="0">
                  <a:effectLst/>
                </a:endParaRPr>
              </a:p>
            </p:txBody>
          </p:sp>
        </p:grpSp>
        <p:sp>
          <p:nvSpPr>
            <p:cNvPr id="37" name="Line 12"/>
            <p:cNvSpPr>
              <a:spLocks noChangeShapeType="1"/>
            </p:cNvSpPr>
            <p:nvPr/>
          </p:nvSpPr>
          <p:spPr bwMode="auto">
            <a:xfrm>
              <a:off x="6121011" y="2895402"/>
              <a:ext cx="908279" cy="4534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6399461" y="3122116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800" b="1" baseline="0" dirty="0">
                  <a:effectLst/>
                  <a:latin typeface="Arial" charset="0"/>
                  <a:cs typeface="Arial" charset="0"/>
                </a:rPr>
                <a:t>R</a:t>
              </a:r>
            </a:p>
          </p:txBody>
        </p:sp>
        <p:sp>
          <p:nvSpPr>
            <p:cNvPr id="44" name="Text Box 14"/>
            <p:cNvSpPr txBox="1">
              <a:spLocks noChangeArrowheads="1"/>
            </p:cNvSpPr>
            <p:nvPr/>
          </p:nvSpPr>
          <p:spPr bwMode="auto">
            <a:xfrm>
              <a:off x="5505787" y="3365111"/>
              <a:ext cx="3273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l-GR" sz="1800" b="1" baseline="0" dirty="0" smtClean="0">
                  <a:effectLst/>
                  <a:latin typeface="Arial"/>
                  <a:cs typeface="Arial"/>
                </a:rPr>
                <a:t>ρ</a:t>
              </a:r>
              <a:endParaRPr lang="en-US" sz="1800" b="1" baseline="0" dirty="0"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5" name="Line 12"/>
            <p:cNvSpPr>
              <a:spLocks noChangeShapeType="1"/>
            </p:cNvSpPr>
            <p:nvPr/>
          </p:nvSpPr>
          <p:spPr bwMode="auto">
            <a:xfrm flipH="1">
              <a:off x="6121011" y="2493817"/>
              <a:ext cx="1186546" cy="3536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2"/>
            <p:cNvSpPr>
              <a:spLocks noChangeShapeType="1"/>
            </p:cNvSpPr>
            <p:nvPr/>
          </p:nvSpPr>
          <p:spPr bwMode="auto">
            <a:xfrm flipH="1">
              <a:off x="6750839" y="2019733"/>
              <a:ext cx="444609" cy="1852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2450" y="2570651"/>
            <a:ext cx="2349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effectLst/>
              </a:rPr>
              <a:t>Local confinement time:</a:t>
            </a:r>
            <a:endParaRPr lang="en-US" sz="1600" b="0" dirty="0">
              <a:solidFill>
                <a:srgbClr val="FF0000"/>
              </a:solidFill>
              <a:effectLst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119656" y="3976821"/>
            <a:ext cx="3621913" cy="2314575"/>
            <a:chOff x="5129975" y="3986213"/>
            <a:chExt cx="3621913" cy="2314575"/>
          </a:xfrm>
        </p:grpSpPr>
        <p:sp>
          <p:nvSpPr>
            <p:cNvPr id="30" name="Text Box 20"/>
            <p:cNvSpPr txBox="1">
              <a:spLocks noChangeArrowheads="1"/>
            </p:cNvSpPr>
            <p:nvPr/>
          </p:nvSpPr>
          <p:spPr bwMode="auto">
            <a:xfrm>
              <a:off x="6770688" y="4232275"/>
              <a:ext cx="1981200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b="1" dirty="0" smtClean="0">
                  <a:effectLst/>
                  <a:latin typeface="+mn-lt"/>
                </a:rPr>
                <a:t>Rarefaction </a:t>
              </a:r>
              <a:r>
                <a:rPr lang="en-US" sz="1400" b="1" dirty="0">
                  <a:effectLst/>
                  <a:latin typeface="+mn-lt"/>
                </a:rPr>
                <a:t>propagates into and decompresses the </a:t>
              </a:r>
            </a:p>
            <a:p>
              <a:pPr algn="l"/>
              <a:r>
                <a:rPr lang="en-US" sz="1400" b="1" dirty="0">
                  <a:effectLst/>
                  <a:latin typeface="+mn-lt"/>
                </a:rPr>
                <a:t>assembled mass at the sound speed</a:t>
              </a:r>
              <a:r>
                <a:rPr lang="en-US" sz="1400" i="1" dirty="0">
                  <a:effectLst/>
                  <a:latin typeface="+mn-lt"/>
                </a:rPr>
                <a:t> </a:t>
              </a:r>
              <a:r>
                <a:rPr lang="en-US" sz="1400" i="1" dirty="0" err="1">
                  <a:effectLst/>
                  <a:latin typeface="+mn-lt"/>
                </a:rPr>
                <a:t>c</a:t>
              </a:r>
              <a:r>
                <a:rPr lang="en-US" sz="1400" i="1" baseline="-25000" dirty="0" err="1">
                  <a:effectLst/>
                  <a:latin typeface="+mn-lt"/>
                </a:rPr>
                <a:t>s</a:t>
              </a:r>
              <a:endParaRPr lang="en-US" sz="1400" i="1" baseline="-25000" dirty="0">
                <a:effectLst/>
                <a:latin typeface="+mn-lt"/>
              </a:endParaRPr>
            </a:p>
          </p:txBody>
        </p:sp>
        <p:graphicFrame>
          <p:nvGraphicFramePr>
            <p:cNvPr id="31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1545098"/>
                </p:ext>
              </p:extLst>
            </p:nvPr>
          </p:nvGraphicFramePr>
          <p:xfrm>
            <a:off x="7981950" y="5799138"/>
            <a:ext cx="222250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609" name="Equation" r:id="rId6" imgW="114120" imgH="126720" progId="Equation.3">
                    <p:embed/>
                  </p:oleObj>
                </mc:Choice>
                <mc:Fallback>
                  <p:oleObj name="Equation" r:id="rId6" imgW="114120" imgH="126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81950" y="5799138"/>
                          <a:ext cx="222250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Line 23"/>
            <p:cNvSpPr>
              <a:spLocks noChangeShapeType="1"/>
            </p:cNvSpPr>
            <p:nvPr/>
          </p:nvSpPr>
          <p:spPr bwMode="auto">
            <a:xfrm>
              <a:off x="5505450" y="5921375"/>
              <a:ext cx="2455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4"/>
            <p:cNvSpPr>
              <a:spLocks noChangeShapeType="1"/>
            </p:cNvSpPr>
            <p:nvPr/>
          </p:nvSpPr>
          <p:spPr bwMode="auto">
            <a:xfrm flipV="1">
              <a:off x="5502275" y="3986213"/>
              <a:ext cx="0" cy="19383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6"/>
            <p:cNvSpPr>
              <a:spLocks noChangeShapeType="1"/>
            </p:cNvSpPr>
            <p:nvPr/>
          </p:nvSpPr>
          <p:spPr bwMode="auto">
            <a:xfrm rot="16200000">
              <a:off x="5876131" y="5269707"/>
              <a:ext cx="13001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8"/>
            <p:cNvSpPr>
              <a:spLocks/>
            </p:cNvSpPr>
            <p:nvPr/>
          </p:nvSpPr>
          <p:spPr bwMode="auto">
            <a:xfrm>
              <a:off x="6337300" y="4627563"/>
              <a:ext cx="620713" cy="1289050"/>
            </a:xfrm>
            <a:custGeom>
              <a:avLst/>
              <a:gdLst>
                <a:gd name="T0" fmla="*/ 0 w 391"/>
                <a:gd name="T1" fmla="*/ 0 h 812"/>
                <a:gd name="T2" fmla="*/ 2147483647 w 391"/>
                <a:gd name="T3" fmla="*/ 2147483647 h 812"/>
                <a:gd name="T4" fmla="*/ 2147483647 w 391"/>
                <a:gd name="T5" fmla="*/ 2147483647 h 812"/>
                <a:gd name="T6" fmla="*/ 0 60000 65536"/>
                <a:gd name="T7" fmla="*/ 0 60000 65536"/>
                <a:gd name="T8" fmla="*/ 0 60000 65536"/>
                <a:gd name="T9" fmla="*/ 0 w 391"/>
                <a:gd name="T10" fmla="*/ 0 h 812"/>
                <a:gd name="T11" fmla="*/ 391 w 391"/>
                <a:gd name="T12" fmla="*/ 812 h 8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1" h="812">
                  <a:moveTo>
                    <a:pt x="0" y="0"/>
                  </a:moveTo>
                  <a:cubicBezTo>
                    <a:pt x="28" y="125"/>
                    <a:pt x="56" y="250"/>
                    <a:pt x="121" y="385"/>
                  </a:cubicBezTo>
                  <a:cubicBezTo>
                    <a:pt x="186" y="520"/>
                    <a:pt x="288" y="666"/>
                    <a:pt x="391" y="81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9"/>
            <p:cNvSpPr>
              <a:spLocks/>
            </p:cNvSpPr>
            <p:nvPr/>
          </p:nvSpPr>
          <p:spPr bwMode="auto">
            <a:xfrm>
              <a:off x="6151563" y="4643438"/>
              <a:ext cx="1023937" cy="1262062"/>
            </a:xfrm>
            <a:custGeom>
              <a:avLst/>
              <a:gdLst>
                <a:gd name="T0" fmla="*/ 0 w 391"/>
                <a:gd name="T1" fmla="*/ 0 h 812"/>
                <a:gd name="T2" fmla="*/ 2147483647 w 391"/>
                <a:gd name="T3" fmla="*/ 2147483647 h 812"/>
                <a:gd name="T4" fmla="*/ 2147483647 w 391"/>
                <a:gd name="T5" fmla="*/ 2147483647 h 812"/>
                <a:gd name="T6" fmla="*/ 0 60000 65536"/>
                <a:gd name="T7" fmla="*/ 0 60000 65536"/>
                <a:gd name="T8" fmla="*/ 0 60000 65536"/>
                <a:gd name="T9" fmla="*/ 0 w 391"/>
                <a:gd name="T10" fmla="*/ 0 h 812"/>
                <a:gd name="T11" fmla="*/ 391 w 391"/>
                <a:gd name="T12" fmla="*/ 812 h 8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1" h="812">
                  <a:moveTo>
                    <a:pt x="0" y="0"/>
                  </a:moveTo>
                  <a:cubicBezTo>
                    <a:pt x="28" y="125"/>
                    <a:pt x="56" y="250"/>
                    <a:pt x="121" y="385"/>
                  </a:cubicBezTo>
                  <a:cubicBezTo>
                    <a:pt x="186" y="520"/>
                    <a:pt x="288" y="666"/>
                    <a:pt x="391" y="81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50"/>
            <p:cNvSpPr>
              <a:spLocks/>
            </p:cNvSpPr>
            <p:nvPr/>
          </p:nvSpPr>
          <p:spPr bwMode="auto">
            <a:xfrm>
              <a:off x="5972175" y="4622800"/>
              <a:ext cx="1427163" cy="1279525"/>
            </a:xfrm>
            <a:custGeom>
              <a:avLst/>
              <a:gdLst>
                <a:gd name="T0" fmla="*/ 0 w 391"/>
                <a:gd name="T1" fmla="*/ 0 h 812"/>
                <a:gd name="T2" fmla="*/ 2147483647 w 391"/>
                <a:gd name="T3" fmla="*/ 2147483647 h 812"/>
                <a:gd name="T4" fmla="*/ 2147483647 w 391"/>
                <a:gd name="T5" fmla="*/ 2147483647 h 812"/>
                <a:gd name="T6" fmla="*/ 0 60000 65536"/>
                <a:gd name="T7" fmla="*/ 0 60000 65536"/>
                <a:gd name="T8" fmla="*/ 0 60000 65536"/>
                <a:gd name="T9" fmla="*/ 0 w 391"/>
                <a:gd name="T10" fmla="*/ 0 h 812"/>
                <a:gd name="T11" fmla="*/ 391 w 391"/>
                <a:gd name="T12" fmla="*/ 812 h 8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1" h="812">
                  <a:moveTo>
                    <a:pt x="0" y="0"/>
                  </a:moveTo>
                  <a:cubicBezTo>
                    <a:pt x="28" y="125"/>
                    <a:pt x="56" y="250"/>
                    <a:pt x="121" y="385"/>
                  </a:cubicBezTo>
                  <a:cubicBezTo>
                    <a:pt x="186" y="520"/>
                    <a:pt x="288" y="666"/>
                    <a:pt x="391" y="81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51"/>
            <p:cNvSpPr>
              <a:spLocks/>
            </p:cNvSpPr>
            <p:nvPr/>
          </p:nvSpPr>
          <p:spPr bwMode="auto">
            <a:xfrm>
              <a:off x="5805488" y="4637088"/>
              <a:ext cx="1820862" cy="1271587"/>
            </a:xfrm>
            <a:custGeom>
              <a:avLst/>
              <a:gdLst>
                <a:gd name="T0" fmla="*/ 0 w 391"/>
                <a:gd name="T1" fmla="*/ 0 h 812"/>
                <a:gd name="T2" fmla="*/ 2147483647 w 391"/>
                <a:gd name="T3" fmla="*/ 2147483647 h 812"/>
                <a:gd name="T4" fmla="*/ 2147483647 w 391"/>
                <a:gd name="T5" fmla="*/ 2147483647 h 812"/>
                <a:gd name="T6" fmla="*/ 0 60000 65536"/>
                <a:gd name="T7" fmla="*/ 0 60000 65536"/>
                <a:gd name="T8" fmla="*/ 0 60000 65536"/>
                <a:gd name="T9" fmla="*/ 0 w 391"/>
                <a:gd name="T10" fmla="*/ 0 h 812"/>
                <a:gd name="T11" fmla="*/ 391 w 391"/>
                <a:gd name="T12" fmla="*/ 812 h 8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1" h="812">
                  <a:moveTo>
                    <a:pt x="0" y="0"/>
                  </a:moveTo>
                  <a:cubicBezTo>
                    <a:pt x="28" y="125"/>
                    <a:pt x="56" y="250"/>
                    <a:pt x="121" y="385"/>
                  </a:cubicBezTo>
                  <a:cubicBezTo>
                    <a:pt x="186" y="520"/>
                    <a:pt x="288" y="666"/>
                    <a:pt x="391" y="81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52"/>
            <p:cNvSpPr>
              <a:spLocks/>
            </p:cNvSpPr>
            <p:nvPr/>
          </p:nvSpPr>
          <p:spPr bwMode="auto">
            <a:xfrm>
              <a:off x="5616575" y="4633913"/>
              <a:ext cx="2205038" cy="1279525"/>
            </a:xfrm>
            <a:custGeom>
              <a:avLst/>
              <a:gdLst>
                <a:gd name="T0" fmla="*/ 0 w 391"/>
                <a:gd name="T1" fmla="*/ 0 h 812"/>
                <a:gd name="T2" fmla="*/ 2147483647 w 391"/>
                <a:gd name="T3" fmla="*/ 2147483647 h 812"/>
                <a:gd name="T4" fmla="*/ 2147483647 w 391"/>
                <a:gd name="T5" fmla="*/ 2147483647 h 812"/>
                <a:gd name="T6" fmla="*/ 0 60000 65536"/>
                <a:gd name="T7" fmla="*/ 0 60000 65536"/>
                <a:gd name="T8" fmla="*/ 0 60000 65536"/>
                <a:gd name="T9" fmla="*/ 0 w 391"/>
                <a:gd name="T10" fmla="*/ 0 h 812"/>
                <a:gd name="T11" fmla="*/ 391 w 391"/>
                <a:gd name="T12" fmla="*/ 812 h 8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1" h="812">
                  <a:moveTo>
                    <a:pt x="0" y="0"/>
                  </a:moveTo>
                  <a:cubicBezTo>
                    <a:pt x="28" y="125"/>
                    <a:pt x="56" y="250"/>
                    <a:pt x="121" y="385"/>
                  </a:cubicBezTo>
                  <a:cubicBezTo>
                    <a:pt x="186" y="520"/>
                    <a:pt x="288" y="666"/>
                    <a:pt x="391" y="81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43"/>
            <p:cNvSpPr>
              <a:spLocks noChangeShapeType="1"/>
            </p:cNvSpPr>
            <p:nvPr/>
          </p:nvSpPr>
          <p:spPr bwMode="auto">
            <a:xfrm>
              <a:off x="5510213" y="4624388"/>
              <a:ext cx="10239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AutoShape 53"/>
            <p:cNvSpPr>
              <a:spLocks noChangeArrowheads="1"/>
            </p:cNvSpPr>
            <p:nvPr/>
          </p:nvSpPr>
          <p:spPr bwMode="auto">
            <a:xfrm flipH="1">
              <a:off x="5705475" y="4857750"/>
              <a:ext cx="723900" cy="107950"/>
            </a:xfrm>
            <a:prstGeom prst="rightArrow">
              <a:avLst>
                <a:gd name="adj1" fmla="val 50000"/>
                <a:gd name="adj2" fmla="val 167647"/>
              </a:avLst>
            </a:prstGeom>
            <a:solidFill>
              <a:schemeClr val="accent4"/>
            </a:solidFill>
            <a:ln w="9525">
              <a:solidFill>
                <a:schemeClr val="tx1"/>
              </a:solidFill>
              <a:miter lim="800000"/>
              <a:headEnd/>
              <a:tailEnd type="none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3" name="Picture 52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9975" y="4018194"/>
              <a:ext cx="190500" cy="241300"/>
            </a:xfrm>
            <a:prstGeom prst="rect">
              <a:avLst/>
            </a:prstGeom>
          </p:spPr>
        </p:pic>
        <p:pic>
          <p:nvPicPr>
            <p:cNvPr id="54" name="Picture 53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6594" y="6046788"/>
              <a:ext cx="266700" cy="254000"/>
            </a:xfrm>
            <a:prstGeom prst="rect">
              <a:avLst/>
            </a:prstGeom>
          </p:spPr>
        </p:pic>
      </p:grp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786956"/>
              </p:ext>
            </p:extLst>
          </p:nvPr>
        </p:nvGraphicFramePr>
        <p:xfrm>
          <a:off x="2928938" y="2309813"/>
          <a:ext cx="1590675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10" name="Equation" r:id="rId10" imgW="799920" imgH="431640" progId="Equation.3">
                  <p:embed/>
                </p:oleObj>
              </mc:Choice>
              <mc:Fallback>
                <p:oleObj name="Equation" r:id="rId10" imgW="79992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28938" y="2309813"/>
                        <a:ext cx="1590675" cy="85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540789"/>
              </p:ext>
            </p:extLst>
          </p:nvPr>
        </p:nvGraphicFramePr>
        <p:xfrm>
          <a:off x="204788" y="3413125"/>
          <a:ext cx="4570412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11" name="Equation" r:id="rId12" imgW="2298600" imgH="482400" progId="Equation.3">
                  <p:embed/>
                </p:oleObj>
              </mc:Choice>
              <mc:Fallback>
                <p:oleObj name="Equation" r:id="rId12" imgW="2298600" imgH="48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4788" y="3413125"/>
                        <a:ext cx="4570412" cy="958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590474"/>
              </p:ext>
            </p:extLst>
          </p:nvPr>
        </p:nvGraphicFramePr>
        <p:xfrm>
          <a:off x="749474" y="4517977"/>
          <a:ext cx="882976" cy="9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12" name="Equation" r:id="rId14" imgW="406080" imgH="431640" progId="Equation.3">
                  <p:embed/>
                </p:oleObj>
              </mc:Choice>
              <mc:Fallback>
                <p:oleObj name="Equation" r:id="rId14" imgW="40608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49474" y="4517977"/>
                        <a:ext cx="882976" cy="9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47562" y="6501011"/>
            <a:ext cx="3521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effectLst/>
              </a:rPr>
              <a:t>M. Rosen, Phys. Plasmas </a:t>
            </a:r>
            <a:r>
              <a:rPr lang="en-US" sz="1400" dirty="0" smtClean="0">
                <a:effectLst/>
              </a:rPr>
              <a:t>6</a:t>
            </a:r>
            <a:r>
              <a:rPr lang="en-US" sz="1400" b="0" dirty="0" smtClean="0">
                <a:effectLst/>
              </a:rPr>
              <a:t>, 1690 (1999)</a:t>
            </a:r>
            <a:endParaRPr lang="en-US" sz="1400" b="0" dirty="0">
              <a:effectLst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47562" y="6491288"/>
            <a:ext cx="335603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352450" y="3206553"/>
            <a:ext cx="2349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effectLst/>
              </a:rPr>
              <a:t>Mass average:</a:t>
            </a:r>
            <a:endParaRPr lang="en-US" sz="16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71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“Areal density” 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  <a:sym typeface="Symbol" panose="05050102010706020507" pitchFamily="18" charset="2"/>
              </a:rPr>
              <a:t>R is a key performance parameter in ICF</a:t>
            </a:r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5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5"/>
          <p:cNvSpPr/>
          <p:nvPr/>
        </p:nvSpPr>
        <p:spPr bwMode="auto">
          <a:xfrm>
            <a:off x="2689233" y="2673598"/>
            <a:ext cx="3430827" cy="819397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4523" y="1585724"/>
            <a:ext cx="7887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  <a:cs typeface="Times New Roman" pitchFamily="18" charset="0"/>
              </a:rPr>
              <a:t>The confinement parameter </a:t>
            </a:r>
            <a:r>
              <a:rPr lang="en-US" i="1" dirty="0" smtClean="0">
                <a:effectLst/>
                <a:cs typeface="Times New Roman" pitchFamily="18" charset="0"/>
              </a:rPr>
              <a:t>(</a:t>
            </a:r>
            <a:r>
              <a:rPr lang="en-US" i="1" dirty="0" err="1" smtClean="0">
                <a:effectLst/>
                <a:cs typeface="Times New Roman" pitchFamily="18" charset="0"/>
              </a:rPr>
              <a:t>n</a:t>
            </a:r>
            <a:r>
              <a:rPr lang="en-US" sz="2000" i="1" dirty="0" err="1" smtClean="0">
                <a:effectLst/>
                <a:latin typeface="Symbol" pitchFamily="18" charset="2"/>
                <a:cs typeface="Times New Roman" pitchFamily="18" charset="0"/>
              </a:rPr>
              <a:t>t</a:t>
            </a:r>
            <a:r>
              <a:rPr lang="en-US" i="1" baseline="-25000" dirty="0" err="1" smtClean="0">
                <a:effectLst/>
                <a:cs typeface="Times New Roman" pitchFamily="18" charset="0"/>
              </a:rPr>
              <a:t>c</a:t>
            </a:r>
            <a:r>
              <a:rPr lang="en-US" dirty="0" smtClean="0">
                <a:effectLst/>
                <a:cs typeface="Times New Roman" pitchFamily="18" charset="0"/>
              </a:rPr>
              <a:t>) can now be </a:t>
            </a:r>
            <a:r>
              <a:rPr lang="en-US" dirty="0">
                <a:effectLst/>
                <a:cs typeface="Times New Roman" pitchFamily="18" charset="0"/>
              </a:rPr>
              <a:t>expressed </a:t>
            </a:r>
            <a:r>
              <a:rPr lang="en-US" dirty="0" smtClean="0">
                <a:effectLst/>
                <a:cs typeface="Times New Roman" pitchFamily="18" charset="0"/>
              </a:rPr>
              <a:t>as:</a:t>
            </a:r>
            <a:endParaRPr lang="en-US" dirty="0">
              <a:effectLst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136816"/>
              </p:ext>
            </p:extLst>
          </p:nvPr>
        </p:nvGraphicFramePr>
        <p:xfrm>
          <a:off x="2750292" y="2710487"/>
          <a:ext cx="3249031" cy="758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82" name="Equation" r:id="rId5" imgW="1841400" imgH="431640" progId="Equation.3">
                  <p:embed/>
                </p:oleObj>
              </mc:Choice>
              <mc:Fallback>
                <p:oleObj name="Equation" r:id="rId5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0292" y="2710487"/>
                        <a:ext cx="3249031" cy="758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 bwMode="auto">
          <a:xfrm>
            <a:off x="5524041" y="2780478"/>
            <a:ext cx="587141" cy="61753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2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2003622" y="1313346"/>
            <a:ext cx="2384771" cy="2147556"/>
            <a:chOff x="5266595" y="2029762"/>
            <a:chExt cx="3406816" cy="3067937"/>
          </a:xfrm>
        </p:grpSpPr>
        <p:pic>
          <p:nvPicPr>
            <p:cNvPr id="54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6595" y="2029762"/>
              <a:ext cx="3085368" cy="3067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5" name="Straight Arrow Connector 54"/>
            <p:cNvCxnSpPr/>
            <p:nvPr/>
          </p:nvCxnSpPr>
          <p:spPr>
            <a:xfrm flipV="1">
              <a:off x="6893239" y="3064545"/>
              <a:ext cx="792351" cy="41111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7161388" y="2413355"/>
              <a:ext cx="564560" cy="369321"/>
            </a:xfrm>
            <a:prstGeom prst="rect">
              <a:avLst/>
            </a:prstGeom>
            <a:noFill/>
          </p:spPr>
          <p:txBody>
            <a:bodyPr wrap="none" lIns="91431" tIns="45715" rIns="91431" bIns="45715" rtlCol="0">
              <a:spAutoFit/>
            </a:bodyPr>
            <a:lstStyle/>
            <a:p>
              <a:r>
                <a:rPr lang="en-US" baseline="30000" dirty="0" smtClean="0">
                  <a:solidFill>
                    <a:srgbClr val="FF0000"/>
                  </a:solidFill>
                  <a:effectLst/>
                </a:rPr>
                <a:t>4</a:t>
              </a:r>
              <a:r>
                <a:rPr lang="en-US" dirty="0" smtClean="0">
                  <a:solidFill>
                    <a:srgbClr val="FF0000"/>
                  </a:solidFill>
                  <a:effectLst/>
                </a:rPr>
                <a:t>He</a:t>
              </a:r>
              <a:endParaRPr lang="en-US" dirty="0">
                <a:solidFill>
                  <a:srgbClr val="FF0000"/>
                </a:solidFill>
                <a:effectLst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6828705" y="3506898"/>
              <a:ext cx="1328585" cy="1285021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8313184" y="4505502"/>
              <a:ext cx="360227" cy="409343"/>
            </a:xfrm>
            <a:prstGeom prst="rect">
              <a:avLst/>
            </a:prstGeom>
            <a:noFill/>
          </p:spPr>
          <p:txBody>
            <a:bodyPr wrap="none" lIns="100584" tIns="50292" rIns="100584" bIns="50292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effectLst/>
                </a:rPr>
                <a:t>n</a:t>
              </a:r>
              <a:endParaRPr lang="en-US" sz="2000" b="1" dirty="0">
                <a:solidFill>
                  <a:srgbClr val="00B050"/>
                </a:solidFill>
                <a:effectLst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8138867" y="4791918"/>
              <a:ext cx="261734" cy="26125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00B050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4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Ignition occurs when fusion energy carried/deposited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by the </a:t>
            </a:r>
            <a:r>
              <a:rPr lang="en-US" sz="2200" baseline="30000" dirty="0" smtClean="0">
                <a:solidFill>
                  <a:srgbClr val="660033"/>
                </a:solidFill>
                <a:effectLst/>
                <a:cs typeface="Arial" charset="0"/>
              </a:rPr>
              <a:t>4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He ions balances the energy losses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7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14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43" name="Text Box 11"/>
          <p:cNvSpPr txBox="1">
            <a:spLocks noChangeArrowheads="1"/>
          </p:cNvSpPr>
          <p:nvPr/>
        </p:nvSpPr>
        <p:spPr bwMode="auto">
          <a:xfrm>
            <a:off x="1556250" y="5673507"/>
            <a:ext cx="6256487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</a:rPr>
              <a:t>The ignition criterion for ICF is ~20 times higher than that of MCF due to inefficiencies in assembling the fuel</a:t>
            </a:r>
            <a:endParaRPr lang="en-US" dirty="0">
              <a:effectLst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114478" y="1769527"/>
            <a:ext cx="25891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/>
              </a:rPr>
              <a:t>Energy losses: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0" dirty="0">
                <a:solidFill>
                  <a:srgbClr val="FF0000"/>
                </a:solidFill>
                <a:effectLst/>
              </a:rPr>
              <a:t>R</a:t>
            </a:r>
            <a:r>
              <a:rPr lang="en-US" b="0" dirty="0" smtClean="0">
                <a:solidFill>
                  <a:srgbClr val="FF0000"/>
                </a:solidFill>
                <a:effectLst/>
              </a:rPr>
              <a:t>adiation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0" dirty="0" smtClean="0">
                <a:solidFill>
                  <a:srgbClr val="FF0000"/>
                </a:solidFill>
                <a:effectLst/>
              </a:rPr>
              <a:t>Thermal conduction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0" dirty="0" err="1" smtClean="0">
                <a:solidFill>
                  <a:srgbClr val="FF0000"/>
                </a:solidFill>
                <a:effectLst/>
              </a:rPr>
              <a:t>PdV</a:t>
            </a:r>
            <a:r>
              <a:rPr lang="en-US" b="0" dirty="0" smtClean="0">
                <a:solidFill>
                  <a:srgbClr val="FF0000"/>
                </a:solidFill>
                <a:effectLst/>
              </a:rPr>
              <a:t> expansion </a:t>
            </a:r>
          </a:p>
          <a:p>
            <a:endParaRPr lang="en-US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145" name="Straight Arrow Connector 144"/>
          <p:cNvCxnSpPr/>
          <p:nvPr/>
        </p:nvCxnSpPr>
        <p:spPr bwMode="auto">
          <a:xfrm>
            <a:off x="3894514" y="2464611"/>
            <a:ext cx="865634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752621" y="1873987"/>
            <a:ext cx="183214" cy="18288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381000" dist="127000" dir="8400000">
              <a:srgbClr val="FF0000"/>
            </a:innerShdw>
          </a:effectLst>
          <a:scene3d>
            <a:camera prst="orthographicFront"/>
            <a:lightRig rig="soft" dir="t"/>
          </a:scene3d>
          <a:sp3d prstMaterial="powder"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5194488" y="2238734"/>
            <a:ext cx="166878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endCxn id="144" idx="3"/>
          </p:cNvCxnSpPr>
          <p:nvPr/>
        </p:nvCxnSpPr>
        <p:spPr bwMode="auto">
          <a:xfrm flipV="1">
            <a:off x="5198298" y="2508191"/>
            <a:ext cx="2505350" cy="867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354090" y="3062441"/>
            <a:ext cx="8561310" cy="2422683"/>
            <a:chOff x="-30922" y="3002281"/>
            <a:chExt cx="8561310" cy="2422683"/>
          </a:xfrm>
        </p:grpSpPr>
        <p:sp>
          <p:nvSpPr>
            <p:cNvPr id="30" name="TextBox 29"/>
            <p:cNvSpPr txBox="1"/>
            <p:nvPr/>
          </p:nvSpPr>
          <p:spPr>
            <a:xfrm>
              <a:off x="6863268" y="4686300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at ~</a:t>
              </a:r>
              <a:r>
                <a:rPr lang="en-US" dirty="0">
                  <a:effectLst/>
                </a:rPr>
                <a:t>5</a:t>
              </a:r>
              <a:r>
                <a:rPr lang="en-US" dirty="0" smtClean="0">
                  <a:effectLst/>
                </a:rPr>
                <a:t> </a:t>
              </a:r>
              <a:r>
                <a:rPr lang="en-US" dirty="0" err="1" smtClean="0">
                  <a:effectLst/>
                </a:rPr>
                <a:t>keV</a:t>
              </a:r>
              <a:endParaRPr lang="en-US" dirty="0">
                <a:effectLst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-30922" y="3002281"/>
              <a:ext cx="8561310" cy="2422683"/>
              <a:chOff x="-54983" y="3002281"/>
              <a:chExt cx="8561310" cy="242268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-54983" y="3002281"/>
                <a:ext cx="8561310" cy="2422683"/>
                <a:chOff x="-43553" y="3196591"/>
                <a:chExt cx="8561310" cy="2422683"/>
              </a:xfrm>
            </p:grpSpPr>
            <p:graphicFrame>
              <p:nvGraphicFramePr>
                <p:cNvPr id="4" name="Object 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35124089"/>
                    </p:ext>
                  </p:extLst>
                </p:nvPr>
              </p:nvGraphicFramePr>
              <p:xfrm>
                <a:off x="5126857" y="4134650"/>
                <a:ext cx="3390900" cy="7921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9984" name="Equation" r:id="rId6" imgW="1955520" imgH="457200" progId="Equation.3">
                        <p:embed/>
                      </p:oleObj>
                    </mc:Choice>
                    <mc:Fallback>
                      <p:oleObj name="Equation" r:id="rId6" imgW="1955520" imgH="457200" progId="Equation.3">
                        <p:embed/>
                        <p:pic>
                          <p:nvPicPr>
                            <p:cNvPr id="0" name="Object 1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6857" y="4134650"/>
                              <a:ext cx="3390900" cy="7921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" name="Object 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70000172"/>
                    </p:ext>
                  </p:extLst>
                </p:nvPr>
              </p:nvGraphicFramePr>
              <p:xfrm>
                <a:off x="448495" y="4120363"/>
                <a:ext cx="3790950" cy="8509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9985" name="Equation" r:id="rId8" imgW="1917360" imgH="431640" progId="Equation.3">
                        <p:embed/>
                      </p:oleObj>
                    </mc:Choice>
                    <mc:Fallback>
                      <p:oleObj name="Equation" r:id="rId8" imgW="1917360" imgH="431640" progId="Equation.3">
                        <p:embed/>
                        <p:pic>
                          <p:nvPicPr>
                            <p:cNvPr id="0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8495" y="4120363"/>
                              <a:ext cx="3790950" cy="8509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649104" y="3793226"/>
                  <a:ext cx="48126" cy="401635"/>
                </a:xfrm>
                <a:prstGeom prst="straightConnector1">
                  <a:avLst/>
                </a:prstGeom>
                <a:ln w="34925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/>
                <p:cNvSpPr txBox="1"/>
                <p:nvPr/>
              </p:nvSpPr>
              <p:spPr>
                <a:xfrm>
                  <a:off x="-43553" y="3196591"/>
                  <a:ext cx="17956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aseline="30000" dirty="0" smtClean="0">
                      <a:effectLst/>
                    </a:rPr>
                    <a:t>4</a:t>
                  </a:r>
                  <a:r>
                    <a:rPr lang="en-US" dirty="0" smtClean="0">
                      <a:effectLst/>
                    </a:rPr>
                    <a:t>He ion energy</a:t>
                  </a:r>
                </a:p>
                <a:p>
                  <a:r>
                    <a:rPr lang="en-US" dirty="0" smtClean="0">
                      <a:effectLst/>
                    </a:rPr>
                    <a:t>= 3.6 MeV</a:t>
                  </a:r>
                  <a:endParaRPr lang="en-US" dirty="0">
                    <a:effectLst/>
                  </a:endParaRPr>
                </a:p>
              </p:txBody>
            </p:sp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1279814" y="4838859"/>
                  <a:ext cx="266262" cy="438150"/>
                </a:xfrm>
                <a:prstGeom prst="straightConnector1">
                  <a:avLst/>
                </a:prstGeom>
                <a:ln w="34925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/>
                <p:cNvSpPr txBox="1"/>
                <p:nvPr/>
              </p:nvSpPr>
              <p:spPr>
                <a:xfrm>
                  <a:off x="259086" y="5225687"/>
                  <a:ext cx="20185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effectLst/>
                    </a:rPr>
                    <a:t>Fusion reactivity</a:t>
                  </a:r>
                  <a:endParaRPr lang="en-US" dirty="0">
                    <a:effectLst/>
                  </a:endParaRPr>
                </a:p>
              </p:txBody>
            </p:sp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2698037" y="4954848"/>
                  <a:ext cx="25028" cy="262572"/>
                </a:xfrm>
                <a:prstGeom prst="straightConnector1">
                  <a:avLst/>
                </a:prstGeom>
                <a:ln w="34925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2241944" y="5249942"/>
                  <a:ext cx="24032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effectLst/>
                    </a:rPr>
                    <a:t>Energy confinement</a:t>
                  </a:r>
                  <a:endParaRPr lang="en-US" dirty="0">
                    <a:effectLst/>
                  </a:endParaRPr>
                </a:p>
              </p:txBody>
            </p:sp>
            <p:sp>
              <p:nvSpPr>
                <p:cNvPr id="18" name="Right Arrow 17"/>
                <p:cNvSpPr/>
                <p:nvPr/>
              </p:nvSpPr>
              <p:spPr bwMode="auto">
                <a:xfrm>
                  <a:off x="4412823" y="4317382"/>
                  <a:ext cx="663224" cy="365760"/>
                </a:xfrm>
                <a:prstGeom prst="rightArrow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  <p:cxnSp>
            <p:nvCxnSpPr>
              <p:cNvPr id="33" name="Straight Arrow Connector 32"/>
              <p:cNvCxnSpPr/>
              <p:nvPr/>
            </p:nvCxnSpPr>
            <p:spPr>
              <a:xfrm>
                <a:off x="3185598" y="3892451"/>
                <a:ext cx="0" cy="312457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2417623" y="3522088"/>
                <a:ext cx="16081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effectLst/>
                  </a:rPr>
                  <a:t>Ideal gas law</a:t>
                </a:r>
                <a:endParaRPr lang="en-US" dirty="0">
                  <a:effectLst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287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 fuel burn fraction (f) depends on 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  <a:sym typeface="Symbol" panose="05050102010706020507" pitchFamily="18" charset="2"/>
              </a:rPr>
              <a:t>R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15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92" y="1580700"/>
            <a:ext cx="2208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effectLst/>
                <a:latin typeface="Arial"/>
              </a:rPr>
              <a:t>Fusion burn rate</a:t>
            </a:r>
            <a:endParaRPr lang="en-US" sz="200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8285" y="1638529"/>
            <a:ext cx="4075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effectLst/>
                <a:latin typeface="Arial"/>
              </a:rPr>
              <a:t>Integrate over confinement time</a:t>
            </a:r>
            <a:endParaRPr lang="en-US" sz="200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4392" y="4472225"/>
            <a:ext cx="1794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effectLst/>
                <a:latin typeface="Arial"/>
              </a:rPr>
              <a:t>Burn fraction</a:t>
            </a:r>
            <a:endParaRPr lang="en-US" sz="2000" dirty="0">
              <a:solidFill>
                <a:prstClr val="black"/>
              </a:solidFill>
              <a:effectLst/>
              <a:latin typeface="Arial"/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884" y="2233458"/>
            <a:ext cx="3213100" cy="15240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4998625"/>
            <a:ext cx="8013700" cy="69850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958060"/>
              </p:ext>
            </p:extLst>
          </p:nvPr>
        </p:nvGraphicFramePr>
        <p:xfrm>
          <a:off x="451500" y="1996703"/>
          <a:ext cx="2171613" cy="782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82" name="Equation" r:id="rId7" imgW="1091880" imgH="393480" progId="Equation.3">
                  <p:embed/>
                </p:oleObj>
              </mc:Choice>
              <mc:Fallback>
                <p:oleObj name="Equation" r:id="rId7" imgW="10918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1500" y="1996703"/>
                        <a:ext cx="2171613" cy="7827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193981"/>
              </p:ext>
            </p:extLst>
          </p:nvPr>
        </p:nvGraphicFramePr>
        <p:xfrm>
          <a:off x="474663" y="2905125"/>
          <a:ext cx="219710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83" name="Equation" r:id="rId9" imgW="1104840" imgH="419040" progId="Equation.3">
                  <p:embed/>
                </p:oleObj>
              </mc:Choice>
              <mc:Fallback>
                <p:oleObj name="Equation" r:id="rId9" imgW="110484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4663" y="2905125"/>
                        <a:ext cx="2197100" cy="833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483670"/>
              </p:ext>
            </p:extLst>
          </p:nvPr>
        </p:nvGraphicFramePr>
        <p:xfrm>
          <a:off x="7149434" y="3809350"/>
          <a:ext cx="1692275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84" name="Equation" r:id="rId11" imgW="850680" imgH="228600" progId="Equation.3">
                  <p:embed/>
                </p:oleObj>
              </mc:Choice>
              <mc:Fallback>
                <p:oleObj name="Equation" r:id="rId11" imgW="8506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49434" y="3809350"/>
                        <a:ext cx="1692275" cy="45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45082"/>
              </p:ext>
            </p:extLst>
          </p:nvPr>
        </p:nvGraphicFramePr>
        <p:xfrm>
          <a:off x="2922587" y="2947833"/>
          <a:ext cx="1516063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85" name="Equation" r:id="rId13" imgW="761760" imgH="393480" progId="Equation.3">
                  <p:embed/>
                </p:oleObj>
              </mc:Choice>
              <mc:Fallback>
                <p:oleObj name="Equation" r:id="rId13" imgW="7617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22587" y="2947833"/>
                        <a:ext cx="1516063" cy="78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562" y="6501011"/>
            <a:ext cx="3521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effectLst/>
              </a:rPr>
              <a:t>M. Rosen, Phys. Plasmas </a:t>
            </a:r>
            <a:r>
              <a:rPr lang="en-US" sz="1400" dirty="0" smtClean="0">
                <a:effectLst/>
              </a:rPr>
              <a:t>6</a:t>
            </a:r>
            <a:r>
              <a:rPr lang="en-US" sz="1400" b="0" dirty="0" smtClean="0">
                <a:effectLst/>
              </a:rPr>
              <a:t>, 1690 (1999)</a:t>
            </a:r>
            <a:endParaRPr lang="en-US" sz="1400" b="0" dirty="0">
              <a:effectLst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7562" y="6491288"/>
            <a:ext cx="335603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6265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2338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A high </a:t>
            </a:r>
            <a:r>
              <a:rPr lang="el-GR" sz="2200" i="1" dirty="0" smtClean="0">
                <a:solidFill>
                  <a:srgbClr val="660033"/>
                </a:solidFill>
                <a:effectLst/>
                <a:latin typeface="Arial"/>
                <a:cs typeface="Arial"/>
              </a:rPr>
              <a:t>ρ</a:t>
            </a:r>
            <a:r>
              <a:rPr lang="en-US" sz="2200" i="1" dirty="0" smtClean="0">
                <a:solidFill>
                  <a:srgbClr val="660033"/>
                </a:solidFill>
                <a:effectLst/>
                <a:cs typeface="Arial" charset="0"/>
              </a:rPr>
              <a:t>R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 is required for high </a:t>
            </a:r>
            <a:r>
              <a:rPr lang="en-US" sz="2200" i="1" dirty="0" err="1" smtClean="0">
                <a:solidFill>
                  <a:srgbClr val="660033"/>
                </a:solidFill>
                <a:effectLst/>
                <a:cs typeface="Arial" charset="0"/>
              </a:rPr>
              <a:t>n</a:t>
            </a:r>
            <a:r>
              <a:rPr lang="en-US" sz="2300" i="1" dirty="0" err="1" smtClean="0">
                <a:solidFill>
                  <a:srgbClr val="660033"/>
                </a:solidFill>
                <a:effectLst/>
                <a:latin typeface="Symbol" pitchFamily="18" charset="2"/>
                <a:cs typeface="Arial" charset="0"/>
              </a:rPr>
              <a:t>t</a:t>
            </a:r>
            <a:r>
              <a:rPr lang="en-US" sz="2300" i="1" baseline="-25000" dirty="0" err="1" smtClean="0">
                <a:solidFill>
                  <a:srgbClr val="660033"/>
                </a:solidFill>
                <a:effectLst/>
                <a:latin typeface="+mn-lt"/>
                <a:cs typeface="Arial" charset="0"/>
              </a:rPr>
              <a:t>c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  values and for a significant fraction of the fuel to burn before it disassembles 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16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788720" y="1837373"/>
            <a:ext cx="58176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 smtClean="0">
                <a:effectLst/>
              </a:rPr>
              <a:t>If </a:t>
            </a:r>
            <a:r>
              <a:rPr lang="en-US" i="1" dirty="0" err="1" smtClean="0">
                <a:effectLst/>
              </a:rPr>
              <a:t>f</a:t>
            </a:r>
            <a:r>
              <a:rPr lang="en-US" i="1" baseline="-25000" dirty="0" err="1" smtClean="0">
                <a:effectLst/>
              </a:rPr>
              <a:t>b</a:t>
            </a:r>
            <a:r>
              <a:rPr lang="en-US" dirty="0" smtClean="0">
                <a:effectLst/>
              </a:rPr>
              <a:t> = 25%  (required for ignition) </a:t>
            </a:r>
            <a:r>
              <a:rPr lang="en-US" sz="2800" dirty="0" smtClean="0">
                <a:effectLst/>
                <a:latin typeface="+mn-lt"/>
                <a:cs typeface="Times New Roman"/>
              </a:rPr>
              <a:t>→</a:t>
            </a:r>
            <a:r>
              <a:rPr lang="en-US" sz="2400" dirty="0" smtClean="0">
                <a:effectLst/>
                <a:latin typeface="Times New Roman"/>
                <a:cs typeface="Times New Roman"/>
              </a:rPr>
              <a:t> </a:t>
            </a:r>
            <a:r>
              <a:rPr lang="en-US" i="1" dirty="0" err="1" smtClean="0">
                <a:effectLst/>
                <a:latin typeface="Symbol" pitchFamily="18" charset="2"/>
              </a:rPr>
              <a:t>r</a:t>
            </a:r>
            <a:r>
              <a:rPr lang="en-US" i="1" dirty="0" err="1" smtClean="0">
                <a:effectLst/>
              </a:rPr>
              <a:t>R</a:t>
            </a:r>
            <a:r>
              <a:rPr lang="en-US" i="1" baseline="-25000" dirty="0" err="1" smtClean="0">
                <a:effectLst/>
              </a:rPr>
              <a:t>DT</a:t>
            </a:r>
            <a:r>
              <a:rPr lang="en-US" baseline="-25000" dirty="0" smtClean="0">
                <a:effectLst/>
              </a:rPr>
              <a:t> </a:t>
            </a:r>
            <a:r>
              <a:rPr lang="en-US" dirty="0">
                <a:effectLst/>
              </a:rPr>
              <a:t>~ </a:t>
            </a:r>
            <a:r>
              <a:rPr lang="en-US" dirty="0" smtClean="0">
                <a:effectLst/>
              </a:rPr>
              <a:t>2 g/cm</a:t>
            </a:r>
            <a:r>
              <a:rPr lang="en-US" baseline="30000" dirty="0" smtClean="0">
                <a:effectLst/>
              </a:rPr>
              <a:t>2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3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131202"/>
              </p:ext>
            </p:extLst>
          </p:nvPr>
        </p:nvGraphicFramePr>
        <p:xfrm>
          <a:off x="1665288" y="3950335"/>
          <a:ext cx="6189662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555" name="Equation" r:id="rId5" imgW="5867280" imgH="787320" progId="Equation.3">
                  <p:embed/>
                </p:oleObj>
              </mc:Choice>
              <mc:Fallback>
                <p:oleObj name="Equation" r:id="rId5" imgW="58672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5288" y="3950335"/>
                        <a:ext cx="6189662" cy="8286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788720" y="2370143"/>
            <a:ext cx="2364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i="1" dirty="0" err="1" smtClean="0">
                <a:effectLst/>
                <a:cs typeface="Arial" charset="0"/>
              </a:rPr>
              <a:t>ρ</a:t>
            </a:r>
            <a:r>
              <a:rPr lang="en-US" i="1" baseline="-25000" dirty="0" err="1" smtClean="0">
                <a:effectLst/>
                <a:cs typeface="Arial" charset="0"/>
              </a:rPr>
              <a:t>DT</a:t>
            </a:r>
            <a:r>
              <a:rPr lang="en-US" i="1" baseline="-25000" dirty="0" smtClean="0">
                <a:effectLst/>
                <a:cs typeface="Arial" charset="0"/>
              </a:rPr>
              <a:t>, </a:t>
            </a:r>
            <a:r>
              <a:rPr lang="en-US" baseline="-25000" dirty="0" smtClean="0">
                <a:effectLst/>
                <a:cs typeface="Arial" charset="0"/>
              </a:rPr>
              <a:t>solid</a:t>
            </a:r>
            <a:r>
              <a:rPr lang="en-US" dirty="0" smtClean="0">
                <a:effectLst/>
                <a:cs typeface="Arial" charset="0"/>
              </a:rPr>
              <a:t> </a:t>
            </a:r>
            <a:r>
              <a:rPr lang="en-US" dirty="0">
                <a:effectLst/>
                <a:cs typeface="Arial" charset="0"/>
              </a:rPr>
              <a:t>= </a:t>
            </a:r>
            <a:r>
              <a:rPr lang="en-US" dirty="0" smtClean="0">
                <a:effectLst/>
                <a:cs typeface="Arial" charset="0"/>
              </a:rPr>
              <a:t>0.25 g/cm</a:t>
            </a:r>
            <a:r>
              <a:rPr lang="en-US" baseline="30000" dirty="0" smtClean="0">
                <a:effectLst/>
                <a:cs typeface="Arial" charset="0"/>
              </a:rPr>
              <a:t>3</a:t>
            </a:r>
            <a:endParaRPr lang="en-US" baseline="30000" dirty="0">
              <a:effectLst/>
            </a:endParaRPr>
          </a:p>
        </p:txBody>
      </p:sp>
      <p:sp>
        <p:nvSpPr>
          <p:cNvPr id="2" name="Right Brace 1"/>
          <p:cNvSpPr/>
          <p:nvPr/>
        </p:nvSpPr>
        <p:spPr bwMode="auto">
          <a:xfrm>
            <a:off x="6455062" y="2062812"/>
            <a:ext cx="112815" cy="547409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38006" y="2055339"/>
            <a:ext cx="643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effectLst/>
                <a:latin typeface="+mn-lt"/>
                <a:cs typeface="Times New Roman"/>
              </a:rPr>
              <a:t>→ </a:t>
            </a:r>
            <a:endParaRPr lang="en-US" sz="2800" dirty="0">
              <a:effectLst/>
              <a:latin typeface="+mn-lt"/>
            </a:endParaRPr>
          </a:p>
        </p:txBody>
      </p:sp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817570" y="3287773"/>
            <a:ext cx="57888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 smtClean="0">
                <a:effectLst/>
              </a:rPr>
              <a:t>For ignition, we need a DT-fuel mass (</a:t>
            </a:r>
            <a:r>
              <a:rPr lang="en-US" i="1" dirty="0" err="1" smtClean="0">
                <a:effectLst/>
              </a:rPr>
              <a:t>m</a:t>
            </a:r>
            <a:r>
              <a:rPr lang="en-US" i="1" baseline="-25000" dirty="0" err="1" smtClean="0">
                <a:effectLst/>
              </a:rPr>
              <a:t>DT</a:t>
            </a:r>
            <a:r>
              <a:rPr lang="en-US" dirty="0" smtClean="0">
                <a:effectLst/>
              </a:rPr>
              <a:t>) of about</a:t>
            </a:r>
            <a:endParaRPr lang="en-US" dirty="0"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60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b="1" baseline="0" dirty="0" smtClean="0">
                <a:solidFill>
                  <a:srgbClr val="660033"/>
                </a:solidFill>
                <a:effectLst/>
                <a:cs typeface="Arial" charset="0"/>
              </a:rPr>
              <a:t>So</a:t>
            </a:r>
            <a:r>
              <a:rPr lang="en-US" sz="2200" b="1" dirty="0" smtClean="0">
                <a:solidFill>
                  <a:srgbClr val="660033"/>
                </a:solidFill>
                <a:effectLst/>
                <a:cs typeface="Arial" charset="0"/>
              </a:rPr>
              <a:t> what’s the problem? Why can we not work with </a:t>
            </a:r>
          </a:p>
          <a:p>
            <a:pPr marL="457200"/>
            <a:r>
              <a:rPr lang="en-US" sz="2200" b="1" dirty="0" smtClean="0">
                <a:solidFill>
                  <a:srgbClr val="660033"/>
                </a:solidFill>
                <a:effectLst/>
                <a:cs typeface="Arial" charset="0"/>
              </a:rPr>
              <a:t>0.5 kg of DT fuel in a fusion reactor?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17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13" descr="http://1.bp.blogspot.com/-GQJ6eOLdafU/TbpDqL7oHpI/AAAAAAAABM4/K51wA_k9QM0/s1600/nuclear-explosion.jpg"/>
          <p:cNvPicPr>
            <a:picLocks noChangeAspect="1" noChangeArrowheads="1"/>
          </p:cNvPicPr>
          <p:nvPr/>
        </p:nvPicPr>
        <p:blipFill>
          <a:blip r:embed="rId4" cstate="print"/>
          <a:srcRect t="2588" b="10080"/>
          <a:stretch>
            <a:fillRect/>
          </a:stretch>
        </p:blipFill>
        <p:spPr bwMode="auto">
          <a:xfrm>
            <a:off x="4272860" y="1386153"/>
            <a:ext cx="4577443" cy="499357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3100" y="1891280"/>
            <a:ext cx="3268663" cy="2161608"/>
            <a:chOff x="673100" y="1891280"/>
            <a:chExt cx="3268663" cy="2161608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3572524"/>
                </p:ext>
              </p:extLst>
            </p:nvPr>
          </p:nvGraphicFramePr>
          <p:xfrm>
            <a:off x="673100" y="3014663"/>
            <a:ext cx="3268663" cy="1038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258" name="Equation" r:id="rId5" imgW="3149280" imgH="1002960" progId="Equation.3">
                    <p:embed/>
                  </p:oleObj>
                </mc:Choice>
                <mc:Fallback>
                  <p:oleObj name="Equation" r:id="rId5" imgW="3149280" imgH="100296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3100" y="3014663"/>
                          <a:ext cx="3268663" cy="1038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1278458" y="1891280"/>
              <a:ext cx="10289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effectLst/>
                </a:rPr>
                <a:t>Burn fraction</a:t>
              </a:r>
              <a:endParaRPr lang="en-US" sz="1600" i="1" dirty="0">
                <a:effectLst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07431" y="2153682"/>
              <a:ext cx="14647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effectLst/>
                </a:rPr>
                <a:t>DT mass</a:t>
              </a:r>
              <a:endParaRPr lang="en-US" sz="1600" i="1" dirty="0">
                <a:effectLst/>
              </a:endParaRPr>
            </a:p>
          </p:txBody>
        </p:sp>
        <p:cxnSp>
          <p:nvCxnSpPr>
            <p:cNvPr id="7" name="Straight Arrow Connector 6"/>
            <p:cNvCxnSpPr>
              <a:stCxn id="2" idx="2"/>
            </p:cNvCxnSpPr>
            <p:nvPr/>
          </p:nvCxnSpPr>
          <p:spPr bwMode="auto">
            <a:xfrm flipH="1">
              <a:off x="1792944" y="2476055"/>
              <a:ext cx="1" cy="6606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>
              <a:off x="2581154" y="2492236"/>
              <a:ext cx="151271" cy="64450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0566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216570"/>
            <a:ext cx="9144000" cy="76944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Solution: compress the ICF capsule to increase </a:t>
            </a:r>
            <a:r>
              <a:rPr lang="en-US" sz="2200" i="1" dirty="0" smtClean="0">
                <a:solidFill>
                  <a:srgbClr val="660033"/>
                </a:solidFill>
                <a:effectLst/>
                <a:cs typeface="Arial" charset="0"/>
                <a:sym typeface="Symbol" panose="05050102010706020507" pitchFamily="18" charset="2"/>
              </a:rPr>
              <a:t></a:t>
            </a:r>
            <a:r>
              <a:rPr lang="en-US" sz="2200" baseline="-25000" dirty="0" smtClean="0">
                <a:solidFill>
                  <a:srgbClr val="660033"/>
                </a:solidFill>
                <a:effectLst/>
                <a:cs typeface="Arial" charset="0"/>
                <a:sym typeface="Symbol" panose="05050102010706020507" pitchFamily="18" charset="2"/>
              </a:rPr>
              <a:t>DT</a:t>
            </a:r>
            <a:endParaRPr lang="en-US" sz="2200" b="1" baseline="-2500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18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AutoShape 12"/>
          <p:cNvSpPr>
            <a:spLocks noChangeArrowheads="1"/>
          </p:cNvSpPr>
          <p:nvPr/>
        </p:nvSpPr>
        <p:spPr bwMode="auto">
          <a:xfrm>
            <a:off x="3655429" y="2998156"/>
            <a:ext cx="1106101" cy="457200"/>
          </a:xfrm>
          <a:prstGeom prst="rightArrow">
            <a:avLst>
              <a:gd name="adj1" fmla="val 44732"/>
              <a:gd name="adj2" fmla="val 92865"/>
            </a:avLst>
          </a:prstGeom>
          <a:solidFill>
            <a:srgbClr val="CC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Text Box 12"/>
          <p:cNvSpPr txBox="1">
            <a:spLocks noChangeArrowheads="1"/>
          </p:cNvSpPr>
          <p:nvPr/>
        </p:nvSpPr>
        <p:spPr bwMode="auto">
          <a:xfrm>
            <a:off x="3369312" y="2677483"/>
            <a:ext cx="1678333" cy="35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30" tIns="41013" rIns="82030" bIns="41013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 smtClean="0">
                <a:effectLst/>
                <a:latin typeface="Arial" charset="0"/>
              </a:rPr>
              <a:t>Compression</a:t>
            </a:r>
            <a:endParaRPr lang="en-US" sz="1800" dirty="0">
              <a:effectLst/>
              <a:latin typeface="Helvetic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37165" y="1944997"/>
            <a:ext cx="2689645" cy="4033837"/>
            <a:chOff x="808565" y="2287897"/>
            <a:chExt cx="2689645" cy="4033837"/>
          </a:xfrm>
        </p:grpSpPr>
        <p:grpSp>
          <p:nvGrpSpPr>
            <p:cNvPr id="2" name="Group 1"/>
            <p:cNvGrpSpPr/>
            <p:nvPr/>
          </p:nvGrpSpPr>
          <p:grpSpPr>
            <a:xfrm>
              <a:off x="808565" y="2287897"/>
              <a:ext cx="2689645" cy="3282253"/>
              <a:chOff x="588640" y="2368922"/>
              <a:chExt cx="2689645" cy="3282253"/>
            </a:xfrm>
          </p:grpSpPr>
          <p:grpSp>
            <p:nvGrpSpPr>
              <p:cNvPr id="9" name="Group 8"/>
              <p:cNvGrpSpPr>
                <a:grpSpLocks noChangeAspect="1"/>
              </p:cNvGrpSpPr>
              <p:nvPr/>
            </p:nvGrpSpPr>
            <p:grpSpPr>
              <a:xfrm>
                <a:off x="588640" y="2368922"/>
                <a:ext cx="2283020" cy="2286000"/>
                <a:chOff x="776344" y="1822684"/>
                <a:chExt cx="2693964" cy="2615172"/>
              </a:xfrm>
            </p:grpSpPr>
            <p:grpSp>
              <p:nvGrpSpPr>
                <p:cNvPr id="4" name="Group 3"/>
                <p:cNvGrpSpPr>
                  <a:grpSpLocks noChangeAspect="1"/>
                </p:cNvGrpSpPr>
                <p:nvPr/>
              </p:nvGrpSpPr>
              <p:grpSpPr>
                <a:xfrm>
                  <a:off x="776344" y="1822684"/>
                  <a:ext cx="2693964" cy="2615172"/>
                  <a:chOff x="776345" y="1822684"/>
                  <a:chExt cx="1139825" cy="1106488"/>
                </a:xfrm>
              </p:grpSpPr>
              <p:sp>
                <p:nvSpPr>
                  <p:cNvPr id="58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776345" y="1822684"/>
                    <a:ext cx="1139825" cy="1106488"/>
                  </a:xfrm>
                  <a:prstGeom prst="ellipse">
                    <a:avLst/>
                  </a:prstGeom>
                  <a:solidFill>
                    <a:srgbClr val="FFBD10"/>
                  </a:soli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1409" tIns="45702" rIns="91409" bIns="45702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977958" y="2017947"/>
                    <a:ext cx="736600" cy="714375"/>
                  </a:xfrm>
                  <a:prstGeom prst="ellipse">
                    <a:avLst/>
                  </a:prstGeom>
                  <a:solidFill>
                    <a:srgbClr val="62A6F2"/>
                  </a:soli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1409" tIns="45702" rIns="91409" bIns="45702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073208" y="2110022"/>
                    <a:ext cx="546100" cy="530225"/>
                  </a:xfrm>
                  <a:prstGeom prst="ellipse">
                    <a:avLst/>
                  </a:prstGeom>
                  <a:solidFill>
                    <a:srgbClr val="0033A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6350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1409" tIns="45702" rIns="91409" bIns="45702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1073208" y="2207977"/>
                    <a:ext cx="424517" cy="3184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2030" tIns="41013" rIns="82030" bIns="41013">
                    <a:spAutoFit/>
                  </a:bodyPr>
                  <a:lstStyle/>
                  <a:p>
                    <a:pPr algn="ctr" defTabSz="820738">
                      <a:lnSpc>
                        <a:spcPct val="100000"/>
                      </a:lnSpc>
                    </a:pPr>
                    <a:r>
                      <a:rPr lang="en-US" dirty="0">
                        <a:solidFill>
                          <a:schemeClr val="bg1"/>
                        </a:solidFill>
                        <a:effectLst/>
                      </a:rPr>
                      <a:t>DT</a:t>
                    </a:r>
                  </a:p>
                  <a:p>
                    <a:pPr algn="ctr" defTabSz="820738">
                      <a:lnSpc>
                        <a:spcPct val="100000"/>
                      </a:lnSpc>
                    </a:pPr>
                    <a:r>
                      <a:rPr lang="en-US" dirty="0">
                        <a:solidFill>
                          <a:schemeClr val="bg1"/>
                        </a:solidFill>
                        <a:effectLst/>
                      </a:rPr>
                      <a:t>gas</a:t>
                    </a:r>
                  </a:p>
                </p:txBody>
              </p:sp>
            </p:grpSp>
            <p:sp>
              <p:nvSpPr>
                <p:cNvPr id="73" name="Line 12"/>
                <p:cNvSpPr>
                  <a:spLocks noChangeShapeType="1"/>
                </p:cNvSpPr>
                <p:nvPr/>
              </p:nvSpPr>
              <p:spPr bwMode="auto">
                <a:xfrm>
                  <a:off x="2181364" y="3093915"/>
                  <a:ext cx="1247968" cy="405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563269" y="3277913"/>
                  <a:ext cx="414626" cy="4225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800" b="1" i="1" baseline="0" dirty="0">
                      <a:effectLst/>
                      <a:latin typeface="Arial" charset="0"/>
                      <a:cs typeface="Arial" charset="0"/>
                    </a:rPr>
                    <a:t>R</a:t>
                  </a:r>
                </a:p>
              </p:txBody>
            </p:sp>
            <p:sp>
              <p:nvSpPr>
                <p:cNvPr id="75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821822" y="3598332"/>
                  <a:ext cx="624588" cy="4225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l-GR" sz="1800" b="1" i="1" baseline="0" dirty="0" smtClean="0">
                      <a:effectLst/>
                      <a:latin typeface="Arial"/>
                      <a:cs typeface="Arial"/>
                    </a:rPr>
                    <a:t>ρ</a:t>
                  </a:r>
                  <a:r>
                    <a:rPr lang="en-US" sz="1800" b="1" i="1" dirty="0" smtClean="0">
                      <a:effectLst/>
                      <a:latin typeface="Arial"/>
                      <a:cs typeface="Arial"/>
                    </a:rPr>
                    <a:t>DT</a:t>
                  </a:r>
                  <a:endParaRPr lang="en-US" sz="1800" b="1" i="1" dirty="0"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05489" y="1897876"/>
                  <a:ext cx="1697829" cy="4116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2030" tIns="41013" rIns="82030" bIns="41013">
                  <a:spAutoFit/>
                </a:bodyPr>
                <a:lstStyle>
                  <a:lvl1pPr defTabSz="820738"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409575" defTabSz="820738"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820738" defTabSz="820738"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230313" defTabSz="820738"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1641475" defTabSz="820738"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098675" defTabSz="8207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555875" defTabSz="8207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013075" defTabSz="8207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470275" defTabSz="8207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sz="1800" dirty="0" smtClean="0">
                      <a:effectLst/>
                      <a:latin typeface="Arial" charset="0"/>
                    </a:rPr>
                    <a:t>CH-ablator</a:t>
                  </a:r>
                  <a:endParaRPr lang="en-US" sz="1800" dirty="0">
                    <a:effectLst/>
                    <a:latin typeface="Helvetica" pitchFamily="34" charset="0"/>
                  </a:endParaRPr>
                </a:p>
              </p:txBody>
            </p:sp>
          </p:grpSp>
          <p:sp>
            <p:nvSpPr>
              <p:cNvPr id="77" name="Text Box 15"/>
              <p:cNvSpPr txBox="1">
                <a:spLocks noChangeArrowheads="1"/>
              </p:cNvSpPr>
              <p:nvPr/>
            </p:nvSpPr>
            <p:spPr bwMode="auto">
              <a:xfrm>
                <a:off x="1087569" y="5281843"/>
                <a:ext cx="21907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i="1" dirty="0" err="1" smtClean="0">
                    <a:effectLst/>
                    <a:latin typeface="Symbol" pitchFamily="18" charset="2"/>
                  </a:rPr>
                  <a:t>r</a:t>
                </a:r>
                <a:r>
                  <a:rPr lang="en-US" i="1" baseline="-25000" dirty="0" err="1" smtClean="0">
                    <a:effectLst/>
                    <a:latin typeface="+mn-lt"/>
                  </a:rPr>
                  <a:t>DT</a:t>
                </a:r>
                <a:r>
                  <a:rPr lang="en-US" baseline="-25000" dirty="0" smtClean="0">
                    <a:effectLst/>
                    <a:latin typeface="+mn-lt"/>
                  </a:rPr>
                  <a:t> </a:t>
                </a:r>
                <a:r>
                  <a:rPr lang="en-US" dirty="0">
                    <a:effectLst/>
                  </a:rPr>
                  <a:t>=</a:t>
                </a:r>
                <a:r>
                  <a:rPr lang="en-US" dirty="0" smtClean="0">
                    <a:effectLst/>
                  </a:rPr>
                  <a:t> 0.25 g/cm</a:t>
                </a:r>
                <a:r>
                  <a:rPr lang="en-US" baseline="30000" dirty="0" smtClean="0">
                    <a:effectLst/>
                  </a:rPr>
                  <a:t>3</a:t>
                </a:r>
                <a:endParaRPr lang="en-US" baseline="30000" dirty="0">
                  <a:effectLst/>
                </a:endParaRPr>
              </a:p>
            </p:txBody>
          </p:sp>
          <p:sp>
            <p:nvSpPr>
              <p:cNvPr id="78" name="Text Box 16"/>
              <p:cNvSpPr txBox="1">
                <a:spLocks noChangeArrowheads="1"/>
              </p:cNvSpPr>
              <p:nvPr/>
            </p:nvSpPr>
            <p:spPr bwMode="auto">
              <a:xfrm>
                <a:off x="1053248" y="4979790"/>
                <a:ext cx="16750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i="1" dirty="0" smtClean="0">
                    <a:effectLst/>
                  </a:rPr>
                  <a:t>R</a:t>
                </a:r>
                <a:r>
                  <a:rPr lang="en-US" dirty="0" smtClean="0">
                    <a:effectLst/>
                  </a:rPr>
                  <a:t> </a:t>
                </a:r>
                <a:r>
                  <a:rPr lang="en-US" dirty="0">
                    <a:effectLst/>
                  </a:rPr>
                  <a:t>~ </a:t>
                </a:r>
                <a:r>
                  <a:rPr lang="en-US" dirty="0" smtClean="0">
                    <a:effectLst/>
                  </a:rPr>
                  <a:t>1100 </a:t>
                </a:r>
                <a:r>
                  <a:rPr lang="en-US" dirty="0">
                    <a:effectLst/>
                    <a:latin typeface="Symbol" pitchFamily="18" charset="2"/>
                  </a:rPr>
                  <a:t>m</a:t>
                </a:r>
                <a:r>
                  <a:rPr lang="en-US" dirty="0">
                    <a:effectLst/>
                  </a:rPr>
                  <a:t>m</a:t>
                </a:r>
              </a:p>
            </p:txBody>
          </p:sp>
        </p:grpSp>
        <p:sp>
          <p:nvSpPr>
            <p:cNvPr id="36" name="Text Box 15"/>
            <p:cNvSpPr txBox="1">
              <a:spLocks noChangeArrowheads="1"/>
            </p:cNvSpPr>
            <p:nvPr/>
          </p:nvSpPr>
          <p:spPr bwMode="auto">
            <a:xfrm>
              <a:off x="1276291" y="5952402"/>
              <a:ext cx="206178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i="1" dirty="0" err="1" smtClean="0">
                  <a:effectLst/>
                  <a:latin typeface="Symbol" pitchFamily="18" charset="2"/>
                </a:rPr>
                <a:t>r</a:t>
              </a:r>
              <a:r>
                <a:rPr lang="en-US" i="1" dirty="0" err="1" smtClean="0">
                  <a:effectLst/>
                </a:rPr>
                <a:t>R</a:t>
              </a:r>
              <a:r>
                <a:rPr lang="en-US" i="1" baseline="-25000" dirty="0" err="1" smtClean="0">
                  <a:effectLst/>
                </a:rPr>
                <a:t>DT</a:t>
              </a:r>
              <a:r>
                <a:rPr lang="en-US" baseline="-25000" dirty="0" smtClean="0">
                  <a:effectLst/>
                </a:rPr>
                <a:t> </a:t>
              </a:r>
              <a:r>
                <a:rPr lang="en-US" dirty="0">
                  <a:effectLst/>
                </a:rPr>
                <a:t>~ </a:t>
              </a:r>
              <a:r>
                <a:rPr lang="en-US" dirty="0" smtClean="0">
                  <a:effectLst/>
                </a:rPr>
                <a:t>0.03 g/cm</a:t>
              </a:r>
              <a:r>
                <a:rPr lang="en-US" baseline="30000" dirty="0" smtClean="0">
                  <a:effectLst/>
                </a:rPr>
                <a:t>2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42671" y="1827650"/>
            <a:ext cx="4085080" cy="4140936"/>
            <a:chOff x="4874091" y="2170550"/>
            <a:chExt cx="4085080" cy="4140936"/>
          </a:xfrm>
        </p:grpSpPr>
        <p:grpSp>
          <p:nvGrpSpPr>
            <p:cNvPr id="3" name="Group 2"/>
            <p:cNvGrpSpPr/>
            <p:nvPr/>
          </p:nvGrpSpPr>
          <p:grpSpPr>
            <a:xfrm>
              <a:off x="4874091" y="2170550"/>
              <a:ext cx="4085080" cy="3364587"/>
              <a:chOff x="5070866" y="2251575"/>
              <a:chExt cx="4085080" cy="336458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5070866" y="2251575"/>
                <a:ext cx="4085080" cy="2472730"/>
                <a:chOff x="4845996" y="1558683"/>
                <a:chExt cx="4085080" cy="247273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4845996" y="1558683"/>
                  <a:ext cx="4085080" cy="2472730"/>
                  <a:chOff x="228601" y="2226271"/>
                  <a:chExt cx="4085080" cy="2472730"/>
                </a:xfrm>
              </p:grpSpPr>
              <p:pic>
                <p:nvPicPr>
                  <p:cNvPr id="51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228601" y="2331025"/>
                    <a:ext cx="2461562" cy="23679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2556318" y="2226271"/>
                    <a:ext cx="1757363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>
                        <a:effectLst/>
                      </a:rPr>
                      <a:t>High-density DT shell</a:t>
                    </a:r>
                    <a:endParaRPr lang="en-US" b="1" dirty="0">
                      <a:effectLst/>
                    </a:endParaRP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2621582" y="2917561"/>
                    <a:ext cx="166893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effectLst/>
                      </a:rPr>
                      <a:t>DT gas core</a:t>
                    </a:r>
                    <a:endParaRPr lang="en-US" dirty="0">
                      <a:effectLst/>
                    </a:endParaRPr>
                  </a:p>
                </p:txBody>
              </p:sp>
            </p:grpSp>
            <p:sp>
              <p:nvSpPr>
                <p:cNvPr id="4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481504" y="3037285"/>
                  <a:ext cx="35137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800" b="1" i="1" baseline="0" dirty="0">
                      <a:effectLst/>
                      <a:latin typeface="Arial" charset="0"/>
                      <a:cs typeface="Arial" charset="0"/>
                    </a:rPr>
                    <a:t>R</a:t>
                  </a:r>
                </a:p>
              </p:txBody>
            </p:sp>
            <p:sp>
              <p:nvSpPr>
                <p:cNvPr id="4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948986" y="3410653"/>
                  <a:ext cx="53251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aseline="-25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l-GR" sz="1800" b="1" i="1" baseline="0" dirty="0" smtClean="0">
                      <a:effectLst/>
                      <a:latin typeface="Arial"/>
                      <a:cs typeface="Arial"/>
                    </a:rPr>
                    <a:t>ρ</a:t>
                  </a:r>
                  <a:r>
                    <a:rPr lang="en-US" sz="1800" b="1" i="1" dirty="0" smtClean="0">
                      <a:effectLst/>
                      <a:latin typeface="Arial"/>
                      <a:cs typeface="Arial"/>
                    </a:rPr>
                    <a:t>DT</a:t>
                  </a:r>
                  <a:endParaRPr lang="en-US" sz="1800" b="1" i="1" dirty="0"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6268223" y="2472044"/>
                  <a:ext cx="1039335" cy="32892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6750839" y="2019733"/>
                  <a:ext cx="444609" cy="18528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5" name="Text Box 15"/>
              <p:cNvSpPr txBox="1">
                <a:spLocks noChangeArrowheads="1"/>
              </p:cNvSpPr>
              <p:nvPr/>
            </p:nvSpPr>
            <p:spPr bwMode="auto">
              <a:xfrm>
                <a:off x="5691656" y="5246830"/>
                <a:ext cx="21007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i="1" dirty="0" err="1" smtClean="0">
                    <a:effectLst/>
                    <a:latin typeface="Symbol" pitchFamily="18" charset="2"/>
                  </a:rPr>
                  <a:t>r</a:t>
                </a:r>
                <a:r>
                  <a:rPr lang="en-US" i="1" baseline="-25000" dirty="0" err="1" smtClean="0">
                    <a:effectLst/>
                    <a:latin typeface="+mn-lt"/>
                  </a:rPr>
                  <a:t>DT</a:t>
                </a:r>
                <a:r>
                  <a:rPr lang="en-US" baseline="-25000" dirty="0" smtClean="0">
                    <a:effectLst/>
                    <a:latin typeface="+mn-lt"/>
                  </a:rPr>
                  <a:t> </a:t>
                </a:r>
                <a:r>
                  <a:rPr lang="en-US" dirty="0">
                    <a:effectLst/>
                  </a:rPr>
                  <a:t>~ </a:t>
                </a:r>
                <a:r>
                  <a:rPr lang="en-US" dirty="0" smtClean="0">
                    <a:effectLst/>
                  </a:rPr>
                  <a:t>700 g/cm</a:t>
                </a:r>
                <a:r>
                  <a:rPr lang="en-US" baseline="30000" dirty="0" smtClean="0">
                    <a:effectLst/>
                  </a:rPr>
                  <a:t>3</a:t>
                </a:r>
                <a:endParaRPr lang="en-US" baseline="30000" dirty="0">
                  <a:effectLst/>
                </a:endParaRPr>
              </a:p>
            </p:txBody>
          </p:sp>
          <p:sp>
            <p:nvSpPr>
              <p:cNvPr id="56" name="Text Box 16"/>
              <p:cNvSpPr txBox="1">
                <a:spLocks noChangeArrowheads="1"/>
              </p:cNvSpPr>
              <p:nvPr/>
            </p:nvSpPr>
            <p:spPr bwMode="auto">
              <a:xfrm>
                <a:off x="5657336" y="4944777"/>
                <a:ext cx="14290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i="1" dirty="0" smtClean="0">
                    <a:effectLst/>
                  </a:rPr>
                  <a:t>R</a:t>
                </a:r>
                <a:r>
                  <a:rPr lang="en-US" dirty="0" smtClean="0">
                    <a:effectLst/>
                  </a:rPr>
                  <a:t> </a:t>
                </a:r>
                <a:r>
                  <a:rPr lang="en-US" dirty="0">
                    <a:effectLst/>
                  </a:rPr>
                  <a:t>~ </a:t>
                </a:r>
                <a:r>
                  <a:rPr lang="en-US" dirty="0" smtClean="0">
                    <a:effectLst/>
                  </a:rPr>
                  <a:t>30 </a:t>
                </a:r>
                <a:r>
                  <a:rPr lang="en-US" dirty="0">
                    <a:effectLst/>
                    <a:latin typeface="Symbol" pitchFamily="18" charset="2"/>
                  </a:rPr>
                  <a:t>m</a:t>
                </a:r>
                <a:r>
                  <a:rPr lang="en-US" dirty="0">
                    <a:effectLst/>
                  </a:rPr>
                  <a:t>m</a:t>
                </a:r>
              </a:p>
            </p:txBody>
          </p:sp>
          <p:sp>
            <p:nvSpPr>
              <p:cNvPr id="79" name="Line 12"/>
              <p:cNvSpPr>
                <a:spLocks noChangeShapeType="1"/>
              </p:cNvSpPr>
              <p:nvPr/>
            </p:nvSpPr>
            <p:spPr bwMode="auto">
              <a:xfrm>
                <a:off x="6301647" y="3540315"/>
                <a:ext cx="1118671" cy="35789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5500173" y="5942154"/>
              <a:ext cx="17411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i="1" dirty="0" err="1" smtClean="0">
                  <a:effectLst/>
                  <a:latin typeface="Symbol" pitchFamily="18" charset="2"/>
                </a:rPr>
                <a:t>r</a:t>
              </a:r>
              <a:r>
                <a:rPr lang="en-US" i="1" dirty="0" err="1" smtClean="0">
                  <a:effectLst/>
                </a:rPr>
                <a:t>R</a:t>
              </a:r>
              <a:r>
                <a:rPr lang="en-US" i="1" baseline="-25000" dirty="0" err="1" smtClean="0">
                  <a:effectLst/>
                </a:rPr>
                <a:t>DT</a:t>
              </a:r>
              <a:r>
                <a:rPr lang="en-US" baseline="-25000" dirty="0" smtClean="0">
                  <a:effectLst/>
                </a:rPr>
                <a:t> </a:t>
              </a:r>
              <a:r>
                <a:rPr lang="en-US" dirty="0">
                  <a:effectLst/>
                </a:rPr>
                <a:t>~ </a:t>
              </a:r>
              <a:r>
                <a:rPr lang="en-US" dirty="0" smtClean="0">
                  <a:effectLst/>
                </a:rPr>
                <a:t>2 g/cm</a:t>
              </a:r>
              <a:r>
                <a:rPr lang="en-US" baseline="30000" dirty="0" smtClean="0">
                  <a:effectLst/>
                </a:rPr>
                <a:t>2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620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586" y="34922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586" y="216567"/>
            <a:ext cx="9144000" cy="76944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Spherical compression is most efficient</a:t>
            </a:r>
            <a:endParaRPr lang="en-US" sz="2200" b="1" baseline="-2500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875" y="1107993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0" y="0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383029"/>
            <a:ext cx="8376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effectLst/>
                <a:latin typeface="Arial"/>
              </a:rPr>
              <a:t>Must exploit R</a:t>
            </a:r>
            <a:r>
              <a:rPr lang="en-US" sz="2000" baseline="30000" dirty="0" smtClean="0">
                <a:solidFill>
                  <a:prstClr val="black"/>
                </a:solidFill>
                <a:effectLst/>
                <a:latin typeface="Arial"/>
              </a:rPr>
              <a:t>3</a:t>
            </a:r>
            <a:r>
              <a:rPr lang="en-US" sz="2000" dirty="0" smtClean="0">
                <a:solidFill>
                  <a:prstClr val="black"/>
                </a:solidFill>
                <a:effectLst/>
                <a:latin typeface="Arial"/>
              </a:rPr>
              <a:t> compression with spheres – R</a:t>
            </a:r>
            <a:r>
              <a:rPr lang="en-US" sz="2000" baseline="30000" dirty="0" smtClean="0">
                <a:solidFill>
                  <a:prstClr val="black"/>
                </a:solidFill>
                <a:effectLst/>
                <a:latin typeface="Arial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effectLst/>
                <a:latin typeface="Arial"/>
              </a:rPr>
              <a:t> or R</a:t>
            </a:r>
            <a:r>
              <a:rPr lang="en-US" sz="2000" baseline="30000" dirty="0" smtClean="0">
                <a:solidFill>
                  <a:prstClr val="black"/>
                </a:solidFill>
                <a:effectLst/>
                <a:latin typeface="Arial"/>
              </a:rPr>
              <a:t>1</a:t>
            </a:r>
            <a:r>
              <a:rPr lang="en-US" sz="2000" dirty="0" smtClean="0">
                <a:solidFill>
                  <a:prstClr val="black"/>
                </a:solidFill>
                <a:effectLst/>
                <a:latin typeface="Arial"/>
              </a:rPr>
              <a:t> scaling with cylindrical or planar compression is not adequate</a:t>
            </a:r>
            <a:endParaRPr lang="en-US" sz="2000" baseline="3000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967486"/>
            <a:ext cx="8376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effectLst/>
                <a:latin typeface="Arial"/>
              </a:rPr>
              <a:t>In practice, a hollow shell has more surface area and is easier to push with a given pressure than a solid sphere of the same mass</a:t>
            </a:r>
            <a:endParaRPr lang="en-US" sz="2000" baseline="3000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7145" y="5587023"/>
            <a:ext cx="3934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effectLst/>
                <a:latin typeface="Arial"/>
              </a:rPr>
              <a:t>Goal: Convert shell kinetic energy to compression energy</a:t>
            </a:r>
            <a:endParaRPr lang="en-US" sz="2000" baseline="30000" dirty="0">
              <a:solidFill>
                <a:prstClr val="black"/>
              </a:solidFill>
              <a:effectLst/>
              <a:latin typeface="Arial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35" y="2144554"/>
            <a:ext cx="6756400" cy="736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90713" y="3702795"/>
            <a:ext cx="5195162" cy="1897905"/>
            <a:chOff x="1890713" y="3702795"/>
            <a:chExt cx="5195162" cy="1897905"/>
          </a:xfrm>
        </p:grpSpPr>
        <p:sp>
          <p:nvSpPr>
            <p:cNvPr id="11" name="Line 20"/>
            <p:cNvSpPr>
              <a:spLocks noChangeShapeType="1"/>
            </p:cNvSpPr>
            <p:nvPr/>
          </p:nvSpPr>
          <p:spPr bwMode="auto">
            <a:xfrm flipH="1">
              <a:off x="2849563" y="5286375"/>
              <a:ext cx="1587" cy="3143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890713" y="3702795"/>
              <a:ext cx="5195162" cy="1765300"/>
              <a:chOff x="1890713" y="3743325"/>
              <a:chExt cx="5195162" cy="1765300"/>
            </a:xfrm>
          </p:grpSpPr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 flipH="1" flipV="1">
                <a:off x="2382838" y="3860800"/>
                <a:ext cx="150812" cy="2635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" name="Line 16"/>
              <p:cNvSpPr>
                <a:spLocks noChangeShapeType="1"/>
              </p:cNvSpPr>
              <p:nvPr/>
            </p:nvSpPr>
            <p:spPr bwMode="auto">
              <a:xfrm flipV="1">
                <a:off x="3186113" y="3883025"/>
                <a:ext cx="150812" cy="2635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Line 17"/>
              <p:cNvSpPr>
                <a:spLocks noChangeShapeType="1"/>
              </p:cNvSpPr>
              <p:nvPr/>
            </p:nvSpPr>
            <p:spPr bwMode="auto">
              <a:xfrm flipH="1">
                <a:off x="2338388" y="5245100"/>
                <a:ext cx="150812" cy="2635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6" name="Line 18"/>
              <p:cNvSpPr>
                <a:spLocks noChangeShapeType="1"/>
              </p:cNvSpPr>
              <p:nvPr/>
            </p:nvSpPr>
            <p:spPr bwMode="auto">
              <a:xfrm>
                <a:off x="3205163" y="5222875"/>
                <a:ext cx="150812" cy="2635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 flipV="1">
                <a:off x="2852738" y="3743325"/>
                <a:ext cx="1587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Line 21"/>
              <p:cNvSpPr>
                <a:spLocks noChangeShapeType="1"/>
              </p:cNvSpPr>
              <p:nvPr/>
            </p:nvSpPr>
            <p:spPr bwMode="auto">
              <a:xfrm rot="16200000" flipH="1">
                <a:off x="3666332" y="4548981"/>
                <a:ext cx="1588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 rot="5400000" flipH="1">
                <a:off x="2047082" y="4545806"/>
                <a:ext cx="1588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0" name="Line 23"/>
              <p:cNvSpPr>
                <a:spLocks noChangeShapeType="1"/>
              </p:cNvSpPr>
              <p:nvPr/>
            </p:nvSpPr>
            <p:spPr bwMode="auto">
              <a:xfrm rot="7134141" flipH="1">
                <a:off x="2129632" y="4172744"/>
                <a:ext cx="1587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 rot="14465859">
                <a:off x="3532982" y="4172744"/>
                <a:ext cx="1587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Line 25"/>
              <p:cNvSpPr>
                <a:spLocks noChangeShapeType="1"/>
              </p:cNvSpPr>
              <p:nvPr/>
            </p:nvSpPr>
            <p:spPr bwMode="auto">
              <a:xfrm rot="14465859" flipH="1" flipV="1">
                <a:off x="2148682" y="4963319"/>
                <a:ext cx="1587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Line 26"/>
              <p:cNvSpPr>
                <a:spLocks noChangeShapeType="1"/>
              </p:cNvSpPr>
              <p:nvPr/>
            </p:nvSpPr>
            <p:spPr bwMode="auto">
              <a:xfrm rot="7134141" flipV="1">
                <a:off x="3520282" y="4963319"/>
                <a:ext cx="1587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AutoShape 64"/>
              <p:cNvSpPr>
                <a:spLocks noChangeArrowheads="1"/>
              </p:cNvSpPr>
              <p:nvPr/>
            </p:nvSpPr>
            <p:spPr bwMode="auto">
              <a:xfrm>
                <a:off x="4079875" y="4606925"/>
                <a:ext cx="723900" cy="228600"/>
              </a:xfrm>
              <a:prstGeom prst="rightArrow">
                <a:avLst>
                  <a:gd name="adj1" fmla="val 50000"/>
                  <a:gd name="adj2" fmla="val 79167"/>
                </a:avLst>
              </a:prstGeom>
              <a:solidFill>
                <a:srgbClr val="0BD0D9">
                  <a:lumMod val="50000"/>
                </a:srgbClr>
              </a:solidFill>
              <a:ln w="9525">
                <a:noFill/>
                <a:miter lim="800000"/>
                <a:headEnd/>
                <a:tailEnd type="none" w="med" len="lg"/>
              </a:ln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Oval 66"/>
              <p:cNvSpPr>
                <a:spLocks noChangeArrowheads="1"/>
              </p:cNvSpPr>
              <p:nvPr/>
            </p:nvSpPr>
            <p:spPr bwMode="auto">
              <a:xfrm>
                <a:off x="5416550" y="4656138"/>
                <a:ext cx="109538" cy="109537"/>
              </a:xfrm>
              <a:prstGeom prst="ellipse">
                <a:avLst/>
              </a:prstGeom>
              <a:solidFill>
                <a:srgbClr val="20C9F8"/>
              </a:solidFill>
              <a:ln w="635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Line 68"/>
              <p:cNvSpPr>
                <a:spLocks noChangeShapeType="1"/>
              </p:cNvSpPr>
              <p:nvPr/>
            </p:nvSpPr>
            <p:spPr bwMode="auto">
              <a:xfrm flipV="1">
                <a:off x="5464175" y="4251325"/>
                <a:ext cx="1588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" name="Line 69"/>
              <p:cNvSpPr>
                <a:spLocks noChangeShapeType="1"/>
              </p:cNvSpPr>
              <p:nvPr/>
            </p:nvSpPr>
            <p:spPr bwMode="auto">
              <a:xfrm flipH="1">
                <a:off x="5470525" y="4862513"/>
                <a:ext cx="1588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" name="Line 70"/>
              <p:cNvSpPr>
                <a:spLocks noChangeShapeType="1"/>
              </p:cNvSpPr>
              <p:nvPr/>
            </p:nvSpPr>
            <p:spPr bwMode="auto">
              <a:xfrm rot="16200000" flipH="1">
                <a:off x="5776119" y="4563269"/>
                <a:ext cx="1587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Line 71"/>
              <p:cNvSpPr>
                <a:spLocks noChangeShapeType="1"/>
              </p:cNvSpPr>
              <p:nvPr/>
            </p:nvSpPr>
            <p:spPr bwMode="auto">
              <a:xfrm rot="5400000" flipH="1">
                <a:off x="5134769" y="4560094"/>
                <a:ext cx="1587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Line 72"/>
              <p:cNvSpPr>
                <a:spLocks noChangeShapeType="1"/>
              </p:cNvSpPr>
              <p:nvPr/>
            </p:nvSpPr>
            <p:spPr bwMode="auto">
              <a:xfrm rot="2700000" flipH="1">
                <a:off x="5238750" y="4779963"/>
                <a:ext cx="1588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Line 73"/>
              <p:cNvSpPr>
                <a:spLocks noChangeShapeType="1"/>
              </p:cNvSpPr>
              <p:nvPr/>
            </p:nvSpPr>
            <p:spPr bwMode="auto">
              <a:xfrm rot="18900000" flipH="1">
                <a:off x="5677694" y="4779169"/>
                <a:ext cx="1587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Line 74"/>
              <p:cNvSpPr>
                <a:spLocks noChangeShapeType="1"/>
              </p:cNvSpPr>
              <p:nvPr/>
            </p:nvSpPr>
            <p:spPr bwMode="auto">
              <a:xfrm rot="2700000" flipH="1" flipV="1">
                <a:off x="5687219" y="4341019"/>
                <a:ext cx="1587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Line 75"/>
              <p:cNvSpPr>
                <a:spLocks noChangeShapeType="1"/>
              </p:cNvSpPr>
              <p:nvPr/>
            </p:nvSpPr>
            <p:spPr bwMode="auto">
              <a:xfrm rot="18900000" flipV="1">
                <a:off x="5230019" y="4341019"/>
                <a:ext cx="1587" cy="314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lg"/>
                <a:tailEnd type="none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Donut 33"/>
              <p:cNvSpPr/>
              <p:nvPr/>
            </p:nvSpPr>
            <p:spPr bwMode="auto">
              <a:xfrm>
                <a:off x="2245575" y="4071159"/>
                <a:ext cx="1218495" cy="1225296"/>
              </a:xfrm>
              <a:prstGeom prst="donut">
                <a:avLst>
                  <a:gd name="adj" fmla="val 9827"/>
                </a:avLst>
              </a:prstGeom>
              <a:solidFill>
                <a:srgbClr val="04617B">
                  <a:lumMod val="60000"/>
                  <a:lumOff val="4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pic>
            <p:nvPicPr>
              <p:cNvPr id="35" name="Picture 34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3650" y="4563391"/>
                <a:ext cx="609600" cy="330200"/>
              </a:xfrm>
              <a:prstGeom prst="rect">
                <a:avLst/>
              </a:prstGeom>
            </p:spPr>
          </p:pic>
          <p:pic>
            <p:nvPicPr>
              <p:cNvPr id="36" name="Picture 35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09575" y="4287838"/>
                <a:ext cx="876300" cy="889000"/>
              </a:xfrm>
              <a:prstGeom prst="rect">
                <a:avLst/>
              </a:prstGeom>
            </p:spPr>
          </p:pic>
        </p:grpSp>
      </p:grp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021" y="5654740"/>
            <a:ext cx="2146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Firestarter\Desktop\Mobile Directory\MRS\MRS Pictures\NIF\shot.jpg"/>
          <p:cNvPicPr>
            <a:picLocks noChangeAspect="1" noChangeArrowheads="1"/>
          </p:cNvPicPr>
          <p:nvPr/>
        </p:nvPicPr>
        <p:blipFill rotWithShape="1">
          <a:blip r:embed="rId2" cstate="print"/>
          <a:srcRect l="11752" t="2704" r="14486" b="13849"/>
          <a:stretch/>
        </p:blipFill>
        <p:spPr bwMode="auto">
          <a:xfrm>
            <a:off x="-23750" y="0"/>
            <a:ext cx="9172656" cy="6885432"/>
          </a:xfrm>
          <a:prstGeom prst="rect">
            <a:avLst/>
          </a:prstGeom>
          <a:noFill/>
        </p:spPr>
      </p:pic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0" y="5889625"/>
            <a:ext cx="4572000" cy="968375"/>
          </a:xfrm>
          <a:prstGeom prst="rect">
            <a:avLst/>
          </a:prstGeom>
          <a:solidFill>
            <a:schemeClr val="accent2">
              <a:lumMod val="50000"/>
              <a:alpha val="4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effectLst/>
              </a:rPr>
              <a:t>Maria Gatu Johnson</a:t>
            </a:r>
            <a:endParaRPr lang="en-US" dirty="0">
              <a:solidFill>
                <a:schemeClr val="bg1"/>
              </a:solidFill>
              <a:effectLst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effectLst/>
              </a:rPr>
              <a:t>High-Energy-Density-Physics Division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effectLst/>
              </a:rPr>
              <a:t>MIT Plasma Science and Fusion Center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175657" y="61555"/>
            <a:ext cx="7026804" cy="830997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2400" dirty="0" smtClean="0">
                <a:solidFill>
                  <a:schemeClr val="bg1"/>
                </a:solidFill>
                <a:effectLst/>
              </a:rPr>
              <a:t>Inertial Confinement Fusion (ICF)</a:t>
            </a:r>
          </a:p>
          <a:p>
            <a:pPr algn="ctr" eaLnBrk="1" hangingPunct="1"/>
            <a:r>
              <a:rPr lang="en-US" sz="2400" dirty="0" smtClean="0">
                <a:solidFill>
                  <a:schemeClr val="bg1"/>
                </a:solidFill>
                <a:effectLst/>
              </a:rPr>
              <a:t>as an Energy Source and for Basic Science</a:t>
            </a:r>
            <a:endParaRPr lang="en-US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35181" y="6218082"/>
            <a:ext cx="3506088" cy="646331"/>
          </a:xfrm>
          <a:prstGeom prst="rect">
            <a:avLst/>
          </a:prstGeom>
          <a:solidFill>
            <a:schemeClr val="accent2">
              <a:lumMod val="50000"/>
              <a:alpha val="45000"/>
            </a:schemeClr>
          </a:solidFill>
        </p:spPr>
        <p:txBody>
          <a:bodyPr wrap="none">
            <a:spAutoFit/>
          </a:bodyPr>
          <a:lstStyle/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effectLst/>
              </a:rPr>
              <a:t>SULI Plasma Physics Course, 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effectLst/>
              </a:rPr>
              <a:t>PPPL, June 15, 2017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>
                <a:solidFill>
                  <a:srgbClr val="660033"/>
                </a:solidFill>
                <a:effectLst/>
                <a:cs typeface="Arial" charset="0"/>
              </a:rPr>
              <a:t>T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he capsule must be compressed ~35</a:t>
            </a:r>
            <a:r>
              <a:rPr lang="en-US" sz="2200" dirty="0" smtClean="0">
                <a:solidFill>
                  <a:srgbClr val="660033"/>
                </a:solidFill>
                <a:effectLst/>
                <a:latin typeface="Arial"/>
                <a:cs typeface="Arial"/>
              </a:rPr>
              <a:t>× (</a:t>
            </a:r>
            <a:r>
              <a:rPr lang="en-US" sz="2200" i="1" dirty="0" smtClean="0">
                <a:solidFill>
                  <a:srgbClr val="660033"/>
                </a:solidFill>
                <a:effectLst/>
                <a:latin typeface="Arial"/>
                <a:cs typeface="Arial"/>
                <a:sym typeface="Symbol"/>
              </a:rPr>
              <a:t>R</a:t>
            </a:r>
            <a:r>
              <a:rPr lang="en-US" sz="2200" dirty="0" smtClean="0">
                <a:solidFill>
                  <a:srgbClr val="660033"/>
                </a:solidFill>
                <a:effectLst/>
                <a:latin typeface="Arial"/>
                <a:cs typeface="Arial"/>
                <a:sym typeface="Symbol"/>
              </a:rPr>
              <a:t>/</a:t>
            </a:r>
            <a:r>
              <a:rPr lang="en-US" sz="2200" i="1" dirty="0" smtClean="0">
                <a:solidFill>
                  <a:srgbClr val="660033"/>
                </a:solidFill>
                <a:effectLst/>
                <a:latin typeface="Arial"/>
                <a:cs typeface="Arial"/>
                <a:sym typeface="Symbol"/>
              </a:rPr>
              <a:t>R</a:t>
            </a:r>
            <a:r>
              <a:rPr lang="en-US" sz="2200" dirty="0" smtClean="0">
                <a:solidFill>
                  <a:srgbClr val="660033"/>
                </a:solidFill>
                <a:effectLst/>
                <a:latin typeface="Arial"/>
                <a:cs typeface="Arial"/>
                <a:sym typeface="Symbol"/>
              </a:rPr>
              <a:t> &lt; 1%)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to </a:t>
            </a:r>
            <a:r>
              <a:rPr lang="en-US" sz="2200" dirty="0">
                <a:solidFill>
                  <a:srgbClr val="660033"/>
                </a:solidFill>
                <a:effectLst/>
                <a:cs typeface="Arial" charset="0"/>
              </a:rPr>
              <a:t>achieve the 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right conditions  (</a:t>
            </a:r>
            <a:r>
              <a:rPr lang="en-US" sz="2200" dirty="0" smtClean="0">
                <a:solidFill>
                  <a:srgbClr val="660033"/>
                </a:solidFill>
                <a:effectLst/>
                <a:latin typeface="+mn-lt"/>
                <a:cs typeface="Arial" charset="0"/>
              </a:rPr>
              <a:t>Basketball </a:t>
            </a:r>
            <a:r>
              <a:rPr lang="en-US" sz="2200" dirty="0" smtClean="0">
                <a:solidFill>
                  <a:srgbClr val="660033"/>
                </a:solidFill>
                <a:effectLst/>
                <a:latin typeface="+mn-lt"/>
                <a:cs typeface="Times New Roman"/>
              </a:rPr>
              <a:t>→ green pea)</a:t>
            </a:r>
            <a:endParaRPr lang="en-US" sz="2200" b="1" baseline="0" dirty="0" smtClean="0">
              <a:solidFill>
                <a:srgbClr val="660033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20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23" y="1347854"/>
            <a:ext cx="4954250" cy="49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67" y="3620331"/>
            <a:ext cx="191445" cy="20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AutoShape 12"/>
          <p:cNvSpPr>
            <a:spLocks noChangeArrowheads="1"/>
          </p:cNvSpPr>
          <p:nvPr/>
        </p:nvSpPr>
        <p:spPr bwMode="auto">
          <a:xfrm>
            <a:off x="5555848" y="3494055"/>
            <a:ext cx="1553380" cy="457200"/>
          </a:xfrm>
          <a:prstGeom prst="rightArrow">
            <a:avLst>
              <a:gd name="adj1" fmla="val 44732"/>
              <a:gd name="adj2" fmla="val 92865"/>
            </a:avLst>
          </a:prstGeom>
          <a:solidFill>
            <a:srgbClr val="CC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Text Box 12"/>
          <p:cNvSpPr txBox="1">
            <a:spLocks noChangeArrowheads="1"/>
          </p:cNvSpPr>
          <p:nvPr/>
        </p:nvSpPr>
        <p:spPr bwMode="auto">
          <a:xfrm>
            <a:off x="5912955" y="3228597"/>
            <a:ext cx="839166" cy="35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30" tIns="41013" rIns="82030" bIns="41013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 smtClean="0">
                <a:effectLst/>
                <a:latin typeface="Arial" charset="0"/>
              </a:rPr>
              <a:t>~35</a:t>
            </a:r>
            <a:r>
              <a:rPr lang="en-US" sz="1800" dirty="0" smtClean="0">
                <a:effectLst/>
                <a:latin typeface="Arial"/>
                <a:cs typeface="Arial"/>
              </a:rPr>
              <a:t>×</a:t>
            </a:r>
            <a:endParaRPr lang="en-US" sz="1800" dirty="0">
              <a:effectLst/>
              <a:latin typeface="Helvetica" pitchFamily="34" charset="0"/>
            </a:endParaRP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7302063" y="2951598"/>
            <a:ext cx="1010487" cy="6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30" tIns="41013" rIns="82030" bIns="41013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800" dirty="0" smtClean="0">
                <a:effectLst/>
                <a:latin typeface="Arial" charset="0"/>
              </a:rPr>
              <a:t>Green pea</a:t>
            </a:r>
            <a:endParaRPr lang="en-US" sz="1800" dirty="0">
              <a:effectLst/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079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ICF implosion timeline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21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3" name="Group 12"/>
          <p:cNvGrpSpPr/>
          <p:nvPr/>
        </p:nvGrpSpPr>
        <p:grpSpPr>
          <a:xfrm>
            <a:off x="534106" y="1278468"/>
            <a:ext cx="6825893" cy="2133600"/>
            <a:chOff x="590551" y="1402647"/>
            <a:chExt cx="6825893" cy="2133600"/>
          </a:xfrm>
        </p:grpSpPr>
        <p:sp>
          <p:nvSpPr>
            <p:cNvPr id="86" name="Text Box 10"/>
            <p:cNvSpPr txBox="1">
              <a:spLocks noChangeArrowheads="1"/>
            </p:cNvSpPr>
            <p:nvPr/>
          </p:nvSpPr>
          <p:spPr bwMode="auto">
            <a:xfrm>
              <a:off x="2438400" y="1718736"/>
              <a:ext cx="497804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914400" indent="-4572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371600" indent="-4572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828800" indent="-4572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indent="-4572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800" dirty="0">
                  <a:effectLst/>
                  <a:latin typeface="Arial" charset="0"/>
                </a:rPr>
                <a:t>1. Laser </a:t>
              </a:r>
              <a:r>
                <a:rPr lang="en-US" sz="1800" dirty="0" smtClean="0">
                  <a:effectLst/>
                  <a:latin typeface="Arial" charset="0"/>
                </a:rPr>
                <a:t>irradiates and </a:t>
              </a:r>
              <a:r>
                <a:rPr lang="en-US" sz="1800" dirty="0">
                  <a:effectLst/>
                  <a:latin typeface="Arial" charset="0"/>
                </a:rPr>
                <a:t>heats the surface,</a:t>
              </a:r>
            </a:p>
            <a:p>
              <a:pPr eaLnBrk="1" hangingPunct="1"/>
              <a:r>
                <a:rPr lang="en-US" sz="1800" dirty="0">
                  <a:effectLst/>
                  <a:latin typeface="Arial" charset="0"/>
                </a:rPr>
                <a:t>    increasing the pressure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90551" y="1402647"/>
              <a:ext cx="2136775" cy="2133600"/>
              <a:chOff x="-1546224" y="1369486"/>
              <a:chExt cx="2136775" cy="2133600"/>
            </a:xfrm>
          </p:grpSpPr>
          <p:sp>
            <p:nvSpPr>
              <p:cNvPr id="89" name="Oval 4"/>
              <p:cNvSpPr>
                <a:spLocks noChangeArrowheads="1"/>
              </p:cNvSpPr>
              <p:nvPr/>
            </p:nvSpPr>
            <p:spPr bwMode="auto">
              <a:xfrm>
                <a:off x="-1165224" y="1750486"/>
                <a:ext cx="1371600" cy="1371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en-US">
                  <a:effectLst/>
                </a:endParaRPr>
              </a:p>
            </p:txBody>
          </p:sp>
          <p:sp>
            <p:nvSpPr>
              <p:cNvPr id="90" name="Oval 5"/>
              <p:cNvSpPr>
                <a:spLocks noChangeArrowheads="1"/>
              </p:cNvSpPr>
              <p:nvPr/>
            </p:nvSpPr>
            <p:spPr bwMode="auto">
              <a:xfrm>
                <a:off x="-1012824" y="1902886"/>
                <a:ext cx="1066800" cy="1066800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effectLst/>
                </a:endParaRPr>
              </a:p>
            </p:txBody>
          </p:sp>
          <p:sp>
            <p:nvSpPr>
              <p:cNvPr id="91" name="Line 28"/>
              <p:cNvSpPr>
                <a:spLocks noChangeShapeType="1"/>
              </p:cNvSpPr>
              <p:nvPr/>
            </p:nvSpPr>
            <p:spPr bwMode="auto">
              <a:xfrm>
                <a:off x="-1546224" y="2436286"/>
                <a:ext cx="381000" cy="0"/>
              </a:xfrm>
              <a:prstGeom prst="line">
                <a:avLst/>
              </a:prstGeom>
              <a:noFill/>
              <a:ln w="101600">
                <a:solidFill>
                  <a:srgbClr val="0000FF"/>
                </a:solidFill>
                <a:round/>
                <a:headEnd/>
                <a:tailEnd type="triangl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effectLst/>
                </a:endParaRPr>
              </a:p>
            </p:txBody>
          </p:sp>
          <p:sp>
            <p:nvSpPr>
              <p:cNvPr id="92" name="Line 31"/>
              <p:cNvSpPr>
                <a:spLocks noChangeShapeType="1"/>
              </p:cNvSpPr>
              <p:nvPr/>
            </p:nvSpPr>
            <p:spPr bwMode="auto">
              <a:xfrm flipH="1">
                <a:off x="206376" y="2436286"/>
                <a:ext cx="384175" cy="0"/>
              </a:xfrm>
              <a:prstGeom prst="line">
                <a:avLst/>
              </a:prstGeom>
              <a:noFill/>
              <a:ln w="101600">
                <a:solidFill>
                  <a:srgbClr val="0000FF"/>
                </a:solidFill>
                <a:round/>
                <a:headEnd/>
                <a:tailEnd type="triangl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effectLst/>
                </a:endParaRPr>
              </a:p>
            </p:txBody>
          </p:sp>
          <p:sp>
            <p:nvSpPr>
              <p:cNvPr id="93" name="Line 32"/>
              <p:cNvSpPr>
                <a:spLocks noChangeShapeType="1"/>
              </p:cNvSpPr>
              <p:nvPr/>
            </p:nvSpPr>
            <p:spPr bwMode="auto">
              <a:xfrm flipH="1" flipV="1">
                <a:off x="-479424" y="3122086"/>
                <a:ext cx="0" cy="381000"/>
              </a:xfrm>
              <a:prstGeom prst="line">
                <a:avLst/>
              </a:prstGeom>
              <a:noFill/>
              <a:ln w="101600">
                <a:solidFill>
                  <a:srgbClr val="0000FF"/>
                </a:solidFill>
                <a:round/>
                <a:headEnd/>
                <a:tailEnd type="triangl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effectLst/>
                </a:endParaRPr>
              </a:p>
            </p:txBody>
          </p:sp>
          <p:sp>
            <p:nvSpPr>
              <p:cNvPr id="94" name="Line 33"/>
              <p:cNvSpPr>
                <a:spLocks noChangeShapeType="1"/>
              </p:cNvSpPr>
              <p:nvPr/>
            </p:nvSpPr>
            <p:spPr bwMode="auto">
              <a:xfrm flipH="1">
                <a:off x="-479424" y="1369486"/>
                <a:ext cx="0" cy="384175"/>
              </a:xfrm>
              <a:prstGeom prst="line">
                <a:avLst/>
              </a:prstGeom>
              <a:noFill/>
              <a:ln w="101600">
                <a:solidFill>
                  <a:srgbClr val="0000FF"/>
                </a:solidFill>
                <a:round/>
                <a:headEnd/>
                <a:tailEnd type="triangl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effectLst/>
                </a:endParaRPr>
              </a:p>
            </p:txBody>
          </p:sp>
          <p:sp>
            <p:nvSpPr>
              <p:cNvPr id="95" name="Line 64"/>
              <p:cNvSpPr>
                <a:spLocks noChangeShapeType="1"/>
              </p:cNvSpPr>
              <p:nvPr/>
            </p:nvSpPr>
            <p:spPr bwMode="auto">
              <a:xfrm flipV="1">
                <a:off x="-1277936" y="2893486"/>
                <a:ext cx="265113" cy="265113"/>
              </a:xfrm>
              <a:prstGeom prst="line">
                <a:avLst/>
              </a:prstGeom>
              <a:noFill/>
              <a:ln w="101600">
                <a:solidFill>
                  <a:srgbClr val="0000FF"/>
                </a:solidFill>
                <a:round/>
                <a:headEnd/>
                <a:tailEnd type="triangl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effectLst/>
                </a:endParaRPr>
              </a:p>
            </p:txBody>
          </p:sp>
          <p:sp>
            <p:nvSpPr>
              <p:cNvPr id="96" name="Line 65"/>
              <p:cNvSpPr>
                <a:spLocks noChangeShapeType="1"/>
              </p:cNvSpPr>
              <p:nvPr/>
            </p:nvSpPr>
            <p:spPr bwMode="auto">
              <a:xfrm flipH="1" flipV="1">
                <a:off x="6351" y="2922061"/>
                <a:ext cx="274638" cy="271463"/>
              </a:xfrm>
              <a:prstGeom prst="line">
                <a:avLst/>
              </a:prstGeom>
              <a:noFill/>
              <a:ln w="101600">
                <a:solidFill>
                  <a:srgbClr val="0000FF"/>
                </a:solidFill>
                <a:round/>
                <a:headEnd/>
                <a:tailEnd type="triangl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effectLst/>
                </a:endParaRPr>
              </a:p>
            </p:txBody>
          </p:sp>
          <p:sp>
            <p:nvSpPr>
              <p:cNvPr id="97" name="Line 66"/>
              <p:cNvSpPr>
                <a:spLocks noChangeShapeType="1"/>
              </p:cNvSpPr>
              <p:nvPr/>
            </p:nvSpPr>
            <p:spPr bwMode="auto">
              <a:xfrm>
                <a:off x="-1211261" y="1667936"/>
                <a:ext cx="255588" cy="261938"/>
              </a:xfrm>
              <a:prstGeom prst="line">
                <a:avLst/>
              </a:prstGeom>
              <a:noFill/>
              <a:ln w="101600">
                <a:solidFill>
                  <a:srgbClr val="0000FF"/>
                </a:solidFill>
                <a:round/>
                <a:headEnd/>
                <a:tailEnd type="triangl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effectLst/>
                </a:endParaRPr>
              </a:p>
            </p:txBody>
          </p:sp>
          <p:sp>
            <p:nvSpPr>
              <p:cNvPr id="98" name="Line 67"/>
              <p:cNvSpPr>
                <a:spLocks noChangeShapeType="1"/>
              </p:cNvSpPr>
              <p:nvPr/>
            </p:nvSpPr>
            <p:spPr bwMode="auto">
              <a:xfrm flipH="1">
                <a:off x="42864" y="1740961"/>
                <a:ext cx="268288" cy="261938"/>
              </a:xfrm>
              <a:prstGeom prst="line">
                <a:avLst/>
              </a:prstGeom>
              <a:noFill/>
              <a:ln w="101600">
                <a:solidFill>
                  <a:srgbClr val="0000FF"/>
                </a:solidFill>
                <a:round/>
                <a:headEnd/>
                <a:tailEnd type="triangl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effectLst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822796" y="4906341"/>
            <a:ext cx="6914851" cy="1374491"/>
            <a:chOff x="1319512" y="5301456"/>
            <a:chExt cx="6914851" cy="1374491"/>
          </a:xfrm>
        </p:grpSpPr>
        <p:sp>
          <p:nvSpPr>
            <p:cNvPr id="40" name="Text Box 13"/>
            <p:cNvSpPr txBox="1">
              <a:spLocks noChangeArrowheads="1"/>
            </p:cNvSpPr>
            <p:nvPr/>
          </p:nvSpPr>
          <p:spPr bwMode="auto">
            <a:xfrm>
              <a:off x="1319512" y="6002746"/>
              <a:ext cx="6172200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dirty="0">
                  <a:effectLst/>
                </a:rPr>
                <a:t>4. “Bang time” is the time of peak nuclear production</a:t>
              </a:r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7315200" y="5301456"/>
              <a:ext cx="919163" cy="1374491"/>
              <a:chOff x="7315200" y="5301456"/>
              <a:chExt cx="919163" cy="1374491"/>
            </a:xfrm>
          </p:grpSpPr>
          <p:sp>
            <p:nvSpPr>
              <p:cNvPr id="100" name="Oval 18"/>
              <p:cNvSpPr>
                <a:spLocks noChangeArrowheads="1"/>
              </p:cNvSpPr>
              <p:nvPr/>
            </p:nvSpPr>
            <p:spPr bwMode="auto">
              <a:xfrm>
                <a:off x="7315200" y="5686427"/>
                <a:ext cx="685800" cy="685800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en-US">
                  <a:effectLst/>
                </a:endParaRPr>
              </a:p>
            </p:txBody>
          </p:sp>
          <p:sp>
            <p:nvSpPr>
              <p:cNvPr id="101" name="Oval 19"/>
              <p:cNvSpPr>
                <a:spLocks noChangeArrowheads="1"/>
              </p:cNvSpPr>
              <p:nvPr/>
            </p:nvSpPr>
            <p:spPr bwMode="auto">
              <a:xfrm>
                <a:off x="7531100" y="5902327"/>
                <a:ext cx="254000" cy="254000"/>
              </a:xfrm>
              <a:prstGeom prst="ellipse">
                <a:avLst/>
              </a:prstGeom>
              <a:solidFill>
                <a:srgbClr val="FF0000"/>
              </a:solidFill>
              <a:ln w="7620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effectLst/>
                </a:endParaRPr>
              </a:p>
            </p:txBody>
          </p:sp>
          <p:sp>
            <p:nvSpPr>
              <p:cNvPr id="102" name="Text Box 57"/>
              <p:cNvSpPr txBox="1">
                <a:spLocks noChangeArrowheads="1"/>
              </p:cNvSpPr>
              <p:nvPr/>
            </p:nvSpPr>
            <p:spPr bwMode="auto">
              <a:xfrm>
                <a:off x="7583487" y="5301456"/>
                <a:ext cx="325438" cy="369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effectLst/>
                  </a:rPr>
                  <a:t>n</a:t>
                </a:r>
              </a:p>
            </p:txBody>
          </p:sp>
          <p:sp>
            <p:nvSpPr>
              <p:cNvPr id="103" name="Text Box 58"/>
              <p:cNvSpPr txBox="1">
                <a:spLocks noChangeArrowheads="1"/>
              </p:cNvSpPr>
              <p:nvPr/>
            </p:nvSpPr>
            <p:spPr bwMode="auto">
              <a:xfrm>
                <a:off x="7669785" y="6306615"/>
                <a:ext cx="5645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aseline="30000" dirty="0" smtClean="0">
                    <a:effectLst/>
                  </a:rPr>
                  <a:t>4</a:t>
                </a:r>
                <a:r>
                  <a:rPr lang="en-US" dirty="0" smtClean="0">
                    <a:effectLst/>
                  </a:rPr>
                  <a:t>He</a:t>
                </a:r>
                <a:endParaRPr lang="en-US" dirty="0">
                  <a:effectLst/>
                </a:endParaRPr>
              </a:p>
            </p:txBody>
          </p:sp>
          <p:pic>
            <p:nvPicPr>
              <p:cNvPr id="104" name="Picture 15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77601" y="5848828"/>
                <a:ext cx="365760" cy="365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5" name="Line 46"/>
              <p:cNvSpPr>
                <a:spLocks noChangeShapeType="1"/>
              </p:cNvSpPr>
              <p:nvPr/>
            </p:nvSpPr>
            <p:spPr bwMode="auto">
              <a:xfrm flipV="1">
                <a:off x="7658100" y="5486399"/>
                <a:ext cx="250825" cy="53340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effectLst/>
                </a:endParaRPr>
              </a:p>
            </p:txBody>
          </p:sp>
          <p:sp>
            <p:nvSpPr>
              <p:cNvPr id="106" name="Line 47"/>
              <p:cNvSpPr>
                <a:spLocks noChangeShapeType="1"/>
              </p:cNvSpPr>
              <p:nvPr/>
            </p:nvSpPr>
            <p:spPr bwMode="auto">
              <a:xfrm>
                <a:off x="7658100" y="6084010"/>
                <a:ext cx="114300" cy="2286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effectLst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2288823" y="2181579"/>
            <a:ext cx="6286234" cy="2743200"/>
            <a:chOff x="2390424" y="2328336"/>
            <a:chExt cx="6286234" cy="2743200"/>
          </a:xfrm>
        </p:grpSpPr>
        <p:grpSp>
          <p:nvGrpSpPr>
            <p:cNvPr id="2" name="Group 1"/>
            <p:cNvGrpSpPr/>
            <p:nvPr/>
          </p:nvGrpSpPr>
          <p:grpSpPr>
            <a:xfrm>
              <a:off x="2390424" y="2328336"/>
              <a:ext cx="2743200" cy="2743200"/>
              <a:chOff x="2209800" y="2317047"/>
              <a:chExt cx="2743200" cy="2743200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2209800" y="2317047"/>
                <a:ext cx="2743200" cy="2743200"/>
                <a:chOff x="2209800" y="2057400"/>
                <a:chExt cx="2743200" cy="2743200"/>
              </a:xfrm>
            </p:grpSpPr>
            <p:sp>
              <p:nvSpPr>
                <p:cNvPr id="42" name="Oval 62"/>
                <p:cNvSpPr>
                  <a:spLocks noChangeArrowheads="1"/>
                </p:cNvSpPr>
                <p:nvPr/>
              </p:nvSpPr>
              <p:spPr bwMode="auto">
                <a:xfrm>
                  <a:off x="2209800" y="2057400"/>
                  <a:ext cx="2743200" cy="27432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66FF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effectLst/>
                  </a:endParaRPr>
                </a:p>
              </p:txBody>
            </p:sp>
            <p:sp>
              <p:nvSpPr>
                <p:cNvPr id="45" name="Oval 24"/>
                <p:cNvSpPr>
                  <a:spLocks noChangeArrowheads="1"/>
                </p:cNvSpPr>
                <p:nvPr/>
              </p:nvSpPr>
              <p:spPr bwMode="auto">
                <a:xfrm>
                  <a:off x="2971800" y="2819400"/>
                  <a:ext cx="1219200" cy="1219200"/>
                </a:xfrm>
                <a:prstGeom prst="ellipse">
                  <a:avLst/>
                </a:prstGeom>
                <a:solidFill>
                  <a:srgbClr val="CC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effectLst/>
                  </a:endParaRPr>
                </a:p>
              </p:txBody>
            </p:sp>
            <p:sp>
              <p:nvSpPr>
                <p:cNvPr id="50" name="Oval 25"/>
                <p:cNvSpPr>
                  <a:spLocks noChangeArrowheads="1"/>
                </p:cNvSpPr>
                <p:nvPr/>
              </p:nvSpPr>
              <p:spPr bwMode="auto">
                <a:xfrm>
                  <a:off x="3048000" y="2895600"/>
                  <a:ext cx="1066800" cy="1066800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endParaRPr lang="en-US">
                    <a:effectLst/>
                  </a:endParaRPr>
                </a:p>
              </p:txBody>
            </p:sp>
            <p:sp>
              <p:nvSpPr>
                <p:cNvPr id="61" name="Oval 26"/>
                <p:cNvSpPr>
                  <a:spLocks noChangeArrowheads="1"/>
                </p:cNvSpPr>
                <p:nvPr/>
              </p:nvSpPr>
              <p:spPr bwMode="auto">
                <a:xfrm>
                  <a:off x="3200400" y="3048000"/>
                  <a:ext cx="762000" cy="762000"/>
                </a:xfrm>
                <a:prstGeom prst="ellipse">
                  <a:avLst/>
                </a:prstGeom>
                <a:solidFill>
                  <a:srgbClr val="FFFF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effectLst/>
                  </a:endParaRPr>
                </a:p>
              </p:txBody>
            </p:sp>
            <p:sp>
              <p:nvSpPr>
                <p:cNvPr id="63" name="Line 35"/>
                <p:cNvSpPr>
                  <a:spLocks noChangeShapeType="1"/>
                </p:cNvSpPr>
                <p:nvPr/>
              </p:nvSpPr>
              <p:spPr bwMode="auto">
                <a:xfrm>
                  <a:off x="4267200" y="3429000"/>
                  <a:ext cx="377825" cy="0"/>
                </a:xfrm>
                <a:prstGeom prst="line">
                  <a:avLst/>
                </a:prstGeom>
                <a:noFill/>
                <a:ln w="152400">
                  <a:solidFill>
                    <a:srgbClr val="CC99FF"/>
                  </a:solidFill>
                  <a:round/>
                  <a:headEnd/>
                  <a:tailEnd type="triangl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effectLst/>
                  </a:endParaRPr>
                </a:p>
              </p:txBody>
            </p:sp>
            <p:sp>
              <p:nvSpPr>
                <p:cNvPr id="64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3581400" y="2362200"/>
                  <a:ext cx="0" cy="381000"/>
                </a:xfrm>
                <a:prstGeom prst="line">
                  <a:avLst/>
                </a:prstGeom>
                <a:noFill/>
                <a:ln w="152400">
                  <a:solidFill>
                    <a:srgbClr val="CC99FF"/>
                  </a:solidFill>
                  <a:round/>
                  <a:headEnd/>
                  <a:tailEnd type="triangl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effectLst/>
                  </a:endParaRPr>
                </a:p>
              </p:txBody>
            </p:sp>
            <p:sp>
              <p:nvSpPr>
                <p:cNvPr id="65" name="Line 37"/>
                <p:cNvSpPr>
                  <a:spLocks noChangeShapeType="1"/>
                </p:cNvSpPr>
                <p:nvPr/>
              </p:nvSpPr>
              <p:spPr bwMode="auto">
                <a:xfrm>
                  <a:off x="3581400" y="4114800"/>
                  <a:ext cx="0" cy="381000"/>
                </a:xfrm>
                <a:prstGeom prst="line">
                  <a:avLst/>
                </a:prstGeom>
                <a:noFill/>
                <a:ln w="152400">
                  <a:solidFill>
                    <a:srgbClr val="CC99FF"/>
                  </a:solidFill>
                  <a:round/>
                  <a:headEnd/>
                  <a:tailEnd type="triangl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effectLst/>
                  </a:endParaRPr>
                </a:p>
              </p:txBody>
            </p:sp>
            <p:sp>
              <p:nvSpPr>
                <p:cNvPr id="66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3352800" y="3505200"/>
                  <a:ext cx="155575" cy="228600"/>
                </a:xfrm>
                <a:prstGeom prst="line">
                  <a:avLst/>
                </a:prstGeom>
                <a:noFill/>
                <a:ln w="63500">
                  <a:solidFill>
                    <a:srgbClr val="FFC000"/>
                  </a:solidFill>
                  <a:round/>
                  <a:headEnd/>
                  <a:tailEnd type="triangl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effectLst/>
                  </a:endParaRPr>
                </a:p>
              </p:txBody>
            </p:sp>
            <p:sp>
              <p:nvSpPr>
                <p:cNvPr id="67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3657600" y="3505200"/>
                  <a:ext cx="228600" cy="155575"/>
                </a:xfrm>
                <a:prstGeom prst="line">
                  <a:avLst/>
                </a:prstGeom>
                <a:noFill/>
                <a:ln w="63500">
                  <a:solidFill>
                    <a:srgbClr val="FFC000"/>
                  </a:solidFill>
                  <a:round/>
                  <a:headEnd/>
                  <a:tailEnd type="triangl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effectLst/>
                  </a:endParaRPr>
                </a:p>
              </p:txBody>
            </p:sp>
            <p:sp>
              <p:nvSpPr>
                <p:cNvPr id="68" name="Line 40"/>
                <p:cNvSpPr>
                  <a:spLocks noChangeShapeType="1"/>
                </p:cNvSpPr>
                <p:nvPr/>
              </p:nvSpPr>
              <p:spPr bwMode="auto">
                <a:xfrm>
                  <a:off x="3276600" y="3200400"/>
                  <a:ext cx="228600" cy="152400"/>
                </a:xfrm>
                <a:prstGeom prst="line">
                  <a:avLst/>
                </a:prstGeom>
                <a:noFill/>
                <a:ln w="63500">
                  <a:solidFill>
                    <a:srgbClr val="FFC000"/>
                  </a:solidFill>
                  <a:round/>
                  <a:headEnd/>
                  <a:tailEnd type="triangl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effectLst/>
                  </a:endParaRPr>
                </a:p>
              </p:txBody>
            </p:sp>
            <p:sp>
              <p:nvSpPr>
                <p:cNvPr id="69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3657600" y="3124200"/>
                  <a:ext cx="152400" cy="228600"/>
                </a:xfrm>
                <a:prstGeom prst="line">
                  <a:avLst/>
                </a:prstGeom>
                <a:noFill/>
                <a:ln w="63500">
                  <a:solidFill>
                    <a:srgbClr val="FFC000"/>
                  </a:solidFill>
                  <a:round/>
                  <a:headEnd/>
                  <a:tailEnd type="triangl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effectLst/>
                  </a:endParaRPr>
                </a:p>
              </p:txBody>
            </p:sp>
          </p:grpSp>
          <p:sp>
            <p:nvSpPr>
              <p:cNvPr id="88" name="Line 34"/>
              <p:cNvSpPr>
                <a:spLocks noChangeShapeType="1"/>
              </p:cNvSpPr>
              <p:nvPr/>
            </p:nvSpPr>
            <p:spPr bwMode="auto">
              <a:xfrm flipH="1">
                <a:off x="2505767" y="3688647"/>
                <a:ext cx="384175" cy="0"/>
              </a:xfrm>
              <a:prstGeom prst="line">
                <a:avLst/>
              </a:prstGeom>
              <a:noFill/>
              <a:ln w="152400">
                <a:solidFill>
                  <a:srgbClr val="CC99FF"/>
                </a:solidFill>
                <a:round/>
                <a:headEnd/>
                <a:tailEnd type="triangl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effectLst/>
                </a:endParaRPr>
              </a:p>
            </p:txBody>
          </p:sp>
        </p:grpSp>
        <p:sp>
          <p:nvSpPr>
            <p:cNvPr id="70" name="Text Box 11"/>
            <p:cNvSpPr txBox="1">
              <a:spLocks noChangeArrowheads="1"/>
            </p:cNvSpPr>
            <p:nvPr/>
          </p:nvSpPr>
          <p:spPr bwMode="auto">
            <a:xfrm>
              <a:off x="4485658" y="2919241"/>
              <a:ext cx="4191000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dirty="0">
                  <a:effectLst/>
                </a:rPr>
                <a:t>2. Ablation of the surface material</a:t>
              </a:r>
            </a:p>
            <a:p>
              <a:r>
                <a:rPr lang="en-US" dirty="0">
                  <a:effectLst/>
                </a:rPr>
                <a:t>    accelerates the capsule inwards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82049" y="4061175"/>
            <a:ext cx="4464750" cy="1286765"/>
            <a:chOff x="1783650" y="4343400"/>
            <a:chExt cx="4464750" cy="1286765"/>
          </a:xfrm>
        </p:grpSpPr>
        <p:grpSp>
          <p:nvGrpSpPr>
            <p:cNvPr id="71" name="Group 70"/>
            <p:cNvGrpSpPr/>
            <p:nvPr/>
          </p:nvGrpSpPr>
          <p:grpSpPr>
            <a:xfrm>
              <a:off x="5105400" y="4343400"/>
              <a:ext cx="1143000" cy="1143000"/>
              <a:chOff x="5105400" y="4343400"/>
              <a:chExt cx="1143000" cy="1143000"/>
            </a:xfrm>
          </p:grpSpPr>
          <p:sp>
            <p:nvSpPr>
              <p:cNvPr id="72" name="Oval 42"/>
              <p:cNvSpPr>
                <a:spLocks noChangeArrowheads="1"/>
              </p:cNvSpPr>
              <p:nvPr/>
            </p:nvSpPr>
            <p:spPr bwMode="auto">
              <a:xfrm>
                <a:off x="5105400" y="4343400"/>
                <a:ext cx="1143000" cy="1143000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en-US">
                  <a:effectLst/>
                </a:endParaRPr>
              </a:p>
            </p:txBody>
          </p:sp>
          <p:sp>
            <p:nvSpPr>
              <p:cNvPr id="83" name="Oval 45"/>
              <p:cNvSpPr>
                <a:spLocks noChangeArrowheads="1"/>
              </p:cNvSpPr>
              <p:nvPr/>
            </p:nvSpPr>
            <p:spPr bwMode="auto">
              <a:xfrm>
                <a:off x="5270500" y="4505325"/>
                <a:ext cx="825500" cy="825500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effectLst/>
                </a:endParaRPr>
              </a:p>
            </p:txBody>
          </p:sp>
          <p:sp>
            <p:nvSpPr>
              <p:cNvPr id="84" name="Oval 43"/>
              <p:cNvSpPr>
                <a:spLocks noChangeArrowheads="1"/>
              </p:cNvSpPr>
              <p:nvPr/>
            </p:nvSpPr>
            <p:spPr bwMode="auto">
              <a:xfrm>
                <a:off x="5410200" y="4648200"/>
                <a:ext cx="533400" cy="533400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FFF9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effectLst/>
                </a:endParaRPr>
              </a:p>
            </p:txBody>
          </p:sp>
        </p:grpSp>
        <p:sp>
          <p:nvSpPr>
            <p:cNvPr id="85" name="Text Box 12"/>
            <p:cNvSpPr txBox="1">
              <a:spLocks noChangeArrowheads="1"/>
            </p:cNvSpPr>
            <p:nvPr/>
          </p:nvSpPr>
          <p:spPr bwMode="auto">
            <a:xfrm>
              <a:off x="1783650" y="4984052"/>
              <a:ext cx="3886200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dirty="0">
                  <a:effectLst/>
                </a:rPr>
                <a:t>3. Temperature and density</a:t>
              </a:r>
            </a:p>
            <a:p>
              <a:r>
                <a:rPr lang="en-US" dirty="0">
                  <a:effectLst/>
                </a:rPr>
                <a:t>     increase as fuel compresses</a:t>
              </a:r>
            </a:p>
          </p:txBody>
        </p:sp>
      </p:grpSp>
      <p:sp>
        <p:nvSpPr>
          <p:cNvPr id="107" name="Line 12"/>
          <p:cNvSpPr>
            <a:spLocks noChangeShapeType="1"/>
          </p:cNvSpPr>
          <p:nvPr/>
        </p:nvSpPr>
        <p:spPr bwMode="auto">
          <a:xfrm flipH="1">
            <a:off x="934949" y="6491288"/>
            <a:ext cx="521184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8" name="Text Box 14"/>
          <p:cNvSpPr txBox="1">
            <a:spLocks noChangeArrowheads="1"/>
          </p:cNvSpPr>
          <p:nvPr/>
        </p:nvSpPr>
        <p:spPr bwMode="auto">
          <a:xfrm>
            <a:off x="3180462" y="6298685"/>
            <a:ext cx="95992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>
                <a:effectLst/>
              </a:rPr>
              <a:t>~20ns</a:t>
            </a:r>
            <a:endParaRPr lang="en-US" dirty="0">
              <a:effectLst/>
            </a:endParaRPr>
          </a:p>
        </p:txBody>
      </p:sp>
      <p:sp>
        <p:nvSpPr>
          <p:cNvPr id="111" name="Text Box 16"/>
          <p:cNvSpPr txBox="1">
            <a:spLocks noChangeArrowheads="1"/>
          </p:cNvSpPr>
          <p:nvPr/>
        </p:nvSpPr>
        <p:spPr bwMode="auto">
          <a:xfrm>
            <a:off x="6807549" y="6284030"/>
            <a:ext cx="1104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smtClean="0">
                <a:effectLst/>
              </a:rPr>
              <a:t>~30 </a:t>
            </a:r>
            <a:r>
              <a:rPr lang="en-US" dirty="0" err="1">
                <a:effectLst/>
              </a:rPr>
              <a:t>ps</a:t>
            </a:r>
            <a:endParaRPr lang="en-US" dirty="0">
              <a:effectLst/>
            </a:endParaRPr>
          </a:p>
        </p:txBody>
      </p:sp>
      <p:sp>
        <p:nvSpPr>
          <p:cNvPr id="113" name="Line 12"/>
          <p:cNvSpPr>
            <a:spLocks noChangeShapeType="1"/>
          </p:cNvSpPr>
          <p:nvPr/>
        </p:nvSpPr>
        <p:spPr bwMode="auto">
          <a:xfrm flipV="1">
            <a:off x="6327413" y="6491288"/>
            <a:ext cx="49107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4" name="Line 12"/>
          <p:cNvSpPr>
            <a:spLocks noChangeShapeType="1"/>
          </p:cNvSpPr>
          <p:nvPr/>
        </p:nvSpPr>
        <p:spPr bwMode="auto">
          <a:xfrm flipH="1" flipV="1">
            <a:off x="7675026" y="6483351"/>
            <a:ext cx="4522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0546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 most efficient compression is isentropic</a:t>
            </a: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5687" y="2208854"/>
            <a:ext cx="1674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Arial"/>
              </a:rPr>
              <a:t>Minimize Entropy Generation</a:t>
            </a:r>
            <a:endParaRPr lang="en-US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0174" y="2188959"/>
            <a:ext cx="1940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Arial"/>
              </a:rPr>
              <a:t>Minimize Work Needed to Compress</a:t>
            </a:r>
            <a:endParaRPr lang="en-US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8" name="Left-Right Arrow 7"/>
          <p:cNvSpPr/>
          <p:nvPr/>
        </p:nvSpPr>
        <p:spPr bwMode="auto">
          <a:xfrm>
            <a:off x="3905512" y="2445649"/>
            <a:ext cx="973937" cy="378279"/>
          </a:xfrm>
          <a:prstGeom prst="leftRightArrow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 defTabSz="457200" eaLnBrk="1" fontAlgn="auto" hangingPunct="1">
              <a:spcAft>
                <a:spcPts val="0"/>
              </a:spcAft>
            </a:pPr>
            <a:endParaRPr lang="en-US" sz="1600" b="0" dirty="0">
              <a:solidFill>
                <a:srgbClr val="000000"/>
              </a:solidFill>
              <a:effectLst/>
              <a:latin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86567" y="3346122"/>
            <a:ext cx="5461599" cy="3033764"/>
            <a:chOff x="1211967" y="3378172"/>
            <a:chExt cx="5461599" cy="3033764"/>
          </a:xfrm>
        </p:grpSpPr>
        <p:grpSp>
          <p:nvGrpSpPr>
            <p:cNvPr id="10" name="Group 9"/>
            <p:cNvGrpSpPr/>
            <p:nvPr/>
          </p:nvGrpSpPr>
          <p:grpSpPr>
            <a:xfrm>
              <a:off x="1211967" y="3378172"/>
              <a:ext cx="5461599" cy="3033764"/>
              <a:chOff x="1211967" y="3389614"/>
              <a:chExt cx="5461599" cy="3033764"/>
            </a:xfrm>
          </p:grpSpPr>
          <p:pic>
            <p:nvPicPr>
              <p:cNvPr id="15" name="Picture 14" descr="shock_v_adiabatic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400" b="94800" l="2906" r="98063">
                            <a14:foregroundMark x1="98063" y1="25600" x2="98063" y2="25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64611" y="3389614"/>
                <a:ext cx="4008955" cy="2426728"/>
              </a:xfrm>
              <a:prstGeom prst="rect">
                <a:avLst/>
              </a:prstGeom>
            </p:spPr>
          </p:pic>
          <p:pic>
            <p:nvPicPr>
              <p:cNvPr id="16" name="Picture 15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5679" y="4752669"/>
                <a:ext cx="673100" cy="368300"/>
              </a:xfrm>
              <a:prstGeom prst="rect">
                <a:avLst/>
              </a:prstGeom>
            </p:spPr>
          </p:pic>
          <p:pic>
            <p:nvPicPr>
              <p:cNvPr id="17" name="Picture 16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03401" y="6055078"/>
                <a:ext cx="787400" cy="3683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211967" y="4074328"/>
                <a:ext cx="13135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Change in Density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241477" y="6038958"/>
                <a:ext cx="23528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Change in Pressure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44096" y="3739037"/>
                <a:ext cx="23400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Isentropic Compression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470096" y="5266737"/>
                <a:ext cx="20207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Shock Compression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4580445" y="4077591"/>
                <a:ext cx="152789" cy="371059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3" name="Straight Arrow Connector 22"/>
              <p:cNvCxnSpPr>
                <a:endCxn id="21" idx="0"/>
              </p:cNvCxnSpPr>
              <p:nvPr/>
            </p:nvCxnSpPr>
            <p:spPr>
              <a:xfrm>
                <a:off x="5480449" y="5064955"/>
                <a:ext cx="0" cy="201782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1" name="TextBox 10"/>
            <p:cNvSpPr txBox="1"/>
            <p:nvPr/>
          </p:nvSpPr>
          <p:spPr>
            <a:xfrm>
              <a:off x="2651099" y="5571115"/>
              <a:ext cx="1458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88966" y="4448223"/>
              <a:ext cx="4389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10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01915" y="5572041"/>
              <a:ext cx="385416" cy="276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10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1178" y="5585941"/>
              <a:ext cx="4931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100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58261" y="1332786"/>
            <a:ext cx="3326113" cy="747966"/>
            <a:chOff x="2388729" y="1330510"/>
            <a:chExt cx="3326113" cy="747966"/>
          </a:xfrm>
        </p:grpSpPr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3542" y="1330510"/>
              <a:ext cx="2781300" cy="2667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8729" y="1811776"/>
              <a:ext cx="3048000" cy="266700"/>
            </a:xfrm>
            <a:prstGeom prst="rect">
              <a:avLst/>
            </a:prstGeom>
          </p:spPr>
        </p:pic>
      </p:grpSp>
      <p:cxnSp>
        <p:nvCxnSpPr>
          <p:cNvPr id="27" name="Straight Connector 26"/>
          <p:cNvCxnSpPr/>
          <p:nvPr/>
        </p:nvCxnSpPr>
        <p:spPr>
          <a:xfrm>
            <a:off x="1690708" y="3228897"/>
            <a:ext cx="5731804" cy="11442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8" name="TextBox 27"/>
          <p:cNvSpPr txBox="1"/>
          <p:nvPr/>
        </p:nvSpPr>
        <p:spPr>
          <a:xfrm>
            <a:off x="523585" y="1272573"/>
            <a:ext cx="287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From thermodynamics: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327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But ICF doesn’t have ideal compression</a:t>
            </a: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832" y="1446552"/>
            <a:ext cx="713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effectLst/>
              </a:rPr>
              <a:t>Fast time-scales lead to shocks, which have compression </a:t>
            </a:r>
            <a:r>
              <a:rPr lang="en-US" b="0" dirty="0" smtClean="0">
                <a:effectLst/>
              </a:rPr>
              <a:t>limits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effectLst/>
              </a:rPr>
              <a:t>Solution: Multiple timed shocks to keep implosion as efficient as possible. A “shaped” pulse.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21350" y="3001751"/>
            <a:ext cx="546685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For this reason, shaped laser pulse are used</a:t>
            </a:r>
            <a:endParaRPr lang="en-US" dirty="0">
              <a:effectLst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1350" y="3725953"/>
            <a:ext cx="2219324" cy="25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958" y="3725953"/>
            <a:ext cx="3540506" cy="25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9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There are two different laser-drive schemes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24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980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3" cstate="print"/>
          <a:srcRect t="13150" r="67242"/>
          <a:stretch>
            <a:fillRect/>
          </a:stretch>
        </p:blipFill>
        <p:spPr bwMode="auto">
          <a:xfrm>
            <a:off x="1438450" y="1530148"/>
            <a:ext cx="2629663" cy="274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Text Box 17"/>
          <p:cNvSpPr txBox="1">
            <a:spLocks noChangeArrowheads="1"/>
          </p:cNvSpPr>
          <p:nvPr/>
        </p:nvSpPr>
        <p:spPr bwMode="auto">
          <a:xfrm>
            <a:off x="1938722" y="4491123"/>
            <a:ext cx="2210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effectLst/>
                <a:latin typeface="Arial" charset="0"/>
              </a:rPr>
              <a:t>Laser directly</a:t>
            </a:r>
          </a:p>
          <a:p>
            <a:r>
              <a:rPr lang="en-US" dirty="0">
                <a:effectLst/>
                <a:latin typeface="Arial" charset="0"/>
              </a:rPr>
              <a:t> irradiates capsule</a:t>
            </a:r>
          </a:p>
        </p:txBody>
      </p:sp>
      <p:sp>
        <p:nvSpPr>
          <p:cNvPr id="60" name="Line 21"/>
          <p:cNvSpPr>
            <a:spLocks noChangeShapeType="1"/>
          </p:cNvSpPr>
          <p:nvPr/>
        </p:nvSpPr>
        <p:spPr bwMode="auto">
          <a:xfrm flipH="1" flipV="1">
            <a:off x="2733381" y="3184838"/>
            <a:ext cx="130150" cy="1306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Text Box 18"/>
          <p:cNvSpPr txBox="1">
            <a:spLocks noChangeArrowheads="1"/>
          </p:cNvSpPr>
          <p:nvPr/>
        </p:nvSpPr>
        <p:spPr bwMode="auto">
          <a:xfrm>
            <a:off x="1347199" y="1061145"/>
            <a:ext cx="26499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 smtClean="0">
                <a:effectLst/>
                <a:latin typeface="Arial" charset="0"/>
              </a:rPr>
              <a:t>Direct drive</a:t>
            </a:r>
            <a:endParaRPr lang="en-US" dirty="0">
              <a:effectLst/>
              <a:latin typeface="Arial" charset="0"/>
            </a:endParaRPr>
          </a:p>
        </p:txBody>
      </p:sp>
      <p:pic>
        <p:nvPicPr>
          <p:cNvPr id="77" name="Picture 14"/>
          <p:cNvPicPr>
            <a:picLocks noChangeAspect="1" noChangeArrowheads="1"/>
          </p:cNvPicPr>
          <p:nvPr/>
        </p:nvPicPr>
        <p:blipFill>
          <a:blip r:embed="rId3" cstate="print"/>
          <a:srcRect l="41700" t="15478" r="6208"/>
          <a:stretch>
            <a:fillRect/>
          </a:stretch>
        </p:blipFill>
        <p:spPr bwMode="auto">
          <a:xfrm rot="5400000">
            <a:off x="3819757" y="2224154"/>
            <a:ext cx="3833871" cy="244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" name="Line 21"/>
          <p:cNvSpPr>
            <a:spLocks noChangeShapeType="1"/>
          </p:cNvSpPr>
          <p:nvPr/>
        </p:nvSpPr>
        <p:spPr bwMode="auto">
          <a:xfrm flipH="1">
            <a:off x="6465357" y="3105268"/>
            <a:ext cx="494265" cy="1260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" name="Text Box 18"/>
          <p:cNvSpPr txBox="1">
            <a:spLocks noChangeArrowheads="1"/>
          </p:cNvSpPr>
          <p:nvPr/>
        </p:nvSpPr>
        <p:spPr bwMode="auto">
          <a:xfrm>
            <a:off x="4426815" y="1065600"/>
            <a:ext cx="30226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 smtClean="0">
                <a:effectLst/>
                <a:latin typeface="Arial" charset="0"/>
              </a:rPr>
              <a:t>Indirect drive</a:t>
            </a:r>
            <a:endParaRPr lang="en-US" dirty="0">
              <a:effectLst/>
              <a:latin typeface="Arial" charset="0"/>
            </a:endParaRPr>
          </a:p>
        </p:txBody>
      </p:sp>
      <p:sp>
        <p:nvSpPr>
          <p:cNvPr id="80" name="Text Box 18"/>
          <p:cNvSpPr txBox="1">
            <a:spLocks noChangeArrowheads="1"/>
          </p:cNvSpPr>
          <p:nvPr/>
        </p:nvSpPr>
        <p:spPr bwMode="auto">
          <a:xfrm>
            <a:off x="6959623" y="2366605"/>
            <a:ext cx="197683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ffectLst/>
                <a:latin typeface="Arial" charset="0"/>
              </a:rPr>
              <a:t>Laser </a:t>
            </a:r>
            <a:r>
              <a:rPr lang="en-US" dirty="0" smtClean="0">
                <a:effectLst/>
                <a:latin typeface="Arial" charset="0"/>
              </a:rPr>
              <a:t>produces x-rays inside a hohlraum, which irradiate the capsule</a:t>
            </a:r>
            <a:endParaRPr lang="en-US" dirty="0"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0694" y="5926339"/>
            <a:ext cx="58738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The two approaches trade efficiency for uniformity</a:t>
            </a:r>
            <a:endParaRPr lang="en-US" dirty="0"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2665" y="5348752"/>
            <a:ext cx="180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  <a:effectLst/>
                <a:sym typeface="Symbol" panose="05050102010706020507" pitchFamily="18" charset="2"/>
              </a:rPr>
              <a:t>8% efficiency</a:t>
            </a:r>
            <a:endParaRPr lang="en-US" dirty="0">
              <a:solidFill>
                <a:srgbClr val="FF3300"/>
              </a:solidFill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1109" y="5375148"/>
            <a:ext cx="180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  <a:effectLst/>
                <a:sym typeface="Symbol" panose="05050102010706020507" pitchFamily="18" charset="2"/>
              </a:rPr>
              <a:t>4% efficiency</a:t>
            </a:r>
            <a:endParaRPr lang="en-US" dirty="0">
              <a:solidFill>
                <a:srgbClr val="FF33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60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 noChangeAspect="1"/>
          </p:cNvGrpSpPr>
          <p:nvPr/>
        </p:nvGrpSpPr>
        <p:grpSpPr>
          <a:xfrm>
            <a:off x="475732" y="2253554"/>
            <a:ext cx="1871579" cy="1905000"/>
            <a:chOff x="0" y="1752600"/>
            <a:chExt cx="4267200" cy="4343400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1219200" y="3048000"/>
              <a:ext cx="1752600" cy="1752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Down Arrow 6"/>
            <p:cNvSpPr/>
            <p:nvPr/>
          </p:nvSpPr>
          <p:spPr>
            <a:xfrm>
              <a:off x="1905000" y="1752600"/>
              <a:ext cx="304800" cy="1143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own Arrow 7"/>
            <p:cNvSpPr/>
            <p:nvPr/>
          </p:nvSpPr>
          <p:spPr>
            <a:xfrm rot="18900000">
              <a:off x="664275" y="2302575"/>
              <a:ext cx="304800" cy="1143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own Arrow 8"/>
            <p:cNvSpPr/>
            <p:nvPr/>
          </p:nvSpPr>
          <p:spPr>
            <a:xfrm rot="16200000">
              <a:off x="419100" y="3390900"/>
              <a:ext cx="304800" cy="1143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 rot="13500000">
              <a:off x="816675" y="4512374"/>
              <a:ext cx="304800" cy="1143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wn Arrow 10"/>
            <p:cNvSpPr/>
            <p:nvPr/>
          </p:nvSpPr>
          <p:spPr>
            <a:xfrm rot="10800000">
              <a:off x="1981201" y="4953000"/>
              <a:ext cx="304800" cy="1143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 rot="8100000">
              <a:off x="3178875" y="4436175"/>
              <a:ext cx="304800" cy="1143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 rot="5400000">
              <a:off x="3543300" y="3390900"/>
              <a:ext cx="304800" cy="1143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 rot="2700000">
              <a:off x="3102674" y="2226374"/>
              <a:ext cx="304800" cy="1143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45180" y="1554930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effectLst/>
              </a:rPr>
              <a:t>Direct Drive</a:t>
            </a:r>
            <a:endParaRPr lang="en-US" sz="2400" b="1" u="sng" dirty="0">
              <a:effectLst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49161" y="1554930"/>
            <a:ext cx="215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effectLst/>
              </a:rPr>
              <a:t>Indirect Drive</a:t>
            </a:r>
            <a:endParaRPr lang="en-US" sz="2400" b="1" u="sng" dirty="0">
              <a:effectLst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58699" y="6319428"/>
            <a:ext cx="2554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/>
              </a:rPr>
              <a:t>High-Z </a:t>
            </a:r>
            <a:r>
              <a:rPr lang="en-US" sz="2000" b="1" dirty="0" err="1" smtClean="0">
                <a:effectLst/>
              </a:rPr>
              <a:t>Hohlraum</a:t>
            </a:r>
            <a:endParaRPr lang="en-US" sz="2000" b="1" dirty="0">
              <a:effectLst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79133" y="2251994"/>
            <a:ext cx="137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Laser Beams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36532" y="2921975"/>
            <a:ext cx="1031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DT-filled</a:t>
            </a:r>
          </a:p>
          <a:p>
            <a:r>
              <a:rPr lang="en-US" dirty="0" smtClean="0"/>
              <a:t>Capsule</a:t>
            </a:r>
            <a:endParaRPr lang="en-US" dirty="0"/>
          </a:p>
        </p:txBody>
      </p:sp>
      <p:pic>
        <p:nvPicPr>
          <p:cNvPr id="38" name="Picture 37" descr="nif-1209-1804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461"/>
          <a:stretch/>
        </p:blipFill>
        <p:spPr>
          <a:xfrm rot="16200000">
            <a:off x="3580041" y="4332296"/>
            <a:ext cx="2103120" cy="1945358"/>
          </a:xfrm>
          <a:prstGeom prst="rect">
            <a:avLst/>
          </a:prstGeom>
        </p:spPr>
      </p:pic>
      <p:pic>
        <p:nvPicPr>
          <p:cNvPr id="39" name="Picture 38" descr="Fusion_microcapsu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05" y="4259623"/>
            <a:ext cx="2092363" cy="161809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19039" y="5811597"/>
            <a:ext cx="1984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effectLst/>
              </a:rPr>
              <a:t>A NIF Capsule </a:t>
            </a:r>
          </a:p>
          <a:p>
            <a:pPr algn="ctr"/>
            <a:r>
              <a:rPr lang="en-US" sz="2000" b="1" dirty="0" smtClean="0">
                <a:effectLst/>
              </a:rPr>
              <a:t>(2 mm diam.)</a:t>
            </a:r>
            <a:endParaRPr lang="en-US" sz="2000" b="1" dirty="0">
              <a:effectLst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56548" y="2701008"/>
            <a:ext cx="1703028" cy="868210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4417724" y="2961471"/>
            <a:ext cx="340606" cy="34060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urved Connector 17"/>
          <p:cNvCxnSpPr/>
          <p:nvPr/>
        </p:nvCxnSpPr>
        <p:spPr>
          <a:xfrm rot="16200000" flipH="1">
            <a:off x="4407706" y="2751097"/>
            <a:ext cx="166964" cy="66785"/>
          </a:xfrm>
          <a:prstGeom prst="curvedConnector3">
            <a:avLst>
              <a:gd name="adj1" fmla="val 50000"/>
            </a:avLst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H="1">
            <a:off x="4123868" y="2734401"/>
            <a:ext cx="267142" cy="200356"/>
          </a:xfrm>
          <a:prstGeom prst="curvedConnector3">
            <a:avLst>
              <a:gd name="adj1" fmla="val 50000"/>
            </a:avLst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>
            <a:off x="4641455" y="2751097"/>
            <a:ext cx="166964" cy="66785"/>
          </a:xfrm>
          <a:prstGeom prst="curvedConnector3">
            <a:avLst>
              <a:gd name="adj1" fmla="val 50000"/>
            </a:avLst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5400000">
            <a:off x="4775026" y="2717704"/>
            <a:ext cx="233749" cy="200356"/>
          </a:xfrm>
          <a:prstGeom prst="curvedConnector3">
            <a:avLst>
              <a:gd name="adj1" fmla="val 50000"/>
            </a:avLst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81274" y="2363297"/>
            <a:ext cx="325370" cy="161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X rays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81189" y="2934757"/>
            <a:ext cx="172455" cy="44640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328859" y="2934151"/>
            <a:ext cx="172455" cy="44640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 rot="8100000">
            <a:off x="5366968" y="2534753"/>
            <a:ext cx="94449" cy="118213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 rot="13500000">
            <a:off x="3806203" y="2539770"/>
            <a:ext cx="94448" cy="110100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18900000">
            <a:off x="3751631" y="2520432"/>
            <a:ext cx="92920" cy="122936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 rot="2700000">
            <a:off x="5375316" y="2546910"/>
            <a:ext cx="94449" cy="120575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219653" y="2977549"/>
            <a:ext cx="10157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Capsule</a:t>
            </a:r>
            <a:endParaRPr lang="en-US" sz="1500" dirty="0"/>
          </a:p>
        </p:txBody>
      </p:sp>
      <p:pic>
        <p:nvPicPr>
          <p:cNvPr id="66" name="Picture 65" descr="MagLIF_Concept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3007" b="49924"/>
          <a:stretch/>
        </p:blipFill>
        <p:spPr>
          <a:xfrm>
            <a:off x="6399547" y="2396708"/>
            <a:ext cx="2392761" cy="1458227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8452338" y="3289607"/>
            <a:ext cx="492370" cy="963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48" y="4158554"/>
            <a:ext cx="2376870" cy="214947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367000" y="1554929"/>
            <a:ext cx="2374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effectLst/>
              </a:rPr>
              <a:t>Magnetic Drive</a:t>
            </a:r>
            <a:endParaRPr lang="en-US" sz="2400" b="1" u="sng" dirty="0">
              <a:effectLst/>
            </a:endParaRPr>
          </a:p>
        </p:txBody>
      </p:sp>
      <p:pic>
        <p:nvPicPr>
          <p:cNvPr id="52" name="Picture 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0" y="0"/>
            <a:ext cx="8382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In addition, there is also a magnetic drive scheme, for a total of three primary approaches to ICF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5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TextBox 54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88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9101138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346075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Want to know more? A good book on the basics of ICF is </a:t>
            </a:r>
            <a:b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</a:b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“The Physics of Inertial Fusion” by </a:t>
            </a:r>
            <a:r>
              <a:rPr lang="en-US" sz="2200" dirty="0" err="1" smtClean="0">
                <a:solidFill>
                  <a:srgbClr val="660033"/>
                </a:solidFill>
                <a:effectLst/>
                <a:cs typeface="Arial" charset="0"/>
              </a:rPr>
              <a:t>Atzeni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 and Meyer-</a:t>
            </a:r>
            <a:r>
              <a:rPr lang="en-US" sz="2200" dirty="0" err="1" smtClean="0">
                <a:solidFill>
                  <a:srgbClr val="660033"/>
                </a:solidFill>
                <a:effectLst/>
                <a:cs typeface="Arial" charset="0"/>
              </a:rPr>
              <a:t>Ter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-</a:t>
            </a:r>
            <a:r>
              <a:rPr lang="en-US" sz="2200" dirty="0" err="1" smtClean="0">
                <a:solidFill>
                  <a:srgbClr val="660033"/>
                </a:solidFill>
                <a:effectLst/>
                <a:cs typeface="Arial" charset="0"/>
              </a:rPr>
              <a:t>Vehn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pic>
        <p:nvPicPr>
          <p:cNvPr id="228354" name="Picture 2" descr="The Physics of Inertial Fu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464" y="1588067"/>
            <a:ext cx="32956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07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618321" y="1453218"/>
            <a:ext cx="7481456" cy="45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Fusion Basics</a:t>
            </a:r>
          </a:p>
          <a:p>
            <a:pPr eaLnBrk="1" hangingPunct="1">
              <a:lnSpc>
                <a:spcPct val="80000"/>
              </a:lnSpc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The principle of Inertial Confinement Fusion (ICF)</a:t>
            </a:r>
            <a:endParaRPr lang="en-US" sz="1800" b="0" kern="0" dirty="0">
              <a:effectLst/>
            </a:endParaRPr>
          </a:p>
          <a:p>
            <a:pPr eaLnBrk="1" hangingPunct="1">
              <a:lnSpc>
                <a:spcPct val="80000"/>
              </a:lnSpc>
            </a:pPr>
            <a:endParaRPr lang="en-US" sz="1800" b="0" kern="0" dirty="0">
              <a:effectLst/>
            </a:endParaRPr>
          </a:p>
          <a:p>
            <a:pPr marL="342900" lvl="1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1800" kern="0" dirty="0" smtClean="0">
                <a:effectLst/>
              </a:rPr>
              <a:t>ICF facilities</a:t>
            </a:r>
            <a:endParaRPr lang="en-US" sz="1800" b="0" kern="0" dirty="0" smtClean="0">
              <a:effectLst/>
            </a:endParaRP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OMEGA laser facility</a:t>
            </a: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Z pulsed power machine</a:t>
            </a: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National Ignition Facility (NIF)</a:t>
            </a:r>
          </a:p>
          <a:p>
            <a:pPr marL="342900" lvl="1" indent="-342900" eaLnBrk="1" hangingPunct="1">
              <a:lnSpc>
                <a:spcPct val="80000"/>
              </a:lnSpc>
              <a:buNone/>
            </a:pPr>
            <a:endParaRPr lang="en-US" sz="1800" b="0" kern="0" dirty="0" smtClean="0">
              <a:effectLst/>
            </a:endParaRPr>
          </a:p>
          <a:p>
            <a:pPr marL="342900" lvl="1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1800" kern="0" dirty="0" smtClean="0">
                <a:effectLst/>
              </a:rPr>
              <a:t>NIF experiments</a:t>
            </a:r>
            <a:endParaRPr lang="en-US" sz="1400" b="0" kern="0" dirty="0" smtClean="0">
              <a:effectLst/>
            </a:endParaRPr>
          </a:p>
          <a:p>
            <a:pPr marL="677863" lvl="1" indent="-342900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Status</a:t>
            </a:r>
          </a:p>
          <a:p>
            <a:pPr marL="677863" lvl="1" indent="-342900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Engineering </a:t>
            </a:r>
            <a:r>
              <a:rPr lang="en-US" sz="1800" b="0" kern="0" dirty="0">
                <a:effectLst/>
              </a:rPr>
              <a:t>and scientific challenges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Basic-science experiments on OMEGA and the NIF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b="1" kern="0" dirty="0" smtClean="0">
                <a:effectLst/>
              </a:rPr>
              <a:t>		</a:t>
            </a:r>
            <a:endParaRPr lang="en-US" sz="1800" b="1" kern="0" dirty="0">
              <a:solidFill>
                <a:srgbClr val="FF3300"/>
              </a:solidFill>
              <a:effectLst/>
            </a:endParaRPr>
          </a:p>
        </p:txBody>
      </p:sp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Outline</a:t>
            </a:r>
          </a:p>
          <a:p>
            <a:pPr marL="457200"/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7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27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18321" y="2720340"/>
            <a:ext cx="4582329" cy="128016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7150" y="2766060"/>
            <a:ext cx="469731" cy="30861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 OMEGA laser facility at University of Rochester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uses the direct-drive approach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28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586" y="3"/>
            <a:ext cx="1237839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ICF facilities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81288" y="1279525"/>
            <a:ext cx="4800600" cy="2400300"/>
          </a:xfrm>
          <a:prstGeom prst="rect">
            <a:avLst/>
          </a:prstGeom>
          <a:noFill/>
        </p:spPr>
      </p:pic>
      <p:sp>
        <p:nvSpPr>
          <p:cNvPr id="28" name="Line 6"/>
          <p:cNvSpPr>
            <a:spLocks noChangeShapeType="1"/>
          </p:cNvSpPr>
          <p:nvPr/>
        </p:nvSpPr>
        <p:spPr bwMode="auto">
          <a:xfrm flipH="1" flipV="1">
            <a:off x="3828875" y="1284914"/>
            <a:ext cx="1601963" cy="12709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 flipV="1">
            <a:off x="3828875" y="2909168"/>
            <a:ext cx="1570213" cy="1098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255669" y="3052722"/>
            <a:ext cx="8451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effectLst/>
                <a:latin typeface="Arial" charset="0"/>
              </a:rPr>
              <a:t>~70 m</a:t>
            </a:r>
          </a:p>
        </p:txBody>
      </p:sp>
      <p:sp>
        <p:nvSpPr>
          <p:cNvPr id="31" name="Line 10"/>
          <p:cNvSpPr>
            <a:spLocks noChangeShapeType="1"/>
          </p:cNvSpPr>
          <p:nvPr/>
        </p:nvSpPr>
        <p:spPr bwMode="auto">
          <a:xfrm flipV="1">
            <a:off x="5769769" y="2411589"/>
            <a:ext cx="2971800" cy="1295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3" name="Picture 5" descr="http://www.llnl.gov/str/gifs/Verdon1.gif"/>
          <p:cNvPicPr>
            <a:picLocks noChangeAspect="1" noChangeArrowheads="1"/>
          </p:cNvPicPr>
          <p:nvPr/>
        </p:nvPicPr>
        <p:blipFill rotWithShape="1">
          <a:blip r:embed="rId6" r:link="rId7" cstate="print"/>
          <a:srcRect l="3266" t="5280" r="3890" b="17815"/>
          <a:stretch/>
        </p:blipFill>
        <p:spPr bwMode="auto">
          <a:xfrm>
            <a:off x="336877" y="1284915"/>
            <a:ext cx="3491998" cy="27226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6878" y="4133849"/>
            <a:ext cx="3546102" cy="2555876"/>
          </a:xfrm>
          <a:prstGeom prst="rect">
            <a:avLst/>
          </a:prstGeom>
          <a:noFill/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916857" y="6353175"/>
            <a:ext cx="2332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chemeClr val="bg1"/>
                </a:solidFill>
                <a:latin typeface="Arial" charset="0"/>
              </a:rPr>
              <a:t>Direct-drive implosion</a:t>
            </a:r>
          </a:p>
        </p:txBody>
      </p:sp>
      <p:pic>
        <p:nvPicPr>
          <p:cNvPr id="36" name="Picture 12" descr="Photo of NIF target poised on a woman's fing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28544" y="3843498"/>
            <a:ext cx="2909219" cy="2249869"/>
          </a:xfrm>
          <a:prstGeom prst="rect">
            <a:avLst/>
          </a:prstGeom>
          <a:noFill/>
        </p:spPr>
      </p:pic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6018498" y="5479243"/>
            <a:ext cx="10390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rial" charset="0"/>
              </a:rPr>
              <a:t>Capsule </a:t>
            </a:r>
          </a:p>
        </p:txBody>
      </p:sp>
      <p:sp>
        <p:nvSpPr>
          <p:cNvPr id="38" name="Line 14"/>
          <p:cNvSpPr>
            <a:spLocks noChangeShapeType="1"/>
          </p:cNvSpPr>
          <p:nvPr/>
        </p:nvSpPr>
        <p:spPr bwMode="auto">
          <a:xfrm flipH="1" flipV="1">
            <a:off x="6292666" y="5106333"/>
            <a:ext cx="141515" cy="413656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4445337" y="6301896"/>
            <a:ext cx="3468880" cy="338554"/>
          </a:xfrm>
          <a:prstGeom prst="rect">
            <a:avLst/>
          </a:prstGeom>
          <a:solidFill>
            <a:srgbClr val="FFFF99"/>
          </a:solidFill>
          <a:ln w="158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 smtClean="0">
                <a:effectLst/>
                <a:latin typeface="Arial" charset="0"/>
              </a:rPr>
              <a:t>60 laser beams delivering 30 kJ</a:t>
            </a:r>
          </a:p>
        </p:txBody>
      </p:sp>
    </p:spTree>
    <p:extLst>
      <p:ext uri="{BB962C8B-B14F-4D97-AF65-F5344CB8AC3E}">
        <p14:creationId xmlns:p14="http://schemas.microsoft.com/office/powerpoint/2010/main" val="306845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 goal of direct-drive experiments at OMEGA is to demonstrate ignition feasibility for indirect drive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86" y="3"/>
            <a:ext cx="1237839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ICF facilities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5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1092200" y="1617702"/>
            <a:ext cx="665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60 kJ energy available on OMEGA.</a:t>
            </a:r>
          </a:p>
          <a:p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If laser energy was scaled up to 2 MJ, would the direct drive implosions ignite?</a:t>
            </a:r>
          </a:p>
          <a:p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Currently trying to demonstrate this by reaching 100 </a:t>
            </a:r>
            <a:r>
              <a:rPr lang="en-US" dirty="0" err="1" smtClean="0">
                <a:effectLst/>
              </a:rPr>
              <a:t>Gbar</a:t>
            </a:r>
            <a:r>
              <a:rPr lang="en-US" dirty="0" smtClean="0">
                <a:effectLst/>
              </a:rPr>
              <a:t> pressure. 50 </a:t>
            </a:r>
            <a:r>
              <a:rPr lang="en-US" dirty="0" err="1" smtClean="0">
                <a:effectLst/>
              </a:rPr>
              <a:t>Gbar</a:t>
            </a:r>
            <a:r>
              <a:rPr lang="en-US" dirty="0" smtClean="0">
                <a:effectLst/>
              </a:rPr>
              <a:t> demonstrated</a:t>
            </a:r>
            <a:endParaRPr lang="en-US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62" y="6501011"/>
            <a:ext cx="3894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effectLst/>
              </a:rPr>
              <a:t>S</a:t>
            </a:r>
            <a:r>
              <a:rPr lang="en-US" sz="1400" b="0" dirty="0" smtClean="0">
                <a:effectLst/>
              </a:rPr>
              <a:t>. Regan, Phys. Rev. Lett. </a:t>
            </a:r>
            <a:r>
              <a:rPr lang="en-US" sz="1400" dirty="0" smtClean="0">
                <a:effectLst/>
              </a:rPr>
              <a:t>117</a:t>
            </a:r>
            <a:r>
              <a:rPr lang="en-US" sz="1400" b="0" dirty="0" smtClean="0">
                <a:effectLst/>
              </a:rPr>
              <a:t>, 025001 (2016)</a:t>
            </a:r>
            <a:endParaRPr lang="en-US" sz="1400" b="0" dirty="0">
              <a:effectLst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7562" y="6491288"/>
            <a:ext cx="335603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4649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Outline</a:t>
            </a:r>
          </a:p>
          <a:p>
            <a:pPr marL="457200"/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7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3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618321" y="1657350"/>
            <a:ext cx="2307759" cy="40005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57150" y="1703070"/>
            <a:ext cx="469731" cy="30861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18321" y="1453218"/>
            <a:ext cx="7481456" cy="45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Fusion Basics</a:t>
            </a:r>
          </a:p>
          <a:p>
            <a:pPr eaLnBrk="1" hangingPunct="1">
              <a:lnSpc>
                <a:spcPct val="80000"/>
              </a:lnSpc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The principle of Inertial Confinement Fusion (ICF)</a:t>
            </a:r>
            <a:endParaRPr lang="en-US" sz="1800" b="0" kern="0" dirty="0">
              <a:effectLst/>
            </a:endParaRPr>
          </a:p>
          <a:p>
            <a:pPr eaLnBrk="1" hangingPunct="1">
              <a:lnSpc>
                <a:spcPct val="80000"/>
              </a:lnSpc>
            </a:pPr>
            <a:endParaRPr lang="en-US" sz="1800" b="0" kern="0" dirty="0">
              <a:effectLst/>
            </a:endParaRPr>
          </a:p>
          <a:p>
            <a:pPr marL="342900" lvl="1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1800" kern="0" dirty="0" smtClean="0">
                <a:effectLst/>
              </a:rPr>
              <a:t>ICF facilities</a:t>
            </a:r>
            <a:endParaRPr lang="en-US" sz="1800" b="0" kern="0" dirty="0" smtClean="0">
              <a:effectLst/>
            </a:endParaRP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OMEGA laser facility</a:t>
            </a: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Z pulsed power machine</a:t>
            </a: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National Ignition Facility (NIF)</a:t>
            </a:r>
          </a:p>
          <a:p>
            <a:pPr marL="342900" lvl="1" indent="-342900" eaLnBrk="1" hangingPunct="1">
              <a:lnSpc>
                <a:spcPct val="80000"/>
              </a:lnSpc>
              <a:buNone/>
            </a:pPr>
            <a:endParaRPr lang="en-US" sz="1800" b="0" kern="0" dirty="0" smtClean="0">
              <a:effectLst/>
            </a:endParaRPr>
          </a:p>
          <a:p>
            <a:pPr marL="342900" lvl="1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1800" kern="0" dirty="0" smtClean="0">
                <a:effectLst/>
              </a:rPr>
              <a:t>NIF experiments</a:t>
            </a:r>
            <a:endParaRPr lang="en-US" sz="1400" b="0" kern="0" dirty="0" smtClean="0">
              <a:effectLst/>
            </a:endParaRPr>
          </a:p>
          <a:p>
            <a:pPr marL="677863" lvl="1" indent="-342900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Status</a:t>
            </a:r>
          </a:p>
          <a:p>
            <a:pPr marL="677863" lvl="1" indent="-342900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Engineering </a:t>
            </a:r>
            <a:r>
              <a:rPr lang="en-US" sz="1800" b="0" kern="0" dirty="0">
                <a:effectLst/>
              </a:rPr>
              <a:t>and scientific challenges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Basic-science experiments on OMEGA and the NIF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b="1" kern="0" dirty="0" smtClean="0">
                <a:effectLst/>
              </a:rPr>
              <a:t>		</a:t>
            </a:r>
            <a:endParaRPr lang="en-US" sz="1800" b="1" kern="0" dirty="0">
              <a:solidFill>
                <a:srgbClr val="FF33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008" y="1399758"/>
            <a:ext cx="6368562" cy="4199267"/>
          </a:xfrm>
          <a:prstGeom prst="rect">
            <a:avLst/>
          </a:prstGeom>
        </p:spPr>
      </p:pic>
      <p:sp>
        <p:nvSpPr>
          <p:cNvPr id="7" name="TextBox 13"/>
          <p:cNvSpPr txBox="1"/>
          <p:nvPr/>
        </p:nvSpPr>
        <p:spPr>
          <a:xfrm>
            <a:off x="1439008" y="5599025"/>
            <a:ext cx="3717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 smtClean="0">
                <a:effectLst/>
              </a:rPr>
              <a:t>80 </a:t>
            </a:r>
            <a:r>
              <a:rPr lang="en-US" dirty="0">
                <a:effectLst/>
              </a:rPr>
              <a:t>TW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effectLst/>
              </a:rPr>
              <a:t>33 </a:t>
            </a:r>
            <a:r>
              <a:rPr lang="en-US" dirty="0">
                <a:effectLst/>
              </a:rPr>
              <a:t>Meter diameter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effectLst/>
              </a:rPr>
              <a:t>26 </a:t>
            </a:r>
            <a:r>
              <a:rPr lang="en-US" dirty="0">
                <a:effectLst/>
              </a:rPr>
              <a:t>MA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effectLst/>
              </a:rPr>
              <a:t>22 </a:t>
            </a:r>
            <a:r>
              <a:rPr lang="en-US" dirty="0">
                <a:effectLst/>
              </a:rPr>
              <a:t>MJ Stored Energy</a:t>
            </a:r>
          </a:p>
          <a:p>
            <a:endParaRPr lang="en-US" sz="2400" dirty="0">
              <a:effectLst/>
            </a:endParaRPr>
          </a:p>
        </p:txBody>
      </p:sp>
      <p:pic>
        <p:nvPicPr>
          <p:cNvPr id="8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Magnetic drive ICF is being pursued at the Z pulsed power facility at Sandia National Labs, NM 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10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737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7539" y="5903104"/>
            <a:ext cx="56515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/>
              </a:rPr>
              <a:t>Goal: Demonstrate ~100kJ DT </a:t>
            </a:r>
            <a:r>
              <a:rPr lang="en-US" sz="2000" b="1" dirty="0" err="1" smtClean="0">
                <a:effectLst/>
              </a:rPr>
              <a:t>eq</a:t>
            </a:r>
            <a:r>
              <a:rPr lang="en-US" sz="2000" b="1" baseline="-25000" dirty="0" smtClean="0">
                <a:effectLst/>
              </a:rPr>
              <a:t> </a:t>
            </a:r>
            <a:r>
              <a:rPr lang="en-US" sz="2000" b="1" dirty="0" smtClean="0">
                <a:effectLst/>
              </a:rPr>
              <a:t>fusion yield</a:t>
            </a:r>
            <a:endParaRPr lang="en-US" sz="2000" dirty="0"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61" y="1120039"/>
            <a:ext cx="5101268" cy="4613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28" y="1057716"/>
            <a:ext cx="4028565" cy="272883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3446585" y="1427617"/>
            <a:ext cx="3012830" cy="166727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446585" y="3228516"/>
            <a:ext cx="3012830" cy="9035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0"/>
            <a:ext cx="8382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In magnetic drive ICF, </a:t>
            </a:r>
            <a:r>
              <a:rPr lang="en-US" sz="2200" dirty="0" smtClean="0">
                <a:solidFill>
                  <a:srgbClr val="660033"/>
                </a:solidFill>
                <a:effectLst/>
              </a:rPr>
              <a:t>an </a:t>
            </a:r>
            <a:r>
              <a:rPr lang="en-US" sz="2200" dirty="0">
                <a:solidFill>
                  <a:srgbClr val="660033"/>
                </a:solidFill>
                <a:effectLst/>
              </a:rPr>
              <a:t>axial current creates a </a:t>
            </a:r>
            <a:r>
              <a:rPr lang="en-US" sz="2200" dirty="0" err="1">
                <a:solidFill>
                  <a:srgbClr val="660033"/>
                </a:solidFill>
                <a:effectLst/>
              </a:rPr>
              <a:t>JxB</a:t>
            </a:r>
            <a:r>
              <a:rPr lang="en-US" sz="2200" dirty="0">
                <a:solidFill>
                  <a:srgbClr val="660033"/>
                </a:solidFill>
                <a:effectLst/>
              </a:rPr>
              <a:t> force that is used to implode a gas-filled, pre-magnetized </a:t>
            </a:r>
            <a:r>
              <a:rPr lang="en-US" sz="2200" dirty="0" smtClean="0">
                <a:solidFill>
                  <a:srgbClr val="660033"/>
                </a:solidFill>
                <a:effectLst/>
              </a:rPr>
              <a:t>target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15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-586" y="3"/>
            <a:ext cx="155683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Principle of ICF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099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577" y="25276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200" b="1" dirty="0"/>
              <a:t>Inertial confinement fusion (ICF) seeks to use lasers </a:t>
            </a:r>
            <a:br>
              <a:rPr lang="en-US" sz="2200" b="1" dirty="0"/>
            </a:br>
            <a:r>
              <a:rPr lang="en-US" sz="2200" b="1" dirty="0"/>
              <a:t>or x-rays to compress and ignite a capsule of DT fuel </a:t>
            </a:r>
          </a:p>
        </p:txBody>
      </p:sp>
      <p:pic>
        <p:nvPicPr>
          <p:cNvPr id="4" name="Picture 4" descr="NIF-0706-12555L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27" b="41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232098" y="213572"/>
            <a:ext cx="3288190" cy="181517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3119" tIns="41559" rIns="83119" bIns="41559">
            <a:spAutoFit/>
          </a:bodyPr>
          <a:lstStyle/>
          <a:p>
            <a:pPr>
              <a:lnSpc>
                <a:spcPts val="2727"/>
              </a:lnSpc>
              <a:tabLst>
                <a:tab pos="0" algn="l"/>
              </a:tabLst>
            </a:pPr>
            <a:r>
              <a:rPr lang="en-US" sz="2200" dirty="0" smtClean="0">
                <a:solidFill>
                  <a:srgbClr val="660033"/>
                </a:solidFill>
                <a:effectLst/>
                <a:cs typeface="Times New Roman" pitchFamily="18" charset="0"/>
              </a:rPr>
              <a:t>The National Ignition Facility (NIF) </a:t>
            </a:r>
            <a:r>
              <a:rPr lang="en-US" sz="2200" dirty="0">
                <a:solidFill>
                  <a:srgbClr val="660033"/>
                </a:solidFill>
                <a:effectLst/>
                <a:cs typeface="Times New Roman" pitchFamily="18" charset="0"/>
              </a:rPr>
              <a:t>is a three football stadium-sized 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Times New Roman" pitchFamily="18" charset="0"/>
              </a:rPr>
              <a:t>laser, </a:t>
            </a:r>
            <a:r>
              <a:rPr lang="en-US" sz="2200" dirty="0">
                <a:solidFill>
                  <a:srgbClr val="660033"/>
                </a:solidFill>
                <a:effectLst/>
                <a:cs typeface="Times New Roman" pitchFamily="18" charset="0"/>
              </a:rPr>
              <a:t>which 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Times New Roman" pitchFamily="18" charset="0"/>
              </a:rPr>
              <a:t>uses the indirect-drive approach</a:t>
            </a:r>
            <a:endParaRPr lang="en-US" sz="2200" dirty="0">
              <a:solidFill>
                <a:srgbClr val="660033"/>
              </a:solidFill>
              <a:effectLst/>
              <a:cs typeface="Times New Roman" pitchFamily="18" charset="0"/>
            </a:endParaRPr>
          </a:p>
        </p:txBody>
      </p:sp>
      <p:pic>
        <p:nvPicPr>
          <p:cNvPr id="8" name="Picture 3" descr="C:\Users\jfrenje\Desktop\nif-shot-a-85-609x5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" b="-994"/>
          <a:stretch/>
        </p:blipFill>
        <p:spPr bwMode="auto">
          <a:xfrm>
            <a:off x="6373091" y="4660741"/>
            <a:ext cx="2135908" cy="19605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721312" y="4976474"/>
            <a:ext cx="3399131" cy="165359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3119" tIns="41559" rIns="83119" bIns="41559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2000" dirty="0">
                <a:solidFill>
                  <a:srgbClr val="660033"/>
                </a:solidFill>
                <a:effectLst/>
                <a:cs typeface="Times New Roman" pitchFamily="18" charset="0"/>
              </a:rPr>
              <a:t>10 m diameter chamber</a:t>
            </a:r>
          </a:p>
          <a:p>
            <a:pPr>
              <a:tabLst>
                <a:tab pos="0" algn="l"/>
              </a:tabLst>
            </a:pPr>
            <a:r>
              <a:rPr lang="en-US" sz="2000" dirty="0">
                <a:solidFill>
                  <a:srgbClr val="660033"/>
                </a:solidFill>
                <a:effectLst/>
                <a:cs typeface="Times New Roman" pitchFamily="18" charset="0"/>
              </a:rPr>
              <a:t>192 </a:t>
            </a:r>
            <a:r>
              <a:rPr lang="en-US" sz="2000" dirty="0" smtClean="0">
                <a:solidFill>
                  <a:srgbClr val="660033"/>
                </a:solidFill>
                <a:effectLst/>
                <a:cs typeface="Times New Roman" pitchFamily="18" charset="0"/>
              </a:rPr>
              <a:t>beams </a:t>
            </a:r>
          </a:p>
          <a:p>
            <a:pPr>
              <a:tabLst>
                <a:tab pos="0" algn="l"/>
              </a:tabLst>
            </a:pPr>
            <a:r>
              <a:rPr lang="en-US" sz="2000" dirty="0" smtClean="0">
                <a:solidFill>
                  <a:srgbClr val="660033"/>
                </a:solidFill>
                <a:effectLst/>
                <a:cs typeface="Times New Roman" pitchFamily="18" charset="0"/>
              </a:rPr>
              <a:t>Temperature &gt; 100 </a:t>
            </a:r>
            <a:r>
              <a:rPr lang="en-US" sz="2000" dirty="0">
                <a:solidFill>
                  <a:srgbClr val="660033"/>
                </a:solidFill>
                <a:effectLst/>
                <a:cs typeface="Times New Roman" pitchFamily="18" charset="0"/>
              </a:rPr>
              <a:t>MK</a:t>
            </a:r>
          </a:p>
          <a:p>
            <a:pPr>
              <a:tabLst>
                <a:tab pos="0" algn="l"/>
              </a:tabLst>
            </a:pPr>
            <a:r>
              <a:rPr lang="en-US" sz="2000" dirty="0">
                <a:solidFill>
                  <a:srgbClr val="660033"/>
                </a:solidFill>
                <a:effectLst/>
                <a:cs typeface="Times New Roman" pitchFamily="18" charset="0"/>
              </a:rPr>
              <a:t>Density </a:t>
            </a:r>
            <a:r>
              <a:rPr lang="en-US" sz="2000" dirty="0" smtClean="0">
                <a:solidFill>
                  <a:srgbClr val="660033"/>
                </a:solidFill>
                <a:effectLst/>
                <a:cs typeface="Times New Roman" pitchFamily="18" charset="0"/>
              </a:rPr>
              <a:t>&gt; 1000</a:t>
            </a:r>
            <a:r>
              <a:rPr lang="en-US" sz="2000" dirty="0">
                <a:solidFill>
                  <a:srgbClr val="660033"/>
                </a:solidFill>
                <a:effectLst/>
                <a:cs typeface="Times New Roman" pitchFamily="18" charset="0"/>
                <a:sym typeface="Symbol"/>
              </a:rPr>
              <a:t> solid</a:t>
            </a:r>
          </a:p>
          <a:p>
            <a:pPr>
              <a:tabLst>
                <a:tab pos="0" algn="l"/>
              </a:tabLst>
            </a:pPr>
            <a:r>
              <a:rPr lang="en-US" sz="2000" dirty="0">
                <a:solidFill>
                  <a:srgbClr val="660033"/>
                </a:solidFill>
                <a:effectLst/>
                <a:cs typeface="Times New Roman" pitchFamily="18" charset="0"/>
                <a:sym typeface="Symbol"/>
              </a:rPr>
              <a:t>Pressure </a:t>
            </a:r>
            <a:r>
              <a:rPr lang="en-US" sz="2000" dirty="0" smtClean="0">
                <a:solidFill>
                  <a:srgbClr val="660033"/>
                </a:solidFill>
                <a:effectLst/>
                <a:cs typeface="Times New Roman" pitchFamily="18" charset="0"/>
                <a:sym typeface="Symbol"/>
              </a:rPr>
              <a:t>&gt; 10</a:t>
            </a:r>
            <a:r>
              <a:rPr lang="en-US" sz="2000" baseline="30000" dirty="0" smtClean="0">
                <a:solidFill>
                  <a:srgbClr val="660033"/>
                </a:solidFill>
                <a:effectLst/>
                <a:cs typeface="Times New Roman" pitchFamily="18" charset="0"/>
                <a:sym typeface="Symbol"/>
              </a:rPr>
              <a:t>11</a:t>
            </a:r>
            <a:r>
              <a:rPr lang="en-US" sz="2000" dirty="0" smtClean="0">
                <a:solidFill>
                  <a:srgbClr val="660033"/>
                </a:solidFill>
                <a:effectLst/>
                <a:cs typeface="Times New Roman" pitchFamily="18" charset="0"/>
                <a:sym typeface="Symbol"/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  <a:effectLst/>
                <a:cs typeface="Times New Roman" pitchFamily="18" charset="0"/>
                <a:sym typeface="Symbol"/>
              </a:rPr>
              <a:t>atm</a:t>
            </a:r>
            <a:endParaRPr lang="en-US" sz="2000" dirty="0" smtClean="0">
              <a:solidFill>
                <a:srgbClr val="660033"/>
              </a:solidFill>
              <a:effectLst/>
              <a:cs typeface="Times New Roman" pitchFamily="18" charset="0"/>
              <a:sym typeface="Symbol"/>
            </a:endParaRPr>
          </a:p>
          <a:p>
            <a:pPr>
              <a:tabLst>
                <a:tab pos="0" algn="l"/>
              </a:tabLst>
            </a:pPr>
            <a:endParaRPr lang="en-US" sz="200" dirty="0">
              <a:solidFill>
                <a:srgbClr val="660033"/>
              </a:solidFill>
              <a:effectLst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86" y="3"/>
            <a:ext cx="1237839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ICF facilities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963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NIF delivers about 1.8 MJ of laser energy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to a cm-scaled hohlraum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33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" name="Picture 1" descr="C:\Users\Firestarter\Desktop\Mobile Directory\MRS\MRS Pictures\NIF\Picture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164" y="4505011"/>
            <a:ext cx="2710749" cy="2115126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141453"/>
            <a:ext cx="4336048" cy="3077085"/>
          </a:xfrm>
          <a:prstGeom prst="rect">
            <a:avLst/>
          </a:prstGeom>
          <a:noFill/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105367" y="1546775"/>
            <a:ext cx="96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dirty="0">
                <a:effectLst/>
                <a:latin typeface="Arial" charset="0"/>
              </a:rPr>
              <a:t>~200 m</a:t>
            </a: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2085912" y="1258888"/>
            <a:ext cx="2228904" cy="1309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5" name="Picture 3" descr="C:\Users\FireStarter\Pictures\NIF3422684770_ae39ef757a_b.jpg"/>
          <p:cNvPicPr>
            <a:picLocks noChangeAspect="1" noChangeArrowheads="1"/>
          </p:cNvPicPr>
          <p:nvPr/>
        </p:nvPicPr>
        <p:blipFill>
          <a:blip r:embed="rId7" cstate="print"/>
          <a:srcRect t="22273" r="3493" b="3674"/>
          <a:stretch>
            <a:fillRect/>
          </a:stretch>
        </p:blipFill>
        <p:spPr bwMode="auto">
          <a:xfrm>
            <a:off x="4836154" y="1158175"/>
            <a:ext cx="4242935" cy="5660335"/>
          </a:xfrm>
          <a:prstGeom prst="rect">
            <a:avLst/>
          </a:prstGeom>
          <a:noFill/>
        </p:spPr>
      </p:pic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179164" y="5714883"/>
            <a:ext cx="8451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~1 cm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30314" y="3074809"/>
            <a:ext cx="341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W</a:t>
            </a:r>
            <a:endParaRPr lang="en-US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8" cstate="print"/>
          <a:srcRect t="15138" b="18807"/>
          <a:stretch>
            <a:fillRect/>
          </a:stretch>
        </p:blipFill>
        <p:spPr bwMode="auto">
          <a:xfrm>
            <a:off x="3445651" y="1197665"/>
            <a:ext cx="783485" cy="3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Line 28"/>
          <p:cNvSpPr>
            <a:spLocks noChangeShapeType="1"/>
          </p:cNvSpPr>
          <p:nvPr/>
        </p:nvSpPr>
        <p:spPr bwMode="auto">
          <a:xfrm flipV="1">
            <a:off x="1049069" y="5387418"/>
            <a:ext cx="0" cy="1024263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Line 6"/>
          <p:cNvSpPr>
            <a:spLocks noChangeShapeType="1"/>
          </p:cNvSpPr>
          <p:nvPr/>
        </p:nvSpPr>
        <p:spPr bwMode="auto">
          <a:xfrm flipH="1">
            <a:off x="3383280" y="1197665"/>
            <a:ext cx="1452874" cy="1415994"/>
          </a:xfrm>
          <a:prstGeom prst="line">
            <a:avLst/>
          </a:prstGeom>
          <a:noFill/>
          <a:ln w="12700">
            <a:solidFill>
              <a:schemeClr val="tx1">
                <a:alpha val="34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Line 7"/>
          <p:cNvSpPr>
            <a:spLocks noChangeShapeType="1"/>
          </p:cNvSpPr>
          <p:nvPr/>
        </p:nvSpPr>
        <p:spPr bwMode="auto">
          <a:xfrm>
            <a:off x="3268981" y="3086098"/>
            <a:ext cx="1567173" cy="3709990"/>
          </a:xfrm>
          <a:prstGeom prst="line">
            <a:avLst/>
          </a:prstGeom>
          <a:noFill/>
          <a:ln w="12700">
            <a:solidFill>
              <a:schemeClr val="tx1">
                <a:alpha val="34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75989" y="4814507"/>
            <a:ext cx="2104583" cy="14855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-586" y="3"/>
            <a:ext cx="1237839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ICF facilities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851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Movie time!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237839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ICF facilities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49" y="1270083"/>
            <a:ext cx="7562851" cy="49200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0315" y="6352200"/>
            <a:ext cx="5005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https://lasers.llnl.gov/about/how-nif-works</a:t>
            </a:r>
          </a:p>
        </p:txBody>
      </p:sp>
    </p:spTree>
    <p:extLst>
      <p:ext uri="{BB962C8B-B14F-4D97-AF65-F5344CB8AC3E}">
        <p14:creationId xmlns:p14="http://schemas.microsoft.com/office/powerpoint/2010/main" val="24115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3030637678_63090e9632_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t="11330" r="2696" b="5502"/>
          <a:stretch/>
        </p:blipFill>
        <p:spPr bwMode="auto">
          <a:xfrm>
            <a:off x="-1" y="1107996"/>
            <a:ext cx="9155290" cy="575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NIF was inaugurated in 2009 and is now being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used for ignition and basic-science experiments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35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-586" y="3"/>
            <a:ext cx="1237839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ICF facilities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149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231775"/>
            <a:endParaRPr lang="en-US" sz="2200" b="1" baseline="0" dirty="0">
              <a:solidFill>
                <a:srgbClr val="660033"/>
              </a:solidFill>
              <a:effectLst/>
              <a:latin typeface="Arial" charset="0"/>
              <a:cs typeface="Arial" charset="0"/>
            </a:endParaRPr>
          </a:p>
          <a:p>
            <a:pPr marL="455613"/>
            <a:r>
              <a:rPr lang="en-US" sz="2200" dirty="0" smtClean="0">
                <a:solidFill>
                  <a:srgbClr val="660033"/>
                </a:solidFill>
                <a:effectLst/>
                <a:latin typeface="Arial" pitchFamily="34" charset="0"/>
                <a:cs typeface="Arial" pitchFamily="34" charset="0"/>
              </a:rPr>
              <a:t>NIF</a:t>
            </a:r>
            <a:r>
              <a:rPr lang="en-US" sz="2200" b="1" baseline="0" dirty="0" smtClean="0">
                <a:solidFill>
                  <a:srgbClr val="660033"/>
                </a:solidFill>
                <a:effectLst/>
                <a:latin typeface="Arial" pitchFamily="34" charset="0"/>
                <a:cs typeface="Arial" pitchFamily="34" charset="0"/>
              </a:rPr>
              <a:t> also played an important role</a:t>
            </a:r>
          </a:p>
          <a:p>
            <a:pPr marL="455613"/>
            <a:r>
              <a:rPr lang="en-US" sz="2200" b="1" baseline="0" dirty="0" smtClean="0">
                <a:solidFill>
                  <a:srgbClr val="660033"/>
                </a:solidFill>
                <a:effectLst/>
                <a:latin typeface="Arial" pitchFamily="34" charset="0"/>
                <a:cs typeface="Arial" pitchFamily="34" charset="0"/>
              </a:rPr>
              <a:t>in the movie Star Trek – Into Darkness </a:t>
            </a:r>
            <a:endParaRPr lang="en-US" sz="2200" b="1" baseline="0" dirty="0">
              <a:solidFill>
                <a:srgbClr val="6600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b="6506"/>
          <a:stretch/>
        </p:blipFill>
        <p:spPr bwMode="auto">
          <a:xfrm>
            <a:off x="0" y="1107999"/>
            <a:ext cx="9144023" cy="575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latin typeface="Arial" charset="0"/>
                <a:cs typeface="Arial" charset="0"/>
              </a:rPr>
              <a:pPr algn="r" eaLnBrk="1" hangingPunct="1"/>
              <a:t>36</a:t>
            </a:fld>
            <a:endParaRPr kumimoji="0" lang="en-US" sz="1400" baseline="0" dirty="0">
              <a:latin typeface="Arial" charset="0"/>
              <a:cs typeface="Arial" charset="0"/>
            </a:endParaRPr>
          </a:p>
        </p:txBody>
      </p:sp>
      <p:pic>
        <p:nvPicPr>
          <p:cNvPr id="6" name="Picture 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Connector 16"/>
          <p:cNvCxnSpPr>
            <a:cxnSpLocks noChangeShapeType="1"/>
          </p:cNvCxnSpPr>
          <p:nvPr/>
        </p:nvCxnSpPr>
        <p:spPr bwMode="auto">
          <a:xfrm>
            <a:off x="0" y="1107996"/>
            <a:ext cx="9155289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01044" y="6553587"/>
            <a:ext cx="6553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ourtesy of Scott Chambliss, Paramount Pictures and Bad Robot Productions.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586" y="3"/>
            <a:ext cx="1237839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ICF facilities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83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231775"/>
            <a:endParaRPr lang="en-US" sz="2200" b="1" baseline="0" dirty="0">
              <a:solidFill>
                <a:srgbClr val="660033"/>
              </a:solidFill>
              <a:effectLst/>
              <a:latin typeface="Arial" charset="0"/>
              <a:cs typeface="Arial" charset="0"/>
            </a:endParaRPr>
          </a:p>
          <a:p>
            <a:pPr marL="455613"/>
            <a:r>
              <a:rPr lang="en-US" sz="2200" dirty="0" smtClean="0">
                <a:solidFill>
                  <a:srgbClr val="660033"/>
                </a:solidFill>
                <a:effectLst/>
                <a:latin typeface="Arial" pitchFamily="34" charset="0"/>
                <a:cs typeface="Arial" pitchFamily="34" charset="0"/>
              </a:rPr>
              <a:t>The ICF targets are really small!</a:t>
            </a:r>
            <a:endParaRPr lang="en-US" sz="2200" b="1" baseline="0" dirty="0">
              <a:solidFill>
                <a:srgbClr val="6600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0" y="1107996"/>
            <a:ext cx="9155289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237839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ICF facilities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343024"/>
            <a:ext cx="69469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6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Outline</a:t>
            </a:r>
          </a:p>
          <a:p>
            <a:pPr marL="457200"/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7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38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95320" y="4119880"/>
            <a:ext cx="4582329" cy="100584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34149" y="4165600"/>
            <a:ext cx="469731" cy="30861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618321" y="1453218"/>
            <a:ext cx="7481456" cy="45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Fusion Basics</a:t>
            </a:r>
          </a:p>
          <a:p>
            <a:pPr eaLnBrk="1" hangingPunct="1">
              <a:lnSpc>
                <a:spcPct val="80000"/>
              </a:lnSpc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The principle of Inertial Confinement Fusion (ICF)</a:t>
            </a:r>
            <a:endParaRPr lang="en-US" sz="1800" b="0" kern="0" dirty="0">
              <a:effectLst/>
            </a:endParaRPr>
          </a:p>
          <a:p>
            <a:pPr eaLnBrk="1" hangingPunct="1">
              <a:lnSpc>
                <a:spcPct val="80000"/>
              </a:lnSpc>
            </a:pPr>
            <a:endParaRPr lang="en-US" sz="1800" b="0" kern="0" dirty="0">
              <a:effectLst/>
            </a:endParaRPr>
          </a:p>
          <a:p>
            <a:pPr marL="342900" lvl="1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1800" kern="0" dirty="0" smtClean="0">
                <a:effectLst/>
              </a:rPr>
              <a:t>ICF facilities</a:t>
            </a:r>
            <a:endParaRPr lang="en-US" sz="1800" b="0" kern="0" dirty="0" smtClean="0">
              <a:effectLst/>
            </a:endParaRP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OMEGA laser facility</a:t>
            </a: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Z pulsed power machine</a:t>
            </a: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National Ignition Facility (NIF)</a:t>
            </a:r>
          </a:p>
          <a:p>
            <a:pPr marL="342900" lvl="1" indent="-342900" eaLnBrk="1" hangingPunct="1">
              <a:lnSpc>
                <a:spcPct val="80000"/>
              </a:lnSpc>
              <a:buNone/>
            </a:pPr>
            <a:endParaRPr lang="en-US" sz="1800" b="0" kern="0" dirty="0" smtClean="0">
              <a:effectLst/>
            </a:endParaRPr>
          </a:p>
          <a:p>
            <a:pPr marL="342900" lvl="1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1800" kern="0" dirty="0" smtClean="0">
                <a:effectLst/>
              </a:rPr>
              <a:t>NIF experiments</a:t>
            </a:r>
            <a:endParaRPr lang="en-US" sz="1400" b="0" kern="0" dirty="0" smtClean="0">
              <a:effectLst/>
            </a:endParaRPr>
          </a:p>
          <a:p>
            <a:pPr marL="677863" lvl="1" indent="-342900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Status</a:t>
            </a:r>
          </a:p>
          <a:p>
            <a:pPr marL="677863" lvl="1" indent="-342900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Engineering </a:t>
            </a:r>
            <a:r>
              <a:rPr lang="en-US" sz="1800" b="0" kern="0" dirty="0">
                <a:effectLst/>
              </a:rPr>
              <a:t>and scientific challenges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Basic-science experiments on OMEGA and the NIF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b="1" kern="0" dirty="0" smtClean="0">
                <a:effectLst/>
              </a:rPr>
              <a:t>		</a:t>
            </a:r>
            <a:endParaRPr lang="en-US" sz="1800" b="1" kern="0" dirty="0">
              <a:solidFill>
                <a:srgbClr val="FF33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13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68326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Many institutions are involved in the experiments on the NIF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39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Picture 26" descr="map-fra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0523" y="4862080"/>
            <a:ext cx="1371023" cy="1476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4" descr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977" y="2687205"/>
            <a:ext cx="5168035" cy="243320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5" descr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11341" y="1742884"/>
            <a:ext cx="1124239" cy="11790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 flipH="1">
            <a:off x="451716" y="1356591"/>
            <a:ext cx="1460500" cy="260211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3119" tIns="41559" rIns="83119" bIns="41559">
            <a:spAutoFit/>
          </a:bodyPr>
          <a:lstStyle/>
          <a:p>
            <a:r>
              <a:rPr lang="en-US" sz="1600" u="sng" dirty="0">
                <a:effectLst/>
              </a:rPr>
              <a:t>LLNL</a:t>
            </a:r>
            <a:endParaRPr lang="en-US" sz="1600" dirty="0">
              <a:effectLst/>
            </a:endParaRPr>
          </a:p>
          <a:p>
            <a:r>
              <a:rPr lang="en-US" sz="1600" dirty="0">
                <a:effectLst/>
              </a:rPr>
              <a:t>– FABS, NBI</a:t>
            </a:r>
          </a:p>
          <a:p>
            <a:r>
              <a:rPr lang="en-US" sz="1600" dirty="0">
                <a:effectLst/>
              </a:rPr>
              <a:t>– Dante I &amp; II</a:t>
            </a:r>
          </a:p>
          <a:p>
            <a:r>
              <a:rPr lang="en-US" sz="1600" dirty="0">
                <a:effectLst/>
              </a:rPr>
              <a:t>– VISAR</a:t>
            </a:r>
          </a:p>
          <a:p>
            <a:r>
              <a:rPr lang="en-US" sz="1600" dirty="0">
                <a:effectLst/>
              </a:rPr>
              <a:t>– DISC</a:t>
            </a:r>
          </a:p>
          <a:p>
            <a:r>
              <a:rPr lang="en-US" sz="1600" dirty="0">
                <a:effectLst/>
              </a:rPr>
              <a:t>– RAGS </a:t>
            </a:r>
          </a:p>
          <a:p>
            <a:r>
              <a:rPr lang="en-US" sz="1600" dirty="0">
                <a:effectLst/>
              </a:rPr>
              <a:t>– hGXI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</a:rPr>
              <a:t>– ARIANE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</a:rPr>
              <a:t>– DIXI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</a:rPr>
              <a:t>– NAD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607012" y="1143963"/>
            <a:ext cx="1125682" cy="59459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3119" tIns="41559" rIns="83119" bIns="41559">
            <a:spAutoFit/>
          </a:bodyPr>
          <a:lstStyle/>
          <a:p>
            <a:r>
              <a:rPr lang="en-US" sz="1600" u="sng">
                <a:effectLst/>
              </a:rPr>
              <a:t>AWE</a:t>
            </a:r>
            <a:endParaRPr lang="en-US" sz="1600">
              <a:effectLst/>
            </a:endParaRPr>
          </a:p>
          <a:p>
            <a:r>
              <a:rPr lang="en-US" sz="1600">
                <a:effectLst/>
              </a:rPr>
              <a:t>– FFLEX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43898" y="4136159"/>
            <a:ext cx="1668318" cy="134360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83119" tIns="41559" rIns="83119" bIns="41559">
            <a:spAutoFit/>
          </a:bodyPr>
          <a:lstStyle/>
          <a:p>
            <a:r>
              <a:rPr lang="en-US" sz="1600" u="sng" dirty="0">
                <a:effectLst/>
              </a:rPr>
              <a:t>LANL</a:t>
            </a:r>
            <a:endParaRPr lang="en-US" sz="1600" dirty="0">
              <a:effectLst/>
            </a:endParaRPr>
          </a:p>
          <a:p>
            <a:r>
              <a:rPr lang="en-US" sz="1600" dirty="0">
                <a:effectLst/>
              </a:rPr>
              <a:t>– GXD</a:t>
            </a:r>
          </a:p>
          <a:p>
            <a:r>
              <a:rPr lang="en-US" sz="1600" dirty="0">
                <a:effectLst/>
              </a:rPr>
              <a:t>– </a:t>
            </a:r>
            <a:r>
              <a:rPr lang="en-US" sz="1600" dirty="0">
                <a:effectLst/>
                <a:latin typeface="Symbol" pitchFamily="-112" charset="2"/>
                <a:sym typeface="Symbol" pitchFamily="-112" charset="2"/>
              </a:rPr>
              <a:t></a:t>
            </a:r>
            <a:r>
              <a:rPr lang="en-US" sz="1600" dirty="0">
                <a:effectLst/>
              </a:rPr>
              <a:t> burn</a:t>
            </a:r>
          </a:p>
          <a:p>
            <a:r>
              <a:rPr lang="en-US" sz="1600" dirty="0">
                <a:effectLst/>
              </a:rPr>
              <a:t>– Rad. Chem. II</a:t>
            </a:r>
          </a:p>
          <a:p>
            <a:r>
              <a:rPr lang="en-US" sz="1600" dirty="0">
                <a:effectLst/>
              </a:rPr>
              <a:t>– </a:t>
            </a:r>
            <a:r>
              <a:rPr lang="en-US" sz="1600" dirty="0" smtClean="0">
                <a:effectLst/>
              </a:rPr>
              <a:t>N </a:t>
            </a:r>
            <a:r>
              <a:rPr lang="en-US" sz="1600" dirty="0">
                <a:effectLst/>
              </a:rPr>
              <a:t>imaging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4128944" y="4463762"/>
            <a:ext cx="1636568" cy="159484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3119" tIns="41559" rIns="83119" bIns="41559">
            <a:spAutoFit/>
          </a:bodyPr>
          <a:lstStyle/>
          <a:p>
            <a:r>
              <a:rPr lang="en-US" sz="1600" u="sng" dirty="0">
                <a:effectLst/>
              </a:rPr>
              <a:t>SNL</a:t>
            </a:r>
            <a:endParaRPr lang="en-US" sz="1600" dirty="0">
              <a:effectLst/>
            </a:endParaRPr>
          </a:p>
          <a:p>
            <a:r>
              <a:rPr lang="en-US" sz="1600" dirty="0">
                <a:solidFill>
                  <a:srgbClr val="000000"/>
                </a:solidFill>
                <a:effectLst/>
              </a:rPr>
              <a:t>– SPIDER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</a:rPr>
              <a:t>– DISC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</a:rPr>
              <a:t>– NAD (Cu)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</a:rPr>
              <a:t>– NToF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</a:rPr>
              <a:t>– RAGS</a:t>
            </a: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1900671" y="2972955"/>
            <a:ext cx="593147" cy="9308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lIns="83119" tIns="41559" rIns="83119" bIns="41559" anchor="ctr"/>
          <a:lstStyle/>
          <a:p>
            <a:endParaRPr lang="en-US">
              <a:effectLst/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V="1">
            <a:off x="1912216" y="4219863"/>
            <a:ext cx="1588944" cy="34059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lIns="83119" tIns="41559" rIns="83119" bIns="41559" anchor="ctr"/>
          <a:lstStyle/>
          <a:p>
            <a:endParaRPr lang="en-US">
              <a:effectLst/>
            </a:endParaRP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H="1" flipV="1">
            <a:off x="3684443" y="4349751"/>
            <a:ext cx="450410" cy="28153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lIns="83119" tIns="41559" rIns="83119" bIns="41559" anchor="ctr"/>
          <a:lstStyle/>
          <a:p>
            <a:endParaRPr lang="en-US">
              <a:effectLst/>
            </a:endParaRP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 flipH="1" flipV="1">
            <a:off x="7000876" y="3514148"/>
            <a:ext cx="630670" cy="15586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lIns="83119" tIns="41559" rIns="83119" bIns="41559" anchor="ctr"/>
          <a:lstStyle/>
          <a:p>
            <a:endParaRPr lang="en-US">
              <a:effectLst/>
            </a:endParaRP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H="1">
            <a:off x="6417830" y="2747946"/>
            <a:ext cx="190020" cy="72579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lIns="83119" tIns="41559" rIns="83119" bIns="41559" anchor="ctr"/>
          <a:lstStyle/>
          <a:p>
            <a:endParaRPr lang="en-US">
              <a:effectLst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408555" y="1259899"/>
            <a:ext cx="1467715" cy="83939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3119" tIns="41559" rIns="83119" bIns="41559">
            <a:spAutoFit/>
          </a:bodyPr>
          <a:lstStyle/>
          <a:p>
            <a:r>
              <a:rPr lang="en-US" sz="1600" u="sng" dirty="0" err="1">
                <a:effectLst/>
              </a:rPr>
              <a:t>NSTec</a:t>
            </a:r>
            <a:endParaRPr lang="en-US" sz="1600" dirty="0">
              <a:effectLst/>
            </a:endParaRPr>
          </a:p>
          <a:p>
            <a:r>
              <a:rPr lang="en-US" sz="1600" dirty="0">
                <a:effectLst/>
              </a:rPr>
              <a:t>– Calibration</a:t>
            </a:r>
          </a:p>
          <a:p>
            <a:r>
              <a:rPr lang="en-US" sz="1600" dirty="0">
                <a:effectLst/>
              </a:rPr>
              <a:t>– </a:t>
            </a:r>
            <a:r>
              <a:rPr lang="en-US" sz="1600" dirty="0" err="1">
                <a:effectLst/>
              </a:rPr>
              <a:t>NToF</a:t>
            </a:r>
            <a:endParaRPr lang="en-US" sz="1600" dirty="0">
              <a:effectLst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1965878" y="1653888"/>
            <a:ext cx="1520850" cy="84426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83119" tIns="41559" rIns="83119" bIns="41559">
            <a:spAutoFit/>
          </a:bodyPr>
          <a:lstStyle/>
          <a:p>
            <a:r>
              <a:rPr lang="en-US" sz="1600" u="sng" dirty="0">
                <a:effectLst/>
              </a:rPr>
              <a:t>LBNL</a:t>
            </a:r>
            <a:endParaRPr lang="en-US" sz="1600" dirty="0">
              <a:effectLst/>
            </a:endParaRPr>
          </a:p>
          <a:p>
            <a:r>
              <a:rPr lang="en-US" sz="1600" dirty="0">
                <a:effectLst/>
              </a:rPr>
              <a:t>– Calibration</a:t>
            </a:r>
          </a:p>
          <a:p>
            <a:r>
              <a:rPr lang="en-US" sz="1600" dirty="0">
                <a:effectLst/>
              </a:rPr>
              <a:t>– Rad. Chem.</a:t>
            </a:r>
          </a:p>
        </p:txBody>
      </p:sp>
      <p:sp>
        <p:nvSpPr>
          <p:cNvPr id="26" name="Line 21"/>
          <p:cNvSpPr>
            <a:spLocks noChangeShapeType="1"/>
          </p:cNvSpPr>
          <p:nvPr/>
        </p:nvSpPr>
        <p:spPr bwMode="auto">
          <a:xfrm>
            <a:off x="2390435" y="2491835"/>
            <a:ext cx="103383" cy="134414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lIns="83119" tIns="41559" rIns="83119" bIns="41559" anchor="ctr"/>
          <a:lstStyle/>
          <a:p>
            <a:endParaRPr lang="en-US">
              <a:effectLst/>
            </a:endParaRP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7523308" y="4263159"/>
            <a:ext cx="1382568" cy="59459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3119" tIns="41559" rIns="83119" bIns="41559">
            <a:spAutoFit/>
          </a:bodyPr>
          <a:lstStyle/>
          <a:p>
            <a:r>
              <a:rPr lang="en-US" sz="1600" u="sng" dirty="0">
                <a:effectLst/>
              </a:rPr>
              <a:t>CEA</a:t>
            </a:r>
          </a:p>
          <a:p>
            <a:r>
              <a:rPr lang="en-US" sz="1600" dirty="0">
                <a:effectLst/>
              </a:rPr>
              <a:t>– </a:t>
            </a:r>
            <a:r>
              <a:rPr lang="en-US" sz="1600" dirty="0" smtClean="0">
                <a:effectLst/>
              </a:rPr>
              <a:t>N imaging</a:t>
            </a:r>
            <a:endParaRPr lang="en-US" sz="1600" u="sng" dirty="0">
              <a:effectLst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7606289" y="3085523"/>
            <a:ext cx="922194" cy="109120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83119" tIns="41559" rIns="83119" bIns="41559">
            <a:spAutoFit/>
          </a:bodyPr>
          <a:lstStyle/>
          <a:p>
            <a:r>
              <a:rPr lang="en-US" sz="1600" u="sng" dirty="0">
                <a:effectLst/>
              </a:rPr>
              <a:t>MIT</a:t>
            </a:r>
            <a:endParaRPr lang="en-US" sz="1600" dirty="0">
              <a:effectLst/>
            </a:endParaRPr>
          </a:p>
          <a:p>
            <a:r>
              <a:rPr lang="en-US" sz="1600" dirty="0">
                <a:effectLst/>
              </a:rPr>
              <a:t>– MRS</a:t>
            </a:r>
          </a:p>
          <a:p>
            <a:r>
              <a:rPr lang="en-US" sz="1600" dirty="0">
                <a:effectLst/>
              </a:rPr>
              <a:t>– WRF</a:t>
            </a:r>
          </a:p>
          <a:p>
            <a:r>
              <a:rPr lang="en-US" sz="1600" dirty="0">
                <a:effectLst/>
              </a:rPr>
              <a:t>– </a:t>
            </a:r>
            <a:r>
              <a:rPr lang="en-US" sz="1600" dirty="0" err="1">
                <a:effectLst/>
              </a:rPr>
              <a:t>pTOF</a:t>
            </a:r>
            <a:endParaRPr lang="en-US" sz="1600" dirty="0">
              <a:effectLst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5684214" y="1153103"/>
            <a:ext cx="1847273" cy="159484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83119" tIns="41559" rIns="83119" bIns="41559">
            <a:spAutoFit/>
          </a:bodyPr>
          <a:lstStyle/>
          <a:p>
            <a:r>
              <a:rPr lang="en-US" sz="1600" u="sng" dirty="0">
                <a:effectLst/>
              </a:rPr>
              <a:t>LLE</a:t>
            </a:r>
            <a:endParaRPr lang="en-US" sz="1600" dirty="0">
              <a:effectLst/>
            </a:endParaRPr>
          </a:p>
          <a:p>
            <a:r>
              <a:rPr lang="en-US" sz="1600" dirty="0">
                <a:effectLst/>
              </a:rPr>
              <a:t>– </a:t>
            </a:r>
            <a:r>
              <a:rPr lang="en-US" sz="1600" dirty="0" err="1">
                <a:effectLst/>
              </a:rPr>
              <a:t>NToF</a:t>
            </a:r>
            <a:endParaRPr lang="en-US" sz="1600" dirty="0">
              <a:effectLst/>
            </a:endParaRPr>
          </a:p>
          <a:p>
            <a:r>
              <a:rPr lang="en-US" sz="1600" dirty="0">
                <a:effectLst/>
              </a:rPr>
              <a:t>– 4</a:t>
            </a:r>
            <a:r>
              <a:rPr lang="en-US" sz="1600" dirty="0">
                <a:effectLst/>
                <a:latin typeface="Symbol" pitchFamily="-112" charset="2"/>
                <a:sym typeface="Symbol" pitchFamily="-112" charset="2"/>
              </a:rPr>
              <a:t>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fidu</a:t>
            </a:r>
            <a:r>
              <a:rPr lang="en-US" sz="1600" dirty="0">
                <a:effectLst/>
              </a:rPr>
              <a:t> system</a:t>
            </a:r>
          </a:p>
          <a:p>
            <a:r>
              <a:rPr lang="en-US" sz="1600" dirty="0">
                <a:effectLst/>
              </a:rPr>
              <a:t>– MRS, NADS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</a:rPr>
              <a:t>– SPBT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</a:rPr>
              <a:t>– HEXRS</a:t>
            </a:r>
          </a:p>
        </p:txBody>
      </p:sp>
      <p:sp>
        <p:nvSpPr>
          <p:cNvPr id="30" name="Line 19"/>
          <p:cNvSpPr>
            <a:spLocks noChangeShapeType="1"/>
          </p:cNvSpPr>
          <p:nvPr/>
        </p:nvSpPr>
        <p:spPr bwMode="auto">
          <a:xfrm flipH="1">
            <a:off x="3525465" y="2116667"/>
            <a:ext cx="384595" cy="196673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lIns="83119" tIns="41559" rIns="83119" bIns="41559" anchor="ctr"/>
          <a:lstStyle/>
          <a:p>
            <a:endParaRPr lang="en-US">
              <a:effectLst/>
            </a:endParaRPr>
          </a:p>
        </p:txBody>
      </p:sp>
      <p:sp>
        <p:nvSpPr>
          <p:cNvPr id="31" name="Line 19"/>
          <p:cNvSpPr>
            <a:spLocks noChangeShapeType="1"/>
          </p:cNvSpPr>
          <p:nvPr/>
        </p:nvSpPr>
        <p:spPr bwMode="auto">
          <a:xfrm flipH="1">
            <a:off x="2703079" y="2124365"/>
            <a:ext cx="1214678" cy="18343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lIns="83119" tIns="41559" rIns="83119" bIns="41559" anchor="ctr"/>
          <a:lstStyle/>
          <a:p>
            <a:endParaRPr lang="en-US">
              <a:effectLst/>
            </a:endParaRPr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 flipH="1" flipV="1">
            <a:off x="2572310" y="4083398"/>
            <a:ext cx="130768" cy="77868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lIns="83119" tIns="41559" rIns="83119" bIns="41559" anchor="ctr"/>
          <a:lstStyle/>
          <a:p>
            <a:endParaRPr lang="en-US">
              <a:effectLst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2271190" y="4743612"/>
            <a:ext cx="1413253" cy="82259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83119" tIns="41559" rIns="83119" bIns="41559">
            <a:spAutoFit/>
          </a:bodyPr>
          <a:lstStyle/>
          <a:p>
            <a:r>
              <a:rPr lang="en-US" sz="1600" u="sng" dirty="0" smtClean="0">
                <a:effectLst/>
              </a:rPr>
              <a:t>GA</a:t>
            </a:r>
            <a:endParaRPr lang="en-US" sz="1600" dirty="0">
              <a:effectLst/>
            </a:endParaRPr>
          </a:p>
          <a:p>
            <a:r>
              <a:rPr lang="en-US" sz="1600" dirty="0" smtClean="0">
                <a:solidFill>
                  <a:srgbClr val="000000"/>
                </a:solidFill>
                <a:effectLst/>
              </a:rPr>
              <a:t>– </a:t>
            </a:r>
            <a:r>
              <a:rPr lang="en-US" sz="1600" dirty="0" err="1" smtClean="0">
                <a:solidFill>
                  <a:srgbClr val="000000"/>
                </a:solidFill>
                <a:effectLst/>
              </a:rPr>
              <a:t>NToF</a:t>
            </a:r>
            <a:endParaRPr lang="en-US" sz="1600" dirty="0" smtClean="0">
              <a:solidFill>
                <a:srgbClr val="000000"/>
              </a:solidFill>
              <a:effectLst/>
            </a:endParaRPr>
          </a:p>
          <a:p>
            <a:r>
              <a:rPr lang="en-US" sz="1600" dirty="0" smtClean="0">
                <a:solidFill>
                  <a:srgbClr val="000000"/>
                </a:solidFill>
                <a:effectLst/>
              </a:rPr>
              <a:t>– Capsules</a:t>
            </a:r>
            <a:endParaRPr lang="en-US" sz="16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57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Fusion combines light nuclei to a heavy nucleus and releases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huge amount of energy (~10</a:t>
            </a:r>
            <a:r>
              <a:rPr lang="en-US" sz="2200" baseline="30000" dirty="0" smtClean="0">
                <a:solidFill>
                  <a:srgbClr val="660033"/>
                </a:solidFill>
                <a:effectLst/>
                <a:cs typeface="Arial" charset="0"/>
              </a:rPr>
              <a:t>6</a:t>
            </a:r>
            <a:r>
              <a:rPr lang="en-US" sz="2200" dirty="0" smtClean="0">
                <a:solidFill>
                  <a:srgbClr val="660033"/>
                </a:solidFill>
                <a:effectLst/>
                <a:latin typeface="Arial"/>
                <a:cs typeface="Arial"/>
              </a:rPr>
              <a:t>× 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more than fossil fuel / AMU)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7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4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10" descr="capture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91227" y="2144914"/>
            <a:ext cx="4438273" cy="3083878"/>
          </a:xfrm>
          <a:noFill/>
          <a:ln/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231293" y="5892715"/>
            <a:ext cx="6386554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</a:rPr>
              <a:t>In </a:t>
            </a:r>
            <a:r>
              <a:rPr lang="en-US" dirty="0">
                <a:effectLst/>
              </a:rPr>
              <a:t>DT </a:t>
            </a:r>
            <a:r>
              <a:rPr lang="en-US" dirty="0" smtClean="0">
                <a:effectLst/>
              </a:rPr>
              <a:t>fusion, ~0.4 </a:t>
            </a:r>
            <a:r>
              <a:rPr lang="en-US" dirty="0">
                <a:effectLst/>
              </a:rPr>
              <a:t>% mass is converted </a:t>
            </a:r>
            <a:r>
              <a:rPr lang="en-US" dirty="0" smtClean="0">
                <a:effectLst/>
              </a:rPr>
              <a:t>to kinetic energy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180732" y="1363302"/>
            <a:ext cx="64194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effectLst/>
                <a:latin typeface="+mn-lt"/>
                <a:sym typeface="Wingdings" pitchFamily="2" charset="2"/>
              </a:rPr>
              <a:t>D  +  </a:t>
            </a:r>
            <a:r>
              <a:rPr lang="en-US" sz="2000" dirty="0" smtClean="0">
                <a:effectLst/>
                <a:latin typeface="+mn-lt"/>
              </a:rPr>
              <a:t>T    </a:t>
            </a:r>
            <a:r>
              <a:rPr lang="en-US" sz="2000" dirty="0">
                <a:effectLst/>
                <a:latin typeface="+mn-lt"/>
                <a:sym typeface="Wingdings" pitchFamily="2" charset="2"/>
              </a:rPr>
              <a:t>   </a:t>
            </a:r>
            <a:r>
              <a:rPr lang="en-US" sz="2000" baseline="30000" dirty="0" smtClean="0">
                <a:effectLst/>
                <a:latin typeface="+mn-lt"/>
                <a:sym typeface="Wingdings" pitchFamily="2" charset="2"/>
              </a:rPr>
              <a:t>4</a:t>
            </a:r>
            <a:r>
              <a:rPr lang="en-US" sz="2000" dirty="0" smtClean="0">
                <a:effectLst/>
                <a:latin typeface="+mn-lt"/>
                <a:sym typeface="Wingdings" pitchFamily="2" charset="2"/>
              </a:rPr>
              <a:t>He  +  </a:t>
            </a:r>
            <a:r>
              <a:rPr lang="en-US" sz="2000" dirty="0">
                <a:effectLst/>
                <a:latin typeface="+mn-lt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000" dirty="0" smtClean="0">
                <a:effectLst/>
                <a:latin typeface="+mn-lt"/>
                <a:cs typeface="Times New Roman" pitchFamily="18" charset="0"/>
                <a:sym typeface="Wingdings" pitchFamily="2" charset="2"/>
              </a:rPr>
              <a:t>eutron  +  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  <a:sym typeface="Wingdings" pitchFamily="2" charset="2"/>
              </a:rPr>
              <a:t>Kinetic </a:t>
            </a:r>
            <a:r>
              <a:rPr lang="en-US" sz="2000" dirty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  <a:sym typeface="Wingdings" pitchFamily="2" charset="2"/>
              </a:rPr>
              <a:t>e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  <a:sym typeface="Wingdings" pitchFamily="2" charset="2"/>
              </a:rPr>
              <a:t>nergy</a:t>
            </a:r>
            <a:endParaRPr lang="en-US" sz="2000" dirty="0">
              <a:solidFill>
                <a:srgbClr val="FF0000"/>
              </a:solidFill>
              <a:effectLst/>
              <a:latin typeface="+mn-lt"/>
              <a:sym typeface="Wingdings" pitchFamily="2" charset="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7052" y="2385453"/>
            <a:ext cx="3443285" cy="2377955"/>
            <a:chOff x="716388" y="1717189"/>
            <a:chExt cx="3443285" cy="2377955"/>
          </a:xfrm>
        </p:grpSpPr>
        <p:sp>
          <p:nvSpPr>
            <p:cNvPr id="13" name="Explosion 2 12"/>
            <p:cNvSpPr/>
            <p:nvPr/>
          </p:nvSpPr>
          <p:spPr bwMode="auto">
            <a:xfrm>
              <a:off x="2126752" y="2455921"/>
              <a:ext cx="1017857" cy="1024388"/>
            </a:xfrm>
            <a:prstGeom prst="irregularSeal2">
              <a:avLst/>
            </a:prstGeom>
            <a:gradFill>
              <a:gsLst>
                <a:gs pos="94000">
                  <a:srgbClr val="FF0000">
                    <a:alpha val="0"/>
                  </a:srgbClr>
                </a:gs>
                <a:gs pos="45000">
                  <a:srgbClr val="FF7A00"/>
                </a:gs>
                <a:gs pos="90000">
                  <a:srgbClr val="FF0300"/>
                </a:gs>
                <a:gs pos="9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1609201" y="2128421"/>
              <a:ext cx="261734" cy="245853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CC00CC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343109" y="3357382"/>
              <a:ext cx="261734" cy="24585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00B050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634961" y="3323236"/>
              <a:ext cx="261734" cy="24585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CC00CC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685854" y="3500796"/>
              <a:ext cx="261734" cy="24585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FF3300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6388" y="3725812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Deuteron (</a:t>
              </a:r>
              <a:r>
                <a:rPr lang="en-US" b="1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D)</a:t>
              </a:r>
              <a:endParaRPr lang="en-US" b="1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3274918" y="2293816"/>
              <a:ext cx="261734" cy="24585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0000FF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325811" y="2471377"/>
              <a:ext cx="261734" cy="24585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00B050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3456678" y="2334792"/>
              <a:ext cx="261734" cy="24585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00B050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3493030" y="2491865"/>
              <a:ext cx="261734" cy="24585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0000FF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70443" y="1936460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b="1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He</a:t>
              </a:r>
              <a:endParaRPr lang="en-US" b="1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90149" y="3607857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b="1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eutron</a:t>
              </a:r>
              <a:endParaRPr lang="en-US" b="1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>
              <a:off x="2095592" y="2537871"/>
              <a:ext cx="392603" cy="36878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stealth" w="sm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V="1">
              <a:off x="2095592" y="3036407"/>
              <a:ext cx="392603" cy="36878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stealth" w="sm" len="med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V="1">
              <a:off x="2866256" y="2558359"/>
              <a:ext cx="392603" cy="20487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stealth" w="sm" len="med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2866256" y="3145675"/>
              <a:ext cx="392603" cy="20487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stealth" w="sm" len="med"/>
            </a:ln>
            <a:effectLst/>
          </p:spPr>
        </p:cxnSp>
        <p:grpSp>
          <p:nvGrpSpPr>
            <p:cNvPr id="29" name="Group 118"/>
            <p:cNvGrpSpPr/>
            <p:nvPr/>
          </p:nvGrpSpPr>
          <p:grpSpPr>
            <a:xfrm>
              <a:off x="2351788" y="2758360"/>
              <a:ext cx="580247" cy="450731"/>
              <a:chOff x="4038600" y="5562600"/>
              <a:chExt cx="608148" cy="502920"/>
            </a:xfrm>
            <a:gradFill>
              <a:gsLst>
                <a:gs pos="69000">
                  <a:srgbClr val="FF0000">
                    <a:alpha val="0"/>
                  </a:srgbClr>
                </a:gs>
                <a:gs pos="45000">
                  <a:srgbClr val="FF7A00"/>
                </a:gs>
                <a:gs pos="9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</p:grpSpPr>
          <p:sp>
            <p:nvSpPr>
              <p:cNvPr id="34" name="Oval 33"/>
              <p:cNvSpPr/>
              <p:nvPr/>
            </p:nvSpPr>
            <p:spPr bwMode="auto">
              <a:xfrm>
                <a:off x="4069080" y="5562600"/>
                <a:ext cx="274320" cy="274320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0000FF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4038600" y="5715000"/>
                <a:ext cx="274320" cy="274320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00B050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4267200" y="5562600"/>
                <a:ext cx="274320" cy="274320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00B050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4191000" y="5662023"/>
                <a:ext cx="274320" cy="274320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0000FF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4191000" y="5791200"/>
                <a:ext cx="274320" cy="274320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00B050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4372428" y="5640252"/>
                <a:ext cx="274320" cy="274320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00B050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2330083" y="2857673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5</a:t>
              </a:r>
              <a:r>
                <a:rPr lang="en-US" b="1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He</a:t>
              </a:r>
              <a:endParaRPr lang="en-US" b="1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0138" y="1717189"/>
              <a:ext cx="1185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Triton (T)</a:t>
              </a:r>
              <a:endParaRPr lang="en-US" b="1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1676329" y="2310171"/>
              <a:ext cx="261734" cy="245853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FF3300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1790629" y="2157771"/>
              <a:ext cx="261734" cy="245853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FF3300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586" y="3"/>
            <a:ext cx="1375698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Fusion basics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501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A DT implosion is diagnosed with optical, x-ray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and nuclear techniques on the NIF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40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5" name="Picture 3" descr="C:\Users\Firestarter\Desktop\Mobile Directory\MRS\MRS Pictures\NIF\shot.jpg"/>
          <p:cNvPicPr>
            <a:picLocks noChangeAspect="1" noChangeArrowheads="1"/>
          </p:cNvPicPr>
          <p:nvPr/>
        </p:nvPicPr>
        <p:blipFill>
          <a:blip r:embed="rId3" cstate="print"/>
          <a:srcRect l="22427" t="9019" r="28404" b="22913"/>
          <a:stretch>
            <a:fillRect/>
          </a:stretch>
        </p:blipFill>
        <p:spPr bwMode="auto">
          <a:xfrm>
            <a:off x="216744" y="1743926"/>
            <a:ext cx="4247791" cy="3901914"/>
          </a:xfrm>
          <a:prstGeom prst="rect">
            <a:avLst/>
          </a:prstGeom>
          <a:noFill/>
        </p:spPr>
      </p:pic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4861083" y="1673674"/>
            <a:ext cx="415828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en-US" dirty="0" smtClean="0">
                <a:effectLst/>
              </a:rPr>
              <a:t>Fusion yield: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From DT neutrons</a:t>
            </a:r>
          </a:p>
          <a:p>
            <a:pPr eaLnBrk="1" hangingPunct="1"/>
            <a:endParaRPr lang="en-US" dirty="0" smtClean="0">
              <a:effectLst/>
            </a:endParaRPr>
          </a:p>
          <a:p>
            <a:pPr eaLnBrk="1" hangingPunct="1"/>
            <a:r>
              <a:rPr lang="en-US" dirty="0" smtClean="0">
                <a:effectLst/>
              </a:rPr>
              <a:t>Fuel Ion temperature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From DT-neutron spectrum</a:t>
            </a:r>
          </a:p>
          <a:p>
            <a:pPr eaLnBrk="1" hangingPunct="1"/>
            <a:endParaRPr lang="en-US" dirty="0" smtClean="0">
              <a:effectLst/>
            </a:endParaRPr>
          </a:p>
          <a:p>
            <a:pPr eaLnBrk="1" hangingPunct="1"/>
            <a:r>
              <a:rPr lang="en-US" dirty="0">
                <a:effectLst/>
              </a:rPr>
              <a:t>A</a:t>
            </a:r>
            <a:r>
              <a:rPr lang="en-US" dirty="0" smtClean="0">
                <a:effectLst/>
              </a:rPr>
              <a:t>real density (</a:t>
            </a:r>
            <a:r>
              <a:rPr lang="en-US" i="1" dirty="0" err="1" smtClean="0">
                <a:effectLst/>
                <a:latin typeface="Symbol" pitchFamily="18" charset="2"/>
              </a:rPr>
              <a:t>r</a:t>
            </a:r>
            <a:r>
              <a:rPr lang="en-US" i="1" dirty="0" err="1" smtClean="0">
                <a:effectLst/>
              </a:rPr>
              <a:t>R</a:t>
            </a:r>
            <a:r>
              <a:rPr lang="en-US" dirty="0" smtClean="0">
                <a:effectLst/>
              </a:rPr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From scattered DT neutrons</a:t>
            </a:r>
          </a:p>
          <a:p>
            <a:pPr eaLnBrk="1" hangingPunct="1"/>
            <a:endParaRPr lang="en-US" dirty="0" smtClean="0">
              <a:effectLst/>
            </a:endParaRPr>
          </a:p>
          <a:p>
            <a:pPr eaLnBrk="1" hangingPunct="1"/>
            <a:r>
              <a:rPr lang="en-US" dirty="0" smtClean="0">
                <a:effectLst/>
              </a:rPr>
              <a:t>Implosion and burn history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X-ray and neutron production</a:t>
            </a:r>
          </a:p>
          <a:p>
            <a:pPr eaLnBrk="1" hangingPunct="1"/>
            <a:endParaRPr lang="en-US" dirty="0" smtClean="0">
              <a:effectLst/>
            </a:endParaRPr>
          </a:p>
          <a:p>
            <a:pPr eaLnBrk="1" hangingPunct="1"/>
            <a:r>
              <a:rPr lang="en-US" dirty="0" smtClean="0">
                <a:effectLst/>
              </a:rPr>
              <a:t>Implosion shape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From x-ray and neutron images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810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A DT implosion is diagnosed with optical, x-ray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and nuclear techniques on the NIF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41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5" name="Picture 3" descr="C:\Users\Firestarter\Desktop\Mobile Directory\MRS\MRS Pictures\NIF\shot.jpg"/>
          <p:cNvPicPr>
            <a:picLocks noChangeAspect="1" noChangeArrowheads="1"/>
          </p:cNvPicPr>
          <p:nvPr/>
        </p:nvPicPr>
        <p:blipFill>
          <a:blip r:embed="rId3" cstate="print"/>
          <a:srcRect l="22427" t="9019" r="28404" b="22913"/>
          <a:stretch>
            <a:fillRect/>
          </a:stretch>
        </p:blipFill>
        <p:spPr bwMode="auto">
          <a:xfrm>
            <a:off x="216744" y="1743926"/>
            <a:ext cx="4247791" cy="3901914"/>
          </a:xfrm>
          <a:prstGeom prst="rect">
            <a:avLst/>
          </a:prstGeom>
          <a:noFill/>
        </p:spPr>
      </p:pic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4861083" y="1673674"/>
            <a:ext cx="415828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en-US" dirty="0" smtClean="0">
                <a:effectLst/>
              </a:rPr>
              <a:t>Fusion yield: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effectLst/>
              </a:rPr>
              <a:t>From DT neutrons</a:t>
            </a:r>
          </a:p>
          <a:p>
            <a:pPr eaLnBrk="1" hangingPunct="1"/>
            <a:endParaRPr lang="en-US" dirty="0" smtClean="0">
              <a:effectLst/>
            </a:endParaRPr>
          </a:p>
          <a:p>
            <a:pPr eaLnBrk="1" hangingPunct="1"/>
            <a:r>
              <a:rPr lang="en-US" dirty="0" smtClean="0">
                <a:effectLst/>
              </a:rPr>
              <a:t>Fuel Ion temperature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effectLst/>
              </a:rPr>
              <a:t>From DT-neutron spectrum</a:t>
            </a:r>
          </a:p>
          <a:p>
            <a:pPr eaLnBrk="1" hangingPunct="1"/>
            <a:endParaRPr lang="en-US" dirty="0" smtClean="0">
              <a:effectLst/>
            </a:endParaRPr>
          </a:p>
          <a:p>
            <a:pPr eaLnBrk="1" hangingPunct="1"/>
            <a:r>
              <a:rPr lang="en-US" dirty="0">
                <a:effectLst/>
              </a:rPr>
              <a:t>A</a:t>
            </a:r>
            <a:r>
              <a:rPr lang="en-US" dirty="0" smtClean="0">
                <a:effectLst/>
              </a:rPr>
              <a:t>real density (</a:t>
            </a:r>
            <a:r>
              <a:rPr lang="en-US" i="1" dirty="0" err="1" smtClean="0">
                <a:effectLst/>
                <a:latin typeface="Symbol" pitchFamily="18" charset="2"/>
              </a:rPr>
              <a:t>r</a:t>
            </a:r>
            <a:r>
              <a:rPr lang="en-US" i="1" dirty="0" err="1" smtClean="0">
                <a:effectLst/>
              </a:rPr>
              <a:t>R</a:t>
            </a:r>
            <a:r>
              <a:rPr lang="en-US" dirty="0" smtClean="0">
                <a:effectLst/>
              </a:rPr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effectLst/>
              </a:rPr>
              <a:t>From scattered DT neutrons</a:t>
            </a:r>
          </a:p>
          <a:p>
            <a:pPr eaLnBrk="1" hangingPunct="1"/>
            <a:endParaRPr lang="en-US" dirty="0" smtClean="0">
              <a:effectLst/>
            </a:endParaRPr>
          </a:p>
          <a:p>
            <a:pPr eaLnBrk="1" hangingPunct="1"/>
            <a:r>
              <a:rPr lang="en-US" dirty="0" smtClean="0">
                <a:effectLst/>
              </a:rPr>
              <a:t>Implosion and burn history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X-ray and neutron production</a:t>
            </a:r>
          </a:p>
          <a:p>
            <a:pPr eaLnBrk="1" hangingPunct="1"/>
            <a:endParaRPr lang="en-US" dirty="0" smtClean="0">
              <a:effectLst/>
            </a:endParaRPr>
          </a:p>
          <a:p>
            <a:pPr eaLnBrk="1" hangingPunct="1"/>
            <a:r>
              <a:rPr lang="en-US" dirty="0" smtClean="0">
                <a:effectLst/>
              </a:rPr>
              <a:t>Implosion shape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From x-ray and neutron images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8795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 </a:t>
            </a:r>
            <a:r>
              <a:rPr lang="en-US" sz="2200" baseline="30000" dirty="0" smtClean="0">
                <a:solidFill>
                  <a:srgbClr val="660033"/>
                </a:solidFill>
                <a:effectLst/>
                <a:cs typeface="Arial" charset="0"/>
              </a:rPr>
              <a:t>4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He ions (or alphas) are confined and heat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 DT fuel, while the neutrons escape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42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5407" y="1308032"/>
            <a:ext cx="2180230" cy="468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 flipV="1">
            <a:off x="2078182" y="2004833"/>
            <a:ext cx="4706470" cy="13813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6279" y="3386215"/>
            <a:ext cx="447451" cy="44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47"/>
          <p:cNvGrpSpPr/>
          <p:nvPr/>
        </p:nvGrpSpPr>
        <p:grpSpPr>
          <a:xfrm>
            <a:off x="1518409" y="2950806"/>
            <a:ext cx="1173515" cy="1039365"/>
            <a:chOff x="1670249" y="3245886"/>
            <a:chExt cx="1290867" cy="1143301"/>
          </a:xfrm>
        </p:grpSpPr>
        <p:sp>
          <p:nvSpPr>
            <p:cNvPr id="18" name="Freeform 17"/>
            <p:cNvSpPr/>
            <p:nvPr/>
          </p:nvSpPr>
          <p:spPr>
            <a:xfrm rot="2245907">
              <a:off x="1670249" y="3549528"/>
              <a:ext cx="548203" cy="110182"/>
            </a:xfrm>
            <a:custGeom>
              <a:avLst/>
              <a:gdLst>
                <a:gd name="connsiteX0" fmla="*/ 0 w 726141"/>
                <a:gd name="connsiteY0" fmla="*/ 12275 h 128729"/>
                <a:gd name="connsiteX1" fmla="*/ 13447 w 726141"/>
                <a:gd name="connsiteY1" fmla="*/ 79511 h 128729"/>
                <a:gd name="connsiteX2" fmla="*/ 94129 w 726141"/>
                <a:gd name="connsiteY2" fmla="*/ 79511 h 128729"/>
                <a:gd name="connsiteX3" fmla="*/ 121023 w 726141"/>
                <a:gd name="connsiteY3" fmla="*/ 52616 h 128729"/>
                <a:gd name="connsiteX4" fmla="*/ 134470 w 726141"/>
                <a:gd name="connsiteY4" fmla="*/ 12275 h 128729"/>
                <a:gd name="connsiteX5" fmla="*/ 215152 w 726141"/>
                <a:gd name="connsiteY5" fmla="*/ 39169 h 128729"/>
                <a:gd name="connsiteX6" fmla="*/ 282388 w 726141"/>
                <a:gd name="connsiteY6" fmla="*/ 79511 h 128729"/>
                <a:gd name="connsiteX7" fmla="*/ 322729 w 726141"/>
                <a:gd name="connsiteY7" fmla="*/ 66064 h 128729"/>
                <a:gd name="connsiteX8" fmla="*/ 349623 w 726141"/>
                <a:gd name="connsiteY8" fmla="*/ 25722 h 128729"/>
                <a:gd name="connsiteX9" fmla="*/ 443752 w 726141"/>
                <a:gd name="connsiteY9" fmla="*/ 25722 h 128729"/>
                <a:gd name="connsiteX10" fmla="*/ 457200 w 726141"/>
                <a:gd name="connsiteY10" fmla="*/ 66064 h 128729"/>
                <a:gd name="connsiteX11" fmla="*/ 537882 w 726141"/>
                <a:gd name="connsiteY11" fmla="*/ 106405 h 128729"/>
                <a:gd name="connsiteX12" fmla="*/ 551329 w 726141"/>
                <a:gd name="connsiteY12" fmla="*/ 66064 h 128729"/>
                <a:gd name="connsiteX13" fmla="*/ 726141 w 726141"/>
                <a:gd name="connsiteY13" fmla="*/ 39169 h 128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6141" h="128729">
                  <a:moveTo>
                    <a:pt x="0" y="12275"/>
                  </a:moveTo>
                  <a:cubicBezTo>
                    <a:pt x="4482" y="34687"/>
                    <a:pt x="2107" y="59667"/>
                    <a:pt x="13447" y="79511"/>
                  </a:cubicBezTo>
                  <a:cubicBezTo>
                    <a:pt x="41571" y="128729"/>
                    <a:pt x="66005" y="102011"/>
                    <a:pt x="94129" y="79511"/>
                  </a:cubicBezTo>
                  <a:cubicBezTo>
                    <a:pt x="104029" y="71591"/>
                    <a:pt x="112058" y="61581"/>
                    <a:pt x="121023" y="52616"/>
                  </a:cubicBezTo>
                  <a:cubicBezTo>
                    <a:pt x="125505" y="39169"/>
                    <a:pt x="120438" y="14280"/>
                    <a:pt x="134470" y="12275"/>
                  </a:cubicBezTo>
                  <a:cubicBezTo>
                    <a:pt x="162534" y="8266"/>
                    <a:pt x="215152" y="39169"/>
                    <a:pt x="215152" y="39169"/>
                  </a:cubicBezTo>
                  <a:cubicBezTo>
                    <a:pt x="236456" y="60473"/>
                    <a:pt x="247475" y="79511"/>
                    <a:pt x="282388" y="79511"/>
                  </a:cubicBezTo>
                  <a:cubicBezTo>
                    <a:pt x="296562" y="79511"/>
                    <a:pt x="309282" y="70546"/>
                    <a:pt x="322729" y="66064"/>
                  </a:cubicBezTo>
                  <a:cubicBezTo>
                    <a:pt x="331694" y="52617"/>
                    <a:pt x="337003" y="35818"/>
                    <a:pt x="349623" y="25722"/>
                  </a:cubicBezTo>
                  <a:cubicBezTo>
                    <a:pt x="381775" y="0"/>
                    <a:pt x="409750" y="17222"/>
                    <a:pt x="443752" y="25722"/>
                  </a:cubicBezTo>
                  <a:cubicBezTo>
                    <a:pt x="448235" y="39169"/>
                    <a:pt x="448345" y="54995"/>
                    <a:pt x="457200" y="66064"/>
                  </a:cubicBezTo>
                  <a:cubicBezTo>
                    <a:pt x="476158" y="89762"/>
                    <a:pt x="511307" y="97547"/>
                    <a:pt x="537882" y="106405"/>
                  </a:cubicBezTo>
                  <a:cubicBezTo>
                    <a:pt x="542364" y="92958"/>
                    <a:pt x="539795" y="74303"/>
                    <a:pt x="551329" y="66064"/>
                  </a:cubicBezTo>
                  <a:cubicBezTo>
                    <a:pt x="602873" y="29246"/>
                    <a:pt x="668858" y="39169"/>
                    <a:pt x="726141" y="39169"/>
                  </a:cubicBezTo>
                </a:path>
              </a:pathLst>
            </a:custGeom>
            <a:ln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 rot="18990839">
              <a:off x="1672760" y="4307079"/>
              <a:ext cx="536824" cy="76278"/>
            </a:xfrm>
            <a:custGeom>
              <a:avLst/>
              <a:gdLst>
                <a:gd name="connsiteX0" fmla="*/ 0 w 726141"/>
                <a:gd name="connsiteY0" fmla="*/ 12275 h 128729"/>
                <a:gd name="connsiteX1" fmla="*/ 13447 w 726141"/>
                <a:gd name="connsiteY1" fmla="*/ 79511 h 128729"/>
                <a:gd name="connsiteX2" fmla="*/ 94129 w 726141"/>
                <a:gd name="connsiteY2" fmla="*/ 79511 h 128729"/>
                <a:gd name="connsiteX3" fmla="*/ 121023 w 726141"/>
                <a:gd name="connsiteY3" fmla="*/ 52616 h 128729"/>
                <a:gd name="connsiteX4" fmla="*/ 134470 w 726141"/>
                <a:gd name="connsiteY4" fmla="*/ 12275 h 128729"/>
                <a:gd name="connsiteX5" fmla="*/ 215152 w 726141"/>
                <a:gd name="connsiteY5" fmla="*/ 39169 h 128729"/>
                <a:gd name="connsiteX6" fmla="*/ 282388 w 726141"/>
                <a:gd name="connsiteY6" fmla="*/ 79511 h 128729"/>
                <a:gd name="connsiteX7" fmla="*/ 322729 w 726141"/>
                <a:gd name="connsiteY7" fmla="*/ 66064 h 128729"/>
                <a:gd name="connsiteX8" fmla="*/ 349623 w 726141"/>
                <a:gd name="connsiteY8" fmla="*/ 25722 h 128729"/>
                <a:gd name="connsiteX9" fmla="*/ 443752 w 726141"/>
                <a:gd name="connsiteY9" fmla="*/ 25722 h 128729"/>
                <a:gd name="connsiteX10" fmla="*/ 457200 w 726141"/>
                <a:gd name="connsiteY10" fmla="*/ 66064 h 128729"/>
                <a:gd name="connsiteX11" fmla="*/ 537882 w 726141"/>
                <a:gd name="connsiteY11" fmla="*/ 106405 h 128729"/>
                <a:gd name="connsiteX12" fmla="*/ 551329 w 726141"/>
                <a:gd name="connsiteY12" fmla="*/ 66064 h 128729"/>
                <a:gd name="connsiteX13" fmla="*/ 726141 w 726141"/>
                <a:gd name="connsiteY13" fmla="*/ 39169 h 128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6141" h="128729">
                  <a:moveTo>
                    <a:pt x="0" y="12275"/>
                  </a:moveTo>
                  <a:cubicBezTo>
                    <a:pt x="4482" y="34687"/>
                    <a:pt x="2107" y="59667"/>
                    <a:pt x="13447" y="79511"/>
                  </a:cubicBezTo>
                  <a:cubicBezTo>
                    <a:pt x="41571" y="128729"/>
                    <a:pt x="66005" y="102011"/>
                    <a:pt x="94129" y="79511"/>
                  </a:cubicBezTo>
                  <a:cubicBezTo>
                    <a:pt x="104029" y="71591"/>
                    <a:pt x="112058" y="61581"/>
                    <a:pt x="121023" y="52616"/>
                  </a:cubicBezTo>
                  <a:cubicBezTo>
                    <a:pt x="125505" y="39169"/>
                    <a:pt x="120438" y="14280"/>
                    <a:pt x="134470" y="12275"/>
                  </a:cubicBezTo>
                  <a:cubicBezTo>
                    <a:pt x="162534" y="8266"/>
                    <a:pt x="215152" y="39169"/>
                    <a:pt x="215152" y="39169"/>
                  </a:cubicBezTo>
                  <a:cubicBezTo>
                    <a:pt x="236456" y="60473"/>
                    <a:pt x="247475" y="79511"/>
                    <a:pt x="282388" y="79511"/>
                  </a:cubicBezTo>
                  <a:cubicBezTo>
                    <a:pt x="296562" y="79511"/>
                    <a:pt x="309282" y="70546"/>
                    <a:pt x="322729" y="66064"/>
                  </a:cubicBezTo>
                  <a:cubicBezTo>
                    <a:pt x="331694" y="52617"/>
                    <a:pt x="337003" y="35818"/>
                    <a:pt x="349623" y="25722"/>
                  </a:cubicBezTo>
                  <a:cubicBezTo>
                    <a:pt x="381775" y="0"/>
                    <a:pt x="409750" y="17222"/>
                    <a:pt x="443752" y="25722"/>
                  </a:cubicBezTo>
                  <a:cubicBezTo>
                    <a:pt x="448235" y="39169"/>
                    <a:pt x="448345" y="54995"/>
                    <a:pt x="457200" y="66064"/>
                  </a:cubicBezTo>
                  <a:cubicBezTo>
                    <a:pt x="476158" y="89762"/>
                    <a:pt x="511307" y="97547"/>
                    <a:pt x="537882" y="106405"/>
                  </a:cubicBezTo>
                  <a:cubicBezTo>
                    <a:pt x="542364" y="92958"/>
                    <a:pt x="539795" y="74303"/>
                    <a:pt x="551329" y="66064"/>
                  </a:cubicBezTo>
                  <a:cubicBezTo>
                    <a:pt x="602873" y="29246"/>
                    <a:pt x="668858" y="39169"/>
                    <a:pt x="726141" y="39169"/>
                  </a:cubicBezTo>
                </a:path>
              </a:pathLst>
            </a:custGeom>
            <a:ln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 rot="20655998">
              <a:off x="1726841" y="4024415"/>
              <a:ext cx="368521" cy="65547"/>
            </a:xfrm>
            <a:custGeom>
              <a:avLst/>
              <a:gdLst>
                <a:gd name="connsiteX0" fmla="*/ 0 w 726141"/>
                <a:gd name="connsiteY0" fmla="*/ 12275 h 128729"/>
                <a:gd name="connsiteX1" fmla="*/ 13447 w 726141"/>
                <a:gd name="connsiteY1" fmla="*/ 79511 h 128729"/>
                <a:gd name="connsiteX2" fmla="*/ 94129 w 726141"/>
                <a:gd name="connsiteY2" fmla="*/ 79511 h 128729"/>
                <a:gd name="connsiteX3" fmla="*/ 121023 w 726141"/>
                <a:gd name="connsiteY3" fmla="*/ 52616 h 128729"/>
                <a:gd name="connsiteX4" fmla="*/ 134470 w 726141"/>
                <a:gd name="connsiteY4" fmla="*/ 12275 h 128729"/>
                <a:gd name="connsiteX5" fmla="*/ 215152 w 726141"/>
                <a:gd name="connsiteY5" fmla="*/ 39169 h 128729"/>
                <a:gd name="connsiteX6" fmla="*/ 282388 w 726141"/>
                <a:gd name="connsiteY6" fmla="*/ 79511 h 128729"/>
                <a:gd name="connsiteX7" fmla="*/ 322729 w 726141"/>
                <a:gd name="connsiteY7" fmla="*/ 66064 h 128729"/>
                <a:gd name="connsiteX8" fmla="*/ 349623 w 726141"/>
                <a:gd name="connsiteY8" fmla="*/ 25722 h 128729"/>
                <a:gd name="connsiteX9" fmla="*/ 443752 w 726141"/>
                <a:gd name="connsiteY9" fmla="*/ 25722 h 128729"/>
                <a:gd name="connsiteX10" fmla="*/ 457200 w 726141"/>
                <a:gd name="connsiteY10" fmla="*/ 66064 h 128729"/>
                <a:gd name="connsiteX11" fmla="*/ 537882 w 726141"/>
                <a:gd name="connsiteY11" fmla="*/ 106405 h 128729"/>
                <a:gd name="connsiteX12" fmla="*/ 551329 w 726141"/>
                <a:gd name="connsiteY12" fmla="*/ 66064 h 128729"/>
                <a:gd name="connsiteX13" fmla="*/ 726141 w 726141"/>
                <a:gd name="connsiteY13" fmla="*/ 39169 h 128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6141" h="128729">
                  <a:moveTo>
                    <a:pt x="0" y="12275"/>
                  </a:moveTo>
                  <a:cubicBezTo>
                    <a:pt x="4482" y="34687"/>
                    <a:pt x="2107" y="59667"/>
                    <a:pt x="13447" y="79511"/>
                  </a:cubicBezTo>
                  <a:cubicBezTo>
                    <a:pt x="41571" y="128729"/>
                    <a:pt x="66005" y="102011"/>
                    <a:pt x="94129" y="79511"/>
                  </a:cubicBezTo>
                  <a:cubicBezTo>
                    <a:pt x="104029" y="71591"/>
                    <a:pt x="112058" y="61581"/>
                    <a:pt x="121023" y="52616"/>
                  </a:cubicBezTo>
                  <a:cubicBezTo>
                    <a:pt x="125505" y="39169"/>
                    <a:pt x="120438" y="14280"/>
                    <a:pt x="134470" y="12275"/>
                  </a:cubicBezTo>
                  <a:cubicBezTo>
                    <a:pt x="162534" y="8266"/>
                    <a:pt x="215152" y="39169"/>
                    <a:pt x="215152" y="39169"/>
                  </a:cubicBezTo>
                  <a:cubicBezTo>
                    <a:pt x="236456" y="60473"/>
                    <a:pt x="247475" y="79511"/>
                    <a:pt x="282388" y="79511"/>
                  </a:cubicBezTo>
                  <a:cubicBezTo>
                    <a:pt x="296562" y="79511"/>
                    <a:pt x="309282" y="70546"/>
                    <a:pt x="322729" y="66064"/>
                  </a:cubicBezTo>
                  <a:cubicBezTo>
                    <a:pt x="331694" y="52617"/>
                    <a:pt x="337003" y="35818"/>
                    <a:pt x="349623" y="25722"/>
                  </a:cubicBezTo>
                  <a:cubicBezTo>
                    <a:pt x="381775" y="0"/>
                    <a:pt x="409750" y="17222"/>
                    <a:pt x="443752" y="25722"/>
                  </a:cubicBezTo>
                  <a:cubicBezTo>
                    <a:pt x="448235" y="39169"/>
                    <a:pt x="448345" y="54995"/>
                    <a:pt x="457200" y="66064"/>
                  </a:cubicBezTo>
                  <a:cubicBezTo>
                    <a:pt x="476158" y="89762"/>
                    <a:pt x="511307" y="97547"/>
                    <a:pt x="537882" y="106405"/>
                  </a:cubicBezTo>
                  <a:cubicBezTo>
                    <a:pt x="542364" y="92958"/>
                    <a:pt x="539795" y="74303"/>
                    <a:pt x="551329" y="66064"/>
                  </a:cubicBezTo>
                  <a:cubicBezTo>
                    <a:pt x="602873" y="29246"/>
                    <a:pt x="668858" y="39169"/>
                    <a:pt x="726141" y="39169"/>
                  </a:cubicBezTo>
                </a:path>
              </a:pathLst>
            </a:custGeom>
            <a:ln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rot="654297">
              <a:off x="1743130" y="3794700"/>
              <a:ext cx="333120" cy="116868"/>
            </a:xfrm>
            <a:custGeom>
              <a:avLst/>
              <a:gdLst>
                <a:gd name="connsiteX0" fmla="*/ 0 w 726141"/>
                <a:gd name="connsiteY0" fmla="*/ 12275 h 128729"/>
                <a:gd name="connsiteX1" fmla="*/ 13447 w 726141"/>
                <a:gd name="connsiteY1" fmla="*/ 79511 h 128729"/>
                <a:gd name="connsiteX2" fmla="*/ 94129 w 726141"/>
                <a:gd name="connsiteY2" fmla="*/ 79511 h 128729"/>
                <a:gd name="connsiteX3" fmla="*/ 121023 w 726141"/>
                <a:gd name="connsiteY3" fmla="*/ 52616 h 128729"/>
                <a:gd name="connsiteX4" fmla="*/ 134470 w 726141"/>
                <a:gd name="connsiteY4" fmla="*/ 12275 h 128729"/>
                <a:gd name="connsiteX5" fmla="*/ 215152 w 726141"/>
                <a:gd name="connsiteY5" fmla="*/ 39169 h 128729"/>
                <a:gd name="connsiteX6" fmla="*/ 282388 w 726141"/>
                <a:gd name="connsiteY6" fmla="*/ 79511 h 128729"/>
                <a:gd name="connsiteX7" fmla="*/ 322729 w 726141"/>
                <a:gd name="connsiteY7" fmla="*/ 66064 h 128729"/>
                <a:gd name="connsiteX8" fmla="*/ 349623 w 726141"/>
                <a:gd name="connsiteY8" fmla="*/ 25722 h 128729"/>
                <a:gd name="connsiteX9" fmla="*/ 443752 w 726141"/>
                <a:gd name="connsiteY9" fmla="*/ 25722 h 128729"/>
                <a:gd name="connsiteX10" fmla="*/ 457200 w 726141"/>
                <a:gd name="connsiteY10" fmla="*/ 66064 h 128729"/>
                <a:gd name="connsiteX11" fmla="*/ 537882 w 726141"/>
                <a:gd name="connsiteY11" fmla="*/ 106405 h 128729"/>
                <a:gd name="connsiteX12" fmla="*/ 551329 w 726141"/>
                <a:gd name="connsiteY12" fmla="*/ 66064 h 128729"/>
                <a:gd name="connsiteX13" fmla="*/ 726141 w 726141"/>
                <a:gd name="connsiteY13" fmla="*/ 39169 h 128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6141" h="128729">
                  <a:moveTo>
                    <a:pt x="0" y="12275"/>
                  </a:moveTo>
                  <a:cubicBezTo>
                    <a:pt x="4482" y="34687"/>
                    <a:pt x="2107" y="59667"/>
                    <a:pt x="13447" y="79511"/>
                  </a:cubicBezTo>
                  <a:cubicBezTo>
                    <a:pt x="41571" y="128729"/>
                    <a:pt x="66005" y="102011"/>
                    <a:pt x="94129" y="79511"/>
                  </a:cubicBezTo>
                  <a:cubicBezTo>
                    <a:pt x="104029" y="71591"/>
                    <a:pt x="112058" y="61581"/>
                    <a:pt x="121023" y="52616"/>
                  </a:cubicBezTo>
                  <a:cubicBezTo>
                    <a:pt x="125505" y="39169"/>
                    <a:pt x="120438" y="14280"/>
                    <a:pt x="134470" y="12275"/>
                  </a:cubicBezTo>
                  <a:cubicBezTo>
                    <a:pt x="162534" y="8266"/>
                    <a:pt x="215152" y="39169"/>
                    <a:pt x="215152" y="39169"/>
                  </a:cubicBezTo>
                  <a:cubicBezTo>
                    <a:pt x="236456" y="60473"/>
                    <a:pt x="247475" y="79511"/>
                    <a:pt x="282388" y="79511"/>
                  </a:cubicBezTo>
                  <a:cubicBezTo>
                    <a:pt x="296562" y="79511"/>
                    <a:pt x="309282" y="70546"/>
                    <a:pt x="322729" y="66064"/>
                  </a:cubicBezTo>
                  <a:cubicBezTo>
                    <a:pt x="331694" y="52617"/>
                    <a:pt x="337003" y="35818"/>
                    <a:pt x="349623" y="25722"/>
                  </a:cubicBezTo>
                  <a:cubicBezTo>
                    <a:pt x="381775" y="0"/>
                    <a:pt x="409750" y="17222"/>
                    <a:pt x="443752" y="25722"/>
                  </a:cubicBezTo>
                  <a:cubicBezTo>
                    <a:pt x="448235" y="39169"/>
                    <a:pt x="448345" y="54995"/>
                    <a:pt x="457200" y="66064"/>
                  </a:cubicBezTo>
                  <a:cubicBezTo>
                    <a:pt x="476158" y="89762"/>
                    <a:pt x="511307" y="97547"/>
                    <a:pt x="537882" y="106405"/>
                  </a:cubicBezTo>
                  <a:cubicBezTo>
                    <a:pt x="542364" y="92958"/>
                    <a:pt x="539795" y="74303"/>
                    <a:pt x="551329" y="66064"/>
                  </a:cubicBezTo>
                  <a:cubicBezTo>
                    <a:pt x="602873" y="29246"/>
                    <a:pt x="668858" y="39169"/>
                    <a:pt x="726141" y="39169"/>
                  </a:cubicBezTo>
                </a:path>
              </a:pathLst>
            </a:custGeom>
            <a:ln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 rot="18892522" flipH="1">
              <a:off x="2395482" y="3481426"/>
              <a:ext cx="632496" cy="161416"/>
            </a:xfrm>
            <a:custGeom>
              <a:avLst/>
              <a:gdLst>
                <a:gd name="connsiteX0" fmla="*/ 0 w 726141"/>
                <a:gd name="connsiteY0" fmla="*/ 12275 h 128729"/>
                <a:gd name="connsiteX1" fmla="*/ 13447 w 726141"/>
                <a:gd name="connsiteY1" fmla="*/ 79511 h 128729"/>
                <a:gd name="connsiteX2" fmla="*/ 94129 w 726141"/>
                <a:gd name="connsiteY2" fmla="*/ 79511 h 128729"/>
                <a:gd name="connsiteX3" fmla="*/ 121023 w 726141"/>
                <a:gd name="connsiteY3" fmla="*/ 52616 h 128729"/>
                <a:gd name="connsiteX4" fmla="*/ 134470 w 726141"/>
                <a:gd name="connsiteY4" fmla="*/ 12275 h 128729"/>
                <a:gd name="connsiteX5" fmla="*/ 215152 w 726141"/>
                <a:gd name="connsiteY5" fmla="*/ 39169 h 128729"/>
                <a:gd name="connsiteX6" fmla="*/ 282388 w 726141"/>
                <a:gd name="connsiteY6" fmla="*/ 79511 h 128729"/>
                <a:gd name="connsiteX7" fmla="*/ 322729 w 726141"/>
                <a:gd name="connsiteY7" fmla="*/ 66064 h 128729"/>
                <a:gd name="connsiteX8" fmla="*/ 349623 w 726141"/>
                <a:gd name="connsiteY8" fmla="*/ 25722 h 128729"/>
                <a:gd name="connsiteX9" fmla="*/ 443752 w 726141"/>
                <a:gd name="connsiteY9" fmla="*/ 25722 h 128729"/>
                <a:gd name="connsiteX10" fmla="*/ 457200 w 726141"/>
                <a:gd name="connsiteY10" fmla="*/ 66064 h 128729"/>
                <a:gd name="connsiteX11" fmla="*/ 537882 w 726141"/>
                <a:gd name="connsiteY11" fmla="*/ 106405 h 128729"/>
                <a:gd name="connsiteX12" fmla="*/ 551329 w 726141"/>
                <a:gd name="connsiteY12" fmla="*/ 66064 h 128729"/>
                <a:gd name="connsiteX13" fmla="*/ 726141 w 726141"/>
                <a:gd name="connsiteY13" fmla="*/ 39169 h 128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6141" h="128729">
                  <a:moveTo>
                    <a:pt x="0" y="12275"/>
                  </a:moveTo>
                  <a:cubicBezTo>
                    <a:pt x="4482" y="34687"/>
                    <a:pt x="2107" y="59667"/>
                    <a:pt x="13447" y="79511"/>
                  </a:cubicBezTo>
                  <a:cubicBezTo>
                    <a:pt x="41571" y="128729"/>
                    <a:pt x="66005" y="102011"/>
                    <a:pt x="94129" y="79511"/>
                  </a:cubicBezTo>
                  <a:cubicBezTo>
                    <a:pt x="104029" y="71591"/>
                    <a:pt x="112058" y="61581"/>
                    <a:pt x="121023" y="52616"/>
                  </a:cubicBezTo>
                  <a:cubicBezTo>
                    <a:pt x="125505" y="39169"/>
                    <a:pt x="120438" y="14280"/>
                    <a:pt x="134470" y="12275"/>
                  </a:cubicBezTo>
                  <a:cubicBezTo>
                    <a:pt x="162534" y="8266"/>
                    <a:pt x="215152" y="39169"/>
                    <a:pt x="215152" y="39169"/>
                  </a:cubicBezTo>
                  <a:cubicBezTo>
                    <a:pt x="236456" y="60473"/>
                    <a:pt x="247475" y="79511"/>
                    <a:pt x="282388" y="79511"/>
                  </a:cubicBezTo>
                  <a:cubicBezTo>
                    <a:pt x="296562" y="79511"/>
                    <a:pt x="309282" y="70546"/>
                    <a:pt x="322729" y="66064"/>
                  </a:cubicBezTo>
                  <a:cubicBezTo>
                    <a:pt x="331694" y="52617"/>
                    <a:pt x="337003" y="35818"/>
                    <a:pt x="349623" y="25722"/>
                  </a:cubicBezTo>
                  <a:cubicBezTo>
                    <a:pt x="381775" y="0"/>
                    <a:pt x="409750" y="17222"/>
                    <a:pt x="443752" y="25722"/>
                  </a:cubicBezTo>
                  <a:cubicBezTo>
                    <a:pt x="448235" y="39169"/>
                    <a:pt x="448345" y="54995"/>
                    <a:pt x="457200" y="66064"/>
                  </a:cubicBezTo>
                  <a:cubicBezTo>
                    <a:pt x="476158" y="89762"/>
                    <a:pt x="511307" y="97547"/>
                    <a:pt x="537882" y="106405"/>
                  </a:cubicBezTo>
                  <a:cubicBezTo>
                    <a:pt x="542364" y="92958"/>
                    <a:pt x="539795" y="74303"/>
                    <a:pt x="551329" y="66064"/>
                  </a:cubicBezTo>
                  <a:cubicBezTo>
                    <a:pt x="602873" y="29246"/>
                    <a:pt x="668858" y="39169"/>
                    <a:pt x="726141" y="39169"/>
                  </a:cubicBezTo>
                </a:path>
              </a:pathLst>
            </a:custGeom>
            <a:ln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rot="2213059" flipH="1">
              <a:off x="2410110" y="4294876"/>
              <a:ext cx="551006" cy="94311"/>
            </a:xfrm>
            <a:custGeom>
              <a:avLst/>
              <a:gdLst>
                <a:gd name="connsiteX0" fmla="*/ 0 w 726141"/>
                <a:gd name="connsiteY0" fmla="*/ 12275 h 128729"/>
                <a:gd name="connsiteX1" fmla="*/ 13447 w 726141"/>
                <a:gd name="connsiteY1" fmla="*/ 79511 h 128729"/>
                <a:gd name="connsiteX2" fmla="*/ 94129 w 726141"/>
                <a:gd name="connsiteY2" fmla="*/ 79511 h 128729"/>
                <a:gd name="connsiteX3" fmla="*/ 121023 w 726141"/>
                <a:gd name="connsiteY3" fmla="*/ 52616 h 128729"/>
                <a:gd name="connsiteX4" fmla="*/ 134470 w 726141"/>
                <a:gd name="connsiteY4" fmla="*/ 12275 h 128729"/>
                <a:gd name="connsiteX5" fmla="*/ 215152 w 726141"/>
                <a:gd name="connsiteY5" fmla="*/ 39169 h 128729"/>
                <a:gd name="connsiteX6" fmla="*/ 282388 w 726141"/>
                <a:gd name="connsiteY6" fmla="*/ 79511 h 128729"/>
                <a:gd name="connsiteX7" fmla="*/ 322729 w 726141"/>
                <a:gd name="connsiteY7" fmla="*/ 66064 h 128729"/>
                <a:gd name="connsiteX8" fmla="*/ 349623 w 726141"/>
                <a:gd name="connsiteY8" fmla="*/ 25722 h 128729"/>
                <a:gd name="connsiteX9" fmla="*/ 443752 w 726141"/>
                <a:gd name="connsiteY9" fmla="*/ 25722 h 128729"/>
                <a:gd name="connsiteX10" fmla="*/ 457200 w 726141"/>
                <a:gd name="connsiteY10" fmla="*/ 66064 h 128729"/>
                <a:gd name="connsiteX11" fmla="*/ 537882 w 726141"/>
                <a:gd name="connsiteY11" fmla="*/ 106405 h 128729"/>
                <a:gd name="connsiteX12" fmla="*/ 551329 w 726141"/>
                <a:gd name="connsiteY12" fmla="*/ 66064 h 128729"/>
                <a:gd name="connsiteX13" fmla="*/ 726141 w 726141"/>
                <a:gd name="connsiteY13" fmla="*/ 39169 h 128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6141" h="128729">
                  <a:moveTo>
                    <a:pt x="0" y="12275"/>
                  </a:moveTo>
                  <a:cubicBezTo>
                    <a:pt x="4482" y="34687"/>
                    <a:pt x="2107" y="59667"/>
                    <a:pt x="13447" y="79511"/>
                  </a:cubicBezTo>
                  <a:cubicBezTo>
                    <a:pt x="41571" y="128729"/>
                    <a:pt x="66005" y="102011"/>
                    <a:pt x="94129" y="79511"/>
                  </a:cubicBezTo>
                  <a:cubicBezTo>
                    <a:pt x="104029" y="71591"/>
                    <a:pt x="112058" y="61581"/>
                    <a:pt x="121023" y="52616"/>
                  </a:cubicBezTo>
                  <a:cubicBezTo>
                    <a:pt x="125505" y="39169"/>
                    <a:pt x="120438" y="14280"/>
                    <a:pt x="134470" y="12275"/>
                  </a:cubicBezTo>
                  <a:cubicBezTo>
                    <a:pt x="162534" y="8266"/>
                    <a:pt x="215152" y="39169"/>
                    <a:pt x="215152" y="39169"/>
                  </a:cubicBezTo>
                  <a:cubicBezTo>
                    <a:pt x="236456" y="60473"/>
                    <a:pt x="247475" y="79511"/>
                    <a:pt x="282388" y="79511"/>
                  </a:cubicBezTo>
                  <a:cubicBezTo>
                    <a:pt x="296562" y="79511"/>
                    <a:pt x="309282" y="70546"/>
                    <a:pt x="322729" y="66064"/>
                  </a:cubicBezTo>
                  <a:cubicBezTo>
                    <a:pt x="331694" y="52617"/>
                    <a:pt x="337003" y="35818"/>
                    <a:pt x="349623" y="25722"/>
                  </a:cubicBezTo>
                  <a:cubicBezTo>
                    <a:pt x="381775" y="0"/>
                    <a:pt x="409750" y="17222"/>
                    <a:pt x="443752" y="25722"/>
                  </a:cubicBezTo>
                  <a:cubicBezTo>
                    <a:pt x="448235" y="39169"/>
                    <a:pt x="448345" y="54995"/>
                    <a:pt x="457200" y="66064"/>
                  </a:cubicBezTo>
                  <a:cubicBezTo>
                    <a:pt x="476158" y="89762"/>
                    <a:pt x="511307" y="97547"/>
                    <a:pt x="537882" y="106405"/>
                  </a:cubicBezTo>
                  <a:cubicBezTo>
                    <a:pt x="542364" y="92958"/>
                    <a:pt x="539795" y="74303"/>
                    <a:pt x="551329" y="66064"/>
                  </a:cubicBezTo>
                  <a:cubicBezTo>
                    <a:pt x="602873" y="29246"/>
                    <a:pt x="668858" y="39169"/>
                    <a:pt x="726141" y="39169"/>
                  </a:cubicBezTo>
                </a:path>
              </a:pathLst>
            </a:custGeom>
            <a:ln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 rot="1578963" flipH="1">
              <a:off x="2530219" y="4039200"/>
              <a:ext cx="397434" cy="71914"/>
            </a:xfrm>
            <a:custGeom>
              <a:avLst/>
              <a:gdLst>
                <a:gd name="connsiteX0" fmla="*/ 0 w 726141"/>
                <a:gd name="connsiteY0" fmla="*/ 12275 h 128729"/>
                <a:gd name="connsiteX1" fmla="*/ 13447 w 726141"/>
                <a:gd name="connsiteY1" fmla="*/ 79511 h 128729"/>
                <a:gd name="connsiteX2" fmla="*/ 94129 w 726141"/>
                <a:gd name="connsiteY2" fmla="*/ 79511 h 128729"/>
                <a:gd name="connsiteX3" fmla="*/ 121023 w 726141"/>
                <a:gd name="connsiteY3" fmla="*/ 52616 h 128729"/>
                <a:gd name="connsiteX4" fmla="*/ 134470 w 726141"/>
                <a:gd name="connsiteY4" fmla="*/ 12275 h 128729"/>
                <a:gd name="connsiteX5" fmla="*/ 215152 w 726141"/>
                <a:gd name="connsiteY5" fmla="*/ 39169 h 128729"/>
                <a:gd name="connsiteX6" fmla="*/ 282388 w 726141"/>
                <a:gd name="connsiteY6" fmla="*/ 79511 h 128729"/>
                <a:gd name="connsiteX7" fmla="*/ 322729 w 726141"/>
                <a:gd name="connsiteY7" fmla="*/ 66064 h 128729"/>
                <a:gd name="connsiteX8" fmla="*/ 349623 w 726141"/>
                <a:gd name="connsiteY8" fmla="*/ 25722 h 128729"/>
                <a:gd name="connsiteX9" fmla="*/ 443752 w 726141"/>
                <a:gd name="connsiteY9" fmla="*/ 25722 h 128729"/>
                <a:gd name="connsiteX10" fmla="*/ 457200 w 726141"/>
                <a:gd name="connsiteY10" fmla="*/ 66064 h 128729"/>
                <a:gd name="connsiteX11" fmla="*/ 537882 w 726141"/>
                <a:gd name="connsiteY11" fmla="*/ 106405 h 128729"/>
                <a:gd name="connsiteX12" fmla="*/ 551329 w 726141"/>
                <a:gd name="connsiteY12" fmla="*/ 66064 h 128729"/>
                <a:gd name="connsiteX13" fmla="*/ 726141 w 726141"/>
                <a:gd name="connsiteY13" fmla="*/ 39169 h 128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6141" h="128729">
                  <a:moveTo>
                    <a:pt x="0" y="12275"/>
                  </a:moveTo>
                  <a:cubicBezTo>
                    <a:pt x="4482" y="34687"/>
                    <a:pt x="2107" y="59667"/>
                    <a:pt x="13447" y="79511"/>
                  </a:cubicBezTo>
                  <a:cubicBezTo>
                    <a:pt x="41571" y="128729"/>
                    <a:pt x="66005" y="102011"/>
                    <a:pt x="94129" y="79511"/>
                  </a:cubicBezTo>
                  <a:cubicBezTo>
                    <a:pt x="104029" y="71591"/>
                    <a:pt x="112058" y="61581"/>
                    <a:pt x="121023" y="52616"/>
                  </a:cubicBezTo>
                  <a:cubicBezTo>
                    <a:pt x="125505" y="39169"/>
                    <a:pt x="120438" y="14280"/>
                    <a:pt x="134470" y="12275"/>
                  </a:cubicBezTo>
                  <a:cubicBezTo>
                    <a:pt x="162534" y="8266"/>
                    <a:pt x="215152" y="39169"/>
                    <a:pt x="215152" y="39169"/>
                  </a:cubicBezTo>
                  <a:cubicBezTo>
                    <a:pt x="236456" y="60473"/>
                    <a:pt x="247475" y="79511"/>
                    <a:pt x="282388" y="79511"/>
                  </a:cubicBezTo>
                  <a:cubicBezTo>
                    <a:pt x="296562" y="79511"/>
                    <a:pt x="309282" y="70546"/>
                    <a:pt x="322729" y="66064"/>
                  </a:cubicBezTo>
                  <a:cubicBezTo>
                    <a:pt x="331694" y="52617"/>
                    <a:pt x="337003" y="35818"/>
                    <a:pt x="349623" y="25722"/>
                  </a:cubicBezTo>
                  <a:cubicBezTo>
                    <a:pt x="381775" y="0"/>
                    <a:pt x="409750" y="17222"/>
                    <a:pt x="443752" y="25722"/>
                  </a:cubicBezTo>
                  <a:cubicBezTo>
                    <a:pt x="448235" y="39169"/>
                    <a:pt x="448345" y="54995"/>
                    <a:pt x="457200" y="66064"/>
                  </a:cubicBezTo>
                  <a:cubicBezTo>
                    <a:pt x="476158" y="89762"/>
                    <a:pt x="511307" y="97547"/>
                    <a:pt x="537882" y="106405"/>
                  </a:cubicBezTo>
                  <a:cubicBezTo>
                    <a:pt x="542364" y="92958"/>
                    <a:pt x="539795" y="74303"/>
                    <a:pt x="551329" y="66064"/>
                  </a:cubicBezTo>
                  <a:cubicBezTo>
                    <a:pt x="602873" y="29246"/>
                    <a:pt x="668858" y="39169"/>
                    <a:pt x="726141" y="39169"/>
                  </a:cubicBezTo>
                </a:path>
              </a:pathLst>
            </a:custGeom>
            <a:ln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 rot="20685456" flipH="1">
              <a:off x="2534700" y="3815083"/>
              <a:ext cx="397434" cy="71914"/>
            </a:xfrm>
            <a:custGeom>
              <a:avLst/>
              <a:gdLst>
                <a:gd name="connsiteX0" fmla="*/ 0 w 726141"/>
                <a:gd name="connsiteY0" fmla="*/ 12275 h 128729"/>
                <a:gd name="connsiteX1" fmla="*/ 13447 w 726141"/>
                <a:gd name="connsiteY1" fmla="*/ 79511 h 128729"/>
                <a:gd name="connsiteX2" fmla="*/ 94129 w 726141"/>
                <a:gd name="connsiteY2" fmla="*/ 79511 h 128729"/>
                <a:gd name="connsiteX3" fmla="*/ 121023 w 726141"/>
                <a:gd name="connsiteY3" fmla="*/ 52616 h 128729"/>
                <a:gd name="connsiteX4" fmla="*/ 134470 w 726141"/>
                <a:gd name="connsiteY4" fmla="*/ 12275 h 128729"/>
                <a:gd name="connsiteX5" fmla="*/ 215152 w 726141"/>
                <a:gd name="connsiteY5" fmla="*/ 39169 h 128729"/>
                <a:gd name="connsiteX6" fmla="*/ 282388 w 726141"/>
                <a:gd name="connsiteY6" fmla="*/ 79511 h 128729"/>
                <a:gd name="connsiteX7" fmla="*/ 322729 w 726141"/>
                <a:gd name="connsiteY7" fmla="*/ 66064 h 128729"/>
                <a:gd name="connsiteX8" fmla="*/ 349623 w 726141"/>
                <a:gd name="connsiteY8" fmla="*/ 25722 h 128729"/>
                <a:gd name="connsiteX9" fmla="*/ 443752 w 726141"/>
                <a:gd name="connsiteY9" fmla="*/ 25722 h 128729"/>
                <a:gd name="connsiteX10" fmla="*/ 457200 w 726141"/>
                <a:gd name="connsiteY10" fmla="*/ 66064 h 128729"/>
                <a:gd name="connsiteX11" fmla="*/ 537882 w 726141"/>
                <a:gd name="connsiteY11" fmla="*/ 106405 h 128729"/>
                <a:gd name="connsiteX12" fmla="*/ 551329 w 726141"/>
                <a:gd name="connsiteY12" fmla="*/ 66064 h 128729"/>
                <a:gd name="connsiteX13" fmla="*/ 726141 w 726141"/>
                <a:gd name="connsiteY13" fmla="*/ 39169 h 128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6141" h="128729">
                  <a:moveTo>
                    <a:pt x="0" y="12275"/>
                  </a:moveTo>
                  <a:cubicBezTo>
                    <a:pt x="4482" y="34687"/>
                    <a:pt x="2107" y="59667"/>
                    <a:pt x="13447" y="79511"/>
                  </a:cubicBezTo>
                  <a:cubicBezTo>
                    <a:pt x="41571" y="128729"/>
                    <a:pt x="66005" y="102011"/>
                    <a:pt x="94129" y="79511"/>
                  </a:cubicBezTo>
                  <a:cubicBezTo>
                    <a:pt x="104029" y="71591"/>
                    <a:pt x="112058" y="61581"/>
                    <a:pt x="121023" y="52616"/>
                  </a:cubicBezTo>
                  <a:cubicBezTo>
                    <a:pt x="125505" y="39169"/>
                    <a:pt x="120438" y="14280"/>
                    <a:pt x="134470" y="12275"/>
                  </a:cubicBezTo>
                  <a:cubicBezTo>
                    <a:pt x="162534" y="8266"/>
                    <a:pt x="215152" y="39169"/>
                    <a:pt x="215152" y="39169"/>
                  </a:cubicBezTo>
                  <a:cubicBezTo>
                    <a:pt x="236456" y="60473"/>
                    <a:pt x="247475" y="79511"/>
                    <a:pt x="282388" y="79511"/>
                  </a:cubicBezTo>
                  <a:cubicBezTo>
                    <a:pt x="296562" y="79511"/>
                    <a:pt x="309282" y="70546"/>
                    <a:pt x="322729" y="66064"/>
                  </a:cubicBezTo>
                  <a:cubicBezTo>
                    <a:pt x="331694" y="52617"/>
                    <a:pt x="337003" y="35818"/>
                    <a:pt x="349623" y="25722"/>
                  </a:cubicBezTo>
                  <a:cubicBezTo>
                    <a:pt x="381775" y="0"/>
                    <a:pt x="409750" y="17222"/>
                    <a:pt x="443752" y="25722"/>
                  </a:cubicBezTo>
                  <a:cubicBezTo>
                    <a:pt x="448235" y="39169"/>
                    <a:pt x="448345" y="54995"/>
                    <a:pt x="457200" y="66064"/>
                  </a:cubicBezTo>
                  <a:cubicBezTo>
                    <a:pt x="476158" y="89762"/>
                    <a:pt x="511307" y="97547"/>
                    <a:pt x="537882" y="106405"/>
                  </a:cubicBezTo>
                  <a:cubicBezTo>
                    <a:pt x="542364" y="92958"/>
                    <a:pt x="539795" y="74303"/>
                    <a:pt x="551329" y="66064"/>
                  </a:cubicBezTo>
                  <a:cubicBezTo>
                    <a:pt x="602873" y="29246"/>
                    <a:pt x="668858" y="39169"/>
                    <a:pt x="726141" y="39169"/>
                  </a:cubicBezTo>
                </a:path>
              </a:pathLst>
            </a:custGeom>
            <a:ln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2082257" y="3818150"/>
            <a:ext cx="4702395" cy="124283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947183" y="6057112"/>
            <a:ext cx="5823136" cy="646321"/>
          </a:xfrm>
          <a:prstGeom prst="rect">
            <a:avLst/>
          </a:prstGeom>
          <a:solidFill>
            <a:srgbClr val="FFFF99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b="1" dirty="0" smtClean="0">
                <a:effectLst/>
                <a:latin typeface="+mn-lt"/>
              </a:rPr>
              <a:t>The conditions in the implosion can be diagnosed by measuring the spectrum of the emitted neutrons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66595" y="1470442"/>
            <a:ext cx="3460831" cy="369322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dirty="0" smtClean="0">
                <a:effectLst/>
                <a:latin typeface="+mn-lt"/>
              </a:rPr>
              <a:t>D + T </a:t>
            </a:r>
            <a:r>
              <a:rPr lang="en-US" dirty="0" smtClean="0">
                <a:effectLst/>
                <a:latin typeface="+mn-lt"/>
                <a:sym typeface="Symbol"/>
              </a:rPr>
              <a:t> </a:t>
            </a:r>
            <a:r>
              <a:rPr lang="en-US" baseline="30000" dirty="0" smtClean="0">
                <a:solidFill>
                  <a:srgbClr val="FF0000"/>
                </a:solidFill>
                <a:effectLst/>
                <a:latin typeface="+mn-lt"/>
                <a:sym typeface="Symbol"/>
              </a:rPr>
              <a:t>4</a:t>
            </a:r>
            <a:r>
              <a:rPr lang="en-US" dirty="0" smtClean="0">
                <a:solidFill>
                  <a:srgbClr val="FF0000"/>
                </a:solidFill>
                <a:effectLst/>
                <a:latin typeface="+mn-lt"/>
                <a:sym typeface="Symbol"/>
              </a:rPr>
              <a:t>He</a:t>
            </a:r>
            <a:r>
              <a:rPr lang="en-US" dirty="0" smtClean="0">
                <a:effectLst/>
                <a:latin typeface="+mn-lt"/>
                <a:sym typeface="Symbol"/>
              </a:rPr>
              <a:t> + </a:t>
            </a:r>
            <a:r>
              <a:rPr lang="en-US" dirty="0" smtClean="0">
                <a:solidFill>
                  <a:srgbClr val="00B050"/>
                </a:solidFill>
                <a:effectLst/>
                <a:latin typeface="+mn-lt"/>
                <a:sym typeface="Symbol"/>
              </a:rPr>
              <a:t>n </a:t>
            </a:r>
            <a:r>
              <a:rPr lang="en-US" dirty="0" smtClean="0">
                <a:effectLst/>
                <a:latin typeface="+mn-lt"/>
                <a:sym typeface="Symbol"/>
              </a:rPr>
              <a:t>+ 17.6 </a:t>
            </a:r>
            <a:r>
              <a:rPr lang="en-US" dirty="0">
                <a:effectLst/>
                <a:latin typeface="+mn-lt"/>
                <a:sym typeface="Symbol"/>
              </a:rPr>
              <a:t>MeV</a:t>
            </a:r>
            <a:endParaRPr lang="en-US" dirty="0">
              <a:effectLst/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266595" y="2029762"/>
            <a:ext cx="3406816" cy="3067937"/>
            <a:chOff x="5266595" y="2029762"/>
            <a:chExt cx="3406816" cy="3067937"/>
          </a:xfrm>
        </p:grpSpPr>
        <p:pic>
          <p:nvPicPr>
            <p:cNvPr id="12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6595" y="2029762"/>
              <a:ext cx="3085368" cy="3067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6893239" y="3064545"/>
              <a:ext cx="792351" cy="41111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357590" y="2499179"/>
              <a:ext cx="564560" cy="369322"/>
            </a:xfrm>
            <a:prstGeom prst="rect">
              <a:avLst/>
            </a:prstGeom>
            <a:noFill/>
          </p:spPr>
          <p:txBody>
            <a:bodyPr wrap="none" lIns="91431" tIns="45715" rIns="91431" bIns="45715" rtlCol="0">
              <a:spAutoFit/>
            </a:bodyPr>
            <a:lstStyle/>
            <a:p>
              <a:r>
                <a:rPr lang="en-US" baseline="30000" dirty="0" smtClean="0">
                  <a:solidFill>
                    <a:srgbClr val="FF0000"/>
                  </a:solidFill>
                  <a:effectLst/>
                </a:rPr>
                <a:t>4</a:t>
              </a:r>
              <a:r>
                <a:rPr lang="en-US" dirty="0" smtClean="0">
                  <a:solidFill>
                    <a:srgbClr val="FF0000"/>
                  </a:solidFill>
                  <a:effectLst/>
                </a:rPr>
                <a:t>He</a:t>
              </a:r>
              <a:endParaRPr lang="en-US" dirty="0">
                <a:solidFill>
                  <a:srgbClr val="FF0000"/>
                </a:solidFill>
                <a:effectLst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6828705" y="3506898"/>
              <a:ext cx="1328585" cy="1285021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313184" y="4505502"/>
              <a:ext cx="360227" cy="409343"/>
            </a:xfrm>
            <a:prstGeom prst="rect">
              <a:avLst/>
            </a:prstGeom>
            <a:noFill/>
          </p:spPr>
          <p:txBody>
            <a:bodyPr wrap="none" lIns="100584" tIns="50292" rIns="100584" bIns="50292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effectLst/>
                </a:rPr>
                <a:t>n</a:t>
              </a:r>
              <a:endParaRPr lang="en-US" sz="2000" b="1" dirty="0">
                <a:solidFill>
                  <a:srgbClr val="00B050"/>
                </a:solidFill>
                <a:effectLst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8138866" y="4791918"/>
              <a:ext cx="261734" cy="26517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00B050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4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7716915" y="2833706"/>
            <a:ext cx="265176" cy="265176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381000" dist="127000" dir="8400000">
              <a:srgbClr val="FF0000"/>
            </a:innerShdw>
          </a:effectLst>
          <a:scene3d>
            <a:camera prst="orthographicFront"/>
            <a:lightRig rig="soft" dir="t"/>
          </a:scene3d>
          <a:sp3d prstMaterial="powder"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 neutron spectrum provides info on </a:t>
            </a:r>
            <a:r>
              <a:rPr lang="el-GR" sz="2200" i="1" dirty="0" smtClean="0">
                <a:solidFill>
                  <a:srgbClr val="660033"/>
                </a:solidFill>
                <a:effectLst/>
                <a:latin typeface="Arial"/>
                <a:cs typeface="Arial"/>
              </a:rPr>
              <a:t>ρ</a:t>
            </a:r>
            <a:r>
              <a:rPr lang="en-US" sz="2200" i="1" dirty="0" smtClean="0">
                <a:solidFill>
                  <a:srgbClr val="660033"/>
                </a:solidFill>
                <a:effectLst/>
                <a:cs typeface="Arial" charset="0"/>
              </a:rPr>
              <a:t>R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, </a:t>
            </a:r>
            <a:r>
              <a:rPr lang="en-US" sz="2200" i="1" dirty="0" smtClean="0">
                <a:solidFill>
                  <a:srgbClr val="660033"/>
                </a:solidFill>
                <a:effectLst/>
                <a:cs typeface="Arial" charset="0"/>
              </a:rPr>
              <a:t>T</a:t>
            </a:r>
            <a:r>
              <a:rPr lang="en-US" sz="2200" i="1" baseline="-25000" dirty="0" smtClean="0">
                <a:solidFill>
                  <a:srgbClr val="660033"/>
                </a:solidFill>
                <a:effectLst/>
                <a:cs typeface="Arial" charset="0"/>
              </a:rPr>
              <a:t>i</a:t>
            </a:r>
            <a:r>
              <a:rPr lang="en-US" sz="2200" i="1" dirty="0" smtClean="0">
                <a:solidFill>
                  <a:srgbClr val="660033"/>
                </a:solidFill>
                <a:effectLst/>
                <a:cs typeface="Arial" charset="0"/>
              </a:rPr>
              <a:t> 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and </a:t>
            </a:r>
            <a:r>
              <a:rPr lang="en-US" sz="2200" i="1" dirty="0" smtClean="0">
                <a:solidFill>
                  <a:srgbClr val="660033"/>
                </a:solidFill>
                <a:effectLst/>
                <a:cs typeface="Arial" charset="0"/>
              </a:rPr>
              <a:t>Y</a:t>
            </a:r>
            <a:r>
              <a:rPr lang="en-US" sz="2200" i="1" baseline="-25000" dirty="0" smtClean="0">
                <a:solidFill>
                  <a:srgbClr val="660033"/>
                </a:solidFill>
                <a:effectLst/>
                <a:cs typeface="Arial" charset="0"/>
              </a:rPr>
              <a:t>n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 – Essential info for assessing the implosion performance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43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" name="Group 14"/>
          <p:cNvGrpSpPr/>
          <p:nvPr/>
        </p:nvGrpSpPr>
        <p:grpSpPr>
          <a:xfrm>
            <a:off x="542270" y="1601013"/>
            <a:ext cx="3085368" cy="4416917"/>
            <a:chOff x="411403" y="1501184"/>
            <a:chExt cx="3085368" cy="4416917"/>
          </a:xfrm>
        </p:grpSpPr>
        <p:pic>
          <p:nvPicPr>
            <p:cNvPr id="44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03" y="1501184"/>
              <a:ext cx="3085368" cy="3067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6" name="Straight Arrow Connector 55"/>
            <p:cNvCxnSpPr/>
            <p:nvPr/>
          </p:nvCxnSpPr>
          <p:spPr>
            <a:xfrm>
              <a:off x="1973239" y="3296416"/>
              <a:ext cx="0" cy="2264918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2571241" y="3432503"/>
              <a:ext cx="444338" cy="2206992"/>
              <a:chOff x="2337024" y="3236181"/>
              <a:chExt cx="444338" cy="2206992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2349072" y="5139674"/>
                <a:ext cx="277091" cy="25299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3119" tIns="41559" rIns="83119" bIns="41559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337024" y="5079437"/>
                <a:ext cx="379495" cy="363736"/>
              </a:xfrm>
              <a:prstGeom prst="rect">
                <a:avLst/>
              </a:prstGeom>
              <a:noFill/>
            </p:spPr>
            <p:txBody>
              <a:bodyPr wrap="square" lIns="83119" tIns="41559" rIns="83119" bIns="41559" rtlCol="0">
                <a:spAutoFit/>
              </a:bodyPr>
              <a:lstStyle/>
              <a:p>
                <a:r>
                  <a:rPr lang="en-US" dirty="0" smtClean="0"/>
                  <a:t>n'</a:t>
                </a:r>
                <a:endParaRPr lang="en-US" dirty="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528366" y="3272322"/>
                <a:ext cx="252996" cy="25299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3119" tIns="41559" rIns="83119" bIns="41559"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481122" y="3236181"/>
                <a:ext cx="192759" cy="363736"/>
              </a:xfrm>
              <a:prstGeom prst="rect">
                <a:avLst/>
              </a:prstGeom>
              <a:noFill/>
            </p:spPr>
            <p:txBody>
              <a:bodyPr wrap="square" lIns="83119" tIns="41559" rIns="83119" bIns="41559" rtlCol="0">
                <a:spAutoFit/>
              </a:bodyPr>
              <a:lstStyle/>
              <a:p>
                <a:r>
                  <a:rPr lang="en-US" dirty="0" smtClean="0">
                    <a:effectLst/>
                  </a:rPr>
                  <a:t>T</a:t>
                </a:r>
                <a:endParaRPr lang="en-US" dirty="0">
                  <a:effectLst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2505105" y="3509377"/>
                <a:ext cx="9035" cy="1530025"/>
              </a:xfrm>
              <a:prstGeom prst="straightConnector1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Oval 68"/>
            <p:cNvSpPr/>
            <p:nvPr/>
          </p:nvSpPr>
          <p:spPr bwMode="auto">
            <a:xfrm>
              <a:off x="1827836" y="2906852"/>
              <a:ext cx="261734" cy="24585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00B050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4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827836" y="2853285"/>
              <a:ext cx="277091" cy="363736"/>
            </a:xfrm>
            <a:prstGeom prst="rect">
              <a:avLst/>
            </a:prstGeom>
            <a:noFill/>
          </p:spPr>
          <p:txBody>
            <a:bodyPr wrap="square" lIns="83119" tIns="41559" rIns="83119" bIns="41559" rtlCol="0">
              <a:spAutoFit/>
            </a:bodyPr>
            <a:lstStyle/>
            <a:p>
              <a:r>
                <a:rPr lang="en-US" dirty="0" smtClean="0">
                  <a:effectLst/>
                </a:rPr>
                <a:t>n</a:t>
              </a:r>
              <a:endParaRPr lang="en-US" dirty="0">
                <a:effectLst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1823220" y="5607932"/>
              <a:ext cx="261734" cy="24585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00B050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4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823220" y="5554365"/>
              <a:ext cx="277091" cy="363736"/>
            </a:xfrm>
            <a:prstGeom prst="rect">
              <a:avLst/>
            </a:prstGeom>
            <a:noFill/>
          </p:spPr>
          <p:txBody>
            <a:bodyPr wrap="square" lIns="83119" tIns="41559" rIns="83119" bIns="41559" rtlCol="0">
              <a:spAutoFit/>
            </a:bodyPr>
            <a:lstStyle/>
            <a:p>
              <a:r>
                <a:rPr lang="en-US" dirty="0" smtClean="0">
                  <a:effectLst/>
                </a:rPr>
                <a:t>n</a:t>
              </a:r>
              <a:endParaRPr lang="en-US" dirty="0">
                <a:effectLst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988950" y="3462034"/>
              <a:ext cx="518395" cy="2214174"/>
              <a:chOff x="1151769" y="3367545"/>
              <a:chExt cx="518395" cy="2214174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1302717" y="5278219"/>
                <a:ext cx="277091" cy="25299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3119" tIns="41559" rIns="83119" bIns="41559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290669" y="5217983"/>
                <a:ext cx="379495" cy="363736"/>
              </a:xfrm>
              <a:prstGeom prst="rect">
                <a:avLst/>
              </a:prstGeom>
              <a:noFill/>
            </p:spPr>
            <p:txBody>
              <a:bodyPr wrap="square" lIns="83119" tIns="41559" rIns="83119" bIns="41559" rtlCol="0">
                <a:spAutoFit/>
              </a:bodyPr>
              <a:lstStyle/>
              <a:p>
                <a:r>
                  <a:rPr lang="en-US" dirty="0" smtClean="0"/>
                  <a:t>n'</a:t>
                </a:r>
                <a:endParaRPr lang="en-US" dirty="0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184132" y="3399765"/>
                <a:ext cx="252996" cy="25299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3119" tIns="41559" rIns="83119" bIns="41559"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151769" y="3367545"/>
                <a:ext cx="192759" cy="363736"/>
              </a:xfrm>
              <a:prstGeom prst="rect">
                <a:avLst/>
              </a:prstGeom>
              <a:noFill/>
            </p:spPr>
            <p:txBody>
              <a:bodyPr wrap="square" lIns="83119" tIns="41559" rIns="83119" bIns="41559" rtlCol="0">
                <a:spAutoFit/>
              </a:bodyPr>
              <a:lstStyle/>
              <a:p>
                <a:r>
                  <a:rPr lang="en-US" dirty="0" smtClean="0">
                    <a:effectLst/>
                  </a:rPr>
                  <a:t>D</a:t>
                </a:r>
                <a:endParaRPr lang="en-US" dirty="0">
                  <a:effectLst/>
                </a:endParaRPr>
              </a:p>
            </p:txBody>
          </p:sp>
          <p:cxnSp>
            <p:nvCxnSpPr>
              <p:cNvPr id="73" name="Straight Arrow Connector 72"/>
              <p:cNvCxnSpPr/>
              <p:nvPr/>
            </p:nvCxnSpPr>
            <p:spPr>
              <a:xfrm>
                <a:off x="1441173" y="3663862"/>
                <a:ext cx="9035" cy="1530025"/>
              </a:xfrm>
              <a:prstGeom prst="straightConnector1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Arrow Connector 73"/>
            <p:cNvCxnSpPr/>
            <p:nvPr/>
          </p:nvCxnSpPr>
          <p:spPr>
            <a:xfrm>
              <a:off x="2114207" y="3137557"/>
              <a:ext cx="601132" cy="463967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H="1">
              <a:off x="1317597" y="3161311"/>
              <a:ext cx="494089" cy="474941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015088" y="1640665"/>
            <a:ext cx="4320808" cy="4240502"/>
            <a:chOff x="4015088" y="1640665"/>
            <a:chExt cx="4320808" cy="4240502"/>
          </a:xfrm>
        </p:grpSpPr>
        <p:sp>
          <p:nvSpPr>
            <p:cNvPr id="81" name="Rectangle 80"/>
            <p:cNvSpPr/>
            <p:nvPr/>
          </p:nvSpPr>
          <p:spPr bwMode="auto">
            <a:xfrm>
              <a:off x="7002684" y="2006810"/>
              <a:ext cx="381966" cy="3258885"/>
            </a:xfrm>
            <a:prstGeom prst="rect">
              <a:avLst/>
            </a:prstGeom>
            <a:solidFill>
              <a:srgbClr val="66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0704" name="Rectangle 200703"/>
            <p:cNvSpPr/>
            <p:nvPr/>
          </p:nvSpPr>
          <p:spPr bwMode="auto">
            <a:xfrm>
              <a:off x="5451676" y="2002419"/>
              <a:ext cx="1562853" cy="325888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pic>
          <p:nvPicPr>
            <p:cNvPr id="20071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088" y="1705029"/>
              <a:ext cx="4320808" cy="4176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Oval 67"/>
            <p:cNvSpPr/>
            <p:nvPr/>
          </p:nvSpPr>
          <p:spPr bwMode="auto">
            <a:xfrm>
              <a:off x="7055121" y="2187859"/>
              <a:ext cx="261734" cy="24585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0" dist="127000" dir="8400000">
                <a:srgbClr val="00B050"/>
              </a:innerShdw>
            </a:effectLst>
            <a:scene3d>
              <a:camera prst="orthographicFront"/>
              <a:lightRig rig="soft" dir="t"/>
            </a:scene3d>
            <a:sp3d prstMaterial="powder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4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51563" y="1640665"/>
              <a:ext cx="468849" cy="360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83119" tIns="41559" rIns="83119" bIns="41559" rtlCol="0">
              <a:spAutoFit/>
            </a:bodyPr>
            <a:lstStyle/>
            <a:p>
              <a:pPr algn="ctr"/>
              <a:r>
                <a:rPr lang="en-US" i="1" dirty="0">
                  <a:effectLst/>
                </a:rPr>
                <a:t>Y</a:t>
              </a:r>
              <a:r>
                <a:rPr lang="en-US" baseline="-25000" dirty="0">
                  <a:effectLst/>
                </a:rPr>
                <a:t>n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055121" y="2128917"/>
              <a:ext cx="277091" cy="363736"/>
            </a:xfrm>
            <a:prstGeom prst="rect">
              <a:avLst/>
            </a:prstGeom>
            <a:noFill/>
          </p:spPr>
          <p:txBody>
            <a:bodyPr wrap="square" lIns="83119" tIns="41559" rIns="83119" bIns="41559" rtlCol="0">
              <a:spAutoFit/>
            </a:bodyPr>
            <a:lstStyle/>
            <a:p>
              <a:r>
                <a:rPr lang="en-US" dirty="0" smtClean="0">
                  <a:effectLst/>
                </a:rPr>
                <a:t>n</a:t>
              </a:r>
              <a:endParaRPr lang="en-US" dirty="0">
                <a:effectLst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42799" y="4241996"/>
              <a:ext cx="277091" cy="25299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3119" tIns="41559" rIns="83119" bIns="41559"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303171" y="4189131"/>
              <a:ext cx="379495" cy="363736"/>
            </a:xfrm>
            <a:prstGeom prst="rect">
              <a:avLst/>
            </a:prstGeom>
            <a:noFill/>
          </p:spPr>
          <p:txBody>
            <a:bodyPr wrap="square" lIns="83119" tIns="41559" rIns="83119" bIns="41559" rtlCol="0">
              <a:spAutoFit/>
            </a:bodyPr>
            <a:lstStyle/>
            <a:p>
              <a:r>
                <a:rPr lang="en-US" dirty="0" smtClean="0">
                  <a:effectLst/>
                </a:rPr>
                <a:t>n'</a:t>
              </a:r>
              <a:endParaRPr lang="en-US" dirty="0">
                <a:effectLst/>
              </a:endParaRPr>
            </a:p>
          </p:txBody>
        </p:sp>
        <p:graphicFrame>
          <p:nvGraphicFramePr>
            <p:cNvPr id="200705" name="Object 20070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4905174"/>
                </p:ext>
              </p:extLst>
            </p:nvPr>
          </p:nvGraphicFramePr>
          <p:xfrm>
            <a:off x="6088747" y="2356721"/>
            <a:ext cx="925512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539" name="Equation" r:id="rId6" imgW="927000" imgH="342720" progId="Equation.3">
                    <p:embed/>
                  </p:oleObj>
                </mc:Choice>
                <mc:Fallback>
                  <p:oleObj name="Equation" r:id="rId6" imgW="927000" imgH="342720" progId="Equation.3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8747" y="2356721"/>
                          <a:ext cx="925512" cy="341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6" name="Straight Arrow Connector 45"/>
            <p:cNvCxnSpPr/>
            <p:nvPr/>
          </p:nvCxnSpPr>
          <p:spPr>
            <a:xfrm flipH="1">
              <a:off x="7186716" y="2681700"/>
              <a:ext cx="772116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6108374" y="2681700"/>
              <a:ext cx="986833" cy="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69791669"/>
                </p:ext>
              </p:extLst>
            </p:nvPr>
          </p:nvGraphicFramePr>
          <p:xfrm>
            <a:off x="5731754" y="2907458"/>
            <a:ext cx="950912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540" name="Equation" r:id="rId8" imgW="952200" imgH="622080" progId="Equation.3">
                    <p:embed/>
                  </p:oleObj>
                </mc:Choice>
                <mc:Fallback>
                  <p:oleObj name="Equation" r:id="rId8" imgW="952200" imgH="622080" progId="Equation.3">
                    <p:embed/>
                    <p:pic>
                      <p:nvPicPr>
                        <p:cNvPr id="0" name="Object 2007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31754" y="2907458"/>
                          <a:ext cx="950912" cy="619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TextBox 39"/>
            <p:cNvSpPr txBox="1"/>
            <p:nvPr/>
          </p:nvSpPr>
          <p:spPr>
            <a:xfrm>
              <a:off x="6108374" y="3636252"/>
              <a:ext cx="468849" cy="360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83119" tIns="41559" rIns="83119" bIns="41559" rtlCol="0">
              <a:spAutoFit/>
            </a:bodyPr>
            <a:lstStyle/>
            <a:p>
              <a:pPr algn="ctr"/>
              <a:r>
                <a:rPr lang="en-US" i="1" dirty="0" smtClean="0">
                  <a:effectLst/>
                </a:rPr>
                <a:t>Y</a:t>
              </a:r>
              <a:r>
                <a:rPr lang="en-US" baseline="-25000" dirty="0" smtClean="0">
                  <a:effectLst/>
                </a:rPr>
                <a:t>n’</a:t>
              </a:r>
              <a:endParaRPr lang="en-US" baseline="-25000" dirty="0">
                <a:effectLst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9320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1700" r="1977" b="5098"/>
          <a:stretch/>
        </p:blipFill>
        <p:spPr>
          <a:xfrm>
            <a:off x="1249798" y="1723027"/>
            <a:ext cx="7128202" cy="4470397"/>
          </a:xfrm>
          <a:prstGeom prst="rect">
            <a:avLst/>
          </a:prstGeom>
          <a:effectLst/>
        </p:spPr>
      </p:pic>
      <p:sp>
        <p:nvSpPr>
          <p:cNvPr id="5124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latin typeface="Arial" charset="0"/>
                <a:cs typeface="Arial" charset="0"/>
              </a:rPr>
              <a:pPr algn="r" eaLnBrk="1" hangingPunct="1"/>
              <a:t>44</a:t>
            </a:fld>
            <a:endParaRPr kumimoji="0" lang="en-US" sz="1400" baseline="0" dirty="0">
              <a:latin typeface="Arial" charset="0"/>
              <a:cs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677867" y="1731669"/>
            <a:ext cx="1723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1" baseline="0" dirty="0" smtClean="0">
                <a:effectLst/>
                <a:latin typeface="Arial" pitchFamily="34" charset="0"/>
                <a:cs typeface="Arial" pitchFamily="34" charset="0"/>
              </a:rPr>
              <a:t>NIF target bay</a:t>
            </a:r>
            <a:endParaRPr lang="en-US" sz="1800" b="1" baseline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577090" y="3674262"/>
            <a:ext cx="13859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1" baseline="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20m-nTOF </a:t>
            </a:r>
          </a:p>
          <a:p>
            <a:pPr eaLnBrk="1" hangingPunct="1"/>
            <a:r>
              <a:rPr lang="en-US" sz="1800" b="1" baseline="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(alcove)</a:t>
            </a:r>
            <a:endParaRPr lang="en-US" sz="1800" b="1" baseline="0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796975" y="5142965"/>
            <a:ext cx="15141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1" baseline="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20m-nTOF </a:t>
            </a:r>
          </a:p>
          <a:p>
            <a:pPr eaLnBrk="1" hangingPunct="1"/>
            <a:r>
              <a:rPr lang="en-US" sz="1800" b="1" baseline="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(south pole)</a:t>
            </a:r>
            <a:endParaRPr lang="en-US" sz="1800" b="1" baseline="0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811497" y="4036906"/>
            <a:ext cx="13859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1" baseline="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20m-nTOF </a:t>
            </a:r>
          </a:p>
          <a:p>
            <a:pPr eaLnBrk="1" hangingPunct="1"/>
            <a:r>
              <a:rPr lang="en-US" sz="1800" b="1" baseline="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(equator)</a:t>
            </a:r>
            <a:endParaRPr lang="en-US" sz="1800" b="1" baseline="0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Several neutron spectrometers are fielded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at various locations on the NIF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2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4309" y="1147041"/>
            <a:ext cx="1121429" cy="1493946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831667" y="2113499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1" baseline="0" dirty="0" smtClean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MRS</a:t>
            </a:r>
            <a:endParaRPr lang="en-US" sz="1800" b="1" baseline="0" dirty="0"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 descr="nitof_pic.png"/>
          <p:cNvPicPr>
            <a:picLocks noChangeAspect="1"/>
          </p:cNvPicPr>
          <p:nvPr/>
        </p:nvPicPr>
        <p:blipFill>
          <a:blip r:embed="rId6"/>
          <a:srcRect l="13188" t="17442" r="56710" b="37375"/>
          <a:stretch>
            <a:fillRect/>
          </a:stretch>
        </p:blipFill>
        <p:spPr>
          <a:xfrm>
            <a:off x="191512" y="1858065"/>
            <a:ext cx="1481834" cy="117733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cxnSp>
        <p:nvCxnSpPr>
          <p:cNvPr id="3" name="Straight Connector 2"/>
          <p:cNvCxnSpPr/>
          <p:nvPr/>
        </p:nvCxnSpPr>
        <p:spPr bwMode="auto">
          <a:xfrm flipH="1" flipV="1">
            <a:off x="2831667" y="2769900"/>
            <a:ext cx="1026681" cy="42183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017898" y="2607363"/>
            <a:ext cx="872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NITOF</a:t>
            </a:r>
            <a:endParaRPr lang="en-US" sz="1800" b="1" baseline="0" dirty="0"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858348" y="5248482"/>
            <a:ext cx="5117089" cy="597221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83119" tIns="41559" rIns="83119" bIns="41559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dirty="0">
                <a:effectLst/>
              </a:rPr>
              <a:t>This provides good implosion coverage for reliable measurements of </a:t>
            </a:r>
            <a:r>
              <a:rPr lang="en-US" sz="1600" i="1" dirty="0">
                <a:effectLst/>
              </a:rPr>
              <a:t>Y</a:t>
            </a:r>
            <a:r>
              <a:rPr lang="en-US" sz="1600" baseline="-25000" dirty="0">
                <a:effectLst/>
              </a:rPr>
              <a:t>n</a:t>
            </a:r>
            <a:r>
              <a:rPr lang="en-US" sz="1600" dirty="0">
                <a:effectLst/>
              </a:rPr>
              <a:t>, </a:t>
            </a:r>
            <a:r>
              <a:rPr lang="en-US" sz="1600" i="1" dirty="0">
                <a:effectLst/>
              </a:rPr>
              <a:t>T</a:t>
            </a:r>
            <a:r>
              <a:rPr lang="en-US" sz="1600" baseline="-25000" dirty="0">
                <a:effectLst/>
              </a:rPr>
              <a:t>i</a:t>
            </a:r>
            <a:r>
              <a:rPr lang="en-US" sz="1600" dirty="0">
                <a:effectLst/>
              </a:rPr>
              <a:t>, </a:t>
            </a:r>
            <a:r>
              <a:rPr lang="en-US" sz="1600" i="1" dirty="0">
                <a:effectLst/>
                <a:sym typeface="Symbol"/>
              </a:rPr>
              <a:t></a:t>
            </a:r>
            <a:r>
              <a:rPr lang="en-US" sz="1600" i="1" dirty="0" smtClean="0">
                <a:effectLst/>
              </a:rPr>
              <a:t>R</a:t>
            </a:r>
            <a:r>
              <a:rPr lang="en-US" sz="1600" dirty="0">
                <a:effectLst/>
              </a:rPr>
              <a:t> </a:t>
            </a:r>
            <a:r>
              <a:rPr lang="en-US" sz="1600" dirty="0" smtClean="0">
                <a:effectLst/>
              </a:rPr>
              <a:t>and </a:t>
            </a:r>
            <a:r>
              <a:rPr lang="en-US" sz="1600" i="1" dirty="0">
                <a:effectLst/>
                <a:sym typeface="Symbol"/>
              </a:rPr>
              <a:t></a:t>
            </a:r>
            <a:r>
              <a:rPr lang="en-US" sz="1600" i="1" dirty="0">
                <a:effectLst/>
              </a:rPr>
              <a:t>R</a:t>
            </a:r>
            <a:r>
              <a:rPr lang="en-US" sz="1600" dirty="0">
                <a:effectLst/>
              </a:rPr>
              <a:t> asymmetries</a:t>
            </a:r>
          </a:p>
        </p:txBody>
      </p:sp>
      <p:pic>
        <p:nvPicPr>
          <p:cNvPr id="30" name="Picture 29" descr="IMG_251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9" y="3296927"/>
            <a:ext cx="1296600" cy="97245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1" name="Picture 30" descr="IMG_251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67" y="5796960"/>
            <a:ext cx="1296600" cy="97245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2" name="Picture 31" descr="IMG_251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97" y="3024977"/>
            <a:ext cx="1296600" cy="97245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647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MIT built the Magnetic Recoil Spectrometer (MRS), which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measures the neutron spectrum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45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1238806" y="1291692"/>
            <a:ext cx="7093081" cy="4469860"/>
            <a:chOff x="589031" y="1621177"/>
            <a:chExt cx="5629426" cy="3547508"/>
          </a:xfrm>
          <a:effectLst/>
        </p:grpSpPr>
        <p:sp>
          <p:nvSpPr>
            <p:cNvPr id="30" name="Freeform 80"/>
            <p:cNvSpPr>
              <a:spLocks noChangeArrowheads="1"/>
            </p:cNvSpPr>
            <p:nvPr/>
          </p:nvSpPr>
          <p:spPr bwMode="auto">
            <a:xfrm>
              <a:off x="2342648" y="2274779"/>
              <a:ext cx="2725362" cy="2893906"/>
            </a:xfrm>
            <a:custGeom>
              <a:avLst/>
              <a:gdLst>
                <a:gd name="T0" fmla="*/ 6350 w 2044700"/>
                <a:gd name="T1" fmla="*/ 0 h 2171700"/>
                <a:gd name="T2" fmla="*/ 323850 w 2044700"/>
                <a:gd name="T3" fmla="*/ 0 h 2171700"/>
                <a:gd name="T4" fmla="*/ 330200 w 2044700"/>
                <a:gd name="T5" fmla="*/ 272570 h 2171700"/>
                <a:gd name="T6" fmla="*/ 361950 w 2044700"/>
                <a:gd name="T7" fmla="*/ 310610 h 2171700"/>
                <a:gd name="T8" fmla="*/ 368300 w 2044700"/>
                <a:gd name="T9" fmla="*/ 900140 h 2171700"/>
                <a:gd name="T10" fmla="*/ 400050 w 2044700"/>
                <a:gd name="T11" fmla="*/ 900140 h 2171700"/>
                <a:gd name="T12" fmla="*/ 400050 w 2044700"/>
                <a:gd name="T13" fmla="*/ 817730 h 2171700"/>
                <a:gd name="T14" fmla="*/ 393700 w 2044700"/>
                <a:gd name="T15" fmla="*/ 792370 h 2171700"/>
                <a:gd name="T16" fmla="*/ 552450 w 2044700"/>
                <a:gd name="T17" fmla="*/ 938174 h 2171700"/>
                <a:gd name="T18" fmla="*/ 558800 w 2044700"/>
                <a:gd name="T19" fmla="*/ 900140 h 2171700"/>
                <a:gd name="T20" fmla="*/ 920750 w 2044700"/>
                <a:gd name="T21" fmla="*/ 1052280 h 2171700"/>
                <a:gd name="T22" fmla="*/ 882650 w 2044700"/>
                <a:gd name="T23" fmla="*/ 1090313 h 2171700"/>
                <a:gd name="T24" fmla="*/ 1047750 w 2044700"/>
                <a:gd name="T25" fmla="*/ 1115660 h 2171700"/>
                <a:gd name="T26" fmla="*/ 1054100 w 2044700"/>
                <a:gd name="T27" fmla="*/ 1667150 h 2171700"/>
                <a:gd name="T28" fmla="*/ 1111250 w 2044700"/>
                <a:gd name="T29" fmla="*/ 1667150 h 2171700"/>
                <a:gd name="T30" fmla="*/ 1111250 w 2044700"/>
                <a:gd name="T31" fmla="*/ 1565730 h 2171700"/>
                <a:gd name="T32" fmla="*/ 1193800 w 2044700"/>
                <a:gd name="T33" fmla="*/ 1616450 h 2171700"/>
                <a:gd name="T34" fmla="*/ 1212850 w 2044700"/>
                <a:gd name="T35" fmla="*/ 1597420 h 2171700"/>
                <a:gd name="T36" fmla="*/ 1847850 w 2044700"/>
                <a:gd name="T37" fmla="*/ 1870008 h 2171700"/>
                <a:gd name="T38" fmla="*/ 1816100 w 2044700"/>
                <a:gd name="T39" fmla="*/ 1901700 h 2171700"/>
                <a:gd name="T40" fmla="*/ 1974850 w 2044700"/>
                <a:gd name="T41" fmla="*/ 1939732 h 2171700"/>
                <a:gd name="T42" fmla="*/ 1974850 w 2044700"/>
                <a:gd name="T43" fmla="*/ 2022131 h 2171700"/>
                <a:gd name="T44" fmla="*/ 2012950 w 2044700"/>
                <a:gd name="T45" fmla="*/ 2041160 h 2171700"/>
                <a:gd name="T46" fmla="*/ 2044700 w 2044700"/>
                <a:gd name="T47" fmla="*/ 2041160 h 2171700"/>
                <a:gd name="T48" fmla="*/ 2044700 w 2044700"/>
                <a:gd name="T49" fmla="*/ 2167940 h 2171700"/>
                <a:gd name="T50" fmla="*/ 0 w 2044700"/>
                <a:gd name="T51" fmla="*/ 2161591 h 2171700"/>
                <a:gd name="T52" fmla="*/ 6350 w 2044700"/>
                <a:gd name="T53" fmla="*/ 0 h 21717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44700"/>
                <a:gd name="T82" fmla="*/ 0 h 2171700"/>
                <a:gd name="T83" fmla="*/ 2044700 w 2044700"/>
                <a:gd name="T84" fmla="*/ 2171700 h 21717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44700" h="2171700">
                  <a:moveTo>
                    <a:pt x="6350" y="0"/>
                  </a:moveTo>
                  <a:lnTo>
                    <a:pt x="323850" y="0"/>
                  </a:lnTo>
                  <a:lnTo>
                    <a:pt x="330200" y="273050"/>
                  </a:lnTo>
                  <a:lnTo>
                    <a:pt x="361950" y="311150"/>
                  </a:lnTo>
                  <a:cubicBezTo>
                    <a:pt x="364067" y="508000"/>
                    <a:pt x="366183" y="704850"/>
                    <a:pt x="368300" y="901700"/>
                  </a:cubicBezTo>
                  <a:lnTo>
                    <a:pt x="400050" y="901700"/>
                  </a:lnTo>
                  <a:lnTo>
                    <a:pt x="400050" y="819150"/>
                  </a:lnTo>
                  <a:lnTo>
                    <a:pt x="393700" y="793750"/>
                  </a:lnTo>
                  <a:lnTo>
                    <a:pt x="552450" y="939800"/>
                  </a:lnTo>
                  <a:lnTo>
                    <a:pt x="558800" y="901700"/>
                  </a:lnTo>
                  <a:lnTo>
                    <a:pt x="920750" y="1054100"/>
                  </a:lnTo>
                  <a:lnTo>
                    <a:pt x="882650" y="1092200"/>
                  </a:lnTo>
                  <a:lnTo>
                    <a:pt x="1047750" y="1117600"/>
                  </a:lnTo>
                  <a:cubicBezTo>
                    <a:pt x="1049867" y="1301750"/>
                    <a:pt x="1051983" y="1485900"/>
                    <a:pt x="1054100" y="1670050"/>
                  </a:cubicBezTo>
                  <a:lnTo>
                    <a:pt x="1111250" y="1670050"/>
                  </a:lnTo>
                  <a:lnTo>
                    <a:pt x="1111250" y="1568450"/>
                  </a:lnTo>
                  <a:lnTo>
                    <a:pt x="1193800" y="1619250"/>
                  </a:lnTo>
                  <a:lnTo>
                    <a:pt x="1212850" y="1600200"/>
                  </a:lnTo>
                  <a:lnTo>
                    <a:pt x="1847850" y="1873250"/>
                  </a:lnTo>
                  <a:lnTo>
                    <a:pt x="1816100" y="1905000"/>
                  </a:lnTo>
                  <a:lnTo>
                    <a:pt x="1974850" y="1943100"/>
                  </a:lnTo>
                  <a:lnTo>
                    <a:pt x="1974850" y="2025650"/>
                  </a:lnTo>
                  <a:cubicBezTo>
                    <a:pt x="2008415" y="2045789"/>
                    <a:pt x="1994258" y="2044700"/>
                    <a:pt x="2012950" y="2044700"/>
                  </a:cubicBezTo>
                  <a:lnTo>
                    <a:pt x="2044700" y="2044700"/>
                  </a:lnTo>
                  <a:lnTo>
                    <a:pt x="2044700" y="2171700"/>
                  </a:lnTo>
                  <a:lnTo>
                    <a:pt x="0" y="2165350"/>
                  </a:lnTo>
                  <a:cubicBezTo>
                    <a:pt x="2117" y="1443567"/>
                    <a:pt x="4233" y="721783"/>
                    <a:pt x="6350" y="0"/>
                  </a:cubicBezTo>
                  <a:close/>
                </a:path>
              </a:pathLst>
            </a:cu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>
                <a:effectLst/>
              </a:endParaRPr>
            </a:p>
          </p:txBody>
        </p: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75649" y="1871471"/>
              <a:ext cx="4942808" cy="3153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Rectangle 71"/>
            <p:cNvSpPr>
              <a:spLocks noChangeAspect="1" noChangeArrowheads="1"/>
            </p:cNvSpPr>
            <p:nvPr/>
          </p:nvSpPr>
          <p:spPr bwMode="auto">
            <a:xfrm>
              <a:off x="1026191" y="2712879"/>
              <a:ext cx="665627" cy="29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baseline="0" dirty="0" smtClean="0">
                  <a:effectLst/>
                  <a:latin typeface="Arial" charset="0"/>
                </a:rPr>
                <a:t>26 cm</a:t>
              </a:r>
              <a:endParaRPr lang="en-US" b="1" baseline="0" dirty="0">
                <a:effectLst/>
                <a:latin typeface="Arial" charset="0"/>
              </a:endParaRPr>
            </a:p>
          </p:txBody>
        </p:sp>
        <p:sp>
          <p:nvSpPr>
            <p:cNvPr id="33" name="Rectangle 70"/>
            <p:cNvSpPr>
              <a:spLocks noChangeAspect="1" noChangeArrowheads="1"/>
            </p:cNvSpPr>
            <p:nvPr/>
          </p:nvSpPr>
          <p:spPr bwMode="auto">
            <a:xfrm>
              <a:off x="1503505" y="3301978"/>
              <a:ext cx="818294" cy="29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baseline="0" dirty="0" smtClean="0">
                  <a:effectLst/>
                  <a:latin typeface="Arial" charset="0"/>
                </a:rPr>
                <a:t>570 cm </a:t>
              </a:r>
              <a:endParaRPr lang="en-US" b="1" baseline="0" dirty="0">
                <a:effectLst/>
                <a:latin typeface="Arial" charset="0"/>
              </a:endParaRPr>
            </a:p>
          </p:txBody>
        </p:sp>
        <p:sp>
          <p:nvSpPr>
            <p:cNvPr id="34" name="Rectangle 63"/>
            <p:cNvSpPr>
              <a:spLocks noChangeAspect="1" noChangeArrowheads="1"/>
            </p:cNvSpPr>
            <p:nvPr/>
          </p:nvSpPr>
          <p:spPr bwMode="auto">
            <a:xfrm>
              <a:off x="4630468" y="3432229"/>
              <a:ext cx="675805" cy="29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baseline="0" dirty="0" smtClean="0">
                  <a:effectLst/>
                  <a:latin typeface="Arial" charset="0"/>
                </a:rPr>
                <a:t>CR-39</a:t>
              </a:r>
              <a:endParaRPr lang="en-US" b="1" baseline="0" dirty="0">
                <a:effectLst/>
                <a:latin typeface="Arial" charset="0"/>
              </a:endParaRPr>
            </a:p>
          </p:txBody>
        </p:sp>
        <p:sp>
          <p:nvSpPr>
            <p:cNvPr id="35" name="Line 62"/>
            <p:cNvSpPr>
              <a:spLocks noChangeShapeType="1"/>
            </p:cNvSpPr>
            <p:nvPr/>
          </p:nvSpPr>
          <p:spPr bwMode="auto">
            <a:xfrm flipH="1">
              <a:off x="4740773" y="3780661"/>
              <a:ext cx="190477" cy="4014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 b="1">
                <a:effectLst/>
              </a:endParaRPr>
            </a:p>
          </p:txBody>
        </p:sp>
        <p:sp>
          <p:nvSpPr>
            <p:cNvPr id="36" name="Text Box 65"/>
            <p:cNvSpPr txBox="1">
              <a:spLocks noChangeAspect="1" noChangeArrowheads="1"/>
            </p:cNvSpPr>
            <p:nvPr/>
          </p:nvSpPr>
          <p:spPr bwMode="auto">
            <a:xfrm>
              <a:off x="1605424" y="1630674"/>
              <a:ext cx="811235" cy="29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b="1" baseline="0" dirty="0" smtClean="0">
                  <a:solidFill>
                    <a:srgbClr val="FF0000"/>
                  </a:solidFill>
                  <a:effectLst/>
                  <a:latin typeface="Arial" charset="0"/>
                </a:rPr>
                <a:t>CD-foil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655842" y="1881098"/>
              <a:ext cx="223618" cy="536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effectLst/>
              </a:endParaRPr>
            </a:p>
          </p:txBody>
        </p:sp>
        <p:sp>
          <p:nvSpPr>
            <p:cNvPr id="38" name="Rectangle 70"/>
            <p:cNvSpPr>
              <a:spLocks noChangeAspect="1" noChangeArrowheads="1"/>
            </p:cNvSpPr>
            <p:nvPr/>
          </p:nvSpPr>
          <p:spPr bwMode="auto">
            <a:xfrm>
              <a:off x="3495516" y="4359308"/>
              <a:ext cx="1225406" cy="29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baseline="0" dirty="0" smtClean="0">
                  <a:solidFill>
                    <a:srgbClr val="FF0000"/>
                  </a:solidFill>
                  <a:effectLst/>
                  <a:latin typeface="Arial" charset="0"/>
                </a:rPr>
                <a:t>3-18 </a:t>
              </a:r>
              <a:r>
                <a:rPr lang="en-US" b="1" baseline="0" dirty="0" err="1" smtClean="0">
                  <a:solidFill>
                    <a:srgbClr val="FF0000"/>
                  </a:solidFill>
                  <a:effectLst/>
                  <a:latin typeface="Arial" charset="0"/>
                </a:rPr>
                <a:t>MeV</a:t>
              </a:r>
              <a:r>
                <a:rPr lang="en-US" b="1" baseline="0" dirty="0" smtClean="0">
                  <a:solidFill>
                    <a:srgbClr val="FF0000"/>
                  </a:solidFill>
                  <a:effectLst/>
                  <a:latin typeface="Arial" charset="0"/>
                </a:rPr>
                <a:t> (d)</a:t>
              </a:r>
              <a:endParaRPr lang="en-US" b="1" baseline="0" dirty="0"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71"/>
            <p:cNvSpPr>
              <a:spLocks noChangeAspect="1" noChangeArrowheads="1"/>
            </p:cNvSpPr>
            <p:nvPr/>
          </p:nvSpPr>
          <p:spPr bwMode="auto">
            <a:xfrm>
              <a:off x="589031" y="1621177"/>
              <a:ext cx="1011672" cy="29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baseline="0" dirty="0" smtClean="0">
                  <a:effectLst/>
                  <a:latin typeface="Arial" charset="0"/>
                </a:rPr>
                <a:t>Implosion</a:t>
              </a:r>
              <a:endParaRPr lang="en-US" b="1" baseline="0" dirty="0">
                <a:effectLst/>
                <a:latin typeface="Arial" charset="0"/>
              </a:endParaRPr>
            </a:p>
          </p:txBody>
        </p:sp>
        <p:cxnSp>
          <p:nvCxnSpPr>
            <p:cNvPr id="40" name="Straight Arrow Connector 39"/>
            <p:cNvCxnSpPr>
              <a:cxnSpLocks/>
            </p:cNvCxnSpPr>
            <p:nvPr/>
          </p:nvCxnSpPr>
          <p:spPr bwMode="auto">
            <a:xfrm rot="5400000">
              <a:off x="1296519" y="2017025"/>
              <a:ext cx="182890" cy="794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41" name="Rectangle 40"/>
            <p:cNvSpPr/>
            <p:nvPr/>
          </p:nvSpPr>
          <p:spPr>
            <a:xfrm>
              <a:off x="2335199" y="2244583"/>
              <a:ext cx="258516" cy="2931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baseline="0" dirty="0" smtClean="0">
                  <a:solidFill>
                    <a:srgbClr val="FF0000"/>
                  </a:solidFill>
                  <a:effectLst/>
                </a:rPr>
                <a:t>d</a:t>
              </a:r>
              <a:endParaRPr lang="en-US" dirty="0">
                <a:effectLst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531684" y="2008939"/>
              <a:ext cx="258516" cy="2931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baseline="0" dirty="0" smtClean="0">
                  <a:effectLst/>
                </a:rPr>
                <a:t>n</a:t>
              </a:r>
              <a:endParaRPr lang="en-US" dirty="0">
                <a:effectLst/>
              </a:endParaRPr>
            </a:p>
          </p:txBody>
        </p:sp>
      </p:grp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220336" y="3927840"/>
            <a:ext cx="2039140" cy="2715848"/>
            <a:chOff x="6400800" y="1287517"/>
            <a:chExt cx="2438400" cy="3247605"/>
          </a:xfrm>
        </p:grpSpPr>
        <p:pic>
          <p:nvPicPr>
            <p:cNvPr id="44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00800" y="1287517"/>
              <a:ext cx="2438400" cy="3247605"/>
            </a:xfrm>
            <a:prstGeom prst="rect">
              <a:avLst/>
            </a:pr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51" name="Text Box 23"/>
            <p:cNvSpPr txBox="1">
              <a:spLocks noChangeArrowheads="1"/>
            </p:cNvSpPr>
            <p:nvPr/>
          </p:nvSpPr>
          <p:spPr bwMode="auto">
            <a:xfrm rot="1207606">
              <a:off x="7211040" y="3076959"/>
              <a:ext cx="762000" cy="386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sz="1500" b="1" baseline="0" dirty="0" smtClean="0">
                  <a:effectLst/>
                  <a:latin typeface="Arial" pitchFamily="34" charset="0"/>
                  <a:cs typeface="Arial" pitchFamily="34" charset="0"/>
                </a:rPr>
                <a:t>MRS</a:t>
              </a:r>
              <a:endParaRPr kumimoji="0" lang="en-US" sz="1500" b="1" baseline="0" dirty="0"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100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-1" y="0"/>
            <a:ext cx="8768616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Yield and 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  <a:sym typeface="Symbol" panose="05050102010706020507" pitchFamily="18" charset="2"/>
              </a:rPr>
              <a:t>R derived from neutron data determine 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  <a:sym typeface="Symbol" panose="05050102010706020507" pitchFamily="18" charset="2"/>
              </a:rPr>
              <a:t>implosion performance; significant progress has been made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46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73968" y="5654844"/>
            <a:ext cx="481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/>
              </a:rPr>
              <a:t>0.4</a:t>
            </a:r>
            <a:endParaRPr lang="en-US" sz="1600" dirty="0">
              <a:effectLst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07242" y="5654844"/>
            <a:ext cx="481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</a:rPr>
              <a:t>1</a:t>
            </a:r>
            <a:r>
              <a:rPr lang="en-US" sz="1600" dirty="0" smtClean="0">
                <a:effectLst/>
              </a:rPr>
              <a:t>.4</a:t>
            </a:r>
            <a:endParaRPr lang="en-US" sz="1600" dirty="0">
              <a:effectLst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75811" y="5654844"/>
            <a:ext cx="481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/>
              </a:rPr>
              <a:t>0.6</a:t>
            </a:r>
            <a:endParaRPr lang="en-US" sz="1600" dirty="0">
              <a:effectLst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899187" y="5747336"/>
            <a:ext cx="810125" cy="2589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77654" y="5667712"/>
            <a:ext cx="481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/>
              </a:rPr>
              <a:t>0.8</a:t>
            </a:r>
            <a:endParaRPr lang="en-US" sz="1600" dirty="0">
              <a:effectLst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54198" y="5667712"/>
            <a:ext cx="481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/>
              </a:rPr>
              <a:t>1.0</a:t>
            </a:r>
            <a:endParaRPr lang="en-US" sz="1600" dirty="0">
              <a:effectLst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80720" y="5654844"/>
            <a:ext cx="481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/>
              </a:rPr>
              <a:t>1.2</a:t>
            </a:r>
            <a:endParaRPr lang="en-US" sz="1600" dirty="0">
              <a:effectLst/>
            </a:endParaRPr>
          </a:p>
        </p:txBody>
      </p:sp>
      <p:pic>
        <p:nvPicPr>
          <p:cNvPr id="19" name="Content Placeholder 18" descr="Cross_Cross_YDT_rhoR_11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192" y="1600200"/>
            <a:ext cx="5005616" cy="452596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000320" y="5863393"/>
            <a:ext cx="19084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/>
                <a:sym typeface="Symbol" panose="05050102010706020507" pitchFamily="18" charset="2"/>
              </a:rPr>
              <a:t>Fuel R [g/cm</a:t>
            </a:r>
            <a:r>
              <a:rPr lang="en-US" sz="1600" baseline="30000" dirty="0" smtClean="0">
                <a:effectLst/>
                <a:sym typeface="Symbol" panose="05050102010706020507" pitchFamily="18" charset="2"/>
              </a:rPr>
              <a:t>2</a:t>
            </a:r>
            <a:r>
              <a:rPr lang="en-US" sz="1600" dirty="0" smtClean="0">
                <a:effectLst/>
                <a:sym typeface="Symbol" panose="05050102010706020507" pitchFamily="18" charset="2"/>
              </a:rPr>
              <a:t>]</a:t>
            </a:r>
            <a:endParaRPr lang="en-US" sz="1600" dirty="0">
              <a:effectLst/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831349" y="3012277"/>
            <a:ext cx="25466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/>
              </a:rPr>
              <a:t>Neutron yield</a:t>
            </a:r>
            <a:endParaRPr lang="en-US" sz="1600" dirty="0">
              <a:effectLst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672649" y="1421027"/>
            <a:ext cx="535937" cy="41024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8505" y="3154891"/>
            <a:ext cx="2546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/>
              </a:rPr>
              <a:t>Yield magnification from alpha heating</a:t>
            </a:r>
            <a:endParaRPr lang="en-US" sz="1600" dirty="0">
              <a:effectLst/>
            </a:endParaRPr>
          </a:p>
        </p:txBody>
      </p:sp>
      <p:sp>
        <p:nvSpPr>
          <p:cNvPr id="26" name="Rectangle 25"/>
          <p:cNvSpPr/>
          <p:nvPr/>
        </p:nvSpPr>
        <p:spPr>
          <a:xfrm rot="1387337">
            <a:off x="2226511" y="2816163"/>
            <a:ext cx="2361003" cy="2935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520140"/>
              </a:avLst>
            </a:prstTxWarp>
            <a:spAutoFit/>
          </a:bodyPr>
          <a:lstStyle/>
          <a:p>
            <a:pPr algn="ctr"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latin typeface="Arial"/>
              </a:rPr>
              <a:t>Alpha</a:t>
            </a:r>
            <a:r>
              <a:rPr lang="en-US" sz="1400" b="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latin typeface="Arial"/>
              </a:rPr>
              <a:t>-heating</a:t>
            </a:r>
            <a:endParaRPr lang="en-US" sz="1400" b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/>
              <a:latin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 rot="600000">
            <a:off x="5549977" y="1827200"/>
            <a:ext cx="88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Y/</a:t>
            </a:r>
            <a:r>
              <a:rPr lang="en-US" b="0" dirty="0" err="1" smtClean="0">
                <a:solidFill>
                  <a:prstClr val="black"/>
                </a:solidFill>
                <a:effectLst/>
                <a:latin typeface="Arial"/>
              </a:rPr>
              <a:t>Y</a:t>
            </a:r>
            <a:r>
              <a:rPr lang="en-US" b="0" baseline="-25000" dirty="0" err="1" smtClean="0">
                <a:solidFill>
                  <a:prstClr val="black"/>
                </a:solidFill>
                <a:effectLst/>
                <a:latin typeface="Arial"/>
              </a:rPr>
              <a:t>no</a:t>
            </a: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 </a:t>
            </a:r>
            <a:r>
              <a:rPr lang="en-US" b="0" baseline="-25000" dirty="0" smtClean="0">
                <a:solidFill>
                  <a:prstClr val="black"/>
                </a:solidFill>
                <a:effectLst/>
                <a:latin typeface="Symbol" charset="2"/>
                <a:cs typeface="Symbol" charset="2"/>
              </a:rPr>
              <a:t>a</a:t>
            </a:r>
            <a:endParaRPr lang="en-US" b="0" baseline="-25000" dirty="0">
              <a:solidFill>
                <a:prstClr val="black"/>
              </a:solidFill>
              <a:effectLst/>
              <a:latin typeface="Symbol" charset="2"/>
              <a:cs typeface="Symbol" charset="2"/>
            </a:endParaRPr>
          </a:p>
        </p:txBody>
      </p:sp>
      <p:sp>
        <p:nvSpPr>
          <p:cNvPr id="28" name="Rectangle 27"/>
          <p:cNvSpPr/>
          <p:nvPr/>
        </p:nvSpPr>
        <p:spPr>
          <a:xfrm rot="692479">
            <a:off x="4789009" y="2453265"/>
            <a:ext cx="2361003" cy="2935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520140"/>
              </a:avLst>
            </a:prstTxWarp>
            <a:spAutoFit/>
          </a:bodyPr>
          <a:lstStyle/>
          <a:p>
            <a:pPr algn="ctr"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latin typeface="Arial"/>
              </a:rPr>
              <a:t>Burn</a:t>
            </a:r>
            <a:endParaRPr lang="en-US" sz="1600" b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13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61" y="1745489"/>
            <a:ext cx="7601994" cy="3386230"/>
          </a:xfrm>
          <a:prstGeom prst="rect">
            <a:avLst/>
          </a:prstGeom>
        </p:spPr>
      </p:pic>
      <p:pic>
        <p:nvPicPr>
          <p:cNvPr id="3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Big news (Nature, Feb 2014): </a:t>
            </a:r>
            <a:b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</a:b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NIF reached “scientific breakeven”!!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5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90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133347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“Scientific breakeven” means that more energy was generated than was coupled into the DT FUEL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44" y="1415776"/>
            <a:ext cx="7275242" cy="4464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2550" y="5979692"/>
            <a:ext cx="6623196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NIF was built to achieve ignition – working definition of ignition is yield higher than input laser energy (&gt;1MJ)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811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133347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“Energy generated” is simply calculated from the measured neutron yield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0347" y="2093494"/>
            <a:ext cx="376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effectLst/>
              </a:rPr>
              <a:t>E</a:t>
            </a:r>
            <a:r>
              <a:rPr lang="en-US" sz="2800" baseline="-25000" dirty="0" err="1" smtClean="0">
                <a:effectLst/>
              </a:rPr>
              <a:t>fusion</a:t>
            </a:r>
            <a:r>
              <a:rPr lang="en-US" sz="2800" dirty="0" smtClean="0">
                <a:effectLst/>
              </a:rPr>
              <a:t>=Y</a:t>
            </a:r>
            <a:r>
              <a:rPr lang="en-US" sz="2800" baseline="-25000" dirty="0" smtClean="0">
                <a:effectLst/>
              </a:rPr>
              <a:t>DT</a:t>
            </a:r>
            <a:r>
              <a:rPr lang="en-US" sz="2800" dirty="0" smtClean="0">
                <a:effectLst/>
                <a:sym typeface="Symbol" panose="05050102010706020507" pitchFamily="18" charset="2"/>
              </a:rPr>
              <a:t>17.6 MeV</a:t>
            </a:r>
            <a:endParaRPr lang="en-US" sz="2800" dirty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2232" y="2955880"/>
            <a:ext cx="2490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effectLst/>
              </a:rPr>
              <a:t>Total energy release in each D+T reaction</a:t>
            </a:r>
            <a:endParaRPr lang="en-US" dirty="0">
              <a:solidFill>
                <a:srgbClr val="7030A0"/>
              </a:solidFill>
              <a:effectLst/>
            </a:endParaRPr>
          </a:p>
        </p:txBody>
      </p:sp>
      <p:sp>
        <p:nvSpPr>
          <p:cNvPr id="8" name="Left Brace 7"/>
          <p:cNvSpPr/>
          <p:nvPr/>
        </p:nvSpPr>
        <p:spPr bwMode="auto">
          <a:xfrm rot="16200000">
            <a:off x="5330943" y="2069569"/>
            <a:ext cx="342242" cy="1436531"/>
          </a:xfrm>
          <a:prstGeom prst="leftBrac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3934326" y="2616713"/>
            <a:ext cx="288758" cy="17387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821404" y="4371432"/>
            <a:ext cx="2490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/>
              </a:rPr>
              <a:t>Measured by neutron diagnostics!</a:t>
            </a:r>
            <a:endParaRPr lang="en-US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74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Deuterium is extracted from sea water (~1 part in 5000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of the hydrogen in seawater is deuterium)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7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5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2291936" y="1731071"/>
            <a:ext cx="4025736" cy="3337367"/>
            <a:chOff x="1537258" y="1974434"/>
            <a:chExt cx="4809821" cy="3987380"/>
          </a:xfrm>
        </p:grpSpPr>
        <p:pic>
          <p:nvPicPr>
            <p:cNvPr id="18944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7041" y="1974434"/>
              <a:ext cx="3726875" cy="3360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/>
            <p:cNvCxnSpPr/>
            <p:nvPr/>
          </p:nvCxnSpPr>
          <p:spPr bwMode="auto">
            <a:xfrm flipH="1">
              <a:off x="1757542" y="2624447"/>
              <a:ext cx="54864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H="1">
              <a:off x="1781292" y="5258788"/>
              <a:ext cx="54864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1975111" y="2624446"/>
              <a:ext cx="0" cy="2634341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537258" y="3693229"/>
              <a:ext cx="882429" cy="4412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/>
                </a:rPr>
                <a:t>1 km</a:t>
              </a:r>
              <a:endParaRPr lang="en-US" dirty="0">
                <a:effectLst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flipH="1">
              <a:off x="2492236" y="5413174"/>
              <a:ext cx="0" cy="5486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H="1">
              <a:off x="5114703" y="5383486"/>
              <a:ext cx="0" cy="5486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2481231" y="5741932"/>
              <a:ext cx="2633472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3454615" y="5508765"/>
              <a:ext cx="962861" cy="4412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/>
                </a:rPr>
                <a:t>1 km</a:t>
              </a:r>
              <a:endParaRPr lang="en-US" dirty="0">
                <a:effectLst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flipH="1">
              <a:off x="6017228" y="4437417"/>
              <a:ext cx="0" cy="5486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5114703" y="4640629"/>
              <a:ext cx="902526" cy="112143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297215" y="5091342"/>
              <a:ext cx="1049864" cy="4412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/>
                </a:rPr>
                <a:t>1 km</a:t>
              </a:r>
              <a:endParaRPr lang="en-US" dirty="0">
                <a:effectLst/>
              </a:endParaRPr>
            </a:p>
          </p:txBody>
        </p:sp>
      </p:grp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087931" y="2911725"/>
            <a:ext cx="23524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effectLst/>
              </a:rPr>
              <a:t>= Total energy of   </a:t>
            </a:r>
          </a:p>
          <a:p>
            <a:r>
              <a:rPr lang="en-US" sz="2000" dirty="0">
                <a:effectLst/>
              </a:rPr>
              <a:t> </a:t>
            </a:r>
            <a:r>
              <a:rPr lang="en-US" sz="2000" dirty="0" smtClean="0">
                <a:effectLst/>
              </a:rPr>
              <a:t>   the oil reserve</a:t>
            </a:r>
            <a:endParaRPr lang="en-US" sz="2000" dirty="0">
              <a:effectLst/>
            </a:endParaRP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253067" y="5673291"/>
            <a:ext cx="6570133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</a:rPr>
              <a:t>Tritium is unstable and does not exist naturally. It must be produced in a reactor via the n+</a:t>
            </a:r>
            <a:r>
              <a:rPr lang="en-US" baseline="30000" dirty="0" smtClean="0">
                <a:effectLst/>
              </a:rPr>
              <a:t>6</a:t>
            </a:r>
            <a:r>
              <a:rPr lang="en-US" dirty="0" smtClean="0">
                <a:effectLst/>
              </a:rPr>
              <a:t>Li and n+</a:t>
            </a:r>
            <a:r>
              <a:rPr lang="en-US" baseline="30000" dirty="0" smtClean="0">
                <a:effectLst/>
              </a:rPr>
              <a:t>7</a:t>
            </a:r>
            <a:r>
              <a:rPr lang="en-US" dirty="0" smtClean="0">
                <a:effectLst/>
              </a:rPr>
              <a:t>Li reactions</a:t>
            </a:r>
            <a:endParaRPr lang="en-US" dirty="0">
              <a:effectLst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586" y="3"/>
            <a:ext cx="1375698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Fusion basics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472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133347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“Energy coupled to the fuel” is calculated based on measured parameters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796" y="1873014"/>
            <a:ext cx="2490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/>
              </a:rPr>
              <a:t>Total energy coupled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73301"/>
              </p:ext>
            </p:extLst>
          </p:nvPr>
        </p:nvGraphicFramePr>
        <p:xfrm>
          <a:off x="1527227" y="2179896"/>
          <a:ext cx="5801003" cy="894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46" name="Equation" r:id="rId4" imgW="2552400" imgH="393480" progId="Equation.3">
                  <p:embed/>
                </p:oleObj>
              </mc:Choice>
              <mc:Fallback>
                <p:oleObj name="Equation" r:id="rId4" imgW="25524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7227" y="2179896"/>
                        <a:ext cx="5801003" cy="894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76651" y="3330915"/>
            <a:ext cx="2999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effectLst/>
              </a:rPr>
              <a:t>Energy in hot spot and  fuel at time of implosion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2653" y="1390500"/>
            <a:ext cx="2490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/>
              </a:rPr>
              <a:t>Energy lost at time of implosion</a:t>
            </a:r>
            <a:endParaRPr lang="en-US" dirty="0">
              <a:solidFill>
                <a:srgbClr val="0000FF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0396" y="3241706"/>
            <a:ext cx="2490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effectLst/>
              </a:rPr>
              <a:t>Energy deposited through fusion burn at time of implosion</a:t>
            </a:r>
            <a:endParaRPr lang="en-US" dirty="0">
              <a:solidFill>
                <a:srgbClr val="7030A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239248" y="2310062"/>
            <a:ext cx="1419727" cy="66341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Left Brace 11"/>
          <p:cNvSpPr/>
          <p:nvPr/>
        </p:nvSpPr>
        <p:spPr bwMode="auto">
          <a:xfrm rot="16200000">
            <a:off x="3422021" y="2339631"/>
            <a:ext cx="342242" cy="1499023"/>
          </a:xfrm>
          <a:prstGeom prst="leftBrac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542418" y="2151724"/>
            <a:ext cx="1798220" cy="922854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Left Brace 13"/>
          <p:cNvSpPr/>
          <p:nvPr/>
        </p:nvSpPr>
        <p:spPr bwMode="auto">
          <a:xfrm rot="16200000">
            <a:off x="6763197" y="2763935"/>
            <a:ext cx="342242" cy="787829"/>
          </a:xfrm>
          <a:prstGeom prst="leftBrac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3846" y="4262055"/>
            <a:ext cx="2409553" cy="2159413"/>
            <a:chOff x="93846" y="4586148"/>
            <a:chExt cx="2409553" cy="2159413"/>
          </a:xfrm>
        </p:grpSpPr>
        <p:grpSp>
          <p:nvGrpSpPr>
            <p:cNvPr id="15" name="Group 14"/>
            <p:cNvGrpSpPr/>
            <p:nvPr/>
          </p:nvGrpSpPr>
          <p:grpSpPr>
            <a:xfrm>
              <a:off x="93846" y="4586148"/>
              <a:ext cx="2409553" cy="2159413"/>
              <a:chOff x="5266595" y="2029762"/>
              <a:chExt cx="3406816" cy="3067937"/>
            </a:xfrm>
          </p:grpSpPr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266595" y="2029762"/>
                <a:ext cx="3085368" cy="3067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 flipV="1">
                <a:off x="6893239" y="3064545"/>
                <a:ext cx="792351" cy="411116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7357590" y="2499179"/>
                <a:ext cx="564560" cy="369322"/>
              </a:xfrm>
              <a:prstGeom prst="rect">
                <a:avLst/>
              </a:prstGeom>
              <a:noFill/>
            </p:spPr>
            <p:txBody>
              <a:bodyPr wrap="none" lIns="91431" tIns="45715" rIns="91431" bIns="45715" rtlCol="0">
                <a:spAutoFit/>
              </a:bodyPr>
              <a:lstStyle/>
              <a:p>
                <a:r>
                  <a:rPr lang="en-US" baseline="30000" dirty="0" smtClean="0">
                    <a:solidFill>
                      <a:srgbClr val="FF0000"/>
                    </a:solidFill>
                    <a:effectLst/>
                  </a:rPr>
                  <a:t>4</a:t>
                </a:r>
                <a:r>
                  <a:rPr lang="en-US" dirty="0" smtClean="0">
                    <a:solidFill>
                      <a:srgbClr val="FF0000"/>
                    </a:solidFill>
                    <a:effectLst/>
                  </a:rPr>
                  <a:t>He</a:t>
                </a:r>
                <a:endParaRPr lang="en-US" dirty="0">
                  <a:solidFill>
                    <a:srgbClr val="FF0000"/>
                  </a:solidFill>
                  <a:effectLst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828705" y="3506898"/>
                <a:ext cx="1328585" cy="1285021"/>
              </a:xfrm>
              <a:prstGeom prst="straightConnector1">
                <a:avLst/>
              </a:prstGeom>
              <a:ln w="34925">
                <a:solidFill>
                  <a:srgbClr val="00B050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8313184" y="4505502"/>
                <a:ext cx="360227" cy="409343"/>
              </a:xfrm>
              <a:prstGeom prst="rect">
                <a:avLst/>
              </a:prstGeom>
              <a:noFill/>
            </p:spPr>
            <p:txBody>
              <a:bodyPr wrap="none" lIns="100584" tIns="50292" rIns="100584" bIns="50292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  <a:effectLst/>
                  </a:rPr>
                  <a:t>n</a:t>
                </a:r>
                <a:endParaRPr lang="en-US" sz="2000" b="1" dirty="0">
                  <a:solidFill>
                    <a:srgbClr val="00B050"/>
                  </a:solidFill>
                  <a:effectLst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8138866" y="4791918"/>
                <a:ext cx="261734" cy="26517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00B050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4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96395" y="5441186"/>
              <a:ext cx="1137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effectLst/>
                </a:rPr>
                <a:t>h</a:t>
              </a:r>
              <a:r>
                <a:rPr lang="en-US" dirty="0" smtClean="0">
                  <a:effectLst/>
                </a:rPr>
                <a:t>ot spot</a:t>
              </a:r>
              <a:endParaRPr lang="en-US" dirty="0">
                <a:effectLst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6658" y="4637993"/>
              <a:ext cx="1137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/>
                </a:rPr>
                <a:t>fuel</a:t>
              </a:r>
              <a:endParaRPr lang="en-US" dirty="0">
                <a:effectLst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93584" y="4675547"/>
            <a:ext cx="6419650" cy="1612165"/>
            <a:chOff x="2493584" y="4675547"/>
            <a:chExt cx="6419650" cy="1612165"/>
          </a:xfrm>
        </p:grpSpPr>
        <p:sp>
          <p:nvSpPr>
            <p:cNvPr id="27" name="TextBox 26"/>
            <p:cNvSpPr txBox="1"/>
            <p:nvPr/>
          </p:nvSpPr>
          <p:spPr>
            <a:xfrm>
              <a:off x="2493584" y="4796208"/>
              <a:ext cx="517884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/>
                </a:rPr>
                <a:t>All quantities are calculated from: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effectLst/>
                </a:rPr>
                <a:t>hot spot radius/shape, burn duration </a:t>
              </a:r>
              <a:br>
                <a:rPr lang="en-US" dirty="0" smtClean="0">
                  <a:effectLst/>
                </a:rPr>
              </a:br>
              <a:r>
                <a:rPr lang="en-US" dirty="0" smtClean="0">
                  <a:effectLst/>
                </a:rPr>
                <a:t>(x-rays)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effectLst/>
                </a:rPr>
                <a:t>yield, </a:t>
              </a:r>
              <a:r>
                <a:rPr lang="en-US" dirty="0" err="1" smtClean="0">
                  <a:effectLst/>
                </a:rPr>
                <a:t>downscattered</a:t>
              </a:r>
              <a:r>
                <a:rPr lang="en-US" dirty="0" smtClean="0">
                  <a:effectLst/>
                </a:rPr>
                <a:t> neutrons, ion temperature (neutrons)</a:t>
              </a:r>
              <a:endParaRPr lang="en-US" dirty="0">
                <a:effectLst/>
              </a:endParaRPr>
            </a:p>
          </p:txBody>
        </p:sp>
        <p:pic>
          <p:nvPicPr>
            <p:cNvPr id="28" name="Picture 27" descr="N131119-002_TC000-000_Averaged_Filter_E.pn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944" b="5394"/>
            <a:stretch/>
          </p:blipFill>
          <p:spPr>
            <a:xfrm>
              <a:off x="7174954" y="4675547"/>
              <a:ext cx="1738280" cy="1612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92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_hohlraum_target_energy_coup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60" y="1387231"/>
            <a:ext cx="8148320" cy="3952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476" y="5356803"/>
            <a:ext cx="2072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i="1" dirty="0" smtClean="0">
                <a:solidFill>
                  <a:prstClr val="black"/>
                </a:solidFill>
                <a:effectLst/>
                <a:latin typeface="Calibri"/>
              </a:rPr>
              <a:t>Capacitors ~ 400MJ</a:t>
            </a:r>
            <a:endParaRPr lang="en-US" b="0" i="1" dirty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0651" y="4693140"/>
            <a:ext cx="3733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</a:rPr>
              <a:t>However, potential gain is very high (up to ~10s MJ, fuel gain ~10</a:t>
            </a:r>
            <a:r>
              <a:rPr lang="en-US" b="0" baseline="30000" dirty="0" smtClean="0">
                <a:solidFill>
                  <a:prstClr val="black"/>
                </a:solidFill>
                <a:effectLst/>
                <a:latin typeface="Calibri"/>
              </a:rPr>
              <a:t>3</a:t>
            </a: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</a:rPr>
              <a:t>)</a:t>
            </a:r>
            <a:endParaRPr lang="en-US" b="0" dirty="0">
              <a:solidFill>
                <a:prstClr val="black"/>
              </a:solidFill>
              <a:effectLst/>
              <a:latin typeface="Calibri"/>
            </a:endParaRPr>
          </a:p>
        </p:txBody>
      </p:sp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024465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Energy coupling in inertial fusion is very inefficient - there are still many steps remaining before net energy gain is achieved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7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5038" y="2554321"/>
            <a:ext cx="1535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7200" dirty="0" smtClean="0">
                <a:solidFill>
                  <a:srgbClr val="00B050"/>
                </a:solidFill>
              </a:rPr>
              <a:t>  </a:t>
            </a:r>
            <a:endParaRPr lang="en-US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Barchart_YieldkJ_TotalDTkJ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49" b="-2949"/>
          <a:stretch>
            <a:fillRect/>
          </a:stretch>
        </p:blipFill>
        <p:spPr>
          <a:xfrm>
            <a:off x="1689561" y="2978165"/>
            <a:ext cx="5787456" cy="3617160"/>
          </a:xfrm>
          <a:prstGeom prst="rect">
            <a:avLst/>
          </a:prstGeom>
        </p:spPr>
      </p:pic>
      <p:pic>
        <p:nvPicPr>
          <p:cNvPr id="3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8133347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More progress has been made since Nature publication – the fuel now has gain ~2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5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725654" y="2978165"/>
            <a:ext cx="0" cy="38798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190488" y="3850470"/>
            <a:ext cx="141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In Nature</a:t>
            </a:r>
            <a:endParaRPr lang="en-US" dirty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3619" y="3207375"/>
            <a:ext cx="141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/>
              </a:rPr>
              <a:t>New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725654" y="3095695"/>
            <a:ext cx="125128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0" name="Right Arrow 19"/>
          <p:cNvSpPr/>
          <p:nvPr/>
        </p:nvSpPr>
        <p:spPr>
          <a:xfrm>
            <a:off x="1455244" y="1648811"/>
            <a:ext cx="2572088" cy="1293407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49216" y="2119141"/>
            <a:ext cx="146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</a:rPr>
              <a:t>~12kJ heating</a:t>
            </a:r>
            <a:endParaRPr lang="en-US" b="0" dirty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4148027" y="1707601"/>
            <a:ext cx="1293477" cy="1164067"/>
          </a:xfrm>
          <a:prstGeom prst="cloud">
            <a:avLst/>
          </a:prstGeom>
          <a:solidFill>
            <a:srgbClr val="FF00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7830" y="2100451"/>
            <a:ext cx="5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</a:rPr>
              <a:t>fuel</a:t>
            </a:r>
            <a:endParaRPr lang="en-US" b="0" dirty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5636888" y="1648811"/>
            <a:ext cx="2572088" cy="1293407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30860" y="2119141"/>
            <a:ext cx="20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</a:rPr>
              <a:t>~27kJ fusion energy</a:t>
            </a:r>
            <a:endParaRPr lang="en-US" b="0" dirty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5570" y="1982467"/>
            <a:ext cx="845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</a:rPr>
              <a:t>1.8MJ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</a:rPr>
              <a:t>laser …</a:t>
            </a:r>
            <a:endParaRPr lang="en-US" b="0" dirty="0">
              <a:solidFill>
                <a:prstClr val="black"/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2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Title 1"/>
          <p:cNvSpPr txBox="1">
            <a:spLocks/>
          </p:cNvSpPr>
          <p:nvPr/>
        </p:nvSpPr>
        <p:spPr>
          <a:xfrm>
            <a:off x="6820" y="1"/>
            <a:ext cx="9111779" cy="1097310"/>
          </a:xfrm>
          <a:prstGeom prst="rect">
            <a:avLst/>
          </a:prstGeom>
          <a:effectLst/>
        </p:spPr>
        <p:txBody>
          <a:bodyPr vert="horz" lIns="91374" tIns="45688" rIns="45688" bIns="45688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2800" b="1" kern="1200">
                <a:solidFill>
                  <a:srgbClr val="214A8F"/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200" u="sng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challenges? </a:t>
            </a:r>
            <a:r>
              <a:rPr lang="en-US" sz="22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Ignition designs must simultaneously manage instability growth, symmetry, fuel entropy, and laser-plasma interactions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229007" y="2241191"/>
            <a:ext cx="1721946" cy="4107111"/>
            <a:chOff x="7354283" y="4716763"/>
            <a:chExt cx="1721946" cy="4107111"/>
          </a:xfrm>
        </p:grpSpPr>
        <p:sp>
          <p:nvSpPr>
            <p:cNvPr id="42" name="Rectangle 41"/>
            <p:cNvSpPr/>
            <p:nvPr/>
          </p:nvSpPr>
          <p:spPr bwMode="auto">
            <a:xfrm>
              <a:off x="7432120" y="5367554"/>
              <a:ext cx="1644109" cy="3456320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marL="0" marR="0" lvl="0" indent="0" algn="ctr" defTabSz="4568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378" y="6022040"/>
              <a:ext cx="1472554" cy="272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7522357" y="5476925"/>
              <a:ext cx="1428596" cy="369332"/>
            </a:xfrm>
            <a:prstGeom prst="rect">
              <a:avLst/>
            </a:prstGeom>
            <a:noFill/>
          </p:spPr>
          <p:txBody>
            <a:bodyPr wrap="none" lIns="91374" tIns="45688" rIns="91374" bIns="45688" rtlCol="0">
              <a:spAutoFit/>
            </a:bodyPr>
            <a:lstStyle/>
            <a:p>
              <a:pPr marL="0" marR="0" lvl="0" indent="0" defTabSz="4568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Manage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LPI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354283" y="4716763"/>
              <a:ext cx="17219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68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Needed for </a:t>
              </a:r>
            </a:p>
            <a:p>
              <a:pPr marL="0" marR="0" lvl="0" indent="0" algn="ctr" defTabSz="4568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high V and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r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R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484861" y="3147331"/>
            <a:ext cx="2558919" cy="2806590"/>
            <a:chOff x="2092195" y="3249168"/>
            <a:chExt cx="2558919" cy="2806590"/>
          </a:xfrm>
        </p:grpSpPr>
        <p:sp>
          <p:nvSpPr>
            <p:cNvPr id="47" name="Rectangle 46"/>
            <p:cNvSpPr/>
            <p:nvPr/>
          </p:nvSpPr>
          <p:spPr bwMode="auto">
            <a:xfrm>
              <a:off x="2092195" y="3612691"/>
              <a:ext cx="2558919" cy="2443067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marL="0" marR="0" lvl="0" indent="0" algn="ctr" defTabSz="4568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121658" y="3672999"/>
              <a:ext cx="2287806" cy="369332"/>
            </a:xfrm>
            <a:prstGeom prst="rect">
              <a:avLst/>
            </a:prstGeom>
            <a:noFill/>
          </p:spPr>
          <p:txBody>
            <a:bodyPr wrap="none" lIns="91374" tIns="45688" rIns="91374" bIns="45688" rtlCol="0">
              <a:spAutoFit/>
            </a:bodyPr>
            <a:lstStyle/>
            <a:p>
              <a:pPr marL="0" marR="0" lvl="0" indent="0" defTabSz="4568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Manage fuel entropy</a:t>
              </a:r>
            </a:p>
          </p:txBody>
        </p:sp>
        <p:pic>
          <p:nvPicPr>
            <p:cNvPr id="49" name="Picture 48" descr="high-foot shock plot.tif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549" t="1650" r="1395" b="2026"/>
            <a:stretch/>
          </p:blipFill>
          <p:spPr>
            <a:xfrm>
              <a:off x="2327074" y="4083756"/>
              <a:ext cx="2095314" cy="1890393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2223846" y="3249168"/>
              <a:ext cx="24272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68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Needed for high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r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R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04228" y="3252326"/>
            <a:ext cx="4128178" cy="2732265"/>
            <a:chOff x="4931859" y="1824869"/>
            <a:chExt cx="4128178" cy="2732265"/>
          </a:xfrm>
        </p:grpSpPr>
        <p:sp>
          <p:nvSpPr>
            <p:cNvPr id="52" name="Rectangle 51"/>
            <p:cNvSpPr/>
            <p:nvPr/>
          </p:nvSpPr>
          <p:spPr bwMode="auto">
            <a:xfrm>
              <a:off x="6694782" y="2258161"/>
              <a:ext cx="2263841" cy="2298973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marL="0" marR="0" lvl="0" indent="0" algn="ctr" defTabSz="4568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948647" y="2359948"/>
              <a:ext cx="1701898" cy="2197186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marL="0" marR="0" lvl="0" indent="0" algn="ctr" defTabSz="4568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875322" y="2298628"/>
              <a:ext cx="1864480" cy="646266"/>
            </a:xfrm>
            <a:prstGeom prst="rect">
              <a:avLst/>
            </a:prstGeom>
            <a:noFill/>
          </p:spPr>
          <p:txBody>
            <a:bodyPr wrap="none" lIns="91374" tIns="45688" rIns="91374" bIns="45688" rtlCol="0">
              <a:spAutoFit/>
            </a:bodyPr>
            <a:lstStyle/>
            <a:p>
              <a:pPr marL="0" marR="0" lvl="0" indent="0" defTabSz="4568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Manage hotspot</a:t>
              </a:r>
            </a:p>
            <a:p>
              <a:pPr marL="0" marR="0" lvl="0" indent="0" defTabSz="4568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and shell shape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6720323" y="2988132"/>
              <a:ext cx="2339714" cy="1569002"/>
              <a:chOff x="4633757" y="3516408"/>
              <a:chExt cx="2138227" cy="1389901"/>
            </a:xfrm>
          </p:grpSpPr>
          <p:sp>
            <p:nvSpPr>
              <p:cNvPr id="59" name="Freeform 58"/>
              <p:cNvSpPr/>
              <p:nvPr/>
            </p:nvSpPr>
            <p:spPr>
              <a:xfrm>
                <a:off x="4633757" y="3517483"/>
                <a:ext cx="777726" cy="926871"/>
              </a:xfrm>
              <a:custGeom>
                <a:avLst/>
                <a:gdLst>
                  <a:gd name="connsiteX0" fmla="*/ 775524 w 777726"/>
                  <a:gd name="connsiteY0" fmla="*/ 679301 h 926871"/>
                  <a:gd name="connsiteX1" fmla="*/ 723689 w 777726"/>
                  <a:gd name="connsiteY1" fmla="*/ 471949 h 926871"/>
                  <a:gd name="connsiteX2" fmla="*/ 626499 w 777726"/>
                  <a:gd name="connsiteY2" fmla="*/ 355314 h 926871"/>
                  <a:gd name="connsiteX3" fmla="*/ 587622 w 777726"/>
                  <a:gd name="connsiteY3" fmla="*/ 206280 h 926871"/>
                  <a:gd name="connsiteX4" fmla="*/ 386762 w 777726"/>
                  <a:gd name="connsiteY4" fmla="*/ 11887 h 926871"/>
                  <a:gd name="connsiteX5" fmla="*/ 231257 w 777726"/>
                  <a:gd name="connsiteY5" fmla="*/ 37806 h 926871"/>
                  <a:gd name="connsiteX6" fmla="*/ 159984 w 777726"/>
                  <a:gd name="connsiteY6" fmla="*/ 173881 h 926871"/>
                  <a:gd name="connsiteX7" fmla="*/ 82232 w 777726"/>
                  <a:gd name="connsiteY7" fmla="*/ 296996 h 926871"/>
                  <a:gd name="connsiteX8" fmla="*/ 10959 w 777726"/>
                  <a:gd name="connsiteY8" fmla="*/ 407152 h 926871"/>
                  <a:gd name="connsiteX9" fmla="*/ 17438 w 777726"/>
                  <a:gd name="connsiteY9" fmla="*/ 562666 h 926871"/>
                  <a:gd name="connsiteX10" fmla="*/ 172943 w 777726"/>
                  <a:gd name="connsiteY10" fmla="*/ 646902 h 926871"/>
                  <a:gd name="connsiteX11" fmla="*/ 276613 w 777726"/>
                  <a:gd name="connsiteY11" fmla="*/ 789457 h 926871"/>
                  <a:gd name="connsiteX12" fmla="*/ 425638 w 777726"/>
                  <a:gd name="connsiteY12" fmla="*/ 925531 h 926871"/>
                  <a:gd name="connsiteX13" fmla="*/ 516349 w 777726"/>
                  <a:gd name="connsiteY13" fmla="*/ 854254 h 926871"/>
                  <a:gd name="connsiteX14" fmla="*/ 652416 w 777726"/>
                  <a:gd name="connsiteY14" fmla="*/ 776497 h 926871"/>
                  <a:gd name="connsiteX15" fmla="*/ 775524 w 777726"/>
                  <a:gd name="connsiteY15" fmla="*/ 679301 h 926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77726" h="926871">
                    <a:moveTo>
                      <a:pt x="775524" y="679301"/>
                    </a:moveTo>
                    <a:cubicBezTo>
                      <a:pt x="787403" y="628543"/>
                      <a:pt x="748527" y="525947"/>
                      <a:pt x="723689" y="471949"/>
                    </a:cubicBezTo>
                    <a:cubicBezTo>
                      <a:pt x="698851" y="417951"/>
                      <a:pt x="649177" y="399592"/>
                      <a:pt x="626499" y="355314"/>
                    </a:cubicBezTo>
                    <a:cubicBezTo>
                      <a:pt x="603821" y="311036"/>
                      <a:pt x="627578" y="263518"/>
                      <a:pt x="587622" y="206280"/>
                    </a:cubicBezTo>
                    <a:cubicBezTo>
                      <a:pt x="547666" y="149042"/>
                      <a:pt x="446156" y="39966"/>
                      <a:pt x="386762" y="11887"/>
                    </a:cubicBezTo>
                    <a:cubicBezTo>
                      <a:pt x="327368" y="-16192"/>
                      <a:pt x="269053" y="10807"/>
                      <a:pt x="231257" y="37806"/>
                    </a:cubicBezTo>
                    <a:cubicBezTo>
                      <a:pt x="193461" y="64805"/>
                      <a:pt x="184821" y="130683"/>
                      <a:pt x="159984" y="173881"/>
                    </a:cubicBezTo>
                    <a:cubicBezTo>
                      <a:pt x="135147" y="217079"/>
                      <a:pt x="107069" y="258117"/>
                      <a:pt x="82232" y="296996"/>
                    </a:cubicBezTo>
                    <a:cubicBezTo>
                      <a:pt x="57394" y="335874"/>
                      <a:pt x="21758" y="362874"/>
                      <a:pt x="10959" y="407152"/>
                    </a:cubicBezTo>
                    <a:cubicBezTo>
                      <a:pt x="160" y="451430"/>
                      <a:pt x="-9559" y="522708"/>
                      <a:pt x="17438" y="562666"/>
                    </a:cubicBezTo>
                    <a:cubicBezTo>
                      <a:pt x="44435" y="602624"/>
                      <a:pt x="129747" y="609104"/>
                      <a:pt x="172943" y="646902"/>
                    </a:cubicBezTo>
                    <a:cubicBezTo>
                      <a:pt x="216139" y="684700"/>
                      <a:pt x="234497" y="743019"/>
                      <a:pt x="276613" y="789457"/>
                    </a:cubicBezTo>
                    <a:cubicBezTo>
                      <a:pt x="318729" y="835895"/>
                      <a:pt x="385682" y="914732"/>
                      <a:pt x="425638" y="925531"/>
                    </a:cubicBezTo>
                    <a:cubicBezTo>
                      <a:pt x="465594" y="936331"/>
                      <a:pt x="478553" y="879093"/>
                      <a:pt x="516349" y="854254"/>
                    </a:cubicBezTo>
                    <a:cubicBezTo>
                      <a:pt x="554145" y="829415"/>
                      <a:pt x="610300" y="808896"/>
                      <a:pt x="652416" y="776497"/>
                    </a:cubicBezTo>
                    <a:cubicBezTo>
                      <a:pt x="694532" y="744098"/>
                      <a:pt x="763645" y="730059"/>
                      <a:pt x="775524" y="679301"/>
                    </a:cubicBezTo>
                    <a:close/>
                  </a:path>
                </a:pathLst>
              </a:custGeom>
              <a:solidFill>
                <a:srgbClr val="1F497D">
                  <a:lumMod val="40000"/>
                  <a:lumOff val="60000"/>
                </a:srgbClr>
              </a:solidFill>
              <a:ln w="6350" cap="rnd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91374" tIns="45688" rIns="91374" bIns="45688"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688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4782307" y="3760816"/>
                <a:ext cx="440459" cy="454327"/>
              </a:xfrm>
              <a:custGeom>
                <a:avLst/>
                <a:gdLst>
                  <a:gd name="connsiteX0" fmla="*/ 37358 w 440459"/>
                  <a:gd name="connsiteY0" fmla="*/ 351728 h 454327"/>
                  <a:gd name="connsiteX1" fmla="*/ 225259 w 440459"/>
                  <a:gd name="connsiteY1" fmla="*/ 448924 h 454327"/>
                  <a:gd name="connsiteX2" fmla="*/ 374285 w 440459"/>
                  <a:gd name="connsiteY2" fmla="*/ 429485 h 454327"/>
                  <a:gd name="connsiteX3" fmla="*/ 432599 w 440459"/>
                  <a:gd name="connsiteY3" fmla="*/ 325809 h 454327"/>
                  <a:gd name="connsiteX4" fmla="*/ 426119 w 440459"/>
                  <a:gd name="connsiteY4" fmla="*/ 150856 h 454327"/>
                  <a:gd name="connsiteX5" fmla="*/ 439078 w 440459"/>
                  <a:gd name="connsiteY5" fmla="*/ 92538 h 454327"/>
                  <a:gd name="connsiteX6" fmla="*/ 387243 w 440459"/>
                  <a:gd name="connsiteY6" fmla="*/ 14781 h 454327"/>
                  <a:gd name="connsiteX7" fmla="*/ 251177 w 440459"/>
                  <a:gd name="connsiteY7" fmla="*/ 8302 h 454327"/>
                  <a:gd name="connsiteX8" fmla="*/ 102151 w 440459"/>
                  <a:gd name="connsiteY8" fmla="*/ 105498 h 454327"/>
                  <a:gd name="connsiteX9" fmla="*/ 4961 w 440459"/>
                  <a:gd name="connsiteY9" fmla="*/ 157336 h 454327"/>
                  <a:gd name="connsiteX10" fmla="*/ 17920 w 440459"/>
                  <a:gd name="connsiteY10" fmla="*/ 261012 h 454327"/>
                  <a:gd name="connsiteX11" fmla="*/ 37358 w 440459"/>
                  <a:gd name="connsiteY11" fmla="*/ 351728 h 45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0459" h="454327">
                    <a:moveTo>
                      <a:pt x="37358" y="351728"/>
                    </a:moveTo>
                    <a:cubicBezTo>
                      <a:pt x="71915" y="383047"/>
                      <a:pt x="169104" y="435964"/>
                      <a:pt x="225259" y="448924"/>
                    </a:cubicBezTo>
                    <a:cubicBezTo>
                      <a:pt x="281414" y="461884"/>
                      <a:pt x="339728" y="450004"/>
                      <a:pt x="374285" y="429485"/>
                    </a:cubicBezTo>
                    <a:cubicBezTo>
                      <a:pt x="408842" y="408966"/>
                      <a:pt x="423960" y="372247"/>
                      <a:pt x="432599" y="325809"/>
                    </a:cubicBezTo>
                    <a:cubicBezTo>
                      <a:pt x="441238" y="279371"/>
                      <a:pt x="425039" y="189734"/>
                      <a:pt x="426119" y="150856"/>
                    </a:cubicBezTo>
                    <a:cubicBezTo>
                      <a:pt x="427199" y="111978"/>
                      <a:pt x="445557" y="115217"/>
                      <a:pt x="439078" y="92538"/>
                    </a:cubicBezTo>
                    <a:cubicBezTo>
                      <a:pt x="432599" y="69859"/>
                      <a:pt x="418560" y="28820"/>
                      <a:pt x="387243" y="14781"/>
                    </a:cubicBezTo>
                    <a:cubicBezTo>
                      <a:pt x="355926" y="742"/>
                      <a:pt x="298692" y="-6817"/>
                      <a:pt x="251177" y="8302"/>
                    </a:cubicBezTo>
                    <a:cubicBezTo>
                      <a:pt x="203662" y="23421"/>
                      <a:pt x="143187" y="80659"/>
                      <a:pt x="102151" y="105498"/>
                    </a:cubicBezTo>
                    <a:cubicBezTo>
                      <a:pt x="61115" y="130337"/>
                      <a:pt x="18999" y="131417"/>
                      <a:pt x="4961" y="157336"/>
                    </a:cubicBezTo>
                    <a:cubicBezTo>
                      <a:pt x="-9077" y="183255"/>
                      <a:pt x="10361" y="230773"/>
                      <a:pt x="17920" y="261012"/>
                    </a:cubicBezTo>
                    <a:cubicBezTo>
                      <a:pt x="25479" y="291251"/>
                      <a:pt x="2801" y="320409"/>
                      <a:pt x="37358" y="351728"/>
                    </a:cubicBezTo>
                    <a:close/>
                  </a:path>
                </a:pathLst>
              </a:custGeom>
              <a:solidFill>
                <a:srgbClr val="FF0000"/>
              </a:solidFill>
              <a:ln w="6350" cap="rnd" cmpd="sng" algn="ctr">
                <a:noFill/>
                <a:prstDash val="solid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91374" tIns="45688" rIns="91374" bIns="45688"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688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5835814" y="3611562"/>
                <a:ext cx="480578" cy="721293"/>
              </a:xfrm>
              <a:custGeom>
                <a:avLst/>
                <a:gdLst>
                  <a:gd name="connsiteX0" fmla="*/ 775524 w 777726"/>
                  <a:gd name="connsiteY0" fmla="*/ 679301 h 926871"/>
                  <a:gd name="connsiteX1" fmla="*/ 723689 w 777726"/>
                  <a:gd name="connsiteY1" fmla="*/ 471949 h 926871"/>
                  <a:gd name="connsiteX2" fmla="*/ 626499 w 777726"/>
                  <a:gd name="connsiteY2" fmla="*/ 355314 h 926871"/>
                  <a:gd name="connsiteX3" fmla="*/ 587622 w 777726"/>
                  <a:gd name="connsiteY3" fmla="*/ 206280 h 926871"/>
                  <a:gd name="connsiteX4" fmla="*/ 386762 w 777726"/>
                  <a:gd name="connsiteY4" fmla="*/ 11887 h 926871"/>
                  <a:gd name="connsiteX5" fmla="*/ 231257 w 777726"/>
                  <a:gd name="connsiteY5" fmla="*/ 37806 h 926871"/>
                  <a:gd name="connsiteX6" fmla="*/ 159984 w 777726"/>
                  <a:gd name="connsiteY6" fmla="*/ 173881 h 926871"/>
                  <a:gd name="connsiteX7" fmla="*/ 82232 w 777726"/>
                  <a:gd name="connsiteY7" fmla="*/ 296996 h 926871"/>
                  <a:gd name="connsiteX8" fmla="*/ 10959 w 777726"/>
                  <a:gd name="connsiteY8" fmla="*/ 407152 h 926871"/>
                  <a:gd name="connsiteX9" fmla="*/ 17438 w 777726"/>
                  <a:gd name="connsiteY9" fmla="*/ 562666 h 926871"/>
                  <a:gd name="connsiteX10" fmla="*/ 172943 w 777726"/>
                  <a:gd name="connsiteY10" fmla="*/ 646902 h 926871"/>
                  <a:gd name="connsiteX11" fmla="*/ 276613 w 777726"/>
                  <a:gd name="connsiteY11" fmla="*/ 789457 h 926871"/>
                  <a:gd name="connsiteX12" fmla="*/ 425638 w 777726"/>
                  <a:gd name="connsiteY12" fmla="*/ 925531 h 926871"/>
                  <a:gd name="connsiteX13" fmla="*/ 516349 w 777726"/>
                  <a:gd name="connsiteY13" fmla="*/ 854254 h 926871"/>
                  <a:gd name="connsiteX14" fmla="*/ 652416 w 777726"/>
                  <a:gd name="connsiteY14" fmla="*/ 776497 h 926871"/>
                  <a:gd name="connsiteX15" fmla="*/ 775524 w 777726"/>
                  <a:gd name="connsiteY15" fmla="*/ 679301 h 926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77726" h="926871">
                    <a:moveTo>
                      <a:pt x="775524" y="679301"/>
                    </a:moveTo>
                    <a:cubicBezTo>
                      <a:pt x="787403" y="628543"/>
                      <a:pt x="748527" y="525947"/>
                      <a:pt x="723689" y="471949"/>
                    </a:cubicBezTo>
                    <a:cubicBezTo>
                      <a:pt x="698851" y="417951"/>
                      <a:pt x="649177" y="399592"/>
                      <a:pt x="626499" y="355314"/>
                    </a:cubicBezTo>
                    <a:cubicBezTo>
                      <a:pt x="603821" y="311036"/>
                      <a:pt x="627578" y="263518"/>
                      <a:pt x="587622" y="206280"/>
                    </a:cubicBezTo>
                    <a:cubicBezTo>
                      <a:pt x="547666" y="149042"/>
                      <a:pt x="446156" y="39966"/>
                      <a:pt x="386762" y="11887"/>
                    </a:cubicBezTo>
                    <a:cubicBezTo>
                      <a:pt x="327368" y="-16192"/>
                      <a:pt x="269053" y="10807"/>
                      <a:pt x="231257" y="37806"/>
                    </a:cubicBezTo>
                    <a:cubicBezTo>
                      <a:pt x="193461" y="64805"/>
                      <a:pt x="184821" y="130683"/>
                      <a:pt x="159984" y="173881"/>
                    </a:cubicBezTo>
                    <a:cubicBezTo>
                      <a:pt x="135147" y="217079"/>
                      <a:pt x="107069" y="258117"/>
                      <a:pt x="82232" y="296996"/>
                    </a:cubicBezTo>
                    <a:cubicBezTo>
                      <a:pt x="57394" y="335874"/>
                      <a:pt x="21758" y="362874"/>
                      <a:pt x="10959" y="407152"/>
                    </a:cubicBezTo>
                    <a:cubicBezTo>
                      <a:pt x="160" y="451430"/>
                      <a:pt x="-9559" y="522708"/>
                      <a:pt x="17438" y="562666"/>
                    </a:cubicBezTo>
                    <a:cubicBezTo>
                      <a:pt x="44435" y="602624"/>
                      <a:pt x="129747" y="609104"/>
                      <a:pt x="172943" y="646902"/>
                    </a:cubicBezTo>
                    <a:cubicBezTo>
                      <a:pt x="216139" y="684700"/>
                      <a:pt x="234497" y="743019"/>
                      <a:pt x="276613" y="789457"/>
                    </a:cubicBezTo>
                    <a:cubicBezTo>
                      <a:pt x="318729" y="835895"/>
                      <a:pt x="385682" y="914732"/>
                      <a:pt x="425638" y="925531"/>
                    </a:cubicBezTo>
                    <a:cubicBezTo>
                      <a:pt x="465594" y="936331"/>
                      <a:pt x="478553" y="879093"/>
                      <a:pt x="516349" y="854254"/>
                    </a:cubicBezTo>
                    <a:cubicBezTo>
                      <a:pt x="554145" y="829415"/>
                      <a:pt x="610300" y="808896"/>
                      <a:pt x="652416" y="776497"/>
                    </a:cubicBezTo>
                    <a:cubicBezTo>
                      <a:pt x="694532" y="744098"/>
                      <a:pt x="763645" y="730059"/>
                      <a:pt x="775524" y="679301"/>
                    </a:cubicBezTo>
                    <a:close/>
                  </a:path>
                </a:pathLst>
              </a:custGeom>
              <a:solidFill>
                <a:srgbClr val="1F497D">
                  <a:lumMod val="40000"/>
                  <a:lumOff val="60000"/>
                </a:srgbClr>
              </a:solidFill>
              <a:ln w="6350" cap="rnd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91374" tIns="45688" rIns="91374" bIns="45688"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688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5843408" y="3827434"/>
                <a:ext cx="505389" cy="323989"/>
              </a:xfrm>
              <a:custGeom>
                <a:avLst/>
                <a:gdLst>
                  <a:gd name="connsiteX0" fmla="*/ 69487 w 484527"/>
                  <a:gd name="connsiteY0" fmla="*/ 411406 h 414941"/>
                  <a:gd name="connsiteX1" fmla="*/ 179636 w 484527"/>
                  <a:gd name="connsiteY1" fmla="*/ 398446 h 414941"/>
                  <a:gd name="connsiteX2" fmla="*/ 315703 w 484527"/>
                  <a:gd name="connsiteY2" fmla="*/ 391966 h 414941"/>
                  <a:gd name="connsiteX3" fmla="*/ 367538 w 484527"/>
                  <a:gd name="connsiteY3" fmla="*/ 340128 h 414941"/>
                  <a:gd name="connsiteX4" fmla="*/ 399935 w 484527"/>
                  <a:gd name="connsiteY4" fmla="*/ 255892 h 414941"/>
                  <a:gd name="connsiteX5" fmla="*/ 438811 w 484527"/>
                  <a:gd name="connsiteY5" fmla="*/ 113337 h 414941"/>
                  <a:gd name="connsiteX6" fmla="*/ 484167 w 484527"/>
                  <a:gd name="connsiteY6" fmla="*/ 67979 h 414941"/>
                  <a:gd name="connsiteX7" fmla="*/ 412894 w 484527"/>
                  <a:gd name="connsiteY7" fmla="*/ 9661 h 414941"/>
                  <a:gd name="connsiteX8" fmla="*/ 361059 w 484527"/>
                  <a:gd name="connsiteY8" fmla="*/ 48540 h 414941"/>
                  <a:gd name="connsiteX9" fmla="*/ 244430 w 484527"/>
                  <a:gd name="connsiteY9" fmla="*/ 55020 h 414941"/>
                  <a:gd name="connsiteX10" fmla="*/ 121322 w 484527"/>
                  <a:gd name="connsiteY10" fmla="*/ 29101 h 414941"/>
                  <a:gd name="connsiteX11" fmla="*/ 4694 w 484527"/>
                  <a:gd name="connsiteY11" fmla="*/ 3182 h 414941"/>
                  <a:gd name="connsiteX12" fmla="*/ 30611 w 484527"/>
                  <a:gd name="connsiteY12" fmla="*/ 106858 h 414941"/>
                  <a:gd name="connsiteX13" fmla="*/ 101884 w 484527"/>
                  <a:gd name="connsiteY13" fmla="*/ 204054 h 414941"/>
                  <a:gd name="connsiteX14" fmla="*/ 30611 w 484527"/>
                  <a:gd name="connsiteY14" fmla="*/ 327169 h 414941"/>
                  <a:gd name="connsiteX15" fmla="*/ 69487 w 484527"/>
                  <a:gd name="connsiteY15" fmla="*/ 411406 h 41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4527" h="414941">
                    <a:moveTo>
                      <a:pt x="69487" y="411406"/>
                    </a:moveTo>
                    <a:cubicBezTo>
                      <a:pt x="94324" y="423285"/>
                      <a:pt x="138600" y="401686"/>
                      <a:pt x="179636" y="398446"/>
                    </a:cubicBezTo>
                    <a:cubicBezTo>
                      <a:pt x="220672" y="395206"/>
                      <a:pt x="284386" y="401686"/>
                      <a:pt x="315703" y="391966"/>
                    </a:cubicBezTo>
                    <a:cubicBezTo>
                      <a:pt x="347020" y="382246"/>
                      <a:pt x="353499" y="362807"/>
                      <a:pt x="367538" y="340128"/>
                    </a:cubicBezTo>
                    <a:cubicBezTo>
                      <a:pt x="381577" y="317449"/>
                      <a:pt x="388056" y="293690"/>
                      <a:pt x="399935" y="255892"/>
                    </a:cubicBezTo>
                    <a:cubicBezTo>
                      <a:pt x="411814" y="218093"/>
                      <a:pt x="424772" y="144656"/>
                      <a:pt x="438811" y="113337"/>
                    </a:cubicBezTo>
                    <a:cubicBezTo>
                      <a:pt x="452850" y="82018"/>
                      <a:pt x="488486" y="85258"/>
                      <a:pt x="484167" y="67979"/>
                    </a:cubicBezTo>
                    <a:cubicBezTo>
                      <a:pt x="479848" y="50700"/>
                      <a:pt x="433412" y="12901"/>
                      <a:pt x="412894" y="9661"/>
                    </a:cubicBezTo>
                    <a:cubicBezTo>
                      <a:pt x="392376" y="6421"/>
                      <a:pt x="389136" y="40980"/>
                      <a:pt x="361059" y="48540"/>
                    </a:cubicBezTo>
                    <a:cubicBezTo>
                      <a:pt x="332982" y="56100"/>
                      <a:pt x="284386" y="58260"/>
                      <a:pt x="244430" y="55020"/>
                    </a:cubicBezTo>
                    <a:cubicBezTo>
                      <a:pt x="204474" y="51780"/>
                      <a:pt x="121322" y="29101"/>
                      <a:pt x="121322" y="29101"/>
                    </a:cubicBezTo>
                    <a:cubicBezTo>
                      <a:pt x="81366" y="20461"/>
                      <a:pt x="19812" y="-9777"/>
                      <a:pt x="4694" y="3182"/>
                    </a:cubicBezTo>
                    <a:cubicBezTo>
                      <a:pt x="-10424" y="16141"/>
                      <a:pt x="14413" y="73379"/>
                      <a:pt x="30611" y="106858"/>
                    </a:cubicBezTo>
                    <a:cubicBezTo>
                      <a:pt x="46809" y="140337"/>
                      <a:pt x="101884" y="167336"/>
                      <a:pt x="101884" y="204054"/>
                    </a:cubicBezTo>
                    <a:cubicBezTo>
                      <a:pt x="101884" y="240772"/>
                      <a:pt x="42490" y="293690"/>
                      <a:pt x="30611" y="327169"/>
                    </a:cubicBezTo>
                    <a:cubicBezTo>
                      <a:pt x="18732" y="360648"/>
                      <a:pt x="44650" y="399527"/>
                      <a:pt x="69487" y="411406"/>
                    </a:cubicBezTo>
                    <a:close/>
                  </a:path>
                </a:pathLst>
              </a:custGeom>
              <a:solidFill>
                <a:srgbClr val="FF0000"/>
              </a:solidFill>
              <a:ln w="6350" cap="rnd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91374" tIns="45688" rIns="91374" bIns="45688"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688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 flipV="1">
                <a:off x="4884459" y="4313417"/>
                <a:ext cx="1691114" cy="139314"/>
              </a:xfrm>
              <a:prstGeom prst="line">
                <a:avLst/>
              </a:prstGeom>
              <a:noFill/>
              <a:ln w="28575" cap="flat" cmpd="sng" algn="ctr">
                <a:solidFill>
                  <a:srgbClr val="4F81BD">
                    <a:lumMod val="75000"/>
                  </a:srgbClr>
                </a:solidFill>
                <a:prstDash val="dash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4832616" y="3516408"/>
                <a:ext cx="1717038" cy="110156"/>
              </a:xfrm>
              <a:prstGeom prst="line">
                <a:avLst/>
              </a:prstGeom>
              <a:noFill/>
              <a:ln w="28575" cap="flat" cmpd="sng" algn="ctr">
                <a:solidFill>
                  <a:srgbClr val="4F81BD">
                    <a:lumMod val="75000"/>
                  </a:srgbClr>
                </a:solidFill>
                <a:prstDash val="dash"/>
              </a:ln>
              <a:effectLst/>
            </p:spPr>
          </p:cxnSp>
          <p:sp>
            <p:nvSpPr>
              <p:cNvPr id="65" name="TextBox 64"/>
              <p:cNvSpPr txBox="1"/>
              <p:nvPr/>
            </p:nvSpPr>
            <p:spPr>
              <a:xfrm>
                <a:off x="4648135" y="4598532"/>
                <a:ext cx="1242335" cy="307777"/>
              </a:xfrm>
              <a:prstGeom prst="rect">
                <a:avLst/>
              </a:prstGeom>
              <a:noFill/>
            </p:spPr>
            <p:txBody>
              <a:bodyPr wrap="none" lIns="91374" tIns="45688" rIns="91374" bIns="45688" rtlCol="0">
                <a:spAutoFit/>
              </a:bodyPr>
              <a:lstStyle/>
              <a:p>
                <a:pPr marL="0" marR="0" lvl="0" indent="0" defTabSz="45688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Compression</a:t>
                </a: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>
                <a:off x="5843408" y="4752420"/>
                <a:ext cx="379844" cy="3246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67" name="Freeform 66"/>
              <p:cNvSpPr/>
              <p:nvPr/>
            </p:nvSpPr>
            <p:spPr>
              <a:xfrm>
                <a:off x="6245146" y="3807477"/>
                <a:ext cx="181431" cy="149552"/>
              </a:xfrm>
              <a:custGeom>
                <a:avLst/>
                <a:gdLst>
                  <a:gd name="connsiteX0" fmla="*/ 0 w 181431"/>
                  <a:gd name="connsiteY0" fmla="*/ 149552 h 149552"/>
                  <a:gd name="connsiteX1" fmla="*/ 58314 w 181431"/>
                  <a:gd name="connsiteY1" fmla="*/ 58836 h 149552"/>
                  <a:gd name="connsiteX2" fmla="*/ 161984 w 181431"/>
                  <a:gd name="connsiteY2" fmla="*/ 6998 h 149552"/>
                  <a:gd name="connsiteX3" fmla="*/ 181422 w 181431"/>
                  <a:gd name="connsiteY3" fmla="*/ 518 h 14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431" h="149552">
                    <a:moveTo>
                      <a:pt x="0" y="149552"/>
                    </a:moveTo>
                    <a:cubicBezTo>
                      <a:pt x="15658" y="116073"/>
                      <a:pt x="31317" y="82595"/>
                      <a:pt x="58314" y="58836"/>
                    </a:cubicBezTo>
                    <a:cubicBezTo>
                      <a:pt x="85311" y="35077"/>
                      <a:pt x="141466" y="16718"/>
                      <a:pt x="161984" y="6998"/>
                    </a:cubicBezTo>
                    <a:cubicBezTo>
                      <a:pt x="182502" y="-2722"/>
                      <a:pt x="181422" y="518"/>
                      <a:pt x="181422" y="518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headEnd type="none"/>
                <a:tailEnd type="triangle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91374" tIns="45688" rIns="91374" bIns="45688" rtlCol="0" anchor="ctr"/>
              <a:lstStyle/>
              <a:p>
                <a:pPr marL="0" marR="0" lvl="0" indent="0" algn="ctr" defTabSz="45688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 rot="15639773">
                <a:off x="5756086" y="3739567"/>
                <a:ext cx="181431" cy="149552"/>
              </a:xfrm>
              <a:custGeom>
                <a:avLst/>
                <a:gdLst>
                  <a:gd name="connsiteX0" fmla="*/ 0 w 181431"/>
                  <a:gd name="connsiteY0" fmla="*/ 149552 h 149552"/>
                  <a:gd name="connsiteX1" fmla="*/ 58314 w 181431"/>
                  <a:gd name="connsiteY1" fmla="*/ 58836 h 149552"/>
                  <a:gd name="connsiteX2" fmla="*/ 161984 w 181431"/>
                  <a:gd name="connsiteY2" fmla="*/ 6998 h 149552"/>
                  <a:gd name="connsiteX3" fmla="*/ 181422 w 181431"/>
                  <a:gd name="connsiteY3" fmla="*/ 518 h 14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431" h="149552">
                    <a:moveTo>
                      <a:pt x="0" y="149552"/>
                    </a:moveTo>
                    <a:cubicBezTo>
                      <a:pt x="15658" y="116073"/>
                      <a:pt x="31317" y="82595"/>
                      <a:pt x="58314" y="58836"/>
                    </a:cubicBezTo>
                    <a:cubicBezTo>
                      <a:pt x="85311" y="35077"/>
                      <a:pt x="141466" y="16718"/>
                      <a:pt x="161984" y="6998"/>
                    </a:cubicBezTo>
                    <a:cubicBezTo>
                      <a:pt x="182502" y="-2722"/>
                      <a:pt x="181422" y="518"/>
                      <a:pt x="181422" y="518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headEnd type="none"/>
                <a:tailEnd type="triangle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91374" tIns="45688" rIns="91374" bIns="45688" rtlCol="0" anchor="ctr"/>
              <a:lstStyle/>
              <a:p>
                <a:pPr marL="0" marR="0" lvl="0" indent="0" algn="ctr" defTabSz="45688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 rot="5960227" flipV="1">
                <a:off x="5817779" y="4079887"/>
                <a:ext cx="181431" cy="149552"/>
              </a:xfrm>
              <a:custGeom>
                <a:avLst/>
                <a:gdLst>
                  <a:gd name="connsiteX0" fmla="*/ 0 w 181431"/>
                  <a:gd name="connsiteY0" fmla="*/ 149552 h 149552"/>
                  <a:gd name="connsiteX1" fmla="*/ 58314 w 181431"/>
                  <a:gd name="connsiteY1" fmla="*/ 58836 h 149552"/>
                  <a:gd name="connsiteX2" fmla="*/ 161984 w 181431"/>
                  <a:gd name="connsiteY2" fmla="*/ 6998 h 149552"/>
                  <a:gd name="connsiteX3" fmla="*/ 181422 w 181431"/>
                  <a:gd name="connsiteY3" fmla="*/ 518 h 14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431" h="149552">
                    <a:moveTo>
                      <a:pt x="0" y="149552"/>
                    </a:moveTo>
                    <a:cubicBezTo>
                      <a:pt x="15658" y="116073"/>
                      <a:pt x="31317" y="82595"/>
                      <a:pt x="58314" y="58836"/>
                    </a:cubicBezTo>
                    <a:cubicBezTo>
                      <a:pt x="85311" y="35077"/>
                      <a:pt x="141466" y="16718"/>
                      <a:pt x="161984" y="6998"/>
                    </a:cubicBezTo>
                    <a:cubicBezTo>
                      <a:pt x="182502" y="-2722"/>
                      <a:pt x="181422" y="518"/>
                      <a:pt x="181422" y="518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headEnd type="none"/>
                <a:tailEnd type="triangle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91374" tIns="45688" rIns="91374" bIns="45688" rtlCol="0" anchor="ctr"/>
              <a:lstStyle/>
              <a:p>
                <a:pPr marL="0" marR="0" lvl="0" indent="0" algn="ctr" defTabSz="45688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698603" y="3860086"/>
                <a:ext cx="648034" cy="246221"/>
              </a:xfrm>
              <a:prstGeom prst="rect">
                <a:avLst/>
              </a:prstGeom>
              <a:noFill/>
            </p:spPr>
            <p:txBody>
              <a:bodyPr wrap="none" lIns="91374" tIns="45688" rIns="91374" bIns="45688" rtlCol="0">
                <a:spAutoFit/>
              </a:bodyPr>
              <a:lstStyle/>
              <a:p>
                <a:pPr marL="0" marR="0" lvl="0" indent="0" defTabSz="45688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hot-spot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763953" y="3546501"/>
                <a:ext cx="448410" cy="246221"/>
              </a:xfrm>
              <a:prstGeom prst="rect">
                <a:avLst/>
              </a:prstGeom>
              <a:noFill/>
            </p:spPr>
            <p:txBody>
              <a:bodyPr wrap="none" lIns="91374" tIns="45688" rIns="91374" bIns="45688" rtlCol="0">
                <a:spAutoFit/>
              </a:bodyPr>
              <a:lstStyle/>
              <a:p>
                <a:pPr marL="0" marR="0" lvl="0" indent="0" defTabSz="45688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shell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215421" y="3636031"/>
                <a:ext cx="556563" cy="246221"/>
              </a:xfrm>
              <a:prstGeom prst="rect">
                <a:avLst/>
              </a:prstGeom>
              <a:noFill/>
            </p:spPr>
            <p:txBody>
              <a:bodyPr wrap="none" lIns="91374" tIns="45688" rIns="91374" bIns="45688" rtlCol="0">
                <a:spAutoFit/>
              </a:bodyPr>
              <a:lstStyle/>
              <a:p>
                <a:pPr marL="0" marR="0" lvl="0" indent="0" defTabSz="45688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flows?</a:t>
                </a: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4931859" y="1824869"/>
              <a:ext cx="39421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68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Needed for high hotspot coupling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124196" y="2369470"/>
              <a:ext cx="1240591" cy="646266"/>
            </a:xfrm>
            <a:prstGeom prst="rect">
              <a:avLst/>
            </a:prstGeom>
            <a:noFill/>
          </p:spPr>
          <p:txBody>
            <a:bodyPr wrap="none" lIns="91374" tIns="45688" rIns="91374" bIns="45688" rtlCol="0">
              <a:spAutoFit/>
            </a:bodyPr>
            <a:lstStyle/>
            <a:p>
              <a:pPr marL="0" marR="0" lvl="0" indent="0" algn="ctr" defTabSz="4568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Manage</a:t>
              </a:r>
            </a:p>
            <a:p>
              <a:pPr marL="0" marR="0" lvl="0" indent="0" algn="ctr" defTabSz="4568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RT growth</a:t>
              </a:r>
            </a:p>
          </p:txBody>
        </p:sp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4196" y="3074876"/>
              <a:ext cx="1350800" cy="1294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" name="Rectangle 72"/>
          <p:cNvSpPr/>
          <p:nvPr/>
        </p:nvSpPr>
        <p:spPr>
          <a:xfrm>
            <a:off x="133821" y="1584571"/>
            <a:ext cx="3191321" cy="1200329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4568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Ignition requires: </a:t>
            </a:r>
          </a:p>
          <a:p>
            <a:pPr marL="0" marR="0" lvl="0" indent="0" defTabSz="4568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Good hotspot coupling</a:t>
            </a:r>
          </a:p>
          <a:p>
            <a:pPr marL="0" marR="0" lvl="0" indent="0" defTabSz="4568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High compression </a:t>
            </a:r>
          </a:p>
          <a:p>
            <a:pPr marL="0" marR="0" lvl="0" indent="0" defTabSz="4568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High implosion velocity </a:t>
            </a:r>
          </a:p>
        </p:txBody>
      </p:sp>
    </p:spTree>
    <p:extLst>
      <p:ext uri="{BB962C8B-B14F-4D97-AF65-F5344CB8AC3E}">
        <p14:creationId xmlns:p14="http://schemas.microsoft.com/office/powerpoint/2010/main" val="330481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921873" y="161583"/>
            <a:ext cx="7300249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231775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srgbClr val="FF5050"/>
                </a:solidFill>
                <a:effectLst/>
                <a:latin typeface="Arial" charset="0"/>
                <a:cs typeface="Arial" charset="0"/>
              </a:rPr>
              <a:t>There is growing evidence that NIF implosions are highly 3D in nature at burn</a:t>
            </a:r>
            <a:endParaRPr lang="en-US" sz="2200" b="1" dirty="0">
              <a:solidFill>
                <a:srgbClr val="FF5050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8" name="Straight Connector 16"/>
          <p:cNvCxnSpPr>
            <a:cxnSpLocks noChangeShapeType="1"/>
          </p:cNvCxnSpPr>
          <p:nvPr/>
        </p:nvCxnSpPr>
        <p:spPr bwMode="auto">
          <a:xfrm>
            <a:off x="0" y="1107996"/>
            <a:ext cx="9155289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/>
          <p:nvPr/>
        </p:nvSpPr>
        <p:spPr>
          <a:xfrm>
            <a:off x="4173415" y="4357309"/>
            <a:ext cx="562708" cy="66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024620" y="1855440"/>
            <a:ext cx="3669324" cy="3645593"/>
            <a:chOff x="5017476" y="1857821"/>
            <a:chExt cx="3669324" cy="36455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2905" y="1869003"/>
              <a:ext cx="2437095" cy="291900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385538" y="1869003"/>
              <a:ext cx="433754" cy="1050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709896" y="1857821"/>
              <a:ext cx="608842" cy="359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05474" y="3901295"/>
              <a:ext cx="667079" cy="658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17476" y="4857083"/>
              <a:ext cx="3669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/>
                </a:rPr>
                <a:t>D.S. Clark et al., Phys. Plasmas </a:t>
              </a:r>
              <a:r>
                <a:rPr lang="en-US" b="1" dirty="0" smtClean="0">
                  <a:effectLst/>
                </a:rPr>
                <a:t>22</a:t>
              </a:r>
              <a:r>
                <a:rPr lang="en-US" dirty="0" smtClean="0">
                  <a:effectLst/>
                </a:rPr>
                <a:t>, 022703 (2015)</a:t>
              </a:r>
              <a:endParaRPr lang="en-US" dirty="0">
                <a:effectLst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39403" y="1326524"/>
            <a:ext cx="260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Cartoon concept:</a:t>
            </a:r>
            <a:endParaRPr lang="en-US" dirty="0"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05474" y="1346044"/>
            <a:ext cx="260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Reality?</a:t>
            </a:r>
            <a:endParaRPr lang="en-US" dirty="0">
              <a:effectLst/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>
            <a:off x="2362642" y="3931745"/>
            <a:ext cx="1587" cy="3143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H="1" flipV="1">
            <a:off x="1895917" y="2465640"/>
            <a:ext cx="150812" cy="2635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V="1">
            <a:off x="2699192" y="2487865"/>
            <a:ext cx="150812" cy="2635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 flipH="1">
            <a:off x="1851467" y="3849940"/>
            <a:ext cx="150812" cy="2635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>
            <a:off x="2718242" y="3827715"/>
            <a:ext cx="150812" cy="2635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Line 19"/>
          <p:cNvSpPr>
            <a:spLocks noChangeShapeType="1"/>
          </p:cNvSpPr>
          <p:nvPr/>
        </p:nvSpPr>
        <p:spPr bwMode="auto">
          <a:xfrm flipV="1">
            <a:off x="2365817" y="2348165"/>
            <a:ext cx="1587" cy="3143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 rot="16200000" flipH="1">
            <a:off x="3179411" y="3153821"/>
            <a:ext cx="1588" cy="3143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rot="5400000" flipH="1">
            <a:off x="1560161" y="3150646"/>
            <a:ext cx="1588" cy="3143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rot="7134141" flipH="1">
            <a:off x="1642711" y="2777584"/>
            <a:ext cx="1587" cy="3143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 rot="14465859">
            <a:off x="3046061" y="2777584"/>
            <a:ext cx="1587" cy="3143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 rot="14465859" flipH="1" flipV="1">
            <a:off x="1661761" y="3568159"/>
            <a:ext cx="1587" cy="3143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Line 26"/>
          <p:cNvSpPr>
            <a:spLocks noChangeShapeType="1"/>
          </p:cNvSpPr>
          <p:nvPr/>
        </p:nvSpPr>
        <p:spPr bwMode="auto">
          <a:xfrm rot="7134141" flipV="1">
            <a:off x="3033361" y="3568159"/>
            <a:ext cx="1587" cy="3143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Donut 43"/>
          <p:cNvSpPr/>
          <p:nvPr/>
        </p:nvSpPr>
        <p:spPr bwMode="auto">
          <a:xfrm>
            <a:off x="1758654" y="2675999"/>
            <a:ext cx="1218495" cy="1225296"/>
          </a:xfrm>
          <a:prstGeom prst="donut">
            <a:avLst>
              <a:gd name="adj" fmla="val 9827"/>
            </a:avLst>
          </a:prstGeom>
          <a:solidFill>
            <a:srgbClr val="04617B">
              <a:lumMod val="60000"/>
              <a:lumOff val="4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Donut 46"/>
          <p:cNvSpPr/>
          <p:nvPr/>
        </p:nvSpPr>
        <p:spPr bwMode="auto">
          <a:xfrm>
            <a:off x="1885297" y="2804497"/>
            <a:ext cx="963488" cy="968866"/>
          </a:xfrm>
          <a:prstGeom prst="donut">
            <a:avLst>
              <a:gd name="adj" fmla="val 982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2052" y="2934746"/>
            <a:ext cx="59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DT gas</a:t>
            </a:r>
            <a:endParaRPr lang="en-US" dirty="0">
              <a:effectLst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411440" y="2016822"/>
            <a:ext cx="123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99FF"/>
                </a:solidFill>
                <a:effectLst/>
              </a:rPr>
              <a:t>Ablator</a:t>
            </a:r>
            <a:endParaRPr lang="en-US" dirty="0">
              <a:solidFill>
                <a:srgbClr val="0099FF"/>
              </a:solidFill>
              <a:effectLst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540000" y="2316769"/>
            <a:ext cx="159192" cy="359230"/>
          </a:xfrm>
          <a:prstGeom prst="straightConnector1">
            <a:avLst/>
          </a:prstGeom>
          <a:ln w="31750" cmpd="sng">
            <a:solidFill>
              <a:srgbClr val="0099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283944" y="3242466"/>
            <a:ext cx="650594" cy="0"/>
          </a:xfrm>
          <a:prstGeom prst="straightConnector1">
            <a:avLst/>
          </a:prstGeom>
          <a:ln w="31750" cmpd="sng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29371" y="3048269"/>
            <a:ext cx="123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/>
              </a:rPr>
              <a:t>DT ice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81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-1" y="0"/>
            <a:ext cx="8768616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Progress comes from “taking a step back” to improve understanding – more systematic approach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pPr algn="r" eaLnBrk="1" hangingPunct="1"/>
              <a:t>55</a:t>
            </a:fld>
            <a:endParaRPr kumimoji="0" lang="en-US" sz="1400" baseline="0" dirty="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effectLst/>
              </a:rPr>
              <a:t>NIF experiments</a:t>
            </a:r>
            <a:endParaRPr lang="en-US" sz="14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6444" y="5649594"/>
            <a:ext cx="481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effectLst/>
              </a:rPr>
              <a:t>0.4</a:t>
            </a:r>
            <a:endParaRPr lang="en-US" sz="1600" dirty="0">
              <a:solidFill>
                <a:srgbClr val="000000"/>
              </a:solidFill>
              <a:effectLst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9718" y="5649594"/>
            <a:ext cx="481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effectLst/>
              </a:rPr>
              <a:t>.4</a:t>
            </a:r>
            <a:endParaRPr lang="en-US" sz="1600" dirty="0">
              <a:solidFill>
                <a:srgbClr val="000000"/>
              </a:solidFill>
              <a:effectLst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68287" y="5649594"/>
            <a:ext cx="481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effectLst/>
              </a:rPr>
              <a:t>0.6</a:t>
            </a:r>
            <a:endParaRPr lang="en-US" sz="1600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391663" y="5742086"/>
            <a:ext cx="810125" cy="2589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70130" y="5662462"/>
            <a:ext cx="481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effectLst/>
              </a:rPr>
              <a:t>0.8</a:t>
            </a:r>
            <a:endParaRPr lang="en-US" sz="1600" dirty="0">
              <a:solidFill>
                <a:srgbClr val="000000"/>
              </a:solidFill>
              <a:effectLst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6674" y="5662462"/>
            <a:ext cx="481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effectLst/>
              </a:rPr>
              <a:t>1.0</a:t>
            </a:r>
            <a:endParaRPr lang="en-US" sz="1600" dirty="0">
              <a:solidFill>
                <a:srgbClr val="000000"/>
              </a:solidFill>
              <a:effectLst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73196" y="5649594"/>
            <a:ext cx="481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effectLst/>
              </a:rPr>
              <a:t>1.2</a:t>
            </a:r>
            <a:endParaRPr lang="en-US" sz="1600" dirty="0">
              <a:solidFill>
                <a:srgbClr val="000000"/>
              </a:solidFill>
              <a:effectLst/>
            </a:endParaRPr>
          </a:p>
        </p:txBody>
      </p:sp>
      <p:pic>
        <p:nvPicPr>
          <p:cNvPr id="19" name="Content Placeholder 18" descr="Cross_Cross_YDT_rhoR_11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68" y="1594950"/>
            <a:ext cx="5005616" cy="452596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492796" y="5858143"/>
            <a:ext cx="19084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effectLst/>
                <a:sym typeface="Symbol" panose="05050102010706020507" pitchFamily="18" charset="2"/>
              </a:rPr>
              <a:t>Fuel R [g/cm</a:t>
            </a:r>
            <a:r>
              <a:rPr lang="en-US" sz="1600" baseline="30000" dirty="0" smtClean="0">
                <a:solidFill>
                  <a:srgbClr val="000000"/>
                </a:solidFill>
                <a:effectLst/>
                <a:sym typeface="Symbol" panose="05050102010706020507" pitchFamily="18" charset="2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effectLst/>
                <a:sym typeface="Symbol" panose="05050102010706020507" pitchFamily="18" charset="2"/>
              </a:rPr>
              <a:t>]</a:t>
            </a:r>
            <a:endParaRPr lang="en-US" sz="1600" dirty="0">
              <a:solidFill>
                <a:srgbClr val="000000"/>
              </a:solidFill>
              <a:effectLst/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-676175" y="3007027"/>
            <a:ext cx="25466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effectLst/>
              </a:rPr>
              <a:t>Neutron yield</a:t>
            </a:r>
            <a:endParaRPr lang="en-US" sz="1600" dirty="0">
              <a:solidFill>
                <a:srgbClr val="00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165125" y="1415777"/>
            <a:ext cx="535937" cy="41024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 rot="686674">
            <a:off x="2444439" y="4439565"/>
            <a:ext cx="2257513" cy="873824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1387337">
            <a:off x="718987" y="2810913"/>
            <a:ext cx="2361003" cy="2935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520140"/>
              </a:avLst>
            </a:prstTxWarp>
            <a:spAutoFit/>
          </a:bodyPr>
          <a:lstStyle/>
          <a:p>
            <a:pPr algn="ctr"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latin typeface="Arial"/>
              </a:rPr>
              <a:t>Alpha</a:t>
            </a:r>
            <a:r>
              <a:rPr lang="en-US" sz="1400" b="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latin typeface="Arial"/>
              </a:rPr>
              <a:t>-heating</a:t>
            </a:r>
            <a:endParaRPr lang="en-US" sz="1400" b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/>
              <a:latin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 rot="600000">
            <a:off x="4042453" y="1821950"/>
            <a:ext cx="88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Y/</a:t>
            </a:r>
            <a:r>
              <a:rPr lang="en-US" b="0" dirty="0" err="1" smtClean="0">
                <a:solidFill>
                  <a:prstClr val="black"/>
                </a:solidFill>
                <a:effectLst/>
                <a:latin typeface="Arial"/>
              </a:rPr>
              <a:t>Y</a:t>
            </a:r>
            <a:r>
              <a:rPr lang="en-US" b="0" baseline="-25000" dirty="0" err="1" smtClean="0">
                <a:solidFill>
                  <a:prstClr val="black"/>
                </a:solidFill>
                <a:effectLst/>
                <a:latin typeface="Arial"/>
              </a:rPr>
              <a:t>no</a:t>
            </a: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 </a:t>
            </a:r>
            <a:r>
              <a:rPr lang="en-US" b="0" baseline="-25000" dirty="0" smtClean="0">
                <a:solidFill>
                  <a:prstClr val="black"/>
                </a:solidFill>
                <a:effectLst/>
                <a:latin typeface="Symbol" charset="2"/>
                <a:cs typeface="Symbol" charset="2"/>
              </a:rPr>
              <a:t>a</a:t>
            </a:r>
            <a:endParaRPr lang="en-US" b="0" baseline="-25000" dirty="0">
              <a:solidFill>
                <a:prstClr val="black"/>
              </a:solidFill>
              <a:effectLst/>
              <a:latin typeface="Symbol" charset="2"/>
              <a:cs typeface="Symbol" charset="2"/>
            </a:endParaRPr>
          </a:p>
        </p:txBody>
      </p:sp>
      <p:sp>
        <p:nvSpPr>
          <p:cNvPr id="28" name="Rectangle 27"/>
          <p:cNvSpPr/>
          <p:nvPr/>
        </p:nvSpPr>
        <p:spPr>
          <a:xfrm rot="692479">
            <a:off x="3281485" y="2448015"/>
            <a:ext cx="2361003" cy="2935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520140"/>
              </a:avLst>
            </a:prstTxWarp>
            <a:spAutoFit/>
          </a:bodyPr>
          <a:lstStyle/>
          <a:p>
            <a:pPr algn="ctr"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latin typeface="Arial"/>
              </a:rPr>
              <a:t>Burn</a:t>
            </a:r>
            <a:endParaRPr lang="en-US" sz="1600" b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/>
              <a:latin typeface="Arial"/>
            </a:endParaRPr>
          </a:p>
        </p:txBody>
      </p:sp>
      <p:sp>
        <p:nvSpPr>
          <p:cNvPr id="7" name="Down Arrow 6"/>
          <p:cNvSpPr/>
          <p:nvPr/>
        </p:nvSpPr>
        <p:spPr bwMode="auto">
          <a:xfrm rot="2987910">
            <a:off x="4915912" y="2758464"/>
            <a:ext cx="286288" cy="2137719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0212" y="2236130"/>
            <a:ext cx="3099975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/>
              </a:rPr>
              <a:t>We now understand that hydrodynamic instability growth limited the performance of these implosions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0982" y="4978400"/>
            <a:ext cx="1403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/>
              </a:rPr>
              <a:t>“Low foot”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50587" y="3854952"/>
            <a:ext cx="156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effectLst/>
              </a:rPr>
              <a:t>“High foot”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62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70915" y="2516"/>
            <a:ext cx="8526985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 difference between the high and low foot experiments are in how </a:t>
            </a:r>
            <a:r>
              <a:rPr lang="en-US" sz="2200" dirty="0" err="1" smtClean="0">
                <a:solidFill>
                  <a:srgbClr val="660033"/>
                </a:solidFill>
                <a:effectLst/>
                <a:cs typeface="Arial" charset="0"/>
              </a:rPr>
              <a:t>isentropically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 they are compressed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3" cstate="print">
            <a:alphaModFix amt="49000"/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7001" y="4364696"/>
            <a:ext cx="1878253" cy="194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932" y="4095286"/>
            <a:ext cx="2219324" cy="25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218" y="4095286"/>
            <a:ext cx="2219324" cy="25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N131010_cropped_16bits.tif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6192" y="1908212"/>
            <a:ext cx="1614081" cy="189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aaaa3.tif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9156" y="1908212"/>
            <a:ext cx="1612900" cy="189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02892" y="1236711"/>
            <a:ext cx="1080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Low foot</a:t>
            </a:r>
          </a:p>
          <a:p>
            <a:pPr algn="ctr"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Symbol" charset="2"/>
                <a:cs typeface="Symbol" charset="2"/>
              </a:rPr>
              <a:t>a</a:t>
            </a: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 ~ 1.5</a:t>
            </a:r>
            <a:endParaRPr lang="en-US" b="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4578" y="1236711"/>
            <a:ext cx="1108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High foot</a:t>
            </a:r>
          </a:p>
          <a:p>
            <a:pPr algn="ctr"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effectLst/>
                <a:latin typeface="Symbol" charset="2"/>
                <a:cs typeface="Symbol" charset="2"/>
              </a:rPr>
              <a:t>a</a:t>
            </a:r>
            <a:r>
              <a:rPr lang="en-US" b="0" dirty="0">
                <a:solidFill>
                  <a:prstClr val="black"/>
                </a:solidFill>
                <a:effectLst/>
                <a:latin typeface="Arial"/>
              </a:rPr>
              <a:t> ~ 2</a:t>
            </a: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.5</a:t>
            </a:r>
            <a:endParaRPr lang="en-US" b="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46317" y="5971651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srgbClr val="C0504D">
                    <a:lumMod val="75000"/>
                  </a:srgbClr>
                </a:solidFill>
                <a:effectLst/>
                <a:latin typeface="Arial"/>
              </a:rPr>
              <a:t>Low foot</a:t>
            </a:r>
            <a:endParaRPr lang="en-US" sz="1400" b="0" dirty="0">
              <a:solidFill>
                <a:srgbClr val="C0504D">
                  <a:lumMod val="75000"/>
                </a:srgbClr>
              </a:solidFill>
              <a:effectLst/>
              <a:latin typeface="Arial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241404" y="5765931"/>
            <a:ext cx="136333" cy="2794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0273" y="1920912"/>
            <a:ext cx="9017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3507373" y="2428912"/>
            <a:ext cx="673100" cy="2032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5" name="Straight Arrow Connector 24"/>
          <p:cNvCxnSpPr/>
          <p:nvPr/>
        </p:nvCxnSpPr>
        <p:spPr>
          <a:xfrm flipH="1">
            <a:off x="3634373" y="2822612"/>
            <a:ext cx="546100" cy="4318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6" name="TextBox 25"/>
          <p:cNvSpPr txBox="1"/>
          <p:nvPr/>
        </p:nvSpPr>
        <p:spPr>
          <a:xfrm>
            <a:off x="3289054" y="5971651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srgbClr val="C0504D">
                    <a:lumMod val="75000"/>
                  </a:srgbClr>
                </a:solidFill>
                <a:effectLst/>
                <a:latin typeface="Arial"/>
              </a:rPr>
              <a:t>Low foot</a:t>
            </a:r>
            <a:endParaRPr lang="en-US" sz="1400" b="0" dirty="0">
              <a:solidFill>
                <a:srgbClr val="C0504D">
                  <a:lumMod val="75000"/>
                </a:srgbClr>
              </a:solidFill>
              <a:effectLst/>
              <a:latin typeface="Arial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3484141" y="5765931"/>
            <a:ext cx="136333" cy="2794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9" name="Right Arrow 28"/>
          <p:cNvSpPr/>
          <p:nvPr/>
        </p:nvSpPr>
        <p:spPr bwMode="auto">
          <a:xfrm>
            <a:off x="3850273" y="3521233"/>
            <a:ext cx="1330974" cy="689002"/>
          </a:xfrm>
          <a:prstGeom prst="rightArrow">
            <a:avLst>
              <a:gd name="adj1" fmla="val 50000"/>
              <a:gd name="adj2" fmla="val 61065"/>
            </a:avLst>
          </a:prstGeom>
          <a:gradFill flip="none" rotWithShape="1">
            <a:gsLst>
              <a:gs pos="7000">
                <a:sysClr val="window" lastClr="FFFFFF">
                  <a:lumMod val="75000"/>
                  <a:alpha val="65000"/>
                </a:sysClr>
              </a:gs>
              <a:gs pos="75000">
                <a:srgbClr val="124A91">
                  <a:alpha val="65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734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382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Hydrodynamic instability leads to mix of highly radiating material into the hotspot, which quenches the burn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39" y="1399128"/>
            <a:ext cx="3975044" cy="381505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18" y="2268332"/>
            <a:ext cx="3195682" cy="23775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186317" y="1587276"/>
            <a:ext cx="3426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Impurities in target act as seeds for instability growth: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197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382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 “tent” used to hold the capsule in the </a:t>
            </a:r>
            <a:r>
              <a:rPr lang="en-US" sz="2200" dirty="0" err="1" smtClean="0">
                <a:solidFill>
                  <a:srgbClr val="660033"/>
                </a:solidFill>
                <a:effectLst/>
                <a:cs typeface="Arial" charset="0"/>
              </a:rPr>
              <a:t>hohlraum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 is believed to seed instability and break the symmetry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17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110687" y="2503448"/>
            <a:ext cx="2115705" cy="217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175592" y="2238315"/>
            <a:ext cx="851784" cy="543314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lIns="83094" tIns="41547" rIns="83094" bIns="41547"/>
          <a:lstStyle>
            <a:lvl1pPr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56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110-nm tent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3686" y="4514152"/>
            <a:ext cx="749012" cy="543314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lIns="83094" tIns="41547" rIns="83094" bIns="41547"/>
          <a:lstStyle>
            <a:lvl1pPr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56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45-nm tent</a:t>
            </a:r>
          </a:p>
        </p:txBody>
      </p:sp>
      <p:cxnSp>
        <p:nvCxnSpPr>
          <p:cNvPr id="9" name="Straight Arrow Connector 46"/>
          <p:cNvCxnSpPr>
            <a:cxnSpLocks noChangeShapeType="1"/>
          </p:cNvCxnSpPr>
          <p:nvPr/>
        </p:nvCxnSpPr>
        <p:spPr bwMode="auto">
          <a:xfrm flipH="1">
            <a:off x="2848710" y="2407081"/>
            <a:ext cx="217921" cy="134067"/>
          </a:xfrm>
          <a:prstGeom prst="straightConnector1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arrow" w="med" len="med"/>
          </a:ln>
        </p:spPr>
      </p:cxnSp>
      <p:cxnSp>
        <p:nvCxnSpPr>
          <p:cNvPr id="10" name="Straight Arrow Connector 46"/>
          <p:cNvCxnSpPr>
            <a:cxnSpLocks noChangeShapeType="1"/>
          </p:cNvCxnSpPr>
          <p:nvPr/>
        </p:nvCxnSpPr>
        <p:spPr bwMode="auto">
          <a:xfrm flipH="1" flipV="1">
            <a:off x="2848709" y="4563892"/>
            <a:ext cx="217922" cy="221917"/>
          </a:xfrm>
          <a:prstGeom prst="straightConnector1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arrow" w="med" len="med"/>
          </a:ln>
        </p:spPr>
      </p:cxnSp>
      <p:sp>
        <p:nvSpPr>
          <p:cNvPr id="11" name="Rectangle 10"/>
          <p:cNvSpPr/>
          <p:nvPr/>
        </p:nvSpPr>
        <p:spPr bwMode="auto">
          <a:xfrm>
            <a:off x="146773" y="1929002"/>
            <a:ext cx="4050791" cy="3902566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34073" y="1453079"/>
            <a:ext cx="4078223" cy="471801"/>
          </a:xfrm>
          <a:prstGeom prst="rect">
            <a:avLst/>
          </a:prstGeom>
          <a:solidFill>
            <a:srgbClr val="1F497D">
              <a:lumMod val="75000"/>
            </a:srgbClr>
          </a:solidFill>
          <a:ln w="9525">
            <a:noFill/>
            <a:miter lim="800000"/>
            <a:headEnd/>
            <a:tailEnd/>
          </a:ln>
        </p:spPr>
        <p:txBody>
          <a:bodyPr lIns="83094" tIns="41547" rIns="83094" bIns="41547" anchor="ctr"/>
          <a:lstStyle>
            <a:lvl1pPr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56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Optical Depth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Image showing tent “scar”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13" name="Picture 12" descr="hygrakey_ripple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423460" y="1815222"/>
            <a:ext cx="698101" cy="1082914"/>
          </a:xfrm>
          <a:prstGeom prst="rect">
            <a:avLst/>
          </a:prstGeom>
        </p:spPr>
      </p:pic>
      <p:pic>
        <p:nvPicPr>
          <p:cNvPr id="14" name="Picture 13" descr="Scanned from a Xerox Multifunction Device005-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91273" y="3424870"/>
            <a:ext cx="3169489" cy="271576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1468" y="2015736"/>
            <a:ext cx="1077670" cy="180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62291" y="5463268"/>
            <a:ext cx="799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err="1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Hammel</a:t>
            </a:r>
            <a:endParaRPr lang="en-US" sz="1400" b="0" dirty="0">
              <a:solidFill>
                <a:prstClr val="black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6717695" y="2145073"/>
            <a:ext cx="888538" cy="853749"/>
          </a:xfrm>
          <a:prstGeom prst="rect">
            <a:avLst/>
          </a:prstGeom>
          <a:noFill/>
          <a:ln w="6350" cap="rnd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711151" y="1527234"/>
            <a:ext cx="1539297" cy="1476276"/>
            <a:chOff x="1963942" y="1983378"/>
            <a:chExt cx="4909080" cy="4850766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1963942" y="1983378"/>
              <a:ext cx="4909080" cy="4850766"/>
            </a:xfrm>
            <a:prstGeom prst="line">
              <a:avLst/>
            </a:prstGeom>
            <a:noFill/>
            <a:ln w="3175" cap="flat" cmpd="sng" algn="ctr">
              <a:solidFill>
                <a:srgbClr val="FF0000"/>
              </a:solidFill>
              <a:prstDash val="sysDash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3899303" y="2992386"/>
              <a:ext cx="1906017" cy="2017254"/>
            </a:xfrm>
            <a:prstGeom prst="line">
              <a:avLst/>
            </a:prstGeom>
            <a:noFill/>
            <a:ln w="3175" cap="flat" cmpd="sng" algn="ctr">
              <a:solidFill>
                <a:srgbClr val="FF0000"/>
              </a:solidFill>
              <a:prstDash val="sysDash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21" name="Picture 20" descr="Neg1100 128x copy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708806" y="1415776"/>
            <a:ext cx="1774344" cy="158304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6708806" y="1744093"/>
            <a:ext cx="493700" cy="6943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" name="Straight Connector 22"/>
          <p:cNvCxnSpPr/>
          <p:nvPr/>
        </p:nvCxnSpPr>
        <p:spPr>
          <a:xfrm>
            <a:off x="6708806" y="1751037"/>
            <a:ext cx="6545" cy="1261048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 flipH="1">
            <a:off x="6740667" y="1487757"/>
            <a:ext cx="1727743" cy="1474311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ysDash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5" name="Straight Connector 24"/>
          <p:cNvCxnSpPr/>
          <p:nvPr/>
        </p:nvCxnSpPr>
        <p:spPr>
          <a:xfrm rot="177427" flipH="1" flipV="1">
            <a:off x="7373685" y="1893442"/>
            <a:ext cx="597653" cy="613928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ysDash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6" name="Straight Connector 25"/>
          <p:cNvCxnSpPr/>
          <p:nvPr/>
        </p:nvCxnSpPr>
        <p:spPr>
          <a:xfrm>
            <a:off x="7669597" y="2199513"/>
            <a:ext cx="370298" cy="248731"/>
          </a:xfrm>
          <a:prstGeom prst="line">
            <a:avLst/>
          </a:prstGeom>
          <a:noFill/>
          <a:ln w="6350" cap="flat" cmpd="sng" algn="ctr">
            <a:solidFill>
              <a:srgbClr val="4F81BD"/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TextBox 26"/>
          <p:cNvSpPr txBox="1"/>
          <p:nvPr/>
        </p:nvSpPr>
        <p:spPr>
          <a:xfrm>
            <a:off x="7912325" y="2391422"/>
            <a:ext cx="456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srgbClr val="FFFFFF"/>
                </a:solidFill>
                <a:effectLst/>
                <a:latin typeface="Arial"/>
              </a:rPr>
              <a:t>15°</a:t>
            </a:r>
            <a:endParaRPr lang="en-US" sz="1400" b="0" dirty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28" name="Arc 27"/>
          <p:cNvSpPr/>
          <p:nvPr/>
        </p:nvSpPr>
        <p:spPr>
          <a:xfrm rot="4451514">
            <a:off x="7806820" y="2316505"/>
            <a:ext cx="133592" cy="133591"/>
          </a:xfrm>
          <a:prstGeom prst="arc">
            <a:avLst>
              <a:gd name="adj1" fmla="val 17161083"/>
              <a:gd name="adj2" fmla="val 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33633" y="3003510"/>
            <a:ext cx="1651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err="1" smtClean="0">
                <a:solidFill>
                  <a:srgbClr val="000000"/>
                </a:solidFill>
                <a:effectLst/>
                <a:latin typeface="Arial"/>
              </a:rPr>
              <a:t>Stadermann</a:t>
            </a:r>
            <a:r>
              <a:rPr lang="en-US" sz="1400" b="0" dirty="0">
                <a:solidFill>
                  <a:srgbClr val="000000"/>
                </a:solidFill>
                <a:effectLst/>
                <a:latin typeface="Arial"/>
              </a:rPr>
              <a:t>, et al.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6206818" y="4012723"/>
            <a:ext cx="451188" cy="449569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 defTabSz="457154" eaLnBrk="1" fontAlgn="auto" hangingPunct="1">
              <a:spcAft>
                <a:spcPts val="0"/>
              </a:spcAft>
            </a:pPr>
            <a:endParaRPr lang="en-US" sz="1600" b="0" dirty="0">
              <a:solidFill>
                <a:srgbClr val="000000"/>
              </a:solidFill>
              <a:effectLst/>
              <a:latin typeface="Arial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5273505" y="2807029"/>
            <a:ext cx="144633" cy="141556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 defTabSz="457154" eaLnBrk="1" fontAlgn="auto" hangingPunct="1">
              <a:spcAft>
                <a:spcPts val="0"/>
              </a:spcAft>
            </a:pPr>
            <a:endParaRPr lang="en-US" sz="1600" b="0" dirty="0">
              <a:solidFill>
                <a:srgbClr val="000000"/>
              </a:solidFill>
              <a:effectLst/>
              <a:latin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418138" y="2199513"/>
            <a:ext cx="2188095" cy="671016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none"/>
            <a:tailEnd type="triangle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4" name="TextBox 33"/>
          <p:cNvSpPr txBox="1"/>
          <p:nvPr/>
        </p:nvSpPr>
        <p:spPr>
          <a:xfrm>
            <a:off x="5858113" y="3580672"/>
            <a:ext cx="1604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Hydra simulation</a:t>
            </a:r>
            <a:endParaRPr lang="en-US" sz="1600" b="0" dirty="0">
              <a:solidFill>
                <a:prstClr val="black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35" name="Picture 8" descr="N131010_cropped_16bits.tif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9180" y="3900541"/>
            <a:ext cx="1351958" cy="158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8091113" y="3580672"/>
            <a:ext cx="550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err="1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Expt</a:t>
            </a:r>
            <a:endParaRPr lang="en-US" sz="1600" b="0" dirty="0">
              <a:solidFill>
                <a:prstClr val="black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9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NIF-0107-1328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9" b="9697"/>
          <a:stretch/>
        </p:blipFill>
        <p:spPr bwMode="auto">
          <a:xfrm>
            <a:off x="0" y="1117232"/>
            <a:ext cx="9144000" cy="575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 fill tube used to add DT gas to the capsule is also a possible source of instability growth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59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64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It takes energy to overcome the Coulomb barrier.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Particles can be accelerated (Beam Fusion) 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7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6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71806" y="1552885"/>
            <a:ext cx="6562557" cy="1820218"/>
            <a:chOff x="1071806" y="1540185"/>
            <a:chExt cx="6562557" cy="1820218"/>
          </a:xfrm>
        </p:grpSpPr>
        <p:sp>
          <p:nvSpPr>
            <p:cNvPr id="58" name="TextBox 57"/>
            <p:cNvSpPr txBox="1"/>
            <p:nvPr/>
          </p:nvSpPr>
          <p:spPr>
            <a:xfrm>
              <a:off x="3409334" y="1814859"/>
              <a:ext cx="122341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dirty="0" smtClean="0"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Coulomb</a:t>
              </a:r>
            </a:p>
            <a:p>
              <a:pPr>
                <a:lnSpc>
                  <a:spcPts val="1800"/>
                </a:lnSpc>
              </a:pPr>
              <a:r>
                <a:rPr lang="en-US" dirty="0" smtClean="0"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repulsion</a:t>
              </a:r>
              <a:endParaRPr lang="en-US" b="1" dirty="0" smtClean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 rot="5400000">
              <a:off x="3977859" y="2029629"/>
              <a:ext cx="155843" cy="912108"/>
              <a:chOff x="4693068" y="5345640"/>
              <a:chExt cx="0" cy="548640"/>
            </a:xfrm>
          </p:grpSpPr>
          <p:cxnSp>
            <p:nvCxnSpPr>
              <p:cNvPr id="59" name="Straight Arrow Connector 58"/>
              <p:cNvCxnSpPr/>
              <p:nvPr/>
            </p:nvCxnSpPr>
            <p:spPr bwMode="auto">
              <a:xfrm>
                <a:off x="4693068" y="5345640"/>
                <a:ext cx="0" cy="266700"/>
              </a:xfrm>
              <a:prstGeom prst="straightConnector1">
                <a:avLst/>
              </a:prstGeom>
              <a:noFill/>
              <a:ln w="412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60" name="Straight Arrow Connector 59"/>
              <p:cNvCxnSpPr/>
              <p:nvPr/>
            </p:nvCxnSpPr>
            <p:spPr bwMode="auto">
              <a:xfrm flipV="1">
                <a:off x="4693068" y="5612340"/>
                <a:ext cx="0" cy="281940"/>
              </a:xfrm>
              <a:prstGeom prst="straightConnector1">
                <a:avLst/>
              </a:prstGeom>
              <a:noFill/>
              <a:ln w="412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3" name="Group 12"/>
            <p:cNvGrpSpPr/>
            <p:nvPr/>
          </p:nvGrpSpPr>
          <p:grpSpPr>
            <a:xfrm>
              <a:off x="1071806" y="1540185"/>
              <a:ext cx="6562557" cy="1820218"/>
              <a:chOff x="1421392" y="4942383"/>
              <a:chExt cx="6562557" cy="1820218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421392" y="5058544"/>
                <a:ext cx="6007483" cy="1309419"/>
                <a:chOff x="2050767" y="5106044"/>
                <a:chExt cx="6007483" cy="1309419"/>
              </a:xfrm>
            </p:grpSpPr>
            <p:cxnSp>
              <p:nvCxnSpPr>
                <p:cNvPr id="62" name="Straight Arrow Connector 61"/>
                <p:cNvCxnSpPr/>
                <p:nvPr/>
              </p:nvCxnSpPr>
              <p:spPr bwMode="auto">
                <a:xfrm flipV="1">
                  <a:off x="6299200" y="5848635"/>
                  <a:ext cx="492481" cy="622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lg" len="lg"/>
                  <a:tailEnd type="stealth" w="sm" len="med"/>
                </a:ln>
                <a:effectLst/>
              </p:spPr>
            </p:cxnSp>
            <p:cxnSp>
              <p:nvCxnSpPr>
                <p:cNvPr id="67" name="Straight Arrow Connector 66"/>
                <p:cNvCxnSpPr/>
                <p:nvPr/>
              </p:nvCxnSpPr>
              <p:spPr bwMode="auto">
                <a:xfrm>
                  <a:off x="2637625" y="5871289"/>
                  <a:ext cx="182519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508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/>
              </p:spPr>
            </p:cxnSp>
            <p:sp>
              <p:nvSpPr>
                <p:cNvPr id="71" name="Explosion 2 70"/>
                <p:cNvSpPr/>
                <p:nvPr/>
              </p:nvSpPr>
              <p:spPr bwMode="auto">
                <a:xfrm>
                  <a:off x="6430238" y="5268149"/>
                  <a:ext cx="1017857" cy="1024388"/>
                </a:xfrm>
                <a:prstGeom prst="irregularSeal2">
                  <a:avLst/>
                </a:prstGeom>
                <a:gradFill>
                  <a:gsLst>
                    <a:gs pos="94000">
                      <a:srgbClr val="FF0000">
                        <a:alpha val="0"/>
                      </a:srgbClr>
                    </a:gs>
                    <a:gs pos="45000">
                      <a:srgbClr val="FF7A00"/>
                    </a:gs>
                    <a:gs pos="90000">
                      <a:srgbClr val="FF0300"/>
                    </a:gs>
                    <a:gs pos="9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4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72" name="Oval 71"/>
                <p:cNvSpPr/>
                <p:nvPr/>
              </p:nvSpPr>
              <p:spPr bwMode="auto">
                <a:xfrm>
                  <a:off x="7646595" y="6169610"/>
                  <a:ext cx="261734" cy="245853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00B050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4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73" name="Oval 72"/>
                <p:cNvSpPr/>
                <p:nvPr/>
              </p:nvSpPr>
              <p:spPr bwMode="auto">
                <a:xfrm>
                  <a:off x="7578404" y="5106044"/>
                  <a:ext cx="261734" cy="245853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0000FF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4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74" name="Oval 73"/>
                <p:cNvSpPr/>
                <p:nvPr/>
              </p:nvSpPr>
              <p:spPr bwMode="auto">
                <a:xfrm>
                  <a:off x="7629297" y="5283605"/>
                  <a:ext cx="261734" cy="245853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00B050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4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 bwMode="auto">
                <a:xfrm>
                  <a:off x="7760164" y="5147020"/>
                  <a:ext cx="261734" cy="245853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00B050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4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76" name="Oval 75"/>
                <p:cNvSpPr/>
                <p:nvPr/>
              </p:nvSpPr>
              <p:spPr bwMode="auto">
                <a:xfrm>
                  <a:off x="7796516" y="5304093"/>
                  <a:ext cx="261734" cy="245853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0000FF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4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cxnSp>
              <p:nvCxnSpPr>
                <p:cNvPr id="79" name="Straight Arrow Connector 78"/>
                <p:cNvCxnSpPr/>
                <p:nvPr/>
              </p:nvCxnSpPr>
              <p:spPr bwMode="auto">
                <a:xfrm flipV="1">
                  <a:off x="7169742" y="5370587"/>
                  <a:ext cx="392603" cy="204877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lg" len="lg"/>
                  <a:tailEnd type="stealth" w="sm" len="med"/>
                </a:ln>
                <a:effectLst/>
              </p:spPr>
            </p:cxnSp>
            <p:cxnSp>
              <p:nvCxnSpPr>
                <p:cNvPr id="80" name="Straight Arrow Connector 79"/>
                <p:cNvCxnSpPr/>
                <p:nvPr/>
              </p:nvCxnSpPr>
              <p:spPr bwMode="auto">
                <a:xfrm>
                  <a:off x="7169742" y="5957903"/>
                  <a:ext cx="392603" cy="204877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lg" len="lg"/>
                  <a:tailEnd type="stealth" w="sm" len="med"/>
                </a:ln>
                <a:effectLst/>
              </p:spPr>
            </p:cxnSp>
            <p:grpSp>
              <p:nvGrpSpPr>
                <p:cNvPr id="81" name="Group 118"/>
                <p:cNvGrpSpPr/>
                <p:nvPr/>
              </p:nvGrpSpPr>
              <p:grpSpPr>
                <a:xfrm>
                  <a:off x="6655274" y="5570588"/>
                  <a:ext cx="580247" cy="450731"/>
                  <a:chOff x="4038600" y="5562600"/>
                  <a:chExt cx="608148" cy="502920"/>
                </a:xfrm>
                <a:gradFill>
                  <a:gsLst>
                    <a:gs pos="69000">
                      <a:srgbClr val="FF0000">
                        <a:alpha val="0"/>
                      </a:srgbClr>
                    </a:gs>
                    <a:gs pos="45000">
                      <a:srgbClr val="FF7A00"/>
                    </a:gs>
                    <a:gs pos="9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</p:grpSpPr>
              <p:sp>
                <p:nvSpPr>
                  <p:cNvPr id="82" name="Oval 81"/>
                  <p:cNvSpPr/>
                  <p:nvPr/>
                </p:nvSpPr>
                <p:spPr bwMode="auto">
                  <a:xfrm>
                    <a:off x="4069080" y="5562600"/>
                    <a:ext cx="274320" cy="27432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innerShdw blurRad="381000" dist="127000" dir="8400000">
                      <a:srgbClr val="0000FF"/>
                    </a:innerShdw>
                  </a:effectLst>
                  <a:scene3d>
                    <a:camera prst="orthographicFront"/>
                    <a:lightRig rig="soft" dir="t"/>
                  </a:scene3d>
                  <a:sp3d prstMaterial="powder"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400" b="0" i="0" u="none" strike="noStrike" cap="none" normalizeH="0" baseline="-2500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83" name="Oval 82"/>
                  <p:cNvSpPr/>
                  <p:nvPr/>
                </p:nvSpPr>
                <p:spPr bwMode="auto">
                  <a:xfrm>
                    <a:off x="4038600" y="5715000"/>
                    <a:ext cx="274320" cy="27432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innerShdw blurRad="381000" dist="127000" dir="8400000">
                      <a:srgbClr val="00B050"/>
                    </a:innerShdw>
                  </a:effectLst>
                  <a:scene3d>
                    <a:camera prst="orthographicFront"/>
                    <a:lightRig rig="soft" dir="t"/>
                  </a:scene3d>
                  <a:sp3d prstMaterial="powder"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400" b="0" i="0" u="none" strike="noStrike" cap="none" normalizeH="0" baseline="-2500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84" name="Oval 83"/>
                  <p:cNvSpPr/>
                  <p:nvPr/>
                </p:nvSpPr>
                <p:spPr bwMode="auto">
                  <a:xfrm>
                    <a:off x="4267200" y="5562600"/>
                    <a:ext cx="274320" cy="27432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innerShdw blurRad="381000" dist="127000" dir="8400000">
                      <a:srgbClr val="00B050"/>
                    </a:innerShdw>
                  </a:effectLst>
                  <a:scene3d>
                    <a:camera prst="orthographicFront"/>
                    <a:lightRig rig="soft" dir="t"/>
                  </a:scene3d>
                  <a:sp3d prstMaterial="powder"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400" b="0" i="0" u="none" strike="noStrike" cap="none" normalizeH="0" baseline="-2500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85" name="Oval 84"/>
                  <p:cNvSpPr/>
                  <p:nvPr/>
                </p:nvSpPr>
                <p:spPr bwMode="auto">
                  <a:xfrm>
                    <a:off x="4191000" y="5662023"/>
                    <a:ext cx="274320" cy="27432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innerShdw blurRad="381000" dist="127000" dir="8400000">
                      <a:srgbClr val="0000FF"/>
                    </a:innerShdw>
                  </a:effectLst>
                  <a:scene3d>
                    <a:camera prst="orthographicFront"/>
                    <a:lightRig rig="soft" dir="t"/>
                  </a:scene3d>
                  <a:sp3d prstMaterial="powder"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400" b="0" i="0" u="none" strike="noStrike" cap="none" normalizeH="0" baseline="-2500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86" name="Oval 85"/>
                  <p:cNvSpPr/>
                  <p:nvPr/>
                </p:nvSpPr>
                <p:spPr bwMode="auto">
                  <a:xfrm>
                    <a:off x="4191000" y="5791200"/>
                    <a:ext cx="274320" cy="27432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innerShdw blurRad="381000" dist="127000" dir="8400000">
                      <a:srgbClr val="00B050"/>
                    </a:innerShdw>
                  </a:effectLst>
                  <a:scene3d>
                    <a:camera prst="orthographicFront"/>
                    <a:lightRig rig="soft" dir="t"/>
                  </a:scene3d>
                  <a:sp3d prstMaterial="powder"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400" b="0" i="0" u="none" strike="noStrike" cap="none" normalizeH="0" baseline="-2500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 bwMode="auto">
                  <a:xfrm>
                    <a:off x="4372428" y="5640252"/>
                    <a:ext cx="274320" cy="27432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innerShdw blurRad="381000" dist="127000" dir="8400000">
                      <a:srgbClr val="00B050"/>
                    </a:innerShdw>
                  </a:effectLst>
                  <a:scene3d>
                    <a:camera prst="orthographicFront"/>
                    <a:lightRig rig="soft" dir="t"/>
                  </a:scene3d>
                  <a:sp3d prstMaterial="powder"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400" b="0" i="0" u="none" strike="noStrike" cap="none" normalizeH="0" baseline="-2500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88" name="TextBox 87"/>
                <p:cNvSpPr txBox="1"/>
                <p:nvPr/>
              </p:nvSpPr>
              <p:spPr>
                <a:xfrm>
                  <a:off x="6633569" y="5705526"/>
                  <a:ext cx="48122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baseline="300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  <a:cs typeface="Arial" pitchFamily="34" charset="0"/>
                    </a:rPr>
                    <a:t>5</a:t>
                  </a:r>
                  <a:r>
                    <a:rPr lang="en-US" sz="1400" b="1" baseline="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  <a:cs typeface="Arial" pitchFamily="34" charset="0"/>
                    </a:rPr>
                    <a:t>He</a:t>
                  </a:r>
                  <a:endParaRPr lang="en-US" sz="1400" b="1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7" name="Oval 96"/>
                <p:cNvSpPr/>
                <p:nvPr/>
              </p:nvSpPr>
              <p:spPr bwMode="auto">
                <a:xfrm>
                  <a:off x="5668100" y="5633097"/>
                  <a:ext cx="261734" cy="245853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CC00CC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5735228" y="5242353"/>
                  <a:ext cx="3257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baseline="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T</a:t>
                  </a:r>
                  <a:endParaRPr lang="en-US" b="1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9" name="Oval 98"/>
                <p:cNvSpPr/>
                <p:nvPr/>
              </p:nvSpPr>
              <p:spPr bwMode="auto">
                <a:xfrm>
                  <a:off x="5735228" y="5814847"/>
                  <a:ext cx="261734" cy="245853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FF3300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 bwMode="auto">
                <a:xfrm>
                  <a:off x="5849528" y="5662447"/>
                  <a:ext cx="261734" cy="245853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FF3300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01" name="Oval 100"/>
                <p:cNvSpPr/>
                <p:nvPr/>
              </p:nvSpPr>
              <p:spPr bwMode="auto">
                <a:xfrm>
                  <a:off x="2102412" y="5676482"/>
                  <a:ext cx="261734" cy="245853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CC00CC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 bwMode="auto">
                <a:xfrm>
                  <a:off x="2153305" y="5854042"/>
                  <a:ext cx="261734" cy="245853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FF3300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2050767" y="5318960"/>
                  <a:ext cx="3513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D</a:t>
                  </a:r>
                  <a:endParaRPr lang="en-US" b="1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04" name="TextBox 103"/>
              <p:cNvSpPr txBox="1"/>
              <p:nvPr/>
            </p:nvSpPr>
            <p:spPr>
              <a:xfrm>
                <a:off x="6798386" y="6393269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Arial" pitchFamily="34" charset="0"/>
                    <a:cs typeface="Arial" pitchFamily="34" charset="0"/>
                  </a:rPr>
                  <a:t>N</a:t>
                </a:r>
                <a:r>
                  <a:rPr lang="en-US" b="1" baseline="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Arial" pitchFamily="34" charset="0"/>
                    <a:cs typeface="Arial" pitchFamily="34" charset="0"/>
                  </a:rPr>
                  <a:t>eutron</a:t>
                </a:r>
                <a:endParaRPr lang="en-US" b="1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7419371" y="4942383"/>
                <a:ext cx="564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baseline="300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r>
                  <a:rPr lang="en-US" b="1" baseline="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Arial" pitchFamily="34" charset="0"/>
                    <a:cs typeface="Arial" pitchFamily="34" charset="0"/>
                  </a:rPr>
                  <a:t>He</a:t>
                </a:r>
                <a:endParaRPr lang="en-US" b="1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4" name="Rectangle 43"/>
          <p:cNvSpPr/>
          <p:nvPr/>
        </p:nvSpPr>
        <p:spPr>
          <a:xfrm>
            <a:off x="4887134" y="4398031"/>
            <a:ext cx="3494866" cy="923330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</a:rPr>
              <a:t>Very ineffective approach as most energy is lost to heating the cold target electrons</a:t>
            </a:r>
            <a:endParaRPr lang="en-US" dirty="0">
              <a:effectLst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586" y="3"/>
            <a:ext cx="1375698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Fusion basics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57267" y="3721356"/>
            <a:ext cx="3391655" cy="25437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4852" y="3719688"/>
            <a:ext cx="266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/>
              </a:rPr>
              <a:t>MIT accelerator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7899" y="2118743"/>
            <a:ext cx="72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+</a:t>
            </a:r>
            <a:endParaRPr lang="en-US" dirty="0">
              <a:effectLst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97444" y="2161987"/>
            <a:ext cx="72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+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1385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vie2_12.0fp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8080" y="311968"/>
            <a:ext cx="4550152" cy="6009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4865" y="5638170"/>
            <a:ext cx="8562830" cy="1005840"/>
          </a:xfrm>
          <a:prstGeom prst="rect">
            <a:avLst/>
          </a:prstGeom>
          <a:effectLst/>
        </p:spPr>
        <p:txBody>
          <a:bodyPr vert="horz" lIns="0" rIns="45720" rtlCol="0" anchor="t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Simulations are useful to help peer into details of the experiment otherwise inaccessible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9615" y="1365723"/>
            <a:ext cx="22980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D. Clark – 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3D Simulation of low foot N120405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 smtClean="0">
              <a:solidFill>
                <a:prstClr val="black"/>
              </a:solidFill>
              <a:effectLst/>
              <a:latin typeface="Arial"/>
            </a:endParaRP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C. Weber – 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err="1" smtClean="0">
                <a:solidFill>
                  <a:prstClr val="black"/>
                </a:solidFill>
                <a:effectLst/>
                <a:latin typeface="Arial"/>
              </a:rPr>
              <a:t>Postprocessed</a:t>
            </a: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 movie</a:t>
            </a:r>
            <a:endParaRPr lang="en-US" b="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01" y="1384300"/>
            <a:ext cx="241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effectLst/>
                <a:latin typeface="Arial"/>
              </a:rPr>
              <a:t>3D HYDRA simulation of final stagnation phase</a:t>
            </a:r>
            <a:endParaRPr lang="en-US" sz="2000" b="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1170" y="253967"/>
            <a:ext cx="8180865" cy="1005840"/>
          </a:xfrm>
          <a:prstGeom prst="rect">
            <a:avLst/>
          </a:prstGeom>
          <a:effectLst/>
        </p:spPr>
        <p:txBody>
          <a:bodyPr vert="horz" lIns="0" rIns="45720" rtlCol="0" anchor="t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Simulations predict  perturbations will grow and severely damage the implosion at stagnation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8752" y="117090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8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Density</a:t>
            </a:r>
            <a:endParaRPr lang="en-US" b="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7773" y="1170907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8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Temperature</a:t>
            </a:r>
            <a:endParaRPr lang="en-US" b="0" dirty="0">
              <a:solidFill>
                <a:prstClr val="black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365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219654" y="2034325"/>
            <a:ext cx="5642014" cy="3471534"/>
          </a:xfrm>
          <a:prstGeom prst="rect">
            <a:avLst/>
          </a:prstGeom>
          <a:solidFill>
            <a:srgbClr val="D2D2D2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 Box 207"/>
          <p:cNvSpPr txBox="1">
            <a:spLocks noChangeArrowheads="1"/>
          </p:cNvSpPr>
          <p:nvPr/>
        </p:nvSpPr>
        <p:spPr bwMode="auto">
          <a:xfrm>
            <a:off x="3219654" y="1635577"/>
            <a:ext cx="5642015" cy="407063"/>
          </a:xfrm>
          <a:prstGeom prst="rect">
            <a:avLst/>
          </a:prstGeom>
          <a:solidFill>
            <a:srgbClr val="1F497D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 lIns="83084" tIns="41543" rIns="83084" bIns="41543">
            <a:prstTxWarp prst="textNoShape">
              <a:avLst/>
            </a:prstTxWarp>
            <a:spAutoFit/>
          </a:bodyPr>
          <a:lstStyle/>
          <a:p>
            <a:pPr marL="0" marR="0" lvl="0" indent="0" algn="ctr" defTabSz="457154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Lo-Foot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vs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Hi-Foot Growth factor at 650 µm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329572"/>
              </p:ext>
            </p:extLst>
          </p:nvPr>
        </p:nvGraphicFramePr>
        <p:xfrm>
          <a:off x="3119006" y="2034325"/>
          <a:ext cx="5944356" cy="3934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11994" y="2914109"/>
            <a:ext cx="1006056" cy="299349"/>
          </a:xfrm>
          <a:prstGeom prst="rect">
            <a:avLst/>
          </a:prstGeom>
          <a:noFill/>
        </p:spPr>
        <p:txBody>
          <a:bodyPr wrap="none" lIns="83094" tIns="41547" rIns="83094" bIns="41547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effectLst/>
                <a:latin typeface="Arial"/>
              </a:rPr>
              <a:t>Simulation</a:t>
            </a:r>
            <a:endParaRPr lang="en-US" sz="1400" b="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1027" y="2587971"/>
            <a:ext cx="847484" cy="299349"/>
          </a:xfrm>
          <a:prstGeom prst="rect">
            <a:avLst/>
          </a:prstGeom>
          <a:noFill/>
        </p:spPr>
        <p:txBody>
          <a:bodyPr wrap="none" lIns="83094" tIns="41547" rIns="83094" bIns="41547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effectLst/>
                <a:latin typeface="Arial"/>
              </a:rPr>
              <a:t>Low foot</a:t>
            </a:r>
            <a:endParaRPr lang="en-US" sz="1400" b="0" dirty="0">
              <a:solidFill>
                <a:prstClr val="black"/>
              </a:solidFill>
              <a:effectLst/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9195" y="2448597"/>
            <a:ext cx="958561" cy="1106755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734757" y="3436612"/>
            <a:ext cx="738254" cy="738516"/>
            <a:chOff x="5386569" y="1763739"/>
            <a:chExt cx="2997512" cy="2998574"/>
          </a:xfrm>
        </p:grpSpPr>
        <p:sp>
          <p:nvSpPr>
            <p:cNvPr id="9" name="Oval 8"/>
            <p:cNvSpPr/>
            <p:nvPr/>
          </p:nvSpPr>
          <p:spPr bwMode="auto">
            <a:xfrm>
              <a:off x="6072368" y="2293450"/>
              <a:ext cx="1818628" cy="1818628"/>
            </a:xfrm>
            <a:prstGeom prst="ellips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marL="0" marR="0" lvl="0" indent="0" algn="ctr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6569" y="1763739"/>
              <a:ext cx="2997512" cy="2998574"/>
            </a:xfrm>
            <a:prstGeom prst="rect">
              <a:avLst/>
            </a:prstGeom>
          </p:spPr>
        </p:pic>
      </p:grpSp>
      <p:pic>
        <p:nvPicPr>
          <p:cNvPr id="11" name="Picture 10" descr="hygrakey_ripple.JPG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441346" y="3266470"/>
            <a:ext cx="891344" cy="13826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95" y="4225747"/>
            <a:ext cx="1568262" cy="3301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3084" tIns="41543" rIns="83084" bIns="41543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50000"/>
              </a:spcBef>
              <a:defRPr b="1"/>
            </a:lvl1pPr>
          </a:lstStyle>
          <a:p>
            <a:pPr defTabSz="457154" eaLnBrk="1" fontAlgn="auto" hangingPunct="1"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effectLst/>
                <a:latin typeface="Arial"/>
              </a:rPr>
              <a:t>Ripple target</a:t>
            </a:r>
            <a:endParaRPr lang="en-US" sz="1600" b="0" dirty="0">
              <a:solidFill>
                <a:prstClr val="black"/>
              </a:solidFill>
              <a:effectLst/>
              <a:latin typeface="Arial"/>
            </a:endParaRPr>
          </a:p>
        </p:txBody>
      </p:sp>
      <p:pic>
        <p:nvPicPr>
          <p:cNvPr id="13" name="Picture 18" descr="Arrow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5267">
            <a:off x="877360" y="3733745"/>
            <a:ext cx="877551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97935" y="5061768"/>
            <a:ext cx="2167432" cy="3301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3084" tIns="41543" rIns="83084" bIns="41543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50000"/>
              </a:spcBef>
              <a:defRPr b="1"/>
            </a:lvl1pPr>
          </a:lstStyle>
          <a:p>
            <a:pPr defTabSz="457154" eaLnBrk="1" fontAlgn="auto" hangingPunct="1"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effectLst/>
                <a:latin typeface="Arial"/>
              </a:rPr>
              <a:t>X-ray snapshots</a:t>
            </a:r>
            <a:endParaRPr lang="en-US" sz="1600" b="0" dirty="0">
              <a:solidFill>
                <a:prstClr val="black"/>
              </a:solidFill>
              <a:effectLst/>
              <a:latin typeface="Arial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645329" y="2135925"/>
            <a:ext cx="984456" cy="929550"/>
            <a:chOff x="7435000" y="1229974"/>
            <a:chExt cx="1548770" cy="1462391"/>
          </a:xfrm>
        </p:grpSpPr>
        <p:grpSp>
          <p:nvGrpSpPr>
            <p:cNvPr id="16" name="Group 15"/>
            <p:cNvGrpSpPr/>
            <p:nvPr/>
          </p:nvGrpSpPr>
          <p:grpSpPr>
            <a:xfrm>
              <a:off x="8068494" y="1229974"/>
              <a:ext cx="869254" cy="1462391"/>
              <a:chOff x="273050" y="1752597"/>
              <a:chExt cx="1079500" cy="1816100"/>
            </a:xfrm>
          </p:grpSpPr>
          <p:sp>
            <p:nvSpPr>
              <p:cNvPr id="20" name="Isosceles Triangle 19"/>
              <p:cNvSpPr/>
              <p:nvPr/>
            </p:nvSpPr>
            <p:spPr>
              <a:xfrm flipV="1">
                <a:off x="273050" y="1752597"/>
                <a:ext cx="1079500" cy="1816100"/>
              </a:xfrm>
              <a:prstGeom prst="triangle">
                <a:avLst/>
              </a:prstGeom>
              <a:solidFill>
                <a:srgbClr val="FECC73"/>
              </a:solidFill>
              <a:ln w="12700" cap="rnd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1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solidFill>
                      <a:srgbClr val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Isosceles Triangle 20"/>
              <p:cNvSpPr>
                <a:spLocks noChangeAspect="1"/>
              </p:cNvSpPr>
              <p:nvPr/>
            </p:nvSpPr>
            <p:spPr>
              <a:xfrm flipV="1">
                <a:off x="340991" y="1981200"/>
                <a:ext cx="943618" cy="1587497"/>
              </a:xfrm>
              <a:prstGeom prst="triangle">
                <a:avLst/>
              </a:prstGeom>
              <a:solidFill>
                <a:srgbClr val="C88326"/>
              </a:solidFill>
              <a:ln w="12700" cap="rnd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1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solidFill>
                      <a:srgbClr val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Isosceles Triangle 21"/>
              <p:cNvSpPr>
                <a:spLocks noChangeAspect="1"/>
              </p:cNvSpPr>
              <p:nvPr/>
            </p:nvSpPr>
            <p:spPr>
              <a:xfrm flipV="1">
                <a:off x="361950" y="2051720"/>
                <a:ext cx="901700" cy="1516977"/>
              </a:xfrm>
              <a:prstGeom prst="triangle">
                <a:avLst/>
              </a:prstGeom>
              <a:solidFill>
                <a:srgbClr val="9BBB59">
                  <a:lumMod val="20000"/>
                  <a:lumOff val="80000"/>
                </a:srgbClr>
              </a:solidFill>
              <a:ln w="12700" cap="rnd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1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solidFill>
                      <a:srgbClr val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H="1">
              <a:off x="8769013" y="1812888"/>
              <a:ext cx="214757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TextBox 17"/>
            <p:cNvSpPr txBox="1"/>
            <p:nvPr/>
          </p:nvSpPr>
          <p:spPr>
            <a:xfrm>
              <a:off x="7435000" y="1518684"/>
              <a:ext cx="667939" cy="657932"/>
            </a:xfrm>
            <a:prstGeom prst="rect">
              <a:avLst/>
            </a:prstGeom>
            <a:noFill/>
          </p:spPr>
          <p:txBody>
            <a:bodyPr wrap="none" lIns="83094" tIns="41547" rIns="83094" bIns="41547" rtlCol="0">
              <a:spAutoFit/>
            </a:bodyPr>
            <a:lstStyle/>
            <a:p>
              <a:pPr marL="0" marR="0" lvl="0" indent="0" defTabSz="457154" eaLnBrk="1" fontAlgn="auto" latinLnBrk="0" hangingPunct="1">
                <a:lnSpc>
                  <a:spcPts val="129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650 </a:t>
              </a:r>
              <a:b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</a:b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µm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8012251" y="1802661"/>
              <a:ext cx="214757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23" name="Straight Arrow Connector 22"/>
          <p:cNvCxnSpPr/>
          <p:nvPr/>
        </p:nvCxnSpPr>
        <p:spPr>
          <a:xfrm>
            <a:off x="5054600" y="3251734"/>
            <a:ext cx="185686" cy="14021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5418050" y="3306960"/>
            <a:ext cx="971223" cy="514793"/>
          </a:xfrm>
          <a:prstGeom prst="rect">
            <a:avLst/>
          </a:prstGeom>
          <a:noFill/>
        </p:spPr>
        <p:txBody>
          <a:bodyPr wrap="square" lIns="83094" tIns="41547" rIns="83094" bIns="41547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srgbClr val="008000"/>
                </a:solidFill>
                <a:effectLst/>
                <a:latin typeface="Arial"/>
              </a:rPr>
              <a:t>High </a:t>
            </a:r>
            <a:br>
              <a:rPr lang="en-US" sz="1400" b="0" dirty="0" smtClean="0">
                <a:solidFill>
                  <a:srgbClr val="008000"/>
                </a:solidFill>
                <a:effectLst/>
                <a:latin typeface="Arial"/>
              </a:rPr>
            </a:br>
            <a:r>
              <a:rPr lang="en-US" sz="1400" b="0" dirty="0" smtClean="0">
                <a:solidFill>
                  <a:srgbClr val="008000"/>
                </a:solidFill>
                <a:effectLst/>
                <a:latin typeface="Arial"/>
              </a:rPr>
              <a:t>foot</a:t>
            </a:r>
            <a:endParaRPr lang="en-US" sz="1400" b="0" dirty="0">
              <a:solidFill>
                <a:srgbClr val="008000"/>
              </a:solidFill>
              <a:effectLst/>
              <a:latin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690994" y="3251734"/>
            <a:ext cx="205106" cy="37251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6" name="Straight Arrow Connector 25"/>
          <p:cNvCxnSpPr/>
          <p:nvPr/>
        </p:nvCxnSpPr>
        <p:spPr>
          <a:xfrm flipH="1">
            <a:off x="5734757" y="3821753"/>
            <a:ext cx="168905" cy="25900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Right Arrow 26"/>
          <p:cNvSpPr/>
          <p:nvPr/>
        </p:nvSpPr>
        <p:spPr bwMode="auto">
          <a:xfrm>
            <a:off x="2762905" y="3457363"/>
            <a:ext cx="579862" cy="838200"/>
          </a:xfrm>
          <a:prstGeom prst="rightArrow">
            <a:avLst/>
          </a:prstGeom>
          <a:gradFill rotWithShape="1">
            <a:gsLst>
              <a:gs pos="0">
                <a:srgbClr val="C7D8E1"/>
              </a:gs>
              <a:gs pos="100000">
                <a:srgbClr val="124A9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effectLst/>
              <a:latin typeface="Helvetica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  <p:pic>
        <p:nvPicPr>
          <p:cNvPr id="28" name="Picture 27" descr="default[2]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703099" y="3640426"/>
            <a:ext cx="717248" cy="665213"/>
          </a:xfrm>
          <a:prstGeom prst="rect">
            <a:avLst/>
          </a:prstGeom>
        </p:spPr>
      </p:pic>
      <p:pic>
        <p:nvPicPr>
          <p:cNvPr id="29" name="Picture 28" descr="default[2]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897262" y="3856129"/>
            <a:ext cx="717250" cy="660995"/>
          </a:xfrm>
          <a:prstGeom prst="rect">
            <a:avLst/>
          </a:prstGeom>
        </p:spPr>
      </p:pic>
      <p:pic>
        <p:nvPicPr>
          <p:cNvPr id="30" name="Picture 29" descr="default[2]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160396" y="4150644"/>
            <a:ext cx="717247" cy="646929"/>
          </a:xfrm>
          <a:prstGeom prst="rect">
            <a:avLst/>
          </a:prstGeom>
        </p:spPr>
      </p:pic>
      <p:pic>
        <p:nvPicPr>
          <p:cNvPr id="31" name="Picture 30" descr="default[2]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31821" y="4451876"/>
            <a:ext cx="717247" cy="660992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729116" y="4433707"/>
            <a:ext cx="545785" cy="58028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3" name="TextBox 32"/>
          <p:cNvSpPr txBox="1"/>
          <p:nvPr/>
        </p:nvSpPr>
        <p:spPr>
          <a:xfrm rot="2812570">
            <a:off x="1419855" y="4634824"/>
            <a:ext cx="1011066" cy="3301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3084" tIns="41543" rIns="83084" bIns="41543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50000"/>
              </a:spcBef>
              <a:defRPr b="1"/>
            </a:lvl1pPr>
          </a:lstStyle>
          <a:p>
            <a:pPr defTabSz="457154" eaLnBrk="1" fontAlgn="auto" hangingPunct="1"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effectLst/>
                <a:latin typeface="Arial"/>
              </a:rPr>
              <a:t>time</a:t>
            </a:r>
            <a:endParaRPr lang="en-US" sz="1600" b="0" dirty="0">
              <a:solidFill>
                <a:prstClr val="black"/>
              </a:solidFill>
              <a:effectLst/>
              <a:latin typeface="Arial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85736" y="1843396"/>
            <a:ext cx="1652665" cy="117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Freeform 34"/>
          <p:cNvSpPr/>
          <p:nvPr/>
        </p:nvSpPr>
        <p:spPr>
          <a:xfrm>
            <a:off x="302844" y="2126259"/>
            <a:ext cx="409864" cy="409864"/>
          </a:xfrm>
          <a:custGeom>
            <a:avLst/>
            <a:gdLst>
              <a:gd name="connsiteX0" fmla="*/ 450850 w 450850"/>
              <a:gd name="connsiteY0" fmla="*/ 450850 h 450850"/>
              <a:gd name="connsiteX1" fmla="*/ 450850 w 450850"/>
              <a:gd name="connsiteY1" fmla="*/ 228600 h 450850"/>
              <a:gd name="connsiteX2" fmla="*/ 76200 w 450850"/>
              <a:gd name="connsiteY2" fmla="*/ 0 h 450850"/>
              <a:gd name="connsiteX3" fmla="*/ 0 w 450850"/>
              <a:gd name="connsiteY3" fmla="*/ 225425 h 450850"/>
              <a:gd name="connsiteX4" fmla="*/ 450850 w 450850"/>
              <a:gd name="connsiteY4" fmla="*/ 45085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50" h="450850">
                <a:moveTo>
                  <a:pt x="450850" y="450850"/>
                </a:moveTo>
                <a:lnTo>
                  <a:pt x="450850" y="228600"/>
                </a:lnTo>
                <a:lnTo>
                  <a:pt x="76200" y="0"/>
                </a:lnTo>
                <a:lnTo>
                  <a:pt x="0" y="225425"/>
                </a:lnTo>
                <a:lnTo>
                  <a:pt x="450850" y="450850"/>
                </a:lnTo>
                <a:close/>
              </a:path>
            </a:pathLst>
          </a:custGeom>
          <a:solidFill>
            <a:srgbClr val="660066">
              <a:alpha val="68000"/>
            </a:srgbClr>
          </a:solidFill>
          <a:ln w="6350" cap="rnd" cmpd="sng" algn="ctr">
            <a:noFill/>
            <a:prstDash val="solid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  <p:txBody>
          <a:bodyPr lIns="83094" tIns="41547" rIns="83094" bIns="41547" rtlCol="0" anchor="ctr"/>
          <a:lstStyle/>
          <a:p>
            <a:pPr marL="0" marR="0" lvl="0" indent="0" algn="ctr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 flipV="1">
            <a:off x="308617" y="2331191"/>
            <a:ext cx="409864" cy="409864"/>
          </a:xfrm>
          <a:custGeom>
            <a:avLst/>
            <a:gdLst>
              <a:gd name="connsiteX0" fmla="*/ 450850 w 450850"/>
              <a:gd name="connsiteY0" fmla="*/ 450850 h 450850"/>
              <a:gd name="connsiteX1" fmla="*/ 450850 w 450850"/>
              <a:gd name="connsiteY1" fmla="*/ 228600 h 450850"/>
              <a:gd name="connsiteX2" fmla="*/ 76200 w 450850"/>
              <a:gd name="connsiteY2" fmla="*/ 0 h 450850"/>
              <a:gd name="connsiteX3" fmla="*/ 0 w 450850"/>
              <a:gd name="connsiteY3" fmla="*/ 225425 h 450850"/>
              <a:gd name="connsiteX4" fmla="*/ 450850 w 450850"/>
              <a:gd name="connsiteY4" fmla="*/ 45085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50" h="450850">
                <a:moveTo>
                  <a:pt x="450850" y="450850"/>
                </a:moveTo>
                <a:lnTo>
                  <a:pt x="450850" y="228600"/>
                </a:lnTo>
                <a:lnTo>
                  <a:pt x="76200" y="0"/>
                </a:lnTo>
                <a:lnTo>
                  <a:pt x="0" y="225425"/>
                </a:lnTo>
                <a:lnTo>
                  <a:pt x="450850" y="450850"/>
                </a:lnTo>
                <a:close/>
              </a:path>
            </a:pathLst>
          </a:custGeom>
          <a:solidFill>
            <a:srgbClr val="660066">
              <a:alpha val="68000"/>
            </a:srgbClr>
          </a:solidFill>
          <a:ln w="6350" cap="rnd" cmpd="sng" algn="ctr">
            <a:noFill/>
            <a:prstDash val="solid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  <p:txBody>
          <a:bodyPr lIns="83094" tIns="41547" rIns="83094" bIns="41547" rtlCol="0" anchor="ctr"/>
          <a:lstStyle/>
          <a:p>
            <a:pPr marL="0" marR="0" lvl="0" indent="0" algn="ctr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18" descr="Arrow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5267">
            <a:off x="579842" y="2235708"/>
            <a:ext cx="877551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 flipH="1">
            <a:off x="1397935" y="2570400"/>
            <a:ext cx="527454" cy="113060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/>
            <a:tailEnd type="none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9" name="Straight Arrow Connector 38"/>
          <p:cNvCxnSpPr/>
          <p:nvPr/>
        </p:nvCxnSpPr>
        <p:spPr>
          <a:xfrm flipH="1">
            <a:off x="195679" y="2531671"/>
            <a:ext cx="1263665" cy="109258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/>
            <a:tailEnd type="none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0" name="Picture 5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0" y="0"/>
            <a:ext cx="8861668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 recent, lower convergence implosions are more resilient to small target imperfections due to lower growth rates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TextBox 42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7776" y="5814122"/>
            <a:ext cx="8322197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Recent implosions have had low mix because they converged less </a:t>
            </a:r>
          </a:p>
          <a:p>
            <a:r>
              <a:rPr lang="en-US" dirty="0" smtClean="0">
                <a:effectLst/>
              </a:rPr>
              <a:t>Now we want to go back to higher convergence without introducing mix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618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097253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First test: Push these low-convergence implosions to higher velocity using thinner ablator layers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pic>
        <p:nvPicPr>
          <p:cNvPr id="1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5" b="-1685"/>
          <a:stretch>
            <a:fillRect/>
          </a:stretch>
        </p:blipFill>
        <p:spPr>
          <a:xfrm>
            <a:off x="2093367" y="1655882"/>
            <a:ext cx="4734530" cy="46908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94862" y="3461432"/>
            <a:ext cx="1117070" cy="646195"/>
          </a:xfrm>
          <a:prstGeom prst="rect">
            <a:avLst/>
          </a:prstGeom>
          <a:noFill/>
        </p:spPr>
        <p:txBody>
          <a:bodyPr wrap="none" lIns="91301" tIns="45653" rIns="91301" bIns="45653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High foot</a:t>
            </a: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(no coast)</a:t>
            </a:r>
            <a:endParaRPr lang="en-US" b="0" dirty="0">
              <a:solidFill>
                <a:prstClr val="black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8953929">
            <a:off x="4581885" y="3143784"/>
            <a:ext cx="1872552" cy="360343"/>
          </a:xfrm>
          <a:prstGeom prst="rightArrow">
            <a:avLst/>
          </a:prstGeom>
          <a:gradFill flip="none" rotWithShape="1">
            <a:gsLst>
              <a:gs pos="0">
                <a:srgbClr val="C7D8E1">
                  <a:alpha val="33000"/>
                </a:srgbClr>
              </a:gs>
              <a:gs pos="100000">
                <a:srgbClr val="124A91">
                  <a:alpha val="33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01" tIns="45653" rIns="91301" bIns="45653" anchor="ctr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effectLst/>
              <a:latin typeface="Helvetica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 rot="18840000">
            <a:off x="4384139" y="3841262"/>
            <a:ext cx="773088" cy="338419"/>
          </a:xfrm>
          <a:prstGeom prst="rect">
            <a:avLst/>
          </a:prstGeom>
          <a:noFill/>
        </p:spPr>
        <p:txBody>
          <a:bodyPr wrap="none" lIns="91301" tIns="45653" rIns="91301" bIns="45653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effectLst/>
                <a:latin typeface="Calibri"/>
                <a:cs typeface="Calibri"/>
              </a:rPr>
              <a:t>195µm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98484" y="1413649"/>
            <a:ext cx="4774322" cy="372130"/>
          </a:xfrm>
          <a:prstGeom prst="rect">
            <a:avLst/>
          </a:prstGeom>
          <a:solidFill>
            <a:srgbClr val="1F497D"/>
          </a:solidFill>
        </p:spPr>
        <p:txBody>
          <a:bodyPr wrap="square" lIns="91301" tIns="45653" rIns="91301" bIns="45653" rtlCol="0">
            <a:spAutoFit/>
          </a:bodyPr>
          <a:lstStyle/>
          <a:p>
            <a:pPr marL="0" marR="0" lvl="0" indent="0" algn="ctr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DT Yield vs. Laser Energy</a:t>
            </a:r>
          </a:p>
        </p:txBody>
      </p:sp>
      <p:sp>
        <p:nvSpPr>
          <p:cNvPr id="21" name="Right Arrow 20"/>
          <p:cNvSpPr/>
          <p:nvPr/>
        </p:nvSpPr>
        <p:spPr bwMode="auto">
          <a:xfrm rot="20013281">
            <a:off x="3386553" y="4576238"/>
            <a:ext cx="1240230" cy="360343"/>
          </a:xfrm>
          <a:prstGeom prst="rightArrow">
            <a:avLst/>
          </a:prstGeom>
          <a:gradFill flip="none" rotWithShape="1">
            <a:gsLst>
              <a:gs pos="0">
                <a:srgbClr val="C7D8E1">
                  <a:alpha val="33000"/>
                </a:srgbClr>
              </a:gs>
              <a:gs pos="100000">
                <a:srgbClr val="124A91">
                  <a:alpha val="33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01" tIns="45653" rIns="91301" bIns="45653" anchor="ctr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effectLst/>
              <a:latin typeface="Helvetica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85645" y="4235110"/>
            <a:ext cx="1056419" cy="646195"/>
          </a:xfrm>
          <a:prstGeom prst="rect">
            <a:avLst/>
          </a:prstGeom>
        </p:spPr>
        <p:txBody>
          <a:bodyPr wrap="none" lIns="91301" tIns="45653" rIns="91301" bIns="45653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High foot</a:t>
            </a: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(coast</a:t>
            </a:r>
            <a:r>
              <a:rPr lang="en-US" b="0" dirty="0">
                <a:solidFill>
                  <a:prstClr val="black"/>
                </a:solidFill>
                <a:effectLst/>
                <a:latin typeface="Calibri"/>
                <a:cs typeface="Calibri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92619" y="2358392"/>
            <a:ext cx="474504" cy="369197"/>
          </a:xfrm>
          <a:prstGeom prst="rect">
            <a:avLst/>
          </a:prstGeom>
          <a:noFill/>
        </p:spPr>
        <p:txBody>
          <a:bodyPr wrap="none" lIns="91301" tIns="45653" rIns="91301" bIns="45653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DU</a:t>
            </a:r>
            <a:endParaRPr lang="en-US" b="0" dirty="0">
              <a:solidFill>
                <a:prstClr val="black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4" name="Right Arrow 23"/>
          <p:cNvSpPr/>
          <p:nvPr/>
        </p:nvSpPr>
        <p:spPr bwMode="auto">
          <a:xfrm rot="16200000">
            <a:off x="5797525" y="2263072"/>
            <a:ext cx="489015" cy="360343"/>
          </a:xfrm>
          <a:prstGeom prst="rightArrow">
            <a:avLst/>
          </a:prstGeom>
          <a:gradFill flip="none" rotWithShape="1">
            <a:gsLst>
              <a:gs pos="0">
                <a:srgbClr val="C7D8E1">
                  <a:alpha val="33000"/>
                </a:srgbClr>
              </a:gs>
              <a:gs pos="100000">
                <a:srgbClr val="124A91">
                  <a:alpha val="33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01" tIns="45653" rIns="91301" bIns="45653" anchor="ctr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effectLst/>
              <a:latin typeface="Helvetica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265827" y="2687751"/>
            <a:ext cx="278130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6" name="Straight Arrow Connector 25"/>
          <p:cNvCxnSpPr/>
          <p:nvPr/>
        </p:nvCxnSpPr>
        <p:spPr>
          <a:xfrm flipV="1">
            <a:off x="6767219" y="2278230"/>
            <a:ext cx="0" cy="409521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Right Arrow 26"/>
          <p:cNvSpPr/>
          <p:nvPr/>
        </p:nvSpPr>
        <p:spPr bwMode="auto">
          <a:xfrm rot="18953929">
            <a:off x="4376741" y="2947059"/>
            <a:ext cx="1405644" cy="328270"/>
          </a:xfrm>
          <a:prstGeom prst="rightArrow">
            <a:avLst/>
          </a:prstGeom>
          <a:gradFill flip="none" rotWithShape="1">
            <a:gsLst>
              <a:gs pos="0">
                <a:srgbClr val="C7D8E1">
                  <a:alpha val="33000"/>
                </a:srgbClr>
              </a:gs>
              <a:gs pos="100000">
                <a:srgbClr val="124A91">
                  <a:alpha val="33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01" tIns="45653" rIns="91301" bIns="45653" anchor="ctr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effectLst/>
              <a:latin typeface="Helvetica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 rot="18840000">
            <a:off x="4074102" y="3601855"/>
            <a:ext cx="773088" cy="338419"/>
          </a:xfrm>
          <a:prstGeom prst="rect">
            <a:avLst/>
          </a:prstGeom>
          <a:noFill/>
        </p:spPr>
        <p:txBody>
          <a:bodyPr wrap="none" lIns="91301" tIns="45653" rIns="91301" bIns="45653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effectLst/>
                <a:latin typeface="Calibri"/>
                <a:cs typeface="Calibri"/>
              </a:rPr>
              <a:t>175µm</a:t>
            </a:r>
          </a:p>
        </p:txBody>
      </p:sp>
      <p:sp>
        <p:nvSpPr>
          <p:cNvPr id="29" name="Right Arrow 28"/>
          <p:cNvSpPr/>
          <p:nvPr/>
        </p:nvSpPr>
        <p:spPr bwMode="auto">
          <a:xfrm rot="16200000">
            <a:off x="5330526" y="2213633"/>
            <a:ext cx="489015" cy="360343"/>
          </a:xfrm>
          <a:prstGeom prst="rightArrow">
            <a:avLst/>
          </a:prstGeom>
          <a:gradFill flip="none" rotWithShape="1">
            <a:gsLst>
              <a:gs pos="0">
                <a:srgbClr val="C7D8E1">
                  <a:alpha val="33000"/>
                </a:srgbClr>
              </a:gs>
              <a:gs pos="100000">
                <a:srgbClr val="124A91">
                  <a:alpha val="33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01" tIns="45653" rIns="91301" bIns="45653" anchor="ctr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effectLst/>
              <a:latin typeface="Helvetica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 rot="18840000">
            <a:off x="3694204" y="3217228"/>
            <a:ext cx="773088" cy="338419"/>
          </a:xfrm>
          <a:prstGeom prst="rect">
            <a:avLst/>
          </a:prstGeom>
          <a:noFill/>
        </p:spPr>
        <p:txBody>
          <a:bodyPr wrap="none" lIns="91301" tIns="45653" rIns="91301" bIns="45653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effectLst/>
                <a:latin typeface="Calibri"/>
                <a:cs typeface="Calibri"/>
              </a:rPr>
              <a:t>165µm</a:t>
            </a:r>
          </a:p>
        </p:txBody>
      </p:sp>
      <p:sp>
        <p:nvSpPr>
          <p:cNvPr id="31" name="Right Arrow 30"/>
          <p:cNvSpPr/>
          <p:nvPr/>
        </p:nvSpPr>
        <p:spPr bwMode="auto">
          <a:xfrm rot="18953929">
            <a:off x="4142262" y="2830066"/>
            <a:ext cx="800358" cy="328270"/>
          </a:xfrm>
          <a:prstGeom prst="rightArrow">
            <a:avLst/>
          </a:prstGeom>
          <a:gradFill flip="none" rotWithShape="1">
            <a:gsLst>
              <a:gs pos="0">
                <a:srgbClr val="C7D8E1">
                  <a:alpha val="33000"/>
                </a:srgbClr>
              </a:gs>
              <a:gs pos="100000">
                <a:srgbClr val="124A91">
                  <a:alpha val="33000"/>
                </a:srgbClr>
              </a:gs>
            </a:gsLst>
            <a:lin ang="0" scaled="1"/>
            <a:tileRect/>
          </a:gradFill>
          <a:ln w="9525">
            <a:solidFill>
              <a:sysClr val="windowText" lastClr="000000"/>
            </a:solidFill>
            <a:prstDash val="dash"/>
            <a:miter lim="800000"/>
            <a:headEnd/>
            <a:tailEnd/>
          </a:ln>
          <a:effectLst/>
        </p:spPr>
        <p:txBody>
          <a:bodyPr wrap="none" lIns="91301" tIns="45653" rIns="91301" bIns="45653" anchor="ctr"/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32" name="Right Arrow 31"/>
          <p:cNvSpPr/>
          <p:nvPr/>
        </p:nvSpPr>
        <p:spPr bwMode="auto">
          <a:xfrm rot="16200000">
            <a:off x="4717938" y="2341972"/>
            <a:ext cx="429106" cy="360343"/>
          </a:xfrm>
          <a:prstGeom prst="rightArrow">
            <a:avLst/>
          </a:prstGeom>
          <a:gradFill flip="none" rotWithShape="1">
            <a:gsLst>
              <a:gs pos="0">
                <a:srgbClr val="C7D8E1">
                  <a:alpha val="33000"/>
                </a:srgbClr>
              </a:gs>
              <a:gs pos="100000">
                <a:srgbClr val="124A91">
                  <a:alpha val="33000"/>
                </a:srgbClr>
              </a:gs>
            </a:gsLst>
            <a:lin ang="0" scaled="1"/>
            <a:tileRect/>
          </a:gradFill>
          <a:ln w="9525">
            <a:solidFill>
              <a:sysClr val="windowText" lastClr="000000"/>
            </a:solidFill>
            <a:prstDash val="dash"/>
            <a:miter lim="800000"/>
            <a:headEnd/>
            <a:tailEnd/>
          </a:ln>
          <a:effectLst/>
        </p:spPr>
        <p:txBody>
          <a:bodyPr wrap="none" lIns="91301" tIns="45653" rIns="91301" bIns="45653" anchor="ctr"/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 rot="19375575">
            <a:off x="4784055" y="1763733"/>
            <a:ext cx="753730" cy="360343"/>
          </a:xfrm>
          <a:prstGeom prst="rightArrow">
            <a:avLst/>
          </a:prstGeom>
          <a:gradFill flip="none" rotWithShape="1">
            <a:gsLst>
              <a:gs pos="0">
                <a:srgbClr val="C7D8E1">
                  <a:alpha val="33000"/>
                </a:srgbClr>
              </a:gs>
              <a:gs pos="100000">
                <a:srgbClr val="124A91">
                  <a:alpha val="33000"/>
                </a:srgbClr>
              </a:gs>
            </a:gsLst>
            <a:lin ang="0" scaled="1"/>
            <a:tileRect/>
          </a:gradFill>
          <a:ln w="9525">
            <a:solidFill>
              <a:sysClr val="windowText" lastClr="000000"/>
            </a:solidFill>
            <a:prstDash val="dash"/>
            <a:miter lim="800000"/>
            <a:headEnd/>
            <a:tailEnd/>
          </a:ln>
          <a:effectLst/>
        </p:spPr>
        <p:txBody>
          <a:bodyPr wrap="none" lIns="91301" tIns="45653" rIns="91301" bIns="45653" anchor="ctr"/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462803" y="2665133"/>
            <a:ext cx="133350" cy="122366"/>
          </a:xfrm>
          <a:prstGeom prst="rect">
            <a:avLst/>
          </a:prstGeom>
          <a:solidFill>
            <a:srgbClr val="B3C8E0"/>
          </a:solidFill>
          <a:ln w="9525">
            <a:noFill/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 defTabSz="457154" eaLnBrk="1" fontAlgn="auto" hangingPunct="1">
              <a:spcAft>
                <a:spcPts val="0"/>
              </a:spcAft>
            </a:pPr>
            <a:endParaRPr lang="en-US" sz="1600" b="0" dirty="0">
              <a:solidFill>
                <a:srgbClr val="000000"/>
              </a:solidFill>
              <a:effectLst/>
              <a:latin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44041" y="2345199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?</a:t>
            </a:r>
            <a:endParaRPr lang="en-US" b="0" dirty="0">
              <a:solidFill>
                <a:prstClr val="black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63576" y="1773249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?</a:t>
            </a:r>
            <a:endParaRPr lang="en-US" b="0" dirty="0">
              <a:solidFill>
                <a:prstClr val="black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4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Cross_Mix Velocity15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4" b="-654"/>
          <a:stretch>
            <a:fillRect/>
          </a:stretch>
        </p:blipFill>
        <p:spPr>
          <a:xfrm>
            <a:off x="385035" y="1591240"/>
            <a:ext cx="4836903" cy="4836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158" y="3252460"/>
            <a:ext cx="2290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Bremsstrahlung ~ Z</a:t>
            </a:r>
            <a:r>
              <a:rPr lang="en-US" b="0" baseline="30000" dirty="0" smtClean="0">
                <a:solidFill>
                  <a:prstClr val="black"/>
                </a:solidFill>
                <a:effectLst/>
                <a:latin typeface="Arial"/>
              </a:rPr>
              <a:t>2</a:t>
            </a:r>
            <a:endParaRPr lang="en-US" b="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837" y="3452515"/>
            <a:ext cx="2833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srgbClr val="008000"/>
                </a:solidFill>
                <a:effectLst/>
                <a:latin typeface="Calibri"/>
                <a:cs typeface="Calibri"/>
              </a:rPr>
              <a:t>High-foot: </a:t>
            </a:r>
            <a:endParaRPr lang="en-US" sz="2000" b="0" dirty="0" smtClean="0">
              <a:solidFill>
                <a:srgbClr val="008000"/>
              </a:solidFill>
              <a:effectLst/>
              <a:latin typeface="Calibri"/>
              <a:cs typeface="Calibri"/>
            </a:endParaRP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8000"/>
                </a:solidFill>
                <a:effectLst/>
                <a:latin typeface="Calibri"/>
                <a:cs typeface="Calibri"/>
              </a:rPr>
              <a:t>mix free at high velocity</a:t>
            </a:r>
            <a:endParaRPr lang="en-US" sz="2000" b="0" dirty="0">
              <a:solidFill>
                <a:srgbClr val="008000"/>
              </a:solidFill>
              <a:effectLst/>
              <a:latin typeface="Calibri"/>
              <a:cs typeface="Calibri"/>
            </a:endParaRPr>
          </a:p>
        </p:txBody>
      </p:sp>
      <p:cxnSp>
        <p:nvCxnSpPr>
          <p:cNvPr id="5" name="Straight Connector 4"/>
          <p:cNvCxnSpPr>
            <a:endCxn id="4" idx="1"/>
          </p:cNvCxnSpPr>
          <p:nvPr/>
        </p:nvCxnSpPr>
        <p:spPr>
          <a:xfrm flipV="1">
            <a:off x="4702776" y="3806458"/>
            <a:ext cx="1241061" cy="147506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" name="Straight Connector 5"/>
          <p:cNvCxnSpPr/>
          <p:nvPr/>
        </p:nvCxnSpPr>
        <p:spPr>
          <a:xfrm flipV="1">
            <a:off x="2518376" y="2030321"/>
            <a:ext cx="3358162" cy="24892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Straight Connector 6"/>
          <p:cNvCxnSpPr/>
          <p:nvPr/>
        </p:nvCxnSpPr>
        <p:spPr>
          <a:xfrm flipV="1">
            <a:off x="3091982" y="2030321"/>
            <a:ext cx="2784556" cy="36131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" name="Text Box 207"/>
          <p:cNvSpPr txBox="1">
            <a:spLocks noChangeArrowheads="1"/>
          </p:cNvSpPr>
          <p:nvPr/>
        </p:nvSpPr>
        <p:spPr bwMode="auto">
          <a:xfrm>
            <a:off x="385035" y="1230429"/>
            <a:ext cx="4836903" cy="407063"/>
          </a:xfrm>
          <a:prstGeom prst="rect">
            <a:avLst/>
          </a:prstGeom>
          <a:solidFill>
            <a:srgbClr val="1F497D"/>
          </a:solidFill>
          <a:ln w="12700">
            <a:noFill/>
            <a:miter lim="800000"/>
            <a:headEnd/>
            <a:tailEnd/>
          </a:ln>
        </p:spPr>
        <p:txBody>
          <a:bodyPr wrap="square" lIns="83084" tIns="41543" rIns="83084" bIns="41543">
            <a:prstTxWarp prst="textNoShape">
              <a:avLst/>
            </a:prstTxWarp>
            <a:spAutoFit/>
          </a:bodyPr>
          <a:lstStyle/>
          <a:p>
            <a:pPr marL="0" marR="0" lvl="0" indent="0" algn="ctr" defTabSz="457154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Mix vs. implosion Velocity</a:t>
            </a:r>
          </a:p>
        </p:txBody>
      </p:sp>
      <p:pic>
        <p:nvPicPr>
          <p:cNvPr id="9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0"/>
            <a:ext cx="8097253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This was demonstrated to work well – implosions did not mix even at very high velocity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11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837" y="1698981"/>
            <a:ext cx="2833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70C0"/>
                </a:solidFill>
                <a:effectLst/>
                <a:latin typeface="Calibri"/>
                <a:cs typeface="Calibri"/>
              </a:rPr>
              <a:t>Low-foot</a:t>
            </a:r>
            <a:r>
              <a:rPr lang="en-US" sz="2000" b="0" dirty="0">
                <a:solidFill>
                  <a:srgbClr val="0070C0"/>
                </a:solidFill>
                <a:effectLst/>
                <a:latin typeface="Calibri"/>
                <a:cs typeface="Calibri"/>
              </a:rPr>
              <a:t>: </a:t>
            </a:r>
            <a:endParaRPr lang="en-US" sz="2000" b="0" dirty="0" smtClean="0">
              <a:solidFill>
                <a:srgbClr val="0070C0"/>
              </a:solidFill>
              <a:effectLst/>
              <a:latin typeface="Calibri"/>
              <a:cs typeface="Calibri"/>
            </a:endParaRP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70C0"/>
                </a:solidFill>
                <a:effectLst/>
                <a:latin typeface="Calibri"/>
                <a:cs typeface="Calibri"/>
              </a:rPr>
              <a:t>High mix at intermediate velocity</a:t>
            </a:r>
            <a:endParaRPr lang="en-US" sz="2000" b="0" dirty="0">
              <a:solidFill>
                <a:srgbClr val="0070C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7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218025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Another outstanding question concerns inefficiencies in assembling the fuel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542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4908" y="1717589"/>
            <a:ext cx="79453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Non-uniformities in hotspot</a:t>
            </a:r>
          </a:p>
          <a:p>
            <a:endParaRPr lang="en-US" dirty="0" smtClean="0">
              <a:effectLst/>
            </a:endParaRPr>
          </a:p>
          <a:p>
            <a:r>
              <a:rPr lang="en-US" dirty="0">
                <a:effectLst/>
              </a:rPr>
              <a:t>	</a:t>
            </a:r>
            <a:r>
              <a:rPr lang="en-US" dirty="0" smtClean="0">
                <a:effectLst/>
                <a:sym typeface="Symbol" panose="05050102010706020507" pitchFamily="18" charset="2"/>
              </a:rPr>
              <a:t> </a:t>
            </a:r>
            <a:r>
              <a:rPr lang="en-US" dirty="0" err="1" smtClean="0">
                <a:effectLst/>
              </a:rPr>
              <a:t>pdV</a:t>
            </a:r>
            <a:r>
              <a:rPr lang="en-US" dirty="0" smtClean="0">
                <a:effectLst/>
              </a:rPr>
              <a:t> work lost to setting fuel in motion</a:t>
            </a:r>
          </a:p>
          <a:p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Non-uniformities in fuel layer</a:t>
            </a:r>
          </a:p>
          <a:p>
            <a:endParaRPr lang="en-US" dirty="0" smtClean="0">
              <a:effectLst/>
            </a:endParaRPr>
          </a:p>
          <a:p>
            <a:r>
              <a:rPr lang="en-US" dirty="0">
                <a:effectLst/>
              </a:rPr>
              <a:t>	</a:t>
            </a:r>
            <a:r>
              <a:rPr lang="en-US" dirty="0">
                <a:effectLst/>
                <a:sym typeface="Symbol" panose="05050102010706020507" pitchFamily="18" charset="2"/>
              </a:rPr>
              <a:t>  </a:t>
            </a:r>
            <a:r>
              <a:rPr lang="en-US" dirty="0" smtClean="0">
                <a:effectLst/>
              </a:rPr>
              <a:t>less efficient inertial confinement</a:t>
            </a:r>
          </a:p>
          <a:p>
            <a:r>
              <a:rPr lang="en-US" dirty="0">
                <a:effectLst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6050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218025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X-ray  and neutron measurements of hot-spot shape indicate significant hot-spot asymmetry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542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pic>
        <p:nvPicPr>
          <p:cNvPr id="12" name="Picture 11" descr="N130802-002_TC000-000_Averaged_Filter_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595" y="3270005"/>
            <a:ext cx="1172279" cy="1153963"/>
          </a:xfrm>
          <a:prstGeom prst="rect">
            <a:avLst/>
          </a:prstGeom>
        </p:spPr>
      </p:pic>
      <p:pic>
        <p:nvPicPr>
          <p:cNvPr id="13" name="Picture 12" descr="N130530-001_TC090-078_Averaged_Filter_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772" y="1610911"/>
            <a:ext cx="1212766" cy="12398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289" y="1314934"/>
            <a:ext cx="4237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err="1">
                <a:solidFill>
                  <a:prstClr val="black"/>
                </a:solidFill>
                <a:effectLst/>
                <a:latin typeface="Arial"/>
              </a:rPr>
              <a:t>Time-integrated x-ray emission (equatorial view)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02" y="2947367"/>
            <a:ext cx="3813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err="1">
                <a:solidFill>
                  <a:prstClr val="black"/>
                </a:solidFill>
                <a:effectLst/>
                <a:latin typeface="Arial"/>
              </a:rPr>
              <a:t>Time-integrated x-ray emission (polar view)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02" y="4510074"/>
            <a:ext cx="3722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err="1">
                <a:solidFill>
                  <a:prstClr val="black"/>
                </a:solidFill>
                <a:effectLst/>
                <a:latin typeface="Arial"/>
              </a:rPr>
              <a:t>Time integrated neutron (equatorial view)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658" y="4802790"/>
            <a:ext cx="1184181" cy="1159983"/>
          </a:xfrm>
          <a:prstGeom prst="rect">
            <a:avLst/>
          </a:prstGeom>
        </p:spPr>
      </p:pic>
      <p:pic>
        <p:nvPicPr>
          <p:cNvPr id="18" name="Picture 17" descr="N130501-002_C1_ph_00_01_04_point0_im05_MLGAUSS_RelT1.0e-04Iter104_multirecon-contour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387" y="4907006"/>
            <a:ext cx="864123" cy="844022"/>
          </a:xfrm>
          <a:prstGeom prst="rect">
            <a:avLst/>
          </a:prstGeom>
        </p:spPr>
      </p:pic>
      <p:pic>
        <p:nvPicPr>
          <p:cNvPr id="19" name="Picture 18" descr="N130710-002_Overlayed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07" t="6826" r="17426" b="10712"/>
          <a:stretch/>
        </p:blipFill>
        <p:spPr>
          <a:xfrm>
            <a:off x="5394959" y="4792619"/>
            <a:ext cx="1190042" cy="1170154"/>
          </a:xfrm>
          <a:prstGeom prst="rect">
            <a:avLst/>
          </a:prstGeom>
        </p:spPr>
      </p:pic>
      <p:pic>
        <p:nvPicPr>
          <p:cNvPr id="20" name="Picture 19" descr="N130812-002_Overlayed_save.pdf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84" b="10847"/>
          <a:stretch/>
        </p:blipFill>
        <p:spPr>
          <a:xfrm>
            <a:off x="2877357" y="4803587"/>
            <a:ext cx="1166030" cy="1159185"/>
          </a:xfrm>
          <a:prstGeom prst="rect">
            <a:avLst/>
          </a:prstGeom>
        </p:spPr>
      </p:pic>
      <p:pic>
        <p:nvPicPr>
          <p:cNvPr id="21" name="Picture 20" descr="N130927-003_Overlaid_X.pdf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17" b="10233"/>
          <a:stretch/>
        </p:blipFill>
        <p:spPr>
          <a:xfrm>
            <a:off x="1504549" y="4813623"/>
            <a:ext cx="1211333" cy="1149149"/>
          </a:xfrm>
          <a:prstGeom prst="rect">
            <a:avLst/>
          </a:prstGeom>
        </p:spPr>
      </p:pic>
      <p:pic>
        <p:nvPicPr>
          <p:cNvPr id="22" name="Picture 21" descr="N131119-002_Overlaid_X.pdf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19" b="10075"/>
          <a:stretch/>
        </p:blipFill>
        <p:spPr>
          <a:xfrm>
            <a:off x="142252" y="4816164"/>
            <a:ext cx="1223050" cy="11466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5717" y="4808272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>
                <a:solidFill>
                  <a:srgbClr val="FF0000"/>
                </a:solidFill>
                <a:effectLst/>
                <a:latin typeface="Arial"/>
                <a:cs typeface="Arial"/>
              </a:rPr>
              <a:t>13-17 MeV</a:t>
            </a: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>
                <a:solidFill>
                  <a:srgbClr val="48FFE7"/>
                </a:solidFill>
                <a:effectLst/>
                <a:latin typeface="Arial"/>
                <a:cs typeface="Arial"/>
              </a:rPr>
              <a:t>6-12 MeV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54" y="1589361"/>
            <a:ext cx="1309572" cy="12983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786" y="1593082"/>
            <a:ext cx="1272918" cy="12946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3484" y="1610445"/>
            <a:ext cx="1278356" cy="12772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646" y="1593822"/>
            <a:ext cx="1368591" cy="12938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3267" y="1608156"/>
            <a:ext cx="1215376" cy="127955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8" y="3209526"/>
            <a:ext cx="1320735" cy="12664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020" y="3219200"/>
            <a:ext cx="1309264" cy="12567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8717" y="3209526"/>
            <a:ext cx="1309765" cy="12664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1874" y="3209526"/>
            <a:ext cx="1305491" cy="12664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498" y="3209526"/>
            <a:ext cx="1295262" cy="1266456"/>
          </a:xfrm>
          <a:prstGeom prst="rect">
            <a:avLst/>
          </a:prstGeom>
        </p:spPr>
      </p:pic>
      <p:pic>
        <p:nvPicPr>
          <p:cNvPr id="34" name="Picture 1" descr="image001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9141" y="3290014"/>
            <a:ext cx="1138127" cy="10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401689" y="2813275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78184" y="2813275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5889" y="2813275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63986" y="2816716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40481" y="2816716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98186" y="2816716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12236" y="2821806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88731" y="2821806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46436" y="2821806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62211" y="2830162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38706" y="2830162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96411" y="2830162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16951" y="2823533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793446" y="2823533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551151" y="2823533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8776" y="4431631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95271" y="4431631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2976" y="4431631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781073" y="4435072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57568" y="4435072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15273" y="4435072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129323" y="4440162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05818" y="4440162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463523" y="4440162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643774" y="4448518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20269" y="4448518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977974" y="4448518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198514" y="4450770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775009" y="4450770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532714" y="4450770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954010" y="4319659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453789" y="4319659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245590" y="4319659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7116" y="2445772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8525" y="1891777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20523" y="2164513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407377" y="2444758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438786" y="1890763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490784" y="2163499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742075" y="2453281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773484" y="1899286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825482" y="2172022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259555" y="2453281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290964" y="1899286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342962" y="2172022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841970" y="2461446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873379" y="1907451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925377" y="2180187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4203" y="4064128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5612" y="3510133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37610" y="3782869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417600" y="4062977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449009" y="3508982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501007" y="3781718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741953" y="4057499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773362" y="3503504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825360" y="3776240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301857" y="4063114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333266" y="3509119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385264" y="3781855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840581" y="4054591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871990" y="3500596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923988" y="3773332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629141" y="3985393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52026" y="3499582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704024" y="3738226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68386" y="5962771"/>
            <a:ext cx="187401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-100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12691" y="5962771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138450" y="5962771"/>
            <a:ext cx="155992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100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963861" y="5962771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80051" y="5962771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7636" y="5751028"/>
            <a:ext cx="187401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-100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97988" y="5536776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9045" y="4893710"/>
            <a:ext cx="155992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100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21042" y="5099765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81395" y="5322365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605618" y="5956407"/>
            <a:ext cx="187401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-100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849923" y="5956407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457920" y="5956407"/>
            <a:ext cx="155992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100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2301093" y="5956407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117283" y="5956407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374868" y="5744664"/>
            <a:ext cx="187401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-100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435220" y="5530412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406277" y="4887346"/>
            <a:ext cx="155992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100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458274" y="5093401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518627" y="5316001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930813" y="5958399"/>
            <a:ext cx="187401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-100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175118" y="5958399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3800877" y="5958399"/>
            <a:ext cx="155992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100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626288" y="5958399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442478" y="5958399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2700063" y="5746656"/>
            <a:ext cx="187401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-100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2760415" y="5532404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2731472" y="4889338"/>
            <a:ext cx="155992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100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2783469" y="5095393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843822" y="5317993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462932" y="5943679"/>
            <a:ext cx="187401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-100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5707237" y="5943679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332996" y="5943679"/>
            <a:ext cx="155992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100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6158407" y="5943679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5974597" y="5943679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5232182" y="5731936"/>
            <a:ext cx="187401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-100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5292534" y="5517684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5263591" y="4874618"/>
            <a:ext cx="155992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100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315588" y="5080673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5375941" y="5303273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7772066" y="5953192"/>
            <a:ext cx="155992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100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7556846" y="5956019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80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7339616" y="5956019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60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130741" y="5956019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40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913511" y="5956019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20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587666" y="5830679"/>
            <a:ext cx="155992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100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628297" y="5176919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40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628297" y="4959663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20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6630307" y="5396167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60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6638662" y="5605067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80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8249167" y="5745127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8800597" y="5745127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8575012" y="5745127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8043339" y="5569812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-60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8066393" y="4940613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60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8126746" y="5263485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527454" y="4798735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>
                <a:solidFill>
                  <a:srgbClr val="FF0000"/>
                </a:solidFill>
                <a:effectLst/>
                <a:latin typeface="Arial"/>
                <a:cs typeface="Arial"/>
              </a:rPr>
              <a:t>13-17 MeV</a:t>
            </a: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>
                <a:solidFill>
                  <a:srgbClr val="48FFE7"/>
                </a:solidFill>
                <a:effectLst/>
                <a:latin typeface="Arial"/>
                <a:cs typeface="Arial"/>
              </a:rPr>
              <a:t>6-12 MeV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2835548" y="4789198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>
                <a:solidFill>
                  <a:srgbClr val="FF0000"/>
                </a:solidFill>
                <a:effectLst/>
                <a:latin typeface="Arial"/>
                <a:cs typeface="Arial"/>
              </a:rPr>
              <a:t>13-17 MeV</a:t>
            </a: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>
                <a:solidFill>
                  <a:srgbClr val="48FFE7"/>
                </a:solidFill>
                <a:effectLst/>
                <a:latin typeface="Arial"/>
                <a:cs typeface="Arial"/>
              </a:rPr>
              <a:t>6-12 MeV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5376497" y="4779661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>
                <a:solidFill>
                  <a:srgbClr val="FF0000"/>
                </a:solidFill>
                <a:effectLst/>
                <a:latin typeface="Arial"/>
                <a:cs typeface="Arial"/>
              </a:rPr>
              <a:t>13-17 MeV</a:t>
            </a: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>
                <a:solidFill>
                  <a:srgbClr val="48FFE7"/>
                </a:solidFill>
                <a:effectLst/>
                <a:latin typeface="Arial"/>
                <a:cs typeface="Arial"/>
              </a:rPr>
              <a:t>6-12 MeV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6679637" y="478717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>
                <a:solidFill>
                  <a:srgbClr val="FF0000"/>
                </a:solidFill>
                <a:effectLst/>
                <a:latin typeface="Arial"/>
                <a:cs typeface="Arial"/>
              </a:rPr>
              <a:t>13-17 MeV</a:t>
            </a: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>
                <a:solidFill>
                  <a:srgbClr val="48FFE7"/>
                </a:solidFill>
                <a:effectLst/>
                <a:latin typeface="Arial"/>
                <a:cs typeface="Arial"/>
              </a:rPr>
              <a:t>6-12 MeV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6902563" y="2814652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479058" y="2814652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7236763" y="2814652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6536463" y="2434803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558991" y="1880808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6610989" y="2153544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pic>
        <p:nvPicPr>
          <p:cNvPr id="175" name="Picture 174" descr="N130802-002_TC090-078_Averaged_Filter_E.png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575" y="1664194"/>
            <a:ext cx="1163632" cy="1154471"/>
          </a:xfrm>
          <a:prstGeom prst="rect">
            <a:avLst/>
          </a:prstGeom>
        </p:spPr>
      </p:pic>
      <p:sp>
        <p:nvSpPr>
          <p:cNvPr id="176" name="TextBox 175"/>
          <p:cNvSpPr txBox="1"/>
          <p:nvPr/>
        </p:nvSpPr>
        <p:spPr>
          <a:xfrm>
            <a:off x="4008757" y="2454704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4040166" y="1900709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4092164" y="2173445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4033297" y="4064537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4064706" y="3510542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4116704" y="3783278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4367008" y="2813823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943503" y="2813823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4701208" y="2813823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4366333" y="4432179"/>
            <a:ext cx="135404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-50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4942828" y="4432179"/>
            <a:ext cx="103995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4700533" y="4432179"/>
            <a:ext cx="51997" cy="12311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871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7755038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Neutron spectrometry measurements indicate directional motion of the hotspot during burn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289327" y="6031334"/>
            <a:ext cx="6587923" cy="666814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83119" tIns="41559" rIns="83119" bIns="41559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 smtClean="0">
                <a:effectLst/>
                <a:cs typeface="Times New Roman" pitchFamily="18" charset="0"/>
              </a:rPr>
              <a:t>Directional or turbulent motion “steals” kinetic energy from the </a:t>
            </a:r>
            <a:r>
              <a:rPr lang="en-US" dirty="0" err="1" smtClean="0">
                <a:effectLst/>
                <a:cs typeface="Times New Roman" pitchFamily="18" charset="0"/>
              </a:rPr>
              <a:t>pdV</a:t>
            </a:r>
            <a:r>
              <a:rPr lang="en-US" dirty="0" smtClean="0">
                <a:effectLst/>
                <a:cs typeface="Times New Roman" pitchFamily="18" charset="0"/>
              </a:rPr>
              <a:t> work on the hotspot and must be minimized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409" y="1148483"/>
            <a:ext cx="6937349" cy="44888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505" y="2209275"/>
            <a:ext cx="1987060" cy="8393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3103" tIns="41551" rIns="83103" bIns="41551" rtlCol="0">
            <a:spAutoFit/>
          </a:bodyPr>
          <a:lstStyle/>
          <a:p>
            <a:r>
              <a:rPr lang="en-US" sz="1600" b="1" dirty="0">
                <a:effectLst/>
              </a:rPr>
              <a:t>Spec E</a:t>
            </a:r>
          </a:p>
          <a:p>
            <a:r>
              <a:rPr lang="en-US" sz="1600" b="1" dirty="0">
                <a:effectLst/>
              </a:rPr>
              <a:t>DT:  4 ± 25 km/s</a:t>
            </a:r>
          </a:p>
          <a:p>
            <a:r>
              <a:rPr lang="en-US" sz="1600" b="1" dirty="0">
                <a:effectLst/>
              </a:rPr>
              <a:t>DD: -4 ± 15 km/s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63916" y="3455163"/>
            <a:ext cx="1908617" cy="8225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3103" tIns="41551" rIns="83103" bIns="41551" rtlCol="0">
            <a:spAutoFit/>
          </a:bodyPr>
          <a:lstStyle/>
          <a:p>
            <a:r>
              <a:rPr lang="en-US" sz="1600" b="1" dirty="0">
                <a:effectLst/>
              </a:rPr>
              <a:t>Spec A</a:t>
            </a:r>
          </a:p>
          <a:p>
            <a:r>
              <a:rPr lang="en-US" sz="1600" b="1" dirty="0">
                <a:effectLst/>
              </a:rPr>
              <a:t>DT: -9 ± 25 km/s</a:t>
            </a:r>
          </a:p>
          <a:p>
            <a:r>
              <a:rPr lang="en-US" sz="1600" b="1" dirty="0">
                <a:effectLst/>
              </a:rPr>
              <a:t>DD: -39 ± 15 km/s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74577" y="5079310"/>
            <a:ext cx="2020281" cy="8393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3103" tIns="41551" rIns="83103" bIns="41551" rtlCol="0">
            <a:spAutoFit/>
          </a:bodyPr>
          <a:lstStyle/>
          <a:p>
            <a:r>
              <a:rPr lang="en-US" sz="1600" b="1" dirty="0">
                <a:effectLst/>
              </a:rPr>
              <a:t>Spec SP</a:t>
            </a:r>
          </a:p>
          <a:p>
            <a:r>
              <a:rPr lang="en-US" sz="1600" b="1" dirty="0">
                <a:effectLst/>
              </a:rPr>
              <a:t>DT: -20 ± 25 km/s</a:t>
            </a:r>
          </a:p>
          <a:p>
            <a:r>
              <a:rPr lang="en-US" sz="1600" b="1" dirty="0">
                <a:effectLst/>
              </a:rPr>
              <a:t>DD:-37  ± 15 km/s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4580" y="1915488"/>
            <a:ext cx="1734356" cy="5875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3103" tIns="41551" rIns="83103" bIns="41551" rtlCol="0">
            <a:spAutoFit/>
          </a:bodyPr>
          <a:lstStyle/>
          <a:p>
            <a:r>
              <a:rPr lang="en-US" sz="1600" b="1" dirty="0">
                <a:effectLst/>
              </a:rPr>
              <a:t>NITOF</a:t>
            </a:r>
          </a:p>
          <a:p>
            <a:r>
              <a:rPr lang="en-US" sz="1600" b="1" dirty="0">
                <a:effectLst/>
              </a:rPr>
              <a:t>DT: -3 ± 4 km/s</a:t>
            </a:r>
          </a:p>
        </p:txBody>
      </p:sp>
    </p:spTree>
    <p:extLst>
      <p:ext uri="{BB962C8B-B14F-4D97-AF65-F5344CB8AC3E}">
        <p14:creationId xmlns:p14="http://schemas.microsoft.com/office/powerpoint/2010/main" val="171962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85344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Neutron spectrometry measurements indicate substantial, systematic low-mode dense fuel </a:t>
            </a:r>
            <a:r>
              <a:rPr lang="el-GR" sz="2200" i="1" dirty="0" smtClean="0">
                <a:solidFill>
                  <a:srgbClr val="660033"/>
                </a:solidFill>
                <a:effectLst/>
                <a:latin typeface="Arial"/>
                <a:cs typeface="Arial"/>
              </a:rPr>
              <a:t>ρ</a:t>
            </a:r>
            <a:r>
              <a:rPr lang="en-US" sz="2200" i="1" dirty="0" smtClean="0">
                <a:solidFill>
                  <a:srgbClr val="660033"/>
                </a:solidFill>
                <a:effectLst/>
                <a:cs typeface="Arial" charset="0"/>
              </a:rPr>
              <a:t>R 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asymmetry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67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921" y="1096670"/>
            <a:ext cx="3762132" cy="347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9" y="1096669"/>
            <a:ext cx="3762132" cy="345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73781" y="4687747"/>
            <a:ext cx="4816385" cy="2053819"/>
            <a:chOff x="1873781" y="4687747"/>
            <a:chExt cx="4816385" cy="2053819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15546" y="4687747"/>
              <a:ext cx="3995028" cy="2053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Oval 32"/>
            <p:cNvSpPr/>
            <p:nvPr/>
          </p:nvSpPr>
          <p:spPr>
            <a:xfrm>
              <a:off x="1975970" y="5972782"/>
              <a:ext cx="628308" cy="67090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effectLst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799448" y="5393129"/>
              <a:ext cx="628308" cy="67090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effectLst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165101" y="5174818"/>
              <a:ext cx="628308" cy="670906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effectLst/>
              </a:endParaRPr>
            </a:p>
          </p:txBody>
        </p:sp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2951544" y="4756368"/>
              <a:ext cx="807140" cy="338554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FF"/>
                  </a:solidFill>
                  <a:effectLst/>
                  <a:cs typeface="Times New Roman" pitchFamily="18" charset="0"/>
                </a:rPr>
                <a:t>MRS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43710" y="5075024"/>
              <a:ext cx="9464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/>
                </a:rPr>
                <a:t>Spec-E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73781" y="5672234"/>
              <a:ext cx="906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effectLst/>
                </a:rPr>
                <a:t>Spec-A</a:t>
              </a:r>
            </a:p>
          </p:txBody>
        </p:sp>
      </p:grpSp>
      <p:sp>
        <p:nvSpPr>
          <p:cNvPr id="39" name="TextBox 1"/>
          <p:cNvSpPr txBox="1"/>
          <p:nvPr/>
        </p:nvSpPr>
        <p:spPr>
          <a:xfrm>
            <a:off x="2844050" y="2906908"/>
            <a:ext cx="1001328" cy="314754"/>
          </a:xfrm>
          <a:prstGeom prst="rect">
            <a:avLst/>
          </a:prstGeom>
        </p:spPr>
        <p:txBody>
          <a:bodyPr wrap="none" lIns="83119" tIns="41559" rIns="83119" bIns="4155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rgbClr val="FF0000"/>
                </a:solidFill>
                <a:effectLst/>
                <a:latin typeface="+mj-lt"/>
              </a:rPr>
              <a:t>10-12 MeV</a:t>
            </a:r>
          </a:p>
        </p:txBody>
      </p:sp>
      <p:sp>
        <p:nvSpPr>
          <p:cNvPr id="40" name="TextBox 1"/>
          <p:cNvSpPr txBox="1"/>
          <p:nvPr/>
        </p:nvSpPr>
        <p:spPr>
          <a:xfrm>
            <a:off x="6927638" y="2850740"/>
            <a:ext cx="1001328" cy="314754"/>
          </a:xfrm>
          <a:prstGeom prst="rect">
            <a:avLst/>
          </a:prstGeom>
        </p:spPr>
        <p:txBody>
          <a:bodyPr wrap="none" lIns="83119" tIns="41559" rIns="83119" bIns="4155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rgbClr val="0000FF"/>
                </a:solidFill>
                <a:effectLst/>
                <a:latin typeface="+mj-lt"/>
              </a:rPr>
              <a:t>10-12 MeV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23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4" b="25932"/>
          <a:stretch/>
        </p:blipFill>
        <p:spPr bwMode="auto">
          <a:xfrm>
            <a:off x="4465941" y="3520850"/>
            <a:ext cx="4542062" cy="3050616"/>
          </a:xfrm>
          <a:prstGeom prst="rect">
            <a:avLst/>
          </a:prstGeom>
          <a:noFill/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 b="39984"/>
          <a:stretch/>
        </p:blipFill>
        <p:spPr bwMode="auto">
          <a:xfrm>
            <a:off x="30444" y="1183698"/>
            <a:ext cx="4365306" cy="2337152"/>
          </a:xfrm>
          <a:prstGeom prst="rect">
            <a:avLst/>
          </a:prstGeom>
          <a:noFill/>
        </p:spPr>
      </p:pic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5344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Directional neutron yield measurements also indicate substantial dense fuel </a:t>
            </a:r>
            <a:r>
              <a:rPr lang="en-US" sz="2200" i="1" dirty="0" smtClean="0">
                <a:solidFill>
                  <a:srgbClr val="660033"/>
                </a:solidFill>
                <a:effectLst/>
                <a:cs typeface="Arial" charset="0"/>
                <a:sym typeface="Symbol" panose="05050102010706020507" pitchFamily="18" charset="2"/>
              </a:rPr>
              <a:t>R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  <a:sym typeface="Symbol" panose="05050102010706020507" pitchFamily="18" charset="2"/>
              </a:rPr>
              <a:t> asymmetry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664555" y="1369934"/>
            <a:ext cx="1416050" cy="336550"/>
            <a:chOff x="6835773" y="5995923"/>
            <a:chExt cx="1416050" cy="336550"/>
          </a:xfrm>
        </p:grpSpPr>
        <p:pic>
          <p:nvPicPr>
            <p:cNvPr id="19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57998" y="5995923"/>
              <a:ext cx="1285875" cy="8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4"/>
            <p:cNvSpPr txBox="1">
              <a:spLocks noChangeArrowheads="1"/>
            </p:cNvSpPr>
            <p:nvPr/>
          </p:nvSpPr>
          <p:spPr bwMode="auto">
            <a:xfrm>
              <a:off x="6835773" y="6054660"/>
              <a:ext cx="141605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5613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5613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1143000" indent="-228600" defTabSz="455613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1600200" indent="-228600" defTabSz="45561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2057400" indent="-228600" defTabSz="45561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ts val="60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ts val="60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ts val="60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ts val="60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marL="0" marR="0" lvl="0" indent="0" algn="ctr" defTabSz="4556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-10%	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DF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0%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+10%</a:t>
              </a:r>
            </a:p>
          </p:txBody>
        </p:sp>
      </p:grpSp>
      <p:sp>
        <p:nvSpPr>
          <p:cNvPr id="21" name="TextBox 38"/>
          <p:cNvSpPr txBox="1">
            <a:spLocks noChangeArrowheads="1"/>
          </p:cNvSpPr>
          <p:nvPr/>
        </p:nvSpPr>
        <p:spPr bwMode="auto">
          <a:xfrm>
            <a:off x="-419380" y="6461992"/>
            <a:ext cx="36943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5613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143000" indent="-228600" defTabSz="4556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Fuel maps from neutron activation</a:t>
            </a:r>
            <a:endParaRPr lang="en-US" sz="1600" b="0" dirty="0">
              <a:solidFill>
                <a:prstClr val="black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1" b="39424"/>
          <a:stretch/>
        </p:blipFill>
        <p:spPr bwMode="auto">
          <a:xfrm>
            <a:off x="4425688" y="1107996"/>
            <a:ext cx="4518920" cy="2412854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215352" y="1230429"/>
            <a:ext cx="1212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236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effectLst/>
                <a:latin typeface="Arial"/>
                <a:ea typeface="ＭＳ Ｐゴシック"/>
              </a:rPr>
              <a:t>N141123</a:t>
            </a:r>
            <a:endParaRPr lang="en-US" sz="2000" dirty="0">
              <a:solidFill>
                <a:prstClr val="black"/>
              </a:solidFill>
              <a:effectLst/>
              <a:latin typeface="Arial"/>
              <a:ea typeface="ＭＳ Ｐゴシック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46536" y="1232661"/>
            <a:ext cx="1225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236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effectLst/>
                <a:latin typeface="Arial"/>
                <a:ea typeface="ＭＳ Ｐゴシック"/>
              </a:rPr>
              <a:t>N150121</a:t>
            </a:r>
            <a:endParaRPr lang="en-US" sz="2000" dirty="0">
              <a:solidFill>
                <a:prstClr val="black"/>
              </a:solidFill>
              <a:effectLst/>
              <a:latin typeface="Arial"/>
              <a:ea typeface="ＭＳ Ｐゴシック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r="582" b="19347"/>
          <a:stretch/>
        </p:blipFill>
        <p:spPr>
          <a:xfrm>
            <a:off x="93944" y="3567581"/>
            <a:ext cx="4405559" cy="247293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9542" y="3567581"/>
            <a:ext cx="1212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236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effectLst/>
                <a:latin typeface="Arial"/>
                <a:ea typeface="ＭＳ Ｐゴシック"/>
              </a:rPr>
              <a:t>N150115</a:t>
            </a:r>
            <a:endParaRPr lang="en-US" sz="2000" dirty="0">
              <a:solidFill>
                <a:prstClr val="black"/>
              </a:solidFill>
              <a:effectLst/>
              <a:latin typeface="Arial"/>
              <a:ea typeface="ＭＳ Ｐゴシック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45659" y="3563297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236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effectLst/>
                <a:latin typeface="Arial"/>
                <a:ea typeface="ＭＳ Ｐゴシック"/>
              </a:rPr>
              <a:t>N150318</a:t>
            </a: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32"/>
          <p:cNvSpPr/>
          <p:nvPr/>
        </p:nvSpPr>
        <p:spPr>
          <a:xfrm>
            <a:off x="4097048" y="5205155"/>
            <a:ext cx="2938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236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Arial"/>
                <a:ea typeface="ＭＳ Ｐゴシック"/>
              </a:rPr>
              <a:t>Purposely asymmetrically driven</a:t>
            </a:r>
            <a:endParaRPr lang="en-US" dirty="0">
              <a:solidFill>
                <a:prstClr val="black"/>
              </a:solidFill>
              <a:effectLst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007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382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So, we are still struggling with symmetry. Current path forward: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8252" y="1785780"/>
            <a:ext cx="74413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cs typeface="Arial" charset="0"/>
              </a:rPr>
              <a:t>Control asymmetry seeding due to engineering </a:t>
            </a:r>
            <a:r>
              <a:rPr lang="en-US" sz="2000" dirty="0" smtClean="0">
                <a:effectLst/>
                <a:cs typeface="Arial" charset="0"/>
              </a:rPr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effectLst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cs typeface="Arial" charset="0"/>
              </a:rPr>
              <a:t>I</a:t>
            </a:r>
            <a:r>
              <a:rPr lang="en-US" sz="2000" dirty="0" smtClean="0">
                <a:effectLst/>
                <a:cs typeface="Arial" charset="0"/>
              </a:rPr>
              <a:t>mprove understanding of </a:t>
            </a:r>
            <a:r>
              <a:rPr lang="en-US" sz="2000" dirty="0" err="1" smtClean="0">
                <a:effectLst/>
                <a:cs typeface="Arial" charset="0"/>
              </a:rPr>
              <a:t>hohlraum</a:t>
            </a:r>
            <a:r>
              <a:rPr lang="en-US" sz="2000" dirty="0" smtClean="0">
                <a:effectLst/>
                <a:cs typeface="Arial" charset="0"/>
              </a:rPr>
              <a:t> physics to control asymmetry seeding due to non-uniform drive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150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It takes energy to overcome the Coulomb barrier.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Particles can be heated (Thermonuclear Fusion)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7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7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pic>
        <p:nvPicPr>
          <p:cNvPr id="70" name="Picture 2" descr="The Sun. Image credit: NASA/S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42" y="4206098"/>
            <a:ext cx="2437590" cy="243759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002233" y="4963228"/>
            <a:ext cx="4572000" cy="923330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dirty="0" smtClean="0">
                <a:effectLst/>
              </a:rPr>
              <a:t>If </a:t>
            </a:r>
            <a:r>
              <a:rPr lang="en-US" dirty="0">
                <a:effectLst/>
              </a:rPr>
              <a:t>the ions are sufficiently hot (i.e. large random velocity</a:t>
            </a:r>
            <a:r>
              <a:rPr lang="en-US" dirty="0" smtClean="0">
                <a:effectLst/>
              </a:rPr>
              <a:t>)</a:t>
            </a:r>
            <a:r>
              <a:rPr lang="en-US" b="0" dirty="0" smtClean="0">
                <a:effectLst/>
              </a:rPr>
              <a:t>, </a:t>
            </a:r>
            <a:r>
              <a:rPr lang="en-US" dirty="0" smtClean="0">
                <a:effectLst/>
              </a:rPr>
              <a:t>they </a:t>
            </a:r>
            <a:r>
              <a:rPr lang="en-US" dirty="0">
                <a:effectLst/>
              </a:rPr>
              <a:t>can </a:t>
            </a:r>
            <a:r>
              <a:rPr lang="en-US" dirty="0" smtClean="0">
                <a:effectLst/>
              </a:rPr>
              <a:t>overcome the coulomb repulsion and fuse</a:t>
            </a:r>
            <a:endParaRPr lang="en-US" dirty="0">
              <a:effectLst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35695" y="1379133"/>
            <a:ext cx="5685149" cy="2921152"/>
            <a:chOff x="1635695" y="1379133"/>
            <a:chExt cx="5685149" cy="2921152"/>
          </a:xfrm>
        </p:grpSpPr>
        <p:grpSp>
          <p:nvGrpSpPr>
            <p:cNvPr id="288" name="Group 287"/>
            <p:cNvGrpSpPr/>
            <p:nvPr/>
          </p:nvGrpSpPr>
          <p:grpSpPr>
            <a:xfrm>
              <a:off x="1635695" y="1379133"/>
              <a:ext cx="5685149" cy="2921152"/>
              <a:chOff x="944116" y="4252898"/>
              <a:chExt cx="5685149" cy="2921152"/>
            </a:xfrm>
          </p:grpSpPr>
          <p:sp>
            <p:nvSpPr>
              <p:cNvPr id="289" name="Freeform 288"/>
              <p:cNvSpPr/>
              <p:nvPr/>
            </p:nvSpPr>
            <p:spPr bwMode="auto">
              <a:xfrm>
                <a:off x="944116" y="4252898"/>
                <a:ext cx="5258765" cy="2460065"/>
              </a:xfrm>
              <a:custGeom>
                <a:avLst/>
                <a:gdLst>
                  <a:gd name="connsiteX0" fmla="*/ 2612571 w 5573486"/>
                  <a:gd name="connsiteY0" fmla="*/ 0 h 2613607"/>
                  <a:gd name="connsiteX1" fmla="*/ 2612571 w 5573486"/>
                  <a:gd name="connsiteY1" fmla="*/ 0 h 2613607"/>
                  <a:gd name="connsiteX2" fmla="*/ 2496457 w 5573486"/>
                  <a:gd name="connsiteY2" fmla="*/ 58058 h 2613607"/>
                  <a:gd name="connsiteX3" fmla="*/ 2336800 w 5573486"/>
                  <a:gd name="connsiteY3" fmla="*/ 72572 h 2613607"/>
                  <a:gd name="connsiteX4" fmla="*/ 2293257 w 5573486"/>
                  <a:gd name="connsiteY4" fmla="*/ 87086 h 2613607"/>
                  <a:gd name="connsiteX5" fmla="*/ 2235200 w 5573486"/>
                  <a:gd name="connsiteY5" fmla="*/ 101600 h 2613607"/>
                  <a:gd name="connsiteX6" fmla="*/ 2191657 w 5573486"/>
                  <a:gd name="connsiteY6" fmla="*/ 87086 h 2613607"/>
                  <a:gd name="connsiteX7" fmla="*/ 2119086 w 5573486"/>
                  <a:gd name="connsiteY7" fmla="*/ 29029 h 2613607"/>
                  <a:gd name="connsiteX8" fmla="*/ 2032000 w 5573486"/>
                  <a:gd name="connsiteY8" fmla="*/ 116115 h 2613607"/>
                  <a:gd name="connsiteX9" fmla="*/ 1378857 w 5573486"/>
                  <a:gd name="connsiteY9" fmla="*/ 145143 h 2613607"/>
                  <a:gd name="connsiteX10" fmla="*/ 1233714 w 5573486"/>
                  <a:gd name="connsiteY10" fmla="*/ 174172 h 2613607"/>
                  <a:gd name="connsiteX11" fmla="*/ 957943 w 5573486"/>
                  <a:gd name="connsiteY11" fmla="*/ 188686 h 2613607"/>
                  <a:gd name="connsiteX12" fmla="*/ 914400 w 5573486"/>
                  <a:gd name="connsiteY12" fmla="*/ 232229 h 2613607"/>
                  <a:gd name="connsiteX13" fmla="*/ 899886 w 5573486"/>
                  <a:gd name="connsiteY13" fmla="*/ 275772 h 2613607"/>
                  <a:gd name="connsiteX14" fmla="*/ 754743 w 5573486"/>
                  <a:gd name="connsiteY14" fmla="*/ 391886 h 2613607"/>
                  <a:gd name="connsiteX15" fmla="*/ 711200 w 5573486"/>
                  <a:gd name="connsiteY15" fmla="*/ 406400 h 2613607"/>
                  <a:gd name="connsiteX16" fmla="*/ 420914 w 5573486"/>
                  <a:gd name="connsiteY16" fmla="*/ 420915 h 2613607"/>
                  <a:gd name="connsiteX17" fmla="*/ 420914 w 5573486"/>
                  <a:gd name="connsiteY17" fmla="*/ 769258 h 2613607"/>
                  <a:gd name="connsiteX18" fmla="*/ 333828 w 5573486"/>
                  <a:gd name="connsiteY18" fmla="*/ 827315 h 2613607"/>
                  <a:gd name="connsiteX19" fmla="*/ 261257 w 5573486"/>
                  <a:gd name="connsiteY19" fmla="*/ 885372 h 2613607"/>
                  <a:gd name="connsiteX20" fmla="*/ 232228 w 5573486"/>
                  <a:gd name="connsiteY20" fmla="*/ 928915 h 2613607"/>
                  <a:gd name="connsiteX21" fmla="*/ 188686 w 5573486"/>
                  <a:gd name="connsiteY21" fmla="*/ 957943 h 2613607"/>
                  <a:gd name="connsiteX22" fmla="*/ 130628 w 5573486"/>
                  <a:gd name="connsiteY22" fmla="*/ 1001486 h 2613607"/>
                  <a:gd name="connsiteX23" fmla="*/ 101600 w 5573486"/>
                  <a:gd name="connsiteY23" fmla="*/ 1045029 h 2613607"/>
                  <a:gd name="connsiteX24" fmla="*/ 72571 w 5573486"/>
                  <a:gd name="connsiteY24" fmla="*/ 1146629 h 2613607"/>
                  <a:gd name="connsiteX25" fmla="*/ 58057 w 5573486"/>
                  <a:gd name="connsiteY25" fmla="*/ 1422400 h 2613607"/>
                  <a:gd name="connsiteX26" fmla="*/ 29028 w 5573486"/>
                  <a:gd name="connsiteY26" fmla="*/ 1480458 h 2613607"/>
                  <a:gd name="connsiteX27" fmla="*/ 14514 w 5573486"/>
                  <a:gd name="connsiteY27" fmla="*/ 1538515 h 2613607"/>
                  <a:gd name="connsiteX28" fmla="*/ 0 w 5573486"/>
                  <a:gd name="connsiteY28" fmla="*/ 1582058 h 2613607"/>
                  <a:gd name="connsiteX29" fmla="*/ 14514 w 5573486"/>
                  <a:gd name="connsiteY29" fmla="*/ 1872343 h 2613607"/>
                  <a:gd name="connsiteX30" fmla="*/ 43543 w 5573486"/>
                  <a:gd name="connsiteY30" fmla="*/ 1973943 h 2613607"/>
                  <a:gd name="connsiteX31" fmla="*/ 87086 w 5573486"/>
                  <a:gd name="connsiteY31" fmla="*/ 1988458 h 2613607"/>
                  <a:gd name="connsiteX32" fmla="*/ 159657 w 5573486"/>
                  <a:gd name="connsiteY32" fmla="*/ 2002972 h 2613607"/>
                  <a:gd name="connsiteX33" fmla="*/ 333828 w 5573486"/>
                  <a:gd name="connsiteY33" fmla="*/ 2032000 h 2613607"/>
                  <a:gd name="connsiteX34" fmla="*/ 420914 w 5573486"/>
                  <a:gd name="connsiteY34" fmla="*/ 2104572 h 2613607"/>
                  <a:gd name="connsiteX35" fmla="*/ 435428 w 5573486"/>
                  <a:gd name="connsiteY35" fmla="*/ 2191658 h 2613607"/>
                  <a:gd name="connsiteX36" fmla="*/ 493486 w 5573486"/>
                  <a:gd name="connsiteY36" fmla="*/ 2235200 h 2613607"/>
                  <a:gd name="connsiteX37" fmla="*/ 580571 w 5573486"/>
                  <a:gd name="connsiteY37" fmla="*/ 2278743 h 2613607"/>
                  <a:gd name="connsiteX38" fmla="*/ 682171 w 5573486"/>
                  <a:gd name="connsiteY38" fmla="*/ 2322286 h 2613607"/>
                  <a:gd name="connsiteX39" fmla="*/ 783771 w 5573486"/>
                  <a:gd name="connsiteY39" fmla="*/ 2336800 h 2613607"/>
                  <a:gd name="connsiteX40" fmla="*/ 827314 w 5573486"/>
                  <a:gd name="connsiteY40" fmla="*/ 2351315 h 2613607"/>
                  <a:gd name="connsiteX41" fmla="*/ 957943 w 5573486"/>
                  <a:gd name="connsiteY41" fmla="*/ 2380343 h 2613607"/>
                  <a:gd name="connsiteX42" fmla="*/ 986971 w 5573486"/>
                  <a:gd name="connsiteY42" fmla="*/ 2423886 h 2613607"/>
                  <a:gd name="connsiteX43" fmla="*/ 1059543 w 5573486"/>
                  <a:gd name="connsiteY43" fmla="*/ 2452915 h 2613607"/>
                  <a:gd name="connsiteX44" fmla="*/ 1262743 w 5573486"/>
                  <a:gd name="connsiteY44" fmla="*/ 2496458 h 2613607"/>
                  <a:gd name="connsiteX45" fmla="*/ 1349828 w 5573486"/>
                  <a:gd name="connsiteY45" fmla="*/ 2510972 h 2613607"/>
                  <a:gd name="connsiteX46" fmla="*/ 1553028 w 5573486"/>
                  <a:gd name="connsiteY46" fmla="*/ 2525486 h 2613607"/>
                  <a:gd name="connsiteX47" fmla="*/ 2090057 w 5573486"/>
                  <a:gd name="connsiteY47" fmla="*/ 2525486 h 2613607"/>
                  <a:gd name="connsiteX48" fmla="*/ 2148114 w 5573486"/>
                  <a:gd name="connsiteY48" fmla="*/ 2496458 h 2613607"/>
                  <a:gd name="connsiteX49" fmla="*/ 2177143 w 5573486"/>
                  <a:gd name="connsiteY49" fmla="*/ 2452915 h 2613607"/>
                  <a:gd name="connsiteX50" fmla="*/ 2206171 w 5573486"/>
                  <a:gd name="connsiteY50" fmla="*/ 2365829 h 2613607"/>
                  <a:gd name="connsiteX51" fmla="*/ 2322286 w 5573486"/>
                  <a:gd name="connsiteY51" fmla="*/ 2380343 h 2613607"/>
                  <a:gd name="connsiteX52" fmla="*/ 2380343 w 5573486"/>
                  <a:gd name="connsiteY52" fmla="*/ 2409372 h 2613607"/>
                  <a:gd name="connsiteX53" fmla="*/ 2452914 w 5573486"/>
                  <a:gd name="connsiteY53" fmla="*/ 2438400 h 2613607"/>
                  <a:gd name="connsiteX54" fmla="*/ 2612571 w 5573486"/>
                  <a:gd name="connsiteY54" fmla="*/ 2481943 h 2613607"/>
                  <a:gd name="connsiteX55" fmla="*/ 2670628 w 5573486"/>
                  <a:gd name="connsiteY55" fmla="*/ 2496458 h 2613607"/>
                  <a:gd name="connsiteX56" fmla="*/ 3410857 w 5573486"/>
                  <a:gd name="connsiteY56" fmla="*/ 2540000 h 2613607"/>
                  <a:gd name="connsiteX57" fmla="*/ 3454400 w 5573486"/>
                  <a:gd name="connsiteY57" fmla="*/ 2569029 h 2613607"/>
                  <a:gd name="connsiteX58" fmla="*/ 3744686 w 5573486"/>
                  <a:gd name="connsiteY58" fmla="*/ 2554515 h 2613607"/>
                  <a:gd name="connsiteX59" fmla="*/ 3846286 w 5573486"/>
                  <a:gd name="connsiteY59" fmla="*/ 2525486 h 2613607"/>
                  <a:gd name="connsiteX60" fmla="*/ 4093028 w 5573486"/>
                  <a:gd name="connsiteY60" fmla="*/ 2510972 h 2613607"/>
                  <a:gd name="connsiteX61" fmla="*/ 4136571 w 5573486"/>
                  <a:gd name="connsiteY61" fmla="*/ 2496458 h 2613607"/>
                  <a:gd name="connsiteX62" fmla="*/ 4267200 w 5573486"/>
                  <a:gd name="connsiteY62" fmla="*/ 2525486 h 2613607"/>
                  <a:gd name="connsiteX63" fmla="*/ 4325257 w 5573486"/>
                  <a:gd name="connsiteY63" fmla="*/ 2554515 h 2613607"/>
                  <a:gd name="connsiteX64" fmla="*/ 4441371 w 5573486"/>
                  <a:gd name="connsiteY64" fmla="*/ 2583543 h 2613607"/>
                  <a:gd name="connsiteX65" fmla="*/ 4688114 w 5573486"/>
                  <a:gd name="connsiteY65" fmla="*/ 2540000 h 2613607"/>
                  <a:gd name="connsiteX66" fmla="*/ 4731657 w 5573486"/>
                  <a:gd name="connsiteY66" fmla="*/ 2510972 h 2613607"/>
                  <a:gd name="connsiteX67" fmla="*/ 4746171 w 5573486"/>
                  <a:gd name="connsiteY67" fmla="*/ 2467429 h 2613607"/>
                  <a:gd name="connsiteX68" fmla="*/ 4789714 w 5573486"/>
                  <a:gd name="connsiteY68" fmla="*/ 2438400 h 2613607"/>
                  <a:gd name="connsiteX69" fmla="*/ 4876800 w 5573486"/>
                  <a:gd name="connsiteY69" fmla="*/ 2351315 h 2613607"/>
                  <a:gd name="connsiteX70" fmla="*/ 4920343 w 5573486"/>
                  <a:gd name="connsiteY70" fmla="*/ 2293258 h 2613607"/>
                  <a:gd name="connsiteX71" fmla="*/ 4978400 w 5573486"/>
                  <a:gd name="connsiteY71" fmla="*/ 2177143 h 2613607"/>
                  <a:gd name="connsiteX72" fmla="*/ 4992914 w 5573486"/>
                  <a:gd name="connsiteY72" fmla="*/ 2119086 h 2613607"/>
                  <a:gd name="connsiteX73" fmla="*/ 5036457 w 5573486"/>
                  <a:gd name="connsiteY73" fmla="*/ 2075543 h 2613607"/>
                  <a:gd name="connsiteX74" fmla="*/ 5065486 w 5573486"/>
                  <a:gd name="connsiteY74" fmla="*/ 2032000 h 2613607"/>
                  <a:gd name="connsiteX75" fmla="*/ 5109028 w 5573486"/>
                  <a:gd name="connsiteY75" fmla="*/ 2002972 h 2613607"/>
                  <a:gd name="connsiteX76" fmla="*/ 5167086 w 5573486"/>
                  <a:gd name="connsiteY76" fmla="*/ 1959429 h 2613607"/>
                  <a:gd name="connsiteX77" fmla="*/ 5254171 w 5573486"/>
                  <a:gd name="connsiteY77" fmla="*/ 1872343 h 2613607"/>
                  <a:gd name="connsiteX78" fmla="*/ 5297714 w 5573486"/>
                  <a:gd name="connsiteY78" fmla="*/ 1785258 h 2613607"/>
                  <a:gd name="connsiteX79" fmla="*/ 5312228 w 5573486"/>
                  <a:gd name="connsiteY79" fmla="*/ 1741715 h 2613607"/>
                  <a:gd name="connsiteX80" fmla="*/ 5399314 w 5573486"/>
                  <a:gd name="connsiteY80" fmla="*/ 1669143 h 2613607"/>
                  <a:gd name="connsiteX81" fmla="*/ 5500914 w 5573486"/>
                  <a:gd name="connsiteY81" fmla="*/ 1582058 h 2613607"/>
                  <a:gd name="connsiteX82" fmla="*/ 5529943 w 5573486"/>
                  <a:gd name="connsiteY82" fmla="*/ 1538515 h 2613607"/>
                  <a:gd name="connsiteX83" fmla="*/ 5544457 w 5573486"/>
                  <a:gd name="connsiteY83" fmla="*/ 1494972 h 2613607"/>
                  <a:gd name="connsiteX84" fmla="*/ 5558971 w 5573486"/>
                  <a:gd name="connsiteY84" fmla="*/ 1407886 h 2613607"/>
                  <a:gd name="connsiteX85" fmla="*/ 5573486 w 5573486"/>
                  <a:gd name="connsiteY85" fmla="*/ 1349829 h 2613607"/>
                  <a:gd name="connsiteX86" fmla="*/ 5529943 w 5573486"/>
                  <a:gd name="connsiteY86" fmla="*/ 1175658 h 2613607"/>
                  <a:gd name="connsiteX87" fmla="*/ 5486400 w 5573486"/>
                  <a:gd name="connsiteY87" fmla="*/ 1146629 h 2613607"/>
                  <a:gd name="connsiteX88" fmla="*/ 5413828 w 5573486"/>
                  <a:gd name="connsiteY88" fmla="*/ 1088572 h 2613607"/>
                  <a:gd name="connsiteX89" fmla="*/ 5239657 w 5573486"/>
                  <a:gd name="connsiteY89" fmla="*/ 1045029 h 2613607"/>
                  <a:gd name="connsiteX90" fmla="*/ 5196114 w 5573486"/>
                  <a:gd name="connsiteY90" fmla="*/ 1030515 h 2613607"/>
                  <a:gd name="connsiteX91" fmla="*/ 5167086 w 5573486"/>
                  <a:gd name="connsiteY91" fmla="*/ 986972 h 2613607"/>
                  <a:gd name="connsiteX92" fmla="*/ 5196114 w 5573486"/>
                  <a:gd name="connsiteY92" fmla="*/ 943429 h 2613607"/>
                  <a:gd name="connsiteX93" fmla="*/ 5210628 w 5573486"/>
                  <a:gd name="connsiteY93" fmla="*/ 899886 h 2613607"/>
                  <a:gd name="connsiteX94" fmla="*/ 5196114 w 5573486"/>
                  <a:gd name="connsiteY94" fmla="*/ 841829 h 2613607"/>
                  <a:gd name="connsiteX95" fmla="*/ 5109028 w 5573486"/>
                  <a:gd name="connsiteY95" fmla="*/ 754743 h 2613607"/>
                  <a:gd name="connsiteX96" fmla="*/ 5021943 w 5573486"/>
                  <a:gd name="connsiteY96" fmla="*/ 682172 h 2613607"/>
                  <a:gd name="connsiteX97" fmla="*/ 4992914 w 5573486"/>
                  <a:gd name="connsiteY97" fmla="*/ 638629 h 2613607"/>
                  <a:gd name="connsiteX98" fmla="*/ 4978400 w 5573486"/>
                  <a:gd name="connsiteY98" fmla="*/ 595086 h 2613607"/>
                  <a:gd name="connsiteX99" fmla="*/ 4934857 w 5573486"/>
                  <a:gd name="connsiteY99" fmla="*/ 566058 h 2613607"/>
                  <a:gd name="connsiteX100" fmla="*/ 4789714 w 5573486"/>
                  <a:gd name="connsiteY100" fmla="*/ 537029 h 2613607"/>
                  <a:gd name="connsiteX101" fmla="*/ 4746171 w 5573486"/>
                  <a:gd name="connsiteY101" fmla="*/ 406400 h 2613607"/>
                  <a:gd name="connsiteX102" fmla="*/ 4702628 w 5573486"/>
                  <a:gd name="connsiteY102" fmla="*/ 391886 h 2613607"/>
                  <a:gd name="connsiteX103" fmla="*/ 4513943 w 5573486"/>
                  <a:gd name="connsiteY103" fmla="*/ 406400 h 2613607"/>
                  <a:gd name="connsiteX104" fmla="*/ 4441371 w 5573486"/>
                  <a:gd name="connsiteY104" fmla="*/ 348343 h 2613607"/>
                  <a:gd name="connsiteX105" fmla="*/ 4368800 w 5573486"/>
                  <a:gd name="connsiteY105" fmla="*/ 232229 h 2613607"/>
                  <a:gd name="connsiteX106" fmla="*/ 4310743 w 5573486"/>
                  <a:gd name="connsiteY106" fmla="*/ 217715 h 2613607"/>
                  <a:gd name="connsiteX107" fmla="*/ 3947886 w 5573486"/>
                  <a:gd name="connsiteY107" fmla="*/ 203200 h 2613607"/>
                  <a:gd name="connsiteX108" fmla="*/ 3802743 w 5573486"/>
                  <a:gd name="connsiteY108" fmla="*/ 130629 h 2613607"/>
                  <a:gd name="connsiteX109" fmla="*/ 3643086 w 5573486"/>
                  <a:gd name="connsiteY109" fmla="*/ 145143 h 2613607"/>
                  <a:gd name="connsiteX110" fmla="*/ 3512457 w 5573486"/>
                  <a:gd name="connsiteY110" fmla="*/ 116115 h 2613607"/>
                  <a:gd name="connsiteX111" fmla="*/ 3454400 w 5573486"/>
                  <a:gd name="connsiteY111" fmla="*/ 101600 h 2613607"/>
                  <a:gd name="connsiteX112" fmla="*/ 3149600 w 5573486"/>
                  <a:gd name="connsiteY112" fmla="*/ 87086 h 2613607"/>
                  <a:gd name="connsiteX113" fmla="*/ 2960914 w 5573486"/>
                  <a:gd name="connsiteY113" fmla="*/ 72572 h 2613607"/>
                  <a:gd name="connsiteX114" fmla="*/ 2830286 w 5573486"/>
                  <a:gd name="connsiteY114" fmla="*/ 29029 h 2613607"/>
                  <a:gd name="connsiteX115" fmla="*/ 2728686 w 5573486"/>
                  <a:gd name="connsiteY115" fmla="*/ 14515 h 2613607"/>
                  <a:gd name="connsiteX116" fmla="*/ 2612571 w 5573486"/>
                  <a:gd name="connsiteY116" fmla="*/ 0 h 2613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5573486" h="2613607">
                    <a:moveTo>
                      <a:pt x="2612571" y="0"/>
                    </a:moveTo>
                    <a:lnTo>
                      <a:pt x="2612571" y="0"/>
                    </a:lnTo>
                    <a:cubicBezTo>
                      <a:pt x="2573866" y="19353"/>
                      <a:pt x="2538305" y="47045"/>
                      <a:pt x="2496457" y="58058"/>
                    </a:cubicBezTo>
                    <a:cubicBezTo>
                      <a:pt x="2444778" y="71658"/>
                      <a:pt x="2389701" y="65015"/>
                      <a:pt x="2336800" y="72572"/>
                    </a:cubicBezTo>
                    <a:cubicBezTo>
                      <a:pt x="2321654" y="74736"/>
                      <a:pt x="2307968" y="82883"/>
                      <a:pt x="2293257" y="87086"/>
                    </a:cubicBezTo>
                    <a:cubicBezTo>
                      <a:pt x="2274077" y="92566"/>
                      <a:pt x="2254552" y="96762"/>
                      <a:pt x="2235200" y="101600"/>
                    </a:cubicBezTo>
                    <a:cubicBezTo>
                      <a:pt x="2220686" y="96762"/>
                      <a:pt x="2203604" y="96643"/>
                      <a:pt x="2191657" y="87086"/>
                    </a:cubicBezTo>
                    <a:cubicBezTo>
                      <a:pt x="2097868" y="12056"/>
                      <a:pt x="2228531" y="65511"/>
                      <a:pt x="2119086" y="29029"/>
                    </a:cubicBezTo>
                    <a:cubicBezTo>
                      <a:pt x="2090057" y="58058"/>
                      <a:pt x="2072256" y="108064"/>
                      <a:pt x="2032000" y="116115"/>
                    </a:cubicBezTo>
                    <a:cubicBezTo>
                      <a:pt x="1769603" y="168593"/>
                      <a:pt x="1984090" y="130012"/>
                      <a:pt x="1378857" y="145143"/>
                    </a:cubicBezTo>
                    <a:cubicBezTo>
                      <a:pt x="1329139" y="157573"/>
                      <a:pt x="1286055" y="169985"/>
                      <a:pt x="1233714" y="174172"/>
                    </a:cubicBezTo>
                    <a:cubicBezTo>
                      <a:pt x="1141956" y="181512"/>
                      <a:pt x="1049867" y="183848"/>
                      <a:pt x="957943" y="188686"/>
                    </a:cubicBezTo>
                    <a:cubicBezTo>
                      <a:pt x="943429" y="203200"/>
                      <a:pt x="925786" y="215150"/>
                      <a:pt x="914400" y="232229"/>
                    </a:cubicBezTo>
                    <a:cubicBezTo>
                      <a:pt x="905913" y="244959"/>
                      <a:pt x="909279" y="263695"/>
                      <a:pt x="899886" y="275772"/>
                    </a:cubicBezTo>
                    <a:cubicBezTo>
                      <a:pt x="846614" y="344264"/>
                      <a:pt x="823634" y="362362"/>
                      <a:pt x="754743" y="391886"/>
                    </a:cubicBezTo>
                    <a:cubicBezTo>
                      <a:pt x="740681" y="397913"/>
                      <a:pt x="726442" y="405075"/>
                      <a:pt x="711200" y="406400"/>
                    </a:cubicBezTo>
                    <a:cubicBezTo>
                      <a:pt x="614681" y="414793"/>
                      <a:pt x="517676" y="416077"/>
                      <a:pt x="420914" y="420915"/>
                    </a:cubicBezTo>
                    <a:cubicBezTo>
                      <a:pt x="425866" y="495190"/>
                      <a:pt x="450975" y="679074"/>
                      <a:pt x="420914" y="769258"/>
                    </a:cubicBezTo>
                    <a:cubicBezTo>
                      <a:pt x="407324" y="810027"/>
                      <a:pt x="366454" y="816439"/>
                      <a:pt x="333828" y="827315"/>
                    </a:cubicBezTo>
                    <a:cubicBezTo>
                      <a:pt x="250640" y="952100"/>
                      <a:pt x="361408" y="805252"/>
                      <a:pt x="261257" y="885372"/>
                    </a:cubicBezTo>
                    <a:cubicBezTo>
                      <a:pt x="247635" y="896269"/>
                      <a:pt x="244563" y="916580"/>
                      <a:pt x="232228" y="928915"/>
                    </a:cubicBezTo>
                    <a:cubicBezTo>
                      <a:pt x="219893" y="941250"/>
                      <a:pt x="202881" y="947804"/>
                      <a:pt x="188686" y="957943"/>
                    </a:cubicBezTo>
                    <a:cubicBezTo>
                      <a:pt x="169001" y="972004"/>
                      <a:pt x="149981" y="986972"/>
                      <a:pt x="130628" y="1001486"/>
                    </a:cubicBezTo>
                    <a:cubicBezTo>
                      <a:pt x="120952" y="1016000"/>
                      <a:pt x="109401" y="1029427"/>
                      <a:pt x="101600" y="1045029"/>
                    </a:cubicBezTo>
                    <a:cubicBezTo>
                      <a:pt x="91191" y="1065848"/>
                      <a:pt x="77221" y="1128032"/>
                      <a:pt x="72571" y="1146629"/>
                    </a:cubicBezTo>
                    <a:cubicBezTo>
                      <a:pt x="67733" y="1238553"/>
                      <a:pt x="69963" y="1331122"/>
                      <a:pt x="58057" y="1422400"/>
                    </a:cubicBezTo>
                    <a:cubicBezTo>
                      <a:pt x="55258" y="1443855"/>
                      <a:pt x="36625" y="1460199"/>
                      <a:pt x="29028" y="1480458"/>
                    </a:cubicBezTo>
                    <a:cubicBezTo>
                      <a:pt x="22024" y="1499136"/>
                      <a:pt x="19994" y="1519335"/>
                      <a:pt x="14514" y="1538515"/>
                    </a:cubicBezTo>
                    <a:cubicBezTo>
                      <a:pt x="10311" y="1553226"/>
                      <a:pt x="4838" y="1567544"/>
                      <a:pt x="0" y="1582058"/>
                    </a:cubicBezTo>
                    <a:cubicBezTo>
                      <a:pt x="4838" y="1678820"/>
                      <a:pt x="6468" y="1775795"/>
                      <a:pt x="14514" y="1872343"/>
                    </a:cubicBezTo>
                    <a:cubicBezTo>
                      <a:pt x="14548" y="1872756"/>
                      <a:pt x="36671" y="1967071"/>
                      <a:pt x="43543" y="1973943"/>
                    </a:cubicBezTo>
                    <a:cubicBezTo>
                      <a:pt x="54361" y="1984761"/>
                      <a:pt x="72243" y="1984747"/>
                      <a:pt x="87086" y="1988458"/>
                    </a:cubicBezTo>
                    <a:cubicBezTo>
                      <a:pt x="111019" y="1994441"/>
                      <a:pt x="135323" y="1998916"/>
                      <a:pt x="159657" y="2002972"/>
                    </a:cubicBezTo>
                    <a:cubicBezTo>
                      <a:pt x="375693" y="2038977"/>
                      <a:pt x="162801" y="1997795"/>
                      <a:pt x="333828" y="2032000"/>
                    </a:cubicBezTo>
                    <a:cubicBezTo>
                      <a:pt x="376953" y="2053563"/>
                      <a:pt x="404502" y="2055335"/>
                      <a:pt x="420914" y="2104572"/>
                    </a:cubicBezTo>
                    <a:cubicBezTo>
                      <a:pt x="430220" y="2132491"/>
                      <a:pt x="421136" y="2165932"/>
                      <a:pt x="435428" y="2191658"/>
                    </a:cubicBezTo>
                    <a:cubicBezTo>
                      <a:pt x="447176" y="2212804"/>
                      <a:pt x="473801" y="2221140"/>
                      <a:pt x="493486" y="2235200"/>
                    </a:cubicBezTo>
                    <a:cubicBezTo>
                      <a:pt x="563225" y="2285013"/>
                      <a:pt x="508668" y="2247927"/>
                      <a:pt x="580571" y="2278743"/>
                    </a:cubicBezTo>
                    <a:cubicBezTo>
                      <a:pt x="621881" y="2296447"/>
                      <a:pt x="639620" y="2313776"/>
                      <a:pt x="682171" y="2322286"/>
                    </a:cubicBezTo>
                    <a:cubicBezTo>
                      <a:pt x="715717" y="2328995"/>
                      <a:pt x="749904" y="2331962"/>
                      <a:pt x="783771" y="2336800"/>
                    </a:cubicBezTo>
                    <a:cubicBezTo>
                      <a:pt x="798285" y="2341638"/>
                      <a:pt x="812379" y="2347996"/>
                      <a:pt x="827314" y="2351315"/>
                    </a:cubicBezTo>
                    <a:cubicBezTo>
                      <a:pt x="980590" y="2385377"/>
                      <a:pt x="859916" y="2347668"/>
                      <a:pt x="957943" y="2380343"/>
                    </a:cubicBezTo>
                    <a:cubicBezTo>
                      <a:pt x="967619" y="2394857"/>
                      <a:pt x="972776" y="2413747"/>
                      <a:pt x="986971" y="2423886"/>
                    </a:cubicBezTo>
                    <a:cubicBezTo>
                      <a:pt x="1008172" y="2439030"/>
                      <a:pt x="1035057" y="2444011"/>
                      <a:pt x="1059543" y="2452915"/>
                    </a:cubicBezTo>
                    <a:cubicBezTo>
                      <a:pt x="1175891" y="2495223"/>
                      <a:pt x="1126135" y="2476942"/>
                      <a:pt x="1262743" y="2496458"/>
                    </a:cubicBezTo>
                    <a:cubicBezTo>
                      <a:pt x="1291876" y="2500620"/>
                      <a:pt x="1320545" y="2508044"/>
                      <a:pt x="1349828" y="2510972"/>
                    </a:cubicBezTo>
                    <a:cubicBezTo>
                      <a:pt x="1417397" y="2517729"/>
                      <a:pt x="1485295" y="2520648"/>
                      <a:pt x="1553028" y="2525486"/>
                    </a:cubicBezTo>
                    <a:cubicBezTo>
                      <a:pt x="1768219" y="2561350"/>
                      <a:pt x="1712232" y="2557870"/>
                      <a:pt x="2090057" y="2525486"/>
                    </a:cubicBezTo>
                    <a:cubicBezTo>
                      <a:pt x="2111614" y="2523638"/>
                      <a:pt x="2128762" y="2506134"/>
                      <a:pt x="2148114" y="2496458"/>
                    </a:cubicBezTo>
                    <a:cubicBezTo>
                      <a:pt x="2157790" y="2481944"/>
                      <a:pt x="2170058" y="2468856"/>
                      <a:pt x="2177143" y="2452915"/>
                    </a:cubicBezTo>
                    <a:cubicBezTo>
                      <a:pt x="2189570" y="2424953"/>
                      <a:pt x="2206171" y="2365829"/>
                      <a:pt x="2206171" y="2365829"/>
                    </a:cubicBezTo>
                    <a:cubicBezTo>
                      <a:pt x="2244876" y="2370667"/>
                      <a:pt x="2284444" y="2370883"/>
                      <a:pt x="2322286" y="2380343"/>
                    </a:cubicBezTo>
                    <a:cubicBezTo>
                      <a:pt x="2343277" y="2385591"/>
                      <a:pt x="2360571" y="2400585"/>
                      <a:pt x="2380343" y="2409372"/>
                    </a:cubicBezTo>
                    <a:cubicBezTo>
                      <a:pt x="2404151" y="2419953"/>
                      <a:pt x="2428429" y="2429496"/>
                      <a:pt x="2452914" y="2438400"/>
                    </a:cubicBezTo>
                    <a:cubicBezTo>
                      <a:pt x="2559730" y="2477242"/>
                      <a:pt x="2512957" y="2459806"/>
                      <a:pt x="2612571" y="2481943"/>
                    </a:cubicBezTo>
                    <a:cubicBezTo>
                      <a:pt x="2632044" y="2486270"/>
                      <a:pt x="2650951" y="2493179"/>
                      <a:pt x="2670628" y="2496458"/>
                    </a:cubicBezTo>
                    <a:cubicBezTo>
                      <a:pt x="2986221" y="2549057"/>
                      <a:pt x="2975246" y="2528227"/>
                      <a:pt x="3410857" y="2540000"/>
                    </a:cubicBezTo>
                    <a:cubicBezTo>
                      <a:pt x="3425371" y="2549676"/>
                      <a:pt x="3438798" y="2561228"/>
                      <a:pt x="3454400" y="2569029"/>
                    </a:cubicBezTo>
                    <a:cubicBezTo>
                      <a:pt x="3543557" y="2613607"/>
                      <a:pt x="3661113" y="2564347"/>
                      <a:pt x="3744686" y="2554515"/>
                    </a:cubicBezTo>
                    <a:cubicBezTo>
                      <a:pt x="3770816" y="2545804"/>
                      <a:pt x="3820764" y="2527917"/>
                      <a:pt x="3846286" y="2525486"/>
                    </a:cubicBezTo>
                    <a:cubicBezTo>
                      <a:pt x="3928304" y="2517675"/>
                      <a:pt x="4010781" y="2515810"/>
                      <a:pt x="4093028" y="2510972"/>
                    </a:cubicBezTo>
                    <a:cubicBezTo>
                      <a:pt x="4107542" y="2506134"/>
                      <a:pt x="4121272" y="2496458"/>
                      <a:pt x="4136571" y="2496458"/>
                    </a:cubicBezTo>
                    <a:cubicBezTo>
                      <a:pt x="4154998" y="2496458"/>
                      <a:pt x="4244808" y="2519888"/>
                      <a:pt x="4267200" y="2525486"/>
                    </a:cubicBezTo>
                    <a:cubicBezTo>
                      <a:pt x="4286552" y="2535162"/>
                      <a:pt x="4305370" y="2545992"/>
                      <a:pt x="4325257" y="2554515"/>
                    </a:cubicBezTo>
                    <a:cubicBezTo>
                      <a:pt x="4364307" y="2571251"/>
                      <a:pt x="4398779" y="2575025"/>
                      <a:pt x="4441371" y="2583543"/>
                    </a:cubicBezTo>
                    <a:cubicBezTo>
                      <a:pt x="4573538" y="2572529"/>
                      <a:pt x="4591848" y="2588133"/>
                      <a:pt x="4688114" y="2540000"/>
                    </a:cubicBezTo>
                    <a:cubicBezTo>
                      <a:pt x="4703716" y="2532199"/>
                      <a:pt x="4717143" y="2520648"/>
                      <a:pt x="4731657" y="2510972"/>
                    </a:cubicBezTo>
                    <a:cubicBezTo>
                      <a:pt x="4736495" y="2496458"/>
                      <a:pt x="4736614" y="2479376"/>
                      <a:pt x="4746171" y="2467429"/>
                    </a:cubicBezTo>
                    <a:cubicBezTo>
                      <a:pt x="4757068" y="2453807"/>
                      <a:pt x="4776676" y="2449989"/>
                      <a:pt x="4789714" y="2438400"/>
                    </a:cubicBezTo>
                    <a:cubicBezTo>
                      <a:pt x="4820397" y="2411126"/>
                      <a:pt x="4847771" y="2380343"/>
                      <a:pt x="4876800" y="2351315"/>
                    </a:cubicBezTo>
                    <a:cubicBezTo>
                      <a:pt x="4893905" y="2334210"/>
                      <a:pt x="4906283" y="2312943"/>
                      <a:pt x="4920343" y="2293258"/>
                    </a:cubicBezTo>
                    <a:cubicBezTo>
                      <a:pt x="4953675" y="2246592"/>
                      <a:pt x="4958049" y="2238196"/>
                      <a:pt x="4978400" y="2177143"/>
                    </a:cubicBezTo>
                    <a:cubicBezTo>
                      <a:pt x="4984708" y="2158219"/>
                      <a:pt x="4983017" y="2136406"/>
                      <a:pt x="4992914" y="2119086"/>
                    </a:cubicBezTo>
                    <a:cubicBezTo>
                      <a:pt x="5003098" y="2101264"/>
                      <a:pt x="5023316" y="2091312"/>
                      <a:pt x="5036457" y="2075543"/>
                    </a:cubicBezTo>
                    <a:cubicBezTo>
                      <a:pt x="5047624" y="2062142"/>
                      <a:pt x="5053151" y="2044335"/>
                      <a:pt x="5065486" y="2032000"/>
                    </a:cubicBezTo>
                    <a:cubicBezTo>
                      <a:pt x="5077821" y="2019665"/>
                      <a:pt x="5094833" y="2013111"/>
                      <a:pt x="5109028" y="2002972"/>
                    </a:cubicBezTo>
                    <a:cubicBezTo>
                      <a:pt x="5128713" y="1988911"/>
                      <a:pt x="5149105" y="1975612"/>
                      <a:pt x="5167086" y="1959429"/>
                    </a:cubicBezTo>
                    <a:cubicBezTo>
                      <a:pt x="5197600" y="1931966"/>
                      <a:pt x="5254171" y="1872343"/>
                      <a:pt x="5254171" y="1872343"/>
                    </a:cubicBezTo>
                    <a:cubicBezTo>
                      <a:pt x="5290658" y="1762888"/>
                      <a:pt x="5241438" y="1897811"/>
                      <a:pt x="5297714" y="1785258"/>
                    </a:cubicBezTo>
                    <a:cubicBezTo>
                      <a:pt x="5304556" y="1771574"/>
                      <a:pt x="5303741" y="1754445"/>
                      <a:pt x="5312228" y="1741715"/>
                    </a:cubicBezTo>
                    <a:cubicBezTo>
                      <a:pt x="5336870" y="1704752"/>
                      <a:pt x="5365238" y="1693483"/>
                      <a:pt x="5399314" y="1669143"/>
                    </a:cubicBezTo>
                    <a:cubicBezTo>
                      <a:pt x="5438882" y="1640880"/>
                      <a:pt x="5469887" y="1619290"/>
                      <a:pt x="5500914" y="1582058"/>
                    </a:cubicBezTo>
                    <a:cubicBezTo>
                      <a:pt x="5512082" y="1568657"/>
                      <a:pt x="5520267" y="1553029"/>
                      <a:pt x="5529943" y="1538515"/>
                    </a:cubicBezTo>
                    <a:cubicBezTo>
                      <a:pt x="5534781" y="1524001"/>
                      <a:pt x="5541138" y="1509907"/>
                      <a:pt x="5544457" y="1494972"/>
                    </a:cubicBezTo>
                    <a:cubicBezTo>
                      <a:pt x="5550841" y="1466244"/>
                      <a:pt x="5553199" y="1436744"/>
                      <a:pt x="5558971" y="1407886"/>
                    </a:cubicBezTo>
                    <a:cubicBezTo>
                      <a:pt x="5562883" y="1388325"/>
                      <a:pt x="5568648" y="1369181"/>
                      <a:pt x="5573486" y="1349829"/>
                    </a:cubicBezTo>
                    <a:cubicBezTo>
                      <a:pt x="5558972" y="1291772"/>
                      <a:pt x="5553517" y="1230663"/>
                      <a:pt x="5529943" y="1175658"/>
                    </a:cubicBezTo>
                    <a:cubicBezTo>
                      <a:pt x="5523071" y="1159624"/>
                      <a:pt x="5500355" y="1157095"/>
                      <a:pt x="5486400" y="1146629"/>
                    </a:cubicBezTo>
                    <a:cubicBezTo>
                      <a:pt x="5461617" y="1128042"/>
                      <a:pt x="5441536" y="1102426"/>
                      <a:pt x="5413828" y="1088572"/>
                    </a:cubicBezTo>
                    <a:cubicBezTo>
                      <a:pt x="5365338" y="1064327"/>
                      <a:pt x="5292955" y="1058353"/>
                      <a:pt x="5239657" y="1045029"/>
                    </a:cubicBezTo>
                    <a:cubicBezTo>
                      <a:pt x="5224814" y="1041318"/>
                      <a:pt x="5210628" y="1035353"/>
                      <a:pt x="5196114" y="1030515"/>
                    </a:cubicBezTo>
                    <a:cubicBezTo>
                      <a:pt x="5186438" y="1016001"/>
                      <a:pt x="5167086" y="1004416"/>
                      <a:pt x="5167086" y="986972"/>
                    </a:cubicBezTo>
                    <a:cubicBezTo>
                      <a:pt x="5167086" y="969528"/>
                      <a:pt x="5188313" y="959031"/>
                      <a:pt x="5196114" y="943429"/>
                    </a:cubicBezTo>
                    <a:cubicBezTo>
                      <a:pt x="5202956" y="929745"/>
                      <a:pt x="5205790" y="914400"/>
                      <a:pt x="5210628" y="899886"/>
                    </a:cubicBezTo>
                    <a:cubicBezTo>
                      <a:pt x="5205790" y="880534"/>
                      <a:pt x="5207553" y="858171"/>
                      <a:pt x="5196114" y="841829"/>
                    </a:cubicBezTo>
                    <a:cubicBezTo>
                      <a:pt x="5172572" y="808197"/>
                      <a:pt x="5138057" y="783772"/>
                      <a:pt x="5109028" y="754743"/>
                    </a:cubicBezTo>
                    <a:cubicBezTo>
                      <a:pt x="5053149" y="698863"/>
                      <a:pt x="5082567" y="722587"/>
                      <a:pt x="5021943" y="682172"/>
                    </a:cubicBezTo>
                    <a:cubicBezTo>
                      <a:pt x="5012267" y="667658"/>
                      <a:pt x="5000715" y="654231"/>
                      <a:pt x="4992914" y="638629"/>
                    </a:cubicBezTo>
                    <a:cubicBezTo>
                      <a:pt x="4986072" y="624945"/>
                      <a:pt x="4987957" y="607033"/>
                      <a:pt x="4978400" y="595086"/>
                    </a:cubicBezTo>
                    <a:cubicBezTo>
                      <a:pt x="4967503" y="581465"/>
                      <a:pt x="4950890" y="572930"/>
                      <a:pt x="4934857" y="566058"/>
                    </a:cubicBezTo>
                    <a:cubicBezTo>
                      <a:pt x="4907295" y="554246"/>
                      <a:pt x="4809367" y="540305"/>
                      <a:pt x="4789714" y="537029"/>
                    </a:cubicBezTo>
                    <a:cubicBezTo>
                      <a:pt x="4782632" y="494534"/>
                      <a:pt x="4785419" y="437798"/>
                      <a:pt x="4746171" y="406400"/>
                    </a:cubicBezTo>
                    <a:cubicBezTo>
                      <a:pt x="4734224" y="396843"/>
                      <a:pt x="4717142" y="396724"/>
                      <a:pt x="4702628" y="391886"/>
                    </a:cubicBezTo>
                    <a:cubicBezTo>
                      <a:pt x="4639733" y="396724"/>
                      <a:pt x="4577024" y="406400"/>
                      <a:pt x="4513943" y="406400"/>
                    </a:cubicBezTo>
                    <a:cubicBezTo>
                      <a:pt x="4469998" y="406400"/>
                      <a:pt x="4460477" y="381778"/>
                      <a:pt x="4441371" y="348343"/>
                    </a:cubicBezTo>
                    <a:cubicBezTo>
                      <a:pt x="4422123" y="314660"/>
                      <a:pt x="4402295" y="256154"/>
                      <a:pt x="4368800" y="232229"/>
                    </a:cubicBezTo>
                    <a:cubicBezTo>
                      <a:pt x="4352568" y="220635"/>
                      <a:pt x="4330644" y="219087"/>
                      <a:pt x="4310743" y="217715"/>
                    </a:cubicBezTo>
                    <a:cubicBezTo>
                      <a:pt x="4189981" y="209386"/>
                      <a:pt x="4068838" y="208038"/>
                      <a:pt x="3947886" y="203200"/>
                    </a:cubicBezTo>
                    <a:cubicBezTo>
                      <a:pt x="3844202" y="134078"/>
                      <a:pt x="3894646" y="153604"/>
                      <a:pt x="3802743" y="130629"/>
                    </a:cubicBezTo>
                    <a:cubicBezTo>
                      <a:pt x="3749524" y="135467"/>
                      <a:pt x="3696458" y="147812"/>
                      <a:pt x="3643086" y="145143"/>
                    </a:cubicBezTo>
                    <a:cubicBezTo>
                      <a:pt x="3598537" y="142916"/>
                      <a:pt x="3555920" y="126145"/>
                      <a:pt x="3512457" y="116115"/>
                    </a:cubicBezTo>
                    <a:cubicBezTo>
                      <a:pt x="3493020" y="111629"/>
                      <a:pt x="3474284" y="103191"/>
                      <a:pt x="3454400" y="101600"/>
                    </a:cubicBezTo>
                    <a:cubicBezTo>
                      <a:pt x="3353009" y="93489"/>
                      <a:pt x="3251140" y="93059"/>
                      <a:pt x="3149600" y="87086"/>
                    </a:cubicBezTo>
                    <a:cubicBezTo>
                      <a:pt x="3086628" y="83382"/>
                      <a:pt x="3023809" y="77410"/>
                      <a:pt x="2960914" y="72572"/>
                    </a:cubicBezTo>
                    <a:lnTo>
                      <a:pt x="2830286" y="29029"/>
                    </a:lnTo>
                    <a:cubicBezTo>
                      <a:pt x="2797831" y="18211"/>
                      <a:pt x="2762596" y="19036"/>
                      <a:pt x="2728686" y="14515"/>
                    </a:cubicBezTo>
                    <a:lnTo>
                      <a:pt x="2612571" y="0"/>
                    </a:lnTo>
                    <a:close/>
                  </a:path>
                </a:pathLst>
              </a:custGeom>
              <a:solidFill>
                <a:srgbClr val="FF0000">
                  <a:alpha val="4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cxnSp>
            <p:nvCxnSpPr>
              <p:cNvPr id="290" name="Straight Arrow Connector 289"/>
              <p:cNvCxnSpPr/>
              <p:nvPr/>
            </p:nvCxnSpPr>
            <p:spPr bwMode="auto">
              <a:xfrm>
                <a:off x="2448415" y="5174413"/>
                <a:ext cx="566043" cy="353539"/>
              </a:xfrm>
              <a:prstGeom prst="straightConnector1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  <p:sp>
            <p:nvSpPr>
              <p:cNvPr id="291" name="TextBox 290"/>
              <p:cNvSpPr txBox="1"/>
              <p:nvPr/>
            </p:nvSpPr>
            <p:spPr>
              <a:xfrm>
                <a:off x="2590569" y="4491993"/>
                <a:ext cx="18822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effectLst/>
                  </a:rPr>
                  <a:t>HOT PLASMA</a:t>
                </a:r>
                <a:endParaRPr lang="en-US" sz="2000" dirty="0">
                  <a:solidFill>
                    <a:srgbClr val="FF0000"/>
                  </a:solidFill>
                  <a:effectLst/>
                </a:endParaRPr>
              </a:p>
            </p:txBody>
          </p:sp>
          <p:grpSp>
            <p:nvGrpSpPr>
              <p:cNvPr id="292" name="Group 291"/>
              <p:cNvGrpSpPr/>
              <p:nvPr/>
            </p:nvGrpSpPr>
            <p:grpSpPr>
              <a:xfrm>
                <a:off x="994855" y="5354235"/>
                <a:ext cx="1242488" cy="553998"/>
                <a:chOff x="601855" y="2688242"/>
                <a:chExt cx="1242488" cy="553998"/>
              </a:xfrm>
            </p:grpSpPr>
            <p:sp>
              <p:nvSpPr>
                <p:cNvPr id="320" name="TextBox 319"/>
                <p:cNvSpPr txBox="1"/>
                <p:nvPr/>
              </p:nvSpPr>
              <p:spPr>
                <a:xfrm>
                  <a:off x="601855" y="2688242"/>
                  <a:ext cx="1223412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800"/>
                    </a:lnSpc>
                  </a:pPr>
                  <a:r>
                    <a:rPr lang="en-US" dirty="0" smtClean="0">
                      <a:solidFill>
                        <a:srgbClr val="0000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Coulomb</a:t>
                  </a:r>
                </a:p>
                <a:p>
                  <a:pPr>
                    <a:lnSpc>
                      <a:spcPts val="1800"/>
                    </a:lnSpc>
                  </a:pPr>
                  <a:r>
                    <a:rPr lang="en-US" dirty="0" smtClean="0">
                      <a:solidFill>
                        <a:srgbClr val="0000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repulsion</a:t>
                  </a:r>
                  <a:endParaRPr lang="en-US" b="1" dirty="0" smtClean="0">
                    <a:solidFill>
                      <a:srgbClr val="0000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321" name="Straight Arrow Connector 320"/>
                <p:cNvCxnSpPr/>
                <p:nvPr/>
              </p:nvCxnSpPr>
              <p:spPr bwMode="auto">
                <a:xfrm>
                  <a:off x="1844343" y="2689860"/>
                  <a:ext cx="0" cy="266700"/>
                </a:xfrm>
                <a:prstGeom prst="straightConnector1">
                  <a:avLst/>
                </a:prstGeom>
                <a:noFill/>
                <a:ln w="4127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22" name="Straight Arrow Connector 321"/>
                <p:cNvCxnSpPr/>
                <p:nvPr/>
              </p:nvCxnSpPr>
              <p:spPr bwMode="auto">
                <a:xfrm flipV="1">
                  <a:off x="1844343" y="2956560"/>
                  <a:ext cx="0" cy="281940"/>
                </a:xfrm>
                <a:prstGeom prst="straightConnector1">
                  <a:avLst/>
                </a:prstGeom>
                <a:noFill/>
                <a:ln w="4127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cxnSp>
            <p:nvCxnSpPr>
              <p:cNvPr id="293" name="Straight Arrow Connector 292"/>
              <p:cNvCxnSpPr/>
              <p:nvPr/>
            </p:nvCxnSpPr>
            <p:spPr bwMode="auto">
              <a:xfrm flipV="1">
                <a:off x="3209671" y="5585552"/>
                <a:ext cx="492481" cy="622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stealth" w="sm" len="med"/>
              </a:ln>
              <a:effectLst/>
            </p:spPr>
          </p:cxnSp>
          <p:sp>
            <p:nvSpPr>
              <p:cNvPr id="294" name="Explosion 2 293"/>
              <p:cNvSpPr/>
              <p:nvPr/>
            </p:nvSpPr>
            <p:spPr bwMode="auto">
              <a:xfrm>
                <a:off x="3340709" y="5005066"/>
                <a:ext cx="1017857" cy="1024388"/>
              </a:xfrm>
              <a:prstGeom prst="irregularSeal2">
                <a:avLst/>
              </a:prstGeom>
              <a:gradFill>
                <a:gsLst>
                  <a:gs pos="94000">
                    <a:srgbClr val="FF0000">
                      <a:alpha val="0"/>
                    </a:srgbClr>
                  </a:gs>
                  <a:gs pos="45000">
                    <a:srgbClr val="FF7A00"/>
                  </a:gs>
                  <a:gs pos="90000">
                    <a:srgbClr val="FF0300"/>
                  </a:gs>
                  <a:gs pos="9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4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95" name="Oval 294"/>
              <p:cNvSpPr/>
              <p:nvPr/>
            </p:nvSpPr>
            <p:spPr bwMode="auto">
              <a:xfrm>
                <a:off x="5897346" y="6567258"/>
                <a:ext cx="261734" cy="24585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00B050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4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296" name="Oval 295"/>
              <p:cNvSpPr/>
              <p:nvPr/>
            </p:nvSpPr>
            <p:spPr bwMode="auto">
              <a:xfrm>
                <a:off x="4488875" y="4842961"/>
                <a:ext cx="261734" cy="24585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0000FF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4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297" name="Oval 296"/>
              <p:cNvSpPr/>
              <p:nvPr/>
            </p:nvSpPr>
            <p:spPr bwMode="auto">
              <a:xfrm>
                <a:off x="4539768" y="5020522"/>
                <a:ext cx="261734" cy="24585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00B050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4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298" name="Oval 297"/>
              <p:cNvSpPr/>
              <p:nvPr/>
            </p:nvSpPr>
            <p:spPr bwMode="auto">
              <a:xfrm>
                <a:off x="4670635" y="4883937"/>
                <a:ext cx="261734" cy="24585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00B050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4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299" name="Oval 298"/>
              <p:cNvSpPr/>
              <p:nvPr/>
            </p:nvSpPr>
            <p:spPr bwMode="auto">
              <a:xfrm>
                <a:off x="4706987" y="5041010"/>
                <a:ext cx="261734" cy="24585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0000FF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4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cxnSp>
            <p:nvCxnSpPr>
              <p:cNvPr id="300" name="Straight Arrow Connector 299"/>
              <p:cNvCxnSpPr/>
              <p:nvPr/>
            </p:nvCxnSpPr>
            <p:spPr bwMode="auto">
              <a:xfrm flipV="1">
                <a:off x="4080213" y="5107504"/>
                <a:ext cx="392603" cy="204877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stealth" w="sm" len="med"/>
              </a:ln>
              <a:effectLst/>
            </p:spPr>
          </p:cxnSp>
          <p:grpSp>
            <p:nvGrpSpPr>
              <p:cNvPr id="302" name="Group 118"/>
              <p:cNvGrpSpPr/>
              <p:nvPr/>
            </p:nvGrpSpPr>
            <p:grpSpPr>
              <a:xfrm>
                <a:off x="3565745" y="5307505"/>
                <a:ext cx="580247" cy="450731"/>
                <a:chOff x="4038600" y="5562600"/>
                <a:chExt cx="608148" cy="502920"/>
              </a:xfrm>
              <a:gradFill>
                <a:gsLst>
                  <a:gs pos="69000">
                    <a:srgbClr val="FF0000">
                      <a:alpha val="0"/>
                    </a:srgbClr>
                  </a:gs>
                  <a:gs pos="45000">
                    <a:srgbClr val="FF7A00"/>
                  </a:gs>
                  <a:gs pos="90000">
                    <a:srgbClr val="FF0300"/>
                  </a:gs>
                  <a:gs pos="100000">
                    <a:srgbClr val="4D0808"/>
                  </a:gs>
                </a:gsLst>
                <a:path path="shape">
                  <a:fillToRect l="50000" t="50000" r="50000" b="50000"/>
                </a:path>
              </a:gradFill>
            </p:grpSpPr>
            <p:sp>
              <p:nvSpPr>
                <p:cNvPr id="314" name="Oval 313"/>
                <p:cNvSpPr/>
                <p:nvPr/>
              </p:nvSpPr>
              <p:spPr bwMode="auto">
                <a:xfrm>
                  <a:off x="4069080" y="5562600"/>
                  <a:ext cx="274320" cy="274320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0000FF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4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315" name="Oval 314"/>
                <p:cNvSpPr/>
                <p:nvPr/>
              </p:nvSpPr>
              <p:spPr bwMode="auto">
                <a:xfrm>
                  <a:off x="4038600" y="5715000"/>
                  <a:ext cx="274320" cy="274320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00B050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4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316" name="Oval 315"/>
                <p:cNvSpPr/>
                <p:nvPr/>
              </p:nvSpPr>
              <p:spPr bwMode="auto">
                <a:xfrm>
                  <a:off x="4267200" y="5562600"/>
                  <a:ext cx="274320" cy="274320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00B050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4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317" name="Oval 316"/>
                <p:cNvSpPr/>
                <p:nvPr/>
              </p:nvSpPr>
              <p:spPr bwMode="auto">
                <a:xfrm>
                  <a:off x="4191000" y="5662023"/>
                  <a:ext cx="274320" cy="274320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0000FF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4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318" name="Oval 317"/>
                <p:cNvSpPr/>
                <p:nvPr/>
              </p:nvSpPr>
              <p:spPr bwMode="auto">
                <a:xfrm>
                  <a:off x="4191000" y="5791200"/>
                  <a:ext cx="274320" cy="274320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00B050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4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319" name="Oval 318"/>
                <p:cNvSpPr/>
                <p:nvPr/>
              </p:nvSpPr>
              <p:spPr bwMode="auto">
                <a:xfrm>
                  <a:off x="4372428" y="5640252"/>
                  <a:ext cx="274320" cy="274320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381000" dist="127000" dir="8400000">
                    <a:srgbClr val="00B050"/>
                  </a:innerShdw>
                </a:effectLst>
                <a:scene3d>
                  <a:camera prst="orthographicFront"/>
                  <a:lightRig rig="soft" dir="t"/>
                </a:scene3d>
                <a:sp3d prstMaterial="powder"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4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03" name="TextBox 302"/>
              <p:cNvSpPr txBox="1"/>
              <p:nvPr/>
            </p:nvSpPr>
            <p:spPr>
              <a:xfrm>
                <a:off x="3544040" y="5442443"/>
                <a:ext cx="4812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baseline="300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5</a:t>
                </a:r>
                <a:r>
                  <a:rPr lang="en-US" sz="1400" b="1" baseline="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He</a:t>
                </a:r>
                <a:endParaRPr lang="en-US" sz="1400" b="1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4" name="Oval 303"/>
              <p:cNvSpPr/>
              <p:nvPr/>
            </p:nvSpPr>
            <p:spPr bwMode="auto">
              <a:xfrm>
                <a:off x="2037353" y="6073614"/>
                <a:ext cx="261734" cy="245853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CC00CC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05" name="TextBox 304"/>
              <p:cNvSpPr txBox="1"/>
              <p:nvPr/>
            </p:nvSpPr>
            <p:spPr>
              <a:xfrm>
                <a:off x="1616099" y="6070698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baseline="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Arial" pitchFamily="34" charset="0"/>
                    <a:cs typeface="Arial" pitchFamily="34" charset="0"/>
                  </a:rPr>
                  <a:t>T</a:t>
                </a:r>
                <a:endParaRPr lang="en-US" b="1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6" name="Oval 305"/>
              <p:cNvSpPr/>
              <p:nvPr/>
            </p:nvSpPr>
            <p:spPr bwMode="auto">
              <a:xfrm>
                <a:off x="2104481" y="6255364"/>
                <a:ext cx="261734" cy="245853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FF3300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07" name="Oval 306"/>
              <p:cNvSpPr/>
              <p:nvPr/>
            </p:nvSpPr>
            <p:spPr bwMode="auto">
              <a:xfrm>
                <a:off x="2218781" y="6102964"/>
                <a:ext cx="261734" cy="245853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FF3300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08" name="Oval 307"/>
              <p:cNvSpPr/>
              <p:nvPr/>
            </p:nvSpPr>
            <p:spPr bwMode="auto">
              <a:xfrm>
                <a:off x="2061835" y="4816466"/>
                <a:ext cx="261734" cy="24585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CC00CC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09" name="Oval 308"/>
              <p:cNvSpPr/>
              <p:nvPr/>
            </p:nvSpPr>
            <p:spPr bwMode="auto">
              <a:xfrm>
                <a:off x="2112728" y="4994026"/>
                <a:ext cx="261734" cy="24585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381000" dist="127000" dir="8400000">
                  <a:srgbClr val="FF3300"/>
                </a:innerShdw>
              </a:effectLst>
              <a:scene3d>
                <a:camera prst="orthographicFront"/>
                <a:lightRig rig="soft" dir="t"/>
              </a:scene3d>
              <a:sp3d prstMaterial="powder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10" name="TextBox 309"/>
              <p:cNvSpPr txBox="1"/>
              <p:nvPr/>
            </p:nvSpPr>
            <p:spPr>
              <a:xfrm>
                <a:off x="2010190" y="4458944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Arial" pitchFamily="34" charset="0"/>
                    <a:cs typeface="Arial" pitchFamily="34" charset="0"/>
                  </a:rPr>
                  <a:t>D</a:t>
                </a:r>
                <a:endParaRPr lang="en-US" b="1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1" name="TextBox 310"/>
              <p:cNvSpPr txBox="1"/>
              <p:nvPr/>
            </p:nvSpPr>
            <p:spPr>
              <a:xfrm>
                <a:off x="5559741" y="6804718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Arial" pitchFamily="34" charset="0"/>
                    <a:cs typeface="Arial" pitchFamily="34" charset="0"/>
                  </a:rPr>
                  <a:t>N</a:t>
                </a:r>
                <a:r>
                  <a:rPr lang="en-US" b="1" baseline="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Arial" pitchFamily="34" charset="0"/>
                    <a:cs typeface="Arial" pitchFamily="34" charset="0"/>
                  </a:rPr>
                  <a:t>eutron</a:t>
                </a:r>
                <a:endParaRPr lang="en-US" b="1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2" name="TextBox 311"/>
              <p:cNvSpPr txBox="1"/>
              <p:nvPr/>
            </p:nvSpPr>
            <p:spPr>
              <a:xfrm>
                <a:off x="4959217" y="4726800"/>
                <a:ext cx="564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baseline="300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r>
                  <a:rPr lang="en-US" b="1" baseline="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Arial" pitchFamily="34" charset="0"/>
                    <a:cs typeface="Arial" pitchFamily="34" charset="0"/>
                  </a:rPr>
                  <a:t>He</a:t>
                </a:r>
                <a:endParaRPr lang="en-US" b="1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313" name="Straight Arrow Connector 312"/>
              <p:cNvCxnSpPr/>
              <p:nvPr/>
            </p:nvCxnSpPr>
            <p:spPr bwMode="auto">
              <a:xfrm flipV="1">
                <a:off x="2536681" y="5629231"/>
                <a:ext cx="528934" cy="422971"/>
              </a:xfrm>
              <a:prstGeom prst="straightConnector1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</p:grpSp>
        <p:cxnSp>
          <p:nvCxnSpPr>
            <p:cNvPr id="44" name="Straight Arrow Connector 43"/>
            <p:cNvCxnSpPr/>
            <p:nvPr/>
          </p:nvCxnSpPr>
          <p:spPr bwMode="auto">
            <a:xfrm>
              <a:off x="4764682" y="2797535"/>
              <a:ext cx="1766747" cy="92755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00B050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</p:grpSp>
      <p:sp>
        <p:nvSpPr>
          <p:cNvPr id="45" name="TextBox 44"/>
          <p:cNvSpPr txBox="1"/>
          <p:nvPr/>
        </p:nvSpPr>
        <p:spPr>
          <a:xfrm>
            <a:off x="-586" y="3"/>
            <a:ext cx="1375698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Fusion basics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09142" y="1873855"/>
            <a:ext cx="72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+</a:t>
            </a:r>
            <a:endParaRPr lang="en-US" dirty="0">
              <a:effectLst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681249" y="3135193"/>
            <a:ext cx="72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+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64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0870" y="2412273"/>
            <a:ext cx="1710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effectLst/>
                <a:latin typeface="Arial"/>
              </a:rPr>
              <a:t>30 µm FT @ 65 Hz</a:t>
            </a:r>
            <a:endParaRPr lang="en-US" sz="1400" dirty="0">
              <a:solidFill>
                <a:prstClr val="white"/>
              </a:solidFill>
              <a:effectLst/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8941" y="4202141"/>
            <a:ext cx="2213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effectLst/>
                <a:latin typeface="Arial"/>
              </a:rPr>
              <a:t>measurements from GA</a:t>
            </a:r>
            <a:endParaRPr lang="en-US" sz="1400" dirty="0">
              <a:solidFill>
                <a:prstClr val="white"/>
              </a:solidFill>
              <a:effectLst/>
              <a:latin typeface="Arial"/>
            </a:endParaRPr>
          </a:p>
        </p:txBody>
      </p:sp>
      <p:pic>
        <p:nvPicPr>
          <p:cNvPr id="8" name="1139_65Hz_1kfps_1-7ks_0.5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775578" y="1863756"/>
            <a:ext cx="3238122" cy="323812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85938" y="2106230"/>
            <a:ext cx="1612685" cy="2821808"/>
            <a:chOff x="1322010" y="2106230"/>
            <a:chExt cx="1612685" cy="2821808"/>
          </a:xfrm>
        </p:grpSpPr>
        <p:sp>
          <p:nvSpPr>
            <p:cNvPr id="10" name="AutoShape 64"/>
            <p:cNvSpPr>
              <a:spLocks noChangeAspect="1" noChangeArrowheads="1"/>
            </p:cNvSpPr>
            <p:nvPr/>
          </p:nvSpPr>
          <p:spPr bwMode="auto">
            <a:xfrm rot="16200000">
              <a:off x="833772" y="2711584"/>
              <a:ext cx="2589162" cy="1612685"/>
            </a:xfrm>
            <a:prstGeom prst="roundRect">
              <a:avLst>
                <a:gd name="adj" fmla="val 26940"/>
              </a:avLst>
            </a:prstGeom>
            <a:noFill/>
            <a:ln w="57150" cmpd="sng">
              <a:solidFill>
                <a:srgbClr val="FFA300"/>
              </a:solidFill>
              <a:round/>
              <a:headEnd/>
              <a:tailEnd/>
            </a:ln>
          </p:spPr>
          <p:txBody>
            <a:bodyPr wrap="none" lIns="100572" tIns="50285" rIns="100572" bIns="50285" anchor="ctr">
              <a:prstTxWarp prst="textNoShape">
                <a:avLst/>
              </a:prstTxWarp>
            </a:bodyPr>
            <a:lstStyle/>
            <a:p>
              <a:pPr marL="0" marR="0" lvl="0" indent="0" algn="ctr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endParaRPr>
            </a:p>
          </p:txBody>
        </p:sp>
        <p:sp>
          <p:nvSpPr>
            <p:cNvPr id="11" name="Rectangle 65"/>
            <p:cNvSpPr>
              <a:spLocks noChangeAspect="1" noChangeArrowheads="1"/>
            </p:cNvSpPr>
            <p:nvPr/>
          </p:nvSpPr>
          <p:spPr bwMode="auto">
            <a:xfrm rot="16200000">
              <a:off x="2078124" y="4459585"/>
              <a:ext cx="136105" cy="68369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264" tIns="45132" rIns="90264" bIns="45132" anchor="ctr">
              <a:prstTxWarp prst="textNoShape">
                <a:avLst/>
              </a:prstTxWarp>
            </a:bodyPr>
            <a:lstStyle/>
            <a:p>
              <a:pPr marL="0" marR="0" lvl="0" indent="0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" name="Rectangle 66"/>
            <p:cNvSpPr>
              <a:spLocks noChangeAspect="1" noChangeArrowheads="1"/>
            </p:cNvSpPr>
            <p:nvPr/>
          </p:nvSpPr>
          <p:spPr bwMode="auto">
            <a:xfrm rot="16200000">
              <a:off x="2073377" y="1879916"/>
              <a:ext cx="145600" cy="68369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264" tIns="45132" rIns="90264" bIns="45132" anchor="ctr">
              <a:prstTxWarp prst="textNoShape">
                <a:avLst/>
              </a:prstTxWarp>
            </a:bodyPr>
            <a:lstStyle/>
            <a:p>
              <a:pPr marL="0" marR="0" lvl="0" indent="0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" name="Oval 67"/>
            <p:cNvSpPr>
              <a:spLocks noChangeAspect="1" noChangeArrowheads="1"/>
            </p:cNvSpPr>
            <p:nvPr/>
          </p:nvSpPr>
          <p:spPr bwMode="auto">
            <a:xfrm rot="16200000">
              <a:off x="1796058" y="3166584"/>
              <a:ext cx="685273" cy="685273"/>
            </a:xfrm>
            <a:prstGeom prst="ellipse">
              <a:avLst/>
            </a:prstGeom>
            <a:solidFill>
              <a:srgbClr val="FFFFFF"/>
            </a:solidFill>
            <a:ln w="57150" cmpd="sng">
              <a:solidFill>
                <a:srgbClr val="3366FF"/>
              </a:solidFill>
              <a:round/>
              <a:headEnd/>
              <a:tailEnd/>
            </a:ln>
          </p:spPr>
          <p:txBody>
            <a:bodyPr wrap="none" lIns="90264" tIns="45132" rIns="90264" bIns="45132" anchor="ctr">
              <a:prstTxWarp prst="textNoShape">
                <a:avLst/>
              </a:prstTxWarp>
            </a:bodyPr>
            <a:lstStyle/>
            <a:p>
              <a:pPr marL="0" marR="0" lvl="0" indent="0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" name="Arc 13"/>
            <p:cNvSpPr/>
            <p:nvPr/>
          </p:nvSpPr>
          <p:spPr>
            <a:xfrm rot="16200000">
              <a:off x="2047640" y="1787333"/>
              <a:ext cx="161428" cy="799221"/>
            </a:xfrm>
            <a:prstGeom prst="arc">
              <a:avLst>
                <a:gd name="adj1" fmla="val 16200000"/>
                <a:gd name="adj2" fmla="val 5356485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00584" tIns="50292" rIns="100584" bIns="50292" anchor="ctr"/>
            <a:lstStyle/>
            <a:p>
              <a:pPr marL="0" marR="0" lvl="0" indent="0" algn="ctr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Arc 14"/>
            <p:cNvSpPr/>
            <p:nvPr/>
          </p:nvSpPr>
          <p:spPr>
            <a:xfrm rot="16200000" flipH="1">
              <a:off x="2047640" y="4447713"/>
              <a:ext cx="161428" cy="799221"/>
            </a:xfrm>
            <a:prstGeom prst="arc">
              <a:avLst>
                <a:gd name="adj1" fmla="val 16200000"/>
                <a:gd name="adj2" fmla="val 5356485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00584" tIns="50292" rIns="100584" bIns="50292" anchor="ctr"/>
            <a:lstStyle/>
            <a:p>
              <a:pPr marL="0" marR="0" lvl="0" indent="0" algn="ctr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446757" y="3482817"/>
              <a:ext cx="485161" cy="33878"/>
              <a:chOff x="3680549" y="4856768"/>
              <a:chExt cx="289510" cy="20216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3680549" y="4868029"/>
                <a:ext cx="54336" cy="0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sp>
            <p:nvSpPr>
              <p:cNvPr id="22" name="Rectangle 21"/>
              <p:cNvSpPr/>
              <p:nvPr/>
            </p:nvSpPr>
            <p:spPr bwMode="auto">
              <a:xfrm>
                <a:off x="3720128" y="4856768"/>
                <a:ext cx="249931" cy="2021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1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524077" y="2437178"/>
              <a:ext cx="736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rPr>
                <a:t>capsule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37498" y="4242630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rPr>
                <a:t>10 µm fill-tube</a:t>
              </a:r>
            </a:p>
          </p:txBody>
        </p:sp>
        <p:cxnSp>
          <p:nvCxnSpPr>
            <p:cNvPr id="19" name="Straight Arrow Connector 18"/>
            <p:cNvCxnSpPr>
              <a:stCxn id="17" idx="2"/>
            </p:cNvCxnSpPr>
            <p:nvPr/>
          </p:nvCxnSpPr>
          <p:spPr>
            <a:xfrm>
              <a:off x="1892127" y="2744955"/>
              <a:ext cx="125000" cy="44260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 w="med" len="med"/>
            </a:ln>
            <a:effectLst/>
          </p:spPr>
        </p:cxnSp>
        <p:cxnSp>
          <p:nvCxnSpPr>
            <p:cNvPr id="20" name="Straight Arrow Connector 19"/>
            <p:cNvCxnSpPr>
              <a:stCxn id="18" idx="0"/>
            </p:cNvCxnSpPr>
            <p:nvPr/>
          </p:nvCxnSpPr>
          <p:spPr>
            <a:xfrm flipV="1">
              <a:off x="2268440" y="3595318"/>
              <a:ext cx="393981" cy="64731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 w="med" len="med"/>
            </a:ln>
            <a:effectLst/>
          </p:spPr>
        </p:cxnSp>
      </p:grpSp>
      <p:sp>
        <p:nvSpPr>
          <p:cNvPr id="23" name="Title 22"/>
          <p:cNvSpPr txBox="1">
            <a:spLocks/>
          </p:cNvSpPr>
          <p:nvPr/>
        </p:nvSpPr>
        <p:spPr>
          <a:xfrm>
            <a:off x="457200" y="419100"/>
            <a:ext cx="8229600" cy="740836"/>
          </a:xfrm>
          <a:prstGeom prst="rect">
            <a:avLst/>
          </a:prstGeom>
          <a:effectLst/>
        </p:spPr>
        <p:txBody>
          <a:bodyPr vert="horz" lIns="91301" tIns="45653" rIns="45653" bIns="45653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24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defTabSz="457154" fontAlgn="auto">
              <a:spcAft>
                <a:spcPts val="0"/>
              </a:spcAft>
            </a:pPr>
            <a:r>
              <a:rPr lang="en-US" sz="2800" dirty="0" smtClean="0">
                <a:solidFill>
                  <a:srgbClr val="660033"/>
                </a:solidFill>
                <a:latin typeface="Calibri"/>
                <a:cs typeface="Calibri"/>
                <a:sym typeface="Wingdings" pitchFamily="-106" charset="2"/>
              </a:rPr>
              <a:t>Engineering features: The best solution would be to eliminate the tent altogether but there are challenges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6378" y="1086334"/>
            <a:ext cx="3173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prstClr val="black"/>
                </a:solidFill>
                <a:effectLst/>
                <a:latin typeface="Calibri"/>
                <a:cs typeface="Calibri"/>
              </a:rPr>
              <a:t>3</a:t>
            </a:r>
            <a:r>
              <a:rPr lang="en-US" sz="2000" b="0" dirty="0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0 µm free-standing fill-tube </a:t>
            </a:r>
            <a:br>
              <a:rPr lang="en-US" sz="2000" b="0" dirty="0" smtClean="0">
                <a:solidFill>
                  <a:prstClr val="black"/>
                </a:solidFill>
                <a:effectLst/>
                <a:latin typeface="Calibri"/>
                <a:cs typeface="Calibri"/>
              </a:rPr>
            </a:br>
            <a:r>
              <a:rPr lang="en-US" sz="2000" b="0" dirty="0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vibration test</a:t>
            </a:r>
            <a:endParaRPr lang="en-US" sz="2000" b="0" dirty="0">
              <a:solidFill>
                <a:prstClr val="black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92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7755038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A better understanding of and ability to control laser-plasma interactions in the </a:t>
            </a:r>
            <a:r>
              <a:rPr lang="en-US" sz="2200" dirty="0" err="1" smtClean="0">
                <a:solidFill>
                  <a:srgbClr val="660033"/>
                </a:solidFill>
                <a:effectLst/>
                <a:cs typeface="Arial" charset="0"/>
              </a:rPr>
              <a:t>hohlraum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 is essential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3" name="Freeform 12"/>
          <p:cNvSpPr/>
          <p:nvPr/>
        </p:nvSpPr>
        <p:spPr>
          <a:xfrm rot="12053455" flipH="1">
            <a:off x="1167515" y="2583783"/>
            <a:ext cx="819150" cy="352812"/>
          </a:xfrm>
          <a:custGeom>
            <a:avLst/>
            <a:gdLst>
              <a:gd name="connsiteX0" fmla="*/ 0 w 819150"/>
              <a:gd name="connsiteY0" fmla="*/ 155865 h 352812"/>
              <a:gd name="connsiteX1" fmla="*/ 57150 w 819150"/>
              <a:gd name="connsiteY1" fmla="*/ 174915 h 352812"/>
              <a:gd name="connsiteX2" fmla="*/ 82550 w 819150"/>
              <a:gd name="connsiteY2" fmla="*/ 197140 h 352812"/>
              <a:gd name="connsiteX3" fmla="*/ 107950 w 819150"/>
              <a:gd name="connsiteY3" fmla="*/ 168565 h 352812"/>
              <a:gd name="connsiteX4" fmla="*/ 127000 w 819150"/>
              <a:gd name="connsiteY4" fmla="*/ 127290 h 352812"/>
              <a:gd name="connsiteX5" fmla="*/ 146050 w 819150"/>
              <a:gd name="connsiteY5" fmla="*/ 101890 h 352812"/>
              <a:gd name="connsiteX6" fmla="*/ 158750 w 819150"/>
              <a:gd name="connsiteY6" fmla="*/ 117765 h 352812"/>
              <a:gd name="connsiteX7" fmla="*/ 174625 w 819150"/>
              <a:gd name="connsiteY7" fmla="*/ 165390 h 352812"/>
              <a:gd name="connsiteX8" fmla="*/ 187325 w 819150"/>
              <a:gd name="connsiteY8" fmla="*/ 222540 h 352812"/>
              <a:gd name="connsiteX9" fmla="*/ 209550 w 819150"/>
              <a:gd name="connsiteY9" fmla="*/ 279690 h 352812"/>
              <a:gd name="connsiteX10" fmla="*/ 222250 w 819150"/>
              <a:gd name="connsiteY10" fmla="*/ 266990 h 352812"/>
              <a:gd name="connsiteX11" fmla="*/ 234950 w 819150"/>
              <a:gd name="connsiteY11" fmla="*/ 171740 h 352812"/>
              <a:gd name="connsiteX12" fmla="*/ 247650 w 819150"/>
              <a:gd name="connsiteY12" fmla="*/ 73315 h 352812"/>
              <a:gd name="connsiteX13" fmla="*/ 263525 w 819150"/>
              <a:gd name="connsiteY13" fmla="*/ 9815 h 352812"/>
              <a:gd name="connsiteX14" fmla="*/ 279400 w 819150"/>
              <a:gd name="connsiteY14" fmla="*/ 290 h 352812"/>
              <a:gd name="connsiteX15" fmla="*/ 292100 w 819150"/>
              <a:gd name="connsiteY15" fmla="*/ 44740 h 352812"/>
              <a:gd name="connsiteX16" fmla="*/ 307975 w 819150"/>
              <a:gd name="connsiteY16" fmla="*/ 187615 h 352812"/>
              <a:gd name="connsiteX17" fmla="*/ 320675 w 819150"/>
              <a:gd name="connsiteY17" fmla="*/ 298740 h 352812"/>
              <a:gd name="connsiteX18" fmla="*/ 342900 w 819150"/>
              <a:gd name="connsiteY18" fmla="*/ 352715 h 352812"/>
              <a:gd name="connsiteX19" fmla="*/ 352425 w 819150"/>
              <a:gd name="connsiteY19" fmla="*/ 308265 h 352812"/>
              <a:gd name="connsiteX20" fmla="*/ 368300 w 819150"/>
              <a:gd name="connsiteY20" fmla="*/ 184440 h 352812"/>
              <a:gd name="connsiteX21" fmla="*/ 374650 w 819150"/>
              <a:gd name="connsiteY21" fmla="*/ 111415 h 352812"/>
              <a:gd name="connsiteX22" fmla="*/ 384175 w 819150"/>
              <a:gd name="connsiteY22" fmla="*/ 44740 h 352812"/>
              <a:gd name="connsiteX23" fmla="*/ 403225 w 819150"/>
              <a:gd name="connsiteY23" fmla="*/ 290 h 352812"/>
              <a:gd name="connsiteX24" fmla="*/ 412750 w 819150"/>
              <a:gd name="connsiteY24" fmla="*/ 28865 h 352812"/>
              <a:gd name="connsiteX25" fmla="*/ 425450 w 819150"/>
              <a:gd name="connsiteY25" fmla="*/ 92365 h 352812"/>
              <a:gd name="connsiteX26" fmla="*/ 441325 w 819150"/>
              <a:gd name="connsiteY26" fmla="*/ 181265 h 352812"/>
              <a:gd name="connsiteX27" fmla="*/ 454025 w 819150"/>
              <a:gd name="connsiteY27" fmla="*/ 244765 h 352812"/>
              <a:gd name="connsiteX28" fmla="*/ 466725 w 819150"/>
              <a:gd name="connsiteY28" fmla="*/ 282865 h 352812"/>
              <a:gd name="connsiteX29" fmla="*/ 482600 w 819150"/>
              <a:gd name="connsiteY29" fmla="*/ 244765 h 352812"/>
              <a:gd name="connsiteX30" fmla="*/ 495300 w 819150"/>
              <a:gd name="connsiteY30" fmla="*/ 184440 h 352812"/>
              <a:gd name="connsiteX31" fmla="*/ 508000 w 819150"/>
              <a:gd name="connsiteY31" fmla="*/ 133640 h 352812"/>
              <a:gd name="connsiteX32" fmla="*/ 530225 w 819150"/>
              <a:gd name="connsiteY32" fmla="*/ 105065 h 352812"/>
              <a:gd name="connsiteX33" fmla="*/ 549275 w 819150"/>
              <a:gd name="connsiteY33" fmla="*/ 124115 h 352812"/>
              <a:gd name="connsiteX34" fmla="*/ 568325 w 819150"/>
              <a:gd name="connsiteY34" fmla="*/ 168565 h 352812"/>
              <a:gd name="connsiteX35" fmla="*/ 590550 w 819150"/>
              <a:gd name="connsiteY35" fmla="*/ 193965 h 352812"/>
              <a:gd name="connsiteX36" fmla="*/ 606425 w 819150"/>
              <a:gd name="connsiteY36" fmla="*/ 190790 h 352812"/>
              <a:gd name="connsiteX37" fmla="*/ 631825 w 819150"/>
              <a:gd name="connsiteY37" fmla="*/ 168565 h 352812"/>
              <a:gd name="connsiteX38" fmla="*/ 654050 w 819150"/>
              <a:gd name="connsiteY38" fmla="*/ 155865 h 352812"/>
              <a:gd name="connsiteX39" fmla="*/ 708025 w 819150"/>
              <a:gd name="connsiteY39" fmla="*/ 155865 h 352812"/>
              <a:gd name="connsiteX40" fmla="*/ 819150 w 819150"/>
              <a:gd name="connsiteY40" fmla="*/ 159040 h 3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9150" h="352812">
                <a:moveTo>
                  <a:pt x="0" y="155865"/>
                </a:moveTo>
                <a:cubicBezTo>
                  <a:pt x="21696" y="161950"/>
                  <a:pt x="43392" y="168036"/>
                  <a:pt x="57150" y="174915"/>
                </a:cubicBezTo>
                <a:cubicBezTo>
                  <a:pt x="70908" y="181794"/>
                  <a:pt x="74083" y="198198"/>
                  <a:pt x="82550" y="197140"/>
                </a:cubicBezTo>
                <a:cubicBezTo>
                  <a:pt x="91017" y="196082"/>
                  <a:pt x="100542" y="180207"/>
                  <a:pt x="107950" y="168565"/>
                </a:cubicBezTo>
                <a:cubicBezTo>
                  <a:pt x="115358" y="156923"/>
                  <a:pt x="120650" y="138402"/>
                  <a:pt x="127000" y="127290"/>
                </a:cubicBezTo>
                <a:cubicBezTo>
                  <a:pt x="133350" y="116178"/>
                  <a:pt x="140758" y="103477"/>
                  <a:pt x="146050" y="101890"/>
                </a:cubicBezTo>
                <a:cubicBezTo>
                  <a:pt x="151342" y="100303"/>
                  <a:pt x="153988" y="107182"/>
                  <a:pt x="158750" y="117765"/>
                </a:cubicBezTo>
                <a:cubicBezTo>
                  <a:pt x="163513" y="128348"/>
                  <a:pt x="169862" y="147927"/>
                  <a:pt x="174625" y="165390"/>
                </a:cubicBezTo>
                <a:cubicBezTo>
                  <a:pt x="179388" y="182853"/>
                  <a:pt x="181504" y="203490"/>
                  <a:pt x="187325" y="222540"/>
                </a:cubicBezTo>
                <a:cubicBezTo>
                  <a:pt x="193146" y="241590"/>
                  <a:pt x="203729" y="272282"/>
                  <a:pt x="209550" y="279690"/>
                </a:cubicBezTo>
                <a:cubicBezTo>
                  <a:pt x="215371" y="287098"/>
                  <a:pt x="218017" y="284982"/>
                  <a:pt x="222250" y="266990"/>
                </a:cubicBezTo>
                <a:cubicBezTo>
                  <a:pt x="226483" y="248998"/>
                  <a:pt x="230717" y="204019"/>
                  <a:pt x="234950" y="171740"/>
                </a:cubicBezTo>
                <a:cubicBezTo>
                  <a:pt x="239183" y="139461"/>
                  <a:pt x="242888" y="100302"/>
                  <a:pt x="247650" y="73315"/>
                </a:cubicBezTo>
                <a:cubicBezTo>
                  <a:pt x="252412" y="46328"/>
                  <a:pt x="258233" y="21986"/>
                  <a:pt x="263525" y="9815"/>
                </a:cubicBezTo>
                <a:cubicBezTo>
                  <a:pt x="268817" y="-2356"/>
                  <a:pt x="274638" y="-5531"/>
                  <a:pt x="279400" y="290"/>
                </a:cubicBezTo>
                <a:cubicBezTo>
                  <a:pt x="284162" y="6111"/>
                  <a:pt x="287338" y="13519"/>
                  <a:pt x="292100" y="44740"/>
                </a:cubicBezTo>
                <a:cubicBezTo>
                  <a:pt x="296862" y="75961"/>
                  <a:pt x="303213" y="145282"/>
                  <a:pt x="307975" y="187615"/>
                </a:cubicBezTo>
                <a:cubicBezTo>
                  <a:pt x="312737" y="229948"/>
                  <a:pt x="314854" y="271223"/>
                  <a:pt x="320675" y="298740"/>
                </a:cubicBezTo>
                <a:cubicBezTo>
                  <a:pt x="326496" y="326257"/>
                  <a:pt x="337608" y="351128"/>
                  <a:pt x="342900" y="352715"/>
                </a:cubicBezTo>
                <a:cubicBezTo>
                  <a:pt x="348192" y="354302"/>
                  <a:pt x="348192" y="336311"/>
                  <a:pt x="352425" y="308265"/>
                </a:cubicBezTo>
                <a:cubicBezTo>
                  <a:pt x="356658" y="280219"/>
                  <a:pt x="364596" y="217248"/>
                  <a:pt x="368300" y="184440"/>
                </a:cubicBezTo>
                <a:cubicBezTo>
                  <a:pt x="372004" y="151632"/>
                  <a:pt x="372004" y="134698"/>
                  <a:pt x="374650" y="111415"/>
                </a:cubicBezTo>
                <a:cubicBezTo>
                  <a:pt x="377296" y="88132"/>
                  <a:pt x="379412" y="63261"/>
                  <a:pt x="384175" y="44740"/>
                </a:cubicBezTo>
                <a:cubicBezTo>
                  <a:pt x="388938" y="26219"/>
                  <a:pt x="398463" y="2936"/>
                  <a:pt x="403225" y="290"/>
                </a:cubicBezTo>
                <a:cubicBezTo>
                  <a:pt x="407987" y="-2356"/>
                  <a:pt x="409046" y="13519"/>
                  <a:pt x="412750" y="28865"/>
                </a:cubicBezTo>
                <a:cubicBezTo>
                  <a:pt x="416454" y="44211"/>
                  <a:pt x="420688" y="66965"/>
                  <a:pt x="425450" y="92365"/>
                </a:cubicBezTo>
                <a:cubicBezTo>
                  <a:pt x="430212" y="117765"/>
                  <a:pt x="436563" y="155865"/>
                  <a:pt x="441325" y="181265"/>
                </a:cubicBezTo>
                <a:cubicBezTo>
                  <a:pt x="446087" y="206665"/>
                  <a:pt x="449792" y="227832"/>
                  <a:pt x="454025" y="244765"/>
                </a:cubicBezTo>
                <a:cubicBezTo>
                  <a:pt x="458258" y="261698"/>
                  <a:pt x="461963" y="282865"/>
                  <a:pt x="466725" y="282865"/>
                </a:cubicBezTo>
                <a:cubicBezTo>
                  <a:pt x="471487" y="282865"/>
                  <a:pt x="477837" y="261169"/>
                  <a:pt x="482600" y="244765"/>
                </a:cubicBezTo>
                <a:cubicBezTo>
                  <a:pt x="487363" y="228361"/>
                  <a:pt x="491067" y="202961"/>
                  <a:pt x="495300" y="184440"/>
                </a:cubicBezTo>
                <a:cubicBezTo>
                  <a:pt x="499533" y="165919"/>
                  <a:pt x="502179" y="146869"/>
                  <a:pt x="508000" y="133640"/>
                </a:cubicBezTo>
                <a:cubicBezTo>
                  <a:pt x="513821" y="120411"/>
                  <a:pt x="523346" y="106652"/>
                  <a:pt x="530225" y="105065"/>
                </a:cubicBezTo>
                <a:cubicBezTo>
                  <a:pt x="537104" y="103478"/>
                  <a:pt x="542925" y="113532"/>
                  <a:pt x="549275" y="124115"/>
                </a:cubicBezTo>
                <a:cubicBezTo>
                  <a:pt x="555625" y="134698"/>
                  <a:pt x="561446" y="156923"/>
                  <a:pt x="568325" y="168565"/>
                </a:cubicBezTo>
                <a:cubicBezTo>
                  <a:pt x="575204" y="180207"/>
                  <a:pt x="584200" y="190261"/>
                  <a:pt x="590550" y="193965"/>
                </a:cubicBezTo>
                <a:cubicBezTo>
                  <a:pt x="596900" y="197669"/>
                  <a:pt x="599546" y="195023"/>
                  <a:pt x="606425" y="190790"/>
                </a:cubicBezTo>
                <a:cubicBezTo>
                  <a:pt x="613304" y="186557"/>
                  <a:pt x="623888" y="174386"/>
                  <a:pt x="631825" y="168565"/>
                </a:cubicBezTo>
                <a:cubicBezTo>
                  <a:pt x="639762" y="162744"/>
                  <a:pt x="641350" y="157982"/>
                  <a:pt x="654050" y="155865"/>
                </a:cubicBezTo>
                <a:cubicBezTo>
                  <a:pt x="666750" y="153748"/>
                  <a:pt x="708025" y="155865"/>
                  <a:pt x="708025" y="155865"/>
                </a:cubicBezTo>
                <a:lnTo>
                  <a:pt x="819150" y="159040"/>
                </a:lnTo>
              </a:path>
            </a:pathLst>
          </a:custGeom>
          <a:noFill/>
          <a:ln w="48000" cap="flat" cmpd="thickThin" algn="ctr">
            <a:solidFill>
              <a:sysClr val="window" lastClr="FFFFFF"/>
            </a:solidFill>
            <a:prstDash val="solid"/>
            <a:headEnd type="none"/>
            <a:tailEnd type="stealth" w="lg" len="lg"/>
          </a:ln>
          <a:effectLst/>
        </p:spPr>
        <p:txBody>
          <a:bodyPr lIns="91394" tIns="45697" rIns="91394" bIns="45697" rtlCol="0" anchor="ctr"/>
          <a:lstStyle/>
          <a:p>
            <a:pPr marL="0" marR="0" lvl="0" indent="0" algn="ctr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Freeform 13"/>
          <p:cNvSpPr/>
          <p:nvPr/>
        </p:nvSpPr>
        <p:spPr>
          <a:xfrm rot="9540000" flipH="1">
            <a:off x="1167515" y="5316766"/>
            <a:ext cx="819150" cy="352812"/>
          </a:xfrm>
          <a:custGeom>
            <a:avLst/>
            <a:gdLst>
              <a:gd name="connsiteX0" fmla="*/ 0 w 819150"/>
              <a:gd name="connsiteY0" fmla="*/ 155865 h 352812"/>
              <a:gd name="connsiteX1" fmla="*/ 57150 w 819150"/>
              <a:gd name="connsiteY1" fmla="*/ 174915 h 352812"/>
              <a:gd name="connsiteX2" fmla="*/ 82550 w 819150"/>
              <a:gd name="connsiteY2" fmla="*/ 197140 h 352812"/>
              <a:gd name="connsiteX3" fmla="*/ 107950 w 819150"/>
              <a:gd name="connsiteY3" fmla="*/ 168565 h 352812"/>
              <a:gd name="connsiteX4" fmla="*/ 127000 w 819150"/>
              <a:gd name="connsiteY4" fmla="*/ 127290 h 352812"/>
              <a:gd name="connsiteX5" fmla="*/ 146050 w 819150"/>
              <a:gd name="connsiteY5" fmla="*/ 101890 h 352812"/>
              <a:gd name="connsiteX6" fmla="*/ 158750 w 819150"/>
              <a:gd name="connsiteY6" fmla="*/ 117765 h 352812"/>
              <a:gd name="connsiteX7" fmla="*/ 174625 w 819150"/>
              <a:gd name="connsiteY7" fmla="*/ 165390 h 352812"/>
              <a:gd name="connsiteX8" fmla="*/ 187325 w 819150"/>
              <a:gd name="connsiteY8" fmla="*/ 222540 h 352812"/>
              <a:gd name="connsiteX9" fmla="*/ 209550 w 819150"/>
              <a:gd name="connsiteY9" fmla="*/ 279690 h 352812"/>
              <a:gd name="connsiteX10" fmla="*/ 222250 w 819150"/>
              <a:gd name="connsiteY10" fmla="*/ 266990 h 352812"/>
              <a:gd name="connsiteX11" fmla="*/ 234950 w 819150"/>
              <a:gd name="connsiteY11" fmla="*/ 171740 h 352812"/>
              <a:gd name="connsiteX12" fmla="*/ 247650 w 819150"/>
              <a:gd name="connsiteY12" fmla="*/ 73315 h 352812"/>
              <a:gd name="connsiteX13" fmla="*/ 263525 w 819150"/>
              <a:gd name="connsiteY13" fmla="*/ 9815 h 352812"/>
              <a:gd name="connsiteX14" fmla="*/ 279400 w 819150"/>
              <a:gd name="connsiteY14" fmla="*/ 290 h 352812"/>
              <a:gd name="connsiteX15" fmla="*/ 292100 w 819150"/>
              <a:gd name="connsiteY15" fmla="*/ 44740 h 352812"/>
              <a:gd name="connsiteX16" fmla="*/ 307975 w 819150"/>
              <a:gd name="connsiteY16" fmla="*/ 187615 h 352812"/>
              <a:gd name="connsiteX17" fmla="*/ 320675 w 819150"/>
              <a:gd name="connsiteY17" fmla="*/ 298740 h 352812"/>
              <a:gd name="connsiteX18" fmla="*/ 342900 w 819150"/>
              <a:gd name="connsiteY18" fmla="*/ 352715 h 352812"/>
              <a:gd name="connsiteX19" fmla="*/ 352425 w 819150"/>
              <a:gd name="connsiteY19" fmla="*/ 308265 h 352812"/>
              <a:gd name="connsiteX20" fmla="*/ 368300 w 819150"/>
              <a:gd name="connsiteY20" fmla="*/ 184440 h 352812"/>
              <a:gd name="connsiteX21" fmla="*/ 374650 w 819150"/>
              <a:gd name="connsiteY21" fmla="*/ 111415 h 352812"/>
              <a:gd name="connsiteX22" fmla="*/ 384175 w 819150"/>
              <a:gd name="connsiteY22" fmla="*/ 44740 h 352812"/>
              <a:gd name="connsiteX23" fmla="*/ 403225 w 819150"/>
              <a:gd name="connsiteY23" fmla="*/ 290 h 352812"/>
              <a:gd name="connsiteX24" fmla="*/ 412750 w 819150"/>
              <a:gd name="connsiteY24" fmla="*/ 28865 h 352812"/>
              <a:gd name="connsiteX25" fmla="*/ 425450 w 819150"/>
              <a:gd name="connsiteY25" fmla="*/ 92365 h 352812"/>
              <a:gd name="connsiteX26" fmla="*/ 441325 w 819150"/>
              <a:gd name="connsiteY26" fmla="*/ 181265 h 352812"/>
              <a:gd name="connsiteX27" fmla="*/ 454025 w 819150"/>
              <a:gd name="connsiteY27" fmla="*/ 244765 h 352812"/>
              <a:gd name="connsiteX28" fmla="*/ 466725 w 819150"/>
              <a:gd name="connsiteY28" fmla="*/ 282865 h 352812"/>
              <a:gd name="connsiteX29" fmla="*/ 482600 w 819150"/>
              <a:gd name="connsiteY29" fmla="*/ 244765 h 352812"/>
              <a:gd name="connsiteX30" fmla="*/ 495300 w 819150"/>
              <a:gd name="connsiteY30" fmla="*/ 184440 h 352812"/>
              <a:gd name="connsiteX31" fmla="*/ 508000 w 819150"/>
              <a:gd name="connsiteY31" fmla="*/ 133640 h 352812"/>
              <a:gd name="connsiteX32" fmla="*/ 530225 w 819150"/>
              <a:gd name="connsiteY32" fmla="*/ 105065 h 352812"/>
              <a:gd name="connsiteX33" fmla="*/ 549275 w 819150"/>
              <a:gd name="connsiteY33" fmla="*/ 124115 h 352812"/>
              <a:gd name="connsiteX34" fmla="*/ 568325 w 819150"/>
              <a:gd name="connsiteY34" fmla="*/ 168565 h 352812"/>
              <a:gd name="connsiteX35" fmla="*/ 590550 w 819150"/>
              <a:gd name="connsiteY35" fmla="*/ 193965 h 352812"/>
              <a:gd name="connsiteX36" fmla="*/ 606425 w 819150"/>
              <a:gd name="connsiteY36" fmla="*/ 190790 h 352812"/>
              <a:gd name="connsiteX37" fmla="*/ 631825 w 819150"/>
              <a:gd name="connsiteY37" fmla="*/ 168565 h 352812"/>
              <a:gd name="connsiteX38" fmla="*/ 654050 w 819150"/>
              <a:gd name="connsiteY38" fmla="*/ 155865 h 352812"/>
              <a:gd name="connsiteX39" fmla="*/ 708025 w 819150"/>
              <a:gd name="connsiteY39" fmla="*/ 155865 h 352812"/>
              <a:gd name="connsiteX40" fmla="*/ 819150 w 819150"/>
              <a:gd name="connsiteY40" fmla="*/ 159040 h 3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9150" h="352812">
                <a:moveTo>
                  <a:pt x="0" y="155865"/>
                </a:moveTo>
                <a:cubicBezTo>
                  <a:pt x="21696" y="161950"/>
                  <a:pt x="43392" y="168036"/>
                  <a:pt x="57150" y="174915"/>
                </a:cubicBezTo>
                <a:cubicBezTo>
                  <a:pt x="70908" y="181794"/>
                  <a:pt x="74083" y="198198"/>
                  <a:pt x="82550" y="197140"/>
                </a:cubicBezTo>
                <a:cubicBezTo>
                  <a:pt x="91017" y="196082"/>
                  <a:pt x="100542" y="180207"/>
                  <a:pt x="107950" y="168565"/>
                </a:cubicBezTo>
                <a:cubicBezTo>
                  <a:pt x="115358" y="156923"/>
                  <a:pt x="120650" y="138402"/>
                  <a:pt x="127000" y="127290"/>
                </a:cubicBezTo>
                <a:cubicBezTo>
                  <a:pt x="133350" y="116178"/>
                  <a:pt x="140758" y="103477"/>
                  <a:pt x="146050" y="101890"/>
                </a:cubicBezTo>
                <a:cubicBezTo>
                  <a:pt x="151342" y="100303"/>
                  <a:pt x="153988" y="107182"/>
                  <a:pt x="158750" y="117765"/>
                </a:cubicBezTo>
                <a:cubicBezTo>
                  <a:pt x="163513" y="128348"/>
                  <a:pt x="169862" y="147927"/>
                  <a:pt x="174625" y="165390"/>
                </a:cubicBezTo>
                <a:cubicBezTo>
                  <a:pt x="179388" y="182853"/>
                  <a:pt x="181504" y="203490"/>
                  <a:pt x="187325" y="222540"/>
                </a:cubicBezTo>
                <a:cubicBezTo>
                  <a:pt x="193146" y="241590"/>
                  <a:pt x="203729" y="272282"/>
                  <a:pt x="209550" y="279690"/>
                </a:cubicBezTo>
                <a:cubicBezTo>
                  <a:pt x="215371" y="287098"/>
                  <a:pt x="218017" y="284982"/>
                  <a:pt x="222250" y="266990"/>
                </a:cubicBezTo>
                <a:cubicBezTo>
                  <a:pt x="226483" y="248998"/>
                  <a:pt x="230717" y="204019"/>
                  <a:pt x="234950" y="171740"/>
                </a:cubicBezTo>
                <a:cubicBezTo>
                  <a:pt x="239183" y="139461"/>
                  <a:pt x="242888" y="100302"/>
                  <a:pt x="247650" y="73315"/>
                </a:cubicBezTo>
                <a:cubicBezTo>
                  <a:pt x="252412" y="46328"/>
                  <a:pt x="258233" y="21986"/>
                  <a:pt x="263525" y="9815"/>
                </a:cubicBezTo>
                <a:cubicBezTo>
                  <a:pt x="268817" y="-2356"/>
                  <a:pt x="274638" y="-5531"/>
                  <a:pt x="279400" y="290"/>
                </a:cubicBezTo>
                <a:cubicBezTo>
                  <a:pt x="284162" y="6111"/>
                  <a:pt x="287338" y="13519"/>
                  <a:pt x="292100" y="44740"/>
                </a:cubicBezTo>
                <a:cubicBezTo>
                  <a:pt x="296862" y="75961"/>
                  <a:pt x="303213" y="145282"/>
                  <a:pt x="307975" y="187615"/>
                </a:cubicBezTo>
                <a:cubicBezTo>
                  <a:pt x="312737" y="229948"/>
                  <a:pt x="314854" y="271223"/>
                  <a:pt x="320675" y="298740"/>
                </a:cubicBezTo>
                <a:cubicBezTo>
                  <a:pt x="326496" y="326257"/>
                  <a:pt x="337608" y="351128"/>
                  <a:pt x="342900" y="352715"/>
                </a:cubicBezTo>
                <a:cubicBezTo>
                  <a:pt x="348192" y="354302"/>
                  <a:pt x="348192" y="336311"/>
                  <a:pt x="352425" y="308265"/>
                </a:cubicBezTo>
                <a:cubicBezTo>
                  <a:pt x="356658" y="280219"/>
                  <a:pt x="364596" y="217248"/>
                  <a:pt x="368300" y="184440"/>
                </a:cubicBezTo>
                <a:cubicBezTo>
                  <a:pt x="372004" y="151632"/>
                  <a:pt x="372004" y="134698"/>
                  <a:pt x="374650" y="111415"/>
                </a:cubicBezTo>
                <a:cubicBezTo>
                  <a:pt x="377296" y="88132"/>
                  <a:pt x="379412" y="63261"/>
                  <a:pt x="384175" y="44740"/>
                </a:cubicBezTo>
                <a:cubicBezTo>
                  <a:pt x="388938" y="26219"/>
                  <a:pt x="398463" y="2936"/>
                  <a:pt x="403225" y="290"/>
                </a:cubicBezTo>
                <a:cubicBezTo>
                  <a:pt x="407987" y="-2356"/>
                  <a:pt x="409046" y="13519"/>
                  <a:pt x="412750" y="28865"/>
                </a:cubicBezTo>
                <a:cubicBezTo>
                  <a:pt x="416454" y="44211"/>
                  <a:pt x="420688" y="66965"/>
                  <a:pt x="425450" y="92365"/>
                </a:cubicBezTo>
                <a:cubicBezTo>
                  <a:pt x="430212" y="117765"/>
                  <a:pt x="436563" y="155865"/>
                  <a:pt x="441325" y="181265"/>
                </a:cubicBezTo>
                <a:cubicBezTo>
                  <a:pt x="446087" y="206665"/>
                  <a:pt x="449792" y="227832"/>
                  <a:pt x="454025" y="244765"/>
                </a:cubicBezTo>
                <a:cubicBezTo>
                  <a:pt x="458258" y="261698"/>
                  <a:pt x="461963" y="282865"/>
                  <a:pt x="466725" y="282865"/>
                </a:cubicBezTo>
                <a:cubicBezTo>
                  <a:pt x="471487" y="282865"/>
                  <a:pt x="477837" y="261169"/>
                  <a:pt x="482600" y="244765"/>
                </a:cubicBezTo>
                <a:cubicBezTo>
                  <a:pt x="487363" y="228361"/>
                  <a:pt x="491067" y="202961"/>
                  <a:pt x="495300" y="184440"/>
                </a:cubicBezTo>
                <a:cubicBezTo>
                  <a:pt x="499533" y="165919"/>
                  <a:pt x="502179" y="146869"/>
                  <a:pt x="508000" y="133640"/>
                </a:cubicBezTo>
                <a:cubicBezTo>
                  <a:pt x="513821" y="120411"/>
                  <a:pt x="523346" y="106652"/>
                  <a:pt x="530225" y="105065"/>
                </a:cubicBezTo>
                <a:cubicBezTo>
                  <a:pt x="537104" y="103478"/>
                  <a:pt x="542925" y="113532"/>
                  <a:pt x="549275" y="124115"/>
                </a:cubicBezTo>
                <a:cubicBezTo>
                  <a:pt x="555625" y="134698"/>
                  <a:pt x="561446" y="156923"/>
                  <a:pt x="568325" y="168565"/>
                </a:cubicBezTo>
                <a:cubicBezTo>
                  <a:pt x="575204" y="180207"/>
                  <a:pt x="584200" y="190261"/>
                  <a:pt x="590550" y="193965"/>
                </a:cubicBezTo>
                <a:cubicBezTo>
                  <a:pt x="596900" y="197669"/>
                  <a:pt x="599546" y="195023"/>
                  <a:pt x="606425" y="190790"/>
                </a:cubicBezTo>
                <a:cubicBezTo>
                  <a:pt x="613304" y="186557"/>
                  <a:pt x="623888" y="174386"/>
                  <a:pt x="631825" y="168565"/>
                </a:cubicBezTo>
                <a:cubicBezTo>
                  <a:pt x="639762" y="162744"/>
                  <a:pt x="641350" y="157982"/>
                  <a:pt x="654050" y="155865"/>
                </a:cubicBezTo>
                <a:cubicBezTo>
                  <a:pt x="666750" y="153748"/>
                  <a:pt x="708025" y="155865"/>
                  <a:pt x="708025" y="155865"/>
                </a:cubicBezTo>
                <a:lnTo>
                  <a:pt x="819150" y="159040"/>
                </a:lnTo>
              </a:path>
            </a:pathLst>
          </a:custGeom>
          <a:noFill/>
          <a:ln w="48000" cap="flat" cmpd="thickThin" algn="ctr">
            <a:solidFill>
              <a:sysClr val="window" lastClr="FFFFFF"/>
            </a:solidFill>
            <a:prstDash val="solid"/>
            <a:headEnd type="none"/>
            <a:tailEnd type="stealth" w="lg" len="lg"/>
          </a:ln>
          <a:effectLst/>
        </p:spPr>
        <p:txBody>
          <a:bodyPr lIns="91394" tIns="45697" rIns="91394" bIns="45697" rtlCol="0" anchor="ctr"/>
          <a:lstStyle/>
          <a:p>
            <a:pPr marL="0" marR="0" lvl="0" indent="0" algn="ctr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Freeform 14"/>
          <p:cNvSpPr/>
          <p:nvPr/>
        </p:nvSpPr>
        <p:spPr>
          <a:xfrm rot="10800000" flipH="1">
            <a:off x="1167515" y="3885976"/>
            <a:ext cx="819150" cy="352812"/>
          </a:xfrm>
          <a:custGeom>
            <a:avLst/>
            <a:gdLst>
              <a:gd name="connsiteX0" fmla="*/ 0 w 819150"/>
              <a:gd name="connsiteY0" fmla="*/ 155865 h 352812"/>
              <a:gd name="connsiteX1" fmla="*/ 57150 w 819150"/>
              <a:gd name="connsiteY1" fmla="*/ 174915 h 352812"/>
              <a:gd name="connsiteX2" fmla="*/ 82550 w 819150"/>
              <a:gd name="connsiteY2" fmla="*/ 197140 h 352812"/>
              <a:gd name="connsiteX3" fmla="*/ 107950 w 819150"/>
              <a:gd name="connsiteY3" fmla="*/ 168565 h 352812"/>
              <a:gd name="connsiteX4" fmla="*/ 127000 w 819150"/>
              <a:gd name="connsiteY4" fmla="*/ 127290 h 352812"/>
              <a:gd name="connsiteX5" fmla="*/ 146050 w 819150"/>
              <a:gd name="connsiteY5" fmla="*/ 101890 h 352812"/>
              <a:gd name="connsiteX6" fmla="*/ 158750 w 819150"/>
              <a:gd name="connsiteY6" fmla="*/ 117765 h 352812"/>
              <a:gd name="connsiteX7" fmla="*/ 174625 w 819150"/>
              <a:gd name="connsiteY7" fmla="*/ 165390 h 352812"/>
              <a:gd name="connsiteX8" fmla="*/ 187325 w 819150"/>
              <a:gd name="connsiteY8" fmla="*/ 222540 h 352812"/>
              <a:gd name="connsiteX9" fmla="*/ 209550 w 819150"/>
              <a:gd name="connsiteY9" fmla="*/ 279690 h 352812"/>
              <a:gd name="connsiteX10" fmla="*/ 222250 w 819150"/>
              <a:gd name="connsiteY10" fmla="*/ 266990 h 352812"/>
              <a:gd name="connsiteX11" fmla="*/ 234950 w 819150"/>
              <a:gd name="connsiteY11" fmla="*/ 171740 h 352812"/>
              <a:gd name="connsiteX12" fmla="*/ 247650 w 819150"/>
              <a:gd name="connsiteY12" fmla="*/ 73315 h 352812"/>
              <a:gd name="connsiteX13" fmla="*/ 263525 w 819150"/>
              <a:gd name="connsiteY13" fmla="*/ 9815 h 352812"/>
              <a:gd name="connsiteX14" fmla="*/ 279400 w 819150"/>
              <a:gd name="connsiteY14" fmla="*/ 290 h 352812"/>
              <a:gd name="connsiteX15" fmla="*/ 292100 w 819150"/>
              <a:gd name="connsiteY15" fmla="*/ 44740 h 352812"/>
              <a:gd name="connsiteX16" fmla="*/ 307975 w 819150"/>
              <a:gd name="connsiteY16" fmla="*/ 187615 h 352812"/>
              <a:gd name="connsiteX17" fmla="*/ 320675 w 819150"/>
              <a:gd name="connsiteY17" fmla="*/ 298740 h 352812"/>
              <a:gd name="connsiteX18" fmla="*/ 342900 w 819150"/>
              <a:gd name="connsiteY18" fmla="*/ 352715 h 352812"/>
              <a:gd name="connsiteX19" fmla="*/ 352425 w 819150"/>
              <a:gd name="connsiteY19" fmla="*/ 308265 h 352812"/>
              <a:gd name="connsiteX20" fmla="*/ 368300 w 819150"/>
              <a:gd name="connsiteY20" fmla="*/ 184440 h 352812"/>
              <a:gd name="connsiteX21" fmla="*/ 374650 w 819150"/>
              <a:gd name="connsiteY21" fmla="*/ 111415 h 352812"/>
              <a:gd name="connsiteX22" fmla="*/ 384175 w 819150"/>
              <a:gd name="connsiteY22" fmla="*/ 44740 h 352812"/>
              <a:gd name="connsiteX23" fmla="*/ 403225 w 819150"/>
              <a:gd name="connsiteY23" fmla="*/ 290 h 352812"/>
              <a:gd name="connsiteX24" fmla="*/ 412750 w 819150"/>
              <a:gd name="connsiteY24" fmla="*/ 28865 h 352812"/>
              <a:gd name="connsiteX25" fmla="*/ 425450 w 819150"/>
              <a:gd name="connsiteY25" fmla="*/ 92365 h 352812"/>
              <a:gd name="connsiteX26" fmla="*/ 441325 w 819150"/>
              <a:gd name="connsiteY26" fmla="*/ 181265 h 352812"/>
              <a:gd name="connsiteX27" fmla="*/ 454025 w 819150"/>
              <a:gd name="connsiteY27" fmla="*/ 244765 h 352812"/>
              <a:gd name="connsiteX28" fmla="*/ 466725 w 819150"/>
              <a:gd name="connsiteY28" fmla="*/ 282865 h 352812"/>
              <a:gd name="connsiteX29" fmla="*/ 482600 w 819150"/>
              <a:gd name="connsiteY29" fmla="*/ 244765 h 352812"/>
              <a:gd name="connsiteX30" fmla="*/ 495300 w 819150"/>
              <a:gd name="connsiteY30" fmla="*/ 184440 h 352812"/>
              <a:gd name="connsiteX31" fmla="*/ 508000 w 819150"/>
              <a:gd name="connsiteY31" fmla="*/ 133640 h 352812"/>
              <a:gd name="connsiteX32" fmla="*/ 530225 w 819150"/>
              <a:gd name="connsiteY32" fmla="*/ 105065 h 352812"/>
              <a:gd name="connsiteX33" fmla="*/ 549275 w 819150"/>
              <a:gd name="connsiteY33" fmla="*/ 124115 h 352812"/>
              <a:gd name="connsiteX34" fmla="*/ 568325 w 819150"/>
              <a:gd name="connsiteY34" fmla="*/ 168565 h 352812"/>
              <a:gd name="connsiteX35" fmla="*/ 590550 w 819150"/>
              <a:gd name="connsiteY35" fmla="*/ 193965 h 352812"/>
              <a:gd name="connsiteX36" fmla="*/ 606425 w 819150"/>
              <a:gd name="connsiteY36" fmla="*/ 190790 h 352812"/>
              <a:gd name="connsiteX37" fmla="*/ 631825 w 819150"/>
              <a:gd name="connsiteY37" fmla="*/ 168565 h 352812"/>
              <a:gd name="connsiteX38" fmla="*/ 654050 w 819150"/>
              <a:gd name="connsiteY38" fmla="*/ 155865 h 352812"/>
              <a:gd name="connsiteX39" fmla="*/ 708025 w 819150"/>
              <a:gd name="connsiteY39" fmla="*/ 155865 h 352812"/>
              <a:gd name="connsiteX40" fmla="*/ 819150 w 819150"/>
              <a:gd name="connsiteY40" fmla="*/ 159040 h 3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9150" h="352812">
                <a:moveTo>
                  <a:pt x="0" y="155865"/>
                </a:moveTo>
                <a:cubicBezTo>
                  <a:pt x="21696" y="161950"/>
                  <a:pt x="43392" y="168036"/>
                  <a:pt x="57150" y="174915"/>
                </a:cubicBezTo>
                <a:cubicBezTo>
                  <a:pt x="70908" y="181794"/>
                  <a:pt x="74083" y="198198"/>
                  <a:pt x="82550" y="197140"/>
                </a:cubicBezTo>
                <a:cubicBezTo>
                  <a:pt x="91017" y="196082"/>
                  <a:pt x="100542" y="180207"/>
                  <a:pt x="107950" y="168565"/>
                </a:cubicBezTo>
                <a:cubicBezTo>
                  <a:pt x="115358" y="156923"/>
                  <a:pt x="120650" y="138402"/>
                  <a:pt x="127000" y="127290"/>
                </a:cubicBezTo>
                <a:cubicBezTo>
                  <a:pt x="133350" y="116178"/>
                  <a:pt x="140758" y="103477"/>
                  <a:pt x="146050" y="101890"/>
                </a:cubicBezTo>
                <a:cubicBezTo>
                  <a:pt x="151342" y="100303"/>
                  <a:pt x="153988" y="107182"/>
                  <a:pt x="158750" y="117765"/>
                </a:cubicBezTo>
                <a:cubicBezTo>
                  <a:pt x="163513" y="128348"/>
                  <a:pt x="169862" y="147927"/>
                  <a:pt x="174625" y="165390"/>
                </a:cubicBezTo>
                <a:cubicBezTo>
                  <a:pt x="179388" y="182853"/>
                  <a:pt x="181504" y="203490"/>
                  <a:pt x="187325" y="222540"/>
                </a:cubicBezTo>
                <a:cubicBezTo>
                  <a:pt x="193146" y="241590"/>
                  <a:pt x="203729" y="272282"/>
                  <a:pt x="209550" y="279690"/>
                </a:cubicBezTo>
                <a:cubicBezTo>
                  <a:pt x="215371" y="287098"/>
                  <a:pt x="218017" y="284982"/>
                  <a:pt x="222250" y="266990"/>
                </a:cubicBezTo>
                <a:cubicBezTo>
                  <a:pt x="226483" y="248998"/>
                  <a:pt x="230717" y="204019"/>
                  <a:pt x="234950" y="171740"/>
                </a:cubicBezTo>
                <a:cubicBezTo>
                  <a:pt x="239183" y="139461"/>
                  <a:pt x="242888" y="100302"/>
                  <a:pt x="247650" y="73315"/>
                </a:cubicBezTo>
                <a:cubicBezTo>
                  <a:pt x="252412" y="46328"/>
                  <a:pt x="258233" y="21986"/>
                  <a:pt x="263525" y="9815"/>
                </a:cubicBezTo>
                <a:cubicBezTo>
                  <a:pt x="268817" y="-2356"/>
                  <a:pt x="274638" y="-5531"/>
                  <a:pt x="279400" y="290"/>
                </a:cubicBezTo>
                <a:cubicBezTo>
                  <a:pt x="284162" y="6111"/>
                  <a:pt x="287338" y="13519"/>
                  <a:pt x="292100" y="44740"/>
                </a:cubicBezTo>
                <a:cubicBezTo>
                  <a:pt x="296862" y="75961"/>
                  <a:pt x="303213" y="145282"/>
                  <a:pt x="307975" y="187615"/>
                </a:cubicBezTo>
                <a:cubicBezTo>
                  <a:pt x="312737" y="229948"/>
                  <a:pt x="314854" y="271223"/>
                  <a:pt x="320675" y="298740"/>
                </a:cubicBezTo>
                <a:cubicBezTo>
                  <a:pt x="326496" y="326257"/>
                  <a:pt x="337608" y="351128"/>
                  <a:pt x="342900" y="352715"/>
                </a:cubicBezTo>
                <a:cubicBezTo>
                  <a:pt x="348192" y="354302"/>
                  <a:pt x="348192" y="336311"/>
                  <a:pt x="352425" y="308265"/>
                </a:cubicBezTo>
                <a:cubicBezTo>
                  <a:pt x="356658" y="280219"/>
                  <a:pt x="364596" y="217248"/>
                  <a:pt x="368300" y="184440"/>
                </a:cubicBezTo>
                <a:cubicBezTo>
                  <a:pt x="372004" y="151632"/>
                  <a:pt x="372004" y="134698"/>
                  <a:pt x="374650" y="111415"/>
                </a:cubicBezTo>
                <a:cubicBezTo>
                  <a:pt x="377296" y="88132"/>
                  <a:pt x="379412" y="63261"/>
                  <a:pt x="384175" y="44740"/>
                </a:cubicBezTo>
                <a:cubicBezTo>
                  <a:pt x="388938" y="26219"/>
                  <a:pt x="398463" y="2936"/>
                  <a:pt x="403225" y="290"/>
                </a:cubicBezTo>
                <a:cubicBezTo>
                  <a:pt x="407987" y="-2356"/>
                  <a:pt x="409046" y="13519"/>
                  <a:pt x="412750" y="28865"/>
                </a:cubicBezTo>
                <a:cubicBezTo>
                  <a:pt x="416454" y="44211"/>
                  <a:pt x="420688" y="66965"/>
                  <a:pt x="425450" y="92365"/>
                </a:cubicBezTo>
                <a:cubicBezTo>
                  <a:pt x="430212" y="117765"/>
                  <a:pt x="436563" y="155865"/>
                  <a:pt x="441325" y="181265"/>
                </a:cubicBezTo>
                <a:cubicBezTo>
                  <a:pt x="446087" y="206665"/>
                  <a:pt x="449792" y="227832"/>
                  <a:pt x="454025" y="244765"/>
                </a:cubicBezTo>
                <a:cubicBezTo>
                  <a:pt x="458258" y="261698"/>
                  <a:pt x="461963" y="282865"/>
                  <a:pt x="466725" y="282865"/>
                </a:cubicBezTo>
                <a:cubicBezTo>
                  <a:pt x="471487" y="282865"/>
                  <a:pt x="477837" y="261169"/>
                  <a:pt x="482600" y="244765"/>
                </a:cubicBezTo>
                <a:cubicBezTo>
                  <a:pt x="487363" y="228361"/>
                  <a:pt x="491067" y="202961"/>
                  <a:pt x="495300" y="184440"/>
                </a:cubicBezTo>
                <a:cubicBezTo>
                  <a:pt x="499533" y="165919"/>
                  <a:pt x="502179" y="146869"/>
                  <a:pt x="508000" y="133640"/>
                </a:cubicBezTo>
                <a:cubicBezTo>
                  <a:pt x="513821" y="120411"/>
                  <a:pt x="523346" y="106652"/>
                  <a:pt x="530225" y="105065"/>
                </a:cubicBezTo>
                <a:cubicBezTo>
                  <a:pt x="537104" y="103478"/>
                  <a:pt x="542925" y="113532"/>
                  <a:pt x="549275" y="124115"/>
                </a:cubicBezTo>
                <a:cubicBezTo>
                  <a:pt x="555625" y="134698"/>
                  <a:pt x="561446" y="156923"/>
                  <a:pt x="568325" y="168565"/>
                </a:cubicBezTo>
                <a:cubicBezTo>
                  <a:pt x="575204" y="180207"/>
                  <a:pt x="584200" y="190261"/>
                  <a:pt x="590550" y="193965"/>
                </a:cubicBezTo>
                <a:cubicBezTo>
                  <a:pt x="596900" y="197669"/>
                  <a:pt x="599546" y="195023"/>
                  <a:pt x="606425" y="190790"/>
                </a:cubicBezTo>
                <a:cubicBezTo>
                  <a:pt x="613304" y="186557"/>
                  <a:pt x="623888" y="174386"/>
                  <a:pt x="631825" y="168565"/>
                </a:cubicBezTo>
                <a:cubicBezTo>
                  <a:pt x="639762" y="162744"/>
                  <a:pt x="641350" y="157982"/>
                  <a:pt x="654050" y="155865"/>
                </a:cubicBezTo>
                <a:cubicBezTo>
                  <a:pt x="666750" y="153748"/>
                  <a:pt x="708025" y="155865"/>
                  <a:pt x="708025" y="155865"/>
                </a:cubicBezTo>
                <a:lnTo>
                  <a:pt x="819150" y="159040"/>
                </a:lnTo>
              </a:path>
            </a:pathLst>
          </a:custGeom>
          <a:noFill/>
          <a:ln w="48000" cap="flat" cmpd="thickThin" algn="ctr">
            <a:solidFill>
              <a:sysClr val="window" lastClr="FFFFFF"/>
            </a:solidFill>
            <a:prstDash val="solid"/>
            <a:headEnd type="none"/>
            <a:tailEnd type="stealth" w="lg" len="lg"/>
          </a:ln>
          <a:effectLst/>
        </p:spPr>
        <p:txBody>
          <a:bodyPr lIns="91394" tIns="45697" rIns="91394" bIns="45697" rtlCol="0" anchor="ctr"/>
          <a:lstStyle/>
          <a:p>
            <a:pPr marL="0" marR="0" lvl="0" indent="0" algn="ctr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93763" y="1370909"/>
            <a:ext cx="2791717" cy="4807584"/>
            <a:chOff x="750455" y="1996179"/>
            <a:chExt cx="2876760" cy="4954036"/>
          </a:xfrm>
        </p:grpSpPr>
        <p:pic>
          <p:nvPicPr>
            <p:cNvPr id="17" name="Picture 16" descr="19.2nsFrameGrap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455" y="2048891"/>
              <a:ext cx="2747818" cy="490132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8" name="Oval 17"/>
            <p:cNvSpPr/>
            <p:nvPr/>
          </p:nvSpPr>
          <p:spPr>
            <a:xfrm>
              <a:off x="1629497" y="1996179"/>
              <a:ext cx="1054804" cy="741213"/>
            </a:xfrm>
            <a:prstGeom prst="ellipse">
              <a:avLst/>
            </a:prstGeom>
            <a:noFill/>
            <a:ln w="38100" cap="rnd" cmpd="sng" algn="ctr">
              <a:solidFill>
                <a:srgbClr val="FF00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lIns="83085" tIns="41543" rIns="83085" bIns="41543" rtlCol="0" anchor="ctr"/>
            <a:lstStyle/>
            <a:p>
              <a:pPr marL="0" marR="0" lvl="0" indent="0" algn="ctr" defTabSz="5026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16092" y="1999008"/>
              <a:ext cx="1310116" cy="530467"/>
            </a:xfrm>
            <a:prstGeom prst="rect">
              <a:avLst/>
            </a:prstGeom>
            <a:noFill/>
          </p:spPr>
          <p:txBody>
            <a:bodyPr wrap="square" lIns="83085" tIns="41543" rIns="83085" bIns="41543" rtlCol="0">
              <a:spAutoFit/>
            </a:bodyPr>
            <a:lstStyle/>
            <a:p>
              <a:pPr marL="0" marR="0" lvl="0" indent="0" algn="ctr" defTabSz="5026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Calibri"/>
                </a:rPr>
                <a:t>Cross-beam energy transfer</a:t>
              </a:r>
            </a:p>
          </p:txBody>
        </p:sp>
        <p:sp>
          <p:nvSpPr>
            <p:cNvPr id="20" name="Oval 19"/>
            <p:cNvSpPr/>
            <p:nvPr/>
          </p:nvSpPr>
          <p:spPr>
            <a:xfrm rot="19327235">
              <a:off x="1054807" y="2780158"/>
              <a:ext cx="669943" cy="498893"/>
            </a:xfrm>
            <a:prstGeom prst="ellipse">
              <a:avLst/>
            </a:prstGeom>
            <a:noFill/>
            <a:ln w="38100" cap="rnd" cmpd="sng" algn="ctr">
              <a:solidFill>
                <a:srgbClr val="3366FF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lIns="83085" tIns="41543" rIns="83085" bIns="41543" rtlCol="0" anchor="ctr"/>
            <a:lstStyle/>
            <a:p>
              <a:pPr marL="0" marR="0" lvl="0" indent="0" algn="ctr" defTabSz="5026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rot="18225520">
              <a:off x="879038" y="3609079"/>
              <a:ext cx="1076160" cy="498893"/>
            </a:xfrm>
            <a:prstGeom prst="ellipse">
              <a:avLst/>
            </a:prstGeom>
            <a:noFill/>
            <a:ln w="38100" cap="rnd" cmpd="sng" algn="ctr">
              <a:solidFill>
                <a:srgbClr val="FF00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lIns="83085" tIns="41543" rIns="83085" bIns="41543" rtlCol="0" anchor="ctr"/>
            <a:lstStyle/>
            <a:p>
              <a:pPr marL="0" marR="0" lvl="0" indent="0" algn="ctr" defTabSz="5026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 flipV="1">
              <a:off x="1767176" y="5287941"/>
              <a:ext cx="305955" cy="363683"/>
              <a:chOff x="1943889" y="2617449"/>
              <a:chExt cx="336550" cy="400051"/>
            </a:xfrm>
          </p:grpSpPr>
          <p:sp>
            <p:nvSpPr>
              <p:cNvPr id="37" name="Oval 36"/>
              <p:cNvSpPr/>
              <p:nvPr/>
            </p:nvSpPr>
            <p:spPr>
              <a:xfrm flipV="1">
                <a:off x="2096289" y="2617449"/>
                <a:ext cx="184150" cy="1841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ysClr val="window" lastClr="FFFFFF">
                      <a:lumMod val="8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6350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0266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V="1">
                <a:off x="2140739" y="2704761"/>
                <a:ext cx="1016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9" name="Straight Arrow Connector 38"/>
              <p:cNvCxnSpPr>
                <a:stCxn id="37" idx="0"/>
              </p:cNvCxnSpPr>
              <p:nvPr/>
            </p:nvCxnSpPr>
            <p:spPr>
              <a:xfrm rot="5400000">
                <a:off x="2024852" y="2853987"/>
                <a:ext cx="215900" cy="111125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FFFF">
                    <a:alpha val="5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0" name="Straight Arrow Connector 39"/>
              <p:cNvCxnSpPr>
                <a:stCxn id="37" idx="1"/>
              </p:cNvCxnSpPr>
              <p:nvPr/>
            </p:nvCxnSpPr>
            <p:spPr>
              <a:xfrm rot="5400000">
                <a:off x="1981989" y="2736531"/>
                <a:ext cx="103168" cy="17936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FFFF">
                    <a:alpha val="50000"/>
                  </a:srgbClr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23" name="Group 22"/>
            <p:cNvGrpSpPr/>
            <p:nvPr/>
          </p:nvGrpSpPr>
          <p:grpSpPr>
            <a:xfrm flipH="1" flipV="1">
              <a:off x="2461209" y="5287941"/>
              <a:ext cx="305955" cy="363683"/>
              <a:chOff x="1943889" y="2617449"/>
              <a:chExt cx="336550" cy="400051"/>
            </a:xfrm>
          </p:grpSpPr>
          <p:sp>
            <p:nvSpPr>
              <p:cNvPr id="33" name="Oval 32"/>
              <p:cNvSpPr/>
              <p:nvPr/>
            </p:nvSpPr>
            <p:spPr>
              <a:xfrm flipV="1">
                <a:off x="2096289" y="2617449"/>
                <a:ext cx="184150" cy="1841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ysClr val="window" lastClr="FFFFFF">
                      <a:lumMod val="8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6350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0266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V="1">
                <a:off x="2140739" y="2704761"/>
                <a:ext cx="1016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5" name="Straight Arrow Connector 34"/>
              <p:cNvCxnSpPr>
                <a:stCxn id="33" idx="0"/>
              </p:cNvCxnSpPr>
              <p:nvPr/>
            </p:nvCxnSpPr>
            <p:spPr>
              <a:xfrm rot="5400000">
                <a:off x="2024852" y="2853987"/>
                <a:ext cx="215900" cy="111125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" lastClr="FFFFFF">
                    <a:alpha val="50000"/>
                  </a:sys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6" name="Straight Arrow Connector 35"/>
              <p:cNvCxnSpPr>
                <a:stCxn id="33" idx="1"/>
              </p:cNvCxnSpPr>
              <p:nvPr/>
            </p:nvCxnSpPr>
            <p:spPr>
              <a:xfrm rot="5400000">
                <a:off x="1981989" y="2736531"/>
                <a:ext cx="103168" cy="179368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" lastClr="FFFFFF">
                    <a:alpha val="50000"/>
                  </a:sysClr>
                </a:solidFill>
                <a:prstDash val="solid"/>
                <a:tailEnd type="arrow"/>
              </a:ln>
              <a:effectLst/>
            </p:spPr>
          </p:cxnSp>
        </p:grpSp>
        <p:sp>
          <p:nvSpPr>
            <p:cNvPr id="24" name="TextBox 23"/>
            <p:cNvSpPr txBox="1"/>
            <p:nvPr/>
          </p:nvSpPr>
          <p:spPr>
            <a:xfrm>
              <a:off x="1600866" y="5847614"/>
              <a:ext cx="1310116" cy="530467"/>
            </a:xfrm>
            <a:prstGeom prst="rect">
              <a:avLst/>
            </a:prstGeom>
            <a:noFill/>
          </p:spPr>
          <p:txBody>
            <a:bodyPr wrap="square" lIns="83085" tIns="41543" rIns="83085" bIns="41543" rtlCol="0">
              <a:spAutoFit/>
            </a:bodyPr>
            <a:lstStyle/>
            <a:p>
              <a:pPr marL="0" marR="0" lvl="0" indent="0" algn="ctr" defTabSz="5026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</a:rPr>
                <a:t>Hot electron preheat</a:t>
              </a:r>
            </a:p>
          </p:txBody>
        </p:sp>
        <p:sp>
          <p:nvSpPr>
            <p:cNvPr id="25" name="Freeform 24"/>
            <p:cNvSpPr/>
            <p:nvPr/>
          </p:nvSpPr>
          <p:spPr>
            <a:xfrm rot="19243563">
              <a:off x="856179" y="5386172"/>
              <a:ext cx="744682" cy="320738"/>
            </a:xfrm>
            <a:custGeom>
              <a:avLst/>
              <a:gdLst>
                <a:gd name="connsiteX0" fmla="*/ 0 w 819150"/>
                <a:gd name="connsiteY0" fmla="*/ 155865 h 352812"/>
                <a:gd name="connsiteX1" fmla="*/ 57150 w 819150"/>
                <a:gd name="connsiteY1" fmla="*/ 174915 h 352812"/>
                <a:gd name="connsiteX2" fmla="*/ 82550 w 819150"/>
                <a:gd name="connsiteY2" fmla="*/ 197140 h 352812"/>
                <a:gd name="connsiteX3" fmla="*/ 107950 w 819150"/>
                <a:gd name="connsiteY3" fmla="*/ 168565 h 352812"/>
                <a:gd name="connsiteX4" fmla="*/ 127000 w 819150"/>
                <a:gd name="connsiteY4" fmla="*/ 127290 h 352812"/>
                <a:gd name="connsiteX5" fmla="*/ 146050 w 819150"/>
                <a:gd name="connsiteY5" fmla="*/ 101890 h 352812"/>
                <a:gd name="connsiteX6" fmla="*/ 158750 w 819150"/>
                <a:gd name="connsiteY6" fmla="*/ 117765 h 352812"/>
                <a:gd name="connsiteX7" fmla="*/ 174625 w 819150"/>
                <a:gd name="connsiteY7" fmla="*/ 165390 h 352812"/>
                <a:gd name="connsiteX8" fmla="*/ 187325 w 819150"/>
                <a:gd name="connsiteY8" fmla="*/ 222540 h 352812"/>
                <a:gd name="connsiteX9" fmla="*/ 209550 w 819150"/>
                <a:gd name="connsiteY9" fmla="*/ 279690 h 352812"/>
                <a:gd name="connsiteX10" fmla="*/ 222250 w 819150"/>
                <a:gd name="connsiteY10" fmla="*/ 266990 h 352812"/>
                <a:gd name="connsiteX11" fmla="*/ 234950 w 819150"/>
                <a:gd name="connsiteY11" fmla="*/ 171740 h 352812"/>
                <a:gd name="connsiteX12" fmla="*/ 247650 w 819150"/>
                <a:gd name="connsiteY12" fmla="*/ 73315 h 352812"/>
                <a:gd name="connsiteX13" fmla="*/ 263525 w 819150"/>
                <a:gd name="connsiteY13" fmla="*/ 9815 h 352812"/>
                <a:gd name="connsiteX14" fmla="*/ 279400 w 819150"/>
                <a:gd name="connsiteY14" fmla="*/ 290 h 352812"/>
                <a:gd name="connsiteX15" fmla="*/ 292100 w 819150"/>
                <a:gd name="connsiteY15" fmla="*/ 44740 h 352812"/>
                <a:gd name="connsiteX16" fmla="*/ 307975 w 819150"/>
                <a:gd name="connsiteY16" fmla="*/ 187615 h 352812"/>
                <a:gd name="connsiteX17" fmla="*/ 320675 w 819150"/>
                <a:gd name="connsiteY17" fmla="*/ 298740 h 352812"/>
                <a:gd name="connsiteX18" fmla="*/ 342900 w 819150"/>
                <a:gd name="connsiteY18" fmla="*/ 352715 h 352812"/>
                <a:gd name="connsiteX19" fmla="*/ 352425 w 819150"/>
                <a:gd name="connsiteY19" fmla="*/ 308265 h 352812"/>
                <a:gd name="connsiteX20" fmla="*/ 368300 w 819150"/>
                <a:gd name="connsiteY20" fmla="*/ 184440 h 352812"/>
                <a:gd name="connsiteX21" fmla="*/ 374650 w 819150"/>
                <a:gd name="connsiteY21" fmla="*/ 111415 h 352812"/>
                <a:gd name="connsiteX22" fmla="*/ 384175 w 819150"/>
                <a:gd name="connsiteY22" fmla="*/ 44740 h 352812"/>
                <a:gd name="connsiteX23" fmla="*/ 403225 w 819150"/>
                <a:gd name="connsiteY23" fmla="*/ 290 h 352812"/>
                <a:gd name="connsiteX24" fmla="*/ 412750 w 819150"/>
                <a:gd name="connsiteY24" fmla="*/ 28865 h 352812"/>
                <a:gd name="connsiteX25" fmla="*/ 425450 w 819150"/>
                <a:gd name="connsiteY25" fmla="*/ 92365 h 352812"/>
                <a:gd name="connsiteX26" fmla="*/ 441325 w 819150"/>
                <a:gd name="connsiteY26" fmla="*/ 181265 h 352812"/>
                <a:gd name="connsiteX27" fmla="*/ 454025 w 819150"/>
                <a:gd name="connsiteY27" fmla="*/ 244765 h 352812"/>
                <a:gd name="connsiteX28" fmla="*/ 466725 w 819150"/>
                <a:gd name="connsiteY28" fmla="*/ 282865 h 352812"/>
                <a:gd name="connsiteX29" fmla="*/ 482600 w 819150"/>
                <a:gd name="connsiteY29" fmla="*/ 244765 h 352812"/>
                <a:gd name="connsiteX30" fmla="*/ 495300 w 819150"/>
                <a:gd name="connsiteY30" fmla="*/ 184440 h 352812"/>
                <a:gd name="connsiteX31" fmla="*/ 508000 w 819150"/>
                <a:gd name="connsiteY31" fmla="*/ 133640 h 352812"/>
                <a:gd name="connsiteX32" fmla="*/ 530225 w 819150"/>
                <a:gd name="connsiteY32" fmla="*/ 105065 h 352812"/>
                <a:gd name="connsiteX33" fmla="*/ 549275 w 819150"/>
                <a:gd name="connsiteY33" fmla="*/ 124115 h 352812"/>
                <a:gd name="connsiteX34" fmla="*/ 568325 w 819150"/>
                <a:gd name="connsiteY34" fmla="*/ 168565 h 352812"/>
                <a:gd name="connsiteX35" fmla="*/ 590550 w 819150"/>
                <a:gd name="connsiteY35" fmla="*/ 193965 h 352812"/>
                <a:gd name="connsiteX36" fmla="*/ 606425 w 819150"/>
                <a:gd name="connsiteY36" fmla="*/ 190790 h 352812"/>
                <a:gd name="connsiteX37" fmla="*/ 631825 w 819150"/>
                <a:gd name="connsiteY37" fmla="*/ 168565 h 352812"/>
                <a:gd name="connsiteX38" fmla="*/ 654050 w 819150"/>
                <a:gd name="connsiteY38" fmla="*/ 155865 h 352812"/>
                <a:gd name="connsiteX39" fmla="*/ 708025 w 819150"/>
                <a:gd name="connsiteY39" fmla="*/ 155865 h 352812"/>
                <a:gd name="connsiteX40" fmla="*/ 819150 w 819150"/>
                <a:gd name="connsiteY40" fmla="*/ 159040 h 35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19150" h="352812">
                  <a:moveTo>
                    <a:pt x="0" y="155865"/>
                  </a:moveTo>
                  <a:cubicBezTo>
                    <a:pt x="21696" y="161950"/>
                    <a:pt x="43392" y="168036"/>
                    <a:pt x="57150" y="174915"/>
                  </a:cubicBezTo>
                  <a:cubicBezTo>
                    <a:pt x="70908" y="181794"/>
                    <a:pt x="74083" y="198198"/>
                    <a:pt x="82550" y="197140"/>
                  </a:cubicBezTo>
                  <a:cubicBezTo>
                    <a:pt x="91017" y="196082"/>
                    <a:pt x="100542" y="180207"/>
                    <a:pt x="107950" y="168565"/>
                  </a:cubicBezTo>
                  <a:cubicBezTo>
                    <a:pt x="115358" y="156923"/>
                    <a:pt x="120650" y="138402"/>
                    <a:pt x="127000" y="127290"/>
                  </a:cubicBezTo>
                  <a:cubicBezTo>
                    <a:pt x="133350" y="116178"/>
                    <a:pt x="140758" y="103477"/>
                    <a:pt x="146050" y="101890"/>
                  </a:cubicBezTo>
                  <a:cubicBezTo>
                    <a:pt x="151342" y="100303"/>
                    <a:pt x="153988" y="107182"/>
                    <a:pt x="158750" y="117765"/>
                  </a:cubicBezTo>
                  <a:cubicBezTo>
                    <a:pt x="163513" y="128348"/>
                    <a:pt x="169862" y="147927"/>
                    <a:pt x="174625" y="165390"/>
                  </a:cubicBezTo>
                  <a:cubicBezTo>
                    <a:pt x="179388" y="182853"/>
                    <a:pt x="181504" y="203490"/>
                    <a:pt x="187325" y="222540"/>
                  </a:cubicBezTo>
                  <a:cubicBezTo>
                    <a:pt x="193146" y="241590"/>
                    <a:pt x="203729" y="272282"/>
                    <a:pt x="209550" y="279690"/>
                  </a:cubicBezTo>
                  <a:cubicBezTo>
                    <a:pt x="215371" y="287098"/>
                    <a:pt x="218017" y="284982"/>
                    <a:pt x="222250" y="266990"/>
                  </a:cubicBezTo>
                  <a:cubicBezTo>
                    <a:pt x="226483" y="248998"/>
                    <a:pt x="230717" y="204019"/>
                    <a:pt x="234950" y="171740"/>
                  </a:cubicBezTo>
                  <a:cubicBezTo>
                    <a:pt x="239183" y="139461"/>
                    <a:pt x="242888" y="100302"/>
                    <a:pt x="247650" y="73315"/>
                  </a:cubicBezTo>
                  <a:cubicBezTo>
                    <a:pt x="252412" y="46328"/>
                    <a:pt x="258233" y="21986"/>
                    <a:pt x="263525" y="9815"/>
                  </a:cubicBezTo>
                  <a:cubicBezTo>
                    <a:pt x="268817" y="-2356"/>
                    <a:pt x="274638" y="-5531"/>
                    <a:pt x="279400" y="290"/>
                  </a:cubicBezTo>
                  <a:cubicBezTo>
                    <a:pt x="284162" y="6111"/>
                    <a:pt x="287338" y="13519"/>
                    <a:pt x="292100" y="44740"/>
                  </a:cubicBezTo>
                  <a:cubicBezTo>
                    <a:pt x="296862" y="75961"/>
                    <a:pt x="303213" y="145282"/>
                    <a:pt x="307975" y="187615"/>
                  </a:cubicBezTo>
                  <a:cubicBezTo>
                    <a:pt x="312737" y="229948"/>
                    <a:pt x="314854" y="271223"/>
                    <a:pt x="320675" y="298740"/>
                  </a:cubicBezTo>
                  <a:cubicBezTo>
                    <a:pt x="326496" y="326257"/>
                    <a:pt x="337608" y="351128"/>
                    <a:pt x="342900" y="352715"/>
                  </a:cubicBezTo>
                  <a:cubicBezTo>
                    <a:pt x="348192" y="354302"/>
                    <a:pt x="348192" y="336311"/>
                    <a:pt x="352425" y="308265"/>
                  </a:cubicBezTo>
                  <a:cubicBezTo>
                    <a:pt x="356658" y="280219"/>
                    <a:pt x="364596" y="217248"/>
                    <a:pt x="368300" y="184440"/>
                  </a:cubicBezTo>
                  <a:cubicBezTo>
                    <a:pt x="372004" y="151632"/>
                    <a:pt x="372004" y="134698"/>
                    <a:pt x="374650" y="111415"/>
                  </a:cubicBezTo>
                  <a:cubicBezTo>
                    <a:pt x="377296" y="88132"/>
                    <a:pt x="379412" y="63261"/>
                    <a:pt x="384175" y="44740"/>
                  </a:cubicBezTo>
                  <a:cubicBezTo>
                    <a:pt x="388938" y="26219"/>
                    <a:pt x="398463" y="2936"/>
                    <a:pt x="403225" y="290"/>
                  </a:cubicBezTo>
                  <a:cubicBezTo>
                    <a:pt x="407987" y="-2356"/>
                    <a:pt x="409046" y="13519"/>
                    <a:pt x="412750" y="28865"/>
                  </a:cubicBezTo>
                  <a:cubicBezTo>
                    <a:pt x="416454" y="44211"/>
                    <a:pt x="420688" y="66965"/>
                    <a:pt x="425450" y="92365"/>
                  </a:cubicBezTo>
                  <a:cubicBezTo>
                    <a:pt x="430212" y="117765"/>
                    <a:pt x="436563" y="155865"/>
                    <a:pt x="441325" y="181265"/>
                  </a:cubicBezTo>
                  <a:cubicBezTo>
                    <a:pt x="446087" y="206665"/>
                    <a:pt x="449792" y="227832"/>
                    <a:pt x="454025" y="244765"/>
                  </a:cubicBezTo>
                  <a:cubicBezTo>
                    <a:pt x="458258" y="261698"/>
                    <a:pt x="461963" y="282865"/>
                    <a:pt x="466725" y="282865"/>
                  </a:cubicBezTo>
                  <a:cubicBezTo>
                    <a:pt x="471487" y="282865"/>
                    <a:pt x="477837" y="261169"/>
                    <a:pt x="482600" y="244765"/>
                  </a:cubicBezTo>
                  <a:cubicBezTo>
                    <a:pt x="487363" y="228361"/>
                    <a:pt x="491067" y="202961"/>
                    <a:pt x="495300" y="184440"/>
                  </a:cubicBezTo>
                  <a:cubicBezTo>
                    <a:pt x="499533" y="165919"/>
                    <a:pt x="502179" y="146869"/>
                    <a:pt x="508000" y="133640"/>
                  </a:cubicBezTo>
                  <a:cubicBezTo>
                    <a:pt x="513821" y="120411"/>
                    <a:pt x="523346" y="106652"/>
                    <a:pt x="530225" y="105065"/>
                  </a:cubicBezTo>
                  <a:cubicBezTo>
                    <a:pt x="537104" y="103478"/>
                    <a:pt x="542925" y="113532"/>
                    <a:pt x="549275" y="124115"/>
                  </a:cubicBezTo>
                  <a:cubicBezTo>
                    <a:pt x="555625" y="134698"/>
                    <a:pt x="561446" y="156923"/>
                    <a:pt x="568325" y="168565"/>
                  </a:cubicBezTo>
                  <a:cubicBezTo>
                    <a:pt x="575204" y="180207"/>
                    <a:pt x="584200" y="190261"/>
                    <a:pt x="590550" y="193965"/>
                  </a:cubicBezTo>
                  <a:cubicBezTo>
                    <a:pt x="596900" y="197669"/>
                    <a:pt x="599546" y="195023"/>
                    <a:pt x="606425" y="190790"/>
                  </a:cubicBezTo>
                  <a:cubicBezTo>
                    <a:pt x="613304" y="186557"/>
                    <a:pt x="623888" y="174386"/>
                    <a:pt x="631825" y="168565"/>
                  </a:cubicBezTo>
                  <a:cubicBezTo>
                    <a:pt x="639762" y="162744"/>
                    <a:pt x="641350" y="157982"/>
                    <a:pt x="654050" y="155865"/>
                  </a:cubicBezTo>
                  <a:cubicBezTo>
                    <a:pt x="666750" y="153748"/>
                    <a:pt x="708025" y="155865"/>
                    <a:pt x="708025" y="155865"/>
                  </a:cubicBezTo>
                  <a:lnTo>
                    <a:pt x="819150" y="159040"/>
                  </a:lnTo>
                </a:path>
              </a:pathLst>
            </a:custGeom>
            <a:noFill/>
            <a:ln w="19050" cap="flat" cmpd="sng" algn="ctr">
              <a:solidFill>
                <a:sysClr val="window" lastClr="FFFFFF"/>
              </a:solidFill>
              <a:prstDash val="solid"/>
              <a:headEnd type="none"/>
              <a:tailEnd type="stealth" w="lg" len="lg"/>
            </a:ln>
            <a:effectLst/>
          </p:spPr>
          <p:txBody>
            <a:bodyPr lIns="83085" tIns="41543" rIns="83085" bIns="41543" rtlCol="0" anchor="ctr"/>
            <a:lstStyle/>
            <a:p>
              <a:pPr marL="0" marR="0" lvl="0" indent="0" algn="ctr" defTabSz="5026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rot="12060000">
              <a:off x="2762034" y="5550060"/>
              <a:ext cx="744682" cy="320738"/>
            </a:xfrm>
            <a:custGeom>
              <a:avLst/>
              <a:gdLst>
                <a:gd name="connsiteX0" fmla="*/ 0 w 819150"/>
                <a:gd name="connsiteY0" fmla="*/ 155865 h 352812"/>
                <a:gd name="connsiteX1" fmla="*/ 57150 w 819150"/>
                <a:gd name="connsiteY1" fmla="*/ 174915 h 352812"/>
                <a:gd name="connsiteX2" fmla="*/ 82550 w 819150"/>
                <a:gd name="connsiteY2" fmla="*/ 197140 h 352812"/>
                <a:gd name="connsiteX3" fmla="*/ 107950 w 819150"/>
                <a:gd name="connsiteY3" fmla="*/ 168565 h 352812"/>
                <a:gd name="connsiteX4" fmla="*/ 127000 w 819150"/>
                <a:gd name="connsiteY4" fmla="*/ 127290 h 352812"/>
                <a:gd name="connsiteX5" fmla="*/ 146050 w 819150"/>
                <a:gd name="connsiteY5" fmla="*/ 101890 h 352812"/>
                <a:gd name="connsiteX6" fmla="*/ 158750 w 819150"/>
                <a:gd name="connsiteY6" fmla="*/ 117765 h 352812"/>
                <a:gd name="connsiteX7" fmla="*/ 174625 w 819150"/>
                <a:gd name="connsiteY7" fmla="*/ 165390 h 352812"/>
                <a:gd name="connsiteX8" fmla="*/ 187325 w 819150"/>
                <a:gd name="connsiteY8" fmla="*/ 222540 h 352812"/>
                <a:gd name="connsiteX9" fmla="*/ 209550 w 819150"/>
                <a:gd name="connsiteY9" fmla="*/ 279690 h 352812"/>
                <a:gd name="connsiteX10" fmla="*/ 222250 w 819150"/>
                <a:gd name="connsiteY10" fmla="*/ 266990 h 352812"/>
                <a:gd name="connsiteX11" fmla="*/ 234950 w 819150"/>
                <a:gd name="connsiteY11" fmla="*/ 171740 h 352812"/>
                <a:gd name="connsiteX12" fmla="*/ 247650 w 819150"/>
                <a:gd name="connsiteY12" fmla="*/ 73315 h 352812"/>
                <a:gd name="connsiteX13" fmla="*/ 263525 w 819150"/>
                <a:gd name="connsiteY13" fmla="*/ 9815 h 352812"/>
                <a:gd name="connsiteX14" fmla="*/ 279400 w 819150"/>
                <a:gd name="connsiteY14" fmla="*/ 290 h 352812"/>
                <a:gd name="connsiteX15" fmla="*/ 292100 w 819150"/>
                <a:gd name="connsiteY15" fmla="*/ 44740 h 352812"/>
                <a:gd name="connsiteX16" fmla="*/ 307975 w 819150"/>
                <a:gd name="connsiteY16" fmla="*/ 187615 h 352812"/>
                <a:gd name="connsiteX17" fmla="*/ 320675 w 819150"/>
                <a:gd name="connsiteY17" fmla="*/ 298740 h 352812"/>
                <a:gd name="connsiteX18" fmla="*/ 342900 w 819150"/>
                <a:gd name="connsiteY18" fmla="*/ 352715 h 352812"/>
                <a:gd name="connsiteX19" fmla="*/ 352425 w 819150"/>
                <a:gd name="connsiteY19" fmla="*/ 308265 h 352812"/>
                <a:gd name="connsiteX20" fmla="*/ 368300 w 819150"/>
                <a:gd name="connsiteY20" fmla="*/ 184440 h 352812"/>
                <a:gd name="connsiteX21" fmla="*/ 374650 w 819150"/>
                <a:gd name="connsiteY21" fmla="*/ 111415 h 352812"/>
                <a:gd name="connsiteX22" fmla="*/ 384175 w 819150"/>
                <a:gd name="connsiteY22" fmla="*/ 44740 h 352812"/>
                <a:gd name="connsiteX23" fmla="*/ 403225 w 819150"/>
                <a:gd name="connsiteY23" fmla="*/ 290 h 352812"/>
                <a:gd name="connsiteX24" fmla="*/ 412750 w 819150"/>
                <a:gd name="connsiteY24" fmla="*/ 28865 h 352812"/>
                <a:gd name="connsiteX25" fmla="*/ 425450 w 819150"/>
                <a:gd name="connsiteY25" fmla="*/ 92365 h 352812"/>
                <a:gd name="connsiteX26" fmla="*/ 441325 w 819150"/>
                <a:gd name="connsiteY26" fmla="*/ 181265 h 352812"/>
                <a:gd name="connsiteX27" fmla="*/ 454025 w 819150"/>
                <a:gd name="connsiteY27" fmla="*/ 244765 h 352812"/>
                <a:gd name="connsiteX28" fmla="*/ 466725 w 819150"/>
                <a:gd name="connsiteY28" fmla="*/ 282865 h 352812"/>
                <a:gd name="connsiteX29" fmla="*/ 482600 w 819150"/>
                <a:gd name="connsiteY29" fmla="*/ 244765 h 352812"/>
                <a:gd name="connsiteX30" fmla="*/ 495300 w 819150"/>
                <a:gd name="connsiteY30" fmla="*/ 184440 h 352812"/>
                <a:gd name="connsiteX31" fmla="*/ 508000 w 819150"/>
                <a:gd name="connsiteY31" fmla="*/ 133640 h 352812"/>
                <a:gd name="connsiteX32" fmla="*/ 530225 w 819150"/>
                <a:gd name="connsiteY32" fmla="*/ 105065 h 352812"/>
                <a:gd name="connsiteX33" fmla="*/ 549275 w 819150"/>
                <a:gd name="connsiteY33" fmla="*/ 124115 h 352812"/>
                <a:gd name="connsiteX34" fmla="*/ 568325 w 819150"/>
                <a:gd name="connsiteY34" fmla="*/ 168565 h 352812"/>
                <a:gd name="connsiteX35" fmla="*/ 590550 w 819150"/>
                <a:gd name="connsiteY35" fmla="*/ 193965 h 352812"/>
                <a:gd name="connsiteX36" fmla="*/ 606425 w 819150"/>
                <a:gd name="connsiteY36" fmla="*/ 190790 h 352812"/>
                <a:gd name="connsiteX37" fmla="*/ 631825 w 819150"/>
                <a:gd name="connsiteY37" fmla="*/ 168565 h 352812"/>
                <a:gd name="connsiteX38" fmla="*/ 654050 w 819150"/>
                <a:gd name="connsiteY38" fmla="*/ 155865 h 352812"/>
                <a:gd name="connsiteX39" fmla="*/ 708025 w 819150"/>
                <a:gd name="connsiteY39" fmla="*/ 155865 h 352812"/>
                <a:gd name="connsiteX40" fmla="*/ 819150 w 819150"/>
                <a:gd name="connsiteY40" fmla="*/ 159040 h 35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19150" h="352812">
                  <a:moveTo>
                    <a:pt x="0" y="155865"/>
                  </a:moveTo>
                  <a:cubicBezTo>
                    <a:pt x="21696" y="161950"/>
                    <a:pt x="43392" y="168036"/>
                    <a:pt x="57150" y="174915"/>
                  </a:cubicBezTo>
                  <a:cubicBezTo>
                    <a:pt x="70908" y="181794"/>
                    <a:pt x="74083" y="198198"/>
                    <a:pt x="82550" y="197140"/>
                  </a:cubicBezTo>
                  <a:cubicBezTo>
                    <a:pt x="91017" y="196082"/>
                    <a:pt x="100542" y="180207"/>
                    <a:pt x="107950" y="168565"/>
                  </a:cubicBezTo>
                  <a:cubicBezTo>
                    <a:pt x="115358" y="156923"/>
                    <a:pt x="120650" y="138402"/>
                    <a:pt x="127000" y="127290"/>
                  </a:cubicBezTo>
                  <a:cubicBezTo>
                    <a:pt x="133350" y="116178"/>
                    <a:pt x="140758" y="103477"/>
                    <a:pt x="146050" y="101890"/>
                  </a:cubicBezTo>
                  <a:cubicBezTo>
                    <a:pt x="151342" y="100303"/>
                    <a:pt x="153988" y="107182"/>
                    <a:pt x="158750" y="117765"/>
                  </a:cubicBezTo>
                  <a:cubicBezTo>
                    <a:pt x="163513" y="128348"/>
                    <a:pt x="169862" y="147927"/>
                    <a:pt x="174625" y="165390"/>
                  </a:cubicBezTo>
                  <a:cubicBezTo>
                    <a:pt x="179388" y="182853"/>
                    <a:pt x="181504" y="203490"/>
                    <a:pt x="187325" y="222540"/>
                  </a:cubicBezTo>
                  <a:cubicBezTo>
                    <a:pt x="193146" y="241590"/>
                    <a:pt x="203729" y="272282"/>
                    <a:pt x="209550" y="279690"/>
                  </a:cubicBezTo>
                  <a:cubicBezTo>
                    <a:pt x="215371" y="287098"/>
                    <a:pt x="218017" y="284982"/>
                    <a:pt x="222250" y="266990"/>
                  </a:cubicBezTo>
                  <a:cubicBezTo>
                    <a:pt x="226483" y="248998"/>
                    <a:pt x="230717" y="204019"/>
                    <a:pt x="234950" y="171740"/>
                  </a:cubicBezTo>
                  <a:cubicBezTo>
                    <a:pt x="239183" y="139461"/>
                    <a:pt x="242888" y="100302"/>
                    <a:pt x="247650" y="73315"/>
                  </a:cubicBezTo>
                  <a:cubicBezTo>
                    <a:pt x="252412" y="46328"/>
                    <a:pt x="258233" y="21986"/>
                    <a:pt x="263525" y="9815"/>
                  </a:cubicBezTo>
                  <a:cubicBezTo>
                    <a:pt x="268817" y="-2356"/>
                    <a:pt x="274638" y="-5531"/>
                    <a:pt x="279400" y="290"/>
                  </a:cubicBezTo>
                  <a:cubicBezTo>
                    <a:pt x="284162" y="6111"/>
                    <a:pt x="287338" y="13519"/>
                    <a:pt x="292100" y="44740"/>
                  </a:cubicBezTo>
                  <a:cubicBezTo>
                    <a:pt x="296862" y="75961"/>
                    <a:pt x="303213" y="145282"/>
                    <a:pt x="307975" y="187615"/>
                  </a:cubicBezTo>
                  <a:cubicBezTo>
                    <a:pt x="312737" y="229948"/>
                    <a:pt x="314854" y="271223"/>
                    <a:pt x="320675" y="298740"/>
                  </a:cubicBezTo>
                  <a:cubicBezTo>
                    <a:pt x="326496" y="326257"/>
                    <a:pt x="337608" y="351128"/>
                    <a:pt x="342900" y="352715"/>
                  </a:cubicBezTo>
                  <a:cubicBezTo>
                    <a:pt x="348192" y="354302"/>
                    <a:pt x="348192" y="336311"/>
                    <a:pt x="352425" y="308265"/>
                  </a:cubicBezTo>
                  <a:cubicBezTo>
                    <a:pt x="356658" y="280219"/>
                    <a:pt x="364596" y="217248"/>
                    <a:pt x="368300" y="184440"/>
                  </a:cubicBezTo>
                  <a:cubicBezTo>
                    <a:pt x="372004" y="151632"/>
                    <a:pt x="372004" y="134698"/>
                    <a:pt x="374650" y="111415"/>
                  </a:cubicBezTo>
                  <a:cubicBezTo>
                    <a:pt x="377296" y="88132"/>
                    <a:pt x="379412" y="63261"/>
                    <a:pt x="384175" y="44740"/>
                  </a:cubicBezTo>
                  <a:cubicBezTo>
                    <a:pt x="388938" y="26219"/>
                    <a:pt x="398463" y="2936"/>
                    <a:pt x="403225" y="290"/>
                  </a:cubicBezTo>
                  <a:cubicBezTo>
                    <a:pt x="407987" y="-2356"/>
                    <a:pt x="409046" y="13519"/>
                    <a:pt x="412750" y="28865"/>
                  </a:cubicBezTo>
                  <a:cubicBezTo>
                    <a:pt x="416454" y="44211"/>
                    <a:pt x="420688" y="66965"/>
                    <a:pt x="425450" y="92365"/>
                  </a:cubicBezTo>
                  <a:cubicBezTo>
                    <a:pt x="430212" y="117765"/>
                    <a:pt x="436563" y="155865"/>
                    <a:pt x="441325" y="181265"/>
                  </a:cubicBezTo>
                  <a:cubicBezTo>
                    <a:pt x="446087" y="206665"/>
                    <a:pt x="449792" y="227832"/>
                    <a:pt x="454025" y="244765"/>
                  </a:cubicBezTo>
                  <a:cubicBezTo>
                    <a:pt x="458258" y="261698"/>
                    <a:pt x="461963" y="282865"/>
                    <a:pt x="466725" y="282865"/>
                  </a:cubicBezTo>
                  <a:cubicBezTo>
                    <a:pt x="471487" y="282865"/>
                    <a:pt x="477837" y="261169"/>
                    <a:pt x="482600" y="244765"/>
                  </a:cubicBezTo>
                  <a:cubicBezTo>
                    <a:pt x="487363" y="228361"/>
                    <a:pt x="491067" y="202961"/>
                    <a:pt x="495300" y="184440"/>
                  </a:cubicBezTo>
                  <a:cubicBezTo>
                    <a:pt x="499533" y="165919"/>
                    <a:pt x="502179" y="146869"/>
                    <a:pt x="508000" y="133640"/>
                  </a:cubicBezTo>
                  <a:cubicBezTo>
                    <a:pt x="513821" y="120411"/>
                    <a:pt x="523346" y="106652"/>
                    <a:pt x="530225" y="105065"/>
                  </a:cubicBezTo>
                  <a:cubicBezTo>
                    <a:pt x="537104" y="103478"/>
                    <a:pt x="542925" y="113532"/>
                    <a:pt x="549275" y="124115"/>
                  </a:cubicBezTo>
                  <a:cubicBezTo>
                    <a:pt x="555625" y="134698"/>
                    <a:pt x="561446" y="156923"/>
                    <a:pt x="568325" y="168565"/>
                  </a:cubicBezTo>
                  <a:cubicBezTo>
                    <a:pt x="575204" y="180207"/>
                    <a:pt x="584200" y="190261"/>
                    <a:pt x="590550" y="193965"/>
                  </a:cubicBezTo>
                  <a:cubicBezTo>
                    <a:pt x="596900" y="197669"/>
                    <a:pt x="599546" y="195023"/>
                    <a:pt x="606425" y="190790"/>
                  </a:cubicBezTo>
                  <a:cubicBezTo>
                    <a:pt x="613304" y="186557"/>
                    <a:pt x="623888" y="174386"/>
                    <a:pt x="631825" y="168565"/>
                  </a:cubicBezTo>
                  <a:cubicBezTo>
                    <a:pt x="639762" y="162744"/>
                    <a:pt x="641350" y="157982"/>
                    <a:pt x="654050" y="155865"/>
                  </a:cubicBezTo>
                  <a:cubicBezTo>
                    <a:pt x="666750" y="153748"/>
                    <a:pt x="708025" y="155865"/>
                    <a:pt x="708025" y="155865"/>
                  </a:cubicBezTo>
                  <a:lnTo>
                    <a:pt x="819150" y="159040"/>
                  </a:lnTo>
                </a:path>
              </a:pathLst>
            </a:custGeom>
            <a:noFill/>
            <a:ln w="19050" cap="flat" cmpd="sng" algn="ctr">
              <a:solidFill>
                <a:sysClr val="window" lastClr="FFFFFF"/>
              </a:solidFill>
              <a:prstDash val="solid"/>
              <a:headEnd type="none"/>
              <a:tailEnd type="stealth" w="lg" len="lg"/>
            </a:ln>
            <a:effectLst/>
          </p:spPr>
          <p:txBody>
            <a:bodyPr lIns="83085" tIns="41543" rIns="83085" bIns="41543" rtlCol="0" anchor="ctr"/>
            <a:lstStyle/>
            <a:p>
              <a:pPr marL="0" marR="0" lvl="0" indent="0" algn="ctr" defTabSz="5026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73785" y="4534062"/>
              <a:ext cx="1053430" cy="530467"/>
            </a:xfrm>
            <a:prstGeom prst="rect">
              <a:avLst/>
            </a:prstGeom>
            <a:noFill/>
          </p:spPr>
          <p:txBody>
            <a:bodyPr wrap="square" lIns="83085" tIns="41543" rIns="83085" bIns="41543" rtlCol="0">
              <a:spAutoFit/>
            </a:bodyPr>
            <a:lstStyle/>
            <a:p>
              <a:pPr marL="0" marR="0" lvl="0" indent="0" algn="ctr" defTabSz="5026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Calibri"/>
                </a:rPr>
                <a:t>X-rays, 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Calibri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Calibri"/>
                </a:rPr>
                <a:t>M-band</a:t>
              </a:r>
            </a:p>
          </p:txBody>
        </p:sp>
        <p:sp>
          <p:nvSpPr>
            <p:cNvPr id="28" name="Oval 27"/>
            <p:cNvSpPr/>
            <p:nvPr/>
          </p:nvSpPr>
          <p:spPr>
            <a:xfrm rot="2272765" flipH="1">
              <a:off x="2616462" y="2780159"/>
              <a:ext cx="669943" cy="498893"/>
            </a:xfrm>
            <a:prstGeom prst="ellipse">
              <a:avLst/>
            </a:prstGeom>
            <a:noFill/>
            <a:ln w="38100" cap="rnd" cmpd="sng" algn="ctr">
              <a:solidFill>
                <a:srgbClr val="3366FF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lIns="83085" tIns="41543" rIns="83085" bIns="41543" rtlCol="0" anchor="ctr"/>
            <a:lstStyle/>
            <a:p>
              <a:pPr marL="0" marR="0" lvl="0" indent="0" algn="ctr" defTabSz="5026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18831" y="2825748"/>
              <a:ext cx="1310116" cy="308460"/>
            </a:xfrm>
            <a:prstGeom prst="rect">
              <a:avLst/>
            </a:prstGeom>
            <a:noFill/>
          </p:spPr>
          <p:txBody>
            <a:bodyPr wrap="square" lIns="83085" tIns="41543" rIns="83085" bIns="41543" rtlCol="0">
              <a:spAutoFit/>
            </a:bodyPr>
            <a:lstStyle/>
            <a:p>
              <a:pPr marL="0" marR="0" lvl="0" indent="0" algn="ctr" defTabSz="5026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Calibri"/>
                </a:rPr>
                <a:t>SBS-outers</a:t>
              </a:r>
            </a:p>
          </p:txBody>
        </p:sp>
        <p:sp>
          <p:nvSpPr>
            <p:cNvPr id="30" name="Oval 29"/>
            <p:cNvSpPr/>
            <p:nvPr/>
          </p:nvSpPr>
          <p:spPr>
            <a:xfrm rot="3374480" flipH="1">
              <a:off x="2369706" y="3609079"/>
              <a:ext cx="1076160" cy="498893"/>
            </a:xfrm>
            <a:prstGeom prst="ellipse">
              <a:avLst/>
            </a:prstGeom>
            <a:noFill/>
            <a:ln w="38100" cap="rnd" cmpd="sng" algn="ctr">
              <a:solidFill>
                <a:srgbClr val="FF00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lIns="83085" tIns="41543" rIns="83085" bIns="41543" rtlCol="0" anchor="ctr"/>
            <a:lstStyle/>
            <a:p>
              <a:pPr marL="0" marR="0" lvl="0" indent="0" algn="ctr" defTabSz="5026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8180" y="3467181"/>
              <a:ext cx="1310116" cy="530467"/>
            </a:xfrm>
            <a:prstGeom prst="rect">
              <a:avLst/>
            </a:prstGeom>
            <a:noFill/>
          </p:spPr>
          <p:txBody>
            <a:bodyPr wrap="square" lIns="83085" tIns="41543" rIns="83085" bIns="41543" rtlCol="0">
              <a:spAutoFit/>
            </a:bodyPr>
            <a:lstStyle/>
            <a:p>
              <a:pPr marL="0" marR="0" lvl="0" indent="0" algn="ctr" defTabSz="5026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Calibri"/>
                </a:rPr>
                <a:t>SRS and SBS-inners</a:t>
              </a:r>
            </a:p>
          </p:txBody>
        </p:sp>
        <p:sp>
          <p:nvSpPr>
            <p:cNvPr id="32" name="Freeform 31"/>
            <p:cNvSpPr/>
            <p:nvPr/>
          </p:nvSpPr>
          <p:spPr>
            <a:xfrm rot="10800000">
              <a:off x="2691050" y="4249343"/>
              <a:ext cx="744682" cy="320738"/>
            </a:xfrm>
            <a:custGeom>
              <a:avLst/>
              <a:gdLst>
                <a:gd name="connsiteX0" fmla="*/ 0 w 819150"/>
                <a:gd name="connsiteY0" fmla="*/ 155865 h 352812"/>
                <a:gd name="connsiteX1" fmla="*/ 57150 w 819150"/>
                <a:gd name="connsiteY1" fmla="*/ 174915 h 352812"/>
                <a:gd name="connsiteX2" fmla="*/ 82550 w 819150"/>
                <a:gd name="connsiteY2" fmla="*/ 197140 h 352812"/>
                <a:gd name="connsiteX3" fmla="*/ 107950 w 819150"/>
                <a:gd name="connsiteY3" fmla="*/ 168565 h 352812"/>
                <a:gd name="connsiteX4" fmla="*/ 127000 w 819150"/>
                <a:gd name="connsiteY4" fmla="*/ 127290 h 352812"/>
                <a:gd name="connsiteX5" fmla="*/ 146050 w 819150"/>
                <a:gd name="connsiteY5" fmla="*/ 101890 h 352812"/>
                <a:gd name="connsiteX6" fmla="*/ 158750 w 819150"/>
                <a:gd name="connsiteY6" fmla="*/ 117765 h 352812"/>
                <a:gd name="connsiteX7" fmla="*/ 174625 w 819150"/>
                <a:gd name="connsiteY7" fmla="*/ 165390 h 352812"/>
                <a:gd name="connsiteX8" fmla="*/ 187325 w 819150"/>
                <a:gd name="connsiteY8" fmla="*/ 222540 h 352812"/>
                <a:gd name="connsiteX9" fmla="*/ 209550 w 819150"/>
                <a:gd name="connsiteY9" fmla="*/ 279690 h 352812"/>
                <a:gd name="connsiteX10" fmla="*/ 222250 w 819150"/>
                <a:gd name="connsiteY10" fmla="*/ 266990 h 352812"/>
                <a:gd name="connsiteX11" fmla="*/ 234950 w 819150"/>
                <a:gd name="connsiteY11" fmla="*/ 171740 h 352812"/>
                <a:gd name="connsiteX12" fmla="*/ 247650 w 819150"/>
                <a:gd name="connsiteY12" fmla="*/ 73315 h 352812"/>
                <a:gd name="connsiteX13" fmla="*/ 263525 w 819150"/>
                <a:gd name="connsiteY13" fmla="*/ 9815 h 352812"/>
                <a:gd name="connsiteX14" fmla="*/ 279400 w 819150"/>
                <a:gd name="connsiteY14" fmla="*/ 290 h 352812"/>
                <a:gd name="connsiteX15" fmla="*/ 292100 w 819150"/>
                <a:gd name="connsiteY15" fmla="*/ 44740 h 352812"/>
                <a:gd name="connsiteX16" fmla="*/ 307975 w 819150"/>
                <a:gd name="connsiteY16" fmla="*/ 187615 h 352812"/>
                <a:gd name="connsiteX17" fmla="*/ 320675 w 819150"/>
                <a:gd name="connsiteY17" fmla="*/ 298740 h 352812"/>
                <a:gd name="connsiteX18" fmla="*/ 342900 w 819150"/>
                <a:gd name="connsiteY18" fmla="*/ 352715 h 352812"/>
                <a:gd name="connsiteX19" fmla="*/ 352425 w 819150"/>
                <a:gd name="connsiteY19" fmla="*/ 308265 h 352812"/>
                <a:gd name="connsiteX20" fmla="*/ 368300 w 819150"/>
                <a:gd name="connsiteY20" fmla="*/ 184440 h 352812"/>
                <a:gd name="connsiteX21" fmla="*/ 374650 w 819150"/>
                <a:gd name="connsiteY21" fmla="*/ 111415 h 352812"/>
                <a:gd name="connsiteX22" fmla="*/ 384175 w 819150"/>
                <a:gd name="connsiteY22" fmla="*/ 44740 h 352812"/>
                <a:gd name="connsiteX23" fmla="*/ 403225 w 819150"/>
                <a:gd name="connsiteY23" fmla="*/ 290 h 352812"/>
                <a:gd name="connsiteX24" fmla="*/ 412750 w 819150"/>
                <a:gd name="connsiteY24" fmla="*/ 28865 h 352812"/>
                <a:gd name="connsiteX25" fmla="*/ 425450 w 819150"/>
                <a:gd name="connsiteY25" fmla="*/ 92365 h 352812"/>
                <a:gd name="connsiteX26" fmla="*/ 441325 w 819150"/>
                <a:gd name="connsiteY26" fmla="*/ 181265 h 352812"/>
                <a:gd name="connsiteX27" fmla="*/ 454025 w 819150"/>
                <a:gd name="connsiteY27" fmla="*/ 244765 h 352812"/>
                <a:gd name="connsiteX28" fmla="*/ 466725 w 819150"/>
                <a:gd name="connsiteY28" fmla="*/ 282865 h 352812"/>
                <a:gd name="connsiteX29" fmla="*/ 482600 w 819150"/>
                <a:gd name="connsiteY29" fmla="*/ 244765 h 352812"/>
                <a:gd name="connsiteX30" fmla="*/ 495300 w 819150"/>
                <a:gd name="connsiteY30" fmla="*/ 184440 h 352812"/>
                <a:gd name="connsiteX31" fmla="*/ 508000 w 819150"/>
                <a:gd name="connsiteY31" fmla="*/ 133640 h 352812"/>
                <a:gd name="connsiteX32" fmla="*/ 530225 w 819150"/>
                <a:gd name="connsiteY32" fmla="*/ 105065 h 352812"/>
                <a:gd name="connsiteX33" fmla="*/ 549275 w 819150"/>
                <a:gd name="connsiteY33" fmla="*/ 124115 h 352812"/>
                <a:gd name="connsiteX34" fmla="*/ 568325 w 819150"/>
                <a:gd name="connsiteY34" fmla="*/ 168565 h 352812"/>
                <a:gd name="connsiteX35" fmla="*/ 590550 w 819150"/>
                <a:gd name="connsiteY35" fmla="*/ 193965 h 352812"/>
                <a:gd name="connsiteX36" fmla="*/ 606425 w 819150"/>
                <a:gd name="connsiteY36" fmla="*/ 190790 h 352812"/>
                <a:gd name="connsiteX37" fmla="*/ 631825 w 819150"/>
                <a:gd name="connsiteY37" fmla="*/ 168565 h 352812"/>
                <a:gd name="connsiteX38" fmla="*/ 654050 w 819150"/>
                <a:gd name="connsiteY38" fmla="*/ 155865 h 352812"/>
                <a:gd name="connsiteX39" fmla="*/ 708025 w 819150"/>
                <a:gd name="connsiteY39" fmla="*/ 155865 h 352812"/>
                <a:gd name="connsiteX40" fmla="*/ 819150 w 819150"/>
                <a:gd name="connsiteY40" fmla="*/ 159040 h 35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19150" h="352812">
                  <a:moveTo>
                    <a:pt x="0" y="155865"/>
                  </a:moveTo>
                  <a:cubicBezTo>
                    <a:pt x="21696" y="161950"/>
                    <a:pt x="43392" y="168036"/>
                    <a:pt x="57150" y="174915"/>
                  </a:cubicBezTo>
                  <a:cubicBezTo>
                    <a:pt x="70908" y="181794"/>
                    <a:pt x="74083" y="198198"/>
                    <a:pt x="82550" y="197140"/>
                  </a:cubicBezTo>
                  <a:cubicBezTo>
                    <a:pt x="91017" y="196082"/>
                    <a:pt x="100542" y="180207"/>
                    <a:pt x="107950" y="168565"/>
                  </a:cubicBezTo>
                  <a:cubicBezTo>
                    <a:pt x="115358" y="156923"/>
                    <a:pt x="120650" y="138402"/>
                    <a:pt x="127000" y="127290"/>
                  </a:cubicBezTo>
                  <a:cubicBezTo>
                    <a:pt x="133350" y="116178"/>
                    <a:pt x="140758" y="103477"/>
                    <a:pt x="146050" y="101890"/>
                  </a:cubicBezTo>
                  <a:cubicBezTo>
                    <a:pt x="151342" y="100303"/>
                    <a:pt x="153988" y="107182"/>
                    <a:pt x="158750" y="117765"/>
                  </a:cubicBezTo>
                  <a:cubicBezTo>
                    <a:pt x="163513" y="128348"/>
                    <a:pt x="169862" y="147927"/>
                    <a:pt x="174625" y="165390"/>
                  </a:cubicBezTo>
                  <a:cubicBezTo>
                    <a:pt x="179388" y="182853"/>
                    <a:pt x="181504" y="203490"/>
                    <a:pt x="187325" y="222540"/>
                  </a:cubicBezTo>
                  <a:cubicBezTo>
                    <a:pt x="193146" y="241590"/>
                    <a:pt x="203729" y="272282"/>
                    <a:pt x="209550" y="279690"/>
                  </a:cubicBezTo>
                  <a:cubicBezTo>
                    <a:pt x="215371" y="287098"/>
                    <a:pt x="218017" y="284982"/>
                    <a:pt x="222250" y="266990"/>
                  </a:cubicBezTo>
                  <a:cubicBezTo>
                    <a:pt x="226483" y="248998"/>
                    <a:pt x="230717" y="204019"/>
                    <a:pt x="234950" y="171740"/>
                  </a:cubicBezTo>
                  <a:cubicBezTo>
                    <a:pt x="239183" y="139461"/>
                    <a:pt x="242888" y="100302"/>
                    <a:pt x="247650" y="73315"/>
                  </a:cubicBezTo>
                  <a:cubicBezTo>
                    <a:pt x="252412" y="46328"/>
                    <a:pt x="258233" y="21986"/>
                    <a:pt x="263525" y="9815"/>
                  </a:cubicBezTo>
                  <a:cubicBezTo>
                    <a:pt x="268817" y="-2356"/>
                    <a:pt x="274638" y="-5531"/>
                    <a:pt x="279400" y="290"/>
                  </a:cubicBezTo>
                  <a:cubicBezTo>
                    <a:pt x="284162" y="6111"/>
                    <a:pt x="287338" y="13519"/>
                    <a:pt x="292100" y="44740"/>
                  </a:cubicBezTo>
                  <a:cubicBezTo>
                    <a:pt x="296862" y="75961"/>
                    <a:pt x="303213" y="145282"/>
                    <a:pt x="307975" y="187615"/>
                  </a:cubicBezTo>
                  <a:cubicBezTo>
                    <a:pt x="312737" y="229948"/>
                    <a:pt x="314854" y="271223"/>
                    <a:pt x="320675" y="298740"/>
                  </a:cubicBezTo>
                  <a:cubicBezTo>
                    <a:pt x="326496" y="326257"/>
                    <a:pt x="337608" y="351128"/>
                    <a:pt x="342900" y="352715"/>
                  </a:cubicBezTo>
                  <a:cubicBezTo>
                    <a:pt x="348192" y="354302"/>
                    <a:pt x="348192" y="336311"/>
                    <a:pt x="352425" y="308265"/>
                  </a:cubicBezTo>
                  <a:cubicBezTo>
                    <a:pt x="356658" y="280219"/>
                    <a:pt x="364596" y="217248"/>
                    <a:pt x="368300" y="184440"/>
                  </a:cubicBezTo>
                  <a:cubicBezTo>
                    <a:pt x="372004" y="151632"/>
                    <a:pt x="372004" y="134698"/>
                    <a:pt x="374650" y="111415"/>
                  </a:cubicBezTo>
                  <a:cubicBezTo>
                    <a:pt x="377296" y="88132"/>
                    <a:pt x="379412" y="63261"/>
                    <a:pt x="384175" y="44740"/>
                  </a:cubicBezTo>
                  <a:cubicBezTo>
                    <a:pt x="388938" y="26219"/>
                    <a:pt x="398463" y="2936"/>
                    <a:pt x="403225" y="290"/>
                  </a:cubicBezTo>
                  <a:cubicBezTo>
                    <a:pt x="407987" y="-2356"/>
                    <a:pt x="409046" y="13519"/>
                    <a:pt x="412750" y="28865"/>
                  </a:cubicBezTo>
                  <a:cubicBezTo>
                    <a:pt x="416454" y="44211"/>
                    <a:pt x="420688" y="66965"/>
                    <a:pt x="425450" y="92365"/>
                  </a:cubicBezTo>
                  <a:cubicBezTo>
                    <a:pt x="430212" y="117765"/>
                    <a:pt x="436563" y="155865"/>
                    <a:pt x="441325" y="181265"/>
                  </a:cubicBezTo>
                  <a:cubicBezTo>
                    <a:pt x="446087" y="206665"/>
                    <a:pt x="449792" y="227832"/>
                    <a:pt x="454025" y="244765"/>
                  </a:cubicBezTo>
                  <a:cubicBezTo>
                    <a:pt x="458258" y="261698"/>
                    <a:pt x="461963" y="282865"/>
                    <a:pt x="466725" y="282865"/>
                  </a:cubicBezTo>
                  <a:cubicBezTo>
                    <a:pt x="471487" y="282865"/>
                    <a:pt x="477837" y="261169"/>
                    <a:pt x="482600" y="244765"/>
                  </a:cubicBezTo>
                  <a:cubicBezTo>
                    <a:pt x="487363" y="228361"/>
                    <a:pt x="491067" y="202961"/>
                    <a:pt x="495300" y="184440"/>
                  </a:cubicBezTo>
                  <a:cubicBezTo>
                    <a:pt x="499533" y="165919"/>
                    <a:pt x="502179" y="146869"/>
                    <a:pt x="508000" y="133640"/>
                  </a:cubicBezTo>
                  <a:cubicBezTo>
                    <a:pt x="513821" y="120411"/>
                    <a:pt x="523346" y="106652"/>
                    <a:pt x="530225" y="105065"/>
                  </a:cubicBezTo>
                  <a:cubicBezTo>
                    <a:pt x="537104" y="103478"/>
                    <a:pt x="542925" y="113532"/>
                    <a:pt x="549275" y="124115"/>
                  </a:cubicBezTo>
                  <a:cubicBezTo>
                    <a:pt x="555625" y="134698"/>
                    <a:pt x="561446" y="156923"/>
                    <a:pt x="568325" y="168565"/>
                  </a:cubicBezTo>
                  <a:cubicBezTo>
                    <a:pt x="575204" y="180207"/>
                    <a:pt x="584200" y="190261"/>
                    <a:pt x="590550" y="193965"/>
                  </a:cubicBezTo>
                  <a:cubicBezTo>
                    <a:pt x="596900" y="197669"/>
                    <a:pt x="599546" y="195023"/>
                    <a:pt x="606425" y="190790"/>
                  </a:cubicBezTo>
                  <a:cubicBezTo>
                    <a:pt x="613304" y="186557"/>
                    <a:pt x="623888" y="174386"/>
                    <a:pt x="631825" y="168565"/>
                  </a:cubicBezTo>
                  <a:cubicBezTo>
                    <a:pt x="639762" y="162744"/>
                    <a:pt x="641350" y="157982"/>
                    <a:pt x="654050" y="155865"/>
                  </a:cubicBezTo>
                  <a:cubicBezTo>
                    <a:pt x="666750" y="153748"/>
                    <a:pt x="708025" y="155865"/>
                    <a:pt x="708025" y="155865"/>
                  </a:cubicBezTo>
                  <a:lnTo>
                    <a:pt x="819150" y="159040"/>
                  </a:lnTo>
                </a:path>
              </a:pathLst>
            </a:custGeom>
            <a:noFill/>
            <a:ln w="19050" cap="flat" cmpd="sng" algn="ctr">
              <a:solidFill>
                <a:sysClr val="window" lastClr="FFFFFF"/>
              </a:solidFill>
              <a:prstDash val="solid"/>
              <a:headEnd type="none"/>
              <a:tailEnd type="stealth" w="lg" len="lg"/>
            </a:ln>
            <a:effectLst/>
          </p:spPr>
          <p:txBody>
            <a:bodyPr lIns="83085" tIns="41543" rIns="83085" bIns="41543" rtlCol="0" anchor="ctr"/>
            <a:lstStyle/>
            <a:p>
              <a:pPr marL="0" marR="0" lvl="0" indent="0" algn="ctr" defTabSz="5026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756454" y="1888439"/>
            <a:ext cx="4917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The </a:t>
            </a:r>
            <a:r>
              <a:rPr lang="en-US" dirty="0" err="1" smtClean="0">
                <a:effectLst/>
              </a:rPr>
              <a:t>hohlraum</a:t>
            </a:r>
            <a:r>
              <a:rPr lang="en-US" dirty="0" smtClean="0">
                <a:effectLst/>
              </a:rPr>
              <a:t> drive is not yet predictable</a:t>
            </a:r>
          </a:p>
          <a:p>
            <a:endParaRPr lang="en-US" dirty="0" smtClean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effectLst/>
              </a:rPr>
              <a:t>Hohlraum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physics may impact implosion 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A ~15% loss of drive energy cannot be accounted for in simulations</a:t>
            </a: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358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6700" y="93136"/>
            <a:ext cx="8877300" cy="999064"/>
          </a:xfrm>
          <a:prstGeom prst="rect">
            <a:avLst/>
          </a:prstGeom>
          <a:effectLst/>
        </p:spPr>
        <p:txBody>
          <a:bodyPr vert="horz" lIns="91374" tIns="45688" rIns="45688" bIns="45688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2800" b="1" kern="1200">
                <a:solidFill>
                  <a:srgbClr val="214A8F"/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alibri"/>
                <a:ea typeface="+mj-ea"/>
              </a:rPr>
              <a:t>The hohlraum must provide a symmetric x-ray drive to enable efficient transfer of the drive to the hotspot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3" name="72%N120321Hohlrau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28" t="2817" r="785" b="2045"/>
          <a:stretch>
            <a:fillRect/>
          </a:stretch>
        </p:blipFill>
        <p:spPr>
          <a:xfrm>
            <a:off x="1074094" y="1677843"/>
            <a:ext cx="7013191" cy="469468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/>
          <p:cNvSpPr txBox="1"/>
          <p:nvPr/>
        </p:nvSpPr>
        <p:spPr>
          <a:xfrm>
            <a:off x="5146716" y="1725409"/>
            <a:ext cx="2273316" cy="369332"/>
          </a:xfrm>
          <a:prstGeom prst="rect">
            <a:avLst/>
          </a:prstGeom>
          <a:noFill/>
        </p:spPr>
        <p:txBody>
          <a:bodyPr wrap="none" lIns="91374" tIns="45688" rIns="91374" bIns="45688" rtlCol="0">
            <a:spAutoFit/>
          </a:bodyPr>
          <a:lstStyle/>
          <a:p>
            <a:pPr defTabSz="4568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prstClr val="black"/>
                </a:solidFill>
                <a:effectLst/>
                <a:latin typeface="Arial"/>
              </a:rPr>
              <a:t>Laser "Pulse-shape"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005" y="2960425"/>
            <a:ext cx="1289280" cy="646331"/>
          </a:xfrm>
          <a:prstGeom prst="rect">
            <a:avLst/>
          </a:prstGeom>
          <a:noFill/>
        </p:spPr>
        <p:txBody>
          <a:bodyPr wrap="square" lIns="91374" tIns="45688" rIns="91374" bIns="45688" rtlCol="0">
            <a:spAutoFit/>
          </a:bodyPr>
          <a:lstStyle/>
          <a:p>
            <a:pPr defTabSz="4568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effectLst/>
                <a:latin typeface="Arial"/>
              </a:rPr>
              <a:t>Plastic Ablator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73563" y="3417252"/>
            <a:ext cx="1143741" cy="32412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TextBox 6"/>
          <p:cNvSpPr txBox="1"/>
          <p:nvPr/>
        </p:nvSpPr>
        <p:spPr>
          <a:xfrm>
            <a:off x="11241" y="4751093"/>
            <a:ext cx="1191068" cy="923330"/>
          </a:xfrm>
          <a:prstGeom prst="rect">
            <a:avLst/>
          </a:prstGeom>
          <a:noFill/>
        </p:spPr>
        <p:txBody>
          <a:bodyPr wrap="square" lIns="91374" tIns="45688" rIns="91374" bIns="45688" rtlCol="0">
            <a:spAutoFit/>
          </a:bodyPr>
          <a:lstStyle/>
          <a:p>
            <a:pPr defTabSz="4568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prstClr val="black"/>
                </a:solidFill>
                <a:effectLst/>
                <a:latin typeface="Arial"/>
              </a:rPr>
              <a:t>Gold hohlraum wall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80863" y="4790542"/>
            <a:ext cx="441720" cy="220877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TextBox 8"/>
          <p:cNvSpPr txBox="1"/>
          <p:nvPr/>
        </p:nvSpPr>
        <p:spPr>
          <a:xfrm>
            <a:off x="1873721" y="2185361"/>
            <a:ext cx="1339279" cy="369332"/>
          </a:xfrm>
          <a:prstGeom prst="rect">
            <a:avLst/>
          </a:prstGeom>
          <a:noFill/>
        </p:spPr>
        <p:txBody>
          <a:bodyPr wrap="none" lIns="91374" tIns="45688" rIns="91374" bIns="45688" rtlCol="0">
            <a:spAutoFit/>
          </a:bodyPr>
          <a:lstStyle/>
          <a:p>
            <a:pPr algn="ctr" defTabSz="4568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effectLst/>
                <a:latin typeface="Arial"/>
              </a:rPr>
              <a:t>Helium </a:t>
            </a: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gas</a:t>
            </a:r>
            <a:endParaRPr lang="en-US" b="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 rot="3774784">
            <a:off x="998201" y="4856020"/>
            <a:ext cx="2032452" cy="369332"/>
          </a:xfrm>
          <a:prstGeom prst="rect">
            <a:avLst/>
          </a:prstGeom>
          <a:noFill/>
        </p:spPr>
        <p:txBody>
          <a:bodyPr wrap="none" lIns="91374" tIns="45688" rIns="91374" bIns="45688" rtlCol="0">
            <a:spAutoFit/>
          </a:bodyPr>
          <a:lstStyle/>
          <a:p>
            <a:pPr defTabSz="4568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prstClr val="black"/>
                </a:solidFill>
                <a:effectLst/>
                <a:latin typeface="Arial"/>
              </a:rPr>
              <a:t>Inner cone beams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5575" y="1376749"/>
            <a:ext cx="2891988" cy="369332"/>
          </a:xfrm>
          <a:prstGeom prst="rect">
            <a:avLst/>
          </a:prstGeom>
          <a:noFill/>
        </p:spPr>
        <p:txBody>
          <a:bodyPr wrap="none" lIns="91374" tIns="45688" rIns="91374" bIns="45688" rtlCol="0">
            <a:spAutoFit/>
          </a:bodyPr>
          <a:lstStyle/>
          <a:p>
            <a:pPr defTabSz="4568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effectLst/>
                <a:latin typeface="Arial"/>
              </a:rPr>
              <a:t>Laser entrance hole (LEH)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822700" y="1956752"/>
            <a:ext cx="0" cy="4072784"/>
          </a:xfrm>
          <a:prstGeom prst="straightConnector1">
            <a:avLst/>
          </a:prstGeom>
          <a:noFill/>
          <a:ln w="31750" cap="flat" cmpd="sng" algn="ctr">
            <a:solidFill>
              <a:srgbClr val="000000"/>
            </a:solidFill>
            <a:prstDash val="solid"/>
            <a:headEnd type="arrow"/>
            <a:tailEnd type="arrow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TextBox 12"/>
          <p:cNvSpPr txBox="1"/>
          <p:nvPr/>
        </p:nvSpPr>
        <p:spPr>
          <a:xfrm>
            <a:off x="3827451" y="2097522"/>
            <a:ext cx="819681" cy="369332"/>
          </a:xfrm>
          <a:prstGeom prst="rect">
            <a:avLst/>
          </a:prstGeom>
          <a:noFill/>
        </p:spPr>
        <p:txBody>
          <a:bodyPr wrap="none" lIns="91374" tIns="45688" rIns="91374" bIns="45688" rtlCol="0">
            <a:spAutoFit/>
          </a:bodyPr>
          <a:lstStyle/>
          <a:p>
            <a:pPr defTabSz="4568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Arial"/>
              </a:rPr>
              <a:t>~ 1cm</a:t>
            </a:r>
            <a:endParaRPr lang="en-US" b="0" dirty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005" y="1036296"/>
            <a:ext cx="2816407" cy="307712"/>
          </a:xfrm>
          <a:prstGeom prst="rect">
            <a:avLst/>
          </a:prstGeom>
          <a:noFill/>
        </p:spPr>
        <p:txBody>
          <a:bodyPr wrap="none" lIns="91374" tIns="45688" rIns="91374" bIns="45688" rtlCol="0">
            <a:spAutoFit/>
          </a:bodyPr>
          <a:lstStyle/>
          <a:p>
            <a:pPr defTabSz="4568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effectLst/>
                <a:latin typeface="Arial"/>
              </a:rPr>
              <a:t>HYDRA Simulation </a:t>
            </a:r>
            <a:r>
              <a:rPr lang="en-US" sz="1400" b="0" dirty="0" smtClean="0">
                <a:solidFill>
                  <a:prstClr val="black"/>
                </a:solidFill>
                <a:effectLst/>
                <a:latin typeface="Arial"/>
              </a:rPr>
              <a:t>Jose </a:t>
            </a:r>
            <a:r>
              <a:rPr lang="en-US" sz="1400" b="0" dirty="0" err="1">
                <a:solidFill>
                  <a:prstClr val="black"/>
                </a:solidFill>
                <a:effectLst/>
                <a:latin typeface="Arial"/>
              </a:rPr>
              <a:t>Milovich</a:t>
            </a:r>
            <a:endParaRPr lang="en-US" sz="1400" b="0" dirty="0">
              <a:solidFill>
                <a:prstClr val="black"/>
              </a:solidFill>
              <a:effectLst/>
              <a:latin typeface="Arial"/>
            </a:endParaRPr>
          </a:p>
        </p:txBody>
      </p:sp>
      <p:cxnSp>
        <p:nvCxnSpPr>
          <p:cNvPr id="15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9114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.2nsFrameGrap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538" y="2238793"/>
            <a:ext cx="1190058" cy="2122726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315191" y="4405183"/>
            <a:ext cx="1203339" cy="369197"/>
          </a:xfrm>
          <a:prstGeom prst="rect">
            <a:avLst/>
          </a:prstGeom>
        </p:spPr>
        <p:txBody>
          <a:bodyPr wrap="square" lIns="91301" tIns="45653" rIns="91301" bIns="45653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Gas-filled</a:t>
            </a:r>
            <a:endParaRPr lang="en-US" b="0" dirty="0">
              <a:solidFill>
                <a:prstClr val="black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167" t="17226" r="12638" b="8211"/>
          <a:stretch/>
        </p:blipFill>
        <p:spPr>
          <a:xfrm>
            <a:off x="5727939" y="2218970"/>
            <a:ext cx="1180877" cy="214254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4281759" y="2991938"/>
            <a:ext cx="724051" cy="480753"/>
          </a:xfrm>
          <a:prstGeom prst="rightArrow">
            <a:avLst/>
          </a:prstGeom>
          <a:gradFill rotWithShape="1">
            <a:gsLst>
              <a:gs pos="0">
                <a:srgbClr val="C7D8E1"/>
              </a:gs>
              <a:gs pos="100000">
                <a:srgbClr val="124A9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effectLst/>
              <a:latin typeface="Helvetica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77468" y="4405182"/>
            <a:ext cx="1203339" cy="369197"/>
          </a:xfrm>
          <a:prstGeom prst="rect">
            <a:avLst/>
          </a:prstGeom>
        </p:spPr>
        <p:txBody>
          <a:bodyPr wrap="square" lIns="91301" tIns="45653" rIns="91301" bIns="45653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</a:pPr>
            <a:r>
              <a:rPr lang="en-US" b="0" dirty="0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Near </a:t>
            </a:r>
            <a:r>
              <a:rPr lang="en-US" b="0" dirty="0" err="1" smtClean="0">
                <a:solidFill>
                  <a:prstClr val="black"/>
                </a:solidFill>
                <a:effectLst/>
                <a:latin typeface="Calibri"/>
                <a:cs typeface="Calibri"/>
              </a:rPr>
              <a:t>vac</a:t>
            </a:r>
            <a:endParaRPr lang="en-US" b="0" dirty="0">
              <a:solidFill>
                <a:prstClr val="black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300" y="1630401"/>
            <a:ext cx="775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One research direction: low-gas fill </a:t>
            </a:r>
            <a:r>
              <a:rPr lang="en-US" dirty="0" err="1" smtClean="0">
                <a:effectLst/>
              </a:rPr>
              <a:t>hohlraums</a:t>
            </a:r>
            <a:r>
              <a:rPr lang="en-US" dirty="0" smtClean="0">
                <a:effectLst/>
              </a:rPr>
              <a:t> </a:t>
            </a:r>
            <a:r>
              <a:rPr lang="en-US" dirty="0" smtClean="0">
                <a:effectLst/>
                <a:sym typeface="Symbol" panose="05050102010706020507" pitchFamily="18" charset="2"/>
              </a:rPr>
              <a:t> better predictability</a:t>
            </a:r>
            <a:endParaRPr lang="en-US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063" y="5693474"/>
            <a:ext cx="722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Other potential options: Different </a:t>
            </a:r>
            <a:r>
              <a:rPr lang="en-US" dirty="0" err="1" smtClean="0">
                <a:effectLst/>
              </a:rPr>
              <a:t>hohlraum</a:t>
            </a:r>
            <a:r>
              <a:rPr lang="en-US" dirty="0" smtClean="0">
                <a:effectLst/>
              </a:rPr>
              <a:t> shape, e.g., different case-to-capsule ratio, rugby</a:t>
            </a:r>
            <a:endParaRPr lang="en-US" dirty="0">
              <a:effectLst/>
            </a:endParaRPr>
          </a:p>
        </p:txBody>
      </p:sp>
      <p:pic>
        <p:nvPicPr>
          <p:cNvPr id="10" name="Picture 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0"/>
            <a:ext cx="7755038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A better understanding of and ability to control laser-plasma interactions in the </a:t>
            </a:r>
            <a:r>
              <a:rPr lang="en-US" sz="2200" dirty="0" err="1" smtClean="0">
                <a:solidFill>
                  <a:srgbClr val="660033"/>
                </a:solidFill>
                <a:effectLst/>
                <a:cs typeface="Arial" charset="0"/>
              </a:rPr>
              <a:t>hohlraum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 is essential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ostDocs-2.jpg"/>
          <p:cNvPicPr>
            <a:picLocks noChangeAspect="1"/>
          </p:cNvPicPr>
          <p:nvPr/>
        </p:nvPicPr>
        <p:blipFill rotWithShape="1">
          <a:blip r:embed="rId2"/>
          <a:srcRect t="5774"/>
          <a:stretch/>
        </p:blipFill>
        <p:spPr>
          <a:xfrm>
            <a:off x="-11875" y="1107996"/>
            <a:ext cx="9155875" cy="5750004"/>
          </a:xfrm>
          <a:prstGeom prst="rect">
            <a:avLst/>
          </a:prstGeom>
          <a:ln w="25400">
            <a:noFill/>
          </a:ln>
        </p:spPr>
      </p:pic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7796463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>
                <a:solidFill>
                  <a:srgbClr val="660033"/>
                </a:solidFill>
                <a:effectLst/>
                <a:cs typeface="Arial" charset="0"/>
              </a:rPr>
              <a:t>MIT 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has been heavily involved in the </a:t>
            </a:r>
            <a:r>
              <a:rPr lang="en-US" sz="2200" dirty="0">
                <a:solidFill>
                  <a:srgbClr val="660033"/>
                </a:solidFill>
                <a:effectLst/>
                <a:cs typeface="Arial" charset="0"/>
              </a:rPr>
              <a:t>NIF 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program</a:t>
            </a:r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74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294" y="2736619"/>
            <a:ext cx="1428162" cy="822553"/>
          </a:xfrm>
          <a:prstGeom prst="rect">
            <a:avLst/>
          </a:prstGeom>
          <a:noFill/>
        </p:spPr>
        <p:txBody>
          <a:bodyPr wrap="square" lIns="83077" tIns="41539" rIns="83077" bIns="41539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effectLst/>
              </a:rPr>
              <a:t>Former NIF director</a:t>
            </a:r>
          </a:p>
          <a:p>
            <a:r>
              <a:rPr lang="en-US" sz="1600" dirty="0" smtClean="0">
                <a:solidFill>
                  <a:srgbClr val="FFFFFF"/>
                </a:solidFill>
                <a:effectLst/>
              </a:rPr>
              <a:t>Ed Moses</a:t>
            </a:r>
            <a:endParaRPr lang="en-US" sz="1600" dirty="0">
              <a:solidFill>
                <a:srgbClr val="FFFFFF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1730" y="2752423"/>
            <a:ext cx="1790700" cy="576332"/>
          </a:xfrm>
          <a:prstGeom prst="rect">
            <a:avLst/>
          </a:prstGeom>
          <a:noFill/>
        </p:spPr>
        <p:txBody>
          <a:bodyPr wrap="square" lIns="83077" tIns="41539" rIns="83077" bIns="41539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effectLst/>
              </a:rPr>
              <a:t>Exp. director</a:t>
            </a:r>
          </a:p>
          <a:p>
            <a:r>
              <a:rPr lang="en-US" sz="1600" dirty="0" smtClean="0">
                <a:solidFill>
                  <a:srgbClr val="FFFFFF"/>
                </a:solidFill>
                <a:effectLst/>
              </a:rPr>
              <a:t>Joe </a:t>
            </a:r>
            <a:r>
              <a:rPr lang="en-US" sz="1600" dirty="0" err="1" smtClean="0">
                <a:solidFill>
                  <a:srgbClr val="FFFFFF"/>
                </a:solidFill>
                <a:effectLst/>
              </a:rPr>
              <a:t>Kilkenny</a:t>
            </a:r>
            <a:endParaRPr lang="en-US" sz="1600" dirty="0" smtClean="0">
              <a:solidFill>
                <a:srgbClr val="FFFFFF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5768" y="2880535"/>
            <a:ext cx="782849" cy="360888"/>
          </a:xfrm>
          <a:prstGeom prst="rect">
            <a:avLst/>
          </a:prstGeom>
          <a:noFill/>
        </p:spPr>
        <p:txBody>
          <a:bodyPr wrap="square" lIns="83077" tIns="41539" rIns="83077" bIns="41539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ffectLst/>
              </a:rPr>
              <a:t>Hans</a:t>
            </a:r>
            <a:endParaRPr lang="en-US" dirty="0">
              <a:solidFill>
                <a:srgbClr val="FFFFFF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8488" y="2571979"/>
            <a:ext cx="782849" cy="360888"/>
          </a:xfrm>
          <a:prstGeom prst="rect">
            <a:avLst/>
          </a:prstGeom>
          <a:noFill/>
        </p:spPr>
        <p:txBody>
          <a:bodyPr wrap="square" lIns="83077" tIns="41539" rIns="83077" bIns="41539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ffectLst/>
              </a:rPr>
              <a:t>Alex</a:t>
            </a:r>
            <a:endParaRPr lang="en-US" dirty="0">
              <a:solidFill>
                <a:srgbClr val="FFFFFF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8891" y="2787008"/>
            <a:ext cx="782849" cy="360888"/>
          </a:xfrm>
          <a:prstGeom prst="rect">
            <a:avLst/>
          </a:prstGeom>
          <a:noFill/>
        </p:spPr>
        <p:txBody>
          <a:bodyPr wrap="square" lIns="83077" tIns="41539" rIns="83077" bIns="41539" rtlCol="0">
            <a:spAutoFit/>
          </a:bodyPr>
          <a:lstStyle/>
          <a:p>
            <a:r>
              <a:rPr lang="en-US" dirty="0" smtClean="0">
                <a:effectLst/>
              </a:rPr>
              <a:t>Mike</a:t>
            </a:r>
            <a:endParaRPr lang="en-US" dirty="0"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5319" y="4575985"/>
            <a:ext cx="782849" cy="360888"/>
          </a:xfrm>
          <a:prstGeom prst="rect">
            <a:avLst/>
          </a:prstGeom>
          <a:noFill/>
        </p:spPr>
        <p:txBody>
          <a:bodyPr wrap="square" lIns="83077" tIns="41539" rIns="83077" bIns="41539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ffectLst/>
              </a:rPr>
              <a:t>Maria</a:t>
            </a:r>
            <a:endParaRPr lang="en-US" dirty="0">
              <a:solidFill>
                <a:srgbClr val="FFFFFF"/>
              </a:solidFill>
              <a:effectLst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37894" y="4394654"/>
            <a:ext cx="782849" cy="360888"/>
          </a:xfrm>
          <a:prstGeom prst="rect">
            <a:avLst/>
          </a:prstGeom>
          <a:noFill/>
        </p:spPr>
        <p:txBody>
          <a:bodyPr wrap="square" lIns="83077" tIns="41539" rIns="83077" bIns="41539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ffectLst/>
              </a:rPr>
              <a:t>Dan</a:t>
            </a:r>
            <a:endParaRPr lang="en-US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4400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2-02944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"/>
          <a:stretch/>
        </p:blipFill>
        <p:spPr>
          <a:xfrm>
            <a:off x="-586" y="1107996"/>
            <a:ext cx="9144586" cy="5750004"/>
          </a:xfrm>
          <a:prstGeom prst="rect">
            <a:avLst/>
          </a:prstGeom>
        </p:spPr>
      </p:pic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1</a:t>
            </a:r>
            <a:r>
              <a:rPr lang="en-US" sz="2200" baseline="30000" dirty="0" smtClean="0">
                <a:solidFill>
                  <a:srgbClr val="660033"/>
                </a:solidFill>
                <a:effectLst/>
                <a:cs typeface="Arial" charset="0"/>
              </a:rPr>
              <a:t>st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 PhD thesis based on NIF data was presented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by former MIT graduate student Dan Casey 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75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98649" y="4358737"/>
            <a:ext cx="1174570" cy="391666"/>
          </a:xfrm>
          <a:prstGeom prst="rect">
            <a:avLst/>
          </a:prstGeom>
          <a:noFill/>
        </p:spPr>
        <p:txBody>
          <a:bodyPr wrap="square" lIns="83077" tIns="41539" rIns="83077" bIns="41539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Alex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71936" y="4358738"/>
            <a:ext cx="869633" cy="391666"/>
          </a:xfrm>
          <a:prstGeom prst="rect">
            <a:avLst/>
          </a:prstGeom>
          <a:noFill/>
        </p:spPr>
        <p:txBody>
          <a:bodyPr wrap="square" lIns="83077" tIns="41539" rIns="83077" bIns="41539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Dan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61340" y="4828219"/>
            <a:ext cx="1337516" cy="1314996"/>
          </a:xfrm>
          <a:prstGeom prst="rect">
            <a:avLst/>
          </a:prstGeom>
          <a:noFill/>
        </p:spPr>
        <p:txBody>
          <a:bodyPr wrap="square" lIns="83077" tIns="41539" rIns="83077" bIns="41539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LLNL director </a:t>
            </a:r>
            <a:r>
              <a:rPr lang="en-US" sz="2000" dirty="0" err="1" smtClean="0">
                <a:solidFill>
                  <a:srgbClr val="FFFFFF"/>
                </a:solidFill>
              </a:rPr>
              <a:t>Parney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Albright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86" y="3"/>
            <a:ext cx="1577676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NIF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467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Outline</a:t>
            </a:r>
          </a:p>
          <a:p>
            <a:pPr marL="457200"/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7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76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95320" y="5187950"/>
            <a:ext cx="7382820" cy="46355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34149" y="5233670"/>
            <a:ext cx="469731" cy="30861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618321" y="1453218"/>
            <a:ext cx="7481456" cy="45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Fusion Basics</a:t>
            </a:r>
          </a:p>
          <a:p>
            <a:pPr eaLnBrk="1" hangingPunct="1">
              <a:lnSpc>
                <a:spcPct val="80000"/>
              </a:lnSpc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The principle of Inertial Confinement Fusion (ICF)</a:t>
            </a:r>
            <a:endParaRPr lang="en-US" sz="1800" b="0" kern="0" dirty="0">
              <a:effectLst/>
            </a:endParaRPr>
          </a:p>
          <a:p>
            <a:pPr eaLnBrk="1" hangingPunct="1">
              <a:lnSpc>
                <a:spcPct val="80000"/>
              </a:lnSpc>
            </a:pPr>
            <a:endParaRPr lang="en-US" sz="1800" b="0" kern="0" dirty="0">
              <a:effectLst/>
            </a:endParaRPr>
          </a:p>
          <a:p>
            <a:pPr marL="342900" lvl="1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1800" kern="0" dirty="0" smtClean="0">
                <a:effectLst/>
              </a:rPr>
              <a:t>ICF facilities</a:t>
            </a:r>
            <a:endParaRPr lang="en-US" sz="1800" b="0" kern="0" dirty="0" smtClean="0">
              <a:effectLst/>
            </a:endParaRP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OMEGA laser facility</a:t>
            </a: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Z pulsed power machine</a:t>
            </a:r>
          </a:p>
          <a:p>
            <a:pPr marL="682625" lvl="1" indent="-334963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The National Ignition Facility (NIF)</a:t>
            </a:r>
          </a:p>
          <a:p>
            <a:pPr marL="342900" lvl="1" indent="-342900" eaLnBrk="1" hangingPunct="1">
              <a:lnSpc>
                <a:spcPct val="80000"/>
              </a:lnSpc>
              <a:buNone/>
            </a:pPr>
            <a:endParaRPr lang="en-US" sz="1800" b="0" kern="0" dirty="0" smtClean="0">
              <a:effectLst/>
            </a:endParaRPr>
          </a:p>
          <a:p>
            <a:pPr marL="342900" lvl="1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1800" kern="0" dirty="0" smtClean="0">
                <a:effectLst/>
              </a:rPr>
              <a:t>NIF experiments</a:t>
            </a:r>
            <a:endParaRPr lang="en-US" sz="1400" b="0" kern="0" dirty="0" smtClean="0">
              <a:effectLst/>
            </a:endParaRPr>
          </a:p>
          <a:p>
            <a:pPr marL="677863" lvl="1" indent="-342900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Status</a:t>
            </a:r>
          </a:p>
          <a:p>
            <a:pPr marL="677863" lvl="1" indent="-342900" eaLnBrk="1" hangingPunct="1">
              <a:lnSpc>
                <a:spcPct val="80000"/>
              </a:lnSpc>
            </a:pPr>
            <a:r>
              <a:rPr lang="en-US" sz="1800" b="0" kern="0" dirty="0" smtClean="0">
                <a:effectLst/>
              </a:rPr>
              <a:t>Engineering </a:t>
            </a:r>
            <a:r>
              <a:rPr lang="en-US" sz="1800" b="0" kern="0" dirty="0">
                <a:effectLst/>
              </a:rPr>
              <a:t>and scientific challenges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kern="0" dirty="0" smtClean="0">
                <a:effectLst/>
              </a:rPr>
              <a:t>Basic-science experiments on OMEGA and the NIF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kern="0" dirty="0" smtClean="0">
              <a:effectLst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b="1" kern="0" dirty="0" smtClean="0">
                <a:effectLst/>
              </a:rPr>
              <a:t>		</a:t>
            </a:r>
            <a:endParaRPr lang="en-US" sz="1800" b="1" kern="0" dirty="0">
              <a:solidFill>
                <a:srgbClr val="FF33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13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5811" y="239836"/>
            <a:ext cx="8749939" cy="936104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High-Energy-Density Physics (HEDP) involves studies of matter under extreme states of pressure (~ 1 Mbar to ~ 1000 </a:t>
            </a:r>
            <a:r>
              <a:rPr lang="en-US" sz="2400" b="1" dirty="0" err="1" smtClean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Gbar</a:t>
            </a:r>
            <a:r>
              <a:rPr lang="en-US" sz="2400" b="1" dirty="0" smtClean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69512" y="1850856"/>
            <a:ext cx="3518712" cy="2938974"/>
            <a:chOff x="2915816" y="1979548"/>
            <a:chExt cx="3518712" cy="2938974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2353267"/>
              <a:ext cx="3518712" cy="2565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393411" y="1979548"/>
              <a:ext cx="2563522" cy="369332"/>
            </a:xfrm>
            <a:prstGeom prst="rect">
              <a:avLst/>
            </a:prstGeom>
            <a:solidFill>
              <a:srgbClr val="FFFF00">
                <a:alpha val="61176"/>
              </a:srgbClr>
            </a:solidFill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effectLst/>
                  <a:latin typeface="Calibri" panose="020F0502020204030204"/>
                </a:rPr>
                <a:t>Solar core ~ 250 </a:t>
              </a:r>
              <a:r>
                <a:rPr lang="en-US" dirty="0" err="1" smtClean="0">
                  <a:solidFill>
                    <a:prstClr val="black"/>
                  </a:solidFill>
                  <a:effectLst/>
                  <a:latin typeface="Calibri" panose="020F0502020204030204"/>
                </a:rPr>
                <a:t>Gbar</a:t>
              </a:r>
              <a:endParaRPr lang="en-US" dirty="0">
                <a:solidFill>
                  <a:prstClr val="black"/>
                </a:solidFill>
                <a:effectLst/>
                <a:latin typeface="Calibri" panose="020F0502020204030204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8236" y="2532233"/>
            <a:ext cx="2842546" cy="20065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6669952" y="1556792"/>
            <a:ext cx="2448272" cy="553998"/>
          </a:xfrm>
          <a:prstGeom prst="rect">
            <a:avLst/>
          </a:prstGeom>
          <a:solidFill>
            <a:srgbClr val="E6B9B8">
              <a:alpha val="60000"/>
            </a:srgbClr>
          </a:solidFill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Igniting ICF implosion </a:t>
            </a:r>
            <a:br>
              <a:rPr lang="en-US" sz="1800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 300 </a:t>
            </a:r>
            <a:r>
              <a:rPr lang="en-US" sz="1800" dirty="0" err="1" smtClean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Gbar</a:t>
            </a:r>
            <a:endParaRPr lang="en-US" sz="1800" dirty="0" smtClean="0">
              <a:solidFill>
                <a:prstClr val="black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1778352"/>
            <a:ext cx="2516458" cy="369332"/>
          </a:xfrm>
          <a:prstGeom prst="rect">
            <a:avLst/>
          </a:prstGeom>
          <a:solidFill>
            <a:schemeClr val="accent3">
              <a:lumMod val="60000"/>
              <a:lumOff val="40000"/>
              <a:alpha val="61176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 panose="020F0502020204030204"/>
              </a:rPr>
              <a:t>Earth’s </a:t>
            </a:r>
            <a:r>
              <a:rPr lang="en-US" dirty="0">
                <a:solidFill>
                  <a:prstClr val="black"/>
                </a:solidFill>
                <a:effectLst/>
                <a:latin typeface="Calibri" panose="020F0502020204030204"/>
              </a:rPr>
              <a:t>core ~ 3</a:t>
            </a:r>
            <a:r>
              <a:rPr lang="en-US" dirty="0" smtClean="0">
                <a:solidFill>
                  <a:prstClr val="black"/>
                </a:solidFill>
                <a:effectLst/>
                <a:latin typeface="Calibri" panose="020F0502020204030204"/>
              </a:rPr>
              <a:t> </a:t>
            </a:r>
            <a:r>
              <a:rPr lang="en-US" dirty="0">
                <a:solidFill>
                  <a:prstClr val="black"/>
                </a:solidFill>
                <a:effectLst/>
                <a:latin typeface="Calibri" panose="020F0502020204030204"/>
              </a:rPr>
              <a:t>M</a:t>
            </a:r>
            <a:r>
              <a:rPr lang="en-US" dirty="0" smtClean="0">
                <a:solidFill>
                  <a:prstClr val="black"/>
                </a:solidFill>
                <a:effectLst/>
                <a:latin typeface="Calibri" panose="020F0502020204030204"/>
              </a:rPr>
              <a:t>bar</a:t>
            </a:r>
            <a:endParaRPr lang="en-US" dirty="0">
              <a:solidFill>
                <a:prstClr val="black"/>
              </a:solidFill>
              <a:effectLst/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9" y="2148179"/>
            <a:ext cx="2752024" cy="27180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162" y="5288073"/>
            <a:ext cx="9108504" cy="1200329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35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We exploit the extreme conditions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35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at the OMEGA and NIF laser facilities and the Z pulsed power machine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35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for astrophysical, nuclear, ICF and other HEDP experiments</a:t>
            </a:r>
            <a:endParaRPr lang="en-US" sz="2350" dirty="0">
              <a:solidFill>
                <a:prstClr val="black"/>
              </a:solidFill>
              <a:effectLst/>
              <a:latin typeface="Calibri" panose="020F0502020204030204"/>
            </a:endParaRPr>
          </a:p>
        </p:txBody>
      </p:sp>
      <p:pic>
        <p:nvPicPr>
          <p:cNvPr id="17" name="Picture 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6"/>
          <p:cNvCxnSpPr>
            <a:cxnSpLocks noChangeShapeType="1"/>
          </p:cNvCxnSpPr>
          <p:nvPr/>
        </p:nvCxnSpPr>
        <p:spPr bwMode="auto">
          <a:xfrm>
            <a:off x="-1411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-586" y="3"/>
            <a:ext cx="2472152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Basic science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833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557195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 ICF platform lends itself to a wide range of basic science experiments</a:t>
            </a:r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586" y="3"/>
            <a:ext cx="2472152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Basic science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336" y="1225263"/>
            <a:ext cx="754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effectLst/>
              </a:rPr>
              <a:t>Plasma/WDM stopping power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effectLst/>
              </a:rPr>
              <a:t>Collisionless</a:t>
            </a:r>
            <a:r>
              <a:rPr lang="en-US" dirty="0">
                <a:effectLst/>
              </a:rPr>
              <a:t> shocks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effectLst/>
              </a:rPr>
              <a:t>Astrophysical jets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effectLst/>
              </a:rPr>
              <a:t>Magnetic reconnection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effectLst/>
              </a:rPr>
              <a:t>Nuclear astrophysics</a:t>
            </a:r>
            <a:endParaRPr lang="en-US" dirty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918" y="1542296"/>
            <a:ext cx="1939057" cy="1892889"/>
          </a:xfrm>
          <a:prstGeom prst="rect">
            <a:avLst/>
          </a:prstGeom>
        </p:spPr>
      </p:pic>
      <p:pic>
        <p:nvPicPr>
          <p:cNvPr id="9" name="Picture 8" descr="http://www.dailygalaxy.com/photos/uncategorized/2007/03/21/earths_magnetic_fiel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46" y="5386699"/>
            <a:ext cx="2009973" cy="147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6502770" y="4216001"/>
            <a:ext cx="2529063" cy="2544732"/>
            <a:chOff x="5933804" y="2272901"/>
            <a:chExt cx="2529063" cy="2544732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596"/>
            <a:stretch/>
          </p:blipFill>
          <p:spPr bwMode="auto">
            <a:xfrm rot="5400000" flipH="1">
              <a:off x="5925969" y="2280736"/>
              <a:ext cx="2544732" cy="2529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7107139" y="4313057"/>
              <a:ext cx="182458" cy="289309"/>
              <a:chOff x="6435297" y="4569023"/>
              <a:chExt cx="194103" cy="307777"/>
            </a:xfrm>
          </p:grpSpPr>
          <p:sp>
            <p:nvSpPr>
              <p:cNvPr id="23" name="Oval 22"/>
              <p:cNvSpPr>
                <a:spLocks/>
              </p:cNvSpPr>
              <p:nvPr/>
            </p:nvSpPr>
            <p:spPr>
              <a:xfrm flipV="1">
                <a:off x="6435297" y="4612340"/>
                <a:ext cx="137160" cy="137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solidFill>
                    <a:srgbClr val="008000"/>
                  </a:solidFill>
                </a:endParaRPr>
              </a:p>
            </p:txBody>
          </p:sp>
          <p:sp>
            <p:nvSpPr>
              <p:cNvPr id="24" name="TextBox 21"/>
              <p:cNvSpPr txBox="1"/>
              <p:nvPr/>
            </p:nvSpPr>
            <p:spPr>
              <a:xfrm flipV="1">
                <a:off x="6444943" y="4569023"/>
                <a:ext cx="1844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/>
                  <a:t>.</a:t>
                </a:r>
                <a:endParaRPr lang="en-US" sz="1400" b="1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767766" y="4328551"/>
              <a:ext cx="182458" cy="289309"/>
              <a:chOff x="6248400" y="3429000"/>
              <a:chExt cx="194103" cy="307777"/>
            </a:xfrm>
          </p:grpSpPr>
          <p:sp>
            <p:nvSpPr>
              <p:cNvPr id="21" name="Oval 20"/>
              <p:cNvSpPr>
                <a:spLocks/>
              </p:cNvSpPr>
              <p:nvPr/>
            </p:nvSpPr>
            <p:spPr>
              <a:xfrm flipV="1">
                <a:off x="6248400" y="3472317"/>
                <a:ext cx="137160" cy="137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solidFill>
                    <a:srgbClr val="008000"/>
                  </a:solidFill>
                </a:endParaRPr>
              </a:p>
            </p:txBody>
          </p:sp>
          <p:sp>
            <p:nvSpPr>
              <p:cNvPr id="22" name="TextBox 29"/>
              <p:cNvSpPr txBox="1"/>
              <p:nvPr/>
            </p:nvSpPr>
            <p:spPr>
              <a:xfrm flipV="1">
                <a:off x="6258046" y="3429000"/>
                <a:ext cx="1844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/>
                  <a:t>.</a:t>
                </a:r>
                <a:endParaRPr lang="en-US" sz="1400" b="1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243733" y="4313057"/>
              <a:ext cx="189940" cy="289309"/>
              <a:chOff x="6122536" y="4569023"/>
              <a:chExt cx="202064" cy="307777"/>
            </a:xfrm>
          </p:grpSpPr>
          <p:sp>
            <p:nvSpPr>
              <p:cNvPr id="19" name="Oval 18"/>
              <p:cNvSpPr>
                <a:spLocks/>
              </p:cNvSpPr>
              <p:nvPr/>
            </p:nvSpPr>
            <p:spPr>
              <a:xfrm flipV="1">
                <a:off x="6122536" y="4636724"/>
                <a:ext cx="137160" cy="137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solidFill>
                    <a:srgbClr val="008000"/>
                  </a:solidFill>
                </a:endParaRPr>
              </a:p>
            </p:txBody>
          </p:sp>
          <p:sp>
            <p:nvSpPr>
              <p:cNvPr id="20" name="TextBox 32"/>
              <p:cNvSpPr txBox="1"/>
              <p:nvPr/>
            </p:nvSpPr>
            <p:spPr>
              <a:xfrm flipV="1">
                <a:off x="6140143" y="4569023"/>
                <a:ext cx="1844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/>
                  <a:t>x</a:t>
                </a:r>
                <a:endParaRPr lang="en-US" sz="1400" b="1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349193" y="4300500"/>
              <a:ext cx="189940" cy="289309"/>
              <a:chOff x="6248400" y="3654623"/>
              <a:chExt cx="202064" cy="307777"/>
            </a:xfrm>
          </p:grpSpPr>
          <p:sp>
            <p:nvSpPr>
              <p:cNvPr id="17" name="Oval 16"/>
              <p:cNvSpPr>
                <a:spLocks/>
              </p:cNvSpPr>
              <p:nvPr/>
            </p:nvSpPr>
            <p:spPr>
              <a:xfrm flipV="1">
                <a:off x="6248400" y="3722324"/>
                <a:ext cx="137160" cy="137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solidFill>
                    <a:srgbClr val="008000"/>
                  </a:solidFill>
                </a:endParaRPr>
              </a:p>
            </p:txBody>
          </p:sp>
          <p:sp>
            <p:nvSpPr>
              <p:cNvPr id="18" name="TextBox 35"/>
              <p:cNvSpPr txBox="1"/>
              <p:nvPr/>
            </p:nvSpPr>
            <p:spPr>
              <a:xfrm flipV="1">
                <a:off x="6266007" y="3654623"/>
                <a:ext cx="1844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/>
                  <a:t>x</a:t>
                </a:r>
                <a:endParaRPr lang="en-US" sz="1400" b="1" dirty="0"/>
              </a:p>
            </p:txBody>
          </p:sp>
        </p:grpSp>
        <p:sp>
          <p:nvSpPr>
            <p:cNvPr id="16" name="TextBox 36"/>
            <p:cNvSpPr txBox="1"/>
            <p:nvPr/>
          </p:nvSpPr>
          <p:spPr>
            <a:xfrm>
              <a:off x="8148357" y="4169124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/>
                <a:t>B</a:t>
              </a:r>
              <a:endParaRPr lang="en-US" b="1" dirty="0"/>
            </a:p>
          </p:txBody>
        </p:sp>
      </p:grpSp>
      <p:pic>
        <p:nvPicPr>
          <p:cNvPr id="8" name="Picture 7" descr="figure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9" y="4677838"/>
            <a:ext cx="2433287" cy="2082895"/>
          </a:xfrm>
          <a:prstGeom prst="rect">
            <a:avLst/>
          </a:prstGeom>
        </p:spPr>
      </p:pic>
      <p:grpSp>
        <p:nvGrpSpPr>
          <p:cNvPr id="171" name="Group 170"/>
          <p:cNvGrpSpPr/>
          <p:nvPr/>
        </p:nvGrpSpPr>
        <p:grpSpPr>
          <a:xfrm>
            <a:off x="5138427" y="1477151"/>
            <a:ext cx="4045408" cy="1647615"/>
            <a:chOff x="123106" y="4154893"/>
            <a:chExt cx="4045408" cy="1647615"/>
          </a:xfrm>
        </p:grpSpPr>
        <p:sp>
          <p:nvSpPr>
            <p:cNvPr id="128" name="TextBox 23"/>
            <p:cNvSpPr txBox="1">
              <a:spLocks noChangeArrowheads="1"/>
            </p:cNvSpPr>
            <p:nvPr/>
          </p:nvSpPr>
          <p:spPr bwMode="auto">
            <a:xfrm>
              <a:off x="647180" y="4658872"/>
              <a:ext cx="13144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Side-on</a:t>
              </a:r>
            </a:p>
          </p:txBody>
        </p:sp>
        <p:grpSp>
          <p:nvGrpSpPr>
            <p:cNvPr id="137" name="Group 107"/>
            <p:cNvGrpSpPr>
              <a:grpSpLocks noChangeAspect="1"/>
            </p:cNvGrpSpPr>
            <p:nvPr/>
          </p:nvGrpSpPr>
          <p:grpSpPr bwMode="auto">
            <a:xfrm rot="14727542" flipH="1">
              <a:off x="1788253" y="3909844"/>
              <a:ext cx="199984" cy="2221455"/>
              <a:chOff x="3716" y="592"/>
              <a:chExt cx="124" cy="1754"/>
            </a:xfrm>
          </p:grpSpPr>
          <p:sp>
            <p:nvSpPr>
              <p:cNvPr id="138" name="AutoShape 108"/>
              <p:cNvSpPr>
                <a:spLocks noChangeAspect="1" noChangeArrowheads="1"/>
              </p:cNvSpPr>
              <p:nvPr/>
            </p:nvSpPr>
            <p:spPr bwMode="auto">
              <a:xfrm>
                <a:off x="3725" y="1194"/>
                <a:ext cx="115" cy="1152"/>
              </a:xfrm>
              <a:prstGeom prst="triangle">
                <a:avLst>
                  <a:gd name="adj" fmla="val 50000"/>
                </a:avLst>
              </a:prstGeom>
              <a:solidFill>
                <a:srgbClr val="FF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b="0">
                  <a:solidFill>
                    <a:prstClr val="black"/>
                  </a:solidFill>
                  <a:effectLst/>
                  <a:cs typeface="Arial" charset="0"/>
                </a:endParaRPr>
              </a:p>
            </p:txBody>
          </p:sp>
          <p:sp>
            <p:nvSpPr>
              <p:cNvPr id="139" name="AutoShape 109"/>
              <p:cNvSpPr>
                <a:spLocks noChangeAspect="1" noChangeArrowheads="1"/>
              </p:cNvSpPr>
              <p:nvPr/>
            </p:nvSpPr>
            <p:spPr bwMode="auto">
              <a:xfrm flipV="1">
                <a:off x="3716" y="592"/>
                <a:ext cx="115" cy="1152"/>
              </a:xfrm>
              <a:prstGeom prst="triangle">
                <a:avLst>
                  <a:gd name="adj" fmla="val 50000"/>
                </a:avLst>
              </a:prstGeom>
              <a:solidFill>
                <a:srgbClr val="FF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b="0">
                  <a:solidFill>
                    <a:prstClr val="black"/>
                  </a:solidFill>
                  <a:effectLst/>
                  <a:cs typeface="Arial" charset="0"/>
                </a:endParaRPr>
              </a:p>
            </p:txBody>
          </p:sp>
        </p:grpSp>
        <p:grpSp>
          <p:nvGrpSpPr>
            <p:cNvPr id="141" name="Group 107"/>
            <p:cNvGrpSpPr>
              <a:grpSpLocks noChangeAspect="1"/>
            </p:cNvGrpSpPr>
            <p:nvPr/>
          </p:nvGrpSpPr>
          <p:grpSpPr bwMode="auto">
            <a:xfrm rot="14727542" flipH="1">
              <a:off x="2407178" y="3360706"/>
              <a:ext cx="190307" cy="2198657"/>
              <a:chOff x="3741" y="567"/>
              <a:chExt cx="118" cy="1736"/>
            </a:xfrm>
          </p:grpSpPr>
          <p:sp>
            <p:nvSpPr>
              <p:cNvPr id="142" name="AutoShape 108"/>
              <p:cNvSpPr>
                <a:spLocks noChangeAspect="1" noChangeArrowheads="1"/>
              </p:cNvSpPr>
              <p:nvPr/>
            </p:nvSpPr>
            <p:spPr bwMode="auto">
              <a:xfrm>
                <a:off x="3744" y="1151"/>
                <a:ext cx="115" cy="1152"/>
              </a:xfrm>
              <a:prstGeom prst="triangle">
                <a:avLst>
                  <a:gd name="adj" fmla="val 50000"/>
                </a:avLst>
              </a:prstGeom>
              <a:solidFill>
                <a:srgbClr val="FF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b="0">
                  <a:solidFill>
                    <a:prstClr val="black"/>
                  </a:solidFill>
                  <a:effectLst/>
                  <a:cs typeface="Arial" charset="0"/>
                </a:endParaRPr>
              </a:p>
            </p:txBody>
          </p:sp>
          <p:sp>
            <p:nvSpPr>
              <p:cNvPr id="143" name="AutoShape 109"/>
              <p:cNvSpPr>
                <a:spLocks noChangeAspect="1" noChangeArrowheads="1"/>
              </p:cNvSpPr>
              <p:nvPr/>
            </p:nvSpPr>
            <p:spPr bwMode="auto">
              <a:xfrm flipV="1">
                <a:off x="3741" y="567"/>
                <a:ext cx="115" cy="1152"/>
              </a:xfrm>
              <a:prstGeom prst="triangle">
                <a:avLst>
                  <a:gd name="adj" fmla="val 50000"/>
                </a:avLst>
              </a:prstGeom>
              <a:solidFill>
                <a:srgbClr val="FF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b="0">
                  <a:solidFill>
                    <a:prstClr val="black"/>
                  </a:solidFill>
                  <a:effectLst/>
                  <a:cs typeface="Arial" charset="0"/>
                </a:endParaRPr>
              </a:p>
            </p:txBody>
          </p:sp>
        </p:grpSp>
        <p:grpSp>
          <p:nvGrpSpPr>
            <p:cNvPr id="144" name="Group 107"/>
            <p:cNvGrpSpPr>
              <a:grpSpLocks noChangeAspect="1"/>
            </p:cNvGrpSpPr>
            <p:nvPr/>
          </p:nvGrpSpPr>
          <p:grpSpPr bwMode="auto">
            <a:xfrm rot="17672458" flipH="1" flipV="1">
              <a:off x="2394476" y="3938880"/>
              <a:ext cx="198371" cy="2154328"/>
              <a:chOff x="3674" y="616"/>
              <a:chExt cx="123" cy="1701"/>
            </a:xfrm>
          </p:grpSpPr>
          <p:sp>
            <p:nvSpPr>
              <p:cNvPr id="145" name="AutoShape 108"/>
              <p:cNvSpPr>
                <a:spLocks noChangeAspect="1" noChangeArrowheads="1"/>
              </p:cNvSpPr>
              <p:nvPr/>
            </p:nvSpPr>
            <p:spPr bwMode="auto">
              <a:xfrm>
                <a:off x="3682" y="1165"/>
                <a:ext cx="115" cy="1152"/>
              </a:xfrm>
              <a:prstGeom prst="triangle">
                <a:avLst>
                  <a:gd name="adj" fmla="val 50000"/>
                </a:avLst>
              </a:prstGeom>
              <a:solidFill>
                <a:srgbClr val="FF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b="0">
                  <a:solidFill>
                    <a:prstClr val="black"/>
                  </a:solidFill>
                  <a:effectLst/>
                  <a:cs typeface="Arial" charset="0"/>
                </a:endParaRPr>
              </a:p>
            </p:txBody>
          </p:sp>
          <p:sp>
            <p:nvSpPr>
              <p:cNvPr id="146" name="AutoShape 109"/>
              <p:cNvSpPr>
                <a:spLocks noChangeAspect="1" noChangeArrowheads="1"/>
              </p:cNvSpPr>
              <p:nvPr/>
            </p:nvSpPr>
            <p:spPr bwMode="auto">
              <a:xfrm flipV="1">
                <a:off x="3674" y="616"/>
                <a:ext cx="115" cy="1152"/>
              </a:xfrm>
              <a:prstGeom prst="triangle">
                <a:avLst>
                  <a:gd name="adj" fmla="val 50000"/>
                </a:avLst>
              </a:prstGeom>
              <a:solidFill>
                <a:srgbClr val="FF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b="0">
                  <a:solidFill>
                    <a:prstClr val="black"/>
                  </a:solidFill>
                  <a:effectLst/>
                  <a:cs typeface="Arial" charset="0"/>
                </a:endParaRPr>
              </a:p>
            </p:txBody>
          </p:sp>
        </p:grpSp>
        <p:grpSp>
          <p:nvGrpSpPr>
            <p:cNvPr id="147" name="Group 107"/>
            <p:cNvGrpSpPr>
              <a:grpSpLocks noChangeAspect="1"/>
            </p:cNvGrpSpPr>
            <p:nvPr/>
          </p:nvGrpSpPr>
          <p:grpSpPr bwMode="auto">
            <a:xfrm rot="17672458" flipH="1" flipV="1">
              <a:off x="1821619" y="3350599"/>
              <a:ext cx="191920" cy="2170794"/>
              <a:chOff x="3775" y="569"/>
              <a:chExt cx="119" cy="1714"/>
            </a:xfrm>
          </p:grpSpPr>
          <p:sp>
            <p:nvSpPr>
              <p:cNvPr id="148" name="AutoShape 108"/>
              <p:cNvSpPr>
                <a:spLocks noChangeAspect="1" noChangeArrowheads="1"/>
              </p:cNvSpPr>
              <p:nvPr/>
            </p:nvSpPr>
            <p:spPr bwMode="auto">
              <a:xfrm>
                <a:off x="3779" y="1131"/>
                <a:ext cx="115" cy="1152"/>
              </a:xfrm>
              <a:prstGeom prst="triangle">
                <a:avLst>
                  <a:gd name="adj" fmla="val 50000"/>
                </a:avLst>
              </a:prstGeom>
              <a:solidFill>
                <a:srgbClr val="FF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b="0">
                  <a:solidFill>
                    <a:prstClr val="black"/>
                  </a:solidFill>
                  <a:effectLst/>
                  <a:cs typeface="Arial" charset="0"/>
                </a:endParaRPr>
              </a:p>
            </p:txBody>
          </p:sp>
          <p:sp>
            <p:nvSpPr>
              <p:cNvPr id="149" name="AutoShape 109"/>
              <p:cNvSpPr>
                <a:spLocks noChangeAspect="1" noChangeArrowheads="1"/>
              </p:cNvSpPr>
              <p:nvPr/>
            </p:nvSpPr>
            <p:spPr bwMode="auto">
              <a:xfrm flipV="1">
                <a:off x="3775" y="569"/>
                <a:ext cx="115" cy="1152"/>
              </a:xfrm>
              <a:prstGeom prst="triangle">
                <a:avLst>
                  <a:gd name="adj" fmla="val 50000"/>
                </a:avLst>
              </a:prstGeom>
              <a:solidFill>
                <a:srgbClr val="FF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b="0">
                  <a:solidFill>
                    <a:prstClr val="black"/>
                  </a:solidFill>
                  <a:effectLst/>
                  <a:cs typeface="Arial" charset="0"/>
                </a:endParaRPr>
              </a:p>
            </p:txBody>
          </p:sp>
        </p:grpSp>
        <p:cxnSp>
          <p:nvCxnSpPr>
            <p:cNvPr id="150" name="Straight Connector 149"/>
            <p:cNvCxnSpPr/>
            <p:nvPr/>
          </p:nvCxnSpPr>
          <p:spPr>
            <a:xfrm rot="16200000">
              <a:off x="2837910" y="4707795"/>
              <a:ext cx="275886" cy="307319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>
            <a:xfrm rot="16200000" flipV="1">
              <a:off x="1311655" y="4707795"/>
              <a:ext cx="275886" cy="307319"/>
            </a:xfrm>
            <a:prstGeom prst="line">
              <a:avLst/>
            </a:prstGeom>
            <a:noFill/>
            <a:ln w="635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</p:cxnSp>
        <p:cxnSp>
          <p:nvCxnSpPr>
            <p:cNvPr id="152" name="Straight Connector 151"/>
            <p:cNvCxnSpPr/>
            <p:nvPr/>
          </p:nvCxnSpPr>
          <p:spPr>
            <a:xfrm rot="16200000">
              <a:off x="1329671" y="4452311"/>
              <a:ext cx="275886" cy="307319"/>
            </a:xfrm>
            <a:prstGeom prst="line">
              <a:avLst/>
            </a:prstGeom>
            <a:noFill/>
            <a:ln w="635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>
            <a:xfrm rot="16200000" flipV="1">
              <a:off x="2831426" y="4452313"/>
              <a:ext cx="275886" cy="307319"/>
            </a:xfrm>
            <a:prstGeom prst="line">
              <a:avLst/>
            </a:prstGeom>
            <a:noFill/>
            <a:ln w="635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</p:cxnSp>
        <p:sp>
          <p:nvSpPr>
            <p:cNvPr id="156" name="Right Arrow 155"/>
            <p:cNvSpPr/>
            <p:nvPr/>
          </p:nvSpPr>
          <p:spPr>
            <a:xfrm>
              <a:off x="1506659" y="4555258"/>
              <a:ext cx="678572" cy="324543"/>
            </a:xfrm>
            <a:prstGeom prst="rightArrow">
              <a:avLst/>
            </a:prstGeom>
            <a:solidFill>
              <a:sysClr val="windowText" lastClr="000000">
                <a:lumMod val="75000"/>
                <a:lumOff val="25000"/>
                <a:alpha val="69804"/>
              </a:sysClr>
            </a:solidFill>
            <a:ln w="38100" cap="flat" cmpd="sng" algn="ctr">
              <a:solidFill>
                <a:sysClr val="windowText" lastClr="0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Jet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11138" y="5156177"/>
              <a:ext cx="1774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 smtClean="0">
                  <a:solidFill>
                    <a:srgbClr val="3333FF"/>
                  </a:solidFill>
                  <a:effectLst/>
                  <a:cs typeface="Arial" charset="0"/>
                </a:rPr>
                <a:t>Driven laser beams</a:t>
              </a:r>
              <a:endParaRPr lang="en-US" dirty="0">
                <a:solidFill>
                  <a:srgbClr val="3333FF"/>
                </a:solidFill>
                <a:effectLst/>
                <a:cs typeface="Arial" charset="0"/>
              </a:endParaRPr>
            </a:p>
          </p:txBody>
        </p:sp>
        <p:sp>
          <p:nvSpPr>
            <p:cNvPr id="158" name="Right Arrow 157"/>
            <p:cNvSpPr/>
            <p:nvPr/>
          </p:nvSpPr>
          <p:spPr>
            <a:xfrm flipH="1">
              <a:off x="2247067" y="4562371"/>
              <a:ext cx="678572" cy="324543"/>
            </a:xfrm>
            <a:prstGeom prst="rightArrow">
              <a:avLst/>
            </a:prstGeom>
            <a:solidFill>
              <a:sysClr val="windowText" lastClr="000000">
                <a:lumMod val="75000"/>
                <a:lumOff val="25000"/>
                <a:alpha val="69804"/>
              </a:sysClr>
            </a:solidFill>
            <a:ln w="38100" cap="flat" cmpd="sng" algn="ctr">
              <a:solidFill>
                <a:sysClr val="windowText" lastClr="0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Jet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23106" y="4154893"/>
              <a:ext cx="1305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 smtClean="0">
                  <a:solidFill>
                    <a:srgbClr val="3333FF"/>
                  </a:solidFill>
                  <a:effectLst/>
                  <a:cs typeface="Arial" charset="0"/>
                </a:rPr>
                <a:t>V-shaped    CH target</a:t>
              </a:r>
              <a:endParaRPr lang="en-US" dirty="0">
                <a:solidFill>
                  <a:srgbClr val="3333FF"/>
                </a:solidFill>
                <a:effectLst/>
                <a:cs typeface="Arial" charset="0"/>
              </a:endParaRPr>
            </a:p>
          </p:txBody>
        </p:sp>
        <p:sp>
          <p:nvSpPr>
            <p:cNvPr id="163" name="Oval 59"/>
            <p:cNvSpPr>
              <a:spLocks noChangeArrowheads="1"/>
            </p:cNvSpPr>
            <p:nvPr/>
          </p:nvSpPr>
          <p:spPr bwMode="auto">
            <a:xfrm rot="8100000" flipV="1">
              <a:off x="1422848" y="4570592"/>
              <a:ext cx="247588" cy="123016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64" name="Oval 59"/>
            <p:cNvSpPr>
              <a:spLocks noChangeArrowheads="1"/>
            </p:cNvSpPr>
            <p:nvPr/>
          </p:nvSpPr>
          <p:spPr bwMode="auto">
            <a:xfrm rot="8100000" flipV="1">
              <a:off x="2765789" y="4773404"/>
              <a:ext cx="247588" cy="123016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65" name="Oval 59"/>
            <p:cNvSpPr>
              <a:spLocks noChangeArrowheads="1"/>
            </p:cNvSpPr>
            <p:nvPr/>
          </p:nvSpPr>
          <p:spPr bwMode="auto">
            <a:xfrm rot="13500000" flipV="1">
              <a:off x="2762572" y="4564911"/>
              <a:ext cx="247480" cy="123069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66" name="Oval 59"/>
            <p:cNvSpPr>
              <a:spLocks noChangeArrowheads="1"/>
            </p:cNvSpPr>
            <p:nvPr/>
          </p:nvSpPr>
          <p:spPr bwMode="auto">
            <a:xfrm rot="13500000" flipV="1">
              <a:off x="1415831" y="4783679"/>
              <a:ext cx="247480" cy="123069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67" name="Text Box 121"/>
            <p:cNvSpPr txBox="1">
              <a:spLocks noChangeAspect="1" noChangeArrowheads="1"/>
            </p:cNvSpPr>
            <p:nvPr/>
          </p:nvSpPr>
          <p:spPr bwMode="auto">
            <a:xfrm>
              <a:off x="3121044" y="4715425"/>
              <a:ext cx="1047470" cy="627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7735" tIns="28867" rIns="57735" bIns="28867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altLang="zh-CN" dirty="0" smtClean="0">
                  <a:solidFill>
                    <a:srgbClr val="0000FF"/>
                  </a:solidFill>
                  <a:effectLst/>
                  <a:ea typeface="SimSun" pitchFamily="2" charset="-122"/>
                  <a:cs typeface="SimSun" pitchFamily="2" charset="-122"/>
                </a:rPr>
                <a:t>Plasma plume</a:t>
              </a:r>
              <a:endParaRPr lang="en-US" dirty="0">
                <a:solidFill>
                  <a:srgbClr val="0000FF"/>
                </a:solidFill>
                <a:effectLst/>
                <a:cs typeface="Arial" charset="0"/>
              </a:endParaRPr>
            </a:p>
          </p:txBody>
        </p:sp>
        <p:cxnSp>
          <p:nvCxnSpPr>
            <p:cNvPr id="168" name="Straight Arrow Connector 167"/>
            <p:cNvCxnSpPr/>
            <p:nvPr/>
          </p:nvCxnSpPr>
          <p:spPr>
            <a:xfrm>
              <a:off x="3028738" y="4927851"/>
              <a:ext cx="145981" cy="131049"/>
            </a:xfrm>
            <a:prstGeom prst="straightConnector1">
              <a:avLst/>
            </a:prstGeom>
            <a:noFill/>
            <a:ln w="9525" cap="flat" cmpd="sng" algn="ctr">
              <a:solidFill>
                <a:srgbClr val="3333FF"/>
              </a:solidFill>
              <a:prstDash val="solid"/>
              <a:headEnd type="triangle" w="lg" len="med"/>
              <a:tailEnd type="none" w="med" len="med"/>
            </a:ln>
            <a:effectLst/>
          </p:spPr>
        </p:cxnSp>
        <p:sp>
          <p:nvSpPr>
            <p:cNvPr id="169" name="Rectangle 168"/>
            <p:cNvSpPr/>
            <p:nvPr/>
          </p:nvSpPr>
          <p:spPr>
            <a:xfrm>
              <a:off x="1863858" y="4348502"/>
              <a:ext cx="713683" cy="71399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0" name="Picture 169" descr="科学家在银河系中心发现巨型喷流延伸2.7万光年(组图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45" y="2896518"/>
            <a:ext cx="2058138" cy="1315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TextBox 171"/>
          <p:cNvSpPr txBox="1"/>
          <p:nvPr/>
        </p:nvSpPr>
        <p:spPr>
          <a:xfrm>
            <a:off x="296243" y="4704341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1.</a:t>
            </a:r>
            <a:endParaRPr lang="en-US" dirty="0">
              <a:effectLst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3610712" y="1668315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2</a:t>
            </a:r>
            <a:r>
              <a:rPr lang="en-US" dirty="0" smtClean="0">
                <a:effectLst/>
              </a:rPr>
              <a:t>.</a:t>
            </a:r>
            <a:endParaRPr lang="en-US" dirty="0">
              <a:effectLst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6377660" y="111034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3.</a:t>
            </a:r>
            <a:endParaRPr lang="en-US" dirty="0">
              <a:effectLst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6568556" y="476064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4</a:t>
            </a:r>
            <a:r>
              <a:rPr lang="en-US" dirty="0" smtClean="0">
                <a:effectLst/>
              </a:rPr>
              <a:t>.</a:t>
            </a:r>
            <a:endParaRPr lang="en-US" dirty="0">
              <a:effectLst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424" y="3557310"/>
            <a:ext cx="2402212" cy="175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3436346" y="3559247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5.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025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266" y="866530"/>
            <a:ext cx="2191849" cy="735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917" y="831933"/>
            <a:ext cx="2234083" cy="921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793" y="1319622"/>
            <a:ext cx="2880213" cy="9716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314" y="1944222"/>
            <a:ext cx="2667409" cy="19029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421" y="3514917"/>
            <a:ext cx="2881063" cy="1414865"/>
          </a:xfrm>
          <a:prstGeom prst="rect">
            <a:avLst/>
          </a:prstGeom>
        </p:spPr>
      </p:pic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57301" y="6492875"/>
            <a:ext cx="2481719" cy="365125"/>
          </a:xfrm>
        </p:spPr>
        <p:txBody>
          <a:bodyPr/>
          <a:lstStyle/>
          <a:p>
            <a:pPr>
              <a:defRPr/>
            </a:pPr>
            <a:fld id="{5DC62D74-1FF9-4B88-BDF9-F7C1F4AF3A71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4689" y="4276526"/>
            <a:ext cx="3800357" cy="1198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7932" y="3815760"/>
            <a:ext cx="2457817" cy="912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9191" y="1890012"/>
            <a:ext cx="3304809" cy="907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3956" y="2732065"/>
            <a:ext cx="3773732" cy="7667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8939" y="4329052"/>
            <a:ext cx="2641356" cy="1114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/>
          <a:srcRect b="22694"/>
          <a:stretch/>
        </p:blipFill>
        <p:spPr>
          <a:xfrm>
            <a:off x="3592279" y="5175345"/>
            <a:ext cx="2847602" cy="8077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00133" y="5039696"/>
            <a:ext cx="3614913" cy="13725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1100" y="5993810"/>
            <a:ext cx="3173179" cy="8369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2073" y="5579222"/>
            <a:ext cx="2521927" cy="1291719"/>
          </a:xfrm>
          <a:prstGeom prst="rect">
            <a:avLst/>
          </a:prstGeom>
        </p:spPr>
      </p:pic>
      <p:pic>
        <p:nvPicPr>
          <p:cNvPr id="21" name="Picture 5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0" y="0"/>
            <a:ext cx="9015046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MIT’s own OMEGA experiments include basic science as well as ICF programmatic-relevant work</a:t>
            </a:r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586" y="3"/>
            <a:ext cx="2472152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Basic science experiments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3" name="Title 10"/>
          <p:cNvSpPr txBox="1">
            <a:spLocks/>
          </p:cNvSpPr>
          <p:nvPr/>
        </p:nvSpPr>
        <p:spPr>
          <a:xfrm>
            <a:off x="226746" y="1286399"/>
            <a:ext cx="4183120" cy="482453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b="1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Recent examples include:</a:t>
            </a:r>
          </a:p>
          <a:p>
            <a:pPr marL="227013" indent="-227013" algn="l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Kinetic effects in ICF plasmas</a:t>
            </a:r>
          </a:p>
          <a:p>
            <a:pPr marL="227013" indent="-227013" algn="l"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Stopping power in ICF and in Warm Dense Matter</a:t>
            </a:r>
          </a:p>
          <a:p>
            <a:pPr marL="227013" indent="-227013" algn="l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prstClr val="black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Stellar and Big-Bang Nucleosynthesis</a:t>
            </a:r>
          </a:p>
          <a:p>
            <a:pPr algn="l"/>
            <a:endParaRPr lang="en-US" sz="1800" dirty="0">
              <a:solidFill>
                <a:prstClr val="black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Basic nuclear physics</a:t>
            </a:r>
          </a:p>
          <a:p>
            <a:pPr marL="227013" indent="-227013" algn="l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prstClr val="black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Astrophysical Jets</a:t>
            </a:r>
          </a:p>
          <a:p>
            <a:pPr marL="227013" indent="-227013" algn="l"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Fields in </a:t>
            </a:r>
            <a:r>
              <a:rPr lang="en-US" sz="1800" dirty="0" err="1" smtClean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hohlraums</a:t>
            </a:r>
            <a:endParaRPr lang="en-US" sz="1800" dirty="0" smtClean="0">
              <a:solidFill>
                <a:prstClr val="black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 algn="l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prstClr val="black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Magnetic reconnection</a:t>
            </a:r>
          </a:p>
          <a:p>
            <a:pPr marL="227013" indent="-227013" algn="l"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Rayleigh-Taylor instabilities</a:t>
            </a:r>
          </a:p>
          <a:p>
            <a:pPr algn="l"/>
            <a:endParaRPr lang="en-US" sz="1800" dirty="0">
              <a:solidFill>
                <a:prstClr val="black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91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Fusion does not come easy! We need ~100 million Kelvin</a:t>
            </a:r>
          </a:p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for a significant number of fusion reactions to occur</a:t>
            </a:r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7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8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6609" y="1133961"/>
            <a:ext cx="6089660" cy="4471089"/>
            <a:chOff x="1226610" y="1483727"/>
            <a:chExt cx="6089660" cy="4471089"/>
          </a:xfrm>
        </p:grpSpPr>
        <p:pic>
          <p:nvPicPr>
            <p:cNvPr id="19558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0134" y="1645035"/>
              <a:ext cx="5086136" cy="3571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 rot="16200000">
              <a:off x="62220" y="3335862"/>
              <a:ext cx="2698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/>
                </a:rPr>
                <a:t>Reactivity  &lt;</a:t>
              </a:r>
              <a:r>
                <a:rPr lang="en-US" dirty="0" err="1" smtClean="0">
                  <a:effectLst/>
                  <a:latin typeface="Symbol" pitchFamily="18" charset="2"/>
                </a:rPr>
                <a:t>s</a:t>
              </a:r>
              <a:r>
                <a:rPr lang="en-US" dirty="0" err="1" smtClean="0">
                  <a:effectLst/>
                  <a:latin typeface="+mn-lt"/>
                </a:rPr>
                <a:t>v</a:t>
              </a:r>
              <a:r>
                <a:rPr lang="en-US" dirty="0" smtClean="0">
                  <a:effectLst/>
                </a:rPr>
                <a:t>&gt; (m</a:t>
              </a:r>
              <a:r>
                <a:rPr lang="en-US" baseline="30000" dirty="0" smtClean="0">
                  <a:effectLst/>
                </a:rPr>
                <a:t>3</a:t>
              </a:r>
              <a:r>
                <a:rPr lang="en-US" dirty="0" smtClean="0">
                  <a:effectLst/>
                </a:rPr>
                <a:t>/s]</a:t>
              </a:r>
              <a:endParaRPr lang="en-US" dirty="0">
                <a:effectLst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5895" y="5007736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10</a:t>
              </a:r>
              <a:r>
                <a:rPr lang="en-US" baseline="30000" dirty="0" smtClean="0">
                  <a:effectLst/>
                </a:rPr>
                <a:t>-24</a:t>
              </a:r>
              <a:endParaRPr lang="en-US" baseline="30000" dirty="0">
                <a:effectLst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567772" y="3835745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10</a:t>
              </a:r>
              <a:r>
                <a:rPr lang="en-US" baseline="30000" dirty="0" smtClean="0">
                  <a:effectLst/>
                </a:rPr>
                <a:t>-23</a:t>
              </a:r>
              <a:endParaRPr lang="en-US" baseline="30000" dirty="0">
                <a:effectLst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75682" y="2659352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10</a:t>
              </a:r>
              <a:r>
                <a:rPr lang="en-US" baseline="30000" dirty="0" smtClean="0">
                  <a:effectLst/>
                </a:rPr>
                <a:t>-22</a:t>
              </a:r>
              <a:endParaRPr lang="en-US" baseline="30000" dirty="0">
                <a:effectLst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75910" y="1483727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10</a:t>
              </a:r>
              <a:r>
                <a:rPr lang="en-US" baseline="30000" dirty="0" smtClean="0">
                  <a:effectLst/>
                </a:rPr>
                <a:t>-21</a:t>
              </a:r>
              <a:endParaRPr lang="en-US" baseline="30000" dirty="0">
                <a:effectLst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977500" y="521615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1.0</a:t>
              </a:r>
              <a:endParaRPr lang="en-US" baseline="30000" dirty="0">
                <a:effectLst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83881" y="5216427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10</a:t>
              </a:r>
              <a:endParaRPr lang="en-US" baseline="30000" dirty="0">
                <a:effectLst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22461" y="5216427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100</a:t>
              </a:r>
              <a:endParaRPr lang="en-US" baseline="30000" dirty="0">
                <a:effectLst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47577" y="5585484"/>
              <a:ext cx="2612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/>
                </a:rPr>
                <a:t>Temperature, T  [</a:t>
              </a:r>
              <a:r>
                <a:rPr lang="en-US" dirty="0" err="1" smtClean="0">
                  <a:effectLst/>
                </a:rPr>
                <a:t>keV</a:t>
              </a:r>
              <a:r>
                <a:rPr lang="en-US" dirty="0" smtClean="0">
                  <a:effectLst/>
                </a:rPr>
                <a:t>]</a:t>
              </a:r>
              <a:endParaRPr lang="en-US" dirty="0">
                <a:effectLst/>
              </a:endParaRPr>
            </a:p>
          </p:txBody>
        </p:sp>
        <p:sp>
          <p:nvSpPr>
            <p:cNvPr id="54" name="Text Box 16"/>
            <p:cNvSpPr txBox="1">
              <a:spLocks noChangeArrowheads="1"/>
            </p:cNvSpPr>
            <p:nvPr/>
          </p:nvSpPr>
          <p:spPr bwMode="auto">
            <a:xfrm>
              <a:off x="2410338" y="1904170"/>
              <a:ext cx="18909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/>
                </a:rPr>
                <a:t>~100 </a:t>
              </a:r>
              <a:r>
                <a:rPr lang="en-US" dirty="0">
                  <a:solidFill>
                    <a:schemeClr val="bg1"/>
                  </a:solidFill>
                  <a:effectLst/>
                </a:rPr>
                <a:t>million K</a:t>
              </a:r>
              <a:endParaRPr lang="en-US" baseline="30000" dirty="0">
                <a:solidFill>
                  <a:schemeClr val="bg1"/>
                </a:solidFill>
                <a:effectLst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3569385" y="2242707"/>
              <a:ext cx="429922" cy="39822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22" name="Rectangle 21"/>
          <p:cNvSpPr/>
          <p:nvPr/>
        </p:nvSpPr>
        <p:spPr>
          <a:xfrm>
            <a:off x="1849302" y="6030355"/>
            <a:ext cx="5442636" cy="646331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</a:rPr>
              <a:t>The </a:t>
            </a:r>
            <a:r>
              <a:rPr lang="en-US" dirty="0" smtClean="0">
                <a:effectLst/>
                <a:cs typeface="Arial" charset="0"/>
              </a:rPr>
              <a:t>plasma </a:t>
            </a:r>
            <a:r>
              <a:rPr lang="en-US" dirty="0">
                <a:effectLst/>
                <a:cs typeface="Arial" charset="0"/>
              </a:rPr>
              <a:t>also needs to </a:t>
            </a:r>
            <a:r>
              <a:rPr lang="en-US" dirty="0" smtClean="0">
                <a:effectLst/>
                <a:cs typeface="Arial" charset="0"/>
              </a:rPr>
              <a:t>be at high </a:t>
            </a:r>
            <a:r>
              <a:rPr lang="en-US" dirty="0">
                <a:effectLst/>
                <a:cs typeface="Arial" charset="0"/>
              </a:rPr>
              <a:t>enough </a:t>
            </a:r>
            <a:r>
              <a:rPr lang="en-US" dirty="0" smtClean="0">
                <a:effectLst/>
                <a:cs typeface="Arial" charset="0"/>
              </a:rPr>
              <a:t>density and confined </a:t>
            </a:r>
            <a:r>
              <a:rPr lang="en-US" dirty="0">
                <a:effectLst/>
                <a:cs typeface="Arial" charset="0"/>
              </a:rPr>
              <a:t>for a long enough </a:t>
            </a:r>
            <a:r>
              <a:rPr lang="en-US" dirty="0" smtClean="0">
                <a:effectLst/>
                <a:cs typeface="Arial" charset="0"/>
              </a:rPr>
              <a:t>time…</a:t>
            </a:r>
            <a:endParaRPr lang="en-US" dirty="0">
              <a:effectLst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586" y="3"/>
            <a:ext cx="1375698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Fusion basics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7944" y="5591646"/>
            <a:ext cx="4528325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/>
              </a:rPr>
              <a:t>Yield = </a:t>
            </a:r>
            <a:r>
              <a:rPr lang="en-US" dirty="0" err="1" smtClean="0">
                <a:solidFill>
                  <a:srgbClr val="FF0000"/>
                </a:solidFill>
                <a:effectLst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effectLst/>
              </a:rPr>
              <a:t>i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/>
                <a:sym typeface="Symbol" panose="05050102010706020507" pitchFamily="18" charset="2"/>
              </a:rPr>
              <a:t> </a:t>
            </a:r>
            <a:r>
              <a:rPr lang="en-US" dirty="0" err="1" smtClean="0">
                <a:solidFill>
                  <a:srgbClr val="FF0000"/>
                </a:solidFill>
                <a:effectLst/>
                <a:sym typeface="Symbol" panose="05050102010706020507" pitchFamily="18" charset="2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effectLst/>
                <a:sym typeface="Symbol" panose="05050102010706020507" pitchFamily="18" charset="2"/>
              </a:rPr>
              <a:t>j</a:t>
            </a:r>
            <a:r>
              <a:rPr lang="en-US" dirty="0" smtClean="0">
                <a:solidFill>
                  <a:srgbClr val="FF0000"/>
                </a:solidFill>
                <a:effectLst/>
                <a:sym typeface="Symbol" panose="05050102010706020507" pitchFamily="18" charset="2"/>
              </a:rPr>
              <a:t>  &lt;v&gt;</a:t>
            </a:r>
            <a:r>
              <a:rPr lang="en-US" baseline="-25000" dirty="0" err="1" smtClean="0">
                <a:solidFill>
                  <a:srgbClr val="FF0000"/>
                </a:solidFill>
                <a:effectLst/>
                <a:sym typeface="Symbol" panose="05050102010706020507" pitchFamily="18" charset="2"/>
              </a:rPr>
              <a:t>ij</a:t>
            </a:r>
            <a:r>
              <a:rPr lang="en-US" dirty="0">
                <a:solidFill>
                  <a:srgbClr val="FF0000"/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/>
                <a:sym typeface="Symbol" panose="05050102010706020507" pitchFamily="18" charset="2"/>
              </a:rPr>
              <a:t> Volume  time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37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/>
          <p:cNvSpPr/>
          <p:nvPr/>
        </p:nvSpPr>
        <p:spPr>
          <a:xfrm>
            <a:off x="3246120" y="1143000"/>
            <a:ext cx="1371600" cy="1371600"/>
          </a:xfrm>
          <a:prstGeom prst="cloud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b="0">
              <a:solidFill>
                <a:prstClr val="white"/>
              </a:solidFill>
              <a:effectLst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94360" y="1664434"/>
            <a:ext cx="365760" cy="36576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b="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92440" y="932914"/>
            <a:ext cx="274320" cy="1828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b="0" dirty="0">
              <a:solidFill>
                <a:prstClr val="white"/>
              </a:solidFill>
              <a:effectLst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7240" y="1847314"/>
            <a:ext cx="7315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77240" y="1435834"/>
            <a:ext cx="7315200" cy="4114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77240" y="1847314"/>
            <a:ext cx="7315200" cy="36576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20" y="2103120"/>
            <a:ext cx="1669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b="0" dirty="0" smtClean="0">
                <a:solidFill>
                  <a:srgbClr val="0000FF"/>
                </a:solidFill>
                <a:effectLst/>
                <a:cs typeface="Arial" charset="0"/>
              </a:rPr>
              <a:t>Proton source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23760" y="2770406"/>
            <a:ext cx="186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b="0" dirty="0" smtClean="0">
                <a:solidFill>
                  <a:srgbClr val="0000FF"/>
                </a:solidFill>
                <a:effectLst/>
                <a:cs typeface="Arial" charset="0"/>
              </a:rPr>
              <a:t>Proton detector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63240" y="2560320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2000" b="0" dirty="0" smtClean="0">
                <a:solidFill>
                  <a:srgbClr val="0000FF"/>
                </a:solidFill>
                <a:effectLst/>
                <a:cs typeface="Arial" charset="0"/>
              </a:rPr>
              <a:t>Subject plasma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3000" y="1371600"/>
            <a:ext cx="20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0" dirty="0" smtClean="0">
                <a:solidFill>
                  <a:srgbClr val="FF0000"/>
                </a:solidFill>
                <a:effectLst/>
                <a:cs typeface="Arial" charset="0"/>
              </a:rPr>
              <a:t>3 and 15 MeV protons</a:t>
            </a:r>
          </a:p>
        </p:txBody>
      </p:sp>
      <p:sp>
        <p:nvSpPr>
          <p:cNvPr id="13" name="Text Box 47"/>
          <p:cNvSpPr txBox="1">
            <a:spLocks noChangeArrowheads="1"/>
          </p:cNvSpPr>
          <p:nvPr/>
        </p:nvSpPr>
        <p:spPr bwMode="auto">
          <a:xfrm>
            <a:off x="5281004" y="3933377"/>
            <a:ext cx="3657600" cy="82479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0" dirty="0">
                <a:solidFill>
                  <a:prstClr val="black"/>
                </a:solidFill>
                <a:effectLst/>
              </a:rPr>
              <a:t>Spatial resolution:     ~ 40 </a:t>
            </a:r>
            <a:r>
              <a:rPr lang="en-US" sz="1600" b="0" dirty="0">
                <a:solidFill>
                  <a:prstClr val="black"/>
                </a:solidFill>
                <a:effectLst/>
                <a:latin typeface="Symbol" pitchFamily="18" charset="2"/>
              </a:rPr>
              <a:t>m</a:t>
            </a:r>
            <a:r>
              <a:rPr lang="en-US" sz="1600" b="0" dirty="0">
                <a:solidFill>
                  <a:prstClr val="black"/>
                </a:solidFill>
                <a:effectLst/>
              </a:rPr>
              <a:t>m (FWHM)</a:t>
            </a:r>
          </a:p>
          <a:p>
            <a:pPr eaLnBrk="1" hangingPunct="1"/>
            <a:r>
              <a:rPr lang="en-US" sz="1600" b="0" dirty="0">
                <a:solidFill>
                  <a:prstClr val="black"/>
                </a:solidFill>
                <a:effectLst/>
              </a:rPr>
              <a:t>Energy resolution:     ~ 3%</a:t>
            </a:r>
          </a:p>
          <a:p>
            <a:pPr eaLnBrk="1" hangingPunct="1"/>
            <a:r>
              <a:rPr lang="en-US" sz="1600" b="0" dirty="0">
                <a:solidFill>
                  <a:prstClr val="black"/>
                </a:solidFill>
                <a:effectLst/>
              </a:rPr>
              <a:t>Temporal resolution: ~ 80 </a:t>
            </a:r>
            <a:r>
              <a:rPr lang="en-US" sz="1600" b="0" dirty="0" err="1">
                <a:solidFill>
                  <a:prstClr val="black"/>
                </a:solidFill>
                <a:effectLst/>
              </a:rPr>
              <a:t>ps</a:t>
            </a:r>
            <a:endParaRPr lang="en-US" sz="1600" b="0" dirty="0">
              <a:solidFill>
                <a:prstClr val="black"/>
              </a:solidFill>
              <a:effectLst/>
            </a:endParaRPr>
          </a:p>
        </p:txBody>
      </p:sp>
      <p:sp>
        <p:nvSpPr>
          <p:cNvPr id="125" name="Rectangle 119"/>
          <p:cNvSpPr>
            <a:spLocks noChangeArrowheads="1"/>
          </p:cNvSpPr>
          <p:nvPr/>
        </p:nvSpPr>
        <p:spPr bwMode="auto">
          <a:xfrm>
            <a:off x="2327910" y="3272556"/>
            <a:ext cx="114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 b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Arial" charset="0"/>
              </a:rPr>
              <a:t> </a:t>
            </a:r>
            <a:endParaRPr lang="en-US" altLang="en-US" b="0" smtClean="0">
              <a:solidFill>
                <a:prstClr val="black"/>
              </a:solidFill>
              <a:effectLst/>
              <a:cs typeface="Arial" charset="0"/>
            </a:endParaRPr>
          </a:p>
        </p:txBody>
      </p:sp>
      <p:grpSp>
        <p:nvGrpSpPr>
          <p:cNvPr id="126" name="Group 125"/>
          <p:cNvGrpSpPr>
            <a:grpSpLocks noChangeAspect="1"/>
          </p:cNvGrpSpPr>
          <p:nvPr/>
        </p:nvGrpSpPr>
        <p:grpSpPr>
          <a:xfrm>
            <a:off x="124900" y="3717032"/>
            <a:ext cx="5156104" cy="2941135"/>
            <a:chOff x="-76440" y="1079258"/>
            <a:chExt cx="9953157" cy="5839938"/>
          </a:xfrm>
        </p:grpSpPr>
        <p:sp>
          <p:nvSpPr>
            <p:cNvPr id="127" name="TextBox 126"/>
            <p:cNvSpPr txBox="1"/>
            <p:nvPr/>
          </p:nvSpPr>
          <p:spPr>
            <a:xfrm>
              <a:off x="767985" y="1080900"/>
              <a:ext cx="2561799" cy="577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400" dirty="0">
                  <a:solidFill>
                    <a:prstClr val="black"/>
                  </a:solidFill>
                  <a:effectLst/>
                  <a:cs typeface="Arial" charset="0"/>
                </a:rPr>
                <a:t>Initial capsule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596943" y="1079258"/>
              <a:ext cx="2128319" cy="98119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eaLnBrk="1" hangingPunct="1"/>
              <a:r>
                <a:rPr lang="en-US" sz="1400" dirty="0">
                  <a:solidFill>
                    <a:prstClr val="black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Compressed </a:t>
              </a:r>
            </a:p>
            <a:p>
              <a:pPr algn="ctr" eaLnBrk="1" hangingPunct="1"/>
              <a:r>
                <a:rPr lang="en-US" sz="1400" dirty="0">
                  <a:solidFill>
                    <a:prstClr val="black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capsule</a:t>
              </a:r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-76440" y="1612553"/>
              <a:ext cx="9953157" cy="5306643"/>
              <a:chOff x="-76440" y="1585121"/>
              <a:chExt cx="9953157" cy="5306643"/>
            </a:xfrm>
          </p:grpSpPr>
          <p:sp>
            <p:nvSpPr>
              <p:cNvPr id="130" name="Oval 129"/>
              <p:cNvSpPr>
                <a:spLocks noChangeAspect="1"/>
              </p:cNvSpPr>
              <p:nvPr/>
            </p:nvSpPr>
            <p:spPr>
              <a:xfrm>
                <a:off x="855913" y="1585121"/>
                <a:ext cx="2434108" cy="2434108"/>
              </a:xfrm>
              <a:prstGeom prst="ellipse">
                <a:avLst/>
              </a:prstGeom>
              <a:solidFill>
                <a:srgbClr val="FFFF66"/>
              </a:solidFill>
              <a:ln w="666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 b="0">
                  <a:solidFill>
                    <a:prstClr val="white"/>
                  </a:solidFill>
                  <a:effectLst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-76440" y="3861048"/>
                <a:ext cx="1852359" cy="577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400" dirty="0">
                    <a:solidFill>
                      <a:srgbClr val="0070C0"/>
                    </a:solidFill>
                    <a:effectLst/>
                    <a:cs typeface="Arial" charset="0"/>
                  </a:rPr>
                  <a:t>Thin SiO</a:t>
                </a:r>
                <a:r>
                  <a:rPr lang="en-US" sz="1400" baseline="-25000" dirty="0">
                    <a:solidFill>
                      <a:srgbClr val="0070C0"/>
                    </a:solidFill>
                    <a:effectLst/>
                    <a:cs typeface="Arial" charset="0"/>
                  </a:rPr>
                  <a:t>2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1580118" y="2372230"/>
                <a:ext cx="1145925" cy="981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400" dirty="0">
                    <a:solidFill>
                      <a:prstClr val="black"/>
                    </a:solidFill>
                    <a:effectLst/>
                    <a:cs typeface="Arial" charset="0"/>
                  </a:rPr>
                  <a:t>D</a:t>
                </a:r>
                <a:r>
                  <a:rPr lang="en-US" sz="1400" baseline="30000" dirty="0">
                    <a:solidFill>
                      <a:prstClr val="black"/>
                    </a:solidFill>
                    <a:effectLst/>
                    <a:cs typeface="Arial" charset="0"/>
                  </a:rPr>
                  <a:t>3</a:t>
                </a:r>
                <a:r>
                  <a:rPr lang="en-US" sz="1400" dirty="0">
                    <a:solidFill>
                      <a:prstClr val="black"/>
                    </a:solidFill>
                    <a:effectLst/>
                    <a:cs typeface="Arial" charset="0"/>
                  </a:rPr>
                  <a:t>He</a:t>
                </a:r>
              </a:p>
              <a:p>
                <a:pPr eaLnBrk="1" hangingPunct="1"/>
                <a:r>
                  <a:rPr lang="en-US" sz="1400" dirty="0">
                    <a:solidFill>
                      <a:prstClr val="black"/>
                    </a:solidFill>
                    <a:effectLst/>
                    <a:cs typeface="Arial" charset="0"/>
                  </a:rPr>
                  <a:t>gas</a:t>
                </a:r>
              </a:p>
            </p:txBody>
          </p:sp>
          <p:sp>
            <p:nvSpPr>
              <p:cNvPr id="133" name="Right Arrow 132"/>
              <p:cNvSpPr/>
              <p:nvPr/>
            </p:nvSpPr>
            <p:spPr>
              <a:xfrm>
                <a:off x="3491880" y="2764959"/>
                <a:ext cx="1728192" cy="254085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 b="0">
                  <a:solidFill>
                    <a:prstClr val="white"/>
                  </a:solidFill>
                  <a:effectLst/>
                </a:endParaRPr>
              </a:p>
            </p:txBody>
          </p:sp>
          <p:sp>
            <p:nvSpPr>
              <p:cNvPr id="134" name="Oval 133"/>
              <p:cNvSpPr>
                <a:spLocks noChangeAspect="1"/>
              </p:cNvSpPr>
              <p:nvPr/>
            </p:nvSpPr>
            <p:spPr>
              <a:xfrm>
                <a:off x="5292080" y="2628333"/>
                <a:ext cx="527335" cy="527335"/>
              </a:xfrm>
              <a:prstGeom prst="ellipse">
                <a:avLst/>
              </a:prstGeom>
              <a:solidFill>
                <a:srgbClr val="FFC000"/>
              </a:solidFill>
              <a:ln w="177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 b="0">
                  <a:solidFill>
                    <a:prstClr val="white"/>
                  </a:solidFill>
                  <a:effectLst/>
                </a:endParaRPr>
              </a:p>
            </p:txBody>
          </p:sp>
          <p:graphicFrame>
            <p:nvGraphicFramePr>
              <p:cNvPr id="135" name="Object 13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423137" y="4228765"/>
              <a:ext cx="4453580" cy="26590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0501" name="KGPlot" r:id="rId4" imgW="3136680" imgH="2286000" progId="KGraph_Plot">
                      <p:embed/>
                    </p:oleObj>
                  </mc:Choice>
                  <mc:Fallback>
                    <p:oleObj name="KGPlot" r:id="rId4" imgW="3136680" imgH="2286000" progId="KGraph_Plot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23137" y="4228765"/>
                            <a:ext cx="4453580" cy="26590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36" name="Group 135"/>
              <p:cNvGrpSpPr/>
              <p:nvPr/>
            </p:nvGrpSpPr>
            <p:grpSpPr>
              <a:xfrm>
                <a:off x="5796136" y="3429000"/>
                <a:ext cx="3276600" cy="3276600"/>
                <a:chOff x="4716016" y="2744688"/>
                <a:chExt cx="3276600" cy="3276600"/>
              </a:xfrm>
            </p:grpSpPr>
            <p:sp>
              <p:nvSpPr>
                <p:cNvPr id="146" name="Arc 145"/>
                <p:cNvSpPr/>
                <p:nvPr/>
              </p:nvSpPr>
              <p:spPr bwMode="auto">
                <a:xfrm>
                  <a:off x="4716016" y="2744688"/>
                  <a:ext cx="3276600" cy="3276600"/>
                </a:xfrm>
                <a:prstGeom prst="arc">
                  <a:avLst>
                    <a:gd name="adj1" fmla="val 14593332"/>
                    <a:gd name="adj2" fmla="val 17808942"/>
                  </a:avLst>
                </a:prstGeom>
                <a:solidFill>
                  <a:schemeClr val="bg1">
                    <a:lumMod val="75000"/>
                  </a:schemeClr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1500" b="0">
                    <a:solidFill>
                      <a:prstClr val="black"/>
                    </a:solidFill>
                    <a:effectLst/>
                    <a:cs typeface="Arial" charset="0"/>
                  </a:endParaRPr>
                </a:p>
              </p:txBody>
            </p:sp>
            <p:grpSp>
              <p:nvGrpSpPr>
                <p:cNvPr id="147" name="Group 146"/>
                <p:cNvGrpSpPr/>
                <p:nvPr/>
              </p:nvGrpSpPr>
              <p:grpSpPr>
                <a:xfrm>
                  <a:off x="4794233" y="2810106"/>
                  <a:ext cx="3113055" cy="3113055"/>
                  <a:chOff x="4794233" y="2810106"/>
                  <a:chExt cx="3113055" cy="3113055"/>
                </a:xfrm>
              </p:grpSpPr>
              <p:sp>
                <p:nvSpPr>
                  <p:cNvPr id="148" name="Arc 147"/>
                  <p:cNvSpPr/>
                  <p:nvPr/>
                </p:nvSpPr>
                <p:spPr bwMode="auto">
                  <a:xfrm>
                    <a:off x="4794233" y="2810106"/>
                    <a:ext cx="3113055" cy="3113055"/>
                  </a:xfrm>
                  <a:prstGeom prst="arc">
                    <a:avLst>
                      <a:gd name="adj1" fmla="val 14593332"/>
                      <a:gd name="adj2" fmla="val 17808942"/>
                    </a:avLst>
                  </a:prstGeom>
                  <a:solidFill>
                    <a:srgbClr val="FFFF99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 sz="1500" b="0">
                      <a:solidFill>
                        <a:prstClr val="black"/>
                      </a:solidFill>
                      <a:effectLst/>
                      <a:cs typeface="Arial" charset="0"/>
                    </a:endParaRPr>
                  </a:p>
                </p:txBody>
              </p:sp>
              <p:cxnSp>
                <p:nvCxnSpPr>
                  <p:cNvPr id="149" name="Straight Connector 83"/>
                  <p:cNvCxnSpPr>
                    <a:cxnSpLocks noChangeShapeType="1"/>
                    <a:stCxn id="146" idx="2"/>
                    <a:endCxn id="148" idx="1"/>
                  </p:cNvCxnSpPr>
                  <p:nvPr/>
                </p:nvCxnSpPr>
                <p:spPr bwMode="auto">
                  <a:xfrm flipH="1">
                    <a:off x="6350049" y="2921033"/>
                    <a:ext cx="742355" cy="1444890"/>
                  </a:xfrm>
                  <a:prstGeom prst="line">
                    <a:avLst/>
                  </a:prstGeom>
                  <a:noFill/>
                  <a:ln w="1587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50" name="Straight Connector 85"/>
                  <p:cNvCxnSpPr>
                    <a:cxnSpLocks noChangeShapeType="1"/>
                    <a:stCxn id="146" idx="0"/>
                    <a:endCxn id="148" idx="1"/>
                  </p:cNvCxnSpPr>
                  <p:nvPr/>
                </p:nvCxnSpPr>
                <p:spPr bwMode="auto">
                  <a:xfrm rot="10800000" flipH="1" flipV="1">
                    <a:off x="5616227" y="2921033"/>
                    <a:ext cx="733822" cy="1444890"/>
                  </a:xfrm>
                  <a:prstGeom prst="line">
                    <a:avLst/>
                  </a:prstGeom>
                  <a:noFill/>
                  <a:ln w="1587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51" name="Rectangl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690187" y="2811639"/>
                    <a:ext cx="1257150" cy="8657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 eaLnBrk="1" hangingPunct="1"/>
                    <a:r>
                      <a:rPr lang="en-US" sz="1200" dirty="0">
                        <a:solidFill>
                          <a:prstClr val="black"/>
                        </a:solidFill>
                        <a:effectLst/>
                        <a:cs typeface="Arial" charset="0"/>
                      </a:rPr>
                      <a:t>15 atm</a:t>
                    </a:r>
                  </a:p>
                  <a:p>
                    <a:pPr algn="ctr" eaLnBrk="1" hangingPunct="1"/>
                    <a:r>
                      <a:rPr lang="en-US" sz="1200" dirty="0">
                        <a:solidFill>
                          <a:prstClr val="black"/>
                        </a:solidFill>
                        <a:effectLst/>
                        <a:cs typeface="Arial" charset="0"/>
                      </a:rPr>
                      <a:t>D</a:t>
                    </a:r>
                    <a:r>
                      <a:rPr lang="en-US" sz="1200" baseline="30000" dirty="0">
                        <a:solidFill>
                          <a:prstClr val="black"/>
                        </a:solidFill>
                        <a:effectLst/>
                        <a:cs typeface="Arial" charset="0"/>
                      </a:rPr>
                      <a:t>3</a:t>
                    </a:r>
                    <a:r>
                      <a:rPr lang="en-US" sz="1200" dirty="0">
                        <a:solidFill>
                          <a:prstClr val="black"/>
                        </a:solidFill>
                        <a:effectLst/>
                        <a:cs typeface="Arial" charset="0"/>
                      </a:rPr>
                      <a:t>He</a:t>
                    </a:r>
                  </a:p>
                </p:txBody>
              </p:sp>
            </p:grpSp>
          </p:grpSp>
          <p:cxnSp>
            <p:nvCxnSpPr>
              <p:cNvPr id="137" name="Straight Arrow Connector 136"/>
              <p:cNvCxnSpPr/>
              <p:nvPr/>
            </p:nvCxnSpPr>
            <p:spPr>
              <a:xfrm>
                <a:off x="5551469" y="2892816"/>
                <a:ext cx="489334" cy="161630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>
                <a:off x="5555747" y="2892816"/>
                <a:ext cx="888461" cy="96823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 flipV="1">
                <a:off x="5596572" y="2802175"/>
                <a:ext cx="1207676" cy="8092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/>
              <p:cNvCxnSpPr/>
              <p:nvPr/>
            </p:nvCxnSpPr>
            <p:spPr>
              <a:xfrm flipV="1">
                <a:off x="5621952" y="2008943"/>
                <a:ext cx="736061" cy="84035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/>
              <p:cNvCxnSpPr/>
              <p:nvPr/>
            </p:nvCxnSpPr>
            <p:spPr>
              <a:xfrm flipH="1" flipV="1">
                <a:off x="5076056" y="2004809"/>
                <a:ext cx="475413" cy="87829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flipH="1">
                <a:off x="4932040" y="2951842"/>
                <a:ext cx="614681" cy="98121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 flipH="1">
                <a:off x="4483536" y="2951365"/>
                <a:ext cx="1059861" cy="33171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flipH="1" flipV="1">
                <a:off x="4644008" y="2132856"/>
                <a:ext cx="899390" cy="78058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TextBox 144"/>
              <p:cNvSpPr txBox="1"/>
              <p:nvPr/>
            </p:nvSpPr>
            <p:spPr>
              <a:xfrm>
                <a:off x="204728" y="4698513"/>
                <a:ext cx="5119123" cy="21932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400" dirty="0">
                    <a:solidFill>
                      <a:prstClr val="black"/>
                    </a:solidFill>
                    <a:effectLst/>
                    <a:cs typeface="Arial" charset="0"/>
                  </a:rPr>
                  <a:t>D + </a:t>
                </a:r>
                <a:r>
                  <a:rPr lang="en-US" sz="1400" baseline="30000" dirty="0">
                    <a:solidFill>
                      <a:prstClr val="black"/>
                    </a:solidFill>
                    <a:effectLst/>
                    <a:cs typeface="Arial" charset="0"/>
                  </a:rPr>
                  <a:t>3</a:t>
                </a:r>
                <a:r>
                  <a:rPr lang="en-US" sz="1400" dirty="0">
                    <a:solidFill>
                      <a:prstClr val="black"/>
                    </a:solidFill>
                    <a:effectLst/>
                    <a:cs typeface="Arial" charset="0"/>
                  </a:rPr>
                  <a:t>He  </a:t>
                </a:r>
                <a:r>
                  <a:rPr lang="en-US" sz="1400" dirty="0">
                    <a:solidFill>
                      <a:prstClr val="black"/>
                    </a:solidFill>
                    <a:effectLst/>
                    <a:cs typeface="Arial" charset="0"/>
                    <a:sym typeface="Symbol"/>
                  </a:rPr>
                  <a:t>  </a:t>
                </a:r>
                <a:r>
                  <a:rPr lang="en-US" sz="1400" dirty="0">
                    <a:solidFill>
                      <a:srgbClr val="FF0000"/>
                    </a:solidFill>
                    <a:effectLst/>
                    <a:cs typeface="Arial" charset="0"/>
                    <a:sym typeface="Symbol"/>
                  </a:rPr>
                  <a:t>p(14.7 MeV)</a:t>
                </a:r>
                <a:r>
                  <a:rPr lang="en-US" sz="1400" dirty="0">
                    <a:solidFill>
                      <a:prstClr val="black"/>
                    </a:solidFill>
                    <a:effectLst/>
                    <a:cs typeface="Arial" charset="0"/>
                    <a:sym typeface="Symbol"/>
                  </a:rPr>
                  <a:t> + </a:t>
                </a:r>
                <a:r>
                  <a:rPr lang="en-US" sz="1400" dirty="0" smtClean="0">
                    <a:solidFill>
                      <a:srgbClr val="0000FF"/>
                    </a:solidFill>
                    <a:effectLst/>
                    <a:cs typeface="Arial" charset="0"/>
                    <a:sym typeface="Symbol"/>
                  </a:rPr>
                  <a:t></a:t>
                </a:r>
              </a:p>
              <a:p>
                <a:pPr eaLnBrk="1" hangingPunct="1"/>
                <a:endParaRPr lang="en-US" sz="1400" dirty="0" smtClean="0">
                  <a:solidFill>
                    <a:srgbClr val="0000FF"/>
                  </a:solidFill>
                  <a:effectLst/>
                  <a:cs typeface="Arial" charset="0"/>
                  <a:sym typeface="Symbol"/>
                </a:endParaRPr>
              </a:p>
              <a:p>
                <a:pPr eaLnBrk="1" hangingPunct="1"/>
                <a:r>
                  <a:rPr lang="en-US" sz="1400" dirty="0" smtClean="0">
                    <a:solidFill>
                      <a:prstClr val="black"/>
                    </a:solidFill>
                    <a:effectLst/>
                    <a:cs typeface="Arial" charset="0"/>
                    <a:sym typeface="Symbol"/>
                  </a:rPr>
                  <a:t>D + D    </a:t>
                </a:r>
                <a:r>
                  <a:rPr lang="en-US" sz="1400" dirty="0" smtClean="0">
                    <a:solidFill>
                      <a:srgbClr val="FF0000"/>
                    </a:solidFill>
                    <a:effectLst/>
                    <a:cs typeface="Arial" charset="0"/>
                    <a:sym typeface="Symbol"/>
                  </a:rPr>
                  <a:t>p(3.0 </a:t>
                </a:r>
                <a:r>
                  <a:rPr lang="en-US" sz="1400" dirty="0">
                    <a:solidFill>
                      <a:srgbClr val="FF0000"/>
                    </a:solidFill>
                    <a:effectLst/>
                    <a:cs typeface="Arial" charset="0"/>
                    <a:sym typeface="Symbol"/>
                  </a:rPr>
                  <a:t>MeV)</a:t>
                </a:r>
                <a:r>
                  <a:rPr lang="en-US" sz="1400" dirty="0">
                    <a:solidFill>
                      <a:prstClr val="black"/>
                    </a:solidFill>
                    <a:effectLst/>
                    <a:cs typeface="Arial" charset="0"/>
                    <a:sym typeface="Symbol"/>
                  </a:rPr>
                  <a:t> + </a:t>
                </a:r>
                <a:r>
                  <a:rPr lang="en-US" sz="1400" dirty="0" smtClean="0">
                    <a:solidFill>
                      <a:prstClr val="black"/>
                    </a:solidFill>
                    <a:effectLst/>
                    <a:cs typeface="Arial" charset="0"/>
                    <a:sym typeface="Symbol"/>
                  </a:rPr>
                  <a:t>T</a:t>
                </a:r>
              </a:p>
              <a:p>
                <a:pPr eaLnBrk="1" hangingPunct="1"/>
                <a:r>
                  <a:rPr lang="en-US" sz="1400" dirty="0" smtClean="0">
                    <a:solidFill>
                      <a:prstClr val="black"/>
                    </a:solidFill>
                    <a:effectLst/>
                    <a:cs typeface="Arial" charset="0"/>
                    <a:sym typeface="Symbol"/>
                  </a:rPr>
                  <a:t>D + D    n + </a:t>
                </a:r>
                <a:r>
                  <a:rPr lang="en-US" sz="1400" baseline="30000" dirty="0" smtClean="0">
                    <a:solidFill>
                      <a:srgbClr val="00B050"/>
                    </a:solidFill>
                    <a:effectLst/>
                    <a:cs typeface="Arial" charset="0"/>
                    <a:sym typeface="Symbol"/>
                  </a:rPr>
                  <a:t>3</a:t>
                </a:r>
                <a:r>
                  <a:rPr lang="en-US" sz="1400" dirty="0" smtClean="0">
                    <a:solidFill>
                      <a:srgbClr val="00B050"/>
                    </a:solidFill>
                    <a:effectLst/>
                    <a:cs typeface="Arial" charset="0"/>
                    <a:sym typeface="Symbol"/>
                  </a:rPr>
                  <a:t>He</a:t>
                </a:r>
                <a:endParaRPr lang="en-US" sz="1400" dirty="0">
                  <a:solidFill>
                    <a:srgbClr val="00B050"/>
                  </a:solidFill>
                  <a:effectLst/>
                  <a:cs typeface="Arial" charset="0"/>
                  <a:sym typeface="Symbol"/>
                </a:endParaRPr>
              </a:p>
              <a:p>
                <a:pPr eaLnBrk="1" hangingPunct="1"/>
                <a:endParaRPr lang="en-US" sz="1400" dirty="0">
                  <a:solidFill>
                    <a:prstClr val="black"/>
                  </a:solidFill>
                  <a:effectLst/>
                  <a:cs typeface="Arial" charset="0"/>
                </a:endParaRPr>
              </a:p>
            </p:txBody>
          </p:sp>
        </p:grpSp>
      </p:grp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5281004" y="6106383"/>
            <a:ext cx="472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prstClr val="black"/>
                </a:solidFill>
                <a:effectLst/>
                <a:cs typeface="Arial" charset="0"/>
              </a:rPr>
              <a:t>C. K. Li  </a:t>
            </a:r>
            <a:r>
              <a:rPr lang="en-US" altLang="en-US" sz="1600" i="1" dirty="0">
                <a:solidFill>
                  <a:prstClr val="black"/>
                </a:solidFill>
                <a:effectLst/>
                <a:cs typeface="Arial" charset="0"/>
              </a:rPr>
              <a:t>et al</a:t>
            </a:r>
            <a:r>
              <a:rPr lang="en-US" altLang="en-US" sz="1600" dirty="0">
                <a:solidFill>
                  <a:prstClr val="black"/>
                </a:solidFill>
                <a:effectLst/>
                <a:cs typeface="Arial" charset="0"/>
              </a:rPr>
              <a:t>.,  </a:t>
            </a:r>
            <a:r>
              <a:rPr lang="en-US" altLang="en-US" sz="1600" dirty="0" err="1" smtClean="0">
                <a:solidFill>
                  <a:prstClr val="black"/>
                </a:solidFill>
                <a:effectLst/>
                <a:cs typeface="Arial" charset="0"/>
              </a:rPr>
              <a:t>Phy</a:t>
            </a:r>
            <a:r>
              <a:rPr lang="en-US" altLang="en-US" sz="1600" dirty="0" smtClean="0">
                <a:solidFill>
                  <a:prstClr val="black"/>
                </a:solidFill>
                <a:effectLst/>
                <a:cs typeface="Arial" charset="0"/>
              </a:rPr>
              <a:t> .Rev. Lett. </a:t>
            </a:r>
            <a:r>
              <a:rPr lang="en-US" altLang="en-US" sz="1600" dirty="0">
                <a:solidFill>
                  <a:prstClr val="black"/>
                </a:solidFill>
                <a:effectLst/>
                <a:cs typeface="Arial" charset="0"/>
              </a:rPr>
              <a:t>(</a:t>
            </a:r>
            <a:r>
              <a:rPr lang="en-US" altLang="en-US" sz="1600" dirty="0" smtClean="0">
                <a:solidFill>
                  <a:prstClr val="black"/>
                </a:solidFill>
                <a:effectLst/>
                <a:cs typeface="Arial" charset="0"/>
              </a:rPr>
              <a:t>2006)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prstClr val="black"/>
                </a:solidFill>
                <a:effectLst/>
                <a:cs typeface="Arial" charset="0"/>
              </a:rPr>
              <a:t>C. K. Li  </a:t>
            </a:r>
            <a:r>
              <a:rPr lang="en-US" altLang="en-US" sz="1600" i="1" dirty="0">
                <a:solidFill>
                  <a:prstClr val="black"/>
                </a:solidFill>
                <a:effectLst/>
                <a:cs typeface="Arial" charset="0"/>
              </a:rPr>
              <a:t>et al</a:t>
            </a:r>
            <a:r>
              <a:rPr lang="en-US" altLang="en-US" sz="1600" dirty="0">
                <a:solidFill>
                  <a:prstClr val="black"/>
                </a:solidFill>
                <a:effectLst/>
                <a:cs typeface="Arial" charset="0"/>
              </a:rPr>
              <a:t>.,  </a:t>
            </a:r>
            <a:r>
              <a:rPr lang="en-US" altLang="en-US" sz="1600" dirty="0" err="1" smtClean="0">
                <a:solidFill>
                  <a:prstClr val="black"/>
                </a:solidFill>
                <a:effectLst/>
                <a:cs typeface="Arial" charset="0"/>
              </a:rPr>
              <a:t>Rev.Sci.Instrum</a:t>
            </a:r>
            <a:r>
              <a:rPr lang="en-US" altLang="en-US" sz="1600" dirty="0" smtClean="0">
                <a:solidFill>
                  <a:prstClr val="black"/>
                </a:solidFill>
                <a:effectLst/>
                <a:cs typeface="Arial" charset="0"/>
              </a:rPr>
              <a:t>  </a:t>
            </a:r>
            <a:r>
              <a:rPr lang="en-US" altLang="en-US" sz="1600" dirty="0">
                <a:solidFill>
                  <a:prstClr val="black"/>
                </a:solidFill>
                <a:effectLst/>
                <a:cs typeface="Arial" charset="0"/>
              </a:rPr>
              <a:t>(2006)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prstClr val="black"/>
                </a:solidFill>
                <a:effectLst/>
                <a:cs typeface="Arial" charset="0"/>
              </a:rPr>
              <a:t>F. Seguin </a:t>
            </a:r>
            <a:r>
              <a:rPr lang="en-US" altLang="en-US" sz="1600" i="1" dirty="0">
                <a:solidFill>
                  <a:prstClr val="black"/>
                </a:solidFill>
                <a:effectLst/>
                <a:cs typeface="Arial" charset="0"/>
              </a:rPr>
              <a:t>et al</a:t>
            </a:r>
            <a:r>
              <a:rPr lang="en-US" altLang="en-US" sz="1600" dirty="0">
                <a:solidFill>
                  <a:prstClr val="black"/>
                </a:solidFill>
                <a:effectLst/>
                <a:cs typeface="Arial" charset="0"/>
              </a:rPr>
              <a:t>.,  </a:t>
            </a:r>
            <a:r>
              <a:rPr lang="en-US" altLang="en-US" sz="1600" dirty="0" err="1">
                <a:solidFill>
                  <a:prstClr val="black"/>
                </a:solidFill>
                <a:effectLst/>
                <a:cs typeface="Arial" charset="0"/>
              </a:rPr>
              <a:t>Rev.Sci.Instrum</a:t>
            </a:r>
            <a:r>
              <a:rPr lang="en-US" altLang="en-US" sz="1600" dirty="0">
                <a:solidFill>
                  <a:prstClr val="black"/>
                </a:solidFill>
                <a:effectLst/>
                <a:cs typeface="Arial" charset="0"/>
              </a:rPr>
              <a:t>  (</a:t>
            </a:r>
            <a:r>
              <a:rPr lang="en-US" altLang="en-US" sz="1600" dirty="0" smtClean="0">
                <a:solidFill>
                  <a:prstClr val="black"/>
                </a:solidFill>
                <a:effectLst/>
                <a:cs typeface="Arial" charset="0"/>
              </a:rPr>
              <a:t>2003) </a:t>
            </a:r>
            <a:endParaRPr lang="en-US" altLang="en-US" sz="1600" dirty="0">
              <a:solidFill>
                <a:prstClr val="black"/>
              </a:solidFill>
              <a:effectLst/>
              <a:cs typeface="Arial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694511" y="6122171"/>
            <a:ext cx="1901825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11"/>
          <p:cNvSpPr>
            <a:spLocks noChangeArrowheads="1"/>
          </p:cNvSpPr>
          <p:nvPr/>
        </p:nvSpPr>
        <p:spPr bwMode="auto">
          <a:xfrm>
            <a:off x="607892" y="0"/>
            <a:ext cx="7758867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MIT has developed a D3He </a:t>
            </a:r>
            <a:r>
              <a:rPr lang="en-US" sz="2200" dirty="0" err="1" smtClean="0">
                <a:solidFill>
                  <a:srgbClr val="660033"/>
                </a:solidFill>
                <a:effectLst/>
                <a:cs typeface="Arial" charset="0"/>
              </a:rPr>
              <a:t>monoenergetic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 particle platform for radiography of HEDP experiments </a:t>
            </a:r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49" name="Straight Connector 16"/>
          <p:cNvCxnSpPr>
            <a:cxnSpLocks noChangeShapeType="1"/>
          </p:cNvCxnSpPr>
          <p:nvPr/>
        </p:nvCxnSpPr>
        <p:spPr bwMode="auto">
          <a:xfrm>
            <a:off x="11289" y="8031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956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/>
          <p:cNvSpPr/>
          <p:nvPr/>
        </p:nvSpPr>
        <p:spPr>
          <a:xfrm>
            <a:off x="3246120" y="1143000"/>
            <a:ext cx="1371600" cy="1371600"/>
          </a:xfrm>
          <a:prstGeom prst="cloud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b="0">
              <a:solidFill>
                <a:prstClr val="white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1" y="3154680"/>
            <a:ext cx="45262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b="0" dirty="0" smtClean="0">
                <a:solidFill>
                  <a:prstClr val="black"/>
                </a:solidFill>
                <a:effectLst/>
                <a:cs typeface="Arial" charset="0"/>
              </a:rPr>
              <a:t>Phenomena investigated with monoenergetic proton radiography at OMEGA include:</a:t>
            </a:r>
          </a:p>
          <a:p>
            <a:pPr eaLnBrk="1" hangingPunct="1"/>
            <a:endParaRPr lang="en-US" sz="1600" b="0" dirty="0">
              <a:solidFill>
                <a:prstClr val="black"/>
              </a:solidFill>
              <a:effectLst/>
              <a:cs typeface="Arial" charset="0"/>
            </a:endParaRPr>
          </a:p>
          <a:p>
            <a:pPr marL="231775" lvl="1" indent="-231775" eaLnBrk="1" hangingPunct="1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prstClr val="black"/>
                </a:solidFill>
                <a:effectLst/>
                <a:cs typeface="Arial" charset="0"/>
              </a:rPr>
              <a:t>Laser-foil interactions</a:t>
            </a:r>
          </a:p>
          <a:p>
            <a:pPr marL="231775" lvl="1" indent="-231775" eaLnBrk="1" hangingPunct="1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prstClr val="black"/>
                </a:solidFill>
                <a:effectLst/>
                <a:cs typeface="Arial" charset="0"/>
              </a:rPr>
              <a:t>Magnetic reconnection</a:t>
            </a:r>
          </a:p>
          <a:p>
            <a:pPr marL="231775" lvl="1" indent="-231775" eaLnBrk="1" hangingPunct="1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prstClr val="black"/>
                </a:solidFill>
                <a:effectLst/>
                <a:cs typeface="Arial" charset="0"/>
              </a:rPr>
              <a:t>Magnetic flux compression</a:t>
            </a:r>
          </a:p>
          <a:p>
            <a:pPr marL="231775" lvl="1" indent="-231775" eaLnBrk="1" hangingPunct="1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prstClr val="black"/>
                </a:solidFill>
                <a:effectLst/>
                <a:cs typeface="Arial" charset="0"/>
              </a:rPr>
              <a:t>RT instability</a:t>
            </a:r>
          </a:p>
          <a:p>
            <a:pPr marL="231775" lvl="1" indent="-231775" eaLnBrk="1" hangingPunct="1">
              <a:buFont typeface="Arial" panose="020B0604020202020204" pitchFamily="34" charset="0"/>
              <a:buChar char="•"/>
            </a:pPr>
            <a:r>
              <a:rPr lang="en-US" sz="1600" b="0" dirty="0" err="1" smtClean="0">
                <a:solidFill>
                  <a:prstClr val="black"/>
                </a:solidFill>
                <a:effectLst/>
                <a:cs typeface="Arial" charset="0"/>
              </a:rPr>
              <a:t>Weibel</a:t>
            </a:r>
            <a:r>
              <a:rPr lang="en-US" sz="1600" b="0" dirty="0" smtClean="0">
                <a:solidFill>
                  <a:prstClr val="black"/>
                </a:solidFill>
                <a:effectLst/>
                <a:cs typeface="Arial" charset="0"/>
              </a:rPr>
              <a:t> instability</a:t>
            </a:r>
          </a:p>
          <a:p>
            <a:pPr marL="231775" lvl="1" indent="-231775" eaLnBrk="1" hangingPunct="1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prstClr val="black"/>
                </a:solidFill>
                <a:effectLst/>
                <a:cs typeface="Arial" charset="0"/>
              </a:rPr>
              <a:t>ICF capsule implosions</a:t>
            </a:r>
          </a:p>
          <a:p>
            <a:pPr marL="231775" lvl="1" indent="-231775" eaLnBrk="1" hangingPunct="1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prstClr val="black"/>
                </a:solidFill>
                <a:effectLst/>
                <a:cs typeface="Arial" charset="0"/>
              </a:rPr>
              <a:t>ICF hohlraums</a:t>
            </a:r>
          </a:p>
          <a:p>
            <a:pPr marL="231775" lvl="1" indent="-231775" eaLnBrk="1" hangingPunct="1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prstClr val="black"/>
                </a:solidFill>
                <a:effectLst/>
                <a:cs typeface="Arial" charset="0"/>
              </a:rPr>
              <a:t>Charged-particle stopping</a:t>
            </a:r>
          </a:p>
        </p:txBody>
      </p:sp>
      <p:sp>
        <p:nvSpPr>
          <p:cNvPr id="18" name="Oval 17"/>
          <p:cNvSpPr/>
          <p:nvPr/>
        </p:nvSpPr>
        <p:spPr>
          <a:xfrm>
            <a:off x="594360" y="1664434"/>
            <a:ext cx="365760" cy="36576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b="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92440" y="932914"/>
            <a:ext cx="274320" cy="1828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b="0" dirty="0">
              <a:solidFill>
                <a:prstClr val="white"/>
              </a:solidFill>
              <a:effectLst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7240" y="1847314"/>
            <a:ext cx="7315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77240" y="1435834"/>
            <a:ext cx="7315200" cy="4114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77240" y="1847314"/>
            <a:ext cx="7315200" cy="36576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20" y="2103120"/>
            <a:ext cx="1669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b="0" dirty="0" smtClean="0">
                <a:solidFill>
                  <a:srgbClr val="0000FF"/>
                </a:solidFill>
                <a:effectLst/>
                <a:cs typeface="Arial" charset="0"/>
              </a:rPr>
              <a:t>Proton source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23760" y="2770406"/>
            <a:ext cx="186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b="0" dirty="0" smtClean="0">
                <a:solidFill>
                  <a:srgbClr val="0000FF"/>
                </a:solidFill>
                <a:effectLst/>
                <a:cs typeface="Arial" charset="0"/>
              </a:rPr>
              <a:t>Proton detector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63240" y="2560320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2000" b="0" dirty="0" smtClean="0">
                <a:solidFill>
                  <a:srgbClr val="0000FF"/>
                </a:solidFill>
                <a:effectLst/>
                <a:cs typeface="Arial" charset="0"/>
              </a:rPr>
              <a:t>Subject plasma</a:t>
            </a:r>
          </a:p>
        </p:txBody>
      </p:sp>
      <p:pic>
        <p:nvPicPr>
          <p:cNvPr id="32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9" t="10871" r="4285"/>
          <a:stretch/>
        </p:blipFill>
        <p:spPr bwMode="auto">
          <a:xfrm>
            <a:off x="4953768" y="3835810"/>
            <a:ext cx="1949952" cy="20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7"/>
          <a:stretch/>
        </p:blipFill>
        <p:spPr bwMode="auto">
          <a:xfrm>
            <a:off x="7000818" y="3840480"/>
            <a:ext cx="2006022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43000" y="1371600"/>
            <a:ext cx="20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0" dirty="0" smtClean="0">
                <a:solidFill>
                  <a:srgbClr val="FF0000"/>
                </a:solidFill>
                <a:effectLst/>
                <a:cs typeface="Arial" charset="0"/>
              </a:rPr>
              <a:t>3 and 15 MeV protons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64268" y="6035040"/>
            <a:ext cx="1927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0" dirty="0" smtClean="0">
                <a:solidFill>
                  <a:prstClr val="black"/>
                </a:solidFill>
                <a:effectLst/>
                <a:cs typeface="Arial" charset="0"/>
              </a:rPr>
              <a:t>Fast-ignition capsule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75225" y="6035040"/>
            <a:ext cx="2211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0" dirty="0" smtClean="0">
                <a:solidFill>
                  <a:prstClr val="black"/>
                </a:solidFill>
                <a:effectLst/>
                <a:cs typeface="Arial" charset="0"/>
              </a:rPr>
              <a:t>Laser-foil plasma bubble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93882" y="6035040"/>
            <a:ext cx="129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1600" b="0" dirty="0" smtClean="0">
                <a:solidFill>
                  <a:prstClr val="black"/>
                </a:solidFill>
                <a:effectLst/>
                <a:cs typeface="Arial" charset="0"/>
              </a:rPr>
              <a:t>ICF hohlraum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023129" y="3915820"/>
            <a:ext cx="1823191" cy="1840230"/>
            <a:chOff x="2840248" y="3915820"/>
            <a:chExt cx="1823191" cy="1840230"/>
          </a:xfrm>
        </p:grpSpPr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0248" y="3915820"/>
              <a:ext cx="1823191" cy="1840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2840248" y="3915820"/>
              <a:ext cx="222992" cy="33614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b="0">
                <a:solidFill>
                  <a:prstClr val="white"/>
                </a:solidFill>
                <a:effectLst/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 flipH="1">
            <a:off x="4206240" y="2981581"/>
            <a:ext cx="182880" cy="813179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598841" y="2981581"/>
            <a:ext cx="933279" cy="813179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865996" y="2960430"/>
            <a:ext cx="2220604" cy="83433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607892" y="0"/>
            <a:ext cx="7758867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MIT has developed a D3He </a:t>
            </a:r>
            <a:r>
              <a:rPr lang="en-US" sz="2200" dirty="0" err="1" smtClean="0">
                <a:solidFill>
                  <a:srgbClr val="660033"/>
                </a:solidFill>
                <a:effectLst/>
                <a:cs typeface="Arial" charset="0"/>
              </a:rPr>
              <a:t>monoenergetic</a:t>
            </a:r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 particle platform for radiography of HEDP experiments </a:t>
            </a:r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34" name="Straight Connector 16"/>
          <p:cNvCxnSpPr>
            <a:cxnSpLocks noChangeShapeType="1"/>
          </p:cNvCxnSpPr>
          <p:nvPr/>
        </p:nvCxnSpPr>
        <p:spPr bwMode="auto">
          <a:xfrm>
            <a:off x="11289" y="8031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5002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857250" y="2857500"/>
            <a:ext cx="710946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r>
              <a:rPr lang="en-US" sz="3600" dirty="0" smtClean="0">
                <a:solidFill>
                  <a:srgbClr val="660033"/>
                </a:solidFill>
                <a:effectLst/>
                <a:cs typeface="Arial" charset="0"/>
              </a:rPr>
              <a:t>Thank you for your attention!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82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52063" y="1190982"/>
            <a:ext cx="7885644" cy="5080309"/>
            <a:chOff x="652063" y="935846"/>
            <a:chExt cx="7885644" cy="508030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063" y="935846"/>
              <a:ext cx="7885644" cy="50803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1133255" y="1937699"/>
              <a:ext cx="1441733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Laser Driver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35795" y="2691714"/>
              <a:ext cx="1326768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Laser Light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43149" y="1257944"/>
              <a:ext cx="1053604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Target Injection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79536" y="1996608"/>
              <a:ext cx="1053604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Lithium Blanket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99613" y="2542667"/>
              <a:ext cx="1636400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Heat Transfer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93723" y="1536934"/>
              <a:ext cx="1111901" cy="21693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34724" y="1635216"/>
              <a:ext cx="2100781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Target Fabrication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99722" y="3163002"/>
              <a:ext cx="1386847" cy="646331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Tritium Fuel Cycle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56169" y="4282345"/>
              <a:ext cx="981538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Heat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Exchg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36509" y="5630111"/>
              <a:ext cx="1047084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Turbine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43149" y="4542632"/>
              <a:ext cx="1197465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12 meters</a:t>
              </a:r>
            </a:p>
          </p:txBody>
        </p:sp>
      </p:grp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09037" y="184808"/>
            <a:ext cx="7758867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Concept for an ICF power plant</a:t>
            </a:r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</p:txBody>
      </p:sp>
      <p:cxnSp>
        <p:nvCxnSpPr>
          <p:cNvPr id="30" name="Straight Connector 16"/>
          <p:cNvCxnSpPr>
            <a:cxnSpLocks noChangeShapeType="1"/>
          </p:cNvCxnSpPr>
          <p:nvPr/>
        </p:nvCxnSpPr>
        <p:spPr bwMode="auto">
          <a:xfrm>
            <a:off x="11289" y="8031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6679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925"/>
            <a:ext cx="7191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/>
            <a:endParaRPr lang="en-US" sz="2200" dirty="0">
              <a:solidFill>
                <a:srgbClr val="660033"/>
              </a:solidFill>
              <a:effectLst/>
              <a:cs typeface="Arial" charset="0"/>
            </a:endParaRPr>
          </a:p>
          <a:p>
            <a:pPr marL="457200"/>
            <a:endParaRPr lang="en-US" sz="2200" dirty="0" smtClean="0">
              <a:solidFill>
                <a:srgbClr val="660033"/>
              </a:solidFill>
              <a:effectLst/>
              <a:cs typeface="Arial" charset="0"/>
            </a:endParaRPr>
          </a:p>
          <a:p>
            <a:pPr marL="292100"/>
            <a:r>
              <a:rPr lang="en-US" sz="2200" dirty="0" smtClean="0">
                <a:solidFill>
                  <a:srgbClr val="660033"/>
                </a:solidFill>
                <a:effectLst/>
                <a:cs typeface="Arial" charset="0"/>
              </a:rPr>
              <a:t>There are three main approaches to confining a fusion plasma</a:t>
            </a:r>
            <a:endParaRPr lang="en-US" sz="2200" b="1" baseline="0" dirty="0" smtClean="0">
              <a:solidFill>
                <a:srgbClr val="660033"/>
              </a:solidFill>
              <a:effectLst/>
              <a:cs typeface="Arial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534400" y="6491288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A3E1A0C-EBE9-4366-9E2B-077D74CD35BC}" type="slidenum">
              <a:rPr kumimoji="0" lang="en-US" sz="1400" baseline="0">
                <a:effectLst/>
                <a:latin typeface="Arial" charset="0"/>
                <a:cs typeface="Arial" charset="0"/>
              </a:rPr>
              <a:pPr algn="r" eaLnBrk="1" hangingPunct="1"/>
              <a:t>9</a:t>
            </a:fld>
            <a:endParaRPr kumimoji="0" lang="en-US" sz="1400" baseline="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604359" y="1238209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effectLst/>
              </a:rPr>
              <a:t>Gravitational confinement</a:t>
            </a: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3536829" y="1238621"/>
            <a:ext cx="17476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smtClean="0">
                <a:effectLst/>
              </a:rPr>
              <a:t>Magnetic confinement</a:t>
            </a:r>
            <a:endParaRPr lang="en-US" dirty="0">
              <a:effectLst/>
            </a:endParaRP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6543763" y="1238498"/>
            <a:ext cx="16264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effectLst/>
              </a:rPr>
              <a:t>Inertial </a:t>
            </a:r>
            <a:r>
              <a:rPr lang="en-US" dirty="0" smtClean="0">
                <a:effectLst/>
              </a:rPr>
              <a:t>confinement</a:t>
            </a:r>
            <a:endParaRPr lang="en-US" dirty="0">
              <a:effectLst/>
            </a:endParaRPr>
          </a:p>
        </p:txBody>
      </p:sp>
      <p:pic>
        <p:nvPicPr>
          <p:cNvPr id="48" name="Picture 11" descr="NIF_building_layout"/>
          <p:cNvPicPr>
            <a:picLocks noChangeAspect="1" noChangeArrowheads="1"/>
          </p:cNvPicPr>
          <p:nvPr/>
        </p:nvPicPr>
        <p:blipFill>
          <a:blip r:embed="rId4" cstate="print"/>
          <a:srcRect l="55772" t="46671" r="7039"/>
          <a:stretch>
            <a:fillRect/>
          </a:stretch>
        </p:blipFill>
        <p:spPr bwMode="auto">
          <a:xfrm>
            <a:off x="6049160" y="1994524"/>
            <a:ext cx="2461490" cy="2284422"/>
          </a:xfrm>
          <a:prstGeom prst="rect">
            <a:avLst/>
          </a:prstGeom>
          <a:noFill/>
        </p:spPr>
      </p:pic>
      <p:pic>
        <p:nvPicPr>
          <p:cNvPr id="49" name="Picture 12" descr="Tokmak_-_ITER_c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5579" y="1902910"/>
            <a:ext cx="2397557" cy="2397557"/>
          </a:xfrm>
          <a:prstGeom prst="rect">
            <a:avLst/>
          </a:prstGeom>
          <a:noFill/>
        </p:spPr>
      </p:pic>
      <p:pic>
        <p:nvPicPr>
          <p:cNvPr id="50" name="Picture 2" descr="The Sun. Image credit: NASA/SD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570" y="1902908"/>
            <a:ext cx="2280846" cy="2280846"/>
          </a:xfrm>
          <a:prstGeom prst="rect">
            <a:avLst/>
          </a:prstGeom>
          <a:noFill/>
        </p:spPr>
      </p:pic>
      <p:pic>
        <p:nvPicPr>
          <p:cNvPr id="51" name="Picture 3" descr="capture1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480713" y="4583875"/>
            <a:ext cx="8205151" cy="1907413"/>
          </a:xfrm>
          <a:noFill/>
          <a:ln/>
        </p:spPr>
      </p:pic>
      <p:cxnSp>
        <p:nvCxnSpPr>
          <p:cNvPr id="52" name="Straight Connector 16"/>
          <p:cNvCxnSpPr>
            <a:cxnSpLocks noChangeShapeType="1"/>
          </p:cNvCxnSpPr>
          <p:nvPr/>
        </p:nvCxnSpPr>
        <p:spPr bwMode="auto">
          <a:xfrm>
            <a:off x="11289" y="1107996"/>
            <a:ext cx="9144000" cy="0"/>
          </a:xfrm>
          <a:prstGeom prst="line">
            <a:avLst/>
          </a:prstGeom>
          <a:noFill/>
          <a:ln w="2540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-586" y="3"/>
            <a:ext cx="1375698" cy="307777"/>
          </a:xfrm>
          <a:prstGeom prst="rect">
            <a:avLst/>
          </a:prstGeom>
          <a:solidFill>
            <a:srgbClr val="660033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Fusion basics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23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rectorate_template_v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rectorate_template_vg">
      <a:majorFont>
        <a:latin typeface="Arial Narrow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/>
      <a:lstStyle/>
    </a:lnDef>
  </a:objectDefaults>
  <a:extraClrSchemeLst>
    <a:extraClrScheme>
      <a:clrScheme name="directorate_template_v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rectorate_template_v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rectorate_template_vg">
      <a:majorFont>
        <a:latin typeface="Arial Narrow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/>
      <a:lstStyle/>
    </a:lnDef>
  </a:objectDefaults>
  <a:extraClrSchemeLst>
    <a:extraClrScheme>
      <a:clrScheme name="directorate_template_v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irectorate_template_v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rectorate_template_vg">
      <a:majorFont>
        <a:latin typeface="Arial Narrow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/>
      <a:lstStyle/>
    </a:lnDef>
  </a:objectDefaults>
  <a:extraClrSchemeLst>
    <a:extraClrScheme>
      <a:clrScheme name="directorate_template_v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2013_LLNL_template_v2.05_D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>
        <a:ln w="31750" cmpd="sng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8_2015_PPT_UNC_V8.2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20259</TotalTime>
  <Words>4890</Words>
  <Application>Microsoft Office PowerPoint</Application>
  <PresentationFormat>On-screen Show (4:3)</PresentationFormat>
  <Paragraphs>1237</Paragraphs>
  <Slides>83</Slides>
  <Notes>27</Notes>
  <HiddenSlides>0</HiddenSlides>
  <MMClips>3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83</vt:i4>
      </vt:variant>
    </vt:vector>
  </HeadingPairs>
  <TitlesOfParts>
    <vt:vector size="109" baseType="lpstr">
      <vt:lpstr>ＭＳ Ｐゴシック</vt:lpstr>
      <vt:lpstr>SimSun</vt:lpstr>
      <vt:lpstr>Arial</vt:lpstr>
      <vt:lpstr>Arial Narrow</vt:lpstr>
      <vt:lpstr>Calibri</vt:lpstr>
      <vt:lpstr>Calibri Light</vt:lpstr>
      <vt:lpstr>Geneva CE</vt:lpstr>
      <vt:lpstr>Helvetica</vt:lpstr>
      <vt:lpstr>Impact</vt:lpstr>
      <vt:lpstr>Lucida Grande</vt:lpstr>
      <vt:lpstr>Symbol</vt:lpstr>
      <vt:lpstr>Times</vt:lpstr>
      <vt:lpstr>Times New Roman</vt:lpstr>
      <vt:lpstr>Wingdings</vt:lpstr>
      <vt:lpstr>Wingdings 2</vt:lpstr>
      <vt:lpstr>Default Design</vt:lpstr>
      <vt:lpstr>directorate_template_vg</vt:lpstr>
      <vt:lpstr>1_directorate_template_vg</vt:lpstr>
      <vt:lpstr>2_directorate_template_vg</vt:lpstr>
      <vt:lpstr>Office Theme</vt:lpstr>
      <vt:lpstr>1_Office Theme</vt:lpstr>
      <vt:lpstr>2_2013_LLNL_template_v2.05_DS</vt:lpstr>
      <vt:lpstr>8_2015_PPT_UNC_V8.28</vt:lpstr>
      <vt:lpstr>Equation</vt:lpstr>
      <vt:lpstr>Microsoft Equation 3.0</vt:lpstr>
      <vt:lpstr>KGPlot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Inertial confinement fusion (ICF) seeks to use lasers  or x-rays to compress and ignite a capsule of DT fuel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High-Energy-Density Physics (HEDP) involves studies of matter under extreme states of pressure (~ 1 Mbar to ~ 1000 Gbar)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Firestarter</dc:creator>
  <cp:lastModifiedBy>gatu</cp:lastModifiedBy>
  <cp:revision>914</cp:revision>
  <cp:lastPrinted>2016-03-17T13:42:41Z</cp:lastPrinted>
  <dcterms:created xsi:type="dcterms:W3CDTF">1601-01-01T00:00:00Z</dcterms:created>
  <dcterms:modified xsi:type="dcterms:W3CDTF">2017-06-15T11:58:40Z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