
<file path=[Content_Types].xml><?xml version="1.0" encoding="utf-8"?>
<Types xmlns="http://schemas.openxmlformats.org/package/2006/content-types">
  <Default Extension="xml" ContentType="application/xml"/>
  <Default Extension="tif" ContentType="image/tif"/>
  <Default Extension="jpeg" ContentType="image/jpeg"/>
  <Default Extension="jpg" ContentType="image/jpeg"/>
  <Default Extension="emf" ContentType="image/x-emf"/>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60" r:id="rId2"/>
  </p:sldMasterIdLst>
  <p:notesMasterIdLst>
    <p:notesMasterId r:id="rId52"/>
  </p:notesMasterIdLst>
  <p:sldIdLst>
    <p:sldId id="259" r:id="rId3"/>
    <p:sldId id="260" r:id="rId4"/>
    <p:sldId id="305" r:id="rId5"/>
    <p:sldId id="306" r:id="rId6"/>
    <p:sldId id="258" r:id="rId7"/>
    <p:sldId id="264" r:id="rId8"/>
    <p:sldId id="265" r:id="rId9"/>
    <p:sldId id="309" r:id="rId10"/>
    <p:sldId id="266" r:id="rId11"/>
    <p:sldId id="268" r:id="rId12"/>
    <p:sldId id="276" r:id="rId13"/>
    <p:sldId id="261" r:id="rId14"/>
    <p:sldId id="277" r:id="rId15"/>
    <p:sldId id="279" r:id="rId16"/>
    <p:sldId id="272" r:id="rId17"/>
    <p:sldId id="278" r:id="rId18"/>
    <p:sldId id="280" r:id="rId19"/>
    <p:sldId id="273" r:id="rId20"/>
    <p:sldId id="274" r:id="rId21"/>
    <p:sldId id="289" r:id="rId22"/>
    <p:sldId id="290" r:id="rId23"/>
    <p:sldId id="320" r:id="rId24"/>
    <p:sldId id="291" r:id="rId25"/>
    <p:sldId id="275" r:id="rId26"/>
    <p:sldId id="311" r:id="rId27"/>
    <p:sldId id="312" r:id="rId28"/>
    <p:sldId id="313" r:id="rId29"/>
    <p:sldId id="314" r:id="rId30"/>
    <p:sldId id="315" r:id="rId31"/>
    <p:sldId id="281" r:id="rId32"/>
    <p:sldId id="316" r:id="rId33"/>
    <p:sldId id="317" r:id="rId34"/>
    <p:sldId id="318" r:id="rId35"/>
    <p:sldId id="285" r:id="rId36"/>
    <p:sldId id="282" r:id="rId37"/>
    <p:sldId id="287" r:id="rId38"/>
    <p:sldId id="293" r:id="rId39"/>
    <p:sldId id="322" r:id="rId40"/>
    <p:sldId id="292" r:id="rId41"/>
    <p:sldId id="321" r:id="rId42"/>
    <p:sldId id="297" r:id="rId43"/>
    <p:sldId id="298" r:id="rId44"/>
    <p:sldId id="302" r:id="rId45"/>
    <p:sldId id="296" r:id="rId46"/>
    <p:sldId id="323" r:id="rId47"/>
    <p:sldId id="263" r:id="rId48"/>
    <p:sldId id="324" r:id="rId49"/>
    <p:sldId id="325" r:id="rId50"/>
    <p:sldId id="32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C9CD"/>
    <a:srgbClr val="00FF00"/>
    <a:srgbClr val="8000FF"/>
    <a:srgbClr val="FF00FF"/>
    <a:srgbClr val="00FFFF"/>
    <a:srgbClr val="1B1A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17" autoAdjust="0"/>
  </p:normalViewPr>
  <p:slideViewPr>
    <p:cSldViewPr snapToGrid="0" snapToObjects="1">
      <p:cViewPr>
        <p:scale>
          <a:sx n="110" d="100"/>
          <a:sy n="110" d="100"/>
        </p:scale>
        <p:origin x="-752" y="-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196E1-08C5-EA4C-BC9A-EEBD2FDF0125}" type="datetimeFigureOut">
              <a:rPr lang="en-US" smtClean="0"/>
              <a:t>6/6/16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8C241C-717A-484F-A0D5-9E9DF7953970}" type="slidenum">
              <a:rPr lang="en-US" smtClean="0"/>
              <a:t>‹#›</a:t>
            </a:fld>
            <a:endParaRPr lang="en-US"/>
          </a:p>
        </p:txBody>
      </p:sp>
    </p:spTree>
    <p:extLst>
      <p:ext uri="{BB962C8B-B14F-4D97-AF65-F5344CB8AC3E}">
        <p14:creationId xmlns:p14="http://schemas.microsoft.com/office/powerpoint/2010/main" val="19868523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lvl1pPr>
              <a:lnSpc>
                <a:spcPct val="100000"/>
              </a:lnSpc>
              <a:spcBef>
                <a:spcPts val="400"/>
              </a:spcBef>
              <a:defRPr sz="1200">
                <a:latin typeface="Calibri"/>
                <a:ea typeface="Calibri"/>
                <a:cs typeface="Calibri"/>
                <a:sym typeface="Calibri"/>
              </a:defRPr>
            </a:lvl1pPr>
          </a:lstStyle>
          <a:p>
            <a:pPr lvl="0">
              <a:defRPr sz="1800"/>
            </a:pPr>
            <a:endParaRPr sz="1200" dirty="0"/>
          </a:p>
        </p:txBody>
      </p:sp>
      <p:sp>
        <p:nvSpPr>
          <p:cNvPr id="2" name="Slide Number Placeholder 1"/>
          <p:cNvSpPr>
            <a:spLocks noGrp="1"/>
          </p:cNvSpPr>
          <p:nvPr>
            <p:ph type="sldNum" sz="quarter" idx="10"/>
          </p:nvPr>
        </p:nvSpPr>
        <p:spPr/>
        <p:txBody>
          <a:bodyPr/>
          <a:lstStyle/>
          <a:p>
            <a:fld id="{D94D6BCF-B691-FC48-A2F2-744E03A49C3B}"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007860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19</a:t>
            </a:fld>
            <a:endParaRPr lang="en-US"/>
          </a:p>
        </p:txBody>
      </p:sp>
    </p:spTree>
    <p:extLst>
      <p:ext uri="{BB962C8B-B14F-4D97-AF65-F5344CB8AC3E}">
        <p14:creationId xmlns:p14="http://schemas.microsoft.com/office/powerpoint/2010/main" val="294933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Particle is free to move along the magnetic field line. As a particle moves from a weak-field</a:t>
            </a:r>
            <a:r>
              <a:rPr lang="en-US" baseline="0" dirty="0" smtClean="0"/>
              <a:t> region to a strong-field region, it sees an </a:t>
            </a:r>
            <a:r>
              <a:rPr lang="en-US" baseline="0" dirty="0" smtClean="0"/>
              <a:t>increasing </a:t>
            </a:r>
            <a:r>
              <a:rPr lang="en-US" baseline="0" dirty="0" smtClean="0"/>
              <a:t>B, and therefore its perpendicular velocity must increase in order to keep mu constant. Total energy must remain constant, so parallel velocity must decrease. If B is large enough, </a:t>
            </a:r>
            <a:r>
              <a:rPr lang="en-US" baseline="0" dirty="0" err="1" smtClean="0"/>
              <a:t>vparallel</a:t>
            </a:r>
            <a:r>
              <a:rPr lang="en-US" baseline="0" dirty="0" smtClean="0"/>
              <a:t> will eventually become zero and the particle is reflected back to the weak-field region. </a:t>
            </a:r>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20</a:t>
            </a:fld>
            <a:endParaRPr lang="en-US"/>
          </a:p>
        </p:txBody>
      </p:sp>
    </p:spTree>
    <p:extLst>
      <p:ext uri="{BB962C8B-B14F-4D97-AF65-F5344CB8AC3E}">
        <p14:creationId xmlns:p14="http://schemas.microsoft.com/office/powerpoint/2010/main" val="3417310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21</a:t>
            </a:fld>
            <a:endParaRPr lang="en-US"/>
          </a:p>
        </p:txBody>
      </p:sp>
    </p:spTree>
    <p:extLst>
      <p:ext uri="{BB962C8B-B14F-4D97-AF65-F5344CB8AC3E}">
        <p14:creationId xmlns:p14="http://schemas.microsoft.com/office/powerpoint/2010/main" val="3417310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22</a:t>
            </a:fld>
            <a:endParaRPr lang="en-US"/>
          </a:p>
        </p:txBody>
      </p:sp>
    </p:spTree>
    <p:extLst>
      <p:ext uri="{BB962C8B-B14F-4D97-AF65-F5344CB8AC3E}">
        <p14:creationId xmlns:p14="http://schemas.microsoft.com/office/powerpoint/2010/main" val="3417310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Charged particles can be trapped by Earth’s magnetic field,</a:t>
            </a:r>
            <a:r>
              <a:rPr lang="en-US" baseline="0" dirty="0" smtClean="0"/>
              <a:t> and people study this space weather because it can strongly affect spacecraft or communications, especially during geomagnetic storms </a:t>
            </a:r>
            <a:r>
              <a:rPr lang="en-US" baseline="0" dirty="0" smtClean="0"/>
              <a:t>so they want to understand </a:t>
            </a:r>
            <a:r>
              <a:rPr lang="en-US" baseline="0" dirty="0" smtClean="0"/>
              <a:t>how </a:t>
            </a:r>
            <a:r>
              <a:rPr lang="en-US" dirty="0" smtClean="0"/>
              <a:t>energetic particles </a:t>
            </a:r>
            <a:r>
              <a:rPr lang="en-US" dirty="0" smtClean="0"/>
              <a:t>precipitate </a:t>
            </a:r>
            <a:r>
              <a:rPr lang="en-US" dirty="0" smtClean="0"/>
              <a:t>from the radiation belts into the polar region of Earth’s upper </a:t>
            </a:r>
            <a:r>
              <a:rPr lang="en-US" dirty="0" smtClean="0"/>
              <a:t>atmosphere. </a:t>
            </a:r>
            <a:endParaRPr lang="en-US" dirty="0" smtClean="0"/>
          </a:p>
        </p:txBody>
      </p:sp>
      <p:sp>
        <p:nvSpPr>
          <p:cNvPr id="4" name="Slide Number Placeholder 3"/>
          <p:cNvSpPr>
            <a:spLocks noGrp="1"/>
          </p:cNvSpPr>
          <p:nvPr>
            <p:ph type="sldNum" sz="quarter" idx="10"/>
          </p:nvPr>
        </p:nvSpPr>
        <p:spPr/>
        <p:txBody>
          <a:bodyPr/>
          <a:lstStyle/>
          <a:p>
            <a:fld id="{238C241C-717A-484F-A0D5-9E9DF7953970}" type="slidenum">
              <a:rPr lang="en-US" smtClean="0"/>
              <a:t>23</a:t>
            </a:fld>
            <a:endParaRPr lang="en-US"/>
          </a:p>
        </p:txBody>
      </p:sp>
    </p:spTree>
    <p:extLst>
      <p:ext uri="{BB962C8B-B14F-4D97-AF65-F5344CB8AC3E}">
        <p14:creationId xmlns:p14="http://schemas.microsoft.com/office/powerpoint/2010/main" val="74259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8C241C-717A-484F-A0D5-9E9DF7953970}" type="slidenum">
              <a:rPr lang="en-US" smtClean="0"/>
              <a:t>24</a:t>
            </a:fld>
            <a:endParaRPr lang="en-US"/>
          </a:p>
        </p:txBody>
      </p:sp>
    </p:spTree>
    <p:extLst>
      <p:ext uri="{BB962C8B-B14F-4D97-AF65-F5344CB8AC3E}">
        <p14:creationId xmlns:p14="http://schemas.microsoft.com/office/powerpoint/2010/main" val="29493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transverse electric field oscillates at the cyclotron frequency. The particle velocity changes direction every half period, but so does the applied electric field.  SO they remain in phase with each other. Energy is transferred to the charged particle, and the orbit will spiral outward with larger and larger </a:t>
            </a:r>
            <a:r>
              <a:rPr lang="en-US" baseline="0" dirty="0" err="1" smtClean="0"/>
              <a:t>rL</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25</a:t>
            </a:fld>
            <a:endParaRPr lang="en-US"/>
          </a:p>
        </p:txBody>
      </p:sp>
    </p:spTree>
    <p:extLst>
      <p:ext uri="{BB962C8B-B14F-4D97-AF65-F5344CB8AC3E}">
        <p14:creationId xmlns:p14="http://schemas.microsoft.com/office/powerpoint/2010/main" val="557903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 of </a:t>
            </a:r>
            <a:r>
              <a:rPr lang="en-US" dirty="0" err="1" smtClean="0"/>
              <a:t>toroidal</a:t>
            </a:r>
            <a:r>
              <a:rPr lang="en-US" dirty="0" smtClean="0"/>
              <a:t> plasma current creates </a:t>
            </a:r>
            <a:r>
              <a:rPr lang="en-US" dirty="0" err="1" smtClean="0"/>
              <a:t>poloidal</a:t>
            </a:r>
            <a:r>
              <a:rPr lang="en-US" dirty="0" smtClean="0"/>
              <a:t> magnetic field. Guiding</a:t>
            </a:r>
            <a:r>
              <a:rPr lang="en-US" baseline="0" dirty="0" smtClean="0"/>
              <a:t> center drifts cancel – basically shorts out charge separation </a:t>
            </a:r>
            <a:r>
              <a:rPr lang="en-US" baseline="0" dirty="0" smtClean="0"/>
              <a:t>electric </a:t>
            </a:r>
            <a:r>
              <a:rPr lang="en-US" baseline="0" dirty="0" smtClean="0"/>
              <a:t>field due to </a:t>
            </a:r>
            <a:r>
              <a:rPr lang="en-US" baseline="0" dirty="0" smtClean="0"/>
              <a:t>drifts.</a:t>
            </a:r>
            <a:endParaRPr lang="en-US" dirty="0" smtClean="0"/>
          </a:p>
          <a:p>
            <a:r>
              <a:rPr lang="en-US" dirty="0" smtClean="0"/>
              <a:t>Challenge: how to drive current in plasma in steady state</a:t>
            </a:r>
          </a:p>
          <a:p>
            <a:r>
              <a:rPr lang="en-US" dirty="0" smtClean="0"/>
              <a:t>Plasma stability and control (disruptions,</a:t>
            </a:r>
            <a:r>
              <a:rPr lang="en-US" baseline="0" dirty="0" smtClean="0"/>
              <a:t> ELMS, NTM’s)</a:t>
            </a:r>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43</a:t>
            </a:fld>
            <a:endParaRPr lang="en-US"/>
          </a:p>
        </p:txBody>
      </p:sp>
    </p:spTree>
    <p:extLst>
      <p:ext uri="{BB962C8B-B14F-4D97-AF65-F5344CB8AC3E}">
        <p14:creationId xmlns:p14="http://schemas.microsoft.com/office/powerpoint/2010/main" val="3583566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particle doesn’t have enough </a:t>
            </a:r>
            <a:r>
              <a:rPr lang="en-US" dirty="0" err="1" smtClean="0"/>
              <a:t>vparallel</a:t>
            </a:r>
            <a:r>
              <a:rPr lang="en-US" dirty="0" smtClean="0"/>
              <a:t>, it is reflected at some value of Bt. The trapped particle </a:t>
            </a:r>
            <a:r>
              <a:rPr lang="en-US" dirty="0" err="1" smtClean="0"/>
              <a:t>precesses</a:t>
            </a:r>
            <a:r>
              <a:rPr lang="en-US" dirty="0" smtClean="0"/>
              <a:t> </a:t>
            </a:r>
            <a:r>
              <a:rPr lang="en-US" dirty="0" err="1" smtClean="0"/>
              <a:t>toroidally</a:t>
            </a:r>
            <a:r>
              <a:rPr lang="en-US" dirty="0" smtClean="0"/>
              <a:t> while it</a:t>
            </a:r>
            <a:r>
              <a:rPr lang="en-US" baseline="0" dirty="0" smtClean="0"/>
              <a:t> executes </a:t>
            </a:r>
            <a:r>
              <a:rPr lang="en-US" baseline="0" dirty="0" err="1" smtClean="0"/>
              <a:t>poloidal</a:t>
            </a:r>
            <a:r>
              <a:rPr lang="en-US" baseline="0" dirty="0" smtClean="0"/>
              <a:t> banana motion. Turning points defined by E=mu B.</a:t>
            </a:r>
          </a:p>
          <a:p>
            <a:r>
              <a:rPr lang="en-US" baseline="0" dirty="0" smtClean="0"/>
              <a:t>Particles that are not trapped will freely stream along B – called passing  particles</a:t>
            </a:r>
          </a:p>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44</a:t>
            </a:fld>
            <a:endParaRPr lang="en-US"/>
          </a:p>
        </p:txBody>
      </p:sp>
    </p:spTree>
    <p:extLst>
      <p:ext uri="{BB962C8B-B14F-4D97-AF65-F5344CB8AC3E}">
        <p14:creationId xmlns:p14="http://schemas.microsoft.com/office/powerpoint/2010/main" val="189748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Much of plasma physics research </a:t>
            </a:r>
            <a:r>
              <a:rPr lang="en-US" baseline="0" dirty="0" smtClean="0"/>
              <a:t> is focused on solving the problem of fusion energy. For a viable fusion reactor to work you have to have enough fusion reactions occurring. </a:t>
            </a:r>
            <a:r>
              <a:rPr lang="en-US" dirty="0" smtClean="0"/>
              <a:t>To </a:t>
            </a:r>
            <a:r>
              <a:rPr lang="en-US" dirty="0" smtClean="0"/>
              <a:t>get particles to fuse, they have to be really hot. </a:t>
            </a:r>
            <a:r>
              <a:rPr lang="en-US" dirty="0" smtClean="0"/>
              <a:t>The temperature</a:t>
            </a:r>
            <a:r>
              <a:rPr lang="en-US" baseline="0" dirty="0" smtClean="0"/>
              <a:t> must be hot enough to allow the ions to overcome the Coulomb barrier and fuse the nuclei. This requires temperatures of 100-200 million K. The ions have to be confined together in close </a:t>
            </a:r>
            <a:r>
              <a:rPr lang="en-US" baseline="0" dirty="0" err="1" smtClean="0"/>
              <a:t>proximiity</a:t>
            </a:r>
            <a:r>
              <a:rPr lang="en-US" baseline="0" dirty="0" smtClean="0"/>
              <a:t>, at density 2-3x10^20 ions/m^3. The ions must be held together in close proximity long enough to allow collisions to happen before the ions cool (1-2 seconds). In order for the plasma to sustain the fusion reaction and self heat (ignition), the triple product must be larger than about 5x10^21 s-</a:t>
            </a:r>
            <a:r>
              <a:rPr lang="en-US" baseline="0" dirty="0" err="1" smtClean="0"/>
              <a:t>keV</a:t>
            </a:r>
            <a:r>
              <a:rPr lang="en-US" baseline="0" dirty="0" smtClean="0"/>
              <a:t>/m^3. </a:t>
            </a:r>
          </a:p>
          <a:p>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238C241C-717A-484F-A0D5-9E9DF7953970}" type="slidenum">
              <a:rPr lang="en-US" smtClean="0"/>
              <a:t>3</a:t>
            </a:fld>
            <a:endParaRPr lang="en-US"/>
          </a:p>
        </p:txBody>
      </p:sp>
    </p:spTree>
    <p:extLst>
      <p:ext uri="{BB962C8B-B14F-4D97-AF65-F5344CB8AC3E}">
        <p14:creationId xmlns:p14="http://schemas.microsoft.com/office/powerpoint/2010/main" val="93296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t>
            </a:r>
            <a:r>
              <a:rPr lang="en-US" baseline="0" dirty="0" smtClean="0"/>
              <a:t>talk is going to be about how charged particles react to E and B fields, and how you can use these fields to confine them. </a:t>
            </a:r>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4</a:t>
            </a:fld>
            <a:endParaRPr lang="en-US"/>
          </a:p>
        </p:txBody>
      </p:sp>
    </p:spTree>
    <p:extLst>
      <p:ext uri="{BB962C8B-B14F-4D97-AF65-F5344CB8AC3E}">
        <p14:creationId xmlns:p14="http://schemas.microsoft.com/office/powerpoint/2010/main" val="410659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Lorentz </a:t>
            </a:r>
            <a:r>
              <a:rPr lang="en-US" dirty="0" smtClean="0"/>
              <a:t>force</a:t>
            </a:r>
            <a:r>
              <a:rPr lang="en-US" baseline="0" dirty="0" smtClean="0"/>
              <a:t> </a:t>
            </a:r>
            <a:r>
              <a:rPr lang="en-US" dirty="0" smtClean="0"/>
              <a:t>governs </a:t>
            </a:r>
            <a:r>
              <a:rPr lang="en-US" dirty="0" smtClean="0"/>
              <a:t>the interaction of charged particles with a magnetic field. This interaction happens when the particle is moving at an angle to the magnetic field. Bizarrely the field neither attracts nor repels the particle, but applies to it a sideways force, at right angles to both the direction of travel, and the magnetic field lines. </a:t>
            </a:r>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6</a:t>
            </a:fld>
            <a:endParaRPr lang="en-US"/>
          </a:p>
        </p:txBody>
      </p:sp>
    </p:spTree>
    <p:extLst>
      <p:ext uri="{BB962C8B-B14F-4D97-AF65-F5344CB8AC3E}">
        <p14:creationId xmlns:p14="http://schemas.microsoft.com/office/powerpoint/2010/main" val="183763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7</a:t>
            </a:fld>
            <a:endParaRPr lang="en-US"/>
          </a:p>
        </p:txBody>
      </p:sp>
    </p:spTree>
    <p:extLst>
      <p:ext uri="{BB962C8B-B14F-4D97-AF65-F5344CB8AC3E}">
        <p14:creationId xmlns:p14="http://schemas.microsoft.com/office/powerpoint/2010/main" val="1253561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8</a:t>
            </a:fld>
            <a:endParaRPr lang="en-US"/>
          </a:p>
        </p:txBody>
      </p:sp>
    </p:spTree>
    <p:extLst>
      <p:ext uri="{BB962C8B-B14F-4D97-AF65-F5344CB8AC3E}">
        <p14:creationId xmlns:p14="http://schemas.microsoft.com/office/powerpoint/2010/main" val="1253561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9</a:t>
            </a:fld>
            <a:endParaRPr lang="en-US"/>
          </a:p>
        </p:txBody>
      </p:sp>
    </p:spTree>
    <p:extLst>
      <p:ext uri="{BB962C8B-B14F-4D97-AF65-F5344CB8AC3E}">
        <p14:creationId xmlns:p14="http://schemas.microsoft.com/office/powerpoint/2010/main" val="60879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10</a:t>
            </a:fld>
            <a:endParaRPr lang="en-US"/>
          </a:p>
        </p:txBody>
      </p:sp>
    </p:spTree>
    <p:extLst>
      <p:ext uri="{BB962C8B-B14F-4D97-AF65-F5344CB8AC3E}">
        <p14:creationId xmlns:p14="http://schemas.microsoft.com/office/powerpoint/2010/main" val="608798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direction of the gyration is always</a:t>
            </a:r>
            <a:r>
              <a:rPr lang="en-US" baseline="0" dirty="0" smtClean="0"/>
              <a:t> such that the magnetic field generated by the charged particle is opposite to the externally imposed field. (Charge particles tend to reduce the magnetic field)</a:t>
            </a:r>
            <a:endParaRPr lang="en-US" dirty="0"/>
          </a:p>
        </p:txBody>
      </p:sp>
      <p:sp>
        <p:nvSpPr>
          <p:cNvPr id="4" name="Slide Number Placeholder 3"/>
          <p:cNvSpPr>
            <a:spLocks noGrp="1"/>
          </p:cNvSpPr>
          <p:nvPr>
            <p:ph type="sldNum" sz="quarter" idx="10"/>
          </p:nvPr>
        </p:nvSpPr>
        <p:spPr/>
        <p:txBody>
          <a:bodyPr/>
          <a:lstStyle/>
          <a:p>
            <a:fld id="{238C241C-717A-484F-A0D5-9E9DF7953970}" type="slidenum">
              <a:rPr lang="en-US" smtClean="0"/>
              <a:t>18</a:t>
            </a:fld>
            <a:endParaRPr lang="en-US"/>
          </a:p>
        </p:txBody>
      </p:sp>
    </p:spTree>
    <p:extLst>
      <p:ext uri="{BB962C8B-B14F-4D97-AF65-F5344CB8AC3E}">
        <p14:creationId xmlns:p14="http://schemas.microsoft.com/office/powerpoint/2010/main" val="294933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TextBox 1"/>
          <p:cNvSpPr txBox="1"/>
          <p:nvPr userDrawn="1"/>
        </p:nvSpPr>
        <p:spPr>
          <a:xfrm>
            <a:off x="7912100" y="3022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901765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31775" marR="0" indent="-231775" algn="l" defTabSz="457200" rtl="0" eaLnBrk="1" fontAlgn="auto" latinLnBrk="0" hangingPunct="1">
              <a:lnSpc>
                <a:spcPct val="100000"/>
              </a:lnSpc>
              <a:spcBef>
                <a:spcPct val="20000"/>
              </a:spcBef>
              <a:spcAft>
                <a:spcPts val="0"/>
              </a:spcAft>
              <a:buClr>
                <a:schemeClr val="tx2"/>
              </a:buClr>
              <a:buSzTx/>
              <a:buFont typeface="Arial"/>
              <a:buChar char="•"/>
              <a:tabLst/>
              <a:defRPr/>
            </a:lvl1pPr>
            <a:lvl3pPr>
              <a:defRPr sz="1800" i="1"/>
            </a:lvl3pPr>
            <a:lvl4pPr>
              <a:buClr>
                <a:schemeClr val="tx2"/>
              </a:buClr>
              <a:defRPr/>
            </a:lvl4pPr>
            <a:lvl5pPr>
              <a:buClr>
                <a:schemeClr val="tx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11"/>
          <p:cNvSpPr>
            <a:spLocks noGrp="1" noChangeArrowheads="1"/>
          </p:cNvSpPr>
          <p:nvPr>
            <p:ph type="title" idx="4294967295"/>
          </p:nvPr>
        </p:nvSpPr>
        <p:spPr>
          <a:xfrm>
            <a:off x="457199" y="217256"/>
            <a:ext cx="8229601" cy="492991"/>
          </a:xfrm>
          <a:prstGeom prst="rect">
            <a:avLst/>
          </a:prstGeom>
        </p:spPr>
        <p:txBody>
          <a:bodyPr/>
          <a:lstStyle/>
          <a:p>
            <a:endParaRPr lang="en-US" dirty="0" smtClean="0"/>
          </a:p>
        </p:txBody>
      </p:sp>
    </p:spTree>
    <p:extLst>
      <p:ext uri="{BB962C8B-B14F-4D97-AF65-F5344CB8AC3E}">
        <p14:creationId xmlns:p14="http://schemas.microsoft.com/office/powerpoint/2010/main" val="82129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293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PowerPoint_Template_Cover_2012_whit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3EFB8-A348-CC44-AB17-66AFF0E38A1B}" type="datetimeFigureOut">
              <a:rPr lang="en-US" smtClean="0"/>
              <a:t>6/6/16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B351C-20D8-164B-87AE-0366646E161B}" type="slidenum">
              <a:rPr lang="en-US" smtClean="0"/>
              <a:t>‹#›</a:t>
            </a:fld>
            <a:endParaRPr lang="en-US"/>
          </a:p>
        </p:txBody>
      </p:sp>
      <p:pic>
        <p:nvPicPr>
          <p:cNvPr id="10" name="Picture 9"/>
          <p:cNvPicPr>
            <a:picLocks noChangeAspect="1"/>
          </p:cNvPicPr>
          <p:nvPr userDrawn="1"/>
        </p:nvPicPr>
        <p:blipFill>
          <a:blip r:embed="rId4"/>
          <a:stretch>
            <a:fillRect/>
          </a:stretch>
        </p:blipFill>
        <p:spPr>
          <a:xfrm>
            <a:off x="5952733" y="6291142"/>
            <a:ext cx="3124199" cy="454903"/>
          </a:xfrm>
          <a:prstGeom prst="rect">
            <a:avLst/>
          </a:prstGeom>
        </p:spPr>
      </p:pic>
      <p:pic>
        <p:nvPicPr>
          <p:cNvPr id="15" name="Picture 14" descr="BIG-modeonly_d3d_3-01.png"/>
          <p:cNvPicPr>
            <a:picLocks noChangeAspect="1"/>
          </p:cNvPicPr>
          <p:nvPr userDrawn="1"/>
        </p:nvPicPr>
        <p:blipFill rotWithShape="1">
          <a:blip r:embed="rId5">
            <a:extLst>
              <a:ext uri="{28A0092B-C50C-407E-A947-70E740481C1C}">
                <a14:useLocalDpi xmlns:a14="http://schemas.microsoft.com/office/drawing/2010/main" val="0"/>
              </a:ext>
            </a:extLst>
          </a:blip>
          <a:srcRect r="1094"/>
          <a:stretch/>
        </p:blipFill>
        <p:spPr>
          <a:xfrm>
            <a:off x="1109057" y="906526"/>
            <a:ext cx="8034943" cy="5239879"/>
          </a:xfrm>
          <a:prstGeom prst="rect">
            <a:avLst/>
          </a:prstGeom>
        </p:spPr>
      </p:pic>
      <p:sp>
        <p:nvSpPr>
          <p:cNvPr id="16" name="Rectangle 15"/>
          <p:cNvSpPr/>
          <p:nvPr userDrawn="1"/>
        </p:nvSpPr>
        <p:spPr>
          <a:xfrm>
            <a:off x="812800" y="917726"/>
            <a:ext cx="5588002" cy="5373750"/>
          </a:xfrm>
          <a:prstGeom prst="rect">
            <a:avLst/>
          </a:prstGeom>
          <a:gradFill flip="none" rotWithShape="1">
            <a:gsLst>
              <a:gs pos="22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ogo_d3d.png                                                   001FD7E1Macintosh HD                   B75E078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869" y="6146405"/>
            <a:ext cx="1153711" cy="67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530127"/>
      </p:ext>
    </p:extLst>
  </p:cSld>
  <p:clrMap bg1="lt1" tx1="dk1" bg2="lt2" tx2="dk2" accent1="accent1" accent2="accent2" accent3="accent3" accent4="accent4" accent5="accent5" accent6="accent6" hlink="hlink" folHlink="folHlink"/>
  <p:sldLayoutIdLst>
    <p:sldLayoutId id="2147483687" r:id="rId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7" descr="PowerPoint_Template_Cover_2012_white.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208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Century gothic 20 bold</a:t>
            </a:r>
          </a:p>
          <a:p>
            <a:pPr lvl="0"/>
            <a:r>
              <a:rPr lang="en-US"/>
              <a:t>Century gothic 20 bold</a:t>
            </a:r>
          </a:p>
          <a:p>
            <a:pPr lvl="1"/>
            <a:r>
              <a:rPr lang="en-US"/>
              <a:t>Century gothic 18</a:t>
            </a:r>
          </a:p>
          <a:p>
            <a:pPr lvl="1"/>
            <a:r>
              <a:rPr lang="en-US"/>
              <a:t>Century gothic 18</a:t>
            </a:r>
          </a:p>
          <a:p>
            <a:pPr lvl="2"/>
            <a:r>
              <a:rPr lang="en-US"/>
              <a:t>Century gothic 16</a:t>
            </a:r>
          </a:p>
          <a:p>
            <a:pPr lvl="2"/>
            <a:r>
              <a:rPr lang="en-US"/>
              <a:t>Century gothic 16</a:t>
            </a:r>
          </a:p>
          <a:p>
            <a:pPr lvl="0"/>
            <a:r>
              <a:rPr lang="en-US"/>
              <a:t>Century gothic 20 bold</a:t>
            </a:r>
          </a:p>
          <a:p>
            <a:pPr lvl="0"/>
            <a:endParaRPr lang="en-US"/>
          </a:p>
          <a:p>
            <a:pPr lvl="0"/>
            <a:endParaRPr lang="en-US"/>
          </a:p>
          <a:p>
            <a:pPr lvl="2"/>
            <a:endParaRPr lang="en-US"/>
          </a:p>
          <a:p>
            <a:pPr lvl="0"/>
            <a:endParaRPr lang="en-US"/>
          </a:p>
        </p:txBody>
      </p:sp>
      <p:sp>
        <p:nvSpPr>
          <p:cNvPr id="1029" name="Rectangle 13"/>
          <p:cNvSpPr>
            <a:spLocks noChangeArrowheads="1"/>
          </p:cNvSpPr>
          <p:nvPr userDrawn="1"/>
        </p:nvSpPr>
        <p:spPr bwMode="auto">
          <a:xfrm>
            <a:off x="8267700" y="6484938"/>
            <a:ext cx="8382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fld id="{8E1CB282-BDDB-0348-973D-5A7FB5DFE825}" type="slidenum">
              <a:rPr lang="en-US" sz="1000">
                <a:solidFill>
                  <a:srgbClr val="000090"/>
                </a:solidFill>
                <a:latin typeface="Century Gothic" charset="0"/>
                <a:ea typeface="ＭＳ Ｐゴシック" charset="0"/>
                <a:cs typeface="ＭＳ Ｐゴシック" charset="0"/>
              </a:rPr>
              <a:pPr algn="ctr" fontAlgn="base">
                <a:spcBef>
                  <a:spcPct val="0"/>
                </a:spcBef>
                <a:spcAft>
                  <a:spcPct val="0"/>
                </a:spcAft>
              </a:pPr>
              <a:t>‹#›</a:t>
            </a:fld>
            <a:endParaRPr lang="en-US" sz="1000" dirty="0">
              <a:solidFill>
                <a:srgbClr val="000090"/>
              </a:solidFill>
              <a:latin typeface="Century Gothic" charset="0"/>
              <a:ea typeface="ＭＳ Ｐゴシック" charset="0"/>
              <a:cs typeface="ＭＳ Ｐゴシック" charset="0"/>
            </a:endParaRPr>
          </a:p>
        </p:txBody>
      </p:sp>
    </p:spTree>
    <p:extLst>
      <p:ext uri="{BB962C8B-B14F-4D97-AF65-F5344CB8AC3E}">
        <p14:creationId xmlns:p14="http://schemas.microsoft.com/office/powerpoint/2010/main" val="1533262925"/>
      </p:ext>
    </p:extLst>
  </p:cSld>
  <p:clrMap bg1="lt1" tx1="dk1" bg2="lt2" tx2="dk2" accent1="accent1" accent2="accent2" accent3="accent3" accent4="accent4" accent5="accent5" accent6="accent6" hlink="hlink" folHlink="folHlink"/>
  <p:sldLayoutIdLst>
    <p:sldLayoutId id="2147483661" r:id="rId1"/>
    <p:sldLayoutId id="2147483675" r:id="rId2"/>
  </p:sldLayoutIdLst>
  <p:txStyles>
    <p:title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p:titleStyle>
    <p:body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13.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9.png"/><Relationship Id="rId10" Type="http://schemas.openxmlformats.org/officeDocument/2006/relationships/image" Target="../media/image50.png"/></Relationships>
</file>

<file path=ppt/slides/_rels/slide14.xml.rels><?xml version="1.0" encoding="UTF-8" standalone="yes"?>
<Relationships xmlns="http://schemas.openxmlformats.org/package/2006/relationships"><Relationship Id="rId11" Type="http://schemas.openxmlformats.org/officeDocument/2006/relationships/image" Target="../media/image50.png"/><Relationship Id="rId12"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8.png"/><Relationship Id="rId10"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16.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52.png"/></Relationships>
</file>

<file path=ppt/slides/_rels/slide17.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23.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microsoft.com/office/2007/relationships/hdphoto" Target="../media/hdphoto1.wdp"/><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microsoft.com/office/2007/relationships/hdphoto" Target="../media/hdphoto2.wdp"/><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0.jpe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66.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 Id="rId11"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85.tif"/><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23.png"/><Relationship Id="rId5" Type="http://schemas.openxmlformats.org/officeDocument/2006/relationships/image" Target="../media/image85.tif"/><Relationship Id="rId6" Type="http://schemas.openxmlformats.org/officeDocument/2006/relationships/image" Target="../media/image41.png"/><Relationship Id="rId7"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85.tif"/><Relationship Id="rId4" Type="http://schemas.openxmlformats.org/officeDocument/2006/relationships/image" Target="../media/image87.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85.tif"/><Relationship Id="rId4" Type="http://schemas.openxmlformats.org/officeDocument/2006/relationships/image" Target="../media/image41.png"/><Relationship Id="rId5"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png"/><Relationship Id="rId3"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3.png"/><Relationship Id="rId8" Type="http://schemas.openxmlformats.org/officeDocument/2006/relationships/image" Target="../media/image22.png"/><Relationship Id="rId9"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7.png"/><Relationship Id="rId5" Type="http://schemas.openxmlformats.org/officeDocument/2006/relationships/image" Target="../media/image93.png"/><Relationship Id="rId6"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image" Target="../media/image101.jp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10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 Id="rId3"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10.png"/><Relationship Id="rId1" Type="http://schemas.openxmlformats.org/officeDocument/2006/relationships/slideLayout" Target="../slideLayouts/slideLayout3.xml"/><Relationship Id="rId2" Type="http://schemas.openxmlformats.org/officeDocument/2006/relationships/image" Target="../media/image9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2.png"/><Relationship Id="rId3" Type="http://schemas.openxmlformats.org/officeDocument/2006/relationships/image" Target="../media/image1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rl.navy.mil/ppd/content/nrl-plasma-formula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19.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p:nvPr/>
        </p:nvSpPr>
        <p:spPr>
          <a:xfrm>
            <a:off x="200820" y="1266828"/>
            <a:ext cx="8739979" cy="4763846"/>
          </a:xfrm>
          <a:prstGeom prst="rect">
            <a:avLst/>
          </a:prstGeom>
          <a:ln w="12700">
            <a:miter lim="400000"/>
          </a:ln>
          <a:extLst>
            <a:ext uri="{C572A759-6A51-4108-AA02-DFA0A04FC94B}">
              <ma14:wrappingTextBoxFlag xmlns:ma14="http://schemas.microsoft.com/office/mac/drawingml/2011/main" val="1"/>
            </a:ext>
          </a:extLst>
        </p:spPr>
        <p:txBody>
          <a:bodyPr wrap="square" lIns="45709" tIns="45709" rIns="45709" bIns="45709">
            <a:spAutoFit/>
          </a:bodyPr>
          <a:lstStyle/>
          <a:p>
            <a:pPr defTabSz="642783">
              <a:spcBef>
                <a:spcPts val="422"/>
              </a:spcBef>
              <a:defRPr sz="1800"/>
            </a:pPr>
            <a:r>
              <a:rPr sz="2400" b="1" kern="0" dirty="0">
                <a:solidFill>
                  <a:srgbClr val="00217B"/>
                </a:solidFill>
                <a:latin typeface="Century Gothic"/>
                <a:ea typeface="Century Gothic"/>
                <a:cs typeface="Century Gothic"/>
                <a:sym typeface="Century Gothic"/>
              </a:rPr>
              <a:t>Cami </a:t>
            </a:r>
            <a:r>
              <a:rPr sz="2400" b="1" kern="0" dirty="0" smtClean="0">
                <a:solidFill>
                  <a:srgbClr val="00217B"/>
                </a:solidFill>
                <a:latin typeface="Century Gothic"/>
                <a:ea typeface="Century Gothic"/>
                <a:cs typeface="Century Gothic"/>
                <a:sym typeface="Century Gothic"/>
              </a:rPr>
              <a:t>Collins</a:t>
            </a:r>
            <a:r>
              <a:rPr sz="2400" b="1" kern="0" baseline="31999" dirty="0" smtClean="0">
                <a:solidFill>
                  <a:srgbClr val="00217B"/>
                </a:solidFill>
                <a:latin typeface="Century Gothic"/>
                <a:ea typeface="Century Gothic"/>
                <a:cs typeface="Century Gothic"/>
                <a:sym typeface="Century Gothic"/>
              </a:rPr>
              <a:t> </a:t>
            </a:r>
            <a:endParaRPr sz="2400" b="1" kern="0" baseline="31999" dirty="0">
              <a:solidFill>
                <a:srgbClr val="00217B"/>
              </a:solidFill>
              <a:latin typeface="Century Gothic"/>
              <a:ea typeface="Century Gothic"/>
              <a:cs typeface="Century Gothic"/>
              <a:sym typeface="Century Gothic"/>
            </a:endParaRPr>
          </a:p>
          <a:p>
            <a:pPr defTabSz="642783">
              <a:spcBef>
                <a:spcPts val="422"/>
              </a:spcBef>
              <a:defRPr sz="1800"/>
            </a:pPr>
            <a:endParaRPr sz="1200" kern="0" baseline="31999" dirty="0">
              <a:solidFill>
                <a:srgbClr val="00217B"/>
              </a:solidFill>
              <a:latin typeface="Century Gothic"/>
              <a:ea typeface="Century Gothic"/>
              <a:cs typeface="Century Gothic"/>
              <a:sym typeface="Century Gothic"/>
            </a:endParaRPr>
          </a:p>
          <a:p>
            <a:pPr defTabSz="642783">
              <a:spcBef>
                <a:spcPts val="422"/>
              </a:spcBef>
              <a:defRPr sz="1800"/>
            </a:pPr>
            <a:r>
              <a:rPr sz="1600" b="1" kern="0" dirty="0" smtClean="0">
                <a:solidFill>
                  <a:srgbClr val="00217B"/>
                </a:solidFill>
                <a:latin typeface="Century Gothic"/>
                <a:ea typeface="Century Gothic"/>
                <a:cs typeface="Century Gothic"/>
                <a:sym typeface="Century Gothic"/>
              </a:rPr>
              <a:t>General </a:t>
            </a:r>
            <a:r>
              <a:rPr sz="1600" b="1" kern="0" dirty="0">
                <a:solidFill>
                  <a:srgbClr val="00217B"/>
                </a:solidFill>
                <a:latin typeface="Century Gothic"/>
                <a:ea typeface="Century Gothic"/>
                <a:cs typeface="Century Gothic"/>
                <a:sym typeface="Century Gothic"/>
              </a:rPr>
              <a:t>Atomics</a:t>
            </a:r>
            <a:endParaRPr lang="en-US" sz="1600" b="1" kern="0" dirty="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smtClean="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smtClean="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smtClean="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a:solidFill>
                <a:srgbClr val="00217B"/>
              </a:solidFill>
              <a:latin typeface="Century Gothic"/>
              <a:ea typeface="Century Gothic"/>
              <a:cs typeface="Century Gothic"/>
              <a:sym typeface="Century Gothic"/>
            </a:endParaRPr>
          </a:p>
          <a:p>
            <a:pPr defTabSz="642783">
              <a:spcBef>
                <a:spcPts val="422"/>
              </a:spcBef>
              <a:defRPr sz="1800"/>
            </a:pPr>
            <a:endParaRPr lang="en-US" sz="1700" b="1" kern="0" dirty="0" smtClean="0">
              <a:solidFill>
                <a:srgbClr val="00217B"/>
              </a:solidFill>
              <a:latin typeface="Century Gothic"/>
              <a:ea typeface="Century Gothic"/>
              <a:cs typeface="Century Gothic"/>
              <a:sym typeface="Century Gothic"/>
            </a:endParaRPr>
          </a:p>
          <a:p>
            <a:pPr defTabSz="642783">
              <a:spcBef>
                <a:spcPts val="422"/>
              </a:spcBef>
              <a:defRPr sz="1800"/>
            </a:pPr>
            <a:r>
              <a:rPr lang="en-US" sz="1700" b="1" i="1" kern="0" dirty="0" smtClean="0">
                <a:solidFill>
                  <a:srgbClr val="00217B"/>
                </a:solidFill>
                <a:latin typeface="Century Gothic"/>
                <a:ea typeface="Century Gothic"/>
                <a:cs typeface="Century Gothic"/>
                <a:sym typeface="Century Gothic"/>
              </a:rPr>
              <a:t>Presented at the</a:t>
            </a:r>
          </a:p>
          <a:p>
            <a:pPr defTabSz="642783">
              <a:spcBef>
                <a:spcPts val="422"/>
              </a:spcBef>
              <a:defRPr sz="1800"/>
            </a:pPr>
            <a:r>
              <a:rPr lang="en-US" sz="1700" b="1" i="1" kern="0" dirty="0" smtClean="0">
                <a:solidFill>
                  <a:srgbClr val="00217B"/>
                </a:solidFill>
                <a:latin typeface="Century Gothic"/>
                <a:ea typeface="Century Gothic"/>
                <a:cs typeface="Century Gothic"/>
                <a:sym typeface="Century Gothic"/>
              </a:rPr>
              <a:t>SULI Introductory Course in Plasma Physics</a:t>
            </a:r>
          </a:p>
          <a:p>
            <a:pPr defTabSz="642783">
              <a:spcBef>
                <a:spcPts val="422"/>
              </a:spcBef>
              <a:defRPr sz="1800"/>
            </a:pPr>
            <a:r>
              <a:rPr lang="en-US" sz="1700" b="1" i="1" kern="0" dirty="0" smtClean="0">
                <a:solidFill>
                  <a:srgbClr val="00217B"/>
                </a:solidFill>
                <a:latin typeface="Century Gothic"/>
                <a:ea typeface="Century Gothic"/>
                <a:cs typeface="Century Gothic"/>
                <a:sym typeface="Century Gothic"/>
              </a:rPr>
              <a:t>Princeton Plasma Physics Laboratory</a:t>
            </a:r>
            <a:endParaRPr sz="1700" b="1" kern="0" dirty="0">
              <a:solidFill>
                <a:srgbClr val="00217B"/>
              </a:solidFill>
              <a:latin typeface="Century Gothic"/>
              <a:ea typeface="Century Gothic"/>
              <a:cs typeface="Century Gothic"/>
              <a:sym typeface="Century Gothic"/>
            </a:endParaRPr>
          </a:p>
          <a:p>
            <a:pPr defTabSz="642783">
              <a:spcBef>
                <a:spcPts val="422"/>
              </a:spcBef>
              <a:defRPr sz="1800"/>
            </a:pPr>
            <a:r>
              <a:rPr lang="en-US" sz="1600" b="1" i="1" kern="0" dirty="0" smtClean="0">
                <a:solidFill>
                  <a:srgbClr val="00217B"/>
                </a:solidFill>
                <a:latin typeface="Century Gothic"/>
                <a:ea typeface="Century Gothic"/>
                <a:cs typeface="Century Gothic"/>
                <a:sym typeface="Century Gothic"/>
              </a:rPr>
              <a:t>June 6</a:t>
            </a:r>
            <a:r>
              <a:rPr sz="1600" b="1" i="1" kern="0" dirty="0">
                <a:solidFill>
                  <a:srgbClr val="00217B"/>
                </a:solidFill>
                <a:latin typeface="Century Gothic"/>
                <a:ea typeface="Century Gothic"/>
                <a:cs typeface="Century Gothic"/>
                <a:sym typeface="Century Gothic"/>
              </a:rPr>
              <a:t>, 201</a:t>
            </a:r>
            <a:r>
              <a:rPr lang="en-US" sz="1600" b="1" i="1" kern="0" dirty="0">
                <a:solidFill>
                  <a:srgbClr val="00217B"/>
                </a:solidFill>
                <a:latin typeface="Century Gothic"/>
                <a:ea typeface="Century Gothic"/>
                <a:cs typeface="Century Gothic"/>
                <a:sym typeface="Century Gothic"/>
              </a:rPr>
              <a:t>6</a:t>
            </a:r>
            <a:endParaRPr sz="1600" b="1" i="1" kern="0" dirty="0">
              <a:solidFill>
                <a:srgbClr val="00217B"/>
              </a:solidFill>
              <a:latin typeface="Century Gothic"/>
              <a:ea typeface="Century Gothic"/>
              <a:cs typeface="Century Gothic"/>
              <a:sym typeface="Century Gothic"/>
            </a:endParaRPr>
          </a:p>
        </p:txBody>
      </p:sp>
      <p:sp>
        <p:nvSpPr>
          <p:cNvPr id="10" name="Title 2"/>
          <p:cNvSpPr txBox="1">
            <a:spLocks/>
          </p:cNvSpPr>
          <p:nvPr/>
        </p:nvSpPr>
        <p:spPr bwMode="auto">
          <a:xfrm>
            <a:off x="209550" y="141291"/>
            <a:ext cx="8731250" cy="696909"/>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pPr defTabSz="457130">
              <a:defRPr/>
            </a:pPr>
            <a:r>
              <a:rPr lang="en-US" dirty="0" smtClean="0">
                <a:latin typeface="Century Gothic"/>
              </a:rPr>
              <a:t>Single Particle Motion</a:t>
            </a:r>
            <a:endParaRPr lang="en-US" i="1" dirty="0" smtClean="0">
              <a:latin typeface="Century Gothic"/>
            </a:endParaRPr>
          </a:p>
        </p:txBody>
      </p:sp>
      <p:sp>
        <p:nvSpPr>
          <p:cNvPr id="2" name="TextBox 1"/>
          <p:cNvSpPr txBox="1"/>
          <p:nvPr/>
        </p:nvSpPr>
        <p:spPr>
          <a:xfrm>
            <a:off x="6080992" y="5892174"/>
            <a:ext cx="3063008" cy="276999"/>
          </a:xfrm>
          <a:prstGeom prst="rect">
            <a:avLst/>
          </a:prstGeom>
          <a:noFill/>
        </p:spPr>
        <p:txBody>
          <a:bodyPr wrap="none" rtlCol="0">
            <a:spAutoFit/>
          </a:bodyPr>
          <a:lstStyle/>
          <a:p>
            <a:r>
              <a:rPr lang="en-US" sz="1200" dirty="0" smtClean="0"/>
              <a:t>Image credit: Pace et. </a:t>
            </a:r>
            <a:r>
              <a:rPr lang="en-US" sz="1200" dirty="0" err="1" smtClean="0"/>
              <a:t>al.,</a:t>
            </a:r>
            <a:r>
              <a:rPr lang="en-US" sz="1200" i="1" dirty="0" err="1" smtClean="0"/>
              <a:t>Physics</a:t>
            </a:r>
            <a:r>
              <a:rPr lang="en-US" sz="1200" i="1" dirty="0" smtClean="0"/>
              <a:t> Today </a:t>
            </a:r>
            <a:r>
              <a:rPr lang="en-US" sz="1200" dirty="0" smtClean="0"/>
              <a:t>(2015) </a:t>
            </a:r>
            <a:endParaRPr lang="en-US" sz="1200" dirty="0"/>
          </a:p>
        </p:txBody>
      </p:sp>
    </p:spTree>
    <p:extLst>
      <p:ext uri="{BB962C8B-B14F-4D97-AF65-F5344CB8AC3E}">
        <p14:creationId xmlns:p14="http://schemas.microsoft.com/office/powerpoint/2010/main" val="276743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Solve the Differential Equations </a:t>
            </a:r>
            <a:endParaRPr lang="en-US" dirty="0"/>
          </a:p>
        </p:txBody>
      </p:sp>
      <p:pic>
        <p:nvPicPr>
          <p:cNvPr id="13" name="Picture 12"/>
          <p:cNvPicPr>
            <a:picLocks noChangeAspect="1"/>
          </p:cNvPicPr>
          <p:nvPr/>
        </p:nvPicPr>
        <p:blipFill>
          <a:blip r:embed="rId3"/>
          <a:stretch>
            <a:fillRect/>
          </a:stretch>
        </p:blipFill>
        <p:spPr>
          <a:xfrm>
            <a:off x="4733935" y="1221736"/>
            <a:ext cx="2898182" cy="959663"/>
          </a:xfrm>
          <a:prstGeom prst="rect">
            <a:avLst/>
          </a:prstGeom>
        </p:spPr>
      </p:pic>
      <p:sp>
        <p:nvSpPr>
          <p:cNvPr id="15" name="TextBox 14"/>
          <p:cNvSpPr txBox="1"/>
          <p:nvPr/>
        </p:nvSpPr>
        <p:spPr>
          <a:xfrm>
            <a:off x="511617" y="2422982"/>
            <a:ext cx="7527684" cy="369332"/>
          </a:xfrm>
          <a:prstGeom prst="rect">
            <a:avLst/>
          </a:prstGeom>
          <a:noFill/>
        </p:spPr>
        <p:txBody>
          <a:bodyPr wrap="none" rtlCol="0">
            <a:spAutoFit/>
          </a:bodyPr>
          <a:lstStyle/>
          <a:p>
            <a:r>
              <a:rPr lang="en-US" dirty="0" smtClean="0"/>
              <a:t>These differential equations can be solved using </a:t>
            </a:r>
            <a:r>
              <a:rPr lang="en-US" dirty="0" err="1" smtClean="0"/>
              <a:t>sines</a:t>
            </a:r>
            <a:r>
              <a:rPr lang="en-US" dirty="0" smtClean="0"/>
              <a:t> and cosines:</a:t>
            </a:r>
            <a:endParaRPr lang="en-US" dirty="0"/>
          </a:p>
        </p:txBody>
      </p:sp>
      <p:pic>
        <p:nvPicPr>
          <p:cNvPr id="10" name="Picture 9"/>
          <p:cNvPicPr>
            <a:picLocks noChangeAspect="1"/>
          </p:cNvPicPr>
          <p:nvPr/>
        </p:nvPicPr>
        <p:blipFill>
          <a:blip r:embed="rId4"/>
          <a:stretch>
            <a:fillRect/>
          </a:stretch>
        </p:blipFill>
        <p:spPr>
          <a:xfrm>
            <a:off x="1513803" y="1214724"/>
            <a:ext cx="2641844" cy="966675"/>
          </a:xfrm>
          <a:prstGeom prst="rect">
            <a:avLst/>
          </a:prstGeom>
        </p:spPr>
      </p:pic>
      <p:pic>
        <p:nvPicPr>
          <p:cNvPr id="11" name="Picture 10"/>
          <p:cNvPicPr>
            <a:picLocks noChangeAspect="1"/>
          </p:cNvPicPr>
          <p:nvPr/>
        </p:nvPicPr>
        <p:blipFill>
          <a:blip r:embed="rId5"/>
          <a:stretch>
            <a:fillRect/>
          </a:stretch>
        </p:blipFill>
        <p:spPr>
          <a:xfrm>
            <a:off x="4873052" y="3004901"/>
            <a:ext cx="3436458" cy="766999"/>
          </a:xfrm>
          <a:prstGeom prst="rect">
            <a:avLst/>
          </a:prstGeom>
        </p:spPr>
      </p:pic>
      <p:pic>
        <p:nvPicPr>
          <p:cNvPr id="14" name="Picture 13"/>
          <p:cNvPicPr>
            <a:picLocks noChangeAspect="1"/>
          </p:cNvPicPr>
          <p:nvPr/>
        </p:nvPicPr>
        <p:blipFill>
          <a:blip r:embed="rId6"/>
          <a:stretch>
            <a:fillRect/>
          </a:stretch>
        </p:blipFill>
        <p:spPr>
          <a:xfrm>
            <a:off x="841896" y="2955639"/>
            <a:ext cx="3199451" cy="816261"/>
          </a:xfrm>
          <a:prstGeom prst="rect">
            <a:avLst/>
          </a:prstGeom>
        </p:spPr>
      </p:pic>
      <p:sp>
        <p:nvSpPr>
          <p:cNvPr id="21" name="Rectangle 20"/>
          <p:cNvSpPr/>
          <p:nvPr/>
        </p:nvSpPr>
        <p:spPr>
          <a:xfrm>
            <a:off x="776219" y="4170208"/>
            <a:ext cx="4102164" cy="369332"/>
          </a:xfrm>
          <a:prstGeom prst="rect">
            <a:avLst/>
          </a:prstGeom>
        </p:spPr>
        <p:txBody>
          <a:bodyPr wrap="square">
            <a:spAutoFit/>
          </a:bodyPr>
          <a:lstStyle/>
          <a:p>
            <a:endParaRPr lang="en-US" dirty="0"/>
          </a:p>
        </p:txBody>
      </p:sp>
      <p:grpSp>
        <p:nvGrpSpPr>
          <p:cNvPr id="2" name="Group 1"/>
          <p:cNvGrpSpPr/>
          <p:nvPr/>
        </p:nvGrpSpPr>
        <p:grpSpPr>
          <a:xfrm>
            <a:off x="511617" y="3538760"/>
            <a:ext cx="8465632" cy="2396978"/>
            <a:chOff x="511617" y="3538760"/>
            <a:chExt cx="8465632" cy="2396978"/>
          </a:xfrm>
        </p:grpSpPr>
        <p:pic>
          <p:nvPicPr>
            <p:cNvPr id="20" name="Picture 19"/>
            <p:cNvPicPr>
              <a:picLocks noChangeAspect="1"/>
            </p:cNvPicPr>
            <p:nvPr/>
          </p:nvPicPr>
          <p:blipFill>
            <a:blip r:embed="rId7"/>
            <a:stretch>
              <a:fillRect/>
            </a:stretch>
          </p:blipFill>
          <p:spPr>
            <a:xfrm>
              <a:off x="904515" y="4489498"/>
              <a:ext cx="2233580" cy="682176"/>
            </a:xfrm>
            <a:prstGeom prst="rect">
              <a:avLst/>
            </a:prstGeom>
          </p:spPr>
        </p:pic>
        <p:sp>
          <p:nvSpPr>
            <p:cNvPr id="22" name="Rectangle 21"/>
            <p:cNvSpPr/>
            <p:nvPr/>
          </p:nvSpPr>
          <p:spPr>
            <a:xfrm>
              <a:off x="511617" y="5286414"/>
              <a:ext cx="3370400" cy="646331"/>
            </a:xfrm>
            <a:prstGeom prst="rect">
              <a:avLst/>
            </a:prstGeom>
          </p:spPr>
          <p:txBody>
            <a:bodyPr wrap="square">
              <a:spAutoFit/>
            </a:bodyPr>
            <a:lstStyle/>
            <a:p>
              <a:r>
                <a:rPr lang="en-US" dirty="0" smtClean="0"/>
                <a:t>the magnitude of the initial velocity perpendicular to </a:t>
              </a:r>
              <a:r>
                <a:rPr lang="en-US" b="1" i="1" dirty="0" smtClean="0">
                  <a:latin typeface="Times New Roman"/>
                  <a:cs typeface="Times New Roman"/>
                </a:rPr>
                <a:t>B</a:t>
              </a:r>
              <a:endParaRPr lang="en-US" b="1" i="1" dirty="0">
                <a:latin typeface="Times New Roman"/>
                <a:cs typeface="Times New Roman"/>
              </a:endParaRPr>
            </a:p>
          </p:txBody>
        </p:sp>
        <p:sp>
          <p:nvSpPr>
            <p:cNvPr id="24" name="TextBox 23"/>
            <p:cNvSpPr txBox="1"/>
            <p:nvPr/>
          </p:nvSpPr>
          <p:spPr>
            <a:xfrm>
              <a:off x="4342380" y="4735409"/>
              <a:ext cx="2363220" cy="1200329"/>
            </a:xfrm>
            <a:prstGeom prst="rect">
              <a:avLst/>
            </a:prstGeom>
            <a:noFill/>
          </p:spPr>
          <p:txBody>
            <a:bodyPr wrap="square" rtlCol="0">
              <a:spAutoFit/>
            </a:bodyPr>
            <a:lstStyle/>
            <a:p>
              <a:r>
                <a:rPr lang="en-US" dirty="0" smtClean="0"/>
                <a:t>an arbitrary phase to match the initial velocity conditions</a:t>
              </a:r>
              <a:r>
                <a:rPr lang="el-GR" dirty="0" smtClean="0"/>
                <a:t> </a:t>
              </a:r>
            </a:p>
            <a:p>
              <a:endParaRPr lang="en-US" dirty="0"/>
            </a:p>
          </p:txBody>
        </p:sp>
        <p:cxnSp>
          <p:nvCxnSpPr>
            <p:cNvPr id="25" name="Straight Arrow Connector 24"/>
            <p:cNvCxnSpPr/>
            <p:nvPr/>
          </p:nvCxnSpPr>
          <p:spPr>
            <a:xfrm flipV="1">
              <a:off x="1234433" y="3644147"/>
              <a:ext cx="403564" cy="947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3731572" y="3636050"/>
              <a:ext cx="1002363" cy="1068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5665148" y="3538760"/>
              <a:ext cx="649927" cy="5538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6315075" y="3960801"/>
              <a:ext cx="2662174" cy="646331"/>
            </a:xfrm>
            <a:prstGeom prst="rect">
              <a:avLst/>
            </a:prstGeom>
          </p:spPr>
          <p:txBody>
            <a:bodyPr wrap="square">
              <a:spAutoFit/>
            </a:bodyPr>
            <a:lstStyle/>
            <a:p>
              <a:r>
                <a:rPr lang="en-US" dirty="0"/>
                <a:t>a</a:t>
              </a:r>
              <a:r>
                <a:rPr lang="en-US" dirty="0" smtClean="0"/>
                <a:t>ccount for positive or negative </a:t>
              </a:r>
              <a:r>
                <a:rPr lang="en-US" i="1" dirty="0" smtClean="0"/>
                <a:t>q </a:t>
              </a:r>
              <a:endParaRPr lang="en-US" i="1" dirty="0"/>
            </a:p>
          </p:txBody>
        </p:sp>
      </p:grpSp>
    </p:spTree>
    <p:extLst>
      <p:ext uri="{BB962C8B-B14F-4D97-AF65-F5344CB8AC3E}">
        <p14:creationId xmlns:p14="http://schemas.microsoft.com/office/powerpoint/2010/main" val="25595613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352923" y="2380547"/>
            <a:ext cx="3962400" cy="710648"/>
          </a:xfrm>
          <a:prstGeom prst="rect">
            <a:avLst/>
          </a:prstGeom>
        </p:spPr>
      </p:pic>
      <p:pic>
        <p:nvPicPr>
          <p:cNvPr id="18" name="Picture 17"/>
          <p:cNvPicPr>
            <a:picLocks noChangeAspect="1"/>
          </p:cNvPicPr>
          <p:nvPr/>
        </p:nvPicPr>
        <p:blipFill>
          <a:blip r:embed="rId3"/>
          <a:stretch>
            <a:fillRect/>
          </a:stretch>
        </p:blipFill>
        <p:spPr>
          <a:xfrm>
            <a:off x="4781660" y="2369568"/>
            <a:ext cx="4108492" cy="748283"/>
          </a:xfrm>
          <a:prstGeom prst="rect">
            <a:avLst/>
          </a:prstGeom>
        </p:spPr>
      </p:pic>
      <p:sp>
        <p:nvSpPr>
          <p:cNvPr id="4" name="TextBox 3"/>
          <p:cNvSpPr txBox="1"/>
          <p:nvPr/>
        </p:nvSpPr>
        <p:spPr>
          <a:xfrm>
            <a:off x="368798" y="1836583"/>
            <a:ext cx="2673891" cy="369332"/>
          </a:xfrm>
          <a:prstGeom prst="rect">
            <a:avLst/>
          </a:prstGeom>
          <a:noFill/>
        </p:spPr>
        <p:txBody>
          <a:bodyPr wrap="none" rtlCol="0">
            <a:spAutoFit/>
          </a:bodyPr>
          <a:lstStyle/>
          <a:p>
            <a:r>
              <a:rPr lang="en-US" dirty="0" smtClean="0"/>
              <a:t>Integrating, we obtain</a:t>
            </a:r>
            <a:endParaRPr lang="en-US" dirty="0"/>
          </a:p>
        </p:txBody>
      </p:sp>
      <p:grpSp>
        <p:nvGrpSpPr>
          <p:cNvPr id="2" name="Group 1"/>
          <p:cNvGrpSpPr/>
          <p:nvPr/>
        </p:nvGrpSpPr>
        <p:grpSpPr>
          <a:xfrm>
            <a:off x="304488" y="3485139"/>
            <a:ext cx="8585664" cy="3032347"/>
            <a:chOff x="304488" y="3485139"/>
            <a:chExt cx="8585664" cy="3032347"/>
          </a:xfrm>
        </p:grpSpPr>
        <p:pic>
          <p:nvPicPr>
            <p:cNvPr id="9" name="Picture 8"/>
            <p:cNvPicPr>
              <a:picLocks noChangeAspect="1"/>
            </p:cNvPicPr>
            <p:nvPr/>
          </p:nvPicPr>
          <p:blipFill>
            <a:blip r:embed="rId4"/>
            <a:stretch>
              <a:fillRect/>
            </a:stretch>
          </p:blipFill>
          <p:spPr>
            <a:xfrm>
              <a:off x="7938807" y="3485139"/>
              <a:ext cx="951345" cy="407719"/>
            </a:xfrm>
            <a:prstGeom prst="rect">
              <a:avLst/>
            </a:prstGeom>
          </p:spPr>
        </p:pic>
        <p:pic>
          <p:nvPicPr>
            <p:cNvPr id="12" name="Picture 11"/>
            <p:cNvPicPr>
              <a:picLocks noChangeAspect="1"/>
            </p:cNvPicPr>
            <p:nvPr/>
          </p:nvPicPr>
          <p:blipFill>
            <a:blip r:embed="rId5"/>
            <a:stretch>
              <a:fillRect/>
            </a:stretch>
          </p:blipFill>
          <p:spPr>
            <a:xfrm>
              <a:off x="2396871" y="4060094"/>
              <a:ext cx="1918452" cy="1062410"/>
            </a:xfrm>
            <a:prstGeom prst="rect">
              <a:avLst/>
            </a:prstGeom>
          </p:spPr>
        </p:pic>
        <p:sp>
          <p:nvSpPr>
            <p:cNvPr id="14" name="TextBox 13"/>
            <p:cNvSpPr txBox="1"/>
            <p:nvPr/>
          </p:nvSpPr>
          <p:spPr>
            <a:xfrm>
              <a:off x="4719689" y="4221967"/>
              <a:ext cx="1687218" cy="369332"/>
            </a:xfrm>
            <a:prstGeom prst="rect">
              <a:avLst/>
            </a:prstGeom>
            <a:noFill/>
          </p:spPr>
          <p:txBody>
            <a:bodyPr wrap="none" rtlCol="0">
              <a:spAutoFit/>
            </a:bodyPr>
            <a:lstStyle/>
            <a:p>
              <a:r>
                <a:rPr lang="en-US" b="1" dirty="0" err="1" smtClean="0"/>
                <a:t>Larmor</a:t>
              </a:r>
              <a:r>
                <a:rPr lang="en-US" b="1" dirty="0" smtClean="0"/>
                <a:t> radius</a:t>
              </a:r>
              <a:endParaRPr lang="en-US" b="1" dirty="0"/>
            </a:p>
          </p:txBody>
        </p:sp>
        <p:sp>
          <p:nvSpPr>
            <p:cNvPr id="15" name="TextBox 14"/>
            <p:cNvSpPr txBox="1"/>
            <p:nvPr/>
          </p:nvSpPr>
          <p:spPr>
            <a:xfrm>
              <a:off x="4807060" y="5583315"/>
              <a:ext cx="2505814" cy="369332"/>
            </a:xfrm>
            <a:prstGeom prst="rect">
              <a:avLst/>
            </a:prstGeom>
            <a:noFill/>
          </p:spPr>
          <p:txBody>
            <a:bodyPr wrap="none" rtlCol="0">
              <a:spAutoFit/>
            </a:bodyPr>
            <a:lstStyle/>
            <a:p>
              <a:r>
                <a:rPr lang="en-US" b="1" dirty="0" smtClean="0"/>
                <a:t>Cyclotron frequency</a:t>
              </a:r>
              <a:endParaRPr lang="en-US" b="1" dirty="0"/>
            </a:p>
          </p:txBody>
        </p:sp>
        <p:sp>
          <p:nvSpPr>
            <p:cNvPr id="16" name="TextBox 15"/>
            <p:cNvSpPr txBox="1"/>
            <p:nvPr/>
          </p:nvSpPr>
          <p:spPr>
            <a:xfrm>
              <a:off x="304488" y="3513714"/>
              <a:ext cx="7776488" cy="369332"/>
            </a:xfrm>
            <a:prstGeom prst="rect">
              <a:avLst/>
            </a:prstGeom>
            <a:noFill/>
          </p:spPr>
          <p:txBody>
            <a:bodyPr wrap="none" rtlCol="0">
              <a:spAutoFit/>
            </a:bodyPr>
            <a:lstStyle/>
            <a:p>
              <a:pPr marL="285750" indent="-285750">
                <a:buFont typeface="Arial"/>
                <a:buChar char="•"/>
              </a:pPr>
              <a:r>
                <a:rPr lang="en-US" b="1" dirty="0" smtClean="0"/>
                <a:t>Charged particles undergo circular orbits about a guiding center  </a:t>
              </a:r>
              <a:endParaRPr lang="en-US" b="1" dirty="0"/>
            </a:p>
          </p:txBody>
        </p:sp>
        <p:pic>
          <p:nvPicPr>
            <p:cNvPr id="19" name="Picture 18"/>
            <p:cNvPicPr>
              <a:picLocks noChangeAspect="1"/>
            </p:cNvPicPr>
            <p:nvPr/>
          </p:nvPicPr>
          <p:blipFill>
            <a:blip r:embed="rId6"/>
            <a:stretch>
              <a:fillRect/>
            </a:stretch>
          </p:blipFill>
          <p:spPr>
            <a:xfrm>
              <a:off x="2343395" y="5298597"/>
              <a:ext cx="2035428" cy="1218889"/>
            </a:xfrm>
            <a:prstGeom prst="rect">
              <a:avLst/>
            </a:prstGeom>
          </p:spPr>
        </p:pic>
      </p:grpSp>
      <p:sp>
        <p:nvSpPr>
          <p:cNvPr id="20"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The Result: Circular Motion About A Guiding Center </a:t>
            </a:r>
            <a:endParaRPr lang="en-US" dirty="0"/>
          </a:p>
        </p:txBody>
      </p:sp>
      <p:pic>
        <p:nvPicPr>
          <p:cNvPr id="21" name="Picture 20"/>
          <p:cNvPicPr>
            <a:picLocks noChangeAspect="1"/>
          </p:cNvPicPr>
          <p:nvPr/>
        </p:nvPicPr>
        <p:blipFill>
          <a:blip r:embed="rId7"/>
          <a:stretch>
            <a:fillRect/>
          </a:stretch>
        </p:blipFill>
        <p:spPr>
          <a:xfrm>
            <a:off x="4781660" y="968005"/>
            <a:ext cx="3095052" cy="690799"/>
          </a:xfrm>
          <a:prstGeom prst="rect">
            <a:avLst/>
          </a:prstGeom>
        </p:spPr>
      </p:pic>
      <p:pic>
        <p:nvPicPr>
          <p:cNvPr id="22" name="Picture 21"/>
          <p:cNvPicPr>
            <a:picLocks noChangeAspect="1"/>
          </p:cNvPicPr>
          <p:nvPr/>
        </p:nvPicPr>
        <p:blipFill>
          <a:blip r:embed="rId8"/>
          <a:stretch>
            <a:fillRect/>
          </a:stretch>
        </p:blipFill>
        <p:spPr>
          <a:xfrm>
            <a:off x="750504" y="934618"/>
            <a:ext cx="3199451" cy="816261"/>
          </a:xfrm>
          <a:prstGeom prst="rect">
            <a:avLst/>
          </a:prstGeom>
        </p:spPr>
      </p:pic>
    </p:spTree>
    <p:extLst>
      <p:ext uri="{BB962C8B-B14F-4D97-AF65-F5344CB8AC3E}">
        <p14:creationId xmlns:p14="http://schemas.microsoft.com/office/powerpoint/2010/main" val="27060505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71090" y="2183244"/>
            <a:ext cx="4351812" cy="393134"/>
            <a:chOff x="1571090" y="2183244"/>
            <a:chExt cx="4351812" cy="393134"/>
          </a:xfrm>
        </p:grpSpPr>
        <p:pic>
          <p:nvPicPr>
            <p:cNvPr id="8" name="Picture 7"/>
            <p:cNvPicPr>
              <a:picLocks noChangeAspect="1"/>
            </p:cNvPicPr>
            <p:nvPr/>
          </p:nvPicPr>
          <p:blipFill>
            <a:blip r:embed="rId2"/>
            <a:stretch>
              <a:fillRect/>
            </a:stretch>
          </p:blipFill>
          <p:spPr>
            <a:xfrm>
              <a:off x="2870604" y="2183244"/>
              <a:ext cx="922202" cy="373703"/>
            </a:xfrm>
            <a:prstGeom prst="rect">
              <a:avLst/>
            </a:prstGeom>
          </p:spPr>
        </p:pic>
        <p:grpSp>
          <p:nvGrpSpPr>
            <p:cNvPr id="4" name="Group 3"/>
            <p:cNvGrpSpPr/>
            <p:nvPr/>
          </p:nvGrpSpPr>
          <p:grpSpPr>
            <a:xfrm>
              <a:off x="1571090" y="2207046"/>
              <a:ext cx="4351812" cy="369332"/>
              <a:chOff x="1571090" y="2207046"/>
              <a:chExt cx="4351812" cy="369332"/>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9" name="Picture 8"/>
              <p:cNvPicPr>
                <a:picLocks noChangeAspect="1"/>
              </p:cNvPicPr>
              <p:nvPr/>
            </p:nvPicPr>
            <p:blipFill>
              <a:blip r:embed="rId3"/>
              <a:stretch>
                <a:fillRect/>
              </a:stretch>
            </p:blipFill>
            <p:spPr>
              <a:xfrm>
                <a:off x="4504026" y="2212789"/>
                <a:ext cx="1418876" cy="356028"/>
              </a:xfrm>
              <a:prstGeom prst="rect">
                <a:avLst/>
              </a:prstGeom>
            </p:spPr>
          </p:pic>
        </p:grpSp>
      </p:gr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grpSp>
        <p:nvGrpSpPr>
          <p:cNvPr id="52" name="Group 51"/>
          <p:cNvGrpSpPr/>
          <p:nvPr/>
        </p:nvGrpSpPr>
        <p:grpSpPr>
          <a:xfrm>
            <a:off x="300672" y="2754907"/>
            <a:ext cx="313053" cy="504732"/>
            <a:chOff x="300672" y="2754907"/>
            <a:chExt cx="313053" cy="504732"/>
          </a:xfrm>
        </p:grpSpPr>
        <p:sp>
          <p:nvSpPr>
            <p:cNvPr id="48" name="Oval 47"/>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51" name="Picture 50"/>
            <p:cNvPicPr>
              <a:picLocks noChangeAspect="1"/>
            </p:cNvPicPr>
            <p:nvPr/>
          </p:nvPicPr>
          <p:blipFill rotWithShape="1">
            <a:blip r:embed="rId4"/>
            <a:srcRect r="68561"/>
            <a:stretch/>
          </p:blipFill>
          <p:spPr>
            <a:xfrm>
              <a:off x="300672" y="2754907"/>
              <a:ext cx="313053" cy="316616"/>
            </a:xfrm>
            <a:prstGeom prst="rect">
              <a:avLst/>
            </a:prstGeom>
          </p:spPr>
        </p:pic>
      </p:grpSp>
      <p:pic>
        <p:nvPicPr>
          <p:cNvPr id="2" name="Picture 1"/>
          <p:cNvPicPr>
            <a:picLocks noChangeAspect="1"/>
          </p:cNvPicPr>
          <p:nvPr/>
        </p:nvPicPr>
        <p:blipFill>
          <a:blip r:embed="rId5"/>
          <a:stretch>
            <a:fillRect/>
          </a:stretch>
        </p:blipFill>
        <p:spPr>
          <a:xfrm>
            <a:off x="502649" y="1337199"/>
            <a:ext cx="3494872" cy="438969"/>
          </a:xfrm>
          <a:prstGeom prst="rect">
            <a:avLst/>
          </a:prstGeom>
        </p:spPr>
      </p:pic>
      <p:pic>
        <p:nvPicPr>
          <p:cNvPr id="3" name="Picture 2"/>
          <p:cNvPicPr>
            <a:picLocks noChangeAspect="1"/>
          </p:cNvPicPr>
          <p:nvPr/>
        </p:nvPicPr>
        <p:blipFill>
          <a:blip r:embed="rId6"/>
          <a:stretch>
            <a:fillRect/>
          </a:stretch>
        </p:blipFill>
        <p:spPr>
          <a:xfrm>
            <a:off x="4803924" y="1337199"/>
            <a:ext cx="3679676" cy="422390"/>
          </a:xfrm>
          <a:prstGeom prst="rect">
            <a:avLst/>
          </a:prstGeom>
        </p:spPr>
      </p:pic>
      <p:cxnSp>
        <p:nvCxnSpPr>
          <p:cNvPr id="66" name="Straight Arrow Connector 65"/>
          <p:cNvCxnSpPr>
            <a:endCxn id="67"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68"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69" name="Straight Arrow Connector 68"/>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1329844" y="3576527"/>
            <a:ext cx="464238" cy="523220"/>
            <a:chOff x="2598106" y="3869215"/>
            <a:chExt cx="464238" cy="523220"/>
          </a:xfrm>
        </p:grpSpPr>
        <p:sp>
          <p:nvSpPr>
            <p:cNvPr id="71" name="Oval 70"/>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2" name="TextBox 71"/>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grpSp>
        <p:nvGrpSpPr>
          <p:cNvPr id="5" name="Group 4"/>
          <p:cNvGrpSpPr/>
          <p:nvPr/>
        </p:nvGrpSpPr>
        <p:grpSpPr>
          <a:xfrm>
            <a:off x="3287108" y="2782996"/>
            <a:ext cx="4100651" cy="1584467"/>
            <a:chOff x="3287108" y="2782996"/>
            <a:chExt cx="4100651" cy="1584467"/>
          </a:xfrm>
        </p:grpSpPr>
        <p:sp>
          <p:nvSpPr>
            <p:cNvPr id="63" name="TextBox 62"/>
            <p:cNvSpPr txBox="1"/>
            <p:nvPr/>
          </p:nvSpPr>
          <p:spPr>
            <a:xfrm>
              <a:off x="3287108" y="2782996"/>
              <a:ext cx="3846651" cy="369332"/>
            </a:xfrm>
            <a:prstGeom prst="rect">
              <a:avLst/>
            </a:prstGeom>
            <a:noFill/>
          </p:spPr>
          <p:txBody>
            <a:bodyPr wrap="none" rtlCol="0">
              <a:spAutoFit/>
            </a:bodyPr>
            <a:lstStyle/>
            <a:p>
              <a:r>
                <a:rPr lang="en-US" dirty="0" smtClean="0">
                  <a:solidFill>
                    <a:srgbClr val="0000FF"/>
                  </a:solidFill>
                </a:rPr>
                <a:t>For a positively charged particle:</a:t>
              </a:r>
              <a:endParaRPr lang="en-US" dirty="0">
                <a:solidFill>
                  <a:srgbClr val="0000FF"/>
                </a:solidFill>
              </a:endParaRPr>
            </a:p>
          </p:txBody>
        </p:sp>
        <p:sp>
          <p:nvSpPr>
            <p:cNvPr id="31" name="TextBox 30"/>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36" name="Picture 35"/>
            <p:cNvPicPr>
              <a:picLocks noChangeAspect="1"/>
            </p:cNvPicPr>
            <p:nvPr/>
          </p:nvPicPr>
          <p:blipFill>
            <a:blip r:embed="rId7"/>
            <a:stretch>
              <a:fillRect/>
            </a:stretch>
          </p:blipFill>
          <p:spPr>
            <a:xfrm>
              <a:off x="4456555" y="3283902"/>
              <a:ext cx="721925" cy="313394"/>
            </a:xfrm>
            <a:prstGeom prst="rect">
              <a:avLst/>
            </a:prstGeom>
          </p:spPr>
        </p:pic>
        <p:pic>
          <p:nvPicPr>
            <p:cNvPr id="37" name="Picture 36"/>
            <p:cNvPicPr>
              <a:picLocks noChangeAspect="1"/>
            </p:cNvPicPr>
            <p:nvPr/>
          </p:nvPicPr>
          <p:blipFill>
            <a:blip r:embed="rId8"/>
            <a:stretch>
              <a:fillRect/>
            </a:stretch>
          </p:blipFill>
          <p:spPr>
            <a:xfrm>
              <a:off x="4346379" y="3939772"/>
              <a:ext cx="845380" cy="368345"/>
            </a:xfrm>
            <a:prstGeom prst="rect">
              <a:avLst/>
            </a:prstGeom>
          </p:spPr>
        </p:pic>
        <p:pic>
          <p:nvPicPr>
            <p:cNvPr id="73" name="Picture 72"/>
            <p:cNvPicPr>
              <a:picLocks noChangeAspect="1"/>
            </p:cNvPicPr>
            <p:nvPr/>
          </p:nvPicPr>
          <p:blipFill>
            <a:blip r:embed="rId9"/>
            <a:stretch>
              <a:fillRect/>
            </a:stretch>
          </p:blipFill>
          <p:spPr>
            <a:xfrm>
              <a:off x="6176902" y="3917144"/>
              <a:ext cx="1210857" cy="450319"/>
            </a:xfrm>
            <a:prstGeom prst="rect">
              <a:avLst/>
            </a:prstGeom>
          </p:spPr>
        </p:pic>
      </p:grpSp>
    </p:spTree>
    <p:extLst>
      <p:ext uri="{BB962C8B-B14F-4D97-AF65-F5344CB8AC3E}">
        <p14:creationId xmlns:p14="http://schemas.microsoft.com/office/powerpoint/2010/main" val="26610883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grpSp>
        <p:nvGrpSpPr>
          <p:cNvPr id="52" name="Group 51"/>
          <p:cNvGrpSpPr/>
          <p:nvPr/>
        </p:nvGrpSpPr>
        <p:grpSpPr>
          <a:xfrm>
            <a:off x="300672" y="2754907"/>
            <a:ext cx="313053" cy="504732"/>
            <a:chOff x="300672" y="2754907"/>
            <a:chExt cx="313053" cy="504732"/>
          </a:xfrm>
        </p:grpSpPr>
        <p:sp>
          <p:nvSpPr>
            <p:cNvPr id="48" name="Oval 47"/>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51" name="Picture 50"/>
            <p:cNvPicPr>
              <a:picLocks noChangeAspect="1"/>
            </p:cNvPicPr>
            <p:nvPr/>
          </p:nvPicPr>
          <p:blipFill rotWithShape="1">
            <a:blip r:embed="rId4"/>
            <a:srcRect r="68561"/>
            <a:stretch/>
          </p:blipFill>
          <p:spPr>
            <a:xfrm>
              <a:off x="300672" y="2754907"/>
              <a:ext cx="313053" cy="316616"/>
            </a:xfrm>
            <a:prstGeom prst="rect">
              <a:avLst/>
            </a:prstGeom>
          </p:spPr>
        </p:pic>
      </p:grpSp>
      <p:sp>
        <p:nvSpPr>
          <p:cNvPr id="63" name="TextBox 62"/>
          <p:cNvSpPr txBox="1"/>
          <p:nvPr/>
        </p:nvSpPr>
        <p:spPr>
          <a:xfrm>
            <a:off x="3287108" y="2782996"/>
            <a:ext cx="3846651" cy="369332"/>
          </a:xfrm>
          <a:prstGeom prst="rect">
            <a:avLst/>
          </a:prstGeom>
          <a:noFill/>
        </p:spPr>
        <p:txBody>
          <a:bodyPr wrap="none" rtlCol="0">
            <a:spAutoFit/>
          </a:bodyPr>
          <a:lstStyle/>
          <a:p>
            <a:r>
              <a:rPr lang="en-US" dirty="0" smtClean="0">
                <a:solidFill>
                  <a:srgbClr val="0000FF"/>
                </a:solidFill>
              </a:rPr>
              <a:t>For a positively charged particle:</a:t>
            </a:r>
            <a:endParaRPr lang="en-US" dirty="0">
              <a:solidFill>
                <a:srgbClr val="0000FF"/>
              </a:solidFill>
            </a:endParaRPr>
          </a:p>
        </p:txBody>
      </p:sp>
      <p:sp>
        <p:nvSpPr>
          <p:cNvPr id="31" name="TextBox 30"/>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36" name="Picture 35"/>
          <p:cNvPicPr>
            <a:picLocks noChangeAspect="1"/>
          </p:cNvPicPr>
          <p:nvPr/>
        </p:nvPicPr>
        <p:blipFill>
          <a:blip r:embed="rId5"/>
          <a:stretch>
            <a:fillRect/>
          </a:stretch>
        </p:blipFill>
        <p:spPr>
          <a:xfrm>
            <a:off x="4456555" y="3283902"/>
            <a:ext cx="721925" cy="313394"/>
          </a:xfrm>
          <a:prstGeom prst="rect">
            <a:avLst/>
          </a:prstGeom>
        </p:spPr>
      </p:pic>
      <p:pic>
        <p:nvPicPr>
          <p:cNvPr id="37" name="Picture 36"/>
          <p:cNvPicPr>
            <a:picLocks noChangeAspect="1"/>
          </p:cNvPicPr>
          <p:nvPr/>
        </p:nvPicPr>
        <p:blipFill>
          <a:blip r:embed="rId6"/>
          <a:stretch>
            <a:fillRect/>
          </a:stretch>
        </p:blipFill>
        <p:spPr>
          <a:xfrm>
            <a:off x="4346379" y="3939772"/>
            <a:ext cx="845380" cy="368345"/>
          </a:xfrm>
          <a:prstGeom prst="rect">
            <a:avLst/>
          </a:prstGeom>
        </p:spPr>
      </p:pic>
      <p:pic>
        <p:nvPicPr>
          <p:cNvPr id="2" name="Picture 1"/>
          <p:cNvPicPr>
            <a:picLocks noChangeAspect="1"/>
          </p:cNvPicPr>
          <p:nvPr/>
        </p:nvPicPr>
        <p:blipFill>
          <a:blip r:embed="rId7"/>
          <a:stretch>
            <a:fillRect/>
          </a:stretch>
        </p:blipFill>
        <p:spPr>
          <a:xfrm>
            <a:off x="502649" y="1337199"/>
            <a:ext cx="3494872" cy="438969"/>
          </a:xfrm>
          <a:prstGeom prst="rect">
            <a:avLst/>
          </a:prstGeom>
        </p:spPr>
      </p:pic>
      <p:pic>
        <p:nvPicPr>
          <p:cNvPr id="3" name="Picture 2"/>
          <p:cNvPicPr>
            <a:picLocks noChangeAspect="1"/>
          </p:cNvPicPr>
          <p:nvPr/>
        </p:nvPicPr>
        <p:blipFill>
          <a:blip r:embed="rId8"/>
          <a:stretch>
            <a:fillRect/>
          </a:stretch>
        </p:blipFill>
        <p:spPr>
          <a:xfrm>
            <a:off x="4803924" y="1337199"/>
            <a:ext cx="3679676" cy="422390"/>
          </a:xfrm>
          <a:prstGeom prst="rect">
            <a:avLst/>
          </a:prstGeom>
        </p:spPr>
      </p:pic>
      <p:pic>
        <p:nvPicPr>
          <p:cNvPr id="4" name="Picture 3"/>
          <p:cNvPicPr>
            <a:picLocks noChangeAspect="1"/>
          </p:cNvPicPr>
          <p:nvPr/>
        </p:nvPicPr>
        <p:blipFill>
          <a:blip r:embed="rId9"/>
          <a:stretch>
            <a:fillRect/>
          </a:stretch>
        </p:blipFill>
        <p:spPr>
          <a:xfrm>
            <a:off x="4494655" y="4868518"/>
            <a:ext cx="1062098" cy="487778"/>
          </a:xfrm>
          <a:prstGeom prst="rect">
            <a:avLst/>
          </a:prstGeom>
        </p:spPr>
      </p:pic>
      <p:sp>
        <p:nvSpPr>
          <p:cNvPr id="25" name="TextBox 24"/>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5" name="Picture 4"/>
          <p:cNvPicPr>
            <a:picLocks noChangeAspect="1"/>
          </p:cNvPicPr>
          <p:nvPr/>
        </p:nvPicPr>
        <p:blipFill>
          <a:blip r:embed="rId10"/>
          <a:stretch>
            <a:fillRect/>
          </a:stretch>
        </p:blipFill>
        <p:spPr>
          <a:xfrm>
            <a:off x="4354955" y="5673092"/>
            <a:ext cx="1212593" cy="440054"/>
          </a:xfrm>
          <a:prstGeom prst="rect">
            <a:avLst/>
          </a:prstGeom>
        </p:spPr>
      </p:pic>
      <p:pic>
        <p:nvPicPr>
          <p:cNvPr id="27" name="Picture 26"/>
          <p:cNvPicPr>
            <a:picLocks noChangeAspect="1"/>
          </p:cNvPicPr>
          <p:nvPr/>
        </p:nvPicPr>
        <p:blipFill>
          <a:blip r:embed="rId11"/>
          <a:stretch>
            <a:fillRect/>
          </a:stretch>
        </p:blipFill>
        <p:spPr>
          <a:xfrm>
            <a:off x="6357481" y="5762353"/>
            <a:ext cx="890577" cy="369425"/>
          </a:xfrm>
          <a:prstGeom prst="rect">
            <a:avLst/>
          </a:prstGeom>
        </p:spPr>
      </p:pic>
      <p:sp>
        <p:nvSpPr>
          <p:cNvPr id="28" name="Arc 27"/>
          <p:cNvSpPr/>
          <p:nvPr/>
        </p:nvSpPr>
        <p:spPr>
          <a:xfrm rot="5180212" flipH="1">
            <a:off x="570293" y="3850872"/>
            <a:ext cx="1907002" cy="1907002"/>
          </a:xfrm>
          <a:prstGeom prst="arc">
            <a:avLst>
              <a:gd name="adj1" fmla="val 16200000"/>
              <a:gd name="adj2" fmla="val 20661095"/>
            </a:avLst>
          </a:prstGeom>
          <a:ln>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Arrow Connector 28"/>
          <p:cNvCxnSpPr>
            <a:endCxn id="30"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3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33" name="Straight Arrow Connector 3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1329844" y="3576527"/>
            <a:ext cx="464238" cy="523220"/>
            <a:chOff x="2598106" y="3869215"/>
            <a:chExt cx="464238" cy="523220"/>
          </a:xfrm>
        </p:grpSpPr>
        <p:sp>
          <p:nvSpPr>
            <p:cNvPr id="38" name="Oval 37"/>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9" name="TextBox 38"/>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59" name="Picture 58"/>
          <p:cNvPicPr>
            <a:picLocks noChangeAspect="1"/>
          </p:cNvPicPr>
          <p:nvPr/>
        </p:nvPicPr>
        <p:blipFill>
          <a:blip r:embed="rId12"/>
          <a:stretch>
            <a:fillRect/>
          </a:stretch>
        </p:blipFill>
        <p:spPr>
          <a:xfrm>
            <a:off x="6176902" y="3917144"/>
            <a:ext cx="1210857" cy="450319"/>
          </a:xfrm>
          <a:prstGeom prst="rect">
            <a:avLst/>
          </a:prstGeom>
        </p:spPr>
      </p:pic>
    </p:spTree>
    <p:extLst>
      <p:ext uri="{BB962C8B-B14F-4D97-AF65-F5344CB8AC3E}">
        <p14:creationId xmlns:p14="http://schemas.microsoft.com/office/powerpoint/2010/main" val="941805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grpSp>
        <p:nvGrpSpPr>
          <p:cNvPr id="52" name="Group 51"/>
          <p:cNvGrpSpPr/>
          <p:nvPr/>
        </p:nvGrpSpPr>
        <p:grpSpPr>
          <a:xfrm>
            <a:off x="300672" y="2754907"/>
            <a:ext cx="313053" cy="504732"/>
            <a:chOff x="300672" y="2754907"/>
            <a:chExt cx="313053" cy="504732"/>
          </a:xfrm>
        </p:grpSpPr>
        <p:sp>
          <p:nvSpPr>
            <p:cNvPr id="48" name="Oval 47"/>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9" name="Oval 4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51" name="Picture 50"/>
            <p:cNvPicPr>
              <a:picLocks noChangeAspect="1"/>
            </p:cNvPicPr>
            <p:nvPr/>
          </p:nvPicPr>
          <p:blipFill rotWithShape="1">
            <a:blip r:embed="rId4"/>
            <a:srcRect r="68561"/>
            <a:stretch/>
          </p:blipFill>
          <p:spPr>
            <a:xfrm>
              <a:off x="300672" y="2754907"/>
              <a:ext cx="313053" cy="316616"/>
            </a:xfrm>
            <a:prstGeom prst="rect">
              <a:avLst/>
            </a:prstGeom>
          </p:spPr>
        </p:pic>
      </p:grpSp>
      <p:sp>
        <p:nvSpPr>
          <p:cNvPr id="63" name="TextBox 62"/>
          <p:cNvSpPr txBox="1"/>
          <p:nvPr/>
        </p:nvSpPr>
        <p:spPr>
          <a:xfrm>
            <a:off x="3287108" y="2782996"/>
            <a:ext cx="3846651" cy="369332"/>
          </a:xfrm>
          <a:prstGeom prst="rect">
            <a:avLst/>
          </a:prstGeom>
          <a:noFill/>
        </p:spPr>
        <p:txBody>
          <a:bodyPr wrap="none" rtlCol="0">
            <a:spAutoFit/>
          </a:bodyPr>
          <a:lstStyle/>
          <a:p>
            <a:r>
              <a:rPr lang="en-US" dirty="0" smtClean="0">
                <a:solidFill>
                  <a:srgbClr val="0000FF"/>
                </a:solidFill>
              </a:rPr>
              <a:t>For a positively charged particle:</a:t>
            </a:r>
            <a:endParaRPr lang="en-US" dirty="0">
              <a:solidFill>
                <a:srgbClr val="0000FF"/>
              </a:solidFill>
            </a:endParaRPr>
          </a:p>
        </p:txBody>
      </p:sp>
      <p:sp>
        <p:nvSpPr>
          <p:cNvPr id="31" name="TextBox 30"/>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36" name="Picture 35"/>
          <p:cNvPicPr>
            <a:picLocks noChangeAspect="1"/>
          </p:cNvPicPr>
          <p:nvPr/>
        </p:nvPicPr>
        <p:blipFill>
          <a:blip r:embed="rId5"/>
          <a:stretch>
            <a:fillRect/>
          </a:stretch>
        </p:blipFill>
        <p:spPr>
          <a:xfrm>
            <a:off x="4456555" y="3283902"/>
            <a:ext cx="721925" cy="313394"/>
          </a:xfrm>
          <a:prstGeom prst="rect">
            <a:avLst/>
          </a:prstGeom>
        </p:spPr>
      </p:pic>
      <p:pic>
        <p:nvPicPr>
          <p:cNvPr id="37" name="Picture 36"/>
          <p:cNvPicPr>
            <a:picLocks noChangeAspect="1"/>
          </p:cNvPicPr>
          <p:nvPr/>
        </p:nvPicPr>
        <p:blipFill>
          <a:blip r:embed="rId6"/>
          <a:stretch>
            <a:fillRect/>
          </a:stretch>
        </p:blipFill>
        <p:spPr>
          <a:xfrm>
            <a:off x="4346379" y="3939772"/>
            <a:ext cx="845380" cy="368345"/>
          </a:xfrm>
          <a:prstGeom prst="rect">
            <a:avLst/>
          </a:prstGeom>
        </p:spPr>
      </p:pic>
      <p:pic>
        <p:nvPicPr>
          <p:cNvPr id="2" name="Picture 1"/>
          <p:cNvPicPr>
            <a:picLocks noChangeAspect="1"/>
          </p:cNvPicPr>
          <p:nvPr/>
        </p:nvPicPr>
        <p:blipFill>
          <a:blip r:embed="rId7"/>
          <a:stretch>
            <a:fillRect/>
          </a:stretch>
        </p:blipFill>
        <p:spPr>
          <a:xfrm>
            <a:off x="502649" y="1337199"/>
            <a:ext cx="3494872" cy="438969"/>
          </a:xfrm>
          <a:prstGeom prst="rect">
            <a:avLst/>
          </a:prstGeom>
        </p:spPr>
      </p:pic>
      <p:pic>
        <p:nvPicPr>
          <p:cNvPr id="3" name="Picture 2"/>
          <p:cNvPicPr>
            <a:picLocks noChangeAspect="1"/>
          </p:cNvPicPr>
          <p:nvPr/>
        </p:nvPicPr>
        <p:blipFill>
          <a:blip r:embed="rId8"/>
          <a:stretch>
            <a:fillRect/>
          </a:stretch>
        </p:blipFill>
        <p:spPr>
          <a:xfrm>
            <a:off x="4803924" y="1337199"/>
            <a:ext cx="3679676" cy="422390"/>
          </a:xfrm>
          <a:prstGeom prst="rect">
            <a:avLst/>
          </a:prstGeom>
        </p:spPr>
      </p:pic>
      <p:pic>
        <p:nvPicPr>
          <p:cNvPr id="6" name="Picture 5"/>
          <p:cNvPicPr>
            <a:picLocks noChangeAspect="1"/>
          </p:cNvPicPr>
          <p:nvPr/>
        </p:nvPicPr>
        <p:blipFill>
          <a:blip r:embed="rId9"/>
          <a:stretch>
            <a:fillRect/>
          </a:stretch>
        </p:blipFill>
        <p:spPr>
          <a:xfrm>
            <a:off x="6176902" y="3917144"/>
            <a:ext cx="1210857" cy="450319"/>
          </a:xfrm>
          <a:prstGeom prst="rect">
            <a:avLst/>
          </a:prstGeom>
        </p:spPr>
      </p:pic>
      <p:pic>
        <p:nvPicPr>
          <p:cNvPr id="4" name="Picture 3"/>
          <p:cNvPicPr>
            <a:picLocks noChangeAspect="1"/>
          </p:cNvPicPr>
          <p:nvPr/>
        </p:nvPicPr>
        <p:blipFill>
          <a:blip r:embed="rId10"/>
          <a:stretch>
            <a:fillRect/>
          </a:stretch>
        </p:blipFill>
        <p:spPr>
          <a:xfrm>
            <a:off x="4494655" y="4868518"/>
            <a:ext cx="1062098" cy="487778"/>
          </a:xfrm>
          <a:prstGeom prst="rect">
            <a:avLst/>
          </a:prstGeom>
        </p:spPr>
      </p:pic>
      <p:sp>
        <p:nvSpPr>
          <p:cNvPr id="25" name="TextBox 24"/>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5" name="Picture 4"/>
          <p:cNvPicPr>
            <a:picLocks noChangeAspect="1"/>
          </p:cNvPicPr>
          <p:nvPr/>
        </p:nvPicPr>
        <p:blipFill>
          <a:blip r:embed="rId11"/>
          <a:stretch>
            <a:fillRect/>
          </a:stretch>
        </p:blipFill>
        <p:spPr>
          <a:xfrm>
            <a:off x="4354955" y="5673092"/>
            <a:ext cx="1212593" cy="440054"/>
          </a:xfrm>
          <a:prstGeom prst="rect">
            <a:avLst/>
          </a:prstGeom>
        </p:spPr>
      </p:pic>
      <p:pic>
        <p:nvPicPr>
          <p:cNvPr id="27" name="Picture 26"/>
          <p:cNvPicPr>
            <a:picLocks noChangeAspect="1"/>
          </p:cNvPicPr>
          <p:nvPr/>
        </p:nvPicPr>
        <p:blipFill>
          <a:blip r:embed="rId12"/>
          <a:stretch>
            <a:fillRect/>
          </a:stretch>
        </p:blipFill>
        <p:spPr>
          <a:xfrm>
            <a:off x="6357481" y="5762353"/>
            <a:ext cx="890577" cy="369425"/>
          </a:xfrm>
          <a:prstGeom prst="rect">
            <a:avLst/>
          </a:prstGeom>
        </p:spPr>
      </p:pic>
      <p:cxnSp>
        <p:nvCxnSpPr>
          <p:cNvPr id="29" name="Straight Arrow Connector 28"/>
          <p:cNvCxnSpPr>
            <a:endCxn id="30"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3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33" name="Straight Arrow Connector 3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Arc 33"/>
          <p:cNvSpPr/>
          <p:nvPr/>
        </p:nvSpPr>
        <p:spPr>
          <a:xfrm rot="10800000">
            <a:off x="573728" y="3850872"/>
            <a:ext cx="1907002" cy="1907002"/>
          </a:xfrm>
          <a:prstGeom prst="arc">
            <a:avLst>
              <a:gd name="adj1" fmla="val 5490503"/>
              <a:gd name="adj2" fmla="val 3998323"/>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5" name="Group 34"/>
          <p:cNvGrpSpPr/>
          <p:nvPr/>
        </p:nvGrpSpPr>
        <p:grpSpPr>
          <a:xfrm>
            <a:off x="1329844" y="3576527"/>
            <a:ext cx="464238" cy="523220"/>
            <a:chOff x="2598106" y="3869215"/>
            <a:chExt cx="464238" cy="523220"/>
          </a:xfrm>
        </p:grpSpPr>
        <p:sp>
          <p:nvSpPr>
            <p:cNvPr id="38" name="Oval 37"/>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9" name="TextBox 38"/>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Tree>
    <p:extLst>
      <p:ext uri="{BB962C8B-B14F-4D97-AF65-F5344CB8AC3E}">
        <p14:creationId xmlns:p14="http://schemas.microsoft.com/office/powerpoint/2010/main" val="17084932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642 -2.22222E-6 C 0.05035 -2.22222E-6 0.10035 0.06111 0.10035 0.1382 C 0.10035 0.21435 0.05035 0.27755 -0.00642 0.27755 C -0.06371 0.27755 -0.10659 0.21435 -0.10659 0.1382 C -0.10659 0.06111 -0.06371 -2.22222E-6 -0.00642 -2.22222E-6 Z " pathEditMode="relative" rAng="0" ptsTypes="fffff">
                                      <p:cBhvr>
                                        <p:cTn id="6" dur="4000" fill="hold"/>
                                        <p:tgtEl>
                                          <p:spTgt spid="35"/>
                                        </p:tgtEl>
                                        <p:attrNameLst>
                                          <p:attrName>ppt_x</p:attrName>
                                          <p:attrName>ppt_y</p:attrName>
                                        </p:attrNameLst>
                                      </p:cBhvr>
                                      <p:rCtr x="330" y="1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cxnSp>
        <p:nvCxnSpPr>
          <p:cNvPr id="10" name="Straight Arrow Connector 9"/>
          <p:cNvCxnSpPr>
            <a:endCxn id="12"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4"/>
            <a:srcRect r="68561"/>
            <a:stretch/>
          </p:blipFill>
          <p:spPr>
            <a:xfrm>
              <a:off x="300672" y="2754907"/>
              <a:ext cx="313053" cy="316616"/>
            </a:xfrm>
            <a:prstGeom prst="rect">
              <a:avLst/>
            </a:prstGeom>
          </p:spPr>
        </p:pic>
      </p:grpSp>
      <p:sp>
        <p:nvSpPr>
          <p:cNvPr id="53" name="TextBox 52"/>
          <p:cNvSpPr txBox="1"/>
          <p:nvPr/>
        </p:nvSpPr>
        <p:spPr>
          <a:xfrm>
            <a:off x="3287108" y="2782996"/>
            <a:ext cx="4006024" cy="369332"/>
          </a:xfrm>
          <a:prstGeom prst="rect">
            <a:avLst/>
          </a:prstGeom>
          <a:noFill/>
        </p:spPr>
        <p:txBody>
          <a:bodyPr wrap="none" rtlCol="0">
            <a:spAutoFit/>
          </a:bodyPr>
          <a:lstStyle/>
          <a:p>
            <a:r>
              <a:rPr lang="en-US" dirty="0" smtClean="0">
                <a:solidFill>
                  <a:srgbClr val="FF0000"/>
                </a:solidFill>
              </a:rPr>
              <a:t>For a negatively charged particle:</a:t>
            </a:r>
            <a:endParaRPr lang="en-US" dirty="0">
              <a:solidFill>
                <a:srgbClr val="FF0000"/>
              </a:solidFill>
            </a:endParaRPr>
          </a:p>
        </p:txBody>
      </p:sp>
      <p:sp>
        <p:nvSpPr>
          <p:cNvPr id="37" name="TextBox 36"/>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42" name="Picture 41"/>
          <p:cNvPicPr>
            <a:picLocks noChangeAspect="1"/>
          </p:cNvPicPr>
          <p:nvPr/>
        </p:nvPicPr>
        <p:blipFill>
          <a:blip r:embed="rId5"/>
          <a:stretch>
            <a:fillRect/>
          </a:stretch>
        </p:blipFill>
        <p:spPr>
          <a:xfrm>
            <a:off x="4456555" y="3283902"/>
            <a:ext cx="721925" cy="313394"/>
          </a:xfrm>
          <a:prstGeom prst="rect">
            <a:avLst/>
          </a:prstGeom>
        </p:spPr>
      </p:pic>
      <p:pic>
        <p:nvPicPr>
          <p:cNvPr id="43" name="Picture 42"/>
          <p:cNvPicPr>
            <a:picLocks noChangeAspect="1"/>
          </p:cNvPicPr>
          <p:nvPr/>
        </p:nvPicPr>
        <p:blipFill>
          <a:blip r:embed="rId6"/>
          <a:stretch>
            <a:fillRect/>
          </a:stretch>
        </p:blipFill>
        <p:spPr>
          <a:xfrm>
            <a:off x="4346379" y="3939772"/>
            <a:ext cx="845380" cy="368345"/>
          </a:xfrm>
          <a:prstGeom prst="rect">
            <a:avLst/>
          </a:prstGeom>
        </p:spPr>
      </p:pic>
      <p:pic>
        <p:nvPicPr>
          <p:cNvPr id="54" name="Picture 53"/>
          <p:cNvPicPr>
            <a:picLocks noChangeAspect="1"/>
          </p:cNvPicPr>
          <p:nvPr/>
        </p:nvPicPr>
        <p:blipFill>
          <a:blip r:embed="rId7"/>
          <a:stretch>
            <a:fillRect/>
          </a:stretch>
        </p:blipFill>
        <p:spPr>
          <a:xfrm>
            <a:off x="502649" y="1337199"/>
            <a:ext cx="3494872" cy="438969"/>
          </a:xfrm>
          <a:prstGeom prst="rect">
            <a:avLst/>
          </a:prstGeom>
        </p:spPr>
      </p:pic>
      <p:pic>
        <p:nvPicPr>
          <p:cNvPr id="55" name="Picture 54"/>
          <p:cNvPicPr>
            <a:picLocks noChangeAspect="1"/>
          </p:cNvPicPr>
          <p:nvPr/>
        </p:nvPicPr>
        <p:blipFill>
          <a:blip r:embed="rId8"/>
          <a:stretch>
            <a:fillRect/>
          </a:stretch>
        </p:blipFill>
        <p:spPr>
          <a:xfrm>
            <a:off x="4803924" y="1337199"/>
            <a:ext cx="3679676" cy="422390"/>
          </a:xfrm>
          <a:prstGeom prst="rect">
            <a:avLst/>
          </a:prstGeom>
        </p:spPr>
      </p:pic>
      <p:pic>
        <p:nvPicPr>
          <p:cNvPr id="7" name="Picture 6"/>
          <p:cNvPicPr>
            <a:picLocks noChangeAspect="1"/>
          </p:cNvPicPr>
          <p:nvPr/>
        </p:nvPicPr>
        <p:blipFill>
          <a:blip r:embed="rId9"/>
          <a:stretch>
            <a:fillRect/>
          </a:stretch>
        </p:blipFill>
        <p:spPr>
          <a:xfrm>
            <a:off x="6248400" y="3939772"/>
            <a:ext cx="1447511" cy="449902"/>
          </a:xfrm>
          <a:prstGeom prst="rect">
            <a:avLst/>
          </a:prstGeom>
        </p:spPr>
      </p:pic>
      <p:grpSp>
        <p:nvGrpSpPr>
          <p:cNvPr id="60" name="Group 59"/>
          <p:cNvGrpSpPr/>
          <p:nvPr/>
        </p:nvGrpSpPr>
        <p:grpSpPr>
          <a:xfrm>
            <a:off x="1391482" y="4839777"/>
            <a:ext cx="351748" cy="461665"/>
            <a:chOff x="1386089" y="4122100"/>
            <a:chExt cx="351748" cy="461665"/>
          </a:xfrm>
        </p:grpSpPr>
        <p:sp>
          <p:nvSpPr>
            <p:cNvPr id="61" name="Oval 60"/>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62" name="TextBox 61"/>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16720338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cxnSp>
        <p:nvCxnSpPr>
          <p:cNvPr id="10" name="Straight Arrow Connector 9"/>
          <p:cNvCxnSpPr>
            <a:endCxn id="12"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4"/>
            <a:srcRect r="68561"/>
            <a:stretch/>
          </p:blipFill>
          <p:spPr>
            <a:xfrm>
              <a:off x="300672" y="2754907"/>
              <a:ext cx="313053" cy="316616"/>
            </a:xfrm>
            <a:prstGeom prst="rect">
              <a:avLst/>
            </a:prstGeom>
          </p:spPr>
        </p:pic>
      </p:grpSp>
      <p:sp>
        <p:nvSpPr>
          <p:cNvPr id="53" name="TextBox 52"/>
          <p:cNvSpPr txBox="1"/>
          <p:nvPr/>
        </p:nvSpPr>
        <p:spPr>
          <a:xfrm>
            <a:off x="3287108" y="2782996"/>
            <a:ext cx="4006024" cy="369332"/>
          </a:xfrm>
          <a:prstGeom prst="rect">
            <a:avLst/>
          </a:prstGeom>
          <a:noFill/>
        </p:spPr>
        <p:txBody>
          <a:bodyPr wrap="none" rtlCol="0">
            <a:spAutoFit/>
          </a:bodyPr>
          <a:lstStyle/>
          <a:p>
            <a:r>
              <a:rPr lang="en-US" dirty="0" smtClean="0">
                <a:solidFill>
                  <a:srgbClr val="FF0000"/>
                </a:solidFill>
              </a:rPr>
              <a:t>For a negatively charged particle:</a:t>
            </a:r>
            <a:endParaRPr lang="en-US" dirty="0">
              <a:solidFill>
                <a:srgbClr val="FF0000"/>
              </a:solidFill>
            </a:endParaRPr>
          </a:p>
        </p:txBody>
      </p:sp>
      <p:sp>
        <p:nvSpPr>
          <p:cNvPr id="37" name="TextBox 36"/>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41" name="Picture 40"/>
          <p:cNvPicPr>
            <a:picLocks noChangeAspect="1"/>
          </p:cNvPicPr>
          <p:nvPr/>
        </p:nvPicPr>
        <p:blipFill>
          <a:blip r:embed="rId5"/>
          <a:stretch>
            <a:fillRect/>
          </a:stretch>
        </p:blipFill>
        <p:spPr>
          <a:xfrm>
            <a:off x="6598782" y="5863953"/>
            <a:ext cx="868818" cy="360399"/>
          </a:xfrm>
          <a:prstGeom prst="rect">
            <a:avLst/>
          </a:prstGeom>
        </p:spPr>
      </p:pic>
      <p:pic>
        <p:nvPicPr>
          <p:cNvPr id="42" name="Picture 41"/>
          <p:cNvPicPr>
            <a:picLocks noChangeAspect="1"/>
          </p:cNvPicPr>
          <p:nvPr/>
        </p:nvPicPr>
        <p:blipFill>
          <a:blip r:embed="rId6"/>
          <a:stretch>
            <a:fillRect/>
          </a:stretch>
        </p:blipFill>
        <p:spPr>
          <a:xfrm>
            <a:off x="4456555" y="3283902"/>
            <a:ext cx="721925" cy="313394"/>
          </a:xfrm>
          <a:prstGeom prst="rect">
            <a:avLst/>
          </a:prstGeom>
        </p:spPr>
      </p:pic>
      <p:pic>
        <p:nvPicPr>
          <p:cNvPr id="43" name="Picture 42"/>
          <p:cNvPicPr>
            <a:picLocks noChangeAspect="1"/>
          </p:cNvPicPr>
          <p:nvPr/>
        </p:nvPicPr>
        <p:blipFill>
          <a:blip r:embed="rId7"/>
          <a:stretch>
            <a:fillRect/>
          </a:stretch>
        </p:blipFill>
        <p:spPr>
          <a:xfrm>
            <a:off x="4346379" y="3939772"/>
            <a:ext cx="845380" cy="368345"/>
          </a:xfrm>
          <a:prstGeom prst="rect">
            <a:avLst/>
          </a:prstGeom>
        </p:spPr>
      </p:pic>
      <p:pic>
        <p:nvPicPr>
          <p:cNvPr id="54" name="Picture 53"/>
          <p:cNvPicPr>
            <a:picLocks noChangeAspect="1"/>
          </p:cNvPicPr>
          <p:nvPr/>
        </p:nvPicPr>
        <p:blipFill>
          <a:blip r:embed="rId8"/>
          <a:stretch>
            <a:fillRect/>
          </a:stretch>
        </p:blipFill>
        <p:spPr>
          <a:xfrm>
            <a:off x="502649" y="1337199"/>
            <a:ext cx="3494872" cy="438969"/>
          </a:xfrm>
          <a:prstGeom prst="rect">
            <a:avLst/>
          </a:prstGeom>
        </p:spPr>
      </p:pic>
      <p:pic>
        <p:nvPicPr>
          <p:cNvPr id="55" name="Picture 54"/>
          <p:cNvPicPr>
            <a:picLocks noChangeAspect="1"/>
          </p:cNvPicPr>
          <p:nvPr/>
        </p:nvPicPr>
        <p:blipFill>
          <a:blip r:embed="rId9"/>
          <a:stretch>
            <a:fillRect/>
          </a:stretch>
        </p:blipFill>
        <p:spPr>
          <a:xfrm>
            <a:off x="4803924" y="1337199"/>
            <a:ext cx="3679676" cy="422390"/>
          </a:xfrm>
          <a:prstGeom prst="rect">
            <a:avLst/>
          </a:prstGeom>
        </p:spPr>
      </p:pic>
      <p:pic>
        <p:nvPicPr>
          <p:cNvPr id="7" name="Picture 6"/>
          <p:cNvPicPr>
            <a:picLocks noChangeAspect="1"/>
          </p:cNvPicPr>
          <p:nvPr/>
        </p:nvPicPr>
        <p:blipFill>
          <a:blip r:embed="rId10"/>
          <a:stretch>
            <a:fillRect/>
          </a:stretch>
        </p:blipFill>
        <p:spPr>
          <a:xfrm>
            <a:off x="6248400" y="3939772"/>
            <a:ext cx="1447511" cy="449902"/>
          </a:xfrm>
          <a:prstGeom prst="rect">
            <a:avLst/>
          </a:prstGeom>
        </p:spPr>
      </p:pic>
      <p:pic>
        <p:nvPicPr>
          <p:cNvPr id="35" name="Picture 34"/>
          <p:cNvPicPr>
            <a:picLocks noChangeAspect="1"/>
          </p:cNvPicPr>
          <p:nvPr/>
        </p:nvPicPr>
        <p:blipFill>
          <a:blip r:embed="rId11"/>
          <a:stretch>
            <a:fillRect/>
          </a:stretch>
        </p:blipFill>
        <p:spPr>
          <a:xfrm>
            <a:off x="4494655" y="4868518"/>
            <a:ext cx="1062098" cy="487778"/>
          </a:xfrm>
          <a:prstGeom prst="rect">
            <a:avLst/>
          </a:prstGeom>
        </p:spPr>
      </p:pic>
      <p:sp>
        <p:nvSpPr>
          <p:cNvPr id="44" name="TextBox 43"/>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2" name="Picture 1"/>
          <p:cNvPicPr>
            <a:picLocks noChangeAspect="1"/>
          </p:cNvPicPr>
          <p:nvPr/>
        </p:nvPicPr>
        <p:blipFill>
          <a:blip r:embed="rId12"/>
          <a:stretch>
            <a:fillRect/>
          </a:stretch>
        </p:blipFill>
        <p:spPr>
          <a:xfrm>
            <a:off x="4375027" y="5825854"/>
            <a:ext cx="1181726" cy="355478"/>
          </a:xfrm>
          <a:prstGeom prst="rect">
            <a:avLst/>
          </a:prstGeom>
        </p:spPr>
      </p:pic>
      <p:sp>
        <p:nvSpPr>
          <p:cNvPr id="47" name="Arc 46"/>
          <p:cNvSpPr/>
          <p:nvPr/>
        </p:nvSpPr>
        <p:spPr>
          <a:xfrm rot="10800000" flipH="1">
            <a:off x="1144529" y="4383280"/>
            <a:ext cx="766470" cy="727126"/>
          </a:xfrm>
          <a:prstGeom prst="arc">
            <a:avLst>
              <a:gd name="adj1" fmla="val 17482063"/>
              <a:gd name="adj2" fmla="val 2084140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8" name="Group 47"/>
          <p:cNvGrpSpPr/>
          <p:nvPr/>
        </p:nvGrpSpPr>
        <p:grpSpPr>
          <a:xfrm>
            <a:off x="1391482" y="4839777"/>
            <a:ext cx="351748" cy="461665"/>
            <a:chOff x="1386089" y="4122100"/>
            <a:chExt cx="351748" cy="461665"/>
          </a:xfrm>
        </p:grpSpPr>
        <p:sp>
          <p:nvSpPr>
            <p:cNvPr id="49" name="Oval 48"/>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50" name="TextBox 49"/>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27195326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571090" y="2207046"/>
            <a:ext cx="2990610" cy="369332"/>
          </a:xfrm>
          <a:prstGeom prst="rect">
            <a:avLst/>
          </a:prstGeom>
        </p:spPr>
        <p:txBody>
          <a:bodyPr wrap="none">
            <a:spAutoFit/>
          </a:bodyPr>
          <a:lstStyle/>
          <a:p>
            <a:r>
              <a:rPr lang="en-US" dirty="0" smtClean="0"/>
              <a:t>Let’s take                   and </a:t>
            </a:r>
            <a:endParaRPr lang="en-US" dirty="0"/>
          </a:p>
        </p:txBody>
      </p:sp>
      <p:pic>
        <p:nvPicPr>
          <p:cNvPr id="8" name="Picture 7"/>
          <p:cNvPicPr>
            <a:picLocks noChangeAspect="1"/>
          </p:cNvPicPr>
          <p:nvPr/>
        </p:nvPicPr>
        <p:blipFill>
          <a:blip r:embed="rId2"/>
          <a:stretch>
            <a:fillRect/>
          </a:stretch>
        </p:blipFill>
        <p:spPr>
          <a:xfrm>
            <a:off x="2870604" y="2183244"/>
            <a:ext cx="922202" cy="373703"/>
          </a:xfrm>
          <a:prstGeom prst="rect">
            <a:avLst/>
          </a:prstGeom>
        </p:spPr>
      </p:pic>
      <p:pic>
        <p:nvPicPr>
          <p:cNvPr id="9" name="Picture 8"/>
          <p:cNvPicPr>
            <a:picLocks noChangeAspect="1"/>
          </p:cNvPicPr>
          <p:nvPr/>
        </p:nvPicPr>
        <p:blipFill>
          <a:blip r:embed="rId3"/>
          <a:stretch>
            <a:fillRect/>
          </a:stretch>
        </p:blipFill>
        <p:spPr>
          <a:xfrm>
            <a:off x="4504026" y="2212789"/>
            <a:ext cx="1418876" cy="356028"/>
          </a:xfrm>
          <a:prstGeom prst="rect">
            <a:avLst/>
          </a:prstGeom>
        </p:spPr>
      </p:pic>
      <p:cxnSp>
        <p:nvCxnSpPr>
          <p:cNvPr id="10" name="Straight Arrow Connector 9"/>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a Charged Particle In A Magnetic Field</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4"/>
            <a:srcRect r="68561"/>
            <a:stretch/>
          </p:blipFill>
          <p:spPr>
            <a:xfrm>
              <a:off x="300672" y="2754907"/>
              <a:ext cx="313053" cy="316616"/>
            </a:xfrm>
            <a:prstGeom prst="rect">
              <a:avLst/>
            </a:prstGeom>
          </p:spPr>
        </p:pic>
      </p:grpSp>
      <p:sp>
        <p:nvSpPr>
          <p:cNvPr id="53" name="TextBox 52"/>
          <p:cNvSpPr txBox="1"/>
          <p:nvPr/>
        </p:nvSpPr>
        <p:spPr>
          <a:xfrm>
            <a:off x="3287108" y="2782996"/>
            <a:ext cx="4006024" cy="369332"/>
          </a:xfrm>
          <a:prstGeom prst="rect">
            <a:avLst/>
          </a:prstGeom>
          <a:noFill/>
        </p:spPr>
        <p:txBody>
          <a:bodyPr wrap="none" rtlCol="0">
            <a:spAutoFit/>
          </a:bodyPr>
          <a:lstStyle/>
          <a:p>
            <a:r>
              <a:rPr lang="en-US" dirty="0" smtClean="0">
                <a:solidFill>
                  <a:srgbClr val="FF0000"/>
                </a:solidFill>
              </a:rPr>
              <a:t>For a negatively charged particle:</a:t>
            </a:r>
            <a:endParaRPr lang="en-US" dirty="0">
              <a:solidFill>
                <a:srgbClr val="FF0000"/>
              </a:solidFill>
            </a:endParaRPr>
          </a:p>
        </p:txBody>
      </p:sp>
      <p:sp>
        <p:nvSpPr>
          <p:cNvPr id="37" name="TextBox 36"/>
          <p:cNvSpPr txBox="1"/>
          <p:nvPr/>
        </p:nvSpPr>
        <p:spPr>
          <a:xfrm>
            <a:off x="3800415" y="3237953"/>
            <a:ext cx="1593317" cy="400110"/>
          </a:xfrm>
          <a:prstGeom prst="rect">
            <a:avLst/>
          </a:prstGeom>
          <a:noFill/>
        </p:spPr>
        <p:txBody>
          <a:bodyPr wrap="none" rtlCol="0">
            <a:spAutoFit/>
          </a:bodyPr>
          <a:lstStyle/>
          <a:p>
            <a:r>
              <a:rPr lang="en-US" dirty="0" smtClean="0"/>
              <a:t>1. At   </a:t>
            </a:r>
            <a:r>
              <a:rPr lang="en-US" sz="2000" i="1" dirty="0" smtClean="0">
                <a:latin typeface="Times New Roman"/>
                <a:cs typeface="Times New Roman"/>
              </a:rPr>
              <a:t>          </a:t>
            </a:r>
            <a:r>
              <a:rPr lang="en-US" sz="2000" dirty="0" smtClean="0"/>
              <a:t>,</a:t>
            </a:r>
            <a:r>
              <a:rPr lang="en-US" dirty="0" smtClean="0"/>
              <a:t> </a:t>
            </a:r>
            <a:endParaRPr lang="en-US" dirty="0"/>
          </a:p>
        </p:txBody>
      </p:sp>
      <p:pic>
        <p:nvPicPr>
          <p:cNvPr id="41" name="Picture 40"/>
          <p:cNvPicPr>
            <a:picLocks noChangeAspect="1"/>
          </p:cNvPicPr>
          <p:nvPr/>
        </p:nvPicPr>
        <p:blipFill>
          <a:blip r:embed="rId5"/>
          <a:stretch>
            <a:fillRect/>
          </a:stretch>
        </p:blipFill>
        <p:spPr>
          <a:xfrm>
            <a:off x="6598782" y="5863953"/>
            <a:ext cx="868818" cy="360399"/>
          </a:xfrm>
          <a:prstGeom prst="rect">
            <a:avLst/>
          </a:prstGeom>
        </p:spPr>
      </p:pic>
      <p:pic>
        <p:nvPicPr>
          <p:cNvPr id="42" name="Picture 41"/>
          <p:cNvPicPr>
            <a:picLocks noChangeAspect="1"/>
          </p:cNvPicPr>
          <p:nvPr/>
        </p:nvPicPr>
        <p:blipFill>
          <a:blip r:embed="rId6"/>
          <a:stretch>
            <a:fillRect/>
          </a:stretch>
        </p:blipFill>
        <p:spPr>
          <a:xfrm>
            <a:off x="4456555" y="3283902"/>
            <a:ext cx="721925" cy="313394"/>
          </a:xfrm>
          <a:prstGeom prst="rect">
            <a:avLst/>
          </a:prstGeom>
        </p:spPr>
      </p:pic>
      <p:pic>
        <p:nvPicPr>
          <p:cNvPr id="43" name="Picture 42"/>
          <p:cNvPicPr>
            <a:picLocks noChangeAspect="1"/>
          </p:cNvPicPr>
          <p:nvPr/>
        </p:nvPicPr>
        <p:blipFill>
          <a:blip r:embed="rId7"/>
          <a:stretch>
            <a:fillRect/>
          </a:stretch>
        </p:blipFill>
        <p:spPr>
          <a:xfrm>
            <a:off x="4346379" y="3939772"/>
            <a:ext cx="845380" cy="368345"/>
          </a:xfrm>
          <a:prstGeom prst="rect">
            <a:avLst/>
          </a:prstGeom>
        </p:spPr>
      </p:pic>
      <p:pic>
        <p:nvPicPr>
          <p:cNvPr id="54" name="Picture 53"/>
          <p:cNvPicPr>
            <a:picLocks noChangeAspect="1"/>
          </p:cNvPicPr>
          <p:nvPr/>
        </p:nvPicPr>
        <p:blipFill>
          <a:blip r:embed="rId8"/>
          <a:stretch>
            <a:fillRect/>
          </a:stretch>
        </p:blipFill>
        <p:spPr>
          <a:xfrm>
            <a:off x="502649" y="1337199"/>
            <a:ext cx="3494872" cy="438969"/>
          </a:xfrm>
          <a:prstGeom prst="rect">
            <a:avLst/>
          </a:prstGeom>
        </p:spPr>
      </p:pic>
      <p:pic>
        <p:nvPicPr>
          <p:cNvPr id="55" name="Picture 54"/>
          <p:cNvPicPr>
            <a:picLocks noChangeAspect="1"/>
          </p:cNvPicPr>
          <p:nvPr/>
        </p:nvPicPr>
        <p:blipFill>
          <a:blip r:embed="rId9"/>
          <a:stretch>
            <a:fillRect/>
          </a:stretch>
        </p:blipFill>
        <p:spPr>
          <a:xfrm>
            <a:off x="4803924" y="1337199"/>
            <a:ext cx="3679676" cy="422390"/>
          </a:xfrm>
          <a:prstGeom prst="rect">
            <a:avLst/>
          </a:prstGeom>
        </p:spPr>
      </p:pic>
      <p:pic>
        <p:nvPicPr>
          <p:cNvPr id="7" name="Picture 6"/>
          <p:cNvPicPr>
            <a:picLocks noChangeAspect="1"/>
          </p:cNvPicPr>
          <p:nvPr/>
        </p:nvPicPr>
        <p:blipFill>
          <a:blip r:embed="rId10"/>
          <a:stretch>
            <a:fillRect/>
          </a:stretch>
        </p:blipFill>
        <p:spPr>
          <a:xfrm>
            <a:off x="6248400" y="3939772"/>
            <a:ext cx="1447511" cy="449902"/>
          </a:xfrm>
          <a:prstGeom prst="rect">
            <a:avLst/>
          </a:prstGeom>
        </p:spPr>
      </p:pic>
      <p:pic>
        <p:nvPicPr>
          <p:cNvPr id="35" name="Picture 34"/>
          <p:cNvPicPr>
            <a:picLocks noChangeAspect="1"/>
          </p:cNvPicPr>
          <p:nvPr/>
        </p:nvPicPr>
        <p:blipFill>
          <a:blip r:embed="rId11"/>
          <a:stretch>
            <a:fillRect/>
          </a:stretch>
        </p:blipFill>
        <p:spPr>
          <a:xfrm>
            <a:off x="4494655" y="4868518"/>
            <a:ext cx="1062098" cy="487778"/>
          </a:xfrm>
          <a:prstGeom prst="rect">
            <a:avLst/>
          </a:prstGeom>
        </p:spPr>
      </p:pic>
      <p:sp>
        <p:nvSpPr>
          <p:cNvPr id="44" name="TextBox 43"/>
          <p:cNvSpPr txBox="1"/>
          <p:nvPr/>
        </p:nvSpPr>
        <p:spPr>
          <a:xfrm>
            <a:off x="3753779" y="4898199"/>
            <a:ext cx="2102446" cy="400110"/>
          </a:xfrm>
          <a:prstGeom prst="rect">
            <a:avLst/>
          </a:prstGeom>
          <a:noFill/>
        </p:spPr>
        <p:txBody>
          <a:bodyPr wrap="none" rtlCol="0">
            <a:spAutoFit/>
          </a:bodyPr>
          <a:lstStyle/>
          <a:p>
            <a:r>
              <a:rPr lang="en-US" dirty="0"/>
              <a:t>2</a:t>
            </a:r>
            <a:r>
              <a:rPr lang="en-US" dirty="0" smtClean="0"/>
              <a:t>. </a:t>
            </a:r>
            <a:r>
              <a:rPr lang="en-US" dirty="0"/>
              <a:t>A</a:t>
            </a:r>
            <a:r>
              <a:rPr lang="en-US" dirty="0" smtClean="0"/>
              <a:t>t                    </a:t>
            </a:r>
            <a:r>
              <a:rPr lang="en-US" sz="2000" dirty="0" smtClean="0"/>
              <a:t>,</a:t>
            </a:r>
            <a:r>
              <a:rPr lang="en-US" dirty="0" smtClean="0"/>
              <a:t> </a:t>
            </a:r>
            <a:endParaRPr lang="en-US" dirty="0"/>
          </a:p>
        </p:txBody>
      </p:sp>
      <p:pic>
        <p:nvPicPr>
          <p:cNvPr id="2" name="Picture 1"/>
          <p:cNvPicPr>
            <a:picLocks noChangeAspect="1"/>
          </p:cNvPicPr>
          <p:nvPr/>
        </p:nvPicPr>
        <p:blipFill>
          <a:blip r:embed="rId12"/>
          <a:stretch>
            <a:fillRect/>
          </a:stretch>
        </p:blipFill>
        <p:spPr>
          <a:xfrm>
            <a:off x="4375027" y="5825854"/>
            <a:ext cx="1181726" cy="355478"/>
          </a:xfrm>
          <a:prstGeom prst="rect">
            <a:avLst/>
          </a:prstGeom>
        </p:spPr>
      </p:pic>
      <p:sp>
        <p:nvSpPr>
          <p:cNvPr id="45" name="Arc 44"/>
          <p:cNvSpPr/>
          <p:nvPr/>
        </p:nvSpPr>
        <p:spPr>
          <a:xfrm rot="10800000" flipH="1">
            <a:off x="1144529" y="4383280"/>
            <a:ext cx="766470" cy="727126"/>
          </a:xfrm>
          <a:prstGeom prst="arc">
            <a:avLst>
              <a:gd name="adj1" fmla="val 17482063"/>
              <a:gd name="adj2" fmla="val 14779373"/>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a:off x="1391482" y="4839777"/>
            <a:ext cx="351748" cy="461665"/>
            <a:chOff x="1386089" y="4122100"/>
            <a:chExt cx="351748" cy="461665"/>
          </a:xfrm>
        </p:grpSpPr>
        <p:sp>
          <p:nvSpPr>
            <p:cNvPr id="40" name="Oval 39"/>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46" name="TextBox 45"/>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Tree>
    <p:extLst>
      <p:ext uri="{BB962C8B-B14F-4D97-AF65-F5344CB8AC3E}">
        <p14:creationId xmlns:p14="http://schemas.microsoft.com/office/powerpoint/2010/main" val="16790614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555 0.00602 C 0.01702 0.00602 0.03681 -0.01898 0.03681 -0.04722 C 0.03681 -0.07801 0.01702 -0.10023 -0.00555 -0.10023 C -0.02969 -0.10023 -0.04791 -0.07801 -0.04791 -0.04722 C -0.04791 -0.01898 -0.02969 0.00602 -0.00555 0.00602 Z " pathEditMode="relative" rAng="0" ptsTypes="fffff">
                                      <p:cBhvr>
                                        <p:cTn id="6" dur="2000" fill="hold"/>
                                        <p:tgtEl>
                                          <p:spTgt spid="39"/>
                                        </p:tgtEl>
                                        <p:attrNameLst>
                                          <p:attrName>ppt_x</p:attrName>
                                          <p:attrName>ppt_y</p:attrName>
                                        </p:attrNameLst>
                                      </p:cBhvr>
                                      <p:rCtr x="0" y="-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c 24"/>
          <p:cNvSpPr/>
          <p:nvPr/>
        </p:nvSpPr>
        <p:spPr>
          <a:xfrm rot="10800000">
            <a:off x="573728" y="3850872"/>
            <a:ext cx="1907002" cy="1907002"/>
          </a:xfrm>
          <a:prstGeom prst="arc">
            <a:avLst>
              <a:gd name="adj1" fmla="val 5490503"/>
              <a:gd name="adj2" fmla="val 5182129"/>
            </a:avLst>
          </a:prstGeom>
          <a:ln>
            <a:solidFill>
              <a:srgbClr val="0000FF"/>
            </a:solidFill>
            <a:prstDash val="dot"/>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 name="Straight Arrow Connector 9"/>
          <p:cNvCxnSpPr>
            <a:endCxn id="12"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3"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sp>
        <p:nvSpPr>
          <p:cNvPr id="21"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Gyromotion</a:t>
            </a:r>
            <a:r>
              <a:rPr lang="en-US" dirty="0" smtClean="0"/>
              <a:t> of Ions vs. Electrons</a:t>
            </a:r>
            <a:endParaRPr lang="en-US" dirty="0"/>
          </a:p>
        </p:txBody>
      </p:sp>
      <p:cxnSp>
        <p:nvCxnSpPr>
          <p:cNvPr id="38" name="Straight Arrow Connector 37"/>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00672" y="2754907"/>
            <a:ext cx="313053" cy="504732"/>
            <a:chOff x="300672" y="2754907"/>
            <a:chExt cx="313053" cy="504732"/>
          </a:xfrm>
        </p:grpSpPr>
        <p:sp>
          <p:nvSpPr>
            <p:cNvPr id="31" name="Oval 30"/>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34" name="Picture 33"/>
            <p:cNvPicPr>
              <a:picLocks noChangeAspect="1"/>
            </p:cNvPicPr>
            <p:nvPr/>
          </p:nvPicPr>
          <p:blipFill rotWithShape="1">
            <a:blip r:embed="rId3"/>
            <a:srcRect r="68561"/>
            <a:stretch/>
          </p:blipFill>
          <p:spPr>
            <a:xfrm>
              <a:off x="300672" y="2754907"/>
              <a:ext cx="313053" cy="316616"/>
            </a:xfrm>
            <a:prstGeom prst="rect">
              <a:avLst/>
            </a:prstGeom>
          </p:spPr>
        </p:pic>
      </p:grpSp>
      <p:grpSp>
        <p:nvGrpSpPr>
          <p:cNvPr id="39" name="Group 38"/>
          <p:cNvGrpSpPr/>
          <p:nvPr/>
        </p:nvGrpSpPr>
        <p:grpSpPr>
          <a:xfrm>
            <a:off x="1329844" y="3576527"/>
            <a:ext cx="464238" cy="523220"/>
            <a:chOff x="2598106" y="3869215"/>
            <a:chExt cx="464238" cy="523220"/>
          </a:xfrm>
        </p:grpSpPr>
        <p:sp>
          <p:nvSpPr>
            <p:cNvPr id="40" name="Oval 39"/>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TextBox 40"/>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27" name="TextBox 26"/>
          <p:cNvSpPr txBox="1"/>
          <p:nvPr/>
        </p:nvSpPr>
        <p:spPr>
          <a:xfrm>
            <a:off x="436273" y="1566902"/>
            <a:ext cx="7532831" cy="369332"/>
          </a:xfrm>
          <a:prstGeom prst="rect">
            <a:avLst/>
          </a:prstGeom>
          <a:noFill/>
        </p:spPr>
        <p:txBody>
          <a:bodyPr wrap="none" rtlCol="0">
            <a:spAutoFit/>
          </a:bodyPr>
          <a:lstStyle/>
          <a:p>
            <a:pPr marL="285750" indent="-285750">
              <a:buFont typeface="Arial"/>
              <a:buChar char="•"/>
            </a:pPr>
            <a:r>
              <a:rPr lang="en-US" b="1" dirty="0" smtClean="0"/>
              <a:t>Ions generally have a much larger </a:t>
            </a:r>
            <a:r>
              <a:rPr lang="en-US" b="1" dirty="0" err="1" smtClean="0"/>
              <a:t>Larmor</a:t>
            </a:r>
            <a:r>
              <a:rPr lang="en-US" b="1" dirty="0" smtClean="0"/>
              <a:t> radius than electrons</a:t>
            </a:r>
            <a:endParaRPr lang="en-US" b="1" dirty="0"/>
          </a:p>
        </p:txBody>
      </p:sp>
      <p:sp>
        <p:nvSpPr>
          <p:cNvPr id="54" name="Rectangle 53"/>
          <p:cNvSpPr/>
          <p:nvPr/>
        </p:nvSpPr>
        <p:spPr>
          <a:xfrm>
            <a:off x="448973" y="1057842"/>
            <a:ext cx="7378943" cy="369332"/>
          </a:xfrm>
          <a:prstGeom prst="rect">
            <a:avLst/>
          </a:prstGeom>
        </p:spPr>
        <p:txBody>
          <a:bodyPr wrap="none">
            <a:spAutoFit/>
          </a:bodyPr>
          <a:lstStyle/>
          <a:p>
            <a:pPr marL="285750" indent="-285750">
              <a:buFont typeface="Arial"/>
              <a:buChar char="•"/>
            </a:pPr>
            <a:r>
              <a:rPr lang="en-US" b="1" dirty="0" smtClean="0"/>
              <a:t>The direction of </a:t>
            </a:r>
            <a:r>
              <a:rPr lang="en-US" b="1" dirty="0" err="1" smtClean="0"/>
              <a:t>gyromotion</a:t>
            </a:r>
            <a:r>
              <a:rPr lang="en-US" b="1" dirty="0" smtClean="0"/>
              <a:t> depends on the sign of the charge</a:t>
            </a:r>
            <a:endParaRPr lang="en-US" dirty="0"/>
          </a:p>
        </p:txBody>
      </p:sp>
      <p:grpSp>
        <p:nvGrpSpPr>
          <p:cNvPr id="30" name="Group 29"/>
          <p:cNvGrpSpPr/>
          <p:nvPr/>
        </p:nvGrpSpPr>
        <p:grpSpPr>
          <a:xfrm>
            <a:off x="1391482" y="4839777"/>
            <a:ext cx="351748" cy="461665"/>
            <a:chOff x="1386089" y="4122100"/>
            <a:chExt cx="351748" cy="461665"/>
          </a:xfrm>
        </p:grpSpPr>
        <p:sp>
          <p:nvSpPr>
            <p:cNvPr id="33" name="Oval 32"/>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35" name="TextBox 34"/>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nvGrpSpPr>
          <p:cNvPr id="2" name="Group 1"/>
          <p:cNvGrpSpPr/>
          <p:nvPr/>
        </p:nvGrpSpPr>
        <p:grpSpPr>
          <a:xfrm>
            <a:off x="3657082" y="2360175"/>
            <a:ext cx="5303278" cy="3590219"/>
            <a:chOff x="3657082" y="2360175"/>
            <a:chExt cx="5303278" cy="3590219"/>
          </a:xfrm>
        </p:grpSpPr>
        <p:sp>
          <p:nvSpPr>
            <p:cNvPr id="3" name="TextBox 2"/>
            <p:cNvSpPr txBox="1"/>
            <p:nvPr/>
          </p:nvSpPr>
          <p:spPr>
            <a:xfrm>
              <a:off x="3657083" y="2360175"/>
              <a:ext cx="4693374" cy="646331"/>
            </a:xfrm>
            <a:prstGeom prst="rect">
              <a:avLst/>
            </a:prstGeom>
            <a:noFill/>
          </p:spPr>
          <p:txBody>
            <a:bodyPr wrap="none" rtlCol="0">
              <a:spAutoFit/>
            </a:bodyPr>
            <a:lstStyle/>
            <a:p>
              <a:r>
                <a:rPr lang="en-US" dirty="0" smtClean="0"/>
                <a:t>In ITER, for a typical deuterium ion </a:t>
              </a:r>
            </a:p>
            <a:p>
              <a:r>
                <a:rPr lang="en-US" dirty="0" smtClean="0"/>
                <a:t>with T</a:t>
              </a:r>
              <a:r>
                <a:rPr lang="en-US" baseline="-25000" dirty="0" smtClean="0"/>
                <a:t>i</a:t>
              </a:r>
              <a:r>
                <a:rPr lang="en-US" dirty="0" smtClean="0"/>
                <a:t>=10 </a:t>
              </a:r>
              <a:r>
                <a:rPr lang="en-US" dirty="0" err="1" smtClean="0"/>
                <a:t>keV</a:t>
              </a:r>
              <a:r>
                <a:rPr lang="en-US" dirty="0" smtClean="0"/>
                <a:t> and B=5 Tesla would have </a:t>
              </a:r>
              <a:endParaRPr lang="en-US" dirty="0"/>
            </a:p>
          </p:txBody>
        </p:sp>
        <p:pic>
          <p:nvPicPr>
            <p:cNvPr id="4" name="Picture 3"/>
            <p:cNvPicPr>
              <a:picLocks noChangeAspect="1"/>
            </p:cNvPicPr>
            <p:nvPr/>
          </p:nvPicPr>
          <p:blipFill>
            <a:blip r:embed="rId4"/>
            <a:stretch>
              <a:fillRect/>
            </a:stretch>
          </p:blipFill>
          <p:spPr>
            <a:xfrm>
              <a:off x="4395685" y="3100889"/>
              <a:ext cx="2945614" cy="768421"/>
            </a:xfrm>
            <a:prstGeom prst="rect">
              <a:avLst/>
            </a:prstGeom>
          </p:spPr>
        </p:pic>
        <p:pic>
          <p:nvPicPr>
            <p:cNvPr id="5" name="Picture 4"/>
            <p:cNvPicPr>
              <a:picLocks noChangeAspect="1"/>
            </p:cNvPicPr>
            <p:nvPr/>
          </p:nvPicPr>
          <p:blipFill>
            <a:blip r:embed="rId5"/>
            <a:stretch>
              <a:fillRect/>
            </a:stretch>
          </p:blipFill>
          <p:spPr>
            <a:xfrm>
              <a:off x="4471887" y="4085066"/>
              <a:ext cx="2716313" cy="868539"/>
            </a:xfrm>
            <a:prstGeom prst="rect">
              <a:avLst/>
            </a:prstGeom>
          </p:spPr>
        </p:pic>
        <p:sp>
          <p:nvSpPr>
            <p:cNvPr id="36" name="TextBox 35"/>
            <p:cNvSpPr txBox="1"/>
            <p:nvPr/>
          </p:nvSpPr>
          <p:spPr>
            <a:xfrm>
              <a:off x="3657082" y="5142825"/>
              <a:ext cx="5303278" cy="369332"/>
            </a:xfrm>
            <a:prstGeom prst="rect">
              <a:avLst/>
            </a:prstGeom>
            <a:noFill/>
          </p:spPr>
          <p:txBody>
            <a:bodyPr wrap="square" rtlCol="0">
              <a:spAutoFit/>
            </a:bodyPr>
            <a:lstStyle/>
            <a:p>
              <a:r>
                <a:rPr lang="en-US" dirty="0"/>
                <a:t>A</a:t>
              </a:r>
              <a:r>
                <a:rPr lang="en-US" dirty="0" smtClean="0"/>
                <a:t>n electron with </a:t>
              </a:r>
              <a:r>
                <a:rPr lang="en-US" dirty="0" err="1" smtClean="0"/>
                <a:t>T</a:t>
              </a:r>
              <a:r>
                <a:rPr lang="en-US" baseline="-25000" dirty="0" err="1" smtClean="0"/>
                <a:t>e</a:t>
              </a:r>
              <a:r>
                <a:rPr lang="en-US" dirty="0" smtClean="0"/>
                <a:t>=10 </a:t>
              </a:r>
              <a:r>
                <a:rPr lang="en-US" dirty="0" err="1" smtClean="0"/>
                <a:t>keV</a:t>
              </a:r>
              <a:r>
                <a:rPr lang="en-US" dirty="0" smtClean="0"/>
                <a:t> and B=5 Tesla has </a:t>
              </a:r>
              <a:endParaRPr lang="en-US" dirty="0"/>
            </a:p>
          </p:txBody>
        </p:sp>
        <p:pic>
          <p:nvPicPr>
            <p:cNvPr id="6" name="Picture 5"/>
            <p:cNvPicPr>
              <a:picLocks noChangeAspect="1"/>
            </p:cNvPicPr>
            <p:nvPr/>
          </p:nvPicPr>
          <p:blipFill>
            <a:blip r:embed="rId6"/>
            <a:stretch>
              <a:fillRect/>
            </a:stretch>
          </p:blipFill>
          <p:spPr>
            <a:xfrm>
              <a:off x="4649715" y="5528032"/>
              <a:ext cx="1957488" cy="422362"/>
            </a:xfrm>
            <a:prstGeom prst="rect">
              <a:avLst/>
            </a:prstGeom>
          </p:spPr>
        </p:pic>
        <p:sp>
          <p:nvSpPr>
            <p:cNvPr id="7" name="Rectangle 6"/>
            <p:cNvSpPr/>
            <p:nvPr/>
          </p:nvSpPr>
          <p:spPr>
            <a:xfrm>
              <a:off x="6801446" y="5581062"/>
              <a:ext cx="2158914" cy="369332"/>
            </a:xfrm>
            <a:prstGeom prst="rect">
              <a:avLst/>
            </a:prstGeom>
          </p:spPr>
          <p:txBody>
            <a:bodyPr wrap="none">
              <a:spAutoFit/>
            </a:bodyPr>
            <a:lstStyle/>
            <a:p>
              <a:r>
                <a:rPr lang="en-US" dirty="0" smtClean="0"/>
                <a:t> (60 </a:t>
              </a:r>
              <a:r>
                <a:rPr lang="en-US" dirty="0"/>
                <a:t>times </a:t>
              </a:r>
              <a:r>
                <a:rPr lang="en-US" dirty="0" smtClean="0"/>
                <a:t>smaller)</a:t>
              </a:r>
              <a:endParaRPr lang="en-US" dirty="0"/>
            </a:p>
          </p:txBody>
        </p:sp>
      </p:grpSp>
      <p:sp>
        <p:nvSpPr>
          <p:cNvPr id="26" name="Arc 25"/>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846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nodeType="clickEffect">
                                  <p:stCondLst>
                                    <p:cond delay="0"/>
                                  </p:stCondLst>
                                  <p:endCondLst>
                                    <p:cond evt="onNext" delay="0">
                                      <p:tgtEl>
                                        <p:sldTgt/>
                                      </p:tgtEl>
                                    </p:cond>
                                  </p:endCondLst>
                                  <p:childTnLst>
                                    <p:animMotion origin="layout" path="M -0.00642 -2.22222E-6 C 0.05035 -2.22222E-6 0.10035 0.06111 0.10035 0.1382 C 0.10035 0.21435 0.05035 0.27755 -0.00642 0.27755 C -0.06371 0.27755 -0.10659 0.21435 -0.10659 0.1382 C -0.10659 0.06111 -0.06371 -2.22222E-6 -0.00642 -2.22222E-6 Z " pathEditMode="relative" rAng="0" ptsTypes="fffff">
                                      <p:cBhvr>
                                        <p:cTn id="6" dur="4000" fill="hold"/>
                                        <p:tgtEl>
                                          <p:spTgt spid="39"/>
                                        </p:tgtEl>
                                        <p:attrNameLst>
                                          <p:attrName>ppt_x</p:attrName>
                                          <p:attrName>ppt_y</p:attrName>
                                        </p:attrNameLst>
                                      </p:cBhvr>
                                      <p:rCtr x="330" y="13866"/>
                                    </p:animMotion>
                                  </p:childTnLst>
                                </p:cTn>
                              </p:par>
                              <p:par>
                                <p:cTn id="7" presetID="1" presetClass="path" presetSubtype="0" repeatCount="indefinite" fill="hold" nodeType="withEffect">
                                  <p:stCondLst>
                                    <p:cond delay="0"/>
                                  </p:stCondLst>
                                  <p:endCondLst>
                                    <p:cond evt="onNext" delay="0">
                                      <p:tgtEl>
                                        <p:sldTgt/>
                                      </p:tgtEl>
                                    </p:cond>
                                  </p:endCondLst>
                                  <p:childTnLst>
                                    <p:animMotion origin="layout" path="M -0.00555 0.00602 C 0.01702 0.00602 0.03681 -0.01898 0.03681 -0.04722 C 0.03681 -0.07801 0.01702 -0.10023 -0.00555 -0.10023 C -0.02969 -0.10023 -0.04791 -0.07801 -0.04791 -0.04722 C -0.04791 -0.01898 -0.02969 0.00602 -0.00555 0.00602 Z " pathEditMode="relative" rAng="0" ptsTypes="fffff">
                                      <p:cBhvr>
                                        <p:cTn id="8" dur="2000" fill="hold"/>
                                        <p:tgtEl>
                                          <p:spTgt spid="30"/>
                                        </p:tgtEl>
                                        <p:attrNameLst>
                                          <p:attrName>ppt_x</p:attrName>
                                          <p:attrName>ppt_y</p:attrName>
                                        </p:attrNameLst>
                                      </p:cBhvr>
                                      <p:rCtr x="0" y="-532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p:cNvSpPr txBox="1">
            <a:spLocks/>
          </p:cNvSpPr>
          <p:nvPr/>
        </p:nvSpPr>
        <p:spPr bwMode="auto">
          <a:xfrm>
            <a:off x="457199" y="217256"/>
            <a:ext cx="85979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Confinement </a:t>
            </a:r>
            <a:r>
              <a:rPr lang="en-US" dirty="0"/>
              <a:t>D</a:t>
            </a:r>
            <a:r>
              <a:rPr lang="en-US" dirty="0" smtClean="0"/>
              <a:t>evices </a:t>
            </a:r>
            <a:r>
              <a:rPr lang="en-US" dirty="0"/>
              <a:t>S</a:t>
            </a:r>
            <a:r>
              <a:rPr lang="en-US" dirty="0" smtClean="0"/>
              <a:t>hould </a:t>
            </a:r>
            <a:r>
              <a:rPr lang="en-US" dirty="0"/>
              <a:t>B</a:t>
            </a:r>
            <a:r>
              <a:rPr lang="en-US" dirty="0" smtClean="0"/>
              <a:t>e </a:t>
            </a:r>
            <a:r>
              <a:rPr lang="en-US" dirty="0"/>
              <a:t>M</a:t>
            </a:r>
            <a:r>
              <a:rPr lang="en-US" dirty="0" smtClean="0"/>
              <a:t>uch </a:t>
            </a:r>
            <a:r>
              <a:rPr lang="en-US" dirty="0"/>
              <a:t>L</a:t>
            </a:r>
            <a:r>
              <a:rPr lang="en-US" dirty="0" smtClean="0"/>
              <a:t>arger </a:t>
            </a:r>
            <a:r>
              <a:rPr lang="en-US" dirty="0"/>
              <a:t>T</a:t>
            </a:r>
            <a:r>
              <a:rPr lang="en-US" dirty="0" smtClean="0"/>
              <a:t>han the </a:t>
            </a:r>
            <a:r>
              <a:rPr lang="en-US" dirty="0" err="1" smtClean="0"/>
              <a:t>Larmor</a:t>
            </a:r>
            <a:r>
              <a:rPr lang="en-US" dirty="0" smtClean="0"/>
              <a:t> Radius</a:t>
            </a:r>
            <a:endParaRPr lang="en-US" dirty="0"/>
          </a:p>
        </p:txBody>
      </p:sp>
      <p:pic>
        <p:nvPicPr>
          <p:cNvPr id="30" name="Picture 29"/>
          <p:cNvPicPr>
            <a:picLocks noChangeAspect="1"/>
          </p:cNvPicPr>
          <p:nvPr/>
        </p:nvPicPr>
        <p:blipFill rotWithShape="1">
          <a:blip r:embed="rId5"/>
          <a:srcRect l="12554" t="8886" r="12987" b="6543"/>
          <a:stretch/>
        </p:blipFill>
        <p:spPr>
          <a:xfrm>
            <a:off x="431799" y="2281610"/>
            <a:ext cx="4368800" cy="3505200"/>
          </a:xfrm>
          <a:prstGeom prst="rect">
            <a:avLst/>
          </a:prstGeom>
        </p:spPr>
      </p:pic>
      <p:pic>
        <p:nvPicPr>
          <p:cNvPr id="7" name="Picture 6"/>
          <p:cNvPicPr>
            <a:picLocks noChangeAspect="1"/>
          </p:cNvPicPr>
          <p:nvPr/>
        </p:nvPicPr>
        <p:blipFill>
          <a:blip r:embed="rId6"/>
          <a:stretch>
            <a:fillRect/>
          </a:stretch>
        </p:blipFill>
        <p:spPr>
          <a:xfrm>
            <a:off x="208762" y="1257300"/>
            <a:ext cx="8686800" cy="462960"/>
          </a:xfrm>
          <a:prstGeom prst="rect">
            <a:avLst/>
          </a:prstGeom>
        </p:spPr>
      </p:pic>
      <p:pic>
        <p:nvPicPr>
          <p:cNvPr id="2" name="Animations-in-Electromagnetics-Charge-in-a-Toroidal-Magnetic-Field[www.savevid.com]-112.mov"/>
          <p:cNvPicPr>
            <a:picLocks noChangeAspect="1"/>
          </p:cNvPicPr>
          <p:nvPr>
            <a:videoFile r:link="rId2"/>
            <p:extLst>
              <p:ext uri="{DAA4B4D4-6D71-4841-9C94-3DE7FCFB9230}">
                <p14:media xmlns:p14="http://schemas.microsoft.com/office/powerpoint/2010/main" r:embed="rId1"/>
              </p:ext>
            </p:extLst>
          </p:nvPr>
        </p:nvPicPr>
        <p:blipFill>
          <a:blip r:embed="rId7">
            <a:lum bright="63000" contrast="80000"/>
          </a:blip>
          <a:stretch>
            <a:fillRect/>
          </a:stretch>
        </p:blipFill>
        <p:spPr>
          <a:xfrm>
            <a:off x="5080000" y="2357810"/>
            <a:ext cx="3556000" cy="2667000"/>
          </a:xfrm>
          <a:prstGeom prst="rect">
            <a:avLst/>
          </a:prstGeom>
        </p:spPr>
      </p:pic>
      <p:sp>
        <p:nvSpPr>
          <p:cNvPr id="3" name="Rectangle 2"/>
          <p:cNvSpPr/>
          <p:nvPr/>
        </p:nvSpPr>
        <p:spPr>
          <a:xfrm>
            <a:off x="900545" y="6539964"/>
            <a:ext cx="7238999" cy="261610"/>
          </a:xfrm>
          <a:prstGeom prst="rect">
            <a:avLst/>
          </a:prstGeom>
        </p:spPr>
        <p:txBody>
          <a:bodyPr wrap="square">
            <a:spAutoFit/>
          </a:bodyPr>
          <a:lstStyle/>
          <a:p>
            <a:pPr algn="ctr">
              <a:lnSpc>
                <a:spcPct val="90000"/>
              </a:lnSpc>
            </a:pPr>
            <a:r>
              <a:rPr lang="en-US" sz="1200" dirty="0" smtClean="0"/>
              <a:t>Image credit: </a:t>
            </a:r>
            <a:r>
              <a:rPr lang="en-US" sz="1200" dirty="0"/>
              <a:t>http://</a:t>
            </a:r>
            <a:r>
              <a:rPr lang="en-US" sz="1200" dirty="0" err="1"/>
              <a:t>iter.rma.ac.be</a:t>
            </a:r>
            <a:r>
              <a:rPr lang="en-US" sz="1200" dirty="0"/>
              <a:t>/en/</a:t>
            </a:r>
            <a:r>
              <a:rPr lang="en-US" sz="1200" dirty="0" err="1" smtClean="0"/>
              <a:t>img</a:t>
            </a:r>
            <a:r>
              <a:rPr lang="en-US" sz="1200" dirty="0" smtClean="0"/>
              <a:t>/</a:t>
            </a:r>
            <a:r>
              <a:rPr lang="en-US" sz="1200" dirty="0" err="1" smtClean="0"/>
              <a:t>MagneticConfinement.jpg</a:t>
            </a:r>
            <a:endParaRPr lang="en-US" sz="1200" dirty="0"/>
          </a:p>
        </p:txBody>
      </p:sp>
    </p:spTree>
    <p:extLst>
      <p:ext uri="{BB962C8B-B14F-4D97-AF65-F5344CB8AC3E}">
        <p14:creationId xmlns:p14="http://schemas.microsoft.com/office/powerpoint/2010/main" val="15208557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0">
                <p:cTn id="12" repeatCount="indefinite"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350137" y="1982318"/>
            <a:ext cx="8326500" cy="72408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144325" y="3228861"/>
            <a:ext cx="2039671" cy="2160205"/>
            <a:chOff x="235354" y="3285645"/>
            <a:chExt cx="1605755" cy="1700645"/>
          </a:xfrm>
        </p:grpSpPr>
        <p:sp>
          <p:nvSpPr>
            <p:cNvPr id="11" name="Line Callout 2 10"/>
            <p:cNvSpPr/>
            <p:nvPr/>
          </p:nvSpPr>
          <p:spPr>
            <a:xfrm rot="5400000">
              <a:off x="187909" y="3333090"/>
              <a:ext cx="1700645" cy="1605755"/>
            </a:xfrm>
            <a:prstGeom prst="borderCallout2">
              <a:avLst>
                <a:gd name="adj1" fmla="val 50998"/>
                <a:gd name="adj2" fmla="val -6295"/>
                <a:gd name="adj3" fmla="val 50998"/>
                <a:gd name="adj4" fmla="val -20743"/>
                <a:gd name="adj5" fmla="val 41070"/>
                <a:gd name="adj6" fmla="val -308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ami2006.jpg"/>
            <p:cNvPicPr>
              <a:picLocks noChangeAspect="1"/>
            </p:cNvPicPr>
            <p:nvPr/>
          </p:nvPicPr>
          <p:blipFill rotWithShape="1">
            <a:blip r:embed="rId2">
              <a:extLst>
                <a:ext uri="{28A0092B-C50C-407E-A947-70E740481C1C}">
                  <a14:useLocalDpi xmlns:a14="http://schemas.microsoft.com/office/drawing/2010/main" val="0"/>
                </a:ext>
              </a:extLst>
            </a:blip>
            <a:srcRect l="17172" t="10285" r="19637"/>
            <a:stretch/>
          </p:blipFill>
          <p:spPr>
            <a:xfrm>
              <a:off x="311895" y="3366062"/>
              <a:ext cx="1441438" cy="1534871"/>
            </a:xfrm>
            <a:prstGeom prst="rect">
              <a:avLst/>
            </a:prstGeom>
            <a:ln>
              <a:solidFill>
                <a:srgbClr val="000000"/>
              </a:solidFill>
            </a:ln>
          </p:spPr>
        </p:pic>
      </p:grpSp>
      <p:grpSp>
        <p:nvGrpSpPr>
          <p:cNvPr id="29" name="Group 28"/>
          <p:cNvGrpSpPr/>
          <p:nvPr/>
        </p:nvGrpSpPr>
        <p:grpSpPr>
          <a:xfrm>
            <a:off x="6659474" y="3181308"/>
            <a:ext cx="2017164" cy="2635088"/>
            <a:chOff x="6619394" y="3371614"/>
            <a:chExt cx="1367553" cy="1786479"/>
          </a:xfrm>
        </p:grpSpPr>
        <p:sp>
          <p:nvSpPr>
            <p:cNvPr id="9" name="Line Callout 2 8"/>
            <p:cNvSpPr/>
            <p:nvPr/>
          </p:nvSpPr>
          <p:spPr>
            <a:xfrm rot="5400000">
              <a:off x="6409931" y="3581077"/>
              <a:ext cx="1786479" cy="1367553"/>
            </a:xfrm>
            <a:prstGeom prst="borderCallout2">
              <a:avLst>
                <a:gd name="adj1" fmla="val 49815"/>
                <a:gd name="adj2" fmla="val -991"/>
                <a:gd name="adj3" fmla="val 49341"/>
                <a:gd name="adj4" fmla="val -11351"/>
                <a:gd name="adj5" fmla="val 65645"/>
                <a:gd name="adj6" fmla="val -204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DSCN26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733" y="3437282"/>
              <a:ext cx="1241271" cy="1655027"/>
            </a:xfrm>
            <a:prstGeom prst="rect">
              <a:avLst/>
            </a:prstGeom>
            <a:ln>
              <a:solidFill>
                <a:srgbClr val="000000"/>
              </a:solidFill>
            </a:ln>
          </p:spPr>
        </p:pic>
      </p:grpSp>
      <p:sp>
        <p:nvSpPr>
          <p:cNvPr id="15" name="TextBox 14"/>
          <p:cNvSpPr txBox="1"/>
          <p:nvPr/>
        </p:nvSpPr>
        <p:spPr>
          <a:xfrm>
            <a:off x="1112718" y="2141331"/>
            <a:ext cx="696375" cy="369332"/>
          </a:xfrm>
          <a:prstGeom prst="rect">
            <a:avLst/>
          </a:prstGeom>
          <a:noFill/>
        </p:spPr>
        <p:txBody>
          <a:bodyPr wrap="none" rtlCol="0">
            <a:spAutoFit/>
          </a:bodyPr>
          <a:lstStyle/>
          <a:p>
            <a:r>
              <a:rPr lang="en-US" b="1" dirty="0" smtClean="0"/>
              <a:t>2006</a:t>
            </a:r>
            <a:endParaRPr lang="en-US" b="1" dirty="0"/>
          </a:p>
        </p:txBody>
      </p:sp>
      <p:pic>
        <p:nvPicPr>
          <p:cNvPr id="16" name="Picture 15"/>
          <p:cNvPicPr>
            <a:picLocks noChangeAspect="1"/>
          </p:cNvPicPr>
          <p:nvPr/>
        </p:nvPicPr>
        <p:blipFill>
          <a:blip r:embed="rId4"/>
          <a:stretch>
            <a:fillRect/>
          </a:stretch>
        </p:blipFill>
        <p:spPr>
          <a:xfrm>
            <a:off x="1011123" y="1120715"/>
            <a:ext cx="900513" cy="900513"/>
          </a:xfrm>
          <a:prstGeom prst="rect">
            <a:avLst/>
          </a:prstGeom>
        </p:spPr>
      </p:pic>
      <p:pic>
        <p:nvPicPr>
          <p:cNvPr id="17" name="Picture 16"/>
          <p:cNvPicPr>
            <a:picLocks noChangeAspect="1"/>
          </p:cNvPicPr>
          <p:nvPr/>
        </p:nvPicPr>
        <p:blipFill>
          <a:blip r:embed="rId5"/>
          <a:stretch>
            <a:fillRect/>
          </a:stretch>
        </p:blipFill>
        <p:spPr>
          <a:xfrm>
            <a:off x="3217153" y="1038506"/>
            <a:ext cx="1483693" cy="996549"/>
          </a:xfrm>
          <a:prstGeom prst="rect">
            <a:avLst/>
          </a:prstGeom>
        </p:spPr>
      </p:pic>
      <p:pic>
        <p:nvPicPr>
          <p:cNvPr id="19" name="Picture 18"/>
          <p:cNvPicPr>
            <a:picLocks noChangeAspect="1"/>
          </p:cNvPicPr>
          <p:nvPr/>
        </p:nvPicPr>
        <p:blipFill>
          <a:blip r:embed="rId6"/>
          <a:stretch>
            <a:fillRect/>
          </a:stretch>
        </p:blipFill>
        <p:spPr>
          <a:xfrm>
            <a:off x="5649903" y="1392308"/>
            <a:ext cx="1485637" cy="628920"/>
          </a:xfrm>
          <a:prstGeom prst="rect">
            <a:avLst/>
          </a:prstGeom>
        </p:spPr>
      </p:pic>
      <p:sp>
        <p:nvSpPr>
          <p:cNvPr id="20" name="TextBox 19"/>
          <p:cNvSpPr txBox="1"/>
          <p:nvPr/>
        </p:nvSpPr>
        <p:spPr>
          <a:xfrm>
            <a:off x="3330936" y="2141861"/>
            <a:ext cx="1315835" cy="369332"/>
          </a:xfrm>
          <a:prstGeom prst="rect">
            <a:avLst/>
          </a:prstGeom>
          <a:noFill/>
        </p:spPr>
        <p:txBody>
          <a:bodyPr wrap="none" rtlCol="0">
            <a:spAutoFit/>
          </a:bodyPr>
          <a:lstStyle/>
          <a:p>
            <a:r>
              <a:rPr lang="en-US" b="1" dirty="0" smtClean="0"/>
              <a:t>2007-2013</a:t>
            </a:r>
            <a:endParaRPr lang="en-US" b="1" dirty="0"/>
          </a:p>
        </p:txBody>
      </p:sp>
      <p:grpSp>
        <p:nvGrpSpPr>
          <p:cNvPr id="28" name="Group 27"/>
          <p:cNvGrpSpPr/>
          <p:nvPr/>
        </p:nvGrpSpPr>
        <p:grpSpPr>
          <a:xfrm>
            <a:off x="2398736" y="3011100"/>
            <a:ext cx="4003989" cy="3173115"/>
            <a:chOff x="2524260" y="2975641"/>
            <a:chExt cx="3452030" cy="2710181"/>
          </a:xfrm>
        </p:grpSpPr>
        <p:sp>
          <p:nvSpPr>
            <p:cNvPr id="24" name="Line Callout 1 23"/>
            <p:cNvSpPr/>
            <p:nvPr/>
          </p:nvSpPr>
          <p:spPr>
            <a:xfrm rot="5400000">
              <a:off x="2895184" y="2604717"/>
              <a:ext cx="2710181" cy="3452030"/>
            </a:xfrm>
            <a:prstGeom prst="borderCallout1">
              <a:avLst>
                <a:gd name="adj1" fmla="val 50270"/>
                <a:gd name="adj2" fmla="val -364"/>
                <a:gd name="adj3" fmla="val 50184"/>
                <a:gd name="adj4" fmla="val -1338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7-04-P1080163.JPG"/>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1605" t="1402" b="17522"/>
            <a:stretch/>
          </p:blipFill>
          <p:spPr>
            <a:xfrm>
              <a:off x="3863556" y="3086379"/>
              <a:ext cx="2028507" cy="2480702"/>
            </a:xfrm>
            <a:prstGeom prst="rect">
              <a:avLst/>
            </a:prstGeom>
            <a:ln>
              <a:solidFill>
                <a:srgbClr val="000000"/>
              </a:solidFill>
            </a:ln>
          </p:spPr>
        </p:pic>
        <p:pic>
          <p:nvPicPr>
            <p:cNvPr id="14" name="Picture 13"/>
            <p:cNvPicPr>
              <a:picLocks noChangeAspect="1"/>
            </p:cNvPicPr>
            <p:nvPr/>
          </p:nvPicPr>
          <p:blipFill rotWithShape="1">
            <a:blip r:embed="rId9"/>
            <a:srcRect l="2127"/>
            <a:stretch/>
          </p:blipFill>
          <p:spPr>
            <a:xfrm>
              <a:off x="2627312" y="3086379"/>
              <a:ext cx="1638559" cy="1255627"/>
            </a:xfrm>
            <a:prstGeom prst="rect">
              <a:avLst/>
            </a:prstGeom>
            <a:ln>
              <a:solidFill>
                <a:schemeClr val="tx1"/>
              </a:solidFill>
            </a:ln>
          </p:spPr>
        </p:pic>
        <p:pic>
          <p:nvPicPr>
            <p:cNvPr id="21" name="Picture 20"/>
            <p:cNvPicPr>
              <a:picLocks noChangeAspect="1"/>
            </p:cNvPicPr>
            <p:nvPr/>
          </p:nvPicPr>
          <p:blipFill rotWithShape="1">
            <a:blip r:embed="rId10"/>
            <a:srcRect l="4624" r="7752"/>
            <a:stretch/>
          </p:blipFill>
          <p:spPr>
            <a:xfrm flipH="1">
              <a:off x="2627312" y="4356401"/>
              <a:ext cx="1637994" cy="1210680"/>
            </a:xfrm>
            <a:prstGeom prst="rect">
              <a:avLst/>
            </a:prstGeom>
            <a:ln>
              <a:solidFill>
                <a:srgbClr val="000000"/>
              </a:solidFill>
            </a:ln>
          </p:spPr>
        </p:pic>
      </p:grpSp>
      <p:sp>
        <p:nvSpPr>
          <p:cNvPr id="25" name="TextBox 24"/>
          <p:cNvSpPr txBox="1"/>
          <p:nvPr/>
        </p:nvSpPr>
        <p:spPr>
          <a:xfrm>
            <a:off x="6208386" y="2153201"/>
            <a:ext cx="1315835" cy="369332"/>
          </a:xfrm>
          <a:prstGeom prst="rect">
            <a:avLst/>
          </a:prstGeom>
          <a:noFill/>
        </p:spPr>
        <p:txBody>
          <a:bodyPr wrap="none" rtlCol="0">
            <a:spAutoFit/>
          </a:bodyPr>
          <a:lstStyle/>
          <a:p>
            <a:r>
              <a:rPr lang="en-US" b="1" dirty="0" smtClean="0"/>
              <a:t>2014-2016</a:t>
            </a:r>
            <a:endParaRPr lang="en-US" b="1" dirty="0"/>
          </a:p>
        </p:txBody>
      </p:sp>
      <p:pic>
        <p:nvPicPr>
          <p:cNvPr id="30" name="Picture 29"/>
          <p:cNvPicPr>
            <a:picLocks noChangeAspect="1"/>
          </p:cNvPicPr>
          <p:nvPr/>
        </p:nvPicPr>
        <p:blipFill>
          <a:blip r:embed="rId11"/>
          <a:stretch>
            <a:fillRect/>
          </a:stretch>
        </p:blipFill>
        <p:spPr>
          <a:xfrm>
            <a:off x="7439122" y="1185892"/>
            <a:ext cx="1497182" cy="955439"/>
          </a:xfrm>
          <a:prstGeom prst="rect">
            <a:avLst/>
          </a:prstGeom>
        </p:spPr>
      </p:pic>
      <p:sp>
        <p:nvSpPr>
          <p:cNvPr id="31" name="Title 2"/>
          <p:cNvSpPr txBox="1">
            <a:spLocks/>
          </p:cNvSpPr>
          <p:nvPr/>
        </p:nvSpPr>
        <p:spPr bwMode="auto">
          <a:xfrm>
            <a:off x="209550" y="141291"/>
            <a:ext cx="8731250" cy="696909"/>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MS PGothic" pitchFamily="34" charset="-128"/>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pPr defTabSz="457130">
              <a:defRPr/>
            </a:pPr>
            <a:r>
              <a:rPr lang="en-US" dirty="0" smtClean="0">
                <a:latin typeface="Century Gothic"/>
              </a:rPr>
              <a:t>My Path In Plasma Physics </a:t>
            </a:r>
            <a:endParaRPr lang="en-US" i="1" dirty="0" smtClean="0">
              <a:latin typeface="Century Gothic"/>
            </a:endParaRPr>
          </a:p>
        </p:txBody>
      </p:sp>
      <p:sp>
        <p:nvSpPr>
          <p:cNvPr id="13" name="TextBox 12"/>
          <p:cNvSpPr txBox="1"/>
          <p:nvPr/>
        </p:nvSpPr>
        <p:spPr>
          <a:xfrm>
            <a:off x="6742575" y="2447665"/>
            <a:ext cx="646331" cy="646331"/>
          </a:xfrm>
          <a:prstGeom prst="rect">
            <a:avLst/>
          </a:prstGeom>
          <a:noFill/>
        </p:spPr>
        <p:txBody>
          <a:bodyPr wrap="none" rtlCol="0">
            <a:spAutoFit/>
          </a:bodyPr>
          <a:lstStyle/>
          <a:p>
            <a:r>
              <a:rPr lang="en-US" sz="3600" dirty="0" smtClean="0"/>
              <a:t>🇦🇹</a:t>
            </a:r>
            <a:endParaRPr lang="en-US" sz="3600" dirty="0"/>
          </a:p>
        </p:txBody>
      </p:sp>
      <p:sp>
        <p:nvSpPr>
          <p:cNvPr id="18" name="Rectangle 17"/>
          <p:cNvSpPr/>
          <p:nvPr/>
        </p:nvSpPr>
        <p:spPr>
          <a:xfrm>
            <a:off x="3236591" y="2447665"/>
            <a:ext cx="704093" cy="646331"/>
          </a:xfrm>
          <a:prstGeom prst="rect">
            <a:avLst/>
          </a:prstGeom>
        </p:spPr>
        <p:txBody>
          <a:bodyPr wrap="square">
            <a:spAutoFit/>
          </a:bodyPr>
          <a:lstStyle/>
          <a:p>
            <a:r>
              <a:rPr lang="en-US" dirty="0"/>
              <a:t> </a:t>
            </a:r>
            <a:r>
              <a:rPr lang="en-US" sz="3600" dirty="0" smtClean="0"/>
              <a:t>🇩🇪</a:t>
            </a:r>
            <a:endParaRPr lang="en-US" dirty="0"/>
          </a:p>
        </p:txBody>
      </p:sp>
      <p:sp>
        <p:nvSpPr>
          <p:cNvPr id="23" name="Rectangle 22"/>
          <p:cNvSpPr/>
          <p:nvPr/>
        </p:nvSpPr>
        <p:spPr>
          <a:xfrm>
            <a:off x="4549708" y="2447665"/>
            <a:ext cx="646331" cy="646331"/>
          </a:xfrm>
          <a:prstGeom prst="rect">
            <a:avLst/>
          </a:prstGeom>
        </p:spPr>
        <p:txBody>
          <a:bodyPr wrap="none">
            <a:spAutoFit/>
          </a:bodyPr>
          <a:lstStyle/>
          <a:p>
            <a:r>
              <a:rPr lang="en-US" sz="3600" dirty="0"/>
              <a:t>🇫🇷 </a:t>
            </a:r>
          </a:p>
        </p:txBody>
      </p:sp>
      <p:sp>
        <p:nvSpPr>
          <p:cNvPr id="26" name="Rectangle 25"/>
          <p:cNvSpPr/>
          <p:nvPr/>
        </p:nvSpPr>
        <p:spPr>
          <a:xfrm>
            <a:off x="5265896" y="2447665"/>
            <a:ext cx="646331" cy="646331"/>
          </a:xfrm>
          <a:prstGeom prst="rect">
            <a:avLst/>
          </a:prstGeom>
        </p:spPr>
        <p:txBody>
          <a:bodyPr wrap="none">
            <a:spAutoFit/>
          </a:bodyPr>
          <a:lstStyle/>
          <a:p>
            <a:r>
              <a:rPr lang="en-US" sz="3600" dirty="0"/>
              <a:t>🇳🇱 </a:t>
            </a:r>
          </a:p>
        </p:txBody>
      </p:sp>
      <p:sp>
        <p:nvSpPr>
          <p:cNvPr id="4" name="TextBox 3"/>
          <p:cNvSpPr txBox="1"/>
          <p:nvPr/>
        </p:nvSpPr>
        <p:spPr>
          <a:xfrm>
            <a:off x="393272" y="5631730"/>
            <a:ext cx="1518364" cy="369332"/>
          </a:xfrm>
          <a:prstGeom prst="rect">
            <a:avLst/>
          </a:prstGeom>
          <a:noFill/>
        </p:spPr>
        <p:txBody>
          <a:bodyPr wrap="none" rtlCol="0">
            <a:spAutoFit/>
          </a:bodyPr>
          <a:lstStyle/>
          <a:p>
            <a:r>
              <a:rPr lang="en-US" dirty="0" smtClean="0"/>
              <a:t>NUF student</a:t>
            </a:r>
            <a:endParaRPr lang="en-US" dirty="0"/>
          </a:p>
        </p:txBody>
      </p:sp>
      <p:sp>
        <p:nvSpPr>
          <p:cNvPr id="32" name="TextBox 31"/>
          <p:cNvSpPr txBox="1"/>
          <p:nvPr/>
        </p:nvSpPr>
        <p:spPr>
          <a:xfrm>
            <a:off x="3747532" y="6315221"/>
            <a:ext cx="1533029" cy="369332"/>
          </a:xfrm>
          <a:prstGeom prst="rect">
            <a:avLst/>
          </a:prstGeom>
          <a:noFill/>
        </p:spPr>
        <p:txBody>
          <a:bodyPr wrap="none" rtlCol="0">
            <a:spAutoFit/>
          </a:bodyPr>
          <a:lstStyle/>
          <a:p>
            <a:r>
              <a:rPr lang="en-US" dirty="0" smtClean="0"/>
              <a:t>PhD student</a:t>
            </a:r>
            <a:endParaRPr lang="en-US" dirty="0"/>
          </a:p>
        </p:txBody>
      </p:sp>
      <p:sp>
        <p:nvSpPr>
          <p:cNvPr id="33" name="TextBox 32"/>
          <p:cNvSpPr txBox="1"/>
          <p:nvPr/>
        </p:nvSpPr>
        <p:spPr>
          <a:xfrm>
            <a:off x="7027003" y="5945889"/>
            <a:ext cx="1330262" cy="646331"/>
          </a:xfrm>
          <a:prstGeom prst="rect">
            <a:avLst/>
          </a:prstGeom>
          <a:noFill/>
        </p:spPr>
        <p:txBody>
          <a:bodyPr wrap="none" rtlCol="0">
            <a:spAutoFit/>
          </a:bodyPr>
          <a:lstStyle/>
          <a:p>
            <a:pPr algn="ctr"/>
            <a:r>
              <a:rPr lang="en-US" dirty="0" smtClean="0"/>
              <a:t>postdoc </a:t>
            </a:r>
          </a:p>
          <a:p>
            <a:pPr algn="ctr"/>
            <a:r>
              <a:rPr lang="en-US" dirty="0" smtClean="0"/>
              <a:t>(~student)</a:t>
            </a:r>
            <a:endParaRPr lang="en-US" dirty="0"/>
          </a:p>
        </p:txBody>
      </p:sp>
      <p:sp>
        <p:nvSpPr>
          <p:cNvPr id="34" name="TextBox 33"/>
          <p:cNvSpPr txBox="1"/>
          <p:nvPr/>
        </p:nvSpPr>
        <p:spPr>
          <a:xfrm>
            <a:off x="6994723" y="862726"/>
            <a:ext cx="2261957" cy="584776"/>
          </a:xfrm>
          <a:prstGeom prst="rect">
            <a:avLst/>
          </a:prstGeom>
          <a:noFill/>
        </p:spPr>
        <p:txBody>
          <a:bodyPr wrap="none" rtlCol="0">
            <a:spAutoFit/>
          </a:bodyPr>
          <a:lstStyle/>
          <a:p>
            <a:pPr algn="ctr"/>
            <a:r>
              <a:rPr lang="en-US" sz="1600" dirty="0" smtClean="0"/>
              <a:t>scientist</a:t>
            </a:r>
          </a:p>
          <a:p>
            <a:pPr algn="ctr"/>
            <a:r>
              <a:rPr lang="en-US" sz="1600" dirty="0" smtClean="0"/>
              <a:t>(permanent student)</a:t>
            </a:r>
            <a:endParaRPr lang="en-US" sz="1600" dirty="0"/>
          </a:p>
        </p:txBody>
      </p:sp>
    </p:spTree>
    <p:extLst>
      <p:ext uri="{BB962C8B-B14F-4D97-AF65-F5344CB8AC3E}">
        <p14:creationId xmlns:p14="http://schemas.microsoft.com/office/powerpoint/2010/main" val="24873092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rr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09" y="1036325"/>
            <a:ext cx="3425725" cy="2564902"/>
          </a:xfrm>
          <a:prstGeom prst="rect">
            <a:avLst/>
          </a:prstGeom>
        </p:spPr>
      </p:pic>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Mirrors</a:t>
            </a:r>
          </a:p>
        </p:txBody>
      </p:sp>
      <p:grpSp>
        <p:nvGrpSpPr>
          <p:cNvPr id="10" name="Group 9"/>
          <p:cNvGrpSpPr/>
          <p:nvPr/>
        </p:nvGrpSpPr>
        <p:grpSpPr>
          <a:xfrm>
            <a:off x="82967" y="1909547"/>
            <a:ext cx="1799778" cy="835640"/>
            <a:chOff x="82967" y="1909547"/>
            <a:chExt cx="1799778" cy="835640"/>
          </a:xfrm>
        </p:grpSpPr>
        <p:sp>
          <p:nvSpPr>
            <p:cNvPr id="48" name="Arc 47"/>
            <p:cNvSpPr/>
            <p:nvPr/>
          </p:nvSpPr>
          <p:spPr>
            <a:xfrm flipH="1">
              <a:off x="82967" y="1909547"/>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flipH="1">
              <a:off x="527468" y="1951880"/>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flipH="1">
              <a:off x="966055" y="1994212"/>
              <a:ext cx="640321" cy="743771"/>
            </a:xfrm>
            <a:prstGeom prst="arc">
              <a:avLst>
                <a:gd name="adj1" fmla="val 11016980"/>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flipH="1">
              <a:off x="1399968" y="2028916"/>
              <a:ext cx="414694" cy="716271"/>
            </a:xfrm>
            <a:prstGeom prst="arc">
              <a:avLst>
                <a:gd name="adj1" fmla="val 11653222"/>
                <a:gd name="adj2" fmla="val 20208895"/>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a:spLocks noChangeAspect="1"/>
            </p:cNvSpPr>
            <p:nvPr/>
          </p:nvSpPr>
          <p:spPr>
            <a:xfrm flipH="1">
              <a:off x="1651897" y="2076762"/>
              <a:ext cx="230848" cy="415113"/>
            </a:xfrm>
            <a:prstGeom prst="arc">
              <a:avLst>
                <a:gd name="adj1" fmla="val 6885540"/>
                <a:gd name="adj2" fmla="val 21491510"/>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rot="10800000" flipH="1">
              <a:off x="529030" y="2125673"/>
              <a:ext cx="248875" cy="442865"/>
            </a:xfrm>
            <a:prstGeom prst="arc">
              <a:avLst>
                <a:gd name="adj1" fmla="val 7978051"/>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0800000" flipH="1">
              <a:off x="967620" y="2123873"/>
              <a:ext cx="248875" cy="418802"/>
            </a:xfrm>
            <a:prstGeom prst="arc">
              <a:avLst>
                <a:gd name="adj1" fmla="val 7562259"/>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rot="10800000" flipH="1">
              <a:off x="1406212" y="2116761"/>
              <a:ext cx="200166" cy="400514"/>
            </a:xfrm>
            <a:prstGeom prst="arc">
              <a:avLst>
                <a:gd name="adj1" fmla="val 831757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a:spLocks noChangeAspect="1"/>
            </p:cNvSpPr>
            <p:nvPr/>
          </p:nvSpPr>
          <p:spPr>
            <a:xfrm rot="10800000" flipH="1">
              <a:off x="1647986" y="2146224"/>
              <a:ext cx="161769" cy="345651"/>
            </a:xfrm>
            <a:prstGeom prst="arc">
              <a:avLst>
                <a:gd name="adj1" fmla="val 7637890"/>
                <a:gd name="adj2" fmla="val 74888"/>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50" name="Picture 49"/>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2587757" y="1132727"/>
            <a:ext cx="2254250" cy="418403"/>
          </a:xfrm>
          <a:prstGeom prst="rect">
            <a:avLst/>
          </a:prstGeom>
        </p:spPr>
      </p:pic>
      <p:pic>
        <p:nvPicPr>
          <p:cNvPr id="51" name="Picture 50"/>
          <p:cNvPicPr>
            <a:picLocks noChangeAspect="1"/>
          </p:cNvPicPr>
          <p:nvPr/>
        </p:nvPicPr>
        <p:blipFill>
          <a:blip r:embed="rId6"/>
          <a:stretch>
            <a:fillRect/>
          </a:stretch>
        </p:blipFill>
        <p:spPr>
          <a:xfrm>
            <a:off x="5371234" y="1079843"/>
            <a:ext cx="2089150" cy="529012"/>
          </a:xfrm>
          <a:prstGeom prst="rect">
            <a:avLst/>
          </a:prstGeom>
        </p:spPr>
      </p:pic>
      <p:grpSp>
        <p:nvGrpSpPr>
          <p:cNvPr id="4" name="Group 3"/>
          <p:cNvGrpSpPr/>
          <p:nvPr/>
        </p:nvGrpSpPr>
        <p:grpSpPr>
          <a:xfrm>
            <a:off x="2523472" y="3288758"/>
            <a:ext cx="5322603" cy="1586372"/>
            <a:chOff x="2523472" y="3288758"/>
            <a:chExt cx="5322603" cy="1586372"/>
          </a:xfrm>
        </p:grpSpPr>
        <p:pic>
          <p:nvPicPr>
            <p:cNvPr id="52" name="Picture 51"/>
            <p:cNvPicPr>
              <a:picLocks noChangeAspect="1"/>
            </p:cNvPicPr>
            <p:nvPr/>
          </p:nvPicPr>
          <p:blipFill>
            <a:blip r:embed="rId7"/>
            <a:stretch>
              <a:fillRect/>
            </a:stretch>
          </p:blipFill>
          <p:spPr>
            <a:xfrm>
              <a:off x="4302414" y="4043223"/>
              <a:ext cx="2378075" cy="831907"/>
            </a:xfrm>
            <a:prstGeom prst="rect">
              <a:avLst/>
            </a:prstGeom>
          </p:spPr>
        </p:pic>
        <p:sp>
          <p:nvSpPr>
            <p:cNvPr id="55" name="TextBox 54"/>
            <p:cNvSpPr txBox="1"/>
            <p:nvPr/>
          </p:nvSpPr>
          <p:spPr>
            <a:xfrm>
              <a:off x="2523472" y="3288758"/>
              <a:ext cx="5322603" cy="646331"/>
            </a:xfrm>
            <a:prstGeom prst="rect">
              <a:avLst/>
            </a:prstGeom>
            <a:noFill/>
          </p:spPr>
          <p:txBody>
            <a:bodyPr wrap="none" rtlCol="0">
              <a:spAutoFit/>
            </a:bodyPr>
            <a:lstStyle/>
            <a:p>
              <a:r>
                <a:rPr lang="en-US" dirty="0" smtClean="0"/>
                <a:t>Result: </a:t>
              </a:r>
            </a:p>
            <a:p>
              <a:r>
                <a:rPr lang="en-US" dirty="0" err="1" smtClean="0"/>
                <a:t>gyromotion</a:t>
              </a:r>
              <a:r>
                <a:rPr lang="en-US" dirty="0" smtClean="0"/>
                <a:t> + mirror force in the         direction</a:t>
              </a:r>
              <a:endParaRPr lang="en-US" dirty="0"/>
            </a:p>
          </p:txBody>
        </p:sp>
        <p:pic>
          <p:nvPicPr>
            <p:cNvPr id="56" name="Picture 55"/>
            <p:cNvPicPr>
              <a:picLocks noChangeAspect="1"/>
            </p:cNvPicPr>
            <p:nvPr/>
          </p:nvPicPr>
          <p:blipFill>
            <a:blip r:embed="rId8"/>
            <a:stretch>
              <a:fillRect/>
            </a:stretch>
          </p:blipFill>
          <p:spPr>
            <a:xfrm>
              <a:off x="6155460" y="3578137"/>
              <a:ext cx="419100" cy="286753"/>
            </a:xfrm>
            <a:prstGeom prst="rect">
              <a:avLst/>
            </a:prstGeom>
          </p:spPr>
        </p:pic>
      </p:grpSp>
      <p:grpSp>
        <p:nvGrpSpPr>
          <p:cNvPr id="3" name="Group 2"/>
          <p:cNvGrpSpPr/>
          <p:nvPr/>
        </p:nvGrpSpPr>
        <p:grpSpPr>
          <a:xfrm>
            <a:off x="3878406" y="1800707"/>
            <a:ext cx="4077487" cy="1433731"/>
            <a:chOff x="3878406" y="1800707"/>
            <a:chExt cx="4077487" cy="1433731"/>
          </a:xfrm>
        </p:grpSpPr>
        <p:pic>
          <p:nvPicPr>
            <p:cNvPr id="6" name="Picture 5"/>
            <p:cNvPicPr>
              <a:picLocks noChangeAspect="1"/>
            </p:cNvPicPr>
            <p:nvPr/>
          </p:nvPicPr>
          <p:blipFill>
            <a:blip r:embed="rId9"/>
            <a:stretch>
              <a:fillRect/>
            </a:stretch>
          </p:blipFill>
          <p:spPr>
            <a:xfrm>
              <a:off x="5392592" y="2447038"/>
              <a:ext cx="2184400" cy="787400"/>
            </a:xfrm>
            <a:prstGeom prst="rect">
              <a:avLst/>
            </a:prstGeom>
          </p:spPr>
        </p:pic>
        <p:sp>
          <p:nvSpPr>
            <p:cNvPr id="7" name="Rectangle 6"/>
            <p:cNvSpPr/>
            <p:nvPr/>
          </p:nvSpPr>
          <p:spPr>
            <a:xfrm>
              <a:off x="3878406" y="1800707"/>
              <a:ext cx="4077487" cy="677108"/>
            </a:xfrm>
            <a:prstGeom prst="rect">
              <a:avLst/>
            </a:prstGeom>
          </p:spPr>
          <p:txBody>
            <a:bodyPr wrap="square">
              <a:spAutoFit/>
            </a:bodyPr>
            <a:lstStyle/>
            <a:p>
              <a:r>
                <a:rPr lang="en-US" dirty="0" smtClean="0"/>
                <a:t>The </a:t>
              </a:r>
              <a:r>
                <a:rPr lang="en-US" sz="2000" i="1" dirty="0" smtClean="0">
                  <a:latin typeface="Times New Roman"/>
                  <a:cs typeface="Times New Roman"/>
                </a:rPr>
                <a:t>B</a:t>
              </a:r>
              <a:r>
                <a:rPr lang="en-US" sz="2000" i="1" baseline="-25000" dirty="0" smtClean="0">
                  <a:latin typeface="Times New Roman"/>
                  <a:cs typeface="Times New Roman"/>
                </a:rPr>
                <a:t>r</a:t>
              </a:r>
              <a:r>
                <a:rPr lang="en-US" dirty="0" smtClean="0"/>
                <a:t> ends up causing additional acceleration in the z direction: </a:t>
              </a:r>
              <a:endParaRPr lang="en-US" dirty="0"/>
            </a:p>
          </p:txBody>
        </p:sp>
      </p:grpSp>
      <p:grpSp>
        <p:nvGrpSpPr>
          <p:cNvPr id="9" name="Group 8"/>
          <p:cNvGrpSpPr/>
          <p:nvPr/>
        </p:nvGrpSpPr>
        <p:grpSpPr>
          <a:xfrm>
            <a:off x="867781" y="4875130"/>
            <a:ext cx="6817162" cy="1615384"/>
            <a:chOff x="867781" y="4875130"/>
            <a:chExt cx="6817162" cy="1615384"/>
          </a:xfrm>
        </p:grpSpPr>
        <p:pic>
          <p:nvPicPr>
            <p:cNvPr id="53" name="Picture 52"/>
            <p:cNvPicPr>
              <a:picLocks noChangeAspect="1"/>
            </p:cNvPicPr>
            <p:nvPr/>
          </p:nvPicPr>
          <p:blipFill>
            <a:blip r:embed="rId10"/>
            <a:stretch>
              <a:fillRect/>
            </a:stretch>
          </p:blipFill>
          <p:spPr>
            <a:xfrm>
              <a:off x="3968302" y="4875130"/>
              <a:ext cx="1263729" cy="744282"/>
            </a:xfrm>
            <a:prstGeom prst="rect">
              <a:avLst/>
            </a:prstGeom>
          </p:spPr>
        </p:pic>
        <p:pic>
          <p:nvPicPr>
            <p:cNvPr id="54" name="Picture 53"/>
            <p:cNvPicPr>
              <a:picLocks noChangeAspect="1"/>
            </p:cNvPicPr>
            <p:nvPr/>
          </p:nvPicPr>
          <p:blipFill>
            <a:blip r:embed="rId11"/>
            <a:stretch>
              <a:fillRect/>
            </a:stretch>
          </p:blipFill>
          <p:spPr>
            <a:xfrm>
              <a:off x="5392592" y="5972243"/>
              <a:ext cx="2292351" cy="518271"/>
            </a:xfrm>
            <a:prstGeom prst="rect">
              <a:avLst/>
            </a:prstGeom>
          </p:spPr>
        </p:pic>
        <p:sp>
          <p:nvSpPr>
            <p:cNvPr id="58" name="TextBox 57"/>
            <p:cNvSpPr txBox="1"/>
            <p:nvPr/>
          </p:nvSpPr>
          <p:spPr>
            <a:xfrm>
              <a:off x="867781" y="5085118"/>
              <a:ext cx="2948569" cy="369332"/>
            </a:xfrm>
            <a:prstGeom prst="rect">
              <a:avLst/>
            </a:prstGeom>
            <a:noFill/>
          </p:spPr>
          <p:txBody>
            <a:bodyPr wrap="none" rtlCol="0">
              <a:spAutoFit/>
            </a:bodyPr>
            <a:lstStyle/>
            <a:p>
              <a:r>
                <a:rPr lang="en-US" dirty="0" smtClean="0"/>
                <a:t>The magnetic moment is</a:t>
              </a:r>
              <a:endParaRPr lang="en-US" dirty="0"/>
            </a:p>
          </p:txBody>
        </p:sp>
        <p:sp>
          <p:nvSpPr>
            <p:cNvPr id="8" name="Rectangle 7"/>
            <p:cNvSpPr/>
            <p:nvPr/>
          </p:nvSpPr>
          <p:spPr>
            <a:xfrm>
              <a:off x="3572079" y="6049892"/>
              <a:ext cx="1460669" cy="369332"/>
            </a:xfrm>
            <a:prstGeom prst="rect">
              <a:avLst/>
            </a:prstGeom>
          </p:spPr>
          <p:txBody>
            <a:bodyPr wrap="none">
              <a:spAutoFit/>
            </a:bodyPr>
            <a:lstStyle/>
            <a:p>
              <a:r>
                <a:rPr lang="en-US" dirty="0"/>
                <a:t>mirror force </a:t>
              </a:r>
            </a:p>
          </p:txBody>
        </p:sp>
      </p:grpSp>
    </p:spTree>
    <p:extLst>
      <p:ext uri="{BB962C8B-B14F-4D97-AF65-F5344CB8AC3E}">
        <p14:creationId xmlns:p14="http://schemas.microsoft.com/office/powerpoint/2010/main" val="4677040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4" y="1038640"/>
            <a:ext cx="3425725" cy="2564901"/>
          </a:xfrm>
          <a:prstGeom prst="rect">
            <a:avLst/>
          </a:prstGeom>
        </p:spPr>
      </p:pic>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Moment Is Conserved</a:t>
            </a:r>
          </a:p>
        </p:txBody>
      </p:sp>
      <p:pic>
        <p:nvPicPr>
          <p:cNvPr id="53" name="Picture 52"/>
          <p:cNvPicPr>
            <a:picLocks noChangeAspect="1"/>
          </p:cNvPicPr>
          <p:nvPr/>
        </p:nvPicPr>
        <p:blipFill>
          <a:blip r:embed="rId4"/>
          <a:stretch>
            <a:fillRect/>
          </a:stretch>
        </p:blipFill>
        <p:spPr>
          <a:xfrm>
            <a:off x="6965951" y="1021573"/>
            <a:ext cx="1231322" cy="725195"/>
          </a:xfrm>
          <a:prstGeom prst="rect">
            <a:avLst/>
          </a:prstGeom>
        </p:spPr>
      </p:pic>
      <p:pic>
        <p:nvPicPr>
          <p:cNvPr id="54" name="Picture 53"/>
          <p:cNvPicPr>
            <a:picLocks noChangeAspect="1"/>
          </p:cNvPicPr>
          <p:nvPr/>
        </p:nvPicPr>
        <p:blipFill>
          <a:blip r:embed="rId5"/>
          <a:stretch>
            <a:fillRect/>
          </a:stretch>
        </p:blipFill>
        <p:spPr>
          <a:xfrm>
            <a:off x="4425859" y="1151779"/>
            <a:ext cx="2108291" cy="476657"/>
          </a:xfrm>
          <a:prstGeom prst="rect">
            <a:avLst/>
          </a:prstGeom>
        </p:spPr>
      </p:pic>
      <p:sp>
        <p:nvSpPr>
          <p:cNvPr id="58" name="TextBox 57"/>
          <p:cNvSpPr txBox="1"/>
          <p:nvPr/>
        </p:nvSpPr>
        <p:spPr>
          <a:xfrm>
            <a:off x="3671455" y="1844250"/>
            <a:ext cx="5365571" cy="369332"/>
          </a:xfrm>
          <a:prstGeom prst="rect">
            <a:avLst/>
          </a:prstGeom>
          <a:noFill/>
        </p:spPr>
        <p:txBody>
          <a:bodyPr wrap="none" rtlCol="0">
            <a:spAutoFit/>
          </a:bodyPr>
          <a:lstStyle/>
          <a:p>
            <a:r>
              <a:rPr lang="en-US" b="1" dirty="0" smtClean="0"/>
              <a:t>The magnetic moment </a:t>
            </a:r>
            <a:r>
              <a:rPr lang="en-US" b="1" dirty="0"/>
              <a:t>is a constant of </a:t>
            </a:r>
            <a:r>
              <a:rPr lang="en-US" b="1" dirty="0" smtClean="0"/>
              <a:t>motion</a:t>
            </a:r>
            <a:endParaRPr lang="en-US" b="1" dirty="0"/>
          </a:p>
        </p:txBody>
      </p:sp>
      <p:sp>
        <p:nvSpPr>
          <p:cNvPr id="18" name="Arc 17"/>
          <p:cNvSpPr/>
          <p:nvPr/>
        </p:nvSpPr>
        <p:spPr>
          <a:xfrm flipH="1">
            <a:off x="82967" y="1909547"/>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flipH="1">
            <a:off x="527468" y="1951880"/>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flipH="1">
            <a:off x="966055" y="1994212"/>
            <a:ext cx="640321" cy="743771"/>
          </a:xfrm>
          <a:prstGeom prst="arc">
            <a:avLst>
              <a:gd name="adj1" fmla="val 11016980"/>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flipH="1">
            <a:off x="1399968" y="2028916"/>
            <a:ext cx="414694" cy="716271"/>
          </a:xfrm>
          <a:prstGeom prst="arc">
            <a:avLst>
              <a:gd name="adj1" fmla="val 11653222"/>
              <a:gd name="adj2" fmla="val 20208895"/>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a:spLocks noChangeAspect="1"/>
          </p:cNvSpPr>
          <p:nvPr/>
        </p:nvSpPr>
        <p:spPr>
          <a:xfrm flipH="1">
            <a:off x="1651897" y="2076762"/>
            <a:ext cx="230848" cy="415113"/>
          </a:xfrm>
          <a:prstGeom prst="arc">
            <a:avLst>
              <a:gd name="adj1" fmla="val 6885540"/>
              <a:gd name="adj2" fmla="val 21491510"/>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rot="10800000" flipH="1">
            <a:off x="529030" y="2125673"/>
            <a:ext cx="248875" cy="442865"/>
          </a:xfrm>
          <a:prstGeom prst="arc">
            <a:avLst>
              <a:gd name="adj1" fmla="val 7978051"/>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10800000" flipH="1">
            <a:off x="967620" y="2123873"/>
            <a:ext cx="248875" cy="418802"/>
          </a:xfrm>
          <a:prstGeom prst="arc">
            <a:avLst>
              <a:gd name="adj1" fmla="val 7562259"/>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p:cNvSpPr/>
          <p:nvPr/>
        </p:nvSpPr>
        <p:spPr>
          <a:xfrm rot="10800000" flipH="1">
            <a:off x="1406212" y="2116761"/>
            <a:ext cx="200166" cy="400514"/>
          </a:xfrm>
          <a:prstGeom prst="arc">
            <a:avLst>
              <a:gd name="adj1" fmla="val 831757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a:spLocks noChangeAspect="1"/>
          </p:cNvSpPr>
          <p:nvPr/>
        </p:nvSpPr>
        <p:spPr>
          <a:xfrm rot="10800000" flipH="1">
            <a:off x="1647986" y="2146224"/>
            <a:ext cx="161769" cy="345651"/>
          </a:xfrm>
          <a:prstGeom prst="arc">
            <a:avLst>
              <a:gd name="adj1" fmla="val 7637890"/>
              <a:gd name="adj2" fmla="val 74888"/>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 name="Group 7"/>
          <p:cNvGrpSpPr/>
          <p:nvPr/>
        </p:nvGrpSpPr>
        <p:grpSpPr>
          <a:xfrm>
            <a:off x="4429901" y="2360175"/>
            <a:ext cx="4633281" cy="920495"/>
            <a:chOff x="4429901" y="2360175"/>
            <a:chExt cx="4633281" cy="920495"/>
          </a:xfrm>
        </p:grpSpPr>
        <p:pic>
          <p:nvPicPr>
            <p:cNvPr id="3" name="Picture 2"/>
            <p:cNvPicPr>
              <a:picLocks noChangeAspect="1"/>
            </p:cNvPicPr>
            <p:nvPr/>
          </p:nvPicPr>
          <p:blipFill>
            <a:blip r:embed="rId6"/>
            <a:stretch>
              <a:fillRect/>
            </a:stretch>
          </p:blipFill>
          <p:spPr>
            <a:xfrm>
              <a:off x="4429901" y="2360175"/>
              <a:ext cx="2310593" cy="700631"/>
            </a:xfrm>
            <a:prstGeom prst="rect">
              <a:avLst/>
            </a:prstGeom>
          </p:spPr>
        </p:pic>
        <p:cxnSp>
          <p:nvCxnSpPr>
            <p:cNvPr id="16" name="Straight Arrow Connector 15"/>
            <p:cNvCxnSpPr/>
            <p:nvPr/>
          </p:nvCxnSpPr>
          <p:spPr>
            <a:xfrm flipH="1">
              <a:off x="6819265" y="2797983"/>
              <a:ext cx="507772" cy="222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331364" y="2480451"/>
              <a:ext cx="1731818" cy="800219"/>
            </a:xfrm>
            <a:prstGeom prst="rect">
              <a:avLst/>
            </a:prstGeom>
            <a:noFill/>
          </p:spPr>
          <p:txBody>
            <a:bodyPr wrap="square" rtlCol="0">
              <a:spAutoFit/>
            </a:bodyPr>
            <a:lstStyle/>
            <a:p>
              <a:r>
                <a:rPr lang="en-US" i="1" dirty="0">
                  <a:latin typeface="Times New Roman"/>
                  <a:cs typeface="Times New Roman"/>
                </a:rPr>
                <a:t>s</a:t>
              </a:r>
              <a:r>
                <a:rPr lang="en-US" sz="1400" dirty="0" smtClean="0"/>
                <a:t> is the coordinate along the field line</a:t>
              </a:r>
              <a:endParaRPr lang="en-US" sz="1400" dirty="0"/>
            </a:p>
          </p:txBody>
        </p:sp>
      </p:grpSp>
      <p:grpSp>
        <p:nvGrpSpPr>
          <p:cNvPr id="9" name="Group 8"/>
          <p:cNvGrpSpPr/>
          <p:nvPr/>
        </p:nvGrpSpPr>
        <p:grpSpPr>
          <a:xfrm>
            <a:off x="3572934" y="3432898"/>
            <a:ext cx="4547404" cy="620738"/>
            <a:chOff x="3572934" y="3432898"/>
            <a:chExt cx="4547404" cy="620738"/>
          </a:xfrm>
        </p:grpSpPr>
        <p:pic>
          <p:nvPicPr>
            <p:cNvPr id="30" name="Picture 29"/>
            <p:cNvPicPr>
              <a:picLocks noChangeAspect="1"/>
            </p:cNvPicPr>
            <p:nvPr/>
          </p:nvPicPr>
          <p:blipFill>
            <a:blip r:embed="rId7"/>
            <a:stretch>
              <a:fillRect/>
            </a:stretch>
          </p:blipFill>
          <p:spPr>
            <a:xfrm>
              <a:off x="5229720" y="3432898"/>
              <a:ext cx="1502839" cy="620738"/>
            </a:xfrm>
            <a:prstGeom prst="rect">
              <a:avLst/>
            </a:prstGeom>
          </p:spPr>
        </p:pic>
        <p:sp>
          <p:nvSpPr>
            <p:cNvPr id="32" name="Rectangle 31"/>
            <p:cNvSpPr/>
            <p:nvPr/>
          </p:nvSpPr>
          <p:spPr>
            <a:xfrm>
              <a:off x="3572934" y="3511814"/>
              <a:ext cx="1656786" cy="369332"/>
            </a:xfrm>
            <a:prstGeom prst="rect">
              <a:avLst/>
            </a:prstGeom>
          </p:spPr>
          <p:txBody>
            <a:bodyPr wrap="none">
              <a:spAutoFit/>
            </a:bodyPr>
            <a:lstStyle/>
            <a:p>
              <a:r>
                <a:rPr lang="en-US" dirty="0" smtClean="0"/>
                <a:t>We can write</a:t>
              </a:r>
              <a:endParaRPr lang="en-US" dirty="0"/>
            </a:p>
          </p:txBody>
        </p:sp>
        <p:cxnSp>
          <p:nvCxnSpPr>
            <p:cNvPr id="36" name="Straight Arrow Connector 35"/>
            <p:cNvCxnSpPr/>
            <p:nvPr/>
          </p:nvCxnSpPr>
          <p:spPr>
            <a:xfrm flipH="1" flipV="1">
              <a:off x="6802671" y="3736019"/>
              <a:ext cx="507772" cy="399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7310443" y="3613666"/>
              <a:ext cx="615974" cy="307777"/>
            </a:xfrm>
            <a:prstGeom prst="rect">
              <a:avLst/>
            </a:prstGeom>
          </p:spPr>
          <p:txBody>
            <a:bodyPr wrap="none">
              <a:spAutoFit/>
            </a:bodyPr>
            <a:lstStyle/>
            <a:p>
              <a:r>
                <a:rPr lang="en-US" sz="1400" dirty="0"/>
                <a:t>t</a:t>
              </a:r>
              <a:r>
                <a:rPr lang="en-US" sz="1400" dirty="0" smtClean="0"/>
                <a:t>his is  </a:t>
              </a:r>
              <a:endParaRPr lang="en-US" sz="1400" dirty="0"/>
            </a:p>
          </p:txBody>
        </p:sp>
        <p:pic>
          <p:nvPicPr>
            <p:cNvPr id="35" name="Picture 34"/>
            <p:cNvPicPr>
              <a:picLocks noChangeAspect="1"/>
            </p:cNvPicPr>
            <p:nvPr/>
          </p:nvPicPr>
          <p:blipFill>
            <a:blip r:embed="rId8"/>
            <a:stretch>
              <a:fillRect/>
            </a:stretch>
          </p:blipFill>
          <p:spPr>
            <a:xfrm>
              <a:off x="7891782" y="3673265"/>
              <a:ext cx="228556" cy="259723"/>
            </a:xfrm>
            <a:prstGeom prst="rect">
              <a:avLst/>
            </a:prstGeom>
          </p:spPr>
        </p:pic>
      </p:grpSp>
      <p:grpSp>
        <p:nvGrpSpPr>
          <p:cNvPr id="10" name="Group 9"/>
          <p:cNvGrpSpPr/>
          <p:nvPr/>
        </p:nvGrpSpPr>
        <p:grpSpPr>
          <a:xfrm>
            <a:off x="3069907" y="4286670"/>
            <a:ext cx="3314726" cy="675953"/>
            <a:chOff x="3069907" y="4286670"/>
            <a:chExt cx="3314726" cy="675953"/>
          </a:xfrm>
        </p:grpSpPr>
        <p:pic>
          <p:nvPicPr>
            <p:cNvPr id="4" name="Picture 3"/>
            <p:cNvPicPr>
              <a:picLocks noChangeAspect="1"/>
            </p:cNvPicPr>
            <p:nvPr/>
          </p:nvPicPr>
          <p:blipFill>
            <a:blip r:embed="rId9"/>
            <a:stretch>
              <a:fillRect/>
            </a:stretch>
          </p:blipFill>
          <p:spPr>
            <a:xfrm>
              <a:off x="3829531" y="4286670"/>
              <a:ext cx="2555102" cy="675953"/>
            </a:xfrm>
            <a:prstGeom prst="rect">
              <a:avLst/>
            </a:prstGeom>
          </p:spPr>
        </p:pic>
        <p:sp>
          <p:nvSpPr>
            <p:cNvPr id="37" name="Rectangle 36"/>
            <p:cNvSpPr/>
            <p:nvPr/>
          </p:nvSpPr>
          <p:spPr>
            <a:xfrm>
              <a:off x="3069907" y="4485225"/>
              <a:ext cx="714521" cy="369332"/>
            </a:xfrm>
            <a:prstGeom prst="rect">
              <a:avLst/>
            </a:prstGeom>
          </p:spPr>
          <p:txBody>
            <a:bodyPr wrap="none">
              <a:spAutoFit/>
            </a:bodyPr>
            <a:lstStyle/>
            <a:p>
              <a:r>
                <a:rPr lang="en-US" dirty="0" smtClean="0"/>
                <a:t>Then</a:t>
              </a:r>
              <a:endParaRPr lang="en-US" dirty="0"/>
            </a:p>
          </p:txBody>
        </p:sp>
      </p:grpSp>
      <p:grpSp>
        <p:nvGrpSpPr>
          <p:cNvPr id="13" name="Group 12"/>
          <p:cNvGrpSpPr/>
          <p:nvPr/>
        </p:nvGrpSpPr>
        <p:grpSpPr>
          <a:xfrm>
            <a:off x="894233" y="5137469"/>
            <a:ext cx="5655529" cy="699652"/>
            <a:chOff x="894233" y="5137469"/>
            <a:chExt cx="5655529" cy="699652"/>
          </a:xfrm>
        </p:grpSpPr>
        <p:pic>
          <p:nvPicPr>
            <p:cNvPr id="5" name="Picture 4"/>
            <p:cNvPicPr>
              <a:picLocks noChangeAspect="1"/>
            </p:cNvPicPr>
            <p:nvPr/>
          </p:nvPicPr>
          <p:blipFill>
            <a:blip r:embed="rId10"/>
            <a:stretch>
              <a:fillRect/>
            </a:stretch>
          </p:blipFill>
          <p:spPr>
            <a:xfrm>
              <a:off x="3854657" y="5142239"/>
              <a:ext cx="2695105" cy="694882"/>
            </a:xfrm>
            <a:prstGeom prst="rect">
              <a:avLst/>
            </a:prstGeom>
          </p:spPr>
        </p:pic>
        <p:sp>
          <p:nvSpPr>
            <p:cNvPr id="6" name="Rectangle 5"/>
            <p:cNvSpPr/>
            <p:nvPr/>
          </p:nvSpPr>
          <p:spPr>
            <a:xfrm>
              <a:off x="894233" y="5137469"/>
              <a:ext cx="3017190" cy="646331"/>
            </a:xfrm>
            <a:prstGeom prst="rect">
              <a:avLst/>
            </a:prstGeom>
          </p:spPr>
          <p:txBody>
            <a:bodyPr wrap="square">
              <a:spAutoFit/>
            </a:bodyPr>
            <a:lstStyle/>
            <a:p>
              <a:r>
                <a:rPr lang="en-US" dirty="0" smtClean="0"/>
                <a:t>We also have conservation of energy:</a:t>
              </a:r>
              <a:endParaRPr lang="en-US" dirty="0"/>
            </a:p>
          </p:txBody>
        </p:sp>
      </p:grpSp>
      <p:grpSp>
        <p:nvGrpSpPr>
          <p:cNvPr id="14" name="Group 13"/>
          <p:cNvGrpSpPr/>
          <p:nvPr/>
        </p:nvGrpSpPr>
        <p:grpSpPr>
          <a:xfrm>
            <a:off x="4756727" y="4854557"/>
            <a:ext cx="2926643" cy="582274"/>
            <a:chOff x="4756727" y="4854557"/>
            <a:chExt cx="2926643" cy="582274"/>
          </a:xfrm>
        </p:grpSpPr>
        <p:cxnSp>
          <p:nvCxnSpPr>
            <p:cNvPr id="39" name="Straight Arrow Connector 38"/>
            <p:cNvCxnSpPr/>
            <p:nvPr/>
          </p:nvCxnSpPr>
          <p:spPr>
            <a:xfrm flipH="1" flipV="1">
              <a:off x="4756727" y="4854557"/>
              <a:ext cx="46182" cy="4217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860559" y="5142239"/>
              <a:ext cx="825820" cy="294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a:blip r:embed="rId11"/>
            <a:stretch>
              <a:fillRect/>
            </a:stretch>
          </p:blipFill>
          <p:spPr>
            <a:xfrm>
              <a:off x="7285184" y="5041214"/>
              <a:ext cx="398186" cy="292784"/>
            </a:xfrm>
            <a:prstGeom prst="rect">
              <a:avLst/>
            </a:prstGeom>
          </p:spPr>
        </p:pic>
        <p:sp>
          <p:nvSpPr>
            <p:cNvPr id="47" name="Rectangle 46"/>
            <p:cNvSpPr/>
            <p:nvPr/>
          </p:nvSpPr>
          <p:spPr>
            <a:xfrm>
              <a:off x="6715390" y="5029760"/>
              <a:ext cx="615974" cy="307777"/>
            </a:xfrm>
            <a:prstGeom prst="rect">
              <a:avLst/>
            </a:prstGeom>
          </p:spPr>
          <p:txBody>
            <a:bodyPr wrap="none">
              <a:spAutoFit/>
            </a:bodyPr>
            <a:lstStyle/>
            <a:p>
              <a:r>
                <a:rPr lang="en-US" sz="1400" dirty="0"/>
                <a:t>t</a:t>
              </a:r>
              <a:r>
                <a:rPr lang="en-US" sz="1400" dirty="0" smtClean="0"/>
                <a:t>his is </a:t>
              </a:r>
              <a:endParaRPr lang="en-US" sz="1400" dirty="0"/>
            </a:p>
          </p:txBody>
        </p:sp>
      </p:grpSp>
      <p:grpSp>
        <p:nvGrpSpPr>
          <p:cNvPr id="12" name="Group 11"/>
          <p:cNvGrpSpPr/>
          <p:nvPr/>
        </p:nvGrpSpPr>
        <p:grpSpPr>
          <a:xfrm>
            <a:off x="3671455" y="5975666"/>
            <a:ext cx="2189104" cy="710926"/>
            <a:chOff x="3671455" y="5975666"/>
            <a:chExt cx="2189104" cy="710926"/>
          </a:xfrm>
        </p:grpSpPr>
        <p:pic>
          <p:nvPicPr>
            <p:cNvPr id="7" name="Picture 6"/>
            <p:cNvPicPr>
              <a:picLocks noChangeAspect="1"/>
            </p:cNvPicPr>
            <p:nvPr/>
          </p:nvPicPr>
          <p:blipFill>
            <a:blip r:embed="rId12"/>
            <a:stretch>
              <a:fillRect/>
            </a:stretch>
          </p:blipFill>
          <p:spPr>
            <a:xfrm>
              <a:off x="4629815" y="5975666"/>
              <a:ext cx="1230744" cy="710926"/>
            </a:xfrm>
            <a:prstGeom prst="rect">
              <a:avLst/>
            </a:prstGeom>
            <a:ln>
              <a:solidFill>
                <a:schemeClr val="tx2">
                  <a:lumMod val="60000"/>
                  <a:lumOff val="40000"/>
                </a:schemeClr>
              </a:solidFill>
            </a:ln>
          </p:spPr>
        </p:pic>
        <p:sp>
          <p:nvSpPr>
            <p:cNvPr id="48" name="Right Arrow 47"/>
            <p:cNvSpPr/>
            <p:nvPr/>
          </p:nvSpPr>
          <p:spPr>
            <a:xfrm>
              <a:off x="3671455" y="6223000"/>
              <a:ext cx="588818" cy="3232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928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4" y="1038640"/>
            <a:ext cx="3425725" cy="2564901"/>
          </a:xfrm>
          <a:prstGeom prst="rect">
            <a:avLst/>
          </a:prstGeom>
        </p:spPr>
      </p:pic>
      <p:sp>
        <p:nvSpPr>
          <p:cNvPr id="8" name="Rectangle 7"/>
          <p:cNvSpPr/>
          <p:nvPr/>
        </p:nvSpPr>
        <p:spPr>
          <a:xfrm>
            <a:off x="1594172" y="3198698"/>
            <a:ext cx="184666" cy="369332"/>
          </a:xfrm>
          <a:prstGeom prst="rect">
            <a:avLst/>
          </a:prstGeom>
        </p:spPr>
        <p:txBody>
          <a:bodyPr wrap="none">
            <a:spAutoFit/>
          </a:bodyPr>
          <a:lstStyle/>
          <a:p>
            <a:endParaRPr lang="en-US" dirty="0" smtClean="0"/>
          </a:p>
        </p:txBody>
      </p:sp>
      <p:grpSp>
        <p:nvGrpSpPr>
          <p:cNvPr id="6" name="Group 5"/>
          <p:cNvGrpSpPr/>
          <p:nvPr/>
        </p:nvGrpSpPr>
        <p:grpSpPr>
          <a:xfrm>
            <a:off x="1603406" y="3203431"/>
            <a:ext cx="6650182" cy="400110"/>
            <a:chOff x="1603406" y="3203431"/>
            <a:chExt cx="6650182" cy="400110"/>
          </a:xfrm>
        </p:grpSpPr>
        <p:sp>
          <p:nvSpPr>
            <p:cNvPr id="5" name="Rectangle 4"/>
            <p:cNvSpPr/>
            <p:nvPr/>
          </p:nvSpPr>
          <p:spPr>
            <a:xfrm>
              <a:off x="1603406" y="3203431"/>
              <a:ext cx="6650182" cy="400110"/>
            </a:xfrm>
            <a:prstGeom prst="rect">
              <a:avLst/>
            </a:prstGeom>
          </p:spPr>
          <p:txBody>
            <a:bodyPr wrap="square">
              <a:spAutoFit/>
            </a:bodyPr>
            <a:lstStyle/>
            <a:p>
              <a:r>
                <a:rPr lang="en-US" dirty="0"/>
                <a:t>1. As the particle moves to stronger </a:t>
              </a:r>
              <a:r>
                <a:rPr lang="en-US" sz="2000" i="1" dirty="0">
                  <a:latin typeface="Times New Roman"/>
                  <a:cs typeface="Times New Roman"/>
                </a:rPr>
                <a:t>B</a:t>
              </a:r>
              <a:r>
                <a:rPr lang="en-US" dirty="0"/>
                <a:t>,        must increase.</a:t>
              </a:r>
            </a:p>
          </p:txBody>
        </p:sp>
        <p:pic>
          <p:nvPicPr>
            <p:cNvPr id="9" name="Picture 8"/>
            <p:cNvPicPr>
              <a:picLocks noChangeAspect="1"/>
            </p:cNvPicPr>
            <p:nvPr/>
          </p:nvPicPr>
          <p:blipFill>
            <a:blip r:embed="rId4"/>
            <a:stretch>
              <a:fillRect/>
            </a:stretch>
          </p:blipFill>
          <p:spPr>
            <a:xfrm>
              <a:off x="5974001" y="3309533"/>
              <a:ext cx="342641" cy="262957"/>
            </a:xfrm>
            <a:prstGeom prst="rect">
              <a:avLst/>
            </a:prstGeom>
          </p:spPr>
        </p:pic>
      </p:grpSp>
      <p:grpSp>
        <p:nvGrpSpPr>
          <p:cNvPr id="7" name="Group 6"/>
          <p:cNvGrpSpPr/>
          <p:nvPr/>
        </p:nvGrpSpPr>
        <p:grpSpPr>
          <a:xfrm>
            <a:off x="1605717" y="3776824"/>
            <a:ext cx="5980545" cy="408701"/>
            <a:chOff x="1594172" y="3776824"/>
            <a:chExt cx="5980545" cy="408701"/>
          </a:xfrm>
        </p:grpSpPr>
        <p:sp>
          <p:nvSpPr>
            <p:cNvPr id="3" name="Rectangle 2"/>
            <p:cNvSpPr/>
            <p:nvPr/>
          </p:nvSpPr>
          <p:spPr>
            <a:xfrm>
              <a:off x="1594172" y="3776824"/>
              <a:ext cx="5980545" cy="369332"/>
            </a:xfrm>
            <a:prstGeom prst="rect">
              <a:avLst/>
            </a:prstGeom>
          </p:spPr>
          <p:txBody>
            <a:bodyPr wrap="square">
              <a:spAutoFit/>
            </a:bodyPr>
            <a:lstStyle/>
            <a:p>
              <a:r>
                <a:rPr lang="en-US" dirty="0"/>
                <a:t>2. Since energy is conserved,       must decrease.</a:t>
              </a:r>
            </a:p>
          </p:txBody>
        </p:sp>
        <p:pic>
          <p:nvPicPr>
            <p:cNvPr id="10" name="Picture 9"/>
            <p:cNvPicPr>
              <a:picLocks noChangeAspect="1"/>
            </p:cNvPicPr>
            <p:nvPr/>
          </p:nvPicPr>
          <p:blipFill>
            <a:blip r:embed="rId5"/>
            <a:stretch>
              <a:fillRect/>
            </a:stretch>
          </p:blipFill>
          <p:spPr>
            <a:xfrm>
              <a:off x="4963132" y="3854450"/>
              <a:ext cx="274549" cy="331075"/>
            </a:xfrm>
            <a:prstGeom prst="rect">
              <a:avLst/>
            </a:prstGeom>
          </p:spPr>
        </p:pic>
      </p:grpSp>
      <p:grpSp>
        <p:nvGrpSpPr>
          <p:cNvPr id="12" name="Group 11"/>
          <p:cNvGrpSpPr/>
          <p:nvPr/>
        </p:nvGrpSpPr>
        <p:grpSpPr>
          <a:xfrm>
            <a:off x="1605717" y="4300975"/>
            <a:ext cx="7492103" cy="438551"/>
            <a:chOff x="1605717" y="4300975"/>
            <a:chExt cx="7492103" cy="438551"/>
          </a:xfrm>
        </p:grpSpPr>
        <p:sp>
          <p:nvSpPr>
            <p:cNvPr id="4" name="Rectangle 3"/>
            <p:cNvSpPr/>
            <p:nvPr/>
          </p:nvSpPr>
          <p:spPr>
            <a:xfrm>
              <a:off x="1605717" y="4300975"/>
              <a:ext cx="7492103" cy="400110"/>
            </a:xfrm>
            <a:prstGeom prst="rect">
              <a:avLst/>
            </a:prstGeom>
          </p:spPr>
          <p:txBody>
            <a:bodyPr wrap="square">
              <a:spAutoFit/>
            </a:bodyPr>
            <a:lstStyle/>
            <a:p>
              <a:r>
                <a:rPr lang="en-US" dirty="0"/>
                <a:t>3. If </a:t>
              </a:r>
              <a:r>
                <a:rPr lang="en-US" sz="2000" i="1" dirty="0">
                  <a:latin typeface="Times New Roman"/>
                  <a:cs typeface="Times New Roman"/>
                </a:rPr>
                <a:t>B</a:t>
              </a:r>
              <a:r>
                <a:rPr lang="en-US" dirty="0"/>
                <a:t> is strong enough,                 and the particle is reflected.  </a:t>
              </a:r>
              <a:endParaRPr lang="en-US" dirty="0"/>
            </a:p>
          </p:txBody>
        </p:sp>
        <p:pic>
          <p:nvPicPr>
            <p:cNvPr id="11" name="Picture 10"/>
            <p:cNvPicPr>
              <a:picLocks noChangeAspect="1"/>
            </p:cNvPicPr>
            <p:nvPr/>
          </p:nvPicPr>
          <p:blipFill>
            <a:blip r:embed="rId6"/>
            <a:stretch>
              <a:fillRect/>
            </a:stretch>
          </p:blipFill>
          <p:spPr>
            <a:xfrm>
              <a:off x="4290436" y="4338850"/>
              <a:ext cx="982049" cy="400676"/>
            </a:xfrm>
            <a:prstGeom prst="rect">
              <a:avLst/>
            </a:prstGeom>
          </p:spPr>
        </p:pic>
      </p:grpSp>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More Insight Into Magnetic Mirrors</a:t>
            </a:r>
          </a:p>
        </p:txBody>
      </p:sp>
      <p:pic>
        <p:nvPicPr>
          <p:cNvPr id="53" name="Picture 52"/>
          <p:cNvPicPr>
            <a:picLocks noChangeAspect="1"/>
          </p:cNvPicPr>
          <p:nvPr/>
        </p:nvPicPr>
        <p:blipFill>
          <a:blip r:embed="rId7"/>
          <a:stretch>
            <a:fillRect/>
          </a:stretch>
        </p:blipFill>
        <p:spPr>
          <a:xfrm>
            <a:off x="4267346" y="1648167"/>
            <a:ext cx="1455438" cy="857190"/>
          </a:xfrm>
          <a:prstGeom prst="rect">
            <a:avLst/>
          </a:prstGeom>
        </p:spPr>
      </p:pic>
      <p:sp>
        <p:nvSpPr>
          <p:cNvPr id="20" name="Arc 19"/>
          <p:cNvSpPr/>
          <p:nvPr/>
        </p:nvSpPr>
        <p:spPr>
          <a:xfrm flipH="1">
            <a:off x="82967" y="1909547"/>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flipH="1">
            <a:off x="527468" y="1951880"/>
            <a:ext cx="690857" cy="776374"/>
          </a:xfrm>
          <a:prstGeom prst="arc">
            <a:avLst>
              <a:gd name="adj1" fmla="val 10562291"/>
              <a:gd name="adj2" fmla="val 21547159"/>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flipH="1">
            <a:off x="966055" y="1994212"/>
            <a:ext cx="640321" cy="743771"/>
          </a:xfrm>
          <a:prstGeom prst="arc">
            <a:avLst>
              <a:gd name="adj1" fmla="val 11016980"/>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p:cNvSpPr/>
          <p:nvPr/>
        </p:nvSpPr>
        <p:spPr>
          <a:xfrm flipH="1">
            <a:off x="1399968" y="2028916"/>
            <a:ext cx="414694" cy="716271"/>
          </a:xfrm>
          <a:prstGeom prst="arc">
            <a:avLst>
              <a:gd name="adj1" fmla="val 11653222"/>
              <a:gd name="adj2" fmla="val 20208895"/>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a:spLocks noChangeAspect="1"/>
          </p:cNvSpPr>
          <p:nvPr/>
        </p:nvSpPr>
        <p:spPr>
          <a:xfrm flipH="1">
            <a:off x="1651897" y="2076762"/>
            <a:ext cx="230848" cy="415113"/>
          </a:xfrm>
          <a:prstGeom prst="arc">
            <a:avLst>
              <a:gd name="adj1" fmla="val 6885540"/>
              <a:gd name="adj2" fmla="val 21491510"/>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Arc 24"/>
          <p:cNvSpPr/>
          <p:nvPr/>
        </p:nvSpPr>
        <p:spPr>
          <a:xfrm rot="10800000" flipH="1">
            <a:off x="529030" y="2125673"/>
            <a:ext cx="248875" cy="442865"/>
          </a:xfrm>
          <a:prstGeom prst="arc">
            <a:avLst>
              <a:gd name="adj1" fmla="val 7978051"/>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0800000" flipH="1">
            <a:off x="967620" y="2123873"/>
            <a:ext cx="248875" cy="418802"/>
          </a:xfrm>
          <a:prstGeom prst="arc">
            <a:avLst>
              <a:gd name="adj1" fmla="val 7562259"/>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rot="10800000" flipH="1">
            <a:off x="1406212" y="2116761"/>
            <a:ext cx="200166" cy="400514"/>
          </a:xfrm>
          <a:prstGeom prst="arc">
            <a:avLst>
              <a:gd name="adj1" fmla="val 831757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a:spLocks noChangeAspect="1"/>
          </p:cNvSpPr>
          <p:nvPr/>
        </p:nvSpPr>
        <p:spPr>
          <a:xfrm rot="10800000" flipH="1">
            <a:off x="1647986" y="2146224"/>
            <a:ext cx="161769" cy="345651"/>
          </a:xfrm>
          <a:prstGeom prst="arc">
            <a:avLst>
              <a:gd name="adj1" fmla="val 7637890"/>
              <a:gd name="adj2" fmla="val 74888"/>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a:off x="2044382" y="5024030"/>
            <a:ext cx="5273430" cy="669355"/>
            <a:chOff x="2044382" y="5024030"/>
            <a:chExt cx="5273430" cy="669355"/>
          </a:xfrm>
        </p:grpSpPr>
        <p:pic>
          <p:nvPicPr>
            <p:cNvPr id="30" name="Picture 29"/>
            <p:cNvPicPr>
              <a:picLocks noChangeAspect="1"/>
            </p:cNvPicPr>
            <p:nvPr/>
          </p:nvPicPr>
          <p:blipFill>
            <a:blip r:embed="rId8"/>
            <a:stretch>
              <a:fillRect/>
            </a:stretch>
          </p:blipFill>
          <p:spPr>
            <a:xfrm>
              <a:off x="2044382" y="5024030"/>
              <a:ext cx="2475892" cy="669355"/>
            </a:xfrm>
            <a:prstGeom prst="rect">
              <a:avLst/>
            </a:prstGeom>
          </p:spPr>
        </p:pic>
        <p:pic>
          <p:nvPicPr>
            <p:cNvPr id="31" name="Picture 30"/>
            <p:cNvPicPr>
              <a:picLocks noChangeAspect="1"/>
            </p:cNvPicPr>
            <p:nvPr/>
          </p:nvPicPr>
          <p:blipFill>
            <a:blip r:embed="rId9"/>
            <a:stretch>
              <a:fillRect/>
            </a:stretch>
          </p:blipFill>
          <p:spPr>
            <a:xfrm>
              <a:off x="4883595" y="5024030"/>
              <a:ext cx="2434217" cy="656756"/>
            </a:xfrm>
            <a:prstGeom prst="rect">
              <a:avLst/>
            </a:prstGeom>
          </p:spPr>
        </p:pic>
      </p:grpSp>
      <p:pic>
        <p:nvPicPr>
          <p:cNvPr id="32" name="Picture 31"/>
          <p:cNvPicPr>
            <a:picLocks noChangeAspect="1"/>
          </p:cNvPicPr>
          <p:nvPr/>
        </p:nvPicPr>
        <p:blipFill>
          <a:blip r:embed="rId10"/>
          <a:stretch>
            <a:fillRect/>
          </a:stretch>
        </p:blipFill>
        <p:spPr>
          <a:xfrm>
            <a:off x="6398512" y="1790624"/>
            <a:ext cx="1028700" cy="711200"/>
          </a:xfrm>
          <a:prstGeom prst="rect">
            <a:avLst/>
          </a:prstGeom>
        </p:spPr>
      </p:pic>
      <p:grpSp>
        <p:nvGrpSpPr>
          <p:cNvPr id="19" name="Group 18"/>
          <p:cNvGrpSpPr/>
          <p:nvPr/>
        </p:nvGrpSpPr>
        <p:grpSpPr>
          <a:xfrm>
            <a:off x="2276576" y="5939166"/>
            <a:ext cx="4624266" cy="369332"/>
            <a:chOff x="2276576" y="5939166"/>
            <a:chExt cx="4624266" cy="369332"/>
          </a:xfrm>
        </p:grpSpPr>
        <p:sp>
          <p:nvSpPr>
            <p:cNvPr id="18" name="Rectangle 17"/>
            <p:cNvSpPr/>
            <p:nvPr/>
          </p:nvSpPr>
          <p:spPr>
            <a:xfrm>
              <a:off x="2276576" y="5939166"/>
              <a:ext cx="3446076" cy="369332"/>
            </a:xfrm>
            <a:prstGeom prst="rect">
              <a:avLst/>
            </a:prstGeom>
          </p:spPr>
          <p:txBody>
            <a:bodyPr wrap="none">
              <a:spAutoFit/>
            </a:bodyPr>
            <a:lstStyle/>
            <a:p>
              <a:r>
                <a:rPr lang="en-US" dirty="0" smtClean="0"/>
                <a:t>The </a:t>
              </a:r>
              <a:r>
                <a:rPr lang="en-US" dirty="0"/>
                <a:t>particle is </a:t>
              </a:r>
              <a:r>
                <a:rPr lang="en-US" dirty="0" smtClean="0"/>
                <a:t>reflected when</a:t>
              </a:r>
              <a:endParaRPr lang="en-US" dirty="0"/>
            </a:p>
          </p:txBody>
        </p:sp>
        <p:pic>
          <p:nvPicPr>
            <p:cNvPr id="15" name="Picture 14"/>
            <p:cNvPicPr>
              <a:picLocks noChangeAspect="1"/>
            </p:cNvPicPr>
            <p:nvPr/>
          </p:nvPicPr>
          <p:blipFill>
            <a:blip r:embed="rId11"/>
            <a:stretch>
              <a:fillRect/>
            </a:stretch>
          </p:blipFill>
          <p:spPr>
            <a:xfrm>
              <a:off x="5732442" y="5952898"/>
              <a:ext cx="1168400" cy="355600"/>
            </a:xfrm>
            <a:prstGeom prst="rect">
              <a:avLst/>
            </a:prstGeom>
          </p:spPr>
        </p:pic>
      </p:grpSp>
    </p:spTree>
    <p:extLst>
      <p:ext uri="{BB962C8B-B14F-4D97-AF65-F5344CB8AC3E}">
        <p14:creationId xmlns:p14="http://schemas.microsoft.com/office/powerpoint/2010/main" val="13101002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Magnetic Mirror Confinement In Action</a:t>
            </a:r>
          </a:p>
        </p:txBody>
      </p:sp>
      <p:pic>
        <p:nvPicPr>
          <p:cNvPr id="3" name="Picture 2" descr="PCX_Billu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106635"/>
            <a:ext cx="4337051" cy="2188983"/>
          </a:xfrm>
          <a:prstGeom prst="rect">
            <a:avLst/>
          </a:prstGeom>
        </p:spPr>
      </p:pic>
      <p:grpSp>
        <p:nvGrpSpPr>
          <p:cNvPr id="10" name="Group 9"/>
          <p:cNvGrpSpPr/>
          <p:nvPr/>
        </p:nvGrpSpPr>
        <p:grpSpPr>
          <a:xfrm>
            <a:off x="351516" y="3856182"/>
            <a:ext cx="4344018" cy="2724819"/>
            <a:chOff x="351516" y="3856182"/>
            <a:chExt cx="4344018" cy="2724819"/>
          </a:xfrm>
        </p:grpSpPr>
        <p:sp>
          <p:nvSpPr>
            <p:cNvPr id="4" name="TextBox 3"/>
            <p:cNvSpPr txBox="1"/>
            <p:nvPr/>
          </p:nvSpPr>
          <p:spPr>
            <a:xfrm>
              <a:off x="457199" y="5934670"/>
              <a:ext cx="4238335" cy="646331"/>
            </a:xfrm>
            <a:prstGeom prst="rect">
              <a:avLst/>
            </a:prstGeom>
            <a:noFill/>
          </p:spPr>
          <p:txBody>
            <a:bodyPr wrap="square" rtlCol="0">
              <a:spAutoFit/>
            </a:bodyPr>
            <a:lstStyle/>
            <a:p>
              <a:r>
                <a:rPr lang="en-US" b="1" dirty="0" smtClean="0"/>
                <a:t>Charged particles can be trapped by Earth’s magnetic field</a:t>
              </a:r>
              <a:endParaRPr lang="en-US" b="1" dirty="0"/>
            </a:p>
          </p:txBody>
        </p:sp>
        <p:pic>
          <p:nvPicPr>
            <p:cNvPr id="5" name="Picture 4"/>
            <p:cNvPicPr>
              <a:picLocks noChangeAspect="1"/>
            </p:cNvPicPr>
            <p:nvPr/>
          </p:nvPicPr>
          <p:blipFill>
            <a:blip r:embed="rId4"/>
            <a:stretch>
              <a:fillRect/>
            </a:stretch>
          </p:blipFill>
          <p:spPr>
            <a:xfrm>
              <a:off x="351516" y="3856182"/>
              <a:ext cx="4299859" cy="2144568"/>
            </a:xfrm>
            <a:prstGeom prst="rect">
              <a:avLst/>
            </a:prstGeom>
          </p:spPr>
        </p:pic>
      </p:grpSp>
      <p:sp>
        <p:nvSpPr>
          <p:cNvPr id="7" name="TextBox 6"/>
          <p:cNvSpPr txBox="1"/>
          <p:nvPr/>
        </p:nvSpPr>
        <p:spPr>
          <a:xfrm>
            <a:off x="378685" y="3152126"/>
            <a:ext cx="4238335" cy="369332"/>
          </a:xfrm>
          <a:prstGeom prst="rect">
            <a:avLst/>
          </a:prstGeom>
          <a:noFill/>
        </p:spPr>
        <p:txBody>
          <a:bodyPr wrap="square" rtlCol="0">
            <a:spAutoFit/>
          </a:bodyPr>
          <a:lstStyle/>
          <a:p>
            <a:r>
              <a:rPr lang="en-US" b="1" dirty="0" err="1" smtClean="0"/>
              <a:t>Multicusp</a:t>
            </a:r>
            <a:r>
              <a:rPr lang="en-US" b="1" dirty="0" smtClean="0"/>
              <a:t> Confinement </a:t>
            </a:r>
            <a:r>
              <a:rPr lang="en-US" b="1" dirty="0"/>
              <a:t>D</a:t>
            </a:r>
            <a:r>
              <a:rPr lang="en-US" b="1" dirty="0" smtClean="0"/>
              <a:t>evices</a:t>
            </a:r>
            <a:endParaRPr lang="en-US" b="1" dirty="0"/>
          </a:p>
        </p:txBody>
      </p:sp>
      <p:grpSp>
        <p:nvGrpSpPr>
          <p:cNvPr id="12" name="Group 11"/>
          <p:cNvGrpSpPr/>
          <p:nvPr/>
        </p:nvGrpSpPr>
        <p:grpSpPr>
          <a:xfrm>
            <a:off x="5322724" y="1939476"/>
            <a:ext cx="3728912" cy="4013913"/>
            <a:chOff x="5322724" y="1939476"/>
            <a:chExt cx="3728912" cy="4013913"/>
          </a:xfrm>
        </p:grpSpPr>
        <p:pic>
          <p:nvPicPr>
            <p:cNvPr id="6" name="Picture 5"/>
            <p:cNvPicPr>
              <a:picLocks noChangeAspect="1"/>
            </p:cNvPicPr>
            <p:nvPr/>
          </p:nvPicPr>
          <p:blipFill>
            <a:blip r:embed="rId5"/>
            <a:stretch>
              <a:fillRect/>
            </a:stretch>
          </p:blipFill>
          <p:spPr>
            <a:xfrm>
              <a:off x="5322724" y="3290558"/>
              <a:ext cx="3244002" cy="1706844"/>
            </a:xfrm>
            <a:prstGeom prst="rect">
              <a:avLst/>
            </a:prstGeom>
          </p:spPr>
        </p:pic>
        <p:sp>
          <p:nvSpPr>
            <p:cNvPr id="8" name="TextBox 7"/>
            <p:cNvSpPr txBox="1"/>
            <p:nvPr/>
          </p:nvSpPr>
          <p:spPr>
            <a:xfrm>
              <a:off x="5611091" y="1939476"/>
              <a:ext cx="2955635" cy="369332"/>
            </a:xfrm>
            <a:prstGeom prst="rect">
              <a:avLst/>
            </a:prstGeom>
            <a:noFill/>
          </p:spPr>
          <p:txBody>
            <a:bodyPr wrap="square" rtlCol="0">
              <a:spAutoFit/>
            </a:bodyPr>
            <a:lstStyle/>
            <a:p>
              <a:r>
                <a:rPr lang="en-US" b="1" dirty="0" smtClean="0"/>
                <a:t>Early Fusion Experiments</a:t>
              </a:r>
              <a:endParaRPr lang="en-US" b="1" dirty="0"/>
            </a:p>
          </p:txBody>
        </p:sp>
        <p:sp>
          <p:nvSpPr>
            <p:cNvPr id="9" name="Rectangle 8"/>
            <p:cNvSpPr/>
            <p:nvPr/>
          </p:nvSpPr>
          <p:spPr>
            <a:xfrm>
              <a:off x="5493869" y="2308808"/>
              <a:ext cx="3557767" cy="1077218"/>
            </a:xfrm>
            <a:prstGeom prst="rect">
              <a:avLst/>
            </a:prstGeom>
          </p:spPr>
          <p:txBody>
            <a:bodyPr wrap="square">
              <a:spAutoFit/>
            </a:bodyPr>
            <a:lstStyle/>
            <a:p>
              <a:r>
                <a:rPr lang="en-US" sz="1600" dirty="0" smtClean="0"/>
                <a:t>Ex: Tandem Mirror Experiment (LLNL,1980’s) and other variants (</a:t>
              </a:r>
              <a:r>
                <a:rPr lang="en-US" sz="1600" dirty="0" err="1" smtClean="0"/>
                <a:t>Polywell</a:t>
              </a:r>
              <a:r>
                <a:rPr lang="en-US" sz="1600" dirty="0" smtClean="0"/>
                <a:t> devices)</a:t>
              </a:r>
            </a:p>
            <a:p>
              <a:endParaRPr lang="en-US" sz="1600" dirty="0"/>
            </a:p>
          </p:txBody>
        </p:sp>
        <p:cxnSp>
          <p:nvCxnSpPr>
            <p:cNvPr id="11" name="Straight Arrow Connector 10"/>
            <p:cNvCxnSpPr/>
            <p:nvPr/>
          </p:nvCxnSpPr>
          <p:spPr>
            <a:xfrm flipV="1">
              <a:off x="7982530" y="4525827"/>
              <a:ext cx="415635" cy="750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756751" y="5276281"/>
              <a:ext cx="2567520" cy="677108"/>
            </a:xfrm>
            <a:prstGeom prst="rect">
              <a:avLst/>
            </a:prstGeom>
          </p:spPr>
          <p:txBody>
            <a:bodyPr wrap="square">
              <a:spAutoFit/>
            </a:bodyPr>
            <a:lstStyle/>
            <a:p>
              <a:r>
                <a:rPr lang="en-US" dirty="0" smtClean="0"/>
                <a:t>Particles with enough </a:t>
              </a:r>
              <a:r>
                <a:rPr lang="en-US" sz="2000" dirty="0" smtClean="0">
                  <a:latin typeface="Times New Roman"/>
                  <a:cs typeface="Times New Roman"/>
                </a:rPr>
                <a:t>v</a:t>
              </a:r>
              <a:r>
                <a:rPr lang="en-US" sz="2000" i="1" baseline="-25000" dirty="0" smtClean="0">
                  <a:latin typeface="Times New Roman"/>
                  <a:cs typeface="Times New Roman"/>
                </a:rPr>
                <a:t>||</a:t>
              </a:r>
              <a:r>
                <a:rPr lang="en-US" baseline="-25000" dirty="0" smtClean="0"/>
                <a:t> </a:t>
              </a:r>
              <a:r>
                <a:rPr lang="en-US" dirty="0" smtClean="0"/>
                <a:t>can still escape</a:t>
              </a:r>
            </a:p>
          </p:txBody>
        </p:sp>
      </p:grpSp>
    </p:spTree>
    <p:extLst>
      <p:ext uri="{BB962C8B-B14F-4D97-AF65-F5344CB8AC3E}">
        <p14:creationId xmlns:p14="http://schemas.microsoft.com/office/powerpoint/2010/main" val="40236832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25371" y="2047428"/>
            <a:ext cx="2628900" cy="2210217"/>
            <a:chOff x="2425371" y="2047428"/>
            <a:chExt cx="2628900" cy="2210217"/>
          </a:xfrm>
        </p:grpSpPr>
        <p:grpSp>
          <p:nvGrpSpPr>
            <p:cNvPr id="22" name="Group 420"/>
            <p:cNvGrpSpPr/>
            <p:nvPr/>
          </p:nvGrpSpPr>
          <p:grpSpPr>
            <a:xfrm rot="9459447">
              <a:off x="2425371" y="2047428"/>
              <a:ext cx="2628900" cy="2209800"/>
              <a:chOff x="0" y="0"/>
              <a:chExt cx="2628900" cy="2209800"/>
            </a:xfrm>
          </p:grpSpPr>
          <p:pic>
            <p:nvPicPr>
              <p:cNvPr id="23" name="droppedImage.tiff"/>
              <p:cNvPicPr/>
              <p:nvPr/>
            </p:nvPicPr>
            <p:blipFill>
              <a:blip r:embed="rId3">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5"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28" name="Group 420"/>
            <p:cNvGrpSpPr/>
            <p:nvPr/>
          </p:nvGrpSpPr>
          <p:grpSpPr>
            <a:xfrm rot="9459447">
              <a:off x="2753942" y="2657445"/>
              <a:ext cx="2095499" cy="1600200"/>
              <a:chOff x="330200" y="0"/>
              <a:chExt cx="2095499" cy="1600200"/>
            </a:xfrm>
          </p:grpSpPr>
          <p:pic>
            <p:nvPicPr>
              <p:cNvPr id="29" name="droppedImage.tiff"/>
              <p:cNvPicPr/>
              <p:nvPr/>
            </p:nvPicPr>
            <p:blipFill rotWithShape="1">
              <a:blip r:embed="rId3">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32"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33"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1"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sp>
        <p:nvSpPr>
          <p:cNvPr id="3" name="TextBox 2"/>
          <p:cNvSpPr txBox="1"/>
          <p:nvPr/>
        </p:nvSpPr>
        <p:spPr>
          <a:xfrm>
            <a:off x="452647" y="1030530"/>
            <a:ext cx="8598989" cy="800219"/>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p:txBody>
      </p:sp>
      <p:cxnSp>
        <p:nvCxnSpPr>
          <p:cNvPr id="9" name="Straight Arrow Connector 8"/>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1"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2" name="Straight Arrow Connector 11"/>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300672" y="2754907"/>
            <a:ext cx="313053" cy="504732"/>
            <a:chOff x="300672" y="2754907"/>
            <a:chExt cx="313053" cy="504732"/>
          </a:xfrm>
        </p:grpSpPr>
        <p:sp>
          <p:nvSpPr>
            <p:cNvPr id="14" name="Oval 13"/>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16" name="Picture 15"/>
            <p:cNvPicPr>
              <a:picLocks noChangeAspect="1"/>
            </p:cNvPicPr>
            <p:nvPr/>
          </p:nvPicPr>
          <p:blipFill rotWithShape="1">
            <a:blip r:embed="rId4"/>
            <a:srcRect r="68561"/>
            <a:stretch/>
          </p:blipFill>
          <p:spPr>
            <a:xfrm>
              <a:off x="300672" y="2754907"/>
              <a:ext cx="313053" cy="316616"/>
            </a:xfrm>
            <a:prstGeom prst="rect">
              <a:avLst/>
            </a:prstGeom>
          </p:spPr>
        </p:pic>
      </p:grpSp>
      <p:grpSp>
        <p:nvGrpSpPr>
          <p:cNvPr id="18" name="Group 17"/>
          <p:cNvGrpSpPr/>
          <p:nvPr/>
        </p:nvGrpSpPr>
        <p:grpSpPr>
          <a:xfrm>
            <a:off x="1391482" y="4839777"/>
            <a:ext cx="351748" cy="461665"/>
            <a:chOff x="1386089" y="4122100"/>
            <a:chExt cx="351748" cy="461665"/>
          </a:xfrm>
        </p:grpSpPr>
        <p:sp>
          <p:nvSpPr>
            <p:cNvPr id="19" name="Oval 18"/>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20" name="TextBox 19"/>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
        <p:nvSpPr>
          <p:cNvPr id="35" name="Arc 34"/>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449054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4612124" y="5834049"/>
            <a:ext cx="1140145" cy="340868"/>
          </a:xfrm>
          <a:prstGeom prst="rect">
            <a:avLst/>
          </a:prstGeom>
        </p:spPr>
      </p:pic>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1558838" y="4285591"/>
            <a:ext cx="478778" cy="839980"/>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151342 w 1694452"/>
              <a:gd name="connsiteY27" fmla="*/ 424462 h 1350639"/>
              <a:gd name="connsiteX28" fmla="*/ 24341 w 1694452"/>
              <a:gd name="connsiteY28" fmla="*/ 710211 h 1350639"/>
              <a:gd name="connsiteX29" fmla="*/ 0 w 1694452"/>
              <a:gd name="connsiteY29" fmla="*/ 903888 h 1350639"/>
              <a:gd name="connsiteX0" fmla="*/ 960410 w 1710829"/>
              <a:gd name="connsiteY0" fmla="*/ 961037 h 1350639"/>
              <a:gd name="connsiteX1" fmla="*/ 1103285 w 1710829"/>
              <a:gd name="connsiteY1" fmla="*/ 929287 h 1350639"/>
              <a:gd name="connsiteX2" fmla="*/ 1195361 w 1710829"/>
              <a:gd name="connsiteY2" fmla="*/ 871078 h 1350639"/>
              <a:gd name="connsiteX3" fmla="*/ 1267327 w 1710829"/>
              <a:gd name="connsiteY3" fmla="*/ 783237 h 1350639"/>
              <a:gd name="connsiteX4" fmla="*/ 1291669 w 1710829"/>
              <a:gd name="connsiteY4" fmla="*/ 676346 h 1350639"/>
              <a:gd name="connsiteX5" fmla="*/ 1279845 w 1710829"/>
              <a:gd name="connsiteY5" fmla="*/ 578467 h 1350639"/>
              <a:gd name="connsiteX6" fmla="*/ 1190067 w 1710829"/>
              <a:gd name="connsiteY6" fmla="*/ 451978 h 1350639"/>
              <a:gd name="connsiteX7" fmla="*/ 1047523 w 1710829"/>
              <a:gd name="connsiteY7" fmla="*/ 376986 h 1350639"/>
              <a:gd name="connsiteX8" fmla="*/ 903260 w 1710829"/>
              <a:gd name="connsiteY8" fmla="*/ 361989 h 1350639"/>
              <a:gd name="connsiteX9" fmla="*/ 698639 w 1710829"/>
              <a:gd name="connsiteY9" fmla="*/ 419832 h 1350639"/>
              <a:gd name="connsiteX10" fmla="*/ 543129 w 1710829"/>
              <a:gd name="connsiteY10" fmla="*/ 565088 h 1350639"/>
              <a:gd name="connsiteX11" fmla="*/ 452410 w 1710829"/>
              <a:gd name="connsiteY11" fmla="*/ 788528 h 1350639"/>
              <a:gd name="connsiteX12" fmla="*/ 464961 w 1710829"/>
              <a:gd name="connsiteY12" fmla="*/ 1042992 h 1350639"/>
              <a:gd name="connsiteX13" fmla="*/ 600576 w 1710829"/>
              <a:gd name="connsiteY13" fmla="*/ 1226678 h 1350639"/>
              <a:gd name="connsiteX14" fmla="*/ 765677 w 1710829"/>
              <a:gd name="connsiteY14" fmla="*/ 1317695 h 1350639"/>
              <a:gd name="connsiteX15" fmla="*/ 996609 w 1710829"/>
              <a:gd name="connsiteY15" fmla="*/ 1349082 h 1350639"/>
              <a:gd name="connsiteX16" fmla="*/ 1292727 w 1710829"/>
              <a:gd name="connsiteY16" fmla="*/ 1275362 h 1350639"/>
              <a:gd name="connsiteX17" fmla="*/ 1489577 w 1710829"/>
              <a:gd name="connsiteY17" fmla="*/ 1153141 h 1350639"/>
              <a:gd name="connsiteX18" fmla="*/ 1608110 w 1710829"/>
              <a:gd name="connsiteY18" fmla="*/ 1007604 h 1350639"/>
              <a:gd name="connsiteX19" fmla="*/ 1694381 w 1710829"/>
              <a:gd name="connsiteY19" fmla="*/ 815681 h 1350639"/>
              <a:gd name="connsiteX20" fmla="*/ 1704781 w 1710829"/>
              <a:gd name="connsiteY20" fmla="*/ 559086 h 1350639"/>
              <a:gd name="connsiteX21" fmla="*/ 1625043 w 1710829"/>
              <a:gd name="connsiteY21" fmla="*/ 355671 h 1350639"/>
              <a:gd name="connsiteX22" fmla="*/ 1464690 w 1710829"/>
              <a:gd name="connsiteY22" fmla="*/ 176118 h 1350639"/>
              <a:gd name="connsiteX23" fmla="*/ 1195360 w 1710829"/>
              <a:gd name="connsiteY23" fmla="*/ 25470 h 1350639"/>
              <a:gd name="connsiteX24" fmla="*/ 888443 w 1710829"/>
              <a:gd name="connsiteY24" fmla="*/ 1129 h 1350639"/>
              <a:gd name="connsiteX25" fmla="*/ 681010 w 1710829"/>
              <a:gd name="connsiteY25" fmla="*/ 37112 h 1350639"/>
              <a:gd name="connsiteX26" fmla="*/ 483101 w 1710829"/>
              <a:gd name="connsiteY26" fmla="*/ 120721 h 1350639"/>
              <a:gd name="connsiteX27" fmla="*/ 40718 w 1710829"/>
              <a:gd name="connsiteY27" fmla="*/ 710211 h 1350639"/>
              <a:gd name="connsiteX28" fmla="*/ 16377 w 1710829"/>
              <a:gd name="connsiteY28"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0 w 1694452"/>
              <a:gd name="connsiteY27" fmla="*/ 903888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 name="connsiteX0" fmla="*/ 516327 w 1266746"/>
              <a:gd name="connsiteY0" fmla="*/ 784919 h 1174521"/>
              <a:gd name="connsiteX1" fmla="*/ 659202 w 1266746"/>
              <a:gd name="connsiteY1" fmla="*/ 753169 h 1174521"/>
              <a:gd name="connsiteX2" fmla="*/ 751278 w 1266746"/>
              <a:gd name="connsiteY2" fmla="*/ 694960 h 1174521"/>
              <a:gd name="connsiteX3" fmla="*/ 823244 w 1266746"/>
              <a:gd name="connsiteY3" fmla="*/ 607119 h 1174521"/>
              <a:gd name="connsiteX4" fmla="*/ 847586 w 1266746"/>
              <a:gd name="connsiteY4" fmla="*/ 500228 h 1174521"/>
              <a:gd name="connsiteX5" fmla="*/ 835762 w 1266746"/>
              <a:gd name="connsiteY5" fmla="*/ 402349 h 1174521"/>
              <a:gd name="connsiteX6" fmla="*/ 745984 w 1266746"/>
              <a:gd name="connsiteY6" fmla="*/ 275860 h 1174521"/>
              <a:gd name="connsiteX7" fmla="*/ 603440 w 1266746"/>
              <a:gd name="connsiteY7" fmla="*/ 200868 h 1174521"/>
              <a:gd name="connsiteX8" fmla="*/ 459177 w 1266746"/>
              <a:gd name="connsiteY8" fmla="*/ 185871 h 1174521"/>
              <a:gd name="connsiteX9" fmla="*/ 254556 w 1266746"/>
              <a:gd name="connsiteY9" fmla="*/ 243714 h 1174521"/>
              <a:gd name="connsiteX10" fmla="*/ 99046 w 1266746"/>
              <a:gd name="connsiteY10" fmla="*/ 388970 h 1174521"/>
              <a:gd name="connsiteX11" fmla="*/ 8327 w 1266746"/>
              <a:gd name="connsiteY11" fmla="*/ 612410 h 1174521"/>
              <a:gd name="connsiteX12" fmla="*/ 20878 w 1266746"/>
              <a:gd name="connsiteY12" fmla="*/ 866874 h 1174521"/>
              <a:gd name="connsiteX13" fmla="*/ 156493 w 1266746"/>
              <a:gd name="connsiteY13" fmla="*/ 1050560 h 1174521"/>
              <a:gd name="connsiteX14" fmla="*/ 321594 w 1266746"/>
              <a:gd name="connsiteY14" fmla="*/ 1141577 h 1174521"/>
              <a:gd name="connsiteX15" fmla="*/ 552526 w 1266746"/>
              <a:gd name="connsiteY15" fmla="*/ 1172964 h 1174521"/>
              <a:gd name="connsiteX16" fmla="*/ 848644 w 1266746"/>
              <a:gd name="connsiteY16" fmla="*/ 1099244 h 1174521"/>
              <a:gd name="connsiteX17" fmla="*/ 1045494 w 1266746"/>
              <a:gd name="connsiteY17" fmla="*/ 977023 h 1174521"/>
              <a:gd name="connsiteX18" fmla="*/ 1164027 w 1266746"/>
              <a:gd name="connsiteY18" fmla="*/ 831486 h 1174521"/>
              <a:gd name="connsiteX19" fmla="*/ 1250298 w 1266746"/>
              <a:gd name="connsiteY19" fmla="*/ 639563 h 1174521"/>
              <a:gd name="connsiteX20" fmla="*/ 1260698 w 1266746"/>
              <a:gd name="connsiteY20" fmla="*/ 382968 h 1174521"/>
              <a:gd name="connsiteX21" fmla="*/ 1180960 w 1266746"/>
              <a:gd name="connsiteY21" fmla="*/ 179553 h 1174521"/>
              <a:gd name="connsiteX22" fmla="*/ 1020607 w 1266746"/>
              <a:gd name="connsiteY22" fmla="*/ 0 h 1174521"/>
              <a:gd name="connsiteX0" fmla="*/ 516327 w 1266746"/>
              <a:gd name="connsiteY0" fmla="*/ 605366 h 994968"/>
              <a:gd name="connsiteX1" fmla="*/ 659202 w 1266746"/>
              <a:gd name="connsiteY1" fmla="*/ 573616 h 994968"/>
              <a:gd name="connsiteX2" fmla="*/ 751278 w 1266746"/>
              <a:gd name="connsiteY2" fmla="*/ 515407 h 994968"/>
              <a:gd name="connsiteX3" fmla="*/ 823244 w 1266746"/>
              <a:gd name="connsiteY3" fmla="*/ 427566 h 994968"/>
              <a:gd name="connsiteX4" fmla="*/ 847586 w 1266746"/>
              <a:gd name="connsiteY4" fmla="*/ 320675 h 994968"/>
              <a:gd name="connsiteX5" fmla="*/ 835762 w 1266746"/>
              <a:gd name="connsiteY5" fmla="*/ 222796 h 994968"/>
              <a:gd name="connsiteX6" fmla="*/ 745984 w 1266746"/>
              <a:gd name="connsiteY6" fmla="*/ 96307 h 994968"/>
              <a:gd name="connsiteX7" fmla="*/ 603440 w 1266746"/>
              <a:gd name="connsiteY7" fmla="*/ 21315 h 994968"/>
              <a:gd name="connsiteX8" fmla="*/ 459177 w 1266746"/>
              <a:gd name="connsiteY8" fmla="*/ 6318 h 994968"/>
              <a:gd name="connsiteX9" fmla="*/ 254556 w 1266746"/>
              <a:gd name="connsiteY9" fmla="*/ 64161 h 994968"/>
              <a:gd name="connsiteX10" fmla="*/ 99046 w 1266746"/>
              <a:gd name="connsiteY10" fmla="*/ 209417 h 994968"/>
              <a:gd name="connsiteX11" fmla="*/ 8327 w 1266746"/>
              <a:gd name="connsiteY11" fmla="*/ 432857 h 994968"/>
              <a:gd name="connsiteX12" fmla="*/ 20878 w 1266746"/>
              <a:gd name="connsiteY12" fmla="*/ 687321 h 994968"/>
              <a:gd name="connsiteX13" fmla="*/ 156493 w 1266746"/>
              <a:gd name="connsiteY13" fmla="*/ 871007 h 994968"/>
              <a:gd name="connsiteX14" fmla="*/ 321594 w 1266746"/>
              <a:gd name="connsiteY14" fmla="*/ 962024 h 994968"/>
              <a:gd name="connsiteX15" fmla="*/ 552526 w 1266746"/>
              <a:gd name="connsiteY15" fmla="*/ 993411 h 994968"/>
              <a:gd name="connsiteX16" fmla="*/ 848644 w 1266746"/>
              <a:gd name="connsiteY16" fmla="*/ 919691 h 994968"/>
              <a:gd name="connsiteX17" fmla="*/ 1045494 w 1266746"/>
              <a:gd name="connsiteY17" fmla="*/ 797470 h 994968"/>
              <a:gd name="connsiteX18" fmla="*/ 1164027 w 1266746"/>
              <a:gd name="connsiteY18" fmla="*/ 651933 h 994968"/>
              <a:gd name="connsiteX19" fmla="*/ 1250298 w 1266746"/>
              <a:gd name="connsiteY19" fmla="*/ 460010 h 994968"/>
              <a:gd name="connsiteX20" fmla="*/ 1260698 w 1266746"/>
              <a:gd name="connsiteY20" fmla="*/ 203415 h 994968"/>
              <a:gd name="connsiteX21" fmla="*/ 1180960 w 1266746"/>
              <a:gd name="connsiteY21" fmla="*/ 0 h 994968"/>
              <a:gd name="connsiteX0" fmla="*/ 516327 w 1266746"/>
              <a:gd name="connsiteY0" fmla="*/ 599048 h 988650"/>
              <a:gd name="connsiteX1" fmla="*/ 659202 w 1266746"/>
              <a:gd name="connsiteY1" fmla="*/ 567298 h 988650"/>
              <a:gd name="connsiteX2" fmla="*/ 751278 w 1266746"/>
              <a:gd name="connsiteY2" fmla="*/ 509089 h 988650"/>
              <a:gd name="connsiteX3" fmla="*/ 823244 w 1266746"/>
              <a:gd name="connsiteY3" fmla="*/ 421248 h 988650"/>
              <a:gd name="connsiteX4" fmla="*/ 847586 w 1266746"/>
              <a:gd name="connsiteY4" fmla="*/ 314357 h 988650"/>
              <a:gd name="connsiteX5" fmla="*/ 835762 w 1266746"/>
              <a:gd name="connsiteY5" fmla="*/ 216478 h 988650"/>
              <a:gd name="connsiteX6" fmla="*/ 745984 w 1266746"/>
              <a:gd name="connsiteY6" fmla="*/ 89989 h 988650"/>
              <a:gd name="connsiteX7" fmla="*/ 603440 w 1266746"/>
              <a:gd name="connsiteY7" fmla="*/ 14997 h 988650"/>
              <a:gd name="connsiteX8" fmla="*/ 459177 w 1266746"/>
              <a:gd name="connsiteY8" fmla="*/ 0 h 988650"/>
              <a:gd name="connsiteX9" fmla="*/ 254556 w 1266746"/>
              <a:gd name="connsiteY9" fmla="*/ 57843 h 988650"/>
              <a:gd name="connsiteX10" fmla="*/ 99046 w 1266746"/>
              <a:gd name="connsiteY10" fmla="*/ 203099 h 988650"/>
              <a:gd name="connsiteX11" fmla="*/ 8327 w 1266746"/>
              <a:gd name="connsiteY11" fmla="*/ 426539 h 988650"/>
              <a:gd name="connsiteX12" fmla="*/ 20878 w 1266746"/>
              <a:gd name="connsiteY12" fmla="*/ 681003 h 988650"/>
              <a:gd name="connsiteX13" fmla="*/ 156493 w 1266746"/>
              <a:gd name="connsiteY13" fmla="*/ 864689 h 988650"/>
              <a:gd name="connsiteX14" fmla="*/ 321594 w 1266746"/>
              <a:gd name="connsiteY14" fmla="*/ 955706 h 988650"/>
              <a:gd name="connsiteX15" fmla="*/ 552526 w 1266746"/>
              <a:gd name="connsiteY15" fmla="*/ 987093 h 988650"/>
              <a:gd name="connsiteX16" fmla="*/ 848644 w 1266746"/>
              <a:gd name="connsiteY16" fmla="*/ 913373 h 988650"/>
              <a:gd name="connsiteX17" fmla="*/ 1045494 w 1266746"/>
              <a:gd name="connsiteY17" fmla="*/ 791152 h 988650"/>
              <a:gd name="connsiteX18" fmla="*/ 1164027 w 1266746"/>
              <a:gd name="connsiteY18" fmla="*/ 645615 h 988650"/>
              <a:gd name="connsiteX19" fmla="*/ 1250298 w 1266746"/>
              <a:gd name="connsiteY19" fmla="*/ 453692 h 988650"/>
              <a:gd name="connsiteX20" fmla="*/ 1260698 w 1266746"/>
              <a:gd name="connsiteY20" fmla="*/ 197097 h 988650"/>
              <a:gd name="connsiteX0" fmla="*/ 516327 w 1250298"/>
              <a:gd name="connsiteY0" fmla="*/ 599048 h 988650"/>
              <a:gd name="connsiteX1" fmla="*/ 659202 w 1250298"/>
              <a:gd name="connsiteY1" fmla="*/ 567298 h 988650"/>
              <a:gd name="connsiteX2" fmla="*/ 751278 w 1250298"/>
              <a:gd name="connsiteY2" fmla="*/ 509089 h 988650"/>
              <a:gd name="connsiteX3" fmla="*/ 823244 w 1250298"/>
              <a:gd name="connsiteY3" fmla="*/ 421248 h 988650"/>
              <a:gd name="connsiteX4" fmla="*/ 847586 w 1250298"/>
              <a:gd name="connsiteY4" fmla="*/ 314357 h 988650"/>
              <a:gd name="connsiteX5" fmla="*/ 835762 w 1250298"/>
              <a:gd name="connsiteY5" fmla="*/ 216478 h 988650"/>
              <a:gd name="connsiteX6" fmla="*/ 745984 w 1250298"/>
              <a:gd name="connsiteY6" fmla="*/ 89989 h 988650"/>
              <a:gd name="connsiteX7" fmla="*/ 603440 w 1250298"/>
              <a:gd name="connsiteY7" fmla="*/ 14997 h 988650"/>
              <a:gd name="connsiteX8" fmla="*/ 459177 w 1250298"/>
              <a:gd name="connsiteY8" fmla="*/ 0 h 988650"/>
              <a:gd name="connsiteX9" fmla="*/ 254556 w 1250298"/>
              <a:gd name="connsiteY9" fmla="*/ 57843 h 988650"/>
              <a:gd name="connsiteX10" fmla="*/ 99046 w 1250298"/>
              <a:gd name="connsiteY10" fmla="*/ 203099 h 988650"/>
              <a:gd name="connsiteX11" fmla="*/ 8327 w 1250298"/>
              <a:gd name="connsiteY11" fmla="*/ 426539 h 988650"/>
              <a:gd name="connsiteX12" fmla="*/ 20878 w 1250298"/>
              <a:gd name="connsiteY12" fmla="*/ 681003 h 988650"/>
              <a:gd name="connsiteX13" fmla="*/ 156493 w 1250298"/>
              <a:gd name="connsiteY13" fmla="*/ 864689 h 988650"/>
              <a:gd name="connsiteX14" fmla="*/ 321594 w 1250298"/>
              <a:gd name="connsiteY14" fmla="*/ 955706 h 988650"/>
              <a:gd name="connsiteX15" fmla="*/ 552526 w 1250298"/>
              <a:gd name="connsiteY15" fmla="*/ 987093 h 988650"/>
              <a:gd name="connsiteX16" fmla="*/ 848644 w 1250298"/>
              <a:gd name="connsiteY16" fmla="*/ 913373 h 988650"/>
              <a:gd name="connsiteX17" fmla="*/ 1045494 w 1250298"/>
              <a:gd name="connsiteY17" fmla="*/ 791152 h 988650"/>
              <a:gd name="connsiteX18" fmla="*/ 1164027 w 1250298"/>
              <a:gd name="connsiteY18" fmla="*/ 645615 h 988650"/>
              <a:gd name="connsiteX19" fmla="*/ 1250298 w 1250298"/>
              <a:gd name="connsiteY19" fmla="*/ 453692 h 988650"/>
              <a:gd name="connsiteX0" fmla="*/ 516327 w 1164027"/>
              <a:gd name="connsiteY0" fmla="*/ 599048 h 988650"/>
              <a:gd name="connsiteX1" fmla="*/ 659202 w 1164027"/>
              <a:gd name="connsiteY1" fmla="*/ 567298 h 988650"/>
              <a:gd name="connsiteX2" fmla="*/ 751278 w 1164027"/>
              <a:gd name="connsiteY2" fmla="*/ 509089 h 988650"/>
              <a:gd name="connsiteX3" fmla="*/ 823244 w 1164027"/>
              <a:gd name="connsiteY3" fmla="*/ 421248 h 988650"/>
              <a:gd name="connsiteX4" fmla="*/ 847586 w 1164027"/>
              <a:gd name="connsiteY4" fmla="*/ 314357 h 988650"/>
              <a:gd name="connsiteX5" fmla="*/ 835762 w 1164027"/>
              <a:gd name="connsiteY5" fmla="*/ 216478 h 988650"/>
              <a:gd name="connsiteX6" fmla="*/ 745984 w 1164027"/>
              <a:gd name="connsiteY6" fmla="*/ 89989 h 988650"/>
              <a:gd name="connsiteX7" fmla="*/ 603440 w 1164027"/>
              <a:gd name="connsiteY7" fmla="*/ 14997 h 988650"/>
              <a:gd name="connsiteX8" fmla="*/ 459177 w 1164027"/>
              <a:gd name="connsiteY8" fmla="*/ 0 h 988650"/>
              <a:gd name="connsiteX9" fmla="*/ 254556 w 1164027"/>
              <a:gd name="connsiteY9" fmla="*/ 57843 h 988650"/>
              <a:gd name="connsiteX10" fmla="*/ 99046 w 1164027"/>
              <a:gd name="connsiteY10" fmla="*/ 203099 h 988650"/>
              <a:gd name="connsiteX11" fmla="*/ 8327 w 1164027"/>
              <a:gd name="connsiteY11" fmla="*/ 426539 h 988650"/>
              <a:gd name="connsiteX12" fmla="*/ 20878 w 1164027"/>
              <a:gd name="connsiteY12" fmla="*/ 681003 h 988650"/>
              <a:gd name="connsiteX13" fmla="*/ 156493 w 1164027"/>
              <a:gd name="connsiteY13" fmla="*/ 864689 h 988650"/>
              <a:gd name="connsiteX14" fmla="*/ 321594 w 1164027"/>
              <a:gd name="connsiteY14" fmla="*/ 955706 h 988650"/>
              <a:gd name="connsiteX15" fmla="*/ 552526 w 1164027"/>
              <a:gd name="connsiteY15" fmla="*/ 987093 h 988650"/>
              <a:gd name="connsiteX16" fmla="*/ 848644 w 1164027"/>
              <a:gd name="connsiteY16" fmla="*/ 913373 h 988650"/>
              <a:gd name="connsiteX17" fmla="*/ 1045494 w 1164027"/>
              <a:gd name="connsiteY17" fmla="*/ 791152 h 988650"/>
              <a:gd name="connsiteX18" fmla="*/ 1164027 w 1164027"/>
              <a:gd name="connsiteY18" fmla="*/ 645615 h 988650"/>
              <a:gd name="connsiteX0" fmla="*/ 516327 w 1045494"/>
              <a:gd name="connsiteY0" fmla="*/ 599048 h 988650"/>
              <a:gd name="connsiteX1" fmla="*/ 659202 w 1045494"/>
              <a:gd name="connsiteY1" fmla="*/ 567298 h 988650"/>
              <a:gd name="connsiteX2" fmla="*/ 751278 w 1045494"/>
              <a:gd name="connsiteY2" fmla="*/ 509089 h 988650"/>
              <a:gd name="connsiteX3" fmla="*/ 823244 w 1045494"/>
              <a:gd name="connsiteY3" fmla="*/ 421248 h 988650"/>
              <a:gd name="connsiteX4" fmla="*/ 847586 w 1045494"/>
              <a:gd name="connsiteY4" fmla="*/ 314357 h 988650"/>
              <a:gd name="connsiteX5" fmla="*/ 835762 w 1045494"/>
              <a:gd name="connsiteY5" fmla="*/ 216478 h 988650"/>
              <a:gd name="connsiteX6" fmla="*/ 745984 w 1045494"/>
              <a:gd name="connsiteY6" fmla="*/ 89989 h 988650"/>
              <a:gd name="connsiteX7" fmla="*/ 603440 w 1045494"/>
              <a:gd name="connsiteY7" fmla="*/ 14997 h 988650"/>
              <a:gd name="connsiteX8" fmla="*/ 459177 w 1045494"/>
              <a:gd name="connsiteY8" fmla="*/ 0 h 988650"/>
              <a:gd name="connsiteX9" fmla="*/ 254556 w 1045494"/>
              <a:gd name="connsiteY9" fmla="*/ 57843 h 988650"/>
              <a:gd name="connsiteX10" fmla="*/ 99046 w 1045494"/>
              <a:gd name="connsiteY10" fmla="*/ 203099 h 988650"/>
              <a:gd name="connsiteX11" fmla="*/ 8327 w 1045494"/>
              <a:gd name="connsiteY11" fmla="*/ 426539 h 988650"/>
              <a:gd name="connsiteX12" fmla="*/ 20878 w 1045494"/>
              <a:gd name="connsiteY12" fmla="*/ 681003 h 988650"/>
              <a:gd name="connsiteX13" fmla="*/ 156493 w 1045494"/>
              <a:gd name="connsiteY13" fmla="*/ 864689 h 988650"/>
              <a:gd name="connsiteX14" fmla="*/ 321594 w 1045494"/>
              <a:gd name="connsiteY14" fmla="*/ 955706 h 988650"/>
              <a:gd name="connsiteX15" fmla="*/ 552526 w 1045494"/>
              <a:gd name="connsiteY15" fmla="*/ 987093 h 988650"/>
              <a:gd name="connsiteX16" fmla="*/ 848644 w 1045494"/>
              <a:gd name="connsiteY16" fmla="*/ 913373 h 988650"/>
              <a:gd name="connsiteX17" fmla="*/ 1045494 w 1045494"/>
              <a:gd name="connsiteY17" fmla="*/ 791152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16" fmla="*/ 848644 w 849228"/>
              <a:gd name="connsiteY16" fmla="*/ 913373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0" fmla="*/ 516327 w 849228"/>
              <a:gd name="connsiteY0" fmla="*/ 599048 h 955706"/>
              <a:gd name="connsiteX1" fmla="*/ 659202 w 849228"/>
              <a:gd name="connsiteY1" fmla="*/ 567298 h 955706"/>
              <a:gd name="connsiteX2" fmla="*/ 751278 w 849228"/>
              <a:gd name="connsiteY2" fmla="*/ 509089 h 955706"/>
              <a:gd name="connsiteX3" fmla="*/ 823244 w 849228"/>
              <a:gd name="connsiteY3" fmla="*/ 421248 h 955706"/>
              <a:gd name="connsiteX4" fmla="*/ 847586 w 849228"/>
              <a:gd name="connsiteY4" fmla="*/ 314357 h 955706"/>
              <a:gd name="connsiteX5" fmla="*/ 835762 w 849228"/>
              <a:gd name="connsiteY5" fmla="*/ 216478 h 955706"/>
              <a:gd name="connsiteX6" fmla="*/ 745984 w 849228"/>
              <a:gd name="connsiteY6" fmla="*/ 89989 h 955706"/>
              <a:gd name="connsiteX7" fmla="*/ 603440 w 849228"/>
              <a:gd name="connsiteY7" fmla="*/ 14997 h 955706"/>
              <a:gd name="connsiteX8" fmla="*/ 459177 w 849228"/>
              <a:gd name="connsiteY8" fmla="*/ 0 h 955706"/>
              <a:gd name="connsiteX9" fmla="*/ 254556 w 849228"/>
              <a:gd name="connsiteY9" fmla="*/ 57843 h 955706"/>
              <a:gd name="connsiteX10" fmla="*/ 99046 w 849228"/>
              <a:gd name="connsiteY10" fmla="*/ 203099 h 955706"/>
              <a:gd name="connsiteX11" fmla="*/ 8327 w 849228"/>
              <a:gd name="connsiteY11" fmla="*/ 426539 h 955706"/>
              <a:gd name="connsiteX12" fmla="*/ 20878 w 849228"/>
              <a:gd name="connsiteY12" fmla="*/ 681003 h 955706"/>
              <a:gd name="connsiteX13" fmla="*/ 156493 w 849228"/>
              <a:gd name="connsiteY13" fmla="*/ 864689 h 955706"/>
              <a:gd name="connsiteX14" fmla="*/ 321594 w 849228"/>
              <a:gd name="connsiteY14" fmla="*/ 955706 h 955706"/>
              <a:gd name="connsiteX0" fmla="*/ 516327 w 849228"/>
              <a:gd name="connsiteY0" fmla="*/ 599048 h 864689"/>
              <a:gd name="connsiteX1" fmla="*/ 659202 w 849228"/>
              <a:gd name="connsiteY1" fmla="*/ 567298 h 864689"/>
              <a:gd name="connsiteX2" fmla="*/ 751278 w 849228"/>
              <a:gd name="connsiteY2" fmla="*/ 509089 h 864689"/>
              <a:gd name="connsiteX3" fmla="*/ 823244 w 849228"/>
              <a:gd name="connsiteY3" fmla="*/ 421248 h 864689"/>
              <a:gd name="connsiteX4" fmla="*/ 847586 w 849228"/>
              <a:gd name="connsiteY4" fmla="*/ 314357 h 864689"/>
              <a:gd name="connsiteX5" fmla="*/ 835762 w 849228"/>
              <a:gd name="connsiteY5" fmla="*/ 216478 h 864689"/>
              <a:gd name="connsiteX6" fmla="*/ 745984 w 849228"/>
              <a:gd name="connsiteY6" fmla="*/ 89989 h 864689"/>
              <a:gd name="connsiteX7" fmla="*/ 603440 w 849228"/>
              <a:gd name="connsiteY7" fmla="*/ 14997 h 864689"/>
              <a:gd name="connsiteX8" fmla="*/ 459177 w 849228"/>
              <a:gd name="connsiteY8" fmla="*/ 0 h 864689"/>
              <a:gd name="connsiteX9" fmla="*/ 254556 w 849228"/>
              <a:gd name="connsiteY9" fmla="*/ 57843 h 864689"/>
              <a:gd name="connsiteX10" fmla="*/ 99046 w 849228"/>
              <a:gd name="connsiteY10" fmla="*/ 203099 h 864689"/>
              <a:gd name="connsiteX11" fmla="*/ 8327 w 849228"/>
              <a:gd name="connsiteY11" fmla="*/ 426539 h 864689"/>
              <a:gd name="connsiteX12" fmla="*/ 20878 w 849228"/>
              <a:gd name="connsiteY12" fmla="*/ 681003 h 864689"/>
              <a:gd name="connsiteX13" fmla="*/ 156493 w 849228"/>
              <a:gd name="connsiteY13" fmla="*/ 864689 h 864689"/>
              <a:gd name="connsiteX0" fmla="*/ 516327 w 849228"/>
              <a:gd name="connsiteY0" fmla="*/ 599048 h 681003"/>
              <a:gd name="connsiteX1" fmla="*/ 659202 w 849228"/>
              <a:gd name="connsiteY1" fmla="*/ 567298 h 681003"/>
              <a:gd name="connsiteX2" fmla="*/ 751278 w 849228"/>
              <a:gd name="connsiteY2" fmla="*/ 509089 h 681003"/>
              <a:gd name="connsiteX3" fmla="*/ 823244 w 849228"/>
              <a:gd name="connsiteY3" fmla="*/ 421248 h 681003"/>
              <a:gd name="connsiteX4" fmla="*/ 847586 w 849228"/>
              <a:gd name="connsiteY4" fmla="*/ 314357 h 681003"/>
              <a:gd name="connsiteX5" fmla="*/ 835762 w 849228"/>
              <a:gd name="connsiteY5" fmla="*/ 216478 h 681003"/>
              <a:gd name="connsiteX6" fmla="*/ 745984 w 849228"/>
              <a:gd name="connsiteY6" fmla="*/ 89989 h 681003"/>
              <a:gd name="connsiteX7" fmla="*/ 603440 w 849228"/>
              <a:gd name="connsiteY7" fmla="*/ 14997 h 681003"/>
              <a:gd name="connsiteX8" fmla="*/ 459177 w 849228"/>
              <a:gd name="connsiteY8" fmla="*/ 0 h 681003"/>
              <a:gd name="connsiteX9" fmla="*/ 254556 w 849228"/>
              <a:gd name="connsiteY9" fmla="*/ 57843 h 681003"/>
              <a:gd name="connsiteX10" fmla="*/ 99046 w 849228"/>
              <a:gd name="connsiteY10" fmla="*/ 203099 h 681003"/>
              <a:gd name="connsiteX11" fmla="*/ 8327 w 849228"/>
              <a:gd name="connsiteY11" fmla="*/ 426539 h 681003"/>
              <a:gd name="connsiteX12" fmla="*/ 20878 w 849228"/>
              <a:gd name="connsiteY12" fmla="*/ 681003 h 681003"/>
              <a:gd name="connsiteX0" fmla="*/ 508000 w 840901"/>
              <a:gd name="connsiteY0" fmla="*/ 599048 h 599048"/>
              <a:gd name="connsiteX1" fmla="*/ 650875 w 840901"/>
              <a:gd name="connsiteY1" fmla="*/ 567298 h 599048"/>
              <a:gd name="connsiteX2" fmla="*/ 742951 w 840901"/>
              <a:gd name="connsiteY2" fmla="*/ 509089 h 599048"/>
              <a:gd name="connsiteX3" fmla="*/ 814917 w 840901"/>
              <a:gd name="connsiteY3" fmla="*/ 421248 h 599048"/>
              <a:gd name="connsiteX4" fmla="*/ 839259 w 840901"/>
              <a:gd name="connsiteY4" fmla="*/ 314357 h 599048"/>
              <a:gd name="connsiteX5" fmla="*/ 827435 w 840901"/>
              <a:gd name="connsiteY5" fmla="*/ 216478 h 599048"/>
              <a:gd name="connsiteX6" fmla="*/ 737657 w 840901"/>
              <a:gd name="connsiteY6" fmla="*/ 89989 h 599048"/>
              <a:gd name="connsiteX7" fmla="*/ 595113 w 840901"/>
              <a:gd name="connsiteY7" fmla="*/ 14997 h 599048"/>
              <a:gd name="connsiteX8" fmla="*/ 450850 w 840901"/>
              <a:gd name="connsiteY8" fmla="*/ 0 h 599048"/>
              <a:gd name="connsiteX9" fmla="*/ 246229 w 840901"/>
              <a:gd name="connsiteY9" fmla="*/ 57843 h 599048"/>
              <a:gd name="connsiteX10" fmla="*/ 90719 w 840901"/>
              <a:gd name="connsiteY10" fmla="*/ 203099 h 599048"/>
              <a:gd name="connsiteX11" fmla="*/ 0 w 840901"/>
              <a:gd name="connsiteY11" fmla="*/ 426539 h 599048"/>
              <a:gd name="connsiteX0" fmla="*/ 417281 w 750182"/>
              <a:gd name="connsiteY0" fmla="*/ 599048 h 599048"/>
              <a:gd name="connsiteX1" fmla="*/ 560156 w 750182"/>
              <a:gd name="connsiteY1" fmla="*/ 567298 h 599048"/>
              <a:gd name="connsiteX2" fmla="*/ 652232 w 750182"/>
              <a:gd name="connsiteY2" fmla="*/ 509089 h 599048"/>
              <a:gd name="connsiteX3" fmla="*/ 724198 w 750182"/>
              <a:gd name="connsiteY3" fmla="*/ 421248 h 599048"/>
              <a:gd name="connsiteX4" fmla="*/ 748540 w 750182"/>
              <a:gd name="connsiteY4" fmla="*/ 314357 h 599048"/>
              <a:gd name="connsiteX5" fmla="*/ 736716 w 750182"/>
              <a:gd name="connsiteY5" fmla="*/ 216478 h 599048"/>
              <a:gd name="connsiteX6" fmla="*/ 646938 w 750182"/>
              <a:gd name="connsiteY6" fmla="*/ 89989 h 599048"/>
              <a:gd name="connsiteX7" fmla="*/ 504394 w 750182"/>
              <a:gd name="connsiteY7" fmla="*/ 14997 h 599048"/>
              <a:gd name="connsiteX8" fmla="*/ 360131 w 750182"/>
              <a:gd name="connsiteY8" fmla="*/ 0 h 599048"/>
              <a:gd name="connsiteX9" fmla="*/ 155510 w 750182"/>
              <a:gd name="connsiteY9" fmla="*/ 57843 h 599048"/>
              <a:gd name="connsiteX10" fmla="*/ 0 w 750182"/>
              <a:gd name="connsiteY10" fmla="*/ 203099 h 599048"/>
              <a:gd name="connsiteX0" fmla="*/ 261771 w 594672"/>
              <a:gd name="connsiteY0" fmla="*/ 599048 h 599048"/>
              <a:gd name="connsiteX1" fmla="*/ 404646 w 594672"/>
              <a:gd name="connsiteY1" fmla="*/ 567298 h 599048"/>
              <a:gd name="connsiteX2" fmla="*/ 496722 w 594672"/>
              <a:gd name="connsiteY2" fmla="*/ 509089 h 599048"/>
              <a:gd name="connsiteX3" fmla="*/ 568688 w 594672"/>
              <a:gd name="connsiteY3" fmla="*/ 421248 h 599048"/>
              <a:gd name="connsiteX4" fmla="*/ 593030 w 594672"/>
              <a:gd name="connsiteY4" fmla="*/ 314357 h 599048"/>
              <a:gd name="connsiteX5" fmla="*/ 581206 w 594672"/>
              <a:gd name="connsiteY5" fmla="*/ 216478 h 599048"/>
              <a:gd name="connsiteX6" fmla="*/ 491428 w 594672"/>
              <a:gd name="connsiteY6" fmla="*/ 89989 h 599048"/>
              <a:gd name="connsiteX7" fmla="*/ 348884 w 594672"/>
              <a:gd name="connsiteY7" fmla="*/ 14997 h 599048"/>
              <a:gd name="connsiteX8" fmla="*/ 204621 w 594672"/>
              <a:gd name="connsiteY8" fmla="*/ 0 h 599048"/>
              <a:gd name="connsiteX9" fmla="*/ 0 w 594672"/>
              <a:gd name="connsiteY9" fmla="*/ 57843 h 599048"/>
              <a:gd name="connsiteX0" fmla="*/ 57150 w 390051"/>
              <a:gd name="connsiteY0" fmla="*/ 599048 h 599048"/>
              <a:gd name="connsiteX1" fmla="*/ 200025 w 390051"/>
              <a:gd name="connsiteY1" fmla="*/ 567298 h 599048"/>
              <a:gd name="connsiteX2" fmla="*/ 292101 w 390051"/>
              <a:gd name="connsiteY2" fmla="*/ 509089 h 599048"/>
              <a:gd name="connsiteX3" fmla="*/ 364067 w 390051"/>
              <a:gd name="connsiteY3" fmla="*/ 421248 h 599048"/>
              <a:gd name="connsiteX4" fmla="*/ 388409 w 390051"/>
              <a:gd name="connsiteY4" fmla="*/ 314357 h 599048"/>
              <a:gd name="connsiteX5" fmla="*/ 376585 w 390051"/>
              <a:gd name="connsiteY5" fmla="*/ 216478 h 599048"/>
              <a:gd name="connsiteX6" fmla="*/ 286807 w 390051"/>
              <a:gd name="connsiteY6" fmla="*/ 89989 h 599048"/>
              <a:gd name="connsiteX7" fmla="*/ 144263 w 390051"/>
              <a:gd name="connsiteY7" fmla="*/ 14997 h 599048"/>
              <a:gd name="connsiteX8" fmla="*/ 0 w 390051"/>
              <a:gd name="connsiteY8" fmla="*/ 0 h 599048"/>
              <a:gd name="connsiteX0" fmla="*/ 0 w 332901"/>
              <a:gd name="connsiteY0" fmla="*/ 584051 h 584051"/>
              <a:gd name="connsiteX1" fmla="*/ 142875 w 332901"/>
              <a:gd name="connsiteY1" fmla="*/ 552301 h 584051"/>
              <a:gd name="connsiteX2" fmla="*/ 234951 w 332901"/>
              <a:gd name="connsiteY2" fmla="*/ 494092 h 584051"/>
              <a:gd name="connsiteX3" fmla="*/ 306917 w 332901"/>
              <a:gd name="connsiteY3" fmla="*/ 406251 h 584051"/>
              <a:gd name="connsiteX4" fmla="*/ 331259 w 332901"/>
              <a:gd name="connsiteY4" fmla="*/ 299360 h 584051"/>
              <a:gd name="connsiteX5" fmla="*/ 319435 w 332901"/>
              <a:gd name="connsiteY5" fmla="*/ 201481 h 584051"/>
              <a:gd name="connsiteX6" fmla="*/ 229657 w 332901"/>
              <a:gd name="connsiteY6" fmla="*/ 74992 h 584051"/>
              <a:gd name="connsiteX7" fmla="*/ 87113 w 332901"/>
              <a:gd name="connsiteY7" fmla="*/ 0 h 58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901" h="584051">
                <a:moveTo>
                  <a:pt x="0" y="584051"/>
                </a:moveTo>
                <a:cubicBezTo>
                  <a:pt x="1749" y="583701"/>
                  <a:pt x="103716" y="567294"/>
                  <a:pt x="142875" y="552301"/>
                </a:cubicBezTo>
                <a:cubicBezTo>
                  <a:pt x="182034" y="537308"/>
                  <a:pt x="207611" y="518434"/>
                  <a:pt x="234951" y="494092"/>
                </a:cubicBezTo>
                <a:cubicBezTo>
                  <a:pt x="262291" y="469750"/>
                  <a:pt x="290866" y="438706"/>
                  <a:pt x="306917" y="406251"/>
                </a:cubicBezTo>
                <a:cubicBezTo>
                  <a:pt x="322968" y="373796"/>
                  <a:pt x="329173" y="333488"/>
                  <a:pt x="331259" y="299360"/>
                </a:cubicBezTo>
                <a:cubicBezTo>
                  <a:pt x="333345" y="265232"/>
                  <a:pt x="336369" y="238876"/>
                  <a:pt x="319435" y="201481"/>
                </a:cubicBezTo>
                <a:cubicBezTo>
                  <a:pt x="302501" y="164086"/>
                  <a:pt x="268377" y="108572"/>
                  <a:pt x="229657" y="74992"/>
                </a:cubicBezTo>
                <a:cubicBezTo>
                  <a:pt x="190937" y="41412"/>
                  <a:pt x="134914" y="14998"/>
                  <a:pt x="87113"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25" name="Straight Arrow Connector 24"/>
          <p:cNvCxnSpPr/>
          <p:nvPr/>
        </p:nvCxnSpPr>
        <p:spPr>
          <a:xfrm flipH="1">
            <a:off x="1514808" y="4792317"/>
            <a:ext cx="888190" cy="0"/>
          </a:xfrm>
          <a:prstGeom prst="straightConnector1">
            <a:avLst/>
          </a:prstGeom>
          <a:ln w="381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425371" y="2047428"/>
            <a:ext cx="2628900" cy="2210217"/>
            <a:chOff x="2425371" y="2047428"/>
            <a:chExt cx="2628900" cy="2210217"/>
          </a:xfrm>
        </p:grpSpPr>
        <p:grpSp>
          <p:nvGrpSpPr>
            <p:cNvPr id="17" name="Group 420"/>
            <p:cNvGrpSpPr/>
            <p:nvPr/>
          </p:nvGrpSpPr>
          <p:grpSpPr>
            <a:xfrm rot="9459447">
              <a:off x="2425371" y="2047428"/>
              <a:ext cx="2628900" cy="2209800"/>
              <a:chOff x="0" y="0"/>
              <a:chExt cx="2628900" cy="2209800"/>
            </a:xfrm>
          </p:grpSpPr>
          <p:pic>
            <p:nvPicPr>
              <p:cNvPr id="23" name="droppedImage.tiff"/>
              <p:cNvPicPr/>
              <p:nvPr/>
            </p:nvPicPr>
            <p:blipFill>
              <a:blip r:embed="rId5">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18" name="Group 420"/>
            <p:cNvGrpSpPr/>
            <p:nvPr/>
          </p:nvGrpSpPr>
          <p:grpSpPr>
            <a:xfrm rot="9459447">
              <a:off x="2753942" y="2657445"/>
              <a:ext cx="2095499" cy="1600200"/>
              <a:chOff x="330200" y="0"/>
              <a:chExt cx="2095499" cy="1600200"/>
            </a:xfrm>
          </p:grpSpPr>
          <p:pic>
            <p:nvPicPr>
              <p:cNvPr id="20" name="droppedImage.tiff"/>
              <p:cNvPicPr/>
              <p:nvPr/>
            </p:nvPicPr>
            <p:blipFill rotWithShape="1">
              <a:blip r:embed="rId5">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21"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9" name="TextBox 28"/>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sp>
        <p:nvSpPr>
          <p:cNvPr id="30" name="TextBox 29"/>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31" name="Picture 30"/>
          <p:cNvPicPr>
            <a:picLocks noChangeAspect="1"/>
          </p:cNvPicPr>
          <p:nvPr/>
        </p:nvPicPr>
        <p:blipFill>
          <a:blip r:embed="rId6"/>
          <a:stretch>
            <a:fillRect/>
          </a:stretch>
        </p:blipFill>
        <p:spPr>
          <a:xfrm>
            <a:off x="4996265" y="2936964"/>
            <a:ext cx="1489690" cy="892081"/>
          </a:xfrm>
          <a:prstGeom prst="rect">
            <a:avLst/>
          </a:prstGeom>
        </p:spPr>
      </p:pic>
      <p:pic>
        <p:nvPicPr>
          <p:cNvPr id="15" name="Picture 14"/>
          <p:cNvPicPr>
            <a:picLocks noChangeAspect="1"/>
          </p:cNvPicPr>
          <p:nvPr/>
        </p:nvPicPr>
        <p:blipFill>
          <a:blip r:embed="rId7">
            <a:duotone>
              <a:schemeClr val="accent5">
                <a:shade val="45000"/>
                <a:satMod val="135000"/>
              </a:schemeClr>
              <a:prstClr val="white"/>
            </a:duotone>
          </a:blip>
          <a:stretch>
            <a:fillRect/>
          </a:stretch>
        </p:blipFill>
        <p:spPr>
          <a:xfrm>
            <a:off x="2161808" y="4315997"/>
            <a:ext cx="248384" cy="286597"/>
          </a:xfrm>
          <a:prstGeom prst="rect">
            <a:avLst/>
          </a:prstGeom>
        </p:spPr>
      </p:pic>
      <p:sp>
        <p:nvSpPr>
          <p:cNvPr id="34"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cxnSp>
        <p:nvCxnSpPr>
          <p:cNvPr id="35" name="Straight Arrow Connector 34"/>
          <p:cNvCxnSpPr/>
          <p:nvPr/>
        </p:nvCxnSpPr>
        <p:spPr>
          <a:xfrm flipH="1" flipV="1">
            <a:off x="2402998" y="5005585"/>
            <a:ext cx="252457" cy="2958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500194" y="5287823"/>
            <a:ext cx="3157096" cy="923330"/>
          </a:xfrm>
          <a:prstGeom prst="rect">
            <a:avLst/>
          </a:prstGeom>
          <a:noFill/>
        </p:spPr>
        <p:txBody>
          <a:bodyPr wrap="square" rtlCol="0">
            <a:spAutoFit/>
          </a:bodyPr>
          <a:lstStyle/>
          <a:p>
            <a:r>
              <a:rPr lang="en-US" dirty="0" smtClean="0"/>
              <a:t>The fluctuating    accelerates the electron in the +x direction </a:t>
            </a:r>
            <a:endParaRPr lang="en-US" dirty="0"/>
          </a:p>
        </p:txBody>
      </p:sp>
      <p:pic>
        <p:nvPicPr>
          <p:cNvPr id="40" name="Picture 39"/>
          <p:cNvPicPr>
            <a:picLocks noChangeAspect="1"/>
          </p:cNvPicPr>
          <p:nvPr/>
        </p:nvPicPr>
        <p:blipFill>
          <a:blip r:embed="rId7">
            <a:duotone>
              <a:schemeClr val="accent5">
                <a:shade val="45000"/>
                <a:satMod val="135000"/>
              </a:schemeClr>
              <a:prstClr val="white"/>
            </a:duotone>
          </a:blip>
          <a:stretch>
            <a:fillRect/>
          </a:stretch>
        </p:blipFill>
        <p:spPr>
          <a:xfrm>
            <a:off x="4273191" y="5260690"/>
            <a:ext cx="309248" cy="356825"/>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816259" y="4264022"/>
            <a:ext cx="1221358" cy="1374493"/>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19692 w 1670111"/>
              <a:gd name="connsiteY0" fmla="*/ 961037 h 1350639"/>
              <a:gd name="connsiteX1" fmla="*/ 1062567 w 1670111"/>
              <a:gd name="connsiteY1" fmla="*/ 929287 h 1350639"/>
              <a:gd name="connsiteX2" fmla="*/ 1154643 w 1670111"/>
              <a:gd name="connsiteY2" fmla="*/ 871078 h 1350639"/>
              <a:gd name="connsiteX3" fmla="*/ 1226609 w 1670111"/>
              <a:gd name="connsiteY3" fmla="*/ 783237 h 1350639"/>
              <a:gd name="connsiteX4" fmla="*/ 1250951 w 1670111"/>
              <a:gd name="connsiteY4" fmla="*/ 676346 h 1350639"/>
              <a:gd name="connsiteX5" fmla="*/ 1239127 w 1670111"/>
              <a:gd name="connsiteY5" fmla="*/ 578467 h 1350639"/>
              <a:gd name="connsiteX6" fmla="*/ 1149349 w 1670111"/>
              <a:gd name="connsiteY6" fmla="*/ 451978 h 1350639"/>
              <a:gd name="connsiteX7" fmla="*/ 1006805 w 1670111"/>
              <a:gd name="connsiteY7" fmla="*/ 376986 h 1350639"/>
              <a:gd name="connsiteX8" fmla="*/ 862542 w 1670111"/>
              <a:gd name="connsiteY8" fmla="*/ 361989 h 1350639"/>
              <a:gd name="connsiteX9" fmla="*/ 657921 w 1670111"/>
              <a:gd name="connsiteY9" fmla="*/ 419832 h 1350639"/>
              <a:gd name="connsiteX10" fmla="*/ 502411 w 1670111"/>
              <a:gd name="connsiteY10" fmla="*/ 565088 h 1350639"/>
              <a:gd name="connsiteX11" fmla="*/ 411692 w 1670111"/>
              <a:gd name="connsiteY11" fmla="*/ 788528 h 1350639"/>
              <a:gd name="connsiteX12" fmla="*/ 424243 w 1670111"/>
              <a:gd name="connsiteY12" fmla="*/ 1042992 h 1350639"/>
              <a:gd name="connsiteX13" fmla="*/ 559858 w 1670111"/>
              <a:gd name="connsiteY13" fmla="*/ 1226678 h 1350639"/>
              <a:gd name="connsiteX14" fmla="*/ 724959 w 1670111"/>
              <a:gd name="connsiteY14" fmla="*/ 1317695 h 1350639"/>
              <a:gd name="connsiteX15" fmla="*/ 955891 w 1670111"/>
              <a:gd name="connsiteY15" fmla="*/ 1349082 h 1350639"/>
              <a:gd name="connsiteX16" fmla="*/ 1252009 w 1670111"/>
              <a:gd name="connsiteY16" fmla="*/ 1275362 h 1350639"/>
              <a:gd name="connsiteX17" fmla="*/ 1448859 w 1670111"/>
              <a:gd name="connsiteY17" fmla="*/ 1153141 h 1350639"/>
              <a:gd name="connsiteX18" fmla="*/ 1567392 w 1670111"/>
              <a:gd name="connsiteY18" fmla="*/ 1007604 h 1350639"/>
              <a:gd name="connsiteX19" fmla="*/ 1653663 w 1670111"/>
              <a:gd name="connsiteY19" fmla="*/ 815681 h 1350639"/>
              <a:gd name="connsiteX20" fmla="*/ 1664063 w 1670111"/>
              <a:gd name="connsiteY20" fmla="*/ 559086 h 1350639"/>
              <a:gd name="connsiteX21" fmla="*/ 1584325 w 1670111"/>
              <a:gd name="connsiteY21" fmla="*/ 355671 h 1350639"/>
              <a:gd name="connsiteX22" fmla="*/ 1423972 w 1670111"/>
              <a:gd name="connsiteY22" fmla="*/ 176118 h 1350639"/>
              <a:gd name="connsiteX23" fmla="*/ 1154642 w 1670111"/>
              <a:gd name="connsiteY23" fmla="*/ 25470 h 1350639"/>
              <a:gd name="connsiteX24" fmla="*/ 847725 w 1670111"/>
              <a:gd name="connsiteY24" fmla="*/ 1129 h 1350639"/>
              <a:gd name="connsiteX25" fmla="*/ 640292 w 1670111"/>
              <a:gd name="connsiteY25" fmla="*/ 37112 h 1350639"/>
              <a:gd name="connsiteX26" fmla="*/ 442383 w 1670111"/>
              <a:gd name="connsiteY26" fmla="*/ 120721 h 1350639"/>
              <a:gd name="connsiteX27" fmla="*/ 273051 w 1670111"/>
              <a:gd name="connsiteY27" fmla="*/ 244545 h 1350639"/>
              <a:gd name="connsiteX28" fmla="*/ 127001 w 1670111"/>
              <a:gd name="connsiteY28" fmla="*/ 424462 h 1350639"/>
              <a:gd name="connsiteX29" fmla="*/ 0 w 1670111"/>
              <a:gd name="connsiteY29" fmla="*/ 710211 h 1350639"/>
              <a:gd name="connsiteX0" fmla="*/ 792691 w 1543110"/>
              <a:gd name="connsiteY0" fmla="*/ 961037 h 1350639"/>
              <a:gd name="connsiteX1" fmla="*/ 935566 w 1543110"/>
              <a:gd name="connsiteY1" fmla="*/ 929287 h 1350639"/>
              <a:gd name="connsiteX2" fmla="*/ 1027642 w 1543110"/>
              <a:gd name="connsiteY2" fmla="*/ 871078 h 1350639"/>
              <a:gd name="connsiteX3" fmla="*/ 1099608 w 1543110"/>
              <a:gd name="connsiteY3" fmla="*/ 783237 h 1350639"/>
              <a:gd name="connsiteX4" fmla="*/ 1123950 w 1543110"/>
              <a:gd name="connsiteY4" fmla="*/ 676346 h 1350639"/>
              <a:gd name="connsiteX5" fmla="*/ 1112126 w 1543110"/>
              <a:gd name="connsiteY5" fmla="*/ 578467 h 1350639"/>
              <a:gd name="connsiteX6" fmla="*/ 1022348 w 1543110"/>
              <a:gd name="connsiteY6" fmla="*/ 451978 h 1350639"/>
              <a:gd name="connsiteX7" fmla="*/ 879804 w 1543110"/>
              <a:gd name="connsiteY7" fmla="*/ 376986 h 1350639"/>
              <a:gd name="connsiteX8" fmla="*/ 735541 w 1543110"/>
              <a:gd name="connsiteY8" fmla="*/ 361989 h 1350639"/>
              <a:gd name="connsiteX9" fmla="*/ 530920 w 1543110"/>
              <a:gd name="connsiteY9" fmla="*/ 419832 h 1350639"/>
              <a:gd name="connsiteX10" fmla="*/ 375410 w 1543110"/>
              <a:gd name="connsiteY10" fmla="*/ 565088 h 1350639"/>
              <a:gd name="connsiteX11" fmla="*/ 284691 w 1543110"/>
              <a:gd name="connsiteY11" fmla="*/ 788528 h 1350639"/>
              <a:gd name="connsiteX12" fmla="*/ 297242 w 1543110"/>
              <a:gd name="connsiteY12" fmla="*/ 1042992 h 1350639"/>
              <a:gd name="connsiteX13" fmla="*/ 432857 w 1543110"/>
              <a:gd name="connsiteY13" fmla="*/ 1226678 h 1350639"/>
              <a:gd name="connsiteX14" fmla="*/ 597958 w 1543110"/>
              <a:gd name="connsiteY14" fmla="*/ 1317695 h 1350639"/>
              <a:gd name="connsiteX15" fmla="*/ 828890 w 1543110"/>
              <a:gd name="connsiteY15" fmla="*/ 1349082 h 1350639"/>
              <a:gd name="connsiteX16" fmla="*/ 1125008 w 1543110"/>
              <a:gd name="connsiteY16" fmla="*/ 1275362 h 1350639"/>
              <a:gd name="connsiteX17" fmla="*/ 1321858 w 1543110"/>
              <a:gd name="connsiteY17" fmla="*/ 1153141 h 1350639"/>
              <a:gd name="connsiteX18" fmla="*/ 1440391 w 1543110"/>
              <a:gd name="connsiteY18" fmla="*/ 1007604 h 1350639"/>
              <a:gd name="connsiteX19" fmla="*/ 1526662 w 1543110"/>
              <a:gd name="connsiteY19" fmla="*/ 815681 h 1350639"/>
              <a:gd name="connsiteX20" fmla="*/ 1537062 w 1543110"/>
              <a:gd name="connsiteY20" fmla="*/ 559086 h 1350639"/>
              <a:gd name="connsiteX21" fmla="*/ 1457324 w 1543110"/>
              <a:gd name="connsiteY21" fmla="*/ 355671 h 1350639"/>
              <a:gd name="connsiteX22" fmla="*/ 1296971 w 1543110"/>
              <a:gd name="connsiteY22" fmla="*/ 176118 h 1350639"/>
              <a:gd name="connsiteX23" fmla="*/ 1027641 w 1543110"/>
              <a:gd name="connsiteY23" fmla="*/ 25470 h 1350639"/>
              <a:gd name="connsiteX24" fmla="*/ 720724 w 1543110"/>
              <a:gd name="connsiteY24" fmla="*/ 1129 h 1350639"/>
              <a:gd name="connsiteX25" fmla="*/ 513291 w 1543110"/>
              <a:gd name="connsiteY25" fmla="*/ 37112 h 1350639"/>
              <a:gd name="connsiteX26" fmla="*/ 315382 w 1543110"/>
              <a:gd name="connsiteY26" fmla="*/ 120721 h 1350639"/>
              <a:gd name="connsiteX27" fmla="*/ 146050 w 1543110"/>
              <a:gd name="connsiteY27" fmla="*/ 244545 h 1350639"/>
              <a:gd name="connsiteX28" fmla="*/ 0 w 1543110"/>
              <a:gd name="connsiteY28" fmla="*/ 424462 h 1350639"/>
              <a:gd name="connsiteX0" fmla="*/ 646641 w 1397060"/>
              <a:gd name="connsiteY0" fmla="*/ 961037 h 1350639"/>
              <a:gd name="connsiteX1" fmla="*/ 789516 w 1397060"/>
              <a:gd name="connsiteY1" fmla="*/ 929287 h 1350639"/>
              <a:gd name="connsiteX2" fmla="*/ 881592 w 1397060"/>
              <a:gd name="connsiteY2" fmla="*/ 871078 h 1350639"/>
              <a:gd name="connsiteX3" fmla="*/ 953558 w 1397060"/>
              <a:gd name="connsiteY3" fmla="*/ 783237 h 1350639"/>
              <a:gd name="connsiteX4" fmla="*/ 977900 w 1397060"/>
              <a:gd name="connsiteY4" fmla="*/ 676346 h 1350639"/>
              <a:gd name="connsiteX5" fmla="*/ 966076 w 1397060"/>
              <a:gd name="connsiteY5" fmla="*/ 578467 h 1350639"/>
              <a:gd name="connsiteX6" fmla="*/ 876298 w 1397060"/>
              <a:gd name="connsiteY6" fmla="*/ 451978 h 1350639"/>
              <a:gd name="connsiteX7" fmla="*/ 733754 w 1397060"/>
              <a:gd name="connsiteY7" fmla="*/ 376986 h 1350639"/>
              <a:gd name="connsiteX8" fmla="*/ 589491 w 1397060"/>
              <a:gd name="connsiteY8" fmla="*/ 361989 h 1350639"/>
              <a:gd name="connsiteX9" fmla="*/ 384870 w 1397060"/>
              <a:gd name="connsiteY9" fmla="*/ 419832 h 1350639"/>
              <a:gd name="connsiteX10" fmla="*/ 229360 w 1397060"/>
              <a:gd name="connsiteY10" fmla="*/ 565088 h 1350639"/>
              <a:gd name="connsiteX11" fmla="*/ 138641 w 1397060"/>
              <a:gd name="connsiteY11" fmla="*/ 788528 h 1350639"/>
              <a:gd name="connsiteX12" fmla="*/ 151192 w 1397060"/>
              <a:gd name="connsiteY12" fmla="*/ 1042992 h 1350639"/>
              <a:gd name="connsiteX13" fmla="*/ 286807 w 1397060"/>
              <a:gd name="connsiteY13" fmla="*/ 1226678 h 1350639"/>
              <a:gd name="connsiteX14" fmla="*/ 451908 w 1397060"/>
              <a:gd name="connsiteY14" fmla="*/ 1317695 h 1350639"/>
              <a:gd name="connsiteX15" fmla="*/ 682840 w 1397060"/>
              <a:gd name="connsiteY15" fmla="*/ 1349082 h 1350639"/>
              <a:gd name="connsiteX16" fmla="*/ 978958 w 1397060"/>
              <a:gd name="connsiteY16" fmla="*/ 1275362 h 1350639"/>
              <a:gd name="connsiteX17" fmla="*/ 1175808 w 1397060"/>
              <a:gd name="connsiteY17" fmla="*/ 1153141 h 1350639"/>
              <a:gd name="connsiteX18" fmla="*/ 1294341 w 1397060"/>
              <a:gd name="connsiteY18" fmla="*/ 1007604 h 1350639"/>
              <a:gd name="connsiteX19" fmla="*/ 1380612 w 1397060"/>
              <a:gd name="connsiteY19" fmla="*/ 815681 h 1350639"/>
              <a:gd name="connsiteX20" fmla="*/ 1391012 w 1397060"/>
              <a:gd name="connsiteY20" fmla="*/ 559086 h 1350639"/>
              <a:gd name="connsiteX21" fmla="*/ 1311274 w 1397060"/>
              <a:gd name="connsiteY21" fmla="*/ 355671 h 1350639"/>
              <a:gd name="connsiteX22" fmla="*/ 1150921 w 1397060"/>
              <a:gd name="connsiteY22" fmla="*/ 176118 h 1350639"/>
              <a:gd name="connsiteX23" fmla="*/ 881591 w 1397060"/>
              <a:gd name="connsiteY23" fmla="*/ 25470 h 1350639"/>
              <a:gd name="connsiteX24" fmla="*/ 574674 w 1397060"/>
              <a:gd name="connsiteY24" fmla="*/ 1129 h 1350639"/>
              <a:gd name="connsiteX25" fmla="*/ 367241 w 1397060"/>
              <a:gd name="connsiteY25" fmla="*/ 37112 h 1350639"/>
              <a:gd name="connsiteX26" fmla="*/ 169332 w 1397060"/>
              <a:gd name="connsiteY26" fmla="*/ 120721 h 1350639"/>
              <a:gd name="connsiteX27" fmla="*/ 0 w 1397060"/>
              <a:gd name="connsiteY27" fmla="*/ 244545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 name="connsiteX0" fmla="*/ 516327 w 1266746"/>
              <a:gd name="connsiteY0" fmla="*/ 784919 h 1174521"/>
              <a:gd name="connsiteX1" fmla="*/ 659202 w 1266746"/>
              <a:gd name="connsiteY1" fmla="*/ 753169 h 1174521"/>
              <a:gd name="connsiteX2" fmla="*/ 751278 w 1266746"/>
              <a:gd name="connsiteY2" fmla="*/ 694960 h 1174521"/>
              <a:gd name="connsiteX3" fmla="*/ 823244 w 1266746"/>
              <a:gd name="connsiteY3" fmla="*/ 607119 h 1174521"/>
              <a:gd name="connsiteX4" fmla="*/ 847586 w 1266746"/>
              <a:gd name="connsiteY4" fmla="*/ 500228 h 1174521"/>
              <a:gd name="connsiteX5" fmla="*/ 835762 w 1266746"/>
              <a:gd name="connsiteY5" fmla="*/ 402349 h 1174521"/>
              <a:gd name="connsiteX6" fmla="*/ 745984 w 1266746"/>
              <a:gd name="connsiteY6" fmla="*/ 275860 h 1174521"/>
              <a:gd name="connsiteX7" fmla="*/ 603440 w 1266746"/>
              <a:gd name="connsiteY7" fmla="*/ 200868 h 1174521"/>
              <a:gd name="connsiteX8" fmla="*/ 459177 w 1266746"/>
              <a:gd name="connsiteY8" fmla="*/ 185871 h 1174521"/>
              <a:gd name="connsiteX9" fmla="*/ 254556 w 1266746"/>
              <a:gd name="connsiteY9" fmla="*/ 243714 h 1174521"/>
              <a:gd name="connsiteX10" fmla="*/ 99046 w 1266746"/>
              <a:gd name="connsiteY10" fmla="*/ 388970 h 1174521"/>
              <a:gd name="connsiteX11" fmla="*/ 8327 w 1266746"/>
              <a:gd name="connsiteY11" fmla="*/ 612410 h 1174521"/>
              <a:gd name="connsiteX12" fmla="*/ 20878 w 1266746"/>
              <a:gd name="connsiteY12" fmla="*/ 866874 h 1174521"/>
              <a:gd name="connsiteX13" fmla="*/ 156493 w 1266746"/>
              <a:gd name="connsiteY13" fmla="*/ 1050560 h 1174521"/>
              <a:gd name="connsiteX14" fmla="*/ 321594 w 1266746"/>
              <a:gd name="connsiteY14" fmla="*/ 1141577 h 1174521"/>
              <a:gd name="connsiteX15" fmla="*/ 552526 w 1266746"/>
              <a:gd name="connsiteY15" fmla="*/ 1172964 h 1174521"/>
              <a:gd name="connsiteX16" fmla="*/ 848644 w 1266746"/>
              <a:gd name="connsiteY16" fmla="*/ 1099244 h 1174521"/>
              <a:gd name="connsiteX17" fmla="*/ 1045494 w 1266746"/>
              <a:gd name="connsiteY17" fmla="*/ 977023 h 1174521"/>
              <a:gd name="connsiteX18" fmla="*/ 1164027 w 1266746"/>
              <a:gd name="connsiteY18" fmla="*/ 831486 h 1174521"/>
              <a:gd name="connsiteX19" fmla="*/ 1250298 w 1266746"/>
              <a:gd name="connsiteY19" fmla="*/ 639563 h 1174521"/>
              <a:gd name="connsiteX20" fmla="*/ 1260698 w 1266746"/>
              <a:gd name="connsiteY20" fmla="*/ 382968 h 1174521"/>
              <a:gd name="connsiteX21" fmla="*/ 1180960 w 1266746"/>
              <a:gd name="connsiteY21" fmla="*/ 179553 h 1174521"/>
              <a:gd name="connsiteX22" fmla="*/ 1020607 w 1266746"/>
              <a:gd name="connsiteY22" fmla="*/ 0 h 1174521"/>
              <a:gd name="connsiteX0" fmla="*/ 516327 w 1266746"/>
              <a:gd name="connsiteY0" fmla="*/ 605366 h 994968"/>
              <a:gd name="connsiteX1" fmla="*/ 659202 w 1266746"/>
              <a:gd name="connsiteY1" fmla="*/ 573616 h 994968"/>
              <a:gd name="connsiteX2" fmla="*/ 751278 w 1266746"/>
              <a:gd name="connsiteY2" fmla="*/ 515407 h 994968"/>
              <a:gd name="connsiteX3" fmla="*/ 823244 w 1266746"/>
              <a:gd name="connsiteY3" fmla="*/ 427566 h 994968"/>
              <a:gd name="connsiteX4" fmla="*/ 847586 w 1266746"/>
              <a:gd name="connsiteY4" fmla="*/ 320675 h 994968"/>
              <a:gd name="connsiteX5" fmla="*/ 835762 w 1266746"/>
              <a:gd name="connsiteY5" fmla="*/ 222796 h 994968"/>
              <a:gd name="connsiteX6" fmla="*/ 745984 w 1266746"/>
              <a:gd name="connsiteY6" fmla="*/ 96307 h 994968"/>
              <a:gd name="connsiteX7" fmla="*/ 603440 w 1266746"/>
              <a:gd name="connsiteY7" fmla="*/ 21315 h 994968"/>
              <a:gd name="connsiteX8" fmla="*/ 459177 w 1266746"/>
              <a:gd name="connsiteY8" fmla="*/ 6318 h 994968"/>
              <a:gd name="connsiteX9" fmla="*/ 254556 w 1266746"/>
              <a:gd name="connsiteY9" fmla="*/ 64161 h 994968"/>
              <a:gd name="connsiteX10" fmla="*/ 99046 w 1266746"/>
              <a:gd name="connsiteY10" fmla="*/ 209417 h 994968"/>
              <a:gd name="connsiteX11" fmla="*/ 8327 w 1266746"/>
              <a:gd name="connsiteY11" fmla="*/ 432857 h 994968"/>
              <a:gd name="connsiteX12" fmla="*/ 20878 w 1266746"/>
              <a:gd name="connsiteY12" fmla="*/ 687321 h 994968"/>
              <a:gd name="connsiteX13" fmla="*/ 156493 w 1266746"/>
              <a:gd name="connsiteY13" fmla="*/ 871007 h 994968"/>
              <a:gd name="connsiteX14" fmla="*/ 321594 w 1266746"/>
              <a:gd name="connsiteY14" fmla="*/ 962024 h 994968"/>
              <a:gd name="connsiteX15" fmla="*/ 552526 w 1266746"/>
              <a:gd name="connsiteY15" fmla="*/ 993411 h 994968"/>
              <a:gd name="connsiteX16" fmla="*/ 848644 w 1266746"/>
              <a:gd name="connsiteY16" fmla="*/ 919691 h 994968"/>
              <a:gd name="connsiteX17" fmla="*/ 1045494 w 1266746"/>
              <a:gd name="connsiteY17" fmla="*/ 797470 h 994968"/>
              <a:gd name="connsiteX18" fmla="*/ 1164027 w 1266746"/>
              <a:gd name="connsiteY18" fmla="*/ 651933 h 994968"/>
              <a:gd name="connsiteX19" fmla="*/ 1250298 w 1266746"/>
              <a:gd name="connsiteY19" fmla="*/ 460010 h 994968"/>
              <a:gd name="connsiteX20" fmla="*/ 1260698 w 1266746"/>
              <a:gd name="connsiteY20" fmla="*/ 203415 h 994968"/>
              <a:gd name="connsiteX21" fmla="*/ 1180960 w 1266746"/>
              <a:gd name="connsiteY21" fmla="*/ 0 h 994968"/>
              <a:gd name="connsiteX0" fmla="*/ 516327 w 1266746"/>
              <a:gd name="connsiteY0" fmla="*/ 599048 h 988650"/>
              <a:gd name="connsiteX1" fmla="*/ 659202 w 1266746"/>
              <a:gd name="connsiteY1" fmla="*/ 567298 h 988650"/>
              <a:gd name="connsiteX2" fmla="*/ 751278 w 1266746"/>
              <a:gd name="connsiteY2" fmla="*/ 509089 h 988650"/>
              <a:gd name="connsiteX3" fmla="*/ 823244 w 1266746"/>
              <a:gd name="connsiteY3" fmla="*/ 421248 h 988650"/>
              <a:gd name="connsiteX4" fmla="*/ 847586 w 1266746"/>
              <a:gd name="connsiteY4" fmla="*/ 314357 h 988650"/>
              <a:gd name="connsiteX5" fmla="*/ 835762 w 1266746"/>
              <a:gd name="connsiteY5" fmla="*/ 216478 h 988650"/>
              <a:gd name="connsiteX6" fmla="*/ 745984 w 1266746"/>
              <a:gd name="connsiteY6" fmla="*/ 89989 h 988650"/>
              <a:gd name="connsiteX7" fmla="*/ 603440 w 1266746"/>
              <a:gd name="connsiteY7" fmla="*/ 14997 h 988650"/>
              <a:gd name="connsiteX8" fmla="*/ 459177 w 1266746"/>
              <a:gd name="connsiteY8" fmla="*/ 0 h 988650"/>
              <a:gd name="connsiteX9" fmla="*/ 254556 w 1266746"/>
              <a:gd name="connsiteY9" fmla="*/ 57843 h 988650"/>
              <a:gd name="connsiteX10" fmla="*/ 99046 w 1266746"/>
              <a:gd name="connsiteY10" fmla="*/ 203099 h 988650"/>
              <a:gd name="connsiteX11" fmla="*/ 8327 w 1266746"/>
              <a:gd name="connsiteY11" fmla="*/ 426539 h 988650"/>
              <a:gd name="connsiteX12" fmla="*/ 20878 w 1266746"/>
              <a:gd name="connsiteY12" fmla="*/ 681003 h 988650"/>
              <a:gd name="connsiteX13" fmla="*/ 156493 w 1266746"/>
              <a:gd name="connsiteY13" fmla="*/ 864689 h 988650"/>
              <a:gd name="connsiteX14" fmla="*/ 321594 w 1266746"/>
              <a:gd name="connsiteY14" fmla="*/ 955706 h 988650"/>
              <a:gd name="connsiteX15" fmla="*/ 552526 w 1266746"/>
              <a:gd name="connsiteY15" fmla="*/ 987093 h 988650"/>
              <a:gd name="connsiteX16" fmla="*/ 848644 w 1266746"/>
              <a:gd name="connsiteY16" fmla="*/ 913373 h 988650"/>
              <a:gd name="connsiteX17" fmla="*/ 1045494 w 1266746"/>
              <a:gd name="connsiteY17" fmla="*/ 791152 h 988650"/>
              <a:gd name="connsiteX18" fmla="*/ 1164027 w 1266746"/>
              <a:gd name="connsiteY18" fmla="*/ 645615 h 988650"/>
              <a:gd name="connsiteX19" fmla="*/ 1250298 w 1266746"/>
              <a:gd name="connsiteY19" fmla="*/ 453692 h 988650"/>
              <a:gd name="connsiteX20" fmla="*/ 1260698 w 1266746"/>
              <a:gd name="connsiteY20" fmla="*/ 197097 h 988650"/>
              <a:gd name="connsiteX0" fmla="*/ 516327 w 1250298"/>
              <a:gd name="connsiteY0" fmla="*/ 599048 h 988650"/>
              <a:gd name="connsiteX1" fmla="*/ 659202 w 1250298"/>
              <a:gd name="connsiteY1" fmla="*/ 567298 h 988650"/>
              <a:gd name="connsiteX2" fmla="*/ 751278 w 1250298"/>
              <a:gd name="connsiteY2" fmla="*/ 509089 h 988650"/>
              <a:gd name="connsiteX3" fmla="*/ 823244 w 1250298"/>
              <a:gd name="connsiteY3" fmla="*/ 421248 h 988650"/>
              <a:gd name="connsiteX4" fmla="*/ 847586 w 1250298"/>
              <a:gd name="connsiteY4" fmla="*/ 314357 h 988650"/>
              <a:gd name="connsiteX5" fmla="*/ 835762 w 1250298"/>
              <a:gd name="connsiteY5" fmla="*/ 216478 h 988650"/>
              <a:gd name="connsiteX6" fmla="*/ 745984 w 1250298"/>
              <a:gd name="connsiteY6" fmla="*/ 89989 h 988650"/>
              <a:gd name="connsiteX7" fmla="*/ 603440 w 1250298"/>
              <a:gd name="connsiteY7" fmla="*/ 14997 h 988650"/>
              <a:gd name="connsiteX8" fmla="*/ 459177 w 1250298"/>
              <a:gd name="connsiteY8" fmla="*/ 0 h 988650"/>
              <a:gd name="connsiteX9" fmla="*/ 254556 w 1250298"/>
              <a:gd name="connsiteY9" fmla="*/ 57843 h 988650"/>
              <a:gd name="connsiteX10" fmla="*/ 99046 w 1250298"/>
              <a:gd name="connsiteY10" fmla="*/ 203099 h 988650"/>
              <a:gd name="connsiteX11" fmla="*/ 8327 w 1250298"/>
              <a:gd name="connsiteY11" fmla="*/ 426539 h 988650"/>
              <a:gd name="connsiteX12" fmla="*/ 20878 w 1250298"/>
              <a:gd name="connsiteY12" fmla="*/ 681003 h 988650"/>
              <a:gd name="connsiteX13" fmla="*/ 156493 w 1250298"/>
              <a:gd name="connsiteY13" fmla="*/ 864689 h 988650"/>
              <a:gd name="connsiteX14" fmla="*/ 321594 w 1250298"/>
              <a:gd name="connsiteY14" fmla="*/ 955706 h 988650"/>
              <a:gd name="connsiteX15" fmla="*/ 552526 w 1250298"/>
              <a:gd name="connsiteY15" fmla="*/ 987093 h 988650"/>
              <a:gd name="connsiteX16" fmla="*/ 848644 w 1250298"/>
              <a:gd name="connsiteY16" fmla="*/ 913373 h 988650"/>
              <a:gd name="connsiteX17" fmla="*/ 1045494 w 1250298"/>
              <a:gd name="connsiteY17" fmla="*/ 791152 h 988650"/>
              <a:gd name="connsiteX18" fmla="*/ 1164027 w 1250298"/>
              <a:gd name="connsiteY18" fmla="*/ 645615 h 988650"/>
              <a:gd name="connsiteX19" fmla="*/ 1250298 w 1250298"/>
              <a:gd name="connsiteY19" fmla="*/ 453692 h 988650"/>
              <a:gd name="connsiteX0" fmla="*/ 516327 w 1164027"/>
              <a:gd name="connsiteY0" fmla="*/ 599048 h 988650"/>
              <a:gd name="connsiteX1" fmla="*/ 659202 w 1164027"/>
              <a:gd name="connsiteY1" fmla="*/ 567298 h 988650"/>
              <a:gd name="connsiteX2" fmla="*/ 751278 w 1164027"/>
              <a:gd name="connsiteY2" fmla="*/ 509089 h 988650"/>
              <a:gd name="connsiteX3" fmla="*/ 823244 w 1164027"/>
              <a:gd name="connsiteY3" fmla="*/ 421248 h 988650"/>
              <a:gd name="connsiteX4" fmla="*/ 847586 w 1164027"/>
              <a:gd name="connsiteY4" fmla="*/ 314357 h 988650"/>
              <a:gd name="connsiteX5" fmla="*/ 835762 w 1164027"/>
              <a:gd name="connsiteY5" fmla="*/ 216478 h 988650"/>
              <a:gd name="connsiteX6" fmla="*/ 745984 w 1164027"/>
              <a:gd name="connsiteY6" fmla="*/ 89989 h 988650"/>
              <a:gd name="connsiteX7" fmla="*/ 603440 w 1164027"/>
              <a:gd name="connsiteY7" fmla="*/ 14997 h 988650"/>
              <a:gd name="connsiteX8" fmla="*/ 459177 w 1164027"/>
              <a:gd name="connsiteY8" fmla="*/ 0 h 988650"/>
              <a:gd name="connsiteX9" fmla="*/ 254556 w 1164027"/>
              <a:gd name="connsiteY9" fmla="*/ 57843 h 988650"/>
              <a:gd name="connsiteX10" fmla="*/ 99046 w 1164027"/>
              <a:gd name="connsiteY10" fmla="*/ 203099 h 988650"/>
              <a:gd name="connsiteX11" fmla="*/ 8327 w 1164027"/>
              <a:gd name="connsiteY11" fmla="*/ 426539 h 988650"/>
              <a:gd name="connsiteX12" fmla="*/ 20878 w 1164027"/>
              <a:gd name="connsiteY12" fmla="*/ 681003 h 988650"/>
              <a:gd name="connsiteX13" fmla="*/ 156493 w 1164027"/>
              <a:gd name="connsiteY13" fmla="*/ 864689 h 988650"/>
              <a:gd name="connsiteX14" fmla="*/ 321594 w 1164027"/>
              <a:gd name="connsiteY14" fmla="*/ 955706 h 988650"/>
              <a:gd name="connsiteX15" fmla="*/ 552526 w 1164027"/>
              <a:gd name="connsiteY15" fmla="*/ 987093 h 988650"/>
              <a:gd name="connsiteX16" fmla="*/ 848644 w 1164027"/>
              <a:gd name="connsiteY16" fmla="*/ 913373 h 988650"/>
              <a:gd name="connsiteX17" fmla="*/ 1045494 w 1164027"/>
              <a:gd name="connsiteY17" fmla="*/ 791152 h 988650"/>
              <a:gd name="connsiteX18" fmla="*/ 1164027 w 1164027"/>
              <a:gd name="connsiteY18" fmla="*/ 645615 h 988650"/>
              <a:gd name="connsiteX0" fmla="*/ 516327 w 1045494"/>
              <a:gd name="connsiteY0" fmla="*/ 599048 h 988650"/>
              <a:gd name="connsiteX1" fmla="*/ 659202 w 1045494"/>
              <a:gd name="connsiteY1" fmla="*/ 567298 h 988650"/>
              <a:gd name="connsiteX2" fmla="*/ 751278 w 1045494"/>
              <a:gd name="connsiteY2" fmla="*/ 509089 h 988650"/>
              <a:gd name="connsiteX3" fmla="*/ 823244 w 1045494"/>
              <a:gd name="connsiteY3" fmla="*/ 421248 h 988650"/>
              <a:gd name="connsiteX4" fmla="*/ 847586 w 1045494"/>
              <a:gd name="connsiteY4" fmla="*/ 314357 h 988650"/>
              <a:gd name="connsiteX5" fmla="*/ 835762 w 1045494"/>
              <a:gd name="connsiteY5" fmla="*/ 216478 h 988650"/>
              <a:gd name="connsiteX6" fmla="*/ 745984 w 1045494"/>
              <a:gd name="connsiteY6" fmla="*/ 89989 h 988650"/>
              <a:gd name="connsiteX7" fmla="*/ 603440 w 1045494"/>
              <a:gd name="connsiteY7" fmla="*/ 14997 h 988650"/>
              <a:gd name="connsiteX8" fmla="*/ 459177 w 1045494"/>
              <a:gd name="connsiteY8" fmla="*/ 0 h 988650"/>
              <a:gd name="connsiteX9" fmla="*/ 254556 w 1045494"/>
              <a:gd name="connsiteY9" fmla="*/ 57843 h 988650"/>
              <a:gd name="connsiteX10" fmla="*/ 99046 w 1045494"/>
              <a:gd name="connsiteY10" fmla="*/ 203099 h 988650"/>
              <a:gd name="connsiteX11" fmla="*/ 8327 w 1045494"/>
              <a:gd name="connsiteY11" fmla="*/ 426539 h 988650"/>
              <a:gd name="connsiteX12" fmla="*/ 20878 w 1045494"/>
              <a:gd name="connsiteY12" fmla="*/ 681003 h 988650"/>
              <a:gd name="connsiteX13" fmla="*/ 156493 w 1045494"/>
              <a:gd name="connsiteY13" fmla="*/ 864689 h 988650"/>
              <a:gd name="connsiteX14" fmla="*/ 321594 w 1045494"/>
              <a:gd name="connsiteY14" fmla="*/ 955706 h 988650"/>
              <a:gd name="connsiteX15" fmla="*/ 552526 w 1045494"/>
              <a:gd name="connsiteY15" fmla="*/ 987093 h 988650"/>
              <a:gd name="connsiteX16" fmla="*/ 848644 w 1045494"/>
              <a:gd name="connsiteY16" fmla="*/ 913373 h 988650"/>
              <a:gd name="connsiteX17" fmla="*/ 1045494 w 1045494"/>
              <a:gd name="connsiteY17" fmla="*/ 791152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16" fmla="*/ 848644 w 849228"/>
              <a:gd name="connsiteY16" fmla="*/ 913373 h 988650"/>
              <a:gd name="connsiteX0" fmla="*/ 516327 w 849228"/>
              <a:gd name="connsiteY0" fmla="*/ 599048 h 988650"/>
              <a:gd name="connsiteX1" fmla="*/ 659202 w 849228"/>
              <a:gd name="connsiteY1" fmla="*/ 567298 h 988650"/>
              <a:gd name="connsiteX2" fmla="*/ 751278 w 849228"/>
              <a:gd name="connsiteY2" fmla="*/ 509089 h 988650"/>
              <a:gd name="connsiteX3" fmla="*/ 823244 w 849228"/>
              <a:gd name="connsiteY3" fmla="*/ 421248 h 988650"/>
              <a:gd name="connsiteX4" fmla="*/ 847586 w 849228"/>
              <a:gd name="connsiteY4" fmla="*/ 314357 h 988650"/>
              <a:gd name="connsiteX5" fmla="*/ 835762 w 849228"/>
              <a:gd name="connsiteY5" fmla="*/ 216478 h 988650"/>
              <a:gd name="connsiteX6" fmla="*/ 745984 w 849228"/>
              <a:gd name="connsiteY6" fmla="*/ 89989 h 988650"/>
              <a:gd name="connsiteX7" fmla="*/ 603440 w 849228"/>
              <a:gd name="connsiteY7" fmla="*/ 14997 h 988650"/>
              <a:gd name="connsiteX8" fmla="*/ 459177 w 849228"/>
              <a:gd name="connsiteY8" fmla="*/ 0 h 988650"/>
              <a:gd name="connsiteX9" fmla="*/ 254556 w 849228"/>
              <a:gd name="connsiteY9" fmla="*/ 57843 h 988650"/>
              <a:gd name="connsiteX10" fmla="*/ 99046 w 849228"/>
              <a:gd name="connsiteY10" fmla="*/ 203099 h 988650"/>
              <a:gd name="connsiteX11" fmla="*/ 8327 w 849228"/>
              <a:gd name="connsiteY11" fmla="*/ 426539 h 988650"/>
              <a:gd name="connsiteX12" fmla="*/ 20878 w 849228"/>
              <a:gd name="connsiteY12" fmla="*/ 681003 h 988650"/>
              <a:gd name="connsiteX13" fmla="*/ 156493 w 849228"/>
              <a:gd name="connsiteY13" fmla="*/ 864689 h 988650"/>
              <a:gd name="connsiteX14" fmla="*/ 321594 w 849228"/>
              <a:gd name="connsiteY14" fmla="*/ 955706 h 988650"/>
              <a:gd name="connsiteX15" fmla="*/ 552526 w 849228"/>
              <a:gd name="connsiteY15" fmla="*/ 987093 h 988650"/>
              <a:gd name="connsiteX0" fmla="*/ 516327 w 849228"/>
              <a:gd name="connsiteY0" fmla="*/ 599048 h 955706"/>
              <a:gd name="connsiteX1" fmla="*/ 659202 w 849228"/>
              <a:gd name="connsiteY1" fmla="*/ 567298 h 955706"/>
              <a:gd name="connsiteX2" fmla="*/ 751278 w 849228"/>
              <a:gd name="connsiteY2" fmla="*/ 509089 h 955706"/>
              <a:gd name="connsiteX3" fmla="*/ 823244 w 849228"/>
              <a:gd name="connsiteY3" fmla="*/ 421248 h 955706"/>
              <a:gd name="connsiteX4" fmla="*/ 847586 w 849228"/>
              <a:gd name="connsiteY4" fmla="*/ 314357 h 955706"/>
              <a:gd name="connsiteX5" fmla="*/ 835762 w 849228"/>
              <a:gd name="connsiteY5" fmla="*/ 216478 h 955706"/>
              <a:gd name="connsiteX6" fmla="*/ 745984 w 849228"/>
              <a:gd name="connsiteY6" fmla="*/ 89989 h 955706"/>
              <a:gd name="connsiteX7" fmla="*/ 603440 w 849228"/>
              <a:gd name="connsiteY7" fmla="*/ 14997 h 955706"/>
              <a:gd name="connsiteX8" fmla="*/ 459177 w 849228"/>
              <a:gd name="connsiteY8" fmla="*/ 0 h 955706"/>
              <a:gd name="connsiteX9" fmla="*/ 254556 w 849228"/>
              <a:gd name="connsiteY9" fmla="*/ 57843 h 955706"/>
              <a:gd name="connsiteX10" fmla="*/ 99046 w 849228"/>
              <a:gd name="connsiteY10" fmla="*/ 203099 h 955706"/>
              <a:gd name="connsiteX11" fmla="*/ 8327 w 849228"/>
              <a:gd name="connsiteY11" fmla="*/ 426539 h 955706"/>
              <a:gd name="connsiteX12" fmla="*/ 20878 w 849228"/>
              <a:gd name="connsiteY12" fmla="*/ 681003 h 955706"/>
              <a:gd name="connsiteX13" fmla="*/ 156493 w 849228"/>
              <a:gd name="connsiteY13" fmla="*/ 864689 h 955706"/>
              <a:gd name="connsiteX14" fmla="*/ 321594 w 849228"/>
              <a:gd name="connsiteY14" fmla="*/ 955706 h 95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9228" h="955706">
                <a:moveTo>
                  <a:pt x="516327" y="599048"/>
                </a:moveTo>
                <a:cubicBezTo>
                  <a:pt x="518076" y="598698"/>
                  <a:pt x="620043" y="582291"/>
                  <a:pt x="659202" y="567298"/>
                </a:cubicBezTo>
                <a:cubicBezTo>
                  <a:pt x="698361" y="552305"/>
                  <a:pt x="723938" y="533431"/>
                  <a:pt x="751278" y="509089"/>
                </a:cubicBezTo>
                <a:cubicBezTo>
                  <a:pt x="778618" y="484747"/>
                  <a:pt x="807193" y="453703"/>
                  <a:pt x="823244" y="421248"/>
                </a:cubicBezTo>
                <a:cubicBezTo>
                  <a:pt x="839295" y="388793"/>
                  <a:pt x="845500" y="348485"/>
                  <a:pt x="847586" y="314357"/>
                </a:cubicBezTo>
                <a:cubicBezTo>
                  <a:pt x="849672" y="280229"/>
                  <a:pt x="852696" y="253873"/>
                  <a:pt x="835762" y="216478"/>
                </a:cubicBezTo>
                <a:cubicBezTo>
                  <a:pt x="818828" y="179083"/>
                  <a:pt x="784704" y="123569"/>
                  <a:pt x="745984" y="89989"/>
                </a:cubicBezTo>
                <a:cubicBezTo>
                  <a:pt x="707264" y="56409"/>
                  <a:pt x="651241" y="29995"/>
                  <a:pt x="603440" y="14997"/>
                </a:cubicBezTo>
                <a:cubicBezTo>
                  <a:pt x="555639" y="-1"/>
                  <a:pt x="484930" y="4939"/>
                  <a:pt x="459177" y="0"/>
                </a:cubicBezTo>
                <a:cubicBezTo>
                  <a:pt x="379802" y="5292"/>
                  <a:pt x="314578" y="23993"/>
                  <a:pt x="254556" y="57843"/>
                </a:cubicBezTo>
                <a:cubicBezTo>
                  <a:pt x="194534" y="91693"/>
                  <a:pt x="140084" y="141650"/>
                  <a:pt x="99046" y="203099"/>
                </a:cubicBezTo>
                <a:cubicBezTo>
                  <a:pt x="58008" y="264548"/>
                  <a:pt x="21355" y="346888"/>
                  <a:pt x="8327" y="426539"/>
                </a:cubicBezTo>
                <a:cubicBezTo>
                  <a:pt x="-4701" y="506190"/>
                  <a:pt x="-3816" y="607978"/>
                  <a:pt x="20878" y="681003"/>
                </a:cubicBezTo>
                <a:cubicBezTo>
                  <a:pt x="45572" y="754028"/>
                  <a:pt x="106374" y="818905"/>
                  <a:pt x="156493" y="864689"/>
                </a:cubicBezTo>
                <a:cubicBezTo>
                  <a:pt x="206612" y="910473"/>
                  <a:pt x="255588" y="935305"/>
                  <a:pt x="321594" y="955706"/>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25" name="Straight Arrow Connector 24"/>
          <p:cNvCxnSpPr/>
          <p:nvPr/>
        </p:nvCxnSpPr>
        <p:spPr>
          <a:xfrm>
            <a:off x="648933" y="4792317"/>
            <a:ext cx="888190" cy="0"/>
          </a:xfrm>
          <a:prstGeom prst="straightConnector1">
            <a:avLst/>
          </a:prstGeom>
          <a:ln w="381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425371" y="2047428"/>
            <a:ext cx="2628900" cy="2210217"/>
            <a:chOff x="2425371" y="2047428"/>
            <a:chExt cx="2628900" cy="2210217"/>
          </a:xfrm>
        </p:grpSpPr>
        <p:grpSp>
          <p:nvGrpSpPr>
            <p:cNvPr id="17" name="Group 420"/>
            <p:cNvGrpSpPr/>
            <p:nvPr/>
          </p:nvGrpSpPr>
          <p:grpSpPr>
            <a:xfrm rot="9459447">
              <a:off x="2425371" y="2047428"/>
              <a:ext cx="2628900" cy="2209800"/>
              <a:chOff x="0" y="0"/>
              <a:chExt cx="2628900" cy="2209800"/>
            </a:xfrm>
          </p:grpSpPr>
          <p:pic>
            <p:nvPicPr>
              <p:cNvPr id="23" name="droppedImage.tiff"/>
              <p:cNvPicPr/>
              <p:nvPr/>
            </p:nvPicPr>
            <p:blipFill>
              <a:blip r:embed="rId3">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18" name="Group 420"/>
            <p:cNvGrpSpPr/>
            <p:nvPr/>
          </p:nvGrpSpPr>
          <p:grpSpPr>
            <a:xfrm rot="9459447">
              <a:off x="2753942" y="2657445"/>
              <a:ext cx="2095499" cy="1600200"/>
              <a:chOff x="330200" y="0"/>
              <a:chExt cx="2095499" cy="1600200"/>
            </a:xfrm>
          </p:grpSpPr>
          <p:pic>
            <p:nvPicPr>
              <p:cNvPr id="20" name="droppedImage.tiff"/>
              <p:cNvPicPr/>
              <p:nvPr/>
            </p:nvPicPr>
            <p:blipFill rotWithShape="1">
              <a:blip r:embed="rId3">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21"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9" name="TextBox 28"/>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pic>
        <p:nvPicPr>
          <p:cNvPr id="33" name="Picture 32"/>
          <p:cNvPicPr>
            <a:picLocks noChangeAspect="1"/>
          </p:cNvPicPr>
          <p:nvPr/>
        </p:nvPicPr>
        <p:blipFill>
          <a:blip r:embed="rId4">
            <a:duotone>
              <a:schemeClr val="accent5">
                <a:shade val="45000"/>
                <a:satMod val="135000"/>
              </a:schemeClr>
              <a:prstClr val="white"/>
            </a:duotone>
          </a:blip>
          <a:stretch>
            <a:fillRect/>
          </a:stretch>
        </p:blipFill>
        <p:spPr>
          <a:xfrm>
            <a:off x="2161808" y="4315997"/>
            <a:ext cx="248384" cy="286597"/>
          </a:xfrm>
          <a:prstGeom prst="rect">
            <a:avLst/>
          </a:prstGeom>
        </p:spPr>
      </p:pic>
      <p:sp>
        <p:nvSpPr>
          <p:cNvPr id="34" name="TextBox 33"/>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35" name="Picture 34"/>
          <p:cNvPicPr>
            <a:picLocks noChangeAspect="1"/>
          </p:cNvPicPr>
          <p:nvPr/>
        </p:nvPicPr>
        <p:blipFill>
          <a:blip r:embed="rId5"/>
          <a:stretch>
            <a:fillRect/>
          </a:stretch>
        </p:blipFill>
        <p:spPr>
          <a:xfrm>
            <a:off x="4996265" y="2936964"/>
            <a:ext cx="1489690" cy="892081"/>
          </a:xfrm>
          <a:prstGeom prst="rect">
            <a:avLst/>
          </a:prstGeom>
        </p:spPr>
      </p:pic>
      <p:sp>
        <p:nvSpPr>
          <p:cNvPr id="36"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cxnSp>
        <p:nvCxnSpPr>
          <p:cNvPr id="32" name="Straight Arrow Connector 31"/>
          <p:cNvCxnSpPr/>
          <p:nvPr/>
        </p:nvCxnSpPr>
        <p:spPr>
          <a:xfrm flipV="1">
            <a:off x="613725" y="5440988"/>
            <a:ext cx="315599" cy="57993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32451" y="6020921"/>
            <a:ext cx="3157096" cy="646331"/>
          </a:xfrm>
          <a:prstGeom prst="rect">
            <a:avLst/>
          </a:prstGeom>
          <a:noFill/>
        </p:spPr>
        <p:txBody>
          <a:bodyPr wrap="square" rtlCol="0">
            <a:spAutoFit/>
          </a:bodyPr>
          <a:lstStyle/>
          <a:p>
            <a:r>
              <a:rPr lang="en-US" dirty="0" smtClean="0"/>
              <a:t>Now      accelerates the electron in the -x direction </a:t>
            </a:r>
            <a:endParaRPr lang="en-US" dirty="0"/>
          </a:p>
        </p:txBody>
      </p:sp>
      <p:pic>
        <p:nvPicPr>
          <p:cNvPr id="38" name="Picture 37"/>
          <p:cNvPicPr>
            <a:picLocks noChangeAspect="1"/>
          </p:cNvPicPr>
          <p:nvPr/>
        </p:nvPicPr>
        <p:blipFill>
          <a:blip r:embed="rId4">
            <a:duotone>
              <a:schemeClr val="accent5">
                <a:shade val="45000"/>
                <a:satMod val="135000"/>
              </a:schemeClr>
              <a:prstClr val="white"/>
            </a:duotone>
          </a:blip>
          <a:stretch>
            <a:fillRect/>
          </a:stretch>
        </p:blipFill>
        <p:spPr>
          <a:xfrm>
            <a:off x="950980" y="5989363"/>
            <a:ext cx="309248" cy="356825"/>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816260" y="3780039"/>
            <a:ext cx="1821831" cy="1905855"/>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19692 w 1670111"/>
              <a:gd name="connsiteY0" fmla="*/ 961037 h 1350639"/>
              <a:gd name="connsiteX1" fmla="*/ 1062567 w 1670111"/>
              <a:gd name="connsiteY1" fmla="*/ 929287 h 1350639"/>
              <a:gd name="connsiteX2" fmla="*/ 1154643 w 1670111"/>
              <a:gd name="connsiteY2" fmla="*/ 871078 h 1350639"/>
              <a:gd name="connsiteX3" fmla="*/ 1226609 w 1670111"/>
              <a:gd name="connsiteY3" fmla="*/ 783237 h 1350639"/>
              <a:gd name="connsiteX4" fmla="*/ 1250951 w 1670111"/>
              <a:gd name="connsiteY4" fmla="*/ 676346 h 1350639"/>
              <a:gd name="connsiteX5" fmla="*/ 1239127 w 1670111"/>
              <a:gd name="connsiteY5" fmla="*/ 578467 h 1350639"/>
              <a:gd name="connsiteX6" fmla="*/ 1149349 w 1670111"/>
              <a:gd name="connsiteY6" fmla="*/ 451978 h 1350639"/>
              <a:gd name="connsiteX7" fmla="*/ 1006805 w 1670111"/>
              <a:gd name="connsiteY7" fmla="*/ 376986 h 1350639"/>
              <a:gd name="connsiteX8" fmla="*/ 862542 w 1670111"/>
              <a:gd name="connsiteY8" fmla="*/ 361989 h 1350639"/>
              <a:gd name="connsiteX9" fmla="*/ 657921 w 1670111"/>
              <a:gd name="connsiteY9" fmla="*/ 419832 h 1350639"/>
              <a:gd name="connsiteX10" fmla="*/ 502411 w 1670111"/>
              <a:gd name="connsiteY10" fmla="*/ 565088 h 1350639"/>
              <a:gd name="connsiteX11" fmla="*/ 411692 w 1670111"/>
              <a:gd name="connsiteY11" fmla="*/ 788528 h 1350639"/>
              <a:gd name="connsiteX12" fmla="*/ 424243 w 1670111"/>
              <a:gd name="connsiteY12" fmla="*/ 1042992 h 1350639"/>
              <a:gd name="connsiteX13" fmla="*/ 559858 w 1670111"/>
              <a:gd name="connsiteY13" fmla="*/ 1226678 h 1350639"/>
              <a:gd name="connsiteX14" fmla="*/ 724959 w 1670111"/>
              <a:gd name="connsiteY14" fmla="*/ 1317695 h 1350639"/>
              <a:gd name="connsiteX15" fmla="*/ 955891 w 1670111"/>
              <a:gd name="connsiteY15" fmla="*/ 1349082 h 1350639"/>
              <a:gd name="connsiteX16" fmla="*/ 1252009 w 1670111"/>
              <a:gd name="connsiteY16" fmla="*/ 1275362 h 1350639"/>
              <a:gd name="connsiteX17" fmla="*/ 1448859 w 1670111"/>
              <a:gd name="connsiteY17" fmla="*/ 1153141 h 1350639"/>
              <a:gd name="connsiteX18" fmla="*/ 1567392 w 1670111"/>
              <a:gd name="connsiteY18" fmla="*/ 1007604 h 1350639"/>
              <a:gd name="connsiteX19" fmla="*/ 1653663 w 1670111"/>
              <a:gd name="connsiteY19" fmla="*/ 815681 h 1350639"/>
              <a:gd name="connsiteX20" fmla="*/ 1664063 w 1670111"/>
              <a:gd name="connsiteY20" fmla="*/ 559086 h 1350639"/>
              <a:gd name="connsiteX21" fmla="*/ 1584325 w 1670111"/>
              <a:gd name="connsiteY21" fmla="*/ 355671 h 1350639"/>
              <a:gd name="connsiteX22" fmla="*/ 1423972 w 1670111"/>
              <a:gd name="connsiteY22" fmla="*/ 176118 h 1350639"/>
              <a:gd name="connsiteX23" fmla="*/ 1154642 w 1670111"/>
              <a:gd name="connsiteY23" fmla="*/ 25470 h 1350639"/>
              <a:gd name="connsiteX24" fmla="*/ 847725 w 1670111"/>
              <a:gd name="connsiteY24" fmla="*/ 1129 h 1350639"/>
              <a:gd name="connsiteX25" fmla="*/ 640292 w 1670111"/>
              <a:gd name="connsiteY25" fmla="*/ 37112 h 1350639"/>
              <a:gd name="connsiteX26" fmla="*/ 442383 w 1670111"/>
              <a:gd name="connsiteY26" fmla="*/ 120721 h 1350639"/>
              <a:gd name="connsiteX27" fmla="*/ 273051 w 1670111"/>
              <a:gd name="connsiteY27" fmla="*/ 244545 h 1350639"/>
              <a:gd name="connsiteX28" fmla="*/ 127001 w 1670111"/>
              <a:gd name="connsiteY28" fmla="*/ 424462 h 1350639"/>
              <a:gd name="connsiteX29" fmla="*/ 0 w 1670111"/>
              <a:gd name="connsiteY29" fmla="*/ 710211 h 1350639"/>
              <a:gd name="connsiteX0" fmla="*/ 792691 w 1543110"/>
              <a:gd name="connsiteY0" fmla="*/ 961037 h 1350639"/>
              <a:gd name="connsiteX1" fmla="*/ 935566 w 1543110"/>
              <a:gd name="connsiteY1" fmla="*/ 929287 h 1350639"/>
              <a:gd name="connsiteX2" fmla="*/ 1027642 w 1543110"/>
              <a:gd name="connsiteY2" fmla="*/ 871078 h 1350639"/>
              <a:gd name="connsiteX3" fmla="*/ 1099608 w 1543110"/>
              <a:gd name="connsiteY3" fmla="*/ 783237 h 1350639"/>
              <a:gd name="connsiteX4" fmla="*/ 1123950 w 1543110"/>
              <a:gd name="connsiteY4" fmla="*/ 676346 h 1350639"/>
              <a:gd name="connsiteX5" fmla="*/ 1112126 w 1543110"/>
              <a:gd name="connsiteY5" fmla="*/ 578467 h 1350639"/>
              <a:gd name="connsiteX6" fmla="*/ 1022348 w 1543110"/>
              <a:gd name="connsiteY6" fmla="*/ 451978 h 1350639"/>
              <a:gd name="connsiteX7" fmla="*/ 879804 w 1543110"/>
              <a:gd name="connsiteY7" fmla="*/ 376986 h 1350639"/>
              <a:gd name="connsiteX8" fmla="*/ 735541 w 1543110"/>
              <a:gd name="connsiteY8" fmla="*/ 361989 h 1350639"/>
              <a:gd name="connsiteX9" fmla="*/ 530920 w 1543110"/>
              <a:gd name="connsiteY9" fmla="*/ 419832 h 1350639"/>
              <a:gd name="connsiteX10" fmla="*/ 375410 w 1543110"/>
              <a:gd name="connsiteY10" fmla="*/ 565088 h 1350639"/>
              <a:gd name="connsiteX11" fmla="*/ 284691 w 1543110"/>
              <a:gd name="connsiteY11" fmla="*/ 788528 h 1350639"/>
              <a:gd name="connsiteX12" fmla="*/ 297242 w 1543110"/>
              <a:gd name="connsiteY12" fmla="*/ 1042992 h 1350639"/>
              <a:gd name="connsiteX13" fmla="*/ 432857 w 1543110"/>
              <a:gd name="connsiteY13" fmla="*/ 1226678 h 1350639"/>
              <a:gd name="connsiteX14" fmla="*/ 597958 w 1543110"/>
              <a:gd name="connsiteY14" fmla="*/ 1317695 h 1350639"/>
              <a:gd name="connsiteX15" fmla="*/ 828890 w 1543110"/>
              <a:gd name="connsiteY15" fmla="*/ 1349082 h 1350639"/>
              <a:gd name="connsiteX16" fmla="*/ 1125008 w 1543110"/>
              <a:gd name="connsiteY16" fmla="*/ 1275362 h 1350639"/>
              <a:gd name="connsiteX17" fmla="*/ 1321858 w 1543110"/>
              <a:gd name="connsiteY17" fmla="*/ 1153141 h 1350639"/>
              <a:gd name="connsiteX18" fmla="*/ 1440391 w 1543110"/>
              <a:gd name="connsiteY18" fmla="*/ 1007604 h 1350639"/>
              <a:gd name="connsiteX19" fmla="*/ 1526662 w 1543110"/>
              <a:gd name="connsiteY19" fmla="*/ 815681 h 1350639"/>
              <a:gd name="connsiteX20" fmla="*/ 1537062 w 1543110"/>
              <a:gd name="connsiteY20" fmla="*/ 559086 h 1350639"/>
              <a:gd name="connsiteX21" fmla="*/ 1457324 w 1543110"/>
              <a:gd name="connsiteY21" fmla="*/ 355671 h 1350639"/>
              <a:gd name="connsiteX22" fmla="*/ 1296971 w 1543110"/>
              <a:gd name="connsiteY22" fmla="*/ 176118 h 1350639"/>
              <a:gd name="connsiteX23" fmla="*/ 1027641 w 1543110"/>
              <a:gd name="connsiteY23" fmla="*/ 25470 h 1350639"/>
              <a:gd name="connsiteX24" fmla="*/ 720724 w 1543110"/>
              <a:gd name="connsiteY24" fmla="*/ 1129 h 1350639"/>
              <a:gd name="connsiteX25" fmla="*/ 513291 w 1543110"/>
              <a:gd name="connsiteY25" fmla="*/ 37112 h 1350639"/>
              <a:gd name="connsiteX26" fmla="*/ 315382 w 1543110"/>
              <a:gd name="connsiteY26" fmla="*/ 120721 h 1350639"/>
              <a:gd name="connsiteX27" fmla="*/ 146050 w 1543110"/>
              <a:gd name="connsiteY27" fmla="*/ 244545 h 1350639"/>
              <a:gd name="connsiteX28" fmla="*/ 0 w 1543110"/>
              <a:gd name="connsiteY28" fmla="*/ 424462 h 1350639"/>
              <a:gd name="connsiteX0" fmla="*/ 646641 w 1397060"/>
              <a:gd name="connsiteY0" fmla="*/ 961037 h 1350639"/>
              <a:gd name="connsiteX1" fmla="*/ 789516 w 1397060"/>
              <a:gd name="connsiteY1" fmla="*/ 929287 h 1350639"/>
              <a:gd name="connsiteX2" fmla="*/ 881592 w 1397060"/>
              <a:gd name="connsiteY2" fmla="*/ 871078 h 1350639"/>
              <a:gd name="connsiteX3" fmla="*/ 953558 w 1397060"/>
              <a:gd name="connsiteY3" fmla="*/ 783237 h 1350639"/>
              <a:gd name="connsiteX4" fmla="*/ 977900 w 1397060"/>
              <a:gd name="connsiteY4" fmla="*/ 676346 h 1350639"/>
              <a:gd name="connsiteX5" fmla="*/ 966076 w 1397060"/>
              <a:gd name="connsiteY5" fmla="*/ 578467 h 1350639"/>
              <a:gd name="connsiteX6" fmla="*/ 876298 w 1397060"/>
              <a:gd name="connsiteY6" fmla="*/ 451978 h 1350639"/>
              <a:gd name="connsiteX7" fmla="*/ 733754 w 1397060"/>
              <a:gd name="connsiteY7" fmla="*/ 376986 h 1350639"/>
              <a:gd name="connsiteX8" fmla="*/ 589491 w 1397060"/>
              <a:gd name="connsiteY8" fmla="*/ 361989 h 1350639"/>
              <a:gd name="connsiteX9" fmla="*/ 384870 w 1397060"/>
              <a:gd name="connsiteY9" fmla="*/ 419832 h 1350639"/>
              <a:gd name="connsiteX10" fmla="*/ 229360 w 1397060"/>
              <a:gd name="connsiteY10" fmla="*/ 565088 h 1350639"/>
              <a:gd name="connsiteX11" fmla="*/ 138641 w 1397060"/>
              <a:gd name="connsiteY11" fmla="*/ 788528 h 1350639"/>
              <a:gd name="connsiteX12" fmla="*/ 151192 w 1397060"/>
              <a:gd name="connsiteY12" fmla="*/ 1042992 h 1350639"/>
              <a:gd name="connsiteX13" fmla="*/ 286807 w 1397060"/>
              <a:gd name="connsiteY13" fmla="*/ 1226678 h 1350639"/>
              <a:gd name="connsiteX14" fmla="*/ 451908 w 1397060"/>
              <a:gd name="connsiteY14" fmla="*/ 1317695 h 1350639"/>
              <a:gd name="connsiteX15" fmla="*/ 682840 w 1397060"/>
              <a:gd name="connsiteY15" fmla="*/ 1349082 h 1350639"/>
              <a:gd name="connsiteX16" fmla="*/ 978958 w 1397060"/>
              <a:gd name="connsiteY16" fmla="*/ 1275362 h 1350639"/>
              <a:gd name="connsiteX17" fmla="*/ 1175808 w 1397060"/>
              <a:gd name="connsiteY17" fmla="*/ 1153141 h 1350639"/>
              <a:gd name="connsiteX18" fmla="*/ 1294341 w 1397060"/>
              <a:gd name="connsiteY18" fmla="*/ 1007604 h 1350639"/>
              <a:gd name="connsiteX19" fmla="*/ 1380612 w 1397060"/>
              <a:gd name="connsiteY19" fmla="*/ 815681 h 1350639"/>
              <a:gd name="connsiteX20" fmla="*/ 1391012 w 1397060"/>
              <a:gd name="connsiteY20" fmla="*/ 559086 h 1350639"/>
              <a:gd name="connsiteX21" fmla="*/ 1311274 w 1397060"/>
              <a:gd name="connsiteY21" fmla="*/ 355671 h 1350639"/>
              <a:gd name="connsiteX22" fmla="*/ 1150921 w 1397060"/>
              <a:gd name="connsiteY22" fmla="*/ 176118 h 1350639"/>
              <a:gd name="connsiteX23" fmla="*/ 881591 w 1397060"/>
              <a:gd name="connsiteY23" fmla="*/ 25470 h 1350639"/>
              <a:gd name="connsiteX24" fmla="*/ 574674 w 1397060"/>
              <a:gd name="connsiteY24" fmla="*/ 1129 h 1350639"/>
              <a:gd name="connsiteX25" fmla="*/ 367241 w 1397060"/>
              <a:gd name="connsiteY25" fmla="*/ 37112 h 1350639"/>
              <a:gd name="connsiteX26" fmla="*/ 169332 w 1397060"/>
              <a:gd name="connsiteY26" fmla="*/ 120721 h 1350639"/>
              <a:gd name="connsiteX27" fmla="*/ 0 w 1397060"/>
              <a:gd name="connsiteY27" fmla="*/ 244545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26" fmla="*/ 39018 w 1266746"/>
              <a:gd name="connsiteY26" fmla="*/ 120721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25" fmla="*/ 236927 w 1266746"/>
              <a:gd name="connsiteY25" fmla="*/ 37112 h 1350639"/>
              <a:gd name="connsiteX0" fmla="*/ 516327 w 1266746"/>
              <a:gd name="connsiteY0" fmla="*/ 961037 h 1350639"/>
              <a:gd name="connsiteX1" fmla="*/ 659202 w 1266746"/>
              <a:gd name="connsiteY1" fmla="*/ 929287 h 1350639"/>
              <a:gd name="connsiteX2" fmla="*/ 751278 w 1266746"/>
              <a:gd name="connsiteY2" fmla="*/ 871078 h 1350639"/>
              <a:gd name="connsiteX3" fmla="*/ 823244 w 1266746"/>
              <a:gd name="connsiteY3" fmla="*/ 783237 h 1350639"/>
              <a:gd name="connsiteX4" fmla="*/ 847586 w 1266746"/>
              <a:gd name="connsiteY4" fmla="*/ 676346 h 1350639"/>
              <a:gd name="connsiteX5" fmla="*/ 835762 w 1266746"/>
              <a:gd name="connsiteY5" fmla="*/ 578467 h 1350639"/>
              <a:gd name="connsiteX6" fmla="*/ 745984 w 1266746"/>
              <a:gd name="connsiteY6" fmla="*/ 451978 h 1350639"/>
              <a:gd name="connsiteX7" fmla="*/ 603440 w 1266746"/>
              <a:gd name="connsiteY7" fmla="*/ 376986 h 1350639"/>
              <a:gd name="connsiteX8" fmla="*/ 459177 w 1266746"/>
              <a:gd name="connsiteY8" fmla="*/ 361989 h 1350639"/>
              <a:gd name="connsiteX9" fmla="*/ 254556 w 1266746"/>
              <a:gd name="connsiteY9" fmla="*/ 419832 h 1350639"/>
              <a:gd name="connsiteX10" fmla="*/ 99046 w 1266746"/>
              <a:gd name="connsiteY10" fmla="*/ 565088 h 1350639"/>
              <a:gd name="connsiteX11" fmla="*/ 8327 w 1266746"/>
              <a:gd name="connsiteY11" fmla="*/ 788528 h 1350639"/>
              <a:gd name="connsiteX12" fmla="*/ 20878 w 1266746"/>
              <a:gd name="connsiteY12" fmla="*/ 1042992 h 1350639"/>
              <a:gd name="connsiteX13" fmla="*/ 156493 w 1266746"/>
              <a:gd name="connsiteY13" fmla="*/ 1226678 h 1350639"/>
              <a:gd name="connsiteX14" fmla="*/ 321594 w 1266746"/>
              <a:gd name="connsiteY14" fmla="*/ 1317695 h 1350639"/>
              <a:gd name="connsiteX15" fmla="*/ 552526 w 1266746"/>
              <a:gd name="connsiteY15" fmla="*/ 1349082 h 1350639"/>
              <a:gd name="connsiteX16" fmla="*/ 848644 w 1266746"/>
              <a:gd name="connsiteY16" fmla="*/ 1275362 h 1350639"/>
              <a:gd name="connsiteX17" fmla="*/ 1045494 w 1266746"/>
              <a:gd name="connsiteY17" fmla="*/ 1153141 h 1350639"/>
              <a:gd name="connsiteX18" fmla="*/ 1164027 w 1266746"/>
              <a:gd name="connsiteY18" fmla="*/ 1007604 h 1350639"/>
              <a:gd name="connsiteX19" fmla="*/ 1250298 w 1266746"/>
              <a:gd name="connsiteY19" fmla="*/ 815681 h 1350639"/>
              <a:gd name="connsiteX20" fmla="*/ 1260698 w 1266746"/>
              <a:gd name="connsiteY20" fmla="*/ 559086 h 1350639"/>
              <a:gd name="connsiteX21" fmla="*/ 1180960 w 1266746"/>
              <a:gd name="connsiteY21" fmla="*/ 355671 h 1350639"/>
              <a:gd name="connsiteX22" fmla="*/ 1020607 w 1266746"/>
              <a:gd name="connsiteY22" fmla="*/ 176118 h 1350639"/>
              <a:gd name="connsiteX23" fmla="*/ 751277 w 1266746"/>
              <a:gd name="connsiteY23" fmla="*/ 25470 h 1350639"/>
              <a:gd name="connsiteX24" fmla="*/ 444360 w 1266746"/>
              <a:gd name="connsiteY24" fmla="*/ 1129 h 1350639"/>
              <a:gd name="connsiteX0" fmla="*/ 516327 w 1266746"/>
              <a:gd name="connsiteY0" fmla="*/ 935567 h 1325169"/>
              <a:gd name="connsiteX1" fmla="*/ 659202 w 1266746"/>
              <a:gd name="connsiteY1" fmla="*/ 903817 h 1325169"/>
              <a:gd name="connsiteX2" fmla="*/ 751278 w 1266746"/>
              <a:gd name="connsiteY2" fmla="*/ 845608 h 1325169"/>
              <a:gd name="connsiteX3" fmla="*/ 823244 w 1266746"/>
              <a:gd name="connsiteY3" fmla="*/ 757767 h 1325169"/>
              <a:gd name="connsiteX4" fmla="*/ 847586 w 1266746"/>
              <a:gd name="connsiteY4" fmla="*/ 650876 h 1325169"/>
              <a:gd name="connsiteX5" fmla="*/ 835762 w 1266746"/>
              <a:gd name="connsiteY5" fmla="*/ 552997 h 1325169"/>
              <a:gd name="connsiteX6" fmla="*/ 745984 w 1266746"/>
              <a:gd name="connsiteY6" fmla="*/ 426508 h 1325169"/>
              <a:gd name="connsiteX7" fmla="*/ 603440 w 1266746"/>
              <a:gd name="connsiteY7" fmla="*/ 351516 h 1325169"/>
              <a:gd name="connsiteX8" fmla="*/ 459177 w 1266746"/>
              <a:gd name="connsiteY8" fmla="*/ 336519 h 1325169"/>
              <a:gd name="connsiteX9" fmla="*/ 254556 w 1266746"/>
              <a:gd name="connsiteY9" fmla="*/ 394362 h 1325169"/>
              <a:gd name="connsiteX10" fmla="*/ 99046 w 1266746"/>
              <a:gd name="connsiteY10" fmla="*/ 539618 h 1325169"/>
              <a:gd name="connsiteX11" fmla="*/ 8327 w 1266746"/>
              <a:gd name="connsiteY11" fmla="*/ 763058 h 1325169"/>
              <a:gd name="connsiteX12" fmla="*/ 20878 w 1266746"/>
              <a:gd name="connsiteY12" fmla="*/ 1017522 h 1325169"/>
              <a:gd name="connsiteX13" fmla="*/ 156493 w 1266746"/>
              <a:gd name="connsiteY13" fmla="*/ 1201208 h 1325169"/>
              <a:gd name="connsiteX14" fmla="*/ 321594 w 1266746"/>
              <a:gd name="connsiteY14" fmla="*/ 1292225 h 1325169"/>
              <a:gd name="connsiteX15" fmla="*/ 552526 w 1266746"/>
              <a:gd name="connsiteY15" fmla="*/ 1323612 h 1325169"/>
              <a:gd name="connsiteX16" fmla="*/ 848644 w 1266746"/>
              <a:gd name="connsiteY16" fmla="*/ 1249892 h 1325169"/>
              <a:gd name="connsiteX17" fmla="*/ 1045494 w 1266746"/>
              <a:gd name="connsiteY17" fmla="*/ 1127671 h 1325169"/>
              <a:gd name="connsiteX18" fmla="*/ 1164027 w 1266746"/>
              <a:gd name="connsiteY18" fmla="*/ 982134 h 1325169"/>
              <a:gd name="connsiteX19" fmla="*/ 1250298 w 1266746"/>
              <a:gd name="connsiteY19" fmla="*/ 790211 h 1325169"/>
              <a:gd name="connsiteX20" fmla="*/ 1260698 w 1266746"/>
              <a:gd name="connsiteY20" fmla="*/ 533616 h 1325169"/>
              <a:gd name="connsiteX21" fmla="*/ 1180960 w 1266746"/>
              <a:gd name="connsiteY21" fmla="*/ 330201 h 1325169"/>
              <a:gd name="connsiteX22" fmla="*/ 1020607 w 1266746"/>
              <a:gd name="connsiteY22" fmla="*/ 150648 h 1325169"/>
              <a:gd name="connsiteX23" fmla="*/ 751277 w 1266746"/>
              <a:gd name="connsiteY23" fmla="*/ 0 h 13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746" h="1325169">
                <a:moveTo>
                  <a:pt x="516327" y="935567"/>
                </a:moveTo>
                <a:cubicBezTo>
                  <a:pt x="518076" y="935217"/>
                  <a:pt x="620043" y="918810"/>
                  <a:pt x="659202" y="903817"/>
                </a:cubicBezTo>
                <a:cubicBezTo>
                  <a:pt x="698361" y="888824"/>
                  <a:pt x="723938" y="869950"/>
                  <a:pt x="751278" y="845608"/>
                </a:cubicBezTo>
                <a:cubicBezTo>
                  <a:pt x="778618" y="821266"/>
                  <a:pt x="807193" y="790222"/>
                  <a:pt x="823244" y="757767"/>
                </a:cubicBezTo>
                <a:cubicBezTo>
                  <a:pt x="839295" y="725312"/>
                  <a:pt x="845500" y="685004"/>
                  <a:pt x="847586" y="650876"/>
                </a:cubicBezTo>
                <a:cubicBezTo>
                  <a:pt x="849672" y="616748"/>
                  <a:pt x="852696" y="590392"/>
                  <a:pt x="835762" y="552997"/>
                </a:cubicBezTo>
                <a:cubicBezTo>
                  <a:pt x="818828" y="515602"/>
                  <a:pt x="784704" y="460088"/>
                  <a:pt x="745984" y="426508"/>
                </a:cubicBezTo>
                <a:cubicBezTo>
                  <a:pt x="707264" y="392928"/>
                  <a:pt x="651241" y="366514"/>
                  <a:pt x="603440" y="351516"/>
                </a:cubicBezTo>
                <a:cubicBezTo>
                  <a:pt x="555639" y="336518"/>
                  <a:pt x="484930" y="341458"/>
                  <a:pt x="459177" y="336519"/>
                </a:cubicBezTo>
                <a:cubicBezTo>
                  <a:pt x="379802" y="341811"/>
                  <a:pt x="314578" y="360512"/>
                  <a:pt x="254556" y="394362"/>
                </a:cubicBezTo>
                <a:cubicBezTo>
                  <a:pt x="194534" y="428212"/>
                  <a:pt x="140084" y="478169"/>
                  <a:pt x="99046" y="539618"/>
                </a:cubicBezTo>
                <a:cubicBezTo>
                  <a:pt x="58008" y="601067"/>
                  <a:pt x="21355" y="683407"/>
                  <a:pt x="8327" y="763058"/>
                </a:cubicBezTo>
                <a:cubicBezTo>
                  <a:pt x="-4701" y="842709"/>
                  <a:pt x="-3816" y="944497"/>
                  <a:pt x="20878" y="1017522"/>
                </a:cubicBezTo>
                <a:cubicBezTo>
                  <a:pt x="45572" y="1090547"/>
                  <a:pt x="106374" y="1155424"/>
                  <a:pt x="156493" y="1201208"/>
                </a:cubicBezTo>
                <a:cubicBezTo>
                  <a:pt x="206612" y="1246992"/>
                  <a:pt x="255588" y="1271824"/>
                  <a:pt x="321594" y="1292225"/>
                </a:cubicBezTo>
                <a:cubicBezTo>
                  <a:pt x="387600" y="1312626"/>
                  <a:pt x="464684" y="1330667"/>
                  <a:pt x="552526" y="1323612"/>
                </a:cubicBezTo>
                <a:cubicBezTo>
                  <a:pt x="640368" y="1316557"/>
                  <a:pt x="766483" y="1282549"/>
                  <a:pt x="848644" y="1249892"/>
                </a:cubicBezTo>
                <a:cubicBezTo>
                  <a:pt x="930805" y="1217235"/>
                  <a:pt x="992930" y="1172297"/>
                  <a:pt x="1045494" y="1127671"/>
                </a:cubicBezTo>
                <a:cubicBezTo>
                  <a:pt x="1098058" y="1083045"/>
                  <a:pt x="1129893" y="1038377"/>
                  <a:pt x="1164027" y="982134"/>
                </a:cubicBezTo>
                <a:cubicBezTo>
                  <a:pt x="1198161" y="925891"/>
                  <a:pt x="1234186" y="864964"/>
                  <a:pt x="1250298" y="790211"/>
                </a:cubicBezTo>
                <a:cubicBezTo>
                  <a:pt x="1266410" y="715458"/>
                  <a:pt x="1272254" y="610284"/>
                  <a:pt x="1260698" y="533616"/>
                </a:cubicBezTo>
                <a:cubicBezTo>
                  <a:pt x="1249142" y="456948"/>
                  <a:pt x="1220975" y="394029"/>
                  <a:pt x="1180960" y="330201"/>
                </a:cubicBezTo>
                <a:cubicBezTo>
                  <a:pt x="1140945" y="266373"/>
                  <a:pt x="1092221" y="205681"/>
                  <a:pt x="1020607" y="150648"/>
                </a:cubicBezTo>
                <a:cubicBezTo>
                  <a:pt x="948993" y="95615"/>
                  <a:pt x="847318" y="29165"/>
                  <a:pt x="751277" y="0"/>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cxnSp>
        <p:nvCxnSpPr>
          <p:cNvPr id="25" name="Straight Arrow Connector 24"/>
          <p:cNvCxnSpPr/>
          <p:nvPr/>
        </p:nvCxnSpPr>
        <p:spPr>
          <a:xfrm flipH="1">
            <a:off x="1526353" y="4792317"/>
            <a:ext cx="888190" cy="0"/>
          </a:xfrm>
          <a:prstGeom prst="straightConnector1">
            <a:avLst/>
          </a:prstGeom>
          <a:ln w="3810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425371" y="2047428"/>
            <a:ext cx="2628900" cy="2210217"/>
            <a:chOff x="2425371" y="2047428"/>
            <a:chExt cx="2628900" cy="2210217"/>
          </a:xfrm>
        </p:grpSpPr>
        <p:grpSp>
          <p:nvGrpSpPr>
            <p:cNvPr id="17" name="Group 420"/>
            <p:cNvGrpSpPr/>
            <p:nvPr/>
          </p:nvGrpSpPr>
          <p:grpSpPr>
            <a:xfrm rot="9459447">
              <a:off x="2425371" y="2047428"/>
              <a:ext cx="2628900" cy="2209800"/>
              <a:chOff x="0" y="0"/>
              <a:chExt cx="2628900" cy="2209800"/>
            </a:xfrm>
          </p:grpSpPr>
          <p:pic>
            <p:nvPicPr>
              <p:cNvPr id="23" name="droppedImage.tiff"/>
              <p:cNvPicPr/>
              <p:nvPr/>
            </p:nvPicPr>
            <p:blipFill>
              <a:blip r:embed="rId3">
                <a:extLst/>
              </a:blip>
              <a:srcRect l="21075" t="8379" r="5794" b="25006"/>
              <a:stretch>
                <a:fillRect/>
              </a:stretch>
            </p:blipFill>
            <p:spPr>
              <a:xfrm>
                <a:off x="723900" y="95250"/>
                <a:ext cx="1701800" cy="1422400"/>
              </a:xfrm>
              <a:prstGeom prst="rect">
                <a:avLst/>
              </a:prstGeom>
              <a:ln w="12700" cap="flat">
                <a:noFill/>
                <a:miter lim="400000"/>
              </a:ln>
              <a:effectLst/>
            </p:spPr>
          </p:pic>
          <p:sp>
            <p:nvSpPr>
              <p:cNvPr id="24" name="Shape 416"/>
              <p:cNvSpPr/>
              <p:nvPr/>
            </p:nvSpPr>
            <p:spPr>
              <a:xfrm>
                <a:off x="546100" y="1244600"/>
                <a:ext cx="5207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6" name="Shape 417"/>
              <p:cNvSpPr/>
              <p:nvPr/>
            </p:nvSpPr>
            <p:spPr>
              <a:xfrm>
                <a:off x="0" y="1511300"/>
                <a:ext cx="2628900" cy="6985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7"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8"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nvGrpSpPr>
            <p:cNvPr id="18" name="Group 420"/>
            <p:cNvGrpSpPr/>
            <p:nvPr/>
          </p:nvGrpSpPr>
          <p:grpSpPr>
            <a:xfrm rot="9459447">
              <a:off x="2753942" y="2657445"/>
              <a:ext cx="2095499" cy="1600200"/>
              <a:chOff x="330200" y="0"/>
              <a:chExt cx="2095499" cy="1600200"/>
            </a:xfrm>
          </p:grpSpPr>
          <p:pic>
            <p:nvPicPr>
              <p:cNvPr id="20" name="droppedImage.tiff"/>
              <p:cNvPicPr/>
              <p:nvPr/>
            </p:nvPicPr>
            <p:blipFill rotWithShape="1">
              <a:blip r:embed="rId3">
                <a:duotone>
                  <a:schemeClr val="accent5">
                    <a:shade val="45000"/>
                    <a:satMod val="135000"/>
                  </a:schemeClr>
                  <a:prstClr val="white"/>
                </a:duotone>
                <a:extLst/>
              </a:blip>
              <a:srcRect l="58039" t="8379" r="5794" b="25006"/>
              <a:stretch/>
            </p:blipFill>
            <p:spPr>
              <a:xfrm>
                <a:off x="1584067" y="95250"/>
                <a:ext cx="841632" cy="1422400"/>
              </a:xfrm>
              <a:prstGeom prst="rect">
                <a:avLst/>
              </a:prstGeom>
              <a:ln w="12700" cap="flat">
                <a:noFill/>
                <a:miter lim="400000"/>
              </a:ln>
              <a:effectLst/>
            </p:spPr>
          </p:pic>
          <p:sp>
            <p:nvSpPr>
              <p:cNvPr id="21" name="Shape 418"/>
              <p:cNvSpPr/>
              <p:nvPr/>
            </p:nvSpPr>
            <p:spPr>
              <a:xfrm>
                <a:off x="330200" y="0"/>
                <a:ext cx="812800" cy="508000"/>
              </a:xfrm>
              <a:prstGeom prst="rect">
                <a:avLst/>
              </a:pr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sp>
            <p:nvSpPr>
              <p:cNvPr id="22" name="Shape 419"/>
              <p:cNvSpPr/>
              <p:nvPr/>
            </p:nvSpPr>
            <p:spPr>
              <a:xfrm>
                <a:off x="419100" y="10668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7"/>
                    </a:cubicBezTo>
                    <a:cubicBezTo>
                      <a:pt x="12954" y="20639"/>
                      <a:pt x="6724" y="20639"/>
                      <a:pt x="2882" y="16797"/>
                    </a:cubicBezTo>
                    <a:cubicBezTo>
                      <a:pt x="-961" y="12954"/>
                      <a:pt x="-961" y="6724"/>
                      <a:pt x="2882" y="2882"/>
                    </a:cubicBezTo>
                    <a:cubicBezTo>
                      <a:pt x="6724" y="-961"/>
                      <a:pt x="12954" y="-961"/>
                      <a:pt x="16797" y="2882"/>
                    </a:cubicBezTo>
                  </a:path>
                </a:pathLst>
              </a:custGeom>
              <a:solidFill>
                <a:srgbClr val="FFFFFF"/>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defRPr>
                </a:pPr>
                <a:endParaRPr/>
              </a:p>
            </p:txBody>
          </p:sp>
        </p:grpSp>
      </p:grpSp>
      <p:sp>
        <p:nvSpPr>
          <p:cNvPr id="29" name="TextBox 28"/>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sp>
        <p:nvSpPr>
          <p:cNvPr id="34" name="TextBox 33"/>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35" name="Picture 34"/>
          <p:cNvPicPr>
            <a:picLocks noChangeAspect="1"/>
          </p:cNvPicPr>
          <p:nvPr/>
        </p:nvPicPr>
        <p:blipFill>
          <a:blip r:embed="rId4"/>
          <a:stretch>
            <a:fillRect/>
          </a:stretch>
        </p:blipFill>
        <p:spPr>
          <a:xfrm>
            <a:off x="4996265" y="2936964"/>
            <a:ext cx="1489690" cy="892081"/>
          </a:xfrm>
          <a:prstGeom prst="rect">
            <a:avLst/>
          </a:prstGeom>
        </p:spPr>
      </p:pic>
      <p:sp>
        <p:nvSpPr>
          <p:cNvPr id="36"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Time-varying Electric and Magnetic Fields Can Be Used To Accelerate &amp; Heat Particles</a:t>
            </a:r>
            <a:endParaRPr lang="en-US" dirty="0"/>
          </a:p>
        </p:txBody>
      </p:sp>
      <p:pic>
        <p:nvPicPr>
          <p:cNvPr id="32" name="Picture 31"/>
          <p:cNvPicPr>
            <a:picLocks noChangeAspect="1"/>
          </p:cNvPicPr>
          <p:nvPr/>
        </p:nvPicPr>
        <p:blipFill>
          <a:blip r:embed="rId5">
            <a:duotone>
              <a:schemeClr val="accent5">
                <a:shade val="45000"/>
                <a:satMod val="135000"/>
              </a:schemeClr>
              <a:prstClr val="white"/>
            </a:duotone>
          </a:blip>
          <a:stretch>
            <a:fillRect/>
          </a:stretch>
        </p:blipFill>
        <p:spPr>
          <a:xfrm>
            <a:off x="2161808" y="4315997"/>
            <a:ext cx="248384" cy="286597"/>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4"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5" name="Straight Arrow Connector 4"/>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300672" y="2754907"/>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sp>
        <p:nvSpPr>
          <p:cNvPr id="10" name="Arc 9"/>
          <p:cNvSpPr/>
          <p:nvPr/>
        </p:nvSpPr>
        <p:spPr>
          <a:xfrm rot="10800000" flipH="1">
            <a:off x="1144529" y="4383280"/>
            <a:ext cx="766470" cy="727126"/>
          </a:xfrm>
          <a:prstGeom prst="arc">
            <a:avLst>
              <a:gd name="adj1" fmla="val 17482063"/>
              <a:gd name="adj2" fmla="val 14779373"/>
            </a:avLst>
          </a:prstGeom>
          <a:ln>
            <a:solidFill>
              <a:srgbClr val="FF0000"/>
            </a:solidFill>
            <a:prstDash val="dot"/>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201132" y="3743408"/>
            <a:ext cx="2436957" cy="1942486"/>
          </a:xfrm>
          <a:custGeom>
            <a:avLst/>
            <a:gdLst>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698500 w 1682750"/>
              <a:gd name="connsiteY13" fmla="*/ 460375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603250 w 1682750"/>
              <a:gd name="connsiteY15" fmla="*/ 571500 h 1317625"/>
              <a:gd name="connsiteX16" fmla="*/ 555625 w 1682750"/>
              <a:gd name="connsiteY16" fmla="*/ 603250 h 1317625"/>
              <a:gd name="connsiteX17" fmla="*/ 508000 w 1682750"/>
              <a:gd name="connsiteY17" fmla="*/ 698500 h 1317625"/>
              <a:gd name="connsiteX18" fmla="*/ 476250 w 1682750"/>
              <a:gd name="connsiteY18" fmla="*/ 746125 h 1317625"/>
              <a:gd name="connsiteX19" fmla="*/ 444500 w 1682750"/>
              <a:gd name="connsiteY19" fmla="*/ 841375 h 1317625"/>
              <a:gd name="connsiteX20" fmla="*/ 460375 w 1682750"/>
              <a:gd name="connsiteY20" fmla="*/ 1079500 h 1317625"/>
              <a:gd name="connsiteX21" fmla="*/ 476250 w 1682750"/>
              <a:gd name="connsiteY21" fmla="*/ 1127125 h 1317625"/>
              <a:gd name="connsiteX22" fmla="*/ 571500 w 1682750"/>
              <a:gd name="connsiteY22" fmla="*/ 1190625 h 1317625"/>
              <a:gd name="connsiteX23" fmla="*/ 619125 w 1682750"/>
              <a:gd name="connsiteY23" fmla="*/ 1222375 h 1317625"/>
              <a:gd name="connsiteX24" fmla="*/ 650875 w 1682750"/>
              <a:gd name="connsiteY24" fmla="*/ 1270000 h 1317625"/>
              <a:gd name="connsiteX25" fmla="*/ 698500 w 1682750"/>
              <a:gd name="connsiteY25" fmla="*/ 1285875 h 1317625"/>
              <a:gd name="connsiteX26" fmla="*/ 746125 w 1682750"/>
              <a:gd name="connsiteY26" fmla="*/ 1317625 h 1317625"/>
              <a:gd name="connsiteX27" fmla="*/ 1111250 w 1682750"/>
              <a:gd name="connsiteY27" fmla="*/ 1301750 h 1317625"/>
              <a:gd name="connsiteX28" fmla="*/ 1174750 w 1682750"/>
              <a:gd name="connsiteY28" fmla="*/ 1285875 h 1317625"/>
              <a:gd name="connsiteX29" fmla="*/ 1270000 w 1682750"/>
              <a:gd name="connsiteY29" fmla="*/ 1254125 h 1317625"/>
              <a:gd name="connsiteX30" fmla="*/ 1317625 w 1682750"/>
              <a:gd name="connsiteY30" fmla="*/ 1238250 h 1317625"/>
              <a:gd name="connsiteX31" fmla="*/ 1365250 w 1682750"/>
              <a:gd name="connsiteY31" fmla="*/ 1206500 h 1317625"/>
              <a:gd name="connsiteX32" fmla="*/ 1397000 w 1682750"/>
              <a:gd name="connsiteY32" fmla="*/ 1158875 h 1317625"/>
              <a:gd name="connsiteX33" fmla="*/ 1492250 w 1682750"/>
              <a:gd name="connsiteY33" fmla="*/ 1095375 h 1317625"/>
              <a:gd name="connsiteX34" fmla="*/ 1524000 w 1682750"/>
              <a:gd name="connsiteY34" fmla="*/ 1047750 h 1317625"/>
              <a:gd name="connsiteX35" fmla="*/ 1539875 w 1682750"/>
              <a:gd name="connsiteY35" fmla="*/ 1000125 h 1317625"/>
              <a:gd name="connsiteX36" fmla="*/ 1603375 w 1682750"/>
              <a:gd name="connsiteY36" fmla="*/ 904875 h 1317625"/>
              <a:gd name="connsiteX37" fmla="*/ 1635125 w 1682750"/>
              <a:gd name="connsiteY37" fmla="*/ 809625 h 1317625"/>
              <a:gd name="connsiteX38" fmla="*/ 1651000 w 1682750"/>
              <a:gd name="connsiteY38" fmla="*/ 762000 h 1317625"/>
              <a:gd name="connsiteX39" fmla="*/ 1682750 w 1682750"/>
              <a:gd name="connsiteY39" fmla="*/ 714375 h 1317625"/>
              <a:gd name="connsiteX40" fmla="*/ 1666875 w 1682750"/>
              <a:gd name="connsiteY40" fmla="*/ 492125 h 1317625"/>
              <a:gd name="connsiteX41" fmla="*/ 1651000 w 1682750"/>
              <a:gd name="connsiteY41" fmla="*/ 444500 h 1317625"/>
              <a:gd name="connsiteX42" fmla="*/ 1587500 w 1682750"/>
              <a:gd name="connsiteY42" fmla="*/ 349250 h 1317625"/>
              <a:gd name="connsiteX43" fmla="*/ 1539875 w 1682750"/>
              <a:gd name="connsiteY43" fmla="*/ 317500 h 1317625"/>
              <a:gd name="connsiteX44" fmla="*/ 1476375 w 1682750"/>
              <a:gd name="connsiteY44" fmla="*/ 238125 h 1317625"/>
              <a:gd name="connsiteX45" fmla="*/ 1444625 w 1682750"/>
              <a:gd name="connsiteY45" fmla="*/ 190500 h 1317625"/>
              <a:gd name="connsiteX46" fmla="*/ 1349375 w 1682750"/>
              <a:gd name="connsiteY46" fmla="*/ 142875 h 1317625"/>
              <a:gd name="connsiteX47" fmla="*/ 1317625 w 1682750"/>
              <a:gd name="connsiteY47" fmla="*/ 95250 h 1317625"/>
              <a:gd name="connsiteX48" fmla="*/ 1222375 w 1682750"/>
              <a:gd name="connsiteY48" fmla="*/ 63500 h 1317625"/>
              <a:gd name="connsiteX49" fmla="*/ 1174750 w 1682750"/>
              <a:gd name="connsiteY49" fmla="*/ 31750 h 1317625"/>
              <a:gd name="connsiteX50" fmla="*/ 1063625 w 1682750"/>
              <a:gd name="connsiteY50" fmla="*/ 0 h 1317625"/>
              <a:gd name="connsiteX51" fmla="*/ 825500 w 1682750"/>
              <a:gd name="connsiteY51" fmla="*/ 15875 h 1317625"/>
              <a:gd name="connsiteX52" fmla="*/ 698500 w 1682750"/>
              <a:gd name="connsiteY52" fmla="*/ 47625 h 1317625"/>
              <a:gd name="connsiteX53" fmla="*/ 555625 w 1682750"/>
              <a:gd name="connsiteY53" fmla="*/ 63500 h 1317625"/>
              <a:gd name="connsiteX54" fmla="*/ 508000 w 1682750"/>
              <a:gd name="connsiteY54" fmla="*/ 79375 h 1317625"/>
              <a:gd name="connsiteX55" fmla="*/ 492125 w 1682750"/>
              <a:gd name="connsiteY55" fmla="*/ 127000 h 1317625"/>
              <a:gd name="connsiteX56" fmla="*/ 396875 w 1682750"/>
              <a:gd name="connsiteY56" fmla="*/ 158750 h 1317625"/>
              <a:gd name="connsiteX57" fmla="*/ 349250 w 1682750"/>
              <a:gd name="connsiteY57" fmla="*/ 206375 h 1317625"/>
              <a:gd name="connsiteX58" fmla="*/ 301625 w 1682750"/>
              <a:gd name="connsiteY58" fmla="*/ 238125 h 1317625"/>
              <a:gd name="connsiteX59" fmla="*/ 238125 w 1682750"/>
              <a:gd name="connsiteY59" fmla="*/ 333375 h 1317625"/>
              <a:gd name="connsiteX60" fmla="*/ 142875 w 1682750"/>
              <a:gd name="connsiteY60" fmla="*/ 396875 h 1317625"/>
              <a:gd name="connsiteX61" fmla="*/ 111125 w 1682750"/>
              <a:gd name="connsiteY61" fmla="*/ 444500 h 1317625"/>
              <a:gd name="connsiteX62" fmla="*/ 79375 w 1682750"/>
              <a:gd name="connsiteY62" fmla="*/ 539750 h 1317625"/>
              <a:gd name="connsiteX63" fmla="*/ 15875 w 1682750"/>
              <a:gd name="connsiteY63" fmla="*/ 682625 h 1317625"/>
              <a:gd name="connsiteX64" fmla="*/ 0 w 1682750"/>
              <a:gd name="connsiteY64" fmla="*/ 730250 h 1317625"/>
              <a:gd name="connsiteX65" fmla="*/ 0 w 1682750"/>
              <a:gd name="connsiteY65"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650875 w 1682750"/>
              <a:gd name="connsiteY14" fmla="*/ 555625 h 1317625"/>
              <a:gd name="connsiteX15" fmla="*/ 555625 w 1682750"/>
              <a:gd name="connsiteY15" fmla="*/ 603250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44135 w 1682750"/>
              <a:gd name="connsiteY15" fmla="*/ 617245 h 1317625"/>
              <a:gd name="connsiteX16" fmla="*/ 508000 w 1682750"/>
              <a:gd name="connsiteY16" fmla="*/ 698500 h 1317625"/>
              <a:gd name="connsiteX17" fmla="*/ 476250 w 1682750"/>
              <a:gd name="connsiteY17" fmla="*/ 746125 h 1317625"/>
              <a:gd name="connsiteX18" fmla="*/ 444500 w 1682750"/>
              <a:gd name="connsiteY18" fmla="*/ 841375 h 1317625"/>
              <a:gd name="connsiteX19" fmla="*/ 460375 w 1682750"/>
              <a:gd name="connsiteY19" fmla="*/ 1079500 h 1317625"/>
              <a:gd name="connsiteX20" fmla="*/ 476250 w 1682750"/>
              <a:gd name="connsiteY20" fmla="*/ 1127125 h 1317625"/>
              <a:gd name="connsiteX21" fmla="*/ 571500 w 1682750"/>
              <a:gd name="connsiteY21" fmla="*/ 1190625 h 1317625"/>
              <a:gd name="connsiteX22" fmla="*/ 619125 w 1682750"/>
              <a:gd name="connsiteY22" fmla="*/ 1222375 h 1317625"/>
              <a:gd name="connsiteX23" fmla="*/ 650875 w 1682750"/>
              <a:gd name="connsiteY23" fmla="*/ 1270000 h 1317625"/>
              <a:gd name="connsiteX24" fmla="*/ 698500 w 1682750"/>
              <a:gd name="connsiteY24" fmla="*/ 1285875 h 1317625"/>
              <a:gd name="connsiteX25" fmla="*/ 746125 w 1682750"/>
              <a:gd name="connsiteY25" fmla="*/ 1317625 h 1317625"/>
              <a:gd name="connsiteX26" fmla="*/ 1111250 w 1682750"/>
              <a:gd name="connsiteY26" fmla="*/ 1301750 h 1317625"/>
              <a:gd name="connsiteX27" fmla="*/ 1174750 w 1682750"/>
              <a:gd name="connsiteY27" fmla="*/ 1285875 h 1317625"/>
              <a:gd name="connsiteX28" fmla="*/ 1270000 w 1682750"/>
              <a:gd name="connsiteY28" fmla="*/ 1254125 h 1317625"/>
              <a:gd name="connsiteX29" fmla="*/ 1317625 w 1682750"/>
              <a:gd name="connsiteY29" fmla="*/ 1238250 h 1317625"/>
              <a:gd name="connsiteX30" fmla="*/ 1365250 w 1682750"/>
              <a:gd name="connsiteY30" fmla="*/ 1206500 h 1317625"/>
              <a:gd name="connsiteX31" fmla="*/ 1397000 w 1682750"/>
              <a:gd name="connsiteY31" fmla="*/ 1158875 h 1317625"/>
              <a:gd name="connsiteX32" fmla="*/ 1492250 w 1682750"/>
              <a:gd name="connsiteY32" fmla="*/ 1095375 h 1317625"/>
              <a:gd name="connsiteX33" fmla="*/ 1524000 w 1682750"/>
              <a:gd name="connsiteY33" fmla="*/ 1047750 h 1317625"/>
              <a:gd name="connsiteX34" fmla="*/ 1539875 w 1682750"/>
              <a:gd name="connsiteY34" fmla="*/ 1000125 h 1317625"/>
              <a:gd name="connsiteX35" fmla="*/ 1603375 w 1682750"/>
              <a:gd name="connsiteY35" fmla="*/ 904875 h 1317625"/>
              <a:gd name="connsiteX36" fmla="*/ 1635125 w 1682750"/>
              <a:gd name="connsiteY36" fmla="*/ 809625 h 1317625"/>
              <a:gd name="connsiteX37" fmla="*/ 1651000 w 1682750"/>
              <a:gd name="connsiteY37" fmla="*/ 762000 h 1317625"/>
              <a:gd name="connsiteX38" fmla="*/ 1682750 w 1682750"/>
              <a:gd name="connsiteY38" fmla="*/ 714375 h 1317625"/>
              <a:gd name="connsiteX39" fmla="*/ 1666875 w 1682750"/>
              <a:gd name="connsiteY39" fmla="*/ 492125 h 1317625"/>
              <a:gd name="connsiteX40" fmla="*/ 1651000 w 1682750"/>
              <a:gd name="connsiteY40" fmla="*/ 444500 h 1317625"/>
              <a:gd name="connsiteX41" fmla="*/ 1587500 w 1682750"/>
              <a:gd name="connsiteY41" fmla="*/ 349250 h 1317625"/>
              <a:gd name="connsiteX42" fmla="*/ 1539875 w 1682750"/>
              <a:gd name="connsiteY42" fmla="*/ 317500 h 1317625"/>
              <a:gd name="connsiteX43" fmla="*/ 1476375 w 1682750"/>
              <a:gd name="connsiteY43" fmla="*/ 238125 h 1317625"/>
              <a:gd name="connsiteX44" fmla="*/ 1444625 w 1682750"/>
              <a:gd name="connsiteY44" fmla="*/ 190500 h 1317625"/>
              <a:gd name="connsiteX45" fmla="*/ 1349375 w 1682750"/>
              <a:gd name="connsiteY45" fmla="*/ 142875 h 1317625"/>
              <a:gd name="connsiteX46" fmla="*/ 1317625 w 1682750"/>
              <a:gd name="connsiteY46" fmla="*/ 95250 h 1317625"/>
              <a:gd name="connsiteX47" fmla="*/ 1222375 w 1682750"/>
              <a:gd name="connsiteY47" fmla="*/ 63500 h 1317625"/>
              <a:gd name="connsiteX48" fmla="*/ 1174750 w 1682750"/>
              <a:gd name="connsiteY48" fmla="*/ 31750 h 1317625"/>
              <a:gd name="connsiteX49" fmla="*/ 1063625 w 1682750"/>
              <a:gd name="connsiteY49" fmla="*/ 0 h 1317625"/>
              <a:gd name="connsiteX50" fmla="*/ 825500 w 1682750"/>
              <a:gd name="connsiteY50" fmla="*/ 15875 h 1317625"/>
              <a:gd name="connsiteX51" fmla="*/ 698500 w 1682750"/>
              <a:gd name="connsiteY51" fmla="*/ 47625 h 1317625"/>
              <a:gd name="connsiteX52" fmla="*/ 555625 w 1682750"/>
              <a:gd name="connsiteY52" fmla="*/ 63500 h 1317625"/>
              <a:gd name="connsiteX53" fmla="*/ 508000 w 1682750"/>
              <a:gd name="connsiteY53" fmla="*/ 79375 h 1317625"/>
              <a:gd name="connsiteX54" fmla="*/ 492125 w 1682750"/>
              <a:gd name="connsiteY54" fmla="*/ 127000 h 1317625"/>
              <a:gd name="connsiteX55" fmla="*/ 396875 w 1682750"/>
              <a:gd name="connsiteY55" fmla="*/ 158750 h 1317625"/>
              <a:gd name="connsiteX56" fmla="*/ 349250 w 1682750"/>
              <a:gd name="connsiteY56" fmla="*/ 206375 h 1317625"/>
              <a:gd name="connsiteX57" fmla="*/ 301625 w 1682750"/>
              <a:gd name="connsiteY57" fmla="*/ 238125 h 1317625"/>
              <a:gd name="connsiteX58" fmla="*/ 238125 w 1682750"/>
              <a:gd name="connsiteY58" fmla="*/ 333375 h 1317625"/>
              <a:gd name="connsiteX59" fmla="*/ 142875 w 1682750"/>
              <a:gd name="connsiteY59" fmla="*/ 396875 h 1317625"/>
              <a:gd name="connsiteX60" fmla="*/ 111125 w 1682750"/>
              <a:gd name="connsiteY60" fmla="*/ 444500 h 1317625"/>
              <a:gd name="connsiteX61" fmla="*/ 79375 w 1682750"/>
              <a:gd name="connsiteY61" fmla="*/ 539750 h 1317625"/>
              <a:gd name="connsiteX62" fmla="*/ 15875 w 1682750"/>
              <a:gd name="connsiteY62" fmla="*/ 682625 h 1317625"/>
              <a:gd name="connsiteX63" fmla="*/ 0 w 1682750"/>
              <a:gd name="connsiteY63" fmla="*/ 730250 h 1317625"/>
              <a:gd name="connsiteX64" fmla="*/ 0 w 1682750"/>
              <a:gd name="connsiteY64"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31875 w 1682750"/>
              <a:gd name="connsiteY10" fmla="*/ 460375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28625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508000 w 1682750"/>
              <a:gd name="connsiteY15" fmla="*/ 698500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76250 w 1682750"/>
              <a:gd name="connsiteY16" fmla="*/ 746125 h 1317625"/>
              <a:gd name="connsiteX17" fmla="*/ 444500 w 1682750"/>
              <a:gd name="connsiteY17" fmla="*/ 841375 h 1317625"/>
              <a:gd name="connsiteX18" fmla="*/ 460375 w 1682750"/>
              <a:gd name="connsiteY18" fmla="*/ 1079500 h 1317625"/>
              <a:gd name="connsiteX19" fmla="*/ 476250 w 1682750"/>
              <a:gd name="connsiteY19" fmla="*/ 1127125 h 1317625"/>
              <a:gd name="connsiteX20" fmla="*/ 571500 w 1682750"/>
              <a:gd name="connsiteY20" fmla="*/ 1190625 h 1317625"/>
              <a:gd name="connsiteX21" fmla="*/ 619125 w 1682750"/>
              <a:gd name="connsiteY21" fmla="*/ 1222375 h 1317625"/>
              <a:gd name="connsiteX22" fmla="*/ 650875 w 1682750"/>
              <a:gd name="connsiteY22" fmla="*/ 1270000 h 1317625"/>
              <a:gd name="connsiteX23" fmla="*/ 698500 w 1682750"/>
              <a:gd name="connsiteY23" fmla="*/ 1285875 h 1317625"/>
              <a:gd name="connsiteX24" fmla="*/ 746125 w 1682750"/>
              <a:gd name="connsiteY24" fmla="*/ 1317625 h 1317625"/>
              <a:gd name="connsiteX25" fmla="*/ 1111250 w 1682750"/>
              <a:gd name="connsiteY25" fmla="*/ 1301750 h 1317625"/>
              <a:gd name="connsiteX26" fmla="*/ 1174750 w 1682750"/>
              <a:gd name="connsiteY26" fmla="*/ 1285875 h 1317625"/>
              <a:gd name="connsiteX27" fmla="*/ 1270000 w 1682750"/>
              <a:gd name="connsiteY27" fmla="*/ 1254125 h 1317625"/>
              <a:gd name="connsiteX28" fmla="*/ 1317625 w 1682750"/>
              <a:gd name="connsiteY28" fmla="*/ 1238250 h 1317625"/>
              <a:gd name="connsiteX29" fmla="*/ 1365250 w 1682750"/>
              <a:gd name="connsiteY29" fmla="*/ 1206500 h 1317625"/>
              <a:gd name="connsiteX30" fmla="*/ 1397000 w 1682750"/>
              <a:gd name="connsiteY30" fmla="*/ 1158875 h 1317625"/>
              <a:gd name="connsiteX31" fmla="*/ 1492250 w 1682750"/>
              <a:gd name="connsiteY31" fmla="*/ 1095375 h 1317625"/>
              <a:gd name="connsiteX32" fmla="*/ 1524000 w 1682750"/>
              <a:gd name="connsiteY32" fmla="*/ 1047750 h 1317625"/>
              <a:gd name="connsiteX33" fmla="*/ 1539875 w 1682750"/>
              <a:gd name="connsiteY33" fmla="*/ 1000125 h 1317625"/>
              <a:gd name="connsiteX34" fmla="*/ 1603375 w 1682750"/>
              <a:gd name="connsiteY34" fmla="*/ 904875 h 1317625"/>
              <a:gd name="connsiteX35" fmla="*/ 1635125 w 1682750"/>
              <a:gd name="connsiteY35" fmla="*/ 809625 h 1317625"/>
              <a:gd name="connsiteX36" fmla="*/ 1651000 w 1682750"/>
              <a:gd name="connsiteY36" fmla="*/ 762000 h 1317625"/>
              <a:gd name="connsiteX37" fmla="*/ 1682750 w 1682750"/>
              <a:gd name="connsiteY37" fmla="*/ 714375 h 1317625"/>
              <a:gd name="connsiteX38" fmla="*/ 1666875 w 1682750"/>
              <a:gd name="connsiteY38" fmla="*/ 492125 h 1317625"/>
              <a:gd name="connsiteX39" fmla="*/ 1651000 w 1682750"/>
              <a:gd name="connsiteY39" fmla="*/ 444500 h 1317625"/>
              <a:gd name="connsiteX40" fmla="*/ 1587500 w 1682750"/>
              <a:gd name="connsiteY40" fmla="*/ 349250 h 1317625"/>
              <a:gd name="connsiteX41" fmla="*/ 1539875 w 1682750"/>
              <a:gd name="connsiteY41" fmla="*/ 317500 h 1317625"/>
              <a:gd name="connsiteX42" fmla="*/ 1476375 w 1682750"/>
              <a:gd name="connsiteY42" fmla="*/ 238125 h 1317625"/>
              <a:gd name="connsiteX43" fmla="*/ 1444625 w 1682750"/>
              <a:gd name="connsiteY43" fmla="*/ 190500 h 1317625"/>
              <a:gd name="connsiteX44" fmla="*/ 1349375 w 1682750"/>
              <a:gd name="connsiteY44" fmla="*/ 142875 h 1317625"/>
              <a:gd name="connsiteX45" fmla="*/ 1317625 w 1682750"/>
              <a:gd name="connsiteY45" fmla="*/ 95250 h 1317625"/>
              <a:gd name="connsiteX46" fmla="*/ 1222375 w 1682750"/>
              <a:gd name="connsiteY46" fmla="*/ 63500 h 1317625"/>
              <a:gd name="connsiteX47" fmla="*/ 1174750 w 1682750"/>
              <a:gd name="connsiteY47" fmla="*/ 31750 h 1317625"/>
              <a:gd name="connsiteX48" fmla="*/ 1063625 w 1682750"/>
              <a:gd name="connsiteY48" fmla="*/ 0 h 1317625"/>
              <a:gd name="connsiteX49" fmla="*/ 825500 w 1682750"/>
              <a:gd name="connsiteY49" fmla="*/ 15875 h 1317625"/>
              <a:gd name="connsiteX50" fmla="*/ 698500 w 1682750"/>
              <a:gd name="connsiteY50" fmla="*/ 47625 h 1317625"/>
              <a:gd name="connsiteX51" fmla="*/ 555625 w 1682750"/>
              <a:gd name="connsiteY51" fmla="*/ 63500 h 1317625"/>
              <a:gd name="connsiteX52" fmla="*/ 508000 w 1682750"/>
              <a:gd name="connsiteY52" fmla="*/ 79375 h 1317625"/>
              <a:gd name="connsiteX53" fmla="*/ 492125 w 1682750"/>
              <a:gd name="connsiteY53" fmla="*/ 127000 h 1317625"/>
              <a:gd name="connsiteX54" fmla="*/ 396875 w 1682750"/>
              <a:gd name="connsiteY54" fmla="*/ 158750 h 1317625"/>
              <a:gd name="connsiteX55" fmla="*/ 349250 w 1682750"/>
              <a:gd name="connsiteY55" fmla="*/ 206375 h 1317625"/>
              <a:gd name="connsiteX56" fmla="*/ 301625 w 1682750"/>
              <a:gd name="connsiteY56" fmla="*/ 238125 h 1317625"/>
              <a:gd name="connsiteX57" fmla="*/ 238125 w 1682750"/>
              <a:gd name="connsiteY57" fmla="*/ 333375 h 1317625"/>
              <a:gd name="connsiteX58" fmla="*/ 142875 w 1682750"/>
              <a:gd name="connsiteY58" fmla="*/ 396875 h 1317625"/>
              <a:gd name="connsiteX59" fmla="*/ 111125 w 1682750"/>
              <a:gd name="connsiteY59" fmla="*/ 444500 h 1317625"/>
              <a:gd name="connsiteX60" fmla="*/ 79375 w 1682750"/>
              <a:gd name="connsiteY60" fmla="*/ 539750 h 1317625"/>
              <a:gd name="connsiteX61" fmla="*/ 15875 w 1682750"/>
              <a:gd name="connsiteY61" fmla="*/ 682625 h 1317625"/>
              <a:gd name="connsiteX62" fmla="*/ 0 w 1682750"/>
              <a:gd name="connsiteY62" fmla="*/ 730250 h 1317625"/>
              <a:gd name="connsiteX63" fmla="*/ 0 w 1682750"/>
              <a:gd name="connsiteY63"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555625 w 1682750"/>
              <a:gd name="connsiteY14" fmla="*/ 603250 h 1317625"/>
              <a:gd name="connsiteX15" fmla="*/ 491066 w 1682750"/>
              <a:gd name="connsiteY15" fmla="*/ 694267 h 1317625"/>
              <a:gd name="connsiteX16" fmla="*/ 444500 w 1682750"/>
              <a:gd name="connsiteY16" fmla="*/ 841375 h 1317625"/>
              <a:gd name="connsiteX17" fmla="*/ 460375 w 1682750"/>
              <a:gd name="connsiteY17" fmla="*/ 1079500 h 1317625"/>
              <a:gd name="connsiteX18" fmla="*/ 476250 w 1682750"/>
              <a:gd name="connsiteY18" fmla="*/ 1127125 h 1317625"/>
              <a:gd name="connsiteX19" fmla="*/ 571500 w 1682750"/>
              <a:gd name="connsiteY19" fmla="*/ 1190625 h 1317625"/>
              <a:gd name="connsiteX20" fmla="*/ 619125 w 1682750"/>
              <a:gd name="connsiteY20" fmla="*/ 1222375 h 1317625"/>
              <a:gd name="connsiteX21" fmla="*/ 650875 w 1682750"/>
              <a:gd name="connsiteY21" fmla="*/ 1270000 h 1317625"/>
              <a:gd name="connsiteX22" fmla="*/ 698500 w 1682750"/>
              <a:gd name="connsiteY22" fmla="*/ 1285875 h 1317625"/>
              <a:gd name="connsiteX23" fmla="*/ 746125 w 1682750"/>
              <a:gd name="connsiteY23" fmla="*/ 1317625 h 1317625"/>
              <a:gd name="connsiteX24" fmla="*/ 1111250 w 1682750"/>
              <a:gd name="connsiteY24" fmla="*/ 1301750 h 1317625"/>
              <a:gd name="connsiteX25" fmla="*/ 1174750 w 1682750"/>
              <a:gd name="connsiteY25" fmla="*/ 1285875 h 1317625"/>
              <a:gd name="connsiteX26" fmla="*/ 1270000 w 1682750"/>
              <a:gd name="connsiteY26" fmla="*/ 1254125 h 1317625"/>
              <a:gd name="connsiteX27" fmla="*/ 1317625 w 1682750"/>
              <a:gd name="connsiteY27" fmla="*/ 1238250 h 1317625"/>
              <a:gd name="connsiteX28" fmla="*/ 1365250 w 1682750"/>
              <a:gd name="connsiteY28" fmla="*/ 1206500 h 1317625"/>
              <a:gd name="connsiteX29" fmla="*/ 1397000 w 1682750"/>
              <a:gd name="connsiteY29" fmla="*/ 1158875 h 1317625"/>
              <a:gd name="connsiteX30" fmla="*/ 1492250 w 1682750"/>
              <a:gd name="connsiteY30" fmla="*/ 1095375 h 1317625"/>
              <a:gd name="connsiteX31" fmla="*/ 1524000 w 1682750"/>
              <a:gd name="connsiteY31" fmla="*/ 1047750 h 1317625"/>
              <a:gd name="connsiteX32" fmla="*/ 1539875 w 1682750"/>
              <a:gd name="connsiteY32" fmla="*/ 1000125 h 1317625"/>
              <a:gd name="connsiteX33" fmla="*/ 1603375 w 1682750"/>
              <a:gd name="connsiteY33" fmla="*/ 904875 h 1317625"/>
              <a:gd name="connsiteX34" fmla="*/ 1635125 w 1682750"/>
              <a:gd name="connsiteY34" fmla="*/ 809625 h 1317625"/>
              <a:gd name="connsiteX35" fmla="*/ 1651000 w 1682750"/>
              <a:gd name="connsiteY35" fmla="*/ 762000 h 1317625"/>
              <a:gd name="connsiteX36" fmla="*/ 1682750 w 1682750"/>
              <a:gd name="connsiteY36" fmla="*/ 714375 h 1317625"/>
              <a:gd name="connsiteX37" fmla="*/ 1666875 w 1682750"/>
              <a:gd name="connsiteY37" fmla="*/ 492125 h 1317625"/>
              <a:gd name="connsiteX38" fmla="*/ 1651000 w 1682750"/>
              <a:gd name="connsiteY38" fmla="*/ 444500 h 1317625"/>
              <a:gd name="connsiteX39" fmla="*/ 1587500 w 1682750"/>
              <a:gd name="connsiteY39" fmla="*/ 349250 h 1317625"/>
              <a:gd name="connsiteX40" fmla="*/ 1539875 w 1682750"/>
              <a:gd name="connsiteY40" fmla="*/ 317500 h 1317625"/>
              <a:gd name="connsiteX41" fmla="*/ 1476375 w 1682750"/>
              <a:gd name="connsiteY41" fmla="*/ 238125 h 1317625"/>
              <a:gd name="connsiteX42" fmla="*/ 1444625 w 1682750"/>
              <a:gd name="connsiteY42" fmla="*/ 190500 h 1317625"/>
              <a:gd name="connsiteX43" fmla="*/ 1349375 w 1682750"/>
              <a:gd name="connsiteY43" fmla="*/ 142875 h 1317625"/>
              <a:gd name="connsiteX44" fmla="*/ 1317625 w 1682750"/>
              <a:gd name="connsiteY44" fmla="*/ 95250 h 1317625"/>
              <a:gd name="connsiteX45" fmla="*/ 1222375 w 1682750"/>
              <a:gd name="connsiteY45" fmla="*/ 63500 h 1317625"/>
              <a:gd name="connsiteX46" fmla="*/ 1174750 w 1682750"/>
              <a:gd name="connsiteY46" fmla="*/ 31750 h 1317625"/>
              <a:gd name="connsiteX47" fmla="*/ 1063625 w 1682750"/>
              <a:gd name="connsiteY47" fmla="*/ 0 h 1317625"/>
              <a:gd name="connsiteX48" fmla="*/ 825500 w 1682750"/>
              <a:gd name="connsiteY48" fmla="*/ 15875 h 1317625"/>
              <a:gd name="connsiteX49" fmla="*/ 698500 w 1682750"/>
              <a:gd name="connsiteY49" fmla="*/ 47625 h 1317625"/>
              <a:gd name="connsiteX50" fmla="*/ 555625 w 1682750"/>
              <a:gd name="connsiteY50" fmla="*/ 63500 h 1317625"/>
              <a:gd name="connsiteX51" fmla="*/ 508000 w 1682750"/>
              <a:gd name="connsiteY51" fmla="*/ 79375 h 1317625"/>
              <a:gd name="connsiteX52" fmla="*/ 492125 w 1682750"/>
              <a:gd name="connsiteY52" fmla="*/ 127000 h 1317625"/>
              <a:gd name="connsiteX53" fmla="*/ 396875 w 1682750"/>
              <a:gd name="connsiteY53" fmla="*/ 158750 h 1317625"/>
              <a:gd name="connsiteX54" fmla="*/ 349250 w 1682750"/>
              <a:gd name="connsiteY54" fmla="*/ 206375 h 1317625"/>
              <a:gd name="connsiteX55" fmla="*/ 301625 w 1682750"/>
              <a:gd name="connsiteY55" fmla="*/ 238125 h 1317625"/>
              <a:gd name="connsiteX56" fmla="*/ 238125 w 1682750"/>
              <a:gd name="connsiteY56" fmla="*/ 333375 h 1317625"/>
              <a:gd name="connsiteX57" fmla="*/ 142875 w 1682750"/>
              <a:gd name="connsiteY57" fmla="*/ 396875 h 1317625"/>
              <a:gd name="connsiteX58" fmla="*/ 111125 w 1682750"/>
              <a:gd name="connsiteY58" fmla="*/ 444500 h 1317625"/>
              <a:gd name="connsiteX59" fmla="*/ 79375 w 1682750"/>
              <a:gd name="connsiteY59" fmla="*/ 539750 h 1317625"/>
              <a:gd name="connsiteX60" fmla="*/ 15875 w 1682750"/>
              <a:gd name="connsiteY60" fmla="*/ 682625 h 1317625"/>
              <a:gd name="connsiteX61" fmla="*/ 0 w 1682750"/>
              <a:gd name="connsiteY61" fmla="*/ 730250 h 1317625"/>
              <a:gd name="connsiteX62" fmla="*/ 0 w 1682750"/>
              <a:gd name="connsiteY62"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79500 w 1682750"/>
              <a:gd name="connsiteY9" fmla="*/ 476250 h 1317625"/>
              <a:gd name="connsiteX10" fmla="*/ 1061508 w 1682750"/>
              <a:gd name="connsiteY10" fmla="*/ 426509 h 1317625"/>
              <a:gd name="connsiteX11" fmla="*/ 984250 w 1682750"/>
              <a:gd name="connsiteY11" fmla="*/ 411691 h 1317625"/>
              <a:gd name="connsiteX12" fmla="*/ 746125 w 1682750"/>
              <a:gd name="connsiteY12" fmla="*/ 444500 h 1317625"/>
              <a:gd name="connsiteX13" fmla="*/ 592667 w 1682750"/>
              <a:gd name="connsiteY13" fmla="*/ 570442 h 1317625"/>
              <a:gd name="connsiteX14" fmla="*/ 491066 w 1682750"/>
              <a:gd name="connsiteY14" fmla="*/ 694267 h 1317625"/>
              <a:gd name="connsiteX15" fmla="*/ 444500 w 1682750"/>
              <a:gd name="connsiteY15" fmla="*/ 841375 h 1317625"/>
              <a:gd name="connsiteX16" fmla="*/ 460375 w 1682750"/>
              <a:gd name="connsiteY16" fmla="*/ 1079500 h 1317625"/>
              <a:gd name="connsiteX17" fmla="*/ 476250 w 1682750"/>
              <a:gd name="connsiteY17" fmla="*/ 1127125 h 1317625"/>
              <a:gd name="connsiteX18" fmla="*/ 571500 w 1682750"/>
              <a:gd name="connsiteY18" fmla="*/ 1190625 h 1317625"/>
              <a:gd name="connsiteX19" fmla="*/ 619125 w 1682750"/>
              <a:gd name="connsiteY19" fmla="*/ 1222375 h 1317625"/>
              <a:gd name="connsiteX20" fmla="*/ 650875 w 1682750"/>
              <a:gd name="connsiteY20" fmla="*/ 1270000 h 1317625"/>
              <a:gd name="connsiteX21" fmla="*/ 698500 w 1682750"/>
              <a:gd name="connsiteY21" fmla="*/ 1285875 h 1317625"/>
              <a:gd name="connsiteX22" fmla="*/ 746125 w 1682750"/>
              <a:gd name="connsiteY22" fmla="*/ 1317625 h 1317625"/>
              <a:gd name="connsiteX23" fmla="*/ 1111250 w 1682750"/>
              <a:gd name="connsiteY23" fmla="*/ 1301750 h 1317625"/>
              <a:gd name="connsiteX24" fmla="*/ 1174750 w 1682750"/>
              <a:gd name="connsiteY24" fmla="*/ 1285875 h 1317625"/>
              <a:gd name="connsiteX25" fmla="*/ 1270000 w 1682750"/>
              <a:gd name="connsiteY25" fmla="*/ 1254125 h 1317625"/>
              <a:gd name="connsiteX26" fmla="*/ 1317625 w 1682750"/>
              <a:gd name="connsiteY26" fmla="*/ 1238250 h 1317625"/>
              <a:gd name="connsiteX27" fmla="*/ 1365250 w 1682750"/>
              <a:gd name="connsiteY27" fmla="*/ 1206500 h 1317625"/>
              <a:gd name="connsiteX28" fmla="*/ 1397000 w 1682750"/>
              <a:gd name="connsiteY28" fmla="*/ 1158875 h 1317625"/>
              <a:gd name="connsiteX29" fmla="*/ 1492250 w 1682750"/>
              <a:gd name="connsiteY29" fmla="*/ 1095375 h 1317625"/>
              <a:gd name="connsiteX30" fmla="*/ 1524000 w 1682750"/>
              <a:gd name="connsiteY30" fmla="*/ 1047750 h 1317625"/>
              <a:gd name="connsiteX31" fmla="*/ 1539875 w 1682750"/>
              <a:gd name="connsiteY31" fmla="*/ 1000125 h 1317625"/>
              <a:gd name="connsiteX32" fmla="*/ 1603375 w 1682750"/>
              <a:gd name="connsiteY32" fmla="*/ 904875 h 1317625"/>
              <a:gd name="connsiteX33" fmla="*/ 1635125 w 1682750"/>
              <a:gd name="connsiteY33" fmla="*/ 809625 h 1317625"/>
              <a:gd name="connsiteX34" fmla="*/ 1651000 w 1682750"/>
              <a:gd name="connsiteY34" fmla="*/ 762000 h 1317625"/>
              <a:gd name="connsiteX35" fmla="*/ 1682750 w 1682750"/>
              <a:gd name="connsiteY35" fmla="*/ 714375 h 1317625"/>
              <a:gd name="connsiteX36" fmla="*/ 1666875 w 1682750"/>
              <a:gd name="connsiteY36" fmla="*/ 492125 h 1317625"/>
              <a:gd name="connsiteX37" fmla="*/ 1651000 w 1682750"/>
              <a:gd name="connsiteY37" fmla="*/ 444500 h 1317625"/>
              <a:gd name="connsiteX38" fmla="*/ 1587500 w 1682750"/>
              <a:gd name="connsiteY38" fmla="*/ 349250 h 1317625"/>
              <a:gd name="connsiteX39" fmla="*/ 1539875 w 1682750"/>
              <a:gd name="connsiteY39" fmla="*/ 317500 h 1317625"/>
              <a:gd name="connsiteX40" fmla="*/ 1476375 w 1682750"/>
              <a:gd name="connsiteY40" fmla="*/ 238125 h 1317625"/>
              <a:gd name="connsiteX41" fmla="*/ 1444625 w 1682750"/>
              <a:gd name="connsiteY41" fmla="*/ 190500 h 1317625"/>
              <a:gd name="connsiteX42" fmla="*/ 1349375 w 1682750"/>
              <a:gd name="connsiteY42" fmla="*/ 142875 h 1317625"/>
              <a:gd name="connsiteX43" fmla="*/ 1317625 w 1682750"/>
              <a:gd name="connsiteY43" fmla="*/ 95250 h 1317625"/>
              <a:gd name="connsiteX44" fmla="*/ 1222375 w 1682750"/>
              <a:gd name="connsiteY44" fmla="*/ 63500 h 1317625"/>
              <a:gd name="connsiteX45" fmla="*/ 1174750 w 1682750"/>
              <a:gd name="connsiteY45" fmla="*/ 31750 h 1317625"/>
              <a:gd name="connsiteX46" fmla="*/ 1063625 w 1682750"/>
              <a:gd name="connsiteY46" fmla="*/ 0 h 1317625"/>
              <a:gd name="connsiteX47" fmla="*/ 825500 w 1682750"/>
              <a:gd name="connsiteY47" fmla="*/ 15875 h 1317625"/>
              <a:gd name="connsiteX48" fmla="*/ 698500 w 1682750"/>
              <a:gd name="connsiteY48" fmla="*/ 47625 h 1317625"/>
              <a:gd name="connsiteX49" fmla="*/ 555625 w 1682750"/>
              <a:gd name="connsiteY49" fmla="*/ 63500 h 1317625"/>
              <a:gd name="connsiteX50" fmla="*/ 508000 w 1682750"/>
              <a:gd name="connsiteY50" fmla="*/ 79375 h 1317625"/>
              <a:gd name="connsiteX51" fmla="*/ 492125 w 1682750"/>
              <a:gd name="connsiteY51" fmla="*/ 127000 h 1317625"/>
              <a:gd name="connsiteX52" fmla="*/ 396875 w 1682750"/>
              <a:gd name="connsiteY52" fmla="*/ 158750 h 1317625"/>
              <a:gd name="connsiteX53" fmla="*/ 349250 w 1682750"/>
              <a:gd name="connsiteY53" fmla="*/ 206375 h 1317625"/>
              <a:gd name="connsiteX54" fmla="*/ 301625 w 1682750"/>
              <a:gd name="connsiteY54" fmla="*/ 238125 h 1317625"/>
              <a:gd name="connsiteX55" fmla="*/ 238125 w 1682750"/>
              <a:gd name="connsiteY55" fmla="*/ 333375 h 1317625"/>
              <a:gd name="connsiteX56" fmla="*/ 142875 w 1682750"/>
              <a:gd name="connsiteY56" fmla="*/ 396875 h 1317625"/>
              <a:gd name="connsiteX57" fmla="*/ 111125 w 1682750"/>
              <a:gd name="connsiteY57" fmla="*/ 444500 h 1317625"/>
              <a:gd name="connsiteX58" fmla="*/ 79375 w 1682750"/>
              <a:gd name="connsiteY58" fmla="*/ 539750 h 1317625"/>
              <a:gd name="connsiteX59" fmla="*/ 15875 w 1682750"/>
              <a:gd name="connsiteY59" fmla="*/ 682625 h 1317625"/>
              <a:gd name="connsiteX60" fmla="*/ 0 w 1682750"/>
              <a:gd name="connsiteY60" fmla="*/ 730250 h 1317625"/>
              <a:gd name="connsiteX61" fmla="*/ 0 w 1682750"/>
              <a:gd name="connsiteY61"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27125 w 1682750"/>
              <a:gd name="connsiteY8" fmla="*/ 492125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38250 w 1682750"/>
              <a:gd name="connsiteY6" fmla="*/ 571500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54125 w 1682750"/>
              <a:gd name="connsiteY5" fmla="*/ 682625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38250 w 1682750"/>
              <a:gd name="connsiteY4" fmla="*/ 7302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4750 w 1682750"/>
              <a:gd name="connsiteY3" fmla="*/ 8731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27125 w 1682750"/>
              <a:gd name="connsiteY2" fmla="*/ 904875 h 1317625"/>
              <a:gd name="connsiteX3" fmla="*/ 1178984 w 1682750"/>
              <a:gd name="connsiteY3" fmla="*/ 911225 h 1317625"/>
              <a:gd name="connsiteX4" fmla="*/ 1259417 w 1682750"/>
              <a:gd name="connsiteY4" fmla="*/ 806450 h 1317625"/>
              <a:gd name="connsiteX5" fmla="*/ 1271059 w 1682750"/>
              <a:gd name="connsiteY5" fmla="*/ 729192 h 1317625"/>
              <a:gd name="connsiteX6" fmla="*/ 1276350 w 1682750"/>
              <a:gd name="connsiteY6" fmla="*/ 588434 h 1317625"/>
              <a:gd name="connsiteX7" fmla="*/ 1222375 w 1682750"/>
              <a:gd name="connsiteY7" fmla="*/ 523875 h 1317625"/>
              <a:gd name="connsiteX8" fmla="*/ 1160991 w 1682750"/>
              <a:gd name="connsiteY8" fmla="*/ 458258 h 1317625"/>
              <a:gd name="connsiteX9" fmla="*/ 1061508 w 1682750"/>
              <a:gd name="connsiteY9" fmla="*/ 426509 h 1317625"/>
              <a:gd name="connsiteX10" fmla="*/ 984250 w 1682750"/>
              <a:gd name="connsiteY10" fmla="*/ 411691 h 1317625"/>
              <a:gd name="connsiteX11" fmla="*/ 746125 w 1682750"/>
              <a:gd name="connsiteY11" fmla="*/ 444500 h 1317625"/>
              <a:gd name="connsiteX12" fmla="*/ 592667 w 1682750"/>
              <a:gd name="connsiteY12" fmla="*/ 570442 h 1317625"/>
              <a:gd name="connsiteX13" fmla="*/ 491066 w 1682750"/>
              <a:gd name="connsiteY13" fmla="*/ 694267 h 1317625"/>
              <a:gd name="connsiteX14" fmla="*/ 444500 w 1682750"/>
              <a:gd name="connsiteY14" fmla="*/ 841375 h 1317625"/>
              <a:gd name="connsiteX15" fmla="*/ 460375 w 1682750"/>
              <a:gd name="connsiteY15" fmla="*/ 1079500 h 1317625"/>
              <a:gd name="connsiteX16" fmla="*/ 476250 w 1682750"/>
              <a:gd name="connsiteY16" fmla="*/ 1127125 h 1317625"/>
              <a:gd name="connsiteX17" fmla="*/ 571500 w 1682750"/>
              <a:gd name="connsiteY17" fmla="*/ 1190625 h 1317625"/>
              <a:gd name="connsiteX18" fmla="*/ 619125 w 1682750"/>
              <a:gd name="connsiteY18" fmla="*/ 1222375 h 1317625"/>
              <a:gd name="connsiteX19" fmla="*/ 650875 w 1682750"/>
              <a:gd name="connsiteY19" fmla="*/ 1270000 h 1317625"/>
              <a:gd name="connsiteX20" fmla="*/ 698500 w 1682750"/>
              <a:gd name="connsiteY20" fmla="*/ 1285875 h 1317625"/>
              <a:gd name="connsiteX21" fmla="*/ 746125 w 1682750"/>
              <a:gd name="connsiteY21" fmla="*/ 1317625 h 1317625"/>
              <a:gd name="connsiteX22" fmla="*/ 1111250 w 1682750"/>
              <a:gd name="connsiteY22" fmla="*/ 1301750 h 1317625"/>
              <a:gd name="connsiteX23" fmla="*/ 1174750 w 1682750"/>
              <a:gd name="connsiteY23" fmla="*/ 1285875 h 1317625"/>
              <a:gd name="connsiteX24" fmla="*/ 1270000 w 1682750"/>
              <a:gd name="connsiteY24" fmla="*/ 1254125 h 1317625"/>
              <a:gd name="connsiteX25" fmla="*/ 1317625 w 1682750"/>
              <a:gd name="connsiteY25" fmla="*/ 1238250 h 1317625"/>
              <a:gd name="connsiteX26" fmla="*/ 1365250 w 1682750"/>
              <a:gd name="connsiteY26" fmla="*/ 1206500 h 1317625"/>
              <a:gd name="connsiteX27" fmla="*/ 1397000 w 1682750"/>
              <a:gd name="connsiteY27" fmla="*/ 1158875 h 1317625"/>
              <a:gd name="connsiteX28" fmla="*/ 1492250 w 1682750"/>
              <a:gd name="connsiteY28" fmla="*/ 1095375 h 1317625"/>
              <a:gd name="connsiteX29" fmla="*/ 1524000 w 1682750"/>
              <a:gd name="connsiteY29" fmla="*/ 1047750 h 1317625"/>
              <a:gd name="connsiteX30" fmla="*/ 1539875 w 1682750"/>
              <a:gd name="connsiteY30" fmla="*/ 1000125 h 1317625"/>
              <a:gd name="connsiteX31" fmla="*/ 1603375 w 1682750"/>
              <a:gd name="connsiteY31" fmla="*/ 904875 h 1317625"/>
              <a:gd name="connsiteX32" fmla="*/ 1635125 w 1682750"/>
              <a:gd name="connsiteY32" fmla="*/ 809625 h 1317625"/>
              <a:gd name="connsiteX33" fmla="*/ 1651000 w 1682750"/>
              <a:gd name="connsiteY33" fmla="*/ 762000 h 1317625"/>
              <a:gd name="connsiteX34" fmla="*/ 1682750 w 1682750"/>
              <a:gd name="connsiteY34" fmla="*/ 714375 h 1317625"/>
              <a:gd name="connsiteX35" fmla="*/ 1666875 w 1682750"/>
              <a:gd name="connsiteY35" fmla="*/ 492125 h 1317625"/>
              <a:gd name="connsiteX36" fmla="*/ 1651000 w 1682750"/>
              <a:gd name="connsiteY36" fmla="*/ 444500 h 1317625"/>
              <a:gd name="connsiteX37" fmla="*/ 1587500 w 1682750"/>
              <a:gd name="connsiteY37" fmla="*/ 349250 h 1317625"/>
              <a:gd name="connsiteX38" fmla="*/ 1539875 w 1682750"/>
              <a:gd name="connsiteY38" fmla="*/ 317500 h 1317625"/>
              <a:gd name="connsiteX39" fmla="*/ 1476375 w 1682750"/>
              <a:gd name="connsiteY39" fmla="*/ 238125 h 1317625"/>
              <a:gd name="connsiteX40" fmla="*/ 1444625 w 1682750"/>
              <a:gd name="connsiteY40" fmla="*/ 190500 h 1317625"/>
              <a:gd name="connsiteX41" fmla="*/ 1349375 w 1682750"/>
              <a:gd name="connsiteY41" fmla="*/ 142875 h 1317625"/>
              <a:gd name="connsiteX42" fmla="*/ 1317625 w 1682750"/>
              <a:gd name="connsiteY42" fmla="*/ 95250 h 1317625"/>
              <a:gd name="connsiteX43" fmla="*/ 1222375 w 1682750"/>
              <a:gd name="connsiteY43" fmla="*/ 63500 h 1317625"/>
              <a:gd name="connsiteX44" fmla="*/ 1174750 w 1682750"/>
              <a:gd name="connsiteY44" fmla="*/ 31750 h 1317625"/>
              <a:gd name="connsiteX45" fmla="*/ 1063625 w 1682750"/>
              <a:gd name="connsiteY45" fmla="*/ 0 h 1317625"/>
              <a:gd name="connsiteX46" fmla="*/ 825500 w 1682750"/>
              <a:gd name="connsiteY46" fmla="*/ 15875 h 1317625"/>
              <a:gd name="connsiteX47" fmla="*/ 698500 w 1682750"/>
              <a:gd name="connsiteY47" fmla="*/ 47625 h 1317625"/>
              <a:gd name="connsiteX48" fmla="*/ 555625 w 1682750"/>
              <a:gd name="connsiteY48" fmla="*/ 63500 h 1317625"/>
              <a:gd name="connsiteX49" fmla="*/ 508000 w 1682750"/>
              <a:gd name="connsiteY49" fmla="*/ 79375 h 1317625"/>
              <a:gd name="connsiteX50" fmla="*/ 492125 w 1682750"/>
              <a:gd name="connsiteY50" fmla="*/ 127000 h 1317625"/>
              <a:gd name="connsiteX51" fmla="*/ 396875 w 1682750"/>
              <a:gd name="connsiteY51" fmla="*/ 158750 h 1317625"/>
              <a:gd name="connsiteX52" fmla="*/ 349250 w 1682750"/>
              <a:gd name="connsiteY52" fmla="*/ 206375 h 1317625"/>
              <a:gd name="connsiteX53" fmla="*/ 301625 w 1682750"/>
              <a:gd name="connsiteY53" fmla="*/ 238125 h 1317625"/>
              <a:gd name="connsiteX54" fmla="*/ 238125 w 1682750"/>
              <a:gd name="connsiteY54" fmla="*/ 333375 h 1317625"/>
              <a:gd name="connsiteX55" fmla="*/ 142875 w 1682750"/>
              <a:gd name="connsiteY55" fmla="*/ 396875 h 1317625"/>
              <a:gd name="connsiteX56" fmla="*/ 111125 w 1682750"/>
              <a:gd name="connsiteY56" fmla="*/ 444500 h 1317625"/>
              <a:gd name="connsiteX57" fmla="*/ 79375 w 1682750"/>
              <a:gd name="connsiteY57" fmla="*/ 539750 h 1317625"/>
              <a:gd name="connsiteX58" fmla="*/ 15875 w 1682750"/>
              <a:gd name="connsiteY58" fmla="*/ 682625 h 1317625"/>
              <a:gd name="connsiteX59" fmla="*/ 0 w 1682750"/>
              <a:gd name="connsiteY59" fmla="*/ 730250 h 1317625"/>
              <a:gd name="connsiteX60" fmla="*/ 0 w 1682750"/>
              <a:gd name="connsiteY60" fmla="*/ 1079500 h 1317625"/>
              <a:gd name="connsiteX0" fmla="*/ 952500 w 1682750"/>
              <a:gd name="connsiteY0" fmla="*/ 984250 h 1317625"/>
              <a:gd name="connsiteX1" fmla="*/ 1095375 w 1682750"/>
              <a:gd name="connsiteY1" fmla="*/ 952500 h 1317625"/>
              <a:gd name="connsiteX2" fmla="*/ 1178984 w 1682750"/>
              <a:gd name="connsiteY2" fmla="*/ 911225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71059 w 1682750"/>
              <a:gd name="connsiteY4" fmla="*/ 729192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92667 w 1682750"/>
              <a:gd name="connsiteY11" fmla="*/ 570442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60375 w 1682750"/>
              <a:gd name="connsiteY14" fmla="*/ 10795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41375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190625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19125 w 1682750"/>
              <a:gd name="connsiteY17" fmla="*/ 1222375 h 1317625"/>
              <a:gd name="connsiteX18" fmla="*/ 650875 w 1682750"/>
              <a:gd name="connsiteY18" fmla="*/ 1270000 h 1317625"/>
              <a:gd name="connsiteX19" fmla="*/ 698500 w 1682750"/>
              <a:gd name="connsiteY19" fmla="*/ 1285875 h 1317625"/>
              <a:gd name="connsiteX20" fmla="*/ 746125 w 1682750"/>
              <a:gd name="connsiteY20" fmla="*/ 1317625 h 1317625"/>
              <a:gd name="connsiteX21" fmla="*/ 1111250 w 1682750"/>
              <a:gd name="connsiteY21" fmla="*/ 1301750 h 1317625"/>
              <a:gd name="connsiteX22" fmla="*/ 1174750 w 1682750"/>
              <a:gd name="connsiteY22" fmla="*/ 1285875 h 1317625"/>
              <a:gd name="connsiteX23" fmla="*/ 1270000 w 1682750"/>
              <a:gd name="connsiteY23" fmla="*/ 1254125 h 1317625"/>
              <a:gd name="connsiteX24" fmla="*/ 1317625 w 1682750"/>
              <a:gd name="connsiteY24" fmla="*/ 1238250 h 1317625"/>
              <a:gd name="connsiteX25" fmla="*/ 1365250 w 1682750"/>
              <a:gd name="connsiteY25" fmla="*/ 1206500 h 1317625"/>
              <a:gd name="connsiteX26" fmla="*/ 1397000 w 1682750"/>
              <a:gd name="connsiteY26" fmla="*/ 1158875 h 1317625"/>
              <a:gd name="connsiteX27" fmla="*/ 1492250 w 1682750"/>
              <a:gd name="connsiteY27" fmla="*/ 1095375 h 1317625"/>
              <a:gd name="connsiteX28" fmla="*/ 1524000 w 1682750"/>
              <a:gd name="connsiteY28" fmla="*/ 1047750 h 1317625"/>
              <a:gd name="connsiteX29" fmla="*/ 1539875 w 1682750"/>
              <a:gd name="connsiteY29" fmla="*/ 1000125 h 1317625"/>
              <a:gd name="connsiteX30" fmla="*/ 1603375 w 1682750"/>
              <a:gd name="connsiteY30" fmla="*/ 904875 h 1317625"/>
              <a:gd name="connsiteX31" fmla="*/ 1635125 w 1682750"/>
              <a:gd name="connsiteY31" fmla="*/ 809625 h 1317625"/>
              <a:gd name="connsiteX32" fmla="*/ 1651000 w 1682750"/>
              <a:gd name="connsiteY32" fmla="*/ 762000 h 1317625"/>
              <a:gd name="connsiteX33" fmla="*/ 1682750 w 1682750"/>
              <a:gd name="connsiteY33" fmla="*/ 714375 h 1317625"/>
              <a:gd name="connsiteX34" fmla="*/ 1666875 w 1682750"/>
              <a:gd name="connsiteY34" fmla="*/ 492125 h 1317625"/>
              <a:gd name="connsiteX35" fmla="*/ 1651000 w 1682750"/>
              <a:gd name="connsiteY35" fmla="*/ 444500 h 1317625"/>
              <a:gd name="connsiteX36" fmla="*/ 1587500 w 1682750"/>
              <a:gd name="connsiteY36" fmla="*/ 349250 h 1317625"/>
              <a:gd name="connsiteX37" fmla="*/ 1539875 w 1682750"/>
              <a:gd name="connsiteY37" fmla="*/ 317500 h 1317625"/>
              <a:gd name="connsiteX38" fmla="*/ 1476375 w 1682750"/>
              <a:gd name="connsiteY38" fmla="*/ 238125 h 1317625"/>
              <a:gd name="connsiteX39" fmla="*/ 1444625 w 1682750"/>
              <a:gd name="connsiteY39" fmla="*/ 190500 h 1317625"/>
              <a:gd name="connsiteX40" fmla="*/ 1349375 w 1682750"/>
              <a:gd name="connsiteY40" fmla="*/ 142875 h 1317625"/>
              <a:gd name="connsiteX41" fmla="*/ 1317625 w 1682750"/>
              <a:gd name="connsiteY41" fmla="*/ 95250 h 1317625"/>
              <a:gd name="connsiteX42" fmla="*/ 1222375 w 1682750"/>
              <a:gd name="connsiteY42" fmla="*/ 63500 h 1317625"/>
              <a:gd name="connsiteX43" fmla="*/ 1174750 w 1682750"/>
              <a:gd name="connsiteY43" fmla="*/ 31750 h 1317625"/>
              <a:gd name="connsiteX44" fmla="*/ 1063625 w 1682750"/>
              <a:gd name="connsiteY44" fmla="*/ 0 h 1317625"/>
              <a:gd name="connsiteX45" fmla="*/ 825500 w 1682750"/>
              <a:gd name="connsiteY45" fmla="*/ 15875 h 1317625"/>
              <a:gd name="connsiteX46" fmla="*/ 698500 w 1682750"/>
              <a:gd name="connsiteY46" fmla="*/ 47625 h 1317625"/>
              <a:gd name="connsiteX47" fmla="*/ 555625 w 1682750"/>
              <a:gd name="connsiteY47" fmla="*/ 63500 h 1317625"/>
              <a:gd name="connsiteX48" fmla="*/ 508000 w 1682750"/>
              <a:gd name="connsiteY48" fmla="*/ 79375 h 1317625"/>
              <a:gd name="connsiteX49" fmla="*/ 492125 w 1682750"/>
              <a:gd name="connsiteY49" fmla="*/ 127000 h 1317625"/>
              <a:gd name="connsiteX50" fmla="*/ 396875 w 1682750"/>
              <a:gd name="connsiteY50" fmla="*/ 158750 h 1317625"/>
              <a:gd name="connsiteX51" fmla="*/ 349250 w 1682750"/>
              <a:gd name="connsiteY51" fmla="*/ 206375 h 1317625"/>
              <a:gd name="connsiteX52" fmla="*/ 301625 w 1682750"/>
              <a:gd name="connsiteY52" fmla="*/ 238125 h 1317625"/>
              <a:gd name="connsiteX53" fmla="*/ 238125 w 1682750"/>
              <a:gd name="connsiteY53" fmla="*/ 333375 h 1317625"/>
              <a:gd name="connsiteX54" fmla="*/ 142875 w 1682750"/>
              <a:gd name="connsiteY54" fmla="*/ 396875 h 1317625"/>
              <a:gd name="connsiteX55" fmla="*/ 111125 w 1682750"/>
              <a:gd name="connsiteY55" fmla="*/ 444500 h 1317625"/>
              <a:gd name="connsiteX56" fmla="*/ 79375 w 1682750"/>
              <a:gd name="connsiteY56" fmla="*/ 539750 h 1317625"/>
              <a:gd name="connsiteX57" fmla="*/ 15875 w 1682750"/>
              <a:gd name="connsiteY57" fmla="*/ 682625 h 1317625"/>
              <a:gd name="connsiteX58" fmla="*/ 0 w 1682750"/>
              <a:gd name="connsiteY58" fmla="*/ 730250 h 1317625"/>
              <a:gd name="connsiteX59" fmla="*/ 0 w 1682750"/>
              <a:gd name="connsiteY59" fmla="*/ 1079500 h 1317625"/>
              <a:gd name="connsiteX0" fmla="*/ 952500 w 1682750"/>
              <a:gd name="connsiteY0" fmla="*/ 984250 h 1317625"/>
              <a:gd name="connsiteX1" fmla="*/ 1095375 w 1682750"/>
              <a:gd name="connsiteY1" fmla="*/ 952500 h 1317625"/>
              <a:gd name="connsiteX2" fmla="*/ 1187451 w 1682750"/>
              <a:gd name="connsiteY2" fmla="*/ 894291 h 1317625"/>
              <a:gd name="connsiteX3" fmla="*/ 1259417 w 1682750"/>
              <a:gd name="connsiteY3" fmla="*/ 806450 h 1317625"/>
              <a:gd name="connsiteX4" fmla="*/ 1283759 w 1682750"/>
              <a:gd name="connsiteY4" fmla="*/ 699559 h 1317625"/>
              <a:gd name="connsiteX5" fmla="*/ 1276350 w 1682750"/>
              <a:gd name="connsiteY5" fmla="*/ 588434 h 1317625"/>
              <a:gd name="connsiteX6" fmla="*/ 1222375 w 1682750"/>
              <a:gd name="connsiteY6" fmla="*/ 523875 h 1317625"/>
              <a:gd name="connsiteX7" fmla="*/ 1160991 w 1682750"/>
              <a:gd name="connsiteY7" fmla="*/ 458258 h 1317625"/>
              <a:gd name="connsiteX8" fmla="*/ 1061508 w 1682750"/>
              <a:gd name="connsiteY8" fmla="*/ 426509 h 1317625"/>
              <a:gd name="connsiteX9" fmla="*/ 984250 w 1682750"/>
              <a:gd name="connsiteY9" fmla="*/ 411691 h 1317625"/>
              <a:gd name="connsiteX10" fmla="*/ 746125 w 1682750"/>
              <a:gd name="connsiteY10" fmla="*/ 444500 h 1317625"/>
              <a:gd name="connsiteX11" fmla="*/ 584200 w 1682750"/>
              <a:gd name="connsiteY11" fmla="*/ 561976 h 1317625"/>
              <a:gd name="connsiteX12" fmla="*/ 491066 w 1682750"/>
              <a:gd name="connsiteY12" fmla="*/ 694267 h 1317625"/>
              <a:gd name="connsiteX13" fmla="*/ 444500 w 1682750"/>
              <a:gd name="connsiteY13" fmla="*/ 811741 h 1317625"/>
              <a:gd name="connsiteX14" fmla="*/ 434975 w 1682750"/>
              <a:gd name="connsiteY14" fmla="*/ 1003300 h 1317625"/>
              <a:gd name="connsiteX15" fmla="*/ 476250 w 1682750"/>
              <a:gd name="connsiteY15" fmla="*/ 1127125 h 1317625"/>
              <a:gd name="connsiteX16" fmla="*/ 571500 w 1682750"/>
              <a:gd name="connsiteY16" fmla="*/ 1224492 h 1317625"/>
              <a:gd name="connsiteX17" fmla="*/ 650875 w 1682750"/>
              <a:gd name="connsiteY17" fmla="*/ 1270000 h 1317625"/>
              <a:gd name="connsiteX18" fmla="*/ 698500 w 1682750"/>
              <a:gd name="connsiteY18" fmla="*/ 1285875 h 1317625"/>
              <a:gd name="connsiteX19" fmla="*/ 746125 w 1682750"/>
              <a:gd name="connsiteY19" fmla="*/ 1317625 h 1317625"/>
              <a:gd name="connsiteX20" fmla="*/ 1111250 w 1682750"/>
              <a:gd name="connsiteY20" fmla="*/ 1301750 h 1317625"/>
              <a:gd name="connsiteX21" fmla="*/ 1174750 w 1682750"/>
              <a:gd name="connsiteY21" fmla="*/ 1285875 h 1317625"/>
              <a:gd name="connsiteX22" fmla="*/ 1270000 w 1682750"/>
              <a:gd name="connsiteY22" fmla="*/ 1254125 h 1317625"/>
              <a:gd name="connsiteX23" fmla="*/ 1317625 w 1682750"/>
              <a:gd name="connsiteY23" fmla="*/ 1238250 h 1317625"/>
              <a:gd name="connsiteX24" fmla="*/ 1365250 w 1682750"/>
              <a:gd name="connsiteY24" fmla="*/ 1206500 h 1317625"/>
              <a:gd name="connsiteX25" fmla="*/ 1397000 w 1682750"/>
              <a:gd name="connsiteY25" fmla="*/ 1158875 h 1317625"/>
              <a:gd name="connsiteX26" fmla="*/ 1492250 w 1682750"/>
              <a:gd name="connsiteY26" fmla="*/ 1095375 h 1317625"/>
              <a:gd name="connsiteX27" fmla="*/ 1524000 w 1682750"/>
              <a:gd name="connsiteY27" fmla="*/ 1047750 h 1317625"/>
              <a:gd name="connsiteX28" fmla="*/ 1539875 w 1682750"/>
              <a:gd name="connsiteY28" fmla="*/ 1000125 h 1317625"/>
              <a:gd name="connsiteX29" fmla="*/ 1603375 w 1682750"/>
              <a:gd name="connsiteY29" fmla="*/ 904875 h 1317625"/>
              <a:gd name="connsiteX30" fmla="*/ 1635125 w 1682750"/>
              <a:gd name="connsiteY30" fmla="*/ 809625 h 1317625"/>
              <a:gd name="connsiteX31" fmla="*/ 1651000 w 1682750"/>
              <a:gd name="connsiteY31" fmla="*/ 762000 h 1317625"/>
              <a:gd name="connsiteX32" fmla="*/ 1682750 w 1682750"/>
              <a:gd name="connsiteY32" fmla="*/ 714375 h 1317625"/>
              <a:gd name="connsiteX33" fmla="*/ 1666875 w 1682750"/>
              <a:gd name="connsiteY33" fmla="*/ 492125 h 1317625"/>
              <a:gd name="connsiteX34" fmla="*/ 1651000 w 1682750"/>
              <a:gd name="connsiteY34" fmla="*/ 444500 h 1317625"/>
              <a:gd name="connsiteX35" fmla="*/ 1587500 w 1682750"/>
              <a:gd name="connsiteY35" fmla="*/ 349250 h 1317625"/>
              <a:gd name="connsiteX36" fmla="*/ 1539875 w 1682750"/>
              <a:gd name="connsiteY36" fmla="*/ 317500 h 1317625"/>
              <a:gd name="connsiteX37" fmla="*/ 1476375 w 1682750"/>
              <a:gd name="connsiteY37" fmla="*/ 238125 h 1317625"/>
              <a:gd name="connsiteX38" fmla="*/ 1444625 w 1682750"/>
              <a:gd name="connsiteY38" fmla="*/ 190500 h 1317625"/>
              <a:gd name="connsiteX39" fmla="*/ 1349375 w 1682750"/>
              <a:gd name="connsiteY39" fmla="*/ 142875 h 1317625"/>
              <a:gd name="connsiteX40" fmla="*/ 1317625 w 1682750"/>
              <a:gd name="connsiteY40" fmla="*/ 95250 h 1317625"/>
              <a:gd name="connsiteX41" fmla="*/ 1222375 w 1682750"/>
              <a:gd name="connsiteY41" fmla="*/ 63500 h 1317625"/>
              <a:gd name="connsiteX42" fmla="*/ 1174750 w 1682750"/>
              <a:gd name="connsiteY42" fmla="*/ 31750 h 1317625"/>
              <a:gd name="connsiteX43" fmla="*/ 1063625 w 1682750"/>
              <a:gd name="connsiteY43" fmla="*/ 0 h 1317625"/>
              <a:gd name="connsiteX44" fmla="*/ 825500 w 1682750"/>
              <a:gd name="connsiteY44" fmla="*/ 15875 h 1317625"/>
              <a:gd name="connsiteX45" fmla="*/ 698500 w 1682750"/>
              <a:gd name="connsiteY45" fmla="*/ 47625 h 1317625"/>
              <a:gd name="connsiteX46" fmla="*/ 555625 w 1682750"/>
              <a:gd name="connsiteY46" fmla="*/ 63500 h 1317625"/>
              <a:gd name="connsiteX47" fmla="*/ 508000 w 1682750"/>
              <a:gd name="connsiteY47" fmla="*/ 79375 h 1317625"/>
              <a:gd name="connsiteX48" fmla="*/ 492125 w 1682750"/>
              <a:gd name="connsiteY48" fmla="*/ 127000 h 1317625"/>
              <a:gd name="connsiteX49" fmla="*/ 396875 w 1682750"/>
              <a:gd name="connsiteY49" fmla="*/ 158750 h 1317625"/>
              <a:gd name="connsiteX50" fmla="*/ 349250 w 1682750"/>
              <a:gd name="connsiteY50" fmla="*/ 206375 h 1317625"/>
              <a:gd name="connsiteX51" fmla="*/ 301625 w 1682750"/>
              <a:gd name="connsiteY51" fmla="*/ 238125 h 1317625"/>
              <a:gd name="connsiteX52" fmla="*/ 238125 w 1682750"/>
              <a:gd name="connsiteY52" fmla="*/ 333375 h 1317625"/>
              <a:gd name="connsiteX53" fmla="*/ 142875 w 1682750"/>
              <a:gd name="connsiteY53" fmla="*/ 396875 h 1317625"/>
              <a:gd name="connsiteX54" fmla="*/ 111125 w 1682750"/>
              <a:gd name="connsiteY54" fmla="*/ 444500 h 1317625"/>
              <a:gd name="connsiteX55" fmla="*/ 79375 w 1682750"/>
              <a:gd name="connsiteY55" fmla="*/ 539750 h 1317625"/>
              <a:gd name="connsiteX56" fmla="*/ 15875 w 1682750"/>
              <a:gd name="connsiteY56" fmla="*/ 682625 h 1317625"/>
              <a:gd name="connsiteX57" fmla="*/ 0 w 1682750"/>
              <a:gd name="connsiteY57" fmla="*/ 730250 h 1317625"/>
              <a:gd name="connsiteX58" fmla="*/ 0 w 1682750"/>
              <a:gd name="connsiteY58" fmla="*/ 1079500 h 1317625"/>
              <a:gd name="connsiteX0" fmla="*/ 952500 w 1682750"/>
              <a:gd name="connsiteY0" fmla="*/ 984250 h 1381125"/>
              <a:gd name="connsiteX1" fmla="*/ 1095375 w 1682750"/>
              <a:gd name="connsiteY1" fmla="*/ 952500 h 1381125"/>
              <a:gd name="connsiteX2" fmla="*/ 1187451 w 1682750"/>
              <a:gd name="connsiteY2" fmla="*/ 894291 h 1381125"/>
              <a:gd name="connsiteX3" fmla="*/ 1259417 w 1682750"/>
              <a:gd name="connsiteY3" fmla="*/ 806450 h 1381125"/>
              <a:gd name="connsiteX4" fmla="*/ 1283759 w 1682750"/>
              <a:gd name="connsiteY4" fmla="*/ 699559 h 1381125"/>
              <a:gd name="connsiteX5" fmla="*/ 1276350 w 1682750"/>
              <a:gd name="connsiteY5" fmla="*/ 588434 h 1381125"/>
              <a:gd name="connsiteX6" fmla="*/ 1222375 w 1682750"/>
              <a:gd name="connsiteY6" fmla="*/ 523875 h 1381125"/>
              <a:gd name="connsiteX7" fmla="*/ 1160991 w 1682750"/>
              <a:gd name="connsiteY7" fmla="*/ 458258 h 1381125"/>
              <a:gd name="connsiteX8" fmla="*/ 1061508 w 1682750"/>
              <a:gd name="connsiteY8" fmla="*/ 426509 h 1381125"/>
              <a:gd name="connsiteX9" fmla="*/ 984250 w 1682750"/>
              <a:gd name="connsiteY9" fmla="*/ 411691 h 1381125"/>
              <a:gd name="connsiteX10" fmla="*/ 746125 w 1682750"/>
              <a:gd name="connsiteY10" fmla="*/ 444500 h 1381125"/>
              <a:gd name="connsiteX11" fmla="*/ 584200 w 1682750"/>
              <a:gd name="connsiteY11" fmla="*/ 561976 h 1381125"/>
              <a:gd name="connsiteX12" fmla="*/ 491066 w 1682750"/>
              <a:gd name="connsiteY12" fmla="*/ 694267 h 1381125"/>
              <a:gd name="connsiteX13" fmla="*/ 444500 w 1682750"/>
              <a:gd name="connsiteY13" fmla="*/ 811741 h 1381125"/>
              <a:gd name="connsiteX14" fmla="*/ 434975 w 1682750"/>
              <a:gd name="connsiteY14" fmla="*/ 1003300 h 1381125"/>
              <a:gd name="connsiteX15" fmla="*/ 476250 w 1682750"/>
              <a:gd name="connsiteY15" fmla="*/ 1127125 h 1381125"/>
              <a:gd name="connsiteX16" fmla="*/ 571500 w 1682750"/>
              <a:gd name="connsiteY16" fmla="*/ 1224492 h 1381125"/>
              <a:gd name="connsiteX17" fmla="*/ 650875 w 1682750"/>
              <a:gd name="connsiteY17" fmla="*/ 1270000 h 1381125"/>
              <a:gd name="connsiteX18" fmla="*/ 698500 w 1682750"/>
              <a:gd name="connsiteY18" fmla="*/ 1285875 h 1381125"/>
              <a:gd name="connsiteX19" fmla="*/ 957792 w 1682750"/>
              <a:gd name="connsiteY19" fmla="*/ 1381125 h 1381125"/>
              <a:gd name="connsiteX20" fmla="*/ 1111250 w 1682750"/>
              <a:gd name="connsiteY20" fmla="*/ 1301750 h 1381125"/>
              <a:gd name="connsiteX21" fmla="*/ 1174750 w 1682750"/>
              <a:gd name="connsiteY21" fmla="*/ 1285875 h 1381125"/>
              <a:gd name="connsiteX22" fmla="*/ 1270000 w 1682750"/>
              <a:gd name="connsiteY22" fmla="*/ 1254125 h 1381125"/>
              <a:gd name="connsiteX23" fmla="*/ 1317625 w 1682750"/>
              <a:gd name="connsiteY23" fmla="*/ 1238250 h 1381125"/>
              <a:gd name="connsiteX24" fmla="*/ 1365250 w 1682750"/>
              <a:gd name="connsiteY24" fmla="*/ 1206500 h 1381125"/>
              <a:gd name="connsiteX25" fmla="*/ 1397000 w 1682750"/>
              <a:gd name="connsiteY25" fmla="*/ 1158875 h 1381125"/>
              <a:gd name="connsiteX26" fmla="*/ 1492250 w 1682750"/>
              <a:gd name="connsiteY26" fmla="*/ 1095375 h 1381125"/>
              <a:gd name="connsiteX27" fmla="*/ 1524000 w 1682750"/>
              <a:gd name="connsiteY27" fmla="*/ 1047750 h 1381125"/>
              <a:gd name="connsiteX28" fmla="*/ 1539875 w 1682750"/>
              <a:gd name="connsiteY28" fmla="*/ 1000125 h 1381125"/>
              <a:gd name="connsiteX29" fmla="*/ 1603375 w 1682750"/>
              <a:gd name="connsiteY29" fmla="*/ 904875 h 1381125"/>
              <a:gd name="connsiteX30" fmla="*/ 1635125 w 1682750"/>
              <a:gd name="connsiteY30" fmla="*/ 809625 h 1381125"/>
              <a:gd name="connsiteX31" fmla="*/ 1651000 w 1682750"/>
              <a:gd name="connsiteY31" fmla="*/ 762000 h 1381125"/>
              <a:gd name="connsiteX32" fmla="*/ 1682750 w 1682750"/>
              <a:gd name="connsiteY32" fmla="*/ 714375 h 1381125"/>
              <a:gd name="connsiteX33" fmla="*/ 1666875 w 1682750"/>
              <a:gd name="connsiteY33" fmla="*/ 492125 h 1381125"/>
              <a:gd name="connsiteX34" fmla="*/ 1651000 w 1682750"/>
              <a:gd name="connsiteY34" fmla="*/ 444500 h 1381125"/>
              <a:gd name="connsiteX35" fmla="*/ 1587500 w 1682750"/>
              <a:gd name="connsiteY35" fmla="*/ 349250 h 1381125"/>
              <a:gd name="connsiteX36" fmla="*/ 1539875 w 1682750"/>
              <a:gd name="connsiteY36" fmla="*/ 317500 h 1381125"/>
              <a:gd name="connsiteX37" fmla="*/ 1476375 w 1682750"/>
              <a:gd name="connsiteY37" fmla="*/ 238125 h 1381125"/>
              <a:gd name="connsiteX38" fmla="*/ 1444625 w 1682750"/>
              <a:gd name="connsiteY38" fmla="*/ 190500 h 1381125"/>
              <a:gd name="connsiteX39" fmla="*/ 1349375 w 1682750"/>
              <a:gd name="connsiteY39" fmla="*/ 142875 h 1381125"/>
              <a:gd name="connsiteX40" fmla="*/ 1317625 w 1682750"/>
              <a:gd name="connsiteY40" fmla="*/ 95250 h 1381125"/>
              <a:gd name="connsiteX41" fmla="*/ 1222375 w 1682750"/>
              <a:gd name="connsiteY41" fmla="*/ 63500 h 1381125"/>
              <a:gd name="connsiteX42" fmla="*/ 1174750 w 1682750"/>
              <a:gd name="connsiteY42" fmla="*/ 31750 h 1381125"/>
              <a:gd name="connsiteX43" fmla="*/ 1063625 w 1682750"/>
              <a:gd name="connsiteY43" fmla="*/ 0 h 1381125"/>
              <a:gd name="connsiteX44" fmla="*/ 825500 w 1682750"/>
              <a:gd name="connsiteY44" fmla="*/ 15875 h 1381125"/>
              <a:gd name="connsiteX45" fmla="*/ 698500 w 1682750"/>
              <a:gd name="connsiteY45" fmla="*/ 47625 h 1381125"/>
              <a:gd name="connsiteX46" fmla="*/ 555625 w 1682750"/>
              <a:gd name="connsiteY46" fmla="*/ 63500 h 1381125"/>
              <a:gd name="connsiteX47" fmla="*/ 508000 w 1682750"/>
              <a:gd name="connsiteY47" fmla="*/ 79375 h 1381125"/>
              <a:gd name="connsiteX48" fmla="*/ 492125 w 1682750"/>
              <a:gd name="connsiteY48" fmla="*/ 127000 h 1381125"/>
              <a:gd name="connsiteX49" fmla="*/ 396875 w 1682750"/>
              <a:gd name="connsiteY49" fmla="*/ 158750 h 1381125"/>
              <a:gd name="connsiteX50" fmla="*/ 349250 w 1682750"/>
              <a:gd name="connsiteY50" fmla="*/ 206375 h 1381125"/>
              <a:gd name="connsiteX51" fmla="*/ 301625 w 1682750"/>
              <a:gd name="connsiteY51" fmla="*/ 238125 h 1381125"/>
              <a:gd name="connsiteX52" fmla="*/ 238125 w 1682750"/>
              <a:gd name="connsiteY52" fmla="*/ 333375 h 1381125"/>
              <a:gd name="connsiteX53" fmla="*/ 142875 w 1682750"/>
              <a:gd name="connsiteY53" fmla="*/ 396875 h 1381125"/>
              <a:gd name="connsiteX54" fmla="*/ 111125 w 1682750"/>
              <a:gd name="connsiteY54" fmla="*/ 444500 h 1381125"/>
              <a:gd name="connsiteX55" fmla="*/ 79375 w 1682750"/>
              <a:gd name="connsiteY55" fmla="*/ 539750 h 1381125"/>
              <a:gd name="connsiteX56" fmla="*/ 15875 w 1682750"/>
              <a:gd name="connsiteY56" fmla="*/ 682625 h 1381125"/>
              <a:gd name="connsiteX57" fmla="*/ 0 w 1682750"/>
              <a:gd name="connsiteY57" fmla="*/ 730250 h 1381125"/>
              <a:gd name="connsiteX58" fmla="*/ 0 w 1682750"/>
              <a:gd name="connsiteY58" fmla="*/ 1079500 h 1381125"/>
              <a:gd name="connsiteX0" fmla="*/ 952500 w 1682750"/>
              <a:gd name="connsiteY0" fmla="*/ 984250 h 1382084"/>
              <a:gd name="connsiteX1" fmla="*/ 1095375 w 1682750"/>
              <a:gd name="connsiteY1" fmla="*/ 952500 h 1382084"/>
              <a:gd name="connsiteX2" fmla="*/ 1187451 w 1682750"/>
              <a:gd name="connsiteY2" fmla="*/ 894291 h 1382084"/>
              <a:gd name="connsiteX3" fmla="*/ 1259417 w 1682750"/>
              <a:gd name="connsiteY3" fmla="*/ 806450 h 1382084"/>
              <a:gd name="connsiteX4" fmla="*/ 1283759 w 1682750"/>
              <a:gd name="connsiteY4" fmla="*/ 699559 h 1382084"/>
              <a:gd name="connsiteX5" fmla="*/ 1276350 w 1682750"/>
              <a:gd name="connsiteY5" fmla="*/ 588434 h 1382084"/>
              <a:gd name="connsiteX6" fmla="*/ 1222375 w 1682750"/>
              <a:gd name="connsiteY6" fmla="*/ 523875 h 1382084"/>
              <a:gd name="connsiteX7" fmla="*/ 1160991 w 1682750"/>
              <a:gd name="connsiteY7" fmla="*/ 458258 h 1382084"/>
              <a:gd name="connsiteX8" fmla="*/ 1061508 w 1682750"/>
              <a:gd name="connsiteY8" fmla="*/ 426509 h 1382084"/>
              <a:gd name="connsiteX9" fmla="*/ 984250 w 1682750"/>
              <a:gd name="connsiteY9" fmla="*/ 411691 h 1382084"/>
              <a:gd name="connsiteX10" fmla="*/ 746125 w 1682750"/>
              <a:gd name="connsiteY10" fmla="*/ 444500 h 1382084"/>
              <a:gd name="connsiteX11" fmla="*/ 584200 w 1682750"/>
              <a:gd name="connsiteY11" fmla="*/ 561976 h 1382084"/>
              <a:gd name="connsiteX12" fmla="*/ 491066 w 1682750"/>
              <a:gd name="connsiteY12" fmla="*/ 694267 h 1382084"/>
              <a:gd name="connsiteX13" fmla="*/ 444500 w 1682750"/>
              <a:gd name="connsiteY13" fmla="*/ 811741 h 1382084"/>
              <a:gd name="connsiteX14" fmla="*/ 434975 w 1682750"/>
              <a:gd name="connsiteY14" fmla="*/ 1003300 h 1382084"/>
              <a:gd name="connsiteX15" fmla="*/ 476250 w 1682750"/>
              <a:gd name="connsiteY15" fmla="*/ 1127125 h 1382084"/>
              <a:gd name="connsiteX16" fmla="*/ 571500 w 1682750"/>
              <a:gd name="connsiteY16" fmla="*/ 1224492 h 1382084"/>
              <a:gd name="connsiteX17" fmla="*/ 650875 w 1682750"/>
              <a:gd name="connsiteY17" fmla="*/ 1270000 h 1382084"/>
              <a:gd name="connsiteX18" fmla="*/ 757767 w 1682750"/>
              <a:gd name="connsiteY18" fmla="*/ 1340908 h 1382084"/>
              <a:gd name="connsiteX19" fmla="*/ 957792 w 1682750"/>
              <a:gd name="connsiteY19" fmla="*/ 1381125 h 1382084"/>
              <a:gd name="connsiteX20" fmla="*/ 1111250 w 1682750"/>
              <a:gd name="connsiteY20" fmla="*/ 1301750 h 1382084"/>
              <a:gd name="connsiteX21" fmla="*/ 1174750 w 1682750"/>
              <a:gd name="connsiteY21" fmla="*/ 1285875 h 1382084"/>
              <a:gd name="connsiteX22" fmla="*/ 1270000 w 1682750"/>
              <a:gd name="connsiteY22" fmla="*/ 1254125 h 1382084"/>
              <a:gd name="connsiteX23" fmla="*/ 1317625 w 1682750"/>
              <a:gd name="connsiteY23" fmla="*/ 1238250 h 1382084"/>
              <a:gd name="connsiteX24" fmla="*/ 1365250 w 1682750"/>
              <a:gd name="connsiteY24" fmla="*/ 1206500 h 1382084"/>
              <a:gd name="connsiteX25" fmla="*/ 1397000 w 1682750"/>
              <a:gd name="connsiteY25" fmla="*/ 1158875 h 1382084"/>
              <a:gd name="connsiteX26" fmla="*/ 1492250 w 1682750"/>
              <a:gd name="connsiteY26" fmla="*/ 1095375 h 1382084"/>
              <a:gd name="connsiteX27" fmla="*/ 1524000 w 1682750"/>
              <a:gd name="connsiteY27" fmla="*/ 1047750 h 1382084"/>
              <a:gd name="connsiteX28" fmla="*/ 1539875 w 1682750"/>
              <a:gd name="connsiteY28" fmla="*/ 1000125 h 1382084"/>
              <a:gd name="connsiteX29" fmla="*/ 1603375 w 1682750"/>
              <a:gd name="connsiteY29" fmla="*/ 904875 h 1382084"/>
              <a:gd name="connsiteX30" fmla="*/ 1635125 w 1682750"/>
              <a:gd name="connsiteY30" fmla="*/ 809625 h 1382084"/>
              <a:gd name="connsiteX31" fmla="*/ 1651000 w 1682750"/>
              <a:gd name="connsiteY31" fmla="*/ 762000 h 1382084"/>
              <a:gd name="connsiteX32" fmla="*/ 1682750 w 1682750"/>
              <a:gd name="connsiteY32" fmla="*/ 714375 h 1382084"/>
              <a:gd name="connsiteX33" fmla="*/ 1666875 w 1682750"/>
              <a:gd name="connsiteY33" fmla="*/ 492125 h 1382084"/>
              <a:gd name="connsiteX34" fmla="*/ 1651000 w 1682750"/>
              <a:gd name="connsiteY34" fmla="*/ 444500 h 1382084"/>
              <a:gd name="connsiteX35" fmla="*/ 1587500 w 1682750"/>
              <a:gd name="connsiteY35" fmla="*/ 349250 h 1382084"/>
              <a:gd name="connsiteX36" fmla="*/ 1539875 w 1682750"/>
              <a:gd name="connsiteY36" fmla="*/ 317500 h 1382084"/>
              <a:gd name="connsiteX37" fmla="*/ 1476375 w 1682750"/>
              <a:gd name="connsiteY37" fmla="*/ 238125 h 1382084"/>
              <a:gd name="connsiteX38" fmla="*/ 1444625 w 1682750"/>
              <a:gd name="connsiteY38" fmla="*/ 190500 h 1382084"/>
              <a:gd name="connsiteX39" fmla="*/ 1349375 w 1682750"/>
              <a:gd name="connsiteY39" fmla="*/ 142875 h 1382084"/>
              <a:gd name="connsiteX40" fmla="*/ 1317625 w 1682750"/>
              <a:gd name="connsiteY40" fmla="*/ 95250 h 1382084"/>
              <a:gd name="connsiteX41" fmla="*/ 1222375 w 1682750"/>
              <a:gd name="connsiteY41" fmla="*/ 63500 h 1382084"/>
              <a:gd name="connsiteX42" fmla="*/ 1174750 w 1682750"/>
              <a:gd name="connsiteY42" fmla="*/ 31750 h 1382084"/>
              <a:gd name="connsiteX43" fmla="*/ 1063625 w 1682750"/>
              <a:gd name="connsiteY43" fmla="*/ 0 h 1382084"/>
              <a:gd name="connsiteX44" fmla="*/ 825500 w 1682750"/>
              <a:gd name="connsiteY44" fmla="*/ 15875 h 1382084"/>
              <a:gd name="connsiteX45" fmla="*/ 698500 w 1682750"/>
              <a:gd name="connsiteY45" fmla="*/ 47625 h 1382084"/>
              <a:gd name="connsiteX46" fmla="*/ 555625 w 1682750"/>
              <a:gd name="connsiteY46" fmla="*/ 63500 h 1382084"/>
              <a:gd name="connsiteX47" fmla="*/ 508000 w 1682750"/>
              <a:gd name="connsiteY47" fmla="*/ 79375 h 1382084"/>
              <a:gd name="connsiteX48" fmla="*/ 492125 w 1682750"/>
              <a:gd name="connsiteY48" fmla="*/ 127000 h 1382084"/>
              <a:gd name="connsiteX49" fmla="*/ 396875 w 1682750"/>
              <a:gd name="connsiteY49" fmla="*/ 158750 h 1382084"/>
              <a:gd name="connsiteX50" fmla="*/ 349250 w 1682750"/>
              <a:gd name="connsiteY50" fmla="*/ 206375 h 1382084"/>
              <a:gd name="connsiteX51" fmla="*/ 301625 w 1682750"/>
              <a:gd name="connsiteY51" fmla="*/ 238125 h 1382084"/>
              <a:gd name="connsiteX52" fmla="*/ 238125 w 1682750"/>
              <a:gd name="connsiteY52" fmla="*/ 333375 h 1382084"/>
              <a:gd name="connsiteX53" fmla="*/ 142875 w 1682750"/>
              <a:gd name="connsiteY53" fmla="*/ 396875 h 1382084"/>
              <a:gd name="connsiteX54" fmla="*/ 111125 w 1682750"/>
              <a:gd name="connsiteY54" fmla="*/ 444500 h 1382084"/>
              <a:gd name="connsiteX55" fmla="*/ 79375 w 1682750"/>
              <a:gd name="connsiteY55" fmla="*/ 539750 h 1382084"/>
              <a:gd name="connsiteX56" fmla="*/ 15875 w 1682750"/>
              <a:gd name="connsiteY56" fmla="*/ 682625 h 1382084"/>
              <a:gd name="connsiteX57" fmla="*/ 0 w 1682750"/>
              <a:gd name="connsiteY57" fmla="*/ 730250 h 1382084"/>
              <a:gd name="connsiteX58" fmla="*/ 0 w 1682750"/>
              <a:gd name="connsiteY58" fmla="*/ 1079500 h 1382084"/>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71500 w 1682750"/>
              <a:gd name="connsiteY16" fmla="*/ 1224492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2030"/>
              <a:gd name="connsiteX1" fmla="*/ 1095375 w 1682750"/>
              <a:gd name="connsiteY1" fmla="*/ 952500 h 1382030"/>
              <a:gd name="connsiteX2" fmla="*/ 1187451 w 1682750"/>
              <a:gd name="connsiteY2" fmla="*/ 894291 h 1382030"/>
              <a:gd name="connsiteX3" fmla="*/ 1259417 w 1682750"/>
              <a:gd name="connsiteY3" fmla="*/ 806450 h 1382030"/>
              <a:gd name="connsiteX4" fmla="*/ 1283759 w 1682750"/>
              <a:gd name="connsiteY4" fmla="*/ 699559 h 1382030"/>
              <a:gd name="connsiteX5" fmla="*/ 1276350 w 1682750"/>
              <a:gd name="connsiteY5" fmla="*/ 588434 h 1382030"/>
              <a:gd name="connsiteX6" fmla="*/ 1222375 w 1682750"/>
              <a:gd name="connsiteY6" fmla="*/ 523875 h 1382030"/>
              <a:gd name="connsiteX7" fmla="*/ 1160991 w 1682750"/>
              <a:gd name="connsiteY7" fmla="*/ 458258 h 1382030"/>
              <a:gd name="connsiteX8" fmla="*/ 1061508 w 1682750"/>
              <a:gd name="connsiteY8" fmla="*/ 426509 h 1382030"/>
              <a:gd name="connsiteX9" fmla="*/ 984250 w 1682750"/>
              <a:gd name="connsiteY9" fmla="*/ 411691 h 1382030"/>
              <a:gd name="connsiteX10" fmla="*/ 746125 w 1682750"/>
              <a:gd name="connsiteY10" fmla="*/ 444500 h 1382030"/>
              <a:gd name="connsiteX11" fmla="*/ 584200 w 1682750"/>
              <a:gd name="connsiteY11" fmla="*/ 561976 h 1382030"/>
              <a:gd name="connsiteX12" fmla="*/ 491066 w 1682750"/>
              <a:gd name="connsiteY12" fmla="*/ 694267 h 1382030"/>
              <a:gd name="connsiteX13" fmla="*/ 444500 w 1682750"/>
              <a:gd name="connsiteY13" fmla="*/ 811741 h 1382030"/>
              <a:gd name="connsiteX14" fmla="*/ 434975 w 1682750"/>
              <a:gd name="connsiteY14" fmla="*/ 1003300 h 1382030"/>
              <a:gd name="connsiteX15" fmla="*/ 476250 w 1682750"/>
              <a:gd name="connsiteY15" fmla="*/ 1127125 h 1382030"/>
              <a:gd name="connsiteX16" fmla="*/ 541866 w 1682750"/>
              <a:gd name="connsiteY16" fmla="*/ 1220258 h 1382030"/>
              <a:gd name="connsiteX17" fmla="*/ 642408 w 1682750"/>
              <a:gd name="connsiteY17" fmla="*/ 1282700 h 1382030"/>
              <a:gd name="connsiteX18" fmla="*/ 757767 w 1682750"/>
              <a:gd name="connsiteY18" fmla="*/ 1340908 h 1382030"/>
              <a:gd name="connsiteX19" fmla="*/ 957792 w 1682750"/>
              <a:gd name="connsiteY19" fmla="*/ 1381125 h 1382030"/>
              <a:gd name="connsiteX20" fmla="*/ 1111250 w 1682750"/>
              <a:gd name="connsiteY20" fmla="*/ 1301750 h 1382030"/>
              <a:gd name="connsiteX21" fmla="*/ 1174750 w 1682750"/>
              <a:gd name="connsiteY21" fmla="*/ 1285875 h 1382030"/>
              <a:gd name="connsiteX22" fmla="*/ 1270000 w 1682750"/>
              <a:gd name="connsiteY22" fmla="*/ 1254125 h 1382030"/>
              <a:gd name="connsiteX23" fmla="*/ 1317625 w 1682750"/>
              <a:gd name="connsiteY23" fmla="*/ 1238250 h 1382030"/>
              <a:gd name="connsiteX24" fmla="*/ 1365250 w 1682750"/>
              <a:gd name="connsiteY24" fmla="*/ 1206500 h 1382030"/>
              <a:gd name="connsiteX25" fmla="*/ 1397000 w 1682750"/>
              <a:gd name="connsiteY25" fmla="*/ 1158875 h 1382030"/>
              <a:gd name="connsiteX26" fmla="*/ 1492250 w 1682750"/>
              <a:gd name="connsiteY26" fmla="*/ 1095375 h 1382030"/>
              <a:gd name="connsiteX27" fmla="*/ 1524000 w 1682750"/>
              <a:gd name="connsiteY27" fmla="*/ 1047750 h 1382030"/>
              <a:gd name="connsiteX28" fmla="*/ 1539875 w 1682750"/>
              <a:gd name="connsiteY28" fmla="*/ 1000125 h 1382030"/>
              <a:gd name="connsiteX29" fmla="*/ 1603375 w 1682750"/>
              <a:gd name="connsiteY29" fmla="*/ 904875 h 1382030"/>
              <a:gd name="connsiteX30" fmla="*/ 1635125 w 1682750"/>
              <a:gd name="connsiteY30" fmla="*/ 809625 h 1382030"/>
              <a:gd name="connsiteX31" fmla="*/ 1651000 w 1682750"/>
              <a:gd name="connsiteY31" fmla="*/ 762000 h 1382030"/>
              <a:gd name="connsiteX32" fmla="*/ 1682750 w 1682750"/>
              <a:gd name="connsiteY32" fmla="*/ 714375 h 1382030"/>
              <a:gd name="connsiteX33" fmla="*/ 1666875 w 1682750"/>
              <a:gd name="connsiteY33" fmla="*/ 492125 h 1382030"/>
              <a:gd name="connsiteX34" fmla="*/ 1651000 w 1682750"/>
              <a:gd name="connsiteY34" fmla="*/ 444500 h 1382030"/>
              <a:gd name="connsiteX35" fmla="*/ 1587500 w 1682750"/>
              <a:gd name="connsiteY35" fmla="*/ 349250 h 1382030"/>
              <a:gd name="connsiteX36" fmla="*/ 1539875 w 1682750"/>
              <a:gd name="connsiteY36" fmla="*/ 317500 h 1382030"/>
              <a:gd name="connsiteX37" fmla="*/ 1476375 w 1682750"/>
              <a:gd name="connsiteY37" fmla="*/ 238125 h 1382030"/>
              <a:gd name="connsiteX38" fmla="*/ 1444625 w 1682750"/>
              <a:gd name="connsiteY38" fmla="*/ 190500 h 1382030"/>
              <a:gd name="connsiteX39" fmla="*/ 1349375 w 1682750"/>
              <a:gd name="connsiteY39" fmla="*/ 142875 h 1382030"/>
              <a:gd name="connsiteX40" fmla="*/ 1317625 w 1682750"/>
              <a:gd name="connsiteY40" fmla="*/ 95250 h 1382030"/>
              <a:gd name="connsiteX41" fmla="*/ 1222375 w 1682750"/>
              <a:gd name="connsiteY41" fmla="*/ 63500 h 1382030"/>
              <a:gd name="connsiteX42" fmla="*/ 1174750 w 1682750"/>
              <a:gd name="connsiteY42" fmla="*/ 31750 h 1382030"/>
              <a:gd name="connsiteX43" fmla="*/ 1063625 w 1682750"/>
              <a:gd name="connsiteY43" fmla="*/ 0 h 1382030"/>
              <a:gd name="connsiteX44" fmla="*/ 825500 w 1682750"/>
              <a:gd name="connsiteY44" fmla="*/ 15875 h 1382030"/>
              <a:gd name="connsiteX45" fmla="*/ 698500 w 1682750"/>
              <a:gd name="connsiteY45" fmla="*/ 47625 h 1382030"/>
              <a:gd name="connsiteX46" fmla="*/ 555625 w 1682750"/>
              <a:gd name="connsiteY46" fmla="*/ 63500 h 1382030"/>
              <a:gd name="connsiteX47" fmla="*/ 508000 w 1682750"/>
              <a:gd name="connsiteY47" fmla="*/ 79375 h 1382030"/>
              <a:gd name="connsiteX48" fmla="*/ 492125 w 1682750"/>
              <a:gd name="connsiteY48" fmla="*/ 127000 h 1382030"/>
              <a:gd name="connsiteX49" fmla="*/ 396875 w 1682750"/>
              <a:gd name="connsiteY49" fmla="*/ 158750 h 1382030"/>
              <a:gd name="connsiteX50" fmla="*/ 349250 w 1682750"/>
              <a:gd name="connsiteY50" fmla="*/ 206375 h 1382030"/>
              <a:gd name="connsiteX51" fmla="*/ 301625 w 1682750"/>
              <a:gd name="connsiteY51" fmla="*/ 238125 h 1382030"/>
              <a:gd name="connsiteX52" fmla="*/ 238125 w 1682750"/>
              <a:gd name="connsiteY52" fmla="*/ 333375 h 1382030"/>
              <a:gd name="connsiteX53" fmla="*/ 142875 w 1682750"/>
              <a:gd name="connsiteY53" fmla="*/ 396875 h 1382030"/>
              <a:gd name="connsiteX54" fmla="*/ 111125 w 1682750"/>
              <a:gd name="connsiteY54" fmla="*/ 444500 h 1382030"/>
              <a:gd name="connsiteX55" fmla="*/ 79375 w 1682750"/>
              <a:gd name="connsiteY55" fmla="*/ 539750 h 1382030"/>
              <a:gd name="connsiteX56" fmla="*/ 15875 w 1682750"/>
              <a:gd name="connsiteY56" fmla="*/ 682625 h 1382030"/>
              <a:gd name="connsiteX57" fmla="*/ 0 w 1682750"/>
              <a:gd name="connsiteY57" fmla="*/ 730250 h 1382030"/>
              <a:gd name="connsiteX58" fmla="*/ 0 w 1682750"/>
              <a:gd name="connsiteY58" fmla="*/ 1079500 h 1382030"/>
              <a:gd name="connsiteX0" fmla="*/ 952500 w 1682750"/>
              <a:gd name="connsiteY0" fmla="*/ 984250 h 1381184"/>
              <a:gd name="connsiteX1" fmla="*/ 1095375 w 1682750"/>
              <a:gd name="connsiteY1" fmla="*/ 952500 h 1381184"/>
              <a:gd name="connsiteX2" fmla="*/ 1187451 w 1682750"/>
              <a:gd name="connsiteY2" fmla="*/ 894291 h 1381184"/>
              <a:gd name="connsiteX3" fmla="*/ 1259417 w 1682750"/>
              <a:gd name="connsiteY3" fmla="*/ 806450 h 1381184"/>
              <a:gd name="connsiteX4" fmla="*/ 1283759 w 1682750"/>
              <a:gd name="connsiteY4" fmla="*/ 699559 h 1381184"/>
              <a:gd name="connsiteX5" fmla="*/ 1276350 w 1682750"/>
              <a:gd name="connsiteY5" fmla="*/ 588434 h 1381184"/>
              <a:gd name="connsiteX6" fmla="*/ 1222375 w 1682750"/>
              <a:gd name="connsiteY6" fmla="*/ 523875 h 1381184"/>
              <a:gd name="connsiteX7" fmla="*/ 1160991 w 1682750"/>
              <a:gd name="connsiteY7" fmla="*/ 458258 h 1381184"/>
              <a:gd name="connsiteX8" fmla="*/ 1061508 w 1682750"/>
              <a:gd name="connsiteY8" fmla="*/ 426509 h 1381184"/>
              <a:gd name="connsiteX9" fmla="*/ 984250 w 1682750"/>
              <a:gd name="connsiteY9" fmla="*/ 411691 h 1381184"/>
              <a:gd name="connsiteX10" fmla="*/ 746125 w 1682750"/>
              <a:gd name="connsiteY10" fmla="*/ 444500 h 1381184"/>
              <a:gd name="connsiteX11" fmla="*/ 584200 w 1682750"/>
              <a:gd name="connsiteY11" fmla="*/ 561976 h 1381184"/>
              <a:gd name="connsiteX12" fmla="*/ 491066 w 1682750"/>
              <a:gd name="connsiteY12" fmla="*/ 694267 h 1381184"/>
              <a:gd name="connsiteX13" fmla="*/ 444500 w 1682750"/>
              <a:gd name="connsiteY13" fmla="*/ 811741 h 1381184"/>
              <a:gd name="connsiteX14" fmla="*/ 434975 w 1682750"/>
              <a:gd name="connsiteY14" fmla="*/ 1003300 h 1381184"/>
              <a:gd name="connsiteX15" fmla="*/ 476250 w 1682750"/>
              <a:gd name="connsiteY15" fmla="*/ 1127125 h 1381184"/>
              <a:gd name="connsiteX16" fmla="*/ 541866 w 1682750"/>
              <a:gd name="connsiteY16" fmla="*/ 1220258 h 1381184"/>
              <a:gd name="connsiteX17" fmla="*/ 642408 w 1682750"/>
              <a:gd name="connsiteY17" fmla="*/ 1282700 h 1381184"/>
              <a:gd name="connsiteX18" fmla="*/ 757767 w 1682750"/>
              <a:gd name="connsiteY18" fmla="*/ 1340908 h 1381184"/>
              <a:gd name="connsiteX19" fmla="*/ 957792 w 1682750"/>
              <a:gd name="connsiteY19" fmla="*/ 1381125 h 1381184"/>
              <a:gd name="connsiteX20" fmla="*/ 1153583 w 1682750"/>
              <a:gd name="connsiteY20" fmla="*/ 1348317 h 1381184"/>
              <a:gd name="connsiteX21" fmla="*/ 1174750 w 1682750"/>
              <a:gd name="connsiteY21" fmla="*/ 1285875 h 1381184"/>
              <a:gd name="connsiteX22" fmla="*/ 1270000 w 1682750"/>
              <a:gd name="connsiteY22" fmla="*/ 1254125 h 1381184"/>
              <a:gd name="connsiteX23" fmla="*/ 1317625 w 1682750"/>
              <a:gd name="connsiteY23" fmla="*/ 1238250 h 1381184"/>
              <a:gd name="connsiteX24" fmla="*/ 1365250 w 1682750"/>
              <a:gd name="connsiteY24" fmla="*/ 1206500 h 1381184"/>
              <a:gd name="connsiteX25" fmla="*/ 1397000 w 1682750"/>
              <a:gd name="connsiteY25" fmla="*/ 1158875 h 1381184"/>
              <a:gd name="connsiteX26" fmla="*/ 1492250 w 1682750"/>
              <a:gd name="connsiteY26" fmla="*/ 1095375 h 1381184"/>
              <a:gd name="connsiteX27" fmla="*/ 1524000 w 1682750"/>
              <a:gd name="connsiteY27" fmla="*/ 1047750 h 1381184"/>
              <a:gd name="connsiteX28" fmla="*/ 1539875 w 1682750"/>
              <a:gd name="connsiteY28" fmla="*/ 1000125 h 1381184"/>
              <a:gd name="connsiteX29" fmla="*/ 1603375 w 1682750"/>
              <a:gd name="connsiteY29" fmla="*/ 904875 h 1381184"/>
              <a:gd name="connsiteX30" fmla="*/ 1635125 w 1682750"/>
              <a:gd name="connsiteY30" fmla="*/ 809625 h 1381184"/>
              <a:gd name="connsiteX31" fmla="*/ 1651000 w 1682750"/>
              <a:gd name="connsiteY31" fmla="*/ 762000 h 1381184"/>
              <a:gd name="connsiteX32" fmla="*/ 1682750 w 1682750"/>
              <a:gd name="connsiteY32" fmla="*/ 714375 h 1381184"/>
              <a:gd name="connsiteX33" fmla="*/ 1666875 w 1682750"/>
              <a:gd name="connsiteY33" fmla="*/ 492125 h 1381184"/>
              <a:gd name="connsiteX34" fmla="*/ 1651000 w 1682750"/>
              <a:gd name="connsiteY34" fmla="*/ 444500 h 1381184"/>
              <a:gd name="connsiteX35" fmla="*/ 1587500 w 1682750"/>
              <a:gd name="connsiteY35" fmla="*/ 349250 h 1381184"/>
              <a:gd name="connsiteX36" fmla="*/ 1539875 w 1682750"/>
              <a:gd name="connsiteY36" fmla="*/ 317500 h 1381184"/>
              <a:gd name="connsiteX37" fmla="*/ 1476375 w 1682750"/>
              <a:gd name="connsiteY37" fmla="*/ 238125 h 1381184"/>
              <a:gd name="connsiteX38" fmla="*/ 1444625 w 1682750"/>
              <a:gd name="connsiteY38" fmla="*/ 190500 h 1381184"/>
              <a:gd name="connsiteX39" fmla="*/ 1349375 w 1682750"/>
              <a:gd name="connsiteY39" fmla="*/ 142875 h 1381184"/>
              <a:gd name="connsiteX40" fmla="*/ 1317625 w 1682750"/>
              <a:gd name="connsiteY40" fmla="*/ 95250 h 1381184"/>
              <a:gd name="connsiteX41" fmla="*/ 1222375 w 1682750"/>
              <a:gd name="connsiteY41" fmla="*/ 63500 h 1381184"/>
              <a:gd name="connsiteX42" fmla="*/ 1174750 w 1682750"/>
              <a:gd name="connsiteY42" fmla="*/ 31750 h 1381184"/>
              <a:gd name="connsiteX43" fmla="*/ 1063625 w 1682750"/>
              <a:gd name="connsiteY43" fmla="*/ 0 h 1381184"/>
              <a:gd name="connsiteX44" fmla="*/ 825500 w 1682750"/>
              <a:gd name="connsiteY44" fmla="*/ 15875 h 1381184"/>
              <a:gd name="connsiteX45" fmla="*/ 698500 w 1682750"/>
              <a:gd name="connsiteY45" fmla="*/ 47625 h 1381184"/>
              <a:gd name="connsiteX46" fmla="*/ 555625 w 1682750"/>
              <a:gd name="connsiteY46" fmla="*/ 63500 h 1381184"/>
              <a:gd name="connsiteX47" fmla="*/ 508000 w 1682750"/>
              <a:gd name="connsiteY47" fmla="*/ 79375 h 1381184"/>
              <a:gd name="connsiteX48" fmla="*/ 492125 w 1682750"/>
              <a:gd name="connsiteY48" fmla="*/ 127000 h 1381184"/>
              <a:gd name="connsiteX49" fmla="*/ 396875 w 1682750"/>
              <a:gd name="connsiteY49" fmla="*/ 158750 h 1381184"/>
              <a:gd name="connsiteX50" fmla="*/ 349250 w 1682750"/>
              <a:gd name="connsiteY50" fmla="*/ 206375 h 1381184"/>
              <a:gd name="connsiteX51" fmla="*/ 301625 w 1682750"/>
              <a:gd name="connsiteY51" fmla="*/ 238125 h 1381184"/>
              <a:gd name="connsiteX52" fmla="*/ 238125 w 1682750"/>
              <a:gd name="connsiteY52" fmla="*/ 333375 h 1381184"/>
              <a:gd name="connsiteX53" fmla="*/ 142875 w 1682750"/>
              <a:gd name="connsiteY53" fmla="*/ 396875 h 1381184"/>
              <a:gd name="connsiteX54" fmla="*/ 111125 w 1682750"/>
              <a:gd name="connsiteY54" fmla="*/ 444500 h 1381184"/>
              <a:gd name="connsiteX55" fmla="*/ 79375 w 1682750"/>
              <a:gd name="connsiteY55" fmla="*/ 539750 h 1381184"/>
              <a:gd name="connsiteX56" fmla="*/ 15875 w 1682750"/>
              <a:gd name="connsiteY56" fmla="*/ 682625 h 1381184"/>
              <a:gd name="connsiteX57" fmla="*/ 0 w 1682750"/>
              <a:gd name="connsiteY57" fmla="*/ 730250 h 1381184"/>
              <a:gd name="connsiteX58" fmla="*/ 0 w 1682750"/>
              <a:gd name="connsiteY58" fmla="*/ 1079500 h 1381184"/>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17625 w 1682750"/>
              <a:gd name="connsiteY23" fmla="*/ 1238250 h 1381178"/>
              <a:gd name="connsiteX24" fmla="*/ 1365250 w 1682750"/>
              <a:gd name="connsiteY24" fmla="*/ 1206500 h 1381178"/>
              <a:gd name="connsiteX25" fmla="*/ 1397000 w 1682750"/>
              <a:gd name="connsiteY25" fmla="*/ 1158875 h 1381178"/>
              <a:gd name="connsiteX26" fmla="*/ 1492250 w 1682750"/>
              <a:gd name="connsiteY26" fmla="*/ 1095375 h 1381178"/>
              <a:gd name="connsiteX27" fmla="*/ 1524000 w 1682750"/>
              <a:gd name="connsiteY27" fmla="*/ 1047750 h 1381178"/>
              <a:gd name="connsiteX28" fmla="*/ 1539875 w 1682750"/>
              <a:gd name="connsiteY28" fmla="*/ 1000125 h 1381178"/>
              <a:gd name="connsiteX29" fmla="*/ 1603375 w 1682750"/>
              <a:gd name="connsiteY29" fmla="*/ 904875 h 1381178"/>
              <a:gd name="connsiteX30" fmla="*/ 1635125 w 1682750"/>
              <a:gd name="connsiteY30" fmla="*/ 809625 h 1381178"/>
              <a:gd name="connsiteX31" fmla="*/ 1651000 w 1682750"/>
              <a:gd name="connsiteY31" fmla="*/ 762000 h 1381178"/>
              <a:gd name="connsiteX32" fmla="*/ 1682750 w 1682750"/>
              <a:gd name="connsiteY32" fmla="*/ 714375 h 1381178"/>
              <a:gd name="connsiteX33" fmla="*/ 1666875 w 1682750"/>
              <a:gd name="connsiteY33" fmla="*/ 492125 h 1381178"/>
              <a:gd name="connsiteX34" fmla="*/ 1651000 w 1682750"/>
              <a:gd name="connsiteY34" fmla="*/ 444500 h 1381178"/>
              <a:gd name="connsiteX35" fmla="*/ 1587500 w 1682750"/>
              <a:gd name="connsiteY35" fmla="*/ 349250 h 1381178"/>
              <a:gd name="connsiteX36" fmla="*/ 1539875 w 1682750"/>
              <a:gd name="connsiteY36" fmla="*/ 317500 h 1381178"/>
              <a:gd name="connsiteX37" fmla="*/ 1476375 w 1682750"/>
              <a:gd name="connsiteY37" fmla="*/ 238125 h 1381178"/>
              <a:gd name="connsiteX38" fmla="*/ 1444625 w 1682750"/>
              <a:gd name="connsiteY38" fmla="*/ 190500 h 1381178"/>
              <a:gd name="connsiteX39" fmla="*/ 1349375 w 1682750"/>
              <a:gd name="connsiteY39" fmla="*/ 142875 h 1381178"/>
              <a:gd name="connsiteX40" fmla="*/ 1317625 w 1682750"/>
              <a:gd name="connsiteY40" fmla="*/ 95250 h 1381178"/>
              <a:gd name="connsiteX41" fmla="*/ 1222375 w 1682750"/>
              <a:gd name="connsiteY41" fmla="*/ 63500 h 1381178"/>
              <a:gd name="connsiteX42" fmla="*/ 1174750 w 1682750"/>
              <a:gd name="connsiteY42" fmla="*/ 31750 h 1381178"/>
              <a:gd name="connsiteX43" fmla="*/ 1063625 w 1682750"/>
              <a:gd name="connsiteY43" fmla="*/ 0 h 1381178"/>
              <a:gd name="connsiteX44" fmla="*/ 825500 w 1682750"/>
              <a:gd name="connsiteY44" fmla="*/ 15875 h 1381178"/>
              <a:gd name="connsiteX45" fmla="*/ 698500 w 1682750"/>
              <a:gd name="connsiteY45" fmla="*/ 47625 h 1381178"/>
              <a:gd name="connsiteX46" fmla="*/ 555625 w 1682750"/>
              <a:gd name="connsiteY46" fmla="*/ 63500 h 1381178"/>
              <a:gd name="connsiteX47" fmla="*/ 508000 w 1682750"/>
              <a:gd name="connsiteY47" fmla="*/ 79375 h 1381178"/>
              <a:gd name="connsiteX48" fmla="*/ 492125 w 1682750"/>
              <a:gd name="connsiteY48" fmla="*/ 127000 h 1381178"/>
              <a:gd name="connsiteX49" fmla="*/ 396875 w 1682750"/>
              <a:gd name="connsiteY49" fmla="*/ 158750 h 1381178"/>
              <a:gd name="connsiteX50" fmla="*/ 349250 w 1682750"/>
              <a:gd name="connsiteY50" fmla="*/ 206375 h 1381178"/>
              <a:gd name="connsiteX51" fmla="*/ 301625 w 1682750"/>
              <a:gd name="connsiteY51" fmla="*/ 238125 h 1381178"/>
              <a:gd name="connsiteX52" fmla="*/ 238125 w 1682750"/>
              <a:gd name="connsiteY52" fmla="*/ 333375 h 1381178"/>
              <a:gd name="connsiteX53" fmla="*/ 142875 w 1682750"/>
              <a:gd name="connsiteY53" fmla="*/ 396875 h 1381178"/>
              <a:gd name="connsiteX54" fmla="*/ 111125 w 1682750"/>
              <a:gd name="connsiteY54" fmla="*/ 444500 h 1381178"/>
              <a:gd name="connsiteX55" fmla="*/ 79375 w 1682750"/>
              <a:gd name="connsiteY55" fmla="*/ 539750 h 1381178"/>
              <a:gd name="connsiteX56" fmla="*/ 15875 w 1682750"/>
              <a:gd name="connsiteY56" fmla="*/ 682625 h 1381178"/>
              <a:gd name="connsiteX57" fmla="*/ 0 w 1682750"/>
              <a:gd name="connsiteY57" fmla="*/ 730250 h 1381178"/>
              <a:gd name="connsiteX58" fmla="*/ 0 w 1682750"/>
              <a:gd name="connsiteY58"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270000 w 1682750"/>
              <a:gd name="connsiteY22" fmla="*/ 1254125 h 1381178"/>
              <a:gd name="connsiteX23" fmla="*/ 1365250 w 1682750"/>
              <a:gd name="connsiteY23" fmla="*/ 1206500 h 1381178"/>
              <a:gd name="connsiteX24" fmla="*/ 1397000 w 1682750"/>
              <a:gd name="connsiteY24" fmla="*/ 1158875 h 1381178"/>
              <a:gd name="connsiteX25" fmla="*/ 1492250 w 1682750"/>
              <a:gd name="connsiteY25" fmla="*/ 1095375 h 1381178"/>
              <a:gd name="connsiteX26" fmla="*/ 1524000 w 1682750"/>
              <a:gd name="connsiteY26" fmla="*/ 1047750 h 1381178"/>
              <a:gd name="connsiteX27" fmla="*/ 1539875 w 1682750"/>
              <a:gd name="connsiteY27" fmla="*/ 1000125 h 1381178"/>
              <a:gd name="connsiteX28" fmla="*/ 1603375 w 1682750"/>
              <a:gd name="connsiteY28" fmla="*/ 904875 h 1381178"/>
              <a:gd name="connsiteX29" fmla="*/ 1635125 w 1682750"/>
              <a:gd name="connsiteY29" fmla="*/ 809625 h 1381178"/>
              <a:gd name="connsiteX30" fmla="*/ 1651000 w 1682750"/>
              <a:gd name="connsiteY30" fmla="*/ 762000 h 1381178"/>
              <a:gd name="connsiteX31" fmla="*/ 1682750 w 1682750"/>
              <a:gd name="connsiteY31" fmla="*/ 714375 h 1381178"/>
              <a:gd name="connsiteX32" fmla="*/ 1666875 w 1682750"/>
              <a:gd name="connsiteY32" fmla="*/ 492125 h 1381178"/>
              <a:gd name="connsiteX33" fmla="*/ 1651000 w 1682750"/>
              <a:gd name="connsiteY33" fmla="*/ 444500 h 1381178"/>
              <a:gd name="connsiteX34" fmla="*/ 1587500 w 1682750"/>
              <a:gd name="connsiteY34" fmla="*/ 349250 h 1381178"/>
              <a:gd name="connsiteX35" fmla="*/ 1539875 w 1682750"/>
              <a:gd name="connsiteY35" fmla="*/ 317500 h 1381178"/>
              <a:gd name="connsiteX36" fmla="*/ 1476375 w 1682750"/>
              <a:gd name="connsiteY36" fmla="*/ 238125 h 1381178"/>
              <a:gd name="connsiteX37" fmla="*/ 1444625 w 1682750"/>
              <a:gd name="connsiteY37" fmla="*/ 190500 h 1381178"/>
              <a:gd name="connsiteX38" fmla="*/ 1349375 w 1682750"/>
              <a:gd name="connsiteY38" fmla="*/ 142875 h 1381178"/>
              <a:gd name="connsiteX39" fmla="*/ 1317625 w 1682750"/>
              <a:gd name="connsiteY39" fmla="*/ 95250 h 1381178"/>
              <a:gd name="connsiteX40" fmla="*/ 1222375 w 1682750"/>
              <a:gd name="connsiteY40" fmla="*/ 63500 h 1381178"/>
              <a:gd name="connsiteX41" fmla="*/ 1174750 w 1682750"/>
              <a:gd name="connsiteY41" fmla="*/ 31750 h 1381178"/>
              <a:gd name="connsiteX42" fmla="*/ 1063625 w 1682750"/>
              <a:gd name="connsiteY42" fmla="*/ 0 h 1381178"/>
              <a:gd name="connsiteX43" fmla="*/ 825500 w 1682750"/>
              <a:gd name="connsiteY43" fmla="*/ 15875 h 1381178"/>
              <a:gd name="connsiteX44" fmla="*/ 698500 w 1682750"/>
              <a:gd name="connsiteY44" fmla="*/ 47625 h 1381178"/>
              <a:gd name="connsiteX45" fmla="*/ 555625 w 1682750"/>
              <a:gd name="connsiteY45" fmla="*/ 63500 h 1381178"/>
              <a:gd name="connsiteX46" fmla="*/ 508000 w 1682750"/>
              <a:gd name="connsiteY46" fmla="*/ 79375 h 1381178"/>
              <a:gd name="connsiteX47" fmla="*/ 492125 w 1682750"/>
              <a:gd name="connsiteY47" fmla="*/ 127000 h 1381178"/>
              <a:gd name="connsiteX48" fmla="*/ 396875 w 1682750"/>
              <a:gd name="connsiteY48" fmla="*/ 158750 h 1381178"/>
              <a:gd name="connsiteX49" fmla="*/ 349250 w 1682750"/>
              <a:gd name="connsiteY49" fmla="*/ 206375 h 1381178"/>
              <a:gd name="connsiteX50" fmla="*/ 301625 w 1682750"/>
              <a:gd name="connsiteY50" fmla="*/ 238125 h 1381178"/>
              <a:gd name="connsiteX51" fmla="*/ 238125 w 1682750"/>
              <a:gd name="connsiteY51" fmla="*/ 333375 h 1381178"/>
              <a:gd name="connsiteX52" fmla="*/ 142875 w 1682750"/>
              <a:gd name="connsiteY52" fmla="*/ 396875 h 1381178"/>
              <a:gd name="connsiteX53" fmla="*/ 111125 w 1682750"/>
              <a:gd name="connsiteY53" fmla="*/ 444500 h 1381178"/>
              <a:gd name="connsiteX54" fmla="*/ 79375 w 1682750"/>
              <a:gd name="connsiteY54" fmla="*/ 539750 h 1381178"/>
              <a:gd name="connsiteX55" fmla="*/ 15875 w 1682750"/>
              <a:gd name="connsiteY55" fmla="*/ 682625 h 1381178"/>
              <a:gd name="connsiteX56" fmla="*/ 0 w 1682750"/>
              <a:gd name="connsiteY56" fmla="*/ 730250 h 1381178"/>
              <a:gd name="connsiteX57" fmla="*/ 0 w 1682750"/>
              <a:gd name="connsiteY57"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365250 w 1682750"/>
              <a:gd name="connsiteY22" fmla="*/ 1206500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397000 w 1682750"/>
              <a:gd name="connsiteY23" fmla="*/ 1158875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492250 w 1682750"/>
              <a:gd name="connsiteY24" fmla="*/ 1095375 h 1381178"/>
              <a:gd name="connsiteX25" fmla="*/ 1524000 w 1682750"/>
              <a:gd name="connsiteY25" fmla="*/ 1047750 h 1381178"/>
              <a:gd name="connsiteX26" fmla="*/ 1539875 w 1682750"/>
              <a:gd name="connsiteY26" fmla="*/ 1000125 h 1381178"/>
              <a:gd name="connsiteX27" fmla="*/ 1603375 w 1682750"/>
              <a:gd name="connsiteY27" fmla="*/ 904875 h 1381178"/>
              <a:gd name="connsiteX28" fmla="*/ 1635125 w 1682750"/>
              <a:gd name="connsiteY28" fmla="*/ 809625 h 1381178"/>
              <a:gd name="connsiteX29" fmla="*/ 1651000 w 1682750"/>
              <a:gd name="connsiteY29" fmla="*/ 762000 h 1381178"/>
              <a:gd name="connsiteX30" fmla="*/ 1682750 w 1682750"/>
              <a:gd name="connsiteY30" fmla="*/ 714375 h 1381178"/>
              <a:gd name="connsiteX31" fmla="*/ 1666875 w 1682750"/>
              <a:gd name="connsiteY31" fmla="*/ 492125 h 1381178"/>
              <a:gd name="connsiteX32" fmla="*/ 1651000 w 1682750"/>
              <a:gd name="connsiteY32" fmla="*/ 444500 h 1381178"/>
              <a:gd name="connsiteX33" fmla="*/ 1587500 w 1682750"/>
              <a:gd name="connsiteY33" fmla="*/ 349250 h 1381178"/>
              <a:gd name="connsiteX34" fmla="*/ 1539875 w 1682750"/>
              <a:gd name="connsiteY34" fmla="*/ 317500 h 1381178"/>
              <a:gd name="connsiteX35" fmla="*/ 1476375 w 1682750"/>
              <a:gd name="connsiteY35" fmla="*/ 238125 h 1381178"/>
              <a:gd name="connsiteX36" fmla="*/ 1444625 w 1682750"/>
              <a:gd name="connsiteY36" fmla="*/ 190500 h 1381178"/>
              <a:gd name="connsiteX37" fmla="*/ 1349375 w 1682750"/>
              <a:gd name="connsiteY37" fmla="*/ 142875 h 1381178"/>
              <a:gd name="connsiteX38" fmla="*/ 1317625 w 1682750"/>
              <a:gd name="connsiteY38" fmla="*/ 95250 h 1381178"/>
              <a:gd name="connsiteX39" fmla="*/ 1222375 w 1682750"/>
              <a:gd name="connsiteY39" fmla="*/ 63500 h 1381178"/>
              <a:gd name="connsiteX40" fmla="*/ 1174750 w 1682750"/>
              <a:gd name="connsiteY40" fmla="*/ 31750 h 1381178"/>
              <a:gd name="connsiteX41" fmla="*/ 1063625 w 1682750"/>
              <a:gd name="connsiteY41" fmla="*/ 0 h 1381178"/>
              <a:gd name="connsiteX42" fmla="*/ 825500 w 1682750"/>
              <a:gd name="connsiteY42" fmla="*/ 15875 h 1381178"/>
              <a:gd name="connsiteX43" fmla="*/ 698500 w 1682750"/>
              <a:gd name="connsiteY43" fmla="*/ 47625 h 1381178"/>
              <a:gd name="connsiteX44" fmla="*/ 555625 w 1682750"/>
              <a:gd name="connsiteY44" fmla="*/ 63500 h 1381178"/>
              <a:gd name="connsiteX45" fmla="*/ 508000 w 1682750"/>
              <a:gd name="connsiteY45" fmla="*/ 79375 h 1381178"/>
              <a:gd name="connsiteX46" fmla="*/ 492125 w 1682750"/>
              <a:gd name="connsiteY46" fmla="*/ 127000 h 1381178"/>
              <a:gd name="connsiteX47" fmla="*/ 396875 w 1682750"/>
              <a:gd name="connsiteY47" fmla="*/ 158750 h 1381178"/>
              <a:gd name="connsiteX48" fmla="*/ 349250 w 1682750"/>
              <a:gd name="connsiteY48" fmla="*/ 206375 h 1381178"/>
              <a:gd name="connsiteX49" fmla="*/ 301625 w 1682750"/>
              <a:gd name="connsiteY49" fmla="*/ 238125 h 1381178"/>
              <a:gd name="connsiteX50" fmla="*/ 238125 w 1682750"/>
              <a:gd name="connsiteY50" fmla="*/ 333375 h 1381178"/>
              <a:gd name="connsiteX51" fmla="*/ 142875 w 1682750"/>
              <a:gd name="connsiteY51" fmla="*/ 396875 h 1381178"/>
              <a:gd name="connsiteX52" fmla="*/ 111125 w 1682750"/>
              <a:gd name="connsiteY52" fmla="*/ 444500 h 1381178"/>
              <a:gd name="connsiteX53" fmla="*/ 79375 w 1682750"/>
              <a:gd name="connsiteY53" fmla="*/ 539750 h 1381178"/>
              <a:gd name="connsiteX54" fmla="*/ 15875 w 1682750"/>
              <a:gd name="connsiteY54" fmla="*/ 682625 h 1381178"/>
              <a:gd name="connsiteX55" fmla="*/ 0 w 1682750"/>
              <a:gd name="connsiteY55" fmla="*/ 730250 h 1381178"/>
              <a:gd name="connsiteX56" fmla="*/ 0 w 1682750"/>
              <a:gd name="connsiteY56"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524000 w 1682750"/>
              <a:gd name="connsiteY24" fmla="*/ 1047750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539875 w 1682750"/>
              <a:gd name="connsiteY25" fmla="*/ 10001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03375 w 1682750"/>
              <a:gd name="connsiteY26" fmla="*/ 904875 h 1381178"/>
              <a:gd name="connsiteX27" fmla="*/ 1635125 w 1682750"/>
              <a:gd name="connsiteY27" fmla="*/ 809625 h 1381178"/>
              <a:gd name="connsiteX28" fmla="*/ 1651000 w 1682750"/>
              <a:gd name="connsiteY28" fmla="*/ 762000 h 1381178"/>
              <a:gd name="connsiteX29" fmla="*/ 1682750 w 1682750"/>
              <a:gd name="connsiteY29" fmla="*/ 714375 h 1381178"/>
              <a:gd name="connsiteX30" fmla="*/ 1666875 w 1682750"/>
              <a:gd name="connsiteY30" fmla="*/ 492125 h 1381178"/>
              <a:gd name="connsiteX31" fmla="*/ 1651000 w 1682750"/>
              <a:gd name="connsiteY31" fmla="*/ 444500 h 1381178"/>
              <a:gd name="connsiteX32" fmla="*/ 1587500 w 1682750"/>
              <a:gd name="connsiteY32" fmla="*/ 349250 h 1381178"/>
              <a:gd name="connsiteX33" fmla="*/ 1539875 w 1682750"/>
              <a:gd name="connsiteY33" fmla="*/ 317500 h 1381178"/>
              <a:gd name="connsiteX34" fmla="*/ 1476375 w 1682750"/>
              <a:gd name="connsiteY34" fmla="*/ 238125 h 1381178"/>
              <a:gd name="connsiteX35" fmla="*/ 1444625 w 1682750"/>
              <a:gd name="connsiteY35" fmla="*/ 190500 h 1381178"/>
              <a:gd name="connsiteX36" fmla="*/ 1349375 w 1682750"/>
              <a:gd name="connsiteY36" fmla="*/ 142875 h 1381178"/>
              <a:gd name="connsiteX37" fmla="*/ 1317625 w 1682750"/>
              <a:gd name="connsiteY37" fmla="*/ 95250 h 1381178"/>
              <a:gd name="connsiteX38" fmla="*/ 1222375 w 1682750"/>
              <a:gd name="connsiteY38" fmla="*/ 63500 h 1381178"/>
              <a:gd name="connsiteX39" fmla="*/ 1174750 w 1682750"/>
              <a:gd name="connsiteY39" fmla="*/ 31750 h 1381178"/>
              <a:gd name="connsiteX40" fmla="*/ 1063625 w 1682750"/>
              <a:gd name="connsiteY40" fmla="*/ 0 h 1381178"/>
              <a:gd name="connsiteX41" fmla="*/ 825500 w 1682750"/>
              <a:gd name="connsiteY41" fmla="*/ 15875 h 1381178"/>
              <a:gd name="connsiteX42" fmla="*/ 698500 w 1682750"/>
              <a:gd name="connsiteY42" fmla="*/ 47625 h 1381178"/>
              <a:gd name="connsiteX43" fmla="*/ 555625 w 1682750"/>
              <a:gd name="connsiteY43" fmla="*/ 63500 h 1381178"/>
              <a:gd name="connsiteX44" fmla="*/ 508000 w 1682750"/>
              <a:gd name="connsiteY44" fmla="*/ 79375 h 1381178"/>
              <a:gd name="connsiteX45" fmla="*/ 492125 w 1682750"/>
              <a:gd name="connsiteY45" fmla="*/ 127000 h 1381178"/>
              <a:gd name="connsiteX46" fmla="*/ 396875 w 1682750"/>
              <a:gd name="connsiteY46" fmla="*/ 158750 h 1381178"/>
              <a:gd name="connsiteX47" fmla="*/ 349250 w 1682750"/>
              <a:gd name="connsiteY47" fmla="*/ 206375 h 1381178"/>
              <a:gd name="connsiteX48" fmla="*/ 301625 w 1682750"/>
              <a:gd name="connsiteY48" fmla="*/ 238125 h 1381178"/>
              <a:gd name="connsiteX49" fmla="*/ 238125 w 1682750"/>
              <a:gd name="connsiteY49" fmla="*/ 333375 h 1381178"/>
              <a:gd name="connsiteX50" fmla="*/ 142875 w 1682750"/>
              <a:gd name="connsiteY50" fmla="*/ 396875 h 1381178"/>
              <a:gd name="connsiteX51" fmla="*/ 111125 w 1682750"/>
              <a:gd name="connsiteY51" fmla="*/ 444500 h 1381178"/>
              <a:gd name="connsiteX52" fmla="*/ 79375 w 1682750"/>
              <a:gd name="connsiteY52" fmla="*/ 539750 h 1381178"/>
              <a:gd name="connsiteX53" fmla="*/ 15875 w 1682750"/>
              <a:gd name="connsiteY53" fmla="*/ 682625 h 1381178"/>
              <a:gd name="connsiteX54" fmla="*/ 0 w 1682750"/>
              <a:gd name="connsiteY54" fmla="*/ 730250 h 1381178"/>
              <a:gd name="connsiteX55" fmla="*/ 0 w 1682750"/>
              <a:gd name="connsiteY55"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35125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50"/>
              <a:gd name="connsiteY0" fmla="*/ 984250 h 1381178"/>
              <a:gd name="connsiteX1" fmla="*/ 1095375 w 1682750"/>
              <a:gd name="connsiteY1" fmla="*/ 952500 h 1381178"/>
              <a:gd name="connsiteX2" fmla="*/ 1187451 w 1682750"/>
              <a:gd name="connsiteY2" fmla="*/ 894291 h 1381178"/>
              <a:gd name="connsiteX3" fmla="*/ 1259417 w 1682750"/>
              <a:gd name="connsiteY3" fmla="*/ 806450 h 1381178"/>
              <a:gd name="connsiteX4" fmla="*/ 1283759 w 1682750"/>
              <a:gd name="connsiteY4" fmla="*/ 699559 h 1381178"/>
              <a:gd name="connsiteX5" fmla="*/ 1276350 w 1682750"/>
              <a:gd name="connsiteY5" fmla="*/ 588434 h 1381178"/>
              <a:gd name="connsiteX6" fmla="*/ 1222375 w 1682750"/>
              <a:gd name="connsiteY6" fmla="*/ 523875 h 1381178"/>
              <a:gd name="connsiteX7" fmla="*/ 1160991 w 1682750"/>
              <a:gd name="connsiteY7" fmla="*/ 458258 h 1381178"/>
              <a:gd name="connsiteX8" fmla="*/ 1061508 w 1682750"/>
              <a:gd name="connsiteY8" fmla="*/ 426509 h 1381178"/>
              <a:gd name="connsiteX9" fmla="*/ 984250 w 1682750"/>
              <a:gd name="connsiteY9" fmla="*/ 411691 h 1381178"/>
              <a:gd name="connsiteX10" fmla="*/ 746125 w 1682750"/>
              <a:gd name="connsiteY10" fmla="*/ 444500 h 1381178"/>
              <a:gd name="connsiteX11" fmla="*/ 584200 w 1682750"/>
              <a:gd name="connsiteY11" fmla="*/ 561976 h 1381178"/>
              <a:gd name="connsiteX12" fmla="*/ 491066 w 1682750"/>
              <a:gd name="connsiteY12" fmla="*/ 694267 h 1381178"/>
              <a:gd name="connsiteX13" fmla="*/ 444500 w 1682750"/>
              <a:gd name="connsiteY13" fmla="*/ 811741 h 1381178"/>
              <a:gd name="connsiteX14" fmla="*/ 434975 w 1682750"/>
              <a:gd name="connsiteY14" fmla="*/ 1003300 h 1381178"/>
              <a:gd name="connsiteX15" fmla="*/ 476250 w 1682750"/>
              <a:gd name="connsiteY15" fmla="*/ 1127125 h 1381178"/>
              <a:gd name="connsiteX16" fmla="*/ 541866 w 1682750"/>
              <a:gd name="connsiteY16" fmla="*/ 1220258 h 1381178"/>
              <a:gd name="connsiteX17" fmla="*/ 642408 w 1682750"/>
              <a:gd name="connsiteY17" fmla="*/ 1282700 h 1381178"/>
              <a:gd name="connsiteX18" fmla="*/ 757767 w 1682750"/>
              <a:gd name="connsiteY18" fmla="*/ 1340908 h 1381178"/>
              <a:gd name="connsiteX19" fmla="*/ 957792 w 1682750"/>
              <a:gd name="connsiteY19" fmla="*/ 1381125 h 1381178"/>
              <a:gd name="connsiteX20" fmla="*/ 1153583 w 1682750"/>
              <a:gd name="connsiteY20" fmla="*/ 1348317 h 1381178"/>
              <a:gd name="connsiteX21" fmla="*/ 1284817 w 1682750"/>
              <a:gd name="connsiteY21" fmla="*/ 1298575 h 1381178"/>
              <a:gd name="connsiteX22" fmla="*/ 1416050 w 1682750"/>
              <a:gd name="connsiteY22" fmla="*/ 1223433 h 1381178"/>
              <a:gd name="connsiteX23" fmla="*/ 1481667 w 1682750"/>
              <a:gd name="connsiteY23" fmla="*/ 1163108 h 1381178"/>
              <a:gd name="connsiteX24" fmla="*/ 1600200 w 1682750"/>
              <a:gd name="connsiteY24" fmla="*/ 1030817 h 1381178"/>
              <a:gd name="connsiteX25" fmla="*/ 1641475 w 1682750"/>
              <a:gd name="connsiteY25" fmla="*/ 936625 h 1381178"/>
              <a:gd name="connsiteX26" fmla="*/ 1681692 w 1682750"/>
              <a:gd name="connsiteY26" fmla="*/ 809625 h 1381178"/>
              <a:gd name="connsiteX27" fmla="*/ 1651000 w 1682750"/>
              <a:gd name="connsiteY27" fmla="*/ 762000 h 1381178"/>
              <a:gd name="connsiteX28" fmla="*/ 1682750 w 1682750"/>
              <a:gd name="connsiteY28" fmla="*/ 714375 h 1381178"/>
              <a:gd name="connsiteX29" fmla="*/ 1666875 w 1682750"/>
              <a:gd name="connsiteY29" fmla="*/ 492125 h 1381178"/>
              <a:gd name="connsiteX30" fmla="*/ 1651000 w 1682750"/>
              <a:gd name="connsiteY30" fmla="*/ 444500 h 1381178"/>
              <a:gd name="connsiteX31" fmla="*/ 1587500 w 1682750"/>
              <a:gd name="connsiteY31" fmla="*/ 349250 h 1381178"/>
              <a:gd name="connsiteX32" fmla="*/ 1539875 w 1682750"/>
              <a:gd name="connsiteY32" fmla="*/ 317500 h 1381178"/>
              <a:gd name="connsiteX33" fmla="*/ 1476375 w 1682750"/>
              <a:gd name="connsiteY33" fmla="*/ 238125 h 1381178"/>
              <a:gd name="connsiteX34" fmla="*/ 1444625 w 1682750"/>
              <a:gd name="connsiteY34" fmla="*/ 190500 h 1381178"/>
              <a:gd name="connsiteX35" fmla="*/ 1349375 w 1682750"/>
              <a:gd name="connsiteY35" fmla="*/ 142875 h 1381178"/>
              <a:gd name="connsiteX36" fmla="*/ 1317625 w 1682750"/>
              <a:gd name="connsiteY36" fmla="*/ 95250 h 1381178"/>
              <a:gd name="connsiteX37" fmla="*/ 1222375 w 1682750"/>
              <a:gd name="connsiteY37" fmla="*/ 63500 h 1381178"/>
              <a:gd name="connsiteX38" fmla="*/ 1174750 w 1682750"/>
              <a:gd name="connsiteY38" fmla="*/ 31750 h 1381178"/>
              <a:gd name="connsiteX39" fmla="*/ 1063625 w 1682750"/>
              <a:gd name="connsiteY39" fmla="*/ 0 h 1381178"/>
              <a:gd name="connsiteX40" fmla="*/ 825500 w 1682750"/>
              <a:gd name="connsiteY40" fmla="*/ 15875 h 1381178"/>
              <a:gd name="connsiteX41" fmla="*/ 698500 w 1682750"/>
              <a:gd name="connsiteY41" fmla="*/ 47625 h 1381178"/>
              <a:gd name="connsiteX42" fmla="*/ 555625 w 1682750"/>
              <a:gd name="connsiteY42" fmla="*/ 63500 h 1381178"/>
              <a:gd name="connsiteX43" fmla="*/ 508000 w 1682750"/>
              <a:gd name="connsiteY43" fmla="*/ 79375 h 1381178"/>
              <a:gd name="connsiteX44" fmla="*/ 492125 w 1682750"/>
              <a:gd name="connsiteY44" fmla="*/ 127000 h 1381178"/>
              <a:gd name="connsiteX45" fmla="*/ 396875 w 1682750"/>
              <a:gd name="connsiteY45" fmla="*/ 158750 h 1381178"/>
              <a:gd name="connsiteX46" fmla="*/ 349250 w 1682750"/>
              <a:gd name="connsiteY46" fmla="*/ 206375 h 1381178"/>
              <a:gd name="connsiteX47" fmla="*/ 301625 w 1682750"/>
              <a:gd name="connsiteY47" fmla="*/ 238125 h 1381178"/>
              <a:gd name="connsiteX48" fmla="*/ 238125 w 1682750"/>
              <a:gd name="connsiteY48" fmla="*/ 333375 h 1381178"/>
              <a:gd name="connsiteX49" fmla="*/ 142875 w 1682750"/>
              <a:gd name="connsiteY49" fmla="*/ 396875 h 1381178"/>
              <a:gd name="connsiteX50" fmla="*/ 111125 w 1682750"/>
              <a:gd name="connsiteY50" fmla="*/ 444500 h 1381178"/>
              <a:gd name="connsiteX51" fmla="*/ 79375 w 1682750"/>
              <a:gd name="connsiteY51" fmla="*/ 539750 h 1381178"/>
              <a:gd name="connsiteX52" fmla="*/ 15875 w 1682750"/>
              <a:gd name="connsiteY52" fmla="*/ 682625 h 1381178"/>
              <a:gd name="connsiteX53" fmla="*/ 0 w 1682750"/>
              <a:gd name="connsiteY53" fmla="*/ 730250 h 1381178"/>
              <a:gd name="connsiteX54" fmla="*/ 0 w 1682750"/>
              <a:gd name="connsiteY54" fmla="*/ 1079500 h 1381178"/>
              <a:gd name="connsiteX0" fmla="*/ 952500 w 1682766"/>
              <a:gd name="connsiteY0" fmla="*/ 984250 h 1381178"/>
              <a:gd name="connsiteX1" fmla="*/ 1095375 w 1682766"/>
              <a:gd name="connsiteY1" fmla="*/ 952500 h 1381178"/>
              <a:gd name="connsiteX2" fmla="*/ 1187451 w 1682766"/>
              <a:gd name="connsiteY2" fmla="*/ 894291 h 1381178"/>
              <a:gd name="connsiteX3" fmla="*/ 1259417 w 1682766"/>
              <a:gd name="connsiteY3" fmla="*/ 806450 h 1381178"/>
              <a:gd name="connsiteX4" fmla="*/ 1283759 w 1682766"/>
              <a:gd name="connsiteY4" fmla="*/ 699559 h 1381178"/>
              <a:gd name="connsiteX5" fmla="*/ 1276350 w 1682766"/>
              <a:gd name="connsiteY5" fmla="*/ 588434 h 1381178"/>
              <a:gd name="connsiteX6" fmla="*/ 1222375 w 1682766"/>
              <a:gd name="connsiteY6" fmla="*/ 523875 h 1381178"/>
              <a:gd name="connsiteX7" fmla="*/ 1160991 w 1682766"/>
              <a:gd name="connsiteY7" fmla="*/ 458258 h 1381178"/>
              <a:gd name="connsiteX8" fmla="*/ 1061508 w 1682766"/>
              <a:gd name="connsiteY8" fmla="*/ 426509 h 1381178"/>
              <a:gd name="connsiteX9" fmla="*/ 984250 w 1682766"/>
              <a:gd name="connsiteY9" fmla="*/ 411691 h 1381178"/>
              <a:gd name="connsiteX10" fmla="*/ 746125 w 1682766"/>
              <a:gd name="connsiteY10" fmla="*/ 444500 h 1381178"/>
              <a:gd name="connsiteX11" fmla="*/ 584200 w 1682766"/>
              <a:gd name="connsiteY11" fmla="*/ 561976 h 1381178"/>
              <a:gd name="connsiteX12" fmla="*/ 491066 w 1682766"/>
              <a:gd name="connsiteY12" fmla="*/ 694267 h 1381178"/>
              <a:gd name="connsiteX13" fmla="*/ 444500 w 1682766"/>
              <a:gd name="connsiteY13" fmla="*/ 811741 h 1381178"/>
              <a:gd name="connsiteX14" fmla="*/ 434975 w 1682766"/>
              <a:gd name="connsiteY14" fmla="*/ 1003300 h 1381178"/>
              <a:gd name="connsiteX15" fmla="*/ 476250 w 1682766"/>
              <a:gd name="connsiteY15" fmla="*/ 1127125 h 1381178"/>
              <a:gd name="connsiteX16" fmla="*/ 541866 w 1682766"/>
              <a:gd name="connsiteY16" fmla="*/ 1220258 h 1381178"/>
              <a:gd name="connsiteX17" fmla="*/ 642408 w 1682766"/>
              <a:gd name="connsiteY17" fmla="*/ 1282700 h 1381178"/>
              <a:gd name="connsiteX18" fmla="*/ 757767 w 1682766"/>
              <a:gd name="connsiteY18" fmla="*/ 1340908 h 1381178"/>
              <a:gd name="connsiteX19" fmla="*/ 957792 w 1682766"/>
              <a:gd name="connsiteY19" fmla="*/ 1381125 h 1381178"/>
              <a:gd name="connsiteX20" fmla="*/ 1153583 w 1682766"/>
              <a:gd name="connsiteY20" fmla="*/ 1348317 h 1381178"/>
              <a:gd name="connsiteX21" fmla="*/ 1284817 w 1682766"/>
              <a:gd name="connsiteY21" fmla="*/ 1298575 h 1381178"/>
              <a:gd name="connsiteX22" fmla="*/ 1416050 w 1682766"/>
              <a:gd name="connsiteY22" fmla="*/ 1223433 h 1381178"/>
              <a:gd name="connsiteX23" fmla="*/ 1481667 w 1682766"/>
              <a:gd name="connsiteY23" fmla="*/ 1163108 h 1381178"/>
              <a:gd name="connsiteX24" fmla="*/ 1600200 w 1682766"/>
              <a:gd name="connsiteY24" fmla="*/ 1030817 h 1381178"/>
              <a:gd name="connsiteX25" fmla="*/ 1641475 w 1682766"/>
              <a:gd name="connsiteY25" fmla="*/ 936625 h 1381178"/>
              <a:gd name="connsiteX26" fmla="*/ 1681692 w 1682766"/>
              <a:gd name="connsiteY26" fmla="*/ 809625 h 1381178"/>
              <a:gd name="connsiteX27" fmla="*/ 1672167 w 1682766"/>
              <a:gd name="connsiteY27" fmla="*/ 753534 h 1381178"/>
              <a:gd name="connsiteX28" fmla="*/ 1682750 w 1682766"/>
              <a:gd name="connsiteY28" fmla="*/ 714375 h 1381178"/>
              <a:gd name="connsiteX29" fmla="*/ 1666875 w 1682766"/>
              <a:gd name="connsiteY29" fmla="*/ 492125 h 1381178"/>
              <a:gd name="connsiteX30" fmla="*/ 1651000 w 1682766"/>
              <a:gd name="connsiteY30" fmla="*/ 444500 h 1381178"/>
              <a:gd name="connsiteX31" fmla="*/ 1587500 w 1682766"/>
              <a:gd name="connsiteY31" fmla="*/ 349250 h 1381178"/>
              <a:gd name="connsiteX32" fmla="*/ 1539875 w 1682766"/>
              <a:gd name="connsiteY32" fmla="*/ 317500 h 1381178"/>
              <a:gd name="connsiteX33" fmla="*/ 1476375 w 1682766"/>
              <a:gd name="connsiteY33" fmla="*/ 238125 h 1381178"/>
              <a:gd name="connsiteX34" fmla="*/ 1444625 w 1682766"/>
              <a:gd name="connsiteY34" fmla="*/ 190500 h 1381178"/>
              <a:gd name="connsiteX35" fmla="*/ 1349375 w 1682766"/>
              <a:gd name="connsiteY35" fmla="*/ 142875 h 1381178"/>
              <a:gd name="connsiteX36" fmla="*/ 1317625 w 1682766"/>
              <a:gd name="connsiteY36" fmla="*/ 95250 h 1381178"/>
              <a:gd name="connsiteX37" fmla="*/ 1222375 w 1682766"/>
              <a:gd name="connsiteY37" fmla="*/ 63500 h 1381178"/>
              <a:gd name="connsiteX38" fmla="*/ 1174750 w 1682766"/>
              <a:gd name="connsiteY38" fmla="*/ 31750 h 1381178"/>
              <a:gd name="connsiteX39" fmla="*/ 1063625 w 1682766"/>
              <a:gd name="connsiteY39" fmla="*/ 0 h 1381178"/>
              <a:gd name="connsiteX40" fmla="*/ 825500 w 1682766"/>
              <a:gd name="connsiteY40" fmla="*/ 15875 h 1381178"/>
              <a:gd name="connsiteX41" fmla="*/ 698500 w 1682766"/>
              <a:gd name="connsiteY41" fmla="*/ 47625 h 1381178"/>
              <a:gd name="connsiteX42" fmla="*/ 555625 w 1682766"/>
              <a:gd name="connsiteY42" fmla="*/ 63500 h 1381178"/>
              <a:gd name="connsiteX43" fmla="*/ 508000 w 1682766"/>
              <a:gd name="connsiteY43" fmla="*/ 79375 h 1381178"/>
              <a:gd name="connsiteX44" fmla="*/ 492125 w 1682766"/>
              <a:gd name="connsiteY44" fmla="*/ 127000 h 1381178"/>
              <a:gd name="connsiteX45" fmla="*/ 396875 w 1682766"/>
              <a:gd name="connsiteY45" fmla="*/ 158750 h 1381178"/>
              <a:gd name="connsiteX46" fmla="*/ 349250 w 1682766"/>
              <a:gd name="connsiteY46" fmla="*/ 206375 h 1381178"/>
              <a:gd name="connsiteX47" fmla="*/ 301625 w 1682766"/>
              <a:gd name="connsiteY47" fmla="*/ 238125 h 1381178"/>
              <a:gd name="connsiteX48" fmla="*/ 238125 w 1682766"/>
              <a:gd name="connsiteY48" fmla="*/ 333375 h 1381178"/>
              <a:gd name="connsiteX49" fmla="*/ 142875 w 1682766"/>
              <a:gd name="connsiteY49" fmla="*/ 396875 h 1381178"/>
              <a:gd name="connsiteX50" fmla="*/ 111125 w 1682766"/>
              <a:gd name="connsiteY50" fmla="*/ 444500 h 1381178"/>
              <a:gd name="connsiteX51" fmla="*/ 79375 w 1682766"/>
              <a:gd name="connsiteY51" fmla="*/ 539750 h 1381178"/>
              <a:gd name="connsiteX52" fmla="*/ 15875 w 1682766"/>
              <a:gd name="connsiteY52" fmla="*/ 682625 h 1381178"/>
              <a:gd name="connsiteX53" fmla="*/ 0 w 1682766"/>
              <a:gd name="connsiteY53" fmla="*/ 730250 h 1381178"/>
              <a:gd name="connsiteX54" fmla="*/ 0 w 1682766"/>
              <a:gd name="connsiteY54" fmla="*/ 1079500 h 1381178"/>
              <a:gd name="connsiteX0" fmla="*/ 952500 w 1685776"/>
              <a:gd name="connsiteY0" fmla="*/ 984250 h 1381178"/>
              <a:gd name="connsiteX1" fmla="*/ 1095375 w 1685776"/>
              <a:gd name="connsiteY1" fmla="*/ 952500 h 1381178"/>
              <a:gd name="connsiteX2" fmla="*/ 1187451 w 1685776"/>
              <a:gd name="connsiteY2" fmla="*/ 894291 h 1381178"/>
              <a:gd name="connsiteX3" fmla="*/ 1259417 w 1685776"/>
              <a:gd name="connsiteY3" fmla="*/ 806450 h 1381178"/>
              <a:gd name="connsiteX4" fmla="*/ 1283759 w 1685776"/>
              <a:gd name="connsiteY4" fmla="*/ 699559 h 1381178"/>
              <a:gd name="connsiteX5" fmla="*/ 1276350 w 1685776"/>
              <a:gd name="connsiteY5" fmla="*/ 588434 h 1381178"/>
              <a:gd name="connsiteX6" fmla="*/ 1222375 w 1685776"/>
              <a:gd name="connsiteY6" fmla="*/ 523875 h 1381178"/>
              <a:gd name="connsiteX7" fmla="*/ 1160991 w 1685776"/>
              <a:gd name="connsiteY7" fmla="*/ 458258 h 1381178"/>
              <a:gd name="connsiteX8" fmla="*/ 1061508 w 1685776"/>
              <a:gd name="connsiteY8" fmla="*/ 426509 h 1381178"/>
              <a:gd name="connsiteX9" fmla="*/ 984250 w 1685776"/>
              <a:gd name="connsiteY9" fmla="*/ 411691 h 1381178"/>
              <a:gd name="connsiteX10" fmla="*/ 746125 w 1685776"/>
              <a:gd name="connsiteY10" fmla="*/ 444500 h 1381178"/>
              <a:gd name="connsiteX11" fmla="*/ 584200 w 1685776"/>
              <a:gd name="connsiteY11" fmla="*/ 561976 h 1381178"/>
              <a:gd name="connsiteX12" fmla="*/ 491066 w 1685776"/>
              <a:gd name="connsiteY12" fmla="*/ 694267 h 1381178"/>
              <a:gd name="connsiteX13" fmla="*/ 444500 w 1685776"/>
              <a:gd name="connsiteY13" fmla="*/ 811741 h 1381178"/>
              <a:gd name="connsiteX14" fmla="*/ 434975 w 1685776"/>
              <a:gd name="connsiteY14" fmla="*/ 1003300 h 1381178"/>
              <a:gd name="connsiteX15" fmla="*/ 476250 w 1685776"/>
              <a:gd name="connsiteY15" fmla="*/ 1127125 h 1381178"/>
              <a:gd name="connsiteX16" fmla="*/ 541866 w 1685776"/>
              <a:gd name="connsiteY16" fmla="*/ 1220258 h 1381178"/>
              <a:gd name="connsiteX17" fmla="*/ 642408 w 1685776"/>
              <a:gd name="connsiteY17" fmla="*/ 1282700 h 1381178"/>
              <a:gd name="connsiteX18" fmla="*/ 757767 w 1685776"/>
              <a:gd name="connsiteY18" fmla="*/ 1340908 h 1381178"/>
              <a:gd name="connsiteX19" fmla="*/ 957792 w 1685776"/>
              <a:gd name="connsiteY19" fmla="*/ 1381125 h 1381178"/>
              <a:gd name="connsiteX20" fmla="*/ 1153583 w 1685776"/>
              <a:gd name="connsiteY20" fmla="*/ 1348317 h 1381178"/>
              <a:gd name="connsiteX21" fmla="*/ 1284817 w 1685776"/>
              <a:gd name="connsiteY21" fmla="*/ 1298575 h 1381178"/>
              <a:gd name="connsiteX22" fmla="*/ 1416050 w 1685776"/>
              <a:gd name="connsiteY22" fmla="*/ 1223433 h 1381178"/>
              <a:gd name="connsiteX23" fmla="*/ 1481667 w 1685776"/>
              <a:gd name="connsiteY23" fmla="*/ 1163108 h 1381178"/>
              <a:gd name="connsiteX24" fmla="*/ 1600200 w 1685776"/>
              <a:gd name="connsiteY24" fmla="*/ 1030817 h 1381178"/>
              <a:gd name="connsiteX25" fmla="*/ 1641475 w 1685776"/>
              <a:gd name="connsiteY25" fmla="*/ 936625 h 1381178"/>
              <a:gd name="connsiteX26" fmla="*/ 1681692 w 1685776"/>
              <a:gd name="connsiteY26" fmla="*/ 809625 h 1381178"/>
              <a:gd name="connsiteX27" fmla="*/ 1682750 w 1685776"/>
              <a:gd name="connsiteY27" fmla="*/ 714375 h 1381178"/>
              <a:gd name="connsiteX28" fmla="*/ 1666875 w 1685776"/>
              <a:gd name="connsiteY28" fmla="*/ 492125 h 1381178"/>
              <a:gd name="connsiteX29" fmla="*/ 1651000 w 1685776"/>
              <a:gd name="connsiteY29" fmla="*/ 444500 h 1381178"/>
              <a:gd name="connsiteX30" fmla="*/ 1587500 w 1685776"/>
              <a:gd name="connsiteY30" fmla="*/ 349250 h 1381178"/>
              <a:gd name="connsiteX31" fmla="*/ 1539875 w 1685776"/>
              <a:gd name="connsiteY31" fmla="*/ 317500 h 1381178"/>
              <a:gd name="connsiteX32" fmla="*/ 1476375 w 1685776"/>
              <a:gd name="connsiteY32" fmla="*/ 238125 h 1381178"/>
              <a:gd name="connsiteX33" fmla="*/ 1444625 w 1685776"/>
              <a:gd name="connsiteY33" fmla="*/ 190500 h 1381178"/>
              <a:gd name="connsiteX34" fmla="*/ 1349375 w 1685776"/>
              <a:gd name="connsiteY34" fmla="*/ 142875 h 1381178"/>
              <a:gd name="connsiteX35" fmla="*/ 1317625 w 1685776"/>
              <a:gd name="connsiteY35" fmla="*/ 95250 h 1381178"/>
              <a:gd name="connsiteX36" fmla="*/ 1222375 w 1685776"/>
              <a:gd name="connsiteY36" fmla="*/ 63500 h 1381178"/>
              <a:gd name="connsiteX37" fmla="*/ 1174750 w 1685776"/>
              <a:gd name="connsiteY37" fmla="*/ 31750 h 1381178"/>
              <a:gd name="connsiteX38" fmla="*/ 1063625 w 1685776"/>
              <a:gd name="connsiteY38" fmla="*/ 0 h 1381178"/>
              <a:gd name="connsiteX39" fmla="*/ 825500 w 1685776"/>
              <a:gd name="connsiteY39" fmla="*/ 15875 h 1381178"/>
              <a:gd name="connsiteX40" fmla="*/ 698500 w 1685776"/>
              <a:gd name="connsiteY40" fmla="*/ 47625 h 1381178"/>
              <a:gd name="connsiteX41" fmla="*/ 555625 w 1685776"/>
              <a:gd name="connsiteY41" fmla="*/ 63500 h 1381178"/>
              <a:gd name="connsiteX42" fmla="*/ 508000 w 1685776"/>
              <a:gd name="connsiteY42" fmla="*/ 79375 h 1381178"/>
              <a:gd name="connsiteX43" fmla="*/ 492125 w 1685776"/>
              <a:gd name="connsiteY43" fmla="*/ 127000 h 1381178"/>
              <a:gd name="connsiteX44" fmla="*/ 396875 w 1685776"/>
              <a:gd name="connsiteY44" fmla="*/ 158750 h 1381178"/>
              <a:gd name="connsiteX45" fmla="*/ 349250 w 1685776"/>
              <a:gd name="connsiteY45" fmla="*/ 206375 h 1381178"/>
              <a:gd name="connsiteX46" fmla="*/ 301625 w 1685776"/>
              <a:gd name="connsiteY46" fmla="*/ 238125 h 1381178"/>
              <a:gd name="connsiteX47" fmla="*/ 238125 w 1685776"/>
              <a:gd name="connsiteY47" fmla="*/ 333375 h 1381178"/>
              <a:gd name="connsiteX48" fmla="*/ 142875 w 1685776"/>
              <a:gd name="connsiteY48" fmla="*/ 396875 h 1381178"/>
              <a:gd name="connsiteX49" fmla="*/ 111125 w 1685776"/>
              <a:gd name="connsiteY49" fmla="*/ 444500 h 1381178"/>
              <a:gd name="connsiteX50" fmla="*/ 79375 w 1685776"/>
              <a:gd name="connsiteY50" fmla="*/ 539750 h 1381178"/>
              <a:gd name="connsiteX51" fmla="*/ 15875 w 1685776"/>
              <a:gd name="connsiteY51" fmla="*/ 682625 h 1381178"/>
              <a:gd name="connsiteX52" fmla="*/ 0 w 1685776"/>
              <a:gd name="connsiteY52" fmla="*/ 730250 h 1381178"/>
              <a:gd name="connsiteX53" fmla="*/ 0 w 1685776"/>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66875 w 1691969"/>
              <a:gd name="connsiteY28" fmla="*/ 492125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691969"/>
              <a:gd name="connsiteY0" fmla="*/ 984250 h 1381178"/>
              <a:gd name="connsiteX1" fmla="*/ 1095375 w 1691969"/>
              <a:gd name="connsiteY1" fmla="*/ 952500 h 1381178"/>
              <a:gd name="connsiteX2" fmla="*/ 1187451 w 1691969"/>
              <a:gd name="connsiteY2" fmla="*/ 894291 h 1381178"/>
              <a:gd name="connsiteX3" fmla="*/ 1259417 w 1691969"/>
              <a:gd name="connsiteY3" fmla="*/ 806450 h 1381178"/>
              <a:gd name="connsiteX4" fmla="*/ 1283759 w 1691969"/>
              <a:gd name="connsiteY4" fmla="*/ 699559 h 1381178"/>
              <a:gd name="connsiteX5" fmla="*/ 1276350 w 1691969"/>
              <a:gd name="connsiteY5" fmla="*/ 588434 h 1381178"/>
              <a:gd name="connsiteX6" fmla="*/ 1222375 w 1691969"/>
              <a:gd name="connsiteY6" fmla="*/ 523875 h 1381178"/>
              <a:gd name="connsiteX7" fmla="*/ 1160991 w 1691969"/>
              <a:gd name="connsiteY7" fmla="*/ 458258 h 1381178"/>
              <a:gd name="connsiteX8" fmla="*/ 1061508 w 1691969"/>
              <a:gd name="connsiteY8" fmla="*/ 426509 h 1381178"/>
              <a:gd name="connsiteX9" fmla="*/ 984250 w 1691969"/>
              <a:gd name="connsiteY9" fmla="*/ 411691 h 1381178"/>
              <a:gd name="connsiteX10" fmla="*/ 746125 w 1691969"/>
              <a:gd name="connsiteY10" fmla="*/ 444500 h 1381178"/>
              <a:gd name="connsiteX11" fmla="*/ 584200 w 1691969"/>
              <a:gd name="connsiteY11" fmla="*/ 561976 h 1381178"/>
              <a:gd name="connsiteX12" fmla="*/ 491066 w 1691969"/>
              <a:gd name="connsiteY12" fmla="*/ 694267 h 1381178"/>
              <a:gd name="connsiteX13" fmla="*/ 444500 w 1691969"/>
              <a:gd name="connsiteY13" fmla="*/ 811741 h 1381178"/>
              <a:gd name="connsiteX14" fmla="*/ 434975 w 1691969"/>
              <a:gd name="connsiteY14" fmla="*/ 1003300 h 1381178"/>
              <a:gd name="connsiteX15" fmla="*/ 476250 w 1691969"/>
              <a:gd name="connsiteY15" fmla="*/ 1127125 h 1381178"/>
              <a:gd name="connsiteX16" fmla="*/ 541866 w 1691969"/>
              <a:gd name="connsiteY16" fmla="*/ 1220258 h 1381178"/>
              <a:gd name="connsiteX17" fmla="*/ 642408 w 1691969"/>
              <a:gd name="connsiteY17" fmla="*/ 1282700 h 1381178"/>
              <a:gd name="connsiteX18" fmla="*/ 757767 w 1691969"/>
              <a:gd name="connsiteY18" fmla="*/ 1340908 h 1381178"/>
              <a:gd name="connsiteX19" fmla="*/ 957792 w 1691969"/>
              <a:gd name="connsiteY19" fmla="*/ 1381125 h 1381178"/>
              <a:gd name="connsiteX20" fmla="*/ 1153583 w 1691969"/>
              <a:gd name="connsiteY20" fmla="*/ 1348317 h 1381178"/>
              <a:gd name="connsiteX21" fmla="*/ 1284817 w 1691969"/>
              <a:gd name="connsiteY21" fmla="*/ 1298575 h 1381178"/>
              <a:gd name="connsiteX22" fmla="*/ 1416050 w 1691969"/>
              <a:gd name="connsiteY22" fmla="*/ 1223433 h 1381178"/>
              <a:gd name="connsiteX23" fmla="*/ 1481667 w 1691969"/>
              <a:gd name="connsiteY23" fmla="*/ 1163108 h 1381178"/>
              <a:gd name="connsiteX24" fmla="*/ 1600200 w 1691969"/>
              <a:gd name="connsiteY24" fmla="*/ 1030817 h 1381178"/>
              <a:gd name="connsiteX25" fmla="*/ 1641475 w 1691969"/>
              <a:gd name="connsiteY25" fmla="*/ 936625 h 1381178"/>
              <a:gd name="connsiteX26" fmla="*/ 1681692 w 1691969"/>
              <a:gd name="connsiteY26" fmla="*/ 809625 h 1381178"/>
              <a:gd name="connsiteX27" fmla="*/ 1691216 w 1691969"/>
              <a:gd name="connsiteY27" fmla="*/ 667808 h 1381178"/>
              <a:gd name="connsiteX28" fmla="*/ 1671108 w 1691969"/>
              <a:gd name="connsiteY28" fmla="*/ 521759 h 1381178"/>
              <a:gd name="connsiteX29" fmla="*/ 1651000 w 1691969"/>
              <a:gd name="connsiteY29" fmla="*/ 444500 h 1381178"/>
              <a:gd name="connsiteX30" fmla="*/ 1587500 w 1691969"/>
              <a:gd name="connsiteY30" fmla="*/ 349250 h 1381178"/>
              <a:gd name="connsiteX31" fmla="*/ 1539875 w 1691969"/>
              <a:gd name="connsiteY31" fmla="*/ 317500 h 1381178"/>
              <a:gd name="connsiteX32" fmla="*/ 1476375 w 1691969"/>
              <a:gd name="connsiteY32" fmla="*/ 238125 h 1381178"/>
              <a:gd name="connsiteX33" fmla="*/ 1444625 w 1691969"/>
              <a:gd name="connsiteY33" fmla="*/ 190500 h 1381178"/>
              <a:gd name="connsiteX34" fmla="*/ 1349375 w 1691969"/>
              <a:gd name="connsiteY34" fmla="*/ 142875 h 1381178"/>
              <a:gd name="connsiteX35" fmla="*/ 1317625 w 1691969"/>
              <a:gd name="connsiteY35" fmla="*/ 95250 h 1381178"/>
              <a:gd name="connsiteX36" fmla="*/ 1222375 w 1691969"/>
              <a:gd name="connsiteY36" fmla="*/ 63500 h 1381178"/>
              <a:gd name="connsiteX37" fmla="*/ 1174750 w 1691969"/>
              <a:gd name="connsiteY37" fmla="*/ 31750 h 1381178"/>
              <a:gd name="connsiteX38" fmla="*/ 1063625 w 1691969"/>
              <a:gd name="connsiteY38" fmla="*/ 0 h 1381178"/>
              <a:gd name="connsiteX39" fmla="*/ 825500 w 1691969"/>
              <a:gd name="connsiteY39" fmla="*/ 15875 h 1381178"/>
              <a:gd name="connsiteX40" fmla="*/ 698500 w 1691969"/>
              <a:gd name="connsiteY40" fmla="*/ 47625 h 1381178"/>
              <a:gd name="connsiteX41" fmla="*/ 555625 w 1691969"/>
              <a:gd name="connsiteY41" fmla="*/ 63500 h 1381178"/>
              <a:gd name="connsiteX42" fmla="*/ 508000 w 1691969"/>
              <a:gd name="connsiteY42" fmla="*/ 79375 h 1381178"/>
              <a:gd name="connsiteX43" fmla="*/ 492125 w 1691969"/>
              <a:gd name="connsiteY43" fmla="*/ 127000 h 1381178"/>
              <a:gd name="connsiteX44" fmla="*/ 396875 w 1691969"/>
              <a:gd name="connsiteY44" fmla="*/ 158750 h 1381178"/>
              <a:gd name="connsiteX45" fmla="*/ 349250 w 1691969"/>
              <a:gd name="connsiteY45" fmla="*/ 206375 h 1381178"/>
              <a:gd name="connsiteX46" fmla="*/ 301625 w 1691969"/>
              <a:gd name="connsiteY46" fmla="*/ 238125 h 1381178"/>
              <a:gd name="connsiteX47" fmla="*/ 238125 w 1691969"/>
              <a:gd name="connsiteY47" fmla="*/ 333375 h 1381178"/>
              <a:gd name="connsiteX48" fmla="*/ 142875 w 1691969"/>
              <a:gd name="connsiteY48" fmla="*/ 396875 h 1381178"/>
              <a:gd name="connsiteX49" fmla="*/ 111125 w 1691969"/>
              <a:gd name="connsiteY49" fmla="*/ 444500 h 1381178"/>
              <a:gd name="connsiteX50" fmla="*/ 79375 w 1691969"/>
              <a:gd name="connsiteY50" fmla="*/ 539750 h 1381178"/>
              <a:gd name="connsiteX51" fmla="*/ 15875 w 1691969"/>
              <a:gd name="connsiteY51" fmla="*/ 682625 h 1381178"/>
              <a:gd name="connsiteX52" fmla="*/ 0 w 1691969"/>
              <a:gd name="connsiteY52" fmla="*/ 730250 h 1381178"/>
              <a:gd name="connsiteX53" fmla="*/ 0 w 1691969"/>
              <a:gd name="connsiteY53" fmla="*/ 1079500 h 1381178"/>
              <a:gd name="connsiteX0" fmla="*/ 952500 w 1708380"/>
              <a:gd name="connsiteY0" fmla="*/ 984250 h 1381178"/>
              <a:gd name="connsiteX1" fmla="*/ 1095375 w 1708380"/>
              <a:gd name="connsiteY1" fmla="*/ 952500 h 1381178"/>
              <a:gd name="connsiteX2" fmla="*/ 1187451 w 1708380"/>
              <a:gd name="connsiteY2" fmla="*/ 894291 h 1381178"/>
              <a:gd name="connsiteX3" fmla="*/ 1259417 w 1708380"/>
              <a:gd name="connsiteY3" fmla="*/ 806450 h 1381178"/>
              <a:gd name="connsiteX4" fmla="*/ 1283759 w 1708380"/>
              <a:gd name="connsiteY4" fmla="*/ 699559 h 1381178"/>
              <a:gd name="connsiteX5" fmla="*/ 1276350 w 1708380"/>
              <a:gd name="connsiteY5" fmla="*/ 588434 h 1381178"/>
              <a:gd name="connsiteX6" fmla="*/ 1222375 w 1708380"/>
              <a:gd name="connsiteY6" fmla="*/ 523875 h 1381178"/>
              <a:gd name="connsiteX7" fmla="*/ 1160991 w 1708380"/>
              <a:gd name="connsiteY7" fmla="*/ 458258 h 1381178"/>
              <a:gd name="connsiteX8" fmla="*/ 1061508 w 1708380"/>
              <a:gd name="connsiteY8" fmla="*/ 426509 h 1381178"/>
              <a:gd name="connsiteX9" fmla="*/ 984250 w 1708380"/>
              <a:gd name="connsiteY9" fmla="*/ 411691 h 1381178"/>
              <a:gd name="connsiteX10" fmla="*/ 746125 w 1708380"/>
              <a:gd name="connsiteY10" fmla="*/ 444500 h 1381178"/>
              <a:gd name="connsiteX11" fmla="*/ 584200 w 1708380"/>
              <a:gd name="connsiteY11" fmla="*/ 561976 h 1381178"/>
              <a:gd name="connsiteX12" fmla="*/ 491066 w 1708380"/>
              <a:gd name="connsiteY12" fmla="*/ 694267 h 1381178"/>
              <a:gd name="connsiteX13" fmla="*/ 444500 w 1708380"/>
              <a:gd name="connsiteY13" fmla="*/ 811741 h 1381178"/>
              <a:gd name="connsiteX14" fmla="*/ 434975 w 1708380"/>
              <a:gd name="connsiteY14" fmla="*/ 1003300 h 1381178"/>
              <a:gd name="connsiteX15" fmla="*/ 476250 w 1708380"/>
              <a:gd name="connsiteY15" fmla="*/ 1127125 h 1381178"/>
              <a:gd name="connsiteX16" fmla="*/ 541866 w 1708380"/>
              <a:gd name="connsiteY16" fmla="*/ 1220258 h 1381178"/>
              <a:gd name="connsiteX17" fmla="*/ 642408 w 1708380"/>
              <a:gd name="connsiteY17" fmla="*/ 1282700 h 1381178"/>
              <a:gd name="connsiteX18" fmla="*/ 757767 w 1708380"/>
              <a:gd name="connsiteY18" fmla="*/ 1340908 h 1381178"/>
              <a:gd name="connsiteX19" fmla="*/ 957792 w 1708380"/>
              <a:gd name="connsiteY19" fmla="*/ 1381125 h 1381178"/>
              <a:gd name="connsiteX20" fmla="*/ 1153583 w 1708380"/>
              <a:gd name="connsiteY20" fmla="*/ 1348317 h 1381178"/>
              <a:gd name="connsiteX21" fmla="*/ 1284817 w 1708380"/>
              <a:gd name="connsiteY21" fmla="*/ 1298575 h 1381178"/>
              <a:gd name="connsiteX22" fmla="*/ 1416050 w 1708380"/>
              <a:gd name="connsiteY22" fmla="*/ 1223433 h 1381178"/>
              <a:gd name="connsiteX23" fmla="*/ 1481667 w 1708380"/>
              <a:gd name="connsiteY23" fmla="*/ 1163108 h 1381178"/>
              <a:gd name="connsiteX24" fmla="*/ 1600200 w 1708380"/>
              <a:gd name="connsiteY24" fmla="*/ 1030817 h 1381178"/>
              <a:gd name="connsiteX25" fmla="*/ 1641475 w 1708380"/>
              <a:gd name="connsiteY25" fmla="*/ 936625 h 1381178"/>
              <a:gd name="connsiteX26" fmla="*/ 1681692 w 1708380"/>
              <a:gd name="connsiteY26" fmla="*/ 809625 h 1381178"/>
              <a:gd name="connsiteX27" fmla="*/ 1708149 w 1708380"/>
              <a:gd name="connsiteY27" fmla="*/ 667808 h 1381178"/>
              <a:gd name="connsiteX28" fmla="*/ 1671108 w 1708380"/>
              <a:gd name="connsiteY28" fmla="*/ 521759 h 1381178"/>
              <a:gd name="connsiteX29" fmla="*/ 1651000 w 1708380"/>
              <a:gd name="connsiteY29" fmla="*/ 444500 h 1381178"/>
              <a:gd name="connsiteX30" fmla="*/ 1587500 w 1708380"/>
              <a:gd name="connsiteY30" fmla="*/ 349250 h 1381178"/>
              <a:gd name="connsiteX31" fmla="*/ 1539875 w 1708380"/>
              <a:gd name="connsiteY31" fmla="*/ 317500 h 1381178"/>
              <a:gd name="connsiteX32" fmla="*/ 1476375 w 1708380"/>
              <a:gd name="connsiteY32" fmla="*/ 238125 h 1381178"/>
              <a:gd name="connsiteX33" fmla="*/ 1444625 w 1708380"/>
              <a:gd name="connsiteY33" fmla="*/ 190500 h 1381178"/>
              <a:gd name="connsiteX34" fmla="*/ 1349375 w 1708380"/>
              <a:gd name="connsiteY34" fmla="*/ 142875 h 1381178"/>
              <a:gd name="connsiteX35" fmla="*/ 1317625 w 1708380"/>
              <a:gd name="connsiteY35" fmla="*/ 95250 h 1381178"/>
              <a:gd name="connsiteX36" fmla="*/ 1222375 w 1708380"/>
              <a:gd name="connsiteY36" fmla="*/ 63500 h 1381178"/>
              <a:gd name="connsiteX37" fmla="*/ 1174750 w 1708380"/>
              <a:gd name="connsiteY37" fmla="*/ 31750 h 1381178"/>
              <a:gd name="connsiteX38" fmla="*/ 1063625 w 1708380"/>
              <a:gd name="connsiteY38" fmla="*/ 0 h 1381178"/>
              <a:gd name="connsiteX39" fmla="*/ 825500 w 1708380"/>
              <a:gd name="connsiteY39" fmla="*/ 15875 h 1381178"/>
              <a:gd name="connsiteX40" fmla="*/ 698500 w 1708380"/>
              <a:gd name="connsiteY40" fmla="*/ 47625 h 1381178"/>
              <a:gd name="connsiteX41" fmla="*/ 555625 w 1708380"/>
              <a:gd name="connsiteY41" fmla="*/ 63500 h 1381178"/>
              <a:gd name="connsiteX42" fmla="*/ 508000 w 1708380"/>
              <a:gd name="connsiteY42" fmla="*/ 79375 h 1381178"/>
              <a:gd name="connsiteX43" fmla="*/ 492125 w 1708380"/>
              <a:gd name="connsiteY43" fmla="*/ 127000 h 1381178"/>
              <a:gd name="connsiteX44" fmla="*/ 396875 w 1708380"/>
              <a:gd name="connsiteY44" fmla="*/ 158750 h 1381178"/>
              <a:gd name="connsiteX45" fmla="*/ 349250 w 1708380"/>
              <a:gd name="connsiteY45" fmla="*/ 206375 h 1381178"/>
              <a:gd name="connsiteX46" fmla="*/ 301625 w 1708380"/>
              <a:gd name="connsiteY46" fmla="*/ 238125 h 1381178"/>
              <a:gd name="connsiteX47" fmla="*/ 238125 w 1708380"/>
              <a:gd name="connsiteY47" fmla="*/ 333375 h 1381178"/>
              <a:gd name="connsiteX48" fmla="*/ 142875 w 1708380"/>
              <a:gd name="connsiteY48" fmla="*/ 396875 h 1381178"/>
              <a:gd name="connsiteX49" fmla="*/ 111125 w 1708380"/>
              <a:gd name="connsiteY49" fmla="*/ 444500 h 1381178"/>
              <a:gd name="connsiteX50" fmla="*/ 79375 w 1708380"/>
              <a:gd name="connsiteY50" fmla="*/ 539750 h 1381178"/>
              <a:gd name="connsiteX51" fmla="*/ 15875 w 1708380"/>
              <a:gd name="connsiteY51" fmla="*/ 682625 h 1381178"/>
              <a:gd name="connsiteX52" fmla="*/ 0 w 1708380"/>
              <a:gd name="connsiteY52" fmla="*/ 730250 h 1381178"/>
              <a:gd name="connsiteX53" fmla="*/ 0 w 1708380"/>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587500 w 1708149"/>
              <a:gd name="connsiteY30" fmla="*/ 349250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39875 w 1708149"/>
              <a:gd name="connsiteY31" fmla="*/ 317500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6375 w 1708149"/>
              <a:gd name="connsiteY32" fmla="*/ 238125 h 1381178"/>
              <a:gd name="connsiteX33" fmla="*/ 1444625 w 1708149"/>
              <a:gd name="connsiteY33" fmla="*/ 190500 h 1381178"/>
              <a:gd name="connsiteX34" fmla="*/ 1349375 w 1708149"/>
              <a:gd name="connsiteY34" fmla="*/ 142875 h 1381178"/>
              <a:gd name="connsiteX35" fmla="*/ 1317625 w 1708149"/>
              <a:gd name="connsiteY35" fmla="*/ 95250 h 1381178"/>
              <a:gd name="connsiteX36" fmla="*/ 1222375 w 1708149"/>
              <a:gd name="connsiteY36" fmla="*/ 63500 h 1381178"/>
              <a:gd name="connsiteX37" fmla="*/ 1174750 w 1708149"/>
              <a:gd name="connsiteY37" fmla="*/ 31750 h 1381178"/>
              <a:gd name="connsiteX38" fmla="*/ 1063625 w 1708149"/>
              <a:gd name="connsiteY38" fmla="*/ 0 h 1381178"/>
              <a:gd name="connsiteX39" fmla="*/ 825500 w 1708149"/>
              <a:gd name="connsiteY39" fmla="*/ 15875 h 1381178"/>
              <a:gd name="connsiteX40" fmla="*/ 698500 w 1708149"/>
              <a:gd name="connsiteY40" fmla="*/ 47625 h 1381178"/>
              <a:gd name="connsiteX41" fmla="*/ 555625 w 1708149"/>
              <a:gd name="connsiteY41" fmla="*/ 63500 h 1381178"/>
              <a:gd name="connsiteX42" fmla="*/ 508000 w 1708149"/>
              <a:gd name="connsiteY42" fmla="*/ 79375 h 1381178"/>
              <a:gd name="connsiteX43" fmla="*/ 492125 w 1708149"/>
              <a:gd name="connsiteY43" fmla="*/ 127000 h 1381178"/>
              <a:gd name="connsiteX44" fmla="*/ 396875 w 1708149"/>
              <a:gd name="connsiteY44" fmla="*/ 158750 h 1381178"/>
              <a:gd name="connsiteX45" fmla="*/ 349250 w 1708149"/>
              <a:gd name="connsiteY45" fmla="*/ 206375 h 1381178"/>
              <a:gd name="connsiteX46" fmla="*/ 301625 w 1708149"/>
              <a:gd name="connsiteY46" fmla="*/ 238125 h 1381178"/>
              <a:gd name="connsiteX47" fmla="*/ 238125 w 1708149"/>
              <a:gd name="connsiteY47" fmla="*/ 333375 h 1381178"/>
              <a:gd name="connsiteX48" fmla="*/ 142875 w 1708149"/>
              <a:gd name="connsiteY48" fmla="*/ 396875 h 1381178"/>
              <a:gd name="connsiteX49" fmla="*/ 111125 w 1708149"/>
              <a:gd name="connsiteY49" fmla="*/ 444500 h 1381178"/>
              <a:gd name="connsiteX50" fmla="*/ 79375 w 1708149"/>
              <a:gd name="connsiteY50" fmla="*/ 539750 h 1381178"/>
              <a:gd name="connsiteX51" fmla="*/ 15875 w 1708149"/>
              <a:gd name="connsiteY51" fmla="*/ 682625 h 1381178"/>
              <a:gd name="connsiteX52" fmla="*/ 0 w 1708149"/>
              <a:gd name="connsiteY52" fmla="*/ 730250 h 1381178"/>
              <a:gd name="connsiteX53" fmla="*/ 0 w 1708149"/>
              <a:gd name="connsiteY53"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317625 w 1708149"/>
              <a:gd name="connsiteY34" fmla="*/ 95250 h 1381178"/>
              <a:gd name="connsiteX35" fmla="*/ 1222375 w 1708149"/>
              <a:gd name="connsiteY35" fmla="*/ 63500 h 1381178"/>
              <a:gd name="connsiteX36" fmla="*/ 1174750 w 1708149"/>
              <a:gd name="connsiteY36" fmla="*/ 31750 h 1381178"/>
              <a:gd name="connsiteX37" fmla="*/ 1063625 w 1708149"/>
              <a:gd name="connsiteY37" fmla="*/ 0 h 1381178"/>
              <a:gd name="connsiteX38" fmla="*/ 825500 w 1708149"/>
              <a:gd name="connsiteY38" fmla="*/ 15875 h 1381178"/>
              <a:gd name="connsiteX39" fmla="*/ 698500 w 1708149"/>
              <a:gd name="connsiteY39" fmla="*/ 47625 h 1381178"/>
              <a:gd name="connsiteX40" fmla="*/ 555625 w 1708149"/>
              <a:gd name="connsiteY40" fmla="*/ 63500 h 1381178"/>
              <a:gd name="connsiteX41" fmla="*/ 508000 w 1708149"/>
              <a:gd name="connsiteY41" fmla="*/ 79375 h 1381178"/>
              <a:gd name="connsiteX42" fmla="*/ 492125 w 1708149"/>
              <a:gd name="connsiteY42" fmla="*/ 127000 h 1381178"/>
              <a:gd name="connsiteX43" fmla="*/ 396875 w 1708149"/>
              <a:gd name="connsiteY43" fmla="*/ 158750 h 1381178"/>
              <a:gd name="connsiteX44" fmla="*/ 349250 w 1708149"/>
              <a:gd name="connsiteY44" fmla="*/ 206375 h 1381178"/>
              <a:gd name="connsiteX45" fmla="*/ 301625 w 1708149"/>
              <a:gd name="connsiteY45" fmla="*/ 238125 h 1381178"/>
              <a:gd name="connsiteX46" fmla="*/ 238125 w 1708149"/>
              <a:gd name="connsiteY46" fmla="*/ 333375 h 1381178"/>
              <a:gd name="connsiteX47" fmla="*/ 142875 w 1708149"/>
              <a:gd name="connsiteY47" fmla="*/ 396875 h 1381178"/>
              <a:gd name="connsiteX48" fmla="*/ 111125 w 1708149"/>
              <a:gd name="connsiteY48" fmla="*/ 444500 h 1381178"/>
              <a:gd name="connsiteX49" fmla="*/ 79375 w 1708149"/>
              <a:gd name="connsiteY49" fmla="*/ 539750 h 1381178"/>
              <a:gd name="connsiteX50" fmla="*/ 15875 w 1708149"/>
              <a:gd name="connsiteY50" fmla="*/ 682625 h 1381178"/>
              <a:gd name="connsiteX51" fmla="*/ 0 w 1708149"/>
              <a:gd name="connsiteY51" fmla="*/ 730250 h 1381178"/>
              <a:gd name="connsiteX52" fmla="*/ 0 w 1708149"/>
              <a:gd name="connsiteY52"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42875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446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259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222375 w 1708149"/>
              <a:gd name="connsiteY34" fmla="*/ 63500 h 1381178"/>
              <a:gd name="connsiteX35" fmla="*/ 1174750 w 1708149"/>
              <a:gd name="connsiteY35" fmla="*/ 31750 h 1381178"/>
              <a:gd name="connsiteX36" fmla="*/ 1063625 w 1708149"/>
              <a:gd name="connsiteY36" fmla="*/ 0 h 1381178"/>
              <a:gd name="connsiteX37" fmla="*/ 825500 w 1708149"/>
              <a:gd name="connsiteY37" fmla="*/ 15875 h 1381178"/>
              <a:gd name="connsiteX38" fmla="*/ 698500 w 1708149"/>
              <a:gd name="connsiteY38" fmla="*/ 47625 h 1381178"/>
              <a:gd name="connsiteX39" fmla="*/ 555625 w 1708149"/>
              <a:gd name="connsiteY39" fmla="*/ 63500 h 1381178"/>
              <a:gd name="connsiteX40" fmla="*/ 508000 w 1708149"/>
              <a:gd name="connsiteY40" fmla="*/ 79375 h 1381178"/>
              <a:gd name="connsiteX41" fmla="*/ 492125 w 1708149"/>
              <a:gd name="connsiteY41" fmla="*/ 127000 h 1381178"/>
              <a:gd name="connsiteX42" fmla="*/ 396875 w 1708149"/>
              <a:gd name="connsiteY42" fmla="*/ 158750 h 1381178"/>
              <a:gd name="connsiteX43" fmla="*/ 349250 w 1708149"/>
              <a:gd name="connsiteY43" fmla="*/ 206375 h 1381178"/>
              <a:gd name="connsiteX44" fmla="*/ 301625 w 1708149"/>
              <a:gd name="connsiteY44" fmla="*/ 238125 h 1381178"/>
              <a:gd name="connsiteX45" fmla="*/ 238125 w 1708149"/>
              <a:gd name="connsiteY45" fmla="*/ 333375 h 1381178"/>
              <a:gd name="connsiteX46" fmla="*/ 142875 w 1708149"/>
              <a:gd name="connsiteY46" fmla="*/ 396875 h 1381178"/>
              <a:gd name="connsiteX47" fmla="*/ 111125 w 1708149"/>
              <a:gd name="connsiteY47" fmla="*/ 444500 h 1381178"/>
              <a:gd name="connsiteX48" fmla="*/ 79375 w 1708149"/>
              <a:gd name="connsiteY48" fmla="*/ 539750 h 1381178"/>
              <a:gd name="connsiteX49" fmla="*/ 15875 w 1708149"/>
              <a:gd name="connsiteY49" fmla="*/ 682625 h 1381178"/>
              <a:gd name="connsiteX50" fmla="*/ 0 w 1708149"/>
              <a:gd name="connsiteY50" fmla="*/ 730250 h 1381178"/>
              <a:gd name="connsiteX51" fmla="*/ 0 w 1708149"/>
              <a:gd name="connsiteY51" fmla="*/ 1079500 h 1381178"/>
              <a:gd name="connsiteX0" fmla="*/ 952500 w 1708149"/>
              <a:gd name="connsiteY0" fmla="*/ 984250 h 1381178"/>
              <a:gd name="connsiteX1" fmla="*/ 1095375 w 1708149"/>
              <a:gd name="connsiteY1" fmla="*/ 952500 h 1381178"/>
              <a:gd name="connsiteX2" fmla="*/ 1187451 w 1708149"/>
              <a:gd name="connsiteY2" fmla="*/ 894291 h 1381178"/>
              <a:gd name="connsiteX3" fmla="*/ 1259417 w 1708149"/>
              <a:gd name="connsiteY3" fmla="*/ 806450 h 1381178"/>
              <a:gd name="connsiteX4" fmla="*/ 1283759 w 1708149"/>
              <a:gd name="connsiteY4" fmla="*/ 699559 h 1381178"/>
              <a:gd name="connsiteX5" fmla="*/ 1276350 w 1708149"/>
              <a:gd name="connsiteY5" fmla="*/ 588434 h 1381178"/>
              <a:gd name="connsiteX6" fmla="*/ 1222375 w 1708149"/>
              <a:gd name="connsiteY6" fmla="*/ 523875 h 1381178"/>
              <a:gd name="connsiteX7" fmla="*/ 1160991 w 1708149"/>
              <a:gd name="connsiteY7" fmla="*/ 458258 h 1381178"/>
              <a:gd name="connsiteX8" fmla="*/ 1061508 w 1708149"/>
              <a:gd name="connsiteY8" fmla="*/ 426509 h 1381178"/>
              <a:gd name="connsiteX9" fmla="*/ 984250 w 1708149"/>
              <a:gd name="connsiteY9" fmla="*/ 411691 h 1381178"/>
              <a:gd name="connsiteX10" fmla="*/ 746125 w 1708149"/>
              <a:gd name="connsiteY10" fmla="*/ 444500 h 1381178"/>
              <a:gd name="connsiteX11" fmla="*/ 584200 w 1708149"/>
              <a:gd name="connsiteY11" fmla="*/ 561976 h 1381178"/>
              <a:gd name="connsiteX12" fmla="*/ 491066 w 1708149"/>
              <a:gd name="connsiteY12" fmla="*/ 694267 h 1381178"/>
              <a:gd name="connsiteX13" fmla="*/ 444500 w 1708149"/>
              <a:gd name="connsiteY13" fmla="*/ 811741 h 1381178"/>
              <a:gd name="connsiteX14" fmla="*/ 434975 w 1708149"/>
              <a:gd name="connsiteY14" fmla="*/ 1003300 h 1381178"/>
              <a:gd name="connsiteX15" fmla="*/ 476250 w 1708149"/>
              <a:gd name="connsiteY15" fmla="*/ 1127125 h 1381178"/>
              <a:gd name="connsiteX16" fmla="*/ 541866 w 1708149"/>
              <a:gd name="connsiteY16" fmla="*/ 1220258 h 1381178"/>
              <a:gd name="connsiteX17" fmla="*/ 642408 w 1708149"/>
              <a:gd name="connsiteY17" fmla="*/ 1282700 h 1381178"/>
              <a:gd name="connsiteX18" fmla="*/ 757767 w 1708149"/>
              <a:gd name="connsiteY18" fmla="*/ 1340908 h 1381178"/>
              <a:gd name="connsiteX19" fmla="*/ 957792 w 1708149"/>
              <a:gd name="connsiteY19" fmla="*/ 1381125 h 1381178"/>
              <a:gd name="connsiteX20" fmla="*/ 1153583 w 1708149"/>
              <a:gd name="connsiteY20" fmla="*/ 1348317 h 1381178"/>
              <a:gd name="connsiteX21" fmla="*/ 1284817 w 1708149"/>
              <a:gd name="connsiteY21" fmla="*/ 1298575 h 1381178"/>
              <a:gd name="connsiteX22" fmla="*/ 1416050 w 1708149"/>
              <a:gd name="connsiteY22" fmla="*/ 1223433 h 1381178"/>
              <a:gd name="connsiteX23" fmla="*/ 1481667 w 1708149"/>
              <a:gd name="connsiteY23" fmla="*/ 1163108 h 1381178"/>
              <a:gd name="connsiteX24" fmla="*/ 1600200 w 1708149"/>
              <a:gd name="connsiteY24" fmla="*/ 1030817 h 1381178"/>
              <a:gd name="connsiteX25" fmla="*/ 1641475 w 1708149"/>
              <a:gd name="connsiteY25" fmla="*/ 936625 h 1381178"/>
              <a:gd name="connsiteX26" fmla="*/ 1681692 w 1708149"/>
              <a:gd name="connsiteY26" fmla="*/ 809625 h 1381178"/>
              <a:gd name="connsiteX27" fmla="*/ 1708149 w 1708149"/>
              <a:gd name="connsiteY27" fmla="*/ 667808 h 1381178"/>
              <a:gd name="connsiteX28" fmla="*/ 1671108 w 1708149"/>
              <a:gd name="connsiteY28" fmla="*/ 521759 h 1381178"/>
              <a:gd name="connsiteX29" fmla="*/ 1651000 w 1708149"/>
              <a:gd name="connsiteY29" fmla="*/ 444500 h 1381178"/>
              <a:gd name="connsiteX30" fmla="*/ 1617133 w 1708149"/>
              <a:gd name="connsiteY30" fmla="*/ 378884 h 1381178"/>
              <a:gd name="connsiteX31" fmla="*/ 1548341 w 1708149"/>
              <a:gd name="connsiteY31" fmla="*/ 275167 h 1381178"/>
              <a:gd name="connsiteX32" fmla="*/ 1470025 w 1708149"/>
              <a:gd name="connsiteY32" fmla="*/ 190500 h 1381178"/>
              <a:gd name="connsiteX33" fmla="*/ 1349375 w 1708149"/>
              <a:gd name="connsiteY33" fmla="*/ 113241 h 1381178"/>
              <a:gd name="connsiteX34" fmla="*/ 1174750 w 1708149"/>
              <a:gd name="connsiteY34" fmla="*/ 31750 h 1381178"/>
              <a:gd name="connsiteX35" fmla="*/ 1063625 w 1708149"/>
              <a:gd name="connsiteY35" fmla="*/ 0 h 1381178"/>
              <a:gd name="connsiteX36" fmla="*/ 825500 w 1708149"/>
              <a:gd name="connsiteY36" fmla="*/ 15875 h 1381178"/>
              <a:gd name="connsiteX37" fmla="*/ 698500 w 1708149"/>
              <a:gd name="connsiteY37" fmla="*/ 47625 h 1381178"/>
              <a:gd name="connsiteX38" fmla="*/ 555625 w 1708149"/>
              <a:gd name="connsiteY38" fmla="*/ 63500 h 1381178"/>
              <a:gd name="connsiteX39" fmla="*/ 508000 w 1708149"/>
              <a:gd name="connsiteY39" fmla="*/ 79375 h 1381178"/>
              <a:gd name="connsiteX40" fmla="*/ 492125 w 1708149"/>
              <a:gd name="connsiteY40" fmla="*/ 127000 h 1381178"/>
              <a:gd name="connsiteX41" fmla="*/ 396875 w 1708149"/>
              <a:gd name="connsiteY41" fmla="*/ 158750 h 1381178"/>
              <a:gd name="connsiteX42" fmla="*/ 349250 w 1708149"/>
              <a:gd name="connsiteY42" fmla="*/ 206375 h 1381178"/>
              <a:gd name="connsiteX43" fmla="*/ 301625 w 1708149"/>
              <a:gd name="connsiteY43" fmla="*/ 238125 h 1381178"/>
              <a:gd name="connsiteX44" fmla="*/ 238125 w 1708149"/>
              <a:gd name="connsiteY44" fmla="*/ 333375 h 1381178"/>
              <a:gd name="connsiteX45" fmla="*/ 142875 w 1708149"/>
              <a:gd name="connsiteY45" fmla="*/ 396875 h 1381178"/>
              <a:gd name="connsiteX46" fmla="*/ 111125 w 1708149"/>
              <a:gd name="connsiteY46" fmla="*/ 444500 h 1381178"/>
              <a:gd name="connsiteX47" fmla="*/ 79375 w 1708149"/>
              <a:gd name="connsiteY47" fmla="*/ 539750 h 1381178"/>
              <a:gd name="connsiteX48" fmla="*/ 15875 w 1708149"/>
              <a:gd name="connsiteY48" fmla="*/ 682625 h 1381178"/>
              <a:gd name="connsiteX49" fmla="*/ 0 w 1708149"/>
              <a:gd name="connsiteY49" fmla="*/ 730250 h 1381178"/>
              <a:gd name="connsiteX50" fmla="*/ 0 w 1708149"/>
              <a:gd name="connsiteY50" fmla="*/ 1079500 h 1381178"/>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74750 w 1708149"/>
              <a:gd name="connsiteY34" fmla="*/ 16699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9199 h 1366127"/>
              <a:gd name="connsiteX1" fmla="*/ 1095375 w 1708149"/>
              <a:gd name="connsiteY1" fmla="*/ 937449 h 1366127"/>
              <a:gd name="connsiteX2" fmla="*/ 1187451 w 1708149"/>
              <a:gd name="connsiteY2" fmla="*/ 879240 h 1366127"/>
              <a:gd name="connsiteX3" fmla="*/ 1259417 w 1708149"/>
              <a:gd name="connsiteY3" fmla="*/ 791399 h 1366127"/>
              <a:gd name="connsiteX4" fmla="*/ 1283759 w 1708149"/>
              <a:gd name="connsiteY4" fmla="*/ 684508 h 1366127"/>
              <a:gd name="connsiteX5" fmla="*/ 1276350 w 1708149"/>
              <a:gd name="connsiteY5" fmla="*/ 573383 h 1366127"/>
              <a:gd name="connsiteX6" fmla="*/ 1222375 w 1708149"/>
              <a:gd name="connsiteY6" fmla="*/ 508824 h 1366127"/>
              <a:gd name="connsiteX7" fmla="*/ 1160991 w 1708149"/>
              <a:gd name="connsiteY7" fmla="*/ 443207 h 1366127"/>
              <a:gd name="connsiteX8" fmla="*/ 1061508 w 1708149"/>
              <a:gd name="connsiteY8" fmla="*/ 411458 h 1366127"/>
              <a:gd name="connsiteX9" fmla="*/ 984250 w 1708149"/>
              <a:gd name="connsiteY9" fmla="*/ 396640 h 1366127"/>
              <a:gd name="connsiteX10" fmla="*/ 746125 w 1708149"/>
              <a:gd name="connsiteY10" fmla="*/ 429449 h 1366127"/>
              <a:gd name="connsiteX11" fmla="*/ 584200 w 1708149"/>
              <a:gd name="connsiteY11" fmla="*/ 546925 h 1366127"/>
              <a:gd name="connsiteX12" fmla="*/ 491066 w 1708149"/>
              <a:gd name="connsiteY12" fmla="*/ 679216 h 1366127"/>
              <a:gd name="connsiteX13" fmla="*/ 444500 w 1708149"/>
              <a:gd name="connsiteY13" fmla="*/ 796690 h 1366127"/>
              <a:gd name="connsiteX14" fmla="*/ 434975 w 1708149"/>
              <a:gd name="connsiteY14" fmla="*/ 988249 h 1366127"/>
              <a:gd name="connsiteX15" fmla="*/ 476250 w 1708149"/>
              <a:gd name="connsiteY15" fmla="*/ 1112074 h 1366127"/>
              <a:gd name="connsiteX16" fmla="*/ 541866 w 1708149"/>
              <a:gd name="connsiteY16" fmla="*/ 1205207 h 1366127"/>
              <a:gd name="connsiteX17" fmla="*/ 642408 w 1708149"/>
              <a:gd name="connsiteY17" fmla="*/ 1267649 h 1366127"/>
              <a:gd name="connsiteX18" fmla="*/ 757767 w 1708149"/>
              <a:gd name="connsiteY18" fmla="*/ 1325857 h 1366127"/>
              <a:gd name="connsiteX19" fmla="*/ 957792 w 1708149"/>
              <a:gd name="connsiteY19" fmla="*/ 1366074 h 1366127"/>
              <a:gd name="connsiteX20" fmla="*/ 1153583 w 1708149"/>
              <a:gd name="connsiteY20" fmla="*/ 1333266 h 1366127"/>
              <a:gd name="connsiteX21" fmla="*/ 1284817 w 1708149"/>
              <a:gd name="connsiteY21" fmla="*/ 1283524 h 1366127"/>
              <a:gd name="connsiteX22" fmla="*/ 1416050 w 1708149"/>
              <a:gd name="connsiteY22" fmla="*/ 1208382 h 1366127"/>
              <a:gd name="connsiteX23" fmla="*/ 1481667 w 1708149"/>
              <a:gd name="connsiteY23" fmla="*/ 1148057 h 1366127"/>
              <a:gd name="connsiteX24" fmla="*/ 1600200 w 1708149"/>
              <a:gd name="connsiteY24" fmla="*/ 1015766 h 1366127"/>
              <a:gd name="connsiteX25" fmla="*/ 1641475 w 1708149"/>
              <a:gd name="connsiteY25" fmla="*/ 921574 h 1366127"/>
              <a:gd name="connsiteX26" fmla="*/ 1681692 w 1708149"/>
              <a:gd name="connsiteY26" fmla="*/ 794574 h 1366127"/>
              <a:gd name="connsiteX27" fmla="*/ 1708149 w 1708149"/>
              <a:gd name="connsiteY27" fmla="*/ 652757 h 1366127"/>
              <a:gd name="connsiteX28" fmla="*/ 1671108 w 1708149"/>
              <a:gd name="connsiteY28" fmla="*/ 506708 h 1366127"/>
              <a:gd name="connsiteX29" fmla="*/ 1651000 w 1708149"/>
              <a:gd name="connsiteY29" fmla="*/ 429449 h 1366127"/>
              <a:gd name="connsiteX30" fmla="*/ 1617133 w 1708149"/>
              <a:gd name="connsiteY30" fmla="*/ 363833 h 1366127"/>
              <a:gd name="connsiteX31" fmla="*/ 1548341 w 1708149"/>
              <a:gd name="connsiteY31" fmla="*/ 260116 h 1366127"/>
              <a:gd name="connsiteX32" fmla="*/ 1470025 w 1708149"/>
              <a:gd name="connsiteY32" fmla="*/ 175449 h 1366127"/>
              <a:gd name="connsiteX33" fmla="*/ 1349375 w 1708149"/>
              <a:gd name="connsiteY33" fmla="*/ 98190 h 1366127"/>
              <a:gd name="connsiteX34" fmla="*/ 1187450 w 1708149"/>
              <a:gd name="connsiteY34" fmla="*/ 33632 h 1366127"/>
              <a:gd name="connsiteX35" fmla="*/ 1042458 w 1708149"/>
              <a:gd name="connsiteY35" fmla="*/ 6115 h 1366127"/>
              <a:gd name="connsiteX36" fmla="*/ 825500 w 1708149"/>
              <a:gd name="connsiteY36" fmla="*/ 824 h 1366127"/>
              <a:gd name="connsiteX37" fmla="*/ 698500 w 1708149"/>
              <a:gd name="connsiteY37" fmla="*/ 32574 h 1366127"/>
              <a:gd name="connsiteX38" fmla="*/ 555625 w 1708149"/>
              <a:gd name="connsiteY38" fmla="*/ 48449 h 1366127"/>
              <a:gd name="connsiteX39" fmla="*/ 508000 w 1708149"/>
              <a:gd name="connsiteY39" fmla="*/ 64324 h 1366127"/>
              <a:gd name="connsiteX40" fmla="*/ 492125 w 1708149"/>
              <a:gd name="connsiteY40" fmla="*/ 111949 h 1366127"/>
              <a:gd name="connsiteX41" fmla="*/ 396875 w 1708149"/>
              <a:gd name="connsiteY41" fmla="*/ 143699 h 1366127"/>
              <a:gd name="connsiteX42" fmla="*/ 349250 w 1708149"/>
              <a:gd name="connsiteY42" fmla="*/ 191324 h 1366127"/>
              <a:gd name="connsiteX43" fmla="*/ 301625 w 1708149"/>
              <a:gd name="connsiteY43" fmla="*/ 223074 h 1366127"/>
              <a:gd name="connsiteX44" fmla="*/ 238125 w 1708149"/>
              <a:gd name="connsiteY44" fmla="*/ 318324 h 1366127"/>
              <a:gd name="connsiteX45" fmla="*/ 142875 w 1708149"/>
              <a:gd name="connsiteY45" fmla="*/ 381824 h 1366127"/>
              <a:gd name="connsiteX46" fmla="*/ 111125 w 1708149"/>
              <a:gd name="connsiteY46" fmla="*/ 429449 h 1366127"/>
              <a:gd name="connsiteX47" fmla="*/ 79375 w 1708149"/>
              <a:gd name="connsiteY47" fmla="*/ 524699 h 1366127"/>
              <a:gd name="connsiteX48" fmla="*/ 15875 w 1708149"/>
              <a:gd name="connsiteY48" fmla="*/ 667574 h 1366127"/>
              <a:gd name="connsiteX49" fmla="*/ 0 w 1708149"/>
              <a:gd name="connsiteY49" fmla="*/ 715199 h 1366127"/>
              <a:gd name="connsiteX50" fmla="*/ 0 w 1708149"/>
              <a:gd name="connsiteY50" fmla="*/ 1064449 h 1366127"/>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55625 w 1708149"/>
              <a:gd name="connsiteY38" fmla="*/ 423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508000 w 1708149"/>
              <a:gd name="connsiteY39" fmla="*/ 58209 h 1360012"/>
              <a:gd name="connsiteX40" fmla="*/ 492125 w 1708149"/>
              <a:gd name="connsiteY40" fmla="*/ 105834 h 1360012"/>
              <a:gd name="connsiteX41" fmla="*/ 396875 w 1708149"/>
              <a:gd name="connsiteY41" fmla="*/ 137584 h 1360012"/>
              <a:gd name="connsiteX42" fmla="*/ 349250 w 1708149"/>
              <a:gd name="connsiteY42" fmla="*/ 185209 h 1360012"/>
              <a:gd name="connsiteX43" fmla="*/ 301625 w 1708149"/>
              <a:gd name="connsiteY43" fmla="*/ 216959 h 1360012"/>
              <a:gd name="connsiteX44" fmla="*/ 238125 w 1708149"/>
              <a:gd name="connsiteY44" fmla="*/ 312209 h 1360012"/>
              <a:gd name="connsiteX45" fmla="*/ 142875 w 1708149"/>
              <a:gd name="connsiteY45" fmla="*/ 375709 h 1360012"/>
              <a:gd name="connsiteX46" fmla="*/ 111125 w 1708149"/>
              <a:gd name="connsiteY46" fmla="*/ 423334 h 1360012"/>
              <a:gd name="connsiteX47" fmla="*/ 79375 w 1708149"/>
              <a:gd name="connsiteY47" fmla="*/ 518584 h 1360012"/>
              <a:gd name="connsiteX48" fmla="*/ 15875 w 1708149"/>
              <a:gd name="connsiteY48" fmla="*/ 661459 h 1360012"/>
              <a:gd name="connsiteX49" fmla="*/ 0 w 1708149"/>
              <a:gd name="connsiteY49" fmla="*/ 709084 h 1360012"/>
              <a:gd name="connsiteX50" fmla="*/ 0 w 1708149"/>
              <a:gd name="connsiteY50"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37584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49250 w 1708149"/>
              <a:gd name="connsiteY41" fmla="*/ 185209 h 1360012"/>
              <a:gd name="connsiteX42" fmla="*/ 301625 w 1708149"/>
              <a:gd name="connsiteY42" fmla="*/ 216959 h 1360012"/>
              <a:gd name="connsiteX43" fmla="*/ 238125 w 1708149"/>
              <a:gd name="connsiteY43" fmla="*/ 312209 h 1360012"/>
              <a:gd name="connsiteX44" fmla="*/ 142875 w 1708149"/>
              <a:gd name="connsiteY44" fmla="*/ 375709 h 1360012"/>
              <a:gd name="connsiteX45" fmla="*/ 111125 w 1708149"/>
              <a:gd name="connsiteY45" fmla="*/ 423334 h 1360012"/>
              <a:gd name="connsiteX46" fmla="*/ 79375 w 1708149"/>
              <a:gd name="connsiteY46" fmla="*/ 518584 h 1360012"/>
              <a:gd name="connsiteX47" fmla="*/ 15875 w 1708149"/>
              <a:gd name="connsiteY47" fmla="*/ 661459 h 1360012"/>
              <a:gd name="connsiteX48" fmla="*/ 0 w 1708149"/>
              <a:gd name="connsiteY48" fmla="*/ 709084 h 1360012"/>
              <a:gd name="connsiteX49" fmla="*/ 0 w 1708149"/>
              <a:gd name="connsiteY49"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92125 w 1708149"/>
              <a:gd name="connsiteY39" fmla="*/ 105834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68325 w 1708149"/>
              <a:gd name="connsiteY38" fmla="*/ 80434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1625 w 1708149"/>
              <a:gd name="connsiteY41" fmla="*/ 216959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42875 w 1708149"/>
              <a:gd name="connsiteY43" fmla="*/ 375709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111125 w 1708149"/>
              <a:gd name="connsiteY44" fmla="*/ 423334 h 1360012"/>
              <a:gd name="connsiteX45" fmla="*/ 79375 w 1708149"/>
              <a:gd name="connsiteY45" fmla="*/ 518584 h 1360012"/>
              <a:gd name="connsiteX46" fmla="*/ 15875 w 1708149"/>
              <a:gd name="connsiteY46" fmla="*/ 661459 h 1360012"/>
              <a:gd name="connsiteX47" fmla="*/ 0 w 1708149"/>
              <a:gd name="connsiteY47" fmla="*/ 709084 h 1360012"/>
              <a:gd name="connsiteX48" fmla="*/ 0 w 1708149"/>
              <a:gd name="connsiteY48"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79375 w 1708149"/>
              <a:gd name="connsiteY44" fmla="*/ 518584 h 1360012"/>
              <a:gd name="connsiteX45" fmla="*/ 15875 w 1708149"/>
              <a:gd name="connsiteY45" fmla="*/ 661459 h 1360012"/>
              <a:gd name="connsiteX46" fmla="*/ 0 w 1708149"/>
              <a:gd name="connsiteY46" fmla="*/ 709084 h 1360012"/>
              <a:gd name="connsiteX47" fmla="*/ 0 w 1708149"/>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15875 w 1708149"/>
              <a:gd name="connsiteY45" fmla="*/ 661459 h 1360012"/>
              <a:gd name="connsiteX46" fmla="*/ 0 w 1708149"/>
              <a:gd name="connsiteY46" fmla="*/ 709084 h 1360012"/>
              <a:gd name="connsiteX47" fmla="*/ 0 w 1708149"/>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4303 w 1709952"/>
              <a:gd name="connsiteY0" fmla="*/ 963084 h 1360012"/>
              <a:gd name="connsiteX1" fmla="*/ 1097178 w 1709952"/>
              <a:gd name="connsiteY1" fmla="*/ 931334 h 1360012"/>
              <a:gd name="connsiteX2" fmla="*/ 1189254 w 1709952"/>
              <a:gd name="connsiteY2" fmla="*/ 873125 h 1360012"/>
              <a:gd name="connsiteX3" fmla="*/ 1261220 w 1709952"/>
              <a:gd name="connsiteY3" fmla="*/ 785284 h 1360012"/>
              <a:gd name="connsiteX4" fmla="*/ 1285562 w 1709952"/>
              <a:gd name="connsiteY4" fmla="*/ 678393 h 1360012"/>
              <a:gd name="connsiteX5" fmla="*/ 1278153 w 1709952"/>
              <a:gd name="connsiteY5" fmla="*/ 567268 h 1360012"/>
              <a:gd name="connsiteX6" fmla="*/ 1224178 w 1709952"/>
              <a:gd name="connsiteY6" fmla="*/ 502709 h 1360012"/>
              <a:gd name="connsiteX7" fmla="*/ 1162794 w 1709952"/>
              <a:gd name="connsiteY7" fmla="*/ 437092 h 1360012"/>
              <a:gd name="connsiteX8" fmla="*/ 1063311 w 1709952"/>
              <a:gd name="connsiteY8" fmla="*/ 405343 h 1360012"/>
              <a:gd name="connsiteX9" fmla="*/ 986053 w 1709952"/>
              <a:gd name="connsiteY9" fmla="*/ 390525 h 1360012"/>
              <a:gd name="connsiteX10" fmla="*/ 747928 w 1709952"/>
              <a:gd name="connsiteY10" fmla="*/ 423334 h 1360012"/>
              <a:gd name="connsiteX11" fmla="*/ 586003 w 1709952"/>
              <a:gd name="connsiteY11" fmla="*/ 540810 h 1360012"/>
              <a:gd name="connsiteX12" fmla="*/ 492869 w 1709952"/>
              <a:gd name="connsiteY12" fmla="*/ 673101 h 1360012"/>
              <a:gd name="connsiteX13" fmla="*/ 446303 w 1709952"/>
              <a:gd name="connsiteY13" fmla="*/ 790575 h 1360012"/>
              <a:gd name="connsiteX14" fmla="*/ 436778 w 1709952"/>
              <a:gd name="connsiteY14" fmla="*/ 982134 h 1360012"/>
              <a:gd name="connsiteX15" fmla="*/ 478053 w 1709952"/>
              <a:gd name="connsiteY15" fmla="*/ 1105959 h 1360012"/>
              <a:gd name="connsiteX16" fmla="*/ 543669 w 1709952"/>
              <a:gd name="connsiteY16" fmla="*/ 1199092 h 1360012"/>
              <a:gd name="connsiteX17" fmla="*/ 644211 w 1709952"/>
              <a:gd name="connsiteY17" fmla="*/ 1261534 h 1360012"/>
              <a:gd name="connsiteX18" fmla="*/ 759570 w 1709952"/>
              <a:gd name="connsiteY18" fmla="*/ 1319742 h 1360012"/>
              <a:gd name="connsiteX19" fmla="*/ 959595 w 1709952"/>
              <a:gd name="connsiteY19" fmla="*/ 1359959 h 1360012"/>
              <a:gd name="connsiteX20" fmla="*/ 1155386 w 1709952"/>
              <a:gd name="connsiteY20" fmla="*/ 1327151 h 1360012"/>
              <a:gd name="connsiteX21" fmla="*/ 1286620 w 1709952"/>
              <a:gd name="connsiteY21" fmla="*/ 1277409 h 1360012"/>
              <a:gd name="connsiteX22" fmla="*/ 1417853 w 1709952"/>
              <a:gd name="connsiteY22" fmla="*/ 1202267 h 1360012"/>
              <a:gd name="connsiteX23" fmla="*/ 1483470 w 1709952"/>
              <a:gd name="connsiteY23" fmla="*/ 1141942 h 1360012"/>
              <a:gd name="connsiteX24" fmla="*/ 1602003 w 1709952"/>
              <a:gd name="connsiteY24" fmla="*/ 1009651 h 1360012"/>
              <a:gd name="connsiteX25" fmla="*/ 1643278 w 1709952"/>
              <a:gd name="connsiteY25" fmla="*/ 915459 h 1360012"/>
              <a:gd name="connsiteX26" fmla="*/ 1683495 w 1709952"/>
              <a:gd name="connsiteY26" fmla="*/ 788459 h 1360012"/>
              <a:gd name="connsiteX27" fmla="*/ 1709952 w 1709952"/>
              <a:gd name="connsiteY27" fmla="*/ 646642 h 1360012"/>
              <a:gd name="connsiteX28" fmla="*/ 1672911 w 1709952"/>
              <a:gd name="connsiteY28" fmla="*/ 500593 h 1360012"/>
              <a:gd name="connsiteX29" fmla="*/ 1652803 w 1709952"/>
              <a:gd name="connsiteY29" fmla="*/ 423334 h 1360012"/>
              <a:gd name="connsiteX30" fmla="*/ 1618936 w 1709952"/>
              <a:gd name="connsiteY30" fmla="*/ 357718 h 1360012"/>
              <a:gd name="connsiteX31" fmla="*/ 1550144 w 1709952"/>
              <a:gd name="connsiteY31" fmla="*/ 254001 h 1360012"/>
              <a:gd name="connsiteX32" fmla="*/ 1471828 w 1709952"/>
              <a:gd name="connsiteY32" fmla="*/ 169334 h 1360012"/>
              <a:gd name="connsiteX33" fmla="*/ 1351178 w 1709952"/>
              <a:gd name="connsiteY33" fmla="*/ 92075 h 1360012"/>
              <a:gd name="connsiteX34" fmla="*/ 1189253 w 1709952"/>
              <a:gd name="connsiteY34" fmla="*/ 27517 h 1360012"/>
              <a:gd name="connsiteX35" fmla="*/ 1044261 w 1709952"/>
              <a:gd name="connsiteY35" fmla="*/ 0 h 1360012"/>
              <a:gd name="connsiteX36" fmla="*/ 848470 w 1709952"/>
              <a:gd name="connsiteY36" fmla="*/ 3176 h 1360012"/>
              <a:gd name="connsiteX37" fmla="*/ 700303 w 1709952"/>
              <a:gd name="connsiteY37" fmla="*/ 26459 h 1360012"/>
              <a:gd name="connsiteX38" fmla="*/ 582828 w 1709952"/>
              <a:gd name="connsiteY38" fmla="*/ 63501 h 1360012"/>
              <a:gd name="connsiteX39" fmla="*/ 476994 w 1709952"/>
              <a:gd name="connsiteY39" fmla="*/ 122768 h 1360012"/>
              <a:gd name="connsiteX40" fmla="*/ 398678 w 1709952"/>
              <a:gd name="connsiteY40" fmla="*/ 171450 h 1360012"/>
              <a:gd name="connsiteX41" fmla="*/ 307662 w 1709952"/>
              <a:gd name="connsiteY41" fmla="*/ 246592 h 1360012"/>
              <a:gd name="connsiteX42" fmla="*/ 239928 w 1709952"/>
              <a:gd name="connsiteY42" fmla="*/ 312209 h 1360012"/>
              <a:gd name="connsiteX43" fmla="*/ 153145 w 1709952"/>
              <a:gd name="connsiteY43" fmla="*/ 418042 h 1360012"/>
              <a:gd name="connsiteX44" fmla="*/ 85412 w 1709952"/>
              <a:gd name="connsiteY44" fmla="*/ 535517 h 1360012"/>
              <a:gd name="connsiteX45" fmla="*/ 26144 w 1709952"/>
              <a:gd name="connsiteY45" fmla="*/ 682625 h 1360012"/>
              <a:gd name="connsiteX46" fmla="*/ 1803 w 1709952"/>
              <a:gd name="connsiteY46" fmla="*/ 709084 h 1360012"/>
              <a:gd name="connsiteX47" fmla="*/ 1803 w 1709952"/>
              <a:gd name="connsiteY47" fmla="*/ 1058334 h 1360012"/>
              <a:gd name="connsiteX0" fmla="*/ 952500 w 1708149"/>
              <a:gd name="connsiteY0" fmla="*/ 963084 h 1360012"/>
              <a:gd name="connsiteX1" fmla="*/ 1095375 w 1708149"/>
              <a:gd name="connsiteY1" fmla="*/ 931334 h 1360012"/>
              <a:gd name="connsiteX2" fmla="*/ 1187451 w 1708149"/>
              <a:gd name="connsiteY2" fmla="*/ 873125 h 1360012"/>
              <a:gd name="connsiteX3" fmla="*/ 1259417 w 1708149"/>
              <a:gd name="connsiteY3" fmla="*/ 785284 h 1360012"/>
              <a:gd name="connsiteX4" fmla="*/ 1283759 w 1708149"/>
              <a:gd name="connsiteY4" fmla="*/ 678393 h 1360012"/>
              <a:gd name="connsiteX5" fmla="*/ 1276350 w 1708149"/>
              <a:gd name="connsiteY5" fmla="*/ 567268 h 1360012"/>
              <a:gd name="connsiteX6" fmla="*/ 1222375 w 1708149"/>
              <a:gd name="connsiteY6" fmla="*/ 502709 h 1360012"/>
              <a:gd name="connsiteX7" fmla="*/ 1160991 w 1708149"/>
              <a:gd name="connsiteY7" fmla="*/ 437092 h 1360012"/>
              <a:gd name="connsiteX8" fmla="*/ 1061508 w 1708149"/>
              <a:gd name="connsiteY8" fmla="*/ 405343 h 1360012"/>
              <a:gd name="connsiteX9" fmla="*/ 984250 w 1708149"/>
              <a:gd name="connsiteY9" fmla="*/ 390525 h 1360012"/>
              <a:gd name="connsiteX10" fmla="*/ 746125 w 1708149"/>
              <a:gd name="connsiteY10" fmla="*/ 423334 h 1360012"/>
              <a:gd name="connsiteX11" fmla="*/ 584200 w 1708149"/>
              <a:gd name="connsiteY11" fmla="*/ 540810 h 1360012"/>
              <a:gd name="connsiteX12" fmla="*/ 491066 w 1708149"/>
              <a:gd name="connsiteY12" fmla="*/ 673101 h 1360012"/>
              <a:gd name="connsiteX13" fmla="*/ 444500 w 1708149"/>
              <a:gd name="connsiteY13" fmla="*/ 790575 h 1360012"/>
              <a:gd name="connsiteX14" fmla="*/ 434975 w 1708149"/>
              <a:gd name="connsiteY14" fmla="*/ 982134 h 1360012"/>
              <a:gd name="connsiteX15" fmla="*/ 476250 w 1708149"/>
              <a:gd name="connsiteY15" fmla="*/ 1105959 h 1360012"/>
              <a:gd name="connsiteX16" fmla="*/ 541866 w 1708149"/>
              <a:gd name="connsiteY16" fmla="*/ 1199092 h 1360012"/>
              <a:gd name="connsiteX17" fmla="*/ 642408 w 1708149"/>
              <a:gd name="connsiteY17" fmla="*/ 1261534 h 1360012"/>
              <a:gd name="connsiteX18" fmla="*/ 757767 w 1708149"/>
              <a:gd name="connsiteY18" fmla="*/ 1319742 h 1360012"/>
              <a:gd name="connsiteX19" fmla="*/ 957792 w 1708149"/>
              <a:gd name="connsiteY19" fmla="*/ 1359959 h 1360012"/>
              <a:gd name="connsiteX20" fmla="*/ 1153583 w 1708149"/>
              <a:gd name="connsiteY20" fmla="*/ 1327151 h 1360012"/>
              <a:gd name="connsiteX21" fmla="*/ 1284817 w 1708149"/>
              <a:gd name="connsiteY21" fmla="*/ 1277409 h 1360012"/>
              <a:gd name="connsiteX22" fmla="*/ 1416050 w 1708149"/>
              <a:gd name="connsiteY22" fmla="*/ 1202267 h 1360012"/>
              <a:gd name="connsiteX23" fmla="*/ 1481667 w 1708149"/>
              <a:gd name="connsiteY23" fmla="*/ 1141942 h 1360012"/>
              <a:gd name="connsiteX24" fmla="*/ 1600200 w 1708149"/>
              <a:gd name="connsiteY24" fmla="*/ 1009651 h 1360012"/>
              <a:gd name="connsiteX25" fmla="*/ 1641475 w 1708149"/>
              <a:gd name="connsiteY25" fmla="*/ 915459 h 1360012"/>
              <a:gd name="connsiteX26" fmla="*/ 1681692 w 1708149"/>
              <a:gd name="connsiteY26" fmla="*/ 788459 h 1360012"/>
              <a:gd name="connsiteX27" fmla="*/ 1708149 w 1708149"/>
              <a:gd name="connsiteY27" fmla="*/ 646642 h 1360012"/>
              <a:gd name="connsiteX28" fmla="*/ 1671108 w 1708149"/>
              <a:gd name="connsiteY28" fmla="*/ 500593 h 1360012"/>
              <a:gd name="connsiteX29" fmla="*/ 1651000 w 1708149"/>
              <a:gd name="connsiteY29" fmla="*/ 423334 h 1360012"/>
              <a:gd name="connsiteX30" fmla="*/ 1617133 w 1708149"/>
              <a:gd name="connsiteY30" fmla="*/ 357718 h 1360012"/>
              <a:gd name="connsiteX31" fmla="*/ 1548341 w 1708149"/>
              <a:gd name="connsiteY31" fmla="*/ 254001 h 1360012"/>
              <a:gd name="connsiteX32" fmla="*/ 1470025 w 1708149"/>
              <a:gd name="connsiteY32" fmla="*/ 169334 h 1360012"/>
              <a:gd name="connsiteX33" fmla="*/ 1349375 w 1708149"/>
              <a:gd name="connsiteY33" fmla="*/ 92075 h 1360012"/>
              <a:gd name="connsiteX34" fmla="*/ 1187450 w 1708149"/>
              <a:gd name="connsiteY34" fmla="*/ 27517 h 1360012"/>
              <a:gd name="connsiteX35" fmla="*/ 1042458 w 1708149"/>
              <a:gd name="connsiteY35" fmla="*/ 0 h 1360012"/>
              <a:gd name="connsiteX36" fmla="*/ 846667 w 1708149"/>
              <a:gd name="connsiteY36" fmla="*/ 3176 h 1360012"/>
              <a:gd name="connsiteX37" fmla="*/ 698500 w 1708149"/>
              <a:gd name="connsiteY37" fmla="*/ 26459 h 1360012"/>
              <a:gd name="connsiteX38" fmla="*/ 581025 w 1708149"/>
              <a:gd name="connsiteY38" fmla="*/ 63501 h 1360012"/>
              <a:gd name="connsiteX39" fmla="*/ 475191 w 1708149"/>
              <a:gd name="connsiteY39" fmla="*/ 122768 h 1360012"/>
              <a:gd name="connsiteX40" fmla="*/ 396875 w 1708149"/>
              <a:gd name="connsiteY40" fmla="*/ 171450 h 1360012"/>
              <a:gd name="connsiteX41" fmla="*/ 305859 w 1708149"/>
              <a:gd name="connsiteY41" fmla="*/ 246592 h 1360012"/>
              <a:gd name="connsiteX42" fmla="*/ 238125 w 1708149"/>
              <a:gd name="connsiteY42" fmla="*/ 312209 h 1360012"/>
              <a:gd name="connsiteX43" fmla="*/ 151342 w 1708149"/>
              <a:gd name="connsiteY43" fmla="*/ 418042 h 1360012"/>
              <a:gd name="connsiteX44" fmla="*/ 83609 w 1708149"/>
              <a:gd name="connsiteY44" fmla="*/ 535517 h 1360012"/>
              <a:gd name="connsiteX45" fmla="*/ 24341 w 1708149"/>
              <a:gd name="connsiteY45" fmla="*/ 682625 h 1360012"/>
              <a:gd name="connsiteX46" fmla="*/ 0 w 1708149"/>
              <a:gd name="connsiteY46" fmla="*/ 1058334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15874 w 1699682"/>
              <a:gd name="connsiteY45" fmla="*/ 682625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77901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572558 w 1699682"/>
              <a:gd name="connsiteY38" fmla="*/ 63501 h 1360012"/>
              <a:gd name="connsiteX39" fmla="*/ 466724 w 1699682"/>
              <a:gd name="connsiteY39" fmla="*/ 122768 h 1360012"/>
              <a:gd name="connsiteX40" fmla="*/ 388408 w 1699682"/>
              <a:gd name="connsiteY40" fmla="*/ 171450 h 1360012"/>
              <a:gd name="connsiteX41" fmla="*/ 297392 w 1699682"/>
              <a:gd name="connsiteY41" fmla="*/ 246592 h 1360012"/>
              <a:gd name="connsiteX42" fmla="*/ 229658 w 1699682"/>
              <a:gd name="connsiteY42" fmla="*/ 312209 h 1360012"/>
              <a:gd name="connsiteX43" fmla="*/ 142875 w 1699682"/>
              <a:gd name="connsiteY43" fmla="*/ 418042 h 1360012"/>
              <a:gd name="connsiteX44" fmla="*/ 75142 w 1699682"/>
              <a:gd name="connsiteY44" fmla="*/ 535517 h 1360012"/>
              <a:gd name="connsiteX45" fmla="*/ 24341 w 1699682"/>
              <a:gd name="connsiteY45" fmla="*/ 712258 h 1360012"/>
              <a:gd name="connsiteX46" fmla="*/ 0 w 1699682"/>
              <a:gd name="connsiteY4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388408 w 1699682"/>
              <a:gd name="connsiteY39" fmla="*/ 171450 h 1360012"/>
              <a:gd name="connsiteX40" fmla="*/ 297392 w 1699682"/>
              <a:gd name="connsiteY40" fmla="*/ 246592 h 1360012"/>
              <a:gd name="connsiteX41" fmla="*/ 229658 w 1699682"/>
              <a:gd name="connsiteY41" fmla="*/ 312209 h 1360012"/>
              <a:gd name="connsiteX42" fmla="*/ 142875 w 1699682"/>
              <a:gd name="connsiteY42" fmla="*/ 418042 h 1360012"/>
              <a:gd name="connsiteX43" fmla="*/ 75142 w 1699682"/>
              <a:gd name="connsiteY43" fmla="*/ 535517 h 1360012"/>
              <a:gd name="connsiteX44" fmla="*/ 24341 w 1699682"/>
              <a:gd name="connsiteY44" fmla="*/ 712258 h 1360012"/>
              <a:gd name="connsiteX45" fmla="*/ 0 w 1699682"/>
              <a:gd name="connsiteY4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229658 w 1699682"/>
              <a:gd name="connsiteY40" fmla="*/ 312209 h 1360012"/>
              <a:gd name="connsiteX41" fmla="*/ 142875 w 1699682"/>
              <a:gd name="connsiteY41" fmla="*/ 418042 h 1360012"/>
              <a:gd name="connsiteX42" fmla="*/ 75142 w 1699682"/>
              <a:gd name="connsiteY42" fmla="*/ 535517 h 1360012"/>
              <a:gd name="connsiteX43" fmla="*/ 24341 w 1699682"/>
              <a:gd name="connsiteY43" fmla="*/ 712258 h 1360012"/>
              <a:gd name="connsiteX44" fmla="*/ 0 w 1699682"/>
              <a:gd name="connsiteY44"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38200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90033 w 1699682"/>
              <a:gd name="connsiteY37" fmla="*/ 264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75142 w 1699682"/>
              <a:gd name="connsiteY41" fmla="*/ 535517 h 1360012"/>
              <a:gd name="connsiteX42" fmla="*/ 24341 w 1699682"/>
              <a:gd name="connsiteY42" fmla="*/ 712258 h 1360012"/>
              <a:gd name="connsiteX43" fmla="*/ 0 w 1699682"/>
              <a:gd name="connsiteY43"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42875 w 1699682"/>
              <a:gd name="connsiteY40" fmla="*/ 418042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42533 w 1699682"/>
              <a:gd name="connsiteY29" fmla="*/ 423334 h 1360012"/>
              <a:gd name="connsiteX30" fmla="*/ 1608666 w 1699682"/>
              <a:gd name="connsiteY30" fmla="*/ 357718 h 1360012"/>
              <a:gd name="connsiteX31" fmla="*/ 1539874 w 1699682"/>
              <a:gd name="connsiteY31" fmla="*/ 254001 h 1360012"/>
              <a:gd name="connsiteX32" fmla="*/ 1461558 w 1699682"/>
              <a:gd name="connsiteY32" fmla="*/ 169334 h 1360012"/>
              <a:gd name="connsiteX33" fmla="*/ 1340908 w 1699682"/>
              <a:gd name="connsiteY33" fmla="*/ 92075 h 1360012"/>
              <a:gd name="connsiteX34" fmla="*/ 1178983 w 1699682"/>
              <a:gd name="connsiteY34" fmla="*/ 27517 h 1360012"/>
              <a:gd name="connsiteX35" fmla="*/ 1033991 w 1699682"/>
              <a:gd name="connsiteY35" fmla="*/ 0 h 1360012"/>
              <a:gd name="connsiteX36" fmla="*/ 872066 w 1699682"/>
              <a:gd name="connsiteY36" fmla="*/ 3176 h 1360012"/>
              <a:gd name="connsiteX37" fmla="*/ 664633 w 1699682"/>
              <a:gd name="connsiteY37" fmla="*/ 39159 h 1360012"/>
              <a:gd name="connsiteX38" fmla="*/ 466724 w 1699682"/>
              <a:gd name="connsiteY38" fmla="*/ 122768 h 1360012"/>
              <a:gd name="connsiteX39" fmla="*/ 297392 w 1699682"/>
              <a:gd name="connsiteY39" fmla="*/ 246592 h 1360012"/>
              <a:gd name="connsiteX40" fmla="*/ 151342 w 1699682"/>
              <a:gd name="connsiteY40" fmla="*/ 426509 h 1360012"/>
              <a:gd name="connsiteX41" fmla="*/ 24341 w 1699682"/>
              <a:gd name="connsiteY41" fmla="*/ 712258 h 1360012"/>
              <a:gd name="connsiteX42" fmla="*/ 0 w 1699682"/>
              <a:gd name="connsiteY42"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539874 w 1699682"/>
              <a:gd name="connsiteY30" fmla="*/ 254001 h 1360012"/>
              <a:gd name="connsiteX31" fmla="*/ 1461558 w 1699682"/>
              <a:gd name="connsiteY31" fmla="*/ 169334 h 1360012"/>
              <a:gd name="connsiteX32" fmla="*/ 1340908 w 1699682"/>
              <a:gd name="connsiteY32" fmla="*/ 92075 h 1360012"/>
              <a:gd name="connsiteX33" fmla="*/ 1178983 w 1699682"/>
              <a:gd name="connsiteY33" fmla="*/ 27517 h 1360012"/>
              <a:gd name="connsiteX34" fmla="*/ 1033991 w 1699682"/>
              <a:gd name="connsiteY34" fmla="*/ 0 h 1360012"/>
              <a:gd name="connsiteX35" fmla="*/ 872066 w 1699682"/>
              <a:gd name="connsiteY35" fmla="*/ 3176 h 1360012"/>
              <a:gd name="connsiteX36" fmla="*/ 664633 w 1699682"/>
              <a:gd name="connsiteY36" fmla="*/ 39159 h 1360012"/>
              <a:gd name="connsiteX37" fmla="*/ 466724 w 1699682"/>
              <a:gd name="connsiteY37" fmla="*/ 122768 h 1360012"/>
              <a:gd name="connsiteX38" fmla="*/ 297392 w 1699682"/>
              <a:gd name="connsiteY38" fmla="*/ 246592 h 1360012"/>
              <a:gd name="connsiteX39" fmla="*/ 151342 w 1699682"/>
              <a:gd name="connsiteY39" fmla="*/ 426509 h 1360012"/>
              <a:gd name="connsiteX40" fmla="*/ 24341 w 1699682"/>
              <a:gd name="connsiteY40" fmla="*/ 712258 h 1360012"/>
              <a:gd name="connsiteX41" fmla="*/ 0 w 1699682"/>
              <a:gd name="connsiteY41"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62641 w 1699682"/>
              <a:gd name="connsiteY28" fmla="*/ 500593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33008 w 1699682"/>
              <a:gd name="connsiteY25" fmla="*/ 915459 h 1360012"/>
              <a:gd name="connsiteX26" fmla="*/ 1673225 w 1699682"/>
              <a:gd name="connsiteY26" fmla="*/ 788459 h 1360012"/>
              <a:gd name="connsiteX27" fmla="*/ 1699682 w 1699682"/>
              <a:gd name="connsiteY27" fmla="*/ 646642 h 1360012"/>
              <a:gd name="connsiteX28" fmla="*/ 1679574 w 1699682"/>
              <a:gd name="connsiteY28" fmla="*/ 530226 h 1360012"/>
              <a:gd name="connsiteX29" fmla="*/ 1608666 w 1699682"/>
              <a:gd name="connsiteY29" fmla="*/ 357718 h 1360012"/>
              <a:gd name="connsiteX30" fmla="*/ 1461558 w 1699682"/>
              <a:gd name="connsiteY30" fmla="*/ 169334 h 1360012"/>
              <a:gd name="connsiteX31" fmla="*/ 1340908 w 1699682"/>
              <a:gd name="connsiteY31" fmla="*/ 92075 h 1360012"/>
              <a:gd name="connsiteX32" fmla="*/ 1178983 w 1699682"/>
              <a:gd name="connsiteY32" fmla="*/ 27517 h 1360012"/>
              <a:gd name="connsiteX33" fmla="*/ 1033991 w 1699682"/>
              <a:gd name="connsiteY33" fmla="*/ 0 h 1360012"/>
              <a:gd name="connsiteX34" fmla="*/ 872066 w 1699682"/>
              <a:gd name="connsiteY34" fmla="*/ 3176 h 1360012"/>
              <a:gd name="connsiteX35" fmla="*/ 664633 w 1699682"/>
              <a:gd name="connsiteY35" fmla="*/ 39159 h 1360012"/>
              <a:gd name="connsiteX36" fmla="*/ 466724 w 1699682"/>
              <a:gd name="connsiteY36" fmla="*/ 122768 h 1360012"/>
              <a:gd name="connsiteX37" fmla="*/ 297392 w 1699682"/>
              <a:gd name="connsiteY37" fmla="*/ 246592 h 1360012"/>
              <a:gd name="connsiteX38" fmla="*/ 151342 w 1699682"/>
              <a:gd name="connsiteY38" fmla="*/ 426509 h 1360012"/>
              <a:gd name="connsiteX39" fmla="*/ 24341 w 1699682"/>
              <a:gd name="connsiteY39" fmla="*/ 712258 h 1360012"/>
              <a:gd name="connsiteX40" fmla="*/ 0 w 1699682"/>
              <a:gd name="connsiteY40"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73225 w 1699682"/>
              <a:gd name="connsiteY25" fmla="*/ 7884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07583 w 1699682"/>
              <a:gd name="connsiteY22" fmla="*/ 1202267 h 1360012"/>
              <a:gd name="connsiteX23" fmla="*/ 1473200 w 1699682"/>
              <a:gd name="connsiteY23" fmla="*/ 1141942 h 1360012"/>
              <a:gd name="connsiteX24" fmla="*/ 1591733 w 1699682"/>
              <a:gd name="connsiteY24" fmla="*/ 1009651 h 1360012"/>
              <a:gd name="connsiteX25" fmla="*/ 1664758 w 1699682"/>
              <a:gd name="connsiteY25" fmla="*/ 826559 h 1360012"/>
              <a:gd name="connsiteX26" fmla="*/ 1699682 w 1699682"/>
              <a:gd name="connsiteY26" fmla="*/ 646642 h 1360012"/>
              <a:gd name="connsiteX27" fmla="*/ 1679574 w 1699682"/>
              <a:gd name="connsiteY27" fmla="*/ 530226 h 1360012"/>
              <a:gd name="connsiteX28" fmla="*/ 1608666 w 1699682"/>
              <a:gd name="connsiteY28" fmla="*/ 357718 h 1360012"/>
              <a:gd name="connsiteX29" fmla="*/ 1461558 w 1699682"/>
              <a:gd name="connsiteY29" fmla="*/ 169334 h 1360012"/>
              <a:gd name="connsiteX30" fmla="*/ 1340908 w 1699682"/>
              <a:gd name="connsiteY30" fmla="*/ 92075 h 1360012"/>
              <a:gd name="connsiteX31" fmla="*/ 1178983 w 1699682"/>
              <a:gd name="connsiteY31" fmla="*/ 27517 h 1360012"/>
              <a:gd name="connsiteX32" fmla="*/ 1033991 w 1699682"/>
              <a:gd name="connsiteY32" fmla="*/ 0 h 1360012"/>
              <a:gd name="connsiteX33" fmla="*/ 872066 w 1699682"/>
              <a:gd name="connsiteY33" fmla="*/ 3176 h 1360012"/>
              <a:gd name="connsiteX34" fmla="*/ 664633 w 1699682"/>
              <a:gd name="connsiteY34" fmla="*/ 39159 h 1360012"/>
              <a:gd name="connsiteX35" fmla="*/ 466724 w 1699682"/>
              <a:gd name="connsiteY35" fmla="*/ 122768 h 1360012"/>
              <a:gd name="connsiteX36" fmla="*/ 297392 w 1699682"/>
              <a:gd name="connsiteY36" fmla="*/ 246592 h 1360012"/>
              <a:gd name="connsiteX37" fmla="*/ 151342 w 1699682"/>
              <a:gd name="connsiteY37" fmla="*/ 426509 h 1360012"/>
              <a:gd name="connsiteX38" fmla="*/ 24341 w 1699682"/>
              <a:gd name="connsiteY38" fmla="*/ 712258 h 1360012"/>
              <a:gd name="connsiteX39" fmla="*/ 0 w 1699682"/>
              <a:gd name="connsiteY39"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633941 w 1699682"/>
              <a:gd name="connsiteY17" fmla="*/ 1261534 h 1360012"/>
              <a:gd name="connsiteX18" fmla="*/ 749300 w 1699682"/>
              <a:gd name="connsiteY18" fmla="*/ 1319742 h 1360012"/>
              <a:gd name="connsiteX19" fmla="*/ 949325 w 1699682"/>
              <a:gd name="connsiteY19" fmla="*/ 1359959 h 1360012"/>
              <a:gd name="connsiteX20" fmla="*/ 1145116 w 1699682"/>
              <a:gd name="connsiteY20" fmla="*/ 1327151 h 1360012"/>
              <a:gd name="connsiteX21" fmla="*/ 1276350 w 1699682"/>
              <a:gd name="connsiteY21" fmla="*/ 1277409 h 1360012"/>
              <a:gd name="connsiteX22" fmla="*/ 1473200 w 1699682"/>
              <a:gd name="connsiteY22" fmla="*/ 1141942 h 1360012"/>
              <a:gd name="connsiteX23" fmla="*/ 1591733 w 1699682"/>
              <a:gd name="connsiteY23" fmla="*/ 1009651 h 1360012"/>
              <a:gd name="connsiteX24" fmla="*/ 1664758 w 1699682"/>
              <a:gd name="connsiteY24" fmla="*/ 826559 h 1360012"/>
              <a:gd name="connsiteX25" fmla="*/ 1699682 w 1699682"/>
              <a:gd name="connsiteY25" fmla="*/ 646642 h 1360012"/>
              <a:gd name="connsiteX26" fmla="*/ 1679574 w 1699682"/>
              <a:gd name="connsiteY26" fmla="*/ 530226 h 1360012"/>
              <a:gd name="connsiteX27" fmla="*/ 1608666 w 1699682"/>
              <a:gd name="connsiteY27" fmla="*/ 357718 h 1360012"/>
              <a:gd name="connsiteX28" fmla="*/ 1461558 w 1699682"/>
              <a:gd name="connsiteY28" fmla="*/ 169334 h 1360012"/>
              <a:gd name="connsiteX29" fmla="*/ 1340908 w 1699682"/>
              <a:gd name="connsiteY29" fmla="*/ 92075 h 1360012"/>
              <a:gd name="connsiteX30" fmla="*/ 1178983 w 1699682"/>
              <a:gd name="connsiteY30" fmla="*/ 27517 h 1360012"/>
              <a:gd name="connsiteX31" fmla="*/ 1033991 w 1699682"/>
              <a:gd name="connsiteY31" fmla="*/ 0 h 1360012"/>
              <a:gd name="connsiteX32" fmla="*/ 872066 w 1699682"/>
              <a:gd name="connsiteY32" fmla="*/ 3176 h 1360012"/>
              <a:gd name="connsiteX33" fmla="*/ 664633 w 1699682"/>
              <a:gd name="connsiteY33" fmla="*/ 39159 h 1360012"/>
              <a:gd name="connsiteX34" fmla="*/ 466724 w 1699682"/>
              <a:gd name="connsiteY34" fmla="*/ 122768 h 1360012"/>
              <a:gd name="connsiteX35" fmla="*/ 297392 w 1699682"/>
              <a:gd name="connsiteY35" fmla="*/ 246592 h 1360012"/>
              <a:gd name="connsiteX36" fmla="*/ 151342 w 1699682"/>
              <a:gd name="connsiteY36" fmla="*/ 426509 h 1360012"/>
              <a:gd name="connsiteX37" fmla="*/ 24341 w 1699682"/>
              <a:gd name="connsiteY37" fmla="*/ 712258 h 1360012"/>
              <a:gd name="connsiteX38" fmla="*/ 0 w 1699682"/>
              <a:gd name="connsiteY38"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33399 w 1699682"/>
              <a:gd name="connsiteY16" fmla="*/ 1199092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821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37658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213908 w 1699682"/>
              <a:gd name="connsiteY6" fmla="*/ 502709 h 1360012"/>
              <a:gd name="connsiteX7" fmla="*/ 1152524 w 1699682"/>
              <a:gd name="connsiteY7" fmla="*/ 437092 h 1360012"/>
              <a:gd name="connsiteX8" fmla="*/ 1053041 w 1699682"/>
              <a:gd name="connsiteY8" fmla="*/ 405343 h 1360012"/>
              <a:gd name="connsiteX9" fmla="*/ 975783 w 1699682"/>
              <a:gd name="connsiteY9" fmla="*/ 390525 h 1360012"/>
              <a:gd name="connsiteX10" fmla="*/ 754591 w 1699682"/>
              <a:gd name="connsiteY10" fmla="*/ 423334 h 1360012"/>
              <a:gd name="connsiteX11" fmla="*/ 575733 w 1699682"/>
              <a:gd name="connsiteY11" fmla="*/ 540810 h 1360012"/>
              <a:gd name="connsiteX12" fmla="*/ 482599 w 1699682"/>
              <a:gd name="connsiteY12" fmla="*/ 673101 h 1360012"/>
              <a:gd name="connsiteX13" fmla="*/ 436033 w 1699682"/>
              <a:gd name="connsiteY13" fmla="*/ 790575 h 1360012"/>
              <a:gd name="connsiteX14" fmla="*/ 426508 w 1699682"/>
              <a:gd name="connsiteY14" fmla="*/ 956734 h 1360012"/>
              <a:gd name="connsiteX15" fmla="*/ 467783 w 1699682"/>
              <a:gd name="connsiteY15" fmla="*/ 1105959 h 1360012"/>
              <a:gd name="connsiteX16" fmla="*/ 584199 w 1699682"/>
              <a:gd name="connsiteY16" fmla="*/ 1228725 h 1360012"/>
              <a:gd name="connsiteX17" fmla="*/ 749300 w 1699682"/>
              <a:gd name="connsiteY17" fmla="*/ 1319742 h 1360012"/>
              <a:gd name="connsiteX18" fmla="*/ 949325 w 1699682"/>
              <a:gd name="connsiteY18" fmla="*/ 1359959 h 1360012"/>
              <a:gd name="connsiteX19" fmla="*/ 1145116 w 1699682"/>
              <a:gd name="connsiteY19" fmla="*/ 1327151 h 1360012"/>
              <a:gd name="connsiteX20" fmla="*/ 1276350 w 1699682"/>
              <a:gd name="connsiteY20" fmla="*/ 1277409 h 1360012"/>
              <a:gd name="connsiteX21" fmla="*/ 1473200 w 1699682"/>
              <a:gd name="connsiteY21" fmla="*/ 1141942 h 1360012"/>
              <a:gd name="connsiteX22" fmla="*/ 1591733 w 1699682"/>
              <a:gd name="connsiteY22" fmla="*/ 1009651 h 1360012"/>
              <a:gd name="connsiteX23" fmla="*/ 1664758 w 1699682"/>
              <a:gd name="connsiteY23" fmla="*/ 826559 h 1360012"/>
              <a:gd name="connsiteX24" fmla="*/ 1699682 w 1699682"/>
              <a:gd name="connsiteY24" fmla="*/ 646642 h 1360012"/>
              <a:gd name="connsiteX25" fmla="*/ 1679574 w 1699682"/>
              <a:gd name="connsiteY25" fmla="*/ 530226 h 1360012"/>
              <a:gd name="connsiteX26" fmla="*/ 1608666 w 1699682"/>
              <a:gd name="connsiteY26" fmla="*/ 357718 h 1360012"/>
              <a:gd name="connsiteX27" fmla="*/ 1461558 w 1699682"/>
              <a:gd name="connsiteY27" fmla="*/ 169334 h 1360012"/>
              <a:gd name="connsiteX28" fmla="*/ 1340908 w 1699682"/>
              <a:gd name="connsiteY28" fmla="*/ 92075 h 1360012"/>
              <a:gd name="connsiteX29" fmla="*/ 1178983 w 1699682"/>
              <a:gd name="connsiteY29" fmla="*/ 27517 h 1360012"/>
              <a:gd name="connsiteX30" fmla="*/ 1033991 w 1699682"/>
              <a:gd name="connsiteY30" fmla="*/ 0 h 1360012"/>
              <a:gd name="connsiteX31" fmla="*/ 872066 w 1699682"/>
              <a:gd name="connsiteY31" fmla="*/ 3176 h 1360012"/>
              <a:gd name="connsiteX32" fmla="*/ 664633 w 1699682"/>
              <a:gd name="connsiteY32" fmla="*/ 39159 h 1360012"/>
              <a:gd name="connsiteX33" fmla="*/ 466724 w 1699682"/>
              <a:gd name="connsiteY33" fmla="*/ 122768 h 1360012"/>
              <a:gd name="connsiteX34" fmla="*/ 297392 w 1699682"/>
              <a:gd name="connsiteY34" fmla="*/ 246592 h 1360012"/>
              <a:gd name="connsiteX35" fmla="*/ 151342 w 1699682"/>
              <a:gd name="connsiteY35" fmla="*/ 426509 h 1360012"/>
              <a:gd name="connsiteX36" fmla="*/ 24341 w 1699682"/>
              <a:gd name="connsiteY36" fmla="*/ 712258 h 1360012"/>
              <a:gd name="connsiteX37" fmla="*/ 0 w 1699682"/>
              <a:gd name="connsiteY37"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52524 w 1699682"/>
              <a:gd name="connsiteY6" fmla="*/ 437092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75783 w 1699682"/>
              <a:gd name="connsiteY8" fmla="*/ 390525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989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53041 w 1699682"/>
              <a:gd name="connsiteY7" fmla="*/ 405343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54591 w 1699682"/>
              <a:gd name="connsiteY9" fmla="*/ 4233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12283 w 1699682"/>
              <a:gd name="connsiteY8" fmla="*/ 386292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82059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8993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724958 w 1699682"/>
              <a:gd name="connsiteY9" fmla="*/ 436034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908050 w 1699682"/>
              <a:gd name="connsiteY8" fmla="*/ 382060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8808 w 1699682"/>
              <a:gd name="connsiteY7" fmla="*/ 401109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90526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57201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77281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44392 w 1699682"/>
              <a:gd name="connsiteY7" fmla="*/ 38786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7883 w 1699682"/>
              <a:gd name="connsiteY5" fmla="*/ 567268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340908 w 1699682"/>
              <a:gd name="connsiteY27" fmla="*/ 92075 h 1360012"/>
              <a:gd name="connsiteX28" fmla="*/ 1178983 w 1699682"/>
              <a:gd name="connsiteY28" fmla="*/ 27517 h 1360012"/>
              <a:gd name="connsiteX29" fmla="*/ 1033991 w 1699682"/>
              <a:gd name="connsiteY29" fmla="*/ 0 h 1360012"/>
              <a:gd name="connsiteX30" fmla="*/ 872066 w 1699682"/>
              <a:gd name="connsiteY30" fmla="*/ 3176 h 1360012"/>
              <a:gd name="connsiteX31" fmla="*/ 664633 w 1699682"/>
              <a:gd name="connsiteY31" fmla="*/ 39159 h 1360012"/>
              <a:gd name="connsiteX32" fmla="*/ 466724 w 1699682"/>
              <a:gd name="connsiteY32" fmla="*/ 122768 h 1360012"/>
              <a:gd name="connsiteX33" fmla="*/ 297392 w 1699682"/>
              <a:gd name="connsiteY33" fmla="*/ 246592 h 1360012"/>
              <a:gd name="connsiteX34" fmla="*/ 151342 w 1699682"/>
              <a:gd name="connsiteY34" fmla="*/ 426509 h 1360012"/>
              <a:gd name="connsiteX35" fmla="*/ 24341 w 1699682"/>
              <a:gd name="connsiteY35" fmla="*/ 712258 h 1360012"/>
              <a:gd name="connsiteX36" fmla="*/ 0 w 1699682"/>
              <a:gd name="connsiteY36"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61558 w 1699682"/>
              <a:gd name="connsiteY26" fmla="*/ 169334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99682"/>
              <a:gd name="connsiteY0" fmla="*/ 963084 h 1360012"/>
              <a:gd name="connsiteX1" fmla="*/ 1086908 w 1699682"/>
              <a:gd name="connsiteY1" fmla="*/ 931334 h 1360012"/>
              <a:gd name="connsiteX2" fmla="*/ 1178984 w 1699682"/>
              <a:gd name="connsiteY2" fmla="*/ 873125 h 1360012"/>
              <a:gd name="connsiteX3" fmla="*/ 1250950 w 1699682"/>
              <a:gd name="connsiteY3" fmla="*/ 785284 h 1360012"/>
              <a:gd name="connsiteX4" fmla="*/ 1275292 w 1699682"/>
              <a:gd name="connsiteY4" fmla="*/ 678393 h 1360012"/>
              <a:gd name="connsiteX5" fmla="*/ 1263468 w 1699682"/>
              <a:gd name="connsiteY5" fmla="*/ 580514 h 1360012"/>
              <a:gd name="connsiteX6" fmla="*/ 1173690 w 1699682"/>
              <a:gd name="connsiteY6" fmla="*/ 454025 h 1360012"/>
              <a:gd name="connsiteX7" fmla="*/ 1031146 w 1699682"/>
              <a:gd name="connsiteY7" fmla="*/ 379033 h 1360012"/>
              <a:gd name="connsiteX8" fmla="*/ 886883 w 1699682"/>
              <a:gd name="connsiteY8" fmla="*/ 364036 h 1360012"/>
              <a:gd name="connsiteX9" fmla="*/ 691092 w 1699682"/>
              <a:gd name="connsiteY9" fmla="*/ 439540 h 1360012"/>
              <a:gd name="connsiteX10" fmla="*/ 575733 w 1699682"/>
              <a:gd name="connsiteY10" fmla="*/ 540810 h 1360012"/>
              <a:gd name="connsiteX11" fmla="*/ 482599 w 1699682"/>
              <a:gd name="connsiteY11" fmla="*/ 673101 h 1360012"/>
              <a:gd name="connsiteX12" fmla="*/ 436033 w 1699682"/>
              <a:gd name="connsiteY12" fmla="*/ 790575 h 1360012"/>
              <a:gd name="connsiteX13" fmla="*/ 426508 w 1699682"/>
              <a:gd name="connsiteY13" fmla="*/ 956734 h 1360012"/>
              <a:gd name="connsiteX14" fmla="*/ 467783 w 1699682"/>
              <a:gd name="connsiteY14" fmla="*/ 1105959 h 1360012"/>
              <a:gd name="connsiteX15" fmla="*/ 584199 w 1699682"/>
              <a:gd name="connsiteY15" fmla="*/ 1228725 h 1360012"/>
              <a:gd name="connsiteX16" fmla="*/ 749300 w 1699682"/>
              <a:gd name="connsiteY16" fmla="*/ 1319742 h 1360012"/>
              <a:gd name="connsiteX17" fmla="*/ 949325 w 1699682"/>
              <a:gd name="connsiteY17" fmla="*/ 1359959 h 1360012"/>
              <a:gd name="connsiteX18" fmla="*/ 1145116 w 1699682"/>
              <a:gd name="connsiteY18" fmla="*/ 1327151 h 1360012"/>
              <a:gd name="connsiteX19" fmla="*/ 1276350 w 1699682"/>
              <a:gd name="connsiteY19" fmla="*/ 1277409 h 1360012"/>
              <a:gd name="connsiteX20" fmla="*/ 1473200 w 1699682"/>
              <a:gd name="connsiteY20" fmla="*/ 1141942 h 1360012"/>
              <a:gd name="connsiteX21" fmla="*/ 1591733 w 1699682"/>
              <a:gd name="connsiteY21" fmla="*/ 1009651 h 1360012"/>
              <a:gd name="connsiteX22" fmla="*/ 1664758 w 1699682"/>
              <a:gd name="connsiteY22" fmla="*/ 826559 h 1360012"/>
              <a:gd name="connsiteX23" fmla="*/ 1699682 w 1699682"/>
              <a:gd name="connsiteY23" fmla="*/ 646642 h 1360012"/>
              <a:gd name="connsiteX24" fmla="*/ 1679574 w 1699682"/>
              <a:gd name="connsiteY24" fmla="*/ 530226 h 1360012"/>
              <a:gd name="connsiteX25" fmla="*/ 1608666 w 1699682"/>
              <a:gd name="connsiteY25" fmla="*/ 357718 h 1360012"/>
              <a:gd name="connsiteX26" fmla="*/ 1448313 w 1699682"/>
              <a:gd name="connsiteY26" fmla="*/ 178165 h 1360012"/>
              <a:gd name="connsiteX27" fmla="*/ 1178983 w 1699682"/>
              <a:gd name="connsiteY27" fmla="*/ 27517 h 1360012"/>
              <a:gd name="connsiteX28" fmla="*/ 1033991 w 1699682"/>
              <a:gd name="connsiteY28" fmla="*/ 0 h 1360012"/>
              <a:gd name="connsiteX29" fmla="*/ 872066 w 1699682"/>
              <a:gd name="connsiteY29" fmla="*/ 3176 h 1360012"/>
              <a:gd name="connsiteX30" fmla="*/ 664633 w 1699682"/>
              <a:gd name="connsiteY30" fmla="*/ 39159 h 1360012"/>
              <a:gd name="connsiteX31" fmla="*/ 466724 w 1699682"/>
              <a:gd name="connsiteY31" fmla="*/ 122768 h 1360012"/>
              <a:gd name="connsiteX32" fmla="*/ 297392 w 1699682"/>
              <a:gd name="connsiteY32" fmla="*/ 246592 h 1360012"/>
              <a:gd name="connsiteX33" fmla="*/ 151342 w 1699682"/>
              <a:gd name="connsiteY33" fmla="*/ 426509 h 1360012"/>
              <a:gd name="connsiteX34" fmla="*/ 24341 w 1699682"/>
              <a:gd name="connsiteY34" fmla="*/ 712258 h 1360012"/>
              <a:gd name="connsiteX35" fmla="*/ 0 w 1699682"/>
              <a:gd name="connsiteY35" fmla="*/ 905935 h 1360012"/>
              <a:gd name="connsiteX0" fmla="*/ 944033 w 1683291"/>
              <a:gd name="connsiteY0" fmla="*/ 963084 h 1360012"/>
              <a:gd name="connsiteX1" fmla="*/ 1086908 w 1683291"/>
              <a:gd name="connsiteY1" fmla="*/ 931334 h 1360012"/>
              <a:gd name="connsiteX2" fmla="*/ 1178984 w 1683291"/>
              <a:gd name="connsiteY2" fmla="*/ 873125 h 1360012"/>
              <a:gd name="connsiteX3" fmla="*/ 1250950 w 1683291"/>
              <a:gd name="connsiteY3" fmla="*/ 785284 h 1360012"/>
              <a:gd name="connsiteX4" fmla="*/ 1275292 w 1683291"/>
              <a:gd name="connsiteY4" fmla="*/ 678393 h 1360012"/>
              <a:gd name="connsiteX5" fmla="*/ 1263468 w 1683291"/>
              <a:gd name="connsiteY5" fmla="*/ 580514 h 1360012"/>
              <a:gd name="connsiteX6" fmla="*/ 1173690 w 1683291"/>
              <a:gd name="connsiteY6" fmla="*/ 454025 h 1360012"/>
              <a:gd name="connsiteX7" fmla="*/ 1031146 w 1683291"/>
              <a:gd name="connsiteY7" fmla="*/ 379033 h 1360012"/>
              <a:gd name="connsiteX8" fmla="*/ 886883 w 1683291"/>
              <a:gd name="connsiteY8" fmla="*/ 364036 h 1360012"/>
              <a:gd name="connsiteX9" fmla="*/ 691092 w 1683291"/>
              <a:gd name="connsiteY9" fmla="*/ 439540 h 1360012"/>
              <a:gd name="connsiteX10" fmla="*/ 575733 w 1683291"/>
              <a:gd name="connsiteY10" fmla="*/ 540810 h 1360012"/>
              <a:gd name="connsiteX11" fmla="*/ 482599 w 1683291"/>
              <a:gd name="connsiteY11" fmla="*/ 673101 h 1360012"/>
              <a:gd name="connsiteX12" fmla="*/ 436033 w 1683291"/>
              <a:gd name="connsiteY12" fmla="*/ 790575 h 1360012"/>
              <a:gd name="connsiteX13" fmla="*/ 426508 w 1683291"/>
              <a:gd name="connsiteY13" fmla="*/ 956734 h 1360012"/>
              <a:gd name="connsiteX14" fmla="*/ 467783 w 1683291"/>
              <a:gd name="connsiteY14" fmla="*/ 1105959 h 1360012"/>
              <a:gd name="connsiteX15" fmla="*/ 584199 w 1683291"/>
              <a:gd name="connsiteY15" fmla="*/ 1228725 h 1360012"/>
              <a:gd name="connsiteX16" fmla="*/ 749300 w 1683291"/>
              <a:gd name="connsiteY16" fmla="*/ 1319742 h 1360012"/>
              <a:gd name="connsiteX17" fmla="*/ 949325 w 1683291"/>
              <a:gd name="connsiteY17" fmla="*/ 1359959 h 1360012"/>
              <a:gd name="connsiteX18" fmla="*/ 1145116 w 1683291"/>
              <a:gd name="connsiteY18" fmla="*/ 1327151 h 1360012"/>
              <a:gd name="connsiteX19" fmla="*/ 1276350 w 1683291"/>
              <a:gd name="connsiteY19" fmla="*/ 1277409 h 1360012"/>
              <a:gd name="connsiteX20" fmla="*/ 1473200 w 1683291"/>
              <a:gd name="connsiteY20" fmla="*/ 1141942 h 1360012"/>
              <a:gd name="connsiteX21" fmla="*/ 1591733 w 1683291"/>
              <a:gd name="connsiteY21" fmla="*/ 1009651 h 1360012"/>
              <a:gd name="connsiteX22" fmla="*/ 1664758 w 1683291"/>
              <a:gd name="connsiteY22" fmla="*/ 826559 h 1360012"/>
              <a:gd name="connsiteX23" fmla="*/ 1679574 w 1683291"/>
              <a:gd name="connsiteY23" fmla="*/ 530226 h 1360012"/>
              <a:gd name="connsiteX24" fmla="*/ 1608666 w 1683291"/>
              <a:gd name="connsiteY24" fmla="*/ 357718 h 1360012"/>
              <a:gd name="connsiteX25" fmla="*/ 1448313 w 1683291"/>
              <a:gd name="connsiteY25" fmla="*/ 178165 h 1360012"/>
              <a:gd name="connsiteX26" fmla="*/ 1178983 w 1683291"/>
              <a:gd name="connsiteY26" fmla="*/ 27517 h 1360012"/>
              <a:gd name="connsiteX27" fmla="*/ 1033991 w 1683291"/>
              <a:gd name="connsiteY27" fmla="*/ 0 h 1360012"/>
              <a:gd name="connsiteX28" fmla="*/ 872066 w 1683291"/>
              <a:gd name="connsiteY28" fmla="*/ 3176 h 1360012"/>
              <a:gd name="connsiteX29" fmla="*/ 664633 w 1683291"/>
              <a:gd name="connsiteY29" fmla="*/ 39159 h 1360012"/>
              <a:gd name="connsiteX30" fmla="*/ 466724 w 1683291"/>
              <a:gd name="connsiteY30" fmla="*/ 122768 h 1360012"/>
              <a:gd name="connsiteX31" fmla="*/ 297392 w 1683291"/>
              <a:gd name="connsiteY31" fmla="*/ 246592 h 1360012"/>
              <a:gd name="connsiteX32" fmla="*/ 151342 w 1683291"/>
              <a:gd name="connsiteY32" fmla="*/ 426509 h 1360012"/>
              <a:gd name="connsiteX33" fmla="*/ 24341 w 1683291"/>
              <a:gd name="connsiteY33" fmla="*/ 712258 h 1360012"/>
              <a:gd name="connsiteX34" fmla="*/ 0 w 1683291"/>
              <a:gd name="connsiteY34" fmla="*/ 905935 h 1360012"/>
              <a:gd name="connsiteX0" fmla="*/ 944033 w 1691081"/>
              <a:gd name="connsiteY0" fmla="*/ 963084 h 1360012"/>
              <a:gd name="connsiteX1" fmla="*/ 1086908 w 1691081"/>
              <a:gd name="connsiteY1" fmla="*/ 931334 h 1360012"/>
              <a:gd name="connsiteX2" fmla="*/ 1178984 w 1691081"/>
              <a:gd name="connsiteY2" fmla="*/ 873125 h 1360012"/>
              <a:gd name="connsiteX3" fmla="*/ 1250950 w 1691081"/>
              <a:gd name="connsiteY3" fmla="*/ 785284 h 1360012"/>
              <a:gd name="connsiteX4" fmla="*/ 1275292 w 1691081"/>
              <a:gd name="connsiteY4" fmla="*/ 678393 h 1360012"/>
              <a:gd name="connsiteX5" fmla="*/ 1263468 w 1691081"/>
              <a:gd name="connsiteY5" fmla="*/ 580514 h 1360012"/>
              <a:gd name="connsiteX6" fmla="*/ 1173690 w 1691081"/>
              <a:gd name="connsiteY6" fmla="*/ 454025 h 1360012"/>
              <a:gd name="connsiteX7" fmla="*/ 1031146 w 1691081"/>
              <a:gd name="connsiteY7" fmla="*/ 379033 h 1360012"/>
              <a:gd name="connsiteX8" fmla="*/ 886883 w 1691081"/>
              <a:gd name="connsiteY8" fmla="*/ 364036 h 1360012"/>
              <a:gd name="connsiteX9" fmla="*/ 691092 w 1691081"/>
              <a:gd name="connsiteY9" fmla="*/ 439540 h 1360012"/>
              <a:gd name="connsiteX10" fmla="*/ 575733 w 1691081"/>
              <a:gd name="connsiteY10" fmla="*/ 540810 h 1360012"/>
              <a:gd name="connsiteX11" fmla="*/ 482599 w 1691081"/>
              <a:gd name="connsiteY11" fmla="*/ 673101 h 1360012"/>
              <a:gd name="connsiteX12" fmla="*/ 436033 w 1691081"/>
              <a:gd name="connsiteY12" fmla="*/ 790575 h 1360012"/>
              <a:gd name="connsiteX13" fmla="*/ 426508 w 1691081"/>
              <a:gd name="connsiteY13" fmla="*/ 956734 h 1360012"/>
              <a:gd name="connsiteX14" fmla="*/ 467783 w 1691081"/>
              <a:gd name="connsiteY14" fmla="*/ 1105959 h 1360012"/>
              <a:gd name="connsiteX15" fmla="*/ 584199 w 1691081"/>
              <a:gd name="connsiteY15" fmla="*/ 1228725 h 1360012"/>
              <a:gd name="connsiteX16" fmla="*/ 749300 w 1691081"/>
              <a:gd name="connsiteY16" fmla="*/ 1319742 h 1360012"/>
              <a:gd name="connsiteX17" fmla="*/ 949325 w 1691081"/>
              <a:gd name="connsiteY17" fmla="*/ 1359959 h 1360012"/>
              <a:gd name="connsiteX18" fmla="*/ 1145116 w 1691081"/>
              <a:gd name="connsiteY18" fmla="*/ 1327151 h 1360012"/>
              <a:gd name="connsiteX19" fmla="*/ 1276350 w 1691081"/>
              <a:gd name="connsiteY19" fmla="*/ 1277409 h 1360012"/>
              <a:gd name="connsiteX20" fmla="*/ 1473200 w 1691081"/>
              <a:gd name="connsiteY20" fmla="*/ 1141942 h 1360012"/>
              <a:gd name="connsiteX21" fmla="*/ 1591733 w 1691081"/>
              <a:gd name="connsiteY21" fmla="*/ 1009651 h 1360012"/>
              <a:gd name="connsiteX22" fmla="*/ 1664758 w 1691081"/>
              <a:gd name="connsiteY22" fmla="*/ 826559 h 1360012"/>
              <a:gd name="connsiteX23" fmla="*/ 1688404 w 1691081"/>
              <a:gd name="connsiteY23" fmla="*/ 561133 h 1360012"/>
              <a:gd name="connsiteX24" fmla="*/ 1608666 w 1691081"/>
              <a:gd name="connsiteY24" fmla="*/ 357718 h 1360012"/>
              <a:gd name="connsiteX25" fmla="*/ 1448313 w 1691081"/>
              <a:gd name="connsiteY25" fmla="*/ 178165 h 1360012"/>
              <a:gd name="connsiteX26" fmla="*/ 1178983 w 1691081"/>
              <a:gd name="connsiteY26" fmla="*/ 27517 h 1360012"/>
              <a:gd name="connsiteX27" fmla="*/ 1033991 w 1691081"/>
              <a:gd name="connsiteY27" fmla="*/ 0 h 1360012"/>
              <a:gd name="connsiteX28" fmla="*/ 872066 w 1691081"/>
              <a:gd name="connsiteY28" fmla="*/ 3176 h 1360012"/>
              <a:gd name="connsiteX29" fmla="*/ 664633 w 1691081"/>
              <a:gd name="connsiteY29" fmla="*/ 39159 h 1360012"/>
              <a:gd name="connsiteX30" fmla="*/ 466724 w 1691081"/>
              <a:gd name="connsiteY30" fmla="*/ 122768 h 1360012"/>
              <a:gd name="connsiteX31" fmla="*/ 297392 w 1691081"/>
              <a:gd name="connsiteY31" fmla="*/ 246592 h 1360012"/>
              <a:gd name="connsiteX32" fmla="*/ 151342 w 1691081"/>
              <a:gd name="connsiteY32" fmla="*/ 426509 h 1360012"/>
              <a:gd name="connsiteX33" fmla="*/ 24341 w 1691081"/>
              <a:gd name="connsiteY33" fmla="*/ 712258 h 1360012"/>
              <a:gd name="connsiteX34" fmla="*/ 0 w 1691081"/>
              <a:gd name="connsiteY34" fmla="*/ 905935 h 1360012"/>
              <a:gd name="connsiteX0" fmla="*/ 944033 w 1691081"/>
              <a:gd name="connsiteY0" fmla="*/ 961037 h 1357965"/>
              <a:gd name="connsiteX1" fmla="*/ 1086908 w 1691081"/>
              <a:gd name="connsiteY1" fmla="*/ 929287 h 1357965"/>
              <a:gd name="connsiteX2" fmla="*/ 1178984 w 1691081"/>
              <a:gd name="connsiteY2" fmla="*/ 871078 h 1357965"/>
              <a:gd name="connsiteX3" fmla="*/ 1250950 w 1691081"/>
              <a:gd name="connsiteY3" fmla="*/ 783237 h 1357965"/>
              <a:gd name="connsiteX4" fmla="*/ 1275292 w 1691081"/>
              <a:gd name="connsiteY4" fmla="*/ 676346 h 1357965"/>
              <a:gd name="connsiteX5" fmla="*/ 1263468 w 1691081"/>
              <a:gd name="connsiteY5" fmla="*/ 578467 h 1357965"/>
              <a:gd name="connsiteX6" fmla="*/ 1173690 w 1691081"/>
              <a:gd name="connsiteY6" fmla="*/ 451978 h 1357965"/>
              <a:gd name="connsiteX7" fmla="*/ 1031146 w 1691081"/>
              <a:gd name="connsiteY7" fmla="*/ 376986 h 1357965"/>
              <a:gd name="connsiteX8" fmla="*/ 886883 w 1691081"/>
              <a:gd name="connsiteY8" fmla="*/ 361989 h 1357965"/>
              <a:gd name="connsiteX9" fmla="*/ 691092 w 1691081"/>
              <a:gd name="connsiteY9" fmla="*/ 437493 h 1357965"/>
              <a:gd name="connsiteX10" fmla="*/ 575733 w 1691081"/>
              <a:gd name="connsiteY10" fmla="*/ 538763 h 1357965"/>
              <a:gd name="connsiteX11" fmla="*/ 482599 w 1691081"/>
              <a:gd name="connsiteY11" fmla="*/ 671054 h 1357965"/>
              <a:gd name="connsiteX12" fmla="*/ 436033 w 1691081"/>
              <a:gd name="connsiteY12" fmla="*/ 788528 h 1357965"/>
              <a:gd name="connsiteX13" fmla="*/ 426508 w 1691081"/>
              <a:gd name="connsiteY13" fmla="*/ 954687 h 1357965"/>
              <a:gd name="connsiteX14" fmla="*/ 467783 w 1691081"/>
              <a:gd name="connsiteY14" fmla="*/ 1103912 h 1357965"/>
              <a:gd name="connsiteX15" fmla="*/ 584199 w 1691081"/>
              <a:gd name="connsiteY15" fmla="*/ 1226678 h 1357965"/>
              <a:gd name="connsiteX16" fmla="*/ 749300 w 1691081"/>
              <a:gd name="connsiteY16" fmla="*/ 1317695 h 1357965"/>
              <a:gd name="connsiteX17" fmla="*/ 949325 w 1691081"/>
              <a:gd name="connsiteY17" fmla="*/ 1357912 h 1357965"/>
              <a:gd name="connsiteX18" fmla="*/ 1145116 w 1691081"/>
              <a:gd name="connsiteY18" fmla="*/ 1325104 h 1357965"/>
              <a:gd name="connsiteX19" fmla="*/ 1276350 w 1691081"/>
              <a:gd name="connsiteY19" fmla="*/ 1275362 h 1357965"/>
              <a:gd name="connsiteX20" fmla="*/ 1473200 w 1691081"/>
              <a:gd name="connsiteY20" fmla="*/ 1139895 h 1357965"/>
              <a:gd name="connsiteX21" fmla="*/ 1591733 w 1691081"/>
              <a:gd name="connsiteY21" fmla="*/ 1007604 h 1357965"/>
              <a:gd name="connsiteX22" fmla="*/ 1664758 w 1691081"/>
              <a:gd name="connsiteY22" fmla="*/ 824512 h 1357965"/>
              <a:gd name="connsiteX23" fmla="*/ 1688404 w 1691081"/>
              <a:gd name="connsiteY23" fmla="*/ 559086 h 1357965"/>
              <a:gd name="connsiteX24" fmla="*/ 1608666 w 1691081"/>
              <a:gd name="connsiteY24" fmla="*/ 355671 h 1357965"/>
              <a:gd name="connsiteX25" fmla="*/ 1448313 w 1691081"/>
              <a:gd name="connsiteY25" fmla="*/ 176118 h 1357965"/>
              <a:gd name="connsiteX26" fmla="*/ 1178983 w 1691081"/>
              <a:gd name="connsiteY26" fmla="*/ 25470 h 1357965"/>
              <a:gd name="connsiteX27" fmla="*/ 872066 w 1691081"/>
              <a:gd name="connsiteY27" fmla="*/ 1129 h 1357965"/>
              <a:gd name="connsiteX28" fmla="*/ 664633 w 1691081"/>
              <a:gd name="connsiteY28" fmla="*/ 37112 h 1357965"/>
              <a:gd name="connsiteX29" fmla="*/ 466724 w 1691081"/>
              <a:gd name="connsiteY29" fmla="*/ 120721 h 1357965"/>
              <a:gd name="connsiteX30" fmla="*/ 297392 w 1691081"/>
              <a:gd name="connsiteY30" fmla="*/ 244545 h 1357965"/>
              <a:gd name="connsiteX31" fmla="*/ 151342 w 1691081"/>
              <a:gd name="connsiteY31" fmla="*/ 424462 h 1357965"/>
              <a:gd name="connsiteX32" fmla="*/ 24341 w 1691081"/>
              <a:gd name="connsiteY32" fmla="*/ 710211 h 1357965"/>
              <a:gd name="connsiteX33" fmla="*/ 0 w 1691081"/>
              <a:gd name="connsiteY33" fmla="*/ 903888 h 1357965"/>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49325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39895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1081"/>
              <a:gd name="connsiteY0" fmla="*/ 961037 h 1359113"/>
              <a:gd name="connsiteX1" fmla="*/ 1086908 w 1691081"/>
              <a:gd name="connsiteY1" fmla="*/ 929287 h 1359113"/>
              <a:gd name="connsiteX2" fmla="*/ 1178984 w 1691081"/>
              <a:gd name="connsiteY2" fmla="*/ 871078 h 1359113"/>
              <a:gd name="connsiteX3" fmla="*/ 1250950 w 1691081"/>
              <a:gd name="connsiteY3" fmla="*/ 783237 h 1359113"/>
              <a:gd name="connsiteX4" fmla="*/ 1275292 w 1691081"/>
              <a:gd name="connsiteY4" fmla="*/ 676346 h 1359113"/>
              <a:gd name="connsiteX5" fmla="*/ 1263468 w 1691081"/>
              <a:gd name="connsiteY5" fmla="*/ 578467 h 1359113"/>
              <a:gd name="connsiteX6" fmla="*/ 1173690 w 1691081"/>
              <a:gd name="connsiteY6" fmla="*/ 451978 h 1359113"/>
              <a:gd name="connsiteX7" fmla="*/ 1031146 w 1691081"/>
              <a:gd name="connsiteY7" fmla="*/ 376986 h 1359113"/>
              <a:gd name="connsiteX8" fmla="*/ 886883 w 1691081"/>
              <a:gd name="connsiteY8" fmla="*/ 361989 h 1359113"/>
              <a:gd name="connsiteX9" fmla="*/ 691092 w 1691081"/>
              <a:gd name="connsiteY9" fmla="*/ 437493 h 1359113"/>
              <a:gd name="connsiteX10" fmla="*/ 575733 w 1691081"/>
              <a:gd name="connsiteY10" fmla="*/ 538763 h 1359113"/>
              <a:gd name="connsiteX11" fmla="*/ 482599 w 1691081"/>
              <a:gd name="connsiteY11" fmla="*/ 671054 h 1359113"/>
              <a:gd name="connsiteX12" fmla="*/ 436033 w 1691081"/>
              <a:gd name="connsiteY12" fmla="*/ 788528 h 1359113"/>
              <a:gd name="connsiteX13" fmla="*/ 426508 w 1691081"/>
              <a:gd name="connsiteY13" fmla="*/ 954687 h 1359113"/>
              <a:gd name="connsiteX14" fmla="*/ 467783 w 1691081"/>
              <a:gd name="connsiteY14" fmla="*/ 1103912 h 1359113"/>
              <a:gd name="connsiteX15" fmla="*/ 584199 w 1691081"/>
              <a:gd name="connsiteY15" fmla="*/ 1226678 h 1359113"/>
              <a:gd name="connsiteX16" fmla="*/ 749300 w 1691081"/>
              <a:gd name="connsiteY16" fmla="*/ 1317695 h 1359113"/>
              <a:gd name="connsiteX17" fmla="*/ 984647 w 1691081"/>
              <a:gd name="connsiteY17" fmla="*/ 1357912 h 1359113"/>
              <a:gd name="connsiteX18" fmla="*/ 1276350 w 1691081"/>
              <a:gd name="connsiteY18" fmla="*/ 1275362 h 1359113"/>
              <a:gd name="connsiteX19" fmla="*/ 1473200 w 1691081"/>
              <a:gd name="connsiteY19" fmla="*/ 1153141 h 1359113"/>
              <a:gd name="connsiteX20" fmla="*/ 1591733 w 1691081"/>
              <a:gd name="connsiteY20" fmla="*/ 1007604 h 1359113"/>
              <a:gd name="connsiteX21" fmla="*/ 1664758 w 1691081"/>
              <a:gd name="connsiteY21" fmla="*/ 824512 h 1359113"/>
              <a:gd name="connsiteX22" fmla="*/ 1688404 w 1691081"/>
              <a:gd name="connsiteY22" fmla="*/ 559086 h 1359113"/>
              <a:gd name="connsiteX23" fmla="*/ 1608666 w 1691081"/>
              <a:gd name="connsiteY23" fmla="*/ 355671 h 1359113"/>
              <a:gd name="connsiteX24" fmla="*/ 1448313 w 1691081"/>
              <a:gd name="connsiteY24" fmla="*/ 176118 h 1359113"/>
              <a:gd name="connsiteX25" fmla="*/ 1178983 w 1691081"/>
              <a:gd name="connsiteY25" fmla="*/ 25470 h 1359113"/>
              <a:gd name="connsiteX26" fmla="*/ 872066 w 1691081"/>
              <a:gd name="connsiteY26" fmla="*/ 1129 h 1359113"/>
              <a:gd name="connsiteX27" fmla="*/ 664633 w 1691081"/>
              <a:gd name="connsiteY27" fmla="*/ 37112 h 1359113"/>
              <a:gd name="connsiteX28" fmla="*/ 466724 w 1691081"/>
              <a:gd name="connsiteY28" fmla="*/ 120721 h 1359113"/>
              <a:gd name="connsiteX29" fmla="*/ 297392 w 1691081"/>
              <a:gd name="connsiteY29" fmla="*/ 244545 h 1359113"/>
              <a:gd name="connsiteX30" fmla="*/ 151342 w 1691081"/>
              <a:gd name="connsiteY30" fmla="*/ 424462 h 1359113"/>
              <a:gd name="connsiteX31" fmla="*/ 24341 w 1691081"/>
              <a:gd name="connsiteY31" fmla="*/ 710211 h 1359113"/>
              <a:gd name="connsiteX32" fmla="*/ 0 w 1691081"/>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75733 w 1694452"/>
              <a:gd name="connsiteY10" fmla="*/ 538763 h 1359113"/>
              <a:gd name="connsiteX11" fmla="*/ 482599 w 1694452"/>
              <a:gd name="connsiteY11" fmla="*/ 671054 h 1359113"/>
              <a:gd name="connsiteX12" fmla="*/ 436033 w 1694452"/>
              <a:gd name="connsiteY12" fmla="*/ 788528 h 1359113"/>
              <a:gd name="connsiteX13" fmla="*/ 426508 w 1694452"/>
              <a:gd name="connsiteY13" fmla="*/ 954687 h 1359113"/>
              <a:gd name="connsiteX14" fmla="*/ 467783 w 1694452"/>
              <a:gd name="connsiteY14" fmla="*/ 1103912 h 1359113"/>
              <a:gd name="connsiteX15" fmla="*/ 584199 w 1694452"/>
              <a:gd name="connsiteY15" fmla="*/ 1226678 h 1359113"/>
              <a:gd name="connsiteX16" fmla="*/ 749300 w 1694452"/>
              <a:gd name="connsiteY16" fmla="*/ 1317695 h 1359113"/>
              <a:gd name="connsiteX17" fmla="*/ 984647 w 1694452"/>
              <a:gd name="connsiteY17" fmla="*/ 1357912 h 1359113"/>
              <a:gd name="connsiteX18" fmla="*/ 1276350 w 1694452"/>
              <a:gd name="connsiteY18" fmla="*/ 1275362 h 1359113"/>
              <a:gd name="connsiteX19" fmla="*/ 1473200 w 1694452"/>
              <a:gd name="connsiteY19" fmla="*/ 1153141 h 1359113"/>
              <a:gd name="connsiteX20" fmla="*/ 1591733 w 1694452"/>
              <a:gd name="connsiteY20" fmla="*/ 1007604 h 1359113"/>
              <a:gd name="connsiteX21" fmla="*/ 1678004 w 1694452"/>
              <a:gd name="connsiteY21" fmla="*/ 815681 h 1359113"/>
              <a:gd name="connsiteX22" fmla="*/ 1688404 w 1694452"/>
              <a:gd name="connsiteY22" fmla="*/ 559086 h 1359113"/>
              <a:gd name="connsiteX23" fmla="*/ 1608666 w 1694452"/>
              <a:gd name="connsiteY23" fmla="*/ 355671 h 1359113"/>
              <a:gd name="connsiteX24" fmla="*/ 1448313 w 1694452"/>
              <a:gd name="connsiteY24" fmla="*/ 176118 h 1359113"/>
              <a:gd name="connsiteX25" fmla="*/ 1178983 w 1694452"/>
              <a:gd name="connsiteY25" fmla="*/ 25470 h 1359113"/>
              <a:gd name="connsiteX26" fmla="*/ 872066 w 1694452"/>
              <a:gd name="connsiteY26" fmla="*/ 1129 h 1359113"/>
              <a:gd name="connsiteX27" fmla="*/ 664633 w 1694452"/>
              <a:gd name="connsiteY27" fmla="*/ 37112 h 1359113"/>
              <a:gd name="connsiteX28" fmla="*/ 466724 w 1694452"/>
              <a:gd name="connsiteY28" fmla="*/ 120721 h 1359113"/>
              <a:gd name="connsiteX29" fmla="*/ 297392 w 1694452"/>
              <a:gd name="connsiteY29" fmla="*/ 244545 h 1359113"/>
              <a:gd name="connsiteX30" fmla="*/ 151342 w 1694452"/>
              <a:gd name="connsiteY30" fmla="*/ 424462 h 1359113"/>
              <a:gd name="connsiteX31" fmla="*/ 24341 w 1694452"/>
              <a:gd name="connsiteY31" fmla="*/ 710211 h 1359113"/>
              <a:gd name="connsiteX32" fmla="*/ 0 w 1694452"/>
              <a:gd name="connsiteY32"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482599 w 1694452"/>
              <a:gd name="connsiteY10" fmla="*/ 671054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37493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1092 w 1694452"/>
              <a:gd name="connsiteY9" fmla="*/ 419832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467783 w 1694452"/>
              <a:gd name="connsiteY13" fmla="*/ 1103912 h 1359113"/>
              <a:gd name="connsiteX14" fmla="*/ 584199 w 1694452"/>
              <a:gd name="connsiteY14" fmla="*/ 1226678 h 1359113"/>
              <a:gd name="connsiteX15" fmla="*/ 749300 w 1694452"/>
              <a:gd name="connsiteY15" fmla="*/ 1317695 h 1359113"/>
              <a:gd name="connsiteX16" fmla="*/ 984647 w 1694452"/>
              <a:gd name="connsiteY16" fmla="*/ 1357912 h 1359113"/>
              <a:gd name="connsiteX17" fmla="*/ 1276350 w 1694452"/>
              <a:gd name="connsiteY17" fmla="*/ 1275362 h 1359113"/>
              <a:gd name="connsiteX18" fmla="*/ 1473200 w 1694452"/>
              <a:gd name="connsiteY18" fmla="*/ 1153141 h 1359113"/>
              <a:gd name="connsiteX19" fmla="*/ 1591733 w 1694452"/>
              <a:gd name="connsiteY19" fmla="*/ 1007604 h 1359113"/>
              <a:gd name="connsiteX20" fmla="*/ 1678004 w 1694452"/>
              <a:gd name="connsiteY20" fmla="*/ 815681 h 1359113"/>
              <a:gd name="connsiteX21" fmla="*/ 1688404 w 1694452"/>
              <a:gd name="connsiteY21" fmla="*/ 559086 h 1359113"/>
              <a:gd name="connsiteX22" fmla="*/ 1608666 w 1694452"/>
              <a:gd name="connsiteY22" fmla="*/ 355671 h 1359113"/>
              <a:gd name="connsiteX23" fmla="*/ 1448313 w 1694452"/>
              <a:gd name="connsiteY23" fmla="*/ 176118 h 1359113"/>
              <a:gd name="connsiteX24" fmla="*/ 1178983 w 1694452"/>
              <a:gd name="connsiteY24" fmla="*/ 25470 h 1359113"/>
              <a:gd name="connsiteX25" fmla="*/ 872066 w 1694452"/>
              <a:gd name="connsiteY25" fmla="*/ 1129 h 1359113"/>
              <a:gd name="connsiteX26" fmla="*/ 664633 w 1694452"/>
              <a:gd name="connsiteY26" fmla="*/ 37112 h 1359113"/>
              <a:gd name="connsiteX27" fmla="*/ 466724 w 1694452"/>
              <a:gd name="connsiteY27" fmla="*/ 120721 h 1359113"/>
              <a:gd name="connsiteX28" fmla="*/ 297392 w 1694452"/>
              <a:gd name="connsiteY28" fmla="*/ 244545 h 1359113"/>
              <a:gd name="connsiteX29" fmla="*/ 151342 w 1694452"/>
              <a:gd name="connsiteY29" fmla="*/ 424462 h 1359113"/>
              <a:gd name="connsiteX30" fmla="*/ 24341 w 1694452"/>
              <a:gd name="connsiteY30" fmla="*/ 710211 h 1359113"/>
              <a:gd name="connsiteX31" fmla="*/ 0 w 1694452"/>
              <a:gd name="connsiteY31"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26508 w 1694452"/>
              <a:gd name="connsiteY12" fmla="*/ 954687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9113"/>
              <a:gd name="connsiteX1" fmla="*/ 1086908 w 1694452"/>
              <a:gd name="connsiteY1" fmla="*/ 929287 h 1359113"/>
              <a:gd name="connsiteX2" fmla="*/ 1178984 w 1694452"/>
              <a:gd name="connsiteY2" fmla="*/ 871078 h 1359113"/>
              <a:gd name="connsiteX3" fmla="*/ 1250950 w 1694452"/>
              <a:gd name="connsiteY3" fmla="*/ 783237 h 1359113"/>
              <a:gd name="connsiteX4" fmla="*/ 1275292 w 1694452"/>
              <a:gd name="connsiteY4" fmla="*/ 676346 h 1359113"/>
              <a:gd name="connsiteX5" fmla="*/ 1263468 w 1694452"/>
              <a:gd name="connsiteY5" fmla="*/ 578467 h 1359113"/>
              <a:gd name="connsiteX6" fmla="*/ 1173690 w 1694452"/>
              <a:gd name="connsiteY6" fmla="*/ 451978 h 1359113"/>
              <a:gd name="connsiteX7" fmla="*/ 1031146 w 1694452"/>
              <a:gd name="connsiteY7" fmla="*/ 376986 h 1359113"/>
              <a:gd name="connsiteX8" fmla="*/ 886883 w 1694452"/>
              <a:gd name="connsiteY8" fmla="*/ 361989 h 1359113"/>
              <a:gd name="connsiteX9" fmla="*/ 699923 w 1694452"/>
              <a:gd name="connsiteY9" fmla="*/ 424247 h 1359113"/>
              <a:gd name="connsiteX10" fmla="*/ 531167 w 1694452"/>
              <a:gd name="connsiteY10" fmla="*/ 582749 h 1359113"/>
              <a:gd name="connsiteX11" fmla="*/ 436033 w 1694452"/>
              <a:gd name="connsiteY11" fmla="*/ 788528 h 1359113"/>
              <a:gd name="connsiteX12" fmla="*/ 448584 w 1694452"/>
              <a:gd name="connsiteY12" fmla="*/ 1042992 h 1359113"/>
              <a:gd name="connsiteX13" fmla="*/ 584199 w 1694452"/>
              <a:gd name="connsiteY13" fmla="*/ 1226678 h 1359113"/>
              <a:gd name="connsiteX14" fmla="*/ 749300 w 1694452"/>
              <a:gd name="connsiteY14" fmla="*/ 1317695 h 1359113"/>
              <a:gd name="connsiteX15" fmla="*/ 984647 w 1694452"/>
              <a:gd name="connsiteY15" fmla="*/ 1357912 h 1359113"/>
              <a:gd name="connsiteX16" fmla="*/ 1276350 w 1694452"/>
              <a:gd name="connsiteY16" fmla="*/ 1275362 h 1359113"/>
              <a:gd name="connsiteX17" fmla="*/ 1473200 w 1694452"/>
              <a:gd name="connsiteY17" fmla="*/ 1153141 h 1359113"/>
              <a:gd name="connsiteX18" fmla="*/ 1591733 w 1694452"/>
              <a:gd name="connsiteY18" fmla="*/ 1007604 h 1359113"/>
              <a:gd name="connsiteX19" fmla="*/ 1678004 w 1694452"/>
              <a:gd name="connsiteY19" fmla="*/ 815681 h 1359113"/>
              <a:gd name="connsiteX20" fmla="*/ 1688404 w 1694452"/>
              <a:gd name="connsiteY20" fmla="*/ 559086 h 1359113"/>
              <a:gd name="connsiteX21" fmla="*/ 1608666 w 1694452"/>
              <a:gd name="connsiteY21" fmla="*/ 355671 h 1359113"/>
              <a:gd name="connsiteX22" fmla="*/ 1448313 w 1694452"/>
              <a:gd name="connsiteY22" fmla="*/ 176118 h 1359113"/>
              <a:gd name="connsiteX23" fmla="*/ 1178983 w 1694452"/>
              <a:gd name="connsiteY23" fmla="*/ 25470 h 1359113"/>
              <a:gd name="connsiteX24" fmla="*/ 872066 w 1694452"/>
              <a:gd name="connsiteY24" fmla="*/ 1129 h 1359113"/>
              <a:gd name="connsiteX25" fmla="*/ 664633 w 1694452"/>
              <a:gd name="connsiteY25" fmla="*/ 37112 h 1359113"/>
              <a:gd name="connsiteX26" fmla="*/ 466724 w 1694452"/>
              <a:gd name="connsiteY26" fmla="*/ 120721 h 1359113"/>
              <a:gd name="connsiteX27" fmla="*/ 297392 w 1694452"/>
              <a:gd name="connsiteY27" fmla="*/ 244545 h 1359113"/>
              <a:gd name="connsiteX28" fmla="*/ 151342 w 1694452"/>
              <a:gd name="connsiteY28" fmla="*/ 424462 h 1359113"/>
              <a:gd name="connsiteX29" fmla="*/ 24341 w 1694452"/>
              <a:gd name="connsiteY29" fmla="*/ 710211 h 1359113"/>
              <a:gd name="connsiteX30" fmla="*/ 0 w 1694452"/>
              <a:gd name="connsiteY30" fmla="*/ 903888 h 1359113"/>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99923 w 1694452"/>
              <a:gd name="connsiteY9" fmla="*/ 424247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31167 w 1694452"/>
              <a:gd name="connsiteY10" fmla="*/ 582749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 name="connsiteX0" fmla="*/ 944033 w 1694452"/>
              <a:gd name="connsiteY0" fmla="*/ 961037 h 1350639"/>
              <a:gd name="connsiteX1" fmla="*/ 1086908 w 1694452"/>
              <a:gd name="connsiteY1" fmla="*/ 929287 h 1350639"/>
              <a:gd name="connsiteX2" fmla="*/ 1178984 w 1694452"/>
              <a:gd name="connsiteY2" fmla="*/ 871078 h 1350639"/>
              <a:gd name="connsiteX3" fmla="*/ 1250950 w 1694452"/>
              <a:gd name="connsiteY3" fmla="*/ 783237 h 1350639"/>
              <a:gd name="connsiteX4" fmla="*/ 1275292 w 1694452"/>
              <a:gd name="connsiteY4" fmla="*/ 676346 h 1350639"/>
              <a:gd name="connsiteX5" fmla="*/ 1263468 w 1694452"/>
              <a:gd name="connsiteY5" fmla="*/ 578467 h 1350639"/>
              <a:gd name="connsiteX6" fmla="*/ 1173690 w 1694452"/>
              <a:gd name="connsiteY6" fmla="*/ 451978 h 1350639"/>
              <a:gd name="connsiteX7" fmla="*/ 1031146 w 1694452"/>
              <a:gd name="connsiteY7" fmla="*/ 376986 h 1350639"/>
              <a:gd name="connsiteX8" fmla="*/ 886883 w 1694452"/>
              <a:gd name="connsiteY8" fmla="*/ 361989 h 1350639"/>
              <a:gd name="connsiteX9" fmla="*/ 682262 w 1694452"/>
              <a:gd name="connsiteY9" fmla="*/ 419832 h 1350639"/>
              <a:gd name="connsiteX10" fmla="*/ 526752 w 1694452"/>
              <a:gd name="connsiteY10" fmla="*/ 565088 h 1350639"/>
              <a:gd name="connsiteX11" fmla="*/ 436033 w 1694452"/>
              <a:gd name="connsiteY11" fmla="*/ 788528 h 1350639"/>
              <a:gd name="connsiteX12" fmla="*/ 448584 w 1694452"/>
              <a:gd name="connsiteY12" fmla="*/ 1042992 h 1350639"/>
              <a:gd name="connsiteX13" fmla="*/ 584199 w 1694452"/>
              <a:gd name="connsiteY13" fmla="*/ 1226678 h 1350639"/>
              <a:gd name="connsiteX14" fmla="*/ 749300 w 1694452"/>
              <a:gd name="connsiteY14" fmla="*/ 1317695 h 1350639"/>
              <a:gd name="connsiteX15" fmla="*/ 980232 w 1694452"/>
              <a:gd name="connsiteY15" fmla="*/ 1349082 h 1350639"/>
              <a:gd name="connsiteX16" fmla="*/ 1276350 w 1694452"/>
              <a:gd name="connsiteY16" fmla="*/ 1275362 h 1350639"/>
              <a:gd name="connsiteX17" fmla="*/ 1473200 w 1694452"/>
              <a:gd name="connsiteY17" fmla="*/ 1153141 h 1350639"/>
              <a:gd name="connsiteX18" fmla="*/ 1591733 w 1694452"/>
              <a:gd name="connsiteY18" fmla="*/ 1007604 h 1350639"/>
              <a:gd name="connsiteX19" fmla="*/ 1678004 w 1694452"/>
              <a:gd name="connsiteY19" fmla="*/ 815681 h 1350639"/>
              <a:gd name="connsiteX20" fmla="*/ 1688404 w 1694452"/>
              <a:gd name="connsiteY20" fmla="*/ 559086 h 1350639"/>
              <a:gd name="connsiteX21" fmla="*/ 1608666 w 1694452"/>
              <a:gd name="connsiteY21" fmla="*/ 355671 h 1350639"/>
              <a:gd name="connsiteX22" fmla="*/ 1448313 w 1694452"/>
              <a:gd name="connsiteY22" fmla="*/ 176118 h 1350639"/>
              <a:gd name="connsiteX23" fmla="*/ 1178983 w 1694452"/>
              <a:gd name="connsiteY23" fmla="*/ 25470 h 1350639"/>
              <a:gd name="connsiteX24" fmla="*/ 872066 w 1694452"/>
              <a:gd name="connsiteY24" fmla="*/ 1129 h 1350639"/>
              <a:gd name="connsiteX25" fmla="*/ 664633 w 1694452"/>
              <a:gd name="connsiteY25" fmla="*/ 37112 h 1350639"/>
              <a:gd name="connsiteX26" fmla="*/ 466724 w 1694452"/>
              <a:gd name="connsiteY26" fmla="*/ 120721 h 1350639"/>
              <a:gd name="connsiteX27" fmla="*/ 297392 w 1694452"/>
              <a:gd name="connsiteY27" fmla="*/ 244545 h 1350639"/>
              <a:gd name="connsiteX28" fmla="*/ 151342 w 1694452"/>
              <a:gd name="connsiteY28" fmla="*/ 424462 h 1350639"/>
              <a:gd name="connsiteX29" fmla="*/ 24341 w 1694452"/>
              <a:gd name="connsiteY29" fmla="*/ 710211 h 1350639"/>
              <a:gd name="connsiteX30" fmla="*/ 0 w 1694452"/>
              <a:gd name="connsiteY30" fmla="*/ 903888 h 135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94452" h="1350639">
                <a:moveTo>
                  <a:pt x="944033" y="961037"/>
                </a:moveTo>
                <a:cubicBezTo>
                  <a:pt x="945782" y="960687"/>
                  <a:pt x="1047749" y="944280"/>
                  <a:pt x="1086908" y="929287"/>
                </a:cubicBezTo>
                <a:cubicBezTo>
                  <a:pt x="1126067" y="914294"/>
                  <a:pt x="1151644" y="895420"/>
                  <a:pt x="1178984" y="871078"/>
                </a:cubicBezTo>
                <a:cubicBezTo>
                  <a:pt x="1206324" y="846736"/>
                  <a:pt x="1234899" y="815692"/>
                  <a:pt x="1250950" y="783237"/>
                </a:cubicBezTo>
                <a:cubicBezTo>
                  <a:pt x="1267001" y="750782"/>
                  <a:pt x="1273206" y="710474"/>
                  <a:pt x="1275292" y="676346"/>
                </a:cubicBezTo>
                <a:cubicBezTo>
                  <a:pt x="1277378" y="642218"/>
                  <a:pt x="1280402" y="615862"/>
                  <a:pt x="1263468" y="578467"/>
                </a:cubicBezTo>
                <a:cubicBezTo>
                  <a:pt x="1246534" y="541072"/>
                  <a:pt x="1212410" y="485558"/>
                  <a:pt x="1173690" y="451978"/>
                </a:cubicBezTo>
                <a:cubicBezTo>
                  <a:pt x="1134970" y="418398"/>
                  <a:pt x="1078947" y="391984"/>
                  <a:pt x="1031146" y="376986"/>
                </a:cubicBezTo>
                <a:cubicBezTo>
                  <a:pt x="983345" y="361988"/>
                  <a:pt x="912636" y="366928"/>
                  <a:pt x="886883" y="361989"/>
                </a:cubicBezTo>
                <a:cubicBezTo>
                  <a:pt x="807508" y="367281"/>
                  <a:pt x="742284" y="385982"/>
                  <a:pt x="682262" y="419832"/>
                </a:cubicBezTo>
                <a:cubicBezTo>
                  <a:pt x="622240" y="453682"/>
                  <a:pt x="567790" y="503639"/>
                  <a:pt x="526752" y="565088"/>
                </a:cubicBezTo>
                <a:cubicBezTo>
                  <a:pt x="485714" y="626537"/>
                  <a:pt x="449061" y="708877"/>
                  <a:pt x="436033" y="788528"/>
                </a:cubicBezTo>
                <a:cubicBezTo>
                  <a:pt x="423005" y="868179"/>
                  <a:pt x="423890" y="969967"/>
                  <a:pt x="448584" y="1042992"/>
                </a:cubicBezTo>
                <a:cubicBezTo>
                  <a:pt x="473278" y="1116017"/>
                  <a:pt x="534080" y="1180894"/>
                  <a:pt x="584199" y="1226678"/>
                </a:cubicBezTo>
                <a:cubicBezTo>
                  <a:pt x="634318" y="1272462"/>
                  <a:pt x="683294" y="1297294"/>
                  <a:pt x="749300" y="1317695"/>
                </a:cubicBezTo>
                <a:cubicBezTo>
                  <a:pt x="815306" y="1338096"/>
                  <a:pt x="892390" y="1356137"/>
                  <a:pt x="980232" y="1349082"/>
                </a:cubicBezTo>
                <a:cubicBezTo>
                  <a:pt x="1068074" y="1342027"/>
                  <a:pt x="1194189" y="1308019"/>
                  <a:pt x="1276350" y="1275362"/>
                </a:cubicBezTo>
                <a:cubicBezTo>
                  <a:pt x="1358511" y="1242705"/>
                  <a:pt x="1420636" y="1197767"/>
                  <a:pt x="1473200" y="1153141"/>
                </a:cubicBezTo>
                <a:cubicBezTo>
                  <a:pt x="1525764" y="1108515"/>
                  <a:pt x="1557599" y="1063847"/>
                  <a:pt x="1591733" y="1007604"/>
                </a:cubicBezTo>
                <a:cubicBezTo>
                  <a:pt x="1625867" y="951361"/>
                  <a:pt x="1661892" y="890434"/>
                  <a:pt x="1678004" y="815681"/>
                </a:cubicBezTo>
                <a:cubicBezTo>
                  <a:pt x="1694116" y="740928"/>
                  <a:pt x="1699960" y="635754"/>
                  <a:pt x="1688404" y="559086"/>
                </a:cubicBezTo>
                <a:cubicBezTo>
                  <a:pt x="1676848" y="482418"/>
                  <a:pt x="1648681" y="419499"/>
                  <a:pt x="1608666" y="355671"/>
                </a:cubicBezTo>
                <a:cubicBezTo>
                  <a:pt x="1568651" y="291843"/>
                  <a:pt x="1519927" y="231151"/>
                  <a:pt x="1448313" y="176118"/>
                </a:cubicBezTo>
                <a:cubicBezTo>
                  <a:pt x="1376699" y="121085"/>
                  <a:pt x="1275024" y="54635"/>
                  <a:pt x="1178983" y="25470"/>
                </a:cubicBezTo>
                <a:cubicBezTo>
                  <a:pt x="1082942" y="-3695"/>
                  <a:pt x="957791" y="-811"/>
                  <a:pt x="872066" y="1129"/>
                </a:cubicBezTo>
                <a:cubicBezTo>
                  <a:pt x="786341" y="3069"/>
                  <a:pt x="732190" y="17180"/>
                  <a:pt x="664633" y="37112"/>
                </a:cubicBezTo>
                <a:cubicBezTo>
                  <a:pt x="597076" y="57044"/>
                  <a:pt x="527931" y="86149"/>
                  <a:pt x="466724" y="120721"/>
                </a:cubicBezTo>
                <a:cubicBezTo>
                  <a:pt x="405517" y="155293"/>
                  <a:pt x="349956" y="193922"/>
                  <a:pt x="297392" y="244545"/>
                </a:cubicBezTo>
                <a:cubicBezTo>
                  <a:pt x="244828" y="295168"/>
                  <a:pt x="196850" y="346851"/>
                  <a:pt x="151342" y="424462"/>
                </a:cubicBezTo>
                <a:cubicBezTo>
                  <a:pt x="105834" y="502073"/>
                  <a:pt x="49565" y="630307"/>
                  <a:pt x="24341" y="710211"/>
                </a:cubicBezTo>
                <a:cubicBezTo>
                  <a:pt x="-883" y="790115"/>
                  <a:pt x="5071" y="825615"/>
                  <a:pt x="0" y="903888"/>
                </a:cubicBezTo>
              </a:path>
            </a:pathLst>
          </a:custGeom>
          <a:ln>
            <a:solidFill>
              <a:srgbClr val="FF000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1" name="Group 10"/>
          <p:cNvGrpSpPr/>
          <p:nvPr/>
        </p:nvGrpSpPr>
        <p:grpSpPr>
          <a:xfrm>
            <a:off x="1391482" y="4839777"/>
            <a:ext cx="351748" cy="461665"/>
            <a:chOff x="1386089" y="4122100"/>
            <a:chExt cx="351748" cy="461665"/>
          </a:xfrm>
        </p:grpSpPr>
        <p:sp>
          <p:nvSpPr>
            <p:cNvPr id="12" name="Oval 1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13" name="TextBox 1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sp>
        <p:nvSpPr>
          <p:cNvPr id="16" name="TextBox 15"/>
          <p:cNvSpPr txBox="1"/>
          <p:nvPr/>
        </p:nvSpPr>
        <p:spPr>
          <a:xfrm>
            <a:off x="452647" y="1030530"/>
            <a:ext cx="8598989" cy="1354217"/>
          </a:xfrm>
          <a:prstGeom prst="rect">
            <a:avLst/>
          </a:prstGeom>
          <a:noFill/>
        </p:spPr>
        <p:txBody>
          <a:bodyPr wrap="square" rtlCol="0">
            <a:spAutoFit/>
          </a:bodyPr>
          <a:lstStyle/>
          <a:p>
            <a:pPr marL="285750" indent="-285750">
              <a:buFont typeface="Arial"/>
              <a:buChar char="•"/>
            </a:pPr>
            <a:r>
              <a:rPr lang="en-US" b="1" dirty="0" smtClean="0"/>
              <a:t>A high frequency electro-magnetic field can be used to accelerate electrons or ions. </a:t>
            </a:r>
          </a:p>
          <a:p>
            <a:pPr marL="285750" indent="-285750">
              <a:buFont typeface="Arial"/>
              <a:buChar char="•"/>
            </a:pPr>
            <a:endParaRPr lang="en-US" sz="1000" b="1" dirty="0" smtClean="0"/>
          </a:p>
          <a:p>
            <a:pPr marL="285750" indent="-285750">
              <a:buFont typeface="Arial"/>
              <a:buChar char="•"/>
            </a:pPr>
            <a:r>
              <a:rPr lang="en-US" b="1" dirty="0" smtClean="0"/>
              <a:t>Particle gains energy as the </a:t>
            </a:r>
            <a:r>
              <a:rPr lang="en-US" b="1" dirty="0"/>
              <a:t>applied </a:t>
            </a:r>
            <a:r>
              <a:rPr lang="en-US" b="1" dirty="0" smtClean="0"/>
              <a:t>electric field component oscillates </a:t>
            </a:r>
            <a:r>
              <a:rPr lang="en-US" b="1" dirty="0"/>
              <a:t>at the cyclotron </a:t>
            </a:r>
            <a:r>
              <a:rPr lang="en-US" b="1" dirty="0" smtClean="0"/>
              <a:t>frequency (“in-phase” with the gyro-orbit).</a:t>
            </a:r>
            <a:endParaRPr lang="en-US" b="1" dirty="0"/>
          </a:p>
        </p:txBody>
      </p:sp>
      <p:sp>
        <p:nvSpPr>
          <p:cNvPr id="20" name="Rectangle 19"/>
          <p:cNvSpPr/>
          <p:nvPr/>
        </p:nvSpPr>
        <p:spPr>
          <a:xfrm>
            <a:off x="3825094" y="3930720"/>
            <a:ext cx="4381787" cy="584776"/>
          </a:xfrm>
          <a:prstGeom prst="rect">
            <a:avLst/>
          </a:prstGeom>
        </p:spPr>
        <p:txBody>
          <a:bodyPr wrap="square">
            <a:spAutoFit/>
          </a:bodyPr>
          <a:lstStyle/>
          <a:p>
            <a:r>
              <a:rPr lang="en-US" sz="1600" dirty="0" smtClean="0"/>
              <a:t>Ex: For an electron, what </a:t>
            </a:r>
            <a:r>
              <a:rPr lang="en-US" sz="1600" i="1" dirty="0" smtClean="0"/>
              <a:t>B</a:t>
            </a:r>
            <a:r>
              <a:rPr lang="en-US" sz="1600" dirty="0" smtClean="0"/>
              <a:t> corresponds to 2.45 </a:t>
            </a:r>
            <a:r>
              <a:rPr lang="en-US" sz="1600" dirty="0" err="1" smtClean="0"/>
              <a:t>Ghz</a:t>
            </a:r>
            <a:r>
              <a:rPr lang="en-US" sz="1600" dirty="0" smtClean="0"/>
              <a:t> (microwave oven frequency)?</a:t>
            </a:r>
          </a:p>
        </p:txBody>
      </p:sp>
      <p:pic>
        <p:nvPicPr>
          <p:cNvPr id="21" name="Picture 20"/>
          <p:cNvPicPr>
            <a:picLocks noChangeAspect="1"/>
          </p:cNvPicPr>
          <p:nvPr/>
        </p:nvPicPr>
        <p:blipFill>
          <a:blip r:embed="rId3"/>
          <a:stretch>
            <a:fillRect/>
          </a:stretch>
        </p:blipFill>
        <p:spPr>
          <a:xfrm>
            <a:off x="3749226" y="4630071"/>
            <a:ext cx="2131291" cy="542876"/>
          </a:xfrm>
          <a:prstGeom prst="rect">
            <a:avLst/>
          </a:prstGeom>
        </p:spPr>
      </p:pic>
      <p:pic>
        <p:nvPicPr>
          <p:cNvPr id="22" name="Picture 21"/>
          <p:cNvPicPr>
            <a:picLocks noChangeAspect="1"/>
          </p:cNvPicPr>
          <p:nvPr/>
        </p:nvPicPr>
        <p:blipFill>
          <a:blip r:embed="rId4"/>
          <a:stretch>
            <a:fillRect/>
          </a:stretch>
        </p:blipFill>
        <p:spPr>
          <a:xfrm>
            <a:off x="6485955" y="4747508"/>
            <a:ext cx="1679359" cy="285174"/>
          </a:xfrm>
          <a:prstGeom prst="rect">
            <a:avLst/>
          </a:prstGeom>
        </p:spPr>
      </p:pic>
      <p:sp>
        <p:nvSpPr>
          <p:cNvPr id="23" name="Right Arrow 22"/>
          <p:cNvSpPr/>
          <p:nvPr/>
        </p:nvSpPr>
        <p:spPr>
          <a:xfrm>
            <a:off x="5972881" y="4809240"/>
            <a:ext cx="386725" cy="18453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The Cyclotron Frequency is Important for </a:t>
            </a:r>
          </a:p>
          <a:p>
            <a:r>
              <a:rPr lang="en-US" dirty="0" smtClean="0"/>
              <a:t>Cyclotron Resonance Heating</a:t>
            </a:r>
            <a:endParaRPr lang="en-US" dirty="0"/>
          </a:p>
        </p:txBody>
      </p:sp>
      <p:sp>
        <p:nvSpPr>
          <p:cNvPr id="26" name="TextBox 25"/>
          <p:cNvSpPr txBox="1"/>
          <p:nvPr/>
        </p:nvSpPr>
        <p:spPr>
          <a:xfrm>
            <a:off x="4582439" y="2574147"/>
            <a:ext cx="2505814" cy="369332"/>
          </a:xfrm>
          <a:prstGeom prst="rect">
            <a:avLst/>
          </a:prstGeom>
          <a:noFill/>
        </p:spPr>
        <p:txBody>
          <a:bodyPr wrap="none" rtlCol="0">
            <a:spAutoFit/>
          </a:bodyPr>
          <a:lstStyle/>
          <a:p>
            <a:r>
              <a:rPr lang="en-US" b="1" dirty="0" smtClean="0"/>
              <a:t>Cyclotron frequency</a:t>
            </a:r>
            <a:endParaRPr lang="en-US" b="1" dirty="0"/>
          </a:p>
        </p:txBody>
      </p:sp>
      <p:pic>
        <p:nvPicPr>
          <p:cNvPr id="27" name="Picture 26"/>
          <p:cNvPicPr>
            <a:picLocks noChangeAspect="1"/>
          </p:cNvPicPr>
          <p:nvPr/>
        </p:nvPicPr>
        <p:blipFill>
          <a:blip r:embed="rId5"/>
          <a:stretch>
            <a:fillRect/>
          </a:stretch>
        </p:blipFill>
        <p:spPr>
          <a:xfrm>
            <a:off x="4996265" y="2936964"/>
            <a:ext cx="1489690" cy="892081"/>
          </a:xfrm>
          <a:prstGeom prst="rect">
            <a:avLst/>
          </a:prstGeom>
        </p:spPr>
      </p:pic>
    </p:spTree>
    <p:extLst>
      <p:ext uri="{BB962C8B-B14F-4D97-AF65-F5344CB8AC3E}">
        <p14:creationId xmlns:p14="http://schemas.microsoft.com/office/powerpoint/2010/main" val="274510876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42516" y="1316771"/>
            <a:ext cx="4269415" cy="861774"/>
          </a:xfrm>
          <a:prstGeom prst="rect">
            <a:avLst/>
          </a:prstGeom>
          <a:noFill/>
        </p:spPr>
        <p:txBody>
          <a:bodyPr wrap="square" rtlCol="0">
            <a:spAutoFit/>
          </a:bodyPr>
          <a:lstStyle/>
          <a:p>
            <a:pPr algn="ctr"/>
            <a:r>
              <a:rPr lang="en-US" sz="1600" dirty="0" smtClean="0"/>
              <a:t>Electron Cyclotron Heating In A Plasma Experiment at UW-Madison </a:t>
            </a:r>
          </a:p>
          <a:p>
            <a:pPr algn="ctr"/>
            <a:r>
              <a:rPr lang="en-US" sz="1600" dirty="0" smtClean="0"/>
              <a:t>(2.45 GHz, B=875 Gauss) </a:t>
            </a:r>
            <a:endParaRPr lang="en-US" sz="1600" dirty="0"/>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t="66848" b="3117"/>
          <a:stretch/>
        </p:blipFill>
        <p:spPr>
          <a:xfrm>
            <a:off x="346357" y="2253822"/>
            <a:ext cx="5362509" cy="3276452"/>
          </a:xfrm>
          <a:prstGeom prst="rect">
            <a:avLst/>
          </a:prstGeom>
        </p:spPr>
      </p:pic>
      <p:sp>
        <p:nvSpPr>
          <p:cNvPr id="29" name="Title 2"/>
          <p:cNvSpPr txBox="1">
            <a:spLocks/>
          </p:cNvSpPr>
          <p:nvPr/>
        </p:nvSpPr>
        <p:spPr bwMode="auto">
          <a:xfrm>
            <a:off x="457199" y="7871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smtClean="0"/>
          </a:p>
          <a:p>
            <a:r>
              <a:rPr lang="en-US" dirty="0" smtClean="0"/>
              <a:t>Example of Cyclotron Heating in Action</a:t>
            </a:r>
            <a:endParaRPr lang="en-US" dirty="0"/>
          </a:p>
        </p:txBody>
      </p:sp>
      <p:grpSp>
        <p:nvGrpSpPr>
          <p:cNvPr id="2" name="Group 1"/>
          <p:cNvGrpSpPr/>
          <p:nvPr/>
        </p:nvGrpSpPr>
        <p:grpSpPr>
          <a:xfrm>
            <a:off x="6120947" y="1316771"/>
            <a:ext cx="2861417" cy="4219219"/>
            <a:chOff x="6120947" y="1316771"/>
            <a:chExt cx="2861417" cy="4219219"/>
          </a:xfrm>
        </p:grpSpPr>
        <p:sp>
          <p:nvSpPr>
            <p:cNvPr id="28" name="Rectangle 27"/>
            <p:cNvSpPr/>
            <p:nvPr/>
          </p:nvSpPr>
          <p:spPr>
            <a:xfrm>
              <a:off x="6120947" y="1316771"/>
              <a:ext cx="2861417" cy="830997"/>
            </a:xfrm>
            <a:prstGeom prst="rect">
              <a:avLst/>
            </a:prstGeom>
          </p:spPr>
          <p:txBody>
            <a:bodyPr wrap="square">
              <a:spAutoFit/>
            </a:bodyPr>
            <a:lstStyle/>
            <a:p>
              <a:r>
                <a:rPr lang="en-US" sz="1600" dirty="0" smtClean="0"/>
                <a:t>In the DIII-D </a:t>
              </a:r>
              <a:r>
                <a:rPr lang="en-US" sz="1600" dirty="0" err="1" smtClean="0"/>
                <a:t>tokamak</a:t>
              </a:r>
              <a:r>
                <a:rPr lang="en-US" sz="1600" dirty="0" smtClean="0"/>
                <a:t>, use 110 GHz second harmonic heating (B~2 Tesla)</a:t>
              </a:r>
              <a:endParaRPr lang="en-US" sz="1600" dirty="0"/>
            </a:p>
          </p:txBody>
        </p:sp>
        <p:pic>
          <p:nvPicPr>
            <p:cNvPr id="30" name="Picture 29"/>
            <p:cNvPicPr>
              <a:picLocks noChangeAspect="1"/>
            </p:cNvPicPr>
            <p:nvPr/>
          </p:nvPicPr>
          <p:blipFill>
            <a:blip r:embed="rId3"/>
            <a:stretch>
              <a:fillRect/>
            </a:stretch>
          </p:blipFill>
          <p:spPr>
            <a:xfrm>
              <a:off x="6767946" y="2302619"/>
              <a:ext cx="2214418" cy="3233371"/>
            </a:xfrm>
            <a:prstGeom prst="rect">
              <a:avLst/>
            </a:prstGeom>
          </p:spPr>
        </p:pic>
      </p:grpSp>
    </p:spTree>
    <p:extLst>
      <p:ext uri="{BB962C8B-B14F-4D97-AF65-F5344CB8AC3E}">
        <p14:creationId xmlns:p14="http://schemas.microsoft.com/office/powerpoint/2010/main" val="24353892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endParaRPr lang="en-US" dirty="0"/>
          </a:p>
        </p:txBody>
      </p:sp>
      <p:sp>
        <p:nvSpPr>
          <p:cNvPr id="3" name="Title 2"/>
          <p:cNvSpPr txBox="1">
            <a:spLocks/>
          </p:cNvSpPr>
          <p:nvPr/>
        </p:nvSpPr>
        <p:spPr bwMode="auto">
          <a:xfrm>
            <a:off x="457200" y="2315"/>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Plasma Physics is the Basis for Fusion Research</a:t>
            </a:r>
            <a:endParaRPr lang="en-US" dirty="0"/>
          </a:p>
        </p:txBody>
      </p:sp>
      <p:pic>
        <p:nvPicPr>
          <p:cNvPr id="4" name="He4H3H2neutronEnergy++++++.pdf"/>
          <p:cNvPicPr/>
          <p:nvPr/>
        </p:nvPicPr>
        <p:blipFill>
          <a:blip r:embed="rId3">
            <a:extLst/>
          </a:blip>
          <a:stretch>
            <a:fillRect/>
          </a:stretch>
        </p:blipFill>
        <p:spPr>
          <a:xfrm>
            <a:off x="2602442" y="1066800"/>
            <a:ext cx="4017433" cy="1772855"/>
          </a:xfrm>
          <a:prstGeom prst="rect">
            <a:avLst/>
          </a:prstGeom>
          <a:ln w="12700">
            <a:miter lim="400000"/>
          </a:ln>
        </p:spPr>
      </p:pic>
      <p:sp>
        <p:nvSpPr>
          <p:cNvPr id="5" name="Rectangle 4"/>
          <p:cNvSpPr/>
          <p:nvPr/>
        </p:nvSpPr>
        <p:spPr>
          <a:xfrm>
            <a:off x="634999" y="2881446"/>
            <a:ext cx="7550727" cy="1477328"/>
          </a:xfrm>
          <a:prstGeom prst="rect">
            <a:avLst/>
          </a:prstGeom>
        </p:spPr>
        <p:txBody>
          <a:bodyPr wrap="square">
            <a:spAutoFit/>
          </a:bodyPr>
          <a:lstStyle/>
          <a:p>
            <a:pPr marL="285750" indent="-285750">
              <a:buFont typeface="Arial"/>
              <a:buChar char="•"/>
            </a:pPr>
            <a:r>
              <a:rPr lang="en-US" b="1" dirty="0" smtClean="0"/>
              <a:t>Sustained fusion reactions require enough particles (density) that are energetic enough (temperature) and collide often enough (confinement time). </a:t>
            </a:r>
          </a:p>
          <a:p>
            <a:r>
              <a:rPr lang="en-US" b="1" dirty="0" smtClean="0"/>
              <a:t> </a:t>
            </a:r>
          </a:p>
          <a:p>
            <a:pPr marL="285750" indent="-285750">
              <a:buFont typeface="Arial"/>
              <a:buChar char="•"/>
            </a:pPr>
            <a:r>
              <a:rPr lang="en-US" b="1" dirty="0" smtClean="0"/>
              <a:t>The fusion triple product is the figure of merit:</a:t>
            </a:r>
            <a:endParaRPr lang="en-US" b="1" dirty="0"/>
          </a:p>
        </p:txBody>
      </p:sp>
      <p:grpSp>
        <p:nvGrpSpPr>
          <p:cNvPr id="6" name="Group 5"/>
          <p:cNvGrpSpPr/>
          <p:nvPr/>
        </p:nvGrpSpPr>
        <p:grpSpPr>
          <a:xfrm>
            <a:off x="1786099" y="4513267"/>
            <a:ext cx="6618993" cy="1772895"/>
            <a:chOff x="1786099" y="4513267"/>
            <a:chExt cx="6618993" cy="1772895"/>
          </a:xfrm>
        </p:grpSpPr>
        <p:pic>
          <p:nvPicPr>
            <p:cNvPr id="8" name="Picture 7"/>
            <p:cNvPicPr>
              <a:picLocks noChangeAspect="1"/>
            </p:cNvPicPr>
            <p:nvPr/>
          </p:nvPicPr>
          <p:blipFill>
            <a:blip r:embed="rId4"/>
            <a:stretch>
              <a:fillRect/>
            </a:stretch>
          </p:blipFill>
          <p:spPr>
            <a:xfrm>
              <a:off x="3025775" y="4513267"/>
              <a:ext cx="3403600" cy="351044"/>
            </a:xfrm>
            <a:prstGeom prst="rect">
              <a:avLst/>
            </a:prstGeom>
          </p:spPr>
        </p:pic>
        <p:sp>
          <p:nvSpPr>
            <p:cNvPr id="15" name="Rectangle 14"/>
            <p:cNvSpPr/>
            <p:nvPr/>
          </p:nvSpPr>
          <p:spPr>
            <a:xfrm>
              <a:off x="1786099" y="5085834"/>
              <a:ext cx="6075919" cy="1200328"/>
            </a:xfrm>
            <a:prstGeom prst="rect">
              <a:avLst/>
            </a:prstGeom>
          </p:spPr>
          <p:txBody>
            <a:bodyPr wrap="square">
              <a:spAutoFit/>
            </a:bodyPr>
            <a:lstStyle/>
            <a:p>
              <a:r>
                <a:rPr lang="en-US" sz="2400" i="1" dirty="0">
                  <a:latin typeface="Times New Roman"/>
                  <a:cs typeface="Times New Roman"/>
                </a:rPr>
                <a:t>T</a:t>
              </a:r>
              <a:r>
                <a:rPr lang="en-US" i="1" dirty="0"/>
                <a:t>~100-200 </a:t>
              </a:r>
              <a:r>
                <a:rPr lang="en-US" i="1" dirty="0" smtClean="0"/>
                <a:t>million K </a:t>
              </a:r>
              <a:endParaRPr lang="en-US" b="1" i="1" dirty="0"/>
            </a:p>
            <a:p>
              <a:r>
                <a:rPr lang="en-US" sz="2400" i="1" dirty="0" smtClean="0">
                  <a:latin typeface="Times New Roman"/>
                  <a:cs typeface="Times New Roman"/>
                </a:rPr>
                <a:t>n</a:t>
              </a:r>
              <a:r>
                <a:rPr lang="en-US" i="1" dirty="0"/>
                <a:t>~2-3x10</a:t>
              </a:r>
              <a:r>
                <a:rPr lang="en-US" i="1" baseline="30000" dirty="0"/>
                <a:t>20</a:t>
              </a:r>
              <a:r>
                <a:rPr lang="en-US" i="1" dirty="0"/>
                <a:t> ions/</a:t>
              </a:r>
              <a:r>
                <a:rPr lang="en-US" i="1" dirty="0" smtClean="0"/>
                <a:t>m</a:t>
              </a:r>
              <a:r>
                <a:rPr lang="en-US" i="1" baseline="30000" dirty="0" smtClean="0"/>
                <a:t>3</a:t>
              </a:r>
              <a:endParaRPr lang="en-US" b="1" i="1" dirty="0"/>
            </a:p>
            <a:p>
              <a:r>
                <a:rPr lang="en-US" sz="2400" i="1" dirty="0" err="1" smtClean="0">
                  <a:latin typeface="Times New Roman"/>
                  <a:cs typeface="Times New Roman"/>
                </a:rPr>
                <a:t>τ</a:t>
              </a:r>
              <a:r>
                <a:rPr lang="en-US" b="1" i="1" dirty="0" smtClean="0">
                  <a:latin typeface="Times New Roman"/>
                  <a:cs typeface="Times New Roman"/>
                </a:rPr>
                <a:t> </a:t>
              </a:r>
              <a:r>
                <a:rPr lang="en-US" i="1" dirty="0" smtClean="0"/>
                <a:t>~</a:t>
              </a:r>
              <a:r>
                <a:rPr lang="en-US" i="1" dirty="0"/>
                <a:t>1-2 s</a:t>
              </a:r>
            </a:p>
          </p:txBody>
        </p:sp>
        <p:sp>
          <p:nvSpPr>
            <p:cNvPr id="17" name="Right Arrow 16"/>
            <p:cNvSpPr/>
            <p:nvPr/>
          </p:nvSpPr>
          <p:spPr>
            <a:xfrm>
              <a:off x="4508500" y="5413375"/>
              <a:ext cx="873125" cy="68228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529274" y="5326844"/>
              <a:ext cx="2875818" cy="646331"/>
            </a:xfrm>
            <a:prstGeom prst="rect">
              <a:avLst/>
            </a:prstGeom>
            <a:noFill/>
          </p:spPr>
          <p:txBody>
            <a:bodyPr wrap="square" rtlCol="0">
              <a:spAutoFit/>
            </a:bodyPr>
            <a:lstStyle/>
            <a:p>
              <a:r>
                <a:rPr lang="en-US" b="1" dirty="0" smtClean="0"/>
                <a:t>D &amp; T is a plasma at these temperatures</a:t>
              </a:r>
            </a:p>
          </p:txBody>
        </p:sp>
      </p:grpSp>
    </p:spTree>
    <p:extLst>
      <p:ext uri="{BB962C8B-B14F-4D97-AF65-F5344CB8AC3E}">
        <p14:creationId xmlns:p14="http://schemas.microsoft.com/office/powerpoint/2010/main" val="7325874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pic>
        <p:nvPicPr>
          <p:cNvPr id="33" name="Picture 32"/>
          <p:cNvPicPr>
            <a:picLocks noChangeAspect="1"/>
          </p:cNvPicPr>
          <p:nvPr/>
        </p:nvPicPr>
        <p:blipFill>
          <a:blip r:embed="rId6"/>
          <a:stretch>
            <a:fillRect/>
          </a:stretch>
        </p:blipFill>
        <p:spPr>
          <a:xfrm>
            <a:off x="364178" y="3388359"/>
            <a:ext cx="239854" cy="283464"/>
          </a:xfrm>
          <a:prstGeom prst="rect">
            <a:avLst/>
          </a:prstGeom>
        </p:spPr>
      </p:pic>
      <p:cxnSp>
        <p:nvCxnSpPr>
          <p:cNvPr id="35" name="Straight Arrow Connector 34"/>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9731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pic>
        <p:nvPicPr>
          <p:cNvPr id="22" name="Picture 21"/>
          <p:cNvPicPr>
            <a:picLocks noChangeAspect="1"/>
          </p:cNvPicPr>
          <p:nvPr/>
        </p:nvPicPr>
        <p:blipFill>
          <a:blip r:embed="rId6"/>
          <a:stretch>
            <a:fillRect/>
          </a:stretch>
        </p:blipFill>
        <p:spPr>
          <a:xfrm>
            <a:off x="364178" y="3388359"/>
            <a:ext cx="239854" cy="283464"/>
          </a:xfrm>
          <a:prstGeom prst="rect">
            <a:avLst/>
          </a:prstGeom>
        </p:spPr>
      </p:pic>
      <p:cxnSp>
        <p:nvCxnSpPr>
          <p:cNvPr id="24" name="Straight Arrow Connector 23"/>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0" name="Arc 29"/>
          <p:cNvSpPr/>
          <p:nvPr/>
        </p:nvSpPr>
        <p:spPr>
          <a:xfrm rot="5400000" flipH="1">
            <a:off x="1002802" y="3368704"/>
            <a:ext cx="940223" cy="1907002"/>
          </a:xfrm>
          <a:prstGeom prst="arc">
            <a:avLst>
              <a:gd name="adj1" fmla="val 14026976"/>
              <a:gd name="adj2" fmla="val 21044133"/>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cxnSp>
        <p:nvCxnSpPr>
          <p:cNvPr id="46" name="Straight Arrow Connector 45"/>
          <p:cNvCxnSpPr/>
          <p:nvPr/>
        </p:nvCxnSpPr>
        <p:spPr>
          <a:xfrm flipH="1">
            <a:off x="2044700" y="3272557"/>
            <a:ext cx="1754642" cy="596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810000" y="3063240"/>
            <a:ext cx="2538638" cy="369332"/>
          </a:xfrm>
          <a:prstGeom prst="rect">
            <a:avLst/>
          </a:prstGeom>
          <a:noFill/>
        </p:spPr>
        <p:txBody>
          <a:bodyPr wrap="none" rtlCol="0">
            <a:spAutoFit/>
          </a:bodyPr>
          <a:lstStyle/>
          <a:p>
            <a:r>
              <a:rPr lang="en-US" dirty="0" smtClean="0"/>
              <a:t>Accelerates due to E </a:t>
            </a:r>
            <a:endParaRPr lang="en-US" dirty="0"/>
          </a:p>
        </p:txBody>
      </p:sp>
      <p:sp>
        <p:nvSpPr>
          <p:cNvPr id="52" name="TextBox 51"/>
          <p:cNvSpPr txBox="1"/>
          <p:nvPr/>
        </p:nvSpPr>
        <p:spPr>
          <a:xfrm>
            <a:off x="3516923" y="4124228"/>
            <a:ext cx="3319163" cy="369332"/>
          </a:xfrm>
          <a:prstGeom prst="rect">
            <a:avLst/>
          </a:prstGeom>
          <a:noFill/>
        </p:spPr>
        <p:txBody>
          <a:bodyPr wrap="none" rtlCol="0">
            <a:spAutoFit/>
          </a:bodyPr>
          <a:lstStyle/>
          <a:p>
            <a:r>
              <a:rPr lang="en-US" dirty="0" smtClean="0"/>
              <a:t>Faster velocity increases </a:t>
            </a:r>
            <a:r>
              <a:rPr lang="en-US" dirty="0" err="1" smtClean="0"/>
              <a:t>vxB</a:t>
            </a:r>
            <a:r>
              <a:rPr lang="en-US" dirty="0" smtClean="0"/>
              <a:t> </a:t>
            </a:r>
            <a:endParaRPr lang="en-US" dirty="0"/>
          </a:p>
        </p:txBody>
      </p:sp>
      <p:cxnSp>
        <p:nvCxnSpPr>
          <p:cNvPr id="55" name="Straight Arrow Connector 54"/>
          <p:cNvCxnSpPr>
            <a:stCxn id="52" idx="1"/>
          </p:cNvCxnSpPr>
          <p:nvPr/>
        </p:nvCxnSpPr>
        <p:spPr>
          <a:xfrm flipH="1" flipV="1">
            <a:off x="2426415" y="4124228"/>
            <a:ext cx="1090508"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spTree>
    <p:extLst>
      <p:ext uri="{BB962C8B-B14F-4D97-AF65-F5344CB8AC3E}">
        <p14:creationId xmlns:p14="http://schemas.microsoft.com/office/powerpoint/2010/main" val="34320304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sp>
        <p:nvSpPr>
          <p:cNvPr id="30" name="Arc 29"/>
          <p:cNvSpPr/>
          <p:nvPr/>
        </p:nvSpPr>
        <p:spPr>
          <a:xfrm rot="5400000" flipH="1">
            <a:off x="1002802" y="33687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6200000" flipH="1">
            <a:off x="1360997" y="4106124"/>
            <a:ext cx="338707" cy="1028699"/>
          </a:xfrm>
          <a:prstGeom prst="arc">
            <a:avLst>
              <a:gd name="adj1" fmla="val 12507257"/>
              <a:gd name="adj2" fmla="val 21143221"/>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52" name="TextBox 51"/>
          <p:cNvSpPr txBox="1"/>
          <p:nvPr/>
        </p:nvSpPr>
        <p:spPr>
          <a:xfrm>
            <a:off x="3516923" y="4124228"/>
            <a:ext cx="3319163" cy="369332"/>
          </a:xfrm>
          <a:prstGeom prst="rect">
            <a:avLst/>
          </a:prstGeom>
          <a:noFill/>
        </p:spPr>
        <p:txBody>
          <a:bodyPr wrap="none" rtlCol="0">
            <a:spAutoFit/>
          </a:bodyPr>
          <a:lstStyle/>
          <a:p>
            <a:r>
              <a:rPr lang="en-US" dirty="0" smtClean="0"/>
              <a:t>Faster velocity increases </a:t>
            </a:r>
            <a:r>
              <a:rPr lang="en-US" dirty="0" err="1" smtClean="0"/>
              <a:t>vxB</a:t>
            </a:r>
            <a:r>
              <a:rPr lang="en-US" dirty="0" smtClean="0"/>
              <a:t> </a:t>
            </a:r>
            <a:endParaRPr lang="en-US" dirty="0"/>
          </a:p>
        </p:txBody>
      </p:sp>
      <p:sp>
        <p:nvSpPr>
          <p:cNvPr id="54" name="Rectangle 53"/>
          <p:cNvSpPr/>
          <p:nvPr/>
        </p:nvSpPr>
        <p:spPr>
          <a:xfrm>
            <a:off x="3916575" y="5048020"/>
            <a:ext cx="1547005" cy="369332"/>
          </a:xfrm>
          <a:prstGeom prst="rect">
            <a:avLst/>
          </a:prstGeom>
        </p:spPr>
        <p:txBody>
          <a:bodyPr wrap="none">
            <a:spAutoFit/>
          </a:bodyPr>
          <a:lstStyle/>
          <a:p>
            <a:r>
              <a:rPr lang="en-US" dirty="0" smtClean="0"/>
              <a:t>Decelerates </a:t>
            </a:r>
            <a:endParaRPr lang="en-US" dirty="0"/>
          </a:p>
        </p:txBody>
      </p:sp>
      <p:cxnSp>
        <p:nvCxnSpPr>
          <p:cNvPr id="55" name="Straight Arrow Connector 54"/>
          <p:cNvCxnSpPr>
            <a:stCxn id="52" idx="1"/>
          </p:cNvCxnSpPr>
          <p:nvPr/>
        </p:nvCxnSpPr>
        <p:spPr>
          <a:xfrm flipH="1" flipV="1">
            <a:off x="2426415" y="4124228"/>
            <a:ext cx="1090508"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589295" y="4863354"/>
            <a:ext cx="2210047"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cxnSp>
        <p:nvCxnSpPr>
          <p:cNvPr id="33" name="Straight Arrow Connector 32"/>
          <p:cNvCxnSpPr/>
          <p:nvPr/>
        </p:nvCxnSpPr>
        <p:spPr>
          <a:xfrm flipH="1">
            <a:off x="2044700" y="3272557"/>
            <a:ext cx="1754642" cy="596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810000" y="3063240"/>
            <a:ext cx="2538638" cy="369332"/>
          </a:xfrm>
          <a:prstGeom prst="rect">
            <a:avLst/>
          </a:prstGeom>
          <a:noFill/>
        </p:spPr>
        <p:txBody>
          <a:bodyPr wrap="none" rtlCol="0">
            <a:spAutoFit/>
          </a:bodyPr>
          <a:lstStyle/>
          <a:p>
            <a:r>
              <a:rPr lang="en-US" dirty="0" smtClean="0"/>
              <a:t>Accelerates due to E </a:t>
            </a:r>
            <a:endParaRPr lang="en-US" dirty="0"/>
          </a:p>
        </p:txBody>
      </p:sp>
      <p:pic>
        <p:nvPicPr>
          <p:cNvPr id="36" name="Picture 35"/>
          <p:cNvPicPr>
            <a:picLocks noChangeAspect="1"/>
          </p:cNvPicPr>
          <p:nvPr/>
        </p:nvPicPr>
        <p:blipFill>
          <a:blip r:embed="rId6"/>
          <a:stretch>
            <a:fillRect/>
          </a:stretch>
        </p:blipFill>
        <p:spPr>
          <a:xfrm>
            <a:off x="364178" y="3388359"/>
            <a:ext cx="239854" cy="283464"/>
          </a:xfrm>
          <a:prstGeom prst="rect">
            <a:avLst/>
          </a:prstGeom>
        </p:spPr>
      </p:pic>
      <p:cxnSp>
        <p:nvCxnSpPr>
          <p:cNvPr id="37" name="Straight Arrow Connector 36"/>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8800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96582" y="2076603"/>
            <a:ext cx="1358594" cy="416550"/>
          </a:xfrm>
          <a:prstGeom prst="rect">
            <a:avLst/>
          </a:prstGeom>
        </p:spPr>
      </p:pic>
      <p:pic>
        <p:nvPicPr>
          <p:cNvPr id="5" name="Picture 4"/>
          <p:cNvPicPr>
            <a:picLocks noChangeAspect="1"/>
          </p:cNvPicPr>
          <p:nvPr/>
        </p:nvPicPr>
        <p:blipFill>
          <a:blip r:embed="rId3"/>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4"/>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5"/>
          <a:stretch>
            <a:fillRect/>
          </a:stretch>
        </p:blipFill>
        <p:spPr>
          <a:xfrm>
            <a:off x="3345404" y="2061110"/>
            <a:ext cx="1384300" cy="432043"/>
          </a:xfrm>
          <a:prstGeom prst="rect">
            <a:avLst/>
          </a:prstGeom>
        </p:spPr>
      </p:pic>
      <p:sp>
        <p:nvSpPr>
          <p:cNvPr id="30" name="Arc 29"/>
          <p:cNvSpPr/>
          <p:nvPr/>
        </p:nvSpPr>
        <p:spPr>
          <a:xfrm rot="5400000" flipH="1">
            <a:off x="1002802" y="33687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6200000" flipH="1">
            <a:off x="1360997" y="41061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16200000" flipH="1">
            <a:off x="1348297" y="47030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5400000" flipH="1">
            <a:off x="1002802" y="39656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5400000" flipH="1">
            <a:off x="990102" y="45625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rot="16200000" flipH="1">
            <a:off x="1348297" y="52999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5400000" flipH="1">
            <a:off x="977402" y="5159404"/>
            <a:ext cx="940223" cy="1907002"/>
          </a:xfrm>
          <a:prstGeom prst="arc">
            <a:avLst>
              <a:gd name="adj1" fmla="val 10562291"/>
              <a:gd name="adj2" fmla="val 21044133"/>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sp>
        <p:nvSpPr>
          <p:cNvPr id="32" name="Title 2"/>
          <p:cNvSpPr txBox="1">
            <a:spLocks/>
          </p:cNvSpPr>
          <p:nvPr/>
        </p:nvSpPr>
        <p:spPr bwMode="auto">
          <a:xfrm>
            <a:off x="457199" y="217256"/>
            <a:ext cx="793743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sp>
        <p:nvSpPr>
          <p:cNvPr id="33" name="TextBox 32"/>
          <p:cNvSpPr txBox="1"/>
          <p:nvPr/>
        </p:nvSpPr>
        <p:spPr>
          <a:xfrm>
            <a:off x="3516923" y="4124228"/>
            <a:ext cx="3319163" cy="369332"/>
          </a:xfrm>
          <a:prstGeom prst="rect">
            <a:avLst/>
          </a:prstGeom>
          <a:noFill/>
        </p:spPr>
        <p:txBody>
          <a:bodyPr wrap="none" rtlCol="0">
            <a:spAutoFit/>
          </a:bodyPr>
          <a:lstStyle/>
          <a:p>
            <a:r>
              <a:rPr lang="en-US" dirty="0" smtClean="0"/>
              <a:t>Faster velocity increases </a:t>
            </a:r>
            <a:r>
              <a:rPr lang="en-US" dirty="0" err="1" smtClean="0"/>
              <a:t>vxB</a:t>
            </a:r>
            <a:r>
              <a:rPr lang="en-US" dirty="0" smtClean="0"/>
              <a:t> </a:t>
            </a:r>
            <a:endParaRPr lang="en-US" dirty="0"/>
          </a:p>
        </p:txBody>
      </p:sp>
      <p:sp>
        <p:nvSpPr>
          <p:cNvPr id="35" name="Rectangle 34"/>
          <p:cNvSpPr/>
          <p:nvPr/>
        </p:nvSpPr>
        <p:spPr>
          <a:xfrm>
            <a:off x="3916575" y="5048020"/>
            <a:ext cx="1547005" cy="369332"/>
          </a:xfrm>
          <a:prstGeom prst="rect">
            <a:avLst/>
          </a:prstGeom>
        </p:spPr>
        <p:txBody>
          <a:bodyPr wrap="none">
            <a:spAutoFit/>
          </a:bodyPr>
          <a:lstStyle/>
          <a:p>
            <a:r>
              <a:rPr lang="en-US" dirty="0" smtClean="0"/>
              <a:t>Decelerates </a:t>
            </a:r>
            <a:endParaRPr lang="en-US" dirty="0"/>
          </a:p>
        </p:txBody>
      </p:sp>
      <p:cxnSp>
        <p:nvCxnSpPr>
          <p:cNvPr id="36" name="Straight Arrow Connector 35"/>
          <p:cNvCxnSpPr>
            <a:stCxn id="33" idx="1"/>
          </p:cNvCxnSpPr>
          <p:nvPr/>
        </p:nvCxnSpPr>
        <p:spPr>
          <a:xfrm flipH="1" flipV="1">
            <a:off x="2426415" y="4124228"/>
            <a:ext cx="1090508"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1589295" y="4863354"/>
            <a:ext cx="2210047"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2044700" y="3272557"/>
            <a:ext cx="1754642" cy="596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810000" y="3063240"/>
            <a:ext cx="2538638" cy="369332"/>
          </a:xfrm>
          <a:prstGeom prst="rect">
            <a:avLst/>
          </a:prstGeom>
          <a:noFill/>
        </p:spPr>
        <p:txBody>
          <a:bodyPr wrap="none" rtlCol="0">
            <a:spAutoFit/>
          </a:bodyPr>
          <a:lstStyle/>
          <a:p>
            <a:r>
              <a:rPr lang="en-US" dirty="0" smtClean="0"/>
              <a:t>Accelerates due to E </a:t>
            </a:r>
            <a:endParaRPr lang="en-US" dirty="0"/>
          </a:p>
        </p:txBody>
      </p:sp>
      <p:pic>
        <p:nvPicPr>
          <p:cNvPr id="45" name="Picture 44"/>
          <p:cNvPicPr>
            <a:picLocks noChangeAspect="1"/>
          </p:cNvPicPr>
          <p:nvPr/>
        </p:nvPicPr>
        <p:blipFill>
          <a:blip r:embed="rId6"/>
          <a:stretch>
            <a:fillRect/>
          </a:stretch>
        </p:blipFill>
        <p:spPr>
          <a:xfrm>
            <a:off x="364178" y="3388359"/>
            <a:ext cx="239854" cy="283464"/>
          </a:xfrm>
          <a:prstGeom prst="rect">
            <a:avLst/>
          </a:prstGeom>
        </p:spPr>
      </p:pic>
      <p:cxnSp>
        <p:nvCxnSpPr>
          <p:cNvPr id="47" name="Straight Arrow Connector 46"/>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77203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Next Simplest Case to Analyze: Constant, Uniform Electric Field </a:t>
            </a:r>
            <a:r>
              <a:rPr lang="en-US" dirty="0"/>
              <a:t>P</a:t>
            </a:r>
            <a:r>
              <a:rPr lang="en-US" dirty="0" smtClean="0"/>
              <a:t>erpendicular to Magnetic </a:t>
            </a:r>
            <a:r>
              <a:rPr lang="en-US" dirty="0"/>
              <a:t>F</a:t>
            </a:r>
            <a:r>
              <a:rPr lang="en-US" dirty="0" smtClean="0"/>
              <a:t>ield</a:t>
            </a:r>
            <a:endParaRPr lang="en-US" dirty="0"/>
          </a:p>
        </p:txBody>
      </p:sp>
      <p:pic>
        <p:nvPicPr>
          <p:cNvPr id="5" name="Picture 4"/>
          <p:cNvPicPr>
            <a:picLocks noChangeAspect="1"/>
          </p:cNvPicPr>
          <p:nvPr/>
        </p:nvPicPr>
        <p:blipFill>
          <a:blip r:embed="rId2"/>
          <a:stretch>
            <a:fillRect/>
          </a:stretch>
        </p:blipFill>
        <p:spPr>
          <a:xfrm>
            <a:off x="2480731" y="1040318"/>
            <a:ext cx="3769473" cy="598471"/>
          </a:xfrm>
          <a:prstGeom prst="rect">
            <a:avLst/>
          </a:prstGeom>
        </p:spPr>
      </p:pic>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3"/>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4"/>
          <a:stretch>
            <a:fillRect/>
          </a:stretch>
        </p:blipFill>
        <p:spPr>
          <a:xfrm>
            <a:off x="4492156" y="2744069"/>
            <a:ext cx="3516096" cy="905342"/>
          </a:xfrm>
          <a:prstGeom prst="rect">
            <a:avLst/>
          </a:prstGeom>
        </p:spPr>
      </p:pic>
      <p:pic>
        <p:nvPicPr>
          <p:cNvPr id="27" name="Picture 26"/>
          <p:cNvPicPr>
            <a:picLocks noChangeAspect="1"/>
          </p:cNvPicPr>
          <p:nvPr/>
        </p:nvPicPr>
        <p:blipFill>
          <a:blip r:embed="rId5"/>
          <a:stretch>
            <a:fillRect/>
          </a:stretch>
        </p:blipFill>
        <p:spPr>
          <a:xfrm>
            <a:off x="3664903" y="4099747"/>
            <a:ext cx="5170601" cy="951021"/>
          </a:xfrm>
          <a:prstGeom prst="rect">
            <a:avLst/>
          </a:prstGeom>
        </p:spPr>
      </p:pic>
      <p:sp>
        <p:nvSpPr>
          <p:cNvPr id="30" name="Arc 29"/>
          <p:cNvSpPr/>
          <p:nvPr/>
        </p:nvSpPr>
        <p:spPr>
          <a:xfrm rot="5400000" flipH="1">
            <a:off x="1002802" y="33687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rot="16200000" flipH="1">
            <a:off x="1360997" y="41061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16200000" flipH="1">
            <a:off x="1348297" y="47030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Arc 40"/>
          <p:cNvSpPr/>
          <p:nvPr/>
        </p:nvSpPr>
        <p:spPr>
          <a:xfrm rot="5400000" flipH="1">
            <a:off x="1002802" y="39656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Arc 41"/>
          <p:cNvSpPr/>
          <p:nvPr/>
        </p:nvSpPr>
        <p:spPr>
          <a:xfrm rot="5400000" flipH="1">
            <a:off x="990102" y="4562504"/>
            <a:ext cx="940223" cy="1907002"/>
          </a:xfrm>
          <a:prstGeom prst="arc">
            <a:avLst>
              <a:gd name="adj1" fmla="val 10562291"/>
              <a:gd name="adj2" fmla="val 21044133"/>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Arc 42"/>
          <p:cNvSpPr/>
          <p:nvPr/>
        </p:nvSpPr>
        <p:spPr>
          <a:xfrm rot="16200000" flipH="1">
            <a:off x="1348297" y="5299924"/>
            <a:ext cx="338707" cy="1028699"/>
          </a:xfrm>
          <a:prstGeom prst="arc">
            <a:avLst>
              <a:gd name="adj1" fmla="val 10319979"/>
              <a:gd name="adj2" fmla="val 21143221"/>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Arc 43"/>
          <p:cNvSpPr/>
          <p:nvPr/>
        </p:nvSpPr>
        <p:spPr>
          <a:xfrm rot="5400000" flipH="1">
            <a:off x="977402" y="5159404"/>
            <a:ext cx="940223" cy="1907002"/>
          </a:xfrm>
          <a:prstGeom prst="arc">
            <a:avLst>
              <a:gd name="adj1" fmla="val 10562291"/>
              <a:gd name="adj2" fmla="val 21044133"/>
            </a:avLst>
          </a:prstGeom>
          <a:ln>
            <a:solidFill>
              <a:srgbClr val="0000FF"/>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5" name="Group 14"/>
          <p:cNvGrpSpPr/>
          <p:nvPr/>
        </p:nvGrpSpPr>
        <p:grpSpPr>
          <a:xfrm>
            <a:off x="1329844" y="3576527"/>
            <a:ext cx="464238" cy="523220"/>
            <a:chOff x="2598106" y="3869215"/>
            <a:chExt cx="464238" cy="523220"/>
          </a:xfrm>
        </p:grpSpPr>
        <p:sp>
          <p:nvSpPr>
            <p:cNvPr id="16" name="Oval 15"/>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7" name="TextBox 16"/>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grpSp>
        <p:nvGrpSpPr>
          <p:cNvPr id="3" name="Group 2"/>
          <p:cNvGrpSpPr/>
          <p:nvPr/>
        </p:nvGrpSpPr>
        <p:grpSpPr>
          <a:xfrm>
            <a:off x="3770944" y="5050769"/>
            <a:ext cx="5078921" cy="1024928"/>
            <a:chOff x="3770944" y="5050769"/>
            <a:chExt cx="5078921" cy="1024928"/>
          </a:xfrm>
        </p:grpSpPr>
        <p:cxnSp>
          <p:nvCxnSpPr>
            <p:cNvPr id="46" name="Straight Arrow Connector 45"/>
            <p:cNvCxnSpPr/>
            <p:nvPr/>
          </p:nvCxnSpPr>
          <p:spPr>
            <a:xfrm flipV="1">
              <a:off x="7031182" y="5050769"/>
              <a:ext cx="1174972" cy="572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3770944" y="5660185"/>
              <a:ext cx="4550983" cy="369332"/>
            </a:xfrm>
            <a:prstGeom prst="rect">
              <a:avLst/>
            </a:prstGeom>
            <a:noFill/>
          </p:spPr>
          <p:txBody>
            <a:bodyPr wrap="none" rtlCol="0">
              <a:spAutoFit/>
            </a:bodyPr>
            <a:lstStyle/>
            <a:p>
              <a:r>
                <a:rPr lang="en-US" dirty="0" smtClean="0"/>
                <a:t>Ion guiding center drifts in the direction </a:t>
              </a:r>
              <a:endParaRPr lang="en-US" dirty="0"/>
            </a:p>
          </p:txBody>
        </p:sp>
        <p:pic>
          <p:nvPicPr>
            <p:cNvPr id="48" name="Picture 47"/>
            <p:cNvPicPr>
              <a:picLocks noChangeAspect="1"/>
            </p:cNvPicPr>
            <p:nvPr/>
          </p:nvPicPr>
          <p:blipFill>
            <a:blip r:embed="rId6"/>
            <a:stretch>
              <a:fillRect/>
            </a:stretch>
          </p:blipFill>
          <p:spPr>
            <a:xfrm>
              <a:off x="8291909" y="5617376"/>
              <a:ext cx="557956" cy="458321"/>
            </a:xfrm>
            <a:prstGeom prst="rect">
              <a:avLst/>
            </a:prstGeom>
          </p:spPr>
        </p:pic>
      </p:grpSp>
      <p:pic>
        <p:nvPicPr>
          <p:cNvPr id="31" name="Picture 30"/>
          <p:cNvPicPr>
            <a:picLocks noChangeAspect="1"/>
          </p:cNvPicPr>
          <p:nvPr/>
        </p:nvPicPr>
        <p:blipFill>
          <a:blip r:embed="rId7"/>
          <a:stretch>
            <a:fillRect/>
          </a:stretch>
        </p:blipFill>
        <p:spPr>
          <a:xfrm>
            <a:off x="364178" y="3388359"/>
            <a:ext cx="239854" cy="283464"/>
          </a:xfrm>
          <a:prstGeom prst="rect">
            <a:avLst/>
          </a:prstGeom>
        </p:spPr>
      </p:pic>
      <p:cxnSp>
        <p:nvCxnSpPr>
          <p:cNvPr id="32" name="Straight Arrow Connector 31"/>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8"/>
          <a:stretch>
            <a:fillRect/>
          </a:stretch>
        </p:blipFill>
        <p:spPr>
          <a:xfrm>
            <a:off x="5396582" y="2076603"/>
            <a:ext cx="1358594" cy="416550"/>
          </a:xfrm>
          <a:prstGeom prst="rect">
            <a:avLst/>
          </a:prstGeom>
        </p:spPr>
      </p:pic>
      <p:pic>
        <p:nvPicPr>
          <p:cNvPr id="35" name="Picture 34"/>
          <p:cNvPicPr>
            <a:picLocks noChangeAspect="1"/>
          </p:cNvPicPr>
          <p:nvPr/>
        </p:nvPicPr>
        <p:blipFill>
          <a:blip r:embed="rId9"/>
          <a:stretch>
            <a:fillRect/>
          </a:stretch>
        </p:blipFill>
        <p:spPr>
          <a:xfrm>
            <a:off x="3345404" y="2061110"/>
            <a:ext cx="1384300" cy="432043"/>
          </a:xfrm>
          <a:prstGeom prst="rect">
            <a:avLst/>
          </a:prstGeom>
        </p:spPr>
      </p:pic>
    </p:spTree>
    <p:extLst>
      <p:ext uri="{BB962C8B-B14F-4D97-AF65-F5344CB8AC3E}">
        <p14:creationId xmlns:p14="http://schemas.microsoft.com/office/powerpoint/2010/main" val="33344655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17107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Guiding Center Drift Due to E</a:t>
            </a:r>
            <a:r>
              <a:rPr lang="en-US" sz="3600" dirty="0" smtClean="0"/>
              <a:t> </a:t>
            </a:r>
            <a:r>
              <a:rPr lang="en-US" sz="2000" dirty="0" smtClean="0">
                <a:cs typeface=" Century Gothic"/>
              </a:rPr>
              <a:t>x </a:t>
            </a:r>
            <a:r>
              <a:rPr lang="en-US" dirty="0" smtClean="0"/>
              <a:t>B</a:t>
            </a:r>
          </a:p>
        </p:txBody>
      </p:sp>
      <p:grpSp>
        <p:nvGrpSpPr>
          <p:cNvPr id="6" name="Group 5"/>
          <p:cNvGrpSpPr/>
          <p:nvPr/>
        </p:nvGrpSpPr>
        <p:grpSpPr>
          <a:xfrm>
            <a:off x="346122" y="2767825"/>
            <a:ext cx="313053" cy="504732"/>
            <a:chOff x="300672" y="2754907"/>
            <a:chExt cx="313053" cy="504732"/>
          </a:xfrm>
        </p:grpSpPr>
        <p:sp>
          <p:nvSpPr>
            <p:cNvPr id="7" name="Oval 6"/>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Oval 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9" name="Picture 8"/>
            <p:cNvPicPr>
              <a:picLocks noChangeAspect="1"/>
            </p:cNvPicPr>
            <p:nvPr/>
          </p:nvPicPr>
          <p:blipFill rotWithShape="1">
            <a:blip r:embed="rId2"/>
            <a:srcRect r="68561"/>
            <a:stretch/>
          </p:blipFill>
          <p:spPr>
            <a:xfrm>
              <a:off x="300672" y="2754907"/>
              <a:ext cx="313053" cy="316616"/>
            </a:xfrm>
            <a:prstGeom prst="rect">
              <a:avLst/>
            </a:prstGeom>
          </p:spPr>
        </p:pic>
      </p:grpSp>
      <p:cxnSp>
        <p:nvCxnSpPr>
          <p:cNvPr id="10" name="Straight Arrow Connector 9"/>
          <p:cNvCxnSpPr>
            <a:endCxn id="11"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2"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13" name="Straight Arrow Connector 12"/>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a:stretch>
            <a:fillRect/>
          </a:stretch>
        </p:blipFill>
        <p:spPr>
          <a:xfrm>
            <a:off x="1904039" y="1255855"/>
            <a:ext cx="5170601" cy="951021"/>
          </a:xfrm>
          <a:prstGeom prst="rect">
            <a:avLst/>
          </a:prstGeom>
        </p:spPr>
      </p:pic>
      <p:grpSp>
        <p:nvGrpSpPr>
          <p:cNvPr id="31" name="Group 30"/>
          <p:cNvGrpSpPr/>
          <p:nvPr/>
        </p:nvGrpSpPr>
        <p:grpSpPr>
          <a:xfrm>
            <a:off x="1391482" y="4839777"/>
            <a:ext cx="351748" cy="461665"/>
            <a:chOff x="1386089" y="4122100"/>
            <a:chExt cx="351748" cy="461665"/>
          </a:xfrm>
        </p:grpSpPr>
        <p:sp>
          <p:nvSpPr>
            <p:cNvPr id="32" name="Oval 31"/>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33" name="TextBox 32"/>
            <p:cNvSpPr txBox="1"/>
            <p:nvPr/>
          </p:nvSpPr>
          <p:spPr>
            <a:xfrm>
              <a:off x="138608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nvGrpSpPr>
          <p:cNvPr id="28" name="Group 27"/>
          <p:cNvGrpSpPr/>
          <p:nvPr/>
        </p:nvGrpSpPr>
        <p:grpSpPr>
          <a:xfrm>
            <a:off x="1202844" y="4918727"/>
            <a:ext cx="952930" cy="1321389"/>
            <a:chOff x="1202844" y="4918727"/>
            <a:chExt cx="952930" cy="1321389"/>
          </a:xfrm>
        </p:grpSpPr>
        <p:sp>
          <p:nvSpPr>
            <p:cNvPr id="55" name="Arc 54"/>
            <p:cNvSpPr/>
            <p:nvPr/>
          </p:nvSpPr>
          <p:spPr>
            <a:xfrm rot="5400000">
              <a:off x="1545532" y="4771265"/>
              <a:ext cx="209728" cy="507285"/>
            </a:xfrm>
            <a:prstGeom prst="arc">
              <a:avLst>
                <a:gd name="adj1" fmla="val 10319979"/>
                <a:gd name="adj2" fmla="val 777887"/>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p:cNvSpPr/>
            <p:nvPr/>
          </p:nvSpPr>
          <p:spPr>
            <a:xfrm rot="5400000">
              <a:off x="1551969" y="5140866"/>
              <a:ext cx="209728" cy="507285"/>
            </a:xfrm>
            <a:prstGeom prst="arc">
              <a:avLst>
                <a:gd name="adj1" fmla="val 11013688"/>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16200000">
              <a:off x="1394478" y="4739619"/>
              <a:ext cx="582187" cy="940404"/>
            </a:xfrm>
            <a:prstGeom prst="arc">
              <a:avLst>
                <a:gd name="adj1" fmla="val 10562291"/>
                <a:gd name="adj2" fmla="val 21044133"/>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rot="16200000">
              <a:off x="1388215" y="5109220"/>
              <a:ext cx="582187" cy="940404"/>
            </a:xfrm>
            <a:prstGeom prst="arc">
              <a:avLst>
                <a:gd name="adj1" fmla="val 10562291"/>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5400000">
              <a:off x="1551969" y="5510468"/>
              <a:ext cx="209728" cy="507285"/>
            </a:xfrm>
            <a:prstGeom prst="arc">
              <a:avLst>
                <a:gd name="adj1" fmla="val 1066053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16200000">
              <a:off x="1381952" y="5478821"/>
              <a:ext cx="582187" cy="940404"/>
            </a:xfrm>
            <a:prstGeom prst="arc">
              <a:avLst>
                <a:gd name="adj1" fmla="val 10562291"/>
                <a:gd name="adj2" fmla="val 21491486"/>
              </a:avLst>
            </a:prstGeom>
            <a:ln>
              <a:solidFill>
                <a:srgbClr val="FF0000"/>
              </a:solidFill>
              <a:prstDash val="solid"/>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 name="Group 2"/>
          <p:cNvGrpSpPr/>
          <p:nvPr/>
        </p:nvGrpSpPr>
        <p:grpSpPr>
          <a:xfrm>
            <a:off x="3345404" y="3306743"/>
            <a:ext cx="5259485" cy="1611984"/>
            <a:chOff x="3345404" y="3306743"/>
            <a:chExt cx="5259485" cy="1611984"/>
          </a:xfrm>
        </p:grpSpPr>
        <p:pic>
          <p:nvPicPr>
            <p:cNvPr id="19" name="Picture 18"/>
            <p:cNvPicPr>
              <a:picLocks noChangeAspect="1"/>
            </p:cNvPicPr>
            <p:nvPr/>
          </p:nvPicPr>
          <p:blipFill>
            <a:blip r:embed="rId4"/>
            <a:stretch>
              <a:fillRect/>
            </a:stretch>
          </p:blipFill>
          <p:spPr>
            <a:xfrm>
              <a:off x="5123517" y="3610627"/>
              <a:ext cx="2794000" cy="1308100"/>
            </a:xfrm>
            <a:prstGeom prst="rect">
              <a:avLst/>
            </a:prstGeom>
          </p:spPr>
        </p:pic>
        <p:sp>
          <p:nvSpPr>
            <p:cNvPr id="20" name="Rectangle 19"/>
            <p:cNvSpPr/>
            <p:nvPr/>
          </p:nvSpPr>
          <p:spPr>
            <a:xfrm>
              <a:off x="3345404" y="3306743"/>
              <a:ext cx="5259485" cy="369332"/>
            </a:xfrm>
            <a:prstGeom prst="rect">
              <a:avLst/>
            </a:prstGeom>
          </p:spPr>
          <p:txBody>
            <a:bodyPr wrap="none">
              <a:spAutoFit/>
            </a:bodyPr>
            <a:lstStyle/>
            <a:p>
              <a:r>
                <a:rPr lang="en-US" dirty="0" smtClean="0"/>
                <a:t>The </a:t>
              </a:r>
              <a:r>
                <a:rPr lang="en-US" dirty="0" err="1" smtClean="0"/>
                <a:t>ExB</a:t>
              </a:r>
              <a:r>
                <a:rPr lang="en-US" dirty="0" smtClean="0"/>
                <a:t> drift can be written more generally as</a:t>
              </a:r>
              <a:endParaRPr lang="en-US" dirty="0"/>
            </a:p>
          </p:txBody>
        </p:sp>
      </p:grpSp>
      <p:sp>
        <p:nvSpPr>
          <p:cNvPr id="67" name="Rectangle 66"/>
          <p:cNvSpPr/>
          <p:nvPr/>
        </p:nvSpPr>
        <p:spPr>
          <a:xfrm>
            <a:off x="3566161" y="5011009"/>
            <a:ext cx="5352747" cy="1200329"/>
          </a:xfrm>
          <a:prstGeom prst="rect">
            <a:avLst/>
          </a:prstGeom>
        </p:spPr>
        <p:txBody>
          <a:bodyPr wrap="none">
            <a:spAutoFit/>
          </a:bodyPr>
          <a:lstStyle/>
          <a:p>
            <a:pPr marL="285750" indent="-285750">
              <a:buFont typeface="Arial"/>
              <a:buChar char="•"/>
            </a:pPr>
            <a:r>
              <a:rPr lang="en-US" b="1" dirty="0" err="1" smtClean="0"/>
              <a:t>ExB</a:t>
            </a:r>
            <a:r>
              <a:rPr lang="en-US" b="1" dirty="0" smtClean="0"/>
              <a:t> drift is independent of charge and mass</a:t>
            </a:r>
          </a:p>
          <a:p>
            <a:r>
              <a:rPr lang="en-US" b="1" i="1" dirty="0" smtClean="0">
                <a:latin typeface="Times New Roman"/>
                <a:cs typeface="Times New Roman"/>
              </a:rPr>
              <a:t>  </a:t>
            </a:r>
          </a:p>
          <a:p>
            <a:pPr marL="285750" indent="-285750">
              <a:buFont typeface="Arial"/>
              <a:buChar char="•"/>
            </a:pPr>
            <a:r>
              <a:rPr lang="en-US" b="1" dirty="0" smtClean="0"/>
              <a:t>Both electrons and ions move together</a:t>
            </a:r>
          </a:p>
          <a:p>
            <a:pPr marL="285750" indent="-285750">
              <a:buFont typeface="Arial"/>
              <a:buChar char="•"/>
            </a:pPr>
            <a:endParaRPr lang="en-US" b="1" dirty="0"/>
          </a:p>
        </p:txBody>
      </p:sp>
      <p:pic>
        <p:nvPicPr>
          <p:cNvPr id="29" name="Picture 28"/>
          <p:cNvPicPr>
            <a:picLocks noChangeAspect="1"/>
          </p:cNvPicPr>
          <p:nvPr/>
        </p:nvPicPr>
        <p:blipFill>
          <a:blip r:embed="rId5"/>
          <a:stretch>
            <a:fillRect/>
          </a:stretch>
        </p:blipFill>
        <p:spPr>
          <a:xfrm>
            <a:off x="364178" y="3388359"/>
            <a:ext cx="239854" cy="283464"/>
          </a:xfrm>
          <a:prstGeom prst="rect">
            <a:avLst/>
          </a:prstGeom>
        </p:spPr>
      </p:pic>
      <p:cxnSp>
        <p:nvCxnSpPr>
          <p:cNvPr id="30" name="Straight Arrow Connector 29"/>
          <p:cNvCxnSpPr/>
          <p:nvPr/>
        </p:nvCxnSpPr>
        <p:spPr>
          <a:xfrm>
            <a:off x="659175" y="3553459"/>
            <a:ext cx="33142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055902" y="2583159"/>
            <a:ext cx="5623430" cy="369332"/>
          </a:xfrm>
          <a:prstGeom prst="rect">
            <a:avLst/>
          </a:prstGeom>
          <a:noFill/>
        </p:spPr>
        <p:txBody>
          <a:bodyPr wrap="none" rtlCol="0">
            <a:spAutoFit/>
          </a:bodyPr>
          <a:lstStyle/>
          <a:p>
            <a:r>
              <a:rPr lang="en-US" dirty="0" smtClean="0"/>
              <a:t>Electron guiding center also drifts in the direction </a:t>
            </a:r>
            <a:endParaRPr lang="en-US" dirty="0"/>
          </a:p>
        </p:txBody>
      </p:sp>
      <p:pic>
        <p:nvPicPr>
          <p:cNvPr id="35" name="Picture 34"/>
          <p:cNvPicPr>
            <a:picLocks noChangeAspect="1"/>
          </p:cNvPicPr>
          <p:nvPr/>
        </p:nvPicPr>
        <p:blipFill>
          <a:blip r:embed="rId6"/>
          <a:stretch>
            <a:fillRect/>
          </a:stretch>
        </p:blipFill>
        <p:spPr>
          <a:xfrm>
            <a:off x="7625192" y="2548524"/>
            <a:ext cx="557956" cy="458321"/>
          </a:xfrm>
          <a:prstGeom prst="rect">
            <a:avLst/>
          </a:prstGeom>
        </p:spPr>
      </p:pic>
      <p:cxnSp>
        <p:nvCxnSpPr>
          <p:cNvPr id="36" name="Straight Arrow Connector 35"/>
          <p:cNvCxnSpPr/>
          <p:nvPr/>
        </p:nvCxnSpPr>
        <p:spPr>
          <a:xfrm flipV="1">
            <a:off x="5345545" y="2010605"/>
            <a:ext cx="1174972" cy="5725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27842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Other Forces Can Cause Guiding Center Drift</a:t>
            </a:r>
          </a:p>
        </p:txBody>
      </p:sp>
      <p:sp>
        <p:nvSpPr>
          <p:cNvPr id="6" name="Content Placeholder 2"/>
          <p:cNvSpPr txBox="1">
            <a:spLocks/>
          </p:cNvSpPr>
          <p:nvPr/>
        </p:nvSpPr>
        <p:spPr>
          <a:xfrm>
            <a:off x="176283" y="1093496"/>
            <a:ext cx="8642640" cy="589362"/>
          </a:xfrm>
          <a:prstGeom prst="rect">
            <a:avLst/>
          </a:prstGeom>
        </p:spPr>
        <p:txBody>
          <a:bodyPr/>
          <a:lst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Any force perpendicular to B can cause particles to drift</a:t>
            </a:r>
          </a:p>
        </p:txBody>
      </p:sp>
      <p:pic>
        <p:nvPicPr>
          <p:cNvPr id="12" name="Picture 11"/>
          <p:cNvPicPr>
            <a:picLocks noChangeAspect="1"/>
          </p:cNvPicPr>
          <p:nvPr/>
        </p:nvPicPr>
        <p:blipFill>
          <a:blip r:embed="rId2"/>
          <a:stretch>
            <a:fillRect/>
          </a:stretch>
        </p:blipFill>
        <p:spPr>
          <a:xfrm>
            <a:off x="3113806" y="1671856"/>
            <a:ext cx="2120900" cy="888842"/>
          </a:xfrm>
          <a:prstGeom prst="rect">
            <a:avLst/>
          </a:prstGeom>
        </p:spPr>
      </p:pic>
      <p:sp>
        <p:nvSpPr>
          <p:cNvPr id="3" name="Rectangle 2"/>
          <p:cNvSpPr/>
          <p:nvPr/>
        </p:nvSpPr>
        <p:spPr>
          <a:xfrm>
            <a:off x="713198" y="1847334"/>
            <a:ext cx="2147080" cy="369332"/>
          </a:xfrm>
          <a:prstGeom prst="rect">
            <a:avLst/>
          </a:prstGeom>
        </p:spPr>
        <p:txBody>
          <a:bodyPr wrap="none">
            <a:spAutoFit/>
          </a:bodyPr>
          <a:lstStyle/>
          <a:p>
            <a:r>
              <a:rPr lang="en-US" dirty="0" smtClean="0"/>
              <a:t>Drift due to force:</a:t>
            </a:r>
            <a:endParaRPr lang="en-US" dirty="0"/>
          </a:p>
        </p:txBody>
      </p:sp>
      <p:grpSp>
        <p:nvGrpSpPr>
          <p:cNvPr id="4" name="Group 3"/>
          <p:cNvGrpSpPr/>
          <p:nvPr/>
        </p:nvGrpSpPr>
        <p:grpSpPr>
          <a:xfrm>
            <a:off x="824523" y="2720790"/>
            <a:ext cx="5573668" cy="624904"/>
            <a:chOff x="824523" y="2720790"/>
            <a:chExt cx="5573668" cy="624904"/>
          </a:xfrm>
        </p:grpSpPr>
        <p:pic>
          <p:nvPicPr>
            <p:cNvPr id="14" name="Picture 13"/>
            <p:cNvPicPr>
              <a:picLocks noChangeAspect="1"/>
            </p:cNvPicPr>
            <p:nvPr/>
          </p:nvPicPr>
          <p:blipFill>
            <a:blip r:embed="rId3"/>
            <a:stretch>
              <a:fillRect/>
            </a:stretch>
          </p:blipFill>
          <p:spPr>
            <a:xfrm>
              <a:off x="3362228" y="2720790"/>
              <a:ext cx="1602317" cy="624904"/>
            </a:xfrm>
            <a:prstGeom prst="rect">
              <a:avLst/>
            </a:prstGeom>
          </p:spPr>
        </p:pic>
        <p:sp>
          <p:nvSpPr>
            <p:cNvPr id="15" name="Rectangle 14"/>
            <p:cNvSpPr/>
            <p:nvPr/>
          </p:nvSpPr>
          <p:spPr>
            <a:xfrm>
              <a:off x="824523" y="2825946"/>
              <a:ext cx="2332489" cy="369332"/>
            </a:xfrm>
            <a:prstGeom prst="rect">
              <a:avLst/>
            </a:prstGeom>
          </p:spPr>
          <p:txBody>
            <a:bodyPr wrap="none">
              <a:spAutoFit/>
            </a:bodyPr>
            <a:lstStyle/>
            <a:p>
              <a:r>
                <a:rPr lang="en-US" dirty="0" smtClean="0"/>
                <a:t>Examples of forces: </a:t>
              </a:r>
              <a:endParaRPr lang="en-US" dirty="0"/>
            </a:p>
          </p:txBody>
        </p:sp>
        <p:sp>
          <p:nvSpPr>
            <p:cNvPr id="16" name="Rectangle 15"/>
            <p:cNvSpPr/>
            <p:nvPr/>
          </p:nvSpPr>
          <p:spPr>
            <a:xfrm>
              <a:off x="5444084" y="2848976"/>
              <a:ext cx="954107" cy="369332"/>
            </a:xfrm>
            <a:prstGeom prst="rect">
              <a:avLst/>
            </a:prstGeom>
          </p:spPr>
          <p:txBody>
            <a:bodyPr wrap="none">
              <a:spAutoFit/>
            </a:bodyPr>
            <a:lstStyle/>
            <a:p>
              <a:r>
                <a:rPr lang="en-US" dirty="0" smtClean="0"/>
                <a:t>gravity</a:t>
              </a:r>
              <a:endParaRPr lang="en-US" dirty="0"/>
            </a:p>
          </p:txBody>
        </p:sp>
      </p:grpSp>
      <p:grpSp>
        <p:nvGrpSpPr>
          <p:cNvPr id="19" name="Group 18"/>
          <p:cNvGrpSpPr/>
          <p:nvPr/>
        </p:nvGrpSpPr>
        <p:grpSpPr>
          <a:xfrm>
            <a:off x="3339138" y="3539465"/>
            <a:ext cx="3754390" cy="1038946"/>
            <a:chOff x="3339138" y="3539465"/>
            <a:chExt cx="3754390" cy="1038946"/>
          </a:xfrm>
        </p:grpSpPr>
        <p:pic>
          <p:nvPicPr>
            <p:cNvPr id="13" name="Picture 12"/>
            <p:cNvPicPr>
              <a:picLocks noChangeAspect="1"/>
            </p:cNvPicPr>
            <p:nvPr/>
          </p:nvPicPr>
          <p:blipFill>
            <a:blip r:embed="rId4"/>
            <a:stretch>
              <a:fillRect/>
            </a:stretch>
          </p:blipFill>
          <p:spPr>
            <a:xfrm>
              <a:off x="3339138" y="3539465"/>
              <a:ext cx="2017954" cy="1038946"/>
            </a:xfrm>
            <a:prstGeom prst="rect">
              <a:avLst/>
            </a:prstGeom>
          </p:spPr>
        </p:pic>
        <p:sp>
          <p:nvSpPr>
            <p:cNvPr id="17" name="Rectangle 16"/>
            <p:cNvSpPr/>
            <p:nvPr/>
          </p:nvSpPr>
          <p:spPr>
            <a:xfrm>
              <a:off x="5702853" y="3967808"/>
              <a:ext cx="1390675" cy="369332"/>
            </a:xfrm>
            <a:prstGeom prst="rect">
              <a:avLst/>
            </a:prstGeom>
          </p:spPr>
          <p:txBody>
            <a:bodyPr wrap="none">
              <a:spAutoFit/>
            </a:bodyPr>
            <a:lstStyle/>
            <a:p>
              <a:r>
                <a:rPr lang="en-US" dirty="0" smtClean="0"/>
                <a:t>centrifugal</a:t>
              </a:r>
              <a:endParaRPr lang="en-US" dirty="0"/>
            </a:p>
          </p:txBody>
        </p:sp>
      </p:grpSp>
      <p:grpSp>
        <p:nvGrpSpPr>
          <p:cNvPr id="21" name="Group 20"/>
          <p:cNvGrpSpPr/>
          <p:nvPr/>
        </p:nvGrpSpPr>
        <p:grpSpPr>
          <a:xfrm>
            <a:off x="824523" y="3744446"/>
            <a:ext cx="7862277" cy="2477857"/>
            <a:chOff x="824523" y="3744446"/>
            <a:chExt cx="7862277" cy="2477857"/>
          </a:xfrm>
        </p:grpSpPr>
        <p:grpSp>
          <p:nvGrpSpPr>
            <p:cNvPr id="5" name="Group 4"/>
            <p:cNvGrpSpPr/>
            <p:nvPr/>
          </p:nvGrpSpPr>
          <p:grpSpPr>
            <a:xfrm>
              <a:off x="824523" y="3744446"/>
              <a:ext cx="2061826" cy="2061826"/>
              <a:chOff x="6631901" y="1493536"/>
              <a:chExt cx="2061826" cy="2061826"/>
            </a:xfrm>
          </p:grpSpPr>
          <p:sp>
            <p:nvSpPr>
              <p:cNvPr id="7" name="Donut 6"/>
              <p:cNvSpPr/>
              <p:nvPr/>
            </p:nvSpPr>
            <p:spPr>
              <a:xfrm>
                <a:off x="6631901" y="1493536"/>
                <a:ext cx="2061826" cy="2061826"/>
              </a:xfrm>
              <a:prstGeom prst="donut">
                <a:avLst/>
              </a:prstGeom>
              <a:gradFill flip="none" rotWithShape="1">
                <a:gsLst>
                  <a:gs pos="34000">
                    <a:schemeClr val="bg1"/>
                  </a:gs>
                  <a:gs pos="73000">
                    <a:srgbClr val="FFFFFF"/>
                  </a:gs>
                  <a:gs pos="52000">
                    <a:srgbClr val="FF00FF">
                      <a:alpha val="27000"/>
                    </a:srgb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Arc 7"/>
              <p:cNvSpPr/>
              <p:nvPr/>
            </p:nvSpPr>
            <p:spPr>
              <a:xfrm>
                <a:off x="6842190" y="1698819"/>
                <a:ext cx="1642149" cy="1642149"/>
              </a:xfrm>
              <a:prstGeom prst="arc">
                <a:avLst>
                  <a:gd name="adj1" fmla="val 17189902"/>
                  <a:gd name="adj2" fmla="val 15982936"/>
                </a:avLst>
              </a:prstGeom>
              <a:ln>
                <a:solidFill>
                  <a:srgbClr val="00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flipV="1">
                <a:off x="7671953" y="2463288"/>
                <a:ext cx="812386" cy="68591"/>
              </a:xfrm>
              <a:prstGeom prst="straightConnector1">
                <a:avLst/>
              </a:prstGeom>
              <a:ln>
                <a:solidFill>
                  <a:srgbClr val="0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704140" y="2142835"/>
                <a:ext cx="417076" cy="369332"/>
              </a:xfrm>
              <a:prstGeom prst="rect">
                <a:avLst/>
              </a:prstGeom>
              <a:noFill/>
            </p:spPr>
            <p:txBody>
              <a:bodyPr wrap="none" rtlCol="0">
                <a:spAutoFit/>
              </a:bodyPr>
              <a:lstStyle/>
              <a:p>
                <a:r>
                  <a:rPr lang="en-US" b="1" dirty="0" err="1" smtClean="0"/>
                  <a:t>R</a:t>
                </a:r>
                <a:r>
                  <a:rPr lang="en-US" b="1" baseline="-25000" dirty="0" err="1" smtClean="0"/>
                  <a:t>c</a:t>
                </a:r>
                <a:endParaRPr lang="en-US" b="1" baseline="-25000" dirty="0"/>
              </a:p>
            </p:txBody>
          </p:sp>
        </p:grpSp>
        <p:sp>
          <p:nvSpPr>
            <p:cNvPr id="18" name="Rectangle 17"/>
            <p:cNvSpPr/>
            <p:nvPr/>
          </p:nvSpPr>
          <p:spPr>
            <a:xfrm>
              <a:off x="3299622" y="4714198"/>
              <a:ext cx="5387178" cy="1508105"/>
            </a:xfrm>
            <a:prstGeom prst="rect">
              <a:avLst/>
            </a:prstGeom>
          </p:spPr>
          <p:txBody>
            <a:bodyPr wrap="square">
              <a:spAutoFit/>
            </a:bodyPr>
            <a:lstStyle/>
            <a:p>
              <a:pPr marL="285750" indent="-285750">
                <a:buFont typeface="Arial"/>
                <a:buChar char="•"/>
              </a:pPr>
              <a:r>
                <a:rPr lang="en-GB" dirty="0"/>
                <a:t>Bend the magnetic field into a donut shape </a:t>
              </a:r>
            </a:p>
            <a:p>
              <a:pPr marL="285750" indent="-285750">
                <a:buFont typeface="Arial"/>
                <a:buChar char="•"/>
              </a:pPr>
              <a:r>
                <a:rPr lang="en-GB" dirty="0"/>
                <a:t>No end losses because the field lines go around and close on themselves </a:t>
              </a:r>
              <a:endParaRPr lang="en-US" dirty="0" smtClean="0"/>
            </a:p>
            <a:p>
              <a:pPr marL="285750" indent="-285750">
                <a:buFont typeface="Arial"/>
                <a:buChar char="•"/>
              </a:pPr>
              <a:r>
                <a:rPr lang="en-US" dirty="0" smtClean="0"/>
                <a:t>BUT a particle following a </a:t>
              </a:r>
              <a:r>
                <a:rPr lang="en-US" dirty="0" err="1" smtClean="0"/>
                <a:t>toroidal</a:t>
              </a:r>
              <a:r>
                <a:rPr lang="en-US" dirty="0" smtClean="0"/>
                <a:t> magnetic field would experience </a:t>
              </a:r>
              <a:r>
                <a:rPr lang="en-US" sz="2000" b="1" dirty="0" err="1" smtClean="0">
                  <a:latin typeface="Times New Roman"/>
                  <a:cs typeface="Times New Roman"/>
                </a:rPr>
                <a:t>F</a:t>
              </a:r>
              <a:r>
                <a:rPr lang="en-US" sz="2000" b="1" baseline="-25000" dirty="0" err="1" smtClean="0">
                  <a:latin typeface="Times New Roman"/>
                  <a:cs typeface="Times New Roman"/>
                </a:rPr>
                <a:t>cf</a:t>
              </a:r>
              <a:r>
                <a:rPr lang="en-US" dirty="0" smtClean="0"/>
                <a:t> </a:t>
              </a:r>
              <a:endParaRPr lang="en-US" dirty="0"/>
            </a:p>
          </p:txBody>
        </p:sp>
        <p:cxnSp>
          <p:nvCxnSpPr>
            <p:cNvPr id="20" name="Straight Arrow Connector 19"/>
            <p:cNvCxnSpPr/>
            <p:nvPr/>
          </p:nvCxnSpPr>
          <p:spPr>
            <a:xfrm flipH="1" flipV="1">
              <a:off x="2886349" y="5253324"/>
              <a:ext cx="413273" cy="184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380528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62153" y="2705821"/>
            <a:ext cx="8125587" cy="3451197"/>
            <a:chOff x="1623395" y="3062201"/>
            <a:chExt cx="8125587" cy="3451197"/>
          </a:xfrm>
        </p:grpSpPr>
        <p:pic>
          <p:nvPicPr>
            <p:cNvPr id="51" name="Picture 50"/>
            <p:cNvPicPr>
              <a:picLocks noChangeAspect="1"/>
            </p:cNvPicPr>
            <p:nvPr/>
          </p:nvPicPr>
          <p:blipFill rotWithShape="1">
            <a:blip r:embed="rId2">
              <a:extLst>
                <a:ext uri="{28A0092B-C50C-407E-A947-70E740481C1C}">
                  <a14:useLocalDpi xmlns:a14="http://schemas.microsoft.com/office/drawing/2010/main" val="0"/>
                </a:ext>
              </a:extLst>
            </a:blip>
            <a:srcRect l="26126" t="52346"/>
            <a:stretch/>
          </p:blipFill>
          <p:spPr>
            <a:xfrm>
              <a:off x="1623395" y="3062201"/>
              <a:ext cx="3001299" cy="3451197"/>
            </a:xfrm>
            <a:prstGeom prst="rect">
              <a:avLst/>
            </a:prstGeom>
            <a:noFill/>
          </p:spPr>
        </p:pic>
        <p:sp>
          <p:nvSpPr>
            <p:cNvPr id="2" name="Rectangle 1"/>
            <p:cNvSpPr/>
            <p:nvPr/>
          </p:nvSpPr>
          <p:spPr>
            <a:xfrm>
              <a:off x="5176982" y="5522318"/>
              <a:ext cx="4572000" cy="923330"/>
            </a:xfrm>
            <a:prstGeom prst="rect">
              <a:avLst/>
            </a:prstGeom>
          </p:spPr>
          <p:txBody>
            <a:bodyPr>
              <a:spAutoFit/>
            </a:bodyPr>
            <a:lstStyle/>
            <a:p>
              <a:r>
                <a:rPr lang="en-GB" dirty="0"/>
                <a:t>A particle moving along a curved field line </a:t>
              </a:r>
              <a:r>
                <a:rPr lang="en-GB" dirty="0" smtClean="0"/>
                <a:t>will drift up or down, depending on the sign of the charge</a:t>
              </a:r>
              <a:endParaRPr lang="en-GB" dirty="0"/>
            </a:p>
          </p:txBody>
        </p:sp>
        <p:cxnSp>
          <p:nvCxnSpPr>
            <p:cNvPr id="25" name="Straight Arrow Connector 24"/>
            <p:cNvCxnSpPr/>
            <p:nvPr/>
          </p:nvCxnSpPr>
          <p:spPr>
            <a:xfrm flipH="1" flipV="1">
              <a:off x="4675909" y="5213650"/>
              <a:ext cx="1204977" cy="2078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3"/>
          <a:stretch>
            <a:fillRect/>
          </a:stretch>
        </p:blipFill>
        <p:spPr>
          <a:xfrm>
            <a:off x="3794205" y="3199617"/>
            <a:ext cx="4749800" cy="1397000"/>
          </a:xfrm>
          <a:prstGeom prst="rect">
            <a:avLst/>
          </a:prstGeom>
        </p:spPr>
      </p:pic>
      <p:pic>
        <p:nvPicPr>
          <p:cNvPr id="4" name="Picture 3"/>
          <p:cNvPicPr>
            <a:picLocks noChangeAspect="1"/>
          </p:cNvPicPr>
          <p:nvPr/>
        </p:nvPicPr>
        <p:blipFill>
          <a:blip r:embed="rId4"/>
          <a:stretch>
            <a:fillRect/>
          </a:stretch>
        </p:blipFill>
        <p:spPr>
          <a:xfrm>
            <a:off x="3648733" y="1732225"/>
            <a:ext cx="1925590" cy="991393"/>
          </a:xfrm>
          <a:prstGeom prst="rect">
            <a:avLst/>
          </a:prstGeom>
        </p:spPr>
      </p:pic>
      <p:sp>
        <p:nvSpPr>
          <p:cNvPr id="5" name="Rectangle 4"/>
          <p:cNvSpPr/>
          <p:nvPr/>
        </p:nvSpPr>
        <p:spPr>
          <a:xfrm>
            <a:off x="418676" y="1191045"/>
            <a:ext cx="5982302" cy="369332"/>
          </a:xfrm>
          <a:prstGeom prst="rect">
            <a:avLst/>
          </a:prstGeom>
        </p:spPr>
        <p:txBody>
          <a:bodyPr wrap="none">
            <a:spAutoFit/>
          </a:bodyPr>
          <a:lstStyle/>
          <a:p>
            <a:r>
              <a:rPr lang="en-GB" dirty="0" smtClean="0"/>
              <a:t>The outward centrifugal force causes curvature drift</a:t>
            </a:r>
            <a:endParaRPr lang="en-US" dirty="0"/>
          </a:p>
        </p:txBody>
      </p:sp>
      <p:grpSp>
        <p:nvGrpSpPr>
          <p:cNvPr id="7" name="Group 6"/>
          <p:cNvGrpSpPr/>
          <p:nvPr/>
        </p:nvGrpSpPr>
        <p:grpSpPr>
          <a:xfrm>
            <a:off x="1094182" y="2524449"/>
            <a:ext cx="864339" cy="3672064"/>
            <a:chOff x="1094182" y="2524449"/>
            <a:chExt cx="864339" cy="3672064"/>
          </a:xfrm>
        </p:grpSpPr>
        <p:sp>
          <p:nvSpPr>
            <p:cNvPr id="52" name="Content Placeholder 2"/>
            <p:cNvSpPr txBox="1">
              <a:spLocks/>
            </p:cNvSpPr>
            <p:nvPr/>
          </p:nvSpPr>
          <p:spPr bwMode="auto">
            <a:xfrm>
              <a:off x="1526352" y="2524449"/>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z</a:t>
              </a:r>
              <a:endParaRPr lang="en-US" sz="2400" dirty="0" smtClean="0"/>
            </a:p>
          </p:txBody>
        </p:sp>
        <p:sp>
          <p:nvSpPr>
            <p:cNvPr id="41" name="Rectangle 40"/>
            <p:cNvSpPr/>
            <p:nvPr/>
          </p:nvSpPr>
          <p:spPr>
            <a:xfrm>
              <a:off x="1094182" y="5827181"/>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grpSp>
      <p:grpSp>
        <p:nvGrpSpPr>
          <p:cNvPr id="50" name="Group 49"/>
          <p:cNvGrpSpPr/>
          <p:nvPr/>
        </p:nvGrpSpPr>
        <p:grpSpPr>
          <a:xfrm>
            <a:off x="6400978" y="1207211"/>
            <a:ext cx="1692386" cy="1692386"/>
            <a:chOff x="6631901" y="1493536"/>
            <a:chExt cx="2061826" cy="2061826"/>
          </a:xfrm>
        </p:grpSpPr>
        <p:sp>
          <p:nvSpPr>
            <p:cNvPr id="65" name="Donut 64"/>
            <p:cNvSpPr/>
            <p:nvPr/>
          </p:nvSpPr>
          <p:spPr>
            <a:xfrm>
              <a:off x="6631901" y="1493536"/>
              <a:ext cx="2061826" cy="2061826"/>
            </a:xfrm>
            <a:prstGeom prst="donut">
              <a:avLst/>
            </a:prstGeom>
            <a:gradFill flip="none" rotWithShape="1">
              <a:gsLst>
                <a:gs pos="34000">
                  <a:schemeClr val="bg1"/>
                </a:gs>
                <a:gs pos="73000">
                  <a:srgbClr val="FFFFFF"/>
                </a:gs>
                <a:gs pos="52000">
                  <a:srgbClr val="FF00FF">
                    <a:alpha val="27000"/>
                  </a:srgbClr>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Arc 65"/>
            <p:cNvSpPr/>
            <p:nvPr/>
          </p:nvSpPr>
          <p:spPr>
            <a:xfrm>
              <a:off x="6842190" y="1698819"/>
              <a:ext cx="1642149" cy="1642149"/>
            </a:xfrm>
            <a:prstGeom prst="arc">
              <a:avLst>
                <a:gd name="adj1" fmla="val 17189902"/>
                <a:gd name="adj2" fmla="val 15982936"/>
              </a:avLst>
            </a:prstGeom>
            <a:ln>
              <a:solidFill>
                <a:srgbClr val="000000"/>
              </a:solidFill>
              <a:head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p:nvPr/>
          </p:nvCxnSpPr>
          <p:spPr>
            <a:xfrm flipV="1">
              <a:off x="7671953" y="2463288"/>
              <a:ext cx="812386" cy="68591"/>
            </a:xfrm>
            <a:prstGeom prst="straightConnector1">
              <a:avLst/>
            </a:prstGeom>
            <a:ln>
              <a:solidFill>
                <a:srgbClr val="0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7704140" y="2072509"/>
              <a:ext cx="417076" cy="369332"/>
            </a:xfrm>
            <a:prstGeom prst="rect">
              <a:avLst/>
            </a:prstGeom>
            <a:noFill/>
          </p:spPr>
          <p:txBody>
            <a:bodyPr wrap="none" rtlCol="0">
              <a:spAutoFit/>
            </a:bodyPr>
            <a:lstStyle/>
            <a:p>
              <a:r>
                <a:rPr lang="en-US" b="1" dirty="0" err="1" smtClean="0"/>
                <a:t>R</a:t>
              </a:r>
              <a:r>
                <a:rPr lang="en-US" b="1" baseline="-25000" dirty="0" err="1" smtClean="0"/>
                <a:t>c</a:t>
              </a:r>
              <a:endParaRPr lang="en-US" b="1" baseline="-25000" dirty="0"/>
            </a:p>
          </p:txBody>
        </p:sp>
      </p:grpSp>
      <p:sp>
        <p:nvSpPr>
          <p:cNvPr id="69"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Curvature Drift Due to Bending Field Lines</a:t>
            </a:r>
          </a:p>
        </p:txBody>
      </p:sp>
    </p:spTree>
    <p:extLst>
      <p:ext uri="{BB962C8B-B14F-4D97-AF65-F5344CB8AC3E}">
        <p14:creationId xmlns:p14="http://schemas.microsoft.com/office/powerpoint/2010/main" val="5561180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348213" y="1449371"/>
            <a:ext cx="3762928" cy="2574439"/>
            <a:chOff x="135466" y="2996626"/>
            <a:chExt cx="3762928" cy="2574439"/>
          </a:xfrm>
        </p:grpSpPr>
        <p:sp>
          <p:nvSpPr>
            <p:cNvPr id="9" name="Rectangle 8"/>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439026" y="3112560"/>
              <a:ext cx="165005" cy="159997"/>
              <a:chOff x="393576" y="3099642"/>
              <a:chExt cx="165005" cy="159997"/>
            </a:xfrm>
          </p:grpSpPr>
          <p:sp>
            <p:nvSpPr>
              <p:cNvPr id="14" name="Oval 1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4" name="Group 23"/>
            <p:cNvGrpSpPr/>
            <p:nvPr/>
          </p:nvGrpSpPr>
          <p:grpSpPr>
            <a:xfrm>
              <a:off x="845436" y="3112554"/>
              <a:ext cx="165005" cy="159997"/>
              <a:chOff x="393576" y="3099642"/>
              <a:chExt cx="165005" cy="159997"/>
            </a:xfrm>
          </p:grpSpPr>
          <p:sp>
            <p:nvSpPr>
              <p:cNvPr id="25" name="Oval 2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6" name="Oval 2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7" name="Group 26"/>
            <p:cNvGrpSpPr/>
            <p:nvPr/>
          </p:nvGrpSpPr>
          <p:grpSpPr>
            <a:xfrm>
              <a:off x="1251852" y="3121021"/>
              <a:ext cx="165005" cy="159997"/>
              <a:chOff x="393576" y="3099642"/>
              <a:chExt cx="165005" cy="159997"/>
            </a:xfrm>
          </p:grpSpPr>
          <p:sp>
            <p:nvSpPr>
              <p:cNvPr id="28" name="Oval 2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9" name="Oval 2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0" name="Group 29"/>
            <p:cNvGrpSpPr/>
            <p:nvPr/>
          </p:nvGrpSpPr>
          <p:grpSpPr>
            <a:xfrm>
              <a:off x="1658262" y="3121015"/>
              <a:ext cx="165005" cy="159997"/>
              <a:chOff x="393576" y="3099642"/>
              <a:chExt cx="165005" cy="159997"/>
            </a:xfrm>
          </p:grpSpPr>
          <p:sp>
            <p:nvSpPr>
              <p:cNvPr id="31" name="Oval 30"/>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3" name="Group 32"/>
            <p:cNvGrpSpPr/>
            <p:nvPr/>
          </p:nvGrpSpPr>
          <p:grpSpPr>
            <a:xfrm>
              <a:off x="2064672" y="3121009"/>
              <a:ext cx="165005" cy="159997"/>
              <a:chOff x="393576" y="3099642"/>
              <a:chExt cx="165005" cy="159997"/>
            </a:xfrm>
          </p:grpSpPr>
          <p:sp>
            <p:nvSpPr>
              <p:cNvPr id="34" name="Oval 3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5" name="Oval 3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6" name="Group 35"/>
            <p:cNvGrpSpPr/>
            <p:nvPr/>
          </p:nvGrpSpPr>
          <p:grpSpPr>
            <a:xfrm>
              <a:off x="633761" y="3535904"/>
              <a:ext cx="165005" cy="159997"/>
              <a:chOff x="393576" y="3099642"/>
              <a:chExt cx="165005" cy="159997"/>
            </a:xfrm>
          </p:grpSpPr>
          <p:sp>
            <p:nvSpPr>
              <p:cNvPr id="37" name="Oval 3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9" name="Group 38"/>
            <p:cNvGrpSpPr/>
            <p:nvPr/>
          </p:nvGrpSpPr>
          <p:grpSpPr>
            <a:xfrm>
              <a:off x="1167176" y="3544365"/>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2" name="Group 41"/>
            <p:cNvGrpSpPr/>
            <p:nvPr/>
          </p:nvGrpSpPr>
          <p:grpSpPr>
            <a:xfrm>
              <a:off x="2267874" y="3552820"/>
              <a:ext cx="165005" cy="159997"/>
              <a:chOff x="393576" y="3099642"/>
              <a:chExt cx="165005" cy="159997"/>
            </a:xfrm>
          </p:grpSpPr>
          <p:sp>
            <p:nvSpPr>
              <p:cNvPr id="43" name="Oval 42"/>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4" name="Oval 43"/>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5" name="Group 44"/>
            <p:cNvGrpSpPr/>
            <p:nvPr/>
          </p:nvGrpSpPr>
          <p:grpSpPr>
            <a:xfrm>
              <a:off x="489822" y="4001589"/>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8" name="Group 47"/>
            <p:cNvGrpSpPr/>
            <p:nvPr/>
          </p:nvGrpSpPr>
          <p:grpSpPr>
            <a:xfrm>
              <a:off x="1412719" y="4018517"/>
              <a:ext cx="165005" cy="159997"/>
              <a:chOff x="393576" y="3099642"/>
              <a:chExt cx="165005" cy="159997"/>
            </a:xfrm>
          </p:grpSpPr>
          <p:sp>
            <p:nvSpPr>
              <p:cNvPr id="49" name="Oval 48"/>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0" name="Oval 49"/>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1" name="Group 50"/>
            <p:cNvGrpSpPr/>
            <p:nvPr/>
          </p:nvGrpSpPr>
          <p:grpSpPr>
            <a:xfrm>
              <a:off x="2352544" y="4018505"/>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4" name="Group 53"/>
            <p:cNvGrpSpPr/>
            <p:nvPr/>
          </p:nvGrpSpPr>
          <p:grpSpPr>
            <a:xfrm>
              <a:off x="2488010" y="3129464"/>
              <a:ext cx="165005" cy="159997"/>
              <a:chOff x="393576" y="3099642"/>
              <a:chExt cx="165005" cy="159997"/>
            </a:xfrm>
          </p:grpSpPr>
          <p:sp>
            <p:nvSpPr>
              <p:cNvPr id="55" name="Oval 5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6" name="Oval 5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7" name="Group 56"/>
            <p:cNvGrpSpPr/>
            <p:nvPr/>
          </p:nvGrpSpPr>
          <p:grpSpPr>
            <a:xfrm>
              <a:off x="1776782" y="3552814"/>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3" name="Group 62"/>
            <p:cNvGrpSpPr/>
            <p:nvPr/>
          </p:nvGrpSpPr>
          <p:grpSpPr>
            <a:xfrm>
              <a:off x="870831" y="4458801"/>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6" name="Group 65"/>
            <p:cNvGrpSpPr/>
            <p:nvPr/>
          </p:nvGrpSpPr>
          <p:grpSpPr>
            <a:xfrm>
              <a:off x="2013852" y="4475711"/>
              <a:ext cx="165005" cy="159997"/>
              <a:chOff x="393576" y="3099642"/>
              <a:chExt cx="165005" cy="159997"/>
            </a:xfrm>
          </p:grpSpPr>
          <p:sp>
            <p:nvSpPr>
              <p:cNvPr id="67" name="Oval 6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8" name="Oval 6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pic>
          <p:nvPicPr>
            <p:cNvPr id="93" name="Picture 92"/>
            <p:cNvPicPr>
              <a:picLocks noChangeAspect="1"/>
            </p:cNvPicPr>
            <p:nvPr/>
          </p:nvPicPr>
          <p:blipFill>
            <a:blip r:embed="rId2"/>
            <a:stretch>
              <a:fillRect/>
            </a:stretch>
          </p:blipFill>
          <p:spPr>
            <a:xfrm>
              <a:off x="3194951" y="3651225"/>
              <a:ext cx="703443" cy="419966"/>
            </a:xfrm>
            <a:prstGeom prst="rect">
              <a:avLst/>
            </a:prstGeom>
          </p:spPr>
        </p:pic>
        <p:cxnSp>
          <p:nvCxnSpPr>
            <p:cNvPr id="95" name="Straight Arrow Connector 94"/>
            <p:cNvCxnSpPr/>
            <p:nvPr/>
          </p:nvCxnSpPr>
          <p:spPr>
            <a:xfrm flipV="1">
              <a:off x="35801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a:off x="5034097" y="1430976"/>
            <a:ext cx="2940975" cy="2138075"/>
            <a:chOff x="5520103" y="1825848"/>
            <a:chExt cx="2940975" cy="2138075"/>
          </a:xfrm>
        </p:grpSpPr>
        <p:pic>
          <p:nvPicPr>
            <p:cNvPr id="72" name="Picture 71"/>
            <p:cNvPicPr>
              <a:picLocks noChangeAspect="1"/>
            </p:cNvPicPr>
            <p:nvPr/>
          </p:nvPicPr>
          <p:blipFill rotWithShape="1">
            <a:blip r:embed="rId3"/>
            <a:srcRect l="14940" t="18675" r="14622" b="18298"/>
            <a:stretch/>
          </p:blipFill>
          <p:spPr>
            <a:xfrm>
              <a:off x="5520103" y="1825848"/>
              <a:ext cx="2940975" cy="2138075"/>
            </a:xfrm>
            <a:prstGeom prst="rect">
              <a:avLst/>
            </a:prstGeom>
          </p:spPr>
        </p:pic>
        <p:pic>
          <p:nvPicPr>
            <p:cNvPr id="73" name="Picture 72"/>
            <p:cNvPicPr>
              <a:picLocks noChangeAspect="1"/>
            </p:cNvPicPr>
            <p:nvPr/>
          </p:nvPicPr>
          <p:blipFill>
            <a:blip r:embed="rId4"/>
            <a:stretch>
              <a:fillRect/>
            </a:stretch>
          </p:blipFill>
          <p:spPr>
            <a:xfrm>
              <a:off x="7200900" y="2794001"/>
              <a:ext cx="179917" cy="190500"/>
            </a:xfrm>
            <a:prstGeom prst="rect">
              <a:avLst/>
            </a:prstGeom>
          </p:spPr>
        </p:pic>
        <p:cxnSp>
          <p:nvCxnSpPr>
            <p:cNvPr id="74" name="Straight Arrow Connector 73"/>
            <p:cNvCxnSpPr/>
            <p:nvPr/>
          </p:nvCxnSpPr>
          <p:spPr>
            <a:xfrm>
              <a:off x="7061200" y="2792498"/>
              <a:ext cx="1124712" cy="1503"/>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5"/>
            <a:stretch>
              <a:fillRect/>
            </a:stretch>
          </p:blipFill>
          <p:spPr>
            <a:xfrm>
              <a:off x="5945554" y="3721101"/>
              <a:ext cx="152629" cy="242822"/>
            </a:xfrm>
            <a:prstGeom prst="rect">
              <a:avLst/>
            </a:prstGeom>
          </p:spPr>
        </p:pic>
        <p:pic>
          <p:nvPicPr>
            <p:cNvPr id="76" name="Picture 75"/>
            <p:cNvPicPr>
              <a:picLocks noChangeAspect="1"/>
            </p:cNvPicPr>
            <p:nvPr/>
          </p:nvPicPr>
          <p:blipFill>
            <a:blip r:embed="rId6"/>
            <a:stretch>
              <a:fillRect/>
            </a:stretch>
          </p:blipFill>
          <p:spPr>
            <a:xfrm>
              <a:off x="5520104" y="1825849"/>
              <a:ext cx="825500" cy="238349"/>
            </a:xfrm>
            <a:prstGeom prst="rect">
              <a:avLst/>
            </a:prstGeom>
          </p:spPr>
        </p:pic>
      </p:grpSp>
      <p:pic>
        <p:nvPicPr>
          <p:cNvPr id="78" name="Picture 77"/>
          <p:cNvPicPr>
            <a:picLocks noChangeAspect="1"/>
          </p:cNvPicPr>
          <p:nvPr/>
        </p:nvPicPr>
        <p:blipFill>
          <a:blip r:embed="rId7"/>
          <a:stretch>
            <a:fillRect/>
          </a:stretch>
        </p:blipFill>
        <p:spPr>
          <a:xfrm>
            <a:off x="6833104" y="3127913"/>
            <a:ext cx="1312983" cy="711199"/>
          </a:xfrm>
          <a:prstGeom prst="rect">
            <a:avLst/>
          </a:prstGeom>
        </p:spPr>
      </p:pic>
      <p:sp>
        <p:nvSpPr>
          <p:cNvPr id="84" name="Title 2"/>
          <p:cNvSpPr txBox="1">
            <a:spLocks/>
          </p:cNvSpPr>
          <p:nvPr/>
        </p:nvSpPr>
        <p:spPr bwMode="auto">
          <a:xfrm>
            <a:off x="457199" y="217256"/>
            <a:ext cx="625769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Spatially Varying Magnetic Field Strength Also Causes Drift</a:t>
            </a:r>
          </a:p>
        </p:txBody>
      </p:sp>
      <p:pic>
        <p:nvPicPr>
          <p:cNvPr id="60" name="Picture 59"/>
          <p:cNvPicPr>
            <a:picLocks noChangeAspect="1"/>
          </p:cNvPicPr>
          <p:nvPr/>
        </p:nvPicPr>
        <p:blipFill rotWithShape="1">
          <a:blip r:embed="rId8"/>
          <a:srcRect r="68561"/>
          <a:stretch/>
        </p:blipFill>
        <p:spPr>
          <a:xfrm>
            <a:off x="300672" y="1114360"/>
            <a:ext cx="313053" cy="316616"/>
          </a:xfrm>
          <a:prstGeom prst="rect">
            <a:avLst/>
          </a:prstGeom>
        </p:spPr>
      </p:pic>
    </p:spTree>
    <p:extLst>
      <p:ext uri="{BB962C8B-B14F-4D97-AF65-F5344CB8AC3E}">
        <p14:creationId xmlns:p14="http://schemas.microsoft.com/office/powerpoint/2010/main" val="32318526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348213" y="1449371"/>
            <a:ext cx="3762928" cy="2574439"/>
            <a:chOff x="135466" y="2996626"/>
            <a:chExt cx="3762928" cy="2574439"/>
          </a:xfrm>
        </p:grpSpPr>
        <p:sp>
          <p:nvSpPr>
            <p:cNvPr id="9" name="Rectangle 8"/>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rot="5400000">
              <a:off x="1122522" y="2227510"/>
              <a:ext cx="1714927" cy="3335866"/>
              <a:chOff x="494014" y="4448994"/>
              <a:chExt cx="1932401" cy="2134022"/>
            </a:xfrm>
          </p:grpSpPr>
          <p:sp>
            <p:nvSpPr>
              <p:cNvPr id="3" name="Arc 2"/>
              <p:cNvSpPr/>
              <p:nvPr/>
            </p:nvSpPr>
            <p:spPr>
              <a:xfrm rot="16200000" flipH="1">
                <a:off x="1348297" y="4703024"/>
                <a:ext cx="338707" cy="1028699"/>
              </a:xfrm>
              <a:prstGeom prst="arc">
                <a:avLst>
                  <a:gd name="adj1" fmla="val 10319979"/>
                  <a:gd name="adj2" fmla="val 21471612"/>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p:cNvSpPr/>
              <p:nvPr/>
            </p:nvSpPr>
            <p:spPr>
              <a:xfrm rot="5400000" flipH="1">
                <a:off x="1002802" y="3965605"/>
                <a:ext cx="940223" cy="1907002"/>
              </a:xfrm>
              <a:prstGeom prst="arc">
                <a:avLst>
                  <a:gd name="adj1" fmla="val 10889156"/>
                  <a:gd name="adj2" fmla="val 16697580"/>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rot="5400000" flipH="1">
                <a:off x="990102" y="4562504"/>
                <a:ext cx="940223" cy="1907002"/>
              </a:xfrm>
              <a:prstGeom prst="arc">
                <a:avLst>
                  <a:gd name="adj1" fmla="val 10948539"/>
                  <a:gd name="adj2" fmla="val 21309387"/>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rot="16200000" flipH="1">
                <a:off x="1348297" y="5299924"/>
                <a:ext cx="338707" cy="1028699"/>
              </a:xfrm>
              <a:prstGeom prst="arc">
                <a:avLst>
                  <a:gd name="adj1" fmla="val 10730217"/>
                  <a:gd name="adj2" fmla="val 21389464"/>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p:cNvSpPr/>
              <p:nvPr/>
            </p:nvSpPr>
            <p:spPr>
              <a:xfrm rot="5400000" flipH="1">
                <a:off x="977403" y="5159404"/>
                <a:ext cx="940223" cy="1907002"/>
              </a:xfrm>
              <a:prstGeom prst="arc">
                <a:avLst>
                  <a:gd name="adj1" fmla="val 10562291"/>
                  <a:gd name="adj2" fmla="val 21309387"/>
                </a:avLst>
              </a:prstGeom>
              <a:ln>
                <a:solidFill>
                  <a:srgbClr val="0000FF"/>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439026" y="3112560"/>
              <a:ext cx="165005" cy="159997"/>
              <a:chOff x="393576" y="3099642"/>
              <a:chExt cx="165005" cy="159997"/>
            </a:xfrm>
          </p:grpSpPr>
          <p:sp>
            <p:nvSpPr>
              <p:cNvPr id="14" name="Oval 1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4" name="Group 23"/>
            <p:cNvGrpSpPr/>
            <p:nvPr/>
          </p:nvGrpSpPr>
          <p:grpSpPr>
            <a:xfrm>
              <a:off x="845436" y="3112554"/>
              <a:ext cx="165005" cy="159997"/>
              <a:chOff x="393576" y="3099642"/>
              <a:chExt cx="165005" cy="159997"/>
            </a:xfrm>
          </p:grpSpPr>
          <p:sp>
            <p:nvSpPr>
              <p:cNvPr id="25" name="Oval 2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6" name="Oval 2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7" name="Group 26"/>
            <p:cNvGrpSpPr/>
            <p:nvPr/>
          </p:nvGrpSpPr>
          <p:grpSpPr>
            <a:xfrm>
              <a:off x="1251852" y="3121021"/>
              <a:ext cx="165005" cy="159997"/>
              <a:chOff x="393576" y="3099642"/>
              <a:chExt cx="165005" cy="159997"/>
            </a:xfrm>
          </p:grpSpPr>
          <p:sp>
            <p:nvSpPr>
              <p:cNvPr id="28" name="Oval 2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9" name="Oval 2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0" name="Group 29"/>
            <p:cNvGrpSpPr/>
            <p:nvPr/>
          </p:nvGrpSpPr>
          <p:grpSpPr>
            <a:xfrm>
              <a:off x="1658262" y="3121015"/>
              <a:ext cx="165005" cy="159997"/>
              <a:chOff x="393576" y="3099642"/>
              <a:chExt cx="165005" cy="159997"/>
            </a:xfrm>
          </p:grpSpPr>
          <p:sp>
            <p:nvSpPr>
              <p:cNvPr id="31" name="Oval 30"/>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3" name="Group 32"/>
            <p:cNvGrpSpPr/>
            <p:nvPr/>
          </p:nvGrpSpPr>
          <p:grpSpPr>
            <a:xfrm>
              <a:off x="2064672" y="3121009"/>
              <a:ext cx="165005" cy="159997"/>
              <a:chOff x="393576" y="3099642"/>
              <a:chExt cx="165005" cy="159997"/>
            </a:xfrm>
          </p:grpSpPr>
          <p:sp>
            <p:nvSpPr>
              <p:cNvPr id="34" name="Oval 3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5" name="Oval 3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6" name="Group 35"/>
            <p:cNvGrpSpPr/>
            <p:nvPr/>
          </p:nvGrpSpPr>
          <p:grpSpPr>
            <a:xfrm>
              <a:off x="633761" y="3535904"/>
              <a:ext cx="165005" cy="159997"/>
              <a:chOff x="393576" y="3099642"/>
              <a:chExt cx="165005" cy="159997"/>
            </a:xfrm>
          </p:grpSpPr>
          <p:sp>
            <p:nvSpPr>
              <p:cNvPr id="37" name="Oval 3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9" name="Group 38"/>
            <p:cNvGrpSpPr/>
            <p:nvPr/>
          </p:nvGrpSpPr>
          <p:grpSpPr>
            <a:xfrm>
              <a:off x="1167176" y="3544365"/>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2" name="Group 41"/>
            <p:cNvGrpSpPr/>
            <p:nvPr/>
          </p:nvGrpSpPr>
          <p:grpSpPr>
            <a:xfrm>
              <a:off x="2267874" y="3552820"/>
              <a:ext cx="165005" cy="159997"/>
              <a:chOff x="393576" y="3099642"/>
              <a:chExt cx="165005" cy="159997"/>
            </a:xfrm>
          </p:grpSpPr>
          <p:sp>
            <p:nvSpPr>
              <p:cNvPr id="43" name="Oval 42"/>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4" name="Oval 43"/>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5" name="Group 44"/>
            <p:cNvGrpSpPr/>
            <p:nvPr/>
          </p:nvGrpSpPr>
          <p:grpSpPr>
            <a:xfrm>
              <a:off x="489822" y="4001589"/>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8" name="Group 47"/>
            <p:cNvGrpSpPr/>
            <p:nvPr/>
          </p:nvGrpSpPr>
          <p:grpSpPr>
            <a:xfrm>
              <a:off x="1412719" y="4018517"/>
              <a:ext cx="165005" cy="159997"/>
              <a:chOff x="393576" y="3099642"/>
              <a:chExt cx="165005" cy="159997"/>
            </a:xfrm>
          </p:grpSpPr>
          <p:sp>
            <p:nvSpPr>
              <p:cNvPr id="49" name="Oval 48"/>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0" name="Oval 49"/>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1" name="Group 50"/>
            <p:cNvGrpSpPr/>
            <p:nvPr/>
          </p:nvGrpSpPr>
          <p:grpSpPr>
            <a:xfrm>
              <a:off x="2352544" y="4018505"/>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4" name="Group 53"/>
            <p:cNvGrpSpPr/>
            <p:nvPr/>
          </p:nvGrpSpPr>
          <p:grpSpPr>
            <a:xfrm>
              <a:off x="2488010" y="3129464"/>
              <a:ext cx="165005" cy="159997"/>
              <a:chOff x="393576" y="3099642"/>
              <a:chExt cx="165005" cy="159997"/>
            </a:xfrm>
          </p:grpSpPr>
          <p:sp>
            <p:nvSpPr>
              <p:cNvPr id="55" name="Oval 5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6" name="Oval 5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7" name="Group 56"/>
            <p:cNvGrpSpPr/>
            <p:nvPr/>
          </p:nvGrpSpPr>
          <p:grpSpPr>
            <a:xfrm>
              <a:off x="1776782" y="3552814"/>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3" name="Group 62"/>
            <p:cNvGrpSpPr/>
            <p:nvPr/>
          </p:nvGrpSpPr>
          <p:grpSpPr>
            <a:xfrm>
              <a:off x="870831" y="4458801"/>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6" name="Group 65"/>
            <p:cNvGrpSpPr/>
            <p:nvPr/>
          </p:nvGrpSpPr>
          <p:grpSpPr>
            <a:xfrm>
              <a:off x="2013852" y="4475711"/>
              <a:ext cx="165005" cy="159997"/>
              <a:chOff x="393576" y="3099642"/>
              <a:chExt cx="165005" cy="159997"/>
            </a:xfrm>
          </p:grpSpPr>
          <p:sp>
            <p:nvSpPr>
              <p:cNvPr id="67" name="Oval 6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8" name="Oval 6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88" name="Group 87"/>
            <p:cNvGrpSpPr/>
            <p:nvPr/>
          </p:nvGrpSpPr>
          <p:grpSpPr>
            <a:xfrm>
              <a:off x="2667551" y="4440110"/>
              <a:ext cx="464238" cy="523220"/>
              <a:chOff x="2598106" y="3869215"/>
              <a:chExt cx="464238" cy="523220"/>
            </a:xfrm>
          </p:grpSpPr>
          <p:sp>
            <p:nvSpPr>
              <p:cNvPr id="89" name="Oval 88"/>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0" name="TextBox 89"/>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93" name="Picture 92"/>
            <p:cNvPicPr>
              <a:picLocks noChangeAspect="1"/>
            </p:cNvPicPr>
            <p:nvPr/>
          </p:nvPicPr>
          <p:blipFill>
            <a:blip r:embed="rId2"/>
            <a:stretch>
              <a:fillRect/>
            </a:stretch>
          </p:blipFill>
          <p:spPr>
            <a:xfrm>
              <a:off x="3194951" y="3651225"/>
              <a:ext cx="703443" cy="419966"/>
            </a:xfrm>
            <a:prstGeom prst="rect">
              <a:avLst/>
            </a:prstGeom>
          </p:spPr>
        </p:pic>
        <p:cxnSp>
          <p:nvCxnSpPr>
            <p:cNvPr id="95" name="Straight Arrow Connector 94"/>
            <p:cNvCxnSpPr/>
            <p:nvPr/>
          </p:nvCxnSpPr>
          <p:spPr>
            <a:xfrm flipV="1">
              <a:off x="35801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105" name="Content Placeholder 2"/>
          <p:cNvSpPr txBox="1">
            <a:spLocks/>
          </p:cNvSpPr>
          <p:nvPr/>
        </p:nvSpPr>
        <p:spPr>
          <a:xfrm>
            <a:off x="378587" y="4201887"/>
            <a:ext cx="7899504" cy="2004646"/>
          </a:xfrm>
          <a:prstGeom prst="rect">
            <a:avLst/>
          </a:prstGeom>
        </p:spPr>
        <p:txBody>
          <a:bodyPr/>
          <a:lst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gyro-radius will be larger where the field is weaker and smaller where the field is stronger</a:t>
            </a:r>
          </a:p>
        </p:txBody>
      </p:sp>
      <p:grpSp>
        <p:nvGrpSpPr>
          <p:cNvPr id="71" name="Group 70"/>
          <p:cNvGrpSpPr/>
          <p:nvPr/>
        </p:nvGrpSpPr>
        <p:grpSpPr>
          <a:xfrm>
            <a:off x="5034097" y="1430976"/>
            <a:ext cx="2940975" cy="2138075"/>
            <a:chOff x="5520103" y="1825848"/>
            <a:chExt cx="2940975" cy="2138075"/>
          </a:xfrm>
        </p:grpSpPr>
        <p:pic>
          <p:nvPicPr>
            <p:cNvPr id="72" name="Picture 71"/>
            <p:cNvPicPr>
              <a:picLocks noChangeAspect="1"/>
            </p:cNvPicPr>
            <p:nvPr/>
          </p:nvPicPr>
          <p:blipFill rotWithShape="1">
            <a:blip r:embed="rId3"/>
            <a:srcRect l="14940" t="18675" r="14622" b="18298"/>
            <a:stretch/>
          </p:blipFill>
          <p:spPr>
            <a:xfrm>
              <a:off x="5520103" y="1825848"/>
              <a:ext cx="2940975" cy="2138075"/>
            </a:xfrm>
            <a:prstGeom prst="rect">
              <a:avLst/>
            </a:prstGeom>
          </p:spPr>
        </p:pic>
        <p:pic>
          <p:nvPicPr>
            <p:cNvPr id="73" name="Picture 72"/>
            <p:cNvPicPr>
              <a:picLocks noChangeAspect="1"/>
            </p:cNvPicPr>
            <p:nvPr/>
          </p:nvPicPr>
          <p:blipFill>
            <a:blip r:embed="rId4"/>
            <a:stretch>
              <a:fillRect/>
            </a:stretch>
          </p:blipFill>
          <p:spPr>
            <a:xfrm>
              <a:off x="7200900" y="2794001"/>
              <a:ext cx="179917" cy="190500"/>
            </a:xfrm>
            <a:prstGeom prst="rect">
              <a:avLst/>
            </a:prstGeom>
          </p:spPr>
        </p:pic>
        <p:cxnSp>
          <p:nvCxnSpPr>
            <p:cNvPr id="74" name="Straight Arrow Connector 73"/>
            <p:cNvCxnSpPr/>
            <p:nvPr/>
          </p:nvCxnSpPr>
          <p:spPr>
            <a:xfrm>
              <a:off x="7061200" y="2792498"/>
              <a:ext cx="1124712" cy="1503"/>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5"/>
            <a:stretch>
              <a:fillRect/>
            </a:stretch>
          </p:blipFill>
          <p:spPr>
            <a:xfrm>
              <a:off x="5945554" y="3721101"/>
              <a:ext cx="152629" cy="242822"/>
            </a:xfrm>
            <a:prstGeom prst="rect">
              <a:avLst/>
            </a:prstGeom>
          </p:spPr>
        </p:pic>
        <p:pic>
          <p:nvPicPr>
            <p:cNvPr id="76" name="Picture 75"/>
            <p:cNvPicPr>
              <a:picLocks noChangeAspect="1"/>
            </p:cNvPicPr>
            <p:nvPr/>
          </p:nvPicPr>
          <p:blipFill>
            <a:blip r:embed="rId6"/>
            <a:stretch>
              <a:fillRect/>
            </a:stretch>
          </p:blipFill>
          <p:spPr>
            <a:xfrm>
              <a:off x="5520104" y="1825849"/>
              <a:ext cx="825500" cy="238349"/>
            </a:xfrm>
            <a:prstGeom prst="rect">
              <a:avLst/>
            </a:prstGeom>
          </p:spPr>
        </p:pic>
      </p:grpSp>
      <p:pic>
        <p:nvPicPr>
          <p:cNvPr id="78" name="Picture 77"/>
          <p:cNvPicPr>
            <a:picLocks noChangeAspect="1"/>
          </p:cNvPicPr>
          <p:nvPr/>
        </p:nvPicPr>
        <p:blipFill>
          <a:blip r:embed="rId7"/>
          <a:stretch>
            <a:fillRect/>
          </a:stretch>
        </p:blipFill>
        <p:spPr>
          <a:xfrm>
            <a:off x="6833104" y="3127913"/>
            <a:ext cx="1312983" cy="711199"/>
          </a:xfrm>
          <a:prstGeom prst="rect">
            <a:avLst/>
          </a:prstGeom>
        </p:spPr>
      </p:pic>
      <p:sp>
        <p:nvSpPr>
          <p:cNvPr id="84" name="Title 2"/>
          <p:cNvSpPr txBox="1">
            <a:spLocks/>
          </p:cNvSpPr>
          <p:nvPr/>
        </p:nvSpPr>
        <p:spPr bwMode="auto">
          <a:xfrm>
            <a:off x="457199" y="217256"/>
            <a:ext cx="625769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Spatially Varying Magnetic Field Strength Also Causes Drift</a:t>
            </a:r>
          </a:p>
        </p:txBody>
      </p:sp>
      <p:pic>
        <p:nvPicPr>
          <p:cNvPr id="69" name="Picture 68"/>
          <p:cNvPicPr>
            <a:picLocks noChangeAspect="1"/>
          </p:cNvPicPr>
          <p:nvPr/>
        </p:nvPicPr>
        <p:blipFill rotWithShape="1">
          <a:blip r:embed="rId8"/>
          <a:srcRect r="68561"/>
          <a:stretch/>
        </p:blipFill>
        <p:spPr>
          <a:xfrm>
            <a:off x="300672" y="1114360"/>
            <a:ext cx="313053" cy="316616"/>
          </a:xfrm>
          <a:prstGeom prst="rect">
            <a:avLst/>
          </a:prstGeom>
        </p:spPr>
      </p:pic>
    </p:spTree>
    <p:extLst>
      <p:ext uri="{BB962C8B-B14F-4D97-AF65-F5344CB8AC3E}">
        <p14:creationId xmlns:p14="http://schemas.microsoft.com/office/powerpoint/2010/main" val="24972825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3957" y="5077248"/>
            <a:ext cx="8058728" cy="369332"/>
          </a:xfrm>
          <a:prstGeom prst="rect">
            <a:avLst/>
          </a:prstGeom>
        </p:spPr>
        <p:txBody>
          <a:bodyPr wrap="square">
            <a:spAutoFit/>
          </a:bodyPr>
          <a:lstStyle/>
          <a:p>
            <a:r>
              <a:rPr lang="en-US" b="1" dirty="0" smtClean="0"/>
              <a:t>The trick: use magnetic fields</a:t>
            </a:r>
            <a:endParaRPr lang="en-US" dirty="0"/>
          </a:p>
        </p:txBody>
      </p:sp>
      <p:sp>
        <p:nvSpPr>
          <p:cNvPr id="4" name="TextBox 3"/>
          <p:cNvSpPr txBox="1"/>
          <p:nvPr/>
        </p:nvSpPr>
        <p:spPr>
          <a:xfrm>
            <a:off x="692727" y="1228209"/>
            <a:ext cx="4366926" cy="369332"/>
          </a:xfrm>
          <a:prstGeom prst="rect">
            <a:avLst/>
          </a:prstGeom>
          <a:noFill/>
        </p:spPr>
        <p:txBody>
          <a:bodyPr wrap="none" rtlCol="0">
            <a:spAutoFit/>
          </a:bodyPr>
          <a:lstStyle/>
          <a:p>
            <a:r>
              <a:rPr lang="en-US" b="1" dirty="0" smtClean="0"/>
              <a:t>Typical velocity of a 100 million K ion: </a:t>
            </a:r>
            <a:endParaRPr lang="en-US" b="1" dirty="0"/>
          </a:p>
        </p:txBody>
      </p:sp>
      <p:pic>
        <p:nvPicPr>
          <p:cNvPr id="5" name="Picture 4"/>
          <p:cNvPicPr>
            <a:picLocks noChangeAspect="1"/>
          </p:cNvPicPr>
          <p:nvPr/>
        </p:nvPicPr>
        <p:blipFill>
          <a:blip r:embed="rId3"/>
          <a:stretch>
            <a:fillRect/>
          </a:stretch>
        </p:blipFill>
        <p:spPr>
          <a:xfrm>
            <a:off x="3449782" y="1782207"/>
            <a:ext cx="1999673" cy="830914"/>
          </a:xfrm>
          <a:prstGeom prst="rect">
            <a:avLst/>
          </a:prstGeom>
        </p:spPr>
      </p:pic>
      <p:pic>
        <p:nvPicPr>
          <p:cNvPr id="6" name="Picture 5"/>
          <p:cNvPicPr>
            <a:picLocks noChangeAspect="1"/>
          </p:cNvPicPr>
          <p:nvPr/>
        </p:nvPicPr>
        <p:blipFill>
          <a:blip r:embed="rId4"/>
          <a:stretch>
            <a:fillRect/>
          </a:stretch>
        </p:blipFill>
        <p:spPr>
          <a:xfrm>
            <a:off x="3220461" y="2814841"/>
            <a:ext cx="2959101" cy="498067"/>
          </a:xfrm>
          <a:prstGeom prst="rect">
            <a:avLst/>
          </a:prstGeom>
        </p:spPr>
      </p:pic>
      <p:sp>
        <p:nvSpPr>
          <p:cNvPr id="3" name="Rectangle 2"/>
          <p:cNvSpPr/>
          <p:nvPr/>
        </p:nvSpPr>
        <p:spPr>
          <a:xfrm>
            <a:off x="770281" y="3508960"/>
            <a:ext cx="6630349" cy="1200329"/>
          </a:xfrm>
          <a:prstGeom prst="rect">
            <a:avLst/>
          </a:prstGeom>
        </p:spPr>
        <p:txBody>
          <a:bodyPr wrap="square">
            <a:spAutoFit/>
          </a:bodyPr>
          <a:lstStyle/>
          <a:p>
            <a:r>
              <a:rPr lang="en-US" dirty="0" smtClean="0"/>
              <a:t>Even with ~</a:t>
            </a:r>
            <a:r>
              <a:rPr lang="en-US" i="1" dirty="0" smtClean="0"/>
              <a:t>10</a:t>
            </a:r>
            <a:r>
              <a:rPr lang="en-US" i="1" baseline="30000" dirty="0" smtClean="0"/>
              <a:t>20</a:t>
            </a:r>
            <a:r>
              <a:rPr lang="en-US" i="1" dirty="0" smtClean="0"/>
              <a:t> </a:t>
            </a:r>
            <a:r>
              <a:rPr lang="en-US" i="1" dirty="0"/>
              <a:t>ions/</a:t>
            </a:r>
            <a:r>
              <a:rPr lang="en-US" i="1" dirty="0" smtClean="0"/>
              <a:t>m</a:t>
            </a:r>
            <a:r>
              <a:rPr lang="en-US" i="1" baseline="30000" dirty="0" smtClean="0"/>
              <a:t>3 </a:t>
            </a:r>
            <a:r>
              <a:rPr lang="en-US" dirty="0" smtClean="0"/>
              <a:t>, the ion would travel ~10 km before colliding with another </a:t>
            </a:r>
          </a:p>
          <a:p>
            <a:endParaRPr lang="en-US" dirty="0"/>
          </a:p>
          <a:p>
            <a:r>
              <a:rPr lang="en-US" dirty="0" smtClean="0"/>
              <a:t>The ITER </a:t>
            </a:r>
            <a:r>
              <a:rPr lang="en-US" dirty="0" err="1" smtClean="0"/>
              <a:t>tokamak</a:t>
            </a:r>
            <a:r>
              <a:rPr lang="en-US" dirty="0" smtClean="0"/>
              <a:t> has </a:t>
            </a:r>
            <a:r>
              <a:rPr lang="en-US" dirty="0" err="1" smtClean="0"/>
              <a:t>R</a:t>
            </a:r>
            <a:r>
              <a:rPr lang="en-US" baseline="-25000" dirty="0" err="1" smtClean="0"/>
              <a:t>major</a:t>
            </a:r>
            <a:r>
              <a:rPr lang="en-US" dirty="0" smtClean="0"/>
              <a:t>=6.2 m </a:t>
            </a:r>
            <a:r>
              <a:rPr lang="en-US" dirty="0" smtClean="0">
                <a:sym typeface="Wingdings"/>
              </a:rPr>
              <a:t> ~40 m circumference</a:t>
            </a:r>
            <a:endParaRPr lang="en-US"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8109" t="55129" r="1150" b="16034"/>
          <a:stretch/>
        </p:blipFill>
        <p:spPr>
          <a:xfrm>
            <a:off x="6430817" y="1412875"/>
            <a:ext cx="1824183" cy="1651000"/>
          </a:xfrm>
          <a:prstGeom prst="rect">
            <a:avLst/>
          </a:prstGeom>
        </p:spPr>
      </p:pic>
      <p:sp>
        <p:nvSpPr>
          <p:cNvPr id="8" name="Title 2"/>
          <p:cNvSpPr txBox="1">
            <a:spLocks/>
          </p:cNvSpPr>
          <p:nvPr/>
        </p:nvSpPr>
        <p:spPr bwMode="auto">
          <a:xfrm>
            <a:off x="457200" y="48495"/>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a:t>We can understand a lot about how </a:t>
            </a:r>
            <a:r>
              <a:rPr lang="en-US" dirty="0" smtClean="0"/>
              <a:t>fusion devices confine </a:t>
            </a:r>
            <a:r>
              <a:rPr lang="en-US" dirty="0"/>
              <a:t>plasma by studying single particle </a:t>
            </a:r>
            <a:r>
              <a:rPr lang="en-US" dirty="0" smtClean="0"/>
              <a:t>motion.</a:t>
            </a:r>
            <a:endParaRPr lang="en-US" dirty="0"/>
          </a:p>
        </p:txBody>
      </p:sp>
    </p:spTree>
    <p:extLst>
      <p:ext uri="{BB962C8B-B14F-4D97-AF65-F5344CB8AC3E}">
        <p14:creationId xmlns:p14="http://schemas.microsoft.com/office/powerpoint/2010/main" val="32677833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348213" y="1449371"/>
            <a:ext cx="3762928" cy="2574439"/>
            <a:chOff x="135466" y="2996626"/>
            <a:chExt cx="3762928" cy="2574439"/>
          </a:xfrm>
        </p:grpSpPr>
        <p:sp>
          <p:nvSpPr>
            <p:cNvPr id="9" name="Rectangle 8"/>
            <p:cNvSpPr/>
            <p:nvPr/>
          </p:nvSpPr>
          <p:spPr>
            <a:xfrm rot="10800000">
              <a:off x="135466" y="2996626"/>
              <a:ext cx="2894381" cy="2574439"/>
            </a:xfrm>
            <a:prstGeom prst="rect">
              <a:avLst/>
            </a:prstGeom>
            <a:gradFill>
              <a:gsLst>
                <a:gs pos="85000">
                  <a:schemeClr val="bg1"/>
                </a:gs>
                <a:gs pos="2000">
                  <a:schemeClr val="tx1">
                    <a:alpha val="43000"/>
                  </a:schemeClr>
                </a:gs>
                <a:gs pos="15000">
                  <a:schemeClr val="tx1">
                    <a:alpha val="36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rot="5400000">
              <a:off x="1122522" y="2227510"/>
              <a:ext cx="1714927" cy="3335866"/>
              <a:chOff x="494014" y="4448994"/>
              <a:chExt cx="1932401" cy="2134022"/>
            </a:xfrm>
          </p:grpSpPr>
          <p:sp>
            <p:nvSpPr>
              <p:cNvPr id="3" name="Arc 2"/>
              <p:cNvSpPr/>
              <p:nvPr/>
            </p:nvSpPr>
            <p:spPr>
              <a:xfrm rot="16200000" flipH="1">
                <a:off x="1348297" y="4703024"/>
                <a:ext cx="338707" cy="1028699"/>
              </a:xfrm>
              <a:prstGeom prst="arc">
                <a:avLst>
                  <a:gd name="adj1" fmla="val 10319979"/>
                  <a:gd name="adj2" fmla="val 21471612"/>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Arc 3"/>
              <p:cNvSpPr/>
              <p:nvPr/>
            </p:nvSpPr>
            <p:spPr>
              <a:xfrm rot="5400000" flipH="1">
                <a:off x="1002802" y="3965605"/>
                <a:ext cx="940223" cy="1907002"/>
              </a:xfrm>
              <a:prstGeom prst="arc">
                <a:avLst>
                  <a:gd name="adj1" fmla="val 10889156"/>
                  <a:gd name="adj2" fmla="val 16697580"/>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Arc 4"/>
              <p:cNvSpPr/>
              <p:nvPr/>
            </p:nvSpPr>
            <p:spPr>
              <a:xfrm rot="5400000" flipH="1">
                <a:off x="990102" y="4562504"/>
                <a:ext cx="940223" cy="1907002"/>
              </a:xfrm>
              <a:prstGeom prst="arc">
                <a:avLst>
                  <a:gd name="adj1" fmla="val 10948539"/>
                  <a:gd name="adj2" fmla="val 21309387"/>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rot="16200000" flipH="1">
                <a:off x="1348297" y="5299924"/>
                <a:ext cx="338707" cy="1028699"/>
              </a:xfrm>
              <a:prstGeom prst="arc">
                <a:avLst>
                  <a:gd name="adj1" fmla="val 10730217"/>
                  <a:gd name="adj2" fmla="val 21389464"/>
                </a:avLst>
              </a:prstGeom>
              <a:ln>
                <a:solidFill>
                  <a:srgbClr val="0000FF"/>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Arc 6"/>
              <p:cNvSpPr/>
              <p:nvPr/>
            </p:nvSpPr>
            <p:spPr>
              <a:xfrm rot="5400000" flipH="1">
                <a:off x="977403" y="5159404"/>
                <a:ext cx="940223" cy="1907002"/>
              </a:xfrm>
              <a:prstGeom prst="arc">
                <a:avLst>
                  <a:gd name="adj1" fmla="val 10562291"/>
                  <a:gd name="adj2" fmla="val 21309387"/>
                </a:avLst>
              </a:prstGeom>
              <a:ln>
                <a:solidFill>
                  <a:srgbClr val="0000FF"/>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439026" y="3112560"/>
              <a:ext cx="165005" cy="159997"/>
              <a:chOff x="393576" y="3099642"/>
              <a:chExt cx="165005" cy="159997"/>
            </a:xfrm>
          </p:grpSpPr>
          <p:sp>
            <p:nvSpPr>
              <p:cNvPr id="14" name="Oval 1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4" name="Group 23"/>
            <p:cNvGrpSpPr/>
            <p:nvPr/>
          </p:nvGrpSpPr>
          <p:grpSpPr>
            <a:xfrm>
              <a:off x="845436" y="3112554"/>
              <a:ext cx="165005" cy="159997"/>
              <a:chOff x="393576" y="3099642"/>
              <a:chExt cx="165005" cy="159997"/>
            </a:xfrm>
          </p:grpSpPr>
          <p:sp>
            <p:nvSpPr>
              <p:cNvPr id="25" name="Oval 2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6" name="Oval 2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27" name="Group 26"/>
            <p:cNvGrpSpPr/>
            <p:nvPr/>
          </p:nvGrpSpPr>
          <p:grpSpPr>
            <a:xfrm>
              <a:off x="1251852" y="3121021"/>
              <a:ext cx="165005" cy="159997"/>
              <a:chOff x="393576" y="3099642"/>
              <a:chExt cx="165005" cy="159997"/>
            </a:xfrm>
          </p:grpSpPr>
          <p:sp>
            <p:nvSpPr>
              <p:cNvPr id="28" name="Oval 2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9" name="Oval 2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0" name="Group 29"/>
            <p:cNvGrpSpPr/>
            <p:nvPr/>
          </p:nvGrpSpPr>
          <p:grpSpPr>
            <a:xfrm>
              <a:off x="1658262" y="3121015"/>
              <a:ext cx="165005" cy="159997"/>
              <a:chOff x="393576" y="3099642"/>
              <a:chExt cx="165005" cy="159997"/>
            </a:xfrm>
          </p:grpSpPr>
          <p:sp>
            <p:nvSpPr>
              <p:cNvPr id="31" name="Oval 30"/>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2" name="Oval 31"/>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3" name="Group 32"/>
            <p:cNvGrpSpPr/>
            <p:nvPr/>
          </p:nvGrpSpPr>
          <p:grpSpPr>
            <a:xfrm>
              <a:off x="2064672" y="3121009"/>
              <a:ext cx="165005" cy="159997"/>
              <a:chOff x="393576" y="3099642"/>
              <a:chExt cx="165005" cy="159997"/>
            </a:xfrm>
          </p:grpSpPr>
          <p:sp>
            <p:nvSpPr>
              <p:cNvPr id="34" name="Oval 3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5" name="Oval 3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6" name="Group 35"/>
            <p:cNvGrpSpPr/>
            <p:nvPr/>
          </p:nvGrpSpPr>
          <p:grpSpPr>
            <a:xfrm>
              <a:off x="633761" y="3535904"/>
              <a:ext cx="165005" cy="159997"/>
              <a:chOff x="393576" y="3099642"/>
              <a:chExt cx="165005" cy="159997"/>
            </a:xfrm>
          </p:grpSpPr>
          <p:sp>
            <p:nvSpPr>
              <p:cNvPr id="37" name="Oval 3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38" name="Oval 3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39" name="Group 38"/>
            <p:cNvGrpSpPr/>
            <p:nvPr/>
          </p:nvGrpSpPr>
          <p:grpSpPr>
            <a:xfrm>
              <a:off x="1167176" y="3544365"/>
              <a:ext cx="165005" cy="159997"/>
              <a:chOff x="393576" y="3099642"/>
              <a:chExt cx="165005" cy="159997"/>
            </a:xfrm>
          </p:grpSpPr>
          <p:sp>
            <p:nvSpPr>
              <p:cNvPr id="40" name="Oval 39"/>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1" name="Oval 40"/>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2" name="Group 41"/>
            <p:cNvGrpSpPr/>
            <p:nvPr/>
          </p:nvGrpSpPr>
          <p:grpSpPr>
            <a:xfrm>
              <a:off x="2267874" y="3552820"/>
              <a:ext cx="165005" cy="159997"/>
              <a:chOff x="393576" y="3099642"/>
              <a:chExt cx="165005" cy="159997"/>
            </a:xfrm>
          </p:grpSpPr>
          <p:sp>
            <p:nvSpPr>
              <p:cNvPr id="43" name="Oval 42"/>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4" name="Oval 43"/>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5" name="Group 44"/>
            <p:cNvGrpSpPr/>
            <p:nvPr/>
          </p:nvGrpSpPr>
          <p:grpSpPr>
            <a:xfrm>
              <a:off x="489822" y="4001589"/>
              <a:ext cx="165005" cy="159997"/>
              <a:chOff x="393576" y="3099642"/>
              <a:chExt cx="165005" cy="159997"/>
            </a:xfrm>
          </p:grpSpPr>
          <p:sp>
            <p:nvSpPr>
              <p:cNvPr id="46" name="Oval 45"/>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47" name="Oval 4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48" name="Group 47"/>
            <p:cNvGrpSpPr/>
            <p:nvPr/>
          </p:nvGrpSpPr>
          <p:grpSpPr>
            <a:xfrm>
              <a:off x="1412719" y="4018517"/>
              <a:ext cx="165005" cy="159997"/>
              <a:chOff x="393576" y="3099642"/>
              <a:chExt cx="165005" cy="159997"/>
            </a:xfrm>
          </p:grpSpPr>
          <p:sp>
            <p:nvSpPr>
              <p:cNvPr id="49" name="Oval 48"/>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0" name="Oval 49"/>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1" name="Group 50"/>
            <p:cNvGrpSpPr/>
            <p:nvPr/>
          </p:nvGrpSpPr>
          <p:grpSpPr>
            <a:xfrm>
              <a:off x="2352544" y="4018505"/>
              <a:ext cx="165005" cy="159997"/>
              <a:chOff x="393576" y="3099642"/>
              <a:chExt cx="165005" cy="159997"/>
            </a:xfrm>
          </p:grpSpPr>
          <p:sp>
            <p:nvSpPr>
              <p:cNvPr id="52" name="Oval 51"/>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3" name="Oval 52"/>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4" name="Group 53"/>
            <p:cNvGrpSpPr/>
            <p:nvPr/>
          </p:nvGrpSpPr>
          <p:grpSpPr>
            <a:xfrm>
              <a:off x="2488010" y="3129464"/>
              <a:ext cx="165005" cy="159997"/>
              <a:chOff x="393576" y="3099642"/>
              <a:chExt cx="165005" cy="159997"/>
            </a:xfrm>
          </p:grpSpPr>
          <p:sp>
            <p:nvSpPr>
              <p:cNvPr id="55" name="Oval 54"/>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6" name="Oval 55"/>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57" name="Group 56"/>
            <p:cNvGrpSpPr/>
            <p:nvPr/>
          </p:nvGrpSpPr>
          <p:grpSpPr>
            <a:xfrm>
              <a:off x="1776782" y="3552814"/>
              <a:ext cx="165005" cy="159997"/>
              <a:chOff x="393576" y="3099642"/>
              <a:chExt cx="165005" cy="159997"/>
            </a:xfrm>
          </p:grpSpPr>
          <p:sp>
            <p:nvSpPr>
              <p:cNvPr id="58" name="Oval 57"/>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Oval 58"/>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3" name="Group 62"/>
            <p:cNvGrpSpPr/>
            <p:nvPr/>
          </p:nvGrpSpPr>
          <p:grpSpPr>
            <a:xfrm>
              <a:off x="870831" y="4458801"/>
              <a:ext cx="165005" cy="159997"/>
              <a:chOff x="393576" y="3099642"/>
              <a:chExt cx="165005" cy="159997"/>
            </a:xfrm>
          </p:grpSpPr>
          <p:sp>
            <p:nvSpPr>
              <p:cNvPr id="64" name="Oval 63"/>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Oval 6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66" name="Group 65"/>
            <p:cNvGrpSpPr/>
            <p:nvPr/>
          </p:nvGrpSpPr>
          <p:grpSpPr>
            <a:xfrm>
              <a:off x="2013852" y="4475711"/>
              <a:ext cx="165005" cy="159997"/>
              <a:chOff x="393576" y="3099642"/>
              <a:chExt cx="165005" cy="159997"/>
            </a:xfrm>
          </p:grpSpPr>
          <p:sp>
            <p:nvSpPr>
              <p:cNvPr id="67" name="Oval 66"/>
              <p:cNvSpPr/>
              <p:nvPr/>
            </p:nvSpPr>
            <p:spPr>
              <a:xfrm>
                <a:off x="393576" y="3099642"/>
                <a:ext cx="165005" cy="159997"/>
              </a:xfrm>
              <a:prstGeom prst="ellipse">
                <a:avLst/>
              </a:prstGeom>
              <a:no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8" name="Oval 67"/>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grpSp>
          <p:nvGrpSpPr>
            <p:cNvPr id="77" name="Group 76"/>
            <p:cNvGrpSpPr/>
            <p:nvPr/>
          </p:nvGrpSpPr>
          <p:grpSpPr>
            <a:xfrm rot="16200000">
              <a:off x="1392310" y="4430254"/>
              <a:ext cx="676087" cy="1321389"/>
              <a:chOff x="1202844" y="4918727"/>
              <a:chExt cx="952930" cy="1321389"/>
            </a:xfrm>
          </p:grpSpPr>
          <p:sp>
            <p:nvSpPr>
              <p:cNvPr id="79" name="Arc 78"/>
              <p:cNvSpPr/>
              <p:nvPr/>
            </p:nvSpPr>
            <p:spPr>
              <a:xfrm rot="5400000">
                <a:off x="1551969" y="5140866"/>
                <a:ext cx="209728" cy="507285"/>
              </a:xfrm>
              <a:prstGeom prst="arc">
                <a:avLst>
                  <a:gd name="adj1" fmla="val 11013688"/>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Arc 79"/>
              <p:cNvSpPr/>
              <p:nvPr/>
            </p:nvSpPr>
            <p:spPr>
              <a:xfrm rot="16200000">
                <a:off x="1394478" y="4739619"/>
                <a:ext cx="582187" cy="940404"/>
              </a:xfrm>
              <a:prstGeom prst="arc">
                <a:avLst>
                  <a:gd name="adj1" fmla="val 10562291"/>
                  <a:gd name="adj2" fmla="val 21044133"/>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rot="16200000">
                <a:off x="1388215" y="5109220"/>
                <a:ext cx="582187" cy="940404"/>
              </a:xfrm>
              <a:prstGeom prst="arc">
                <a:avLst>
                  <a:gd name="adj1" fmla="val 10562291"/>
                  <a:gd name="adj2" fmla="val 21491510"/>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rot="5400000">
                <a:off x="1551969" y="5510468"/>
                <a:ext cx="209728" cy="507285"/>
              </a:xfrm>
              <a:prstGeom prst="arc">
                <a:avLst>
                  <a:gd name="adj1" fmla="val 10660535"/>
                  <a:gd name="adj2" fmla="val 21143221"/>
                </a:avLst>
              </a:prstGeom>
              <a:ln>
                <a:solidFill>
                  <a:srgbClr val="FF0000"/>
                </a:solidFill>
                <a:prstDash val="solid"/>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p:cNvSpPr/>
              <p:nvPr/>
            </p:nvSpPr>
            <p:spPr>
              <a:xfrm rot="16200000">
                <a:off x="1381952" y="5478821"/>
                <a:ext cx="582187" cy="940404"/>
              </a:xfrm>
              <a:prstGeom prst="arc">
                <a:avLst>
                  <a:gd name="adj1" fmla="val 10562291"/>
                  <a:gd name="adj2" fmla="val 21491486"/>
                </a:avLst>
              </a:prstGeom>
              <a:ln>
                <a:solidFill>
                  <a:srgbClr val="FF0000"/>
                </a:solidFill>
                <a:prstDash val="solid"/>
                <a:headEnd type="triangle"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5" name="Group 84"/>
            <p:cNvGrpSpPr/>
            <p:nvPr/>
          </p:nvGrpSpPr>
          <p:grpSpPr>
            <a:xfrm>
              <a:off x="944874" y="4839777"/>
              <a:ext cx="351748" cy="461665"/>
              <a:chOff x="1379739" y="4122100"/>
              <a:chExt cx="351748" cy="461665"/>
            </a:xfrm>
          </p:grpSpPr>
          <p:sp>
            <p:nvSpPr>
              <p:cNvPr id="86" name="Oval 85"/>
              <p:cNvSpPr/>
              <p:nvPr/>
            </p:nvSpPr>
            <p:spPr>
              <a:xfrm>
                <a:off x="1431400" y="4287908"/>
                <a:ext cx="196960" cy="196658"/>
              </a:xfrm>
              <a:prstGeom prst="ellipse">
                <a:avLst/>
              </a:prstGeom>
              <a:solidFill>
                <a:srgbClr val="FFFFFF"/>
              </a:solidFill>
              <a:ln w="28575" cmpd="sng">
                <a:solidFill>
                  <a:srgbClr val="FF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rgbClr val="FF0000"/>
                  </a:solidFill>
                </a:endParaRPr>
              </a:p>
            </p:txBody>
          </p:sp>
          <p:sp>
            <p:nvSpPr>
              <p:cNvPr id="87" name="TextBox 86"/>
              <p:cNvSpPr txBox="1"/>
              <p:nvPr/>
            </p:nvSpPr>
            <p:spPr>
              <a:xfrm>
                <a:off x="1379739" y="4122100"/>
                <a:ext cx="351748" cy="461665"/>
              </a:xfrm>
              <a:prstGeom prst="rect">
                <a:avLst/>
              </a:prstGeom>
              <a:noFill/>
            </p:spPr>
            <p:txBody>
              <a:bodyPr wrap="square" rtlCol="0">
                <a:spAutoFit/>
              </a:bodyPr>
              <a:lstStyle/>
              <a:p>
                <a:r>
                  <a:rPr lang="en-US" sz="2400" b="1" dirty="0" smtClean="0">
                    <a:solidFill>
                      <a:srgbClr val="FF0000"/>
                    </a:solidFill>
                  </a:rPr>
                  <a:t>-</a:t>
                </a:r>
                <a:endParaRPr lang="en-US" b="1" dirty="0">
                  <a:solidFill>
                    <a:srgbClr val="FF0000"/>
                  </a:solidFill>
                </a:endParaRPr>
              </a:p>
            </p:txBody>
          </p:sp>
        </p:grpSp>
        <p:grpSp>
          <p:nvGrpSpPr>
            <p:cNvPr id="88" name="Group 87"/>
            <p:cNvGrpSpPr/>
            <p:nvPr/>
          </p:nvGrpSpPr>
          <p:grpSpPr>
            <a:xfrm>
              <a:off x="2667551" y="4440110"/>
              <a:ext cx="464238" cy="523220"/>
              <a:chOff x="2598106" y="3869215"/>
              <a:chExt cx="464238" cy="523220"/>
            </a:xfrm>
          </p:grpSpPr>
          <p:sp>
            <p:nvSpPr>
              <p:cNvPr id="89" name="Oval 88"/>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90" name="TextBox 89"/>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93" name="Picture 92"/>
            <p:cNvPicPr>
              <a:picLocks noChangeAspect="1"/>
            </p:cNvPicPr>
            <p:nvPr/>
          </p:nvPicPr>
          <p:blipFill>
            <a:blip r:embed="rId2"/>
            <a:stretch>
              <a:fillRect/>
            </a:stretch>
          </p:blipFill>
          <p:spPr>
            <a:xfrm>
              <a:off x="3194951" y="3651225"/>
              <a:ext cx="703443" cy="419966"/>
            </a:xfrm>
            <a:prstGeom prst="rect">
              <a:avLst/>
            </a:prstGeom>
          </p:spPr>
        </p:pic>
        <p:cxnSp>
          <p:nvCxnSpPr>
            <p:cNvPr id="95" name="Straight Arrow Connector 94"/>
            <p:cNvCxnSpPr/>
            <p:nvPr/>
          </p:nvCxnSpPr>
          <p:spPr>
            <a:xfrm flipV="1">
              <a:off x="3580186" y="2996626"/>
              <a:ext cx="0" cy="608765"/>
            </a:xfrm>
            <a:prstGeom prst="straightConnector1">
              <a:avLst/>
            </a:prstGeom>
            <a:ln w="28575" cmpd="sng">
              <a:solidFill>
                <a:srgbClr val="1B1A5B"/>
              </a:solidFill>
              <a:tailEnd type="triangle" w="lg" len="lg"/>
            </a:ln>
          </p:spPr>
          <p:style>
            <a:lnRef idx="2">
              <a:schemeClr val="accent1"/>
            </a:lnRef>
            <a:fillRef idx="0">
              <a:schemeClr val="accent1"/>
            </a:fillRef>
            <a:effectRef idx="1">
              <a:schemeClr val="accent1"/>
            </a:effectRef>
            <a:fontRef idx="minor">
              <a:schemeClr val="tx1"/>
            </a:fontRef>
          </p:style>
        </p:cxnSp>
      </p:grpSp>
      <p:pic>
        <p:nvPicPr>
          <p:cNvPr id="104" name="Picture 103"/>
          <p:cNvPicPr>
            <a:picLocks noChangeAspect="1"/>
          </p:cNvPicPr>
          <p:nvPr/>
        </p:nvPicPr>
        <p:blipFill>
          <a:blip r:embed="rId3"/>
          <a:stretch>
            <a:fillRect/>
          </a:stretch>
        </p:blipFill>
        <p:spPr>
          <a:xfrm>
            <a:off x="1816100" y="5302250"/>
            <a:ext cx="5207000" cy="1257300"/>
          </a:xfrm>
          <a:prstGeom prst="rect">
            <a:avLst/>
          </a:prstGeom>
        </p:spPr>
      </p:pic>
      <p:sp>
        <p:nvSpPr>
          <p:cNvPr id="105" name="Content Placeholder 2"/>
          <p:cNvSpPr txBox="1">
            <a:spLocks/>
          </p:cNvSpPr>
          <p:nvPr/>
        </p:nvSpPr>
        <p:spPr>
          <a:xfrm>
            <a:off x="378587" y="4201887"/>
            <a:ext cx="7899504" cy="2004646"/>
          </a:xfrm>
          <a:prstGeom prst="rect">
            <a:avLst/>
          </a:prstGeom>
        </p:spPr>
        <p:txBody>
          <a:bodyPr/>
          <a:lstStyle>
            <a:lvl1pPr marL="231775" indent="-231775" algn="l" defTabSz="457200" rtl="0" eaLnBrk="0" fontAlgn="base" hangingPunct="0">
              <a:spcBef>
                <a:spcPct val="20000"/>
              </a:spcBef>
              <a:spcAft>
                <a:spcPct val="0"/>
              </a:spcAft>
              <a:buClr>
                <a:schemeClr val="tx2"/>
              </a:buClr>
              <a:buFont typeface="Arial" charset="0"/>
              <a:buChar char="•"/>
              <a:defRPr sz="2000" b="1" kern="1200">
                <a:solidFill>
                  <a:schemeClr val="tx1"/>
                </a:solidFill>
                <a:latin typeface="+mn-lt"/>
                <a:ea typeface="ＭＳ Ｐゴシック" charset="0"/>
                <a:cs typeface="ＭＳ Ｐゴシック" charset="0"/>
              </a:defRPr>
            </a:lvl1pPr>
            <a:lvl2pPr marL="679450" indent="-222250" algn="l" defTabSz="457200"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2pPr>
            <a:lvl3pPr marL="1144588" indent="-230188" algn="l" defTabSz="457200" rtl="0" eaLnBrk="0" fontAlgn="base" hangingPunct="0">
              <a:spcBef>
                <a:spcPct val="20000"/>
              </a:spcBef>
              <a:spcAft>
                <a:spcPct val="0"/>
              </a:spcAft>
              <a:buClr>
                <a:schemeClr val="tx2"/>
              </a:buClr>
              <a:buFont typeface="Arial" charset="0"/>
              <a:buChar char="•"/>
              <a:defRPr sz="16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The gyro-radius will be larger where the field is weaker and smaller where the field is stronger</a:t>
            </a:r>
          </a:p>
          <a:p>
            <a:r>
              <a:rPr lang="en-US" dirty="0" smtClean="0"/>
              <a:t>The resulting drift velocity is described by:</a:t>
            </a:r>
            <a:endParaRPr lang="en-US" dirty="0"/>
          </a:p>
        </p:txBody>
      </p:sp>
      <p:grpSp>
        <p:nvGrpSpPr>
          <p:cNvPr id="71" name="Group 70"/>
          <p:cNvGrpSpPr/>
          <p:nvPr/>
        </p:nvGrpSpPr>
        <p:grpSpPr>
          <a:xfrm>
            <a:off x="5034097" y="1430976"/>
            <a:ext cx="2940975" cy="2138075"/>
            <a:chOff x="5520103" y="1825848"/>
            <a:chExt cx="2940975" cy="2138075"/>
          </a:xfrm>
        </p:grpSpPr>
        <p:pic>
          <p:nvPicPr>
            <p:cNvPr id="72" name="Picture 71"/>
            <p:cNvPicPr>
              <a:picLocks noChangeAspect="1"/>
            </p:cNvPicPr>
            <p:nvPr/>
          </p:nvPicPr>
          <p:blipFill rotWithShape="1">
            <a:blip r:embed="rId4"/>
            <a:srcRect l="14940" t="18675" r="14622" b="18298"/>
            <a:stretch/>
          </p:blipFill>
          <p:spPr>
            <a:xfrm>
              <a:off x="5520103" y="1825848"/>
              <a:ext cx="2940975" cy="2138075"/>
            </a:xfrm>
            <a:prstGeom prst="rect">
              <a:avLst/>
            </a:prstGeom>
          </p:spPr>
        </p:pic>
        <p:pic>
          <p:nvPicPr>
            <p:cNvPr id="73" name="Picture 72"/>
            <p:cNvPicPr>
              <a:picLocks noChangeAspect="1"/>
            </p:cNvPicPr>
            <p:nvPr/>
          </p:nvPicPr>
          <p:blipFill>
            <a:blip r:embed="rId5"/>
            <a:stretch>
              <a:fillRect/>
            </a:stretch>
          </p:blipFill>
          <p:spPr>
            <a:xfrm>
              <a:off x="7200900" y="2794001"/>
              <a:ext cx="179917" cy="190500"/>
            </a:xfrm>
            <a:prstGeom prst="rect">
              <a:avLst/>
            </a:prstGeom>
          </p:spPr>
        </p:pic>
        <p:cxnSp>
          <p:nvCxnSpPr>
            <p:cNvPr id="74" name="Straight Arrow Connector 73"/>
            <p:cNvCxnSpPr/>
            <p:nvPr/>
          </p:nvCxnSpPr>
          <p:spPr>
            <a:xfrm>
              <a:off x="7061200" y="2792498"/>
              <a:ext cx="1124712" cy="1503"/>
            </a:xfrm>
            <a:prstGeom prst="straightConnector1">
              <a:avLst/>
            </a:prstGeom>
            <a:ln w="127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a:blip r:embed="rId6"/>
            <a:stretch>
              <a:fillRect/>
            </a:stretch>
          </p:blipFill>
          <p:spPr>
            <a:xfrm>
              <a:off x="5945554" y="3721101"/>
              <a:ext cx="152629" cy="242822"/>
            </a:xfrm>
            <a:prstGeom prst="rect">
              <a:avLst/>
            </a:prstGeom>
          </p:spPr>
        </p:pic>
        <p:pic>
          <p:nvPicPr>
            <p:cNvPr id="76" name="Picture 75"/>
            <p:cNvPicPr>
              <a:picLocks noChangeAspect="1"/>
            </p:cNvPicPr>
            <p:nvPr/>
          </p:nvPicPr>
          <p:blipFill>
            <a:blip r:embed="rId7"/>
            <a:stretch>
              <a:fillRect/>
            </a:stretch>
          </p:blipFill>
          <p:spPr>
            <a:xfrm>
              <a:off x="5520104" y="1825849"/>
              <a:ext cx="825500" cy="238349"/>
            </a:xfrm>
            <a:prstGeom prst="rect">
              <a:avLst/>
            </a:prstGeom>
          </p:spPr>
        </p:pic>
      </p:grpSp>
      <p:pic>
        <p:nvPicPr>
          <p:cNvPr id="78" name="Picture 77"/>
          <p:cNvPicPr>
            <a:picLocks noChangeAspect="1"/>
          </p:cNvPicPr>
          <p:nvPr/>
        </p:nvPicPr>
        <p:blipFill>
          <a:blip r:embed="rId8"/>
          <a:stretch>
            <a:fillRect/>
          </a:stretch>
        </p:blipFill>
        <p:spPr>
          <a:xfrm>
            <a:off x="6833104" y="3127913"/>
            <a:ext cx="1312983" cy="711199"/>
          </a:xfrm>
          <a:prstGeom prst="rect">
            <a:avLst/>
          </a:prstGeom>
        </p:spPr>
      </p:pic>
      <p:sp>
        <p:nvSpPr>
          <p:cNvPr id="84" name="Title 2"/>
          <p:cNvSpPr txBox="1">
            <a:spLocks/>
          </p:cNvSpPr>
          <p:nvPr/>
        </p:nvSpPr>
        <p:spPr bwMode="auto">
          <a:xfrm>
            <a:off x="457199" y="217256"/>
            <a:ext cx="6257695"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Spatially Varying Magnetic Field Strength Also Causes Drift</a:t>
            </a:r>
          </a:p>
        </p:txBody>
      </p:sp>
      <p:pic>
        <p:nvPicPr>
          <p:cNvPr id="91" name="Picture 90"/>
          <p:cNvPicPr>
            <a:picLocks noChangeAspect="1"/>
          </p:cNvPicPr>
          <p:nvPr/>
        </p:nvPicPr>
        <p:blipFill rotWithShape="1">
          <a:blip r:embed="rId9"/>
          <a:srcRect r="68561"/>
          <a:stretch/>
        </p:blipFill>
        <p:spPr>
          <a:xfrm>
            <a:off x="300672" y="1114360"/>
            <a:ext cx="313053" cy="316616"/>
          </a:xfrm>
          <a:prstGeom prst="rect">
            <a:avLst/>
          </a:prstGeom>
        </p:spPr>
      </p:pic>
    </p:spTree>
    <p:extLst>
      <p:ext uri="{BB962C8B-B14F-4D97-AF65-F5344CB8AC3E}">
        <p14:creationId xmlns:p14="http://schemas.microsoft.com/office/powerpoint/2010/main" val="42522403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200" y="217256"/>
            <a:ext cx="6885710"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What </a:t>
            </a:r>
            <a:r>
              <a:rPr lang="en-US" dirty="0" smtClean="0"/>
              <a:t>Happens To Charged Particles </a:t>
            </a:r>
            <a:r>
              <a:rPr lang="en-US" dirty="0"/>
              <a:t>I</a:t>
            </a:r>
            <a:r>
              <a:rPr lang="en-US" dirty="0" smtClean="0"/>
              <a:t>n A Purely </a:t>
            </a:r>
            <a:r>
              <a:rPr lang="en-US" dirty="0" err="1"/>
              <a:t>T</a:t>
            </a:r>
            <a:r>
              <a:rPr lang="en-US" dirty="0" err="1" smtClean="0"/>
              <a:t>oroidal</a:t>
            </a:r>
            <a:r>
              <a:rPr lang="en-US" dirty="0" smtClean="0"/>
              <a:t> </a:t>
            </a:r>
            <a:r>
              <a:rPr lang="en-US" dirty="0"/>
              <a:t>M</a:t>
            </a:r>
            <a:r>
              <a:rPr lang="en-US" dirty="0" smtClean="0"/>
              <a:t>agnetic </a:t>
            </a:r>
            <a:r>
              <a:rPr lang="en-US" dirty="0"/>
              <a:t>F</a:t>
            </a:r>
            <a:r>
              <a:rPr lang="en-US" dirty="0" smtClean="0"/>
              <a:t>ield</a:t>
            </a:r>
            <a:r>
              <a:rPr lang="en-US" dirty="0" smtClean="0"/>
              <a:t>?</a:t>
            </a:r>
          </a:p>
        </p:txBody>
      </p:sp>
      <p:pic>
        <p:nvPicPr>
          <p:cNvPr id="10" name="Picture 9"/>
          <p:cNvPicPr>
            <a:picLocks noChangeAspect="1"/>
          </p:cNvPicPr>
          <p:nvPr/>
        </p:nvPicPr>
        <p:blipFill rotWithShape="1">
          <a:blip r:embed="rId2"/>
          <a:srcRect r="68561"/>
          <a:stretch/>
        </p:blipFill>
        <p:spPr>
          <a:xfrm>
            <a:off x="3203999" y="3860116"/>
            <a:ext cx="313053" cy="316616"/>
          </a:xfrm>
          <a:prstGeom prst="rect">
            <a:avLst/>
          </a:prstGeom>
        </p:spPr>
      </p:pic>
      <p:sp>
        <p:nvSpPr>
          <p:cNvPr id="18" name="Oval 17"/>
          <p:cNvSpPr/>
          <p:nvPr/>
        </p:nvSpPr>
        <p:spPr>
          <a:xfrm>
            <a:off x="4777034" y="3374170"/>
            <a:ext cx="2142947" cy="2142947"/>
          </a:xfrm>
          <a:prstGeom prst="ellipse">
            <a:avLst/>
          </a:prstGeom>
          <a:gradFill flip="none" rotWithShape="1">
            <a:gsLst>
              <a:gs pos="0">
                <a:srgbClr val="FF00FF">
                  <a:alpha val="34000"/>
                </a:srgbClr>
              </a:gs>
              <a:gs pos="69000">
                <a:schemeClr val="bg1"/>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74841" y="3374170"/>
            <a:ext cx="2142947" cy="2142947"/>
          </a:xfrm>
          <a:prstGeom prst="ellipse">
            <a:avLst/>
          </a:prstGeom>
          <a:gradFill flip="none" rotWithShape="1">
            <a:gsLst>
              <a:gs pos="0">
                <a:srgbClr val="FF00FF">
                  <a:alpha val="34000"/>
                </a:srgbClr>
              </a:gs>
              <a:gs pos="69000">
                <a:schemeClr val="bg1"/>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c 19"/>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4346752" y="1641711"/>
            <a:ext cx="4518240" cy="738363"/>
          </a:xfrm>
          <a:prstGeom prst="rect">
            <a:avLst/>
          </a:prstGeom>
        </p:spPr>
      </p:pic>
      <p:grpSp>
        <p:nvGrpSpPr>
          <p:cNvPr id="3" name="Group 2"/>
          <p:cNvGrpSpPr/>
          <p:nvPr/>
        </p:nvGrpSpPr>
        <p:grpSpPr>
          <a:xfrm>
            <a:off x="5306479" y="3583117"/>
            <a:ext cx="1022424" cy="753694"/>
            <a:chOff x="5306479" y="3583117"/>
            <a:chExt cx="1022424" cy="753694"/>
          </a:xfrm>
        </p:grpSpPr>
        <p:cxnSp>
          <p:nvCxnSpPr>
            <p:cNvPr id="23" name="Straight Arrow Connector 22"/>
            <p:cNvCxnSpPr/>
            <p:nvPr/>
          </p:nvCxnSpPr>
          <p:spPr>
            <a:xfrm flipV="1">
              <a:off x="5889034" y="3593626"/>
              <a:ext cx="0" cy="74318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67343" y="3751752"/>
              <a:ext cx="461560" cy="461665"/>
            </a:xfrm>
            <a:prstGeom prst="rect">
              <a:avLst/>
            </a:prstGeom>
            <a:noFill/>
          </p:spPr>
          <p:txBody>
            <a:bodyPr wrap="none" rtlCol="0">
              <a:spAutoFit/>
            </a:bodyPr>
            <a:lstStyle/>
            <a:p>
              <a:r>
                <a:rPr lang="en-US" sz="1200" b="1" dirty="0" smtClean="0"/>
                <a:t>Ion </a:t>
              </a:r>
            </a:p>
            <a:p>
              <a:r>
                <a:rPr lang="en-US" sz="1200" b="1" dirty="0" smtClean="0"/>
                <a:t>drift</a:t>
              </a:r>
              <a:endParaRPr lang="en-US" sz="1200" b="1" dirty="0"/>
            </a:p>
          </p:txBody>
        </p:sp>
        <p:sp>
          <p:nvSpPr>
            <p:cNvPr id="22" name="TextBox 21"/>
            <p:cNvSpPr txBox="1"/>
            <p:nvPr/>
          </p:nvSpPr>
          <p:spPr>
            <a:xfrm>
              <a:off x="5424994" y="3613252"/>
              <a:ext cx="277916" cy="276999"/>
            </a:xfrm>
            <a:prstGeom prst="rect">
              <a:avLst/>
            </a:prstGeom>
            <a:noFill/>
          </p:spPr>
          <p:txBody>
            <a:bodyPr wrap="none" rtlCol="0">
              <a:spAutoFit/>
            </a:bodyPr>
            <a:lstStyle/>
            <a:p>
              <a:r>
                <a:rPr lang="en-US" sz="1200" dirty="0" smtClean="0"/>
                <a:t>+</a:t>
              </a:r>
              <a:endParaRPr lang="en-US" sz="1200" dirty="0"/>
            </a:p>
          </p:txBody>
        </p:sp>
        <p:sp>
          <p:nvSpPr>
            <p:cNvPr id="34" name="TextBox 33"/>
            <p:cNvSpPr txBox="1"/>
            <p:nvPr/>
          </p:nvSpPr>
          <p:spPr>
            <a:xfrm>
              <a:off x="5577394" y="3765652"/>
              <a:ext cx="277916" cy="276999"/>
            </a:xfrm>
            <a:prstGeom prst="rect">
              <a:avLst/>
            </a:prstGeom>
            <a:noFill/>
          </p:spPr>
          <p:txBody>
            <a:bodyPr wrap="none" rtlCol="0">
              <a:spAutoFit/>
            </a:bodyPr>
            <a:lstStyle/>
            <a:p>
              <a:r>
                <a:rPr lang="en-US" sz="1200" dirty="0" smtClean="0"/>
                <a:t>+</a:t>
              </a:r>
              <a:endParaRPr lang="en-US" sz="1200" dirty="0"/>
            </a:p>
          </p:txBody>
        </p:sp>
        <p:sp>
          <p:nvSpPr>
            <p:cNvPr id="36" name="TextBox 35"/>
            <p:cNvSpPr txBox="1"/>
            <p:nvPr/>
          </p:nvSpPr>
          <p:spPr>
            <a:xfrm>
              <a:off x="5306479" y="3748726"/>
              <a:ext cx="277916" cy="276999"/>
            </a:xfrm>
            <a:prstGeom prst="rect">
              <a:avLst/>
            </a:prstGeom>
            <a:noFill/>
          </p:spPr>
          <p:txBody>
            <a:bodyPr wrap="none" rtlCol="0">
              <a:spAutoFit/>
            </a:bodyPr>
            <a:lstStyle/>
            <a:p>
              <a:r>
                <a:rPr lang="en-US" sz="1200" dirty="0" smtClean="0"/>
                <a:t>+</a:t>
              </a:r>
              <a:endParaRPr lang="en-US" sz="1200" dirty="0"/>
            </a:p>
          </p:txBody>
        </p:sp>
        <p:sp>
          <p:nvSpPr>
            <p:cNvPr id="40" name="TextBox 39"/>
            <p:cNvSpPr txBox="1"/>
            <p:nvPr/>
          </p:nvSpPr>
          <p:spPr>
            <a:xfrm>
              <a:off x="6007710" y="3583117"/>
              <a:ext cx="277916" cy="276999"/>
            </a:xfrm>
            <a:prstGeom prst="rect">
              <a:avLst/>
            </a:prstGeom>
            <a:noFill/>
          </p:spPr>
          <p:txBody>
            <a:bodyPr wrap="none" rtlCol="0">
              <a:spAutoFit/>
            </a:bodyPr>
            <a:lstStyle/>
            <a:p>
              <a:r>
                <a:rPr lang="en-US" sz="1200" dirty="0" smtClean="0"/>
                <a:t>+</a:t>
              </a:r>
              <a:endParaRPr lang="en-US" sz="1200" dirty="0"/>
            </a:p>
          </p:txBody>
        </p:sp>
      </p:grpSp>
      <p:grpSp>
        <p:nvGrpSpPr>
          <p:cNvPr id="4" name="Group 3"/>
          <p:cNvGrpSpPr/>
          <p:nvPr/>
        </p:nvGrpSpPr>
        <p:grpSpPr>
          <a:xfrm>
            <a:off x="5327569" y="4630322"/>
            <a:ext cx="1350610" cy="743185"/>
            <a:chOff x="5327569" y="4630322"/>
            <a:chExt cx="1350610" cy="743185"/>
          </a:xfrm>
        </p:grpSpPr>
        <p:cxnSp>
          <p:nvCxnSpPr>
            <p:cNvPr id="24" name="Straight Arrow Connector 23"/>
            <p:cNvCxnSpPr/>
            <p:nvPr/>
          </p:nvCxnSpPr>
          <p:spPr>
            <a:xfrm flipH="1">
              <a:off x="5889034" y="4630322"/>
              <a:ext cx="0" cy="7431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874879" y="4721494"/>
              <a:ext cx="803300" cy="461665"/>
            </a:xfrm>
            <a:prstGeom prst="rect">
              <a:avLst/>
            </a:prstGeom>
            <a:noFill/>
          </p:spPr>
          <p:txBody>
            <a:bodyPr wrap="none" rtlCol="0">
              <a:spAutoFit/>
            </a:bodyPr>
            <a:lstStyle/>
            <a:p>
              <a:r>
                <a:rPr lang="en-US" sz="1200" b="1" dirty="0" smtClean="0"/>
                <a:t>Electron</a:t>
              </a:r>
            </a:p>
            <a:p>
              <a:r>
                <a:rPr lang="en-US" sz="1200" b="1" dirty="0" smtClean="0"/>
                <a:t>drift</a:t>
              </a:r>
              <a:endParaRPr lang="en-US" sz="1200" b="1" dirty="0"/>
            </a:p>
          </p:txBody>
        </p:sp>
        <p:sp>
          <p:nvSpPr>
            <p:cNvPr id="37" name="TextBox 36"/>
            <p:cNvSpPr txBox="1"/>
            <p:nvPr/>
          </p:nvSpPr>
          <p:spPr>
            <a:xfrm>
              <a:off x="5327569" y="4902525"/>
              <a:ext cx="235762" cy="276999"/>
            </a:xfrm>
            <a:prstGeom prst="rect">
              <a:avLst/>
            </a:prstGeom>
            <a:noFill/>
          </p:spPr>
          <p:txBody>
            <a:bodyPr wrap="none" rtlCol="0">
              <a:spAutoFit/>
            </a:bodyPr>
            <a:lstStyle/>
            <a:p>
              <a:r>
                <a:rPr lang="en-US" sz="1200" dirty="0" smtClean="0"/>
                <a:t>-</a:t>
              </a:r>
              <a:endParaRPr lang="en-US" sz="1200" dirty="0"/>
            </a:p>
          </p:txBody>
        </p:sp>
        <p:sp>
          <p:nvSpPr>
            <p:cNvPr id="38" name="TextBox 37"/>
            <p:cNvSpPr txBox="1"/>
            <p:nvPr/>
          </p:nvSpPr>
          <p:spPr>
            <a:xfrm>
              <a:off x="5479969" y="5054925"/>
              <a:ext cx="235762" cy="276999"/>
            </a:xfrm>
            <a:prstGeom prst="rect">
              <a:avLst/>
            </a:prstGeom>
            <a:noFill/>
          </p:spPr>
          <p:txBody>
            <a:bodyPr wrap="none" rtlCol="0">
              <a:spAutoFit/>
            </a:bodyPr>
            <a:lstStyle/>
            <a:p>
              <a:r>
                <a:rPr lang="en-US" sz="1200" dirty="0" smtClean="0"/>
                <a:t>-</a:t>
              </a:r>
              <a:endParaRPr lang="en-US" sz="1200" dirty="0"/>
            </a:p>
          </p:txBody>
        </p:sp>
        <p:sp>
          <p:nvSpPr>
            <p:cNvPr id="39" name="TextBox 38"/>
            <p:cNvSpPr txBox="1"/>
            <p:nvPr/>
          </p:nvSpPr>
          <p:spPr>
            <a:xfrm>
              <a:off x="5604148" y="4943929"/>
              <a:ext cx="235762" cy="276999"/>
            </a:xfrm>
            <a:prstGeom prst="rect">
              <a:avLst/>
            </a:prstGeom>
            <a:noFill/>
          </p:spPr>
          <p:txBody>
            <a:bodyPr wrap="none" rtlCol="0">
              <a:spAutoFit/>
            </a:bodyPr>
            <a:lstStyle/>
            <a:p>
              <a:r>
                <a:rPr lang="en-US" sz="1200" dirty="0" smtClean="0"/>
                <a:t>-</a:t>
              </a:r>
              <a:endParaRPr lang="en-US" sz="1200" dirty="0"/>
            </a:p>
          </p:txBody>
        </p:sp>
        <p:sp>
          <p:nvSpPr>
            <p:cNvPr id="41" name="TextBox 40"/>
            <p:cNvSpPr txBox="1"/>
            <p:nvPr/>
          </p:nvSpPr>
          <p:spPr>
            <a:xfrm>
              <a:off x="5954095" y="5077515"/>
              <a:ext cx="235762" cy="276999"/>
            </a:xfrm>
            <a:prstGeom prst="rect">
              <a:avLst/>
            </a:prstGeom>
            <a:noFill/>
          </p:spPr>
          <p:txBody>
            <a:bodyPr wrap="none" rtlCol="0">
              <a:spAutoFit/>
            </a:bodyPr>
            <a:lstStyle/>
            <a:p>
              <a:r>
                <a:rPr lang="en-US" sz="1200" dirty="0" smtClean="0"/>
                <a:t>-</a:t>
              </a:r>
              <a:endParaRPr lang="en-US" sz="1200" dirty="0"/>
            </a:p>
          </p:txBody>
        </p:sp>
      </p:gr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42" name="Rectangle 41"/>
          <p:cNvSpPr/>
          <p:nvPr/>
        </p:nvSpPr>
        <p:spPr>
          <a:xfrm>
            <a:off x="439154" y="2844517"/>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sp>
        <p:nvSpPr>
          <p:cNvPr id="46" name="Arc 45"/>
          <p:cNvSpPr/>
          <p:nvPr/>
        </p:nvSpPr>
        <p:spPr>
          <a:xfrm>
            <a:off x="1157230" y="4216087"/>
            <a:ext cx="5465703" cy="3847353"/>
          </a:xfrm>
          <a:prstGeom prst="arc">
            <a:avLst>
              <a:gd name="adj1" fmla="val 14785584"/>
              <a:gd name="adj2" fmla="val 17619554"/>
            </a:avLst>
          </a:prstGeom>
          <a:ln>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flipV="1">
            <a:off x="3885259" y="2380074"/>
            <a:ext cx="0" cy="35748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457199" y="1039518"/>
            <a:ext cx="7278256" cy="923330"/>
          </a:xfrm>
          <a:prstGeom prst="rect">
            <a:avLst/>
          </a:prstGeom>
          <a:noFill/>
        </p:spPr>
        <p:txBody>
          <a:bodyPr wrap="square" rtlCol="0">
            <a:spAutoFit/>
          </a:bodyPr>
          <a:lstStyle/>
          <a:p>
            <a:pPr marL="285750" indent="-285750">
              <a:buFont typeface="Arial"/>
              <a:buChar char="•"/>
            </a:pPr>
            <a:r>
              <a:rPr lang="en-US" b="1" dirty="0" smtClean="0"/>
              <a:t>Charged particles in a curved magnetic field will experience both </a:t>
            </a:r>
            <a:r>
              <a:rPr lang="en-US" b="1" dirty="0"/>
              <a:t>∇</a:t>
            </a:r>
            <a:r>
              <a:rPr lang="en-US" b="1" dirty="0" smtClean="0"/>
              <a:t>B and curvature drift: these effects add  </a:t>
            </a:r>
          </a:p>
          <a:p>
            <a:pPr marL="285750" indent="-285750">
              <a:buFont typeface="Arial"/>
              <a:buChar char="•"/>
            </a:pPr>
            <a:endParaRPr lang="en-US" b="1" dirty="0" smtClean="0"/>
          </a:p>
        </p:txBody>
      </p:sp>
      <p:sp>
        <p:nvSpPr>
          <p:cNvPr id="32" name="TextBox 31"/>
          <p:cNvSpPr txBox="1"/>
          <p:nvPr/>
        </p:nvSpPr>
        <p:spPr>
          <a:xfrm>
            <a:off x="3741630" y="2080012"/>
            <a:ext cx="279043" cy="338554"/>
          </a:xfrm>
          <a:prstGeom prst="rect">
            <a:avLst/>
          </a:prstGeom>
          <a:noFill/>
        </p:spPr>
        <p:txBody>
          <a:bodyPr wrap="none" rtlCol="0">
            <a:spAutoFit/>
          </a:bodyPr>
          <a:lstStyle/>
          <a:p>
            <a:r>
              <a:rPr lang="en-US" sz="1600" b="1" dirty="0" smtClean="0"/>
              <a:t>z</a:t>
            </a:r>
            <a:endParaRPr lang="en-US" sz="1600" b="1" dirty="0"/>
          </a:p>
        </p:txBody>
      </p:sp>
      <p:sp>
        <p:nvSpPr>
          <p:cNvPr id="33" name="TextBox 32"/>
          <p:cNvSpPr txBox="1"/>
          <p:nvPr/>
        </p:nvSpPr>
        <p:spPr>
          <a:xfrm>
            <a:off x="4183610" y="2414037"/>
            <a:ext cx="349374" cy="461665"/>
          </a:xfrm>
          <a:prstGeom prst="rect">
            <a:avLst/>
          </a:prstGeom>
          <a:noFill/>
        </p:spPr>
        <p:txBody>
          <a:bodyPr wrap="none" rtlCol="0">
            <a:spAutoFit/>
          </a:bodyPr>
          <a:lstStyle/>
          <a:p>
            <a:r>
              <a:rPr lang="en-US" sz="2400" dirty="0" err="1" smtClean="0"/>
              <a:t>ɸ</a:t>
            </a:r>
            <a:endParaRPr lang="en-US" sz="2400" dirty="0"/>
          </a:p>
        </p:txBody>
      </p:sp>
    </p:spTree>
    <p:extLst>
      <p:ext uri="{BB962C8B-B14F-4D97-AF65-F5344CB8AC3E}">
        <p14:creationId xmlns:p14="http://schemas.microsoft.com/office/powerpoint/2010/main" val="9581543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5118470" y="3452519"/>
            <a:ext cx="1810917" cy="2064598"/>
          </a:xfrm>
          <a:prstGeom prst="ellipse">
            <a:avLst/>
          </a:prstGeom>
          <a:gradFill flip="none" rotWithShape="1">
            <a:gsLst>
              <a:gs pos="0">
                <a:srgbClr val="FF00FF">
                  <a:alpha val="34000"/>
                </a:srgbClr>
              </a:gs>
              <a:gs pos="69000">
                <a:schemeClr val="bg1"/>
              </a:gs>
            </a:gsLst>
            <a:lin ang="108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Charged Particles Will Drift Outward </a:t>
            </a:r>
            <a:endParaRPr lang="en-US" dirty="0" smtClean="0"/>
          </a:p>
        </p:txBody>
      </p:sp>
      <p:sp>
        <p:nvSpPr>
          <p:cNvPr id="18" name="Oval 17"/>
          <p:cNvSpPr/>
          <p:nvPr/>
        </p:nvSpPr>
        <p:spPr>
          <a:xfrm>
            <a:off x="4777034" y="3374170"/>
            <a:ext cx="2142947" cy="2142947"/>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874841" y="3374170"/>
            <a:ext cx="2142947" cy="2142947"/>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c 19"/>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flipV="1">
            <a:off x="5889034" y="3593626"/>
            <a:ext cx="0" cy="74318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889034" y="4630322"/>
            <a:ext cx="0" cy="7431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0" name="Arc 29"/>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flipH="1">
            <a:off x="5545138" y="4116809"/>
            <a:ext cx="0" cy="743185"/>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025502" y="4455603"/>
            <a:ext cx="534869" cy="0"/>
          </a:xfrm>
          <a:prstGeom prst="straightConnector1">
            <a:avLst/>
          </a:prstGeom>
          <a:ln>
            <a:solidFill>
              <a:srgbClr val="8000FF"/>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2"/>
          <a:stretch>
            <a:fillRect/>
          </a:stretch>
        </p:blipFill>
        <p:spPr>
          <a:xfrm>
            <a:off x="7579185" y="4175789"/>
            <a:ext cx="1195320" cy="559627"/>
          </a:xfrm>
          <a:prstGeom prst="rect">
            <a:avLst/>
          </a:prstGeom>
        </p:spPr>
      </p:pic>
      <p:sp>
        <p:nvSpPr>
          <p:cNvPr id="12" name="TextBox 11"/>
          <p:cNvSpPr txBox="1"/>
          <p:nvPr/>
        </p:nvSpPr>
        <p:spPr>
          <a:xfrm>
            <a:off x="5867343" y="3751752"/>
            <a:ext cx="461560" cy="461665"/>
          </a:xfrm>
          <a:prstGeom prst="rect">
            <a:avLst/>
          </a:prstGeom>
          <a:noFill/>
        </p:spPr>
        <p:txBody>
          <a:bodyPr wrap="none" rtlCol="0">
            <a:spAutoFit/>
          </a:bodyPr>
          <a:lstStyle/>
          <a:p>
            <a:r>
              <a:rPr lang="en-US" sz="1200" b="1" dirty="0" smtClean="0"/>
              <a:t>Ion </a:t>
            </a:r>
          </a:p>
          <a:p>
            <a:r>
              <a:rPr lang="en-US" sz="1200" b="1" dirty="0" smtClean="0"/>
              <a:t>drift</a:t>
            </a:r>
            <a:endParaRPr lang="en-US" sz="1200" b="1" dirty="0"/>
          </a:p>
        </p:txBody>
      </p:sp>
      <p:sp>
        <p:nvSpPr>
          <p:cNvPr id="27" name="TextBox 26"/>
          <p:cNvSpPr txBox="1"/>
          <p:nvPr/>
        </p:nvSpPr>
        <p:spPr>
          <a:xfrm>
            <a:off x="5874879" y="4721494"/>
            <a:ext cx="803300" cy="461665"/>
          </a:xfrm>
          <a:prstGeom prst="rect">
            <a:avLst/>
          </a:prstGeom>
          <a:noFill/>
        </p:spPr>
        <p:txBody>
          <a:bodyPr wrap="none" rtlCol="0">
            <a:spAutoFit/>
          </a:bodyPr>
          <a:lstStyle/>
          <a:p>
            <a:r>
              <a:rPr lang="en-US" sz="1200" b="1" dirty="0" smtClean="0"/>
              <a:t>Electron</a:t>
            </a:r>
          </a:p>
          <a:p>
            <a:r>
              <a:rPr lang="en-US" sz="1200" b="1" dirty="0" smtClean="0"/>
              <a:t>drift</a:t>
            </a:r>
            <a:endParaRPr lang="en-US" sz="1200" b="1" dirty="0"/>
          </a:p>
        </p:txBody>
      </p:sp>
      <p:sp>
        <p:nvSpPr>
          <p:cNvPr id="14" name="TextBox 13"/>
          <p:cNvSpPr txBox="1"/>
          <p:nvPr/>
        </p:nvSpPr>
        <p:spPr>
          <a:xfrm>
            <a:off x="5225323" y="4261555"/>
            <a:ext cx="338629" cy="369332"/>
          </a:xfrm>
          <a:prstGeom prst="rect">
            <a:avLst/>
          </a:prstGeom>
          <a:noFill/>
        </p:spPr>
        <p:txBody>
          <a:bodyPr wrap="none" rtlCol="0">
            <a:spAutoFit/>
          </a:bodyPr>
          <a:lstStyle/>
          <a:p>
            <a:r>
              <a:rPr lang="en-US" b="1" dirty="0" smtClean="0">
                <a:latin typeface="Times New Roman"/>
                <a:cs typeface="Times New Roman"/>
              </a:rPr>
              <a:t>E</a:t>
            </a:r>
            <a:endParaRPr lang="en-US" b="1" dirty="0">
              <a:latin typeface="Times New Roman"/>
              <a:cs typeface="Times New Roman"/>
            </a:endParaRPr>
          </a:p>
        </p:txBody>
      </p:sp>
      <p:sp>
        <p:nvSpPr>
          <p:cNvPr id="22" name="TextBox 21"/>
          <p:cNvSpPr txBox="1"/>
          <p:nvPr/>
        </p:nvSpPr>
        <p:spPr>
          <a:xfrm>
            <a:off x="5424994" y="3613252"/>
            <a:ext cx="277916" cy="276999"/>
          </a:xfrm>
          <a:prstGeom prst="rect">
            <a:avLst/>
          </a:prstGeom>
          <a:noFill/>
        </p:spPr>
        <p:txBody>
          <a:bodyPr wrap="none" rtlCol="0">
            <a:spAutoFit/>
          </a:bodyPr>
          <a:lstStyle/>
          <a:p>
            <a:r>
              <a:rPr lang="en-US" sz="1200" dirty="0" smtClean="0"/>
              <a:t>+</a:t>
            </a:r>
            <a:endParaRPr lang="en-US" sz="1200" dirty="0"/>
          </a:p>
        </p:txBody>
      </p:sp>
      <p:sp>
        <p:nvSpPr>
          <p:cNvPr id="34" name="TextBox 33"/>
          <p:cNvSpPr txBox="1"/>
          <p:nvPr/>
        </p:nvSpPr>
        <p:spPr>
          <a:xfrm>
            <a:off x="5577394" y="3765652"/>
            <a:ext cx="277916" cy="276999"/>
          </a:xfrm>
          <a:prstGeom prst="rect">
            <a:avLst/>
          </a:prstGeom>
          <a:noFill/>
        </p:spPr>
        <p:txBody>
          <a:bodyPr wrap="none" rtlCol="0">
            <a:spAutoFit/>
          </a:bodyPr>
          <a:lstStyle/>
          <a:p>
            <a:r>
              <a:rPr lang="en-US" sz="1200" dirty="0" smtClean="0"/>
              <a:t>+</a:t>
            </a:r>
            <a:endParaRPr lang="en-US" sz="1200" dirty="0"/>
          </a:p>
        </p:txBody>
      </p:sp>
      <p:sp>
        <p:nvSpPr>
          <p:cNvPr id="36" name="TextBox 35"/>
          <p:cNvSpPr txBox="1"/>
          <p:nvPr/>
        </p:nvSpPr>
        <p:spPr>
          <a:xfrm>
            <a:off x="5306479" y="3748726"/>
            <a:ext cx="277916" cy="276999"/>
          </a:xfrm>
          <a:prstGeom prst="rect">
            <a:avLst/>
          </a:prstGeom>
          <a:noFill/>
        </p:spPr>
        <p:txBody>
          <a:bodyPr wrap="none" rtlCol="0">
            <a:spAutoFit/>
          </a:bodyPr>
          <a:lstStyle/>
          <a:p>
            <a:r>
              <a:rPr lang="en-US" sz="1200" dirty="0" smtClean="0"/>
              <a:t>+</a:t>
            </a:r>
            <a:endParaRPr lang="en-US" sz="1200" dirty="0"/>
          </a:p>
        </p:txBody>
      </p:sp>
      <p:sp>
        <p:nvSpPr>
          <p:cNvPr id="37" name="TextBox 36"/>
          <p:cNvSpPr txBox="1"/>
          <p:nvPr/>
        </p:nvSpPr>
        <p:spPr>
          <a:xfrm>
            <a:off x="5327569" y="4902525"/>
            <a:ext cx="235762" cy="276999"/>
          </a:xfrm>
          <a:prstGeom prst="rect">
            <a:avLst/>
          </a:prstGeom>
          <a:noFill/>
        </p:spPr>
        <p:txBody>
          <a:bodyPr wrap="none" rtlCol="0">
            <a:spAutoFit/>
          </a:bodyPr>
          <a:lstStyle/>
          <a:p>
            <a:r>
              <a:rPr lang="en-US" sz="1200" dirty="0" smtClean="0"/>
              <a:t>-</a:t>
            </a:r>
            <a:endParaRPr lang="en-US" sz="1200" dirty="0"/>
          </a:p>
        </p:txBody>
      </p:sp>
      <p:sp>
        <p:nvSpPr>
          <p:cNvPr id="38" name="TextBox 37"/>
          <p:cNvSpPr txBox="1"/>
          <p:nvPr/>
        </p:nvSpPr>
        <p:spPr>
          <a:xfrm>
            <a:off x="5479969" y="5054925"/>
            <a:ext cx="235762" cy="276999"/>
          </a:xfrm>
          <a:prstGeom prst="rect">
            <a:avLst/>
          </a:prstGeom>
          <a:noFill/>
        </p:spPr>
        <p:txBody>
          <a:bodyPr wrap="none" rtlCol="0">
            <a:spAutoFit/>
          </a:bodyPr>
          <a:lstStyle/>
          <a:p>
            <a:r>
              <a:rPr lang="en-US" sz="1200" dirty="0" smtClean="0"/>
              <a:t>-</a:t>
            </a:r>
            <a:endParaRPr lang="en-US" sz="1200" dirty="0"/>
          </a:p>
        </p:txBody>
      </p:sp>
      <p:sp>
        <p:nvSpPr>
          <p:cNvPr id="39" name="TextBox 38"/>
          <p:cNvSpPr txBox="1"/>
          <p:nvPr/>
        </p:nvSpPr>
        <p:spPr>
          <a:xfrm>
            <a:off x="5604148" y="4943929"/>
            <a:ext cx="235762" cy="276999"/>
          </a:xfrm>
          <a:prstGeom prst="rect">
            <a:avLst/>
          </a:prstGeom>
          <a:noFill/>
        </p:spPr>
        <p:txBody>
          <a:bodyPr wrap="none" rtlCol="0">
            <a:spAutoFit/>
          </a:bodyPr>
          <a:lstStyle/>
          <a:p>
            <a:r>
              <a:rPr lang="en-US" sz="1200" dirty="0" smtClean="0"/>
              <a:t>-</a:t>
            </a:r>
            <a:endParaRPr lang="en-US" sz="1200" dirty="0"/>
          </a:p>
        </p:txBody>
      </p:sp>
      <p:sp>
        <p:nvSpPr>
          <p:cNvPr id="40" name="TextBox 39"/>
          <p:cNvSpPr txBox="1"/>
          <p:nvPr/>
        </p:nvSpPr>
        <p:spPr>
          <a:xfrm>
            <a:off x="6007710" y="3583117"/>
            <a:ext cx="277916" cy="276999"/>
          </a:xfrm>
          <a:prstGeom prst="rect">
            <a:avLst/>
          </a:prstGeom>
          <a:noFill/>
        </p:spPr>
        <p:txBody>
          <a:bodyPr wrap="none" rtlCol="0">
            <a:spAutoFit/>
          </a:bodyPr>
          <a:lstStyle/>
          <a:p>
            <a:r>
              <a:rPr lang="en-US" sz="1200" dirty="0" smtClean="0"/>
              <a:t>+</a:t>
            </a:r>
            <a:endParaRPr lang="en-US" sz="1200" dirty="0"/>
          </a:p>
        </p:txBody>
      </p:sp>
      <p:sp>
        <p:nvSpPr>
          <p:cNvPr id="41" name="TextBox 40"/>
          <p:cNvSpPr txBox="1"/>
          <p:nvPr/>
        </p:nvSpPr>
        <p:spPr>
          <a:xfrm>
            <a:off x="5954095" y="5077515"/>
            <a:ext cx="235762" cy="276999"/>
          </a:xfrm>
          <a:prstGeom prst="rect">
            <a:avLst/>
          </a:prstGeom>
          <a:noFill/>
        </p:spPr>
        <p:txBody>
          <a:bodyPr wrap="none" rtlCol="0">
            <a:spAutoFit/>
          </a:bodyPr>
          <a:lstStyle/>
          <a:p>
            <a:r>
              <a:rPr lang="en-US" sz="1200" dirty="0" smtClean="0"/>
              <a:t>-</a:t>
            </a:r>
            <a:endParaRPr lang="en-US" sz="1200" dirty="0"/>
          </a:p>
        </p:txBody>
      </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42" name="Oval 41"/>
          <p:cNvSpPr/>
          <p:nvPr/>
        </p:nvSpPr>
        <p:spPr>
          <a:xfrm flipH="1">
            <a:off x="886182" y="3413897"/>
            <a:ext cx="1810917" cy="2064598"/>
          </a:xfrm>
          <a:prstGeom prst="ellipse">
            <a:avLst/>
          </a:prstGeom>
          <a:gradFill flip="none" rotWithShape="1">
            <a:gsLst>
              <a:gs pos="0">
                <a:srgbClr val="FF00FF">
                  <a:alpha val="34000"/>
                </a:srgbClr>
              </a:gs>
              <a:gs pos="69000">
                <a:schemeClr val="bg1"/>
              </a:gs>
            </a:gsLst>
            <a:lin ang="10800000" scaled="0"/>
            <a:tileRect/>
          </a:gra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439154" y="2844517"/>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pic>
        <p:nvPicPr>
          <p:cNvPr id="47" name="Picture 46"/>
          <p:cNvPicPr>
            <a:picLocks noChangeAspect="1"/>
          </p:cNvPicPr>
          <p:nvPr/>
        </p:nvPicPr>
        <p:blipFill rotWithShape="1">
          <a:blip r:embed="rId3"/>
          <a:srcRect r="68561"/>
          <a:stretch/>
        </p:blipFill>
        <p:spPr>
          <a:xfrm>
            <a:off x="3203999" y="3860116"/>
            <a:ext cx="313053" cy="316616"/>
          </a:xfrm>
          <a:prstGeom prst="rect">
            <a:avLst/>
          </a:prstGeom>
        </p:spPr>
      </p:pic>
      <p:sp>
        <p:nvSpPr>
          <p:cNvPr id="48" name="Arc 47"/>
          <p:cNvSpPr/>
          <p:nvPr/>
        </p:nvSpPr>
        <p:spPr>
          <a:xfrm>
            <a:off x="1157230" y="4216087"/>
            <a:ext cx="5465703" cy="3847353"/>
          </a:xfrm>
          <a:prstGeom prst="arc">
            <a:avLst>
              <a:gd name="adj1" fmla="val 14785584"/>
              <a:gd name="adj2" fmla="val 17619554"/>
            </a:avLst>
          </a:prstGeom>
          <a:ln>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Connector 25"/>
          <p:cNvCxnSpPr/>
          <p:nvPr/>
        </p:nvCxnSpPr>
        <p:spPr>
          <a:xfrm flipV="1">
            <a:off x="3885259" y="2380074"/>
            <a:ext cx="0" cy="35748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411099" y="5937662"/>
            <a:ext cx="7451356" cy="646331"/>
          </a:xfrm>
          <a:prstGeom prst="rect">
            <a:avLst/>
          </a:prstGeom>
        </p:spPr>
        <p:txBody>
          <a:bodyPr wrap="square">
            <a:spAutoFit/>
          </a:bodyPr>
          <a:lstStyle/>
          <a:p>
            <a:pPr marL="285750" indent="-285750">
              <a:buFont typeface="Arial"/>
              <a:buChar char="•"/>
            </a:pPr>
            <a:r>
              <a:rPr lang="en-US" b="1" dirty="0"/>
              <a:t>This means that no matter what, particles in a torus with a purely </a:t>
            </a:r>
            <a:r>
              <a:rPr lang="en-US" b="1" dirty="0" err="1"/>
              <a:t>toroidal</a:t>
            </a:r>
            <a:r>
              <a:rPr lang="en-US" b="1" dirty="0"/>
              <a:t> field will drift </a:t>
            </a:r>
            <a:r>
              <a:rPr lang="en-US" b="1" dirty="0" smtClean="0"/>
              <a:t>radially out </a:t>
            </a:r>
            <a:r>
              <a:rPr lang="en-US" b="1" dirty="0"/>
              <a:t>and hit the walls.  </a:t>
            </a:r>
          </a:p>
        </p:txBody>
      </p:sp>
      <p:pic>
        <p:nvPicPr>
          <p:cNvPr id="43" name="Picture 42"/>
          <p:cNvPicPr>
            <a:picLocks noChangeAspect="1"/>
          </p:cNvPicPr>
          <p:nvPr/>
        </p:nvPicPr>
        <p:blipFill>
          <a:blip r:embed="rId4"/>
          <a:stretch>
            <a:fillRect/>
          </a:stretch>
        </p:blipFill>
        <p:spPr>
          <a:xfrm>
            <a:off x="4346752" y="1641711"/>
            <a:ext cx="4518240" cy="738363"/>
          </a:xfrm>
          <a:prstGeom prst="rect">
            <a:avLst/>
          </a:prstGeom>
        </p:spPr>
      </p:pic>
      <p:sp>
        <p:nvSpPr>
          <p:cNvPr id="44" name="TextBox 43"/>
          <p:cNvSpPr txBox="1"/>
          <p:nvPr/>
        </p:nvSpPr>
        <p:spPr>
          <a:xfrm>
            <a:off x="457199" y="1039518"/>
            <a:ext cx="7278256" cy="923330"/>
          </a:xfrm>
          <a:prstGeom prst="rect">
            <a:avLst/>
          </a:prstGeom>
          <a:noFill/>
        </p:spPr>
        <p:txBody>
          <a:bodyPr wrap="square" rtlCol="0">
            <a:spAutoFit/>
          </a:bodyPr>
          <a:lstStyle/>
          <a:p>
            <a:pPr marL="285750" indent="-285750">
              <a:buFont typeface="Arial"/>
              <a:buChar char="•"/>
            </a:pPr>
            <a:r>
              <a:rPr lang="en-US" b="1" dirty="0" smtClean="0"/>
              <a:t>Charged particles in a curved magnetic field will experience both </a:t>
            </a:r>
            <a:r>
              <a:rPr lang="en-US" b="1" dirty="0"/>
              <a:t>∇</a:t>
            </a:r>
            <a:r>
              <a:rPr lang="en-US" b="1" dirty="0" smtClean="0"/>
              <a:t>B and curvature drift  </a:t>
            </a:r>
          </a:p>
          <a:p>
            <a:pPr marL="285750" indent="-285750">
              <a:buFont typeface="Arial"/>
              <a:buChar char="•"/>
            </a:pPr>
            <a:endParaRPr lang="en-US" b="1" dirty="0" smtClean="0"/>
          </a:p>
        </p:txBody>
      </p:sp>
      <p:sp>
        <p:nvSpPr>
          <p:cNvPr id="4" name="TextBox 3"/>
          <p:cNvSpPr txBox="1"/>
          <p:nvPr/>
        </p:nvSpPr>
        <p:spPr>
          <a:xfrm>
            <a:off x="3741630" y="2080012"/>
            <a:ext cx="279043" cy="338554"/>
          </a:xfrm>
          <a:prstGeom prst="rect">
            <a:avLst/>
          </a:prstGeom>
          <a:noFill/>
        </p:spPr>
        <p:txBody>
          <a:bodyPr wrap="none" rtlCol="0">
            <a:spAutoFit/>
          </a:bodyPr>
          <a:lstStyle/>
          <a:p>
            <a:r>
              <a:rPr lang="en-US" sz="1600" b="1" dirty="0" smtClean="0"/>
              <a:t>z</a:t>
            </a:r>
            <a:endParaRPr lang="en-US" sz="1600" b="1" dirty="0"/>
          </a:p>
        </p:txBody>
      </p:sp>
      <p:sp>
        <p:nvSpPr>
          <p:cNvPr id="5" name="TextBox 4"/>
          <p:cNvSpPr txBox="1"/>
          <p:nvPr/>
        </p:nvSpPr>
        <p:spPr>
          <a:xfrm>
            <a:off x="4183610" y="2414037"/>
            <a:ext cx="349374" cy="461665"/>
          </a:xfrm>
          <a:prstGeom prst="rect">
            <a:avLst/>
          </a:prstGeom>
          <a:noFill/>
        </p:spPr>
        <p:txBody>
          <a:bodyPr wrap="none" rtlCol="0">
            <a:spAutoFit/>
          </a:bodyPr>
          <a:lstStyle/>
          <a:p>
            <a:r>
              <a:rPr lang="en-US" sz="2400" dirty="0" err="1" smtClean="0"/>
              <a:t>ɸ</a:t>
            </a:r>
            <a:endParaRPr lang="en-US" sz="2400" dirty="0"/>
          </a:p>
        </p:txBody>
      </p:sp>
    </p:spTree>
    <p:extLst>
      <p:ext uri="{BB962C8B-B14F-4D97-AF65-F5344CB8AC3E}">
        <p14:creationId xmlns:p14="http://schemas.microsoft.com/office/powerpoint/2010/main" val="22444109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err="1" smtClean="0"/>
              <a:t>Tokamak</a:t>
            </a:r>
            <a:r>
              <a:rPr lang="en-US" dirty="0" smtClean="0"/>
              <a:t> Solution: Add </a:t>
            </a:r>
            <a:r>
              <a:rPr lang="en-US" dirty="0" err="1"/>
              <a:t>P</a:t>
            </a:r>
            <a:r>
              <a:rPr lang="en-US" dirty="0" err="1" smtClean="0"/>
              <a:t>oloidal</a:t>
            </a:r>
            <a:r>
              <a:rPr lang="en-US" dirty="0" smtClean="0"/>
              <a:t> Magnetic </a:t>
            </a:r>
            <a:r>
              <a:rPr lang="en-US" dirty="0"/>
              <a:t>F</a:t>
            </a:r>
            <a:r>
              <a:rPr lang="en-US" dirty="0" smtClean="0"/>
              <a:t>ield</a:t>
            </a:r>
          </a:p>
        </p:txBody>
      </p:sp>
      <p:sp>
        <p:nvSpPr>
          <p:cNvPr id="20" name="Arc 19"/>
          <p:cNvSpPr/>
          <p:nvPr/>
        </p:nvSpPr>
        <p:spPr>
          <a:xfrm>
            <a:off x="1147705" y="3029183"/>
            <a:ext cx="5465703" cy="1627482"/>
          </a:xfrm>
          <a:prstGeom prst="arc">
            <a:avLst>
              <a:gd name="adj1" fmla="val 11102368"/>
              <a:gd name="adj2" fmla="val 21145692"/>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1460020" y="5239925"/>
            <a:ext cx="4852348" cy="1627482"/>
          </a:xfrm>
          <a:prstGeom prst="arc">
            <a:avLst>
              <a:gd name="adj1" fmla="val 12159423"/>
              <a:gd name="adj2" fmla="val 20214794"/>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a:off x="721921" y="2747579"/>
            <a:ext cx="5883951" cy="2195416"/>
          </a:xfrm>
          <a:prstGeom prst="arc">
            <a:avLst>
              <a:gd name="adj1" fmla="val 11192399"/>
              <a:gd name="adj2" fmla="val 12356716"/>
            </a:avLst>
          </a:prstGeom>
          <a:ln>
            <a:headEnd type="arrow"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7253111" y="5409259"/>
            <a:ext cx="184666" cy="369332"/>
          </a:xfrm>
          <a:prstGeom prst="rect">
            <a:avLst/>
          </a:prstGeom>
          <a:noFill/>
        </p:spPr>
        <p:txBody>
          <a:bodyPr wrap="none" rtlCol="0">
            <a:spAutoFit/>
          </a:bodyPr>
          <a:lstStyle/>
          <a:p>
            <a:endParaRPr lang="en-US" dirty="0"/>
          </a:p>
        </p:txBody>
      </p:sp>
      <p:sp>
        <p:nvSpPr>
          <p:cNvPr id="49" name="Oval 48"/>
          <p:cNvSpPr/>
          <p:nvPr/>
        </p:nvSpPr>
        <p:spPr>
          <a:xfrm>
            <a:off x="874841" y="3382727"/>
            <a:ext cx="2142947" cy="2142947"/>
          </a:xfrm>
          <a:prstGeom prst="ellipse">
            <a:avLst/>
          </a:prstGeom>
          <a:gradFill flip="none" rotWithShape="1">
            <a:gsLst>
              <a:gs pos="0">
                <a:srgbClr val="FF00FF">
                  <a:alpha val="34000"/>
                </a:srgbClr>
              </a:gs>
              <a:gs pos="69000">
                <a:schemeClr val="bg1"/>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770684" y="3383695"/>
            <a:ext cx="2142947" cy="2142947"/>
          </a:xfrm>
          <a:prstGeom prst="ellipse">
            <a:avLst/>
          </a:prstGeom>
          <a:gradFill flip="none" rotWithShape="1">
            <a:gsLst>
              <a:gs pos="0">
                <a:srgbClr val="FF00FF">
                  <a:alpha val="34000"/>
                </a:srgbClr>
              </a:gs>
              <a:gs pos="68000">
                <a:schemeClr val="bg1">
                  <a:alpha val="0"/>
                </a:schemeClr>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122610" y="2804784"/>
            <a:ext cx="4926052" cy="3188342"/>
            <a:chOff x="2122610" y="2804784"/>
            <a:chExt cx="4926052" cy="3188342"/>
          </a:xfrm>
        </p:grpSpPr>
        <p:sp>
          <p:nvSpPr>
            <p:cNvPr id="44" name="Arc 43"/>
            <p:cNvSpPr/>
            <p:nvPr/>
          </p:nvSpPr>
          <p:spPr>
            <a:xfrm rot="20992192">
              <a:off x="2122610" y="2804784"/>
              <a:ext cx="4244963" cy="2588485"/>
            </a:xfrm>
            <a:prstGeom prst="arc">
              <a:avLst>
                <a:gd name="adj1" fmla="val 12434840"/>
                <a:gd name="adj2" fmla="val 14255041"/>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2" name="Picture 61"/>
            <p:cNvPicPr>
              <a:picLocks noChangeAspect="1"/>
            </p:cNvPicPr>
            <p:nvPr/>
          </p:nvPicPr>
          <p:blipFill rotWithShape="1">
            <a:blip r:embed="rId3"/>
            <a:srcRect r="68561"/>
            <a:stretch/>
          </p:blipFill>
          <p:spPr>
            <a:xfrm>
              <a:off x="3203999" y="3558491"/>
              <a:ext cx="313053" cy="316616"/>
            </a:xfrm>
            <a:prstGeom prst="rect">
              <a:avLst/>
            </a:prstGeom>
          </p:spPr>
        </p:pic>
        <p:grpSp>
          <p:nvGrpSpPr>
            <p:cNvPr id="5" name="Group 4"/>
            <p:cNvGrpSpPr/>
            <p:nvPr/>
          </p:nvGrpSpPr>
          <p:grpSpPr>
            <a:xfrm>
              <a:off x="2651299" y="3303041"/>
              <a:ext cx="4397363" cy="2690085"/>
              <a:chOff x="2651299" y="3303041"/>
              <a:chExt cx="4397363" cy="2690086"/>
            </a:xfrm>
          </p:grpSpPr>
          <p:sp>
            <p:nvSpPr>
              <p:cNvPr id="43" name="Arc 42"/>
              <p:cNvSpPr/>
              <p:nvPr/>
            </p:nvSpPr>
            <p:spPr>
              <a:xfrm rot="20484947">
                <a:off x="2651299" y="3404642"/>
                <a:ext cx="4244963" cy="2588485"/>
              </a:xfrm>
              <a:prstGeom prst="arc">
                <a:avLst>
                  <a:gd name="adj1" fmla="val 12560376"/>
                  <a:gd name="adj2" fmla="val 2013579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rot="20484947">
                <a:off x="2803699" y="3303041"/>
                <a:ext cx="4244963" cy="2588485"/>
              </a:xfrm>
              <a:prstGeom prst="arc">
                <a:avLst>
                  <a:gd name="adj1" fmla="val 13645648"/>
                  <a:gd name="adj2" fmla="val 13917529"/>
                </a:avLst>
              </a:prstGeom>
              <a:ln>
                <a:solidFill>
                  <a:schemeClr val="tx1"/>
                </a:solidFill>
                <a:head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6" name="Group 5"/>
          <p:cNvGrpSpPr/>
          <p:nvPr/>
        </p:nvGrpSpPr>
        <p:grpSpPr>
          <a:xfrm>
            <a:off x="5287328" y="3477676"/>
            <a:ext cx="1199665" cy="1556769"/>
            <a:chOff x="5287328" y="3477676"/>
            <a:chExt cx="1199665" cy="1556769"/>
          </a:xfrm>
        </p:grpSpPr>
        <p:grpSp>
          <p:nvGrpSpPr>
            <p:cNvPr id="55" name="Group 54"/>
            <p:cNvGrpSpPr/>
            <p:nvPr/>
          </p:nvGrpSpPr>
          <p:grpSpPr>
            <a:xfrm>
              <a:off x="5820651" y="4383743"/>
              <a:ext cx="165005" cy="159997"/>
              <a:chOff x="393576" y="3099642"/>
              <a:chExt cx="165005" cy="159997"/>
            </a:xfrm>
          </p:grpSpPr>
          <p:sp>
            <p:nvSpPr>
              <p:cNvPr id="56" name="Oval 55"/>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7" name="Oval 56"/>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sp>
          <p:nvSpPr>
            <p:cNvPr id="4" name="Rectangle 3"/>
            <p:cNvSpPr/>
            <p:nvPr/>
          </p:nvSpPr>
          <p:spPr>
            <a:xfrm>
              <a:off x="5497663" y="3991123"/>
              <a:ext cx="785646" cy="369332"/>
            </a:xfrm>
            <a:prstGeom prst="rect">
              <a:avLst/>
            </a:prstGeom>
          </p:spPr>
          <p:txBody>
            <a:bodyPr wrap="none">
              <a:spAutoFit/>
            </a:bodyPr>
            <a:lstStyle/>
            <a:p>
              <a:r>
                <a:rPr lang="en-US" b="1" i="1" dirty="0" err="1">
                  <a:latin typeface="Times New Roman"/>
                  <a:cs typeface="Times New Roman"/>
                </a:rPr>
                <a:t>I</a:t>
              </a:r>
              <a:r>
                <a:rPr lang="en-US" b="1" i="1" baseline="-25000" dirty="0" err="1">
                  <a:latin typeface="Times New Roman"/>
                  <a:cs typeface="Times New Roman"/>
                </a:rPr>
                <a:t>plasma</a:t>
              </a:r>
              <a:endParaRPr lang="en-US" b="1" i="1" baseline="-25000" dirty="0">
                <a:latin typeface="Times New Roman"/>
                <a:cs typeface="Times New Roman"/>
              </a:endParaRPr>
            </a:p>
          </p:txBody>
        </p:sp>
        <p:sp>
          <p:nvSpPr>
            <p:cNvPr id="64" name="Rectangle 63"/>
            <p:cNvSpPr/>
            <p:nvPr/>
          </p:nvSpPr>
          <p:spPr>
            <a:xfrm>
              <a:off x="5453605" y="3477676"/>
              <a:ext cx="877163"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poloidal</a:t>
              </a:r>
              <a:endParaRPr lang="en-US" b="1" baseline="-25000" dirty="0">
                <a:latin typeface="Times New Roman"/>
                <a:cs typeface="Times New Roman"/>
              </a:endParaRPr>
            </a:p>
          </p:txBody>
        </p:sp>
        <p:sp>
          <p:nvSpPr>
            <p:cNvPr id="7" name="Arc 6"/>
            <p:cNvSpPr/>
            <p:nvPr/>
          </p:nvSpPr>
          <p:spPr>
            <a:xfrm>
              <a:off x="5287328" y="3834780"/>
              <a:ext cx="1199665" cy="1199665"/>
            </a:xfrm>
            <a:prstGeom prst="arc">
              <a:avLst>
                <a:gd name="adj1" fmla="val 17191043"/>
                <a:gd name="adj2" fmla="val 945415"/>
              </a:avLst>
            </a:prstGeom>
            <a:ln>
              <a:head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6" name="Straight Connector 25"/>
          <p:cNvCxnSpPr/>
          <p:nvPr/>
        </p:nvCxnSpPr>
        <p:spPr>
          <a:xfrm flipV="1">
            <a:off x="3885259" y="2380074"/>
            <a:ext cx="0" cy="35748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3517052" y="261403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330199" y="1016061"/>
            <a:ext cx="8655585" cy="1200329"/>
          </a:xfrm>
          <a:prstGeom prst="rect">
            <a:avLst/>
          </a:prstGeom>
        </p:spPr>
        <p:txBody>
          <a:bodyPr wrap="none">
            <a:spAutoFit/>
          </a:bodyPr>
          <a:lstStyle/>
          <a:p>
            <a:r>
              <a:rPr lang="en-US" b="1" dirty="0" err="1" smtClean="0"/>
              <a:t>Toroidal</a:t>
            </a:r>
            <a:r>
              <a:rPr lang="en-US" b="1" dirty="0" smtClean="0"/>
              <a:t>: long way around</a:t>
            </a:r>
          </a:p>
          <a:p>
            <a:r>
              <a:rPr lang="en-US" b="1" dirty="0" err="1" smtClean="0"/>
              <a:t>Poloidal</a:t>
            </a:r>
            <a:r>
              <a:rPr lang="en-US" b="1" dirty="0" smtClean="0"/>
              <a:t>: short way around</a:t>
            </a:r>
          </a:p>
          <a:p>
            <a:r>
              <a:rPr lang="en-US" b="1" dirty="0" smtClean="0"/>
              <a:t>1. Use external coils to apply a </a:t>
            </a:r>
            <a:r>
              <a:rPr lang="en-US" b="1" dirty="0" err="1" smtClean="0"/>
              <a:t>toroidal</a:t>
            </a:r>
            <a:r>
              <a:rPr lang="en-US" b="1" dirty="0" smtClean="0"/>
              <a:t> magnetic field</a:t>
            </a:r>
          </a:p>
          <a:p>
            <a:r>
              <a:rPr lang="en-US" b="1" dirty="0" smtClean="0"/>
              <a:t>2. Drive </a:t>
            </a:r>
            <a:r>
              <a:rPr lang="en-US" b="1" dirty="0" err="1" smtClean="0"/>
              <a:t>toroidal</a:t>
            </a:r>
            <a:r>
              <a:rPr lang="en-US" b="1" dirty="0" smtClean="0"/>
              <a:t> current in the plasma to generate a </a:t>
            </a:r>
            <a:r>
              <a:rPr lang="en-US" b="1" dirty="0" err="1" smtClean="0"/>
              <a:t>poloidal</a:t>
            </a:r>
            <a:r>
              <a:rPr lang="en-US" b="1" dirty="0" smtClean="0"/>
              <a:t> magnetic field</a:t>
            </a:r>
            <a:endParaRPr lang="en-US" dirty="0"/>
          </a:p>
        </p:txBody>
      </p:sp>
      <p:sp>
        <p:nvSpPr>
          <p:cNvPr id="25" name="Rectangle 24"/>
          <p:cNvSpPr/>
          <p:nvPr/>
        </p:nvSpPr>
        <p:spPr>
          <a:xfrm>
            <a:off x="439154" y="2844517"/>
            <a:ext cx="864339"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toroidal</a:t>
            </a:r>
            <a:endParaRPr lang="en-US" b="1" baseline="-25000" dirty="0">
              <a:latin typeface="Times New Roman"/>
              <a:cs typeface="Times New Roman"/>
            </a:endParaRPr>
          </a:p>
        </p:txBody>
      </p:sp>
      <p:sp>
        <p:nvSpPr>
          <p:cNvPr id="31" name="TextBox 30"/>
          <p:cNvSpPr txBox="1"/>
          <p:nvPr/>
        </p:nvSpPr>
        <p:spPr>
          <a:xfrm>
            <a:off x="3741630" y="2080012"/>
            <a:ext cx="279043" cy="338554"/>
          </a:xfrm>
          <a:prstGeom prst="rect">
            <a:avLst/>
          </a:prstGeom>
          <a:noFill/>
        </p:spPr>
        <p:txBody>
          <a:bodyPr wrap="none" rtlCol="0">
            <a:spAutoFit/>
          </a:bodyPr>
          <a:lstStyle/>
          <a:p>
            <a:r>
              <a:rPr lang="en-US" sz="1600" b="1" dirty="0" smtClean="0"/>
              <a:t>z</a:t>
            </a:r>
            <a:endParaRPr lang="en-US" sz="1600" b="1" dirty="0"/>
          </a:p>
        </p:txBody>
      </p:sp>
      <p:sp>
        <p:nvSpPr>
          <p:cNvPr id="32" name="TextBox 31"/>
          <p:cNvSpPr txBox="1"/>
          <p:nvPr/>
        </p:nvSpPr>
        <p:spPr>
          <a:xfrm>
            <a:off x="4183610" y="2414037"/>
            <a:ext cx="349374" cy="461665"/>
          </a:xfrm>
          <a:prstGeom prst="rect">
            <a:avLst/>
          </a:prstGeom>
          <a:noFill/>
        </p:spPr>
        <p:txBody>
          <a:bodyPr wrap="none" rtlCol="0">
            <a:spAutoFit/>
          </a:bodyPr>
          <a:lstStyle/>
          <a:p>
            <a:r>
              <a:rPr lang="en-US" sz="2400" dirty="0" err="1" smtClean="0"/>
              <a:t>ɸ</a:t>
            </a:r>
            <a:endParaRPr lang="en-US" sz="2400" dirty="0"/>
          </a:p>
        </p:txBody>
      </p:sp>
      <p:sp>
        <p:nvSpPr>
          <p:cNvPr id="3" name="Rectangle 2"/>
          <p:cNvSpPr/>
          <p:nvPr/>
        </p:nvSpPr>
        <p:spPr>
          <a:xfrm>
            <a:off x="92791" y="5954950"/>
            <a:ext cx="8497027" cy="1107996"/>
          </a:xfrm>
          <a:prstGeom prst="rect">
            <a:avLst/>
          </a:prstGeom>
        </p:spPr>
        <p:txBody>
          <a:bodyPr wrap="square">
            <a:spAutoFit/>
          </a:bodyPr>
          <a:lstStyle/>
          <a:p>
            <a:pPr marL="285750" indent="-285750">
              <a:buFont typeface="Arial"/>
              <a:buChar char="•"/>
            </a:pPr>
            <a:r>
              <a:rPr lang="en-US" sz="1600" b="1" dirty="0" smtClean="0"/>
              <a:t>The resulting helical magnetic field is much better at confining charged particles.</a:t>
            </a:r>
          </a:p>
          <a:p>
            <a:pPr marL="285750" indent="-285750">
              <a:buFont typeface="Arial"/>
              <a:buChar char="•"/>
            </a:pPr>
            <a:r>
              <a:rPr lang="en-US" sz="1600" b="1" dirty="0" smtClean="0"/>
              <a:t>The challenge</a:t>
            </a:r>
            <a:r>
              <a:rPr lang="en-US" sz="1600" b="1" dirty="0"/>
              <a:t>: how to drive current in plasma in steady </a:t>
            </a:r>
            <a:r>
              <a:rPr lang="en-US" sz="1600" b="1" dirty="0" smtClean="0"/>
              <a:t>state while keeping the plasma stable and free of disruptions?</a:t>
            </a:r>
            <a:endParaRPr lang="en-US" sz="1600" b="1" dirty="0"/>
          </a:p>
          <a:p>
            <a:endParaRPr lang="en-US" sz="1600" dirty="0"/>
          </a:p>
        </p:txBody>
      </p:sp>
    </p:spTree>
    <p:extLst>
      <p:ext uri="{BB962C8B-B14F-4D97-AF65-F5344CB8AC3E}">
        <p14:creationId xmlns:p14="http://schemas.microsoft.com/office/powerpoint/2010/main" val="34721364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15" y="1460788"/>
            <a:ext cx="8391221" cy="4176452"/>
          </a:xfrm>
          <a:prstGeom prst="rect">
            <a:avLst/>
          </a:prstGeom>
        </p:spPr>
      </p:pic>
      <p:sp>
        <p:nvSpPr>
          <p:cNvPr id="19" name="TextBox 18"/>
          <p:cNvSpPr txBox="1"/>
          <p:nvPr/>
        </p:nvSpPr>
        <p:spPr>
          <a:xfrm>
            <a:off x="3404466" y="6581001"/>
            <a:ext cx="2345414" cy="276999"/>
          </a:xfrm>
          <a:prstGeom prst="rect">
            <a:avLst/>
          </a:prstGeom>
          <a:noFill/>
        </p:spPr>
        <p:txBody>
          <a:bodyPr wrap="none" rtlCol="0">
            <a:spAutoFit/>
          </a:bodyPr>
          <a:lstStyle/>
          <a:p>
            <a:r>
              <a:rPr lang="en-US" sz="1200" dirty="0" smtClean="0"/>
              <a:t>Image credit: euro-</a:t>
            </a:r>
            <a:r>
              <a:rPr lang="en-US" sz="1200" dirty="0" err="1" smtClean="0"/>
              <a:t>fusion.org</a:t>
            </a:r>
            <a:endParaRPr lang="en-US" sz="1200" dirty="0"/>
          </a:p>
        </p:txBody>
      </p:sp>
      <p:sp>
        <p:nvSpPr>
          <p:cNvPr id="20"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Banana </a:t>
            </a:r>
            <a:r>
              <a:rPr lang="en-US" dirty="0" smtClean="0"/>
              <a:t>Orbits</a:t>
            </a:r>
            <a:endParaRPr lang="en-US" dirty="0" smtClean="0"/>
          </a:p>
        </p:txBody>
      </p:sp>
      <p:grpSp>
        <p:nvGrpSpPr>
          <p:cNvPr id="7" name="Group 6"/>
          <p:cNvGrpSpPr/>
          <p:nvPr/>
        </p:nvGrpSpPr>
        <p:grpSpPr>
          <a:xfrm>
            <a:off x="60052" y="4087069"/>
            <a:ext cx="9072391" cy="2032031"/>
            <a:chOff x="60052" y="4087069"/>
            <a:chExt cx="9072391" cy="2032031"/>
          </a:xfrm>
        </p:grpSpPr>
        <p:cxnSp>
          <p:nvCxnSpPr>
            <p:cNvPr id="23" name="Straight Arrow Connector 22"/>
            <p:cNvCxnSpPr/>
            <p:nvPr/>
          </p:nvCxnSpPr>
          <p:spPr>
            <a:xfrm flipV="1">
              <a:off x="819727" y="4087069"/>
              <a:ext cx="1022849" cy="16626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0052" y="5749768"/>
              <a:ext cx="9072391" cy="369332"/>
            </a:xfrm>
            <a:prstGeom prst="rect">
              <a:avLst/>
            </a:prstGeom>
            <a:noFill/>
          </p:spPr>
          <p:txBody>
            <a:bodyPr wrap="none" rtlCol="0">
              <a:spAutoFit/>
            </a:bodyPr>
            <a:lstStyle/>
            <a:p>
              <a:r>
                <a:rPr lang="en-US" dirty="0" smtClean="0"/>
                <a:t>Trapped particles won’t hit the wall if the banana orbit width </a:t>
              </a:r>
              <a:r>
                <a:rPr lang="en-US" dirty="0" err="1" smtClean="0"/>
                <a:t>Δr</a:t>
              </a:r>
              <a:r>
                <a:rPr lang="en-US" dirty="0" smtClean="0"/>
                <a:t> is small enough</a:t>
              </a:r>
              <a:endParaRPr lang="en-US" dirty="0"/>
            </a:p>
          </p:txBody>
        </p:sp>
      </p:grpSp>
      <p:sp>
        <p:nvSpPr>
          <p:cNvPr id="3" name="TextBox 2"/>
          <p:cNvSpPr txBox="1"/>
          <p:nvPr/>
        </p:nvSpPr>
        <p:spPr>
          <a:xfrm>
            <a:off x="5303110" y="941380"/>
            <a:ext cx="3840890" cy="830997"/>
          </a:xfrm>
          <a:prstGeom prst="rect">
            <a:avLst/>
          </a:prstGeom>
          <a:noFill/>
        </p:spPr>
        <p:txBody>
          <a:bodyPr wrap="square" rtlCol="0">
            <a:spAutoFit/>
          </a:bodyPr>
          <a:lstStyle/>
          <a:p>
            <a:r>
              <a:rPr lang="en-US" sz="1600" b="1" dirty="0" smtClean="0"/>
              <a:t>Particles that don’t have enough v</a:t>
            </a:r>
            <a:r>
              <a:rPr lang="en-US" sz="1600" b="1" baseline="-25000" dirty="0" smtClean="0"/>
              <a:t>|| </a:t>
            </a:r>
            <a:r>
              <a:rPr lang="en-US" sz="1600" b="1" dirty="0" smtClean="0"/>
              <a:t>are reflected by the mirror force at the high field side of the </a:t>
            </a:r>
            <a:r>
              <a:rPr lang="en-US" sz="1600" b="1" dirty="0" err="1" smtClean="0"/>
              <a:t>tokamak</a:t>
            </a:r>
            <a:r>
              <a:rPr lang="en-US" sz="1600" b="1" dirty="0" smtClean="0"/>
              <a:t> </a:t>
            </a:r>
            <a:r>
              <a:rPr lang="en-US" sz="1600" b="1" baseline="-25000" dirty="0" smtClean="0"/>
              <a:t> </a:t>
            </a:r>
            <a:endParaRPr lang="en-US" sz="1600" b="1" baseline="-25000" dirty="0"/>
          </a:p>
        </p:txBody>
      </p:sp>
      <p:cxnSp>
        <p:nvCxnSpPr>
          <p:cNvPr id="5" name="Straight Arrow Connector 4"/>
          <p:cNvCxnSpPr/>
          <p:nvPr/>
        </p:nvCxnSpPr>
        <p:spPr>
          <a:xfrm flipH="1">
            <a:off x="6280727" y="1772377"/>
            <a:ext cx="796637" cy="15296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33323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53411" y="2540863"/>
            <a:ext cx="2142947" cy="2142947"/>
          </a:xfrm>
          <a:prstGeom prst="ellipse">
            <a:avLst/>
          </a:prstGeom>
          <a:gradFill flip="none" rotWithShape="1">
            <a:gsLst>
              <a:gs pos="0">
                <a:srgbClr val="FF00FF">
                  <a:alpha val="34000"/>
                </a:srgbClr>
              </a:gs>
              <a:gs pos="68000">
                <a:schemeClr val="bg1">
                  <a:alpha val="0"/>
                </a:schemeClr>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2159000" y="3013353"/>
            <a:ext cx="1166090" cy="1166090"/>
          </a:xfrm>
          <a:prstGeom prst="ellipse">
            <a:avLst/>
          </a:prstGeom>
          <a:no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837259" y="1953825"/>
            <a:ext cx="0" cy="29876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7" name="Arc 6"/>
          <p:cNvSpPr/>
          <p:nvPr/>
        </p:nvSpPr>
        <p:spPr>
          <a:xfrm>
            <a:off x="469052" y="218778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93630" y="1653762"/>
            <a:ext cx="279043" cy="338554"/>
          </a:xfrm>
          <a:prstGeom prst="rect">
            <a:avLst/>
          </a:prstGeom>
          <a:noFill/>
        </p:spPr>
        <p:txBody>
          <a:bodyPr wrap="none" rtlCol="0">
            <a:spAutoFit/>
          </a:bodyPr>
          <a:lstStyle/>
          <a:p>
            <a:r>
              <a:rPr lang="en-US" sz="1600" b="1" dirty="0" smtClean="0"/>
              <a:t>z</a:t>
            </a:r>
            <a:endParaRPr lang="en-US" sz="1600" b="1" dirty="0"/>
          </a:p>
        </p:txBody>
      </p:sp>
      <p:sp>
        <p:nvSpPr>
          <p:cNvPr id="9" name="TextBox 8"/>
          <p:cNvSpPr txBox="1"/>
          <p:nvPr/>
        </p:nvSpPr>
        <p:spPr>
          <a:xfrm>
            <a:off x="1135610" y="1987787"/>
            <a:ext cx="349374" cy="461665"/>
          </a:xfrm>
          <a:prstGeom prst="rect">
            <a:avLst/>
          </a:prstGeom>
          <a:noFill/>
        </p:spPr>
        <p:txBody>
          <a:bodyPr wrap="none" rtlCol="0">
            <a:spAutoFit/>
          </a:bodyPr>
          <a:lstStyle/>
          <a:p>
            <a:r>
              <a:rPr lang="en-US" sz="2400" dirty="0" err="1" smtClean="0"/>
              <a:t>ɸ</a:t>
            </a:r>
            <a:endParaRPr lang="en-US" sz="2400" dirty="0"/>
          </a:p>
        </p:txBody>
      </p:sp>
      <p:cxnSp>
        <p:nvCxnSpPr>
          <p:cNvPr id="11" name="Straight Arrow Connector 10"/>
          <p:cNvCxnSpPr/>
          <p:nvPr/>
        </p:nvCxnSpPr>
        <p:spPr>
          <a:xfrm>
            <a:off x="837259" y="3602167"/>
            <a:ext cx="32613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10181" y="3398255"/>
            <a:ext cx="303689" cy="338554"/>
          </a:xfrm>
          <a:prstGeom prst="rect">
            <a:avLst/>
          </a:prstGeom>
          <a:noFill/>
        </p:spPr>
        <p:txBody>
          <a:bodyPr wrap="none" rtlCol="0">
            <a:spAutoFit/>
          </a:bodyPr>
          <a:lstStyle/>
          <a:p>
            <a:r>
              <a:rPr lang="en-US" sz="1600" b="1" dirty="0"/>
              <a:t>R</a:t>
            </a:r>
            <a:endParaRPr lang="en-US" sz="1600" b="1" dirty="0"/>
          </a:p>
        </p:txBody>
      </p:sp>
      <p:sp>
        <p:nvSpPr>
          <p:cNvPr id="25" name="Oval 24"/>
          <p:cNvSpPr/>
          <p:nvPr/>
        </p:nvSpPr>
        <p:spPr>
          <a:xfrm>
            <a:off x="2355274" y="3013353"/>
            <a:ext cx="1143000" cy="1143000"/>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There Are Two Main Classes of Particle Orbits </a:t>
            </a:r>
            <a:r>
              <a:rPr lang="en-US" dirty="0" smtClean="0"/>
              <a:t>In </a:t>
            </a:r>
            <a:r>
              <a:rPr lang="en-US" dirty="0" err="1" smtClean="0"/>
              <a:t>Tokamaks</a:t>
            </a:r>
            <a:endParaRPr lang="en-US" dirty="0" smtClean="0"/>
          </a:p>
        </p:txBody>
      </p:sp>
      <p:sp>
        <p:nvSpPr>
          <p:cNvPr id="27" name="TextBox 26"/>
          <p:cNvSpPr txBox="1"/>
          <p:nvPr/>
        </p:nvSpPr>
        <p:spPr>
          <a:xfrm>
            <a:off x="2159000" y="4872177"/>
            <a:ext cx="1000469" cy="369332"/>
          </a:xfrm>
          <a:prstGeom prst="rect">
            <a:avLst/>
          </a:prstGeom>
          <a:noFill/>
        </p:spPr>
        <p:txBody>
          <a:bodyPr wrap="none" rtlCol="0">
            <a:spAutoFit/>
          </a:bodyPr>
          <a:lstStyle/>
          <a:p>
            <a:r>
              <a:rPr lang="en-US" dirty="0" smtClean="0"/>
              <a:t>Passing</a:t>
            </a:r>
            <a:endParaRPr lang="en-US" dirty="0"/>
          </a:p>
        </p:txBody>
      </p:sp>
      <p:pic>
        <p:nvPicPr>
          <p:cNvPr id="29" name="Picture 28"/>
          <p:cNvPicPr>
            <a:picLocks noChangeAspect="1"/>
          </p:cNvPicPr>
          <p:nvPr/>
        </p:nvPicPr>
        <p:blipFill rotWithShape="1">
          <a:blip r:embed="rId2"/>
          <a:srcRect l="16822" t="1140" r="76594" b="85679"/>
          <a:stretch/>
        </p:blipFill>
        <p:spPr>
          <a:xfrm>
            <a:off x="1837298" y="2200916"/>
            <a:ext cx="321702" cy="467891"/>
          </a:xfrm>
          <a:prstGeom prst="rect">
            <a:avLst/>
          </a:prstGeom>
        </p:spPr>
      </p:pic>
      <p:sp>
        <p:nvSpPr>
          <p:cNvPr id="30" name="Rectangle 29"/>
          <p:cNvSpPr/>
          <p:nvPr/>
        </p:nvSpPr>
        <p:spPr>
          <a:xfrm>
            <a:off x="2189346" y="2540116"/>
            <a:ext cx="42421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p</a:t>
            </a:r>
            <a:endParaRPr lang="en-US" b="1" baseline="-25000" dirty="0">
              <a:latin typeface="Times New Roman"/>
              <a:cs typeface="Times New Roman"/>
            </a:endParaRPr>
          </a:p>
        </p:txBody>
      </p:sp>
      <p:sp>
        <p:nvSpPr>
          <p:cNvPr id="31" name="Arc 30"/>
          <p:cNvSpPr/>
          <p:nvPr/>
        </p:nvSpPr>
        <p:spPr>
          <a:xfrm rot="19845818">
            <a:off x="1814769" y="2697315"/>
            <a:ext cx="1814656" cy="1814656"/>
          </a:xfrm>
          <a:prstGeom prst="arc">
            <a:avLst>
              <a:gd name="adj1" fmla="val 14756152"/>
              <a:gd name="adj2" fmla="val 15940490"/>
            </a:avLst>
          </a:prstGeom>
          <a:ln>
            <a:head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31"/>
          <p:cNvSpPr/>
          <p:nvPr/>
        </p:nvSpPr>
        <p:spPr>
          <a:xfrm>
            <a:off x="1946892" y="1944597"/>
            <a:ext cx="38987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a:t>
            </a:r>
            <a:endParaRPr lang="en-US" b="1" baseline="-25000" dirty="0">
              <a:latin typeface="Times New Roman"/>
              <a:cs typeface="Times New Roman"/>
            </a:endParaRPr>
          </a:p>
        </p:txBody>
      </p:sp>
      <p:sp>
        <p:nvSpPr>
          <p:cNvPr id="37" name="Rectangle 36"/>
          <p:cNvSpPr/>
          <p:nvPr/>
        </p:nvSpPr>
        <p:spPr>
          <a:xfrm>
            <a:off x="594046" y="5449472"/>
            <a:ext cx="4572000" cy="584776"/>
          </a:xfrm>
          <a:prstGeom prst="rect">
            <a:avLst/>
          </a:prstGeom>
        </p:spPr>
        <p:txBody>
          <a:bodyPr>
            <a:spAutoFit/>
          </a:bodyPr>
          <a:lstStyle/>
          <a:p>
            <a:r>
              <a:rPr lang="en-US" sz="1600" dirty="0"/>
              <a:t>Particles with sufficient </a:t>
            </a:r>
            <a:r>
              <a:rPr lang="en-US" sz="1600" b="1" dirty="0"/>
              <a:t>v</a:t>
            </a:r>
            <a:r>
              <a:rPr lang="en-US" sz="1600" b="1" baseline="-25000" dirty="0"/>
              <a:t>||</a:t>
            </a:r>
            <a:r>
              <a:rPr lang="en-US" sz="1600" dirty="0" smtClean="0"/>
              <a:t>will follow the helical magnetic field around the torus</a:t>
            </a:r>
            <a:endParaRPr lang="en-US" sz="1600" dirty="0"/>
          </a:p>
        </p:txBody>
      </p:sp>
      <p:grpSp>
        <p:nvGrpSpPr>
          <p:cNvPr id="41" name="Group 40"/>
          <p:cNvGrpSpPr/>
          <p:nvPr/>
        </p:nvGrpSpPr>
        <p:grpSpPr>
          <a:xfrm>
            <a:off x="4997179" y="1653762"/>
            <a:ext cx="4054460" cy="5092224"/>
            <a:chOff x="4997179" y="1653762"/>
            <a:chExt cx="4054460" cy="5092224"/>
          </a:xfrm>
        </p:grpSpPr>
        <p:sp>
          <p:nvSpPr>
            <p:cNvPr id="20" name="Arc 19"/>
            <p:cNvSpPr/>
            <p:nvPr/>
          </p:nvSpPr>
          <p:spPr>
            <a:xfrm>
              <a:off x="4997179" y="2187787"/>
              <a:ext cx="736413" cy="238575"/>
            </a:xfrm>
            <a:prstGeom prst="arc">
              <a:avLst>
                <a:gd name="adj1" fmla="val 19269877"/>
                <a:gd name="adj2" fmla="val 11959105"/>
              </a:avLst>
            </a:prstGeom>
            <a:ln>
              <a:headEnd type="arrow" w="lg" len="med"/>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5221757" y="1653762"/>
              <a:ext cx="279043" cy="338554"/>
            </a:xfrm>
            <a:prstGeom prst="rect">
              <a:avLst/>
            </a:prstGeom>
            <a:noFill/>
          </p:spPr>
          <p:txBody>
            <a:bodyPr wrap="none" rtlCol="0">
              <a:spAutoFit/>
            </a:bodyPr>
            <a:lstStyle/>
            <a:p>
              <a:r>
                <a:rPr lang="en-US" sz="1600" b="1" dirty="0" smtClean="0"/>
                <a:t>z</a:t>
              </a:r>
              <a:endParaRPr lang="en-US" sz="1600" b="1" dirty="0"/>
            </a:p>
          </p:txBody>
        </p:sp>
        <p:grpSp>
          <p:nvGrpSpPr>
            <p:cNvPr id="40" name="Group 39"/>
            <p:cNvGrpSpPr/>
            <p:nvPr/>
          </p:nvGrpSpPr>
          <p:grpSpPr>
            <a:xfrm>
              <a:off x="5365386" y="1926678"/>
              <a:ext cx="3686253" cy="4819308"/>
              <a:chOff x="5365386" y="1926678"/>
              <a:chExt cx="3686253" cy="4819308"/>
            </a:xfrm>
          </p:grpSpPr>
          <p:sp>
            <p:nvSpPr>
              <p:cNvPr id="16" name="Oval 15"/>
              <p:cNvSpPr/>
              <p:nvPr/>
            </p:nvSpPr>
            <p:spPr>
              <a:xfrm>
                <a:off x="6181538" y="2540863"/>
                <a:ext cx="2142947" cy="2142947"/>
              </a:xfrm>
              <a:prstGeom prst="ellipse">
                <a:avLst/>
              </a:prstGeom>
              <a:gradFill flip="none" rotWithShape="1">
                <a:gsLst>
                  <a:gs pos="0">
                    <a:srgbClr val="FF00FF">
                      <a:alpha val="34000"/>
                    </a:srgbClr>
                  </a:gs>
                  <a:gs pos="68000">
                    <a:schemeClr val="bg1">
                      <a:alpha val="0"/>
                    </a:schemeClr>
                  </a:gs>
                </a:gsLst>
                <a:path path="circle">
                  <a:fillToRect l="50000" t="50000" r="50000" b="50000"/>
                </a:path>
                <a:tileRect/>
              </a:gra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687127" y="3013353"/>
                <a:ext cx="1166090" cy="1166090"/>
              </a:xfrm>
              <a:prstGeom prst="ellipse">
                <a:avLst/>
              </a:prstGeom>
              <a:no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5365386" y="1953825"/>
                <a:ext cx="0" cy="2987615"/>
              </a:xfrm>
              <a:prstGeom prst="line">
                <a:avLst/>
              </a:prstGeom>
              <a:ln>
                <a:tailEnd type="arrow" w="lg"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663737" y="1987787"/>
                <a:ext cx="349374" cy="461665"/>
              </a:xfrm>
              <a:prstGeom prst="rect">
                <a:avLst/>
              </a:prstGeom>
              <a:noFill/>
            </p:spPr>
            <p:txBody>
              <a:bodyPr wrap="none" rtlCol="0">
                <a:spAutoFit/>
              </a:bodyPr>
              <a:lstStyle/>
              <a:p>
                <a:r>
                  <a:rPr lang="en-US" sz="2400" dirty="0" err="1" smtClean="0"/>
                  <a:t>ɸ</a:t>
                </a:r>
                <a:endParaRPr lang="en-US" sz="2400" dirty="0"/>
              </a:p>
            </p:txBody>
          </p:sp>
          <p:cxnSp>
            <p:nvCxnSpPr>
              <p:cNvPr id="23" name="Straight Arrow Connector 22"/>
              <p:cNvCxnSpPr/>
              <p:nvPr/>
            </p:nvCxnSpPr>
            <p:spPr>
              <a:xfrm>
                <a:off x="5365386" y="3602167"/>
                <a:ext cx="32613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638308" y="3398255"/>
                <a:ext cx="303689" cy="338554"/>
              </a:xfrm>
              <a:prstGeom prst="rect">
                <a:avLst/>
              </a:prstGeom>
              <a:noFill/>
            </p:spPr>
            <p:txBody>
              <a:bodyPr wrap="none" rtlCol="0">
                <a:spAutoFit/>
              </a:bodyPr>
              <a:lstStyle/>
              <a:p>
                <a:r>
                  <a:rPr lang="en-US" sz="1600" b="1" dirty="0"/>
                  <a:t>R</a:t>
                </a:r>
                <a:endParaRPr lang="en-US" sz="1600" b="1" dirty="0"/>
              </a:p>
            </p:txBody>
          </p:sp>
          <p:sp>
            <p:nvSpPr>
              <p:cNvPr id="28" name="TextBox 27"/>
              <p:cNvSpPr txBox="1"/>
              <p:nvPr/>
            </p:nvSpPr>
            <p:spPr>
              <a:xfrm>
                <a:off x="6811821" y="4883722"/>
                <a:ext cx="1126255" cy="369332"/>
              </a:xfrm>
              <a:prstGeom prst="rect">
                <a:avLst/>
              </a:prstGeom>
              <a:noFill/>
            </p:spPr>
            <p:txBody>
              <a:bodyPr wrap="none" rtlCol="0">
                <a:spAutoFit/>
              </a:bodyPr>
              <a:lstStyle/>
              <a:p>
                <a:r>
                  <a:rPr lang="en-US" dirty="0" smtClean="0"/>
                  <a:t>Trapped</a:t>
                </a:r>
                <a:endParaRPr lang="en-US" dirty="0"/>
              </a:p>
            </p:txBody>
          </p:sp>
          <p:sp>
            <p:nvSpPr>
              <p:cNvPr id="18" name="Moon 17"/>
              <p:cNvSpPr/>
              <p:nvPr/>
            </p:nvSpPr>
            <p:spPr>
              <a:xfrm flipH="1">
                <a:off x="7305149" y="3013353"/>
                <a:ext cx="813614" cy="1175220"/>
              </a:xfrm>
              <a:prstGeom prst="moon">
                <a:avLst/>
              </a:prstGeom>
              <a:noFill/>
              <a:ln w="38100"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ffectLst>
                    <a:outerShdw blurRad="75057" dist="38100" dir="5400000" sy="-20000" rotWithShape="0">
                      <a:prstClr val="black">
                        <a:alpha val="25000"/>
                      </a:prstClr>
                    </a:outerShdw>
                  </a:effectLst>
                </a:endParaRPr>
              </a:p>
            </p:txBody>
          </p:sp>
          <p:pic>
            <p:nvPicPr>
              <p:cNvPr id="33" name="Picture 32"/>
              <p:cNvPicPr>
                <a:picLocks noChangeAspect="1"/>
              </p:cNvPicPr>
              <p:nvPr/>
            </p:nvPicPr>
            <p:blipFill rotWithShape="1">
              <a:blip r:embed="rId2"/>
              <a:srcRect l="16822" t="1140" r="76594" b="85679"/>
              <a:stretch/>
            </p:blipFill>
            <p:spPr>
              <a:xfrm>
                <a:off x="6386298" y="2182997"/>
                <a:ext cx="321702" cy="467891"/>
              </a:xfrm>
              <a:prstGeom prst="rect">
                <a:avLst/>
              </a:prstGeom>
            </p:spPr>
          </p:pic>
          <p:sp>
            <p:nvSpPr>
              <p:cNvPr id="34" name="Rectangle 33"/>
              <p:cNvSpPr/>
              <p:nvPr/>
            </p:nvSpPr>
            <p:spPr>
              <a:xfrm>
                <a:off x="6738346" y="2522197"/>
                <a:ext cx="42421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p</a:t>
                </a:r>
                <a:endParaRPr lang="en-US" b="1" baseline="-25000" dirty="0">
                  <a:latin typeface="Times New Roman"/>
                  <a:cs typeface="Times New Roman"/>
                </a:endParaRPr>
              </a:p>
            </p:txBody>
          </p:sp>
          <p:sp>
            <p:nvSpPr>
              <p:cNvPr id="35" name="Arc 34"/>
              <p:cNvSpPr/>
              <p:nvPr/>
            </p:nvSpPr>
            <p:spPr>
              <a:xfrm rot="19845818">
                <a:off x="6363769" y="2679396"/>
                <a:ext cx="1814656" cy="1814656"/>
              </a:xfrm>
              <a:prstGeom prst="arc">
                <a:avLst>
                  <a:gd name="adj1" fmla="val 14756152"/>
                  <a:gd name="adj2" fmla="val 15940490"/>
                </a:avLst>
              </a:prstGeom>
              <a:ln>
                <a:head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Rectangle 35"/>
              <p:cNvSpPr/>
              <p:nvPr/>
            </p:nvSpPr>
            <p:spPr>
              <a:xfrm>
                <a:off x="6495892" y="1926678"/>
                <a:ext cx="389875" cy="369332"/>
              </a:xfrm>
              <a:prstGeom prst="rect">
                <a:avLst/>
              </a:prstGeom>
            </p:spPr>
            <p:txBody>
              <a:bodyPr wrap="none">
                <a:spAutoFit/>
              </a:bodyPr>
              <a:lstStyle/>
              <a:p>
                <a:r>
                  <a:rPr lang="en-US" b="1" dirty="0" err="1" smtClean="0">
                    <a:latin typeface="Times New Roman"/>
                    <a:cs typeface="Times New Roman"/>
                  </a:rPr>
                  <a:t>B</a:t>
                </a:r>
                <a:r>
                  <a:rPr lang="en-US" b="1" baseline="-25000" dirty="0" err="1" smtClean="0">
                    <a:latin typeface="Times New Roman"/>
                    <a:cs typeface="Times New Roman"/>
                  </a:rPr>
                  <a:t>t</a:t>
                </a:r>
                <a:endParaRPr lang="en-US" b="1" baseline="-25000" dirty="0">
                  <a:latin typeface="Times New Roman"/>
                  <a:cs typeface="Times New Roman"/>
                </a:endParaRPr>
              </a:p>
            </p:txBody>
          </p:sp>
          <p:sp>
            <p:nvSpPr>
              <p:cNvPr id="38" name="Rectangle 37"/>
              <p:cNvSpPr/>
              <p:nvPr/>
            </p:nvSpPr>
            <p:spPr>
              <a:xfrm>
                <a:off x="5400235" y="5391769"/>
                <a:ext cx="3651404" cy="1354217"/>
              </a:xfrm>
              <a:prstGeom prst="rect">
                <a:avLst/>
              </a:prstGeom>
            </p:spPr>
            <p:txBody>
              <a:bodyPr wrap="square">
                <a:spAutoFit/>
              </a:bodyPr>
              <a:lstStyle/>
              <a:p>
                <a:r>
                  <a:rPr lang="en-US" sz="1600" dirty="0"/>
                  <a:t>Particles with lower </a:t>
                </a:r>
                <a:r>
                  <a:rPr lang="en-US" sz="1600" b="1" dirty="0"/>
                  <a:t>v</a:t>
                </a:r>
                <a:r>
                  <a:rPr lang="en-US" sz="1600" b="1" baseline="-25000" dirty="0"/>
                  <a:t>|</a:t>
                </a:r>
                <a:r>
                  <a:rPr lang="en-US" sz="1600" b="1" baseline="-25000" dirty="0" smtClean="0"/>
                  <a:t>|</a:t>
                </a:r>
                <a:r>
                  <a:rPr lang="en-US" sz="1600" dirty="0" smtClean="0"/>
                  <a:t> are reflected as they encounter stronger </a:t>
                </a:r>
                <a:r>
                  <a:rPr lang="en-US" i="1" dirty="0" smtClean="0">
                    <a:latin typeface="Times New Roman"/>
                    <a:cs typeface="Times New Roman"/>
                  </a:rPr>
                  <a:t>B </a:t>
                </a:r>
                <a:r>
                  <a:rPr lang="en-US" sz="1600" dirty="0" smtClean="0"/>
                  <a:t>and therefore execute “banana” orbits as they </a:t>
                </a:r>
                <a:r>
                  <a:rPr lang="en-US" sz="1600" dirty="0" err="1" smtClean="0"/>
                  <a:t>precess</a:t>
                </a:r>
                <a:r>
                  <a:rPr lang="en-US" sz="1600" dirty="0" smtClean="0"/>
                  <a:t> around the torus B</a:t>
                </a:r>
                <a:endParaRPr lang="en-US" sz="1600" dirty="0"/>
              </a:p>
            </p:txBody>
          </p:sp>
        </p:grpSp>
      </p:grpSp>
      <p:pic>
        <p:nvPicPr>
          <p:cNvPr id="39" name="Picture 38"/>
          <p:cNvPicPr>
            <a:picLocks noChangeAspect="1"/>
          </p:cNvPicPr>
          <p:nvPr/>
        </p:nvPicPr>
        <p:blipFill>
          <a:blip r:embed="rId3"/>
          <a:stretch>
            <a:fillRect/>
          </a:stretch>
        </p:blipFill>
        <p:spPr>
          <a:xfrm>
            <a:off x="2258607" y="941147"/>
            <a:ext cx="3888298" cy="635418"/>
          </a:xfrm>
          <a:prstGeom prst="rect">
            <a:avLst/>
          </a:prstGeom>
        </p:spPr>
      </p:pic>
    </p:spTree>
    <p:extLst>
      <p:ext uri="{BB962C8B-B14F-4D97-AF65-F5344CB8AC3E}">
        <p14:creationId xmlns:p14="http://schemas.microsoft.com/office/powerpoint/2010/main" val="23301524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1273" y="1478248"/>
            <a:ext cx="7019636" cy="2862323"/>
          </a:xfrm>
          <a:prstGeom prst="rect">
            <a:avLst/>
          </a:prstGeom>
        </p:spPr>
        <p:txBody>
          <a:bodyPr wrap="square">
            <a:spAutoFit/>
          </a:bodyPr>
          <a:lstStyle/>
          <a:p>
            <a:pPr marL="285750" indent="-285750">
              <a:buFont typeface="Arial"/>
              <a:buChar char="•"/>
            </a:pPr>
            <a:r>
              <a:rPr lang="en-US" b="1" dirty="0" smtClean="0"/>
              <a:t>Charged particles undergo </a:t>
            </a:r>
            <a:r>
              <a:rPr lang="en-US" b="1" dirty="0" err="1" smtClean="0"/>
              <a:t>gyromotion</a:t>
            </a:r>
            <a:r>
              <a:rPr lang="en-US" b="1" dirty="0" smtClean="0"/>
              <a:t> about magnetic fields, and are free </a:t>
            </a:r>
            <a:r>
              <a:rPr lang="en-US" b="1" dirty="0"/>
              <a:t>to move along the magnetic field line. </a:t>
            </a:r>
          </a:p>
          <a:p>
            <a:pPr marL="285750" indent="-285750">
              <a:buFont typeface="Arial"/>
              <a:buChar char="•"/>
            </a:pPr>
            <a:endParaRPr lang="en-US" b="1" dirty="0" smtClean="0"/>
          </a:p>
          <a:p>
            <a:pPr marL="285750" indent="-285750">
              <a:buFont typeface="Arial"/>
              <a:buChar char="•"/>
            </a:pPr>
            <a:r>
              <a:rPr lang="en-US" b="1" dirty="0" smtClean="0"/>
              <a:t>Depending on </a:t>
            </a:r>
            <a:r>
              <a:rPr lang="en-US" b="1" dirty="0" smtClean="0"/>
              <a:t>magnetic </a:t>
            </a:r>
            <a:r>
              <a:rPr lang="en-US" b="1" dirty="0"/>
              <a:t>field </a:t>
            </a:r>
            <a:r>
              <a:rPr lang="en-US" b="1" dirty="0" smtClean="0"/>
              <a:t>geometry or the presence of other forces like electric fields, particles </a:t>
            </a:r>
            <a:r>
              <a:rPr lang="en-US" b="1" dirty="0" smtClean="0"/>
              <a:t>can drift across field lines (and even </a:t>
            </a:r>
            <a:r>
              <a:rPr lang="en-US" b="1" dirty="0" smtClean="0"/>
              <a:t>leave </a:t>
            </a:r>
            <a:r>
              <a:rPr lang="en-US" b="1" dirty="0"/>
              <a:t>the </a:t>
            </a:r>
            <a:r>
              <a:rPr lang="en-US" b="1" dirty="0" err="1" smtClean="0"/>
              <a:t>system</a:t>
            </a:r>
            <a:r>
              <a:rPr lang="en-US" b="1" dirty="0" err="1" smtClean="0">
                <a:sym typeface="Wingdings"/>
              </a:rPr>
              <a:t>hit</a:t>
            </a:r>
            <a:r>
              <a:rPr lang="en-US" b="1" dirty="0" smtClean="0">
                <a:sym typeface="Wingdings"/>
              </a:rPr>
              <a:t> the walls</a:t>
            </a:r>
            <a:r>
              <a:rPr lang="en-US" b="1" dirty="0" smtClean="0"/>
              <a:t>).</a:t>
            </a:r>
            <a:endParaRPr lang="en-US" b="1" dirty="0"/>
          </a:p>
          <a:p>
            <a:pPr marL="285750" indent="-285750">
              <a:buFont typeface="Arial"/>
              <a:buChar char="•"/>
            </a:pPr>
            <a:endParaRPr lang="en-US" b="1" dirty="0"/>
          </a:p>
          <a:p>
            <a:pPr marL="285750" indent="-285750">
              <a:buFont typeface="Arial"/>
              <a:buChar char="•"/>
            </a:pPr>
            <a:r>
              <a:rPr lang="en-US" b="1" dirty="0" smtClean="0"/>
              <a:t>The challeng</a:t>
            </a:r>
            <a:r>
              <a:rPr lang="en-US" b="1" dirty="0" smtClean="0"/>
              <a:t>e for fusion energy research is to confine enough </a:t>
            </a:r>
            <a:r>
              <a:rPr lang="en-US" b="1" dirty="0"/>
              <a:t>charged </a:t>
            </a:r>
            <a:r>
              <a:rPr lang="en-US" b="1" dirty="0" smtClean="0"/>
              <a:t>particles that are energetic enough for long enough lengths of time to achieve sustained fusion.</a:t>
            </a:r>
            <a:endParaRPr lang="en-US" b="1" dirty="0"/>
          </a:p>
        </p:txBody>
      </p:sp>
      <p:sp>
        <p:nvSpPr>
          <p:cNvPr id="3"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Conclusions</a:t>
            </a:r>
            <a:endParaRPr lang="en-US" dirty="0" smtClean="0"/>
          </a:p>
        </p:txBody>
      </p:sp>
    </p:spTree>
    <p:extLst>
      <p:ext uri="{BB962C8B-B14F-4D97-AF65-F5344CB8AC3E}">
        <p14:creationId xmlns:p14="http://schemas.microsoft.com/office/powerpoint/2010/main" val="9294612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licated_orbits.pdf"/>
          <p:cNvPicPr>
            <a:picLocks noChangeAspect="1"/>
          </p:cNvPicPr>
          <p:nvPr/>
        </p:nvPicPr>
        <p:blipFill rotWithShape="1">
          <a:blip r:embed="rId2">
            <a:extLst>
              <a:ext uri="{28A0092B-C50C-407E-A947-70E740481C1C}">
                <a14:useLocalDpi xmlns:a14="http://schemas.microsoft.com/office/drawing/2010/main" val="0"/>
              </a:ext>
            </a:extLst>
          </a:blip>
          <a:srcRect r="33331"/>
          <a:stretch/>
        </p:blipFill>
        <p:spPr>
          <a:xfrm>
            <a:off x="2459060" y="1356136"/>
            <a:ext cx="3556122" cy="4584700"/>
          </a:xfrm>
          <a:prstGeom prst="rect">
            <a:avLst/>
          </a:prstGeom>
        </p:spPr>
      </p:pic>
      <p:sp>
        <p:nvSpPr>
          <p:cNvPr id="4" name="TextBox 3"/>
          <p:cNvSpPr txBox="1"/>
          <p:nvPr/>
        </p:nvSpPr>
        <p:spPr>
          <a:xfrm rot="16200000">
            <a:off x="1074126" y="3140484"/>
            <a:ext cx="2249334" cy="369332"/>
          </a:xfrm>
          <a:prstGeom prst="rect">
            <a:avLst/>
          </a:prstGeom>
          <a:noFill/>
        </p:spPr>
        <p:txBody>
          <a:bodyPr wrap="none" rtlCol="0">
            <a:spAutoFit/>
          </a:bodyPr>
          <a:lstStyle/>
          <a:p>
            <a:r>
              <a:rPr lang="en-US" b="1" dirty="0" smtClean="0"/>
              <a:t>Magnetic Moment</a:t>
            </a:r>
            <a:endParaRPr lang="en-US" b="1" dirty="0"/>
          </a:p>
        </p:txBody>
      </p:sp>
      <p:sp>
        <p:nvSpPr>
          <p:cNvPr id="5" name="TextBox 4"/>
          <p:cNvSpPr txBox="1"/>
          <p:nvPr/>
        </p:nvSpPr>
        <p:spPr>
          <a:xfrm>
            <a:off x="2844916" y="5940836"/>
            <a:ext cx="3360753" cy="369332"/>
          </a:xfrm>
          <a:prstGeom prst="rect">
            <a:avLst/>
          </a:prstGeom>
          <a:noFill/>
        </p:spPr>
        <p:txBody>
          <a:bodyPr wrap="none" rtlCol="0">
            <a:spAutoFit/>
          </a:bodyPr>
          <a:lstStyle/>
          <a:p>
            <a:r>
              <a:rPr lang="en-US" b="1" dirty="0" err="1" smtClean="0"/>
              <a:t>Toroidal</a:t>
            </a:r>
            <a:r>
              <a:rPr lang="en-US" b="1" dirty="0" smtClean="0"/>
              <a:t> Angular Momentum</a:t>
            </a:r>
            <a:endParaRPr lang="en-US" b="1" dirty="0"/>
          </a:p>
        </p:txBody>
      </p:sp>
      <p:sp>
        <p:nvSpPr>
          <p:cNvPr id="6" name="TextBox 5"/>
          <p:cNvSpPr txBox="1"/>
          <p:nvPr/>
        </p:nvSpPr>
        <p:spPr>
          <a:xfrm>
            <a:off x="4516286" y="1661819"/>
            <a:ext cx="1126255" cy="369332"/>
          </a:xfrm>
          <a:prstGeom prst="rect">
            <a:avLst/>
          </a:prstGeom>
          <a:noFill/>
        </p:spPr>
        <p:txBody>
          <a:bodyPr wrap="none" rtlCol="0">
            <a:spAutoFit/>
          </a:bodyPr>
          <a:lstStyle/>
          <a:p>
            <a:r>
              <a:rPr lang="en-US" b="1" dirty="0" smtClean="0">
                <a:solidFill>
                  <a:srgbClr val="FF6600"/>
                </a:solidFill>
              </a:rPr>
              <a:t>Trapped</a:t>
            </a:r>
            <a:endParaRPr lang="en-US" b="1" dirty="0">
              <a:solidFill>
                <a:srgbClr val="FF6600"/>
              </a:solidFill>
            </a:endParaRPr>
          </a:p>
        </p:txBody>
      </p:sp>
      <p:sp>
        <p:nvSpPr>
          <p:cNvPr id="7" name="TextBox 6"/>
          <p:cNvSpPr txBox="1"/>
          <p:nvPr/>
        </p:nvSpPr>
        <p:spPr>
          <a:xfrm>
            <a:off x="3230513" y="2337499"/>
            <a:ext cx="610263" cy="369332"/>
          </a:xfrm>
          <a:prstGeom prst="rect">
            <a:avLst/>
          </a:prstGeom>
          <a:noFill/>
        </p:spPr>
        <p:txBody>
          <a:bodyPr wrap="none" rtlCol="0">
            <a:spAutoFit/>
          </a:bodyPr>
          <a:lstStyle/>
          <a:p>
            <a:r>
              <a:rPr lang="en-US" b="1" dirty="0" smtClean="0">
                <a:solidFill>
                  <a:schemeClr val="bg2">
                    <a:lumMod val="50000"/>
                  </a:schemeClr>
                </a:solidFill>
              </a:rPr>
              <a:t>Lost</a:t>
            </a:r>
            <a:endParaRPr lang="en-US" b="1" dirty="0">
              <a:solidFill>
                <a:schemeClr val="bg2">
                  <a:lumMod val="50000"/>
                </a:schemeClr>
              </a:solidFill>
            </a:endParaRPr>
          </a:p>
        </p:txBody>
      </p:sp>
      <p:sp>
        <p:nvSpPr>
          <p:cNvPr id="8" name="TextBox 7"/>
          <p:cNvSpPr txBox="1"/>
          <p:nvPr/>
        </p:nvSpPr>
        <p:spPr>
          <a:xfrm>
            <a:off x="6396178" y="3394843"/>
            <a:ext cx="1015685" cy="369332"/>
          </a:xfrm>
          <a:prstGeom prst="rect">
            <a:avLst/>
          </a:prstGeom>
          <a:noFill/>
        </p:spPr>
        <p:txBody>
          <a:bodyPr wrap="none" rtlCol="0">
            <a:spAutoFit/>
          </a:bodyPr>
          <a:lstStyle/>
          <a:p>
            <a:r>
              <a:rPr lang="en-US" b="1" dirty="0" smtClean="0">
                <a:solidFill>
                  <a:srgbClr val="5CC9CD"/>
                </a:solidFill>
              </a:rPr>
              <a:t>Passing</a:t>
            </a:r>
            <a:endParaRPr lang="en-US" b="1" dirty="0">
              <a:solidFill>
                <a:srgbClr val="5CC9CD"/>
              </a:solidFill>
            </a:endParaRPr>
          </a:p>
        </p:txBody>
      </p:sp>
      <p:sp>
        <p:nvSpPr>
          <p:cNvPr id="9" name="TextBox 8"/>
          <p:cNvSpPr txBox="1"/>
          <p:nvPr/>
        </p:nvSpPr>
        <p:spPr>
          <a:xfrm>
            <a:off x="6015182" y="4470882"/>
            <a:ext cx="1981958" cy="369332"/>
          </a:xfrm>
          <a:prstGeom prst="rect">
            <a:avLst/>
          </a:prstGeom>
          <a:noFill/>
        </p:spPr>
        <p:txBody>
          <a:bodyPr wrap="none" rtlCol="0">
            <a:spAutoFit/>
          </a:bodyPr>
          <a:lstStyle/>
          <a:p>
            <a:r>
              <a:rPr lang="en-US" b="1" dirty="0" smtClean="0">
                <a:solidFill>
                  <a:srgbClr val="0000FF"/>
                </a:solidFill>
              </a:rPr>
              <a:t>Counter Passing</a:t>
            </a:r>
            <a:endParaRPr lang="en-US" b="1" dirty="0">
              <a:solidFill>
                <a:srgbClr val="0000FF"/>
              </a:solidFill>
            </a:endParaRPr>
          </a:p>
        </p:txBody>
      </p:sp>
      <p:cxnSp>
        <p:nvCxnSpPr>
          <p:cNvPr id="11" name="Straight Connector 10"/>
          <p:cNvCxnSpPr>
            <a:stCxn id="9" idx="1"/>
          </p:cNvCxnSpPr>
          <p:nvPr/>
        </p:nvCxnSpPr>
        <p:spPr>
          <a:xfrm flipH="1" flipV="1">
            <a:off x="4516286" y="4629727"/>
            <a:ext cx="1498896" cy="2582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142049" y="3544455"/>
            <a:ext cx="1265678" cy="5623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516286" y="2031151"/>
            <a:ext cx="367441" cy="4294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31063" y="2706831"/>
            <a:ext cx="694574" cy="2474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sz="2000" dirty="0" smtClean="0"/>
              <a:t>Classifying Particle Orbits </a:t>
            </a:r>
            <a:r>
              <a:rPr lang="en-US" sz="2000" dirty="0" smtClean="0"/>
              <a:t>In </a:t>
            </a:r>
            <a:r>
              <a:rPr lang="en-US" sz="2000" dirty="0" err="1" smtClean="0"/>
              <a:t>Tokamaks</a:t>
            </a:r>
            <a:r>
              <a:rPr lang="en-US" sz="2000" dirty="0" smtClean="0"/>
              <a:t> Is Important in Understanding Basic Physics Mechanisms Like Wave-Particle Interactions</a:t>
            </a:r>
            <a:endParaRPr lang="en-US" sz="2000" dirty="0" smtClean="0"/>
          </a:p>
        </p:txBody>
      </p:sp>
    </p:spTree>
    <p:extLst>
      <p:ext uri="{BB962C8B-B14F-4D97-AF65-F5344CB8AC3E}">
        <p14:creationId xmlns:p14="http://schemas.microsoft.com/office/powerpoint/2010/main" val="11200908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mplicated_orbits_resonance.pdf"/>
          <p:cNvPicPr>
            <a:picLocks noChangeAspect="1"/>
          </p:cNvPicPr>
          <p:nvPr/>
        </p:nvPicPr>
        <p:blipFill rotWithShape="1">
          <a:blip r:embed="rId2">
            <a:extLst>
              <a:ext uri="{28A0092B-C50C-407E-A947-70E740481C1C}">
                <a14:useLocalDpi xmlns:a14="http://schemas.microsoft.com/office/drawing/2010/main" val="0"/>
              </a:ext>
            </a:extLst>
          </a:blip>
          <a:srcRect r="33631"/>
          <a:stretch/>
        </p:blipFill>
        <p:spPr>
          <a:xfrm>
            <a:off x="2463504" y="1356136"/>
            <a:ext cx="3540133" cy="4584700"/>
          </a:xfrm>
          <a:prstGeom prst="rect">
            <a:avLst/>
          </a:prstGeom>
        </p:spPr>
      </p:pic>
      <p:sp>
        <p:nvSpPr>
          <p:cNvPr id="4" name="TextBox 3"/>
          <p:cNvSpPr txBox="1"/>
          <p:nvPr/>
        </p:nvSpPr>
        <p:spPr>
          <a:xfrm rot="16200000">
            <a:off x="1074126" y="3140484"/>
            <a:ext cx="2249334" cy="369332"/>
          </a:xfrm>
          <a:prstGeom prst="rect">
            <a:avLst/>
          </a:prstGeom>
          <a:noFill/>
        </p:spPr>
        <p:txBody>
          <a:bodyPr wrap="none" rtlCol="0">
            <a:spAutoFit/>
          </a:bodyPr>
          <a:lstStyle/>
          <a:p>
            <a:r>
              <a:rPr lang="en-US" b="1" dirty="0" smtClean="0"/>
              <a:t>Magnetic Moment</a:t>
            </a:r>
            <a:endParaRPr lang="en-US" b="1" dirty="0"/>
          </a:p>
        </p:txBody>
      </p:sp>
      <p:sp>
        <p:nvSpPr>
          <p:cNvPr id="5" name="TextBox 4"/>
          <p:cNvSpPr txBox="1"/>
          <p:nvPr/>
        </p:nvSpPr>
        <p:spPr>
          <a:xfrm>
            <a:off x="2844916" y="5940836"/>
            <a:ext cx="3360753" cy="369332"/>
          </a:xfrm>
          <a:prstGeom prst="rect">
            <a:avLst/>
          </a:prstGeom>
          <a:noFill/>
        </p:spPr>
        <p:txBody>
          <a:bodyPr wrap="none" rtlCol="0">
            <a:spAutoFit/>
          </a:bodyPr>
          <a:lstStyle/>
          <a:p>
            <a:r>
              <a:rPr lang="en-US" b="1" dirty="0" err="1" smtClean="0"/>
              <a:t>Toroidal</a:t>
            </a:r>
            <a:r>
              <a:rPr lang="en-US" b="1" dirty="0" smtClean="0"/>
              <a:t> Angular Momentum</a:t>
            </a:r>
            <a:endParaRPr lang="en-US" b="1" dirty="0"/>
          </a:p>
        </p:txBody>
      </p:sp>
      <p:sp>
        <p:nvSpPr>
          <p:cNvPr id="6" name="TextBox 5"/>
          <p:cNvSpPr txBox="1"/>
          <p:nvPr/>
        </p:nvSpPr>
        <p:spPr>
          <a:xfrm>
            <a:off x="4516286" y="1661819"/>
            <a:ext cx="1126255" cy="369332"/>
          </a:xfrm>
          <a:prstGeom prst="rect">
            <a:avLst/>
          </a:prstGeom>
          <a:noFill/>
        </p:spPr>
        <p:txBody>
          <a:bodyPr wrap="none" rtlCol="0">
            <a:spAutoFit/>
          </a:bodyPr>
          <a:lstStyle/>
          <a:p>
            <a:r>
              <a:rPr lang="en-US" b="1" dirty="0" smtClean="0">
                <a:solidFill>
                  <a:srgbClr val="FF6600"/>
                </a:solidFill>
              </a:rPr>
              <a:t>Trapped</a:t>
            </a:r>
            <a:endParaRPr lang="en-US" b="1" dirty="0">
              <a:solidFill>
                <a:srgbClr val="FF6600"/>
              </a:solidFill>
            </a:endParaRPr>
          </a:p>
        </p:txBody>
      </p:sp>
      <p:sp>
        <p:nvSpPr>
          <p:cNvPr id="7" name="TextBox 6"/>
          <p:cNvSpPr txBox="1"/>
          <p:nvPr/>
        </p:nvSpPr>
        <p:spPr>
          <a:xfrm>
            <a:off x="3230513" y="2337499"/>
            <a:ext cx="610263" cy="369332"/>
          </a:xfrm>
          <a:prstGeom prst="rect">
            <a:avLst/>
          </a:prstGeom>
          <a:noFill/>
        </p:spPr>
        <p:txBody>
          <a:bodyPr wrap="none" rtlCol="0">
            <a:spAutoFit/>
          </a:bodyPr>
          <a:lstStyle/>
          <a:p>
            <a:r>
              <a:rPr lang="en-US" b="1" dirty="0" smtClean="0">
                <a:solidFill>
                  <a:schemeClr val="bg2">
                    <a:lumMod val="50000"/>
                  </a:schemeClr>
                </a:solidFill>
              </a:rPr>
              <a:t>Lost</a:t>
            </a:r>
            <a:endParaRPr lang="en-US" b="1" dirty="0">
              <a:solidFill>
                <a:schemeClr val="bg2">
                  <a:lumMod val="50000"/>
                </a:schemeClr>
              </a:solidFill>
            </a:endParaRPr>
          </a:p>
        </p:txBody>
      </p:sp>
      <p:sp>
        <p:nvSpPr>
          <p:cNvPr id="8" name="TextBox 7"/>
          <p:cNvSpPr txBox="1"/>
          <p:nvPr/>
        </p:nvSpPr>
        <p:spPr>
          <a:xfrm>
            <a:off x="6396178" y="3394843"/>
            <a:ext cx="1015685" cy="369332"/>
          </a:xfrm>
          <a:prstGeom prst="rect">
            <a:avLst/>
          </a:prstGeom>
          <a:noFill/>
        </p:spPr>
        <p:txBody>
          <a:bodyPr wrap="none" rtlCol="0">
            <a:spAutoFit/>
          </a:bodyPr>
          <a:lstStyle/>
          <a:p>
            <a:r>
              <a:rPr lang="en-US" b="1" dirty="0" smtClean="0">
                <a:solidFill>
                  <a:srgbClr val="5CC9CD"/>
                </a:solidFill>
              </a:rPr>
              <a:t>Passing</a:t>
            </a:r>
            <a:endParaRPr lang="en-US" b="1" dirty="0">
              <a:solidFill>
                <a:srgbClr val="5CC9CD"/>
              </a:solidFill>
            </a:endParaRPr>
          </a:p>
        </p:txBody>
      </p:sp>
      <p:sp>
        <p:nvSpPr>
          <p:cNvPr id="9" name="TextBox 8"/>
          <p:cNvSpPr txBox="1"/>
          <p:nvPr/>
        </p:nvSpPr>
        <p:spPr>
          <a:xfrm>
            <a:off x="6015182" y="4470882"/>
            <a:ext cx="1981958" cy="369332"/>
          </a:xfrm>
          <a:prstGeom prst="rect">
            <a:avLst/>
          </a:prstGeom>
          <a:noFill/>
        </p:spPr>
        <p:txBody>
          <a:bodyPr wrap="none" rtlCol="0">
            <a:spAutoFit/>
          </a:bodyPr>
          <a:lstStyle/>
          <a:p>
            <a:r>
              <a:rPr lang="en-US" b="1" dirty="0" smtClean="0">
                <a:solidFill>
                  <a:srgbClr val="0000FF"/>
                </a:solidFill>
              </a:rPr>
              <a:t>Counter Passing</a:t>
            </a:r>
            <a:endParaRPr lang="en-US" b="1" dirty="0">
              <a:solidFill>
                <a:srgbClr val="0000FF"/>
              </a:solidFill>
            </a:endParaRPr>
          </a:p>
        </p:txBody>
      </p:sp>
      <p:cxnSp>
        <p:nvCxnSpPr>
          <p:cNvPr id="11" name="Straight Connector 10"/>
          <p:cNvCxnSpPr>
            <a:stCxn id="9" idx="1"/>
          </p:cNvCxnSpPr>
          <p:nvPr/>
        </p:nvCxnSpPr>
        <p:spPr>
          <a:xfrm flipH="1" flipV="1">
            <a:off x="4516286" y="4629727"/>
            <a:ext cx="1498896" cy="2582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142049" y="3544455"/>
            <a:ext cx="1265678" cy="5623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4516286" y="2031151"/>
            <a:ext cx="367441" cy="4294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31063" y="2706831"/>
            <a:ext cx="694574" cy="24741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itle 2"/>
          <p:cNvSpPr txBox="1">
            <a:spLocks/>
          </p:cNvSpPr>
          <p:nvPr/>
        </p:nvSpPr>
        <p:spPr bwMode="auto">
          <a:xfrm>
            <a:off x="364838" y="217256"/>
            <a:ext cx="86868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sz="2000" dirty="0" smtClean="0"/>
              <a:t>Classifying Particle Orbits </a:t>
            </a:r>
            <a:r>
              <a:rPr lang="en-US" sz="2000" dirty="0" smtClean="0"/>
              <a:t>In </a:t>
            </a:r>
            <a:r>
              <a:rPr lang="en-US" sz="2000" dirty="0" err="1" smtClean="0"/>
              <a:t>Tokamaks</a:t>
            </a:r>
            <a:r>
              <a:rPr lang="en-US" sz="2000" dirty="0" smtClean="0"/>
              <a:t> Is Important in Understanding Basic Physics Mechanisms Like Wave-Particle Interactions</a:t>
            </a:r>
            <a:endParaRPr lang="en-US" sz="2000" dirty="0" smtClean="0"/>
          </a:p>
        </p:txBody>
      </p:sp>
      <p:cxnSp>
        <p:nvCxnSpPr>
          <p:cNvPr id="17" name="Straight Connector 16"/>
          <p:cNvCxnSpPr/>
          <p:nvPr/>
        </p:nvCxnSpPr>
        <p:spPr>
          <a:xfrm flipH="1">
            <a:off x="5142051" y="2337499"/>
            <a:ext cx="1063618" cy="337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534727" y="1652730"/>
            <a:ext cx="2551548" cy="1384995"/>
          </a:xfrm>
          <a:prstGeom prst="rect">
            <a:avLst/>
          </a:prstGeom>
          <a:noFill/>
        </p:spPr>
        <p:txBody>
          <a:bodyPr wrap="square" rtlCol="0">
            <a:spAutoFit/>
          </a:bodyPr>
          <a:lstStyle/>
          <a:p>
            <a:r>
              <a:rPr lang="en-US" sz="1400" b="1" dirty="0" smtClean="0"/>
              <a:t>Resonances </a:t>
            </a:r>
          </a:p>
          <a:p>
            <a:r>
              <a:rPr lang="en-US" sz="1400" b="1" dirty="0" smtClean="0"/>
              <a:t>(due to interactions        with </a:t>
            </a:r>
            <a:r>
              <a:rPr lang="en-US" sz="1400" b="1" dirty="0" err="1" smtClean="0"/>
              <a:t>Alfv</a:t>
            </a:r>
            <a:r>
              <a:rPr lang="en-US" sz="1400" b="1" dirty="0" err="1" smtClean="0"/>
              <a:t>é</a:t>
            </a:r>
            <a:r>
              <a:rPr lang="en-US" sz="1400" b="1" dirty="0" err="1" smtClean="0"/>
              <a:t>n</a:t>
            </a:r>
            <a:r>
              <a:rPr lang="en-US" sz="1400" b="1" dirty="0" smtClean="0"/>
              <a:t> </a:t>
            </a:r>
            <a:r>
              <a:rPr lang="en-US" sz="1400" b="1" dirty="0" err="1" smtClean="0"/>
              <a:t>Eigenmode</a:t>
            </a:r>
            <a:r>
              <a:rPr lang="en-US" sz="1400" b="1" dirty="0" smtClean="0"/>
              <a:t> Instabilities) can change particle energies and cause transport</a:t>
            </a:r>
            <a:endParaRPr lang="en-US" sz="1400" b="1" dirty="0"/>
          </a:p>
        </p:txBody>
      </p:sp>
      <p:sp>
        <p:nvSpPr>
          <p:cNvPr id="20" name="Explosion 2 19"/>
          <p:cNvSpPr/>
          <p:nvPr/>
        </p:nvSpPr>
        <p:spPr>
          <a:xfrm rot="1115900">
            <a:off x="5879149" y="986179"/>
            <a:ext cx="3718399" cy="2666669"/>
          </a:xfrm>
          <a:prstGeom prst="irregularSeal2">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7774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modeonly_d3d_3-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4" y="1152927"/>
            <a:ext cx="7967977" cy="5139345"/>
          </a:xfrm>
          <a:prstGeom prst="rect">
            <a:avLst/>
          </a:prstGeom>
        </p:spPr>
      </p:pic>
      <p:sp>
        <p:nvSpPr>
          <p:cNvPr id="3" name="TextBox 2"/>
          <p:cNvSpPr txBox="1"/>
          <p:nvPr/>
        </p:nvSpPr>
        <p:spPr>
          <a:xfrm>
            <a:off x="2975277" y="6296265"/>
            <a:ext cx="3063008" cy="276999"/>
          </a:xfrm>
          <a:prstGeom prst="rect">
            <a:avLst/>
          </a:prstGeom>
          <a:noFill/>
        </p:spPr>
        <p:txBody>
          <a:bodyPr wrap="none" rtlCol="0">
            <a:spAutoFit/>
          </a:bodyPr>
          <a:lstStyle/>
          <a:p>
            <a:r>
              <a:rPr lang="en-US" sz="1200" dirty="0" smtClean="0"/>
              <a:t>Image credit: Pace et. </a:t>
            </a:r>
            <a:r>
              <a:rPr lang="en-US" sz="1200" dirty="0" err="1" smtClean="0"/>
              <a:t>al.,</a:t>
            </a:r>
            <a:r>
              <a:rPr lang="en-US" sz="1200" i="1" dirty="0" err="1" smtClean="0"/>
              <a:t>Physics</a:t>
            </a:r>
            <a:r>
              <a:rPr lang="en-US" sz="1200" i="1" dirty="0" smtClean="0"/>
              <a:t> Today </a:t>
            </a:r>
            <a:r>
              <a:rPr lang="en-US" sz="1200" dirty="0" smtClean="0"/>
              <a:t>(2015) </a:t>
            </a:r>
            <a:endParaRPr lang="en-US" sz="1200" dirty="0"/>
          </a:p>
        </p:txBody>
      </p:sp>
    </p:spTree>
    <p:extLst>
      <p:ext uri="{BB962C8B-B14F-4D97-AF65-F5344CB8AC3E}">
        <p14:creationId xmlns:p14="http://schemas.microsoft.com/office/powerpoint/2010/main" val="33074346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1"/>
            <a:ext cx="8229600" cy="2581564"/>
          </a:xfrm>
        </p:spPr>
        <p:txBody>
          <a:bodyPr/>
          <a:lstStyle/>
          <a:p>
            <a:r>
              <a:rPr lang="en-US" dirty="0" err="1" smtClean="0"/>
              <a:t>Gyromotion</a:t>
            </a:r>
            <a:r>
              <a:rPr lang="en-US" dirty="0" smtClean="0"/>
              <a:t> about </a:t>
            </a:r>
            <a:r>
              <a:rPr lang="en-US" dirty="0"/>
              <a:t>a</a:t>
            </a:r>
            <a:r>
              <a:rPr lang="en-US" dirty="0" smtClean="0"/>
              <a:t> </a:t>
            </a:r>
            <a:r>
              <a:rPr lang="en-US" dirty="0"/>
              <a:t>g</a:t>
            </a:r>
            <a:r>
              <a:rPr lang="en-US" dirty="0" smtClean="0"/>
              <a:t>uiding </a:t>
            </a:r>
            <a:r>
              <a:rPr lang="en-US" dirty="0"/>
              <a:t>c</a:t>
            </a:r>
            <a:r>
              <a:rPr lang="en-US" dirty="0" smtClean="0"/>
              <a:t>enter</a:t>
            </a:r>
            <a:endParaRPr lang="en-US" dirty="0" smtClean="0"/>
          </a:p>
          <a:p>
            <a:r>
              <a:rPr lang="en-US" dirty="0" smtClean="0"/>
              <a:t>Forces can cause </a:t>
            </a:r>
            <a:r>
              <a:rPr lang="en-US" dirty="0"/>
              <a:t>g</a:t>
            </a:r>
            <a:r>
              <a:rPr lang="en-US" dirty="0" smtClean="0"/>
              <a:t>uiding </a:t>
            </a:r>
            <a:r>
              <a:rPr lang="en-US" dirty="0"/>
              <a:t>c</a:t>
            </a:r>
            <a:r>
              <a:rPr lang="en-US" dirty="0" smtClean="0"/>
              <a:t>enter </a:t>
            </a:r>
            <a:r>
              <a:rPr lang="en-US" dirty="0"/>
              <a:t>d</a:t>
            </a:r>
            <a:r>
              <a:rPr lang="en-US" dirty="0" smtClean="0"/>
              <a:t>rift</a:t>
            </a:r>
            <a:endParaRPr lang="en-US" dirty="0" smtClean="0"/>
          </a:p>
          <a:p>
            <a:r>
              <a:rPr lang="en-US" dirty="0" smtClean="0"/>
              <a:t>Real </a:t>
            </a:r>
            <a:r>
              <a:rPr lang="en-US" dirty="0"/>
              <a:t>l</a:t>
            </a:r>
            <a:r>
              <a:rPr lang="en-US" dirty="0" smtClean="0"/>
              <a:t>ife </a:t>
            </a:r>
            <a:r>
              <a:rPr lang="en-US" dirty="0"/>
              <a:t>c</a:t>
            </a:r>
            <a:r>
              <a:rPr lang="en-US" dirty="0" smtClean="0"/>
              <a:t>onsequences: </a:t>
            </a:r>
          </a:p>
          <a:p>
            <a:pPr lvl="1"/>
            <a:r>
              <a:rPr lang="en-US" dirty="0" smtClean="0"/>
              <a:t>Why </a:t>
            </a:r>
            <a:r>
              <a:rPr lang="en-US" dirty="0" smtClean="0"/>
              <a:t>do </a:t>
            </a:r>
            <a:r>
              <a:rPr lang="en-US" dirty="0" err="1" smtClean="0"/>
              <a:t>tokamaks</a:t>
            </a:r>
            <a:r>
              <a:rPr lang="en-US" dirty="0" smtClean="0"/>
              <a:t> have helical B fields?</a:t>
            </a:r>
          </a:p>
          <a:p>
            <a:pPr lvl="1"/>
            <a:r>
              <a:rPr lang="en-US" dirty="0" smtClean="0"/>
              <a:t>What </a:t>
            </a:r>
            <a:r>
              <a:rPr lang="en-US" dirty="0" smtClean="0"/>
              <a:t>is a banana orbit</a:t>
            </a:r>
            <a:r>
              <a:rPr lang="en-US" dirty="0" smtClean="0"/>
              <a:t>?</a:t>
            </a:r>
            <a:endParaRPr lang="en-US" dirty="0" smtClean="0"/>
          </a:p>
        </p:txBody>
      </p:sp>
      <p:sp>
        <p:nvSpPr>
          <p:cNvPr id="3" name="Title 2"/>
          <p:cNvSpPr>
            <a:spLocks noGrp="1"/>
          </p:cNvSpPr>
          <p:nvPr>
            <p:ph type="title" idx="4294967295"/>
          </p:nvPr>
        </p:nvSpPr>
        <p:spPr/>
        <p:txBody>
          <a:bodyPr/>
          <a:lstStyle/>
          <a:p>
            <a:r>
              <a:rPr lang="en-US" dirty="0" smtClean="0"/>
              <a:t>Outline of Single Particle Motion Topics</a:t>
            </a:r>
            <a:endParaRPr lang="en-US" dirty="0"/>
          </a:p>
        </p:txBody>
      </p:sp>
      <p:sp>
        <p:nvSpPr>
          <p:cNvPr id="4" name="Rectangle 3"/>
          <p:cNvSpPr/>
          <p:nvPr/>
        </p:nvSpPr>
        <p:spPr>
          <a:xfrm>
            <a:off x="692727" y="4352790"/>
            <a:ext cx="7366000" cy="646331"/>
          </a:xfrm>
          <a:prstGeom prst="rect">
            <a:avLst/>
          </a:prstGeom>
        </p:spPr>
        <p:txBody>
          <a:bodyPr wrap="square">
            <a:spAutoFit/>
          </a:bodyPr>
          <a:lstStyle/>
          <a:p>
            <a:pPr marL="285750" indent="-285750">
              <a:buFont typeface="Arial"/>
              <a:buChar char="•"/>
            </a:pPr>
            <a:r>
              <a:rPr lang="en-US" dirty="0"/>
              <a:t>NRL Plasma Formulary</a:t>
            </a:r>
          </a:p>
          <a:p>
            <a:pPr lvl="1"/>
            <a:r>
              <a:rPr lang="en-US" dirty="0">
                <a:hlinkClick r:id="rId2"/>
              </a:rPr>
              <a:t>www.nrl.navy.mil/ppd/content/nrl-plasma-formulary</a:t>
            </a:r>
            <a:endParaRPr lang="en-US" dirty="0"/>
          </a:p>
        </p:txBody>
      </p:sp>
      <p:sp>
        <p:nvSpPr>
          <p:cNvPr id="5" name="Rectangle 4"/>
          <p:cNvSpPr/>
          <p:nvPr/>
        </p:nvSpPr>
        <p:spPr>
          <a:xfrm>
            <a:off x="692726" y="5183787"/>
            <a:ext cx="7666183" cy="369332"/>
          </a:xfrm>
          <a:prstGeom prst="rect">
            <a:avLst/>
          </a:prstGeom>
        </p:spPr>
        <p:txBody>
          <a:bodyPr wrap="square">
            <a:spAutoFit/>
          </a:bodyPr>
          <a:lstStyle/>
          <a:p>
            <a:pPr marL="285750" indent="-285750">
              <a:buFont typeface="Arial"/>
              <a:buChar char="•"/>
            </a:pPr>
            <a:r>
              <a:rPr lang="en-US" dirty="0"/>
              <a:t>Introduction to Plasma Physics and Controlled Fusion by F. Chen</a:t>
            </a:r>
          </a:p>
        </p:txBody>
      </p:sp>
      <p:sp>
        <p:nvSpPr>
          <p:cNvPr id="6" name="Rectangle 5"/>
          <p:cNvSpPr/>
          <p:nvPr/>
        </p:nvSpPr>
        <p:spPr>
          <a:xfrm>
            <a:off x="457200" y="3994942"/>
            <a:ext cx="1445565" cy="369332"/>
          </a:xfrm>
          <a:prstGeom prst="rect">
            <a:avLst/>
          </a:prstGeom>
        </p:spPr>
        <p:txBody>
          <a:bodyPr wrap="none">
            <a:spAutoFit/>
          </a:bodyPr>
          <a:lstStyle/>
          <a:p>
            <a:r>
              <a:rPr lang="en-US" b="1" dirty="0" smtClean="0"/>
              <a:t>References</a:t>
            </a:r>
            <a:endParaRPr lang="en-US" b="1" dirty="0"/>
          </a:p>
        </p:txBody>
      </p:sp>
    </p:spTree>
    <p:extLst>
      <p:ext uri="{BB962C8B-B14F-4D97-AF65-F5344CB8AC3E}">
        <p14:creationId xmlns:p14="http://schemas.microsoft.com/office/powerpoint/2010/main" val="25255501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320800"/>
            <a:ext cx="8512175" cy="4754563"/>
          </a:xfrm>
        </p:spPr>
        <p:txBody>
          <a:bodyPr/>
          <a:lstStyle/>
          <a:p>
            <a:r>
              <a:rPr lang="en-US" dirty="0" smtClean="0"/>
              <a:t>A particle with charge </a:t>
            </a:r>
            <a:r>
              <a:rPr lang="en-US" dirty="0" smtClean="0"/>
              <a:t>(</a:t>
            </a:r>
            <a:r>
              <a:rPr lang="en-US" sz="2400" i="1" dirty="0" smtClean="0">
                <a:latin typeface="Times New Roman"/>
                <a:cs typeface="Times New Roman"/>
              </a:rPr>
              <a:t>q</a:t>
            </a:r>
            <a:r>
              <a:rPr lang="en-US" dirty="0" smtClean="0"/>
              <a:t>) moving </a:t>
            </a:r>
            <a:r>
              <a:rPr lang="en-US" dirty="0" smtClean="0"/>
              <a:t>with </a:t>
            </a:r>
            <a:r>
              <a:rPr lang="en-US" dirty="0" smtClean="0"/>
              <a:t>velocity (</a:t>
            </a:r>
            <a:r>
              <a:rPr lang="en-US" sz="2400" dirty="0" smtClean="0">
                <a:latin typeface="Times New Roman"/>
                <a:cs typeface="Times New Roman"/>
              </a:rPr>
              <a:t>v</a:t>
            </a:r>
            <a:r>
              <a:rPr lang="en-US" dirty="0" smtClean="0"/>
              <a:t>) in </a:t>
            </a:r>
            <a:r>
              <a:rPr lang="en-US" dirty="0" smtClean="0"/>
              <a:t>the presence of electric or magnetic fields will experience a force:</a:t>
            </a:r>
          </a:p>
          <a:p>
            <a:endParaRPr lang="en-US" b="0" dirty="0"/>
          </a:p>
          <a:p>
            <a:endParaRPr lang="en-US" b="0" dirty="0" smtClean="0"/>
          </a:p>
          <a:p>
            <a:endParaRPr lang="en-US" b="0" dirty="0"/>
          </a:p>
          <a:p>
            <a:endParaRPr lang="en-US" dirty="0"/>
          </a:p>
        </p:txBody>
      </p:sp>
      <p:sp>
        <p:nvSpPr>
          <p:cNvPr id="3" name="Title 2"/>
          <p:cNvSpPr>
            <a:spLocks noGrp="1"/>
          </p:cNvSpPr>
          <p:nvPr>
            <p:ph type="title" idx="4294967295"/>
          </p:nvPr>
        </p:nvSpPr>
        <p:spPr>
          <a:xfrm>
            <a:off x="457199" y="217256"/>
            <a:ext cx="8229601" cy="492991"/>
          </a:xfrm>
        </p:spPr>
        <p:txBody>
          <a:bodyPr/>
          <a:lstStyle/>
          <a:p>
            <a:r>
              <a:rPr lang="en-US" dirty="0" smtClean="0"/>
              <a:t>Charged Particles Feel The (Lorentz) Force</a:t>
            </a:r>
            <a:endParaRPr lang="en-US" dirty="0"/>
          </a:p>
        </p:txBody>
      </p:sp>
      <p:pic>
        <p:nvPicPr>
          <p:cNvPr id="4" name="Picture 3"/>
          <p:cNvPicPr>
            <a:picLocks noChangeAspect="1"/>
          </p:cNvPicPr>
          <p:nvPr/>
        </p:nvPicPr>
        <p:blipFill>
          <a:blip r:embed="rId3"/>
          <a:stretch>
            <a:fillRect/>
          </a:stretch>
        </p:blipFill>
        <p:spPr>
          <a:xfrm>
            <a:off x="1773605" y="2368080"/>
            <a:ext cx="5359400" cy="850900"/>
          </a:xfrm>
          <a:prstGeom prst="rect">
            <a:avLst/>
          </a:prstGeom>
        </p:spPr>
      </p:pic>
      <p:grpSp>
        <p:nvGrpSpPr>
          <p:cNvPr id="5" name="Group 4"/>
          <p:cNvGrpSpPr/>
          <p:nvPr/>
        </p:nvGrpSpPr>
        <p:grpSpPr>
          <a:xfrm>
            <a:off x="457199" y="3381375"/>
            <a:ext cx="3400426" cy="2280762"/>
            <a:chOff x="457199" y="3381375"/>
            <a:chExt cx="3400426" cy="2280762"/>
          </a:xfrm>
        </p:grpSpPr>
        <p:cxnSp>
          <p:nvCxnSpPr>
            <p:cNvPr id="7" name="Straight Arrow Connector 6"/>
            <p:cNvCxnSpPr/>
            <p:nvPr/>
          </p:nvCxnSpPr>
          <p:spPr>
            <a:xfrm flipV="1">
              <a:off x="1619250" y="3381375"/>
              <a:ext cx="333375" cy="603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57199" y="4018703"/>
              <a:ext cx="3400426" cy="923330"/>
            </a:xfrm>
            <a:prstGeom prst="rect">
              <a:avLst/>
            </a:prstGeom>
          </p:spPr>
          <p:txBody>
            <a:bodyPr wrap="square">
              <a:spAutoFit/>
            </a:bodyPr>
            <a:lstStyle/>
            <a:p>
              <a:r>
                <a:rPr lang="en-US" dirty="0"/>
                <a:t>We know from Newton’s second law of motion that force causes acceleration:</a:t>
              </a:r>
            </a:p>
          </p:txBody>
        </p:sp>
        <p:pic>
          <p:nvPicPr>
            <p:cNvPr id="9" name="Picture 8"/>
            <p:cNvPicPr>
              <a:picLocks noChangeAspect="1"/>
            </p:cNvPicPr>
            <p:nvPr/>
          </p:nvPicPr>
          <p:blipFill>
            <a:blip r:embed="rId4"/>
            <a:stretch>
              <a:fillRect/>
            </a:stretch>
          </p:blipFill>
          <p:spPr>
            <a:xfrm>
              <a:off x="909053" y="5103235"/>
              <a:ext cx="1729104" cy="558902"/>
            </a:xfrm>
            <a:prstGeom prst="rect">
              <a:avLst/>
            </a:prstGeom>
          </p:spPr>
        </p:pic>
      </p:grpSp>
      <p:grpSp>
        <p:nvGrpSpPr>
          <p:cNvPr id="6" name="Group 5"/>
          <p:cNvGrpSpPr/>
          <p:nvPr/>
        </p:nvGrpSpPr>
        <p:grpSpPr>
          <a:xfrm>
            <a:off x="5276256" y="3218981"/>
            <a:ext cx="3722260" cy="1857933"/>
            <a:chOff x="5276256" y="3218981"/>
            <a:chExt cx="3722260" cy="1857933"/>
          </a:xfrm>
        </p:grpSpPr>
        <p:cxnSp>
          <p:nvCxnSpPr>
            <p:cNvPr id="12" name="Straight Arrow Connector 11"/>
            <p:cNvCxnSpPr/>
            <p:nvPr/>
          </p:nvCxnSpPr>
          <p:spPr>
            <a:xfrm flipH="1" flipV="1">
              <a:off x="6124857" y="3218981"/>
              <a:ext cx="190500" cy="7656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76256" y="4153584"/>
              <a:ext cx="3722260" cy="923330"/>
            </a:xfrm>
            <a:prstGeom prst="rect">
              <a:avLst/>
            </a:prstGeom>
            <a:noFill/>
          </p:spPr>
          <p:txBody>
            <a:bodyPr wrap="square" rtlCol="0">
              <a:spAutoFit/>
            </a:bodyPr>
            <a:lstStyle/>
            <a:p>
              <a:r>
                <a:rPr lang="en-US" dirty="0" smtClean="0"/>
                <a:t>A charged particle</a:t>
              </a:r>
            </a:p>
            <a:p>
              <a:r>
                <a:rPr lang="en-US" dirty="0" smtClean="0"/>
                <a:t>moving perpendicular to </a:t>
              </a:r>
            </a:p>
            <a:p>
              <a:r>
                <a:rPr lang="en-US" dirty="0" smtClean="0"/>
                <a:t>the magnetic field feels a force</a:t>
              </a:r>
              <a:endParaRPr lang="en-US" dirty="0"/>
            </a:p>
          </p:txBody>
        </p:sp>
      </p:grpSp>
    </p:spTree>
    <p:extLst>
      <p:ext uri="{BB962C8B-B14F-4D97-AF65-F5344CB8AC3E}">
        <p14:creationId xmlns:p14="http://schemas.microsoft.com/office/powerpoint/2010/main" val="3718593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2647" y="1177925"/>
            <a:ext cx="8229600" cy="589141"/>
          </a:xfrm>
        </p:spPr>
        <p:txBody>
          <a:bodyPr/>
          <a:lstStyle/>
          <a:p>
            <a:r>
              <a:rPr lang="en-US" dirty="0" smtClean="0"/>
              <a:t>Consider the motion of a particle in a constant, uniform B field</a:t>
            </a:r>
          </a:p>
        </p:txBody>
      </p:sp>
      <p:sp>
        <p:nvSpPr>
          <p:cNvPr id="3" name="Title 2"/>
          <p:cNvSpPr>
            <a:spLocks noGrp="1"/>
          </p:cNvSpPr>
          <p:nvPr>
            <p:ph type="title" idx="4294967295"/>
          </p:nvPr>
        </p:nvSpPr>
        <p:spPr>
          <a:xfrm>
            <a:off x="457199" y="217256"/>
            <a:ext cx="8587394" cy="492991"/>
          </a:xfrm>
        </p:spPr>
        <p:txBody>
          <a:bodyPr/>
          <a:lstStyle/>
          <a:p>
            <a:r>
              <a:rPr lang="en-US" dirty="0" smtClean="0"/>
              <a:t>How Does a Charged Particle Move in a Magnetic Field?</a:t>
            </a:r>
            <a:endParaRPr lang="en-US" dirty="0"/>
          </a:p>
        </p:txBody>
      </p:sp>
      <p:pic>
        <p:nvPicPr>
          <p:cNvPr id="6" name="Picture 5"/>
          <p:cNvPicPr>
            <a:picLocks noChangeAspect="1"/>
          </p:cNvPicPr>
          <p:nvPr/>
        </p:nvPicPr>
        <p:blipFill>
          <a:blip r:embed="rId3"/>
          <a:stretch>
            <a:fillRect/>
          </a:stretch>
        </p:blipFill>
        <p:spPr>
          <a:xfrm>
            <a:off x="5274649" y="1878191"/>
            <a:ext cx="1118108" cy="416550"/>
          </a:xfrm>
          <a:prstGeom prst="rect">
            <a:avLst/>
          </a:prstGeom>
        </p:spPr>
      </p:pic>
      <p:pic>
        <p:nvPicPr>
          <p:cNvPr id="7" name="Picture 6"/>
          <p:cNvPicPr>
            <a:picLocks noChangeAspect="1"/>
          </p:cNvPicPr>
          <p:nvPr/>
        </p:nvPicPr>
        <p:blipFill>
          <a:blip r:embed="rId4"/>
          <a:stretch>
            <a:fillRect/>
          </a:stretch>
        </p:blipFill>
        <p:spPr>
          <a:xfrm>
            <a:off x="2666107" y="1909941"/>
            <a:ext cx="1358594" cy="416550"/>
          </a:xfrm>
          <a:prstGeom prst="rect">
            <a:avLst/>
          </a:prstGeom>
        </p:spPr>
      </p:pic>
      <p:grpSp>
        <p:nvGrpSpPr>
          <p:cNvPr id="11" name="Group 10"/>
          <p:cNvGrpSpPr/>
          <p:nvPr/>
        </p:nvGrpSpPr>
        <p:grpSpPr>
          <a:xfrm>
            <a:off x="300672" y="2754907"/>
            <a:ext cx="313053" cy="504732"/>
            <a:chOff x="300672" y="2754907"/>
            <a:chExt cx="313053" cy="504732"/>
          </a:xfrm>
        </p:grpSpPr>
        <p:sp>
          <p:nvSpPr>
            <p:cNvPr id="12" name="Oval 11"/>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16" name="Picture 15"/>
            <p:cNvPicPr>
              <a:picLocks noChangeAspect="1"/>
            </p:cNvPicPr>
            <p:nvPr/>
          </p:nvPicPr>
          <p:blipFill rotWithShape="1">
            <a:blip r:embed="rId5"/>
            <a:srcRect r="68561"/>
            <a:stretch/>
          </p:blipFill>
          <p:spPr>
            <a:xfrm>
              <a:off x="300672" y="2754907"/>
              <a:ext cx="313053" cy="316616"/>
            </a:xfrm>
            <a:prstGeom prst="rect">
              <a:avLst/>
            </a:prstGeom>
          </p:spPr>
        </p:pic>
      </p:grpSp>
      <p:cxnSp>
        <p:nvCxnSpPr>
          <p:cNvPr id="17" name="Straight Arrow Connector 16"/>
          <p:cNvCxnSpPr>
            <a:endCxn id="18"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9"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20" name="Straight Arrow Connector 19"/>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329844" y="3576527"/>
            <a:ext cx="464238" cy="523220"/>
            <a:chOff x="2598106" y="3869215"/>
            <a:chExt cx="464238" cy="523220"/>
          </a:xfrm>
        </p:grpSpPr>
        <p:sp>
          <p:nvSpPr>
            <p:cNvPr id="22" name="Oval 21"/>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TextBox 22"/>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grpSp>
        <p:nvGrpSpPr>
          <p:cNvPr id="10" name="Group 9"/>
          <p:cNvGrpSpPr/>
          <p:nvPr/>
        </p:nvGrpSpPr>
        <p:grpSpPr>
          <a:xfrm>
            <a:off x="3419563" y="2743398"/>
            <a:ext cx="4774303" cy="624528"/>
            <a:chOff x="3419563" y="2743398"/>
            <a:chExt cx="4774303" cy="624528"/>
          </a:xfrm>
        </p:grpSpPr>
        <p:grpSp>
          <p:nvGrpSpPr>
            <p:cNvPr id="27" name="Group 26"/>
            <p:cNvGrpSpPr/>
            <p:nvPr/>
          </p:nvGrpSpPr>
          <p:grpSpPr>
            <a:xfrm>
              <a:off x="4424393" y="2743398"/>
              <a:ext cx="3769473" cy="624528"/>
              <a:chOff x="4465776" y="2800406"/>
              <a:chExt cx="3769473" cy="624528"/>
            </a:xfrm>
          </p:grpSpPr>
          <p:pic>
            <p:nvPicPr>
              <p:cNvPr id="9" name="Picture 8"/>
              <p:cNvPicPr>
                <a:picLocks noChangeAspect="1"/>
              </p:cNvPicPr>
              <p:nvPr/>
            </p:nvPicPr>
            <p:blipFill>
              <a:blip r:embed="rId6"/>
              <a:stretch>
                <a:fillRect/>
              </a:stretch>
            </p:blipFill>
            <p:spPr>
              <a:xfrm>
                <a:off x="4465776" y="2800406"/>
                <a:ext cx="3769473" cy="598471"/>
              </a:xfrm>
              <a:prstGeom prst="rect">
                <a:avLst/>
              </a:prstGeom>
            </p:spPr>
          </p:pic>
          <p:cxnSp>
            <p:nvCxnSpPr>
              <p:cNvPr id="13" name="Straight Connector 12"/>
              <p:cNvCxnSpPr/>
              <p:nvPr/>
            </p:nvCxnSpPr>
            <p:spPr>
              <a:xfrm flipV="1">
                <a:off x="5935983" y="2839804"/>
                <a:ext cx="322401" cy="5851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419563" y="2830116"/>
              <a:ext cx="714521" cy="369332"/>
            </a:xfrm>
            <a:prstGeom prst="rect">
              <a:avLst/>
            </a:prstGeom>
          </p:spPr>
          <p:txBody>
            <a:bodyPr wrap="none">
              <a:spAutoFit/>
            </a:bodyPr>
            <a:lstStyle/>
            <a:p>
              <a:r>
                <a:rPr lang="en-US" dirty="0"/>
                <a:t>Then</a:t>
              </a:r>
            </a:p>
          </p:txBody>
        </p:sp>
      </p:grpSp>
      <p:grpSp>
        <p:nvGrpSpPr>
          <p:cNvPr id="14" name="Group 13"/>
          <p:cNvGrpSpPr/>
          <p:nvPr/>
        </p:nvGrpSpPr>
        <p:grpSpPr>
          <a:xfrm>
            <a:off x="3516787" y="3758620"/>
            <a:ext cx="4089312" cy="1491842"/>
            <a:chOff x="3516787" y="3758620"/>
            <a:chExt cx="4089312" cy="1491842"/>
          </a:xfrm>
        </p:grpSpPr>
        <p:pic>
          <p:nvPicPr>
            <p:cNvPr id="4" name="Picture 3"/>
            <p:cNvPicPr>
              <a:picLocks noChangeAspect="1"/>
            </p:cNvPicPr>
            <p:nvPr/>
          </p:nvPicPr>
          <p:blipFill>
            <a:blip r:embed="rId7"/>
            <a:stretch>
              <a:fillRect/>
            </a:stretch>
          </p:blipFill>
          <p:spPr>
            <a:xfrm>
              <a:off x="5274649" y="4334172"/>
              <a:ext cx="2331450" cy="916290"/>
            </a:xfrm>
            <a:prstGeom prst="rect">
              <a:avLst/>
            </a:prstGeom>
          </p:spPr>
        </p:pic>
        <p:sp>
          <p:nvSpPr>
            <p:cNvPr id="8" name="Rectangle 7"/>
            <p:cNvSpPr/>
            <p:nvPr/>
          </p:nvSpPr>
          <p:spPr>
            <a:xfrm>
              <a:off x="3516787" y="3758620"/>
              <a:ext cx="1967869" cy="369332"/>
            </a:xfrm>
            <a:prstGeom prst="rect">
              <a:avLst/>
            </a:prstGeom>
          </p:spPr>
          <p:txBody>
            <a:bodyPr wrap="none">
              <a:spAutoFit/>
            </a:bodyPr>
            <a:lstStyle/>
            <a:p>
              <a:r>
                <a:rPr lang="en-US" dirty="0" smtClean="0"/>
                <a:t>So </a:t>
              </a:r>
              <a:r>
                <a:rPr lang="en-US" dirty="0"/>
                <a:t>we can write</a:t>
              </a:r>
            </a:p>
          </p:txBody>
        </p:sp>
      </p:grpSp>
    </p:spTree>
    <p:extLst>
      <p:ext uri="{BB962C8B-B14F-4D97-AF65-F5344CB8AC3E}">
        <p14:creationId xmlns:p14="http://schemas.microsoft.com/office/powerpoint/2010/main" val="1432152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0672" y="2754907"/>
            <a:ext cx="313053" cy="504732"/>
            <a:chOff x="300672" y="2754907"/>
            <a:chExt cx="313053" cy="504732"/>
          </a:xfrm>
        </p:grpSpPr>
        <p:sp>
          <p:nvSpPr>
            <p:cNvPr id="12" name="Oval 11"/>
            <p:cNvSpPr/>
            <p:nvPr/>
          </p:nvSpPr>
          <p:spPr>
            <a:xfrm>
              <a:off x="393576" y="3099642"/>
              <a:ext cx="165005" cy="159997"/>
            </a:xfrm>
            <a:prstGeom prst="ellipse">
              <a:avLst/>
            </a:prstGeom>
            <a:solidFill>
              <a:schemeClr val="bg2"/>
            </a:solidFill>
            <a:ln w="28575" cmpd="sng">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5" name="Oval 14"/>
            <p:cNvSpPr/>
            <p:nvPr/>
          </p:nvSpPr>
          <p:spPr>
            <a:xfrm flipV="1">
              <a:off x="452647" y="3152328"/>
              <a:ext cx="50002" cy="45719"/>
            </a:xfrm>
            <a:prstGeom prst="ellipse">
              <a:avLst/>
            </a:prstGeom>
            <a:solidFill>
              <a:schemeClr val="tx1"/>
            </a:solidFill>
            <a:ln>
              <a:solidFill>
                <a:srgbClr val="0000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pic>
          <p:nvPicPr>
            <p:cNvPr id="16" name="Picture 15"/>
            <p:cNvPicPr>
              <a:picLocks noChangeAspect="1"/>
            </p:cNvPicPr>
            <p:nvPr/>
          </p:nvPicPr>
          <p:blipFill rotWithShape="1">
            <a:blip r:embed="rId3"/>
            <a:srcRect r="68561"/>
            <a:stretch/>
          </p:blipFill>
          <p:spPr>
            <a:xfrm>
              <a:off x="300672" y="2754907"/>
              <a:ext cx="313053" cy="316616"/>
            </a:xfrm>
            <a:prstGeom prst="rect">
              <a:avLst/>
            </a:prstGeom>
          </p:spPr>
        </p:pic>
      </p:grpSp>
      <p:cxnSp>
        <p:nvCxnSpPr>
          <p:cNvPr id="17" name="Straight Arrow Connector 16"/>
          <p:cNvCxnSpPr>
            <a:endCxn id="18" idx="2"/>
          </p:cNvCxnSpPr>
          <p:nvPr/>
        </p:nvCxnSpPr>
        <p:spPr>
          <a:xfrm flipV="1">
            <a:off x="1526353" y="3383005"/>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bwMode="auto">
          <a:xfrm>
            <a:off x="1355342" y="2877741"/>
            <a:ext cx="342021" cy="505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y</a:t>
            </a:r>
          </a:p>
        </p:txBody>
      </p:sp>
      <p:sp>
        <p:nvSpPr>
          <p:cNvPr id="19" name="Content Placeholder 2"/>
          <p:cNvSpPr txBox="1">
            <a:spLocks/>
          </p:cNvSpPr>
          <p:nvPr/>
        </p:nvSpPr>
        <p:spPr bwMode="auto">
          <a:xfrm>
            <a:off x="3037265" y="4548572"/>
            <a:ext cx="308139" cy="471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x</a:t>
            </a:r>
          </a:p>
        </p:txBody>
      </p:sp>
      <p:cxnSp>
        <p:nvCxnSpPr>
          <p:cNvPr id="20" name="Straight Arrow Connector 19"/>
          <p:cNvCxnSpPr/>
          <p:nvPr/>
        </p:nvCxnSpPr>
        <p:spPr>
          <a:xfrm rot="5400000" flipV="1">
            <a:off x="1573833" y="3427247"/>
            <a:ext cx="0" cy="2730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329844" y="3576527"/>
            <a:ext cx="464238" cy="523220"/>
            <a:chOff x="2598106" y="3869215"/>
            <a:chExt cx="464238" cy="523220"/>
          </a:xfrm>
        </p:grpSpPr>
        <p:sp>
          <p:nvSpPr>
            <p:cNvPr id="22" name="Oval 21"/>
            <p:cNvSpPr/>
            <p:nvPr/>
          </p:nvSpPr>
          <p:spPr>
            <a:xfrm>
              <a:off x="2598106" y="3942099"/>
              <a:ext cx="379230" cy="378649"/>
            </a:xfrm>
            <a:prstGeom prst="ellipse">
              <a:avLst/>
            </a:prstGeom>
            <a:solidFill>
              <a:srgbClr val="FFFFFF"/>
            </a:solidFill>
            <a:ln w="28575" cmpd="sng">
              <a:solidFill>
                <a:srgbClr val="0000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23" name="TextBox 22"/>
            <p:cNvSpPr txBox="1"/>
            <p:nvPr/>
          </p:nvSpPr>
          <p:spPr>
            <a:xfrm>
              <a:off x="2598106" y="3869215"/>
              <a:ext cx="464238" cy="523220"/>
            </a:xfrm>
            <a:prstGeom prst="rect">
              <a:avLst/>
            </a:prstGeom>
            <a:noFill/>
          </p:spPr>
          <p:txBody>
            <a:bodyPr wrap="square" rtlCol="0">
              <a:spAutoFit/>
            </a:bodyPr>
            <a:lstStyle/>
            <a:p>
              <a:r>
                <a:rPr lang="en-US" sz="2800" dirty="0" smtClean="0">
                  <a:ln>
                    <a:solidFill>
                      <a:srgbClr val="0000FF"/>
                    </a:solidFill>
                  </a:ln>
                </a:rPr>
                <a:t>+</a:t>
              </a:r>
              <a:endParaRPr lang="en-US" sz="2800" dirty="0">
                <a:ln>
                  <a:solidFill>
                    <a:srgbClr val="0000FF"/>
                  </a:solidFill>
                </a:ln>
              </a:endParaRPr>
            </a:p>
          </p:txBody>
        </p:sp>
      </p:grpSp>
      <p:pic>
        <p:nvPicPr>
          <p:cNvPr id="25" name="Picture 24"/>
          <p:cNvPicPr>
            <a:picLocks noChangeAspect="1"/>
          </p:cNvPicPr>
          <p:nvPr/>
        </p:nvPicPr>
        <p:blipFill>
          <a:blip r:embed="rId4"/>
          <a:stretch>
            <a:fillRect/>
          </a:stretch>
        </p:blipFill>
        <p:spPr>
          <a:xfrm>
            <a:off x="3564543" y="2495718"/>
            <a:ext cx="5337175" cy="763347"/>
          </a:xfrm>
          <a:prstGeom prst="rect">
            <a:avLst/>
          </a:prstGeom>
        </p:spPr>
      </p:pic>
      <p:pic>
        <p:nvPicPr>
          <p:cNvPr id="26" name="Picture 25"/>
          <p:cNvPicPr>
            <a:picLocks noChangeAspect="1"/>
          </p:cNvPicPr>
          <p:nvPr/>
        </p:nvPicPr>
        <p:blipFill>
          <a:blip r:embed="rId5"/>
          <a:stretch>
            <a:fillRect/>
          </a:stretch>
        </p:blipFill>
        <p:spPr>
          <a:xfrm>
            <a:off x="5088535" y="1015347"/>
            <a:ext cx="2331450" cy="916290"/>
          </a:xfrm>
          <a:prstGeom prst="rect">
            <a:avLst/>
          </a:prstGeom>
        </p:spPr>
      </p:pic>
      <p:sp>
        <p:nvSpPr>
          <p:cNvPr id="28" name="Rectangle 27"/>
          <p:cNvSpPr/>
          <p:nvPr/>
        </p:nvSpPr>
        <p:spPr>
          <a:xfrm>
            <a:off x="3564543" y="2028168"/>
            <a:ext cx="3855442" cy="369332"/>
          </a:xfrm>
          <a:prstGeom prst="rect">
            <a:avLst/>
          </a:prstGeom>
        </p:spPr>
        <p:txBody>
          <a:bodyPr wrap="none">
            <a:spAutoFit/>
          </a:bodyPr>
          <a:lstStyle/>
          <a:p>
            <a:r>
              <a:rPr lang="en-US" dirty="0" smtClean="0"/>
              <a:t>Let’s break this into components:</a:t>
            </a:r>
            <a:endParaRPr lang="en-US" dirty="0"/>
          </a:p>
        </p:txBody>
      </p:sp>
      <p:sp>
        <p:nvSpPr>
          <p:cNvPr id="3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Goal: Solve the Equations of Motion for a Charged Particle In A Magnetic Field</a:t>
            </a:r>
            <a:endParaRPr lang="en-US" dirty="0"/>
          </a:p>
        </p:txBody>
      </p:sp>
      <p:cxnSp>
        <p:nvCxnSpPr>
          <p:cNvPr id="4" name="Straight Arrow Connector 3"/>
          <p:cNvCxnSpPr/>
          <p:nvPr/>
        </p:nvCxnSpPr>
        <p:spPr>
          <a:xfrm flipH="1" flipV="1">
            <a:off x="3889375" y="3160755"/>
            <a:ext cx="508000" cy="3793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397375" y="3462908"/>
            <a:ext cx="2393917" cy="369332"/>
          </a:xfrm>
          <a:prstGeom prst="rect">
            <a:avLst/>
          </a:prstGeom>
          <a:noFill/>
        </p:spPr>
        <p:txBody>
          <a:bodyPr wrap="none" rtlCol="0">
            <a:spAutoFit/>
          </a:bodyPr>
          <a:lstStyle/>
          <a:p>
            <a:r>
              <a:rPr lang="en-US" dirty="0" smtClean="0"/>
              <a:t>The ‘dot’ represents  </a:t>
            </a:r>
            <a:endParaRPr lang="en-US" dirty="0"/>
          </a:p>
        </p:txBody>
      </p:sp>
      <p:pic>
        <p:nvPicPr>
          <p:cNvPr id="7" name="Picture 6"/>
          <p:cNvPicPr>
            <a:picLocks noChangeAspect="1"/>
          </p:cNvPicPr>
          <p:nvPr/>
        </p:nvPicPr>
        <p:blipFill>
          <a:blip r:embed="rId6"/>
          <a:stretch>
            <a:fillRect/>
          </a:stretch>
        </p:blipFill>
        <p:spPr>
          <a:xfrm>
            <a:off x="6775417" y="3399408"/>
            <a:ext cx="264102" cy="478685"/>
          </a:xfrm>
          <a:prstGeom prst="rect">
            <a:avLst/>
          </a:prstGeom>
        </p:spPr>
      </p:pic>
      <p:grpSp>
        <p:nvGrpSpPr>
          <p:cNvPr id="2" name="Group 1"/>
          <p:cNvGrpSpPr/>
          <p:nvPr/>
        </p:nvGrpSpPr>
        <p:grpSpPr>
          <a:xfrm>
            <a:off x="3564543" y="3956990"/>
            <a:ext cx="5374508" cy="2206495"/>
            <a:chOff x="3564543" y="3956990"/>
            <a:chExt cx="5374508" cy="2206495"/>
          </a:xfrm>
        </p:grpSpPr>
        <p:pic>
          <p:nvPicPr>
            <p:cNvPr id="24" name="Picture 23"/>
            <p:cNvPicPr>
              <a:picLocks noChangeAspect="1"/>
            </p:cNvPicPr>
            <p:nvPr/>
          </p:nvPicPr>
          <p:blipFill>
            <a:blip r:embed="rId7"/>
            <a:stretch>
              <a:fillRect/>
            </a:stretch>
          </p:blipFill>
          <p:spPr>
            <a:xfrm>
              <a:off x="4162233" y="4408530"/>
              <a:ext cx="2011353" cy="875912"/>
            </a:xfrm>
            <a:prstGeom prst="rect">
              <a:avLst/>
            </a:prstGeom>
          </p:spPr>
        </p:pic>
        <p:pic>
          <p:nvPicPr>
            <p:cNvPr id="27" name="Picture 26"/>
            <p:cNvPicPr>
              <a:picLocks noChangeAspect="1"/>
            </p:cNvPicPr>
            <p:nvPr/>
          </p:nvPicPr>
          <p:blipFill>
            <a:blip r:embed="rId8"/>
            <a:stretch>
              <a:fillRect/>
            </a:stretch>
          </p:blipFill>
          <p:spPr>
            <a:xfrm>
              <a:off x="6708198" y="4433637"/>
              <a:ext cx="2230853" cy="850806"/>
            </a:xfrm>
            <a:prstGeom prst="rect">
              <a:avLst/>
            </a:prstGeom>
          </p:spPr>
        </p:pic>
        <p:pic>
          <p:nvPicPr>
            <p:cNvPr id="29" name="Picture 28"/>
            <p:cNvPicPr>
              <a:picLocks noChangeAspect="1"/>
            </p:cNvPicPr>
            <p:nvPr/>
          </p:nvPicPr>
          <p:blipFill>
            <a:blip r:embed="rId9"/>
            <a:stretch>
              <a:fillRect/>
            </a:stretch>
          </p:blipFill>
          <p:spPr>
            <a:xfrm>
              <a:off x="4082858" y="5487011"/>
              <a:ext cx="1375613" cy="514045"/>
            </a:xfrm>
            <a:prstGeom prst="rect">
              <a:avLst/>
            </a:prstGeom>
          </p:spPr>
        </p:pic>
        <p:sp>
          <p:nvSpPr>
            <p:cNvPr id="30" name="Oval 29"/>
            <p:cNvSpPr/>
            <p:nvPr/>
          </p:nvSpPr>
          <p:spPr>
            <a:xfrm>
              <a:off x="4019358" y="5395103"/>
              <a:ext cx="1760668" cy="76838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292911" y="5487011"/>
              <a:ext cx="2608807" cy="646331"/>
            </a:xfrm>
            <a:prstGeom prst="rect">
              <a:avLst/>
            </a:prstGeom>
            <a:noFill/>
          </p:spPr>
          <p:txBody>
            <a:bodyPr wrap="square" rtlCol="0">
              <a:spAutoFit/>
            </a:bodyPr>
            <a:lstStyle/>
            <a:p>
              <a:r>
                <a:rPr lang="en-US" dirty="0" smtClean="0"/>
                <a:t>Particles move freely along the field line</a:t>
              </a:r>
              <a:endParaRPr lang="en-US" dirty="0"/>
            </a:p>
          </p:txBody>
        </p:sp>
        <p:sp>
          <p:nvSpPr>
            <p:cNvPr id="9" name="Rectangle 8"/>
            <p:cNvSpPr/>
            <p:nvPr/>
          </p:nvSpPr>
          <p:spPr>
            <a:xfrm>
              <a:off x="3564543" y="3956990"/>
              <a:ext cx="2817936" cy="369332"/>
            </a:xfrm>
            <a:prstGeom prst="rect">
              <a:avLst/>
            </a:prstGeom>
          </p:spPr>
          <p:txBody>
            <a:bodyPr wrap="none">
              <a:spAutoFit/>
            </a:bodyPr>
            <a:lstStyle/>
            <a:p>
              <a:r>
                <a:rPr lang="en-US" dirty="0" smtClean="0"/>
                <a:t>Matching components: </a:t>
              </a:r>
              <a:endParaRPr lang="en-US" dirty="0"/>
            </a:p>
          </p:txBody>
        </p:sp>
      </p:grpSp>
    </p:spTree>
    <p:extLst>
      <p:ext uri="{BB962C8B-B14F-4D97-AF65-F5344CB8AC3E}">
        <p14:creationId xmlns:p14="http://schemas.microsoft.com/office/powerpoint/2010/main" val="3777742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64526" y="1200330"/>
            <a:ext cx="2265195" cy="986456"/>
          </a:xfrm>
          <a:prstGeom prst="rect">
            <a:avLst/>
          </a:prstGeom>
        </p:spPr>
      </p:pic>
      <p:pic>
        <p:nvPicPr>
          <p:cNvPr id="8" name="Picture 7"/>
          <p:cNvPicPr>
            <a:picLocks noChangeAspect="1"/>
          </p:cNvPicPr>
          <p:nvPr/>
        </p:nvPicPr>
        <p:blipFill>
          <a:blip r:embed="rId4"/>
          <a:stretch>
            <a:fillRect/>
          </a:stretch>
        </p:blipFill>
        <p:spPr>
          <a:xfrm>
            <a:off x="5092034" y="1251986"/>
            <a:ext cx="2433258" cy="928000"/>
          </a:xfrm>
          <a:prstGeom prst="rect">
            <a:avLst/>
          </a:prstGeom>
        </p:spPr>
      </p:pic>
      <p:sp>
        <p:nvSpPr>
          <p:cNvPr id="12" name="Title 2"/>
          <p:cNvSpPr txBox="1">
            <a:spLocks/>
          </p:cNvSpPr>
          <p:nvPr/>
        </p:nvSpPr>
        <p:spPr bwMode="auto">
          <a:xfrm>
            <a:off x="457199" y="217256"/>
            <a:ext cx="8229601" cy="49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rgbClr val="FFFFFF"/>
                </a:solidFill>
                <a:latin typeface="+mj-lt"/>
                <a:ea typeface="ＭＳ Ｐゴシック" charset="0"/>
                <a:cs typeface="ＭＳ Ｐゴシック" charset="0"/>
              </a:defRPr>
            </a:lvl1pPr>
            <a:lvl2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l"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a:lstStyle>
          <a:p>
            <a:r>
              <a:rPr lang="en-US" dirty="0" smtClean="0"/>
              <a:t>Take Another Time Derivative &amp; Substitute to Obtain Differential Equations For Each Spatial Coordinate</a:t>
            </a:r>
            <a:endParaRPr lang="en-US" dirty="0"/>
          </a:p>
        </p:txBody>
      </p:sp>
      <p:grpSp>
        <p:nvGrpSpPr>
          <p:cNvPr id="5" name="Group 4"/>
          <p:cNvGrpSpPr/>
          <p:nvPr/>
        </p:nvGrpSpPr>
        <p:grpSpPr>
          <a:xfrm>
            <a:off x="1359041" y="2607816"/>
            <a:ext cx="6244891" cy="1095721"/>
            <a:chOff x="1359041" y="2607816"/>
            <a:chExt cx="6244891" cy="1095721"/>
          </a:xfrm>
        </p:grpSpPr>
        <p:pic>
          <p:nvPicPr>
            <p:cNvPr id="2" name="Picture 1"/>
            <p:cNvPicPr>
              <a:picLocks noChangeAspect="1"/>
            </p:cNvPicPr>
            <p:nvPr/>
          </p:nvPicPr>
          <p:blipFill>
            <a:blip r:embed="rId5"/>
            <a:stretch>
              <a:fillRect/>
            </a:stretch>
          </p:blipFill>
          <p:spPr>
            <a:xfrm>
              <a:off x="1359041" y="2607816"/>
              <a:ext cx="2138546" cy="1095721"/>
            </a:xfrm>
            <a:prstGeom prst="rect">
              <a:avLst/>
            </a:prstGeom>
          </p:spPr>
        </p:pic>
        <p:pic>
          <p:nvPicPr>
            <p:cNvPr id="3" name="Picture 2"/>
            <p:cNvPicPr>
              <a:picLocks noChangeAspect="1"/>
            </p:cNvPicPr>
            <p:nvPr/>
          </p:nvPicPr>
          <p:blipFill>
            <a:blip r:embed="rId6"/>
            <a:stretch>
              <a:fillRect/>
            </a:stretch>
          </p:blipFill>
          <p:spPr>
            <a:xfrm>
              <a:off x="5170674" y="2737992"/>
              <a:ext cx="2433258" cy="952144"/>
            </a:xfrm>
            <a:prstGeom prst="rect">
              <a:avLst/>
            </a:prstGeom>
          </p:spPr>
        </p:pic>
      </p:grpSp>
      <p:grpSp>
        <p:nvGrpSpPr>
          <p:cNvPr id="9" name="Group 8"/>
          <p:cNvGrpSpPr/>
          <p:nvPr/>
        </p:nvGrpSpPr>
        <p:grpSpPr>
          <a:xfrm>
            <a:off x="457199" y="3835516"/>
            <a:ext cx="8286470" cy="2076726"/>
            <a:chOff x="457199" y="3835516"/>
            <a:chExt cx="8286470" cy="2076726"/>
          </a:xfrm>
        </p:grpSpPr>
        <p:sp>
          <p:nvSpPr>
            <p:cNvPr id="4" name="TextBox 3"/>
            <p:cNvSpPr txBox="1"/>
            <p:nvPr/>
          </p:nvSpPr>
          <p:spPr>
            <a:xfrm>
              <a:off x="457199" y="3835516"/>
              <a:ext cx="2121093" cy="369332"/>
            </a:xfrm>
            <a:prstGeom prst="rect">
              <a:avLst/>
            </a:prstGeom>
            <a:noFill/>
          </p:spPr>
          <p:txBody>
            <a:bodyPr wrap="none" rtlCol="0">
              <a:spAutoFit/>
            </a:bodyPr>
            <a:lstStyle/>
            <a:p>
              <a:r>
                <a:rPr lang="en-US" dirty="0" smtClean="0"/>
                <a:t>Rewriting, we get</a:t>
              </a:r>
              <a:endParaRPr lang="en-US" dirty="0"/>
            </a:p>
          </p:txBody>
        </p:sp>
        <p:pic>
          <p:nvPicPr>
            <p:cNvPr id="13" name="Picture 12"/>
            <p:cNvPicPr>
              <a:picLocks noChangeAspect="1"/>
            </p:cNvPicPr>
            <p:nvPr/>
          </p:nvPicPr>
          <p:blipFill>
            <a:blip r:embed="rId7"/>
            <a:stretch>
              <a:fillRect/>
            </a:stretch>
          </p:blipFill>
          <p:spPr>
            <a:xfrm>
              <a:off x="5039125" y="4231499"/>
              <a:ext cx="2898182" cy="959663"/>
            </a:xfrm>
            <a:prstGeom prst="rect">
              <a:avLst/>
            </a:prstGeom>
          </p:spPr>
        </p:pic>
        <p:sp>
          <p:nvSpPr>
            <p:cNvPr id="14" name="TextBox 13"/>
            <p:cNvSpPr txBox="1"/>
            <p:nvPr/>
          </p:nvSpPr>
          <p:spPr>
            <a:xfrm>
              <a:off x="609599" y="5542910"/>
              <a:ext cx="8134070" cy="369332"/>
            </a:xfrm>
            <a:prstGeom prst="rect">
              <a:avLst/>
            </a:prstGeom>
            <a:noFill/>
          </p:spPr>
          <p:txBody>
            <a:bodyPr wrap="none" rtlCol="0">
              <a:spAutoFit/>
            </a:bodyPr>
            <a:lstStyle/>
            <a:p>
              <a:r>
                <a:rPr lang="en-US" dirty="0" smtClean="0"/>
                <a:t>These may remind you of the equations for a simple harmonic oscillator</a:t>
              </a:r>
              <a:endParaRPr lang="en-US" dirty="0"/>
            </a:p>
          </p:txBody>
        </p:sp>
        <p:pic>
          <p:nvPicPr>
            <p:cNvPr id="15" name="Picture 14"/>
            <p:cNvPicPr>
              <a:picLocks noChangeAspect="1"/>
            </p:cNvPicPr>
            <p:nvPr/>
          </p:nvPicPr>
          <p:blipFill>
            <a:blip r:embed="rId8"/>
            <a:stretch>
              <a:fillRect/>
            </a:stretch>
          </p:blipFill>
          <p:spPr>
            <a:xfrm>
              <a:off x="1469392" y="4204848"/>
              <a:ext cx="2874861" cy="1051937"/>
            </a:xfrm>
            <a:prstGeom prst="rect">
              <a:avLst/>
            </a:prstGeom>
          </p:spPr>
        </p:pic>
      </p:grpSp>
      <p:grpSp>
        <p:nvGrpSpPr>
          <p:cNvPr id="10" name="Group 9"/>
          <p:cNvGrpSpPr/>
          <p:nvPr/>
        </p:nvGrpSpPr>
        <p:grpSpPr>
          <a:xfrm>
            <a:off x="2825750" y="1920875"/>
            <a:ext cx="3762375" cy="817117"/>
            <a:chOff x="2825750" y="1920875"/>
            <a:chExt cx="3762375" cy="817117"/>
          </a:xfrm>
        </p:grpSpPr>
        <p:cxnSp>
          <p:nvCxnSpPr>
            <p:cNvPr id="7" name="Straight Arrow Connector 6"/>
            <p:cNvCxnSpPr/>
            <p:nvPr/>
          </p:nvCxnSpPr>
          <p:spPr>
            <a:xfrm flipH="1">
              <a:off x="2825750" y="1920875"/>
              <a:ext cx="2266284" cy="817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386846" y="1920875"/>
              <a:ext cx="3201279" cy="817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5712474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22311</TotalTime>
  <Words>2674</Words>
  <Application>Microsoft Macintosh PowerPoint</Application>
  <PresentationFormat>On-screen Show (4:3)</PresentationFormat>
  <Paragraphs>410</Paragraphs>
  <Slides>49</Slides>
  <Notes>18</Notes>
  <HiddenSlides>0</HiddenSlides>
  <MMClips>1</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Custom Design</vt:lpstr>
      <vt:lpstr>1_Office Theme</vt:lpstr>
      <vt:lpstr>PowerPoint Presentation</vt:lpstr>
      <vt:lpstr>PowerPoint Presentation</vt:lpstr>
      <vt:lpstr>PowerPoint Presentation</vt:lpstr>
      <vt:lpstr>PowerPoint Presentation</vt:lpstr>
      <vt:lpstr>Outline of Single Particle Motion Topics</vt:lpstr>
      <vt:lpstr>Charged Particles Feel The (Lorentz) Force</vt:lpstr>
      <vt:lpstr>How Does a Charged Particle Move in a Magnetic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dc:creator>
  <cp:lastModifiedBy>GA</cp:lastModifiedBy>
  <cp:revision>379</cp:revision>
  <dcterms:created xsi:type="dcterms:W3CDTF">2016-05-21T14:55:29Z</dcterms:created>
  <dcterms:modified xsi:type="dcterms:W3CDTF">2016-06-06T19:43:13Z</dcterms:modified>
</cp:coreProperties>
</file>