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6.xml" ContentType="application/vnd.openxmlformats-officedocument.presentationml.notesSlide+xml"/>
  <Override PartName="/ppt/embeddings/oleObject7.bin" ContentType="application/vnd.openxmlformats-officedocument.oleObject"/>
  <Override PartName="/ppt/notesSlides/notesSlide7.xml" ContentType="application/vnd.openxmlformats-officedocument.presentationml.notesSlide+xml"/>
  <Override PartName="/ppt/embeddings/oleObject8.bin" ContentType="application/vnd.openxmlformats-officedocument.oleObject"/>
  <Override PartName="/ppt/notesSlides/notesSlide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3.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82"/>
  </p:notesMasterIdLst>
  <p:handoutMasterIdLst>
    <p:handoutMasterId r:id="rId83"/>
  </p:handoutMasterIdLst>
  <p:sldIdLst>
    <p:sldId id="258" r:id="rId2"/>
    <p:sldId id="259" r:id="rId3"/>
    <p:sldId id="602" r:id="rId4"/>
    <p:sldId id="260" r:id="rId5"/>
    <p:sldId id="261" r:id="rId6"/>
    <p:sldId id="605" r:id="rId7"/>
    <p:sldId id="263" r:id="rId8"/>
    <p:sldId id="266" r:id="rId9"/>
    <p:sldId id="264" r:id="rId10"/>
    <p:sldId id="265" r:id="rId11"/>
    <p:sldId id="268" r:id="rId12"/>
    <p:sldId id="435" r:id="rId13"/>
    <p:sldId id="433" r:id="rId14"/>
    <p:sldId id="269" r:id="rId15"/>
    <p:sldId id="434" r:id="rId16"/>
    <p:sldId id="420" r:id="rId17"/>
    <p:sldId id="552" r:id="rId18"/>
    <p:sldId id="546" r:id="rId19"/>
    <p:sldId id="547" r:id="rId20"/>
    <p:sldId id="303" r:id="rId21"/>
    <p:sldId id="305" r:id="rId22"/>
    <p:sldId id="603" r:id="rId23"/>
    <p:sldId id="271" r:id="rId24"/>
    <p:sldId id="355" r:id="rId25"/>
    <p:sldId id="425" r:id="rId26"/>
    <p:sldId id="279" r:id="rId27"/>
    <p:sldId id="426" r:id="rId28"/>
    <p:sldId id="356" r:id="rId29"/>
    <p:sldId id="285" r:id="rId30"/>
    <p:sldId id="354" r:id="rId31"/>
    <p:sldId id="388" r:id="rId32"/>
    <p:sldId id="320" r:id="rId33"/>
    <p:sldId id="340" r:id="rId34"/>
    <p:sldId id="592" r:id="rId35"/>
    <p:sldId id="559" r:id="rId36"/>
    <p:sldId id="422" r:id="rId37"/>
    <p:sldId id="606" r:id="rId38"/>
    <p:sldId id="607" r:id="rId39"/>
    <p:sldId id="273" r:id="rId40"/>
    <p:sldId id="277" r:id="rId41"/>
    <p:sldId id="609" r:id="rId42"/>
    <p:sldId id="582" r:id="rId43"/>
    <p:sldId id="583" r:id="rId44"/>
    <p:sldId id="530" r:id="rId45"/>
    <p:sldId id="287" r:id="rId46"/>
    <p:sldId id="535" r:id="rId47"/>
    <p:sldId id="291" r:id="rId48"/>
    <p:sldId id="292" r:id="rId49"/>
    <p:sldId id="349" r:id="rId50"/>
    <p:sldId id="327" r:id="rId51"/>
    <p:sldId id="538" r:id="rId52"/>
    <p:sldId id="647" r:id="rId53"/>
    <p:sldId id="648" r:id="rId54"/>
    <p:sldId id="649" r:id="rId55"/>
    <p:sldId id="673" r:id="rId56"/>
    <p:sldId id="650" r:id="rId57"/>
    <p:sldId id="651" r:id="rId58"/>
    <p:sldId id="591" r:id="rId59"/>
    <p:sldId id="412" r:id="rId60"/>
    <p:sldId id="419" r:id="rId61"/>
    <p:sldId id="584" r:id="rId62"/>
    <p:sldId id="580" r:id="rId63"/>
    <p:sldId id="672" r:id="rId64"/>
    <p:sldId id="652" r:id="rId65"/>
    <p:sldId id="654" r:id="rId66"/>
    <p:sldId id="656" r:id="rId67"/>
    <p:sldId id="659" r:id="rId68"/>
    <p:sldId id="669" r:id="rId69"/>
    <p:sldId id="670" r:id="rId70"/>
    <p:sldId id="634" r:id="rId71"/>
    <p:sldId id="639" r:id="rId72"/>
    <p:sldId id="631" r:id="rId73"/>
    <p:sldId id="597" r:id="rId74"/>
    <p:sldId id="646" r:id="rId75"/>
    <p:sldId id="632" r:id="rId76"/>
    <p:sldId id="601" r:id="rId77"/>
    <p:sldId id="362" r:id="rId78"/>
    <p:sldId id="293" r:id="rId79"/>
    <p:sldId id="296" r:id="rId80"/>
    <p:sldId id="539" r:id="rId8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1pPr>
    <a:lvl2pPr marL="457200" algn="l"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2pPr>
    <a:lvl3pPr marL="914400" algn="l"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3pPr>
    <a:lvl4pPr marL="1371600" algn="l"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4pPr>
    <a:lvl5pPr marL="1828800" algn="l" rtl="0" fontAlgn="base">
      <a:spcBef>
        <a:spcPct val="0"/>
      </a:spcBef>
      <a:spcAft>
        <a:spcPct val="0"/>
      </a:spcAft>
      <a:defRPr kern="1200">
        <a:solidFill>
          <a:schemeClr val="tx1"/>
        </a:solidFill>
        <a:latin typeface="Arial" pitchFamily="-112" charset="0"/>
        <a:ea typeface="ＭＳ Ｐゴシック" pitchFamily="-112" charset="-128"/>
        <a:cs typeface="ＭＳ Ｐゴシック" pitchFamily="-112" charset="-128"/>
      </a:defRPr>
    </a:lvl5pPr>
    <a:lvl6pPr marL="22860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6pPr>
    <a:lvl7pPr marL="27432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7pPr>
    <a:lvl8pPr marL="32004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8pPr>
    <a:lvl9pPr marL="3657600" algn="l" defTabSz="457200" rtl="0" eaLnBrk="1" latinLnBrk="0" hangingPunct="1">
      <a:defRPr kern="1200">
        <a:solidFill>
          <a:schemeClr val="tx1"/>
        </a:solidFill>
        <a:latin typeface="Arial" pitchFamily="-112" charset="0"/>
        <a:ea typeface="ＭＳ Ｐゴシック" pitchFamily="-112" charset="-128"/>
        <a:cs typeface="ＭＳ Ｐゴシック" pitchFamily="-11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2400FF"/>
    <a:srgbClr val="FFFF00"/>
    <a:srgbClr val="0000FF"/>
    <a:srgbClr val="29D22B"/>
    <a:srgbClr val="EE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5" autoAdjust="0"/>
    <p:restoredTop sz="91742" autoAdjust="0"/>
  </p:normalViewPr>
  <p:slideViewPr>
    <p:cSldViewPr snapToGrid="0">
      <p:cViewPr varScale="1">
        <p:scale>
          <a:sx n="90" d="100"/>
          <a:sy n="90" d="100"/>
        </p:scale>
        <p:origin x="-12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79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73C0E3-3F0F-4F41-BBBF-FF9843E2C32E}" type="doc">
      <dgm:prSet loTypeId="urn:microsoft.com/office/officeart/2005/8/layout/orgChart1" loCatId="hierarchy" qsTypeId="urn:microsoft.com/office/officeart/2005/8/quickstyle/simple5" qsCatId="simple" csTypeId="urn:microsoft.com/office/officeart/2005/8/colors/accent2_5" csCatId="accent2" phldr="1"/>
      <dgm:spPr/>
      <dgm:t>
        <a:bodyPr/>
        <a:lstStyle/>
        <a:p>
          <a:endParaRPr lang="en-US"/>
        </a:p>
      </dgm:t>
    </dgm:pt>
    <dgm:pt modelId="{158BB570-E384-4FB7-8BA4-3A245223B3C2}">
      <dgm:prSet phldrT="[Text]" custT="1"/>
      <dgm:spPr>
        <a:xfrm>
          <a:off x="2597848" y="333816"/>
          <a:ext cx="3338476" cy="730513"/>
        </a:xfrm>
        <a:solidFill>
          <a:srgbClr val="BBE0E3">
            <a:lumMod val="2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800" dirty="0" smtClean="0">
              <a:solidFill>
                <a:srgbClr val="FFFFFF"/>
              </a:solidFill>
              <a:latin typeface="Arial"/>
              <a:ea typeface="MS PGothic"/>
              <a:cs typeface="+mn-cs"/>
            </a:rPr>
            <a:t>Z Target Diagnostics</a:t>
          </a:r>
          <a:endParaRPr lang="en-US" sz="1800" dirty="0">
            <a:solidFill>
              <a:srgbClr val="FFFFFF"/>
            </a:solidFill>
            <a:latin typeface="Arial"/>
            <a:ea typeface="MS PGothic"/>
            <a:cs typeface="+mn-cs"/>
          </a:endParaRPr>
        </a:p>
      </dgm:t>
    </dgm:pt>
    <dgm:pt modelId="{F52A307D-F618-4EC2-8992-8D80DFD13DD2}" type="parTrans" cxnId="{6AA9CCA4-460B-4222-B204-9A9F9ABAA6FF}">
      <dgm:prSet/>
      <dgm:spPr/>
      <dgm:t>
        <a:bodyPr/>
        <a:lstStyle/>
        <a:p>
          <a:endParaRPr lang="en-US"/>
        </a:p>
      </dgm:t>
    </dgm:pt>
    <dgm:pt modelId="{C926F3F3-6DF5-4B9E-9E13-DCC61DC583BE}" type="sibTrans" cxnId="{6AA9CCA4-460B-4222-B204-9A9F9ABAA6FF}">
      <dgm:prSet/>
      <dgm:spPr/>
      <dgm:t>
        <a:bodyPr/>
        <a:lstStyle/>
        <a:p>
          <a:endParaRPr lang="en-US"/>
        </a:p>
      </dgm:t>
    </dgm:pt>
    <dgm:pt modelId="{F20C1CAB-2676-45C3-A4BE-6E310323E769}">
      <dgm:prSet phldrT="[Text]" custT="1"/>
      <dgm:spPr>
        <a:xfrm>
          <a:off x="887" y="1371146"/>
          <a:ext cx="1461027" cy="730513"/>
        </a:xfrm>
        <a:solidFill>
          <a:srgbClr val="FF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600" dirty="0" smtClean="0">
              <a:solidFill>
                <a:sysClr val="windowText" lastClr="000000"/>
              </a:solidFill>
              <a:latin typeface="Arial"/>
              <a:ea typeface="MS PGothic"/>
              <a:cs typeface="+mn-cs"/>
            </a:rPr>
            <a:t>Power &amp; Energy</a:t>
          </a:r>
          <a:endParaRPr lang="en-US" sz="1600" dirty="0">
            <a:solidFill>
              <a:sysClr val="windowText" lastClr="000000"/>
            </a:solidFill>
            <a:latin typeface="Arial"/>
            <a:ea typeface="MS PGothic"/>
            <a:cs typeface="+mn-cs"/>
          </a:endParaRPr>
        </a:p>
      </dgm:t>
    </dgm:pt>
    <dgm:pt modelId="{7BDA05F7-D6FA-4A30-91ED-7B12B967942A}" type="parTrans" cxnId="{E15AF048-C296-4D5D-BD0A-669EF4772F94}">
      <dgm:prSet/>
      <dgm:spPr>
        <a:xfrm>
          <a:off x="731401" y="1064330"/>
          <a:ext cx="3535685" cy="306815"/>
        </a:xfrm>
        <a:noFill/>
        <a:ln w="25400" cap="flat" cmpd="sng" algn="ctr">
          <a:solidFill>
            <a:srgbClr val="333399">
              <a:tint val="90000"/>
              <a:hueOff val="0"/>
              <a:satOff val="0"/>
              <a:lumOff val="0"/>
              <a:alphaOff val="0"/>
            </a:srgbClr>
          </a:solidFill>
          <a:prstDash val="solid"/>
        </a:ln>
        <a:effectLst/>
      </dgm:spPr>
      <dgm:t>
        <a:bodyPr/>
        <a:lstStyle/>
        <a:p>
          <a:endParaRPr lang="en-US"/>
        </a:p>
      </dgm:t>
    </dgm:pt>
    <dgm:pt modelId="{9B12BE38-B201-49F9-8DD1-89A951FC25D6}" type="sibTrans" cxnId="{E15AF048-C296-4D5D-BD0A-669EF4772F94}">
      <dgm:prSet/>
      <dgm:spPr/>
      <dgm:t>
        <a:bodyPr/>
        <a:lstStyle/>
        <a:p>
          <a:endParaRPr lang="en-US"/>
        </a:p>
      </dgm:t>
    </dgm:pt>
    <dgm:pt modelId="{24CDAD78-339C-4EBE-8047-C7327683C9AC}">
      <dgm:prSet phldrT="[Text]" custT="1"/>
      <dgm:spPr>
        <a:xfrm>
          <a:off x="1768730" y="1371146"/>
          <a:ext cx="1461027" cy="730513"/>
        </a:xfrm>
        <a:gradFill rotWithShape="0">
          <a:gsLst>
            <a:gs pos="0">
              <a:srgbClr val="333399">
                <a:alpha val="70000"/>
                <a:hueOff val="0"/>
                <a:satOff val="0"/>
                <a:lumOff val="0"/>
                <a:alphaOff val="0"/>
                <a:shade val="51000"/>
                <a:satMod val="130000"/>
              </a:srgbClr>
            </a:gs>
            <a:gs pos="80000">
              <a:srgbClr val="333399">
                <a:alpha val="70000"/>
                <a:hueOff val="0"/>
                <a:satOff val="0"/>
                <a:lumOff val="0"/>
                <a:alphaOff val="0"/>
                <a:shade val="93000"/>
                <a:satMod val="130000"/>
              </a:srgbClr>
            </a:gs>
            <a:gs pos="100000">
              <a:srgbClr val="333399">
                <a:alpha val="7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600" dirty="0" smtClean="0">
              <a:solidFill>
                <a:srgbClr val="FFFFFF"/>
              </a:solidFill>
              <a:latin typeface="Arial"/>
              <a:ea typeface="MS PGothic"/>
              <a:cs typeface="+mn-cs"/>
            </a:rPr>
            <a:t>Spectroscopy</a:t>
          </a:r>
          <a:endParaRPr lang="en-US" sz="1600" dirty="0">
            <a:solidFill>
              <a:srgbClr val="FFFFFF"/>
            </a:solidFill>
            <a:latin typeface="Arial"/>
            <a:ea typeface="MS PGothic"/>
            <a:cs typeface="+mn-cs"/>
          </a:endParaRPr>
        </a:p>
      </dgm:t>
    </dgm:pt>
    <dgm:pt modelId="{2D99655F-0D26-4402-B2A4-19B6DF65A712}" type="parTrans" cxnId="{9E8D5A11-5623-430A-AF0A-1598A183AA9E}">
      <dgm:prSet/>
      <dgm:spPr>
        <a:xfrm>
          <a:off x="2499244" y="1064330"/>
          <a:ext cx="1767842" cy="306815"/>
        </a:xfrm>
        <a:noFill/>
        <a:ln w="25400" cap="flat" cmpd="sng" algn="ctr">
          <a:solidFill>
            <a:srgbClr val="333399">
              <a:tint val="90000"/>
              <a:hueOff val="0"/>
              <a:satOff val="0"/>
              <a:lumOff val="0"/>
              <a:alphaOff val="0"/>
            </a:srgbClr>
          </a:solidFill>
          <a:prstDash val="solid"/>
        </a:ln>
        <a:effectLst/>
      </dgm:spPr>
      <dgm:t>
        <a:bodyPr/>
        <a:lstStyle/>
        <a:p>
          <a:endParaRPr lang="en-US"/>
        </a:p>
      </dgm:t>
    </dgm:pt>
    <dgm:pt modelId="{832C8662-2BFF-4CB4-9ECF-48692EEB78D6}" type="sibTrans" cxnId="{9E8D5A11-5623-430A-AF0A-1598A183AA9E}">
      <dgm:prSet/>
      <dgm:spPr/>
      <dgm:t>
        <a:bodyPr/>
        <a:lstStyle/>
        <a:p>
          <a:endParaRPr lang="en-US"/>
        </a:p>
      </dgm:t>
    </dgm:pt>
    <dgm:pt modelId="{C3102C31-632B-4B58-9DE6-C31B11DDCA3A}">
      <dgm:prSet phldrT="[Text]" custT="1"/>
      <dgm:spPr>
        <a:xfrm>
          <a:off x="3536573" y="1371146"/>
          <a:ext cx="1461027" cy="730513"/>
        </a:xfrm>
        <a:solidFill>
          <a:srgbClr val="99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600" dirty="0" smtClean="0">
              <a:solidFill>
                <a:srgbClr val="FFFFFF"/>
              </a:solidFill>
              <a:latin typeface="Arial"/>
              <a:ea typeface="MS PGothic"/>
              <a:cs typeface="+mn-cs"/>
            </a:rPr>
            <a:t>X-ray Imaging</a:t>
          </a:r>
          <a:endParaRPr lang="en-US" sz="1600" dirty="0">
            <a:solidFill>
              <a:srgbClr val="FFFFFF"/>
            </a:solidFill>
            <a:latin typeface="Arial"/>
            <a:ea typeface="MS PGothic"/>
            <a:cs typeface="+mn-cs"/>
          </a:endParaRPr>
        </a:p>
      </dgm:t>
    </dgm:pt>
    <dgm:pt modelId="{86866B58-EC7C-42F8-83FF-F3138DD74862}" type="parTrans" cxnId="{5988D3A2-43C0-49F7-8BC1-879B426B49F0}">
      <dgm:prSet/>
      <dgm:spPr>
        <a:xfrm>
          <a:off x="4221366" y="1064330"/>
          <a:ext cx="91440" cy="306815"/>
        </a:xfrm>
        <a:noFill/>
        <a:ln w="25400" cap="flat" cmpd="sng" algn="ctr">
          <a:solidFill>
            <a:srgbClr val="333399">
              <a:tint val="90000"/>
              <a:hueOff val="0"/>
              <a:satOff val="0"/>
              <a:lumOff val="0"/>
              <a:alphaOff val="0"/>
            </a:srgbClr>
          </a:solidFill>
          <a:prstDash val="solid"/>
        </a:ln>
        <a:effectLst/>
      </dgm:spPr>
      <dgm:t>
        <a:bodyPr/>
        <a:lstStyle/>
        <a:p>
          <a:endParaRPr lang="en-US"/>
        </a:p>
      </dgm:t>
    </dgm:pt>
    <dgm:pt modelId="{A9E79EBE-1E27-4ECA-809E-B9C14EABDE94}" type="sibTrans" cxnId="{5988D3A2-43C0-49F7-8BC1-879B426B49F0}">
      <dgm:prSet/>
      <dgm:spPr/>
      <dgm:t>
        <a:bodyPr/>
        <a:lstStyle/>
        <a:p>
          <a:endParaRPr lang="en-US"/>
        </a:p>
      </dgm:t>
    </dgm:pt>
    <dgm:pt modelId="{D8A0CB10-5E54-47DC-A586-4EDB7250ACB9}">
      <dgm:prSet phldrT="[Text]"/>
      <dgm:spPr>
        <a:xfrm>
          <a:off x="366144" y="2408475"/>
          <a:ext cx="1172196" cy="551165"/>
        </a:xfr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Text" lastClr="000000"/>
              </a:solidFill>
              <a:latin typeface="Arial"/>
              <a:ea typeface="MS PGothic"/>
              <a:cs typeface="+mn-cs"/>
            </a:rPr>
            <a:t>X-ray Diodes</a:t>
          </a:r>
          <a:endParaRPr lang="en-US" dirty="0">
            <a:solidFill>
              <a:sysClr val="windowText" lastClr="000000"/>
            </a:solidFill>
            <a:latin typeface="Arial"/>
            <a:ea typeface="MS PGothic"/>
            <a:cs typeface="+mn-cs"/>
          </a:endParaRPr>
        </a:p>
      </dgm:t>
    </dgm:pt>
    <dgm:pt modelId="{26FDE55F-CBD5-4772-9A31-52B7DA407234}" type="sibTrans" cxnId="{F8FFB4E1-2321-472D-9553-DA2555E77F21}">
      <dgm:prSet/>
      <dgm:spPr/>
      <dgm:t>
        <a:bodyPr/>
        <a:lstStyle/>
        <a:p>
          <a:endParaRPr lang="en-US"/>
        </a:p>
      </dgm:t>
    </dgm:pt>
    <dgm:pt modelId="{D8A2E78B-696E-4B4C-AA60-4EA5605DE9F7}" type="parTrans" cxnId="{F8FFB4E1-2321-472D-9553-DA2555E77F21}">
      <dgm:prSet/>
      <dgm:spPr>
        <a:xfrm>
          <a:off x="146990" y="2101659"/>
          <a:ext cx="219154" cy="582398"/>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AD89E48D-39E0-41B3-AC07-FEE17F8894A2}">
      <dgm:prSet phldrT="[Text]"/>
      <dgm:spPr>
        <a:xfrm>
          <a:off x="366144" y="3266456"/>
          <a:ext cx="1172196" cy="551165"/>
        </a:xfr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Text" lastClr="000000"/>
              </a:solidFill>
              <a:latin typeface="Arial"/>
              <a:ea typeface="MS PGothic"/>
              <a:cs typeface="+mn-cs"/>
            </a:rPr>
            <a:t>Photo Conducting Diamonds</a:t>
          </a:r>
          <a:endParaRPr lang="en-US" dirty="0">
            <a:solidFill>
              <a:sysClr val="windowText" lastClr="000000"/>
            </a:solidFill>
            <a:latin typeface="Arial"/>
            <a:ea typeface="MS PGothic"/>
            <a:cs typeface="+mn-cs"/>
          </a:endParaRPr>
        </a:p>
      </dgm:t>
    </dgm:pt>
    <dgm:pt modelId="{28973B79-4539-4485-84B7-CD4C16BB0791}" type="sibTrans" cxnId="{AED86A4F-CAFB-4456-8563-6D134EE6C4C5}">
      <dgm:prSet/>
      <dgm:spPr/>
      <dgm:t>
        <a:bodyPr/>
        <a:lstStyle/>
        <a:p>
          <a:endParaRPr lang="en-US"/>
        </a:p>
      </dgm:t>
    </dgm:pt>
    <dgm:pt modelId="{8CE88154-20D0-4256-839B-2AEA7C843151}" type="parTrans" cxnId="{AED86A4F-CAFB-4456-8563-6D134EE6C4C5}">
      <dgm:prSet/>
      <dgm:spPr>
        <a:xfrm>
          <a:off x="146990" y="2101659"/>
          <a:ext cx="219154" cy="144037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BB27FDB5-84D5-413C-B2CF-643ED835C7D1}">
      <dgm:prSet phldrT="[Text]" custT="1"/>
      <dgm:spPr>
        <a:xfrm>
          <a:off x="5304416" y="1371146"/>
          <a:ext cx="1461027" cy="730513"/>
        </a:xfrm>
        <a:solidFill>
          <a:srgbClr val="FFCC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600" dirty="0" smtClean="0">
              <a:solidFill>
                <a:srgbClr val="000000"/>
              </a:solidFill>
              <a:latin typeface="Arial"/>
              <a:ea typeface="MS PGothic"/>
              <a:cs typeface="+mn-cs"/>
            </a:rPr>
            <a:t>Motion / Velocity</a:t>
          </a:r>
          <a:endParaRPr lang="en-US" sz="1600" dirty="0">
            <a:solidFill>
              <a:srgbClr val="000000"/>
            </a:solidFill>
            <a:latin typeface="Arial"/>
            <a:ea typeface="MS PGothic"/>
            <a:cs typeface="+mn-cs"/>
          </a:endParaRPr>
        </a:p>
      </dgm:t>
    </dgm:pt>
    <dgm:pt modelId="{CB5660A4-0667-4FC3-B8F4-282AC9E220D2}" type="parTrans" cxnId="{37D09E6C-F689-4870-9CC8-046B1DC08290}">
      <dgm:prSet/>
      <dgm:spPr>
        <a:xfrm>
          <a:off x="4267086" y="1064330"/>
          <a:ext cx="1767842" cy="306815"/>
        </a:xfrm>
        <a:noFill/>
        <a:ln w="25400" cap="flat" cmpd="sng" algn="ctr">
          <a:solidFill>
            <a:srgbClr val="333399">
              <a:tint val="90000"/>
              <a:hueOff val="0"/>
              <a:satOff val="0"/>
              <a:lumOff val="0"/>
              <a:alphaOff val="0"/>
            </a:srgbClr>
          </a:solidFill>
          <a:prstDash val="solid"/>
        </a:ln>
        <a:effectLst/>
      </dgm:spPr>
      <dgm:t>
        <a:bodyPr/>
        <a:lstStyle/>
        <a:p>
          <a:endParaRPr lang="en-US"/>
        </a:p>
      </dgm:t>
    </dgm:pt>
    <dgm:pt modelId="{17DFE565-0A48-4114-9CEB-299ADC7A5E6C}" type="sibTrans" cxnId="{37D09E6C-F689-4870-9CC8-046B1DC08290}">
      <dgm:prSet/>
      <dgm:spPr/>
      <dgm:t>
        <a:bodyPr/>
        <a:lstStyle/>
        <a:p>
          <a:endParaRPr lang="en-US"/>
        </a:p>
      </dgm:t>
    </dgm:pt>
    <dgm:pt modelId="{DFF52EBD-29B7-4304-A741-1EAA33DF7A7F}">
      <dgm:prSet phldrT="[Text]" custT="1"/>
      <dgm:spPr>
        <a:xfrm>
          <a:off x="7072258" y="1371146"/>
          <a:ext cx="1461027" cy="730513"/>
        </a:xfrm>
        <a:solidFill>
          <a:srgbClr val="3333CC"/>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sz="1600" dirty="0" smtClean="0">
              <a:solidFill>
                <a:srgbClr val="FFFFFF"/>
              </a:solidFill>
              <a:latin typeface="Arial"/>
              <a:ea typeface="MS PGothic"/>
              <a:cs typeface="+mn-cs"/>
            </a:rPr>
            <a:t>Neutrons</a:t>
          </a:r>
          <a:endParaRPr lang="en-US" sz="1600" dirty="0">
            <a:solidFill>
              <a:srgbClr val="FFFFFF"/>
            </a:solidFill>
            <a:latin typeface="Arial"/>
            <a:ea typeface="MS PGothic"/>
            <a:cs typeface="+mn-cs"/>
          </a:endParaRPr>
        </a:p>
      </dgm:t>
    </dgm:pt>
    <dgm:pt modelId="{4A434B30-E16E-4610-8F03-C0090289AC5E}" type="parTrans" cxnId="{6EE85A28-EDB5-40D0-AEDA-817F9CCF0A09}">
      <dgm:prSet/>
      <dgm:spPr>
        <a:xfrm>
          <a:off x="4267086" y="1064330"/>
          <a:ext cx="3535685" cy="306815"/>
        </a:xfrm>
        <a:noFill/>
        <a:ln w="25400" cap="flat" cmpd="sng" algn="ctr">
          <a:solidFill>
            <a:srgbClr val="333399">
              <a:tint val="90000"/>
              <a:hueOff val="0"/>
              <a:satOff val="0"/>
              <a:lumOff val="0"/>
              <a:alphaOff val="0"/>
            </a:srgbClr>
          </a:solidFill>
          <a:prstDash val="solid"/>
        </a:ln>
        <a:effectLst/>
      </dgm:spPr>
      <dgm:t>
        <a:bodyPr/>
        <a:lstStyle/>
        <a:p>
          <a:endParaRPr lang="en-US"/>
        </a:p>
      </dgm:t>
    </dgm:pt>
    <dgm:pt modelId="{659A85D8-B83A-4164-ADE9-58A0E8F083F1}" type="sibTrans" cxnId="{6EE85A28-EDB5-40D0-AEDA-817F9CCF0A09}">
      <dgm:prSet/>
      <dgm:spPr/>
      <dgm:t>
        <a:bodyPr/>
        <a:lstStyle/>
        <a:p>
          <a:endParaRPr lang="en-US"/>
        </a:p>
      </dgm:t>
    </dgm:pt>
    <dgm:pt modelId="{0E575ADC-BAFA-4ECC-BFF5-F82B568CCA2E}">
      <dgm:prSet phldrT="[Text]"/>
      <dgm:spPr>
        <a:xfrm>
          <a:off x="366144" y="4124437"/>
          <a:ext cx="1172196" cy="551165"/>
        </a:xfr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Text" lastClr="000000"/>
              </a:solidFill>
              <a:latin typeface="Arial"/>
              <a:ea typeface="MS PGothic"/>
              <a:cs typeface="+mn-cs"/>
            </a:rPr>
            <a:t>Silicon Diodes</a:t>
          </a:r>
          <a:endParaRPr lang="en-US" dirty="0">
            <a:solidFill>
              <a:sysClr val="windowText" lastClr="000000"/>
            </a:solidFill>
            <a:latin typeface="Arial"/>
            <a:ea typeface="MS PGothic"/>
            <a:cs typeface="+mn-cs"/>
          </a:endParaRPr>
        </a:p>
      </dgm:t>
    </dgm:pt>
    <dgm:pt modelId="{DCFE836A-F6CD-442C-BA24-9ECD68451A6C}" type="parTrans" cxnId="{3843699F-9BCE-4918-B1D2-FDB0452789FA}">
      <dgm:prSet/>
      <dgm:spPr>
        <a:xfrm>
          <a:off x="146990" y="2101659"/>
          <a:ext cx="219154" cy="229835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EBBABED8-B8DC-4E83-AC20-F0E4F1F0B8FB}" type="sibTrans" cxnId="{3843699F-9BCE-4918-B1D2-FDB0452789FA}">
      <dgm:prSet/>
      <dgm:spPr/>
      <dgm:t>
        <a:bodyPr/>
        <a:lstStyle/>
        <a:p>
          <a:endParaRPr lang="en-US"/>
        </a:p>
      </dgm:t>
    </dgm:pt>
    <dgm:pt modelId="{CC4FF9E5-66EF-493D-9FD7-7C2EE58F1AF6}">
      <dgm:prSet phldrT="[Text]"/>
      <dgm:spPr>
        <a:xfrm>
          <a:off x="366144" y="4982417"/>
          <a:ext cx="1172196" cy="551165"/>
        </a:xfr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ysClr val="windowText" lastClr="000000"/>
              </a:solidFill>
              <a:latin typeface="Arial"/>
              <a:ea typeface="MS PGothic"/>
              <a:cs typeface="+mn-cs"/>
            </a:rPr>
            <a:t>Bolometer</a:t>
          </a:r>
          <a:endParaRPr lang="en-US" dirty="0">
            <a:solidFill>
              <a:sysClr val="windowText" lastClr="000000"/>
            </a:solidFill>
            <a:latin typeface="Arial"/>
            <a:ea typeface="MS PGothic"/>
            <a:cs typeface="+mn-cs"/>
          </a:endParaRPr>
        </a:p>
      </dgm:t>
    </dgm:pt>
    <dgm:pt modelId="{619396B5-DBD3-480A-A4D2-912DEAD00FBA}" type="parTrans" cxnId="{24144455-2E9B-4410-AB17-8C922EEC351B}">
      <dgm:prSet/>
      <dgm:spPr>
        <a:xfrm>
          <a:off x="146990" y="2101659"/>
          <a:ext cx="219154" cy="3156340"/>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4428CFCA-C93F-466D-AA13-420918EA7B50}" type="sibTrans" cxnId="{24144455-2E9B-4410-AB17-8C922EEC351B}">
      <dgm:prSet/>
      <dgm:spPr/>
      <dgm:t>
        <a:bodyPr/>
        <a:lstStyle/>
        <a:p>
          <a:endParaRPr lang="en-US"/>
        </a:p>
      </dgm:t>
    </dgm:pt>
    <dgm:pt modelId="{1F0BF337-1EE5-49E6-A8E6-62E948DE675C}">
      <dgm:prSet phldrT="[Text]"/>
      <dgm:spPr>
        <a:xfrm>
          <a:off x="2133987" y="2408475"/>
          <a:ext cx="1172196" cy="551165"/>
        </a:xfrm>
        <a:gradFill rotWithShape="0">
          <a:gsLst>
            <a:gs pos="0">
              <a:srgbClr val="333399">
                <a:alpha val="50000"/>
                <a:hueOff val="0"/>
                <a:satOff val="0"/>
                <a:lumOff val="0"/>
                <a:alphaOff val="0"/>
                <a:shade val="51000"/>
                <a:satMod val="130000"/>
              </a:srgbClr>
            </a:gs>
            <a:gs pos="80000">
              <a:srgbClr val="333399">
                <a:alpha val="50000"/>
                <a:hueOff val="0"/>
                <a:satOff val="0"/>
                <a:lumOff val="0"/>
                <a:alphaOff val="0"/>
                <a:shade val="93000"/>
                <a:satMod val="130000"/>
              </a:srgbClr>
            </a:gs>
            <a:gs pos="100000">
              <a:srgbClr val="33339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Time-integrated 0.8-10 </a:t>
          </a:r>
          <a:r>
            <a:rPr lang="en-US" dirty="0" err="1" smtClean="0">
              <a:solidFill>
                <a:srgbClr val="FFFFFF"/>
              </a:solidFill>
              <a:latin typeface="Arial"/>
              <a:ea typeface="MS PGothic"/>
              <a:cs typeface="+mn-cs"/>
            </a:rPr>
            <a:t>keV</a:t>
          </a:r>
          <a:endParaRPr lang="en-US" dirty="0">
            <a:solidFill>
              <a:srgbClr val="FFFFFF"/>
            </a:solidFill>
            <a:latin typeface="Arial"/>
            <a:ea typeface="MS PGothic"/>
            <a:cs typeface="+mn-cs"/>
          </a:endParaRPr>
        </a:p>
      </dgm:t>
    </dgm:pt>
    <dgm:pt modelId="{A93B0884-7298-4618-A2AD-C6ADF0DD776B}" type="parTrans" cxnId="{BF2FFF78-8D67-4ABC-879A-86494015001D}">
      <dgm:prSet/>
      <dgm:spPr>
        <a:xfrm>
          <a:off x="1914833" y="2101659"/>
          <a:ext cx="219154" cy="582398"/>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33C1E5BC-2506-49B4-AD35-D7D754BFEB07}" type="sibTrans" cxnId="{BF2FFF78-8D67-4ABC-879A-86494015001D}">
      <dgm:prSet/>
      <dgm:spPr/>
      <dgm:t>
        <a:bodyPr/>
        <a:lstStyle/>
        <a:p>
          <a:endParaRPr lang="en-US"/>
        </a:p>
      </dgm:t>
    </dgm:pt>
    <dgm:pt modelId="{CEA18A06-9A62-466A-AFC3-56DF5E242ABD}">
      <dgm:prSet phldrT="[Text]"/>
      <dgm:spPr>
        <a:xfrm>
          <a:off x="2133987" y="3266456"/>
          <a:ext cx="1172196" cy="551165"/>
        </a:xfrm>
        <a:gradFill rotWithShape="0">
          <a:gsLst>
            <a:gs pos="0">
              <a:srgbClr val="333399">
                <a:alpha val="50000"/>
                <a:hueOff val="0"/>
                <a:satOff val="0"/>
                <a:lumOff val="0"/>
                <a:alphaOff val="0"/>
                <a:shade val="51000"/>
                <a:satMod val="130000"/>
              </a:srgbClr>
            </a:gs>
            <a:gs pos="80000">
              <a:srgbClr val="333399">
                <a:alpha val="50000"/>
                <a:hueOff val="0"/>
                <a:satOff val="0"/>
                <a:lumOff val="0"/>
                <a:alphaOff val="0"/>
                <a:shade val="93000"/>
                <a:satMod val="130000"/>
              </a:srgbClr>
            </a:gs>
            <a:gs pos="100000">
              <a:srgbClr val="33339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Time-resolved 0.8-10 </a:t>
          </a:r>
          <a:r>
            <a:rPr lang="en-US" dirty="0" err="1" smtClean="0">
              <a:solidFill>
                <a:srgbClr val="FFFFFF"/>
              </a:solidFill>
              <a:latin typeface="Arial"/>
              <a:ea typeface="MS PGothic"/>
              <a:cs typeface="+mn-cs"/>
            </a:rPr>
            <a:t>keV</a:t>
          </a:r>
          <a:endParaRPr lang="en-US" dirty="0">
            <a:solidFill>
              <a:srgbClr val="FFFFFF"/>
            </a:solidFill>
            <a:latin typeface="Arial"/>
            <a:ea typeface="MS PGothic"/>
            <a:cs typeface="+mn-cs"/>
          </a:endParaRPr>
        </a:p>
      </dgm:t>
    </dgm:pt>
    <dgm:pt modelId="{02B7E8E2-631C-4D7F-AFA5-4712D4C8A9AA}" type="parTrans" cxnId="{8EC1D01F-C224-4424-9449-7A49D5C8566B}">
      <dgm:prSet/>
      <dgm:spPr>
        <a:xfrm>
          <a:off x="1914833" y="2101659"/>
          <a:ext cx="219154" cy="144037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E83712EF-752E-4C7E-87D8-F1C729B268D7}" type="sibTrans" cxnId="{8EC1D01F-C224-4424-9449-7A49D5C8566B}">
      <dgm:prSet/>
      <dgm:spPr/>
      <dgm:t>
        <a:bodyPr/>
        <a:lstStyle/>
        <a:p>
          <a:endParaRPr lang="en-US"/>
        </a:p>
      </dgm:t>
    </dgm:pt>
    <dgm:pt modelId="{3E74DE23-35CC-4563-91B3-C73FC4ECA472}">
      <dgm:prSet phldrT="[Text]"/>
      <dgm:spPr>
        <a:xfrm>
          <a:off x="2133987" y="4124437"/>
          <a:ext cx="1172196" cy="551165"/>
        </a:xfrm>
        <a:gradFill rotWithShape="0">
          <a:gsLst>
            <a:gs pos="0">
              <a:srgbClr val="333399">
                <a:alpha val="50000"/>
                <a:hueOff val="0"/>
                <a:satOff val="0"/>
                <a:lumOff val="0"/>
                <a:alphaOff val="0"/>
                <a:shade val="51000"/>
                <a:satMod val="130000"/>
              </a:srgbClr>
            </a:gs>
            <a:gs pos="80000">
              <a:srgbClr val="333399">
                <a:alpha val="50000"/>
                <a:hueOff val="0"/>
                <a:satOff val="0"/>
                <a:lumOff val="0"/>
                <a:alphaOff val="0"/>
                <a:shade val="93000"/>
                <a:satMod val="130000"/>
              </a:srgbClr>
            </a:gs>
            <a:gs pos="100000">
              <a:srgbClr val="33339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Time-integrated 7-25 </a:t>
          </a:r>
          <a:r>
            <a:rPr lang="en-US" dirty="0" err="1" smtClean="0">
              <a:solidFill>
                <a:srgbClr val="FFFFFF"/>
              </a:solidFill>
              <a:latin typeface="Arial"/>
              <a:ea typeface="MS PGothic"/>
              <a:cs typeface="+mn-cs"/>
            </a:rPr>
            <a:t>keV</a:t>
          </a:r>
          <a:endParaRPr lang="en-US" dirty="0">
            <a:solidFill>
              <a:srgbClr val="FFFFFF"/>
            </a:solidFill>
            <a:latin typeface="Arial"/>
            <a:ea typeface="MS PGothic"/>
            <a:cs typeface="+mn-cs"/>
          </a:endParaRPr>
        </a:p>
      </dgm:t>
    </dgm:pt>
    <dgm:pt modelId="{C1729F06-6E97-4888-9881-B61FF84E3008}" type="parTrans" cxnId="{F05AA356-056F-4DC5-A212-D8E141152C12}">
      <dgm:prSet/>
      <dgm:spPr>
        <a:xfrm>
          <a:off x="1914833" y="2101659"/>
          <a:ext cx="219154" cy="229835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F583A034-4AD3-4FF7-A0A7-CED7EA8CE4B4}" type="sibTrans" cxnId="{F05AA356-056F-4DC5-A212-D8E141152C12}">
      <dgm:prSet/>
      <dgm:spPr/>
      <dgm:t>
        <a:bodyPr/>
        <a:lstStyle/>
        <a:p>
          <a:endParaRPr lang="en-US"/>
        </a:p>
      </dgm:t>
    </dgm:pt>
    <dgm:pt modelId="{62D76CB3-1D3D-4FE6-A3FA-BA3A97A748A0}">
      <dgm:prSet phldrT="[Text]"/>
      <dgm:spPr>
        <a:xfrm>
          <a:off x="3901830" y="2408475"/>
          <a:ext cx="1172196" cy="551165"/>
        </a:xfrm>
        <a:solidFill>
          <a:srgbClr val="CC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1.9 or 6.1 </a:t>
          </a:r>
          <a:r>
            <a:rPr lang="en-US" dirty="0" err="1" smtClean="0">
              <a:solidFill>
                <a:srgbClr val="FFFFFF"/>
              </a:solidFill>
              <a:latin typeface="Arial"/>
              <a:ea typeface="MS PGothic"/>
              <a:cs typeface="+mn-cs"/>
            </a:rPr>
            <a:t>keV</a:t>
          </a:r>
          <a:r>
            <a:rPr lang="en-US" dirty="0" smtClean="0">
              <a:solidFill>
                <a:srgbClr val="FFFFFF"/>
              </a:solidFill>
              <a:latin typeface="Arial"/>
              <a:ea typeface="MS PGothic"/>
              <a:cs typeface="+mn-cs"/>
            </a:rPr>
            <a:t> Backlighting</a:t>
          </a:r>
          <a:endParaRPr lang="en-US" dirty="0">
            <a:solidFill>
              <a:srgbClr val="FFFFFF"/>
            </a:solidFill>
            <a:latin typeface="Arial"/>
            <a:ea typeface="MS PGothic"/>
            <a:cs typeface="+mn-cs"/>
          </a:endParaRPr>
        </a:p>
      </dgm:t>
    </dgm:pt>
    <dgm:pt modelId="{C8590259-01BB-4ED5-BA69-77B94C3E1052}" type="parTrans" cxnId="{BE1CB0D4-998A-48F2-98E1-1F0C49B50E97}">
      <dgm:prSet/>
      <dgm:spPr>
        <a:xfrm>
          <a:off x="3682675" y="2101659"/>
          <a:ext cx="219154" cy="582398"/>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37466BB0-5809-43FF-B5F9-B9F0111A0C7D}" type="sibTrans" cxnId="{BE1CB0D4-998A-48F2-98E1-1F0C49B50E97}">
      <dgm:prSet/>
      <dgm:spPr/>
      <dgm:t>
        <a:bodyPr/>
        <a:lstStyle/>
        <a:p>
          <a:endParaRPr lang="en-US"/>
        </a:p>
      </dgm:t>
    </dgm:pt>
    <dgm:pt modelId="{97A1F0E6-EE3B-48FA-951A-E915F59D685C}">
      <dgm:prSet phldrT="[Text]"/>
      <dgm:spPr>
        <a:xfrm>
          <a:off x="3901830" y="4124437"/>
          <a:ext cx="1172196" cy="551165"/>
        </a:xfrm>
        <a:solidFill>
          <a:srgbClr val="CC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Filtered Self-Emission</a:t>
          </a:r>
          <a:endParaRPr lang="en-US" dirty="0">
            <a:solidFill>
              <a:srgbClr val="FFFFFF"/>
            </a:solidFill>
            <a:latin typeface="Arial"/>
            <a:ea typeface="MS PGothic"/>
            <a:cs typeface="+mn-cs"/>
          </a:endParaRPr>
        </a:p>
      </dgm:t>
    </dgm:pt>
    <dgm:pt modelId="{1CBDE668-8207-4B80-809B-7EEF4BB57C15}" type="parTrans" cxnId="{AEA7744E-44FB-4D4B-BA34-57918EC85E2E}">
      <dgm:prSet/>
      <dgm:spPr>
        <a:xfrm>
          <a:off x="3682675" y="2101659"/>
          <a:ext cx="219154" cy="229835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D9D9C875-634B-4760-9B97-4815444C228E}" type="sibTrans" cxnId="{AEA7744E-44FB-4D4B-BA34-57918EC85E2E}">
      <dgm:prSet/>
      <dgm:spPr/>
      <dgm:t>
        <a:bodyPr/>
        <a:lstStyle/>
        <a:p>
          <a:endParaRPr lang="en-US"/>
        </a:p>
      </dgm:t>
    </dgm:pt>
    <dgm:pt modelId="{CCF04C31-B269-4C30-93EF-0A58A09F1C85}">
      <dgm:prSet phldrT="[Text]"/>
      <dgm:spPr>
        <a:xfrm>
          <a:off x="5669672" y="2408475"/>
          <a:ext cx="1172196" cy="551165"/>
        </a:xfrm>
        <a:solidFill>
          <a:srgbClr val="FFCC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000000"/>
              </a:solidFill>
              <a:latin typeface="Arial"/>
              <a:ea typeface="MS PGothic"/>
              <a:cs typeface="+mn-cs"/>
            </a:rPr>
            <a:t>VISAR</a:t>
          </a:r>
          <a:endParaRPr lang="en-US" dirty="0">
            <a:solidFill>
              <a:srgbClr val="000000"/>
            </a:solidFill>
            <a:latin typeface="Arial"/>
            <a:ea typeface="MS PGothic"/>
            <a:cs typeface="+mn-cs"/>
          </a:endParaRPr>
        </a:p>
      </dgm:t>
    </dgm:pt>
    <dgm:pt modelId="{A08B5218-55DD-4C6B-AAA4-BA9EA93323B4}" type="parTrans" cxnId="{129F2366-192C-4B55-9F7B-D7C9B7F27D70}">
      <dgm:prSet/>
      <dgm:spPr>
        <a:xfrm>
          <a:off x="5450518" y="2101659"/>
          <a:ext cx="219154" cy="582398"/>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F180E42B-5DD9-4E5B-8700-06BFC3E1BFDB}" type="sibTrans" cxnId="{129F2366-192C-4B55-9F7B-D7C9B7F27D70}">
      <dgm:prSet/>
      <dgm:spPr/>
      <dgm:t>
        <a:bodyPr/>
        <a:lstStyle/>
        <a:p>
          <a:endParaRPr lang="en-US"/>
        </a:p>
      </dgm:t>
    </dgm:pt>
    <dgm:pt modelId="{D8D2BD36-C52A-4062-B313-DB4A49EA0601}">
      <dgm:prSet phldrT="[Text]"/>
      <dgm:spPr>
        <a:xfrm>
          <a:off x="5669672" y="4089854"/>
          <a:ext cx="1172196" cy="551165"/>
        </a:xfrm>
        <a:solidFill>
          <a:srgbClr val="FFCC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000000"/>
              </a:solidFill>
              <a:latin typeface="Arial"/>
              <a:ea typeface="MS PGothic"/>
              <a:cs typeface="+mn-cs"/>
            </a:rPr>
            <a:t>Passive Shock Breakout</a:t>
          </a:r>
          <a:endParaRPr lang="en-US" dirty="0">
            <a:solidFill>
              <a:srgbClr val="000000"/>
            </a:solidFill>
            <a:latin typeface="Arial"/>
            <a:ea typeface="MS PGothic"/>
            <a:cs typeface="+mn-cs"/>
          </a:endParaRPr>
        </a:p>
      </dgm:t>
    </dgm:pt>
    <dgm:pt modelId="{27EA3D25-02D5-4CCC-B094-81199C3C197C}" type="parTrans" cxnId="{0C94838E-B9B4-40AC-B09F-6A14A80FFBA0}">
      <dgm:prSet/>
      <dgm:spPr>
        <a:xfrm>
          <a:off x="5450518" y="2101659"/>
          <a:ext cx="219154" cy="2263777"/>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3DA97320-4CE5-4FF0-B19D-46BCA5D75734}" type="sibTrans" cxnId="{0C94838E-B9B4-40AC-B09F-6A14A80FFBA0}">
      <dgm:prSet/>
      <dgm:spPr/>
      <dgm:t>
        <a:bodyPr/>
        <a:lstStyle/>
        <a:p>
          <a:endParaRPr lang="en-US"/>
        </a:p>
      </dgm:t>
    </dgm:pt>
    <dgm:pt modelId="{0E5CFC1F-1BFC-4398-99B5-62DD5B577E34}">
      <dgm:prSet phldrT="[Text]"/>
      <dgm:spPr>
        <a:xfrm>
          <a:off x="7437515" y="2408475"/>
          <a:ext cx="1172196" cy="551165"/>
        </a:xfrm>
        <a:solidFill>
          <a:srgbClr val="3333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D-D Activation</a:t>
          </a:r>
          <a:endParaRPr lang="en-US" dirty="0">
            <a:solidFill>
              <a:srgbClr val="FFFFFF"/>
            </a:solidFill>
            <a:latin typeface="Arial"/>
            <a:ea typeface="MS PGothic"/>
            <a:cs typeface="+mn-cs"/>
          </a:endParaRPr>
        </a:p>
      </dgm:t>
    </dgm:pt>
    <dgm:pt modelId="{7EDB0E37-F440-466B-BD12-243317F35AE6}" type="parTrans" cxnId="{F2CD89DA-A67E-4343-85D0-7868DC4F7B6F}">
      <dgm:prSet/>
      <dgm:spPr>
        <a:xfrm>
          <a:off x="7218361" y="2101659"/>
          <a:ext cx="219154" cy="582398"/>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72B48595-D873-48A0-9F90-08BCB04A4A4E}" type="sibTrans" cxnId="{F2CD89DA-A67E-4343-85D0-7868DC4F7B6F}">
      <dgm:prSet/>
      <dgm:spPr/>
      <dgm:t>
        <a:bodyPr/>
        <a:lstStyle/>
        <a:p>
          <a:endParaRPr lang="en-US"/>
        </a:p>
      </dgm:t>
    </dgm:pt>
    <dgm:pt modelId="{88D95997-BAC4-4263-94E1-DC931428F814}">
      <dgm:prSet phldrT="[Text]"/>
      <dgm:spPr>
        <a:xfrm>
          <a:off x="7437515" y="3266456"/>
          <a:ext cx="1172196" cy="551165"/>
        </a:xfrm>
        <a:solidFill>
          <a:srgbClr val="3333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D-T Activation</a:t>
          </a:r>
          <a:endParaRPr lang="en-US" dirty="0">
            <a:solidFill>
              <a:srgbClr val="FFFFFF"/>
            </a:solidFill>
            <a:latin typeface="Arial"/>
            <a:ea typeface="MS PGothic"/>
            <a:cs typeface="+mn-cs"/>
          </a:endParaRPr>
        </a:p>
      </dgm:t>
    </dgm:pt>
    <dgm:pt modelId="{FF925755-7B3E-4F75-8BD2-F60930CD1193}" type="parTrans" cxnId="{D17A106F-61D9-469F-ABE8-50617D3FC922}">
      <dgm:prSet/>
      <dgm:spPr>
        <a:xfrm>
          <a:off x="7218361" y="2101659"/>
          <a:ext cx="219154" cy="144037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9413D758-842B-489E-914E-6559609B3325}" type="sibTrans" cxnId="{D17A106F-61D9-469F-ABE8-50617D3FC922}">
      <dgm:prSet/>
      <dgm:spPr/>
      <dgm:t>
        <a:bodyPr/>
        <a:lstStyle/>
        <a:p>
          <a:endParaRPr lang="en-US"/>
        </a:p>
      </dgm:t>
    </dgm:pt>
    <dgm:pt modelId="{97688C69-F139-4FCF-B13F-508D619829A2}">
      <dgm:prSet phldrT="[Text]"/>
      <dgm:spPr>
        <a:xfrm>
          <a:off x="7437515" y="4124437"/>
          <a:ext cx="1172196" cy="551165"/>
        </a:xfrm>
        <a:solidFill>
          <a:srgbClr val="3333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Time-of-Flight</a:t>
          </a:r>
          <a:endParaRPr lang="en-US" dirty="0">
            <a:solidFill>
              <a:srgbClr val="FFFFFF"/>
            </a:solidFill>
            <a:latin typeface="Arial"/>
            <a:ea typeface="MS PGothic"/>
            <a:cs typeface="+mn-cs"/>
          </a:endParaRPr>
        </a:p>
      </dgm:t>
    </dgm:pt>
    <dgm:pt modelId="{4BA3A8DF-68B8-4EBB-8823-27C0ECF7EEEE}" type="parTrans" cxnId="{0D94B901-6930-449F-A660-5B8B0F94DAB7}">
      <dgm:prSet/>
      <dgm:spPr>
        <a:xfrm>
          <a:off x="7218361" y="2101659"/>
          <a:ext cx="219154" cy="229835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50FFAC12-575A-4AE5-80D9-77B9464D8D46}" type="sibTrans" cxnId="{0D94B901-6930-449F-A660-5B8B0F94DAB7}">
      <dgm:prSet/>
      <dgm:spPr/>
      <dgm:t>
        <a:bodyPr/>
        <a:lstStyle/>
        <a:p>
          <a:endParaRPr lang="en-US"/>
        </a:p>
      </dgm:t>
    </dgm:pt>
    <dgm:pt modelId="{27C50C1A-1A50-4757-AF6F-1B4D41A715F3}">
      <dgm:prSet phldrT="[Text]"/>
      <dgm:spPr>
        <a:xfrm>
          <a:off x="7437515" y="4982417"/>
          <a:ext cx="1172196" cy="551165"/>
        </a:xfrm>
        <a:solidFill>
          <a:srgbClr val="3333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Imaging</a:t>
          </a:r>
          <a:endParaRPr lang="en-US" dirty="0">
            <a:solidFill>
              <a:srgbClr val="FFFFFF"/>
            </a:solidFill>
            <a:latin typeface="Arial"/>
            <a:ea typeface="MS PGothic"/>
            <a:cs typeface="+mn-cs"/>
          </a:endParaRPr>
        </a:p>
      </dgm:t>
    </dgm:pt>
    <dgm:pt modelId="{33785161-9598-4534-A5F6-6B560CEC78AA}" type="parTrans" cxnId="{FB129525-BB7B-4AF6-91A2-1E4AAABD2A3B}">
      <dgm:prSet/>
      <dgm:spPr>
        <a:xfrm>
          <a:off x="7218361" y="2101659"/>
          <a:ext cx="219154" cy="3156340"/>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8AB94FA2-B5CF-4A1B-B255-D06A5458A919}" type="sibTrans" cxnId="{FB129525-BB7B-4AF6-91A2-1E4AAABD2A3B}">
      <dgm:prSet/>
      <dgm:spPr/>
      <dgm:t>
        <a:bodyPr/>
        <a:lstStyle/>
        <a:p>
          <a:endParaRPr lang="en-US"/>
        </a:p>
      </dgm:t>
    </dgm:pt>
    <dgm:pt modelId="{2CBA0180-4DD6-435E-B480-1CEAEDBF33B0}">
      <dgm:prSet phldrT="[Text]"/>
      <dgm:spPr>
        <a:xfrm>
          <a:off x="2133987" y="4982417"/>
          <a:ext cx="1172196" cy="551165"/>
        </a:xfrm>
        <a:gradFill rotWithShape="0">
          <a:gsLst>
            <a:gs pos="0">
              <a:srgbClr val="333399">
                <a:alpha val="50000"/>
                <a:hueOff val="0"/>
                <a:satOff val="0"/>
                <a:lumOff val="0"/>
                <a:alphaOff val="0"/>
                <a:shade val="51000"/>
                <a:satMod val="130000"/>
              </a:srgbClr>
            </a:gs>
            <a:gs pos="80000">
              <a:srgbClr val="333399">
                <a:alpha val="50000"/>
                <a:hueOff val="0"/>
                <a:satOff val="0"/>
                <a:lumOff val="0"/>
                <a:alphaOff val="0"/>
                <a:shade val="93000"/>
                <a:satMod val="130000"/>
              </a:srgbClr>
            </a:gs>
            <a:gs pos="100000">
              <a:srgbClr val="33339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Streaked Visible</a:t>
          </a:r>
          <a:endParaRPr lang="en-US" dirty="0">
            <a:solidFill>
              <a:srgbClr val="FFFFFF"/>
            </a:solidFill>
            <a:latin typeface="Arial"/>
            <a:ea typeface="MS PGothic"/>
            <a:cs typeface="+mn-cs"/>
          </a:endParaRPr>
        </a:p>
      </dgm:t>
    </dgm:pt>
    <dgm:pt modelId="{FDE6D250-E0B6-4F57-9CE8-2EF22D83B981}" type="parTrans" cxnId="{624919A7-39E0-49C5-AB90-FCB13C07130E}">
      <dgm:prSet/>
      <dgm:spPr>
        <a:xfrm>
          <a:off x="1914833" y="2101659"/>
          <a:ext cx="219154" cy="3156340"/>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F1C7BBB4-8425-4AA3-A8BA-8992690BA125}" type="sibTrans" cxnId="{624919A7-39E0-49C5-AB90-FCB13C07130E}">
      <dgm:prSet/>
      <dgm:spPr/>
      <dgm:t>
        <a:bodyPr/>
        <a:lstStyle/>
        <a:p>
          <a:endParaRPr lang="en-US"/>
        </a:p>
      </dgm:t>
    </dgm:pt>
    <dgm:pt modelId="{97BD919F-0178-4C6C-9454-673E742736E7}">
      <dgm:prSet phldrT="[Text]"/>
      <dgm:spPr>
        <a:xfrm>
          <a:off x="3901830" y="3266456"/>
          <a:ext cx="1172196" cy="551165"/>
        </a:xfrm>
        <a:solidFill>
          <a:srgbClr val="CC33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FFFFFF"/>
              </a:solidFill>
              <a:latin typeface="Arial"/>
              <a:ea typeface="MS PGothic"/>
              <a:cs typeface="+mn-cs"/>
            </a:rPr>
            <a:t>277 or 528 </a:t>
          </a:r>
          <a:r>
            <a:rPr lang="en-US" dirty="0" err="1" smtClean="0">
              <a:solidFill>
                <a:srgbClr val="FFFFFF"/>
              </a:solidFill>
              <a:latin typeface="Arial"/>
              <a:ea typeface="MS PGothic"/>
              <a:cs typeface="+mn-cs"/>
            </a:rPr>
            <a:t>eV</a:t>
          </a:r>
          <a:r>
            <a:rPr lang="en-US" dirty="0" smtClean="0">
              <a:solidFill>
                <a:srgbClr val="FFFFFF"/>
              </a:solidFill>
              <a:latin typeface="Arial"/>
              <a:ea typeface="MS PGothic"/>
              <a:cs typeface="+mn-cs"/>
            </a:rPr>
            <a:t> Self-Emission</a:t>
          </a:r>
          <a:endParaRPr lang="en-US" dirty="0">
            <a:solidFill>
              <a:srgbClr val="FFFFFF"/>
            </a:solidFill>
            <a:latin typeface="Arial"/>
            <a:ea typeface="MS PGothic"/>
            <a:cs typeface="+mn-cs"/>
          </a:endParaRPr>
        </a:p>
      </dgm:t>
    </dgm:pt>
    <dgm:pt modelId="{859E5352-5897-48F5-8867-DC02F78AED26}" type="parTrans" cxnId="{EA1BCC79-7895-406D-9BE3-525D78FAF420}">
      <dgm:prSet/>
      <dgm:spPr>
        <a:xfrm>
          <a:off x="3682675" y="2101659"/>
          <a:ext cx="219154" cy="1440379"/>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304ECBA1-52E0-40D7-8E93-DA9995EC86FF}" type="sibTrans" cxnId="{EA1BCC79-7895-406D-9BE3-525D78FAF420}">
      <dgm:prSet/>
      <dgm:spPr/>
      <dgm:t>
        <a:bodyPr/>
        <a:lstStyle/>
        <a:p>
          <a:endParaRPr lang="en-US"/>
        </a:p>
      </dgm:t>
    </dgm:pt>
    <dgm:pt modelId="{09080542-D590-44D3-B85B-63414180E0D7}">
      <dgm:prSet phldrT="[Text]"/>
      <dgm:spPr>
        <a:xfrm>
          <a:off x="5669672" y="3266456"/>
          <a:ext cx="1146029" cy="516582"/>
        </a:xfrm>
        <a:solidFill>
          <a:srgbClr val="FFCC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US" dirty="0" smtClean="0">
              <a:solidFill>
                <a:srgbClr val="000000"/>
              </a:solidFill>
              <a:latin typeface="Arial"/>
              <a:ea typeface="MS PGothic"/>
              <a:cs typeface="+mn-cs"/>
            </a:rPr>
            <a:t>Photonic Doppler </a:t>
          </a:r>
          <a:r>
            <a:rPr lang="en-US" dirty="0" err="1" smtClean="0">
              <a:solidFill>
                <a:srgbClr val="000000"/>
              </a:solidFill>
              <a:latin typeface="Arial"/>
              <a:ea typeface="MS PGothic"/>
              <a:cs typeface="+mn-cs"/>
            </a:rPr>
            <a:t>Velocimetry</a:t>
          </a:r>
          <a:endParaRPr lang="en-US" dirty="0">
            <a:solidFill>
              <a:srgbClr val="000000"/>
            </a:solidFill>
            <a:latin typeface="Arial"/>
            <a:ea typeface="MS PGothic"/>
            <a:cs typeface="+mn-cs"/>
          </a:endParaRPr>
        </a:p>
      </dgm:t>
    </dgm:pt>
    <dgm:pt modelId="{E89EE98A-0DB1-49ED-AD3F-1A1CD0EA3777}" type="parTrans" cxnId="{15ABB043-F0F4-4ED1-A7FA-30F2F47DCF07}">
      <dgm:prSet/>
      <dgm:spPr>
        <a:xfrm>
          <a:off x="5450518" y="2101659"/>
          <a:ext cx="219154" cy="1423087"/>
        </a:xfrm>
        <a:noFill/>
        <a:ln w="25400" cap="flat" cmpd="sng" algn="ctr">
          <a:solidFill>
            <a:srgbClr val="333399">
              <a:tint val="70000"/>
              <a:hueOff val="0"/>
              <a:satOff val="0"/>
              <a:lumOff val="0"/>
              <a:alphaOff val="0"/>
            </a:srgbClr>
          </a:solidFill>
          <a:prstDash val="solid"/>
        </a:ln>
        <a:effectLst/>
      </dgm:spPr>
      <dgm:t>
        <a:bodyPr/>
        <a:lstStyle/>
        <a:p>
          <a:endParaRPr lang="en-US"/>
        </a:p>
      </dgm:t>
    </dgm:pt>
    <dgm:pt modelId="{FC7FC430-48E4-4EFE-A1AA-40CC0E06203A}" type="sibTrans" cxnId="{15ABB043-F0F4-4ED1-A7FA-30F2F47DCF07}">
      <dgm:prSet/>
      <dgm:spPr/>
      <dgm:t>
        <a:bodyPr/>
        <a:lstStyle/>
        <a:p>
          <a:endParaRPr lang="en-US"/>
        </a:p>
      </dgm:t>
    </dgm:pt>
    <dgm:pt modelId="{B47F9E52-95A3-4D80-A2EE-9F29F27DB02C}" type="pres">
      <dgm:prSet presAssocID="{F873C0E3-3F0F-4F41-BBBF-FF9843E2C32E}" presName="hierChild1" presStyleCnt="0">
        <dgm:presLayoutVars>
          <dgm:orgChart val="1"/>
          <dgm:chPref val="1"/>
          <dgm:dir/>
          <dgm:animOne val="branch"/>
          <dgm:animLvl val="lvl"/>
          <dgm:resizeHandles/>
        </dgm:presLayoutVars>
      </dgm:prSet>
      <dgm:spPr/>
      <dgm:t>
        <a:bodyPr/>
        <a:lstStyle/>
        <a:p>
          <a:endParaRPr lang="en-US"/>
        </a:p>
      </dgm:t>
    </dgm:pt>
    <dgm:pt modelId="{70F0A2FC-5ED7-495E-AC73-F2B35F09DEC6}" type="pres">
      <dgm:prSet presAssocID="{158BB570-E384-4FB7-8BA4-3A245223B3C2}" presName="hierRoot1" presStyleCnt="0">
        <dgm:presLayoutVars>
          <dgm:hierBranch val="init"/>
        </dgm:presLayoutVars>
      </dgm:prSet>
      <dgm:spPr/>
    </dgm:pt>
    <dgm:pt modelId="{0C3288C2-AA80-4886-A6AD-C44E590C3230}" type="pres">
      <dgm:prSet presAssocID="{158BB570-E384-4FB7-8BA4-3A245223B3C2}" presName="rootComposite1" presStyleCnt="0"/>
      <dgm:spPr/>
    </dgm:pt>
    <dgm:pt modelId="{810E2176-3006-49F9-9967-746C48FC68BA}" type="pres">
      <dgm:prSet presAssocID="{158BB570-E384-4FB7-8BA4-3A245223B3C2}" presName="rootText1" presStyleLbl="node0" presStyleIdx="0" presStyleCnt="1" custScaleX="228502">
        <dgm:presLayoutVars>
          <dgm:chPref val="3"/>
        </dgm:presLayoutVars>
      </dgm:prSet>
      <dgm:spPr>
        <a:prstGeom prst="rect">
          <a:avLst/>
        </a:prstGeom>
      </dgm:spPr>
      <dgm:t>
        <a:bodyPr/>
        <a:lstStyle/>
        <a:p>
          <a:endParaRPr lang="en-US"/>
        </a:p>
      </dgm:t>
    </dgm:pt>
    <dgm:pt modelId="{1942EDEF-4207-4620-9FB4-5D15FEB1D0BC}" type="pres">
      <dgm:prSet presAssocID="{158BB570-E384-4FB7-8BA4-3A245223B3C2}" presName="rootConnector1" presStyleLbl="node1" presStyleIdx="0" presStyleCnt="0"/>
      <dgm:spPr/>
      <dgm:t>
        <a:bodyPr/>
        <a:lstStyle/>
        <a:p>
          <a:endParaRPr lang="en-US"/>
        </a:p>
      </dgm:t>
    </dgm:pt>
    <dgm:pt modelId="{B896385D-9C2B-4F8F-8BE3-FD6E3C69F7D2}" type="pres">
      <dgm:prSet presAssocID="{158BB570-E384-4FB7-8BA4-3A245223B3C2}" presName="hierChild2" presStyleCnt="0"/>
      <dgm:spPr/>
    </dgm:pt>
    <dgm:pt modelId="{46940F14-B1D0-415D-B4D4-E8E185D2B63B}" type="pres">
      <dgm:prSet presAssocID="{7BDA05F7-D6FA-4A30-91ED-7B12B967942A}" presName="Name37" presStyleLbl="parChTrans1D2" presStyleIdx="0" presStyleCnt="5"/>
      <dgm:spPr>
        <a:custGeom>
          <a:avLst/>
          <a:gdLst/>
          <a:ahLst/>
          <a:cxnLst/>
          <a:rect l="0" t="0" r="0" b="0"/>
          <a:pathLst>
            <a:path>
              <a:moveTo>
                <a:pt x="3535685" y="0"/>
              </a:moveTo>
              <a:lnTo>
                <a:pt x="3535685" y="153407"/>
              </a:lnTo>
              <a:lnTo>
                <a:pt x="0" y="153407"/>
              </a:lnTo>
              <a:lnTo>
                <a:pt x="0" y="306815"/>
              </a:lnTo>
            </a:path>
          </a:pathLst>
        </a:custGeom>
      </dgm:spPr>
      <dgm:t>
        <a:bodyPr/>
        <a:lstStyle/>
        <a:p>
          <a:endParaRPr lang="en-US"/>
        </a:p>
      </dgm:t>
    </dgm:pt>
    <dgm:pt modelId="{1C257934-97F8-46B0-9B9F-50CC38A93B22}" type="pres">
      <dgm:prSet presAssocID="{F20C1CAB-2676-45C3-A4BE-6E310323E769}" presName="hierRoot2" presStyleCnt="0">
        <dgm:presLayoutVars>
          <dgm:hierBranch val="init"/>
        </dgm:presLayoutVars>
      </dgm:prSet>
      <dgm:spPr/>
    </dgm:pt>
    <dgm:pt modelId="{48DF36F6-EAB9-48EB-ABF9-F80E8D9A6746}" type="pres">
      <dgm:prSet presAssocID="{F20C1CAB-2676-45C3-A4BE-6E310323E769}" presName="rootComposite" presStyleCnt="0"/>
      <dgm:spPr/>
    </dgm:pt>
    <dgm:pt modelId="{ECE34E92-B455-4FC3-86EB-153FE601BC88}" type="pres">
      <dgm:prSet presAssocID="{F20C1CAB-2676-45C3-A4BE-6E310323E769}" presName="rootText" presStyleLbl="node2" presStyleIdx="0" presStyleCnt="5">
        <dgm:presLayoutVars>
          <dgm:chPref val="3"/>
        </dgm:presLayoutVars>
      </dgm:prSet>
      <dgm:spPr>
        <a:prstGeom prst="rect">
          <a:avLst/>
        </a:prstGeom>
      </dgm:spPr>
      <dgm:t>
        <a:bodyPr/>
        <a:lstStyle/>
        <a:p>
          <a:endParaRPr lang="en-US"/>
        </a:p>
      </dgm:t>
    </dgm:pt>
    <dgm:pt modelId="{DE5189EC-78C8-4570-95A1-D09EAAE37FD1}" type="pres">
      <dgm:prSet presAssocID="{F20C1CAB-2676-45C3-A4BE-6E310323E769}" presName="rootConnector" presStyleLbl="node2" presStyleIdx="0" presStyleCnt="5"/>
      <dgm:spPr/>
      <dgm:t>
        <a:bodyPr/>
        <a:lstStyle/>
        <a:p>
          <a:endParaRPr lang="en-US"/>
        </a:p>
      </dgm:t>
    </dgm:pt>
    <dgm:pt modelId="{7873F1CF-2D4E-4AFA-8F6A-75A54A1D59A4}" type="pres">
      <dgm:prSet presAssocID="{F20C1CAB-2676-45C3-A4BE-6E310323E769}" presName="hierChild4" presStyleCnt="0"/>
      <dgm:spPr/>
    </dgm:pt>
    <dgm:pt modelId="{D03742EB-B67F-4335-AD25-130053693A61}" type="pres">
      <dgm:prSet presAssocID="{D8A2E78B-696E-4B4C-AA60-4EA5605DE9F7}" presName="Name37" presStyleLbl="parChTrans1D3" presStyleIdx="0" presStyleCnt="18"/>
      <dgm:spPr>
        <a:custGeom>
          <a:avLst/>
          <a:gdLst/>
          <a:ahLst/>
          <a:cxnLst/>
          <a:rect l="0" t="0" r="0" b="0"/>
          <a:pathLst>
            <a:path>
              <a:moveTo>
                <a:pt x="0" y="0"/>
              </a:moveTo>
              <a:lnTo>
                <a:pt x="0" y="582398"/>
              </a:lnTo>
              <a:lnTo>
                <a:pt x="219154" y="582398"/>
              </a:lnTo>
            </a:path>
          </a:pathLst>
        </a:custGeom>
      </dgm:spPr>
      <dgm:t>
        <a:bodyPr/>
        <a:lstStyle/>
        <a:p>
          <a:endParaRPr lang="en-US"/>
        </a:p>
      </dgm:t>
    </dgm:pt>
    <dgm:pt modelId="{EAF6A25D-3580-4C3D-8EE3-E632CC2370F8}" type="pres">
      <dgm:prSet presAssocID="{D8A0CB10-5E54-47DC-A586-4EDB7250ACB9}" presName="hierRoot2" presStyleCnt="0">
        <dgm:presLayoutVars>
          <dgm:hierBranch val="init"/>
        </dgm:presLayoutVars>
      </dgm:prSet>
      <dgm:spPr/>
    </dgm:pt>
    <dgm:pt modelId="{6A0A9B44-5BFE-4283-AA75-3DF6A056461E}" type="pres">
      <dgm:prSet presAssocID="{D8A0CB10-5E54-47DC-A586-4EDB7250ACB9}" presName="rootComposite" presStyleCnt="0"/>
      <dgm:spPr/>
    </dgm:pt>
    <dgm:pt modelId="{A206A84D-EA67-42F5-BD44-1CDA5DF02E72}" type="pres">
      <dgm:prSet presAssocID="{D8A0CB10-5E54-47DC-A586-4EDB7250ACB9}" presName="rootText" presStyleLbl="node3" presStyleIdx="0" presStyleCnt="18" custScaleX="80231" custScaleY="75449">
        <dgm:presLayoutVars>
          <dgm:chPref val="3"/>
        </dgm:presLayoutVars>
      </dgm:prSet>
      <dgm:spPr>
        <a:prstGeom prst="rect">
          <a:avLst/>
        </a:prstGeom>
      </dgm:spPr>
      <dgm:t>
        <a:bodyPr/>
        <a:lstStyle/>
        <a:p>
          <a:endParaRPr lang="en-US"/>
        </a:p>
      </dgm:t>
    </dgm:pt>
    <dgm:pt modelId="{436565BC-BD79-4819-8F70-A6C1CB97E55C}" type="pres">
      <dgm:prSet presAssocID="{D8A0CB10-5E54-47DC-A586-4EDB7250ACB9}" presName="rootConnector" presStyleLbl="node3" presStyleIdx="0" presStyleCnt="18"/>
      <dgm:spPr/>
      <dgm:t>
        <a:bodyPr/>
        <a:lstStyle/>
        <a:p>
          <a:endParaRPr lang="en-US"/>
        </a:p>
      </dgm:t>
    </dgm:pt>
    <dgm:pt modelId="{12BEB36B-509D-4A53-9629-9B04B56F6D22}" type="pres">
      <dgm:prSet presAssocID="{D8A0CB10-5E54-47DC-A586-4EDB7250ACB9}" presName="hierChild4" presStyleCnt="0"/>
      <dgm:spPr/>
    </dgm:pt>
    <dgm:pt modelId="{547D01A0-746A-435E-BABA-1CAAB99F86EC}" type="pres">
      <dgm:prSet presAssocID="{D8A0CB10-5E54-47DC-A586-4EDB7250ACB9}" presName="hierChild5" presStyleCnt="0"/>
      <dgm:spPr/>
    </dgm:pt>
    <dgm:pt modelId="{1BB126D6-A96A-4456-BD04-3E6A4B310C7B}" type="pres">
      <dgm:prSet presAssocID="{8CE88154-20D0-4256-839B-2AEA7C843151}" presName="Name37" presStyleLbl="parChTrans1D3" presStyleIdx="1" presStyleCnt="18"/>
      <dgm:spPr>
        <a:custGeom>
          <a:avLst/>
          <a:gdLst/>
          <a:ahLst/>
          <a:cxnLst/>
          <a:rect l="0" t="0" r="0" b="0"/>
          <a:pathLst>
            <a:path>
              <a:moveTo>
                <a:pt x="0" y="0"/>
              </a:moveTo>
              <a:lnTo>
                <a:pt x="0" y="1440379"/>
              </a:lnTo>
              <a:lnTo>
                <a:pt x="219154" y="1440379"/>
              </a:lnTo>
            </a:path>
          </a:pathLst>
        </a:custGeom>
      </dgm:spPr>
      <dgm:t>
        <a:bodyPr/>
        <a:lstStyle/>
        <a:p>
          <a:endParaRPr lang="en-US"/>
        </a:p>
      </dgm:t>
    </dgm:pt>
    <dgm:pt modelId="{4256EFA1-CC25-4E9E-95FC-873362E0F5A1}" type="pres">
      <dgm:prSet presAssocID="{AD89E48D-39E0-41B3-AC07-FEE17F8894A2}" presName="hierRoot2" presStyleCnt="0">
        <dgm:presLayoutVars>
          <dgm:hierBranch val="init"/>
        </dgm:presLayoutVars>
      </dgm:prSet>
      <dgm:spPr/>
    </dgm:pt>
    <dgm:pt modelId="{141ED165-6E05-4003-8A1E-D713EC8DCA92}" type="pres">
      <dgm:prSet presAssocID="{AD89E48D-39E0-41B3-AC07-FEE17F8894A2}" presName="rootComposite" presStyleCnt="0"/>
      <dgm:spPr/>
    </dgm:pt>
    <dgm:pt modelId="{280FEA8B-DE69-499E-B394-E8B545B01E57}" type="pres">
      <dgm:prSet presAssocID="{AD89E48D-39E0-41B3-AC07-FEE17F8894A2}" presName="rootText" presStyleLbl="node3" presStyleIdx="1" presStyleCnt="18" custScaleX="80231" custScaleY="75449">
        <dgm:presLayoutVars>
          <dgm:chPref val="3"/>
        </dgm:presLayoutVars>
      </dgm:prSet>
      <dgm:spPr>
        <a:prstGeom prst="rect">
          <a:avLst/>
        </a:prstGeom>
      </dgm:spPr>
      <dgm:t>
        <a:bodyPr/>
        <a:lstStyle/>
        <a:p>
          <a:endParaRPr lang="en-US"/>
        </a:p>
      </dgm:t>
    </dgm:pt>
    <dgm:pt modelId="{C1EA21F1-F971-4E93-9DFD-ABB6DCC050C1}" type="pres">
      <dgm:prSet presAssocID="{AD89E48D-39E0-41B3-AC07-FEE17F8894A2}" presName="rootConnector" presStyleLbl="node3" presStyleIdx="1" presStyleCnt="18"/>
      <dgm:spPr/>
      <dgm:t>
        <a:bodyPr/>
        <a:lstStyle/>
        <a:p>
          <a:endParaRPr lang="en-US"/>
        </a:p>
      </dgm:t>
    </dgm:pt>
    <dgm:pt modelId="{CB2AB5E8-4276-4828-9331-603FEF845D9C}" type="pres">
      <dgm:prSet presAssocID="{AD89E48D-39E0-41B3-AC07-FEE17F8894A2}" presName="hierChild4" presStyleCnt="0"/>
      <dgm:spPr/>
    </dgm:pt>
    <dgm:pt modelId="{C9BE5B50-6C94-48D9-A1C6-D851374DE91B}" type="pres">
      <dgm:prSet presAssocID="{AD89E48D-39E0-41B3-AC07-FEE17F8894A2}" presName="hierChild5" presStyleCnt="0"/>
      <dgm:spPr/>
    </dgm:pt>
    <dgm:pt modelId="{14B8F497-716F-4C2A-B2C4-0905000BC348}" type="pres">
      <dgm:prSet presAssocID="{DCFE836A-F6CD-442C-BA24-9ECD68451A6C}" presName="Name37" presStyleLbl="parChTrans1D3" presStyleIdx="2" presStyleCnt="18"/>
      <dgm:spPr>
        <a:custGeom>
          <a:avLst/>
          <a:gdLst/>
          <a:ahLst/>
          <a:cxnLst/>
          <a:rect l="0" t="0" r="0" b="0"/>
          <a:pathLst>
            <a:path>
              <a:moveTo>
                <a:pt x="0" y="0"/>
              </a:moveTo>
              <a:lnTo>
                <a:pt x="0" y="2298359"/>
              </a:lnTo>
              <a:lnTo>
                <a:pt x="219154" y="2298359"/>
              </a:lnTo>
            </a:path>
          </a:pathLst>
        </a:custGeom>
      </dgm:spPr>
      <dgm:t>
        <a:bodyPr/>
        <a:lstStyle/>
        <a:p>
          <a:endParaRPr lang="en-US"/>
        </a:p>
      </dgm:t>
    </dgm:pt>
    <dgm:pt modelId="{87E0E86F-DC45-43C6-9532-49557753A349}" type="pres">
      <dgm:prSet presAssocID="{0E575ADC-BAFA-4ECC-BFF5-F82B568CCA2E}" presName="hierRoot2" presStyleCnt="0">
        <dgm:presLayoutVars>
          <dgm:hierBranch val="init"/>
        </dgm:presLayoutVars>
      </dgm:prSet>
      <dgm:spPr/>
    </dgm:pt>
    <dgm:pt modelId="{75A047D2-C2D0-484C-BE52-2858604BCEC9}" type="pres">
      <dgm:prSet presAssocID="{0E575ADC-BAFA-4ECC-BFF5-F82B568CCA2E}" presName="rootComposite" presStyleCnt="0"/>
      <dgm:spPr/>
    </dgm:pt>
    <dgm:pt modelId="{7C2DB2A0-5BFD-4080-BC68-0A903BDA0715}" type="pres">
      <dgm:prSet presAssocID="{0E575ADC-BAFA-4ECC-BFF5-F82B568CCA2E}" presName="rootText" presStyleLbl="node3" presStyleIdx="2" presStyleCnt="18" custScaleX="80231" custScaleY="75449">
        <dgm:presLayoutVars>
          <dgm:chPref val="3"/>
        </dgm:presLayoutVars>
      </dgm:prSet>
      <dgm:spPr>
        <a:prstGeom prst="rect">
          <a:avLst/>
        </a:prstGeom>
      </dgm:spPr>
      <dgm:t>
        <a:bodyPr/>
        <a:lstStyle/>
        <a:p>
          <a:endParaRPr lang="en-US"/>
        </a:p>
      </dgm:t>
    </dgm:pt>
    <dgm:pt modelId="{38264279-5F2D-4B9E-8DF4-EF2E0B3BB9B9}" type="pres">
      <dgm:prSet presAssocID="{0E575ADC-BAFA-4ECC-BFF5-F82B568CCA2E}" presName="rootConnector" presStyleLbl="node3" presStyleIdx="2" presStyleCnt="18"/>
      <dgm:spPr/>
      <dgm:t>
        <a:bodyPr/>
        <a:lstStyle/>
        <a:p>
          <a:endParaRPr lang="en-US"/>
        </a:p>
      </dgm:t>
    </dgm:pt>
    <dgm:pt modelId="{D9A2D156-FB4B-4A1E-B453-B4EF35DC5A7F}" type="pres">
      <dgm:prSet presAssocID="{0E575ADC-BAFA-4ECC-BFF5-F82B568CCA2E}" presName="hierChild4" presStyleCnt="0"/>
      <dgm:spPr/>
    </dgm:pt>
    <dgm:pt modelId="{3F891FBA-40C9-4011-B0B3-DF9B2B9BD062}" type="pres">
      <dgm:prSet presAssocID="{0E575ADC-BAFA-4ECC-BFF5-F82B568CCA2E}" presName="hierChild5" presStyleCnt="0"/>
      <dgm:spPr/>
    </dgm:pt>
    <dgm:pt modelId="{9564919C-5100-477A-9F71-F2739B7B35CD}" type="pres">
      <dgm:prSet presAssocID="{619396B5-DBD3-480A-A4D2-912DEAD00FBA}" presName="Name37" presStyleLbl="parChTrans1D3" presStyleIdx="3" presStyleCnt="18"/>
      <dgm:spPr>
        <a:custGeom>
          <a:avLst/>
          <a:gdLst/>
          <a:ahLst/>
          <a:cxnLst/>
          <a:rect l="0" t="0" r="0" b="0"/>
          <a:pathLst>
            <a:path>
              <a:moveTo>
                <a:pt x="0" y="0"/>
              </a:moveTo>
              <a:lnTo>
                <a:pt x="0" y="3156340"/>
              </a:lnTo>
              <a:lnTo>
                <a:pt x="219154" y="3156340"/>
              </a:lnTo>
            </a:path>
          </a:pathLst>
        </a:custGeom>
      </dgm:spPr>
      <dgm:t>
        <a:bodyPr/>
        <a:lstStyle/>
        <a:p>
          <a:endParaRPr lang="en-US"/>
        </a:p>
      </dgm:t>
    </dgm:pt>
    <dgm:pt modelId="{D2312CE4-EFCA-4679-B3F7-4094556C292E}" type="pres">
      <dgm:prSet presAssocID="{CC4FF9E5-66EF-493D-9FD7-7C2EE58F1AF6}" presName="hierRoot2" presStyleCnt="0">
        <dgm:presLayoutVars>
          <dgm:hierBranch val="init"/>
        </dgm:presLayoutVars>
      </dgm:prSet>
      <dgm:spPr/>
    </dgm:pt>
    <dgm:pt modelId="{3CB51599-0A06-401C-97D8-E3E9D70FC67C}" type="pres">
      <dgm:prSet presAssocID="{CC4FF9E5-66EF-493D-9FD7-7C2EE58F1AF6}" presName="rootComposite" presStyleCnt="0"/>
      <dgm:spPr/>
    </dgm:pt>
    <dgm:pt modelId="{66A98652-A087-4D25-AB45-541D20D64A18}" type="pres">
      <dgm:prSet presAssocID="{CC4FF9E5-66EF-493D-9FD7-7C2EE58F1AF6}" presName="rootText" presStyleLbl="node3" presStyleIdx="3" presStyleCnt="18" custScaleX="80231" custScaleY="75449">
        <dgm:presLayoutVars>
          <dgm:chPref val="3"/>
        </dgm:presLayoutVars>
      </dgm:prSet>
      <dgm:spPr>
        <a:prstGeom prst="rect">
          <a:avLst/>
        </a:prstGeom>
      </dgm:spPr>
      <dgm:t>
        <a:bodyPr/>
        <a:lstStyle/>
        <a:p>
          <a:endParaRPr lang="en-US"/>
        </a:p>
      </dgm:t>
    </dgm:pt>
    <dgm:pt modelId="{0CD9B32F-DB94-4E17-8C9C-17544F6D6FC9}" type="pres">
      <dgm:prSet presAssocID="{CC4FF9E5-66EF-493D-9FD7-7C2EE58F1AF6}" presName="rootConnector" presStyleLbl="node3" presStyleIdx="3" presStyleCnt="18"/>
      <dgm:spPr/>
      <dgm:t>
        <a:bodyPr/>
        <a:lstStyle/>
        <a:p>
          <a:endParaRPr lang="en-US"/>
        </a:p>
      </dgm:t>
    </dgm:pt>
    <dgm:pt modelId="{DE39A99E-A9B3-48EF-AA13-836186F27DD7}" type="pres">
      <dgm:prSet presAssocID="{CC4FF9E5-66EF-493D-9FD7-7C2EE58F1AF6}" presName="hierChild4" presStyleCnt="0"/>
      <dgm:spPr/>
    </dgm:pt>
    <dgm:pt modelId="{E0A6E2E2-EFA3-4C6A-A7AF-5F61D983E3C5}" type="pres">
      <dgm:prSet presAssocID="{CC4FF9E5-66EF-493D-9FD7-7C2EE58F1AF6}" presName="hierChild5" presStyleCnt="0"/>
      <dgm:spPr/>
    </dgm:pt>
    <dgm:pt modelId="{598FD532-ECD3-4E51-AA67-D199497E3B01}" type="pres">
      <dgm:prSet presAssocID="{F20C1CAB-2676-45C3-A4BE-6E310323E769}" presName="hierChild5" presStyleCnt="0"/>
      <dgm:spPr/>
    </dgm:pt>
    <dgm:pt modelId="{0D8FFFA2-3B09-446D-91C5-2753AC6600FE}" type="pres">
      <dgm:prSet presAssocID="{2D99655F-0D26-4402-B2A4-19B6DF65A712}" presName="Name37" presStyleLbl="parChTrans1D2" presStyleIdx="1" presStyleCnt="5"/>
      <dgm:spPr>
        <a:custGeom>
          <a:avLst/>
          <a:gdLst/>
          <a:ahLst/>
          <a:cxnLst/>
          <a:rect l="0" t="0" r="0" b="0"/>
          <a:pathLst>
            <a:path>
              <a:moveTo>
                <a:pt x="1767842" y="0"/>
              </a:moveTo>
              <a:lnTo>
                <a:pt x="1767842" y="153407"/>
              </a:lnTo>
              <a:lnTo>
                <a:pt x="0" y="153407"/>
              </a:lnTo>
              <a:lnTo>
                <a:pt x="0" y="306815"/>
              </a:lnTo>
            </a:path>
          </a:pathLst>
        </a:custGeom>
      </dgm:spPr>
      <dgm:t>
        <a:bodyPr/>
        <a:lstStyle/>
        <a:p>
          <a:endParaRPr lang="en-US"/>
        </a:p>
      </dgm:t>
    </dgm:pt>
    <dgm:pt modelId="{6E333BA6-FF82-4AF7-9EE3-9DA5BD8C93C2}" type="pres">
      <dgm:prSet presAssocID="{24CDAD78-339C-4EBE-8047-C7327683C9AC}" presName="hierRoot2" presStyleCnt="0">
        <dgm:presLayoutVars>
          <dgm:hierBranch val="init"/>
        </dgm:presLayoutVars>
      </dgm:prSet>
      <dgm:spPr/>
    </dgm:pt>
    <dgm:pt modelId="{FB3D82B2-D378-45E7-9CFE-50511E6DEFDB}" type="pres">
      <dgm:prSet presAssocID="{24CDAD78-339C-4EBE-8047-C7327683C9AC}" presName="rootComposite" presStyleCnt="0"/>
      <dgm:spPr/>
    </dgm:pt>
    <dgm:pt modelId="{B3E18816-244B-466F-8706-B270D22390C7}" type="pres">
      <dgm:prSet presAssocID="{24CDAD78-339C-4EBE-8047-C7327683C9AC}" presName="rootText" presStyleLbl="node2" presStyleIdx="1" presStyleCnt="5">
        <dgm:presLayoutVars>
          <dgm:chPref val="3"/>
        </dgm:presLayoutVars>
      </dgm:prSet>
      <dgm:spPr>
        <a:prstGeom prst="rect">
          <a:avLst/>
        </a:prstGeom>
      </dgm:spPr>
      <dgm:t>
        <a:bodyPr/>
        <a:lstStyle/>
        <a:p>
          <a:endParaRPr lang="en-US"/>
        </a:p>
      </dgm:t>
    </dgm:pt>
    <dgm:pt modelId="{4342AA87-A699-4E22-B46B-7BF6B8959350}" type="pres">
      <dgm:prSet presAssocID="{24CDAD78-339C-4EBE-8047-C7327683C9AC}" presName="rootConnector" presStyleLbl="node2" presStyleIdx="1" presStyleCnt="5"/>
      <dgm:spPr/>
      <dgm:t>
        <a:bodyPr/>
        <a:lstStyle/>
        <a:p>
          <a:endParaRPr lang="en-US"/>
        </a:p>
      </dgm:t>
    </dgm:pt>
    <dgm:pt modelId="{B02D809C-FB3B-41EB-9459-4AD39E04DFEF}" type="pres">
      <dgm:prSet presAssocID="{24CDAD78-339C-4EBE-8047-C7327683C9AC}" presName="hierChild4" presStyleCnt="0"/>
      <dgm:spPr/>
    </dgm:pt>
    <dgm:pt modelId="{D13DAC7E-4E5A-485F-B9D4-3641CB6FE77B}" type="pres">
      <dgm:prSet presAssocID="{A93B0884-7298-4618-A2AD-C6ADF0DD776B}" presName="Name37" presStyleLbl="parChTrans1D3" presStyleIdx="4" presStyleCnt="18"/>
      <dgm:spPr>
        <a:custGeom>
          <a:avLst/>
          <a:gdLst/>
          <a:ahLst/>
          <a:cxnLst/>
          <a:rect l="0" t="0" r="0" b="0"/>
          <a:pathLst>
            <a:path>
              <a:moveTo>
                <a:pt x="0" y="0"/>
              </a:moveTo>
              <a:lnTo>
                <a:pt x="0" y="582398"/>
              </a:lnTo>
              <a:lnTo>
                <a:pt x="219154" y="582398"/>
              </a:lnTo>
            </a:path>
          </a:pathLst>
        </a:custGeom>
      </dgm:spPr>
      <dgm:t>
        <a:bodyPr/>
        <a:lstStyle/>
        <a:p>
          <a:endParaRPr lang="en-US"/>
        </a:p>
      </dgm:t>
    </dgm:pt>
    <dgm:pt modelId="{4196E41D-31AB-41C5-AA10-9C444C9DA812}" type="pres">
      <dgm:prSet presAssocID="{1F0BF337-1EE5-49E6-A8E6-62E948DE675C}" presName="hierRoot2" presStyleCnt="0">
        <dgm:presLayoutVars>
          <dgm:hierBranch val="init"/>
        </dgm:presLayoutVars>
      </dgm:prSet>
      <dgm:spPr/>
    </dgm:pt>
    <dgm:pt modelId="{6C3D74CD-DAB7-4809-AD92-95EBDE0C875F}" type="pres">
      <dgm:prSet presAssocID="{1F0BF337-1EE5-49E6-A8E6-62E948DE675C}" presName="rootComposite" presStyleCnt="0"/>
      <dgm:spPr/>
    </dgm:pt>
    <dgm:pt modelId="{EB538E4D-A85B-4290-8480-D04131006AF7}" type="pres">
      <dgm:prSet presAssocID="{1F0BF337-1EE5-49E6-A8E6-62E948DE675C}" presName="rootText" presStyleLbl="node3" presStyleIdx="4" presStyleCnt="18" custScaleX="80231" custScaleY="75449">
        <dgm:presLayoutVars>
          <dgm:chPref val="3"/>
        </dgm:presLayoutVars>
      </dgm:prSet>
      <dgm:spPr>
        <a:prstGeom prst="rect">
          <a:avLst/>
        </a:prstGeom>
      </dgm:spPr>
      <dgm:t>
        <a:bodyPr/>
        <a:lstStyle/>
        <a:p>
          <a:endParaRPr lang="en-US"/>
        </a:p>
      </dgm:t>
    </dgm:pt>
    <dgm:pt modelId="{E0777C9F-CD85-4151-93BE-F1C8209FB63B}" type="pres">
      <dgm:prSet presAssocID="{1F0BF337-1EE5-49E6-A8E6-62E948DE675C}" presName="rootConnector" presStyleLbl="node3" presStyleIdx="4" presStyleCnt="18"/>
      <dgm:spPr/>
      <dgm:t>
        <a:bodyPr/>
        <a:lstStyle/>
        <a:p>
          <a:endParaRPr lang="en-US"/>
        </a:p>
      </dgm:t>
    </dgm:pt>
    <dgm:pt modelId="{39B3F068-F2C5-4B5E-AC5C-C92AB535D4D5}" type="pres">
      <dgm:prSet presAssocID="{1F0BF337-1EE5-49E6-A8E6-62E948DE675C}" presName="hierChild4" presStyleCnt="0"/>
      <dgm:spPr/>
    </dgm:pt>
    <dgm:pt modelId="{32921B39-CC3E-4370-86AE-EF85F562B491}" type="pres">
      <dgm:prSet presAssocID="{1F0BF337-1EE5-49E6-A8E6-62E948DE675C}" presName="hierChild5" presStyleCnt="0"/>
      <dgm:spPr/>
    </dgm:pt>
    <dgm:pt modelId="{56B023F4-D39D-494C-A591-AA58286C122D}" type="pres">
      <dgm:prSet presAssocID="{02B7E8E2-631C-4D7F-AFA5-4712D4C8A9AA}" presName="Name37" presStyleLbl="parChTrans1D3" presStyleIdx="5" presStyleCnt="18"/>
      <dgm:spPr>
        <a:custGeom>
          <a:avLst/>
          <a:gdLst/>
          <a:ahLst/>
          <a:cxnLst/>
          <a:rect l="0" t="0" r="0" b="0"/>
          <a:pathLst>
            <a:path>
              <a:moveTo>
                <a:pt x="0" y="0"/>
              </a:moveTo>
              <a:lnTo>
                <a:pt x="0" y="1440379"/>
              </a:lnTo>
              <a:lnTo>
                <a:pt x="219154" y="1440379"/>
              </a:lnTo>
            </a:path>
          </a:pathLst>
        </a:custGeom>
      </dgm:spPr>
      <dgm:t>
        <a:bodyPr/>
        <a:lstStyle/>
        <a:p>
          <a:endParaRPr lang="en-US"/>
        </a:p>
      </dgm:t>
    </dgm:pt>
    <dgm:pt modelId="{8DE5E398-C2DD-4783-A375-B47E5F20258A}" type="pres">
      <dgm:prSet presAssocID="{CEA18A06-9A62-466A-AFC3-56DF5E242ABD}" presName="hierRoot2" presStyleCnt="0">
        <dgm:presLayoutVars>
          <dgm:hierBranch val="init"/>
        </dgm:presLayoutVars>
      </dgm:prSet>
      <dgm:spPr/>
    </dgm:pt>
    <dgm:pt modelId="{F7CA3CF7-F047-49AE-86F1-47D50DF1BD47}" type="pres">
      <dgm:prSet presAssocID="{CEA18A06-9A62-466A-AFC3-56DF5E242ABD}" presName="rootComposite" presStyleCnt="0"/>
      <dgm:spPr/>
    </dgm:pt>
    <dgm:pt modelId="{9B998B40-58B8-49A0-B001-1887664BB164}" type="pres">
      <dgm:prSet presAssocID="{CEA18A06-9A62-466A-AFC3-56DF5E242ABD}" presName="rootText" presStyleLbl="node3" presStyleIdx="5" presStyleCnt="18" custScaleX="80231" custScaleY="75449">
        <dgm:presLayoutVars>
          <dgm:chPref val="3"/>
        </dgm:presLayoutVars>
      </dgm:prSet>
      <dgm:spPr>
        <a:prstGeom prst="rect">
          <a:avLst/>
        </a:prstGeom>
      </dgm:spPr>
      <dgm:t>
        <a:bodyPr/>
        <a:lstStyle/>
        <a:p>
          <a:endParaRPr lang="en-US"/>
        </a:p>
      </dgm:t>
    </dgm:pt>
    <dgm:pt modelId="{A1E6404E-1DA3-4E16-B5B3-C4413FCE1BD8}" type="pres">
      <dgm:prSet presAssocID="{CEA18A06-9A62-466A-AFC3-56DF5E242ABD}" presName="rootConnector" presStyleLbl="node3" presStyleIdx="5" presStyleCnt="18"/>
      <dgm:spPr/>
      <dgm:t>
        <a:bodyPr/>
        <a:lstStyle/>
        <a:p>
          <a:endParaRPr lang="en-US"/>
        </a:p>
      </dgm:t>
    </dgm:pt>
    <dgm:pt modelId="{CEBAB30E-F024-4125-9BE7-E2441CF1D281}" type="pres">
      <dgm:prSet presAssocID="{CEA18A06-9A62-466A-AFC3-56DF5E242ABD}" presName="hierChild4" presStyleCnt="0"/>
      <dgm:spPr/>
    </dgm:pt>
    <dgm:pt modelId="{67B06083-2D14-4D7C-8E47-9FEB23331683}" type="pres">
      <dgm:prSet presAssocID="{CEA18A06-9A62-466A-AFC3-56DF5E242ABD}" presName="hierChild5" presStyleCnt="0"/>
      <dgm:spPr/>
    </dgm:pt>
    <dgm:pt modelId="{B12CA273-9479-4B85-871E-31A0A13AF235}" type="pres">
      <dgm:prSet presAssocID="{C1729F06-6E97-4888-9881-B61FF84E3008}" presName="Name37" presStyleLbl="parChTrans1D3" presStyleIdx="6" presStyleCnt="18"/>
      <dgm:spPr>
        <a:custGeom>
          <a:avLst/>
          <a:gdLst/>
          <a:ahLst/>
          <a:cxnLst/>
          <a:rect l="0" t="0" r="0" b="0"/>
          <a:pathLst>
            <a:path>
              <a:moveTo>
                <a:pt x="0" y="0"/>
              </a:moveTo>
              <a:lnTo>
                <a:pt x="0" y="2298359"/>
              </a:lnTo>
              <a:lnTo>
                <a:pt x="219154" y="2298359"/>
              </a:lnTo>
            </a:path>
          </a:pathLst>
        </a:custGeom>
      </dgm:spPr>
      <dgm:t>
        <a:bodyPr/>
        <a:lstStyle/>
        <a:p>
          <a:endParaRPr lang="en-US"/>
        </a:p>
      </dgm:t>
    </dgm:pt>
    <dgm:pt modelId="{B43A617B-1B30-4F48-AB6E-B6A36457C63C}" type="pres">
      <dgm:prSet presAssocID="{3E74DE23-35CC-4563-91B3-C73FC4ECA472}" presName="hierRoot2" presStyleCnt="0">
        <dgm:presLayoutVars>
          <dgm:hierBranch val="init"/>
        </dgm:presLayoutVars>
      </dgm:prSet>
      <dgm:spPr/>
    </dgm:pt>
    <dgm:pt modelId="{1DA0FD85-F3B6-4ED5-9655-C77FF91A2DB1}" type="pres">
      <dgm:prSet presAssocID="{3E74DE23-35CC-4563-91B3-C73FC4ECA472}" presName="rootComposite" presStyleCnt="0"/>
      <dgm:spPr/>
    </dgm:pt>
    <dgm:pt modelId="{8303736E-E3E2-4796-B02D-737AD6E22E07}" type="pres">
      <dgm:prSet presAssocID="{3E74DE23-35CC-4563-91B3-C73FC4ECA472}" presName="rootText" presStyleLbl="node3" presStyleIdx="6" presStyleCnt="18" custScaleX="80231" custScaleY="75449">
        <dgm:presLayoutVars>
          <dgm:chPref val="3"/>
        </dgm:presLayoutVars>
      </dgm:prSet>
      <dgm:spPr>
        <a:prstGeom prst="rect">
          <a:avLst/>
        </a:prstGeom>
      </dgm:spPr>
      <dgm:t>
        <a:bodyPr/>
        <a:lstStyle/>
        <a:p>
          <a:endParaRPr lang="en-US"/>
        </a:p>
      </dgm:t>
    </dgm:pt>
    <dgm:pt modelId="{9BC4AADA-584D-415B-B04F-F292D0B5AF0A}" type="pres">
      <dgm:prSet presAssocID="{3E74DE23-35CC-4563-91B3-C73FC4ECA472}" presName="rootConnector" presStyleLbl="node3" presStyleIdx="6" presStyleCnt="18"/>
      <dgm:spPr/>
      <dgm:t>
        <a:bodyPr/>
        <a:lstStyle/>
        <a:p>
          <a:endParaRPr lang="en-US"/>
        </a:p>
      </dgm:t>
    </dgm:pt>
    <dgm:pt modelId="{35C73A06-4410-4BC5-9B82-2D5AD5ABDF15}" type="pres">
      <dgm:prSet presAssocID="{3E74DE23-35CC-4563-91B3-C73FC4ECA472}" presName="hierChild4" presStyleCnt="0"/>
      <dgm:spPr/>
    </dgm:pt>
    <dgm:pt modelId="{2FBE0749-0A91-42DA-B5E1-7C8E51C013EF}" type="pres">
      <dgm:prSet presAssocID="{3E74DE23-35CC-4563-91B3-C73FC4ECA472}" presName="hierChild5" presStyleCnt="0"/>
      <dgm:spPr/>
    </dgm:pt>
    <dgm:pt modelId="{76A252C2-A5F6-49B7-8EE9-C9ABB8E67101}" type="pres">
      <dgm:prSet presAssocID="{FDE6D250-E0B6-4F57-9CE8-2EF22D83B981}" presName="Name37" presStyleLbl="parChTrans1D3" presStyleIdx="7" presStyleCnt="18"/>
      <dgm:spPr>
        <a:custGeom>
          <a:avLst/>
          <a:gdLst/>
          <a:ahLst/>
          <a:cxnLst/>
          <a:rect l="0" t="0" r="0" b="0"/>
          <a:pathLst>
            <a:path>
              <a:moveTo>
                <a:pt x="0" y="0"/>
              </a:moveTo>
              <a:lnTo>
                <a:pt x="0" y="3156340"/>
              </a:lnTo>
              <a:lnTo>
                <a:pt x="219154" y="3156340"/>
              </a:lnTo>
            </a:path>
          </a:pathLst>
        </a:custGeom>
      </dgm:spPr>
      <dgm:t>
        <a:bodyPr/>
        <a:lstStyle/>
        <a:p>
          <a:endParaRPr lang="en-US"/>
        </a:p>
      </dgm:t>
    </dgm:pt>
    <dgm:pt modelId="{0BF4223F-F66C-474E-B4FF-7A870B93E6C9}" type="pres">
      <dgm:prSet presAssocID="{2CBA0180-4DD6-435E-B480-1CEAEDBF33B0}" presName="hierRoot2" presStyleCnt="0">
        <dgm:presLayoutVars>
          <dgm:hierBranch val="init"/>
        </dgm:presLayoutVars>
      </dgm:prSet>
      <dgm:spPr/>
    </dgm:pt>
    <dgm:pt modelId="{377B08F0-DC01-4B8A-87BF-FB8D6114DDD7}" type="pres">
      <dgm:prSet presAssocID="{2CBA0180-4DD6-435E-B480-1CEAEDBF33B0}" presName="rootComposite" presStyleCnt="0"/>
      <dgm:spPr/>
    </dgm:pt>
    <dgm:pt modelId="{60196493-69FA-4F19-82A9-BF3E5DE1AC64}" type="pres">
      <dgm:prSet presAssocID="{2CBA0180-4DD6-435E-B480-1CEAEDBF33B0}" presName="rootText" presStyleLbl="node3" presStyleIdx="7" presStyleCnt="18" custScaleX="80231" custScaleY="75449">
        <dgm:presLayoutVars>
          <dgm:chPref val="3"/>
        </dgm:presLayoutVars>
      </dgm:prSet>
      <dgm:spPr>
        <a:prstGeom prst="rect">
          <a:avLst/>
        </a:prstGeom>
      </dgm:spPr>
      <dgm:t>
        <a:bodyPr/>
        <a:lstStyle/>
        <a:p>
          <a:endParaRPr lang="en-US"/>
        </a:p>
      </dgm:t>
    </dgm:pt>
    <dgm:pt modelId="{FBFA623F-FC9A-4CDF-A550-4568C4B3024D}" type="pres">
      <dgm:prSet presAssocID="{2CBA0180-4DD6-435E-B480-1CEAEDBF33B0}" presName="rootConnector" presStyleLbl="node3" presStyleIdx="7" presStyleCnt="18"/>
      <dgm:spPr/>
      <dgm:t>
        <a:bodyPr/>
        <a:lstStyle/>
        <a:p>
          <a:endParaRPr lang="en-US"/>
        </a:p>
      </dgm:t>
    </dgm:pt>
    <dgm:pt modelId="{7F9C6318-D975-408E-882E-626A13E0B075}" type="pres">
      <dgm:prSet presAssocID="{2CBA0180-4DD6-435E-B480-1CEAEDBF33B0}" presName="hierChild4" presStyleCnt="0"/>
      <dgm:spPr/>
    </dgm:pt>
    <dgm:pt modelId="{160B6497-AB08-42C2-9988-17E9A86DF1D4}" type="pres">
      <dgm:prSet presAssocID="{2CBA0180-4DD6-435E-B480-1CEAEDBF33B0}" presName="hierChild5" presStyleCnt="0"/>
      <dgm:spPr/>
    </dgm:pt>
    <dgm:pt modelId="{6186562D-9D87-451C-B39D-E2EA6C78B014}" type="pres">
      <dgm:prSet presAssocID="{24CDAD78-339C-4EBE-8047-C7327683C9AC}" presName="hierChild5" presStyleCnt="0"/>
      <dgm:spPr/>
    </dgm:pt>
    <dgm:pt modelId="{310D8852-CA93-4236-AD0E-C1EC8901AC70}" type="pres">
      <dgm:prSet presAssocID="{86866B58-EC7C-42F8-83FF-F3138DD74862}" presName="Name37" presStyleLbl="parChTrans1D2" presStyleIdx="2" presStyleCnt="5"/>
      <dgm:spPr>
        <a:custGeom>
          <a:avLst/>
          <a:gdLst/>
          <a:ahLst/>
          <a:cxnLst/>
          <a:rect l="0" t="0" r="0" b="0"/>
          <a:pathLst>
            <a:path>
              <a:moveTo>
                <a:pt x="45720" y="0"/>
              </a:moveTo>
              <a:lnTo>
                <a:pt x="45720" y="306815"/>
              </a:lnTo>
            </a:path>
          </a:pathLst>
        </a:custGeom>
      </dgm:spPr>
      <dgm:t>
        <a:bodyPr/>
        <a:lstStyle/>
        <a:p>
          <a:endParaRPr lang="en-US"/>
        </a:p>
      </dgm:t>
    </dgm:pt>
    <dgm:pt modelId="{26A035B1-95CF-4758-BE6A-5D4058234B9A}" type="pres">
      <dgm:prSet presAssocID="{C3102C31-632B-4B58-9DE6-C31B11DDCA3A}" presName="hierRoot2" presStyleCnt="0">
        <dgm:presLayoutVars>
          <dgm:hierBranch val="init"/>
        </dgm:presLayoutVars>
      </dgm:prSet>
      <dgm:spPr/>
    </dgm:pt>
    <dgm:pt modelId="{9175FDB2-7747-4C72-A853-F0A297203A9F}" type="pres">
      <dgm:prSet presAssocID="{C3102C31-632B-4B58-9DE6-C31B11DDCA3A}" presName="rootComposite" presStyleCnt="0"/>
      <dgm:spPr/>
    </dgm:pt>
    <dgm:pt modelId="{941F30C1-AAE6-4B5E-A96A-521A9F7B9C94}" type="pres">
      <dgm:prSet presAssocID="{C3102C31-632B-4B58-9DE6-C31B11DDCA3A}" presName="rootText" presStyleLbl="node2" presStyleIdx="2" presStyleCnt="5">
        <dgm:presLayoutVars>
          <dgm:chPref val="3"/>
        </dgm:presLayoutVars>
      </dgm:prSet>
      <dgm:spPr>
        <a:prstGeom prst="rect">
          <a:avLst/>
        </a:prstGeom>
      </dgm:spPr>
      <dgm:t>
        <a:bodyPr/>
        <a:lstStyle/>
        <a:p>
          <a:endParaRPr lang="en-US"/>
        </a:p>
      </dgm:t>
    </dgm:pt>
    <dgm:pt modelId="{2C826D85-2951-45C8-9808-A1295A63870F}" type="pres">
      <dgm:prSet presAssocID="{C3102C31-632B-4B58-9DE6-C31B11DDCA3A}" presName="rootConnector" presStyleLbl="node2" presStyleIdx="2" presStyleCnt="5"/>
      <dgm:spPr/>
      <dgm:t>
        <a:bodyPr/>
        <a:lstStyle/>
        <a:p>
          <a:endParaRPr lang="en-US"/>
        </a:p>
      </dgm:t>
    </dgm:pt>
    <dgm:pt modelId="{88E146B0-D4F2-496E-8A17-AE696F3810AA}" type="pres">
      <dgm:prSet presAssocID="{C3102C31-632B-4B58-9DE6-C31B11DDCA3A}" presName="hierChild4" presStyleCnt="0"/>
      <dgm:spPr/>
    </dgm:pt>
    <dgm:pt modelId="{3538511E-E8BF-43BF-A405-51899F38A6B4}" type="pres">
      <dgm:prSet presAssocID="{C8590259-01BB-4ED5-BA69-77B94C3E1052}" presName="Name37" presStyleLbl="parChTrans1D3" presStyleIdx="8" presStyleCnt="18"/>
      <dgm:spPr>
        <a:custGeom>
          <a:avLst/>
          <a:gdLst/>
          <a:ahLst/>
          <a:cxnLst/>
          <a:rect l="0" t="0" r="0" b="0"/>
          <a:pathLst>
            <a:path>
              <a:moveTo>
                <a:pt x="0" y="0"/>
              </a:moveTo>
              <a:lnTo>
                <a:pt x="0" y="582398"/>
              </a:lnTo>
              <a:lnTo>
                <a:pt x="219154" y="582398"/>
              </a:lnTo>
            </a:path>
          </a:pathLst>
        </a:custGeom>
      </dgm:spPr>
      <dgm:t>
        <a:bodyPr/>
        <a:lstStyle/>
        <a:p>
          <a:endParaRPr lang="en-US"/>
        </a:p>
      </dgm:t>
    </dgm:pt>
    <dgm:pt modelId="{602AF513-FC8E-4F29-8727-F9CC5B474B72}" type="pres">
      <dgm:prSet presAssocID="{62D76CB3-1D3D-4FE6-A3FA-BA3A97A748A0}" presName="hierRoot2" presStyleCnt="0">
        <dgm:presLayoutVars>
          <dgm:hierBranch val="init"/>
        </dgm:presLayoutVars>
      </dgm:prSet>
      <dgm:spPr/>
    </dgm:pt>
    <dgm:pt modelId="{B0476B09-90B7-44CC-9F94-5ADACDA66B6F}" type="pres">
      <dgm:prSet presAssocID="{62D76CB3-1D3D-4FE6-A3FA-BA3A97A748A0}" presName="rootComposite" presStyleCnt="0"/>
      <dgm:spPr/>
    </dgm:pt>
    <dgm:pt modelId="{B9E84A26-8C82-435C-A098-5E0EAC5545A1}" type="pres">
      <dgm:prSet presAssocID="{62D76CB3-1D3D-4FE6-A3FA-BA3A97A748A0}" presName="rootText" presStyleLbl="node3" presStyleIdx="8" presStyleCnt="18" custScaleX="80231" custScaleY="75449">
        <dgm:presLayoutVars>
          <dgm:chPref val="3"/>
        </dgm:presLayoutVars>
      </dgm:prSet>
      <dgm:spPr>
        <a:prstGeom prst="rect">
          <a:avLst/>
        </a:prstGeom>
      </dgm:spPr>
      <dgm:t>
        <a:bodyPr/>
        <a:lstStyle/>
        <a:p>
          <a:endParaRPr lang="en-US"/>
        </a:p>
      </dgm:t>
    </dgm:pt>
    <dgm:pt modelId="{D5DEFC12-8EB9-4AF0-A384-DB5700340BFC}" type="pres">
      <dgm:prSet presAssocID="{62D76CB3-1D3D-4FE6-A3FA-BA3A97A748A0}" presName="rootConnector" presStyleLbl="node3" presStyleIdx="8" presStyleCnt="18"/>
      <dgm:spPr/>
      <dgm:t>
        <a:bodyPr/>
        <a:lstStyle/>
        <a:p>
          <a:endParaRPr lang="en-US"/>
        </a:p>
      </dgm:t>
    </dgm:pt>
    <dgm:pt modelId="{B112A3B4-4AE2-4C39-A6AE-4F40EC86D46D}" type="pres">
      <dgm:prSet presAssocID="{62D76CB3-1D3D-4FE6-A3FA-BA3A97A748A0}" presName="hierChild4" presStyleCnt="0"/>
      <dgm:spPr/>
    </dgm:pt>
    <dgm:pt modelId="{86920545-B8F2-4D7A-AE1C-F9C3C1CD5748}" type="pres">
      <dgm:prSet presAssocID="{62D76CB3-1D3D-4FE6-A3FA-BA3A97A748A0}" presName="hierChild5" presStyleCnt="0"/>
      <dgm:spPr/>
    </dgm:pt>
    <dgm:pt modelId="{17228014-4A2F-4483-99D0-F80B987A6C70}" type="pres">
      <dgm:prSet presAssocID="{859E5352-5897-48F5-8867-DC02F78AED26}" presName="Name37" presStyleLbl="parChTrans1D3" presStyleIdx="9" presStyleCnt="18"/>
      <dgm:spPr>
        <a:custGeom>
          <a:avLst/>
          <a:gdLst/>
          <a:ahLst/>
          <a:cxnLst/>
          <a:rect l="0" t="0" r="0" b="0"/>
          <a:pathLst>
            <a:path>
              <a:moveTo>
                <a:pt x="0" y="0"/>
              </a:moveTo>
              <a:lnTo>
                <a:pt x="0" y="1440379"/>
              </a:lnTo>
              <a:lnTo>
                <a:pt x="219154" y="1440379"/>
              </a:lnTo>
            </a:path>
          </a:pathLst>
        </a:custGeom>
      </dgm:spPr>
      <dgm:t>
        <a:bodyPr/>
        <a:lstStyle/>
        <a:p>
          <a:endParaRPr lang="en-US"/>
        </a:p>
      </dgm:t>
    </dgm:pt>
    <dgm:pt modelId="{E4E668C1-EBCC-4681-858F-08D42BD5481F}" type="pres">
      <dgm:prSet presAssocID="{97BD919F-0178-4C6C-9454-673E742736E7}" presName="hierRoot2" presStyleCnt="0">
        <dgm:presLayoutVars>
          <dgm:hierBranch val="init"/>
        </dgm:presLayoutVars>
      </dgm:prSet>
      <dgm:spPr/>
    </dgm:pt>
    <dgm:pt modelId="{2B0A416A-67BF-4E9D-9497-2B0D147D009A}" type="pres">
      <dgm:prSet presAssocID="{97BD919F-0178-4C6C-9454-673E742736E7}" presName="rootComposite" presStyleCnt="0"/>
      <dgm:spPr/>
    </dgm:pt>
    <dgm:pt modelId="{E899625F-6DB4-495A-A47E-68FB6284C3DF}" type="pres">
      <dgm:prSet presAssocID="{97BD919F-0178-4C6C-9454-673E742736E7}" presName="rootText" presStyleLbl="node3" presStyleIdx="9" presStyleCnt="18" custScaleX="80231" custScaleY="75449">
        <dgm:presLayoutVars>
          <dgm:chPref val="3"/>
        </dgm:presLayoutVars>
      </dgm:prSet>
      <dgm:spPr>
        <a:prstGeom prst="rect">
          <a:avLst/>
        </a:prstGeom>
      </dgm:spPr>
      <dgm:t>
        <a:bodyPr/>
        <a:lstStyle/>
        <a:p>
          <a:endParaRPr lang="en-US"/>
        </a:p>
      </dgm:t>
    </dgm:pt>
    <dgm:pt modelId="{1349ED86-D3BE-4D26-AF85-D5EA90687D36}" type="pres">
      <dgm:prSet presAssocID="{97BD919F-0178-4C6C-9454-673E742736E7}" presName="rootConnector" presStyleLbl="node3" presStyleIdx="9" presStyleCnt="18"/>
      <dgm:spPr/>
      <dgm:t>
        <a:bodyPr/>
        <a:lstStyle/>
        <a:p>
          <a:endParaRPr lang="en-US"/>
        </a:p>
      </dgm:t>
    </dgm:pt>
    <dgm:pt modelId="{3311F4EA-792E-45C9-BB18-7CEE1AB5A009}" type="pres">
      <dgm:prSet presAssocID="{97BD919F-0178-4C6C-9454-673E742736E7}" presName="hierChild4" presStyleCnt="0"/>
      <dgm:spPr/>
    </dgm:pt>
    <dgm:pt modelId="{48996662-5354-4B4C-9CEA-968517EE8DAF}" type="pres">
      <dgm:prSet presAssocID="{97BD919F-0178-4C6C-9454-673E742736E7}" presName="hierChild5" presStyleCnt="0"/>
      <dgm:spPr/>
    </dgm:pt>
    <dgm:pt modelId="{89A08426-BACD-486D-85CE-2F581CAB76E6}" type="pres">
      <dgm:prSet presAssocID="{1CBDE668-8207-4B80-809B-7EEF4BB57C15}" presName="Name37" presStyleLbl="parChTrans1D3" presStyleIdx="10" presStyleCnt="18"/>
      <dgm:spPr>
        <a:custGeom>
          <a:avLst/>
          <a:gdLst/>
          <a:ahLst/>
          <a:cxnLst/>
          <a:rect l="0" t="0" r="0" b="0"/>
          <a:pathLst>
            <a:path>
              <a:moveTo>
                <a:pt x="0" y="0"/>
              </a:moveTo>
              <a:lnTo>
                <a:pt x="0" y="2298359"/>
              </a:lnTo>
              <a:lnTo>
                <a:pt x="219154" y="2298359"/>
              </a:lnTo>
            </a:path>
          </a:pathLst>
        </a:custGeom>
      </dgm:spPr>
      <dgm:t>
        <a:bodyPr/>
        <a:lstStyle/>
        <a:p>
          <a:endParaRPr lang="en-US"/>
        </a:p>
      </dgm:t>
    </dgm:pt>
    <dgm:pt modelId="{E7DFE4FF-3667-411E-8678-E367717192DD}" type="pres">
      <dgm:prSet presAssocID="{97A1F0E6-EE3B-48FA-951A-E915F59D685C}" presName="hierRoot2" presStyleCnt="0">
        <dgm:presLayoutVars>
          <dgm:hierBranch val="init"/>
        </dgm:presLayoutVars>
      </dgm:prSet>
      <dgm:spPr/>
    </dgm:pt>
    <dgm:pt modelId="{172F91F5-FC91-4BA0-9331-87DAE753704E}" type="pres">
      <dgm:prSet presAssocID="{97A1F0E6-EE3B-48FA-951A-E915F59D685C}" presName="rootComposite" presStyleCnt="0"/>
      <dgm:spPr/>
    </dgm:pt>
    <dgm:pt modelId="{7DE4162E-698A-4315-BDAA-2E90E383AC99}" type="pres">
      <dgm:prSet presAssocID="{97A1F0E6-EE3B-48FA-951A-E915F59D685C}" presName="rootText" presStyleLbl="node3" presStyleIdx="10" presStyleCnt="18" custScaleX="80231" custScaleY="75449">
        <dgm:presLayoutVars>
          <dgm:chPref val="3"/>
        </dgm:presLayoutVars>
      </dgm:prSet>
      <dgm:spPr>
        <a:prstGeom prst="rect">
          <a:avLst/>
        </a:prstGeom>
      </dgm:spPr>
      <dgm:t>
        <a:bodyPr/>
        <a:lstStyle/>
        <a:p>
          <a:endParaRPr lang="en-US"/>
        </a:p>
      </dgm:t>
    </dgm:pt>
    <dgm:pt modelId="{A57E217D-C2D0-4980-837E-B4669DBA485A}" type="pres">
      <dgm:prSet presAssocID="{97A1F0E6-EE3B-48FA-951A-E915F59D685C}" presName="rootConnector" presStyleLbl="node3" presStyleIdx="10" presStyleCnt="18"/>
      <dgm:spPr/>
      <dgm:t>
        <a:bodyPr/>
        <a:lstStyle/>
        <a:p>
          <a:endParaRPr lang="en-US"/>
        </a:p>
      </dgm:t>
    </dgm:pt>
    <dgm:pt modelId="{3CBD3347-2694-4EFA-8763-A89E58CEF7EE}" type="pres">
      <dgm:prSet presAssocID="{97A1F0E6-EE3B-48FA-951A-E915F59D685C}" presName="hierChild4" presStyleCnt="0"/>
      <dgm:spPr/>
    </dgm:pt>
    <dgm:pt modelId="{C9F5EA75-1E88-471B-BEE6-7D27BEC84AE7}" type="pres">
      <dgm:prSet presAssocID="{97A1F0E6-EE3B-48FA-951A-E915F59D685C}" presName="hierChild5" presStyleCnt="0"/>
      <dgm:spPr/>
    </dgm:pt>
    <dgm:pt modelId="{36B99341-D1DC-4B4D-815E-36C7BE8922FE}" type="pres">
      <dgm:prSet presAssocID="{C3102C31-632B-4B58-9DE6-C31B11DDCA3A}" presName="hierChild5" presStyleCnt="0"/>
      <dgm:spPr/>
    </dgm:pt>
    <dgm:pt modelId="{6D782AEF-6745-4ECA-AF4C-EDC2FC1BD2C4}" type="pres">
      <dgm:prSet presAssocID="{CB5660A4-0667-4FC3-B8F4-282AC9E220D2}" presName="Name37" presStyleLbl="parChTrans1D2" presStyleIdx="3" presStyleCnt="5"/>
      <dgm:spPr>
        <a:custGeom>
          <a:avLst/>
          <a:gdLst/>
          <a:ahLst/>
          <a:cxnLst/>
          <a:rect l="0" t="0" r="0" b="0"/>
          <a:pathLst>
            <a:path>
              <a:moveTo>
                <a:pt x="0" y="0"/>
              </a:moveTo>
              <a:lnTo>
                <a:pt x="0" y="153407"/>
              </a:lnTo>
              <a:lnTo>
                <a:pt x="1767842" y="153407"/>
              </a:lnTo>
              <a:lnTo>
                <a:pt x="1767842" y="306815"/>
              </a:lnTo>
            </a:path>
          </a:pathLst>
        </a:custGeom>
      </dgm:spPr>
      <dgm:t>
        <a:bodyPr/>
        <a:lstStyle/>
        <a:p>
          <a:endParaRPr lang="en-US"/>
        </a:p>
      </dgm:t>
    </dgm:pt>
    <dgm:pt modelId="{254538AA-1F0B-4884-801F-69D07D26024F}" type="pres">
      <dgm:prSet presAssocID="{BB27FDB5-84D5-413C-B2CF-643ED835C7D1}" presName="hierRoot2" presStyleCnt="0">
        <dgm:presLayoutVars>
          <dgm:hierBranch val="init"/>
        </dgm:presLayoutVars>
      </dgm:prSet>
      <dgm:spPr/>
    </dgm:pt>
    <dgm:pt modelId="{59200588-3198-4B99-B224-1CE82ECA9A3C}" type="pres">
      <dgm:prSet presAssocID="{BB27FDB5-84D5-413C-B2CF-643ED835C7D1}" presName="rootComposite" presStyleCnt="0"/>
      <dgm:spPr/>
    </dgm:pt>
    <dgm:pt modelId="{E7DCB711-0FC1-4DBA-993D-477C385244CF}" type="pres">
      <dgm:prSet presAssocID="{BB27FDB5-84D5-413C-B2CF-643ED835C7D1}" presName="rootText" presStyleLbl="node2" presStyleIdx="3" presStyleCnt="5">
        <dgm:presLayoutVars>
          <dgm:chPref val="3"/>
        </dgm:presLayoutVars>
      </dgm:prSet>
      <dgm:spPr>
        <a:prstGeom prst="rect">
          <a:avLst/>
        </a:prstGeom>
      </dgm:spPr>
      <dgm:t>
        <a:bodyPr/>
        <a:lstStyle/>
        <a:p>
          <a:endParaRPr lang="en-US"/>
        </a:p>
      </dgm:t>
    </dgm:pt>
    <dgm:pt modelId="{45182AB6-8E52-45FD-AA35-5ADBC1186B26}" type="pres">
      <dgm:prSet presAssocID="{BB27FDB5-84D5-413C-B2CF-643ED835C7D1}" presName="rootConnector" presStyleLbl="node2" presStyleIdx="3" presStyleCnt="5"/>
      <dgm:spPr/>
      <dgm:t>
        <a:bodyPr/>
        <a:lstStyle/>
        <a:p>
          <a:endParaRPr lang="en-US"/>
        </a:p>
      </dgm:t>
    </dgm:pt>
    <dgm:pt modelId="{C2DD0C7A-AD6A-47E9-A8BE-B121B1F7D09E}" type="pres">
      <dgm:prSet presAssocID="{BB27FDB5-84D5-413C-B2CF-643ED835C7D1}" presName="hierChild4" presStyleCnt="0"/>
      <dgm:spPr/>
    </dgm:pt>
    <dgm:pt modelId="{780DD846-6100-42D5-83BE-835249DDC1D3}" type="pres">
      <dgm:prSet presAssocID="{A08B5218-55DD-4C6B-AAA4-BA9EA93323B4}" presName="Name37" presStyleLbl="parChTrans1D3" presStyleIdx="11" presStyleCnt="18"/>
      <dgm:spPr>
        <a:custGeom>
          <a:avLst/>
          <a:gdLst/>
          <a:ahLst/>
          <a:cxnLst/>
          <a:rect l="0" t="0" r="0" b="0"/>
          <a:pathLst>
            <a:path>
              <a:moveTo>
                <a:pt x="0" y="0"/>
              </a:moveTo>
              <a:lnTo>
                <a:pt x="0" y="582398"/>
              </a:lnTo>
              <a:lnTo>
                <a:pt x="219154" y="582398"/>
              </a:lnTo>
            </a:path>
          </a:pathLst>
        </a:custGeom>
      </dgm:spPr>
      <dgm:t>
        <a:bodyPr/>
        <a:lstStyle/>
        <a:p>
          <a:endParaRPr lang="en-US"/>
        </a:p>
      </dgm:t>
    </dgm:pt>
    <dgm:pt modelId="{48744018-D554-4DEC-BC90-54097B297DAE}" type="pres">
      <dgm:prSet presAssocID="{CCF04C31-B269-4C30-93EF-0A58A09F1C85}" presName="hierRoot2" presStyleCnt="0">
        <dgm:presLayoutVars>
          <dgm:hierBranch val="init"/>
        </dgm:presLayoutVars>
      </dgm:prSet>
      <dgm:spPr/>
    </dgm:pt>
    <dgm:pt modelId="{17FA8DEA-C69B-4E1A-99A2-455D59B46BD7}" type="pres">
      <dgm:prSet presAssocID="{CCF04C31-B269-4C30-93EF-0A58A09F1C85}" presName="rootComposite" presStyleCnt="0"/>
      <dgm:spPr/>
    </dgm:pt>
    <dgm:pt modelId="{61B8801F-D174-40E6-ADA2-65C095E33E78}" type="pres">
      <dgm:prSet presAssocID="{CCF04C31-B269-4C30-93EF-0A58A09F1C85}" presName="rootText" presStyleLbl="node3" presStyleIdx="11" presStyleCnt="18" custScaleX="80231" custScaleY="75449">
        <dgm:presLayoutVars>
          <dgm:chPref val="3"/>
        </dgm:presLayoutVars>
      </dgm:prSet>
      <dgm:spPr>
        <a:prstGeom prst="rect">
          <a:avLst/>
        </a:prstGeom>
      </dgm:spPr>
      <dgm:t>
        <a:bodyPr/>
        <a:lstStyle/>
        <a:p>
          <a:endParaRPr lang="en-US"/>
        </a:p>
      </dgm:t>
    </dgm:pt>
    <dgm:pt modelId="{11DC79B6-C131-457E-B5F5-9759CD8D6E4F}" type="pres">
      <dgm:prSet presAssocID="{CCF04C31-B269-4C30-93EF-0A58A09F1C85}" presName="rootConnector" presStyleLbl="node3" presStyleIdx="11" presStyleCnt="18"/>
      <dgm:spPr/>
      <dgm:t>
        <a:bodyPr/>
        <a:lstStyle/>
        <a:p>
          <a:endParaRPr lang="en-US"/>
        </a:p>
      </dgm:t>
    </dgm:pt>
    <dgm:pt modelId="{5BF3F692-5E8A-42F6-A07F-8AF9C0AEB31B}" type="pres">
      <dgm:prSet presAssocID="{CCF04C31-B269-4C30-93EF-0A58A09F1C85}" presName="hierChild4" presStyleCnt="0"/>
      <dgm:spPr/>
    </dgm:pt>
    <dgm:pt modelId="{4BB31DBA-C2AC-4AB0-A75C-8C144B19CAFA}" type="pres">
      <dgm:prSet presAssocID="{CCF04C31-B269-4C30-93EF-0A58A09F1C85}" presName="hierChild5" presStyleCnt="0"/>
      <dgm:spPr/>
    </dgm:pt>
    <dgm:pt modelId="{E8817725-1F5D-4AC7-AD97-2CB73F68A7EF}" type="pres">
      <dgm:prSet presAssocID="{E89EE98A-0DB1-49ED-AD3F-1A1CD0EA3777}" presName="Name37" presStyleLbl="parChTrans1D3" presStyleIdx="12" presStyleCnt="18"/>
      <dgm:spPr>
        <a:custGeom>
          <a:avLst/>
          <a:gdLst/>
          <a:ahLst/>
          <a:cxnLst/>
          <a:rect l="0" t="0" r="0" b="0"/>
          <a:pathLst>
            <a:path>
              <a:moveTo>
                <a:pt x="0" y="0"/>
              </a:moveTo>
              <a:lnTo>
                <a:pt x="0" y="1423087"/>
              </a:lnTo>
              <a:lnTo>
                <a:pt x="219154" y="1423087"/>
              </a:lnTo>
            </a:path>
          </a:pathLst>
        </a:custGeom>
      </dgm:spPr>
      <dgm:t>
        <a:bodyPr/>
        <a:lstStyle/>
        <a:p>
          <a:endParaRPr lang="en-US"/>
        </a:p>
      </dgm:t>
    </dgm:pt>
    <dgm:pt modelId="{FE2C3A1F-8B2C-49EB-9447-B86772BE3420}" type="pres">
      <dgm:prSet presAssocID="{09080542-D590-44D3-B85B-63414180E0D7}" presName="hierRoot2" presStyleCnt="0">
        <dgm:presLayoutVars>
          <dgm:hierBranch val="init"/>
        </dgm:presLayoutVars>
      </dgm:prSet>
      <dgm:spPr/>
    </dgm:pt>
    <dgm:pt modelId="{667C6E73-B7F6-4DC4-891A-7F55A0BE8A0D}" type="pres">
      <dgm:prSet presAssocID="{09080542-D590-44D3-B85B-63414180E0D7}" presName="rootComposite" presStyleCnt="0"/>
      <dgm:spPr/>
    </dgm:pt>
    <dgm:pt modelId="{AE67A2B7-52D7-4E83-88C7-0E51F8673B89}" type="pres">
      <dgm:prSet presAssocID="{09080542-D590-44D3-B85B-63414180E0D7}" presName="rootText" presStyleLbl="node3" presStyleIdx="12" presStyleCnt="18" custScaleX="78440" custScaleY="70715">
        <dgm:presLayoutVars>
          <dgm:chPref val="3"/>
        </dgm:presLayoutVars>
      </dgm:prSet>
      <dgm:spPr>
        <a:prstGeom prst="rect">
          <a:avLst/>
        </a:prstGeom>
      </dgm:spPr>
      <dgm:t>
        <a:bodyPr/>
        <a:lstStyle/>
        <a:p>
          <a:endParaRPr lang="en-US"/>
        </a:p>
      </dgm:t>
    </dgm:pt>
    <dgm:pt modelId="{29E81113-B0CF-4921-AD0E-7F5FC7CAE880}" type="pres">
      <dgm:prSet presAssocID="{09080542-D590-44D3-B85B-63414180E0D7}" presName="rootConnector" presStyleLbl="node3" presStyleIdx="12" presStyleCnt="18"/>
      <dgm:spPr/>
      <dgm:t>
        <a:bodyPr/>
        <a:lstStyle/>
        <a:p>
          <a:endParaRPr lang="en-US"/>
        </a:p>
      </dgm:t>
    </dgm:pt>
    <dgm:pt modelId="{33FFC78D-EB59-4AEB-A4E1-6A23736EF158}" type="pres">
      <dgm:prSet presAssocID="{09080542-D590-44D3-B85B-63414180E0D7}" presName="hierChild4" presStyleCnt="0"/>
      <dgm:spPr/>
    </dgm:pt>
    <dgm:pt modelId="{2B744105-8D70-46A0-A37C-01839CA9C7A5}" type="pres">
      <dgm:prSet presAssocID="{09080542-D590-44D3-B85B-63414180E0D7}" presName="hierChild5" presStyleCnt="0"/>
      <dgm:spPr/>
    </dgm:pt>
    <dgm:pt modelId="{059ED3DF-986C-4A5C-A6BC-4DBF6E7A9472}" type="pres">
      <dgm:prSet presAssocID="{27EA3D25-02D5-4CCC-B094-81199C3C197C}" presName="Name37" presStyleLbl="parChTrans1D3" presStyleIdx="13" presStyleCnt="18"/>
      <dgm:spPr>
        <a:custGeom>
          <a:avLst/>
          <a:gdLst/>
          <a:ahLst/>
          <a:cxnLst/>
          <a:rect l="0" t="0" r="0" b="0"/>
          <a:pathLst>
            <a:path>
              <a:moveTo>
                <a:pt x="0" y="0"/>
              </a:moveTo>
              <a:lnTo>
                <a:pt x="0" y="2263777"/>
              </a:lnTo>
              <a:lnTo>
                <a:pt x="219154" y="2263777"/>
              </a:lnTo>
            </a:path>
          </a:pathLst>
        </a:custGeom>
      </dgm:spPr>
      <dgm:t>
        <a:bodyPr/>
        <a:lstStyle/>
        <a:p>
          <a:endParaRPr lang="en-US"/>
        </a:p>
      </dgm:t>
    </dgm:pt>
    <dgm:pt modelId="{F10427C3-A660-494C-A723-A12B7782C093}" type="pres">
      <dgm:prSet presAssocID="{D8D2BD36-C52A-4062-B313-DB4A49EA0601}" presName="hierRoot2" presStyleCnt="0">
        <dgm:presLayoutVars>
          <dgm:hierBranch val="init"/>
        </dgm:presLayoutVars>
      </dgm:prSet>
      <dgm:spPr/>
    </dgm:pt>
    <dgm:pt modelId="{2A9266AE-94DE-4D90-B3E8-1E2F3AB2289C}" type="pres">
      <dgm:prSet presAssocID="{D8D2BD36-C52A-4062-B313-DB4A49EA0601}" presName="rootComposite" presStyleCnt="0"/>
      <dgm:spPr/>
    </dgm:pt>
    <dgm:pt modelId="{BDB613D6-55B6-41CC-83C8-9F9B5EDCCF30}" type="pres">
      <dgm:prSet presAssocID="{D8D2BD36-C52A-4062-B313-DB4A49EA0601}" presName="rootText" presStyleLbl="node3" presStyleIdx="13" presStyleCnt="18" custScaleX="80231" custScaleY="75449">
        <dgm:presLayoutVars>
          <dgm:chPref val="3"/>
        </dgm:presLayoutVars>
      </dgm:prSet>
      <dgm:spPr>
        <a:prstGeom prst="rect">
          <a:avLst/>
        </a:prstGeom>
      </dgm:spPr>
      <dgm:t>
        <a:bodyPr/>
        <a:lstStyle/>
        <a:p>
          <a:endParaRPr lang="en-US"/>
        </a:p>
      </dgm:t>
    </dgm:pt>
    <dgm:pt modelId="{AA4175F2-99B0-4471-B9AC-62999C620085}" type="pres">
      <dgm:prSet presAssocID="{D8D2BD36-C52A-4062-B313-DB4A49EA0601}" presName="rootConnector" presStyleLbl="node3" presStyleIdx="13" presStyleCnt="18"/>
      <dgm:spPr/>
      <dgm:t>
        <a:bodyPr/>
        <a:lstStyle/>
        <a:p>
          <a:endParaRPr lang="en-US"/>
        </a:p>
      </dgm:t>
    </dgm:pt>
    <dgm:pt modelId="{B90AFE6C-ABA8-419A-8034-F8A21F47687E}" type="pres">
      <dgm:prSet presAssocID="{D8D2BD36-C52A-4062-B313-DB4A49EA0601}" presName="hierChild4" presStyleCnt="0"/>
      <dgm:spPr/>
    </dgm:pt>
    <dgm:pt modelId="{AEC95B1B-96F4-4E35-BC2A-ACA081B22FEB}" type="pres">
      <dgm:prSet presAssocID="{D8D2BD36-C52A-4062-B313-DB4A49EA0601}" presName="hierChild5" presStyleCnt="0"/>
      <dgm:spPr/>
    </dgm:pt>
    <dgm:pt modelId="{28FB9840-CB47-4ABB-9D90-32A4002AE909}" type="pres">
      <dgm:prSet presAssocID="{BB27FDB5-84D5-413C-B2CF-643ED835C7D1}" presName="hierChild5" presStyleCnt="0"/>
      <dgm:spPr/>
    </dgm:pt>
    <dgm:pt modelId="{E297AAAC-726B-4DC7-ABE7-E3870496E8C9}" type="pres">
      <dgm:prSet presAssocID="{4A434B30-E16E-4610-8F03-C0090289AC5E}" presName="Name37" presStyleLbl="parChTrans1D2" presStyleIdx="4" presStyleCnt="5"/>
      <dgm:spPr>
        <a:custGeom>
          <a:avLst/>
          <a:gdLst/>
          <a:ahLst/>
          <a:cxnLst/>
          <a:rect l="0" t="0" r="0" b="0"/>
          <a:pathLst>
            <a:path>
              <a:moveTo>
                <a:pt x="0" y="0"/>
              </a:moveTo>
              <a:lnTo>
                <a:pt x="0" y="153407"/>
              </a:lnTo>
              <a:lnTo>
                <a:pt x="3535685" y="153407"/>
              </a:lnTo>
              <a:lnTo>
                <a:pt x="3535685" y="306815"/>
              </a:lnTo>
            </a:path>
          </a:pathLst>
        </a:custGeom>
      </dgm:spPr>
      <dgm:t>
        <a:bodyPr/>
        <a:lstStyle/>
        <a:p>
          <a:endParaRPr lang="en-US"/>
        </a:p>
      </dgm:t>
    </dgm:pt>
    <dgm:pt modelId="{B52433FC-F2FA-4A83-A919-D67AD135CC4D}" type="pres">
      <dgm:prSet presAssocID="{DFF52EBD-29B7-4304-A741-1EAA33DF7A7F}" presName="hierRoot2" presStyleCnt="0">
        <dgm:presLayoutVars>
          <dgm:hierBranch val="init"/>
        </dgm:presLayoutVars>
      </dgm:prSet>
      <dgm:spPr/>
    </dgm:pt>
    <dgm:pt modelId="{85F01A4F-BAE7-4C8A-AD06-91DF326F7E1E}" type="pres">
      <dgm:prSet presAssocID="{DFF52EBD-29B7-4304-A741-1EAA33DF7A7F}" presName="rootComposite" presStyleCnt="0"/>
      <dgm:spPr/>
    </dgm:pt>
    <dgm:pt modelId="{276342FC-098D-4F57-A139-37E6893CC683}" type="pres">
      <dgm:prSet presAssocID="{DFF52EBD-29B7-4304-A741-1EAA33DF7A7F}" presName="rootText" presStyleLbl="node2" presStyleIdx="4" presStyleCnt="5">
        <dgm:presLayoutVars>
          <dgm:chPref val="3"/>
        </dgm:presLayoutVars>
      </dgm:prSet>
      <dgm:spPr>
        <a:prstGeom prst="rect">
          <a:avLst/>
        </a:prstGeom>
      </dgm:spPr>
      <dgm:t>
        <a:bodyPr/>
        <a:lstStyle/>
        <a:p>
          <a:endParaRPr lang="en-US"/>
        </a:p>
      </dgm:t>
    </dgm:pt>
    <dgm:pt modelId="{25C02FA3-D186-477B-831B-C08CEE95ED56}" type="pres">
      <dgm:prSet presAssocID="{DFF52EBD-29B7-4304-A741-1EAA33DF7A7F}" presName="rootConnector" presStyleLbl="node2" presStyleIdx="4" presStyleCnt="5"/>
      <dgm:spPr/>
      <dgm:t>
        <a:bodyPr/>
        <a:lstStyle/>
        <a:p>
          <a:endParaRPr lang="en-US"/>
        </a:p>
      </dgm:t>
    </dgm:pt>
    <dgm:pt modelId="{61A958FD-D859-40DE-A134-A14EB13CFE4E}" type="pres">
      <dgm:prSet presAssocID="{DFF52EBD-29B7-4304-A741-1EAA33DF7A7F}" presName="hierChild4" presStyleCnt="0"/>
      <dgm:spPr/>
    </dgm:pt>
    <dgm:pt modelId="{755F18AC-0DFF-4022-BE08-E634D941FA46}" type="pres">
      <dgm:prSet presAssocID="{7EDB0E37-F440-466B-BD12-243317F35AE6}" presName="Name37" presStyleLbl="parChTrans1D3" presStyleIdx="14" presStyleCnt="18"/>
      <dgm:spPr>
        <a:custGeom>
          <a:avLst/>
          <a:gdLst/>
          <a:ahLst/>
          <a:cxnLst/>
          <a:rect l="0" t="0" r="0" b="0"/>
          <a:pathLst>
            <a:path>
              <a:moveTo>
                <a:pt x="0" y="0"/>
              </a:moveTo>
              <a:lnTo>
                <a:pt x="0" y="582398"/>
              </a:lnTo>
              <a:lnTo>
                <a:pt x="219154" y="582398"/>
              </a:lnTo>
            </a:path>
          </a:pathLst>
        </a:custGeom>
      </dgm:spPr>
      <dgm:t>
        <a:bodyPr/>
        <a:lstStyle/>
        <a:p>
          <a:endParaRPr lang="en-US"/>
        </a:p>
      </dgm:t>
    </dgm:pt>
    <dgm:pt modelId="{C11AC5CE-8C06-46F8-AF03-998F315048B9}" type="pres">
      <dgm:prSet presAssocID="{0E5CFC1F-1BFC-4398-99B5-62DD5B577E34}" presName="hierRoot2" presStyleCnt="0">
        <dgm:presLayoutVars>
          <dgm:hierBranch val="init"/>
        </dgm:presLayoutVars>
      </dgm:prSet>
      <dgm:spPr/>
    </dgm:pt>
    <dgm:pt modelId="{3AB65E0F-A59C-4FCF-89DD-74A45F9D6325}" type="pres">
      <dgm:prSet presAssocID="{0E5CFC1F-1BFC-4398-99B5-62DD5B577E34}" presName="rootComposite" presStyleCnt="0"/>
      <dgm:spPr/>
    </dgm:pt>
    <dgm:pt modelId="{EE7B8C3C-C1D8-41E9-B513-DCC2CCC1DE27}" type="pres">
      <dgm:prSet presAssocID="{0E5CFC1F-1BFC-4398-99B5-62DD5B577E34}" presName="rootText" presStyleLbl="node3" presStyleIdx="14" presStyleCnt="18" custScaleX="80231" custScaleY="75449">
        <dgm:presLayoutVars>
          <dgm:chPref val="3"/>
        </dgm:presLayoutVars>
      </dgm:prSet>
      <dgm:spPr>
        <a:prstGeom prst="rect">
          <a:avLst/>
        </a:prstGeom>
      </dgm:spPr>
      <dgm:t>
        <a:bodyPr/>
        <a:lstStyle/>
        <a:p>
          <a:endParaRPr lang="en-US"/>
        </a:p>
      </dgm:t>
    </dgm:pt>
    <dgm:pt modelId="{E2AFE6A4-7490-4037-BF5D-13B7B6FD8561}" type="pres">
      <dgm:prSet presAssocID="{0E5CFC1F-1BFC-4398-99B5-62DD5B577E34}" presName="rootConnector" presStyleLbl="node3" presStyleIdx="14" presStyleCnt="18"/>
      <dgm:spPr/>
      <dgm:t>
        <a:bodyPr/>
        <a:lstStyle/>
        <a:p>
          <a:endParaRPr lang="en-US"/>
        </a:p>
      </dgm:t>
    </dgm:pt>
    <dgm:pt modelId="{7751606D-9396-4AAE-8D9B-62B24AD008AE}" type="pres">
      <dgm:prSet presAssocID="{0E5CFC1F-1BFC-4398-99B5-62DD5B577E34}" presName="hierChild4" presStyleCnt="0"/>
      <dgm:spPr/>
    </dgm:pt>
    <dgm:pt modelId="{032ACB8A-BBF2-474D-A0AB-5312D9581230}" type="pres">
      <dgm:prSet presAssocID="{0E5CFC1F-1BFC-4398-99B5-62DD5B577E34}" presName="hierChild5" presStyleCnt="0"/>
      <dgm:spPr/>
    </dgm:pt>
    <dgm:pt modelId="{14A7165F-8A10-49B3-A4F8-F30062BADB3C}" type="pres">
      <dgm:prSet presAssocID="{FF925755-7B3E-4F75-8BD2-F60930CD1193}" presName="Name37" presStyleLbl="parChTrans1D3" presStyleIdx="15" presStyleCnt="18"/>
      <dgm:spPr>
        <a:custGeom>
          <a:avLst/>
          <a:gdLst/>
          <a:ahLst/>
          <a:cxnLst/>
          <a:rect l="0" t="0" r="0" b="0"/>
          <a:pathLst>
            <a:path>
              <a:moveTo>
                <a:pt x="0" y="0"/>
              </a:moveTo>
              <a:lnTo>
                <a:pt x="0" y="1440379"/>
              </a:lnTo>
              <a:lnTo>
                <a:pt x="219154" y="1440379"/>
              </a:lnTo>
            </a:path>
          </a:pathLst>
        </a:custGeom>
      </dgm:spPr>
      <dgm:t>
        <a:bodyPr/>
        <a:lstStyle/>
        <a:p>
          <a:endParaRPr lang="en-US"/>
        </a:p>
      </dgm:t>
    </dgm:pt>
    <dgm:pt modelId="{E4C32667-9E65-4740-9802-C6AEE319488C}" type="pres">
      <dgm:prSet presAssocID="{88D95997-BAC4-4263-94E1-DC931428F814}" presName="hierRoot2" presStyleCnt="0">
        <dgm:presLayoutVars>
          <dgm:hierBranch val="init"/>
        </dgm:presLayoutVars>
      </dgm:prSet>
      <dgm:spPr/>
    </dgm:pt>
    <dgm:pt modelId="{407820CE-EEE2-4BC9-94FF-E75640633DBE}" type="pres">
      <dgm:prSet presAssocID="{88D95997-BAC4-4263-94E1-DC931428F814}" presName="rootComposite" presStyleCnt="0"/>
      <dgm:spPr/>
    </dgm:pt>
    <dgm:pt modelId="{80C24E28-5842-4472-AB6A-B923D221EB80}" type="pres">
      <dgm:prSet presAssocID="{88D95997-BAC4-4263-94E1-DC931428F814}" presName="rootText" presStyleLbl="node3" presStyleIdx="15" presStyleCnt="18" custScaleX="80231" custScaleY="75449">
        <dgm:presLayoutVars>
          <dgm:chPref val="3"/>
        </dgm:presLayoutVars>
      </dgm:prSet>
      <dgm:spPr>
        <a:prstGeom prst="rect">
          <a:avLst/>
        </a:prstGeom>
      </dgm:spPr>
      <dgm:t>
        <a:bodyPr/>
        <a:lstStyle/>
        <a:p>
          <a:endParaRPr lang="en-US"/>
        </a:p>
      </dgm:t>
    </dgm:pt>
    <dgm:pt modelId="{A50C75E3-D42F-4154-B4C8-F9A2C89F0134}" type="pres">
      <dgm:prSet presAssocID="{88D95997-BAC4-4263-94E1-DC931428F814}" presName="rootConnector" presStyleLbl="node3" presStyleIdx="15" presStyleCnt="18"/>
      <dgm:spPr/>
      <dgm:t>
        <a:bodyPr/>
        <a:lstStyle/>
        <a:p>
          <a:endParaRPr lang="en-US"/>
        </a:p>
      </dgm:t>
    </dgm:pt>
    <dgm:pt modelId="{CD3F76E4-74E0-486C-9C9E-029C011A5231}" type="pres">
      <dgm:prSet presAssocID="{88D95997-BAC4-4263-94E1-DC931428F814}" presName="hierChild4" presStyleCnt="0"/>
      <dgm:spPr/>
    </dgm:pt>
    <dgm:pt modelId="{ACE0739E-3984-48CC-8E67-821C06D6AFC6}" type="pres">
      <dgm:prSet presAssocID="{88D95997-BAC4-4263-94E1-DC931428F814}" presName="hierChild5" presStyleCnt="0"/>
      <dgm:spPr/>
    </dgm:pt>
    <dgm:pt modelId="{CF725C52-70CD-42DD-945B-5305C2587321}" type="pres">
      <dgm:prSet presAssocID="{4BA3A8DF-68B8-4EBB-8823-27C0ECF7EEEE}" presName="Name37" presStyleLbl="parChTrans1D3" presStyleIdx="16" presStyleCnt="18"/>
      <dgm:spPr>
        <a:custGeom>
          <a:avLst/>
          <a:gdLst/>
          <a:ahLst/>
          <a:cxnLst/>
          <a:rect l="0" t="0" r="0" b="0"/>
          <a:pathLst>
            <a:path>
              <a:moveTo>
                <a:pt x="0" y="0"/>
              </a:moveTo>
              <a:lnTo>
                <a:pt x="0" y="2298359"/>
              </a:lnTo>
              <a:lnTo>
                <a:pt x="219154" y="2298359"/>
              </a:lnTo>
            </a:path>
          </a:pathLst>
        </a:custGeom>
      </dgm:spPr>
      <dgm:t>
        <a:bodyPr/>
        <a:lstStyle/>
        <a:p>
          <a:endParaRPr lang="en-US"/>
        </a:p>
      </dgm:t>
    </dgm:pt>
    <dgm:pt modelId="{17E4A8A8-8738-4BAF-BDFF-F36017263E64}" type="pres">
      <dgm:prSet presAssocID="{97688C69-F139-4FCF-B13F-508D619829A2}" presName="hierRoot2" presStyleCnt="0">
        <dgm:presLayoutVars>
          <dgm:hierBranch val="init"/>
        </dgm:presLayoutVars>
      </dgm:prSet>
      <dgm:spPr/>
    </dgm:pt>
    <dgm:pt modelId="{58900E53-B581-4AAB-87C0-F035B5A1021E}" type="pres">
      <dgm:prSet presAssocID="{97688C69-F139-4FCF-B13F-508D619829A2}" presName="rootComposite" presStyleCnt="0"/>
      <dgm:spPr/>
    </dgm:pt>
    <dgm:pt modelId="{FC87C100-3550-402D-A1CE-8086D804D2FE}" type="pres">
      <dgm:prSet presAssocID="{97688C69-F139-4FCF-B13F-508D619829A2}" presName="rootText" presStyleLbl="node3" presStyleIdx="16" presStyleCnt="18" custScaleX="80231" custScaleY="75449">
        <dgm:presLayoutVars>
          <dgm:chPref val="3"/>
        </dgm:presLayoutVars>
      </dgm:prSet>
      <dgm:spPr>
        <a:prstGeom prst="rect">
          <a:avLst/>
        </a:prstGeom>
      </dgm:spPr>
      <dgm:t>
        <a:bodyPr/>
        <a:lstStyle/>
        <a:p>
          <a:endParaRPr lang="en-US"/>
        </a:p>
      </dgm:t>
    </dgm:pt>
    <dgm:pt modelId="{AA9512F3-8D3D-423B-A480-F05033A009E7}" type="pres">
      <dgm:prSet presAssocID="{97688C69-F139-4FCF-B13F-508D619829A2}" presName="rootConnector" presStyleLbl="node3" presStyleIdx="16" presStyleCnt="18"/>
      <dgm:spPr/>
      <dgm:t>
        <a:bodyPr/>
        <a:lstStyle/>
        <a:p>
          <a:endParaRPr lang="en-US"/>
        </a:p>
      </dgm:t>
    </dgm:pt>
    <dgm:pt modelId="{445C27C1-01B6-456C-B44F-31D443C88EDD}" type="pres">
      <dgm:prSet presAssocID="{97688C69-F139-4FCF-B13F-508D619829A2}" presName="hierChild4" presStyleCnt="0"/>
      <dgm:spPr/>
    </dgm:pt>
    <dgm:pt modelId="{7034F120-19FE-4420-BEB0-186F6ADB7DB3}" type="pres">
      <dgm:prSet presAssocID="{97688C69-F139-4FCF-B13F-508D619829A2}" presName="hierChild5" presStyleCnt="0"/>
      <dgm:spPr/>
    </dgm:pt>
    <dgm:pt modelId="{2AB19AA0-2E5B-4AED-B39E-EC6351F2FB14}" type="pres">
      <dgm:prSet presAssocID="{33785161-9598-4534-A5F6-6B560CEC78AA}" presName="Name37" presStyleLbl="parChTrans1D3" presStyleIdx="17" presStyleCnt="18"/>
      <dgm:spPr>
        <a:custGeom>
          <a:avLst/>
          <a:gdLst/>
          <a:ahLst/>
          <a:cxnLst/>
          <a:rect l="0" t="0" r="0" b="0"/>
          <a:pathLst>
            <a:path>
              <a:moveTo>
                <a:pt x="0" y="0"/>
              </a:moveTo>
              <a:lnTo>
                <a:pt x="0" y="3156340"/>
              </a:lnTo>
              <a:lnTo>
                <a:pt x="219154" y="3156340"/>
              </a:lnTo>
            </a:path>
          </a:pathLst>
        </a:custGeom>
      </dgm:spPr>
      <dgm:t>
        <a:bodyPr/>
        <a:lstStyle/>
        <a:p>
          <a:endParaRPr lang="en-US"/>
        </a:p>
      </dgm:t>
    </dgm:pt>
    <dgm:pt modelId="{43A07AF8-C016-446C-AA95-E329ED795725}" type="pres">
      <dgm:prSet presAssocID="{27C50C1A-1A50-4757-AF6F-1B4D41A715F3}" presName="hierRoot2" presStyleCnt="0">
        <dgm:presLayoutVars>
          <dgm:hierBranch val="init"/>
        </dgm:presLayoutVars>
      </dgm:prSet>
      <dgm:spPr/>
    </dgm:pt>
    <dgm:pt modelId="{520C639A-C475-4A35-A4C0-DF2B67470F76}" type="pres">
      <dgm:prSet presAssocID="{27C50C1A-1A50-4757-AF6F-1B4D41A715F3}" presName="rootComposite" presStyleCnt="0"/>
      <dgm:spPr/>
    </dgm:pt>
    <dgm:pt modelId="{9C0615A3-F1D0-4B94-B3B3-F860BB6A70B3}" type="pres">
      <dgm:prSet presAssocID="{27C50C1A-1A50-4757-AF6F-1B4D41A715F3}" presName="rootText" presStyleLbl="node3" presStyleIdx="17" presStyleCnt="18" custScaleX="80231" custScaleY="75449">
        <dgm:presLayoutVars>
          <dgm:chPref val="3"/>
        </dgm:presLayoutVars>
      </dgm:prSet>
      <dgm:spPr>
        <a:prstGeom prst="rect">
          <a:avLst/>
        </a:prstGeom>
      </dgm:spPr>
      <dgm:t>
        <a:bodyPr/>
        <a:lstStyle/>
        <a:p>
          <a:endParaRPr lang="en-US"/>
        </a:p>
      </dgm:t>
    </dgm:pt>
    <dgm:pt modelId="{215207A4-2DCD-48FC-B547-EDFC95636D65}" type="pres">
      <dgm:prSet presAssocID="{27C50C1A-1A50-4757-AF6F-1B4D41A715F3}" presName="rootConnector" presStyleLbl="node3" presStyleIdx="17" presStyleCnt="18"/>
      <dgm:spPr/>
      <dgm:t>
        <a:bodyPr/>
        <a:lstStyle/>
        <a:p>
          <a:endParaRPr lang="en-US"/>
        </a:p>
      </dgm:t>
    </dgm:pt>
    <dgm:pt modelId="{32908AF6-2497-4C2B-AB0C-3CDC5F2645B3}" type="pres">
      <dgm:prSet presAssocID="{27C50C1A-1A50-4757-AF6F-1B4D41A715F3}" presName="hierChild4" presStyleCnt="0"/>
      <dgm:spPr/>
    </dgm:pt>
    <dgm:pt modelId="{37CAB864-B7E1-453E-89F7-A90226628F7E}" type="pres">
      <dgm:prSet presAssocID="{27C50C1A-1A50-4757-AF6F-1B4D41A715F3}" presName="hierChild5" presStyleCnt="0"/>
      <dgm:spPr/>
    </dgm:pt>
    <dgm:pt modelId="{A1A7B67F-8748-4067-9EFB-07E661FCF755}" type="pres">
      <dgm:prSet presAssocID="{DFF52EBD-29B7-4304-A741-1EAA33DF7A7F}" presName="hierChild5" presStyleCnt="0"/>
      <dgm:spPr/>
    </dgm:pt>
    <dgm:pt modelId="{199D9A29-F78D-47E5-A3B3-D32FBB08DAAC}" type="pres">
      <dgm:prSet presAssocID="{158BB570-E384-4FB7-8BA4-3A245223B3C2}" presName="hierChild3" presStyleCnt="0"/>
      <dgm:spPr/>
    </dgm:pt>
  </dgm:ptLst>
  <dgm:cxnLst>
    <dgm:cxn modelId="{9D996385-4811-5843-ADFC-BD179CBE4AAC}" type="presOf" srcId="{86866B58-EC7C-42F8-83FF-F3138DD74862}" destId="{310D8852-CA93-4236-AD0E-C1EC8901AC70}" srcOrd="0" destOrd="0" presId="urn:microsoft.com/office/officeart/2005/8/layout/orgChart1"/>
    <dgm:cxn modelId="{68BD00CF-3B40-1641-91B7-5DFBFDEA399C}" type="presOf" srcId="{97688C69-F139-4FCF-B13F-508D619829A2}" destId="{FC87C100-3550-402D-A1CE-8086D804D2FE}" srcOrd="0" destOrd="0" presId="urn:microsoft.com/office/officeart/2005/8/layout/orgChart1"/>
    <dgm:cxn modelId="{468140DE-4E19-754B-892E-F6AB59AAF9EF}" type="presOf" srcId="{D8D2BD36-C52A-4062-B313-DB4A49EA0601}" destId="{BDB613D6-55B6-41CC-83C8-9F9B5EDCCF30}" srcOrd="0" destOrd="0" presId="urn:microsoft.com/office/officeart/2005/8/layout/orgChart1"/>
    <dgm:cxn modelId="{129F2366-192C-4B55-9F7B-D7C9B7F27D70}" srcId="{BB27FDB5-84D5-413C-B2CF-643ED835C7D1}" destId="{CCF04C31-B269-4C30-93EF-0A58A09F1C85}" srcOrd="0" destOrd="0" parTransId="{A08B5218-55DD-4C6B-AAA4-BA9EA93323B4}" sibTransId="{F180E42B-5DD9-4E5B-8700-06BFC3E1BFDB}"/>
    <dgm:cxn modelId="{8EC1D01F-C224-4424-9449-7A49D5C8566B}" srcId="{24CDAD78-339C-4EBE-8047-C7327683C9AC}" destId="{CEA18A06-9A62-466A-AFC3-56DF5E242ABD}" srcOrd="1" destOrd="0" parTransId="{02B7E8E2-631C-4D7F-AFA5-4712D4C8A9AA}" sibTransId="{E83712EF-752E-4C7E-87D8-F1C729B268D7}"/>
    <dgm:cxn modelId="{758B601D-35E6-5044-833A-2A6A6D12F27D}" type="presOf" srcId="{1CBDE668-8207-4B80-809B-7EEF4BB57C15}" destId="{89A08426-BACD-486D-85CE-2F581CAB76E6}" srcOrd="0" destOrd="0" presId="urn:microsoft.com/office/officeart/2005/8/layout/orgChart1"/>
    <dgm:cxn modelId="{6AA9CCA4-460B-4222-B204-9A9F9ABAA6FF}" srcId="{F873C0E3-3F0F-4F41-BBBF-FF9843E2C32E}" destId="{158BB570-E384-4FB7-8BA4-3A245223B3C2}" srcOrd="0" destOrd="0" parTransId="{F52A307D-F618-4EC2-8992-8D80DFD13DD2}" sibTransId="{C926F3F3-6DF5-4B9E-9E13-DCC61DC583BE}"/>
    <dgm:cxn modelId="{4B94E8E3-AA3F-A64D-87B1-47B38EBB20D4}" type="presOf" srcId="{0E575ADC-BAFA-4ECC-BFF5-F82B568CCA2E}" destId="{7C2DB2A0-5BFD-4080-BC68-0A903BDA0715}" srcOrd="0" destOrd="0" presId="urn:microsoft.com/office/officeart/2005/8/layout/orgChart1"/>
    <dgm:cxn modelId="{DA5232A4-B616-A248-84CB-2C5DCC3CB3E0}" type="presOf" srcId="{F20C1CAB-2676-45C3-A4BE-6E310323E769}" destId="{ECE34E92-B455-4FC3-86EB-153FE601BC88}" srcOrd="0" destOrd="0" presId="urn:microsoft.com/office/officeart/2005/8/layout/orgChart1"/>
    <dgm:cxn modelId="{0C94838E-B9B4-40AC-B09F-6A14A80FFBA0}" srcId="{BB27FDB5-84D5-413C-B2CF-643ED835C7D1}" destId="{D8D2BD36-C52A-4062-B313-DB4A49EA0601}" srcOrd="2" destOrd="0" parTransId="{27EA3D25-02D5-4CCC-B094-81199C3C197C}" sibTransId="{3DA97320-4CE5-4FF0-B19D-46BCA5D75734}"/>
    <dgm:cxn modelId="{572E02B2-4BD9-E446-ACCB-1B68110C68E1}" type="presOf" srcId="{C8590259-01BB-4ED5-BA69-77B94C3E1052}" destId="{3538511E-E8BF-43BF-A405-51899F38A6B4}" srcOrd="0" destOrd="0" presId="urn:microsoft.com/office/officeart/2005/8/layout/orgChart1"/>
    <dgm:cxn modelId="{68881E84-B360-F443-A378-135EE59CC91C}" type="presOf" srcId="{BB27FDB5-84D5-413C-B2CF-643ED835C7D1}" destId="{45182AB6-8E52-45FD-AA35-5ADBC1186B26}" srcOrd="1" destOrd="0" presId="urn:microsoft.com/office/officeart/2005/8/layout/orgChart1"/>
    <dgm:cxn modelId="{4BE34B90-BFF6-B843-9EC0-DB33EC90BE4B}" type="presOf" srcId="{97BD919F-0178-4C6C-9454-673E742736E7}" destId="{1349ED86-D3BE-4D26-AF85-D5EA90687D36}" srcOrd="1" destOrd="0" presId="urn:microsoft.com/office/officeart/2005/8/layout/orgChart1"/>
    <dgm:cxn modelId="{3F51F576-3084-DF4E-B1F0-E6FEB043E577}" type="presOf" srcId="{859E5352-5897-48F5-8867-DC02F78AED26}" destId="{17228014-4A2F-4483-99D0-F80B987A6C70}" srcOrd="0" destOrd="0" presId="urn:microsoft.com/office/officeart/2005/8/layout/orgChart1"/>
    <dgm:cxn modelId="{5988D3A2-43C0-49F7-8BC1-879B426B49F0}" srcId="{158BB570-E384-4FB7-8BA4-3A245223B3C2}" destId="{C3102C31-632B-4B58-9DE6-C31B11DDCA3A}" srcOrd="2" destOrd="0" parTransId="{86866B58-EC7C-42F8-83FF-F3138DD74862}" sibTransId="{A9E79EBE-1E27-4ECA-809E-B9C14EABDE94}"/>
    <dgm:cxn modelId="{18E415C1-6444-4C4C-B4EE-DDA3252D06E4}" type="presOf" srcId="{27EA3D25-02D5-4CCC-B094-81199C3C197C}" destId="{059ED3DF-986C-4A5C-A6BC-4DBF6E7A9472}" srcOrd="0" destOrd="0" presId="urn:microsoft.com/office/officeart/2005/8/layout/orgChart1"/>
    <dgm:cxn modelId="{5A5430E7-AA0B-1C49-B26F-66A6F8E3F666}" type="presOf" srcId="{DFF52EBD-29B7-4304-A741-1EAA33DF7A7F}" destId="{276342FC-098D-4F57-A139-37E6893CC683}" srcOrd="0" destOrd="0" presId="urn:microsoft.com/office/officeart/2005/8/layout/orgChart1"/>
    <dgm:cxn modelId="{75453F84-2141-854C-A433-A450A2C2D25D}" type="presOf" srcId="{C3102C31-632B-4B58-9DE6-C31B11DDCA3A}" destId="{2C826D85-2951-45C8-9808-A1295A63870F}" srcOrd="1" destOrd="0" presId="urn:microsoft.com/office/officeart/2005/8/layout/orgChart1"/>
    <dgm:cxn modelId="{97053138-B5F5-DF49-BC4C-3AB37D4497B4}" type="presOf" srcId="{158BB570-E384-4FB7-8BA4-3A245223B3C2}" destId="{1942EDEF-4207-4620-9FB4-5D15FEB1D0BC}" srcOrd="1" destOrd="0" presId="urn:microsoft.com/office/officeart/2005/8/layout/orgChart1"/>
    <dgm:cxn modelId="{8E7B7C78-2332-7E40-816D-EB6F453D26E7}" type="presOf" srcId="{1F0BF337-1EE5-49E6-A8E6-62E948DE675C}" destId="{EB538E4D-A85B-4290-8480-D04131006AF7}" srcOrd="0" destOrd="0" presId="urn:microsoft.com/office/officeart/2005/8/layout/orgChart1"/>
    <dgm:cxn modelId="{AA942C14-90CA-DC43-95B4-E1A2890AB84B}" type="presOf" srcId="{27C50C1A-1A50-4757-AF6F-1B4D41A715F3}" destId="{9C0615A3-F1D0-4B94-B3B3-F860BB6A70B3}" srcOrd="0" destOrd="0" presId="urn:microsoft.com/office/officeart/2005/8/layout/orgChart1"/>
    <dgm:cxn modelId="{D3747F08-C28A-454E-AC1D-D0D7123D2FB2}" type="presOf" srcId="{2CBA0180-4DD6-435E-B480-1CEAEDBF33B0}" destId="{60196493-69FA-4F19-82A9-BF3E5DE1AC64}" srcOrd="0" destOrd="0" presId="urn:microsoft.com/office/officeart/2005/8/layout/orgChart1"/>
    <dgm:cxn modelId="{15ABB043-F0F4-4ED1-A7FA-30F2F47DCF07}" srcId="{BB27FDB5-84D5-413C-B2CF-643ED835C7D1}" destId="{09080542-D590-44D3-B85B-63414180E0D7}" srcOrd="1" destOrd="0" parTransId="{E89EE98A-0DB1-49ED-AD3F-1A1CD0EA3777}" sibTransId="{FC7FC430-48E4-4EFE-A1AA-40CC0E06203A}"/>
    <dgm:cxn modelId="{007D8E25-9719-F540-9C0D-A0B2DAE5C4BB}" type="presOf" srcId="{C1729F06-6E97-4888-9881-B61FF84E3008}" destId="{B12CA273-9479-4B85-871E-31A0A13AF235}" srcOrd="0" destOrd="0" presId="urn:microsoft.com/office/officeart/2005/8/layout/orgChart1"/>
    <dgm:cxn modelId="{AEA7744E-44FB-4D4B-BA34-57918EC85E2E}" srcId="{C3102C31-632B-4B58-9DE6-C31B11DDCA3A}" destId="{97A1F0E6-EE3B-48FA-951A-E915F59D685C}" srcOrd="2" destOrd="0" parTransId="{1CBDE668-8207-4B80-809B-7EEF4BB57C15}" sibTransId="{D9D9C875-634B-4760-9B97-4815444C228E}"/>
    <dgm:cxn modelId="{D17A106F-61D9-469F-ABE8-50617D3FC922}" srcId="{DFF52EBD-29B7-4304-A741-1EAA33DF7A7F}" destId="{88D95997-BAC4-4263-94E1-DC931428F814}" srcOrd="1" destOrd="0" parTransId="{FF925755-7B3E-4F75-8BD2-F60930CD1193}" sibTransId="{9413D758-842B-489E-914E-6559609B3325}"/>
    <dgm:cxn modelId="{649960D5-9F04-3945-A873-7B4878F0629D}" type="presOf" srcId="{97BD919F-0178-4C6C-9454-673E742736E7}" destId="{E899625F-6DB4-495A-A47E-68FB6284C3DF}" srcOrd="0" destOrd="0" presId="urn:microsoft.com/office/officeart/2005/8/layout/orgChart1"/>
    <dgm:cxn modelId="{E15AF048-C296-4D5D-BD0A-669EF4772F94}" srcId="{158BB570-E384-4FB7-8BA4-3A245223B3C2}" destId="{F20C1CAB-2676-45C3-A4BE-6E310323E769}" srcOrd="0" destOrd="0" parTransId="{7BDA05F7-D6FA-4A30-91ED-7B12B967942A}" sibTransId="{9B12BE38-B201-49F9-8DD1-89A951FC25D6}"/>
    <dgm:cxn modelId="{420A19D9-086F-A64D-B0C5-A58CED2444A0}" type="presOf" srcId="{CCF04C31-B269-4C30-93EF-0A58A09F1C85}" destId="{61B8801F-D174-40E6-ADA2-65C095E33E78}" srcOrd="0" destOrd="0" presId="urn:microsoft.com/office/officeart/2005/8/layout/orgChart1"/>
    <dgm:cxn modelId="{B1FC2426-71EE-A445-A404-3D344DDE895A}" type="presOf" srcId="{3E74DE23-35CC-4563-91B3-C73FC4ECA472}" destId="{9BC4AADA-584D-415B-B04F-F292D0B5AF0A}" srcOrd="1" destOrd="0" presId="urn:microsoft.com/office/officeart/2005/8/layout/orgChart1"/>
    <dgm:cxn modelId="{E483D092-9A0B-1240-AF3B-9F099AB5DBA1}" type="presOf" srcId="{619396B5-DBD3-480A-A4D2-912DEAD00FBA}" destId="{9564919C-5100-477A-9F71-F2739B7B35CD}" srcOrd="0" destOrd="0" presId="urn:microsoft.com/office/officeart/2005/8/layout/orgChart1"/>
    <dgm:cxn modelId="{9E8D5A11-5623-430A-AF0A-1598A183AA9E}" srcId="{158BB570-E384-4FB7-8BA4-3A245223B3C2}" destId="{24CDAD78-339C-4EBE-8047-C7327683C9AC}" srcOrd="1" destOrd="0" parTransId="{2D99655F-0D26-4402-B2A4-19B6DF65A712}" sibTransId="{832C8662-2BFF-4CB4-9ECF-48692EEB78D6}"/>
    <dgm:cxn modelId="{EEAD65FA-97B2-4647-9D76-76EDBC51C0E1}" type="presOf" srcId="{AD89E48D-39E0-41B3-AC07-FEE17F8894A2}" destId="{280FEA8B-DE69-499E-B394-E8B545B01E57}" srcOrd="0" destOrd="0" presId="urn:microsoft.com/office/officeart/2005/8/layout/orgChart1"/>
    <dgm:cxn modelId="{21F6BC1C-F0D8-B341-B715-00B588CE896B}" type="presOf" srcId="{DFF52EBD-29B7-4304-A741-1EAA33DF7A7F}" destId="{25C02FA3-D186-477B-831B-C08CEE95ED56}" srcOrd="1" destOrd="0" presId="urn:microsoft.com/office/officeart/2005/8/layout/orgChart1"/>
    <dgm:cxn modelId="{4004D910-8135-864D-9B6F-9B1E1546F7A4}" type="presOf" srcId="{CEA18A06-9A62-466A-AFC3-56DF5E242ABD}" destId="{9B998B40-58B8-49A0-B001-1887664BB164}" srcOrd="0" destOrd="0" presId="urn:microsoft.com/office/officeart/2005/8/layout/orgChart1"/>
    <dgm:cxn modelId="{88B8A9D0-7F63-784D-99BC-E6C217C3D6DF}" type="presOf" srcId="{97688C69-F139-4FCF-B13F-508D619829A2}" destId="{AA9512F3-8D3D-423B-A480-F05033A009E7}" srcOrd="1" destOrd="0" presId="urn:microsoft.com/office/officeart/2005/8/layout/orgChart1"/>
    <dgm:cxn modelId="{87146FAD-6D6E-414B-8A15-1BDEF0177A8A}" type="presOf" srcId="{158BB570-E384-4FB7-8BA4-3A245223B3C2}" destId="{810E2176-3006-49F9-9967-746C48FC68BA}" srcOrd="0" destOrd="0" presId="urn:microsoft.com/office/officeart/2005/8/layout/orgChart1"/>
    <dgm:cxn modelId="{F05AA356-056F-4DC5-A212-D8E141152C12}" srcId="{24CDAD78-339C-4EBE-8047-C7327683C9AC}" destId="{3E74DE23-35CC-4563-91B3-C73FC4ECA472}" srcOrd="2" destOrd="0" parTransId="{C1729F06-6E97-4888-9881-B61FF84E3008}" sibTransId="{F583A034-4AD3-4FF7-A0A7-CED7EA8CE4B4}"/>
    <dgm:cxn modelId="{D1574907-0CA9-C844-8073-A51A6A8BCE99}" type="presOf" srcId="{FF925755-7B3E-4F75-8BD2-F60930CD1193}" destId="{14A7165F-8A10-49B3-A4F8-F30062BADB3C}" srcOrd="0" destOrd="0" presId="urn:microsoft.com/office/officeart/2005/8/layout/orgChart1"/>
    <dgm:cxn modelId="{1C6C7C29-400D-E04E-A7EC-939874A04552}" type="presOf" srcId="{CC4FF9E5-66EF-493D-9FD7-7C2EE58F1AF6}" destId="{0CD9B32F-DB94-4E17-8C9C-17544F6D6FC9}" srcOrd="1" destOrd="0" presId="urn:microsoft.com/office/officeart/2005/8/layout/orgChart1"/>
    <dgm:cxn modelId="{63440E26-D7B8-F848-9ED7-928416A3B2EB}" type="presOf" srcId="{88D95997-BAC4-4263-94E1-DC931428F814}" destId="{A50C75E3-D42F-4154-B4C8-F9A2C89F0134}" srcOrd="1" destOrd="0" presId="urn:microsoft.com/office/officeart/2005/8/layout/orgChart1"/>
    <dgm:cxn modelId="{7FFCFCC4-0478-994F-83B2-367E87031691}" type="presOf" srcId="{D8A0CB10-5E54-47DC-A586-4EDB7250ACB9}" destId="{436565BC-BD79-4819-8F70-A6C1CB97E55C}" srcOrd="1" destOrd="0" presId="urn:microsoft.com/office/officeart/2005/8/layout/orgChart1"/>
    <dgm:cxn modelId="{1FAC2F0A-DD05-6948-AE3E-0CB7CF35B74B}" type="presOf" srcId="{CCF04C31-B269-4C30-93EF-0A58A09F1C85}" destId="{11DC79B6-C131-457E-B5F5-9759CD8D6E4F}" srcOrd="1" destOrd="0" presId="urn:microsoft.com/office/officeart/2005/8/layout/orgChart1"/>
    <dgm:cxn modelId="{211467C6-6770-5B41-9EA0-F7E04B2C8008}" type="presOf" srcId="{24CDAD78-339C-4EBE-8047-C7327683C9AC}" destId="{4342AA87-A699-4E22-B46B-7BF6B8959350}" srcOrd="1" destOrd="0" presId="urn:microsoft.com/office/officeart/2005/8/layout/orgChart1"/>
    <dgm:cxn modelId="{086BBC19-C064-A843-BE07-28242BA46387}" type="presOf" srcId="{DCFE836A-F6CD-442C-BA24-9ECD68451A6C}" destId="{14B8F497-716F-4C2A-B2C4-0905000BC348}" srcOrd="0" destOrd="0" presId="urn:microsoft.com/office/officeart/2005/8/layout/orgChart1"/>
    <dgm:cxn modelId="{AED86A4F-CAFB-4456-8563-6D134EE6C4C5}" srcId="{F20C1CAB-2676-45C3-A4BE-6E310323E769}" destId="{AD89E48D-39E0-41B3-AC07-FEE17F8894A2}" srcOrd="1" destOrd="0" parTransId="{8CE88154-20D0-4256-839B-2AEA7C843151}" sibTransId="{28973B79-4539-4485-84B7-CD4C16BB0791}"/>
    <dgm:cxn modelId="{6EE85A28-EDB5-40D0-AEDA-817F9CCF0A09}" srcId="{158BB570-E384-4FB7-8BA4-3A245223B3C2}" destId="{DFF52EBD-29B7-4304-A741-1EAA33DF7A7F}" srcOrd="4" destOrd="0" parTransId="{4A434B30-E16E-4610-8F03-C0090289AC5E}" sibTransId="{659A85D8-B83A-4164-ADE9-58A0E8F083F1}"/>
    <dgm:cxn modelId="{39293B02-3F1B-3A47-9AC4-08B6901CF4CA}" type="presOf" srcId="{09080542-D590-44D3-B85B-63414180E0D7}" destId="{29E81113-B0CF-4921-AD0E-7F5FC7CAE880}" srcOrd="1" destOrd="0" presId="urn:microsoft.com/office/officeart/2005/8/layout/orgChart1"/>
    <dgm:cxn modelId="{D6BCAF23-B1B4-7B44-91C7-85FDE982F317}" type="presOf" srcId="{BB27FDB5-84D5-413C-B2CF-643ED835C7D1}" destId="{E7DCB711-0FC1-4DBA-993D-477C385244CF}" srcOrd="0" destOrd="0" presId="urn:microsoft.com/office/officeart/2005/8/layout/orgChart1"/>
    <dgm:cxn modelId="{C463CB10-E831-964D-BE9E-8B06B1C7796D}" type="presOf" srcId="{CB5660A4-0667-4FC3-B8F4-282AC9E220D2}" destId="{6D782AEF-6745-4ECA-AF4C-EDC2FC1BD2C4}" srcOrd="0" destOrd="0" presId="urn:microsoft.com/office/officeart/2005/8/layout/orgChart1"/>
    <dgm:cxn modelId="{68A07472-4059-5040-978C-1804918B6912}" type="presOf" srcId="{F20C1CAB-2676-45C3-A4BE-6E310323E769}" destId="{DE5189EC-78C8-4570-95A1-D09EAAE37FD1}" srcOrd="1" destOrd="0" presId="urn:microsoft.com/office/officeart/2005/8/layout/orgChart1"/>
    <dgm:cxn modelId="{8C3C8E82-50B5-0742-B062-562C682F6CB4}" type="presOf" srcId="{62D76CB3-1D3D-4FE6-A3FA-BA3A97A748A0}" destId="{B9E84A26-8C82-435C-A098-5E0EAC5545A1}" srcOrd="0" destOrd="0" presId="urn:microsoft.com/office/officeart/2005/8/layout/orgChart1"/>
    <dgm:cxn modelId="{5502DF25-F78F-194D-B10F-E3017EB046A9}" type="presOf" srcId="{CEA18A06-9A62-466A-AFC3-56DF5E242ABD}" destId="{A1E6404E-1DA3-4E16-B5B3-C4413FCE1BD8}" srcOrd="1" destOrd="0" presId="urn:microsoft.com/office/officeart/2005/8/layout/orgChart1"/>
    <dgm:cxn modelId="{6BAB4FFF-7644-344E-B61E-F3483C167352}" type="presOf" srcId="{F873C0E3-3F0F-4F41-BBBF-FF9843E2C32E}" destId="{B47F9E52-95A3-4D80-A2EE-9F29F27DB02C}" srcOrd="0" destOrd="0" presId="urn:microsoft.com/office/officeart/2005/8/layout/orgChart1"/>
    <dgm:cxn modelId="{8006DC67-2287-1E45-9A22-5CB19B7BC6FC}" type="presOf" srcId="{09080542-D590-44D3-B85B-63414180E0D7}" destId="{AE67A2B7-52D7-4E83-88C7-0E51F8673B89}" srcOrd="0" destOrd="0" presId="urn:microsoft.com/office/officeart/2005/8/layout/orgChart1"/>
    <dgm:cxn modelId="{24144455-2E9B-4410-AB17-8C922EEC351B}" srcId="{F20C1CAB-2676-45C3-A4BE-6E310323E769}" destId="{CC4FF9E5-66EF-493D-9FD7-7C2EE58F1AF6}" srcOrd="3" destOrd="0" parTransId="{619396B5-DBD3-480A-A4D2-912DEAD00FBA}" sibTransId="{4428CFCA-C93F-466D-AA13-420918EA7B50}"/>
    <dgm:cxn modelId="{89A12600-8AE3-0248-924F-4B747A0272AB}" type="presOf" srcId="{2CBA0180-4DD6-435E-B480-1CEAEDBF33B0}" destId="{FBFA623F-FC9A-4CDF-A550-4568C4B3024D}" srcOrd="1" destOrd="0" presId="urn:microsoft.com/office/officeart/2005/8/layout/orgChart1"/>
    <dgm:cxn modelId="{3558D365-A70B-F145-9E6A-BCF78ACC70E3}" type="presOf" srcId="{62D76CB3-1D3D-4FE6-A3FA-BA3A97A748A0}" destId="{D5DEFC12-8EB9-4AF0-A384-DB5700340BFC}" srcOrd="1" destOrd="0" presId="urn:microsoft.com/office/officeart/2005/8/layout/orgChart1"/>
    <dgm:cxn modelId="{AF2C5AEA-73F6-DB44-BBE5-F02EEA2A7F06}" type="presOf" srcId="{27C50C1A-1A50-4757-AF6F-1B4D41A715F3}" destId="{215207A4-2DCD-48FC-B547-EDFC95636D65}" srcOrd="1" destOrd="0" presId="urn:microsoft.com/office/officeart/2005/8/layout/orgChart1"/>
    <dgm:cxn modelId="{E3905C70-3730-B148-AD29-5EB688011C36}" type="presOf" srcId="{33785161-9598-4534-A5F6-6B560CEC78AA}" destId="{2AB19AA0-2E5B-4AED-B39E-EC6351F2FB14}" srcOrd="0" destOrd="0" presId="urn:microsoft.com/office/officeart/2005/8/layout/orgChart1"/>
    <dgm:cxn modelId="{A81DF2EB-2F10-A040-B2E4-FA8934E2968E}" type="presOf" srcId="{02B7E8E2-631C-4D7F-AFA5-4712D4C8A9AA}" destId="{56B023F4-D39D-494C-A591-AA58286C122D}" srcOrd="0" destOrd="0" presId="urn:microsoft.com/office/officeart/2005/8/layout/orgChart1"/>
    <dgm:cxn modelId="{E4DB44F8-A026-AD48-846B-D827A26F01AA}" type="presOf" srcId="{D8A0CB10-5E54-47DC-A586-4EDB7250ACB9}" destId="{A206A84D-EA67-42F5-BD44-1CDA5DF02E72}" srcOrd="0" destOrd="0" presId="urn:microsoft.com/office/officeart/2005/8/layout/orgChart1"/>
    <dgm:cxn modelId="{A5BE2D99-020F-854B-9DA6-28F93AC9BDDF}" type="presOf" srcId="{E89EE98A-0DB1-49ED-AD3F-1A1CD0EA3777}" destId="{E8817725-1F5D-4AC7-AD97-2CB73F68A7EF}" srcOrd="0" destOrd="0" presId="urn:microsoft.com/office/officeart/2005/8/layout/orgChart1"/>
    <dgm:cxn modelId="{EE0945A9-E33B-E246-8A8D-866D12579732}" type="presOf" srcId="{D8D2BD36-C52A-4062-B313-DB4A49EA0601}" destId="{AA4175F2-99B0-4471-B9AC-62999C620085}" srcOrd="1" destOrd="0" presId="urn:microsoft.com/office/officeart/2005/8/layout/orgChart1"/>
    <dgm:cxn modelId="{FB129525-BB7B-4AF6-91A2-1E4AAABD2A3B}" srcId="{DFF52EBD-29B7-4304-A741-1EAA33DF7A7F}" destId="{27C50C1A-1A50-4757-AF6F-1B4D41A715F3}" srcOrd="3" destOrd="0" parTransId="{33785161-9598-4534-A5F6-6B560CEC78AA}" sibTransId="{8AB94FA2-B5CF-4A1B-B255-D06A5458A919}"/>
    <dgm:cxn modelId="{0D94B901-6930-449F-A660-5B8B0F94DAB7}" srcId="{DFF52EBD-29B7-4304-A741-1EAA33DF7A7F}" destId="{97688C69-F139-4FCF-B13F-508D619829A2}" srcOrd="2" destOrd="0" parTransId="{4BA3A8DF-68B8-4EBB-8823-27C0ECF7EEEE}" sibTransId="{50FFAC12-575A-4AE5-80D9-77B9464D8D46}"/>
    <dgm:cxn modelId="{3B02D2EE-2EC9-F849-A876-28C36FAAF50B}" type="presOf" srcId="{FDE6D250-E0B6-4F57-9CE8-2EF22D83B981}" destId="{76A252C2-A5F6-49B7-8EE9-C9ABB8E67101}" srcOrd="0" destOrd="0" presId="urn:microsoft.com/office/officeart/2005/8/layout/orgChart1"/>
    <dgm:cxn modelId="{F2CD89DA-A67E-4343-85D0-7868DC4F7B6F}" srcId="{DFF52EBD-29B7-4304-A741-1EAA33DF7A7F}" destId="{0E5CFC1F-1BFC-4398-99B5-62DD5B577E34}" srcOrd="0" destOrd="0" parTransId="{7EDB0E37-F440-466B-BD12-243317F35AE6}" sibTransId="{72B48595-D873-48A0-9F90-08BCB04A4A4E}"/>
    <dgm:cxn modelId="{7DB25AF2-3C39-8344-9F34-652642269E80}" type="presOf" srcId="{4BA3A8DF-68B8-4EBB-8823-27C0ECF7EEEE}" destId="{CF725C52-70CD-42DD-945B-5305C2587321}" srcOrd="0" destOrd="0" presId="urn:microsoft.com/office/officeart/2005/8/layout/orgChart1"/>
    <dgm:cxn modelId="{DFCD5308-A194-6B4F-B3A5-79F74E203D0A}" type="presOf" srcId="{0E5CFC1F-1BFC-4398-99B5-62DD5B577E34}" destId="{EE7B8C3C-C1D8-41E9-B513-DCC2CCC1DE27}" srcOrd="0" destOrd="0" presId="urn:microsoft.com/office/officeart/2005/8/layout/orgChart1"/>
    <dgm:cxn modelId="{75E0EA9F-F194-8E40-9917-824C46A8E620}" type="presOf" srcId="{C3102C31-632B-4B58-9DE6-C31B11DDCA3A}" destId="{941F30C1-AAE6-4B5E-A96A-521A9F7B9C94}" srcOrd="0" destOrd="0" presId="urn:microsoft.com/office/officeart/2005/8/layout/orgChart1"/>
    <dgm:cxn modelId="{0102150E-5EAB-0940-ABF7-69D531F66A58}" type="presOf" srcId="{A08B5218-55DD-4C6B-AAA4-BA9EA93323B4}" destId="{780DD846-6100-42D5-83BE-835249DDC1D3}" srcOrd="0" destOrd="0" presId="urn:microsoft.com/office/officeart/2005/8/layout/orgChart1"/>
    <dgm:cxn modelId="{330E715F-4AF2-F149-AE2E-B9D91A12DB20}" type="presOf" srcId="{24CDAD78-339C-4EBE-8047-C7327683C9AC}" destId="{B3E18816-244B-466F-8706-B270D22390C7}" srcOrd="0" destOrd="0" presId="urn:microsoft.com/office/officeart/2005/8/layout/orgChart1"/>
    <dgm:cxn modelId="{01FFBF65-204A-854C-9568-4F9AB42E9A52}" type="presOf" srcId="{0E5CFC1F-1BFC-4398-99B5-62DD5B577E34}" destId="{E2AFE6A4-7490-4037-BF5D-13B7B6FD8561}" srcOrd="1" destOrd="0" presId="urn:microsoft.com/office/officeart/2005/8/layout/orgChart1"/>
    <dgm:cxn modelId="{BF2FFF78-8D67-4ABC-879A-86494015001D}" srcId="{24CDAD78-339C-4EBE-8047-C7327683C9AC}" destId="{1F0BF337-1EE5-49E6-A8E6-62E948DE675C}" srcOrd="0" destOrd="0" parTransId="{A93B0884-7298-4618-A2AD-C6ADF0DD776B}" sibTransId="{33C1E5BC-2506-49B4-AD35-D7D754BFEB07}"/>
    <dgm:cxn modelId="{56BE05BD-B5C8-2E40-AA85-D58297DBD0F1}" type="presOf" srcId="{0E575ADC-BAFA-4ECC-BFF5-F82B568CCA2E}" destId="{38264279-5F2D-4B9E-8DF4-EF2E0B3BB9B9}" srcOrd="1" destOrd="0" presId="urn:microsoft.com/office/officeart/2005/8/layout/orgChart1"/>
    <dgm:cxn modelId="{B1D9C350-11D2-D848-807A-B9B98AE994C3}" type="presOf" srcId="{AD89E48D-39E0-41B3-AC07-FEE17F8894A2}" destId="{C1EA21F1-F971-4E93-9DFD-ABB6DCC050C1}" srcOrd="1" destOrd="0" presId="urn:microsoft.com/office/officeart/2005/8/layout/orgChart1"/>
    <dgm:cxn modelId="{3843699F-9BCE-4918-B1D2-FDB0452789FA}" srcId="{F20C1CAB-2676-45C3-A4BE-6E310323E769}" destId="{0E575ADC-BAFA-4ECC-BFF5-F82B568CCA2E}" srcOrd="2" destOrd="0" parTransId="{DCFE836A-F6CD-442C-BA24-9ECD68451A6C}" sibTransId="{EBBABED8-B8DC-4E83-AC20-F0E4F1F0B8FB}"/>
    <dgm:cxn modelId="{BEF4AC32-B2F6-4147-B3F2-FD785C27F5D2}" type="presOf" srcId="{88D95997-BAC4-4263-94E1-DC931428F814}" destId="{80C24E28-5842-4472-AB6A-B923D221EB80}" srcOrd="0" destOrd="0" presId="urn:microsoft.com/office/officeart/2005/8/layout/orgChart1"/>
    <dgm:cxn modelId="{1BB6D400-EF68-2B44-883E-C68AC4022EEE}" type="presOf" srcId="{7EDB0E37-F440-466B-BD12-243317F35AE6}" destId="{755F18AC-0DFF-4022-BE08-E634D941FA46}" srcOrd="0" destOrd="0" presId="urn:microsoft.com/office/officeart/2005/8/layout/orgChart1"/>
    <dgm:cxn modelId="{92676AAE-EDE1-4D48-8C7E-EB33DB0CD26C}" type="presOf" srcId="{CC4FF9E5-66EF-493D-9FD7-7C2EE58F1AF6}" destId="{66A98652-A087-4D25-AB45-541D20D64A18}" srcOrd="0" destOrd="0" presId="urn:microsoft.com/office/officeart/2005/8/layout/orgChart1"/>
    <dgm:cxn modelId="{8D8909F6-BF9A-D142-B5FC-8E5733254632}" type="presOf" srcId="{2D99655F-0D26-4402-B2A4-19B6DF65A712}" destId="{0D8FFFA2-3B09-446D-91C5-2753AC6600FE}" srcOrd="0" destOrd="0" presId="urn:microsoft.com/office/officeart/2005/8/layout/orgChart1"/>
    <dgm:cxn modelId="{A4B429BC-3281-8440-8CF8-999E8E3C2C7A}" type="presOf" srcId="{1F0BF337-1EE5-49E6-A8E6-62E948DE675C}" destId="{E0777C9F-CD85-4151-93BE-F1C8209FB63B}" srcOrd="1" destOrd="0" presId="urn:microsoft.com/office/officeart/2005/8/layout/orgChart1"/>
    <dgm:cxn modelId="{624919A7-39E0-49C5-AB90-FCB13C07130E}" srcId="{24CDAD78-339C-4EBE-8047-C7327683C9AC}" destId="{2CBA0180-4DD6-435E-B480-1CEAEDBF33B0}" srcOrd="3" destOrd="0" parTransId="{FDE6D250-E0B6-4F57-9CE8-2EF22D83B981}" sibTransId="{F1C7BBB4-8425-4AA3-A8BA-8992690BA125}"/>
    <dgm:cxn modelId="{37D09E6C-F689-4870-9CC8-046B1DC08290}" srcId="{158BB570-E384-4FB7-8BA4-3A245223B3C2}" destId="{BB27FDB5-84D5-413C-B2CF-643ED835C7D1}" srcOrd="3" destOrd="0" parTransId="{CB5660A4-0667-4FC3-B8F4-282AC9E220D2}" sibTransId="{17DFE565-0A48-4114-9CEB-299ADC7A5E6C}"/>
    <dgm:cxn modelId="{F00D0A9F-65B0-B145-A3C2-75ADAB4DB4BA}" type="presOf" srcId="{3E74DE23-35CC-4563-91B3-C73FC4ECA472}" destId="{8303736E-E3E2-4796-B02D-737AD6E22E07}" srcOrd="0" destOrd="0" presId="urn:microsoft.com/office/officeart/2005/8/layout/orgChart1"/>
    <dgm:cxn modelId="{8422138F-D4CF-6747-A889-8C29AD9A1E57}" type="presOf" srcId="{4A434B30-E16E-4610-8F03-C0090289AC5E}" destId="{E297AAAC-726B-4DC7-ABE7-E3870496E8C9}" srcOrd="0" destOrd="0" presId="urn:microsoft.com/office/officeart/2005/8/layout/orgChart1"/>
    <dgm:cxn modelId="{A3921063-EE88-FA4E-A31A-17B9BA6AABDC}" type="presOf" srcId="{97A1F0E6-EE3B-48FA-951A-E915F59D685C}" destId="{A57E217D-C2D0-4980-837E-B4669DBA485A}" srcOrd="1" destOrd="0" presId="urn:microsoft.com/office/officeart/2005/8/layout/orgChart1"/>
    <dgm:cxn modelId="{3DA68712-06E1-F84E-81C8-F699343152D1}" type="presOf" srcId="{8CE88154-20D0-4256-839B-2AEA7C843151}" destId="{1BB126D6-A96A-4456-BD04-3E6A4B310C7B}" srcOrd="0" destOrd="0" presId="urn:microsoft.com/office/officeart/2005/8/layout/orgChart1"/>
    <dgm:cxn modelId="{F8FFB4E1-2321-472D-9553-DA2555E77F21}" srcId="{F20C1CAB-2676-45C3-A4BE-6E310323E769}" destId="{D8A0CB10-5E54-47DC-A586-4EDB7250ACB9}" srcOrd="0" destOrd="0" parTransId="{D8A2E78B-696E-4B4C-AA60-4EA5605DE9F7}" sibTransId="{26FDE55F-CBD5-4772-9A31-52B7DA407234}"/>
    <dgm:cxn modelId="{EA1BCC79-7895-406D-9BE3-525D78FAF420}" srcId="{C3102C31-632B-4B58-9DE6-C31B11DDCA3A}" destId="{97BD919F-0178-4C6C-9454-673E742736E7}" srcOrd="1" destOrd="0" parTransId="{859E5352-5897-48F5-8867-DC02F78AED26}" sibTransId="{304ECBA1-52E0-40D7-8E93-DA9995EC86FF}"/>
    <dgm:cxn modelId="{8E2341D6-5893-1E41-B3A1-D18A1DBC5862}" type="presOf" srcId="{A93B0884-7298-4618-A2AD-C6ADF0DD776B}" destId="{D13DAC7E-4E5A-485F-B9D4-3641CB6FE77B}" srcOrd="0" destOrd="0" presId="urn:microsoft.com/office/officeart/2005/8/layout/orgChart1"/>
    <dgm:cxn modelId="{1126FA0B-5AC2-8340-A6F2-2CB0DA01F53E}" type="presOf" srcId="{7BDA05F7-D6FA-4A30-91ED-7B12B967942A}" destId="{46940F14-B1D0-415D-B4D4-E8E185D2B63B}" srcOrd="0" destOrd="0" presId="urn:microsoft.com/office/officeart/2005/8/layout/orgChart1"/>
    <dgm:cxn modelId="{10BB275E-5A34-D94D-A83A-848803374FCE}" type="presOf" srcId="{97A1F0E6-EE3B-48FA-951A-E915F59D685C}" destId="{7DE4162E-698A-4315-BDAA-2E90E383AC99}" srcOrd="0" destOrd="0" presId="urn:microsoft.com/office/officeart/2005/8/layout/orgChart1"/>
    <dgm:cxn modelId="{BE1CB0D4-998A-48F2-98E1-1F0C49B50E97}" srcId="{C3102C31-632B-4B58-9DE6-C31B11DDCA3A}" destId="{62D76CB3-1D3D-4FE6-A3FA-BA3A97A748A0}" srcOrd="0" destOrd="0" parTransId="{C8590259-01BB-4ED5-BA69-77B94C3E1052}" sibTransId="{37466BB0-5809-43FF-B5F9-B9F0111A0C7D}"/>
    <dgm:cxn modelId="{FD695998-DD47-3145-821F-7080CEA56D5E}" type="presOf" srcId="{D8A2E78B-696E-4B4C-AA60-4EA5605DE9F7}" destId="{D03742EB-B67F-4335-AD25-130053693A61}" srcOrd="0" destOrd="0" presId="urn:microsoft.com/office/officeart/2005/8/layout/orgChart1"/>
    <dgm:cxn modelId="{A84269CE-1599-7C49-9C41-16BC8257C4BB}" type="presParOf" srcId="{B47F9E52-95A3-4D80-A2EE-9F29F27DB02C}" destId="{70F0A2FC-5ED7-495E-AC73-F2B35F09DEC6}" srcOrd="0" destOrd="0" presId="urn:microsoft.com/office/officeart/2005/8/layout/orgChart1"/>
    <dgm:cxn modelId="{71CB666D-9AF7-AD4A-A695-F9EEFC95095B}" type="presParOf" srcId="{70F0A2FC-5ED7-495E-AC73-F2B35F09DEC6}" destId="{0C3288C2-AA80-4886-A6AD-C44E590C3230}" srcOrd="0" destOrd="0" presId="urn:microsoft.com/office/officeart/2005/8/layout/orgChart1"/>
    <dgm:cxn modelId="{D21E0521-10CE-0147-BBCC-808B3FD3AFA1}" type="presParOf" srcId="{0C3288C2-AA80-4886-A6AD-C44E590C3230}" destId="{810E2176-3006-49F9-9967-746C48FC68BA}" srcOrd="0" destOrd="0" presId="urn:microsoft.com/office/officeart/2005/8/layout/orgChart1"/>
    <dgm:cxn modelId="{EFDFC34C-04FE-4544-B50A-FF2E6487244F}" type="presParOf" srcId="{0C3288C2-AA80-4886-A6AD-C44E590C3230}" destId="{1942EDEF-4207-4620-9FB4-5D15FEB1D0BC}" srcOrd="1" destOrd="0" presId="urn:microsoft.com/office/officeart/2005/8/layout/orgChart1"/>
    <dgm:cxn modelId="{1B4D17D1-A71F-A44A-B043-2658C3413FCE}" type="presParOf" srcId="{70F0A2FC-5ED7-495E-AC73-F2B35F09DEC6}" destId="{B896385D-9C2B-4F8F-8BE3-FD6E3C69F7D2}" srcOrd="1" destOrd="0" presId="urn:microsoft.com/office/officeart/2005/8/layout/orgChart1"/>
    <dgm:cxn modelId="{BB60C55D-4815-8349-8CA5-617CA92D864D}" type="presParOf" srcId="{B896385D-9C2B-4F8F-8BE3-FD6E3C69F7D2}" destId="{46940F14-B1D0-415D-B4D4-E8E185D2B63B}" srcOrd="0" destOrd="0" presId="urn:microsoft.com/office/officeart/2005/8/layout/orgChart1"/>
    <dgm:cxn modelId="{09B15E61-9877-4045-81D8-79CF158A4282}" type="presParOf" srcId="{B896385D-9C2B-4F8F-8BE3-FD6E3C69F7D2}" destId="{1C257934-97F8-46B0-9B9F-50CC38A93B22}" srcOrd="1" destOrd="0" presId="urn:microsoft.com/office/officeart/2005/8/layout/orgChart1"/>
    <dgm:cxn modelId="{329FB21A-1245-3247-A141-DFDF86019C8F}" type="presParOf" srcId="{1C257934-97F8-46B0-9B9F-50CC38A93B22}" destId="{48DF36F6-EAB9-48EB-ABF9-F80E8D9A6746}" srcOrd="0" destOrd="0" presId="urn:microsoft.com/office/officeart/2005/8/layout/orgChart1"/>
    <dgm:cxn modelId="{567A9AB9-EFFE-3B4E-83D3-6417BDFCEFB8}" type="presParOf" srcId="{48DF36F6-EAB9-48EB-ABF9-F80E8D9A6746}" destId="{ECE34E92-B455-4FC3-86EB-153FE601BC88}" srcOrd="0" destOrd="0" presId="urn:microsoft.com/office/officeart/2005/8/layout/orgChart1"/>
    <dgm:cxn modelId="{F97FBA4E-F913-8F4F-A113-38F7A52001A2}" type="presParOf" srcId="{48DF36F6-EAB9-48EB-ABF9-F80E8D9A6746}" destId="{DE5189EC-78C8-4570-95A1-D09EAAE37FD1}" srcOrd="1" destOrd="0" presId="urn:microsoft.com/office/officeart/2005/8/layout/orgChart1"/>
    <dgm:cxn modelId="{D9F1488E-B171-A441-910F-13995E3E57E3}" type="presParOf" srcId="{1C257934-97F8-46B0-9B9F-50CC38A93B22}" destId="{7873F1CF-2D4E-4AFA-8F6A-75A54A1D59A4}" srcOrd="1" destOrd="0" presId="urn:microsoft.com/office/officeart/2005/8/layout/orgChart1"/>
    <dgm:cxn modelId="{825D3A3C-9F2D-0448-BC19-71344A958AF8}" type="presParOf" srcId="{7873F1CF-2D4E-4AFA-8F6A-75A54A1D59A4}" destId="{D03742EB-B67F-4335-AD25-130053693A61}" srcOrd="0" destOrd="0" presId="urn:microsoft.com/office/officeart/2005/8/layout/orgChart1"/>
    <dgm:cxn modelId="{B8B0E2E4-A4E8-4741-89A1-715B8232217C}" type="presParOf" srcId="{7873F1CF-2D4E-4AFA-8F6A-75A54A1D59A4}" destId="{EAF6A25D-3580-4C3D-8EE3-E632CC2370F8}" srcOrd="1" destOrd="0" presId="urn:microsoft.com/office/officeart/2005/8/layout/orgChart1"/>
    <dgm:cxn modelId="{5915859D-C739-F948-8C1C-48B112355C7B}" type="presParOf" srcId="{EAF6A25D-3580-4C3D-8EE3-E632CC2370F8}" destId="{6A0A9B44-5BFE-4283-AA75-3DF6A056461E}" srcOrd="0" destOrd="0" presId="urn:microsoft.com/office/officeart/2005/8/layout/orgChart1"/>
    <dgm:cxn modelId="{C094F508-D9C4-E44C-BAD6-ACF4798A933A}" type="presParOf" srcId="{6A0A9B44-5BFE-4283-AA75-3DF6A056461E}" destId="{A206A84D-EA67-42F5-BD44-1CDA5DF02E72}" srcOrd="0" destOrd="0" presId="urn:microsoft.com/office/officeart/2005/8/layout/orgChart1"/>
    <dgm:cxn modelId="{A5CA55B5-839F-4D40-9F75-B30E78DDB052}" type="presParOf" srcId="{6A0A9B44-5BFE-4283-AA75-3DF6A056461E}" destId="{436565BC-BD79-4819-8F70-A6C1CB97E55C}" srcOrd="1" destOrd="0" presId="urn:microsoft.com/office/officeart/2005/8/layout/orgChart1"/>
    <dgm:cxn modelId="{F1813AE9-498F-D148-991A-7E9B0F605797}" type="presParOf" srcId="{EAF6A25D-3580-4C3D-8EE3-E632CC2370F8}" destId="{12BEB36B-509D-4A53-9629-9B04B56F6D22}" srcOrd="1" destOrd="0" presId="urn:microsoft.com/office/officeart/2005/8/layout/orgChart1"/>
    <dgm:cxn modelId="{B844557C-4012-1F4C-84F3-6AE5B183AE5B}" type="presParOf" srcId="{EAF6A25D-3580-4C3D-8EE3-E632CC2370F8}" destId="{547D01A0-746A-435E-BABA-1CAAB99F86EC}" srcOrd="2" destOrd="0" presId="urn:microsoft.com/office/officeart/2005/8/layout/orgChart1"/>
    <dgm:cxn modelId="{27D5CF85-5D13-6942-BE17-C79B0A1907B7}" type="presParOf" srcId="{7873F1CF-2D4E-4AFA-8F6A-75A54A1D59A4}" destId="{1BB126D6-A96A-4456-BD04-3E6A4B310C7B}" srcOrd="2" destOrd="0" presId="urn:microsoft.com/office/officeart/2005/8/layout/orgChart1"/>
    <dgm:cxn modelId="{2BD956F4-AC84-2145-A3E9-AC864055594B}" type="presParOf" srcId="{7873F1CF-2D4E-4AFA-8F6A-75A54A1D59A4}" destId="{4256EFA1-CC25-4E9E-95FC-873362E0F5A1}" srcOrd="3" destOrd="0" presId="urn:microsoft.com/office/officeart/2005/8/layout/orgChart1"/>
    <dgm:cxn modelId="{7D3BCD39-A21F-7542-B9AC-4C4500423A96}" type="presParOf" srcId="{4256EFA1-CC25-4E9E-95FC-873362E0F5A1}" destId="{141ED165-6E05-4003-8A1E-D713EC8DCA92}" srcOrd="0" destOrd="0" presId="urn:microsoft.com/office/officeart/2005/8/layout/orgChart1"/>
    <dgm:cxn modelId="{47A1C627-3955-9245-B451-E1DD30C4E054}" type="presParOf" srcId="{141ED165-6E05-4003-8A1E-D713EC8DCA92}" destId="{280FEA8B-DE69-499E-B394-E8B545B01E57}" srcOrd="0" destOrd="0" presId="urn:microsoft.com/office/officeart/2005/8/layout/orgChart1"/>
    <dgm:cxn modelId="{07D62E14-DB13-5B43-B237-FBB6951C35B0}" type="presParOf" srcId="{141ED165-6E05-4003-8A1E-D713EC8DCA92}" destId="{C1EA21F1-F971-4E93-9DFD-ABB6DCC050C1}" srcOrd="1" destOrd="0" presId="urn:microsoft.com/office/officeart/2005/8/layout/orgChart1"/>
    <dgm:cxn modelId="{E5B40C5D-F90C-3F47-A665-8F2693B1DF5E}" type="presParOf" srcId="{4256EFA1-CC25-4E9E-95FC-873362E0F5A1}" destId="{CB2AB5E8-4276-4828-9331-603FEF845D9C}" srcOrd="1" destOrd="0" presId="urn:microsoft.com/office/officeart/2005/8/layout/orgChart1"/>
    <dgm:cxn modelId="{9126F1D3-EE87-3241-A728-D52ED67A9F1F}" type="presParOf" srcId="{4256EFA1-CC25-4E9E-95FC-873362E0F5A1}" destId="{C9BE5B50-6C94-48D9-A1C6-D851374DE91B}" srcOrd="2" destOrd="0" presId="urn:microsoft.com/office/officeart/2005/8/layout/orgChart1"/>
    <dgm:cxn modelId="{42BE3622-DBAF-0C41-8426-3A0BA5C7FC7A}" type="presParOf" srcId="{7873F1CF-2D4E-4AFA-8F6A-75A54A1D59A4}" destId="{14B8F497-716F-4C2A-B2C4-0905000BC348}" srcOrd="4" destOrd="0" presId="urn:microsoft.com/office/officeart/2005/8/layout/orgChart1"/>
    <dgm:cxn modelId="{2E959589-1D90-8D49-A54D-775DEFF9BECB}" type="presParOf" srcId="{7873F1CF-2D4E-4AFA-8F6A-75A54A1D59A4}" destId="{87E0E86F-DC45-43C6-9532-49557753A349}" srcOrd="5" destOrd="0" presId="urn:microsoft.com/office/officeart/2005/8/layout/orgChart1"/>
    <dgm:cxn modelId="{6D4B050C-652F-ED4D-87F2-DCB0DE471A24}" type="presParOf" srcId="{87E0E86F-DC45-43C6-9532-49557753A349}" destId="{75A047D2-C2D0-484C-BE52-2858604BCEC9}" srcOrd="0" destOrd="0" presId="urn:microsoft.com/office/officeart/2005/8/layout/orgChart1"/>
    <dgm:cxn modelId="{DA0F9E64-5594-0342-B5FA-D27BF17C1A31}" type="presParOf" srcId="{75A047D2-C2D0-484C-BE52-2858604BCEC9}" destId="{7C2DB2A0-5BFD-4080-BC68-0A903BDA0715}" srcOrd="0" destOrd="0" presId="urn:microsoft.com/office/officeart/2005/8/layout/orgChart1"/>
    <dgm:cxn modelId="{A9FD1AFE-086F-034E-8B09-092539057F09}" type="presParOf" srcId="{75A047D2-C2D0-484C-BE52-2858604BCEC9}" destId="{38264279-5F2D-4B9E-8DF4-EF2E0B3BB9B9}" srcOrd="1" destOrd="0" presId="urn:microsoft.com/office/officeart/2005/8/layout/orgChart1"/>
    <dgm:cxn modelId="{70044BAD-63FC-6448-B99E-424307459E2F}" type="presParOf" srcId="{87E0E86F-DC45-43C6-9532-49557753A349}" destId="{D9A2D156-FB4B-4A1E-B453-B4EF35DC5A7F}" srcOrd="1" destOrd="0" presId="urn:microsoft.com/office/officeart/2005/8/layout/orgChart1"/>
    <dgm:cxn modelId="{D4704236-4D0A-A743-964B-359CAC52F17F}" type="presParOf" srcId="{87E0E86F-DC45-43C6-9532-49557753A349}" destId="{3F891FBA-40C9-4011-B0B3-DF9B2B9BD062}" srcOrd="2" destOrd="0" presId="urn:microsoft.com/office/officeart/2005/8/layout/orgChart1"/>
    <dgm:cxn modelId="{487591EF-83D4-2D43-AA8F-8C72EA88C4CF}" type="presParOf" srcId="{7873F1CF-2D4E-4AFA-8F6A-75A54A1D59A4}" destId="{9564919C-5100-477A-9F71-F2739B7B35CD}" srcOrd="6" destOrd="0" presId="urn:microsoft.com/office/officeart/2005/8/layout/orgChart1"/>
    <dgm:cxn modelId="{BF5A2864-546E-E649-9DD9-023F62E7D035}" type="presParOf" srcId="{7873F1CF-2D4E-4AFA-8F6A-75A54A1D59A4}" destId="{D2312CE4-EFCA-4679-B3F7-4094556C292E}" srcOrd="7" destOrd="0" presId="urn:microsoft.com/office/officeart/2005/8/layout/orgChart1"/>
    <dgm:cxn modelId="{5DD7E6B3-2243-454F-95C6-3950994A1170}" type="presParOf" srcId="{D2312CE4-EFCA-4679-B3F7-4094556C292E}" destId="{3CB51599-0A06-401C-97D8-E3E9D70FC67C}" srcOrd="0" destOrd="0" presId="urn:microsoft.com/office/officeart/2005/8/layout/orgChart1"/>
    <dgm:cxn modelId="{71CA4699-ACA0-034B-A5D6-68838170EC30}" type="presParOf" srcId="{3CB51599-0A06-401C-97D8-E3E9D70FC67C}" destId="{66A98652-A087-4D25-AB45-541D20D64A18}" srcOrd="0" destOrd="0" presId="urn:microsoft.com/office/officeart/2005/8/layout/orgChart1"/>
    <dgm:cxn modelId="{0E303D31-88DE-F142-A472-E285938EC7AA}" type="presParOf" srcId="{3CB51599-0A06-401C-97D8-E3E9D70FC67C}" destId="{0CD9B32F-DB94-4E17-8C9C-17544F6D6FC9}" srcOrd="1" destOrd="0" presId="urn:microsoft.com/office/officeart/2005/8/layout/orgChart1"/>
    <dgm:cxn modelId="{80C450A3-3138-F543-BECA-53D8B89FF355}" type="presParOf" srcId="{D2312CE4-EFCA-4679-B3F7-4094556C292E}" destId="{DE39A99E-A9B3-48EF-AA13-836186F27DD7}" srcOrd="1" destOrd="0" presId="urn:microsoft.com/office/officeart/2005/8/layout/orgChart1"/>
    <dgm:cxn modelId="{26153A0D-AF3E-C447-817B-9421E18CE849}" type="presParOf" srcId="{D2312CE4-EFCA-4679-B3F7-4094556C292E}" destId="{E0A6E2E2-EFA3-4C6A-A7AF-5F61D983E3C5}" srcOrd="2" destOrd="0" presId="urn:microsoft.com/office/officeart/2005/8/layout/orgChart1"/>
    <dgm:cxn modelId="{7FE05337-CA40-314F-A331-D3458D4DE51B}" type="presParOf" srcId="{1C257934-97F8-46B0-9B9F-50CC38A93B22}" destId="{598FD532-ECD3-4E51-AA67-D199497E3B01}" srcOrd="2" destOrd="0" presId="urn:microsoft.com/office/officeart/2005/8/layout/orgChart1"/>
    <dgm:cxn modelId="{02A19A87-EED5-8949-A874-9A7878ABA10B}" type="presParOf" srcId="{B896385D-9C2B-4F8F-8BE3-FD6E3C69F7D2}" destId="{0D8FFFA2-3B09-446D-91C5-2753AC6600FE}" srcOrd="2" destOrd="0" presId="urn:microsoft.com/office/officeart/2005/8/layout/orgChart1"/>
    <dgm:cxn modelId="{3C53F6C2-C749-714E-8530-B26076BC91FF}" type="presParOf" srcId="{B896385D-9C2B-4F8F-8BE3-FD6E3C69F7D2}" destId="{6E333BA6-FF82-4AF7-9EE3-9DA5BD8C93C2}" srcOrd="3" destOrd="0" presId="urn:microsoft.com/office/officeart/2005/8/layout/orgChart1"/>
    <dgm:cxn modelId="{012FA842-F07F-7241-B3CA-32305AF9C538}" type="presParOf" srcId="{6E333BA6-FF82-4AF7-9EE3-9DA5BD8C93C2}" destId="{FB3D82B2-D378-45E7-9CFE-50511E6DEFDB}" srcOrd="0" destOrd="0" presId="urn:microsoft.com/office/officeart/2005/8/layout/orgChart1"/>
    <dgm:cxn modelId="{07036C6D-0F5F-C042-B3A6-7CD52742CE36}" type="presParOf" srcId="{FB3D82B2-D378-45E7-9CFE-50511E6DEFDB}" destId="{B3E18816-244B-466F-8706-B270D22390C7}" srcOrd="0" destOrd="0" presId="urn:microsoft.com/office/officeart/2005/8/layout/orgChart1"/>
    <dgm:cxn modelId="{CC0390AE-B2CF-B846-8A4A-3FA258A7A851}" type="presParOf" srcId="{FB3D82B2-D378-45E7-9CFE-50511E6DEFDB}" destId="{4342AA87-A699-4E22-B46B-7BF6B8959350}" srcOrd="1" destOrd="0" presId="urn:microsoft.com/office/officeart/2005/8/layout/orgChart1"/>
    <dgm:cxn modelId="{3F47DF65-4745-2744-996F-0823E5DF6D89}" type="presParOf" srcId="{6E333BA6-FF82-4AF7-9EE3-9DA5BD8C93C2}" destId="{B02D809C-FB3B-41EB-9459-4AD39E04DFEF}" srcOrd="1" destOrd="0" presId="urn:microsoft.com/office/officeart/2005/8/layout/orgChart1"/>
    <dgm:cxn modelId="{72305BE9-A689-3844-ACF8-0131C6DBFEE4}" type="presParOf" srcId="{B02D809C-FB3B-41EB-9459-4AD39E04DFEF}" destId="{D13DAC7E-4E5A-485F-B9D4-3641CB6FE77B}" srcOrd="0" destOrd="0" presId="urn:microsoft.com/office/officeart/2005/8/layout/orgChart1"/>
    <dgm:cxn modelId="{A8BAA897-939E-BA42-BB20-F23B141083FD}" type="presParOf" srcId="{B02D809C-FB3B-41EB-9459-4AD39E04DFEF}" destId="{4196E41D-31AB-41C5-AA10-9C444C9DA812}" srcOrd="1" destOrd="0" presId="urn:microsoft.com/office/officeart/2005/8/layout/orgChart1"/>
    <dgm:cxn modelId="{768ED7E0-CCC6-3E47-84C1-50BD25A2DF94}" type="presParOf" srcId="{4196E41D-31AB-41C5-AA10-9C444C9DA812}" destId="{6C3D74CD-DAB7-4809-AD92-95EBDE0C875F}" srcOrd="0" destOrd="0" presId="urn:microsoft.com/office/officeart/2005/8/layout/orgChart1"/>
    <dgm:cxn modelId="{4799B102-30F3-AE4B-9D1F-949991774684}" type="presParOf" srcId="{6C3D74CD-DAB7-4809-AD92-95EBDE0C875F}" destId="{EB538E4D-A85B-4290-8480-D04131006AF7}" srcOrd="0" destOrd="0" presId="urn:microsoft.com/office/officeart/2005/8/layout/orgChart1"/>
    <dgm:cxn modelId="{58770C8C-7ED4-E040-A5D6-22FD5B1A2AC9}" type="presParOf" srcId="{6C3D74CD-DAB7-4809-AD92-95EBDE0C875F}" destId="{E0777C9F-CD85-4151-93BE-F1C8209FB63B}" srcOrd="1" destOrd="0" presId="urn:microsoft.com/office/officeart/2005/8/layout/orgChart1"/>
    <dgm:cxn modelId="{959F3F14-6794-224E-B0F2-1808B2068A9A}" type="presParOf" srcId="{4196E41D-31AB-41C5-AA10-9C444C9DA812}" destId="{39B3F068-F2C5-4B5E-AC5C-C92AB535D4D5}" srcOrd="1" destOrd="0" presId="urn:microsoft.com/office/officeart/2005/8/layout/orgChart1"/>
    <dgm:cxn modelId="{E2C13989-8974-A742-A832-A98CF16A4204}" type="presParOf" srcId="{4196E41D-31AB-41C5-AA10-9C444C9DA812}" destId="{32921B39-CC3E-4370-86AE-EF85F562B491}" srcOrd="2" destOrd="0" presId="urn:microsoft.com/office/officeart/2005/8/layout/orgChart1"/>
    <dgm:cxn modelId="{A198CB0A-23B5-C447-A657-E425001D2D8A}" type="presParOf" srcId="{B02D809C-FB3B-41EB-9459-4AD39E04DFEF}" destId="{56B023F4-D39D-494C-A591-AA58286C122D}" srcOrd="2" destOrd="0" presId="urn:microsoft.com/office/officeart/2005/8/layout/orgChart1"/>
    <dgm:cxn modelId="{75590DA2-8CEB-D74A-B300-73B4E221C17E}" type="presParOf" srcId="{B02D809C-FB3B-41EB-9459-4AD39E04DFEF}" destId="{8DE5E398-C2DD-4783-A375-B47E5F20258A}" srcOrd="3" destOrd="0" presId="urn:microsoft.com/office/officeart/2005/8/layout/orgChart1"/>
    <dgm:cxn modelId="{D65BC71E-CD0C-5F4A-8FCE-110B901A5A67}" type="presParOf" srcId="{8DE5E398-C2DD-4783-A375-B47E5F20258A}" destId="{F7CA3CF7-F047-49AE-86F1-47D50DF1BD47}" srcOrd="0" destOrd="0" presId="urn:microsoft.com/office/officeart/2005/8/layout/orgChart1"/>
    <dgm:cxn modelId="{4BBE755B-013B-4045-A6EE-5B9FED3EA300}" type="presParOf" srcId="{F7CA3CF7-F047-49AE-86F1-47D50DF1BD47}" destId="{9B998B40-58B8-49A0-B001-1887664BB164}" srcOrd="0" destOrd="0" presId="urn:microsoft.com/office/officeart/2005/8/layout/orgChart1"/>
    <dgm:cxn modelId="{5968CE1A-2C02-AB41-A4BA-B342D1F3A026}" type="presParOf" srcId="{F7CA3CF7-F047-49AE-86F1-47D50DF1BD47}" destId="{A1E6404E-1DA3-4E16-B5B3-C4413FCE1BD8}" srcOrd="1" destOrd="0" presId="urn:microsoft.com/office/officeart/2005/8/layout/orgChart1"/>
    <dgm:cxn modelId="{2D49A610-5601-1B48-8E40-50EBEF9D6146}" type="presParOf" srcId="{8DE5E398-C2DD-4783-A375-B47E5F20258A}" destId="{CEBAB30E-F024-4125-9BE7-E2441CF1D281}" srcOrd="1" destOrd="0" presId="urn:microsoft.com/office/officeart/2005/8/layout/orgChart1"/>
    <dgm:cxn modelId="{26D6ED30-82FB-B549-A6AC-8E7B892223BC}" type="presParOf" srcId="{8DE5E398-C2DD-4783-A375-B47E5F20258A}" destId="{67B06083-2D14-4D7C-8E47-9FEB23331683}" srcOrd="2" destOrd="0" presId="urn:microsoft.com/office/officeart/2005/8/layout/orgChart1"/>
    <dgm:cxn modelId="{D054ECE6-E52D-B54B-850F-5D942AA8FA7B}" type="presParOf" srcId="{B02D809C-FB3B-41EB-9459-4AD39E04DFEF}" destId="{B12CA273-9479-4B85-871E-31A0A13AF235}" srcOrd="4" destOrd="0" presId="urn:microsoft.com/office/officeart/2005/8/layout/orgChart1"/>
    <dgm:cxn modelId="{74B21C94-7553-2049-A823-C3B2D537188C}" type="presParOf" srcId="{B02D809C-FB3B-41EB-9459-4AD39E04DFEF}" destId="{B43A617B-1B30-4F48-AB6E-B6A36457C63C}" srcOrd="5" destOrd="0" presId="urn:microsoft.com/office/officeart/2005/8/layout/orgChart1"/>
    <dgm:cxn modelId="{6809F5BA-F8F0-D640-A441-E55979ED3E79}" type="presParOf" srcId="{B43A617B-1B30-4F48-AB6E-B6A36457C63C}" destId="{1DA0FD85-F3B6-4ED5-9655-C77FF91A2DB1}" srcOrd="0" destOrd="0" presId="urn:microsoft.com/office/officeart/2005/8/layout/orgChart1"/>
    <dgm:cxn modelId="{06D5A518-A274-CB40-902E-BF2C87CC2CFF}" type="presParOf" srcId="{1DA0FD85-F3B6-4ED5-9655-C77FF91A2DB1}" destId="{8303736E-E3E2-4796-B02D-737AD6E22E07}" srcOrd="0" destOrd="0" presId="urn:microsoft.com/office/officeart/2005/8/layout/orgChart1"/>
    <dgm:cxn modelId="{96EE7EB2-3DDA-2E4F-AC17-623D85C03F12}" type="presParOf" srcId="{1DA0FD85-F3B6-4ED5-9655-C77FF91A2DB1}" destId="{9BC4AADA-584D-415B-B04F-F292D0B5AF0A}" srcOrd="1" destOrd="0" presId="urn:microsoft.com/office/officeart/2005/8/layout/orgChart1"/>
    <dgm:cxn modelId="{B0100E3B-D1DB-A94E-8730-9A42851B94A7}" type="presParOf" srcId="{B43A617B-1B30-4F48-AB6E-B6A36457C63C}" destId="{35C73A06-4410-4BC5-9B82-2D5AD5ABDF15}" srcOrd="1" destOrd="0" presId="urn:microsoft.com/office/officeart/2005/8/layout/orgChart1"/>
    <dgm:cxn modelId="{DE7F7E1D-FFDC-AE48-874F-7E9FE1B46756}" type="presParOf" srcId="{B43A617B-1B30-4F48-AB6E-B6A36457C63C}" destId="{2FBE0749-0A91-42DA-B5E1-7C8E51C013EF}" srcOrd="2" destOrd="0" presId="urn:microsoft.com/office/officeart/2005/8/layout/orgChart1"/>
    <dgm:cxn modelId="{F1B622C6-7154-AA4E-A5CE-8815C6D6934B}" type="presParOf" srcId="{B02D809C-FB3B-41EB-9459-4AD39E04DFEF}" destId="{76A252C2-A5F6-49B7-8EE9-C9ABB8E67101}" srcOrd="6" destOrd="0" presId="urn:microsoft.com/office/officeart/2005/8/layout/orgChart1"/>
    <dgm:cxn modelId="{9A790468-AC1B-B443-A24A-F78010E33A68}" type="presParOf" srcId="{B02D809C-FB3B-41EB-9459-4AD39E04DFEF}" destId="{0BF4223F-F66C-474E-B4FF-7A870B93E6C9}" srcOrd="7" destOrd="0" presId="urn:microsoft.com/office/officeart/2005/8/layout/orgChart1"/>
    <dgm:cxn modelId="{7E13092E-EB0F-4947-9D31-57640B951070}" type="presParOf" srcId="{0BF4223F-F66C-474E-B4FF-7A870B93E6C9}" destId="{377B08F0-DC01-4B8A-87BF-FB8D6114DDD7}" srcOrd="0" destOrd="0" presId="urn:microsoft.com/office/officeart/2005/8/layout/orgChart1"/>
    <dgm:cxn modelId="{D3395D93-66B4-544D-9F34-7E0923E2D6F6}" type="presParOf" srcId="{377B08F0-DC01-4B8A-87BF-FB8D6114DDD7}" destId="{60196493-69FA-4F19-82A9-BF3E5DE1AC64}" srcOrd="0" destOrd="0" presId="urn:microsoft.com/office/officeart/2005/8/layout/orgChart1"/>
    <dgm:cxn modelId="{CB5FB902-0040-D64D-9A4C-D06C55399507}" type="presParOf" srcId="{377B08F0-DC01-4B8A-87BF-FB8D6114DDD7}" destId="{FBFA623F-FC9A-4CDF-A550-4568C4B3024D}" srcOrd="1" destOrd="0" presId="urn:microsoft.com/office/officeart/2005/8/layout/orgChart1"/>
    <dgm:cxn modelId="{CED7F98D-3540-9B4C-8CF2-5F7435D80C9B}" type="presParOf" srcId="{0BF4223F-F66C-474E-B4FF-7A870B93E6C9}" destId="{7F9C6318-D975-408E-882E-626A13E0B075}" srcOrd="1" destOrd="0" presId="urn:microsoft.com/office/officeart/2005/8/layout/orgChart1"/>
    <dgm:cxn modelId="{2B9270D0-7240-BE44-9880-F7E40FE393B3}" type="presParOf" srcId="{0BF4223F-F66C-474E-B4FF-7A870B93E6C9}" destId="{160B6497-AB08-42C2-9988-17E9A86DF1D4}" srcOrd="2" destOrd="0" presId="urn:microsoft.com/office/officeart/2005/8/layout/orgChart1"/>
    <dgm:cxn modelId="{6440DC3D-6B61-F245-8D88-C4E283A121A8}" type="presParOf" srcId="{6E333BA6-FF82-4AF7-9EE3-9DA5BD8C93C2}" destId="{6186562D-9D87-451C-B39D-E2EA6C78B014}" srcOrd="2" destOrd="0" presId="urn:microsoft.com/office/officeart/2005/8/layout/orgChart1"/>
    <dgm:cxn modelId="{DFA3DAF8-9B92-7A40-9B7C-9B5E62BF6216}" type="presParOf" srcId="{B896385D-9C2B-4F8F-8BE3-FD6E3C69F7D2}" destId="{310D8852-CA93-4236-AD0E-C1EC8901AC70}" srcOrd="4" destOrd="0" presId="urn:microsoft.com/office/officeart/2005/8/layout/orgChart1"/>
    <dgm:cxn modelId="{91A8E268-6AB3-CD4F-9FDA-08B4B6D43938}" type="presParOf" srcId="{B896385D-9C2B-4F8F-8BE3-FD6E3C69F7D2}" destId="{26A035B1-95CF-4758-BE6A-5D4058234B9A}" srcOrd="5" destOrd="0" presId="urn:microsoft.com/office/officeart/2005/8/layout/orgChart1"/>
    <dgm:cxn modelId="{E7BA4F00-B186-D540-A218-6703DDF6919F}" type="presParOf" srcId="{26A035B1-95CF-4758-BE6A-5D4058234B9A}" destId="{9175FDB2-7747-4C72-A853-F0A297203A9F}" srcOrd="0" destOrd="0" presId="urn:microsoft.com/office/officeart/2005/8/layout/orgChart1"/>
    <dgm:cxn modelId="{25383F53-2CCF-6243-81AA-AB2899FFE7E0}" type="presParOf" srcId="{9175FDB2-7747-4C72-A853-F0A297203A9F}" destId="{941F30C1-AAE6-4B5E-A96A-521A9F7B9C94}" srcOrd="0" destOrd="0" presId="urn:microsoft.com/office/officeart/2005/8/layout/orgChart1"/>
    <dgm:cxn modelId="{D5B8CA59-02E3-F548-B96F-9EA691E1493E}" type="presParOf" srcId="{9175FDB2-7747-4C72-A853-F0A297203A9F}" destId="{2C826D85-2951-45C8-9808-A1295A63870F}" srcOrd="1" destOrd="0" presId="urn:microsoft.com/office/officeart/2005/8/layout/orgChart1"/>
    <dgm:cxn modelId="{19C85FEC-AFC0-BF4E-8835-08DD5468BD72}" type="presParOf" srcId="{26A035B1-95CF-4758-BE6A-5D4058234B9A}" destId="{88E146B0-D4F2-496E-8A17-AE696F3810AA}" srcOrd="1" destOrd="0" presId="urn:microsoft.com/office/officeart/2005/8/layout/orgChart1"/>
    <dgm:cxn modelId="{3AC67211-6392-EE43-AD8D-6712DA8D19F7}" type="presParOf" srcId="{88E146B0-D4F2-496E-8A17-AE696F3810AA}" destId="{3538511E-E8BF-43BF-A405-51899F38A6B4}" srcOrd="0" destOrd="0" presId="urn:microsoft.com/office/officeart/2005/8/layout/orgChart1"/>
    <dgm:cxn modelId="{1835CF7F-5E24-B542-817F-086CA12B7CA4}" type="presParOf" srcId="{88E146B0-D4F2-496E-8A17-AE696F3810AA}" destId="{602AF513-FC8E-4F29-8727-F9CC5B474B72}" srcOrd="1" destOrd="0" presId="urn:microsoft.com/office/officeart/2005/8/layout/orgChart1"/>
    <dgm:cxn modelId="{8D6D2819-E6A6-5D4F-B2A1-D7EE5B2B65B4}" type="presParOf" srcId="{602AF513-FC8E-4F29-8727-F9CC5B474B72}" destId="{B0476B09-90B7-44CC-9F94-5ADACDA66B6F}" srcOrd="0" destOrd="0" presId="urn:microsoft.com/office/officeart/2005/8/layout/orgChart1"/>
    <dgm:cxn modelId="{36036E2B-5588-7249-9DB3-FCB019810076}" type="presParOf" srcId="{B0476B09-90B7-44CC-9F94-5ADACDA66B6F}" destId="{B9E84A26-8C82-435C-A098-5E0EAC5545A1}" srcOrd="0" destOrd="0" presId="urn:microsoft.com/office/officeart/2005/8/layout/orgChart1"/>
    <dgm:cxn modelId="{4A762ECF-601C-2B44-BFCE-A54252B7A043}" type="presParOf" srcId="{B0476B09-90B7-44CC-9F94-5ADACDA66B6F}" destId="{D5DEFC12-8EB9-4AF0-A384-DB5700340BFC}" srcOrd="1" destOrd="0" presId="urn:microsoft.com/office/officeart/2005/8/layout/orgChart1"/>
    <dgm:cxn modelId="{BD71839F-E8F1-594F-83B8-7B2DB32678B7}" type="presParOf" srcId="{602AF513-FC8E-4F29-8727-F9CC5B474B72}" destId="{B112A3B4-4AE2-4C39-A6AE-4F40EC86D46D}" srcOrd="1" destOrd="0" presId="urn:microsoft.com/office/officeart/2005/8/layout/orgChart1"/>
    <dgm:cxn modelId="{C687BA28-CEDE-644F-B35F-FBE071A0E968}" type="presParOf" srcId="{602AF513-FC8E-4F29-8727-F9CC5B474B72}" destId="{86920545-B8F2-4D7A-AE1C-F9C3C1CD5748}" srcOrd="2" destOrd="0" presId="urn:microsoft.com/office/officeart/2005/8/layout/orgChart1"/>
    <dgm:cxn modelId="{658BF4FB-B01A-0542-9710-640BB60C7CD2}" type="presParOf" srcId="{88E146B0-D4F2-496E-8A17-AE696F3810AA}" destId="{17228014-4A2F-4483-99D0-F80B987A6C70}" srcOrd="2" destOrd="0" presId="urn:microsoft.com/office/officeart/2005/8/layout/orgChart1"/>
    <dgm:cxn modelId="{2E8580B8-D576-D948-A257-E379186AC5A3}" type="presParOf" srcId="{88E146B0-D4F2-496E-8A17-AE696F3810AA}" destId="{E4E668C1-EBCC-4681-858F-08D42BD5481F}" srcOrd="3" destOrd="0" presId="urn:microsoft.com/office/officeart/2005/8/layout/orgChart1"/>
    <dgm:cxn modelId="{CACA6B58-6787-794B-B463-D618974357C6}" type="presParOf" srcId="{E4E668C1-EBCC-4681-858F-08D42BD5481F}" destId="{2B0A416A-67BF-4E9D-9497-2B0D147D009A}" srcOrd="0" destOrd="0" presId="urn:microsoft.com/office/officeart/2005/8/layout/orgChart1"/>
    <dgm:cxn modelId="{A21FEA83-BB8A-2E4A-84EC-72310AF6BECE}" type="presParOf" srcId="{2B0A416A-67BF-4E9D-9497-2B0D147D009A}" destId="{E899625F-6DB4-495A-A47E-68FB6284C3DF}" srcOrd="0" destOrd="0" presId="urn:microsoft.com/office/officeart/2005/8/layout/orgChart1"/>
    <dgm:cxn modelId="{C2D7784E-8C3C-DF48-BE6D-2D074E6B6F93}" type="presParOf" srcId="{2B0A416A-67BF-4E9D-9497-2B0D147D009A}" destId="{1349ED86-D3BE-4D26-AF85-D5EA90687D36}" srcOrd="1" destOrd="0" presId="urn:microsoft.com/office/officeart/2005/8/layout/orgChart1"/>
    <dgm:cxn modelId="{B7A665AD-9F6F-A44C-BD3F-C571B528B57B}" type="presParOf" srcId="{E4E668C1-EBCC-4681-858F-08D42BD5481F}" destId="{3311F4EA-792E-45C9-BB18-7CEE1AB5A009}" srcOrd="1" destOrd="0" presId="urn:microsoft.com/office/officeart/2005/8/layout/orgChart1"/>
    <dgm:cxn modelId="{5A49D7EB-A51F-234F-92A3-6BEE9AE8D124}" type="presParOf" srcId="{E4E668C1-EBCC-4681-858F-08D42BD5481F}" destId="{48996662-5354-4B4C-9CEA-968517EE8DAF}" srcOrd="2" destOrd="0" presId="urn:microsoft.com/office/officeart/2005/8/layout/orgChart1"/>
    <dgm:cxn modelId="{9263BCE6-877F-8E47-82A5-00395417E790}" type="presParOf" srcId="{88E146B0-D4F2-496E-8A17-AE696F3810AA}" destId="{89A08426-BACD-486D-85CE-2F581CAB76E6}" srcOrd="4" destOrd="0" presId="urn:microsoft.com/office/officeart/2005/8/layout/orgChart1"/>
    <dgm:cxn modelId="{DA55C509-ED47-6041-9E33-34D1A64D459D}" type="presParOf" srcId="{88E146B0-D4F2-496E-8A17-AE696F3810AA}" destId="{E7DFE4FF-3667-411E-8678-E367717192DD}" srcOrd="5" destOrd="0" presId="urn:microsoft.com/office/officeart/2005/8/layout/orgChart1"/>
    <dgm:cxn modelId="{6D551402-1565-E84A-9CE1-F134CA54FC02}" type="presParOf" srcId="{E7DFE4FF-3667-411E-8678-E367717192DD}" destId="{172F91F5-FC91-4BA0-9331-87DAE753704E}" srcOrd="0" destOrd="0" presId="urn:microsoft.com/office/officeart/2005/8/layout/orgChart1"/>
    <dgm:cxn modelId="{5079E320-0A71-AD4D-B32C-EDC23605A7DA}" type="presParOf" srcId="{172F91F5-FC91-4BA0-9331-87DAE753704E}" destId="{7DE4162E-698A-4315-BDAA-2E90E383AC99}" srcOrd="0" destOrd="0" presId="urn:microsoft.com/office/officeart/2005/8/layout/orgChart1"/>
    <dgm:cxn modelId="{D3C359F6-0BE9-0842-A63F-59C25203DE74}" type="presParOf" srcId="{172F91F5-FC91-4BA0-9331-87DAE753704E}" destId="{A57E217D-C2D0-4980-837E-B4669DBA485A}" srcOrd="1" destOrd="0" presId="urn:microsoft.com/office/officeart/2005/8/layout/orgChart1"/>
    <dgm:cxn modelId="{9150BF47-37A3-3A47-A79B-C5C31477A0D5}" type="presParOf" srcId="{E7DFE4FF-3667-411E-8678-E367717192DD}" destId="{3CBD3347-2694-4EFA-8763-A89E58CEF7EE}" srcOrd="1" destOrd="0" presId="urn:microsoft.com/office/officeart/2005/8/layout/orgChart1"/>
    <dgm:cxn modelId="{39A50835-4914-EC4F-B8B7-FFBFFA5C5282}" type="presParOf" srcId="{E7DFE4FF-3667-411E-8678-E367717192DD}" destId="{C9F5EA75-1E88-471B-BEE6-7D27BEC84AE7}" srcOrd="2" destOrd="0" presId="urn:microsoft.com/office/officeart/2005/8/layout/orgChart1"/>
    <dgm:cxn modelId="{55A93F9F-0FA5-054C-8FB2-3E4B54F5EDD0}" type="presParOf" srcId="{26A035B1-95CF-4758-BE6A-5D4058234B9A}" destId="{36B99341-D1DC-4B4D-815E-36C7BE8922FE}" srcOrd="2" destOrd="0" presId="urn:microsoft.com/office/officeart/2005/8/layout/orgChart1"/>
    <dgm:cxn modelId="{B3F76B82-244D-1A47-B6AE-85D6E5729748}" type="presParOf" srcId="{B896385D-9C2B-4F8F-8BE3-FD6E3C69F7D2}" destId="{6D782AEF-6745-4ECA-AF4C-EDC2FC1BD2C4}" srcOrd="6" destOrd="0" presId="urn:microsoft.com/office/officeart/2005/8/layout/orgChart1"/>
    <dgm:cxn modelId="{9A9A6664-1F17-9B46-9B76-6F3B66EB4637}" type="presParOf" srcId="{B896385D-9C2B-4F8F-8BE3-FD6E3C69F7D2}" destId="{254538AA-1F0B-4884-801F-69D07D26024F}" srcOrd="7" destOrd="0" presId="urn:microsoft.com/office/officeart/2005/8/layout/orgChart1"/>
    <dgm:cxn modelId="{5C99D205-E3BA-8145-ABBE-B563CA3FC97C}" type="presParOf" srcId="{254538AA-1F0B-4884-801F-69D07D26024F}" destId="{59200588-3198-4B99-B224-1CE82ECA9A3C}" srcOrd="0" destOrd="0" presId="urn:microsoft.com/office/officeart/2005/8/layout/orgChart1"/>
    <dgm:cxn modelId="{9CCF32B7-992E-7A47-A285-2ED863C27ED5}" type="presParOf" srcId="{59200588-3198-4B99-B224-1CE82ECA9A3C}" destId="{E7DCB711-0FC1-4DBA-993D-477C385244CF}" srcOrd="0" destOrd="0" presId="urn:microsoft.com/office/officeart/2005/8/layout/orgChart1"/>
    <dgm:cxn modelId="{6E2100E6-7BE3-4547-8ED8-E3F6D2A21C3F}" type="presParOf" srcId="{59200588-3198-4B99-B224-1CE82ECA9A3C}" destId="{45182AB6-8E52-45FD-AA35-5ADBC1186B26}" srcOrd="1" destOrd="0" presId="urn:microsoft.com/office/officeart/2005/8/layout/orgChart1"/>
    <dgm:cxn modelId="{F77038A1-9702-BD40-9EB8-F50B5E55A508}" type="presParOf" srcId="{254538AA-1F0B-4884-801F-69D07D26024F}" destId="{C2DD0C7A-AD6A-47E9-A8BE-B121B1F7D09E}" srcOrd="1" destOrd="0" presId="urn:microsoft.com/office/officeart/2005/8/layout/orgChart1"/>
    <dgm:cxn modelId="{57BCC0F3-A942-F949-B287-5CDB017667C4}" type="presParOf" srcId="{C2DD0C7A-AD6A-47E9-A8BE-B121B1F7D09E}" destId="{780DD846-6100-42D5-83BE-835249DDC1D3}" srcOrd="0" destOrd="0" presId="urn:microsoft.com/office/officeart/2005/8/layout/orgChart1"/>
    <dgm:cxn modelId="{072C246A-F1C6-4E48-B296-D584AE71EB68}" type="presParOf" srcId="{C2DD0C7A-AD6A-47E9-A8BE-B121B1F7D09E}" destId="{48744018-D554-4DEC-BC90-54097B297DAE}" srcOrd="1" destOrd="0" presId="urn:microsoft.com/office/officeart/2005/8/layout/orgChart1"/>
    <dgm:cxn modelId="{742B6531-1FFF-0141-9543-0D274AAA3316}" type="presParOf" srcId="{48744018-D554-4DEC-BC90-54097B297DAE}" destId="{17FA8DEA-C69B-4E1A-99A2-455D59B46BD7}" srcOrd="0" destOrd="0" presId="urn:microsoft.com/office/officeart/2005/8/layout/orgChart1"/>
    <dgm:cxn modelId="{EA67C885-CBCF-384A-9967-496FA3EFD22F}" type="presParOf" srcId="{17FA8DEA-C69B-4E1A-99A2-455D59B46BD7}" destId="{61B8801F-D174-40E6-ADA2-65C095E33E78}" srcOrd="0" destOrd="0" presId="urn:microsoft.com/office/officeart/2005/8/layout/orgChart1"/>
    <dgm:cxn modelId="{92FBEE8A-B927-3649-BA52-768F00C0A883}" type="presParOf" srcId="{17FA8DEA-C69B-4E1A-99A2-455D59B46BD7}" destId="{11DC79B6-C131-457E-B5F5-9759CD8D6E4F}" srcOrd="1" destOrd="0" presId="urn:microsoft.com/office/officeart/2005/8/layout/orgChart1"/>
    <dgm:cxn modelId="{0CC62E83-738C-5D46-B876-84610C6F2595}" type="presParOf" srcId="{48744018-D554-4DEC-BC90-54097B297DAE}" destId="{5BF3F692-5E8A-42F6-A07F-8AF9C0AEB31B}" srcOrd="1" destOrd="0" presId="urn:microsoft.com/office/officeart/2005/8/layout/orgChart1"/>
    <dgm:cxn modelId="{6B6C3EBE-D5F0-B245-882E-00112F9EBF52}" type="presParOf" srcId="{48744018-D554-4DEC-BC90-54097B297DAE}" destId="{4BB31DBA-C2AC-4AB0-A75C-8C144B19CAFA}" srcOrd="2" destOrd="0" presId="urn:microsoft.com/office/officeart/2005/8/layout/orgChart1"/>
    <dgm:cxn modelId="{830082A7-ECAD-F046-BE71-BB2C7F402D0A}" type="presParOf" srcId="{C2DD0C7A-AD6A-47E9-A8BE-B121B1F7D09E}" destId="{E8817725-1F5D-4AC7-AD97-2CB73F68A7EF}" srcOrd="2" destOrd="0" presId="urn:microsoft.com/office/officeart/2005/8/layout/orgChart1"/>
    <dgm:cxn modelId="{2DB7B370-9402-8045-8D32-A369D5FB9D1F}" type="presParOf" srcId="{C2DD0C7A-AD6A-47E9-A8BE-B121B1F7D09E}" destId="{FE2C3A1F-8B2C-49EB-9447-B86772BE3420}" srcOrd="3" destOrd="0" presId="urn:microsoft.com/office/officeart/2005/8/layout/orgChart1"/>
    <dgm:cxn modelId="{32223A62-FB96-1547-924A-060E780B6180}" type="presParOf" srcId="{FE2C3A1F-8B2C-49EB-9447-B86772BE3420}" destId="{667C6E73-B7F6-4DC4-891A-7F55A0BE8A0D}" srcOrd="0" destOrd="0" presId="urn:microsoft.com/office/officeart/2005/8/layout/orgChart1"/>
    <dgm:cxn modelId="{243F8509-DED2-4A4B-A02C-809EF9A3833E}" type="presParOf" srcId="{667C6E73-B7F6-4DC4-891A-7F55A0BE8A0D}" destId="{AE67A2B7-52D7-4E83-88C7-0E51F8673B89}" srcOrd="0" destOrd="0" presId="urn:microsoft.com/office/officeart/2005/8/layout/orgChart1"/>
    <dgm:cxn modelId="{A8F98B5A-EC44-7D44-B98F-7EB7460CE3A8}" type="presParOf" srcId="{667C6E73-B7F6-4DC4-891A-7F55A0BE8A0D}" destId="{29E81113-B0CF-4921-AD0E-7F5FC7CAE880}" srcOrd="1" destOrd="0" presId="urn:microsoft.com/office/officeart/2005/8/layout/orgChart1"/>
    <dgm:cxn modelId="{CBAA0439-1609-C241-A357-CE8D11CBD994}" type="presParOf" srcId="{FE2C3A1F-8B2C-49EB-9447-B86772BE3420}" destId="{33FFC78D-EB59-4AEB-A4E1-6A23736EF158}" srcOrd="1" destOrd="0" presId="urn:microsoft.com/office/officeart/2005/8/layout/orgChart1"/>
    <dgm:cxn modelId="{7259D0F9-0893-024D-9DDA-F6E4AA79317C}" type="presParOf" srcId="{FE2C3A1F-8B2C-49EB-9447-B86772BE3420}" destId="{2B744105-8D70-46A0-A37C-01839CA9C7A5}" srcOrd="2" destOrd="0" presId="urn:microsoft.com/office/officeart/2005/8/layout/orgChart1"/>
    <dgm:cxn modelId="{11B2E521-41DD-E24E-872E-2787BBB9AF37}" type="presParOf" srcId="{C2DD0C7A-AD6A-47E9-A8BE-B121B1F7D09E}" destId="{059ED3DF-986C-4A5C-A6BC-4DBF6E7A9472}" srcOrd="4" destOrd="0" presId="urn:microsoft.com/office/officeart/2005/8/layout/orgChart1"/>
    <dgm:cxn modelId="{DAC14285-1528-5E42-BBB0-334E03E7F6B1}" type="presParOf" srcId="{C2DD0C7A-AD6A-47E9-A8BE-B121B1F7D09E}" destId="{F10427C3-A660-494C-A723-A12B7782C093}" srcOrd="5" destOrd="0" presId="urn:microsoft.com/office/officeart/2005/8/layout/orgChart1"/>
    <dgm:cxn modelId="{105D52B7-FC99-444A-920E-40D7D19DFEF9}" type="presParOf" srcId="{F10427C3-A660-494C-A723-A12B7782C093}" destId="{2A9266AE-94DE-4D90-B3E8-1E2F3AB2289C}" srcOrd="0" destOrd="0" presId="urn:microsoft.com/office/officeart/2005/8/layout/orgChart1"/>
    <dgm:cxn modelId="{EF302C25-B15C-7443-8F4B-E4684176277D}" type="presParOf" srcId="{2A9266AE-94DE-4D90-B3E8-1E2F3AB2289C}" destId="{BDB613D6-55B6-41CC-83C8-9F9B5EDCCF30}" srcOrd="0" destOrd="0" presId="urn:microsoft.com/office/officeart/2005/8/layout/orgChart1"/>
    <dgm:cxn modelId="{8F2D7C5A-CC8D-4745-A766-8C5CA455184B}" type="presParOf" srcId="{2A9266AE-94DE-4D90-B3E8-1E2F3AB2289C}" destId="{AA4175F2-99B0-4471-B9AC-62999C620085}" srcOrd="1" destOrd="0" presId="urn:microsoft.com/office/officeart/2005/8/layout/orgChart1"/>
    <dgm:cxn modelId="{23580433-387A-DF4E-B61D-74002AA7A69A}" type="presParOf" srcId="{F10427C3-A660-494C-A723-A12B7782C093}" destId="{B90AFE6C-ABA8-419A-8034-F8A21F47687E}" srcOrd="1" destOrd="0" presId="urn:microsoft.com/office/officeart/2005/8/layout/orgChart1"/>
    <dgm:cxn modelId="{04015FBA-8A46-C24D-9CA1-7A5F06B3EA82}" type="presParOf" srcId="{F10427C3-A660-494C-A723-A12B7782C093}" destId="{AEC95B1B-96F4-4E35-BC2A-ACA081B22FEB}" srcOrd="2" destOrd="0" presId="urn:microsoft.com/office/officeart/2005/8/layout/orgChart1"/>
    <dgm:cxn modelId="{80DFBFA8-2189-AD48-87B5-38015B1E5851}" type="presParOf" srcId="{254538AA-1F0B-4884-801F-69D07D26024F}" destId="{28FB9840-CB47-4ABB-9D90-32A4002AE909}" srcOrd="2" destOrd="0" presId="urn:microsoft.com/office/officeart/2005/8/layout/orgChart1"/>
    <dgm:cxn modelId="{EBC3919B-405C-8349-BAB0-C85FEE1A2DAE}" type="presParOf" srcId="{B896385D-9C2B-4F8F-8BE3-FD6E3C69F7D2}" destId="{E297AAAC-726B-4DC7-ABE7-E3870496E8C9}" srcOrd="8" destOrd="0" presId="urn:microsoft.com/office/officeart/2005/8/layout/orgChart1"/>
    <dgm:cxn modelId="{DB0C2741-1C24-614E-8C7C-0B4B8E359EC7}" type="presParOf" srcId="{B896385D-9C2B-4F8F-8BE3-FD6E3C69F7D2}" destId="{B52433FC-F2FA-4A83-A919-D67AD135CC4D}" srcOrd="9" destOrd="0" presId="urn:microsoft.com/office/officeart/2005/8/layout/orgChart1"/>
    <dgm:cxn modelId="{4487C660-58BF-9B40-ACB7-0F263FC302D7}" type="presParOf" srcId="{B52433FC-F2FA-4A83-A919-D67AD135CC4D}" destId="{85F01A4F-BAE7-4C8A-AD06-91DF326F7E1E}" srcOrd="0" destOrd="0" presId="urn:microsoft.com/office/officeart/2005/8/layout/orgChart1"/>
    <dgm:cxn modelId="{3DDF925B-203E-774F-AD17-80FDBA16BF1E}" type="presParOf" srcId="{85F01A4F-BAE7-4C8A-AD06-91DF326F7E1E}" destId="{276342FC-098D-4F57-A139-37E6893CC683}" srcOrd="0" destOrd="0" presId="urn:microsoft.com/office/officeart/2005/8/layout/orgChart1"/>
    <dgm:cxn modelId="{94CC1427-3846-8349-93C8-AE7B9FB8F78D}" type="presParOf" srcId="{85F01A4F-BAE7-4C8A-AD06-91DF326F7E1E}" destId="{25C02FA3-D186-477B-831B-C08CEE95ED56}" srcOrd="1" destOrd="0" presId="urn:microsoft.com/office/officeart/2005/8/layout/orgChart1"/>
    <dgm:cxn modelId="{8ED26666-F5B8-E846-AA9B-4DFEBF8CD028}" type="presParOf" srcId="{B52433FC-F2FA-4A83-A919-D67AD135CC4D}" destId="{61A958FD-D859-40DE-A134-A14EB13CFE4E}" srcOrd="1" destOrd="0" presId="urn:microsoft.com/office/officeart/2005/8/layout/orgChart1"/>
    <dgm:cxn modelId="{957D0F15-35B2-AD47-8808-6FE67DB8B152}" type="presParOf" srcId="{61A958FD-D859-40DE-A134-A14EB13CFE4E}" destId="{755F18AC-0DFF-4022-BE08-E634D941FA46}" srcOrd="0" destOrd="0" presId="urn:microsoft.com/office/officeart/2005/8/layout/orgChart1"/>
    <dgm:cxn modelId="{73D1A073-C1C8-494C-8208-85A35A60D8F5}" type="presParOf" srcId="{61A958FD-D859-40DE-A134-A14EB13CFE4E}" destId="{C11AC5CE-8C06-46F8-AF03-998F315048B9}" srcOrd="1" destOrd="0" presId="urn:microsoft.com/office/officeart/2005/8/layout/orgChart1"/>
    <dgm:cxn modelId="{F0FDBA43-DC92-ED4D-8A3B-14B05A815286}" type="presParOf" srcId="{C11AC5CE-8C06-46F8-AF03-998F315048B9}" destId="{3AB65E0F-A59C-4FCF-89DD-74A45F9D6325}" srcOrd="0" destOrd="0" presId="urn:microsoft.com/office/officeart/2005/8/layout/orgChart1"/>
    <dgm:cxn modelId="{12BFC48C-1FB4-E642-9B9B-E5C0CC5DEDB9}" type="presParOf" srcId="{3AB65E0F-A59C-4FCF-89DD-74A45F9D6325}" destId="{EE7B8C3C-C1D8-41E9-B513-DCC2CCC1DE27}" srcOrd="0" destOrd="0" presId="urn:microsoft.com/office/officeart/2005/8/layout/orgChart1"/>
    <dgm:cxn modelId="{B5B9294A-7A25-C34A-B367-AFD7B81CF78C}" type="presParOf" srcId="{3AB65E0F-A59C-4FCF-89DD-74A45F9D6325}" destId="{E2AFE6A4-7490-4037-BF5D-13B7B6FD8561}" srcOrd="1" destOrd="0" presId="urn:microsoft.com/office/officeart/2005/8/layout/orgChart1"/>
    <dgm:cxn modelId="{B261FAFF-B0AD-4145-950D-8F61F461121E}" type="presParOf" srcId="{C11AC5CE-8C06-46F8-AF03-998F315048B9}" destId="{7751606D-9396-4AAE-8D9B-62B24AD008AE}" srcOrd="1" destOrd="0" presId="urn:microsoft.com/office/officeart/2005/8/layout/orgChart1"/>
    <dgm:cxn modelId="{C132F07E-A485-DB47-9E29-BD349FFCDEC5}" type="presParOf" srcId="{C11AC5CE-8C06-46F8-AF03-998F315048B9}" destId="{032ACB8A-BBF2-474D-A0AB-5312D9581230}" srcOrd="2" destOrd="0" presId="urn:microsoft.com/office/officeart/2005/8/layout/orgChart1"/>
    <dgm:cxn modelId="{F8B8DFFE-FB28-5040-91FC-91E5F9A300FF}" type="presParOf" srcId="{61A958FD-D859-40DE-A134-A14EB13CFE4E}" destId="{14A7165F-8A10-49B3-A4F8-F30062BADB3C}" srcOrd="2" destOrd="0" presId="urn:microsoft.com/office/officeart/2005/8/layout/orgChart1"/>
    <dgm:cxn modelId="{3D54DE80-60C9-F344-8B17-2615B610D66B}" type="presParOf" srcId="{61A958FD-D859-40DE-A134-A14EB13CFE4E}" destId="{E4C32667-9E65-4740-9802-C6AEE319488C}" srcOrd="3" destOrd="0" presId="urn:microsoft.com/office/officeart/2005/8/layout/orgChart1"/>
    <dgm:cxn modelId="{5731B75E-E03C-364C-BAE7-C9D5524EB479}" type="presParOf" srcId="{E4C32667-9E65-4740-9802-C6AEE319488C}" destId="{407820CE-EEE2-4BC9-94FF-E75640633DBE}" srcOrd="0" destOrd="0" presId="urn:microsoft.com/office/officeart/2005/8/layout/orgChart1"/>
    <dgm:cxn modelId="{75F857E2-4B0D-5A4D-AF28-C7B6AC7833A6}" type="presParOf" srcId="{407820CE-EEE2-4BC9-94FF-E75640633DBE}" destId="{80C24E28-5842-4472-AB6A-B923D221EB80}" srcOrd="0" destOrd="0" presId="urn:microsoft.com/office/officeart/2005/8/layout/orgChart1"/>
    <dgm:cxn modelId="{7321C174-C2D4-444F-A3BA-02582AF14830}" type="presParOf" srcId="{407820CE-EEE2-4BC9-94FF-E75640633DBE}" destId="{A50C75E3-D42F-4154-B4C8-F9A2C89F0134}" srcOrd="1" destOrd="0" presId="urn:microsoft.com/office/officeart/2005/8/layout/orgChart1"/>
    <dgm:cxn modelId="{E347AEB5-45EB-1F47-8121-F401B202DC08}" type="presParOf" srcId="{E4C32667-9E65-4740-9802-C6AEE319488C}" destId="{CD3F76E4-74E0-486C-9C9E-029C011A5231}" srcOrd="1" destOrd="0" presId="urn:microsoft.com/office/officeart/2005/8/layout/orgChart1"/>
    <dgm:cxn modelId="{1A20CB65-98E4-8B48-AA58-74943A19339D}" type="presParOf" srcId="{E4C32667-9E65-4740-9802-C6AEE319488C}" destId="{ACE0739E-3984-48CC-8E67-821C06D6AFC6}" srcOrd="2" destOrd="0" presId="urn:microsoft.com/office/officeart/2005/8/layout/orgChart1"/>
    <dgm:cxn modelId="{40E980CC-CA3E-3040-9139-4F2A8016BDE4}" type="presParOf" srcId="{61A958FD-D859-40DE-A134-A14EB13CFE4E}" destId="{CF725C52-70CD-42DD-945B-5305C2587321}" srcOrd="4" destOrd="0" presId="urn:microsoft.com/office/officeart/2005/8/layout/orgChart1"/>
    <dgm:cxn modelId="{89DDF27B-BE50-D64C-8719-EC1AFCDE0FF7}" type="presParOf" srcId="{61A958FD-D859-40DE-A134-A14EB13CFE4E}" destId="{17E4A8A8-8738-4BAF-BDFF-F36017263E64}" srcOrd="5" destOrd="0" presId="urn:microsoft.com/office/officeart/2005/8/layout/orgChart1"/>
    <dgm:cxn modelId="{64FF81D1-072A-1A46-BF6B-6BC19E383965}" type="presParOf" srcId="{17E4A8A8-8738-4BAF-BDFF-F36017263E64}" destId="{58900E53-B581-4AAB-87C0-F035B5A1021E}" srcOrd="0" destOrd="0" presId="urn:microsoft.com/office/officeart/2005/8/layout/orgChart1"/>
    <dgm:cxn modelId="{E063B931-29D9-AB46-AE60-7297414BEF10}" type="presParOf" srcId="{58900E53-B581-4AAB-87C0-F035B5A1021E}" destId="{FC87C100-3550-402D-A1CE-8086D804D2FE}" srcOrd="0" destOrd="0" presId="urn:microsoft.com/office/officeart/2005/8/layout/orgChart1"/>
    <dgm:cxn modelId="{102627A4-022E-E542-9514-50D391BE5D7A}" type="presParOf" srcId="{58900E53-B581-4AAB-87C0-F035B5A1021E}" destId="{AA9512F3-8D3D-423B-A480-F05033A009E7}" srcOrd="1" destOrd="0" presId="urn:microsoft.com/office/officeart/2005/8/layout/orgChart1"/>
    <dgm:cxn modelId="{AE23A3F6-3970-0D4B-B3F2-D5E55012CBE1}" type="presParOf" srcId="{17E4A8A8-8738-4BAF-BDFF-F36017263E64}" destId="{445C27C1-01B6-456C-B44F-31D443C88EDD}" srcOrd="1" destOrd="0" presId="urn:microsoft.com/office/officeart/2005/8/layout/orgChart1"/>
    <dgm:cxn modelId="{0AD66454-072C-2845-BE06-19E57469F80E}" type="presParOf" srcId="{17E4A8A8-8738-4BAF-BDFF-F36017263E64}" destId="{7034F120-19FE-4420-BEB0-186F6ADB7DB3}" srcOrd="2" destOrd="0" presId="urn:microsoft.com/office/officeart/2005/8/layout/orgChart1"/>
    <dgm:cxn modelId="{66DBAA7F-CBC9-7342-A838-0E000988F12C}" type="presParOf" srcId="{61A958FD-D859-40DE-A134-A14EB13CFE4E}" destId="{2AB19AA0-2E5B-4AED-B39E-EC6351F2FB14}" srcOrd="6" destOrd="0" presId="urn:microsoft.com/office/officeart/2005/8/layout/orgChart1"/>
    <dgm:cxn modelId="{154CD8FD-9B9E-F74F-A9B6-0C931F6252AC}" type="presParOf" srcId="{61A958FD-D859-40DE-A134-A14EB13CFE4E}" destId="{43A07AF8-C016-446C-AA95-E329ED795725}" srcOrd="7" destOrd="0" presId="urn:microsoft.com/office/officeart/2005/8/layout/orgChart1"/>
    <dgm:cxn modelId="{5A21FE7C-B24C-E14F-87F4-83A149178E6F}" type="presParOf" srcId="{43A07AF8-C016-446C-AA95-E329ED795725}" destId="{520C639A-C475-4A35-A4C0-DF2B67470F76}" srcOrd="0" destOrd="0" presId="urn:microsoft.com/office/officeart/2005/8/layout/orgChart1"/>
    <dgm:cxn modelId="{8E5C591E-EE92-7A4B-9475-B82B1D649497}" type="presParOf" srcId="{520C639A-C475-4A35-A4C0-DF2B67470F76}" destId="{9C0615A3-F1D0-4B94-B3B3-F860BB6A70B3}" srcOrd="0" destOrd="0" presId="urn:microsoft.com/office/officeart/2005/8/layout/orgChart1"/>
    <dgm:cxn modelId="{95932FA1-2AC6-6A41-94BD-D2FF3F30A690}" type="presParOf" srcId="{520C639A-C475-4A35-A4C0-DF2B67470F76}" destId="{215207A4-2DCD-48FC-B547-EDFC95636D65}" srcOrd="1" destOrd="0" presId="urn:microsoft.com/office/officeart/2005/8/layout/orgChart1"/>
    <dgm:cxn modelId="{A8FC99C2-6857-CD4E-9BB2-DEA6DBB810BD}" type="presParOf" srcId="{43A07AF8-C016-446C-AA95-E329ED795725}" destId="{32908AF6-2497-4C2B-AB0C-3CDC5F2645B3}" srcOrd="1" destOrd="0" presId="urn:microsoft.com/office/officeart/2005/8/layout/orgChart1"/>
    <dgm:cxn modelId="{7CF9E049-AA0B-2142-A3D0-B16FF61DD775}" type="presParOf" srcId="{43A07AF8-C016-446C-AA95-E329ED795725}" destId="{37CAB864-B7E1-453E-89F7-A90226628F7E}" srcOrd="2" destOrd="0" presId="urn:microsoft.com/office/officeart/2005/8/layout/orgChart1"/>
    <dgm:cxn modelId="{E2A1A40A-17DF-0749-B08A-C0805943C004}" type="presParOf" srcId="{B52433FC-F2FA-4A83-A919-D67AD135CC4D}" destId="{A1A7B67F-8748-4067-9EFB-07E661FCF755}" srcOrd="2" destOrd="0" presId="urn:microsoft.com/office/officeart/2005/8/layout/orgChart1"/>
    <dgm:cxn modelId="{FA195060-2CCE-CB41-AF8B-6029AF2D2141}" type="presParOf" srcId="{70F0A2FC-5ED7-495E-AC73-F2B35F09DEC6}" destId="{199D9A29-F78D-47E5-A3B3-D32FBB08DAA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1" Type="http://schemas.openxmlformats.org/officeDocument/2006/relationships/image" Target="../media/image9.emf"/><Relationship Id="rId2"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2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94.emf"/><Relationship Id="rId4" Type="http://schemas.openxmlformats.org/officeDocument/2006/relationships/image" Target="../media/image195.emf"/><Relationship Id="rId5" Type="http://schemas.openxmlformats.org/officeDocument/2006/relationships/image" Target="../media/image196.emf"/><Relationship Id="rId6" Type="http://schemas.openxmlformats.org/officeDocument/2006/relationships/image" Target="../media/image197.emf"/><Relationship Id="rId1" Type="http://schemas.openxmlformats.org/officeDocument/2006/relationships/image" Target="../media/image192.emf"/><Relationship Id="rId2" Type="http://schemas.openxmlformats.org/officeDocument/2006/relationships/image" Target="../media/image1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image" Target="../media/image17.emf"/><Relationship Id="rId2"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image" Target="../media/image68.png"/><Relationship Id="rId2"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image" Target="../media/image74.png"/><Relationship Id="rId2" Type="http://schemas.openxmlformats.org/officeDocument/2006/relationships/image" Target="../media/image7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atin typeface="Arial" charset="0"/>
                <a:ea typeface="ＭＳ Ｐゴシック" charset="-128"/>
                <a:cs typeface="ＭＳ Ｐゴシック" charset="-128"/>
              </a:defRPr>
            </a:lvl1pPr>
          </a:lstStyle>
          <a:p>
            <a:pPr>
              <a:defRPr/>
            </a:pPr>
            <a:endParaRPr lang="en-US"/>
          </a:p>
        </p:txBody>
      </p:sp>
      <p:sp>
        <p:nvSpPr>
          <p:cNvPr id="12800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atin typeface="Arial" charset="0"/>
                <a:ea typeface="ＭＳ Ｐゴシック" charset="-128"/>
                <a:cs typeface="ＭＳ Ｐゴシック" charset="-128"/>
              </a:defRPr>
            </a:lvl1pPr>
          </a:lstStyle>
          <a:p>
            <a:pPr>
              <a:defRPr/>
            </a:pPr>
            <a:fld id="{274494B4-26F6-554A-8358-0C4EF11C1049}" type="datetime1">
              <a:rPr lang="en-US"/>
              <a:pPr>
                <a:defRPr/>
              </a:pPr>
              <a:t>6/11/15</a:t>
            </a:fld>
            <a:endParaRPr lang="en-US"/>
          </a:p>
        </p:txBody>
      </p:sp>
      <p:sp>
        <p:nvSpPr>
          <p:cNvPr id="12800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atin typeface="Arial" charset="0"/>
                <a:ea typeface="ＭＳ Ｐゴシック" charset="-128"/>
                <a:cs typeface="ＭＳ Ｐゴシック" charset="-128"/>
              </a:defRPr>
            </a:lvl1pPr>
          </a:lstStyle>
          <a:p>
            <a:pPr>
              <a:defRPr/>
            </a:pPr>
            <a:endParaRPr lang="en-US"/>
          </a:p>
        </p:txBody>
      </p:sp>
      <p:sp>
        <p:nvSpPr>
          <p:cNvPr id="12800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atin typeface="Arial" charset="0"/>
                <a:ea typeface="ＭＳ Ｐゴシック" charset="-128"/>
                <a:cs typeface="ＭＳ Ｐゴシック" charset="-128"/>
              </a:defRPr>
            </a:lvl1pPr>
          </a:lstStyle>
          <a:p>
            <a:pPr>
              <a:defRPr/>
            </a:pPr>
            <a:fld id="{003556E3-5805-7A44-A250-6D5293924ABF}" type="slidenum">
              <a:rPr lang="en-US"/>
              <a:pPr>
                <a:defRPr/>
              </a:pPr>
              <a:t>‹#›</a:t>
            </a:fld>
            <a:endParaRPr lang="en-US"/>
          </a:p>
        </p:txBody>
      </p:sp>
    </p:spTree>
    <p:extLst>
      <p:ext uri="{BB962C8B-B14F-4D97-AF65-F5344CB8AC3E}">
        <p14:creationId xmlns:p14="http://schemas.microsoft.com/office/powerpoint/2010/main" val="1701045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Arial" charset="0"/>
                <a:ea typeface="ＭＳ Ｐゴシック" charset="-128"/>
                <a:cs typeface="ＭＳ Ｐゴシック" charset="-128"/>
              </a:defRPr>
            </a:lvl1pPr>
          </a:lstStyle>
          <a:p>
            <a:pPr>
              <a:defRPr/>
            </a:pPr>
            <a:fld id="{837EB35C-1235-0C49-950B-2F13F141B371}" type="datetime1">
              <a:rPr lang="en-US"/>
              <a:pPr>
                <a:defRPr/>
              </a:pPr>
              <a:t>6/11/15</a:t>
            </a:fld>
            <a:endParaRPr lang="en-US"/>
          </a:p>
        </p:txBody>
      </p:sp>
      <p:sp>
        <p:nvSpPr>
          <p:cNvPr id="14340" name="Slide Image Placeholder 3"/>
          <p:cNvSpPr>
            <a:spLocks noGrp="1" noRot="1" noChangeAspect="1"/>
          </p:cNvSpPr>
          <p:nvPr>
            <p:ph type="sldImg" idx="2"/>
          </p:nvPr>
        </p:nvSpPr>
        <p:spPr bwMode="auto">
          <a:xfrm>
            <a:off x="1257300" y="720725"/>
            <a:ext cx="4800600" cy="3600450"/>
          </a:xfrm>
          <a:prstGeom prst="rect">
            <a:avLst/>
          </a:prstGeom>
          <a:noFill/>
          <a:ln w="12700">
            <a:solidFill>
              <a:srgbClr val="000000"/>
            </a:solidFill>
            <a:miter lim="800000"/>
            <a:headEnd/>
            <a:tailEnd/>
          </a:ln>
        </p:spPr>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Arial" charset="0"/>
                <a:ea typeface="ＭＳ Ｐゴシック" charset="-128"/>
                <a:cs typeface="ＭＳ Ｐゴシック" charset="-128"/>
              </a:defRPr>
            </a:lvl1pPr>
          </a:lstStyle>
          <a:p>
            <a:pPr>
              <a:defRPr/>
            </a:pPr>
            <a:fld id="{C9EC6C03-F75A-714D-AF74-2DA4224AABE2}" type="slidenum">
              <a:rPr lang="en-US"/>
              <a:pPr>
                <a:defRPr/>
              </a:pPr>
              <a:t>‹#›</a:t>
            </a:fld>
            <a:endParaRPr lang="en-US"/>
          </a:p>
        </p:txBody>
      </p:sp>
    </p:spTree>
    <p:extLst>
      <p:ext uri="{BB962C8B-B14F-4D97-AF65-F5344CB8AC3E}">
        <p14:creationId xmlns:p14="http://schemas.microsoft.com/office/powerpoint/2010/main" val="12040163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995363" y="4589463"/>
            <a:ext cx="5322887" cy="4338637"/>
          </a:xfrm>
          <a:noFill/>
          <a:ln/>
        </p:spPr>
        <p:txBody>
          <a:bodyPr lIns="95979" tIns="48832" rIns="95979" bIns="48832"/>
          <a:lstStyle/>
          <a:p>
            <a:pPr eaLnBrk="1" hangingPunct="1">
              <a:spcBef>
                <a:spcPct val="0"/>
              </a:spcBef>
            </a:pPr>
            <a:endParaRPr lang="en-US">
              <a:ea typeface="ＭＳ Ｐゴシック" pitchFamily="-112" charset="-128"/>
              <a:cs typeface="ＭＳ Ｐゴシック" pitchFamily="-112" charset="-128"/>
            </a:endParaRPr>
          </a:p>
        </p:txBody>
      </p:sp>
      <p:sp>
        <p:nvSpPr>
          <p:cNvPr id="16387" name="Rectangle 3"/>
          <p:cNvSpPr>
            <a:spLocks noGrp="1" noRot="1" noChangeAspect="1" noChangeArrowheads="1" noTextEdit="1"/>
          </p:cNvSpPr>
          <p:nvPr>
            <p:ph type="sldImg"/>
          </p:nvPr>
        </p:nvSpPr>
        <p:spPr>
          <a:xfrm>
            <a:off x="1265238" y="725488"/>
            <a:ext cx="4784725" cy="3587750"/>
          </a:xfrm>
          <a:ln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Rot="1" noChangeAspect="1" noChangeArrowheads="1"/>
          </p:cNvSpPr>
          <p:nvPr>
            <p:ph type="sldImg"/>
          </p:nvPr>
        </p:nvSpPr>
        <p:spPr>
          <a:xfrm>
            <a:off x="1265238" y="725488"/>
            <a:ext cx="4784725" cy="3587750"/>
          </a:xfrm>
          <a:solidFill>
            <a:srgbClr val="FFFFFF"/>
          </a:solidFill>
          <a:ln/>
        </p:spPr>
      </p:sp>
      <p:sp>
        <p:nvSpPr>
          <p:cNvPr id="34819"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Rot="1" noChangeAspect="1" noChangeArrowheads="1"/>
          </p:cNvSpPr>
          <p:nvPr>
            <p:ph type="sldImg"/>
          </p:nvPr>
        </p:nvSpPr>
        <p:spPr>
          <a:xfrm>
            <a:off x="1265238" y="725488"/>
            <a:ext cx="4784725" cy="3587750"/>
          </a:xfrm>
          <a:solidFill>
            <a:srgbClr val="FFFFFF"/>
          </a:solidFill>
          <a:ln/>
        </p:spPr>
      </p:sp>
      <p:sp>
        <p:nvSpPr>
          <p:cNvPr id="34819"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Rot="1" noChangeAspect="1" noChangeArrowheads="1"/>
          </p:cNvSpPr>
          <p:nvPr>
            <p:ph type="sldImg"/>
          </p:nvPr>
        </p:nvSpPr>
        <p:spPr>
          <a:xfrm>
            <a:off x="1265238" y="725488"/>
            <a:ext cx="4784725" cy="3587750"/>
          </a:xfrm>
          <a:solidFill>
            <a:srgbClr val="FFFFFF"/>
          </a:solidFill>
          <a:ln/>
        </p:spPr>
      </p:sp>
      <p:sp>
        <p:nvSpPr>
          <p:cNvPr id="34819"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257300" y="719138"/>
            <a:ext cx="4802188" cy="3602037"/>
          </a:xfrm>
          <a:solidFill>
            <a:srgbClr val="FFFFFF"/>
          </a:solidFill>
          <a:ln/>
        </p:spPr>
      </p:sp>
      <p:sp>
        <p:nvSpPr>
          <p:cNvPr id="30723" name="Rectangle 3"/>
          <p:cNvSpPr>
            <a:spLocks noGrp="1" noChangeArrowheads="1"/>
          </p:cNvSpPr>
          <p:nvPr>
            <p:ph type="body" idx="1"/>
          </p:nvPr>
        </p:nvSpPr>
        <p:spPr>
          <a:xfrm>
            <a:off x="974725" y="4560888"/>
            <a:ext cx="5365750" cy="4321175"/>
          </a:xfrm>
          <a:solidFill>
            <a:srgbClr val="FFFFFF"/>
          </a:solidFill>
          <a:ln>
            <a:solidFill>
              <a:srgbClr val="000000"/>
            </a:solidFill>
          </a:ln>
        </p:spPr>
        <p:txBody>
          <a:bodyPr lIns="95182" tIns="47591" rIns="95182" bIns="47591"/>
          <a:lstStyle/>
          <a:p>
            <a:pPr eaLnBrk="1" hangingPunct="1">
              <a:spcBef>
                <a:spcPct val="0"/>
              </a:spcBef>
            </a:pPr>
            <a:r>
              <a:rPr lang="en-US">
                <a:ea typeface="ＭＳ Ｐゴシック" pitchFamily="-112" charset="-128"/>
                <a:cs typeface="ＭＳ Ｐゴシック" pitchFamily="-112" charset="-128"/>
              </a:rPr>
              <a:t>Another way to look at the this concept of driving the different load configurations is shown here.</a:t>
            </a:r>
          </a:p>
          <a:p>
            <a:pPr eaLnBrk="1" hangingPunct="1">
              <a:spcBef>
                <a:spcPct val="0"/>
              </a:spcBef>
            </a:pPr>
            <a:r>
              <a:rPr lang="en-US">
                <a:ea typeface="ＭＳ Ｐゴシック" pitchFamily="-112" charset="-128"/>
                <a:cs typeface="ＭＳ Ｐゴシック" pitchFamily="-112" charset="-128"/>
              </a:rPr>
              <a:t>Start with high current</a:t>
            </a:r>
          </a:p>
          <a:p>
            <a:pPr eaLnBrk="1" hangingPunct="1">
              <a:spcBef>
                <a:spcPct val="0"/>
              </a:spcBef>
            </a:pPr>
            <a:r>
              <a:rPr lang="en-US">
                <a:ea typeface="ＭＳ Ｐゴシック" pitchFamily="-112" charset="-128"/>
                <a:cs typeface="ＭＳ Ｐゴシック" pitchFamily="-112" charset="-128"/>
              </a:rPr>
              <a:t>LHS – Z-pinch x-ray source</a:t>
            </a:r>
          </a:p>
          <a:p>
            <a:pPr eaLnBrk="1" hangingPunct="1">
              <a:spcBef>
                <a:spcPct val="0"/>
              </a:spcBef>
            </a:pPr>
            <a:r>
              <a:rPr lang="en-US">
                <a:ea typeface="ＭＳ Ｐゴシック" pitchFamily="-112" charset="-128"/>
                <a:cs typeface="ＭＳ Ｐゴシック" pitchFamily="-112" charset="-128"/>
              </a:rPr>
              <a:t>	explain how a z-pinch works</a:t>
            </a:r>
          </a:p>
          <a:p>
            <a:pPr eaLnBrk="1" hangingPunct="1">
              <a:spcBef>
                <a:spcPct val="0"/>
              </a:spcBef>
            </a:pPr>
            <a:r>
              <a:rPr lang="en-US">
                <a:ea typeface="ＭＳ Ｐゴシック" pitchFamily="-112" charset="-128"/>
                <a:cs typeface="ＭＳ Ｐゴシック" pitchFamily="-112" charset="-128"/>
              </a:rPr>
              <a:t>	there are many different applications that utilize this x-ray source</a:t>
            </a:r>
          </a:p>
          <a:p>
            <a:pPr eaLnBrk="1" hangingPunct="1">
              <a:spcBef>
                <a:spcPct val="0"/>
              </a:spcBef>
            </a:pPr>
            <a:r>
              <a:rPr lang="en-US">
                <a:ea typeface="ＭＳ Ｐゴシック" pitchFamily="-112" charset="-128"/>
                <a:cs typeface="ＭＳ Ｐゴシック" pitchFamily="-112" charset="-128"/>
              </a:rPr>
              <a:t>RHS – magnetic pressure, or direct drive  -- come back to this later</a:t>
            </a:r>
          </a:p>
          <a:p>
            <a:pPr eaLnBrk="1" hangingPunct="1">
              <a:spcBef>
                <a:spcPct val="0"/>
              </a:spcBef>
            </a:pPr>
            <a:endParaRPr lang="en-US">
              <a:ea typeface="ＭＳ Ｐゴシック" pitchFamily="-112" charset="-128"/>
              <a:cs typeface="ＭＳ Ｐゴシック" pitchFamily="-112" charset="-128"/>
            </a:endParaRPr>
          </a:p>
          <a:p>
            <a:pPr eaLnBrk="1" hangingPunct="1">
              <a:spcBef>
                <a:spcPct val="0"/>
              </a:spcBef>
            </a:pPr>
            <a:r>
              <a:rPr lang="en-US">
                <a:ea typeface="ＭＳ Ｐゴシック" pitchFamily="-112" charset="-128"/>
                <a:cs typeface="ＭＳ Ｐゴシック" pitchFamily="-112" charset="-128"/>
              </a:rPr>
              <a:t>I will briefly talk about these three different areas of applications, and start with ICF</a:t>
            </a:r>
          </a:p>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spectroscopic</a:t>
            </a:r>
            <a:r>
              <a:rPr lang="en-US" baseline="0" dirty="0" smtClean="0"/>
              <a:t> techniques have been applied to a very broad range of plasmas.  This is a phase-space plot of plasma temperature vs. density showing the nominal conditions of a variety of laboratory and space plasmas. In the last 10 years, people have begun delineating a range of plasma conditions called the ‘High Energy Density Regime,’ which has been defined as plasmas with a total energy density of &gt; 1011 J/m3, which corresponds to a pressure of 1 Mbar.  Spectroscopy has been successfully applied to determine the conditions of every plasma represented here including those in the high energy density regime. One exception of course being the interior of hot neutron stars.</a:t>
            </a:r>
            <a:endParaRPr lang="en-US" dirty="0"/>
          </a:p>
        </p:txBody>
      </p:sp>
      <p:sp>
        <p:nvSpPr>
          <p:cNvPr id="4" name="Slide Number Placeholder 3"/>
          <p:cNvSpPr>
            <a:spLocks noGrp="1"/>
          </p:cNvSpPr>
          <p:nvPr>
            <p:ph type="sldNum" sz="quarter" idx="10"/>
          </p:nvPr>
        </p:nvSpPr>
        <p:spPr/>
        <p:txBody>
          <a:bodyPr/>
          <a:lstStyle/>
          <a:p>
            <a:pPr>
              <a:defRPr/>
            </a:pPr>
            <a:fld id="{5D4AB213-FFFF-4A2E-BB57-707DF3AEA003}"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dirty="0" smtClean="0"/>
              <a:t>This</a:t>
            </a:r>
            <a:r>
              <a:rPr lang="en-US" baseline="0" dirty="0" smtClean="0"/>
              <a:t> review focuses on the application of spectroscopy in pulsed power produced plasmas.  This was chosen because Pulsed Power can produce a broad range of plasma conditions from the cool and diffuse to the very hot and dense.</a:t>
            </a:r>
            <a:endParaRPr lang="en-US" dirty="0" smtClean="0"/>
          </a:p>
        </p:txBody>
      </p:sp>
      <p:sp>
        <p:nvSpPr>
          <p:cNvPr id="97284" name="Slide Number Placeholder 3"/>
          <p:cNvSpPr>
            <a:spLocks noGrp="1"/>
          </p:cNvSpPr>
          <p:nvPr>
            <p:ph type="sldNum" sz="quarter" idx="5"/>
          </p:nvPr>
        </p:nvSpPr>
        <p:spPr>
          <a:noFill/>
        </p:spPr>
        <p:txBody>
          <a:bodyPr/>
          <a:lstStyle/>
          <a:p>
            <a:fld id="{9B2232F8-93D1-4F7C-A375-DE00405CF8D3}" type="slidenum">
              <a:rPr lang="en-US" smtClean="0">
                <a:solidFill>
                  <a:prstClr val="black"/>
                </a:solidFill>
              </a:rPr>
              <a:pPr/>
              <a:t>19</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p:cNvSpPr>
          <p:nvPr>
            <p:ph type="sldImg"/>
          </p:nvPr>
        </p:nvSpPr>
        <p:spPr>
          <a:ln/>
        </p:spPr>
      </p:sp>
      <p:sp>
        <p:nvSpPr>
          <p:cNvPr id="43011"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Rot="1" noChangeAspect="1" noChangeArrowheads="1" noTextEdit="1"/>
          </p:cNvSpPr>
          <p:nvPr>
            <p:ph type="sldImg"/>
          </p:nvPr>
        </p:nvSpPr>
        <p:spPr>
          <a:ln/>
        </p:spPr>
      </p:sp>
      <p:sp>
        <p:nvSpPr>
          <p:cNvPr id="18435" name="Rectangle 1027"/>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p:cNvSpPr>
          <p:nvPr>
            <p:ph type="sldImg"/>
          </p:nvPr>
        </p:nvSpPr>
        <p:spPr>
          <a:ln/>
        </p:spPr>
      </p:sp>
      <p:sp>
        <p:nvSpPr>
          <p:cNvPr id="45059"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premier pulsed power facility in the world for studies in HED science is the Z facility at Sandia.  It stores up to 25 MJ of electrical energy; produces up to 100 TW of electrical power; Delivers &gt; 24 MA of current to a Z-pinch load; and can produce x-ray powers &gt; 300 TW with a total energy &gt; 2 MJ.  This technology is ~10% efficient in the conversion of stored electrical energy to X-ray emission energy.</a:t>
            </a:r>
            <a:endParaRPr lang="en-US" dirty="0"/>
          </a:p>
        </p:txBody>
      </p:sp>
      <p:sp>
        <p:nvSpPr>
          <p:cNvPr id="4" name="Slide Number Placeholder 3"/>
          <p:cNvSpPr>
            <a:spLocks noGrp="1"/>
          </p:cNvSpPr>
          <p:nvPr>
            <p:ph type="sldNum" sz="quarter" idx="10"/>
          </p:nvPr>
        </p:nvSpPr>
        <p:spPr/>
        <p:txBody>
          <a:bodyPr/>
          <a:lstStyle/>
          <a:p>
            <a:pPr>
              <a:defRPr/>
            </a:pPr>
            <a:fld id="{5D4AB213-FFFF-4A2E-BB57-707DF3AEA003}" type="slidenum">
              <a:rPr lang="en-US" smtClean="0">
                <a:solidFill>
                  <a:prstClr val="black"/>
                </a:solidFill>
              </a:rPr>
              <a:pPr>
                <a:defRPr/>
              </a:pPr>
              <a:t>22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257300" y="719138"/>
            <a:ext cx="4802188" cy="3602037"/>
          </a:xfrm>
          <a:solidFill>
            <a:srgbClr val="FFFFFF"/>
          </a:solidFill>
          <a:ln/>
        </p:spPr>
      </p:sp>
      <p:sp>
        <p:nvSpPr>
          <p:cNvPr id="49155" name="Rectangle 3"/>
          <p:cNvSpPr>
            <a:spLocks noGrp="1" noChangeArrowheads="1"/>
          </p:cNvSpPr>
          <p:nvPr>
            <p:ph type="body" idx="1"/>
          </p:nvPr>
        </p:nvSpPr>
        <p:spPr>
          <a:xfrm>
            <a:off x="974725" y="4560888"/>
            <a:ext cx="5365750" cy="4321175"/>
          </a:xfrm>
          <a:solidFill>
            <a:srgbClr val="FFFFFF"/>
          </a:solidFill>
          <a:ln>
            <a:solidFill>
              <a:srgbClr val="000000"/>
            </a:solidFill>
          </a:ln>
        </p:spPr>
        <p:txBody>
          <a:bodyPr lIns="95182" tIns="47591" rIns="95182" bIns="47591"/>
          <a:lstStyle/>
          <a:p>
            <a:pPr eaLnBrk="1" hangingPunct="1">
              <a:spcBef>
                <a:spcPct val="0"/>
              </a:spcBef>
            </a:pPr>
            <a:r>
              <a:rPr lang="en-US">
                <a:ea typeface="ＭＳ Ｐゴシック" pitchFamily="-112" charset="-128"/>
                <a:cs typeface="ＭＳ Ｐゴシック" pitchFamily="-112" charset="-128"/>
              </a:rPr>
              <a:t>The core is pulsed power – which is basically the compression of energy in space and time.</a:t>
            </a:r>
          </a:p>
          <a:p>
            <a:pPr eaLnBrk="1" hangingPunct="1">
              <a:spcBef>
                <a:spcPct val="0"/>
              </a:spcBef>
            </a:pPr>
            <a:r>
              <a:rPr lang="en-US">
                <a:ea typeface="ＭＳ Ｐゴシック" pitchFamily="-112" charset="-128"/>
                <a:cs typeface="ＭＳ Ｐゴシック" pitchFamily="-112" charset="-128"/>
              </a:rPr>
              <a:t>Read title</a:t>
            </a:r>
          </a:p>
          <a:p>
            <a:pPr eaLnBrk="1" hangingPunct="1">
              <a:spcBef>
                <a:spcPct val="0"/>
              </a:spcBef>
            </a:pPr>
            <a:r>
              <a:rPr lang="en-US">
                <a:ea typeface="ＭＳ Ｐゴシック" pitchFamily="-112" charset="-128"/>
                <a:cs typeface="ＭＳ Ｐゴシック" pitchFamily="-112" charset="-128"/>
              </a:rPr>
              <a:t>The figure is a representation of the Z machine, which you will tour after this presentation.</a:t>
            </a:r>
          </a:p>
          <a:p>
            <a:pPr eaLnBrk="1" hangingPunct="1">
              <a:spcBef>
                <a:spcPct val="0"/>
              </a:spcBef>
            </a:pPr>
            <a:r>
              <a:rPr lang="en-US">
                <a:ea typeface="ＭＳ Ｐゴシック" pitchFamily="-112" charset="-128"/>
                <a:cs typeface="ＭＳ Ｐゴシック" pitchFamily="-112" charset="-128"/>
              </a:rPr>
              <a:t>Plot shows compression in time; figure represents compression in space.</a:t>
            </a:r>
          </a:p>
          <a:p>
            <a:pPr eaLnBrk="1" hangingPunct="1">
              <a:spcBef>
                <a:spcPct val="0"/>
              </a:spcBef>
            </a:pPr>
            <a:r>
              <a:rPr lang="en-US">
                <a:ea typeface="ＭＳ Ｐゴシック" pitchFamily="-112" charset="-128"/>
                <a:cs typeface="ＭＳ Ｐゴシック" pitchFamily="-112" charset="-128"/>
              </a:rPr>
              <a:t>Power vs. time – note different plots</a:t>
            </a:r>
          </a:p>
          <a:p>
            <a:pPr eaLnBrk="1" hangingPunct="1">
              <a:spcBef>
                <a:spcPct val="0"/>
              </a:spcBef>
            </a:pPr>
            <a:r>
              <a:rPr lang="en-US">
                <a:ea typeface="ＭＳ Ｐゴシック" pitchFamily="-112" charset="-128"/>
                <a:cs typeface="ＭＳ Ｐゴシック" pitchFamily="-112" charset="-128"/>
              </a:rPr>
              <a:t>Comment on x-ray output – conversion efficiency – low cost</a:t>
            </a:r>
          </a:p>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p:cNvSpPr>
          <p:nvPr>
            <p:ph type="sldImg"/>
          </p:nvPr>
        </p:nvSpPr>
        <p:spPr>
          <a:ln/>
        </p:spPr>
      </p:sp>
      <p:sp>
        <p:nvSpPr>
          <p:cNvPr id="51203"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spect="1" noChangeArrowheads="1" noTextEdit="1"/>
          </p:cNvSpPr>
          <p:nvPr>
            <p:ph type="sldImg"/>
          </p:nvPr>
        </p:nvSpPr>
        <p:spPr>
          <a:xfrm>
            <a:off x="1257300" y="719138"/>
            <a:ext cx="4802188" cy="3602037"/>
          </a:xfrm>
          <a:solidFill>
            <a:srgbClr val="FFFFFF"/>
          </a:solidFill>
          <a:ln/>
        </p:spPr>
      </p:sp>
      <p:sp>
        <p:nvSpPr>
          <p:cNvPr id="69635" name="Rectangle 1027"/>
          <p:cNvSpPr>
            <a:spLocks noGrp="1" noChangeArrowheads="1"/>
          </p:cNvSpPr>
          <p:nvPr>
            <p:ph type="body" idx="1"/>
          </p:nvPr>
        </p:nvSpPr>
        <p:spPr>
          <a:xfrm>
            <a:off x="974725" y="4560888"/>
            <a:ext cx="5365750" cy="4321175"/>
          </a:xfrm>
          <a:solidFill>
            <a:srgbClr val="FFFFFF"/>
          </a:solidFill>
          <a:ln>
            <a:solidFill>
              <a:srgbClr val="000000"/>
            </a:solidFill>
          </a:ln>
        </p:spPr>
        <p:txBody>
          <a:bodyPr lIns="95182" tIns="47591" rIns="95182" bIns="47591"/>
          <a:lstStyle/>
          <a:p>
            <a:pPr eaLnBrk="1" hangingPunct="1">
              <a:spcBef>
                <a:spcPct val="0"/>
              </a:spcBef>
            </a:pPr>
            <a:r>
              <a:rPr lang="en-US">
                <a:ea typeface="ＭＳ Ｐゴシック" pitchFamily="-112" charset="-128"/>
                <a:cs typeface="ＭＳ Ｐゴシック" pitchFamily="-112" charset="-128"/>
              </a:rPr>
              <a:t>Another way to look at the this concept of driving the different load configurations is shown here.</a:t>
            </a:r>
          </a:p>
          <a:p>
            <a:pPr eaLnBrk="1" hangingPunct="1">
              <a:spcBef>
                <a:spcPct val="0"/>
              </a:spcBef>
            </a:pPr>
            <a:r>
              <a:rPr lang="en-US">
                <a:ea typeface="ＭＳ Ｐゴシック" pitchFamily="-112" charset="-128"/>
                <a:cs typeface="ＭＳ Ｐゴシック" pitchFamily="-112" charset="-128"/>
              </a:rPr>
              <a:t>Start with high current</a:t>
            </a:r>
          </a:p>
          <a:p>
            <a:pPr eaLnBrk="1" hangingPunct="1">
              <a:spcBef>
                <a:spcPct val="0"/>
              </a:spcBef>
            </a:pPr>
            <a:r>
              <a:rPr lang="en-US">
                <a:ea typeface="ＭＳ Ｐゴシック" pitchFamily="-112" charset="-128"/>
                <a:cs typeface="ＭＳ Ｐゴシック" pitchFamily="-112" charset="-128"/>
              </a:rPr>
              <a:t>LHS – Z-pinch x-ray source</a:t>
            </a:r>
          </a:p>
          <a:p>
            <a:pPr eaLnBrk="1" hangingPunct="1">
              <a:spcBef>
                <a:spcPct val="0"/>
              </a:spcBef>
            </a:pPr>
            <a:r>
              <a:rPr lang="en-US">
                <a:ea typeface="ＭＳ Ｐゴシック" pitchFamily="-112" charset="-128"/>
                <a:cs typeface="ＭＳ Ｐゴシック" pitchFamily="-112" charset="-128"/>
              </a:rPr>
              <a:t>	explain how a z-pinch works</a:t>
            </a:r>
          </a:p>
          <a:p>
            <a:pPr eaLnBrk="1" hangingPunct="1">
              <a:spcBef>
                <a:spcPct val="0"/>
              </a:spcBef>
            </a:pPr>
            <a:r>
              <a:rPr lang="en-US">
                <a:ea typeface="ＭＳ Ｐゴシック" pitchFamily="-112" charset="-128"/>
                <a:cs typeface="ＭＳ Ｐゴシック" pitchFamily="-112" charset="-128"/>
              </a:rPr>
              <a:t>	there are many different applications that utilize this x-ray source</a:t>
            </a:r>
          </a:p>
          <a:p>
            <a:pPr eaLnBrk="1" hangingPunct="1">
              <a:spcBef>
                <a:spcPct val="0"/>
              </a:spcBef>
            </a:pPr>
            <a:r>
              <a:rPr lang="en-US">
                <a:ea typeface="ＭＳ Ｐゴシック" pitchFamily="-112" charset="-128"/>
                <a:cs typeface="ＭＳ Ｐゴシック" pitchFamily="-112" charset="-128"/>
              </a:rPr>
              <a:t>RHS – magnetic pressure, or direct drive  -- come back to this later</a:t>
            </a:r>
          </a:p>
          <a:p>
            <a:pPr eaLnBrk="1" hangingPunct="1">
              <a:spcBef>
                <a:spcPct val="0"/>
              </a:spcBef>
            </a:pPr>
            <a:endParaRPr lang="en-US">
              <a:ea typeface="ＭＳ Ｐゴシック" pitchFamily="-112" charset="-128"/>
              <a:cs typeface="ＭＳ Ｐゴシック" pitchFamily="-112" charset="-128"/>
            </a:endParaRPr>
          </a:p>
          <a:p>
            <a:pPr eaLnBrk="1" hangingPunct="1">
              <a:spcBef>
                <a:spcPct val="0"/>
              </a:spcBef>
            </a:pPr>
            <a:r>
              <a:rPr lang="en-US">
                <a:ea typeface="ＭＳ Ｐゴシック" pitchFamily="-112" charset="-128"/>
                <a:cs typeface="ＭＳ Ｐゴシック" pitchFamily="-112" charset="-128"/>
              </a:rPr>
              <a:t>I will briefly talk about these three different areas of applications, and start with ICF</a:t>
            </a:r>
          </a:p>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p:cNvSpPr>
          <p:nvPr>
            <p:ph type="sldImg"/>
          </p:nvPr>
        </p:nvSpPr>
        <p:spPr>
          <a:xfrm>
            <a:off x="1265238" y="725488"/>
            <a:ext cx="4784725" cy="3587750"/>
          </a:xfrm>
          <a:solidFill>
            <a:srgbClr val="FFFFFF"/>
          </a:solidFill>
          <a:ln/>
        </p:spPr>
      </p:sp>
      <p:sp>
        <p:nvSpPr>
          <p:cNvPr id="71683" name="Rectangle 3"/>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096963" y="598488"/>
            <a:ext cx="5126037" cy="3844925"/>
          </a:xfrm>
          <a:solidFill>
            <a:srgbClr val="FFFFFF"/>
          </a:solidFill>
          <a:ln/>
        </p:spPr>
      </p:sp>
      <p:sp>
        <p:nvSpPr>
          <p:cNvPr id="73731" name="Rectangle 3"/>
          <p:cNvSpPr>
            <a:spLocks noGrp="1" noChangeArrowheads="1"/>
          </p:cNvSpPr>
          <p:nvPr>
            <p:ph type="body" idx="1"/>
          </p:nvPr>
        </p:nvSpPr>
        <p:spPr>
          <a:xfrm>
            <a:off x="973138" y="4559300"/>
            <a:ext cx="5368925" cy="4322763"/>
          </a:xfrm>
          <a:solidFill>
            <a:srgbClr val="FFFFFF"/>
          </a:solidFill>
          <a:ln>
            <a:solidFill>
              <a:srgbClr val="000000"/>
            </a:solidFill>
          </a:ln>
        </p:spPr>
        <p:txBody>
          <a:bodyPr/>
          <a:lstStyle/>
          <a:p>
            <a:pPr eaLnBrk="1" hangingPunct="1">
              <a:spcBef>
                <a:spcPct val="0"/>
              </a:spcBef>
            </a:pPr>
            <a:r>
              <a:rPr lang="en-US">
                <a:ea typeface="ＭＳ Ｐゴシック" pitchFamily="-112" charset="-128"/>
                <a:cs typeface="ＭＳ Ｐゴシック" pitchFamily="-112" charset="-128"/>
              </a:rPr>
              <a:t>Speak to stages as if this were a wire array-</a:t>
            </a:r>
          </a:p>
          <a:p>
            <a:pPr eaLnBrk="1" hangingPunct="1">
              <a:spcBef>
                <a:spcPct val="0"/>
              </a:spcBef>
            </a:pPr>
            <a:r>
              <a:rPr lang="en-US">
                <a:ea typeface="ＭＳ Ｐゴシック" pitchFamily="-112" charset="-128"/>
                <a:cs typeface="ＭＳ Ｐゴシック" pitchFamily="-112" charset="-128"/>
              </a:rPr>
              <a:t>Wires ablate</a:t>
            </a:r>
          </a:p>
          <a:p>
            <a:pPr eaLnBrk="1" hangingPunct="1">
              <a:spcBef>
                <a:spcPct val="0"/>
              </a:spcBef>
            </a:pPr>
            <a:r>
              <a:rPr lang="en-US">
                <a:ea typeface="ＭＳ Ｐゴシック" pitchFamily="-112" charset="-128"/>
                <a:cs typeface="ＭＳ Ｐゴシック" pitchFamily="-112" charset="-128"/>
              </a:rPr>
              <a:t>They implode storing up kinetic energy for delivery to the axis</a:t>
            </a:r>
          </a:p>
          <a:p>
            <a:pPr eaLnBrk="1" hangingPunct="1">
              <a:spcBef>
                <a:spcPct val="0"/>
              </a:spcBef>
            </a:pPr>
            <a:r>
              <a:rPr lang="en-US">
                <a:ea typeface="ＭＳ Ｐゴシック" pitchFamily="-112" charset="-128"/>
                <a:cs typeface="ＭＳ Ｐゴシック" pitchFamily="-112" charset="-128"/>
              </a:rPr>
              <a:t>At stagnation both magnetic energy and kinetic energy may couple radiation is larger than kinetic energy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p:cNvSpPr>
          <p:nvPr>
            <p:ph type="sldImg"/>
          </p:nvPr>
        </p:nvSpPr>
        <p:spPr>
          <a:ln/>
        </p:spPr>
      </p:sp>
      <p:sp>
        <p:nvSpPr>
          <p:cNvPr id="83971"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026"/>
          <p:cNvSpPr>
            <a:spLocks noGrp="1" noRot="1" noChangeAspect="1" noChangeArrowheads="1"/>
          </p:cNvSpPr>
          <p:nvPr>
            <p:ph type="sldImg"/>
          </p:nvPr>
        </p:nvSpPr>
        <p:spPr>
          <a:xfrm>
            <a:off x="1265238" y="725488"/>
            <a:ext cx="4784725" cy="3587750"/>
          </a:xfrm>
          <a:solidFill>
            <a:srgbClr val="FFFFFF"/>
          </a:solidFill>
          <a:ln/>
        </p:spPr>
      </p:sp>
      <p:sp>
        <p:nvSpPr>
          <p:cNvPr id="94211"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a:latin typeface="Times New Roman" pitchFamily="-112" charset="0"/>
              <a:ea typeface="ＭＳ Ｐゴシック" pitchFamily="-112" charset="-128"/>
              <a:cs typeface="ＭＳ Ｐゴシック" pitchFamily="-11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AF3E916-964E-41A6-9FBE-DA12FFDEE326}" type="slidenum">
              <a:rPr lang="en-US" smtClean="0">
                <a:solidFill>
                  <a:prstClr val="black"/>
                </a:solidFill>
              </a:rPr>
              <a:pPr/>
              <a:t>3</a:t>
            </a:fld>
            <a:endParaRPr lang="en-US" smtClean="0">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sz="1100" dirty="0"/>
              <a:t>The roots of pulsed power technology date back to the turn of the last century.  I found this interesting photo of Tesla’s Colorado Springs laboratory from the early 1900’s where he began experimenting with pulsed electricity and succeeded in producing pulsed powers up to a few GW.  Contrast that with a modern pulsed power facility, namely the ZR facility at Sandia laboratories that can produce electrical powers up to 100 TW, 100,000x greater than Tesla’s experiments a century before.  I was also struck by the evolution of ES&amp;H requirements of the last century.  Note that not only was Tesla’s lab made of wood (I’ll remind you that it did eventually burn down), here he is sitting the corner!  Actually, I read that this photo was intended as propaganda to excite the citizens of Colorado Springs about the work going on in Tesla’s lab right outside their city, and this photo was taken as a double exposure, one with him sitting in the chair and another with his ‘device’ turned on. Pulse Power has been mostly developed for military applications starting with Radar in the 1930’s, to electron beams for effects studies and radiography, to ion beams and z pinches for fusion studies.  Through most of this history, pulsed power was largely an engineering discipline.  It was detailed diagnostics like that provided by applied plasma spectroscopy starting in the 1970’s and 80’s that helped change pulsed power engineering to pulsed power science.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a:xfrm>
            <a:off x="1265238" y="727075"/>
            <a:ext cx="4781550" cy="3586163"/>
          </a:xfrm>
          <a:ln/>
        </p:spPr>
      </p:sp>
      <p:sp>
        <p:nvSpPr>
          <p:cNvPr id="104451" name="Rectangle 3"/>
          <p:cNvSpPr>
            <a:spLocks noGrp="1"/>
          </p:cNvSpPr>
          <p:nvPr>
            <p:ph type="body" idx="1"/>
          </p:nvPr>
        </p:nvSpPr>
        <p:spPr>
          <a:xfrm>
            <a:off x="995363" y="4589463"/>
            <a:ext cx="5322887" cy="4340225"/>
          </a:xfrm>
          <a:noFill/>
          <a:ln/>
        </p:spPr>
        <p:txBody>
          <a:bodyPr lIns="91432" tIns="45716" rIns="91432" bIns="45716"/>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p:cNvSpPr>
          <p:nvPr>
            <p:ph type="sldImg"/>
          </p:nvPr>
        </p:nvSpPr>
        <p:spPr>
          <a:ln/>
        </p:spPr>
      </p:sp>
      <p:sp>
        <p:nvSpPr>
          <p:cNvPr id="122883"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Rot="1" noChangeAspect="1" noChangeArrowheads="1" noTextEdit="1"/>
          </p:cNvSpPr>
          <p:nvPr>
            <p:ph type="sldImg"/>
          </p:nvPr>
        </p:nvSpPr>
        <p:spPr>
          <a:xfrm>
            <a:off x="1257300" y="719138"/>
            <a:ext cx="4802188" cy="3602037"/>
          </a:xfrm>
          <a:solidFill>
            <a:srgbClr val="FFFFFF"/>
          </a:solidFill>
          <a:ln/>
        </p:spPr>
      </p:sp>
      <p:sp>
        <p:nvSpPr>
          <p:cNvPr id="57347" name="Rectangle 1027"/>
          <p:cNvSpPr>
            <a:spLocks noGrp="1" noChangeArrowheads="1"/>
          </p:cNvSpPr>
          <p:nvPr>
            <p:ph type="body" idx="1"/>
          </p:nvPr>
        </p:nvSpPr>
        <p:spPr>
          <a:xfrm>
            <a:off x="974725" y="4560888"/>
            <a:ext cx="5365750" cy="4321175"/>
          </a:xfrm>
          <a:solidFill>
            <a:srgbClr val="FFFFFF"/>
          </a:solidFill>
          <a:ln>
            <a:solidFill>
              <a:srgbClr val="000000"/>
            </a:solidFill>
          </a:ln>
        </p:spPr>
        <p:txBody>
          <a:bodyPr lIns="95182" tIns="47591" rIns="95182" bIns="47591"/>
          <a:lstStyle/>
          <a:p>
            <a:pPr eaLnBrk="1" hangingPunct="1">
              <a:spcBef>
                <a:spcPct val="0"/>
              </a:spcBef>
            </a:pPr>
            <a:r>
              <a:rPr lang="en-US">
                <a:ea typeface="ＭＳ Ｐゴシック" pitchFamily="-112" charset="-128"/>
                <a:cs typeface="ＭＳ Ｐゴシック" pitchFamily="-112" charset="-128"/>
              </a:rPr>
              <a:t>Another way to look at the this concept of driving the different load configurations is shown here.</a:t>
            </a:r>
          </a:p>
          <a:p>
            <a:pPr eaLnBrk="1" hangingPunct="1">
              <a:spcBef>
                <a:spcPct val="0"/>
              </a:spcBef>
            </a:pPr>
            <a:r>
              <a:rPr lang="en-US">
                <a:ea typeface="ＭＳ Ｐゴシック" pitchFamily="-112" charset="-128"/>
                <a:cs typeface="ＭＳ Ｐゴシック" pitchFamily="-112" charset="-128"/>
              </a:rPr>
              <a:t>Start with high current</a:t>
            </a:r>
          </a:p>
          <a:p>
            <a:pPr eaLnBrk="1" hangingPunct="1">
              <a:spcBef>
                <a:spcPct val="0"/>
              </a:spcBef>
            </a:pPr>
            <a:r>
              <a:rPr lang="en-US">
                <a:ea typeface="ＭＳ Ｐゴシック" pitchFamily="-112" charset="-128"/>
                <a:cs typeface="ＭＳ Ｐゴシック" pitchFamily="-112" charset="-128"/>
              </a:rPr>
              <a:t>LHS – Z-pinch x-ray source</a:t>
            </a:r>
          </a:p>
          <a:p>
            <a:pPr eaLnBrk="1" hangingPunct="1">
              <a:spcBef>
                <a:spcPct val="0"/>
              </a:spcBef>
            </a:pPr>
            <a:r>
              <a:rPr lang="en-US">
                <a:ea typeface="ＭＳ Ｐゴシック" pitchFamily="-112" charset="-128"/>
                <a:cs typeface="ＭＳ Ｐゴシック" pitchFamily="-112" charset="-128"/>
              </a:rPr>
              <a:t>	explain how a z-pinch works</a:t>
            </a:r>
          </a:p>
          <a:p>
            <a:pPr eaLnBrk="1" hangingPunct="1">
              <a:spcBef>
                <a:spcPct val="0"/>
              </a:spcBef>
            </a:pPr>
            <a:r>
              <a:rPr lang="en-US">
                <a:ea typeface="ＭＳ Ｐゴシック" pitchFamily="-112" charset="-128"/>
                <a:cs typeface="ＭＳ Ｐゴシック" pitchFamily="-112" charset="-128"/>
              </a:rPr>
              <a:t>	there are many different applications that utilize this x-ray source</a:t>
            </a:r>
          </a:p>
          <a:p>
            <a:pPr eaLnBrk="1" hangingPunct="1">
              <a:spcBef>
                <a:spcPct val="0"/>
              </a:spcBef>
            </a:pPr>
            <a:r>
              <a:rPr lang="en-US">
                <a:ea typeface="ＭＳ Ｐゴシック" pitchFamily="-112" charset="-128"/>
                <a:cs typeface="ＭＳ Ｐゴシック" pitchFamily="-112" charset="-128"/>
              </a:rPr>
              <a:t>RHS – magnetic pressure, or direct drive  -- come back to this later</a:t>
            </a:r>
          </a:p>
          <a:p>
            <a:pPr eaLnBrk="1" hangingPunct="1">
              <a:spcBef>
                <a:spcPct val="0"/>
              </a:spcBef>
            </a:pPr>
            <a:endParaRPr lang="en-US">
              <a:ea typeface="ＭＳ Ｐゴシック" pitchFamily="-112" charset="-128"/>
              <a:cs typeface="ＭＳ Ｐゴシック" pitchFamily="-112" charset="-128"/>
            </a:endParaRPr>
          </a:p>
          <a:p>
            <a:pPr eaLnBrk="1" hangingPunct="1">
              <a:spcBef>
                <a:spcPct val="0"/>
              </a:spcBef>
            </a:pPr>
            <a:r>
              <a:rPr lang="en-US">
                <a:ea typeface="ＭＳ Ｐゴシック" pitchFamily="-112" charset="-128"/>
                <a:cs typeface="ＭＳ Ｐゴシック" pitchFamily="-112" charset="-128"/>
              </a:rPr>
              <a:t>I will briefly talk about these three different areas of applications, and start with ICF</a:t>
            </a:r>
          </a:p>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B25358-496A-8143-94F8-2D34F5F2F484}" type="slidenum">
              <a:rPr lang="en-US"/>
              <a:pPr/>
              <a:t>38</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092200" y="596900"/>
            <a:ext cx="5129213" cy="3846513"/>
          </a:xfrm>
          <a:solidFill>
            <a:srgbClr val="FFFFFF"/>
          </a:solidFill>
          <a:ln/>
        </p:spPr>
      </p:sp>
      <p:sp>
        <p:nvSpPr>
          <p:cNvPr id="67587"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Team has made significant progress and has been able to address several interesting problems in the multi-Mbar regime. Touch on all of these as we go on, but I want to spend a few minutes describing what goes in to performing high-fidelity experiments on a facility like Z</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Rot="1" noChangeAspect="1" noChangeArrowheads="1" noTextEdit="1"/>
          </p:cNvSpPr>
          <p:nvPr>
            <p:ph type="sldImg"/>
          </p:nvPr>
        </p:nvSpPr>
        <p:spPr>
          <a:xfrm>
            <a:off x="1257300" y="719138"/>
            <a:ext cx="4802188" cy="3602037"/>
          </a:xfrm>
          <a:solidFill>
            <a:srgbClr val="FFFFFF"/>
          </a:solidFill>
          <a:ln/>
        </p:spPr>
      </p:sp>
      <p:sp>
        <p:nvSpPr>
          <p:cNvPr id="69635" name="Rectangle 1027"/>
          <p:cNvSpPr>
            <a:spLocks noGrp="1" noChangeArrowheads="1"/>
          </p:cNvSpPr>
          <p:nvPr>
            <p:ph type="body" idx="1"/>
          </p:nvPr>
        </p:nvSpPr>
        <p:spPr>
          <a:xfrm>
            <a:off x="974725" y="4560888"/>
            <a:ext cx="5365750" cy="4321175"/>
          </a:xfrm>
          <a:solidFill>
            <a:srgbClr val="FFFFFF"/>
          </a:solidFill>
          <a:ln>
            <a:solidFill>
              <a:srgbClr val="000000"/>
            </a:solidFill>
          </a:ln>
        </p:spPr>
        <p:txBody>
          <a:bodyPr lIns="95182" tIns="47591" rIns="95182" bIns="47591"/>
          <a:lstStyle/>
          <a:p>
            <a:pPr eaLnBrk="1" hangingPunct="1">
              <a:spcBef>
                <a:spcPct val="0"/>
              </a:spcBef>
            </a:pPr>
            <a:r>
              <a:rPr lang="en-US">
                <a:ea typeface="ＭＳ Ｐゴシック" pitchFamily="-112" charset="-128"/>
                <a:cs typeface="ＭＳ Ｐゴシック" pitchFamily="-112" charset="-128"/>
              </a:rPr>
              <a:t>Another way to look at the this concept of driving the different load configurations is shown here.</a:t>
            </a:r>
          </a:p>
          <a:p>
            <a:pPr eaLnBrk="1" hangingPunct="1">
              <a:spcBef>
                <a:spcPct val="0"/>
              </a:spcBef>
            </a:pPr>
            <a:r>
              <a:rPr lang="en-US">
                <a:ea typeface="ＭＳ Ｐゴシック" pitchFamily="-112" charset="-128"/>
                <a:cs typeface="ＭＳ Ｐゴシック" pitchFamily="-112" charset="-128"/>
              </a:rPr>
              <a:t>Start with high current</a:t>
            </a:r>
          </a:p>
          <a:p>
            <a:pPr eaLnBrk="1" hangingPunct="1">
              <a:spcBef>
                <a:spcPct val="0"/>
              </a:spcBef>
            </a:pPr>
            <a:r>
              <a:rPr lang="en-US">
                <a:ea typeface="ＭＳ Ｐゴシック" pitchFamily="-112" charset="-128"/>
                <a:cs typeface="ＭＳ Ｐゴシック" pitchFamily="-112" charset="-128"/>
              </a:rPr>
              <a:t>LHS – Z-pinch x-ray source</a:t>
            </a:r>
          </a:p>
          <a:p>
            <a:pPr eaLnBrk="1" hangingPunct="1">
              <a:spcBef>
                <a:spcPct val="0"/>
              </a:spcBef>
            </a:pPr>
            <a:r>
              <a:rPr lang="en-US">
                <a:ea typeface="ＭＳ Ｐゴシック" pitchFamily="-112" charset="-128"/>
                <a:cs typeface="ＭＳ Ｐゴシック" pitchFamily="-112" charset="-128"/>
              </a:rPr>
              <a:t>	explain how a z-pinch works</a:t>
            </a:r>
          </a:p>
          <a:p>
            <a:pPr eaLnBrk="1" hangingPunct="1">
              <a:spcBef>
                <a:spcPct val="0"/>
              </a:spcBef>
            </a:pPr>
            <a:r>
              <a:rPr lang="en-US">
                <a:ea typeface="ＭＳ Ｐゴシック" pitchFamily="-112" charset="-128"/>
                <a:cs typeface="ＭＳ Ｐゴシック" pitchFamily="-112" charset="-128"/>
              </a:rPr>
              <a:t>	there are many different applications that utilize this x-ray source</a:t>
            </a:r>
          </a:p>
          <a:p>
            <a:pPr eaLnBrk="1" hangingPunct="1">
              <a:spcBef>
                <a:spcPct val="0"/>
              </a:spcBef>
            </a:pPr>
            <a:r>
              <a:rPr lang="en-US">
                <a:ea typeface="ＭＳ Ｐゴシック" pitchFamily="-112" charset="-128"/>
                <a:cs typeface="ＭＳ Ｐゴシック" pitchFamily="-112" charset="-128"/>
              </a:rPr>
              <a:t>RHS – magnetic pressure, or direct drive  -- come back to this later</a:t>
            </a:r>
          </a:p>
          <a:p>
            <a:pPr eaLnBrk="1" hangingPunct="1">
              <a:spcBef>
                <a:spcPct val="0"/>
              </a:spcBef>
            </a:pPr>
            <a:endParaRPr lang="en-US">
              <a:ea typeface="ＭＳ Ｐゴシック" pitchFamily="-112" charset="-128"/>
              <a:cs typeface="ＭＳ Ｐゴシック" pitchFamily="-112" charset="-128"/>
            </a:endParaRPr>
          </a:p>
          <a:p>
            <a:pPr eaLnBrk="1" hangingPunct="1">
              <a:spcBef>
                <a:spcPct val="0"/>
              </a:spcBef>
            </a:pPr>
            <a:r>
              <a:rPr lang="en-US">
                <a:ea typeface="ＭＳ Ｐゴシック" pitchFamily="-112" charset="-128"/>
                <a:cs typeface="ＭＳ Ｐゴシック" pitchFamily="-112" charset="-128"/>
              </a:rPr>
              <a:t>I will briefly talk about these three different areas of applications, and start with ICF</a:t>
            </a:r>
          </a:p>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p:cNvSpPr>
          <p:nvPr>
            <p:ph type="sldImg"/>
          </p:nvPr>
        </p:nvSpPr>
        <p:spPr>
          <a:xfrm>
            <a:off x="1265238" y="725488"/>
            <a:ext cx="4784725" cy="3587750"/>
          </a:xfrm>
          <a:solidFill>
            <a:srgbClr val="FFFFFF"/>
          </a:solidFill>
          <a:ln/>
        </p:spPr>
      </p:sp>
      <p:sp>
        <p:nvSpPr>
          <p:cNvPr id="124931" name="Rectangle 3"/>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p:cNvSpPr>
          <p:nvPr>
            <p:ph type="sldImg"/>
          </p:nvPr>
        </p:nvSpPr>
        <p:spPr>
          <a:xfrm>
            <a:off x="1247775" y="708025"/>
            <a:ext cx="4837113" cy="3627438"/>
          </a:xfrm>
          <a:solidFill>
            <a:srgbClr val="FFFFFF"/>
          </a:solidFill>
          <a:ln/>
        </p:spPr>
      </p:sp>
      <p:sp>
        <p:nvSpPr>
          <p:cNvPr id="37891" name="Rectangle 3"/>
          <p:cNvSpPr>
            <a:spLocks noGrp="1" noChangeArrowheads="1"/>
          </p:cNvSpPr>
          <p:nvPr>
            <p:ph type="body" idx="1"/>
          </p:nvPr>
        </p:nvSpPr>
        <p:spPr>
          <a:xfrm>
            <a:off x="955041" y="4570572"/>
            <a:ext cx="5418667" cy="4337209"/>
          </a:xfrm>
          <a:solidFill>
            <a:srgbClr val="FFFFFF"/>
          </a:solidFill>
          <a:ln>
            <a:solidFill>
              <a:srgbClr val="000000"/>
            </a:solidFill>
          </a:ln>
        </p:spPr>
        <p:txBody>
          <a:bodyPr lIns="94846" tIns="47422" rIns="94846" bIns="47422"/>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p:cNvSpPr>
          <p:nvPr>
            <p:ph type="sldImg"/>
          </p:nvPr>
        </p:nvSpPr>
        <p:spPr>
          <a:ln/>
        </p:spPr>
      </p:sp>
      <p:sp>
        <p:nvSpPr>
          <p:cNvPr id="137219"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898F5D3-2042-364F-8C19-BFBDBBD46B02}" type="slidenum">
              <a:rPr lang="en-US"/>
              <a:pPr/>
              <a:t>52</a:t>
            </a:fld>
            <a:endParaRPr lang="en-US"/>
          </a:p>
        </p:txBody>
      </p:sp>
      <p:sp>
        <p:nvSpPr>
          <p:cNvPr id="22531" name="Rectangle 1026"/>
          <p:cNvSpPr>
            <a:spLocks noGrp="1" noRot="1" noChangeAspect="1" noChangeArrowheads="1"/>
          </p:cNvSpPr>
          <p:nvPr>
            <p:ph type="sldImg"/>
          </p:nvPr>
        </p:nvSpPr>
        <p:spPr>
          <a:xfrm>
            <a:off x="1257300" y="720725"/>
            <a:ext cx="4800600" cy="3600450"/>
          </a:xfrm>
          <a:solidFill>
            <a:srgbClr val="FFFFFF"/>
          </a:solidFill>
          <a:ln/>
        </p:spPr>
      </p:sp>
      <p:sp>
        <p:nvSpPr>
          <p:cNvPr id="2253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90000"/>
              </a:lnSpc>
              <a:spcBef>
                <a:spcPts val="1269"/>
              </a:spcBef>
            </a:pPr>
            <a:endParaRPr lang="en-US" i="1" dirty="0">
              <a:solidFill>
                <a:srgbClr val="FF0000"/>
              </a:solidFill>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768976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AD36E-8A79-CA4E-8FD2-9544A6AC9CB2}" type="slidenum">
              <a:rPr lang="en-US"/>
              <a:pPr/>
              <a:t>56</a:t>
            </a:fld>
            <a:endParaRPr lang="en-US"/>
          </a:p>
        </p:txBody>
      </p:sp>
    </p:spTree>
    <p:extLst>
      <p:ext uri="{BB962C8B-B14F-4D97-AF65-F5344CB8AC3E}">
        <p14:creationId xmlns:p14="http://schemas.microsoft.com/office/powerpoint/2010/main" val="4202630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AD36E-8A79-CA4E-8FD2-9544A6AC9CB2}" type="slidenum">
              <a:rPr lang="en-US"/>
              <a:pPr/>
              <a:t>57</a:t>
            </a:fld>
            <a:endParaRPr lang="en-US"/>
          </a:p>
        </p:txBody>
      </p:sp>
    </p:spTree>
    <p:extLst>
      <p:ext uri="{BB962C8B-B14F-4D97-AF65-F5344CB8AC3E}">
        <p14:creationId xmlns:p14="http://schemas.microsoft.com/office/powerpoint/2010/main" val="4202630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p:cNvSpPr>
          <p:nvPr>
            <p:ph type="sldImg"/>
          </p:nvPr>
        </p:nvSpPr>
        <p:spPr>
          <a:ln/>
        </p:spPr>
      </p:sp>
      <p:sp>
        <p:nvSpPr>
          <p:cNvPr id="155651"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Rot="1" noChangeAspect="1" noChangeArrowheads="1"/>
          </p:cNvSpPr>
          <p:nvPr>
            <p:ph type="sldImg"/>
          </p:nvPr>
        </p:nvSpPr>
        <p:spPr>
          <a:xfrm>
            <a:off x="1265238" y="725488"/>
            <a:ext cx="4784725" cy="3587750"/>
          </a:xfrm>
          <a:solidFill>
            <a:srgbClr val="FFFFFF"/>
          </a:solidFill>
          <a:ln/>
        </p:spPr>
      </p:sp>
      <p:sp>
        <p:nvSpPr>
          <p:cNvPr id="22531"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p:cNvSpPr>
          <p:nvPr>
            <p:ph type="sldImg"/>
          </p:nvPr>
        </p:nvSpPr>
        <p:spPr>
          <a:ln/>
        </p:spPr>
      </p:sp>
      <p:sp>
        <p:nvSpPr>
          <p:cNvPr id="157699"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FAD36E-8A79-CA4E-8FD2-9544A6AC9CB2}" type="slidenum">
              <a:rPr lang="en-US"/>
              <a:pPr/>
              <a:t>68</a:t>
            </a:fld>
            <a:endParaRPr lang="en-US"/>
          </a:p>
        </p:txBody>
      </p:sp>
    </p:spTree>
    <p:extLst>
      <p:ext uri="{BB962C8B-B14F-4D97-AF65-F5344CB8AC3E}">
        <p14:creationId xmlns:p14="http://schemas.microsoft.com/office/powerpoint/2010/main" val="4202630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Hostile</a:t>
            </a:r>
          </a:p>
          <a:p>
            <a:pPr>
              <a:spcBef>
                <a:spcPct val="0"/>
              </a:spcBef>
            </a:pPr>
            <a:r>
              <a:rPr lang="en-US">
                <a:latin typeface="Calibri" charset="0"/>
              </a:rPr>
              <a:t>Opposed</a:t>
            </a:r>
          </a:p>
          <a:p>
            <a:pPr>
              <a:spcBef>
                <a:spcPct val="0"/>
              </a:spcBef>
            </a:pPr>
            <a:r>
              <a:rPr lang="en-US">
                <a:latin typeface="Calibri" charset="0"/>
              </a:rPr>
              <a:t>Incredulous</a:t>
            </a:r>
          </a:p>
          <a:p>
            <a:pPr>
              <a:spcBef>
                <a:spcPct val="0"/>
              </a:spcBef>
            </a:pPr>
            <a:r>
              <a:rPr lang="en-US">
                <a:latin typeface="Calibri" charset="0"/>
              </a:rPr>
              <a:t>Irrelevant</a:t>
            </a:r>
          </a:p>
          <a:p>
            <a:pPr>
              <a:spcBef>
                <a:spcPct val="0"/>
              </a:spcBef>
            </a:pPr>
            <a:r>
              <a:rPr lang="en-US">
                <a:latin typeface="Calibri" charset="0"/>
              </a:rPr>
              <a:t>Oblivious</a:t>
            </a:r>
          </a:p>
          <a:p>
            <a:pPr>
              <a:spcBef>
                <a:spcPct val="0"/>
              </a:spcBef>
            </a:pPr>
            <a:r>
              <a:rPr lang="en-US">
                <a:latin typeface="Calibri" charset="0"/>
              </a:rPr>
              <a:t>Ignorant</a:t>
            </a:r>
          </a:p>
          <a:p>
            <a:pPr>
              <a:spcBef>
                <a:spcPct val="0"/>
              </a:spcBef>
            </a:pPr>
            <a:endParaRPr lang="en-US">
              <a:latin typeface="Calibri" charset="0"/>
            </a:endParaRPr>
          </a:p>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Why are we interested:</a:t>
            </a:r>
            <a:br>
              <a:rPr lang="en-US">
                <a:latin typeface="Calibri" charset="0"/>
              </a:rPr>
            </a:br>
            <a:r>
              <a:rPr lang="en-US">
                <a:latin typeface="Calibri" charset="0"/>
              </a:rPr>
              <a:t>1. Low carbon, base load energy is important and there are few options</a:t>
            </a:r>
          </a:p>
          <a:p>
            <a:pPr>
              <a:spcBef>
                <a:spcPct val="0"/>
              </a:spcBef>
            </a:pPr>
            <a:r>
              <a:rPr lang="en-US">
                <a:latin typeface="Calibri" charset="0"/>
              </a:rPr>
              <a:t>2. There are not that many options – all options should be looked at</a:t>
            </a:r>
          </a:p>
          <a:p>
            <a:pPr>
              <a:spcBef>
                <a:spcPct val="0"/>
              </a:spcBef>
            </a:pPr>
            <a:r>
              <a:rPr lang="en-US">
                <a:latin typeface="Calibri" charset="0"/>
              </a:rPr>
              <a:t>3. Fusion is hard in general – diversity mitigates risk</a:t>
            </a:r>
          </a:p>
          <a:p>
            <a:pPr>
              <a:spcBef>
                <a:spcPct val="0"/>
              </a:spcBef>
            </a:pPr>
            <a:endParaRPr lang="en-US">
              <a:latin typeface="Calibri" charset="0"/>
            </a:endParaRPr>
          </a:p>
          <a:p>
            <a:pPr>
              <a:spcBef>
                <a:spcPct val="0"/>
              </a:spcBef>
            </a:pPr>
            <a:r>
              <a:rPr lang="en-US">
                <a:latin typeface="Calibri" charset="0"/>
              </a:rPr>
              <a:t>Diversification, formally: for a given level of expected return, a portfolio minimizes total variance by diversifying amongst assets with poorly correlated risks.</a:t>
            </a:r>
          </a:p>
          <a:p>
            <a:pPr>
              <a:spcBef>
                <a:spcPct val="0"/>
              </a:spcBef>
            </a:pPr>
            <a:endParaRPr lang="en-US">
              <a:latin typeface="Calibri" charset="0"/>
            </a:endParaRPr>
          </a:p>
          <a:p>
            <a:pPr>
              <a:spcBef>
                <a:spcPct val="0"/>
              </a:spcBef>
            </a:pPr>
            <a:r>
              <a:rPr lang="en-US">
                <a:latin typeface="Calibri" charset="0"/>
              </a:rPr>
              <a:t>We have a different driver, different target physics and fabrication issues, different coupling method, different first wall, different yield, different rep-rate, different tritium breeding and recovery issues</a:t>
            </a:r>
          </a:p>
          <a:p>
            <a:pPr>
              <a:spcBef>
                <a:spcPct val="0"/>
              </a:spcBef>
            </a:pPr>
            <a:endParaRPr lang="en-US">
              <a:latin typeface="Calibri" charset="0"/>
            </a:endParaRPr>
          </a:p>
          <a:p>
            <a:pPr>
              <a:spcBef>
                <a:spcPct val="0"/>
              </a:spcBef>
            </a:pPr>
            <a:endParaRPr lang="en-US">
              <a:latin typeface="Calibri" charset="0"/>
            </a:endParaRPr>
          </a:p>
        </p:txBody>
      </p:sp>
      <p:sp>
        <p:nvSpPr>
          <p:cNvPr id="33796"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charset="0"/>
                <a:ea typeface="ＭＳ Ｐゴシック" charset="0"/>
                <a:cs typeface="ＭＳ Ｐゴシック" charset="0"/>
              </a:defRPr>
            </a:lvl1pPr>
            <a:lvl2pPr marL="40097626" indent="-39614320">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83306" fontAlgn="base">
              <a:spcBef>
                <a:spcPct val="0"/>
              </a:spcBef>
              <a:spcAft>
                <a:spcPct val="0"/>
              </a:spcAft>
              <a:defRPr>
                <a:solidFill>
                  <a:schemeClr val="tx1"/>
                </a:solidFill>
                <a:latin typeface="Arial" charset="0"/>
                <a:ea typeface="ＭＳ Ｐゴシック" charset="0"/>
              </a:defRPr>
            </a:lvl6pPr>
            <a:lvl7pPr marL="966612" fontAlgn="base">
              <a:spcBef>
                <a:spcPct val="0"/>
              </a:spcBef>
              <a:spcAft>
                <a:spcPct val="0"/>
              </a:spcAft>
              <a:defRPr>
                <a:solidFill>
                  <a:schemeClr val="tx1"/>
                </a:solidFill>
                <a:latin typeface="Arial" charset="0"/>
                <a:ea typeface="ＭＳ Ｐゴシック" charset="0"/>
              </a:defRPr>
            </a:lvl7pPr>
            <a:lvl8pPr marL="1449918" fontAlgn="base">
              <a:spcBef>
                <a:spcPct val="0"/>
              </a:spcBef>
              <a:spcAft>
                <a:spcPct val="0"/>
              </a:spcAft>
              <a:defRPr>
                <a:solidFill>
                  <a:schemeClr val="tx1"/>
                </a:solidFill>
                <a:latin typeface="Arial" charset="0"/>
                <a:ea typeface="ＭＳ Ｐゴシック" charset="0"/>
              </a:defRPr>
            </a:lvl8pPr>
            <a:lvl9pPr marL="1933224"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pPr>
            <a:endParaRPr lang="en-US">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p:cNvSpPr>
          <p:nvPr>
            <p:ph type="sldImg"/>
          </p:nvPr>
        </p:nvSpPr>
        <p:spPr>
          <a:ln/>
        </p:spPr>
      </p:sp>
      <p:sp>
        <p:nvSpPr>
          <p:cNvPr id="172035" name="Rectangle 3"/>
          <p:cNvSpPr>
            <a:spLocks noGrp="1"/>
          </p:cNvSpPr>
          <p:nvPr>
            <p:ph type="body" idx="1"/>
          </p:nvPr>
        </p:nvSpPr>
        <p:spPr>
          <a:noFill/>
          <a:ln/>
        </p:spPr>
        <p:txBody>
          <a:bodyPr/>
          <a:lstStyle/>
          <a:p>
            <a:endParaRPr lang="en-US">
              <a:ea typeface="ＭＳ Ｐゴシック" pitchFamily="-112" charset="-128"/>
              <a:cs typeface="ＭＳ Ｐゴシック" pitchFamily="-112"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p:cNvSpPr>
          <p:nvPr>
            <p:ph type="sldImg"/>
          </p:nvPr>
        </p:nvSpPr>
        <p:spPr>
          <a:xfrm>
            <a:off x="1265238" y="725488"/>
            <a:ext cx="4784725" cy="3587750"/>
          </a:xfrm>
          <a:solidFill>
            <a:srgbClr val="FFFFFF"/>
          </a:solidFill>
          <a:ln/>
        </p:spPr>
      </p:sp>
      <p:sp>
        <p:nvSpPr>
          <p:cNvPr id="174083" name="Rectangle 3"/>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Rot="1" noChangeAspect="1" noChangeArrowheads="1"/>
          </p:cNvSpPr>
          <p:nvPr>
            <p:ph type="sldImg"/>
          </p:nvPr>
        </p:nvSpPr>
        <p:spPr>
          <a:xfrm>
            <a:off x="1265238" y="725488"/>
            <a:ext cx="4784725" cy="3587750"/>
          </a:xfrm>
          <a:solidFill>
            <a:srgbClr val="FFFFFF"/>
          </a:solidFill>
          <a:ln/>
        </p:spPr>
      </p:sp>
      <p:sp>
        <p:nvSpPr>
          <p:cNvPr id="26627"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Rot="1" noChangeAspect="1" noChangeArrowheads="1"/>
          </p:cNvSpPr>
          <p:nvPr>
            <p:ph type="sldImg"/>
          </p:nvPr>
        </p:nvSpPr>
        <p:spPr>
          <a:xfrm>
            <a:off x="1265238" y="725488"/>
            <a:ext cx="4784725" cy="3587750"/>
          </a:xfrm>
          <a:solidFill>
            <a:srgbClr val="FFFFFF"/>
          </a:solidFill>
          <a:ln/>
        </p:spPr>
      </p:sp>
      <p:sp>
        <p:nvSpPr>
          <p:cNvPr id="28675" name="Rectangle 1027"/>
          <p:cNvSpPr>
            <a:spLocks noGrp="1" noChangeArrowheads="1"/>
          </p:cNvSpPr>
          <p:nvPr>
            <p:ph type="body" idx="1"/>
          </p:nvPr>
        </p:nvSpPr>
        <p:spPr>
          <a:xfrm>
            <a:off x="995363" y="4589463"/>
            <a:ext cx="5322887" cy="4338637"/>
          </a:xfrm>
          <a:solidFill>
            <a:srgbClr val="FFFFFF"/>
          </a:solidFill>
          <a:ln>
            <a:solidFill>
              <a:srgbClr val="000000"/>
            </a:solidFill>
          </a:ln>
        </p:spPr>
        <p:txBody>
          <a:bodyPr/>
          <a:lstStyle/>
          <a:p>
            <a:pPr eaLnBrk="1" hangingPunct="1">
              <a:spcBef>
                <a:spcPct val="0"/>
              </a:spcBef>
            </a:pPr>
            <a:endParaRPr lang="en-US">
              <a:ea typeface="ＭＳ Ｐゴシック" pitchFamily="-112" charset="-128"/>
              <a:cs typeface="ＭＳ Ｐゴシック" pitchFamily="-11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63650" y="727075"/>
            <a:ext cx="4781550" cy="3586163"/>
          </a:xfrm>
          <a:solidFill>
            <a:srgbClr val="FFFFFF"/>
          </a:solidFill>
          <a:ln/>
        </p:spPr>
      </p:sp>
      <p:sp>
        <p:nvSpPr>
          <p:cNvPr id="36867" name="Rectangle 3"/>
          <p:cNvSpPr>
            <a:spLocks noGrp="1" noChangeArrowheads="1"/>
          </p:cNvSpPr>
          <p:nvPr>
            <p:ph type="body" idx="1"/>
          </p:nvPr>
        </p:nvSpPr>
        <p:spPr>
          <a:xfrm>
            <a:off x="995363" y="4589463"/>
            <a:ext cx="5322887" cy="4340225"/>
          </a:xfrm>
          <a:solidFill>
            <a:srgbClr val="FFFFFF"/>
          </a:solidFill>
          <a:ln>
            <a:solidFill>
              <a:srgbClr val="000000"/>
            </a:solidFill>
          </a:ln>
        </p:spPr>
        <p:txBody>
          <a:bodyPr lIns="95404" tIns="47703" rIns="95404" bIns="47703"/>
          <a:lstStyle/>
          <a:p>
            <a:pPr eaLnBrk="1" hangingPunct="1">
              <a:spcBef>
                <a:spcPct val="0"/>
              </a:spcBef>
            </a:pPr>
            <a:r>
              <a:rPr lang="en-US">
                <a:ea typeface="ＭＳ Ｐゴシック" pitchFamily="-112" charset="-128"/>
                <a:cs typeface="ＭＳ Ｐゴシック" pitchFamily="-112" charset="-128"/>
              </a:rPr>
              <a:t>Going back to our phase space plot, these ICE and flyer plate experiments enable material property studies at high density and modest temperatures.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5FD46-9445-E942-89A4-C1C41F97304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76499-5B87-BB4D-ADB5-7E00F0EAA87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0D6F58-358C-5941-97F8-C3A1E9EE610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userDrawn="1"/>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userDrawn="1"/>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248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9E759-3AF0-B944-A78C-A2864FAC102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D1629-E067-BB4E-B2A9-572CA56E247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F14389-5132-2944-8997-857561A0811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8A1BD8-5A05-CC45-8E4B-1A573F72BC2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74F882-E0E6-8647-A87B-F6151DA6C5C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A671D2-6CC5-1A42-885A-86F8AFD3609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3CD308-9EF3-424B-B035-118C7D26C91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90C9-F2A1-3C4F-A512-5AC532BE161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cs typeface="ＭＳ Ｐゴシック" charset="-128"/>
              </a:defRPr>
            </a:lvl1pPr>
          </a:lstStyle>
          <a:p>
            <a:pPr>
              <a:defRPr/>
            </a:pPr>
            <a:fld id="{BD4C951A-F95B-E74C-80C0-BF40D805C200}" type="slidenum">
              <a:rPr lang="en-US"/>
              <a:pPr>
                <a:defRPr/>
              </a:pPr>
              <a:t>‹#›</a:t>
            </a:fld>
            <a:endParaRPr lang="en-US"/>
          </a:p>
        </p:txBody>
      </p:sp>
      <p:pic>
        <p:nvPicPr>
          <p:cNvPr id="1031" name="Picture 7" descr="ste_whitebkgrnd"/>
          <p:cNvPicPr>
            <a:picLocks noChangeAspect="1" noChangeArrowheads="1"/>
          </p:cNvPicPr>
          <p:nvPr userDrawn="1"/>
        </p:nvPicPr>
        <p:blipFill>
          <a:blip r:embed="rId14"/>
          <a:srcRect/>
          <a:stretch>
            <a:fillRect/>
          </a:stretch>
        </p:blipFill>
        <p:spPr bwMode="auto">
          <a:xfrm>
            <a:off x="0" y="0"/>
            <a:ext cx="9144000" cy="6858000"/>
          </a:xfrm>
          <a:prstGeom prst="rect">
            <a:avLst/>
          </a:prstGeom>
          <a:noFill/>
          <a:ln w="9525">
            <a:noFill/>
            <a:miter lim="800000"/>
            <a:headEnd/>
            <a:tailEnd/>
          </a:ln>
        </p:spPr>
      </p:pic>
      <p:pic>
        <p:nvPicPr>
          <p:cNvPr id="1032" name="Picture 8"/>
          <p:cNvPicPr>
            <a:picLocks noChangeAspect="1" noChangeArrowheads="1"/>
          </p:cNvPicPr>
          <p:nvPr userDrawn="1"/>
        </p:nvPicPr>
        <p:blipFill>
          <a:blip r:embed="rId15">
            <a:clrChange>
              <a:clrFrom>
                <a:srgbClr val="FFFFFF"/>
              </a:clrFrom>
              <a:clrTo>
                <a:srgbClr val="FFFFFF">
                  <a:alpha val="0"/>
                </a:srgbClr>
              </a:clrTo>
            </a:clrChange>
          </a:blip>
          <a:srcRect l="27667" t="27620" r="27925" b="27618"/>
          <a:stretch>
            <a:fillRect/>
          </a:stretch>
        </p:blipFill>
        <p:spPr bwMode="auto">
          <a:xfrm>
            <a:off x="650875" y="330200"/>
            <a:ext cx="784225" cy="800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3.png"/><Relationship Id="rId5" Type="http://schemas.openxmlformats.org/officeDocument/2006/relationships/oleObject" Target="../embeddings/oleObject13.bin"/><Relationship Id="rId6" Type="http://schemas.openxmlformats.org/officeDocument/2006/relationships/image" Target="../media/image6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oleObject" Target="../embeddings/oleObject18.bin"/><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oleObject" Target="../embeddings/oleObject19.bin"/><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31.xml"/><Relationship Id="rId4" Type="http://schemas.openxmlformats.org/officeDocument/2006/relationships/oleObject" Target="../embeddings/oleObject14.bin"/><Relationship Id="rId5" Type="http://schemas.openxmlformats.org/officeDocument/2006/relationships/image" Target="../media/image68.png"/><Relationship Id="rId6" Type="http://schemas.openxmlformats.org/officeDocument/2006/relationships/oleObject" Target="../embeddings/oleObject15.bin"/><Relationship Id="rId7" Type="http://schemas.openxmlformats.org/officeDocument/2006/relationships/image" Target="../media/image69.png"/><Relationship Id="rId8" Type="http://schemas.openxmlformats.org/officeDocument/2006/relationships/oleObject" Target="../embeddings/oleObject16.bin"/><Relationship Id="rId9" Type="http://schemas.openxmlformats.org/officeDocument/2006/relationships/image" Target="../media/image70.png"/><Relationship Id="rId10" Type="http://schemas.openxmlformats.org/officeDocument/2006/relationships/oleObject" Target="../embeddings/oleObject17.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oleObject" Target="???" TargetMode="External"/><Relationship Id="rId7" Type="http://schemas.openxmlformats.org/officeDocument/2006/relationships/image" Target="../media/image79.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wmf"/><Relationship Id="rId7" Type="http://schemas.openxmlformats.org/officeDocument/2006/relationships/oleObject" Target="???" TargetMode="External"/><Relationship Id="rId8" Type="http://schemas.openxmlformats.org/officeDocument/2006/relationships/image" Target="../media/image77.png"/><Relationship Id="rId9" Type="http://schemas.openxmlformats.org/officeDocument/2006/relationships/image" Target="../media/image87.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emf"/><Relationship Id="rId5" Type="http://schemas.openxmlformats.org/officeDocument/2006/relationships/image" Target="../media/image92.emf"/><Relationship Id="rId6" Type="http://schemas.openxmlformats.org/officeDocument/2006/relationships/image" Target="../media/image93.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jpeg"/><Relationship Id="rId10" Type="http://schemas.openxmlformats.org/officeDocument/2006/relationships/image" Target="../media/image100.jpeg"/><Relationship Id="rId11" Type="http://schemas.openxmlformats.org/officeDocument/2006/relationships/image" Target="../media/image101.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43.png"/><Relationship Id="rId6"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8.png"/><Relationship Id="rId5"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43.png"/><Relationship Id="rId5"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1" Type="http://schemas.openxmlformats.org/officeDocument/2006/relationships/image" Target="../media/image12.emf"/><Relationship Id="rId12" Type="http://schemas.openxmlformats.org/officeDocument/2006/relationships/oleObject" Target="../embeddings/oleObject5.bin"/><Relationship Id="rId13" Type="http://schemas.openxmlformats.org/officeDocument/2006/relationships/image" Target="../media/image13.emf"/><Relationship Id="rId14" Type="http://schemas.openxmlformats.org/officeDocument/2006/relationships/oleObject" Target="../embeddings/oleObject6.bin"/><Relationship Id="rId1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9.emf"/><Relationship Id="rId6" Type="http://schemas.openxmlformats.org/officeDocument/2006/relationships/oleObject" Target="../embeddings/oleObject2.bin"/><Relationship Id="rId7" Type="http://schemas.openxmlformats.org/officeDocument/2006/relationships/image" Target="../media/image10.emf"/><Relationship Id="rId8" Type="http://schemas.openxmlformats.org/officeDocument/2006/relationships/oleObject" Target="../embeddings/oleObject3.bin"/><Relationship Id="rId9" Type="http://schemas.openxmlformats.org/officeDocument/2006/relationships/image" Target="../media/image11.emf"/><Relationship Id="rId10" Type="http://schemas.openxmlformats.org/officeDocument/2006/relationships/oleObject" Target="../embeddings/oleObject4.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20.bin"/><Relationship Id="rId5" Type="http://schemas.openxmlformats.org/officeDocument/2006/relationships/image" Target="../media/image119.emf"/><Relationship Id="rId6" Type="http://schemas.openxmlformats.org/officeDocument/2006/relationships/oleObject" Target="../embeddings/oleObject21.bin"/><Relationship Id="rId7" Type="http://schemas.openxmlformats.org/officeDocument/2006/relationships/image" Target="../media/image120.emf"/><Relationship Id="rId8" Type="http://schemas.openxmlformats.org/officeDocument/2006/relationships/image" Target="../media/image121.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jpeg"/><Relationship Id="rId7" Type="http://schemas.openxmlformats.org/officeDocument/2006/relationships/image" Target="../media/image127.jpeg"/><Relationship Id="rId8" Type="http://schemas.openxmlformats.org/officeDocument/2006/relationships/image" Target="../media/image128.jpeg"/><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gi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40.jpeg"/><Relationship Id="rId11" Type="http://schemas.openxmlformats.org/officeDocument/2006/relationships/image" Target="../media/image141.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2.png"/><Relationship Id="rId3" Type="http://schemas.openxmlformats.org/officeDocument/2006/relationships/image" Target="../media/image1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jpeg"/><Relationship Id="rId6" Type="http://schemas.openxmlformats.org/officeDocument/2006/relationships/image" Target="../media/image152.png"/><Relationship Id="rId7" Type="http://schemas.openxmlformats.org/officeDocument/2006/relationships/image" Target="../media/image15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7.bin"/><Relationship Id="rId5"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63.xml.rels><?xml version="1.0" encoding="UTF-8" standalone="yes"?>
<Relationships xmlns="http://schemas.openxmlformats.org/package/2006/relationships"><Relationship Id="rId3" Type="http://schemas.openxmlformats.org/officeDocument/2006/relationships/image" Target="../media/image169.gif"/><Relationship Id="rId4" Type="http://schemas.openxmlformats.org/officeDocument/2006/relationships/image" Target="../media/image170.gif"/><Relationship Id="rId1" Type="http://schemas.openxmlformats.org/officeDocument/2006/relationships/slideLayout" Target="../slideLayouts/slideLayout7.xml"/><Relationship Id="rId2" Type="http://schemas.openxmlformats.org/officeDocument/2006/relationships/image" Target="../media/image168.jpg"/></Relationships>
</file>

<file path=ppt/slides/_rels/slide64.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jpg"/><Relationship Id="rId3" Type="http://schemas.openxmlformats.org/officeDocument/2006/relationships/image" Target="../media/image175.png"/></Relationships>
</file>

<file path=ppt/slides/_rels/slide66.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7.xml"/><Relationship Id="rId2" Type="http://schemas.openxmlformats.org/officeDocument/2006/relationships/image" Target="../media/image1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png"/><Relationship Id="rId3" Type="http://schemas.openxmlformats.org/officeDocument/2006/relationships/image" Target="../media/image1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8.bin"/><Relationship Id="rId5"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s>
</file>

<file path=ppt/slides/_rels/slide72.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png"/><Relationship Id="rId5" Type="http://schemas.openxmlformats.org/officeDocument/2006/relationships/image" Target="../media/image187.png"/><Relationship Id="rId1" Type="http://schemas.openxmlformats.org/officeDocument/2006/relationships/slideLayout" Target="../slideLayouts/slideLayout7.xml"/><Relationship Id="rId2" Type="http://schemas.openxmlformats.org/officeDocument/2006/relationships/image" Target="../media/image1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 Id="rId3" Type="http://schemas.openxmlformats.org/officeDocument/2006/relationships/image" Target="../media/image18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1.png"/></Relationships>
</file>

<file path=ppt/slides/_rels/slide76.xml.rels><?xml version="1.0" encoding="UTF-8" standalone="yes"?>
<Relationships xmlns="http://schemas.openxmlformats.org/package/2006/relationships"><Relationship Id="rId11" Type="http://schemas.openxmlformats.org/officeDocument/2006/relationships/image" Target="../media/image195.emf"/><Relationship Id="rId12" Type="http://schemas.openxmlformats.org/officeDocument/2006/relationships/oleObject" Target="../embeddings/oleObject26.bin"/><Relationship Id="rId13" Type="http://schemas.openxmlformats.org/officeDocument/2006/relationships/image" Target="../media/image196.emf"/><Relationship Id="rId14" Type="http://schemas.openxmlformats.org/officeDocument/2006/relationships/oleObject" Target="../embeddings/oleObject27.bin"/><Relationship Id="rId15" Type="http://schemas.openxmlformats.org/officeDocument/2006/relationships/image" Target="../media/image197.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52.xml"/><Relationship Id="rId4" Type="http://schemas.openxmlformats.org/officeDocument/2006/relationships/oleObject" Target="../embeddings/oleObject22.bin"/><Relationship Id="rId5" Type="http://schemas.openxmlformats.org/officeDocument/2006/relationships/image" Target="../media/image192.emf"/><Relationship Id="rId6" Type="http://schemas.openxmlformats.org/officeDocument/2006/relationships/oleObject" Target="../embeddings/oleObject23.bin"/><Relationship Id="rId7" Type="http://schemas.openxmlformats.org/officeDocument/2006/relationships/image" Target="../media/image193.emf"/><Relationship Id="rId8" Type="http://schemas.openxmlformats.org/officeDocument/2006/relationships/oleObject" Target="../embeddings/oleObject24.bin"/><Relationship Id="rId9" Type="http://schemas.openxmlformats.org/officeDocument/2006/relationships/image" Target="../media/image194.emf"/><Relationship Id="rId10" Type="http://schemas.openxmlformats.org/officeDocument/2006/relationships/oleObject" Target="../embeddings/oleObject25.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meetings.lle.rochester.edu/FSCschool" TargetMode="External"/></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20.emf"/><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notesSlide" Target="../notesSlides/notesSlide8.xml"/><Relationship Id="rId4" Type="http://schemas.openxmlformats.org/officeDocument/2006/relationships/oleObject" Target="../embeddings/oleObject9.bin"/><Relationship Id="rId5" Type="http://schemas.openxmlformats.org/officeDocument/2006/relationships/image" Target="../media/image17.emf"/><Relationship Id="rId6" Type="http://schemas.openxmlformats.org/officeDocument/2006/relationships/oleObject" Target="../embeddings/oleObject10.bin"/><Relationship Id="rId7" Type="http://schemas.openxmlformats.org/officeDocument/2006/relationships/image" Target="../media/image18.emf"/><Relationship Id="rId8" Type="http://schemas.openxmlformats.org/officeDocument/2006/relationships/image" Target="../media/image21.png"/><Relationship Id="rId9" Type="http://schemas.openxmlformats.org/officeDocument/2006/relationships/oleObject" Target="../embeddings/oleObject11.bin"/><Relationship Id="rId10" Type="http://schemas.openxmlformats.org/officeDocument/2006/relationships/image" Target="../media/image19.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32" descr="sunset_sandias_b"/>
          <p:cNvPicPr>
            <a:picLocks noChangeAspect="1" noChangeArrowheads="1"/>
          </p:cNvPicPr>
          <p:nvPr/>
        </p:nvPicPr>
        <p:blipFill>
          <a:blip r:embed="rId3"/>
          <a:srcRect/>
          <a:stretch>
            <a:fillRect/>
          </a:stretch>
        </p:blipFill>
        <p:spPr bwMode="auto">
          <a:xfrm>
            <a:off x="0" y="1387475"/>
            <a:ext cx="9144000" cy="5275263"/>
          </a:xfrm>
          <a:prstGeom prst="rect">
            <a:avLst/>
          </a:prstGeom>
          <a:noFill/>
          <a:ln w="9525">
            <a:noFill/>
            <a:miter lim="800000"/>
            <a:headEnd/>
            <a:tailEnd/>
          </a:ln>
        </p:spPr>
      </p:pic>
      <p:sp>
        <p:nvSpPr>
          <p:cNvPr id="15365" name="Rectangle 11"/>
          <p:cNvSpPr>
            <a:spLocks noChangeArrowheads="1"/>
          </p:cNvSpPr>
          <p:nvPr/>
        </p:nvSpPr>
        <p:spPr bwMode="auto">
          <a:xfrm>
            <a:off x="1724025" y="261938"/>
            <a:ext cx="7454900" cy="519112"/>
          </a:xfrm>
          <a:prstGeom prst="rect">
            <a:avLst/>
          </a:prstGeom>
          <a:noFill/>
          <a:ln w="12700">
            <a:noFill/>
            <a:miter lim="800000"/>
            <a:headEnd/>
            <a:tailEnd/>
          </a:ln>
        </p:spPr>
        <p:txBody>
          <a:bodyPr wrap="none">
            <a:prstTxWarp prst="textNoShape">
              <a:avLst/>
            </a:prstTxWarp>
            <a:spAutoFit/>
          </a:bodyPr>
          <a:lstStyle/>
          <a:p>
            <a:r>
              <a:rPr lang="en-US" sz="2800" b="1" dirty="0" smtClean="0">
                <a:solidFill>
                  <a:schemeClr val="bg1"/>
                </a:solidFill>
              </a:rPr>
              <a:t>Pulsed power</a:t>
            </a:r>
            <a:r>
              <a:rPr lang="en-US" sz="2800" b="1" dirty="0">
                <a:solidFill>
                  <a:schemeClr val="bg1"/>
                </a:solidFill>
              </a:rPr>
              <a:t>, Z-pinches, and Applications</a:t>
            </a:r>
          </a:p>
        </p:txBody>
      </p:sp>
      <p:sp>
        <p:nvSpPr>
          <p:cNvPr id="15366" name="Rectangle 12"/>
          <p:cNvSpPr>
            <a:spLocks noGrp="1" noChangeArrowheads="1"/>
          </p:cNvSpPr>
          <p:nvPr>
            <p:ph type="ctrTitle"/>
          </p:nvPr>
        </p:nvSpPr>
        <p:spPr>
          <a:xfrm>
            <a:off x="246063" y="1365877"/>
            <a:ext cx="8639175" cy="2478937"/>
          </a:xfrm>
          <a:noFill/>
        </p:spPr>
        <p:txBody>
          <a:bodyPr/>
          <a:lstStyle/>
          <a:p>
            <a:pPr eaLnBrk="1" hangingPunct="1"/>
            <a:r>
              <a:rPr lang="en-US" sz="2000" b="1" dirty="0">
                <a:solidFill>
                  <a:schemeClr val="bg1"/>
                </a:solidFill>
                <a:ea typeface="ＭＳ Ｐゴシック" pitchFamily="-112" charset="-128"/>
                <a:cs typeface="ＭＳ Ｐゴシック" pitchFamily="-112" charset="-128"/>
              </a:rPr>
              <a:t>Adam B. Sefkow</a:t>
            </a:r>
            <a:br>
              <a:rPr lang="en-US" sz="2000" b="1" dirty="0">
                <a:solidFill>
                  <a:schemeClr val="bg1"/>
                </a:solidFill>
                <a:ea typeface="ＭＳ Ｐゴシック" pitchFamily="-112" charset="-128"/>
                <a:cs typeface="ＭＳ Ｐゴシック" pitchFamily="-112" charset="-128"/>
              </a:rPr>
            </a:br>
            <a:r>
              <a:rPr lang="en-US" sz="2000" b="1" dirty="0">
                <a:solidFill>
                  <a:schemeClr val="bg1"/>
                </a:solidFill>
                <a:ea typeface="ＭＳ Ｐゴシック" pitchFamily="-112" charset="-128"/>
                <a:cs typeface="ＭＳ Ｐゴシック" pitchFamily="-112" charset="-128"/>
              </a:rPr>
              <a:t>Sandia National Laboratories</a:t>
            </a:r>
            <a:r>
              <a:rPr lang="en-US" sz="2000" b="1">
                <a:solidFill>
                  <a:schemeClr val="bg1"/>
                </a:solidFill>
                <a:ea typeface="ＭＳ Ｐゴシック" pitchFamily="-112" charset="-128"/>
                <a:cs typeface="ＭＳ Ｐゴシック" pitchFamily="-112" charset="-128"/>
              </a:rPr>
              <a:t/>
            </a:r>
            <a:br>
              <a:rPr lang="en-US" sz="2000" b="1">
                <a:solidFill>
                  <a:schemeClr val="bg1"/>
                </a:solidFill>
                <a:ea typeface="ＭＳ Ｐゴシック" pitchFamily="-112" charset="-128"/>
                <a:cs typeface="ＭＳ Ｐゴシック" pitchFamily="-112" charset="-128"/>
              </a:rPr>
            </a:br>
            <a:r>
              <a:rPr lang="en-US" sz="2000" b="1" dirty="0">
                <a:solidFill>
                  <a:schemeClr val="bg1"/>
                </a:solidFill>
                <a:ea typeface="ＭＳ Ｐゴシック" pitchFamily="-112" charset="-128"/>
                <a:cs typeface="ＭＳ Ｐゴシック" pitchFamily="-112" charset="-128"/>
              </a:rPr>
              <a:t/>
            </a:r>
            <a:br>
              <a:rPr lang="en-US" sz="2000" b="1" dirty="0">
                <a:solidFill>
                  <a:schemeClr val="bg1"/>
                </a:solidFill>
                <a:ea typeface="ＭＳ Ｐゴシック" pitchFamily="-112" charset="-128"/>
                <a:cs typeface="ＭＳ Ｐゴシック" pitchFamily="-112" charset="-128"/>
              </a:rPr>
            </a:br>
            <a:r>
              <a:rPr lang="en-US" sz="2000" b="1" dirty="0" smtClean="0">
                <a:solidFill>
                  <a:schemeClr val="bg1"/>
                </a:solidFill>
                <a:ea typeface="ＭＳ Ｐゴシック" pitchFamily="-112" charset="-128"/>
                <a:cs typeface="ＭＳ Ｐゴシック" pitchFamily="-112" charset="-128"/>
              </a:rPr>
              <a:t> Special </a:t>
            </a:r>
            <a:r>
              <a:rPr lang="en-US" sz="2000" b="1" dirty="0">
                <a:solidFill>
                  <a:schemeClr val="bg1"/>
                </a:solidFill>
                <a:ea typeface="ＭＳ Ｐゴシック" pitchFamily="-112" charset="-128"/>
                <a:cs typeface="ＭＳ Ｐゴシック" pitchFamily="-112" charset="-128"/>
              </a:rPr>
              <a:t>Thanks to </a:t>
            </a:r>
            <a:br>
              <a:rPr lang="en-US" sz="2000" b="1" dirty="0">
                <a:solidFill>
                  <a:schemeClr val="bg1"/>
                </a:solidFill>
                <a:ea typeface="ＭＳ Ｐゴシック" pitchFamily="-112" charset="-128"/>
                <a:cs typeface="ＭＳ Ｐゴシック" pitchFamily="-112" charset="-128"/>
              </a:rPr>
            </a:br>
            <a:r>
              <a:rPr lang="en-US" sz="2000" b="1" dirty="0">
                <a:solidFill>
                  <a:schemeClr val="bg1"/>
                </a:solidFill>
                <a:ea typeface="ＭＳ Ｐゴシック" pitchFamily="-112" charset="-128"/>
                <a:cs typeface="ＭＳ Ｐゴシック" pitchFamily="-112" charset="-128"/>
              </a:rPr>
              <a:t>Mike Cuneo, Mark Herrmann</a:t>
            </a:r>
            <a:r>
              <a:rPr lang="en-US" sz="2000" b="1" smtClean="0">
                <a:solidFill>
                  <a:schemeClr val="bg1"/>
                </a:solidFill>
                <a:ea typeface="ＭＳ Ｐゴシック" pitchFamily="-112" charset="-128"/>
                <a:cs typeface="ＭＳ Ｐゴシック" pitchFamily="-112" charset="-128"/>
              </a:rPr>
              <a:t>, Greg Rochau,</a:t>
            </a:r>
            <a:br>
              <a:rPr lang="en-US" sz="2000" b="1" smtClean="0">
                <a:solidFill>
                  <a:schemeClr val="bg1"/>
                </a:solidFill>
                <a:ea typeface="ＭＳ Ｐゴシック" pitchFamily="-112" charset="-128"/>
                <a:cs typeface="ＭＳ Ｐゴシック" pitchFamily="-112" charset="-128"/>
              </a:rPr>
            </a:br>
            <a:r>
              <a:rPr lang="en-US" sz="2000" b="1" smtClean="0">
                <a:solidFill>
                  <a:schemeClr val="bg1"/>
                </a:solidFill>
                <a:ea typeface="ＭＳ Ｐゴシック" pitchFamily="-112" charset="-128"/>
                <a:cs typeface="ＭＳ Ｐゴシック" pitchFamily="-112" charset="-128"/>
              </a:rPr>
              <a:t>Dan Sinars,</a:t>
            </a:r>
            <a:r>
              <a:rPr lang="en-US" sz="2000" b="1">
                <a:solidFill>
                  <a:schemeClr val="bg1"/>
                </a:solidFill>
                <a:ea typeface="ＭＳ Ｐゴシック" pitchFamily="-112" charset="-128"/>
                <a:cs typeface="ＭＳ Ｐゴシック" pitchFamily="-112" charset="-128"/>
              </a:rPr>
              <a:t> </a:t>
            </a:r>
            <a:r>
              <a:rPr lang="en-US" sz="2000" b="1" smtClean="0">
                <a:solidFill>
                  <a:schemeClr val="bg1"/>
                </a:solidFill>
                <a:ea typeface="ＭＳ Ｐゴシック" pitchFamily="-112" charset="-128"/>
                <a:cs typeface="ＭＳ Ｐゴシック" pitchFamily="-112" charset="-128"/>
              </a:rPr>
              <a:t>Ryan </a:t>
            </a:r>
            <a:r>
              <a:rPr lang="en-US" sz="2000" b="1" dirty="0">
                <a:solidFill>
                  <a:schemeClr val="bg1"/>
                </a:solidFill>
                <a:ea typeface="ＭＳ Ｐゴシック" pitchFamily="-112" charset="-128"/>
                <a:cs typeface="ＭＳ Ｐゴシック" pitchFamily="-112" charset="-128"/>
              </a:rPr>
              <a:t>McBride</a:t>
            </a:r>
            <a:r>
              <a:rPr lang="en-US" sz="2000" b="1" dirty="0" smtClean="0">
                <a:solidFill>
                  <a:schemeClr val="bg1"/>
                </a:solidFill>
                <a:ea typeface="ＭＳ Ｐゴシック" pitchFamily="-112" charset="-128"/>
                <a:cs typeface="ＭＳ Ｐゴシック" pitchFamily="-112" charset="-128"/>
              </a:rPr>
              <a:t>, and Tom Awe (</a:t>
            </a:r>
            <a:r>
              <a:rPr lang="en-US" sz="2000" b="1" dirty="0">
                <a:solidFill>
                  <a:schemeClr val="bg1"/>
                </a:solidFill>
                <a:ea typeface="ＭＳ Ｐゴシック" pitchFamily="-112" charset="-128"/>
                <a:cs typeface="ＭＳ Ｐゴシック" pitchFamily="-112" charset="-128"/>
              </a:rPr>
              <a:t>SNL)</a:t>
            </a:r>
          </a:p>
        </p:txBody>
      </p:sp>
      <p:sp>
        <p:nvSpPr>
          <p:cNvPr id="15367" name="Text Box 13"/>
          <p:cNvSpPr>
            <a:spLocks noGrp="1" noChangeArrowheads="1"/>
          </p:cNvSpPr>
          <p:nvPr>
            <p:ph type="subTitle" idx="1"/>
          </p:nvPr>
        </p:nvSpPr>
        <p:spPr>
          <a:xfrm>
            <a:off x="1242786" y="3700543"/>
            <a:ext cx="6676571" cy="962932"/>
          </a:xfrm>
          <a:noFill/>
        </p:spPr>
        <p:txBody>
          <a:bodyPr/>
          <a:lstStyle/>
          <a:p>
            <a:pPr eaLnBrk="1" hangingPunct="1">
              <a:spcBef>
                <a:spcPct val="0"/>
              </a:spcBef>
            </a:pPr>
            <a:r>
              <a:rPr lang="en-US" sz="1400" b="1" dirty="0">
                <a:solidFill>
                  <a:schemeClr val="bg1"/>
                </a:solidFill>
                <a:latin typeface="Helvetica" pitchFamily="-112" charset="0"/>
                <a:ea typeface="ＭＳ Ｐゴシック" pitchFamily="-112" charset="-128"/>
                <a:cs typeface="ＭＳ Ｐゴシック" pitchFamily="-112" charset="-128"/>
              </a:rPr>
              <a:t>Thanks </a:t>
            </a:r>
            <a:r>
              <a:rPr lang="en-US" sz="1400" b="1" dirty="0" smtClean="0">
                <a:solidFill>
                  <a:schemeClr val="bg1"/>
                </a:solidFill>
                <a:latin typeface="Helvetica" pitchFamily="-112" charset="0"/>
                <a:ea typeface="ＭＳ Ｐゴシック" pitchFamily="-112" charset="-128"/>
                <a:cs typeface="ＭＳ Ｐゴシック" pitchFamily="-112" charset="-128"/>
              </a:rPr>
              <a:t>to</a:t>
            </a:r>
          </a:p>
          <a:p>
            <a:pPr eaLnBrk="1" hangingPunct="1">
              <a:spcBef>
                <a:spcPct val="0"/>
              </a:spcBef>
            </a:pPr>
            <a:r>
              <a:rPr lang="en-US" sz="1400" b="1" dirty="0" smtClean="0">
                <a:solidFill>
                  <a:schemeClr val="bg1"/>
                </a:solidFill>
                <a:latin typeface="Helvetica" pitchFamily="-112" charset="0"/>
                <a:ea typeface="ＭＳ Ｐゴシック" pitchFamily="-112" charset="-128"/>
                <a:cs typeface="ＭＳ Ｐゴシック" pitchFamily="-112" charset="-128"/>
              </a:rPr>
              <a:t>Kyle Peterson, Steve </a:t>
            </a:r>
            <a:r>
              <a:rPr lang="en-US" sz="1400" b="1" dirty="0" err="1" smtClean="0">
                <a:solidFill>
                  <a:schemeClr val="bg1"/>
                </a:solidFill>
                <a:latin typeface="Helvetica" pitchFamily="-112" charset="0"/>
                <a:ea typeface="ＭＳ Ｐゴシック" pitchFamily="-112" charset="-128"/>
                <a:cs typeface="ＭＳ Ｐゴシック" pitchFamily="-112" charset="-128"/>
              </a:rPr>
              <a:t>Slutz</a:t>
            </a:r>
            <a:r>
              <a:rPr lang="en-US" sz="1400" b="1" smtClean="0">
                <a:solidFill>
                  <a:schemeClr val="bg1"/>
                </a:solidFill>
                <a:latin typeface="Helvetica" pitchFamily="-112" charset="0"/>
                <a:ea typeface="ＭＳ Ｐゴシック" pitchFamily="-112" charset="-128"/>
                <a:cs typeface="ＭＳ Ｐゴシック" pitchFamily="-112" charset="-128"/>
              </a:rPr>
              <a:t>, Keith </a:t>
            </a:r>
            <a:r>
              <a:rPr lang="en-US" sz="1400" b="1" dirty="0" err="1">
                <a:solidFill>
                  <a:schemeClr val="bg1"/>
                </a:solidFill>
                <a:latin typeface="Helvetica" pitchFamily="-112" charset="0"/>
                <a:ea typeface="ＭＳ Ｐゴシック" pitchFamily="-112" charset="-128"/>
                <a:cs typeface="ＭＳ Ｐゴシック" pitchFamily="-112" charset="-128"/>
              </a:rPr>
              <a:t>Matzen</a:t>
            </a:r>
            <a:r>
              <a:rPr lang="en-US" sz="1400" b="1" dirty="0">
                <a:solidFill>
                  <a:schemeClr val="bg1"/>
                </a:solidFill>
                <a:latin typeface="Helvetica" pitchFamily="-112" charset="0"/>
                <a:ea typeface="ＭＳ Ｐゴシック" pitchFamily="-112" charset="-128"/>
                <a:cs typeface="ＭＳ Ｐゴシック" pitchFamily="-112" charset="-128"/>
              </a:rPr>
              <a:t>, Bill </a:t>
            </a:r>
            <a:r>
              <a:rPr lang="en-US" sz="1400" b="1" dirty="0" err="1">
                <a:solidFill>
                  <a:schemeClr val="bg1"/>
                </a:solidFill>
                <a:latin typeface="Helvetica" pitchFamily="-112" charset="0"/>
                <a:ea typeface="ＭＳ Ｐゴシック" pitchFamily="-112" charset="-128"/>
                <a:cs typeface="ＭＳ Ｐゴシック" pitchFamily="-112" charset="-128"/>
              </a:rPr>
              <a:t>Stygar</a:t>
            </a:r>
            <a:r>
              <a:rPr lang="en-US" sz="1400" b="1" dirty="0" smtClean="0">
                <a:solidFill>
                  <a:schemeClr val="bg1"/>
                </a:solidFill>
                <a:latin typeface="Helvetica" pitchFamily="-112" charset="0"/>
                <a:ea typeface="ＭＳ Ｐゴシック" pitchFamily="-112" charset="-128"/>
                <a:cs typeface="ＭＳ Ｐゴシック" pitchFamily="-112" charset="-128"/>
              </a:rPr>
              <a:t>, Sasha </a:t>
            </a:r>
            <a:r>
              <a:rPr lang="en-US" sz="1400" b="1" dirty="0" err="1">
                <a:solidFill>
                  <a:schemeClr val="bg1"/>
                </a:solidFill>
                <a:latin typeface="Helvetica" pitchFamily="-112" charset="0"/>
                <a:ea typeface="ＭＳ Ｐゴシック" pitchFamily="-112" charset="-128"/>
                <a:cs typeface="ＭＳ Ｐゴシック" pitchFamily="-112" charset="-128"/>
              </a:rPr>
              <a:t>Velikovich</a:t>
            </a:r>
            <a:r>
              <a:rPr lang="en-US" sz="1400" b="1" dirty="0">
                <a:solidFill>
                  <a:schemeClr val="bg1"/>
                </a:solidFill>
                <a:latin typeface="Helvetica" pitchFamily="-112" charset="0"/>
                <a:ea typeface="ＭＳ Ｐゴシック" pitchFamily="-112" charset="-128"/>
                <a:cs typeface="ＭＳ Ｐゴシック" pitchFamily="-112" charset="-128"/>
              </a:rPr>
              <a:t>, Marcus </a:t>
            </a:r>
            <a:r>
              <a:rPr lang="en-US" sz="1400" b="1" dirty="0" smtClean="0">
                <a:solidFill>
                  <a:schemeClr val="bg1"/>
                </a:solidFill>
                <a:latin typeface="Helvetica" pitchFamily="-112" charset="0"/>
                <a:ea typeface="ＭＳ Ｐゴシック" pitchFamily="-112" charset="-128"/>
                <a:cs typeface="ＭＳ Ｐゴシック" pitchFamily="-112" charset="-128"/>
              </a:rPr>
              <a:t>Knudson, </a:t>
            </a:r>
            <a:r>
              <a:rPr lang="en-US" sz="1400" b="1" dirty="0">
                <a:solidFill>
                  <a:schemeClr val="bg1"/>
                </a:solidFill>
                <a:latin typeface="Helvetica" pitchFamily="-112" charset="0"/>
                <a:ea typeface="ＭＳ Ｐゴシック" pitchFamily="-112" charset="-128"/>
                <a:cs typeface="ＭＳ Ｐゴシック" pitchFamily="-112" charset="-128"/>
              </a:rPr>
              <a:t>Ray </a:t>
            </a:r>
            <a:r>
              <a:rPr lang="en-US" sz="1400" b="1" dirty="0" smtClean="0">
                <a:solidFill>
                  <a:schemeClr val="bg1"/>
                </a:solidFill>
                <a:latin typeface="Helvetica" pitchFamily="-112" charset="0"/>
                <a:ea typeface="ＭＳ Ｐゴシック" pitchFamily="-112" charset="-128"/>
                <a:cs typeface="ＭＳ Ｐゴシック" pitchFamily="-112" charset="-128"/>
              </a:rPr>
              <a:t>Lemke, and Sarah Stewart</a:t>
            </a:r>
          </a:p>
          <a:p>
            <a:pPr eaLnBrk="1" hangingPunct="1">
              <a:spcBef>
                <a:spcPct val="0"/>
              </a:spcBef>
            </a:pPr>
            <a:r>
              <a:rPr lang="en-US" sz="1400" b="1" dirty="0" smtClean="0">
                <a:solidFill>
                  <a:schemeClr val="bg1"/>
                </a:solidFill>
                <a:latin typeface="Helvetica" pitchFamily="-112" charset="0"/>
                <a:ea typeface="ＭＳ Ｐゴシック" pitchFamily="-112" charset="-128"/>
                <a:cs typeface="ＭＳ Ｐゴシック" pitchFamily="-112" charset="-128"/>
              </a:rPr>
              <a:t>for material and viewgraphs </a:t>
            </a:r>
            <a:endParaRPr lang="en-US" sz="1400" b="1" dirty="0">
              <a:solidFill>
                <a:schemeClr val="bg1"/>
              </a:solidFill>
              <a:latin typeface="Helvetica" pitchFamily="-112" charset="0"/>
              <a:ea typeface="ＭＳ Ｐゴシック" pitchFamily="-112" charset="-128"/>
              <a:cs typeface="ＭＳ Ｐゴシック" pitchFamily="-112" charset="-128"/>
            </a:endParaRPr>
          </a:p>
        </p:txBody>
      </p:sp>
      <p:sp>
        <p:nvSpPr>
          <p:cNvPr id="8" name="TextBox 7"/>
          <p:cNvSpPr txBox="1"/>
          <p:nvPr/>
        </p:nvSpPr>
        <p:spPr>
          <a:xfrm>
            <a:off x="2636278" y="6095223"/>
            <a:ext cx="6148116" cy="553998"/>
          </a:xfrm>
          <a:prstGeom prst="rect">
            <a:avLst/>
          </a:prstGeom>
          <a:noFill/>
        </p:spPr>
        <p:txBody>
          <a:bodyPr wrap="square">
            <a:spAutoFit/>
          </a:bodyPr>
          <a:lstStyle/>
          <a:p>
            <a:pPr algn="ctr" fontAlgn="auto">
              <a:spcBef>
                <a:spcPts val="0"/>
              </a:spcBef>
              <a:spcAft>
                <a:spcPts val="0"/>
              </a:spcAft>
              <a:defRPr/>
            </a:pPr>
            <a:r>
              <a:rPr lang="en-US" sz="1000" dirty="0">
                <a:solidFill>
                  <a:srgbClr val="FFFFFF"/>
                </a:solidFill>
                <a:latin typeface="Helvetica"/>
                <a:ea typeface="+mn-ea"/>
                <a:cs typeface="Helvetica"/>
              </a:rPr>
              <a:t>Sandia National Laboratories is a multi-program laboratory managed and operated by Sandia Corporation, a wholly owned subsidiary of Lockheed Martin Corporation, for the U.S. Department of Energy’s National Nuclear Security Administration under contract DE-AC04-94AL85000. </a:t>
            </a:r>
          </a:p>
        </p:txBody>
      </p:sp>
      <p:pic>
        <p:nvPicPr>
          <p:cNvPr id="9" name="Picture 13" descr="NNSAlogo_Bla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725" y="6331494"/>
            <a:ext cx="1023938" cy="247650"/>
          </a:xfrm>
          <a:prstGeom prst="rect">
            <a:avLst/>
          </a:prstGeom>
          <a:solidFill>
            <a:schemeClr val="bg1"/>
          </a:solidFill>
          <a:ln>
            <a:noFill/>
          </a:ln>
        </p:spPr>
      </p:pic>
      <p:pic>
        <p:nvPicPr>
          <p:cNvPr id="10" name="Picture 12" descr="NNSAlogo_Blac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6326731"/>
            <a:ext cx="850900" cy="276225"/>
          </a:xfrm>
          <a:prstGeom prst="rect">
            <a:avLst/>
          </a:prstGeom>
          <a:solidFill>
            <a:schemeClr val="bg1"/>
          </a:solidFill>
          <a:ln>
            <a:no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19288" y="-65088"/>
            <a:ext cx="6296025" cy="1096963"/>
          </a:xfrm>
          <a:noFill/>
        </p:spPr>
        <p:txBody>
          <a:bodyPr/>
          <a:lstStyle/>
          <a:p>
            <a:pPr eaLnBrk="1" hangingPunct="1"/>
            <a:r>
              <a:rPr lang="en-US" sz="2400">
                <a:solidFill>
                  <a:schemeClr val="bg1"/>
                </a:solidFill>
                <a:ea typeface="ＭＳ Ｐゴシック" pitchFamily="-112" charset="-128"/>
                <a:cs typeface="ＭＳ Ｐゴシック" pitchFamily="-112" charset="-128"/>
              </a:rPr>
              <a:t>Several recent studies have </a:t>
            </a:r>
            <a:r>
              <a:rPr lang="en-US" sz="2400" smtClean="0">
                <a:solidFill>
                  <a:schemeClr val="bg1"/>
                </a:solidFill>
                <a:ea typeface="ＭＳ Ｐゴシック" pitchFamily="-112" charset="-128"/>
                <a:cs typeface="ＭＳ Ｐゴシック" pitchFamily="-112" charset="-128"/>
              </a:rPr>
              <a:t>highlighted</a:t>
            </a:r>
            <a:br>
              <a:rPr lang="en-US" sz="2400" smtClean="0">
                <a:solidFill>
                  <a:schemeClr val="bg1"/>
                </a:solidFill>
                <a:ea typeface="ＭＳ Ｐゴシック" pitchFamily="-112" charset="-128"/>
                <a:cs typeface="ＭＳ Ｐゴシック" pitchFamily="-112" charset="-128"/>
              </a:rPr>
            </a:br>
            <a:r>
              <a:rPr lang="en-US" sz="2400" smtClean="0">
                <a:solidFill>
                  <a:schemeClr val="bg1"/>
                </a:solidFill>
                <a:ea typeface="ＭＳ Ｐゴシック" pitchFamily="-112" charset="-128"/>
                <a:cs typeface="ＭＳ Ｐゴシック" pitchFamily="-112" charset="-128"/>
              </a:rPr>
              <a:t>High </a:t>
            </a:r>
            <a:r>
              <a:rPr lang="en-US" sz="2400">
                <a:solidFill>
                  <a:schemeClr val="bg1"/>
                </a:solidFill>
                <a:ea typeface="ＭＳ Ｐゴシック" pitchFamily="-112" charset="-128"/>
                <a:cs typeface="ＭＳ Ｐゴシック" pitchFamily="-112" charset="-128"/>
              </a:rPr>
              <a:t>Energy Density Science</a:t>
            </a:r>
          </a:p>
        </p:txBody>
      </p:sp>
      <p:pic>
        <p:nvPicPr>
          <p:cNvPr id="37891" name="Picture 3" descr="Frontiers in HEDP"/>
          <p:cNvPicPr>
            <a:picLocks noChangeAspect="1" noChangeArrowheads="1"/>
          </p:cNvPicPr>
          <p:nvPr/>
        </p:nvPicPr>
        <p:blipFill>
          <a:blip r:embed="rId3"/>
          <a:srcRect/>
          <a:stretch>
            <a:fillRect/>
          </a:stretch>
        </p:blipFill>
        <p:spPr bwMode="auto">
          <a:xfrm>
            <a:off x="304800" y="1676400"/>
            <a:ext cx="2306638" cy="3200400"/>
          </a:xfrm>
          <a:prstGeom prst="rect">
            <a:avLst/>
          </a:prstGeom>
          <a:noFill/>
          <a:ln w="9525">
            <a:noFill/>
            <a:miter lim="800000"/>
            <a:headEnd/>
            <a:tailEnd/>
          </a:ln>
        </p:spPr>
      </p:pic>
      <p:pic>
        <p:nvPicPr>
          <p:cNvPr id="37892" name="Picture 4" descr="Quarks with the Cosmos"/>
          <p:cNvPicPr>
            <a:picLocks noChangeAspect="1" noChangeArrowheads="1"/>
          </p:cNvPicPr>
          <p:nvPr/>
        </p:nvPicPr>
        <p:blipFill>
          <a:blip r:embed="rId4"/>
          <a:srcRect/>
          <a:stretch>
            <a:fillRect/>
          </a:stretch>
        </p:blipFill>
        <p:spPr bwMode="auto">
          <a:xfrm>
            <a:off x="3276600" y="1676400"/>
            <a:ext cx="2255838" cy="3200400"/>
          </a:xfrm>
          <a:prstGeom prst="rect">
            <a:avLst/>
          </a:prstGeom>
          <a:noFill/>
          <a:ln w="9525">
            <a:noFill/>
            <a:miter lim="800000"/>
            <a:headEnd/>
            <a:tailEnd/>
          </a:ln>
        </p:spPr>
      </p:pic>
      <p:pic>
        <p:nvPicPr>
          <p:cNvPr id="37893" name="Picture 5"/>
          <p:cNvPicPr>
            <a:picLocks noChangeAspect="1" noChangeArrowheads="1"/>
          </p:cNvPicPr>
          <p:nvPr/>
        </p:nvPicPr>
        <p:blipFill>
          <a:blip r:embed="rId5"/>
          <a:srcRect/>
          <a:stretch>
            <a:fillRect/>
          </a:stretch>
        </p:blipFill>
        <p:spPr bwMode="auto">
          <a:xfrm>
            <a:off x="6269038" y="1665288"/>
            <a:ext cx="2570162" cy="3211512"/>
          </a:xfrm>
          <a:prstGeom prst="rect">
            <a:avLst/>
          </a:prstGeom>
          <a:noFill/>
          <a:ln w="9525">
            <a:noFill/>
            <a:miter lim="800000"/>
            <a:headEnd/>
            <a:tailEnd/>
          </a:ln>
        </p:spPr>
      </p:pic>
      <p:sp>
        <p:nvSpPr>
          <p:cNvPr id="37894" name="Text Box 6"/>
          <p:cNvSpPr txBox="1">
            <a:spLocks noChangeArrowheads="1"/>
          </p:cNvSpPr>
          <p:nvPr/>
        </p:nvSpPr>
        <p:spPr bwMode="auto">
          <a:xfrm>
            <a:off x="6019800" y="5029200"/>
            <a:ext cx="3048000" cy="915988"/>
          </a:xfrm>
          <a:prstGeom prst="rect">
            <a:avLst/>
          </a:prstGeom>
          <a:noFill/>
          <a:ln w="9525">
            <a:noFill/>
            <a:miter lim="800000"/>
            <a:headEnd/>
            <a:tailEnd/>
          </a:ln>
        </p:spPr>
        <p:txBody>
          <a:bodyPr>
            <a:prstTxWarp prst="textNoShape">
              <a:avLst/>
            </a:prstTxWarp>
            <a:spAutoFit/>
          </a:bodyPr>
          <a:lstStyle/>
          <a:p>
            <a:r>
              <a:rPr lang="en-US" b="1"/>
              <a:t>Science and Applications of Ultrafast, Ultraintense Lasers</a:t>
            </a:r>
          </a:p>
        </p:txBody>
      </p:sp>
      <p:sp>
        <p:nvSpPr>
          <p:cNvPr id="37895" name="Text Box 7"/>
          <p:cNvSpPr txBox="1">
            <a:spLocks noChangeArrowheads="1"/>
          </p:cNvSpPr>
          <p:nvPr/>
        </p:nvSpPr>
        <p:spPr bwMode="auto">
          <a:xfrm>
            <a:off x="152400" y="5029200"/>
            <a:ext cx="2971800" cy="915988"/>
          </a:xfrm>
          <a:prstGeom prst="rect">
            <a:avLst/>
          </a:prstGeom>
          <a:noFill/>
          <a:ln w="9525">
            <a:noFill/>
            <a:miter lim="800000"/>
            <a:headEnd/>
            <a:tailEnd/>
          </a:ln>
        </p:spPr>
        <p:txBody>
          <a:bodyPr>
            <a:prstTxWarp prst="textNoShape">
              <a:avLst/>
            </a:prstTxWarp>
            <a:spAutoFit/>
          </a:bodyPr>
          <a:lstStyle/>
          <a:p>
            <a:r>
              <a:rPr lang="en-US" b="1"/>
              <a:t>“Frontiers in High Energy Density Physics”, </a:t>
            </a:r>
          </a:p>
          <a:p>
            <a:r>
              <a:rPr lang="en-US" b="1"/>
              <a:t>R. Davidson et al. 2004</a:t>
            </a:r>
          </a:p>
        </p:txBody>
      </p:sp>
      <p:sp>
        <p:nvSpPr>
          <p:cNvPr id="37896" name="Text Box 8"/>
          <p:cNvSpPr txBox="1">
            <a:spLocks noChangeArrowheads="1"/>
          </p:cNvSpPr>
          <p:nvPr/>
        </p:nvSpPr>
        <p:spPr bwMode="auto">
          <a:xfrm>
            <a:off x="3108325" y="5029200"/>
            <a:ext cx="2911475" cy="1465263"/>
          </a:xfrm>
          <a:prstGeom prst="rect">
            <a:avLst/>
          </a:prstGeom>
          <a:noFill/>
          <a:ln w="9525">
            <a:noFill/>
            <a:miter lim="800000"/>
            <a:headEnd/>
            <a:tailEnd/>
          </a:ln>
        </p:spPr>
        <p:txBody>
          <a:bodyPr>
            <a:prstTxWarp prst="textNoShape">
              <a:avLst/>
            </a:prstTxWarp>
            <a:spAutoFit/>
          </a:bodyPr>
          <a:lstStyle/>
          <a:p>
            <a:r>
              <a:rPr lang="en-US" b="1"/>
              <a:t>“Connecting Quarks with the Cosmos: Eleven Science Questions for the New Century”, </a:t>
            </a:r>
          </a:p>
          <a:p>
            <a:r>
              <a:rPr lang="en-US" b="1"/>
              <a:t>M Turner et al. 2002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72675" y="106363"/>
            <a:ext cx="7654395" cy="796925"/>
          </a:xfrm>
        </p:spPr>
        <p:txBody>
          <a:bodyPr/>
          <a:lstStyle/>
          <a:p>
            <a:pPr algn="r" eaLnBrk="1" hangingPunct="1"/>
            <a:r>
              <a:rPr lang="en-US" sz="2400" b="1" dirty="0">
                <a:solidFill>
                  <a:schemeClr val="bg1"/>
                </a:solidFill>
                <a:ea typeface="ＭＳ Ｐゴシック" pitchFamily="-112" charset="-128"/>
                <a:cs typeface="ＭＳ Ｐゴシック" pitchFamily="-112" charset="-128"/>
              </a:rPr>
              <a:t>The “Z” </a:t>
            </a:r>
            <a:r>
              <a:rPr lang="en-US" sz="2400" b="1" dirty="0" smtClean="0">
                <a:solidFill>
                  <a:schemeClr val="bg1"/>
                </a:solidFill>
                <a:ea typeface="ＭＳ Ｐゴシック" pitchFamily="-112" charset="-128"/>
                <a:cs typeface="ＭＳ Ｐゴシック" pitchFamily="-112" charset="-128"/>
              </a:rPr>
              <a:t>pulsed-power </a:t>
            </a:r>
            <a:r>
              <a:rPr lang="en-US" sz="2400" b="1" dirty="0">
                <a:solidFill>
                  <a:schemeClr val="bg1"/>
                </a:solidFill>
                <a:ea typeface="ＭＳ Ｐゴシック" pitchFamily="-112" charset="-128"/>
                <a:cs typeface="ＭＳ Ｐゴシック" pitchFamily="-112" charset="-128"/>
              </a:rPr>
              <a:t>facility is located at Sandia National Laboratories in Albuquerque, New Mexico</a:t>
            </a:r>
          </a:p>
        </p:txBody>
      </p:sp>
      <p:pic>
        <p:nvPicPr>
          <p:cNvPr id="31747" name="Picture 3"/>
          <p:cNvPicPr>
            <a:picLocks noChangeAspect="1" noChangeArrowheads="1"/>
          </p:cNvPicPr>
          <p:nvPr/>
        </p:nvPicPr>
        <p:blipFill>
          <a:blip r:embed="rId3"/>
          <a:srcRect/>
          <a:stretch>
            <a:fillRect/>
          </a:stretch>
        </p:blipFill>
        <p:spPr bwMode="auto">
          <a:xfrm>
            <a:off x="1516063" y="1725613"/>
            <a:ext cx="7477125" cy="3124200"/>
          </a:xfrm>
          <a:prstGeom prst="rect">
            <a:avLst/>
          </a:prstGeom>
          <a:noFill/>
          <a:ln w="12700">
            <a:solidFill>
              <a:srgbClr val="000000"/>
            </a:solidFill>
            <a:miter lim="800000"/>
            <a:headEnd/>
            <a:tailEnd/>
          </a:ln>
        </p:spPr>
      </p:pic>
      <p:pic>
        <p:nvPicPr>
          <p:cNvPr id="476164" name="Picture 4"/>
          <p:cNvPicPr preferRelativeResize="0">
            <a:picLocks noChangeAspect="1" noChangeArrowheads="1"/>
          </p:cNvPicPr>
          <p:nvPr/>
        </p:nvPicPr>
        <p:blipFill>
          <a:blip r:embed="rId4"/>
          <a:srcRect l="7774" t="10992" r="7774" b="7329"/>
          <a:stretch>
            <a:fillRect/>
          </a:stretch>
        </p:blipFill>
        <p:spPr bwMode="auto">
          <a:xfrm>
            <a:off x="4087813" y="4465638"/>
            <a:ext cx="3186112" cy="2157412"/>
          </a:xfrm>
          <a:prstGeom prst="rect">
            <a:avLst/>
          </a:prstGeom>
          <a:noFill/>
          <a:ln w="9525">
            <a:solidFill>
              <a:schemeClr val="bg1"/>
            </a:solidFill>
            <a:miter lim="800000"/>
            <a:headEnd/>
            <a:tailEnd/>
          </a:ln>
        </p:spPr>
      </p:pic>
      <p:sp>
        <p:nvSpPr>
          <p:cNvPr id="476165" name="Line 5"/>
          <p:cNvSpPr>
            <a:spLocks noChangeShapeType="1"/>
          </p:cNvSpPr>
          <p:nvPr/>
        </p:nvSpPr>
        <p:spPr bwMode="auto">
          <a:xfrm flipV="1">
            <a:off x="6862763" y="3097576"/>
            <a:ext cx="2121418" cy="1650637"/>
          </a:xfrm>
          <a:prstGeom prst="line">
            <a:avLst/>
          </a:prstGeom>
          <a:noFill/>
          <a:ln w="38100">
            <a:solidFill>
              <a:srgbClr val="FF0000"/>
            </a:solidFill>
            <a:round/>
            <a:headEnd type="none" w="sm" len="sm"/>
            <a:tailEnd type="triangle" w="sm" len="sm"/>
          </a:ln>
        </p:spPr>
        <p:txBody>
          <a:bodyPr>
            <a:prstTxWarp prst="textNoShape">
              <a:avLst/>
            </a:prstTxWarp>
          </a:bodyPr>
          <a:lstStyle/>
          <a:p>
            <a:endParaRPr lang="en-US"/>
          </a:p>
        </p:txBody>
      </p:sp>
      <p:sp>
        <p:nvSpPr>
          <p:cNvPr id="6" name="Rectangle 5"/>
          <p:cNvSpPr>
            <a:spLocks noChangeArrowheads="1"/>
          </p:cNvSpPr>
          <p:nvPr/>
        </p:nvSpPr>
        <p:spPr bwMode="auto">
          <a:xfrm>
            <a:off x="3251200" y="996950"/>
            <a:ext cx="5892800" cy="641350"/>
          </a:xfrm>
          <a:prstGeom prst="rect">
            <a:avLst/>
          </a:prstGeom>
          <a:noFill/>
          <a:ln w="9525">
            <a:noFill/>
            <a:miter lim="800000"/>
            <a:headEnd/>
            <a:tailEnd/>
          </a:ln>
        </p:spPr>
        <p:txBody>
          <a:bodyPr>
            <a:prstTxWarp prst="textNoShape">
              <a:avLst/>
            </a:prstTxWarp>
            <a:spAutoFit/>
          </a:bodyPr>
          <a:lstStyle/>
          <a:p>
            <a:r>
              <a:rPr lang="en-US"/>
              <a:t>Youtube.com: search for the BBC TV show:</a:t>
            </a:r>
          </a:p>
          <a:p>
            <a:r>
              <a:rPr lang="en-US"/>
              <a:t>“</a:t>
            </a:r>
            <a:r>
              <a:rPr lang="en-US" i="1"/>
              <a:t>Horizon: Can we make a star on earth</a:t>
            </a:r>
            <a:r>
              <a:rPr lang="en-US"/>
              <a:t>?”</a:t>
            </a:r>
          </a:p>
        </p:txBody>
      </p:sp>
      <p:pic>
        <p:nvPicPr>
          <p:cNvPr id="31751" name="Picture 1031" descr="Copy of IMG_0073"/>
          <p:cNvPicPr>
            <a:picLocks noChangeAspect="1" noChangeArrowheads="1"/>
          </p:cNvPicPr>
          <p:nvPr/>
        </p:nvPicPr>
        <p:blipFill>
          <a:blip r:embed="rId5"/>
          <a:srcRect/>
          <a:stretch>
            <a:fillRect/>
          </a:stretch>
        </p:blipFill>
        <p:spPr bwMode="auto">
          <a:xfrm rot="1109763">
            <a:off x="290513" y="1382713"/>
            <a:ext cx="2317750" cy="1546225"/>
          </a:xfrm>
          <a:prstGeom prst="rect">
            <a:avLst/>
          </a:prstGeom>
          <a:noFill/>
          <a:ln w="9525">
            <a:noFill/>
            <a:miter lim="800000"/>
            <a:headEnd/>
            <a:tailEnd/>
          </a:ln>
        </p:spPr>
      </p:pic>
      <p:pic>
        <p:nvPicPr>
          <p:cNvPr id="31752" name="Picture 1032" descr="IMG_0049"/>
          <p:cNvPicPr>
            <a:picLocks noChangeAspect="1" noChangeArrowheads="1"/>
          </p:cNvPicPr>
          <p:nvPr/>
        </p:nvPicPr>
        <p:blipFill>
          <a:blip r:embed="rId6"/>
          <a:srcRect/>
          <a:stretch>
            <a:fillRect/>
          </a:stretch>
        </p:blipFill>
        <p:spPr bwMode="auto">
          <a:xfrm rot="1450916">
            <a:off x="276225" y="4738688"/>
            <a:ext cx="2112963" cy="1584325"/>
          </a:xfrm>
          <a:prstGeom prst="rect">
            <a:avLst/>
          </a:prstGeom>
          <a:noFill/>
          <a:ln w="9525">
            <a:noFill/>
            <a:miter lim="800000"/>
            <a:headEnd/>
            <a:tailEnd/>
          </a:ln>
        </p:spPr>
      </p:pic>
      <p:pic>
        <p:nvPicPr>
          <p:cNvPr id="31753" name="Picture 1033" descr="IMG_0248"/>
          <p:cNvPicPr>
            <a:picLocks noChangeAspect="1" noChangeArrowheads="1"/>
          </p:cNvPicPr>
          <p:nvPr/>
        </p:nvPicPr>
        <p:blipFill>
          <a:blip r:embed="rId7"/>
          <a:srcRect/>
          <a:stretch>
            <a:fillRect/>
          </a:stretch>
        </p:blipFill>
        <p:spPr bwMode="auto">
          <a:xfrm rot="-861263">
            <a:off x="198438" y="3133725"/>
            <a:ext cx="2465387" cy="1387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6164"/>
                                        </p:tgtEl>
                                        <p:attrNameLst>
                                          <p:attrName>style.visibility</p:attrName>
                                        </p:attrNameLst>
                                      </p:cBhvr>
                                      <p:to>
                                        <p:strVal val="visible"/>
                                      </p:to>
                                    </p:set>
                                    <p:anim calcmode="lin" valueType="num">
                                      <p:cBhvr additive="base">
                                        <p:cTn id="7" dur="500" fill="hold"/>
                                        <p:tgtEl>
                                          <p:spTgt spid="476164"/>
                                        </p:tgtEl>
                                        <p:attrNameLst>
                                          <p:attrName>ppt_x</p:attrName>
                                        </p:attrNameLst>
                                      </p:cBhvr>
                                      <p:tavLst>
                                        <p:tav tm="0">
                                          <p:val>
                                            <p:strVal val="0-#ppt_w/2"/>
                                          </p:val>
                                        </p:tav>
                                        <p:tav tm="100000">
                                          <p:val>
                                            <p:strVal val="#ppt_x"/>
                                          </p:val>
                                        </p:tav>
                                      </p:tavLst>
                                    </p:anim>
                                    <p:anim calcmode="lin" valueType="num">
                                      <p:cBhvr additive="base">
                                        <p:cTn id="8" dur="500" fill="hold"/>
                                        <p:tgtEl>
                                          <p:spTgt spid="4761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761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ch Area 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2" y="1410517"/>
            <a:ext cx="6821799" cy="5167258"/>
          </a:xfrm>
          <a:prstGeom prst="rect">
            <a:avLst/>
          </a:prstGeom>
        </p:spPr>
      </p:pic>
      <p:sp>
        <p:nvSpPr>
          <p:cNvPr id="31746" name="Rectangle 2"/>
          <p:cNvSpPr>
            <a:spLocks noGrp="1" noChangeArrowheads="1"/>
          </p:cNvSpPr>
          <p:nvPr>
            <p:ph type="title"/>
          </p:nvPr>
        </p:nvSpPr>
        <p:spPr>
          <a:xfrm>
            <a:off x="1472675" y="106363"/>
            <a:ext cx="7654395" cy="796925"/>
          </a:xfrm>
        </p:spPr>
        <p:txBody>
          <a:bodyPr/>
          <a:lstStyle/>
          <a:p>
            <a:pPr algn="r" eaLnBrk="1" hangingPunct="1"/>
            <a:r>
              <a:rPr lang="en-US" sz="2400" b="1" dirty="0">
                <a:solidFill>
                  <a:schemeClr val="bg1"/>
                </a:solidFill>
                <a:ea typeface="ＭＳ Ｐゴシック" pitchFamily="-112" charset="-128"/>
                <a:cs typeface="ＭＳ Ｐゴシック" pitchFamily="-112" charset="-128"/>
              </a:rPr>
              <a:t>The “Z” </a:t>
            </a:r>
            <a:r>
              <a:rPr lang="en-US" sz="2400" b="1" dirty="0" smtClean="0">
                <a:solidFill>
                  <a:schemeClr val="bg1"/>
                </a:solidFill>
                <a:ea typeface="ＭＳ Ｐゴシック" pitchFamily="-112" charset="-128"/>
                <a:cs typeface="ＭＳ Ｐゴシック" pitchFamily="-112" charset="-128"/>
              </a:rPr>
              <a:t>pulsed-power </a:t>
            </a:r>
            <a:r>
              <a:rPr lang="en-US" sz="2400" b="1" dirty="0">
                <a:solidFill>
                  <a:schemeClr val="bg1"/>
                </a:solidFill>
                <a:ea typeface="ＭＳ Ｐゴシック" pitchFamily="-112" charset="-128"/>
                <a:cs typeface="ＭＳ Ｐゴシック" pitchFamily="-112" charset="-128"/>
              </a:rPr>
              <a:t>facility is located at Sandia National Laboratories in Albuquerque, New Mexico</a:t>
            </a:r>
          </a:p>
        </p:txBody>
      </p:sp>
      <p:pic>
        <p:nvPicPr>
          <p:cNvPr id="476164" name="Picture 4"/>
          <p:cNvPicPr preferRelativeResize="0">
            <a:picLocks noChangeAspect="1" noChangeArrowheads="1"/>
          </p:cNvPicPr>
          <p:nvPr/>
        </p:nvPicPr>
        <p:blipFill>
          <a:blip r:embed="rId4"/>
          <a:srcRect l="7774" t="10992" r="7774" b="7329"/>
          <a:stretch>
            <a:fillRect/>
          </a:stretch>
        </p:blipFill>
        <p:spPr bwMode="auto">
          <a:xfrm>
            <a:off x="5855474" y="1016259"/>
            <a:ext cx="3186112" cy="2157412"/>
          </a:xfrm>
          <a:prstGeom prst="rect">
            <a:avLst/>
          </a:prstGeom>
          <a:noFill/>
          <a:ln w="9525">
            <a:solidFill>
              <a:schemeClr val="bg1"/>
            </a:solidFill>
            <a:miter lim="800000"/>
            <a:headEnd/>
            <a:tailEnd/>
          </a:ln>
        </p:spPr>
      </p:pic>
      <p:sp>
        <p:nvSpPr>
          <p:cNvPr id="476165" name="Line 5"/>
          <p:cNvSpPr>
            <a:spLocks noChangeShapeType="1"/>
          </p:cNvSpPr>
          <p:nvPr/>
        </p:nvSpPr>
        <p:spPr bwMode="auto">
          <a:xfrm flipH="1">
            <a:off x="4118821" y="2937716"/>
            <a:ext cx="2031727" cy="1670036"/>
          </a:xfrm>
          <a:prstGeom prst="line">
            <a:avLst/>
          </a:prstGeom>
          <a:noFill/>
          <a:ln w="38100">
            <a:solidFill>
              <a:srgbClr val="FF0000"/>
            </a:solidFill>
            <a:round/>
            <a:headEnd type="none" w="sm" len="sm"/>
            <a:tailEnd type="triangle" w="sm" len="sm"/>
          </a:ln>
        </p:spPr>
        <p:txBody>
          <a:bodyPr>
            <a:prstTxWarp prst="textNoShape">
              <a:avLst/>
            </a:prstTxWarp>
          </a:bodyPr>
          <a:lstStyle/>
          <a:p>
            <a:endParaRPr lang="en-US" dirty="0"/>
          </a:p>
        </p:txBody>
      </p:sp>
    </p:spTree>
    <p:extLst>
      <p:ext uri="{BB962C8B-B14F-4D97-AF65-F5344CB8AC3E}">
        <p14:creationId xmlns:p14="http://schemas.microsoft.com/office/powerpoint/2010/main" val="1262368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6164"/>
                                        </p:tgtEl>
                                        <p:attrNameLst>
                                          <p:attrName>style.visibility</p:attrName>
                                        </p:attrNameLst>
                                      </p:cBhvr>
                                      <p:to>
                                        <p:strVal val="visible"/>
                                      </p:to>
                                    </p:set>
                                    <p:anim calcmode="lin" valueType="num">
                                      <p:cBhvr additive="base">
                                        <p:cTn id="7" dur="500" fill="hold"/>
                                        <p:tgtEl>
                                          <p:spTgt spid="476164"/>
                                        </p:tgtEl>
                                        <p:attrNameLst>
                                          <p:attrName>ppt_x</p:attrName>
                                        </p:attrNameLst>
                                      </p:cBhvr>
                                      <p:tavLst>
                                        <p:tav tm="0">
                                          <p:val>
                                            <p:strVal val="0-#ppt_w/2"/>
                                          </p:val>
                                        </p:tav>
                                        <p:tav tm="100000">
                                          <p:val>
                                            <p:strVal val="#ppt_x"/>
                                          </p:val>
                                        </p:tav>
                                      </p:tavLst>
                                    </p:anim>
                                    <p:anim calcmode="lin" valueType="num">
                                      <p:cBhvr additive="base">
                                        <p:cTn id="8" dur="500" fill="hold"/>
                                        <p:tgtEl>
                                          <p:spTgt spid="4761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76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62088" y="98425"/>
            <a:ext cx="7127875" cy="796925"/>
          </a:xfrm>
        </p:spPr>
        <p:txBody>
          <a:bodyPr/>
          <a:lstStyle/>
          <a:p>
            <a:pPr eaLnBrk="1" hangingPunct="1"/>
            <a:r>
              <a:rPr lang="en-US" sz="2400" b="1" dirty="0">
                <a:solidFill>
                  <a:schemeClr val="bg1"/>
                </a:solidFill>
                <a:ea typeface="ＭＳ Ｐゴシック" pitchFamily="-112" charset="-128"/>
                <a:cs typeface="ＭＳ Ｐゴシック" pitchFamily="-112" charset="-128"/>
              </a:rPr>
              <a:t>“Z” is the world’s largest </a:t>
            </a:r>
            <a:r>
              <a:rPr lang="en-US" sz="2400" b="1" dirty="0" smtClean="0">
                <a:solidFill>
                  <a:schemeClr val="bg1"/>
                </a:solidFill>
                <a:ea typeface="ＭＳ Ｐゴシック" pitchFamily="-112" charset="-128"/>
                <a:cs typeface="ＭＳ Ｐゴシック" pitchFamily="-112" charset="-128"/>
              </a:rPr>
              <a:t>pulsed-power </a:t>
            </a:r>
            <a:r>
              <a:rPr lang="en-US" sz="2400" b="1" dirty="0">
                <a:solidFill>
                  <a:schemeClr val="bg1"/>
                </a:solidFill>
                <a:ea typeface="ＭＳ Ｐゴシック" pitchFamily="-112" charset="-128"/>
                <a:cs typeface="ＭＳ Ｐゴシック" pitchFamily="-112" charset="-128"/>
              </a:rPr>
              <a:t>facility</a:t>
            </a:r>
          </a:p>
        </p:txBody>
      </p:sp>
      <p:pic>
        <p:nvPicPr>
          <p:cNvPr id="3" name="Picture 2" descr="img_7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9144000" cy="4383593"/>
          </a:xfrm>
          <a:prstGeom prst="rect">
            <a:avLst/>
          </a:prstGeom>
        </p:spPr>
      </p:pic>
      <p:pic>
        <p:nvPicPr>
          <p:cNvPr id="4" name="Picture 4"/>
          <p:cNvPicPr preferRelativeResize="0">
            <a:picLocks noChangeAspect="1" noChangeArrowheads="1"/>
          </p:cNvPicPr>
          <p:nvPr/>
        </p:nvPicPr>
        <p:blipFill>
          <a:blip r:embed="rId4"/>
          <a:srcRect l="7774" t="10992" r="7774" b="7329"/>
          <a:stretch>
            <a:fillRect/>
          </a:stretch>
        </p:blipFill>
        <p:spPr bwMode="auto">
          <a:xfrm>
            <a:off x="5348672" y="3806390"/>
            <a:ext cx="3795328" cy="2569930"/>
          </a:xfrm>
          <a:prstGeom prst="rect">
            <a:avLst/>
          </a:prstGeom>
          <a:noFill/>
          <a:ln w="9525">
            <a:solidFill>
              <a:schemeClr val="bg1"/>
            </a:solidFill>
            <a:miter lim="800000"/>
            <a:headEnd/>
            <a:tailEnd/>
          </a:ln>
        </p:spPr>
      </p:pic>
      <p:sp>
        <p:nvSpPr>
          <p:cNvPr id="5" name="AutoShape 7"/>
          <p:cNvSpPr>
            <a:spLocks noChangeArrowheads="1"/>
          </p:cNvSpPr>
          <p:nvPr/>
        </p:nvSpPr>
        <p:spPr bwMode="auto">
          <a:xfrm>
            <a:off x="14616" y="5168422"/>
            <a:ext cx="3588841" cy="1640357"/>
          </a:xfrm>
          <a:prstGeom prst="wedgeRectCallout">
            <a:avLst>
              <a:gd name="adj1" fmla="val -49727"/>
              <a:gd name="adj2" fmla="val 23005"/>
            </a:avLst>
          </a:prstGeom>
          <a:solidFill>
            <a:srgbClr val="FEFFCD"/>
          </a:solidFill>
          <a:ln w="12700">
            <a:solidFill>
              <a:schemeClr val="tx1"/>
            </a:solidFill>
            <a:miter lim="800000"/>
            <a:headEnd type="none" w="sm" len="sm"/>
            <a:tailEnd type="none" w="sm" len="sm"/>
          </a:ln>
        </p:spPr>
        <p:txBody>
          <a:bodyPr wrap="none" lIns="85597" tIns="42798" rIns="85597" bIns="42798" anchor="ctr">
            <a:prstTxWarp prst="textNoShape">
              <a:avLst/>
            </a:prstTxWarp>
          </a:bodyPr>
          <a:lstStyle/>
          <a:p>
            <a:pPr algn="ctr" defTabSz="855663" eaLnBrk="0" hangingPunct="0">
              <a:lnSpc>
                <a:spcPct val="120000"/>
              </a:lnSpc>
            </a:pPr>
            <a:r>
              <a:rPr lang="en-US" sz="1600" dirty="0">
                <a:solidFill>
                  <a:srgbClr val="000000"/>
                </a:solidFill>
              </a:rPr>
              <a:t>22 MJ stored </a:t>
            </a:r>
            <a:r>
              <a:rPr lang="en-US" sz="1600" dirty="0" smtClean="0">
                <a:solidFill>
                  <a:srgbClr val="000000"/>
                </a:solidFill>
              </a:rPr>
              <a:t>energy</a:t>
            </a:r>
          </a:p>
          <a:p>
            <a:pPr algn="ctr" defTabSz="855663" eaLnBrk="0" hangingPunct="0">
              <a:lnSpc>
                <a:spcPct val="120000"/>
              </a:lnSpc>
            </a:pPr>
            <a:r>
              <a:rPr lang="en-US" sz="1600" dirty="0" smtClean="0">
                <a:solidFill>
                  <a:srgbClr val="000000"/>
                </a:solidFill>
              </a:rPr>
              <a:t>3MJ delivered to the load</a:t>
            </a:r>
            <a:endParaRPr lang="en-US" sz="1600" dirty="0">
              <a:solidFill>
                <a:srgbClr val="000000"/>
              </a:solidFill>
            </a:endParaRPr>
          </a:p>
          <a:p>
            <a:pPr algn="ctr" defTabSz="855663" eaLnBrk="0" hangingPunct="0">
              <a:lnSpc>
                <a:spcPct val="120000"/>
              </a:lnSpc>
            </a:pPr>
            <a:r>
              <a:rPr lang="en-US" sz="1600" dirty="0" smtClean="0">
                <a:solidFill>
                  <a:srgbClr val="000000"/>
                </a:solidFill>
              </a:rPr>
              <a:t>27 </a:t>
            </a:r>
            <a:r>
              <a:rPr lang="en-US" sz="1600" dirty="0">
                <a:solidFill>
                  <a:srgbClr val="000000"/>
                </a:solidFill>
              </a:rPr>
              <a:t>MA peak </a:t>
            </a:r>
            <a:r>
              <a:rPr lang="en-US" sz="1600" dirty="0" smtClean="0">
                <a:solidFill>
                  <a:srgbClr val="000000"/>
                </a:solidFill>
              </a:rPr>
              <a:t>current</a:t>
            </a:r>
          </a:p>
          <a:p>
            <a:pPr algn="ctr" defTabSz="855663">
              <a:lnSpc>
                <a:spcPct val="120000"/>
              </a:lnSpc>
            </a:pPr>
            <a:r>
              <a:rPr lang="en-US" sz="1600" dirty="0" smtClean="0">
                <a:solidFill>
                  <a:srgbClr val="000000"/>
                </a:solidFill>
              </a:rPr>
              <a:t>5 – 50 </a:t>
            </a:r>
            <a:r>
              <a:rPr lang="en-US" sz="1600" dirty="0" err="1" smtClean="0">
                <a:solidFill>
                  <a:srgbClr val="000000"/>
                </a:solidFill>
              </a:rPr>
              <a:t>Megagauss</a:t>
            </a:r>
            <a:r>
              <a:rPr lang="en-US" sz="1600" dirty="0" smtClean="0">
                <a:solidFill>
                  <a:srgbClr val="000000"/>
                </a:solidFill>
              </a:rPr>
              <a:t> (1-100 </a:t>
            </a:r>
            <a:r>
              <a:rPr lang="en-US" sz="1600" dirty="0" err="1" smtClean="0">
                <a:solidFill>
                  <a:srgbClr val="000000"/>
                </a:solidFill>
              </a:rPr>
              <a:t>Megabar</a:t>
            </a:r>
            <a:r>
              <a:rPr lang="en-US" sz="1600" dirty="0" smtClean="0">
                <a:solidFill>
                  <a:srgbClr val="000000"/>
                </a:solidFill>
              </a:rPr>
              <a:t>)</a:t>
            </a:r>
          </a:p>
          <a:p>
            <a:pPr algn="ctr" defTabSz="855663" eaLnBrk="0" hangingPunct="0">
              <a:lnSpc>
                <a:spcPct val="120000"/>
              </a:lnSpc>
            </a:pPr>
            <a:r>
              <a:rPr lang="en-US" sz="1600" dirty="0">
                <a:solidFill>
                  <a:srgbClr val="000000"/>
                </a:solidFill>
              </a:rPr>
              <a:t>100</a:t>
            </a:r>
            <a:r>
              <a:rPr lang="en-US" sz="1600" dirty="0" smtClean="0">
                <a:solidFill>
                  <a:srgbClr val="000000"/>
                </a:solidFill>
              </a:rPr>
              <a:t>-600 </a:t>
            </a:r>
            <a:r>
              <a:rPr lang="en-US" sz="1600" dirty="0">
                <a:solidFill>
                  <a:srgbClr val="000000"/>
                </a:solidFill>
              </a:rPr>
              <a:t>ns pulse length</a:t>
            </a:r>
            <a:endParaRPr lang="en-US" sz="1600" baseline="30000" dirty="0">
              <a:solidFill>
                <a:srgbClr val="000000"/>
              </a:solidFill>
            </a:endParaRPr>
          </a:p>
        </p:txBody>
      </p:sp>
      <p:sp>
        <p:nvSpPr>
          <p:cNvPr id="6" name="Rectangle 4"/>
          <p:cNvSpPr>
            <a:spLocks noChangeArrowheads="1"/>
          </p:cNvSpPr>
          <p:nvPr/>
        </p:nvSpPr>
        <p:spPr bwMode="auto">
          <a:xfrm>
            <a:off x="7112000" y="1109663"/>
            <a:ext cx="2032000" cy="379591"/>
          </a:xfrm>
          <a:prstGeom prst="rect">
            <a:avLst/>
          </a:prstGeom>
          <a:solidFill>
            <a:srgbClr val="FEFFCD"/>
          </a:solidFill>
          <a:ln w="9525">
            <a:solidFill>
              <a:schemeClr val="tx1"/>
            </a:solidFill>
            <a:miter lim="800000"/>
            <a:headEnd/>
            <a:tailEnd/>
          </a:ln>
        </p:spPr>
        <p:txBody>
          <a:bodyPr>
            <a:prstTxWarp prst="textNoShape">
              <a:avLst/>
            </a:prstTxWarp>
            <a:spAutoFit/>
          </a:bodyPr>
          <a:lstStyle/>
          <a:p>
            <a:pPr algn="ctr" defTabSz="855663" eaLnBrk="0" hangingPunct="0">
              <a:lnSpc>
                <a:spcPct val="120000"/>
              </a:lnSpc>
            </a:pPr>
            <a:r>
              <a:rPr lang="en-US" dirty="0" smtClean="0">
                <a:solidFill>
                  <a:srgbClr val="000000"/>
                </a:solidFill>
              </a:rPr>
              <a:t>Tank~10,000 </a:t>
            </a:r>
            <a:r>
              <a:rPr lang="en-US" dirty="0">
                <a:solidFill>
                  <a:srgbClr val="000000"/>
                </a:solidFill>
              </a:rPr>
              <a:t>ft</a:t>
            </a:r>
            <a:r>
              <a:rPr lang="en-US" baseline="30000" dirty="0">
                <a:solidFill>
                  <a:srgbClr val="000000"/>
                </a:solidFill>
              </a:rPr>
              <a:t>2</a:t>
            </a:r>
          </a:p>
        </p:txBody>
      </p:sp>
    </p:spTree>
    <p:extLst>
      <p:ext uri="{BB962C8B-B14F-4D97-AF65-F5344CB8AC3E}">
        <p14:creationId xmlns:p14="http://schemas.microsoft.com/office/powerpoint/2010/main" val="1674401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62088" y="98425"/>
            <a:ext cx="7127875" cy="796925"/>
          </a:xfrm>
        </p:spPr>
        <p:txBody>
          <a:bodyPr/>
          <a:lstStyle/>
          <a:p>
            <a:pPr eaLnBrk="1" hangingPunct="1"/>
            <a:r>
              <a:rPr lang="en-US" sz="2400" b="1" dirty="0">
                <a:solidFill>
                  <a:schemeClr val="bg1"/>
                </a:solidFill>
                <a:ea typeface="ＭＳ Ｐゴシック" pitchFamily="-112" charset="-128"/>
                <a:cs typeface="ＭＳ Ｐゴシック" pitchFamily="-112" charset="-128"/>
              </a:rPr>
              <a:t>“Z” is the world’s largest </a:t>
            </a:r>
            <a:r>
              <a:rPr lang="en-US" sz="2400" b="1" dirty="0" smtClean="0">
                <a:solidFill>
                  <a:schemeClr val="bg1"/>
                </a:solidFill>
                <a:ea typeface="ＭＳ Ｐゴシック" pitchFamily="-112" charset="-128"/>
                <a:cs typeface="ＭＳ Ｐゴシック" pitchFamily="-112" charset="-128"/>
              </a:rPr>
              <a:t>pulsed-power </a:t>
            </a:r>
            <a:r>
              <a:rPr lang="en-US" sz="2400" b="1" dirty="0">
                <a:solidFill>
                  <a:schemeClr val="bg1"/>
                </a:solidFill>
                <a:ea typeface="ＭＳ Ｐゴシック" pitchFamily="-112" charset="-128"/>
                <a:cs typeface="ＭＳ Ｐゴシック" pitchFamily="-112" charset="-128"/>
              </a:rPr>
              <a:t>facility</a:t>
            </a:r>
          </a:p>
        </p:txBody>
      </p:sp>
      <p:pic>
        <p:nvPicPr>
          <p:cNvPr id="33795" name="Picture 6" descr="z"/>
          <p:cNvPicPr>
            <a:picLocks noChangeAspect="1" noChangeArrowheads="1"/>
          </p:cNvPicPr>
          <p:nvPr/>
        </p:nvPicPr>
        <p:blipFill>
          <a:blip r:embed="rId3"/>
          <a:srcRect/>
          <a:stretch>
            <a:fillRect/>
          </a:stretch>
        </p:blipFill>
        <p:spPr bwMode="auto">
          <a:xfrm>
            <a:off x="3670490" y="986366"/>
            <a:ext cx="5414244" cy="3577167"/>
          </a:xfrm>
          <a:prstGeom prst="rect">
            <a:avLst/>
          </a:prstGeom>
          <a:noFill/>
          <a:ln w="9525">
            <a:noFill/>
            <a:miter lim="800000"/>
            <a:headEnd/>
            <a:tailEnd/>
          </a:ln>
        </p:spPr>
      </p:pic>
      <p:pic>
        <p:nvPicPr>
          <p:cNvPr id="4" name="Picture 3" descr="Z02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4" y="3208867"/>
            <a:ext cx="5153599" cy="33970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62088" y="98425"/>
            <a:ext cx="7127875" cy="796925"/>
          </a:xfrm>
        </p:spPr>
        <p:txBody>
          <a:bodyPr/>
          <a:lstStyle/>
          <a:p>
            <a:pPr eaLnBrk="1" hangingPunct="1"/>
            <a:r>
              <a:rPr lang="en-US" sz="2400" b="1" dirty="0">
                <a:solidFill>
                  <a:schemeClr val="bg1"/>
                </a:solidFill>
                <a:ea typeface="ＭＳ Ｐゴシック" pitchFamily="-112" charset="-128"/>
                <a:cs typeface="ＭＳ Ｐゴシック" pitchFamily="-112" charset="-128"/>
              </a:rPr>
              <a:t>“Z” is </a:t>
            </a:r>
            <a:r>
              <a:rPr lang="en-US" sz="2400" b="1" dirty="0" smtClean="0">
                <a:solidFill>
                  <a:schemeClr val="bg1"/>
                </a:solidFill>
                <a:ea typeface="ＭＳ Ｐゴシック" pitchFamily="-112" charset="-128"/>
                <a:cs typeface="ＭＳ Ｐゴシック" pitchFamily="-112" charset="-128"/>
              </a:rPr>
              <a:t>a great place </a:t>
            </a:r>
            <a:r>
              <a:rPr lang="en-US" sz="2400" b="1" smtClean="0">
                <a:solidFill>
                  <a:schemeClr val="bg1"/>
                </a:solidFill>
                <a:ea typeface="ＭＳ Ｐゴシック" pitchFamily="-112" charset="-128"/>
                <a:cs typeface="ＭＳ Ｐゴシック" pitchFamily="-112" charset="-128"/>
              </a:rPr>
              <a:t>to conduct experiments</a:t>
            </a:r>
            <a:endParaRPr lang="en-US" sz="2400" b="1" dirty="0">
              <a:solidFill>
                <a:schemeClr val="bg1"/>
              </a:solidFill>
              <a:ea typeface="ＭＳ Ｐゴシック" pitchFamily="-112" charset="-128"/>
              <a:cs typeface="ＭＳ Ｐゴシック" pitchFamily="-112" charset="-128"/>
            </a:endParaRPr>
          </a:p>
        </p:txBody>
      </p:sp>
      <p:pic>
        <p:nvPicPr>
          <p:cNvPr id="3" name="Picture 2" descr="Screen Shot 2012-06-04 at 11.37.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245" y="992888"/>
            <a:ext cx="3758127" cy="2522697"/>
          </a:xfrm>
          <a:prstGeom prst="rect">
            <a:avLst/>
          </a:prstGeom>
        </p:spPr>
      </p:pic>
      <p:pic>
        <p:nvPicPr>
          <p:cNvPr id="6" name="Picture 5" descr="OteroZPostShot2217CenterSection(6-24-11) 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69" y="3999142"/>
            <a:ext cx="3522293" cy="2641720"/>
          </a:xfrm>
          <a:prstGeom prst="rect">
            <a:avLst/>
          </a:prstGeom>
        </p:spPr>
      </p:pic>
      <p:pic>
        <p:nvPicPr>
          <p:cNvPr id="7" name="Picture 6" descr="OteroZPostShot2217CenterSection(6-24-11) 0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873" y="3545930"/>
            <a:ext cx="3743379" cy="2807534"/>
          </a:xfrm>
          <a:prstGeom prst="rect">
            <a:avLst/>
          </a:prstGeom>
        </p:spPr>
      </p:pic>
      <p:pic>
        <p:nvPicPr>
          <p:cNvPr id="8" name="Picture 7" descr="OteroZPreshot2214(6-20-11) 00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445" y="1341784"/>
            <a:ext cx="3516701" cy="2637526"/>
          </a:xfrm>
          <a:prstGeom prst="rect">
            <a:avLst/>
          </a:prstGeom>
        </p:spPr>
      </p:pic>
      <p:sp>
        <p:nvSpPr>
          <p:cNvPr id="9" name="TextBox 8"/>
          <p:cNvSpPr txBox="1"/>
          <p:nvPr/>
        </p:nvSpPr>
        <p:spPr>
          <a:xfrm>
            <a:off x="3531483" y="1261340"/>
            <a:ext cx="1182109" cy="523220"/>
          </a:xfrm>
          <a:prstGeom prst="rect">
            <a:avLst/>
          </a:prstGeom>
          <a:noFill/>
        </p:spPr>
        <p:txBody>
          <a:bodyPr wrap="none" rtlCol="0">
            <a:spAutoFit/>
          </a:bodyPr>
          <a:lstStyle/>
          <a:p>
            <a:r>
              <a:rPr lang="en-US" sz="2800" b="1" dirty="0" smtClean="0">
                <a:solidFill>
                  <a:schemeClr val="bg1"/>
                </a:solidFill>
              </a:rPr>
              <a:t>Setup</a:t>
            </a:r>
            <a:endParaRPr lang="en-US" sz="2800" b="1" dirty="0">
              <a:solidFill>
                <a:schemeClr val="bg1"/>
              </a:solidFill>
            </a:endParaRPr>
          </a:p>
        </p:txBody>
      </p:sp>
      <p:sp>
        <p:nvSpPr>
          <p:cNvPr id="11" name="TextBox 10"/>
          <p:cNvSpPr txBox="1"/>
          <p:nvPr/>
        </p:nvSpPr>
        <p:spPr>
          <a:xfrm>
            <a:off x="4631992" y="2953446"/>
            <a:ext cx="1049821" cy="523220"/>
          </a:xfrm>
          <a:prstGeom prst="rect">
            <a:avLst/>
          </a:prstGeom>
          <a:noFill/>
        </p:spPr>
        <p:txBody>
          <a:bodyPr wrap="none" rtlCol="0">
            <a:spAutoFit/>
          </a:bodyPr>
          <a:lstStyle/>
          <a:p>
            <a:r>
              <a:rPr lang="en-US" sz="2800" b="1" i="1" dirty="0" smtClean="0">
                <a:solidFill>
                  <a:schemeClr val="bg1"/>
                </a:solidFill>
              </a:rPr>
              <a:t>Fire!</a:t>
            </a:r>
            <a:endParaRPr lang="en-US" sz="2800" b="1" i="1" dirty="0">
              <a:solidFill>
                <a:schemeClr val="bg1"/>
              </a:solidFill>
            </a:endParaRPr>
          </a:p>
        </p:txBody>
      </p:sp>
      <p:sp>
        <p:nvSpPr>
          <p:cNvPr id="12" name="TextBox 11"/>
          <p:cNvSpPr txBox="1"/>
          <p:nvPr/>
        </p:nvSpPr>
        <p:spPr>
          <a:xfrm>
            <a:off x="3827584" y="3967038"/>
            <a:ext cx="1601144" cy="523220"/>
          </a:xfrm>
          <a:prstGeom prst="rect">
            <a:avLst/>
          </a:prstGeom>
          <a:noFill/>
        </p:spPr>
        <p:txBody>
          <a:bodyPr wrap="none" rtlCol="0">
            <a:spAutoFit/>
          </a:bodyPr>
          <a:lstStyle/>
          <a:p>
            <a:r>
              <a:rPr lang="en-US" sz="2800" b="1" dirty="0" smtClean="0">
                <a:solidFill>
                  <a:schemeClr val="bg1"/>
                </a:solidFill>
              </a:rPr>
              <a:t>Cleanup</a:t>
            </a:r>
            <a:endParaRPr lang="en-US" sz="2800" b="1" dirty="0">
              <a:solidFill>
                <a:schemeClr val="bg1"/>
              </a:solidFill>
            </a:endParaRPr>
          </a:p>
        </p:txBody>
      </p:sp>
    </p:spTree>
    <p:extLst>
      <p:ext uri="{BB962C8B-B14F-4D97-AF65-F5344CB8AC3E}">
        <p14:creationId xmlns:p14="http://schemas.microsoft.com/office/powerpoint/2010/main" val="4201420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6-04 at 11.59.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759" y="3960524"/>
            <a:ext cx="3895723" cy="2871199"/>
          </a:xfrm>
          <a:prstGeom prst="rect">
            <a:avLst/>
          </a:prstGeom>
        </p:spPr>
      </p:pic>
      <p:sp>
        <p:nvSpPr>
          <p:cNvPr id="29698" name="Text Box 1027"/>
          <p:cNvSpPr txBox="1">
            <a:spLocks noChangeArrowheads="1"/>
          </p:cNvSpPr>
          <p:nvPr/>
        </p:nvSpPr>
        <p:spPr bwMode="auto">
          <a:xfrm>
            <a:off x="444024" y="1429139"/>
            <a:ext cx="4971416" cy="342519"/>
          </a:xfrm>
          <a:prstGeom prst="rect">
            <a:avLst/>
          </a:prstGeom>
          <a:noFill/>
          <a:ln w="12700">
            <a:noFill/>
            <a:miter lim="800000"/>
            <a:headEnd/>
            <a:tailEnd/>
          </a:ln>
        </p:spPr>
        <p:txBody>
          <a:bodyPr wrap="none" lIns="80127" tIns="40063" rIns="80127" bIns="40063">
            <a:prstTxWarp prst="textNoShape">
              <a:avLst/>
            </a:prstTxWarp>
            <a:spAutoFit/>
          </a:bodyPr>
          <a:lstStyle/>
          <a:p>
            <a:pPr algn="ctr" defTabSz="801688"/>
            <a:r>
              <a:rPr lang="en-US" sz="1700" b="1" dirty="0">
                <a:solidFill>
                  <a:srgbClr val="FC0128"/>
                </a:solidFill>
              </a:rPr>
              <a:t>Cylindrical </a:t>
            </a:r>
            <a:r>
              <a:rPr lang="en-US" sz="1700" b="1" dirty="0" smtClean="0">
                <a:solidFill>
                  <a:srgbClr val="FC0128"/>
                </a:solidFill>
              </a:rPr>
              <a:t>compression: Z</a:t>
            </a:r>
            <a:r>
              <a:rPr lang="en-US" sz="1700" b="1" dirty="0">
                <a:solidFill>
                  <a:srgbClr val="FC0128"/>
                </a:solidFill>
              </a:rPr>
              <a:t>-pinch x-ray source</a:t>
            </a:r>
          </a:p>
        </p:txBody>
      </p:sp>
      <p:sp>
        <p:nvSpPr>
          <p:cNvPr id="29699" name="Text Box 1028"/>
          <p:cNvSpPr txBox="1">
            <a:spLocks noChangeArrowheads="1"/>
          </p:cNvSpPr>
          <p:nvPr/>
        </p:nvSpPr>
        <p:spPr bwMode="auto">
          <a:xfrm>
            <a:off x="3449638" y="998926"/>
            <a:ext cx="1633537" cy="3683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900" b="1"/>
              <a:t>High Current</a:t>
            </a:r>
          </a:p>
        </p:txBody>
      </p:sp>
      <p:sp>
        <p:nvSpPr>
          <p:cNvPr id="29700" name="Line 1029"/>
          <p:cNvSpPr>
            <a:spLocks noChangeShapeType="1"/>
          </p:cNvSpPr>
          <p:nvPr/>
        </p:nvSpPr>
        <p:spPr bwMode="auto">
          <a:xfrm flipH="1">
            <a:off x="2847975" y="1211651"/>
            <a:ext cx="601663" cy="266700"/>
          </a:xfrm>
          <a:prstGeom prst="line">
            <a:avLst/>
          </a:prstGeom>
          <a:noFill/>
          <a:ln w="19050">
            <a:solidFill>
              <a:srgbClr val="FC0128"/>
            </a:solidFill>
            <a:round/>
            <a:headEnd/>
            <a:tailEnd type="triangle" w="med" len="med"/>
          </a:ln>
        </p:spPr>
        <p:txBody>
          <a:bodyPr wrap="none" anchor="ctr">
            <a:prstTxWarp prst="textNoShape">
              <a:avLst/>
            </a:prstTxWarp>
          </a:bodyPr>
          <a:lstStyle/>
          <a:p>
            <a:endParaRPr lang="en-US"/>
          </a:p>
        </p:txBody>
      </p:sp>
      <p:sp>
        <p:nvSpPr>
          <p:cNvPr id="29701" name="Line 1030"/>
          <p:cNvSpPr>
            <a:spLocks noChangeShapeType="1"/>
          </p:cNvSpPr>
          <p:nvPr/>
        </p:nvSpPr>
        <p:spPr bwMode="auto">
          <a:xfrm flipV="1">
            <a:off x="5113337" y="1199930"/>
            <a:ext cx="1114041" cy="27595"/>
          </a:xfrm>
          <a:prstGeom prst="line">
            <a:avLst/>
          </a:prstGeom>
          <a:noFill/>
          <a:ln w="19050">
            <a:solidFill>
              <a:srgbClr val="0066FF"/>
            </a:solidFill>
            <a:round/>
            <a:headEnd/>
            <a:tailEnd type="triangle" w="med" len="med"/>
          </a:ln>
        </p:spPr>
        <p:txBody>
          <a:bodyPr wrap="none" anchor="ctr">
            <a:prstTxWarp prst="textNoShape">
              <a:avLst/>
            </a:prstTxWarp>
          </a:bodyPr>
          <a:lstStyle/>
          <a:p>
            <a:endParaRPr lang="en-US"/>
          </a:p>
        </p:txBody>
      </p:sp>
      <p:sp>
        <p:nvSpPr>
          <p:cNvPr id="29702" name="Text Box 1031"/>
          <p:cNvSpPr txBox="1">
            <a:spLocks noChangeArrowheads="1"/>
          </p:cNvSpPr>
          <p:nvPr/>
        </p:nvSpPr>
        <p:spPr bwMode="auto">
          <a:xfrm>
            <a:off x="6230900" y="1055873"/>
            <a:ext cx="2827525" cy="342519"/>
          </a:xfrm>
          <a:prstGeom prst="rect">
            <a:avLst/>
          </a:prstGeom>
          <a:noFill/>
          <a:ln w="12700">
            <a:noFill/>
            <a:miter lim="800000"/>
            <a:headEnd/>
            <a:tailEnd/>
          </a:ln>
        </p:spPr>
        <p:txBody>
          <a:bodyPr wrap="none" lIns="80127" tIns="40063" rIns="80127" bIns="40063">
            <a:prstTxWarp prst="textNoShape">
              <a:avLst/>
            </a:prstTxWarp>
            <a:spAutoFit/>
          </a:bodyPr>
          <a:lstStyle/>
          <a:p>
            <a:pPr algn="ctr" defTabSz="801688"/>
            <a:r>
              <a:rPr lang="en-US" sz="1700" b="1" dirty="0">
                <a:solidFill>
                  <a:srgbClr val="0066FF"/>
                </a:solidFill>
              </a:rPr>
              <a:t>Planar </a:t>
            </a:r>
            <a:r>
              <a:rPr lang="en-US" sz="1700" b="1" dirty="0" smtClean="0">
                <a:solidFill>
                  <a:srgbClr val="0066FF"/>
                </a:solidFill>
              </a:rPr>
              <a:t>magnetic pressure</a:t>
            </a:r>
            <a:endParaRPr lang="en-US" sz="1700" b="1" dirty="0">
              <a:solidFill>
                <a:srgbClr val="0066FF"/>
              </a:solidFill>
            </a:endParaRPr>
          </a:p>
        </p:txBody>
      </p:sp>
      <p:pic>
        <p:nvPicPr>
          <p:cNvPr id="582664" name="Picture 1032"/>
          <p:cNvPicPr>
            <a:picLocks noChangeAspect="1" noChangeArrowheads="1"/>
          </p:cNvPicPr>
          <p:nvPr/>
        </p:nvPicPr>
        <p:blipFill>
          <a:blip r:embed="rId4"/>
          <a:srcRect/>
          <a:stretch>
            <a:fillRect/>
          </a:stretch>
        </p:blipFill>
        <p:spPr bwMode="auto">
          <a:xfrm>
            <a:off x="6849516" y="1391203"/>
            <a:ext cx="1370012" cy="1512888"/>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grpSp>
        <p:nvGrpSpPr>
          <p:cNvPr id="29704" name="Group 1034"/>
          <p:cNvGrpSpPr>
            <a:grpSpLocks/>
          </p:cNvGrpSpPr>
          <p:nvPr/>
        </p:nvGrpSpPr>
        <p:grpSpPr bwMode="auto">
          <a:xfrm>
            <a:off x="1981200" y="1839445"/>
            <a:ext cx="2990850" cy="1611313"/>
            <a:chOff x="1541" y="854"/>
            <a:chExt cx="2149" cy="1159"/>
          </a:xfrm>
        </p:grpSpPr>
        <p:sp>
          <p:nvSpPr>
            <p:cNvPr id="29713" name="Rectangle 1035"/>
            <p:cNvSpPr>
              <a:spLocks noChangeArrowheads="1"/>
            </p:cNvSpPr>
            <p:nvPr/>
          </p:nvSpPr>
          <p:spPr bwMode="auto">
            <a:xfrm>
              <a:off x="2124" y="869"/>
              <a:ext cx="776" cy="21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700" b="1" i="1"/>
                <a:t>Current</a:t>
              </a:r>
            </a:p>
          </p:txBody>
        </p:sp>
        <p:sp>
          <p:nvSpPr>
            <p:cNvPr id="29714" name="Rectangle 1036" descr="50%"/>
            <p:cNvSpPr>
              <a:spLocks noChangeArrowheads="1"/>
            </p:cNvSpPr>
            <p:nvPr/>
          </p:nvSpPr>
          <p:spPr bwMode="auto">
            <a:xfrm>
              <a:off x="2125" y="1214"/>
              <a:ext cx="815" cy="527"/>
            </a:xfrm>
            <a:prstGeom prst="rect">
              <a:avLst/>
            </a:prstGeom>
            <a:pattFill prst="pct50">
              <a:fgClr>
                <a:srgbClr val="F76681"/>
              </a:fgClr>
              <a:bgClr>
                <a:schemeClr val="bg1"/>
              </a:bgClr>
            </a:pattFill>
            <a:ln w="12700">
              <a:noFill/>
              <a:miter lim="800000"/>
              <a:headEnd/>
              <a:tailEnd/>
            </a:ln>
          </p:spPr>
          <p:txBody>
            <a:bodyPr lIns="74225" tIns="36462" rIns="74225" bIns="36462">
              <a:prstTxWarp prst="textNoShape">
                <a:avLst/>
              </a:prstTxWarp>
              <a:spAutoFit/>
            </a:bodyPr>
            <a:lstStyle/>
            <a:p>
              <a:endParaRPr lang="en-US"/>
            </a:p>
          </p:txBody>
        </p:sp>
        <p:sp>
          <p:nvSpPr>
            <p:cNvPr id="29715" name="Oval 1037" descr="50%"/>
            <p:cNvSpPr>
              <a:spLocks noChangeArrowheads="1"/>
            </p:cNvSpPr>
            <p:nvPr/>
          </p:nvSpPr>
          <p:spPr bwMode="auto">
            <a:xfrm>
              <a:off x="2133" y="1126"/>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29716" name="Oval 1038" descr="50%"/>
            <p:cNvSpPr>
              <a:spLocks noChangeArrowheads="1"/>
            </p:cNvSpPr>
            <p:nvPr/>
          </p:nvSpPr>
          <p:spPr bwMode="auto">
            <a:xfrm>
              <a:off x="2133" y="1714"/>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29717" name="Line 1039"/>
            <p:cNvSpPr>
              <a:spLocks noChangeShapeType="1"/>
            </p:cNvSpPr>
            <p:nvPr/>
          </p:nvSpPr>
          <p:spPr bwMode="auto">
            <a:xfrm>
              <a:off x="2940"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29718" name="Line 1040"/>
            <p:cNvSpPr>
              <a:spLocks noChangeShapeType="1"/>
            </p:cNvSpPr>
            <p:nvPr/>
          </p:nvSpPr>
          <p:spPr bwMode="auto">
            <a:xfrm>
              <a:off x="2125"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29719" name="Line 1041"/>
            <p:cNvSpPr>
              <a:spLocks noChangeShapeType="1"/>
            </p:cNvSpPr>
            <p:nvPr/>
          </p:nvSpPr>
          <p:spPr bwMode="auto">
            <a:xfrm>
              <a:off x="2055" y="854"/>
              <a:ext cx="0" cy="807"/>
            </a:xfrm>
            <a:prstGeom prst="line">
              <a:avLst/>
            </a:prstGeom>
            <a:noFill/>
            <a:ln w="25400">
              <a:solidFill>
                <a:schemeClr val="tx1"/>
              </a:solidFill>
              <a:round/>
              <a:headEnd type="triangle" w="med" len="med"/>
              <a:tailEnd/>
            </a:ln>
          </p:spPr>
          <p:txBody>
            <a:bodyPr lIns="74225" tIns="36462" rIns="74225" bIns="36462">
              <a:prstTxWarp prst="textNoShape">
                <a:avLst/>
              </a:prstTxWarp>
              <a:spAutoFit/>
            </a:bodyPr>
            <a:lstStyle/>
            <a:p>
              <a:endParaRPr lang="en-US"/>
            </a:p>
          </p:txBody>
        </p:sp>
        <p:sp>
          <p:nvSpPr>
            <p:cNvPr id="29720" name="Oval 1042"/>
            <p:cNvSpPr>
              <a:spLocks noChangeArrowheads="1"/>
            </p:cNvSpPr>
            <p:nvPr/>
          </p:nvSpPr>
          <p:spPr bwMode="auto">
            <a:xfrm>
              <a:off x="1941" y="1317"/>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29721" name="Oval 1043"/>
            <p:cNvSpPr>
              <a:spLocks noChangeArrowheads="1"/>
            </p:cNvSpPr>
            <p:nvPr/>
          </p:nvSpPr>
          <p:spPr bwMode="auto">
            <a:xfrm>
              <a:off x="1941" y="1413"/>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29722" name="Oval 1044"/>
            <p:cNvSpPr>
              <a:spLocks noChangeArrowheads="1"/>
            </p:cNvSpPr>
            <p:nvPr/>
          </p:nvSpPr>
          <p:spPr bwMode="auto">
            <a:xfrm>
              <a:off x="1941" y="1509"/>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29723" name="Rectangle 1045"/>
            <p:cNvSpPr>
              <a:spLocks noChangeArrowheads="1"/>
            </p:cNvSpPr>
            <p:nvPr/>
          </p:nvSpPr>
          <p:spPr bwMode="auto">
            <a:xfrm>
              <a:off x="2963" y="1173"/>
              <a:ext cx="727" cy="19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solidFill>
                    <a:srgbClr val="063DE8"/>
                  </a:solidFill>
                </a:rPr>
                <a:t>B-Field</a:t>
              </a:r>
            </a:p>
          </p:txBody>
        </p:sp>
        <p:sp>
          <p:nvSpPr>
            <p:cNvPr id="29724" name="Line 1046"/>
            <p:cNvSpPr>
              <a:spLocks noChangeShapeType="1"/>
            </p:cNvSpPr>
            <p:nvPr/>
          </p:nvSpPr>
          <p:spPr bwMode="auto">
            <a:xfrm>
              <a:off x="1726" y="1749"/>
              <a:ext cx="367" cy="0"/>
            </a:xfrm>
            <a:prstGeom prst="line">
              <a:avLst/>
            </a:prstGeom>
            <a:noFill/>
            <a:ln w="25400">
              <a:solidFill>
                <a:schemeClr val="tx1"/>
              </a:solidFill>
              <a:round/>
              <a:headEnd/>
              <a:tailEnd type="triangle" w="med" len="med"/>
            </a:ln>
          </p:spPr>
          <p:txBody>
            <a:bodyPr lIns="74225" tIns="36462" rIns="74225" bIns="36462">
              <a:prstTxWarp prst="textNoShape">
                <a:avLst/>
              </a:prstTxWarp>
              <a:spAutoFit/>
            </a:bodyPr>
            <a:lstStyle/>
            <a:p>
              <a:endParaRPr lang="en-US"/>
            </a:p>
          </p:txBody>
        </p:sp>
        <p:sp>
          <p:nvSpPr>
            <p:cNvPr id="29725" name="Rectangle 1047"/>
            <p:cNvSpPr>
              <a:spLocks noChangeArrowheads="1"/>
            </p:cNvSpPr>
            <p:nvPr/>
          </p:nvSpPr>
          <p:spPr bwMode="auto">
            <a:xfrm>
              <a:off x="1541" y="1814"/>
              <a:ext cx="967" cy="199"/>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t>JxB Force</a:t>
              </a:r>
            </a:p>
          </p:txBody>
        </p:sp>
        <p:sp>
          <p:nvSpPr>
            <p:cNvPr id="29726" name="Oval 1048" descr="50%"/>
            <p:cNvSpPr>
              <a:spLocks noChangeArrowheads="1"/>
            </p:cNvSpPr>
            <p:nvPr/>
          </p:nvSpPr>
          <p:spPr bwMode="auto">
            <a:xfrm>
              <a:off x="2127" y="1325"/>
              <a:ext cx="799" cy="24"/>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29727" name="Oval 1049" descr="50%"/>
            <p:cNvSpPr>
              <a:spLocks noChangeArrowheads="1"/>
            </p:cNvSpPr>
            <p:nvPr/>
          </p:nvSpPr>
          <p:spPr bwMode="auto">
            <a:xfrm>
              <a:off x="2135" y="130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29728" name="Oval 1050" descr="50%"/>
            <p:cNvSpPr>
              <a:spLocks noChangeArrowheads="1"/>
            </p:cNvSpPr>
            <p:nvPr/>
          </p:nvSpPr>
          <p:spPr bwMode="auto">
            <a:xfrm>
              <a:off x="2143" y="1477"/>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29729" name="Oval 1051" descr="50%"/>
            <p:cNvSpPr>
              <a:spLocks noChangeArrowheads="1"/>
            </p:cNvSpPr>
            <p:nvPr/>
          </p:nvSpPr>
          <p:spPr bwMode="auto">
            <a:xfrm>
              <a:off x="2119" y="138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grpSp>
      <p:sp>
        <p:nvSpPr>
          <p:cNvPr id="29705" name="Rectangle 1052"/>
          <p:cNvSpPr>
            <a:spLocks noChangeArrowheads="1"/>
          </p:cNvSpPr>
          <p:nvPr/>
        </p:nvSpPr>
        <p:spPr bwMode="auto">
          <a:xfrm>
            <a:off x="762000" y="1828333"/>
            <a:ext cx="1179513" cy="312737"/>
          </a:xfrm>
          <a:prstGeom prst="rect">
            <a:avLst/>
          </a:prstGeom>
          <a:noFill/>
          <a:ln w="12700">
            <a:noFill/>
            <a:miter lim="800000"/>
            <a:headEnd/>
            <a:tailEnd/>
          </a:ln>
        </p:spPr>
        <p:txBody>
          <a:bodyPr wrap="none" lIns="79292" tIns="38951" rIns="79292" bIns="38951">
            <a:prstTxWarp prst="textNoShape">
              <a:avLst/>
            </a:prstTxWarp>
            <a:spAutoFit/>
          </a:bodyPr>
          <a:lstStyle/>
          <a:p>
            <a:pPr defTabSz="801688">
              <a:lnSpc>
                <a:spcPct val="90000"/>
              </a:lnSpc>
            </a:pPr>
            <a:r>
              <a:rPr lang="en-US" sz="1700" b="1">
                <a:solidFill>
                  <a:srgbClr val="000000"/>
                </a:solidFill>
              </a:rPr>
              <a:t>wire array</a:t>
            </a:r>
          </a:p>
        </p:txBody>
      </p:sp>
      <p:pic>
        <p:nvPicPr>
          <p:cNvPr id="29706" name="Picture 1053"/>
          <p:cNvPicPr>
            <a:picLocks noChangeArrowheads="1"/>
          </p:cNvPicPr>
          <p:nvPr/>
        </p:nvPicPr>
        <p:blipFill>
          <a:blip r:embed="rId5"/>
          <a:srcRect/>
          <a:stretch>
            <a:fillRect/>
          </a:stretch>
        </p:blipFill>
        <p:spPr bwMode="auto">
          <a:xfrm>
            <a:off x="4724400" y="2068045"/>
            <a:ext cx="1095375" cy="1357313"/>
          </a:xfrm>
          <a:prstGeom prst="rect">
            <a:avLst/>
          </a:prstGeom>
          <a:noFill/>
          <a:ln w="12700">
            <a:noFill/>
            <a:miter lim="800000"/>
            <a:headEnd/>
            <a:tailEnd/>
          </a:ln>
        </p:spPr>
      </p:pic>
      <p:sp>
        <p:nvSpPr>
          <p:cNvPr id="29707" name="AutoShape 1086"/>
          <p:cNvSpPr>
            <a:spLocks noChangeArrowheads="1"/>
          </p:cNvSpPr>
          <p:nvPr/>
        </p:nvSpPr>
        <p:spPr bwMode="auto">
          <a:xfrm>
            <a:off x="304800" y="1826745"/>
            <a:ext cx="5791200" cy="1676400"/>
          </a:xfrm>
          <a:prstGeom prst="roundRect">
            <a:avLst>
              <a:gd name="adj" fmla="val 16667"/>
            </a:avLst>
          </a:prstGeom>
          <a:noFill/>
          <a:ln w="19050">
            <a:solidFill>
              <a:srgbClr val="FC0128"/>
            </a:solidFill>
            <a:round/>
            <a:headEnd/>
            <a:tailEnd/>
          </a:ln>
        </p:spPr>
        <p:txBody>
          <a:bodyPr wrap="none" anchor="ctr">
            <a:prstTxWarp prst="textNoShape">
              <a:avLst/>
            </a:prstTxWarp>
          </a:bodyPr>
          <a:lstStyle/>
          <a:p>
            <a:endParaRPr lang="en-US"/>
          </a:p>
        </p:txBody>
      </p:sp>
      <p:pic>
        <p:nvPicPr>
          <p:cNvPr id="29708" name="Picture 1088" descr="Wire Array"/>
          <p:cNvPicPr>
            <a:picLocks noChangeAspect="1" noChangeArrowheads="1"/>
          </p:cNvPicPr>
          <p:nvPr/>
        </p:nvPicPr>
        <p:blipFill>
          <a:blip r:embed="rId6"/>
          <a:srcRect/>
          <a:stretch>
            <a:fillRect/>
          </a:stretch>
        </p:blipFill>
        <p:spPr bwMode="auto">
          <a:xfrm>
            <a:off x="533400" y="2193458"/>
            <a:ext cx="1600200" cy="941387"/>
          </a:xfrm>
          <a:prstGeom prst="rect">
            <a:avLst/>
          </a:prstGeom>
          <a:noFill/>
          <a:ln w="9525">
            <a:noFill/>
            <a:miter lim="800000"/>
            <a:headEnd/>
            <a:tailEnd/>
          </a:ln>
        </p:spPr>
      </p:pic>
      <p:sp>
        <p:nvSpPr>
          <p:cNvPr id="29709" name="Text Box 31"/>
          <p:cNvSpPr txBox="1">
            <a:spLocks noChangeArrowheads="1"/>
          </p:cNvSpPr>
          <p:nvPr/>
        </p:nvSpPr>
        <p:spPr bwMode="auto">
          <a:xfrm>
            <a:off x="529995" y="3429311"/>
            <a:ext cx="5479045" cy="646331"/>
          </a:xfrm>
          <a:prstGeom prst="rect">
            <a:avLst/>
          </a:prstGeom>
          <a:noFill/>
          <a:ln w="9525">
            <a:noFill/>
            <a:miter lim="800000"/>
            <a:headEnd/>
            <a:tailEnd/>
          </a:ln>
        </p:spPr>
        <p:txBody>
          <a:bodyPr wrap="none">
            <a:prstTxWarp prst="textNoShape">
              <a:avLst/>
            </a:prstTxWarp>
            <a:spAutoFit/>
          </a:bodyPr>
          <a:lstStyle/>
          <a:p>
            <a:pPr algn="ctr"/>
            <a:r>
              <a:rPr lang="en-US" i="1" dirty="0"/>
              <a:t>Produces intense x-ray sources</a:t>
            </a:r>
            <a:r>
              <a:rPr lang="en-US" dirty="0"/>
              <a:t>:</a:t>
            </a:r>
          </a:p>
          <a:p>
            <a:pPr algn="ctr"/>
            <a:r>
              <a:rPr lang="en-US" dirty="0"/>
              <a:t>~ few ns	</a:t>
            </a:r>
            <a:r>
              <a:rPr lang="en-US" dirty="0" smtClean="0"/>
              <a:t>timescale, &gt; </a:t>
            </a:r>
            <a:r>
              <a:rPr lang="en-US" dirty="0"/>
              <a:t>1 MJ	</a:t>
            </a:r>
            <a:r>
              <a:rPr lang="en-US" dirty="0" smtClean="0"/>
              <a:t>energy, &gt; </a:t>
            </a:r>
            <a:r>
              <a:rPr lang="en-US" dirty="0"/>
              <a:t>100 TW </a:t>
            </a:r>
            <a:r>
              <a:rPr lang="en-US" dirty="0" smtClean="0"/>
              <a:t>power</a:t>
            </a:r>
            <a:endParaRPr lang="en-US" dirty="0"/>
          </a:p>
        </p:txBody>
      </p:sp>
      <p:sp>
        <p:nvSpPr>
          <p:cNvPr id="29710" name="Text Box 32"/>
          <p:cNvSpPr txBox="1">
            <a:spLocks noChangeArrowheads="1"/>
          </p:cNvSpPr>
          <p:nvPr/>
        </p:nvSpPr>
        <p:spPr bwMode="auto">
          <a:xfrm>
            <a:off x="6209862" y="2983904"/>
            <a:ext cx="2776483" cy="1015663"/>
          </a:xfrm>
          <a:prstGeom prst="rect">
            <a:avLst/>
          </a:prstGeom>
          <a:noFill/>
          <a:ln w="9525">
            <a:noFill/>
            <a:miter lim="800000"/>
            <a:headEnd/>
            <a:tailEnd/>
          </a:ln>
        </p:spPr>
        <p:txBody>
          <a:bodyPr wrap="square">
            <a:prstTxWarp prst="textNoShape">
              <a:avLst/>
            </a:prstTxWarp>
            <a:spAutoFit/>
          </a:bodyPr>
          <a:lstStyle/>
          <a:p>
            <a:pPr algn="ctr"/>
            <a:r>
              <a:rPr lang="en-US" sz="1200" i="1"/>
              <a:t>“ICE” and “flyer” plates</a:t>
            </a:r>
            <a:r>
              <a:rPr lang="en-US" sz="1200"/>
              <a:t>:</a:t>
            </a:r>
          </a:p>
          <a:p>
            <a:pPr algn="ctr"/>
            <a:r>
              <a:rPr lang="en-US" sz="1200"/>
              <a:t>Accurately </a:t>
            </a:r>
            <a:r>
              <a:rPr lang="en-US" sz="1200" smtClean="0"/>
              <a:t>measure material properties, e.g</a:t>
            </a:r>
            <a:r>
              <a:rPr lang="en-US" sz="1200"/>
              <a:t>. “Equation </a:t>
            </a:r>
            <a:r>
              <a:rPr lang="en-US" sz="1200" smtClean="0"/>
              <a:t>of State” </a:t>
            </a:r>
            <a:r>
              <a:rPr lang="en-US" sz="1200" i="1" smtClean="0"/>
              <a:t>(</a:t>
            </a:r>
            <a:r>
              <a:rPr lang="en-US" sz="1200" i="1"/>
              <a:t>how P relates to </a:t>
            </a:r>
            <a:r>
              <a:rPr lang="en-US" sz="1200" i="1">
                <a:latin typeface="Symbol" pitchFamily="-112" charset="2"/>
              </a:rPr>
              <a:t>r</a:t>
            </a:r>
            <a:r>
              <a:rPr lang="en-US" sz="1200" i="1"/>
              <a:t> </a:t>
            </a:r>
            <a:r>
              <a:rPr lang="en-US" sz="1200" i="1" smtClean="0"/>
              <a:t>and T</a:t>
            </a:r>
          </a:p>
          <a:p>
            <a:pPr algn="ctr"/>
            <a:r>
              <a:rPr lang="en-US" sz="1200" i="1" smtClean="0"/>
              <a:t>in </a:t>
            </a:r>
            <a:r>
              <a:rPr lang="en-US" sz="1200" i="1"/>
              <a:t>the fluid formalism)</a:t>
            </a:r>
          </a:p>
        </p:txBody>
      </p:sp>
      <p:sp>
        <p:nvSpPr>
          <p:cNvPr id="29711" name="Rectangle 2"/>
          <p:cNvSpPr>
            <a:spLocks noChangeArrowheads="1"/>
          </p:cNvSpPr>
          <p:nvPr/>
        </p:nvSpPr>
        <p:spPr bwMode="auto">
          <a:xfrm>
            <a:off x="1450975" y="0"/>
            <a:ext cx="7315200" cy="948267"/>
          </a:xfrm>
          <a:prstGeom prst="rect">
            <a:avLst/>
          </a:prstGeom>
          <a:noFill/>
          <a:ln w="9525">
            <a:noFill/>
            <a:miter lim="800000"/>
            <a:headEnd/>
            <a:tailEnd/>
          </a:ln>
        </p:spPr>
        <p:txBody>
          <a:bodyPr anchor="ctr">
            <a:prstTxWarp prst="textNoShape">
              <a:avLst/>
            </a:prstTxWarp>
          </a:bodyPr>
          <a:lstStyle/>
          <a:p>
            <a:pPr algn="ctr"/>
            <a:r>
              <a:rPr lang="en-US" sz="2400" b="1" dirty="0">
                <a:solidFill>
                  <a:schemeClr val="bg1"/>
                </a:solidFill>
              </a:rPr>
              <a:t>We can use high currents to push plasmas in different ways for different </a:t>
            </a:r>
            <a:r>
              <a:rPr lang="en-US" sz="2400" b="1" dirty="0" smtClean="0">
                <a:solidFill>
                  <a:schemeClr val="bg1"/>
                </a:solidFill>
              </a:rPr>
              <a:t>experiments</a:t>
            </a:r>
            <a:endParaRPr lang="en-US" sz="2400" b="1" dirty="0">
              <a:solidFill>
                <a:schemeClr val="bg1"/>
              </a:solidFill>
            </a:endParaRPr>
          </a:p>
        </p:txBody>
      </p:sp>
      <p:sp>
        <p:nvSpPr>
          <p:cNvPr id="4" name="TextBox 3"/>
          <p:cNvSpPr txBox="1"/>
          <p:nvPr/>
        </p:nvSpPr>
        <p:spPr>
          <a:xfrm>
            <a:off x="5641415" y="5087040"/>
            <a:ext cx="598003" cy="246221"/>
          </a:xfrm>
          <a:prstGeom prst="rect">
            <a:avLst/>
          </a:prstGeom>
          <a:noFill/>
        </p:spPr>
        <p:txBody>
          <a:bodyPr wrap="none" rtlCol="0">
            <a:spAutoFit/>
          </a:bodyPr>
          <a:lstStyle/>
          <a:p>
            <a:r>
              <a:rPr lang="en-US" sz="1000" b="1" dirty="0" smtClean="0">
                <a:solidFill>
                  <a:srgbClr val="000090"/>
                </a:solidFill>
              </a:rPr>
              <a:t>1 Mbar</a:t>
            </a:r>
            <a:endParaRPr lang="en-US" sz="1000" b="1" dirty="0">
              <a:solidFill>
                <a:srgbClr val="000090"/>
              </a:solidFill>
            </a:endParaRPr>
          </a:p>
        </p:txBody>
      </p:sp>
      <p:sp>
        <p:nvSpPr>
          <p:cNvPr id="38" name="TextBox 37"/>
          <p:cNvSpPr txBox="1"/>
          <p:nvPr/>
        </p:nvSpPr>
        <p:spPr>
          <a:xfrm rot="20290962">
            <a:off x="7255286" y="5615205"/>
            <a:ext cx="787395" cy="215444"/>
          </a:xfrm>
          <a:prstGeom prst="rect">
            <a:avLst/>
          </a:prstGeom>
          <a:solidFill>
            <a:srgbClr val="800000"/>
          </a:solidFill>
        </p:spPr>
        <p:txBody>
          <a:bodyPr wrap="none" rtlCol="0">
            <a:spAutoFit/>
          </a:bodyPr>
          <a:lstStyle/>
          <a:p>
            <a:r>
              <a:rPr lang="en-US" sz="800" dirty="0" smtClean="0">
                <a:solidFill>
                  <a:schemeClr val="bg1"/>
                </a:solidFill>
              </a:rPr>
              <a:t>Brown Dwarf</a:t>
            </a:r>
            <a:endParaRPr lang="en-US" sz="800" dirty="0">
              <a:solidFill>
                <a:schemeClr val="bg1"/>
              </a:solidFill>
            </a:endParaRPr>
          </a:p>
        </p:txBody>
      </p:sp>
      <p:sp>
        <p:nvSpPr>
          <p:cNvPr id="39" name="TextBox 38"/>
          <p:cNvSpPr txBox="1"/>
          <p:nvPr/>
        </p:nvSpPr>
        <p:spPr>
          <a:xfrm>
            <a:off x="5794480" y="4600647"/>
            <a:ext cx="710451" cy="215444"/>
          </a:xfrm>
          <a:prstGeom prst="rect">
            <a:avLst/>
          </a:prstGeom>
          <a:solidFill>
            <a:srgbClr val="008000"/>
          </a:solidFill>
        </p:spPr>
        <p:txBody>
          <a:bodyPr wrap="none" rtlCol="0">
            <a:spAutoFit/>
          </a:bodyPr>
          <a:lstStyle/>
          <a:p>
            <a:r>
              <a:rPr lang="en-US" sz="800" dirty="0" smtClean="0">
                <a:solidFill>
                  <a:schemeClr val="bg1"/>
                </a:solidFill>
                <a:latin typeface="Symbol"/>
              </a:rPr>
              <a:t>g</a:t>
            </a:r>
            <a:r>
              <a:rPr lang="en-US" sz="800" dirty="0" smtClean="0">
                <a:solidFill>
                  <a:schemeClr val="bg1"/>
                </a:solidFill>
              </a:rPr>
              <a:t> ray bursts</a:t>
            </a:r>
            <a:endParaRPr lang="en-US" sz="800" dirty="0">
              <a:solidFill>
                <a:schemeClr val="bg1"/>
              </a:solidFill>
            </a:endParaRPr>
          </a:p>
        </p:txBody>
      </p:sp>
      <p:sp>
        <p:nvSpPr>
          <p:cNvPr id="40" name="TextBox 39"/>
          <p:cNvSpPr txBox="1"/>
          <p:nvPr/>
        </p:nvSpPr>
        <p:spPr>
          <a:xfrm>
            <a:off x="8246553" y="4658659"/>
            <a:ext cx="697927" cy="338554"/>
          </a:xfrm>
          <a:prstGeom prst="rect">
            <a:avLst/>
          </a:prstGeom>
          <a:solidFill>
            <a:srgbClr val="008000"/>
          </a:solidFill>
        </p:spPr>
        <p:txBody>
          <a:bodyPr wrap="none" rtlCol="0">
            <a:spAutoFit/>
          </a:bodyPr>
          <a:lstStyle/>
          <a:p>
            <a:r>
              <a:rPr lang="en-US" sz="800" dirty="0" smtClean="0">
                <a:solidFill>
                  <a:schemeClr val="bg1"/>
                </a:solidFill>
              </a:rPr>
              <a:t>supernova</a:t>
            </a:r>
          </a:p>
          <a:p>
            <a:r>
              <a:rPr lang="en-US" sz="800" dirty="0" smtClean="0">
                <a:solidFill>
                  <a:schemeClr val="bg1"/>
                </a:solidFill>
              </a:rPr>
              <a:t>progenitors</a:t>
            </a:r>
            <a:endParaRPr lang="en-US" sz="800" dirty="0">
              <a:solidFill>
                <a:schemeClr val="bg1"/>
              </a:solidFill>
            </a:endParaRPr>
          </a:p>
        </p:txBody>
      </p:sp>
      <p:sp>
        <p:nvSpPr>
          <p:cNvPr id="41" name="TextBox 40"/>
          <p:cNvSpPr txBox="1"/>
          <p:nvPr/>
        </p:nvSpPr>
        <p:spPr>
          <a:xfrm>
            <a:off x="5987726" y="5780662"/>
            <a:ext cx="479618" cy="338554"/>
          </a:xfrm>
          <a:prstGeom prst="rect">
            <a:avLst/>
          </a:prstGeom>
          <a:solidFill>
            <a:schemeClr val="bg1"/>
          </a:solidFill>
        </p:spPr>
        <p:txBody>
          <a:bodyPr wrap="none" rtlCol="0">
            <a:spAutoFit/>
          </a:bodyPr>
          <a:lstStyle/>
          <a:p>
            <a:r>
              <a:rPr lang="en-US" sz="800" b="1" dirty="0" smtClean="0">
                <a:solidFill>
                  <a:srgbClr val="2400FF"/>
                </a:solidFill>
              </a:rPr>
              <a:t>White</a:t>
            </a:r>
          </a:p>
          <a:p>
            <a:r>
              <a:rPr lang="en-US" sz="800" b="1" dirty="0" smtClean="0">
                <a:solidFill>
                  <a:srgbClr val="2400FF"/>
                </a:solidFill>
              </a:rPr>
              <a:t>Dwarf</a:t>
            </a:r>
            <a:endParaRPr lang="en-US" sz="800" b="1" dirty="0">
              <a:solidFill>
                <a:srgbClr val="2400FF"/>
              </a:solidFill>
            </a:endParaRPr>
          </a:p>
        </p:txBody>
      </p:sp>
      <p:sp>
        <p:nvSpPr>
          <p:cNvPr id="42" name="Text Box 31"/>
          <p:cNvSpPr txBox="1">
            <a:spLocks noChangeArrowheads="1"/>
          </p:cNvSpPr>
          <p:nvPr/>
        </p:nvSpPr>
        <p:spPr bwMode="auto">
          <a:xfrm>
            <a:off x="1293100" y="4219912"/>
            <a:ext cx="3390900" cy="336550"/>
          </a:xfrm>
          <a:prstGeom prst="rect">
            <a:avLst/>
          </a:prstGeom>
          <a:noFill/>
          <a:ln w="12700">
            <a:noFill/>
            <a:miter lim="800000"/>
            <a:headEnd/>
            <a:tailEnd/>
          </a:ln>
        </p:spPr>
        <p:txBody>
          <a:bodyPr wrap="none">
            <a:prstTxWarp prst="textNoShape">
              <a:avLst/>
            </a:prstTxWarp>
            <a:spAutoFit/>
          </a:bodyPr>
          <a:lstStyle/>
          <a:p>
            <a:r>
              <a:rPr lang="en-US" sz="1600" b="1" dirty="0">
                <a:solidFill>
                  <a:srgbClr val="FC0128"/>
                </a:solidFill>
              </a:rPr>
              <a:t>Inertial Confinement Fusion (ICF)</a:t>
            </a:r>
          </a:p>
        </p:txBody>
      </p:sp>
      <p:sp>
        <p:nvSpPr>
          <p:cNvPr id="43" name="AutoShape 61"/>
          <p:cNvSpPr>
            <a:spLocks noChangeArrowheads="1"/>
          </p:cNvSpPr>
          <p:nvPr/>
        </p:nvSpPr>
        <p:spPr bwMode="auto">
          <a:xfrm>
            <a:off x="77075" y="4566746"/>
            <a:ext cx="5143063" cy="2002228"/>
          </a:xfrm>
          <a:prstGeom prst="roundRect">
            <a:avLst>
              <a:gd name="adj" fmla="val 16667"/>
            </a:avLst>
          </a:prstGeom>
          <a:noFill/>
          <a:ln w="19050" cmpd="sng">
            <a:solidFill>
              <a:srgbClr val="FC0128"/>
            </a:solidFill>
            <a:round/>
            <a:headEnd/>
            <a:tailEnd/>
          </a:ln>
        </p:spPr>
        <p:txBody>
          <a:bodyPr wrap="none" anchor="ctr">
            <a:prstTxWarp prst="textNoShape">
              <a:avLst/>
            </a:prstTxWarp>
          </a:bodyPr>
          <a:lstStyle/>
          <a:p>
            <a:endParaRPr lang="en-US"/>
          </a:p>
        </p:txBody>
      </p:sp>
      <p:pic>
        <p:nvPicPr>
          <p:cNvPr id="44" name="Picture 30"/>
          <p:cNvPicPr>
            <a:picLocks noChangeAspect="1" noChangeArrowheads="1"/>
          </p:cNvPicPr>
          <p:nvPr/>
        </p:nvPicPr>
        <p:blipFill>
          <a:blip r:embed="rId7"/>
          <a:srcRect l="28780" t="5733" r="22525" b="5473"/>
          <a:stretch>
            <a:fillRect/>
          </a:stretch>
        </p:blipFill>
        <p:spPr bwMode="auto">
          <a:xfrm>
            <a:off x="152404" y="4818642"/>
            <a:ext cx="1063494" cy="1496325"/>
          </a:xfrm>
          <a:prstGeom prst="rect">
            <a:avLst/>
          </a:prstGeom>
          <a:noFill/>
          <a:ln w="9525">
            <a:noFill/>
            <a:miter lim="800000"/>
            <a:headEnd/>
            <a:tailEnd/>
          </a:ln>
        </p:spPr>
      </p:pic>
      <p:grpSp>
        <p:nvGrpSpPr>
          <p:cNvPr id="45" name="Group 44"/>
          <p:cNvGrpSpPr/>
          <p:nvPr/>
        </p:nvGrpSpPr>
        <p:grpSpPr>
          <a:xfrm>
            <a:off x="3139078" y="4633319"/>
            <a:ext cx="732234" cy="1441426"/>
            <a:chOff x="3908170" y="4219880"/>
            <a:chExt cx="795337" cy="1644650"/>
          </a:xfrm>
        </p:grpSpPr>
        <p:grpSp>
          <p:nvGrpSpPr>
            <p:cNvPr id="46" name="Group 78"/>
            <p:cNvGrpSpPr>
              <a:grpSpLocks/>
            </p:cNvGrpSpPr>
            <p:nvPr/>
          </p:nvGrpSpPr>
          <p:grpSpPr bwMode="auto">
            <a:xfrm>
              <a:off x="3908170" y="4511980"/>
              <a:ext cx="795337" cy="1073150"/>
              <a:chOff x="5948356" y="3423057"/>
              <a:chExt cx="1792533" cy="2139411"/>
            </a:xfrm>
          </p:grpSpPr>
          <p:sp>
            <p:nvSpPr>
              <p:cNvPr id="49" name="Line 12"/>
              <p:cNvSpPr>
                <a:spLocks noChangeShapeType="1"/>
              </p:cNvSpPr>
              <p:nvPr/>
            </p:nvSpPr>
            <p:spPr bwMode="auto">
              <a:xfrm>
                <a:off x="5948356"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0" name="Line 13"/>
              <p:cNvSpPr>
                <a:spLocks noChangeShapeType="1"/>
              </p:cNvSpPr>
              <p:nvPr/>
            </p:nvSpPr>
            <p:spPr bwMode="auto">
              <a:xfrm>
                <a:off x="7740889"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1" name="Oval 15"/>
              <p:cNvSpPr>
                <a:spLocks noChangeArrowheads="1"/>
              </p:cNvSpPr>
              <p:nvPr/>
            </p:nvSpPr>
            <p:spPr bwMode="auto">
              <a:xfrm>
                <a:off x="5952816" y="5205900"/>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2" name="Rectangle 31"/>
              <p:cNvSpPr>
                <a:spLocks noChangeArrowheads="1"/>
              </p:cNvSpPr>
              <p:nvPr/>
            </p:nvSpPr>
            <p:spPr bwMode="auto">
              <a:xfrm>
                <a:off x="5955790" y="3608771"/>
                <a:ext cx="1782128" cy="1779871"/>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a:p>
            </p:txBody>
          </p:sp>
          <p:sp>
            <p:nvSpPr>
              <p:cNvPr id="53" name="Oval 11"/>
              <p:cNvSpPr>
                <a:spLocks noChangeArrowheads="1"/>
              </p:cNvSpPr>
              <p:nvPr/>
            </p:nvSpPr>
            <p:spPr bwMode="auto">
              <a:xfrm>
                <a:off x="5952816" y="3423057"/>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4" name="Oval 14"/>
              <p:cNvSpPr>
                <a:spLocks noChangeArrowheads="1"/>
              </p:cNvSpPr>
              <p:nvPr/>
            </p:nvSpPr>
            <p:spPr bwMode="auto">
              <a:xfrm>
                <a:off x="6206981" y="3516657"/>
                <a:ext cx="1264881" cy="163427"/>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a:p>
            </p:txBody>
          </p:sp>
        </p:grpSp>
        <p:cxnSp>
          <p:nvCxnSpPr>
            <p:cNvPr id="47" name="Straight Connector 46"/>
            <p:cNvCxnSpPr/>
            <p:nvPr/>
          </p:nvCxnSpPr>
          <p:spPr>
            <a:xfrm rot="16200000" flipV="1">
              <a:off x="4182807" y="5724831"/>
              <a:ext cx="274637"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flipH="1">
              <a:off x="4081207" y="4429430"/>
              <a:ext cx="4318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89"/>
          <p:cNvSpPr txBox="1">
            <a:spLocks noChangeArrowheads="1"/>
          </p:cNvSpPr>
          <p:nvPr/>
        </p:nvSpPr>
        <p:spPr bwMode="auto">
          <a:xfrm>
            <a:off x="3187738" y="5928938"/>
            <a:ext cx="1746250" cy="641350"/>
          </a:xfrm>
          <a:prstGeom prst="rect">
            <a:avLst/>
          </a:prstGeom>
          <a:noFill/>
          <a:ln w="9525">
            <a:noFill/>
            <a:miter lim="800000"/>
            <a:headEnd/>
            <a:tailEnd/>
          </a:ln>
        </p:spPr>
        <p:txBody>
          <a:bodyPr wrap="none">
            <a:prstTxWarp prst="textNoShape">
              <a:avLst/>
            </a:prstTxWarp>
            <a:spAutoFit/>
          </a:bodyPr>
          <a:lstStyle/>
          <a:p>
            <a:r>
              <a:rPr lang="en-US" dirty="0"/>
              <a:t>Direct-drive</a:t>
            </a:r>
          </a:p>
          <a:p>
            <a:r>
              <a:rPr lang="en-US" dirty="0"/>
              <a:t>(magnetic field)</a:t>
            </a:r>
          </a:p>
        </p:txBody>
      </p:sp>
      <p:pic>
        <p:nvPicPr>
          <p:cNvPr id="56" name="Picture 1"/>
          <p:cNvPicPr>
            <a:picLocks noChangeAspect="1" noChangeArrowheads="1"/>
          </p:cNvPicPr>
          <p:nvPr/>
        </p:nvPicPr>
        <p:blipFill>
          <a:blip r:embed="rId8" cstate="print">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3915749" y="4695139"/>
            <a:ext cx="1234317" cy="1270620"/>
          </a:xfrm>
          <a:prstGeom prst="rect">
            <a:avLst/>
          </a:prstGeom>
          <a:noFill/>
          <a:ln w="9525">
            <a:noFill/>
            <a:miter lim="800000"/>
            <a:headEnd/>
            <a:tailEnd/>
          </a:ln>
        </p:spPr>
      </p:pic>
      <p:pic>
        <p:nvPicPr>
          <p:cNvPr id="57" name="Picture 9"/>
          <p:cNvPicPr>
            <a:picLocks noChangeAspect="1" noChangeArrowheads="1"/>
          </p:cNvPicPr>
          <p:nvPr/>
        </p:nvPicPr>
        <p:blipFill>
          <a:blip r:embed="rId9"/>
          <a:srcRect/>
          <a:stretch>
            <a:fillRect/>
          </a:stretch>
        </p:blipFill>
        <p:spPr bwMode="auto">
          <a:xfrm>
            <a:off x="1338160" y="4845387"/>
            <a:ext cx="1447800" cy="720725"/>
          </a:xfrm>
          <a:prstGeom prst="rect">
            <a:avLst/>
          </a:prstGeom>
          <a:noFill/>
          <a:ln w="9525">
            <a:noFill/>
            <a:miter lim="800000"/>
            <a:headEnd/>
            <a:tailEnd/>
          </a:ln>
        </p:spPr>
      </p:pic>
      <p:sp>
        <p:nvSpPr>
          <p:cNvPr id="58" name="TextBox 88"/>
          <p:cNvSpPr txBox="1">
            <a:spLocks noChangeArrowheads="1"/>
          </p:cNvSpPr>
          <p:nvPr/>
        </p:nvSpPr>
        <p:spPr bwMode="auto">
          <a:xfrm>
            <a:off x="1334060" y="5667493"/>
            <a:ext cx="1504950" cy="641350"/>
          </a:xfrm>
          <a:prstGeom prst="rect">
            <a:avLst/>
          </a:prstGeom>
          <a:noFill/>
          <a:ln w="9525">
            <a:noFill/>
            <a:miter lim="800000"/>
            <a:headEnd/>
            <a:tailEnd/>
          </a:ln>
        </p:spPr>
        <p:txBody>
          <a:bodyPr wrap="none">
            <a:prstTxWarp prst="textNoShape">
              <a:avLst/>
            </a:prstTxWarp>
            <a:spAutoFit/>
          </a:bodyPr>
          <a:lstStyle/>
          <a:p>
            <a:r>
              <a:rPr lang="en-US"/>
              <a:t>Indirect-drive</a:t>
            </a:r>
          </a:p>
          <a:p>
            <a:r>
              <a:rPr lang="en-US"/>
              <a:t>(x-rays)</a:t>
            </a:r>
          </a:p>
        </p:txBody>
      </p:sp>
      <p:sp>
        <p:nvSpPr>
          <p:cNvPr id="59" name="AutoShape 63"/>
          <p:cNvSpPr>
            <a:spLocks noChangeArrowheads="1"/>
          </p:cNvSpPr>
          <p:nvPr/>
        </p:nvSpPr>
        <p:spPr bwMode="auto">
          <a:xfrm>
            <a:off x="6350000" y="1357586"/>
            <a:ext cx="2557517" cy="2680138"/>
          </a:xfrm>
          <a:prstGeom prst="roundRect">
            <a:avLst>
              <a:gd name="adj" fmla="val 16667"/>
            </a:avLst>
          </a:prstGeom>
          <a:noFill/>
          <a:ln w="19050" cmpd="sng">
            <a:solidFill>
              <a:srgbClr val="0066FF"/>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557805514"/>
              </p:ext>
            </p:extLst>
          </p:nvPr>
        </p:nvGraphicFramePr>
        <p:xfrm>
          <a:off x="261374" y="687439"/>
          <a:ext cx="86106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Grp="1" noChangeArrowheads="1"/>
          </p:cNvSpPr>
          <p:nvPr>
            <p:ph type="title"/>
          </p:nvPr>
        </p:nvSpPr>
        <p:spPr>
          <a:xfrm>
            <a:off x="1462088" y="98425"/>
            <a:ext cx="7127875" cy="796925"/>
          </a:xfrm>
        </p:spPr>
        <p:txBody>
          <a:bodyPr/>
          <a:lstStyle/>
          <a:p>
            <a:pPr eaLnBrk="1" hangingPunct="1"/>
            <a:r>
              <a:rPr lang="en-US" sz="2400" dirty="0" smtClean="0">
                <a:solidFill>
                  <a:schemeClr val="bg1"/>
                </a:solidFill>
                <a:ea typeface="ＭＳ Ｐゴシック" pitchFamily="-112" charset="-128"/>
                <a:cs typeface="ＭＳ Ｐゴシック" pitchFamily="-112" charset="-128"/>
              </a:rPr>
              <a:t>Our experiments are well-diagnosed</a:t>
            </a:r>
            <a:endParaRPr lang="en-US" sz="2400" dirty="0">
              <a:solidFill>
                <a:schemeClr val="bg1"/>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9425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6324" y="1641513"/>
            <a:ext cx="6628805" cy="4956323"/>
          </a:xfrm>
          <a:prstGeom prst="rect">
            <a:avLst/>
          </a:prstGeom>
          <a:noFill/>
          <a:ln w="9525">
            <a:noFill/>
            <a:miter lim="800000"/>
            <a:headEnd/>
            <a:tailEnd/>
          </a:ln>
        </p:spPr>
      </p:pic>
      <p:sp>
        <p:nvSpPr>
          <p:cNvPr id="28675" name="Text Box 89"/>
          <p:cNvSpPr txBox="1">
            <a:spLocks noChangeArrowheads="1"/>
          </p:cNvSpPr>
          <p:nvPr/>
        </p:nvSpPr>
        <p:spPr bwMode="auto">
          <a:xfrm>
            <a:off x="1836738" y="1177925"/>
            <a:ext cx="3117850" cy="73183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High Energy Density Regime</a:t>
            </a:r>
          </a:p>
          <a:p>
            <a:pPr fontAlgn="base">
              <a:spcBef>
                <a:spcPct val="0"/>
              </a:spcBef>
              <a:spcAft>
                <a:spcPct val="0"/>
              </a:spcAft>
            </a:pPr>
            <a:r>
              <a:rPr lang="en-US" sz="2400">
                <a:solidFill>
                  <a:srgbClr val="000000"/>
                </a:solidFill>
                <a:latin typeface="Symbol" pitchFamily="18" charset="2"/>
              </a:rPr>
              <a:t>e</a:t>
            </a:r>
            <a:r>
              <a:rPr lang="en-US">
                <a:solidFill>
                  <a:srgbClr val="000000"/>
                </a:solidFill>
              </a:rPr>
              <a:t> &gt; 10</a:t>
            </a:r>
            <a:r>
              <a:rPr lang="en-US" baseline="30000">
                <a:solidFill>
                  <a:srgbClr val="000000"/>
                </a:solidFill>
              </a:rPr>
              <a:t>11</a:t>
            </a:r>
            <a:r>
              <a:rPr lang="en-US">
                <a:solidFill>
                  <a:srgbClr val="000000"/>
                </a:solidFill>
              </a:rPr>
              <a:t> J/m</a:t>
            </a:r>
            <a:r>
              <a:rPr lang="en-US" baseline="30000">
                <a:solidFill>
                  <a:srgbClr val="000000"/>
                </a:solidFill>
              </a:rPr>
              <a:t>3</a:t>
            </a:r>
            <a:r>
              <a:rPr lang="en-US">
                <a:solidFill>
                  <a:srgbClr val="000000"/>
                </a:solidFill>
              </a:rPr>
              <a:t> = 1 Mbar</a:t>
            </a:r>
          </a:p>
        </p:txBody>
      </p:sp>
      <p:sp>
        <p:nvSpPr>
          <p:cNvPr id="5" name="Text Box 4"/>
          <p:cNvSpPr txBox="1">
            <a:spLocks noChangeArrowheads="1"/>
          </p:cNvSpPr>
          <p:nvPr/>
        </p:nvSpPr>
        <p:spPr bwMode="auto">
          <a:xfrm>
            <a:off x="1642544" y="76200"/>
            <a:ext cx="7007225" cy="83099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dirty="0" smtClean="0">
                <a:solidFill>
                  <a:srgbClr val="FFFFFF"/>
                </a:solidFill>
              </a:rPr>
              <a:t>Experiments on Z access a large region of the energy density phase-space</a:t>
            </a:r>
            <a:endParaRPr lang="en-US" sz="2400" dirty="0">
              <a:solidFill>
                <a:srgbClr val="FFFFFF"/>
              </a:solidFill>
            </a:endParaRPr>
          </a:p>
        </p:txBody>
      </p:sp>
    </p:spTree>
    <p:extLst>
      <p:ext uri="{BB962C8B-B14F-4D97-AF65-F5344CB8AC3E}">
        <p14:creationId xmlns:p14="http://schemas.microsoft.com/office/powerpoint/2010/main" val="12778679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6324" y="1641513"/>
            <a:ext cx="6628805" cy="4956323"/>
          </a:xfrm>
          <a:prstGeom prst="rect">
            <a:avLst/>
          </a:prstGeom>
          <a:noFill/>
          <a:ln w="9525">
            <a:noFill/>
            <a:miter lim="800000"/>
            <a:headEnd/>
            <a:tailEnd/>
          </a:ln>
        </p:spPr>
      </p:pic>
      <p:sp>
        <p:nvSpPr>
          <p:cNvPr id="29699" name="Text Box 89"/>
          <p:cNvSpPr txBox="1">
            <a:spLocks noChangeArrowheads="1"/>
          </p:cNvSpPr>
          <p:nvPr/>
        </p:nvSpPr>
        <p:spPr bwMode="auto">
          <a:xfrm>
            <a:off x="1836738" y="1177925"/>
            <a:ext cx="3117850" cy="73183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High Energy Density Regime</a:t>
            </a:r>
          </a:p>
          <a:p>
            <a:pPr fontAlgn="base">
              <a:spcBef>
                <a:spcPct val="0"/>
              </a:spcBef>
              <a:spcAft>
                <a:spcPct val="0"/>
              </a:spcAft>
            </a:pPr>
            <a:r>
              <a:rPr lang="en-US" sz="2400">
                <a:solidFill>
                  <a:srgbClr val="000000"/>
                </a:solidFill>
                <a:latin typeface="Symbol" pitchFamily="18" charset="2"/>
              </a:rPr>
              <a:t>e</a:t>
            </a:r>
            <a:r>
              <a:rPr lang="en-US">
                <a:solidFill>
                  <a:srgbClr val="000000"/>
                </a:solidFill>
              </a:rPr>
              <a:t> &gt; 10</a:t>
            </a:r>
            <a:r>
              <a:rPr lang="en-US" baseline="30000">
                <a:solidFill>
                  <a:srgbClr val="000000"/>
                </a:solidFill>
              </a:rPr>
              <a:t>11</a:t>
            </a:r>
            <a:r>
              <a:rPr lang="en-US">
                <a:solidFill>
                  <a:srgbClr val="000000"/>
                </a:solidFill>
              </a:rPr>
              <a:t> J/m</a:t>
            </a:r>
            <a:r>
              <a:rPr lang="en-US" baseline="30000">
                <a:solidFill>
                  <a:srgbClr val="000000"/>
                </a:solidFill>
              </a:rPr>
              <a:t>3</a:t>
            </a:r>
            <a:r>
              <a:rPr lang="en-US">
                <a:solidFill>
                  <a:srgbClr val="000000"/>
                </a:solidFill>
              </a:rPr>
              <a:t> = 1 Mbar</a:t>
            </a:r>
          </a:p>
        </p:txBody>
      </p:sp>
      <p:sp>
        <p:nvSpPr>
          <p:cNvPr id="29701" name="Freeform 87"/>
          <p:cNvSpPr>
            <a:spLocks/>
          </p:cNvSpPr>
          <p:nvPr/>
        </p:nvSpPr>
        <p:spPr bwMode="auto">
          <a:xfrm>
            <a:off x="1817688" y="3448050"/>
            <a:ext cx="2736850" cy="1993900"/>
          </a:xfrm>
          <a:custGeom>
            <a:avLst/>
            <a:gdLst>
              <a:gd name="T0" fmla="*/ 2147483647 w 10139"/>
              <a:gd name="T1" fmla="*/ 0 h 10000"/>
              <a:gd name="T2" fmla="*/ 2147483647 w 10139"/>
              <a:gd name="T3" fmla="*/ 2147483647 h 10000"/>
              <a:gd name="T4" fmla="*/ 2147483647 w 10139"/>
              <a:gd name="T5" fmla="*/ 2147483647 h 10000"/>
              <a:gd name="T6" fmla="*/ 0 w 10139"/>
              <a:gd name="T7" fmla="*/ 2147483647 h 10000"/>
              <a:gd name="T8" fmla="*/ 0 w 10139"/>
              <a:gd name="T9" fmla="*/ 2147483647 h 10000"/>
              <a:gd name="T10" fmla="*/ 2147483647 w 10139"/>
              <a:gd name="T11" fmla="*/ 0 h 10000"/>
              <a:gd name="T12" fmla="*/ 0 60000 65536"/>
              <a:gd name="T13" fmla="*/ 0 60000 65536"/>
              <a:gd name="T14" fmla="*/ 0 60000 65536"/>
              <a:gd name="T15" fmla="*/ 0 60000 65536"/>
              <a:gd name="T16" fmla="*/ 0 60000 65536"/>
              <a:gd name="T17" fmla="*/ 0 60000 65536"/>
              <a:gd name="T18" fmla="*/ 0 w 10139"/>
              <a:gd name="T19" fmla="*/ 0 h 10000"/>
              <a:gd name="T20" fmla="*/ 10139 w 10139"/>
              <a:gd name="T21" fmla="*/ 10000 h 10000"/>
            </a:gdLst>
            <a:ahLst/>
            <a:cxnLst>
              <a:cxn ang="T12">
                <a:pos x="T0" y="T1"/>
              </a:cxn>
              <a:cxn ang="T13">
                <a:pos x="T2" y="T3"/>
              </a:cxn>
              <a:cxn ang="T14">
                <a:pos x="T4" y="T5"/>
              </a:cxn>
              <a:cxn ang="T15">
                <a:pos x="T6" y="T7"/>
              </a:cxn>
              <a:cxn ang="T16">
                <a:pos x="T8" y="T9"/>
              </a:cxn>
              <a:cxn ang="T17">
                <a:pos x="T10" y="T11"/>
              </a:cxn>
            </a:cxnLst>
            <a:rect l="T18" t="T19" r="T20" b="T21"/>
            <a:pathLst>
              <a:path w="10139" h="10000">
                <a:moveTo>
                  <a:pt x="10000" y="0"/>
                </a:moveTo>
                <a:cubicBezTo>
                  <a:pt x="9986" y="2438"/>
                  <a:pt x="10139" y="4934"/>
                  <a:pt x="10125" y="7372"/>
                </a:cubicBezTo>
                <a:lnTo>
                  <a:pt x="6529" y="10000"/>
                </a:lnTo>
                <a:lnTo>
                  <a:pt x="0" y="10000"/>
                </a:lnTo>
                <a:lnTo>
                  <a:pt x="0" y="5032"/>
                </a:lnTo>
                <a:lnTo>
                  <a:pt x="10000" y="0"/>
                </a:lnTo>
                <a:close/>
              </a:path>
            </a:pathLst>
          </a:custGeom>
          <a:solidFill>
            <a:srgbClr val="FF0000">
              <a:alpha val="50195"/>
            </a:srgbClr>
          </a:solidFill>
          <a:ln w="38100" cap="flat" cmpd="sng">
            <a:noFill/>
            <a:prstDash val="solid"/>
            <a:round/>
            <a:headEnd type="none" w="med" len="med"/>
            <a:tailEnd type="none" w="med" len="med"/>
          </a:ln>
        </p:spPr>
        <p:txBody>
          <a:bodyPr/>
          <a:lstStyle/>
          <a:p>
            <a:pPr algn="ctr" fontAlgn="base">
              <a:spcBef>
                <a:spcPct val="0"/>
              </a:spcBef>
              <a:spcAft>
                <a:spcPct val="0"/>
              </a:spcAft>
            </a:pPr>
            <a:endParaRPr lang="en-US">
              <a:solidFill>
                <a:srgbClr val="000000"/>
              </a:solidFill>
            </a:endParaRPr>
          </a:p>
        </p:txBody>
      </p:sp>
      <p:sp>
        <p:nvSpPr>
          <p:cNvPr id="29702" name="Line 130"/>
          <p:cNvSpPr>
            <a:spLocks noChangeShapeType="1"/>
          </p:cNvSpPr>
          <p:nvPr/>
        </p:nvSpPr>
        <p:spPr bwMode="auto">
          <a:xfrm flipH="1" flipV="1">
            <a:off x="4219575" y="4627563"/>
            <a:ext cx="1255713" cy="384175"/>
          </a:xfrm>
          <a:prstGeom prst="line">
            <a:avLst/>
          </a:prstGeom>
          <a:noFill/>
          <a:ln w="38100">
            <a:solidFill>
              <a:schemeClr val="tx1"/>
            </a:solidFill>
            <a:round/>
            <a:headEnd/>
            <a:tailEnd type="triangle" w="med" len="med"/>
          </a:ln>
        </p:spPr>
        <p:txBody>
          <a:bodyPr/>
          <a:lstStyle/>
          <a:p>
            <a:pPr algn="ctr" fontAlgn="base">
              <a:spcBef>
                <a:spcPct val="0"/>
              </a:spcBef>
              <a:spcAft>
                <a:spcPct val="0"/>
              </a:spcAft>
            </a:pPr>
            <a:endParaRPr lang="en-US">
              <a:solidFill>
                <a:srgbClr val="000000"/>
              </a:solidFill>
            </a:endParaRPr>
          </a:p>
        </p:txBody>
      </p:sp>
      <p:sp>
        <p:nvSpPr>
          <p:cNvPr id="29703" name="Text Box 131"/>
          <p:cNvSpPr txBox="1">
            <a:spLocks noChangeArrowheads="1"/>
          </p:cNvSpPr>
          <p:nvPr/>
        </p:nvSpPr>
        <p:spPr bwMode="auto">
          <a:xfrm>
            <a:off x="5410200" y="4648200"/>
            <a:ext cx="497252" cy="707886"/>
          </a:xfrm>
          <a:prstGeom prst="rect">
            <a:avLst/>
          </a:prstGeom>
          <a:noFill/>
          <a:ln w="38100" algn="ctr">
            <a:noFill/>
            <a:miter lim="800000"/>
            <a:headEnd/>
            <a:tailEnd/>
          </a:ln>
        </p:spPr>
        <p:txBody>
          <a:bodyPr wrap="none">
            <a:spAutoFit/>
          </a:bodyPr>
          <a:lstStyle/>
          <a:p>
            <a:pPr algn="ctr" fontAlgn="base">
              <a:spcBef>
                <a:spcPct val="0"/>
              </a:spcBef>
              <a:spcAft>
                <a:spcPct val="0"/>
              </a:spcAft>
            </a:pPr>
            <a:r>
              <a:rPr lang="en-US" sz="4000" b="1" dirty="0" smtClean="0">
                <a:solidFill>
                  <a:srgbClr val="000000"/>
                </a:solidFill>
              </a:rPr>
              <a:t>Z</a:t>
            </a:r>
            <a:endParaRPr lang="en-US" sz="4000" b="1" dirty="0">
              <a:solidFill>
                <a:srgbClr val="000000"/>
              </a:solidFill>
            </a:endParaRPr>
          </a:p>
        </p:txBody>
      </p:sp>
      <p:sp>
        <p:nvSpPr>
          <p:cNvPr id="10" name="Text Box 4"/>
          <p:cNvSpPr txBox="1">
            <a:spLocks noChangeArrowheads="1"/>
          </p:cNvSpPr>
          <p:nvPr/>
        </p:nvSpPr>
        <p:spPr bwMode="auto">
          <a:xfrm>
            <a:off x="1642544" y="76200"/>
            <a:ext cx="7007225" cy="83099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dirty="0" smtClean="0">
                <a:solidFill>
                  <a:srgbClr val="FFFFFF"/>
                </a:solidFill>
              </a:rPr>
              <a:t>Experiments on Z access a large region of the energy density phase-space</a:t>
            </a:r>
            <a:endParaRPr lang="en-US" sz="2400" dirty="0">
              <a:solidFill>
                <a:srgbClr val="FFFFFF"/>
              </a:solidFill>
            </a:endParaRPr>
          </a:p>
        </p:txBody>
      </p:sp>
    </p:spTree>
    <p:extLst>
      <p:ext uri="{BB962C8B-B14F-4D97-AF65-F5344CB8AC3E}">
        <p14:creationId xmlns:p14="http://schemas.microsoft.com/office/powerpoint/2010/main" val="5505260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7675" y="190500"/>
            <a:ext cx="8229600" cy="690563"/>
          </a:xfrm>
        </p:spPr>
        <p:txBody>
          <a:bodyPr/>
          <a:lstStyle/>
          <a:p>
            <a:pPr eaLnBrk="1" hangingPunct="1"/>
            <a:r>
              <a:rPr lang="en-US" sz="2400" b="1">
                <a:solidFill>
                  <a:schemeClr val="bg1"/>
                </a:solidFill>
                <a:ea typeface="ＭＳ Ｐゴシック" pitchFamily="-112" charset="-128"/>
                <a:cs typeface="ＭＳ Ｐゴシック" pitchFamily="-112" charset="-128"/>
              </a:rPr>
              <a:t>Outline</a:t>
            </a:r>
          </a:p>
        </p:txBody>
      </p:sp>
      <p:sp>
        <p:nvSpPr>
          <p:cNvPr id="17411" name="Rectangle 3"/>
          <p:cNvSpPr>
            <a:spLocks noGrp="1" noChangeArrowheads="1"/>
          </p:cNvSpPr>
          <p:nvPr>
            <p:ph type="body" orient="vert" idx="4294967295"/>
          </p:nvPr>
        </p:nvSpPr>
        <p:spPr>
          <a:xfrm>
            <a:off x="396875" y="2016125"/>
            <a:ext cx="8393113" cy="3627438"/>
          </a:xfrm>
        </p:spPr>
        <p:txBody>
          <a:bodyPr/>
          <a:lstStyle/>
          <a:p>
            <a:pPr indent="171450" eaLnBrk="1" hangingPunct="1">
              <a:lnSpc>
                <a:spcPct val="90000"/>
              </a:lnSpc>
            </a:pPr>
            <a:r>
              <a:rPr lang="en-US" sz="2000">
                <a:ea typeface="ＭＳ Ｐゴシック" pitchFamily="-112" charset="-128"/>
                <a:cs typeface="ＭＳ Ｐゴシック" pitchFamily="-112" charset="-128"/>
              </a:rPr>
              <a:t>Pulsed-power technology produces large currents (15-</a:t>
            </a:r>
            <a:r>
              <a:rPr lang="en-US" sz="2000" smtClean="0">
                <a:ea typeface="ＭＳ Ｐゴシック" pitchFamily="-112" charset="-128"/>
                <a:cs typeface="ＭＳ Ｐゴシック" pitchFamily="-112" charset="-128"/>
              </a:rPr>
              <a:t>27 </a:t>
            </a:r>
            <a:r>
              <a:rPr lang="en-US" sz="2000">
                <a:ea typeface="ＭＳ Ｐゴシック" pitchFamily="-112" charset="-128"/>
                <a:cs typeface="ＭＳ Ｐゴシック" pitchFamily="-112" charset="-128"/>
              </a:rPr>
              <a:t>MA) in</a:t>
            </a:r>
          </a:p>
          <a:p>
            <a:pPr indent="171450" eaLnBrk="1" hangingPunct="1">
              <a:lnSpc>
                <a:spcPct val="90000"/>
              </a:lnSpc>
              <a:buFontTx/>
              <a:buNone/>
            </a:pPr>
            <a:r>
              <a:rPr lang="en-US" sz="2000">
                <a:ea typeface="ＭＳ Ｐゴシック" pitchFamily="-112" charset="-128"/>
                <a:cs typeface="ＭＳ Ｐゴシック" pitchFamily="-112" charset="-128"/>
              </a:rPr>
              <a:t>a short pulse (100-600 ns) on the Z machine</a:t>
            </a:r>
          </a:p>
          <a:p>
            <a:pPr indent="171450" eaLnBrk="1" hangingPunct="1">
              <a:lnSpc>
                <a:spcPct val="90000"/>
              </a:lnSpc>
            </a:pPr>
            <a:endParaRPr lang="en-US" sz="2000">
              <a:ea typeface="ＭＳ Ｐゴシック" pitchFamily="-112" charset="-128"/>
              <a:cs typeface="ＭＳ Ｐゴシック" pitchFamily="-112" charset="-128"/>
            </a:endParaRPr>
          </a:p>
          <a:p>
            <a:pPr indent="171450" eaLnBrk="1" hangingPunct="1">
              <a:lnSpc>
                <a:spcPct val="90000"/>
              </a:lnSpc>
            </a:pPr>
            <a:r>
              <a:rPr lang="en-US" sz="2000">
                <a:ea typeface="ＭＳ Ｐゴシック" pitchFamily="-112" charset="-128"/>
                <a:cs typeface="ＭＳ Ｐゴシック" pitchFamily="-112" charset="-128"/>
              </a:rPr>
              <a:t>Large currents generate large magnetic </a:t>
            </a:r>
            <a:r>
              <a:rPr lang="en-US" sz="2000" smtClean="0">
                <a:ea typeface="ＭＳ Ｐゴシック" pitchFamily="-112" charset="-128"/>
                <a:cs typeface="ＭＳ Ｐゴシック" pitchFamily="-112" charset="-128"/>
              </a:rPr>
              <a:t>fields</a:t>
            </a:r>
          </a:p>
          <a:p>
            <a:pPr indent="171450" eaLnBrk="1" hangingPunct="1">
              <a:lnSpc>
                <a:spcPct val="90000"/>
              </a:lnSpc>
              <a:buFontTx/>
              <a:buNone/>
            </a:pPr>
            <a:r>
              <a:rPr lang="en-US" sz="2000" smtClean="0">
                <a:ea typeface="ＭＳ Ｐゴシック" pitchFamily="-112" charset="-128"/>
                <a:cs typeface="ＭＳ Ｐゴシック" pitchFamily="-112" charset="-128"/>
              </a:rPr>
              <a:t>= tremendous pressure</a:t>
            </a:r>
          </a:p>
          <a:p>
            <a:pPr indent="171450" eaLnBrk="1" hangingPunct="1">
              <a:lnSpc>
                <a:spcPct val="90000"/>
              </a:lnSpc>
            </a:pPr>
            <a:endParaRPr lang="en-US" sz="2000">
              <a:ea typeface="ＭＳ Ｐゴシック" pitchFamily="-112" charset="-128"/>
              <a:cs typeface="ＭＳ Ｐゴシック" pitchFamily="-112" charset="-128"/>
            </a:endParaRPr>
          </a:p>
          <a:p>
            <a:pPr indent="171450" eaLnBrk="1" hangingPunct="1">
              <a:lnSpc>
                <a:spcPct val="90000"/>
              </a:lnSpc>
            </a:pPr>
            <a:r>
              <a:rPr lang="en-US" sz="2000">
                <a:ea typeface="ＭＳ Ｐゴシック" pitchFamily="-112" charset="-128"/>
                <a:cs typeface="ＭＳ Ｐゴシック" pitchFamily="-112" charset="-128"/>
              </a:rPr>
              <a:t>Large pressures enable access to</a:t>
            </a:r>
          </a:p>
          <a:p>
            <a:pPr indent="171450" eaLnBrk="1" hangingPunct="1">
              <a:lnSpc>
                <a:spcPct val="90000"/>
              </a:lnSpc>
              <a:buFontTx/>
              <a:buNone/>
            </a:pPr>
            <a:r>
              <a:rPr lang="en-US" sz="2000">
                <a:ea typeface="ＭＳ Ｐゴシック" pitchFamily="-112" charset="-128"/>
                <a:cs typeface="ＭＳ Ｐゴシック" pitchFamily="-112" charset="-128"/>
              </a:rPr>
              <a:t>High Energy Density regimes ( &gt; ~10</a:t>
            </a:r>
            <a:r>
              <a:rPr lang="en-US" sz="2000" baseline="30000">
                <a:ea typeface="ＭＳ Ｐゴシック" pitchFamily="-112" charset="-128"/>
                <a:cs typeface="ＭＳ Ｐゴシック" pitchFamily="-112" charset="-128"/>
              </a:rPr>
              <a:t>11</a:t>
            </a:r>
            <a:r>
              <a:rPr lang="en-US" sz="2000">
                <a:ea typeface="ＭＳ Ｐゴシック" pitchFamily="-112" charset="-128"/>
                <a:cs typeface="ＭＳ Ｐゴシック" pitchFamily="-112" charset="-128"/>
              </a:rPr>
              <a:t> J m</a:t>
            </a:r>
            <a:r>
              <a:rPr lang="en-US" sz="2000" baseline="30000">
                <a:ea typeface="ＭＳ Ｐゴシック" pitchFamily="-112" charset="-128"/>
                <a:cs typeface="ＭＳ Ｐゴシック" pitchFamily="-112" charset="-128"/>
              </a:rPr>
              <a:t>-3</a:t>
            </a:r>
            <a:r>
              <a:rPr lang="en-US" sz="2000">
                <a:ea typeface="ＭＳ Ｐゴシック" pitchFamily="-112" charset="-128"/>
                <a:cs typeface="ＭＳ Ｐゴシック" pitchFamily="-112" charset="-128"/>
              </a:rPr>
              <a:t>, or &gt; ~1 Mbar)</a:t>
            </a:r>
          </a:p>
          <a:p>
            <a:pPr indent="171450" eaLnBrk="1" hangingPunct="1">
              <a:lnSpc>
                <a:spcPct val="90000"/>
              </a:lnSpc>
              <a:buFontTx/>
              <a:buNone/>
            </a:pPr>
            <a:endParaRPr lang="en-US" sz="2000">
              <a:ea typeface="ＭＳ Ｐゴシック" pitchFamily="-112" charset="-128"/>
              <a:cs typeface="ＭＳ Ｐゴシック" pitchFamily="-112" charset="-128"/>
            </a:endParaRPr>
          </a:p>
          <a:p>
            <a:pPr indent="171450" eaLnBrk="1" hangingPunct="1">
              <a:lnSpc>
                <a:spcPct val="90000"/>
              </a:lnSpc>
            </a:pPr>
            <a:r>
              <a:rPr lang="en-US" sz="2000">
                <a:ea typeface="ＭＳ Ｐゴシック" pitchFamily="-112" charset="-128"/>
                <a:cs typeface="ＭＳ Ｐゴシック" pitchFamily="-112" charset="-128"/>
              </a:rPr>
              <a:t>There are many interesting </a:t>
            </a:r>
            <a:r>
              <a:rPr lang="en-US" sz="2000" smtClean="0">
                <a:ea typeface="ＭＳ Ｐゴシック" pitchFamily="-112" charset="-128"/>
                <a:cs typeface="ＭＳ Ｐゴシック" pitchFamily="-112" charset="-128"/>
              </a:rPr>
              <a:t>applications</a:t>
            </a:r>
            <a:endParaRPr lang="en-US" sz="200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15664" y="1306410"/>
            <a:ext cx="8937625" cy="3098800"/>
            <a:chOff x="0" y="1514475"/>
            <a:chExt cx="8937625" cy="3098800"/>
          </a:xfrm>
        </p:grpSpPr>
        <p:pic>
          <p:nvPicPr>
            <p:cNvPr id="38" name="Picture 2" descr="MCj02980070000[1]"/>
            <p:cNvPicPr>
              <a:picLocks noChangeAspect="1" noChangeArrowheads="1"/>
            </p:cNvPicPr>
            <p:nvPr/>
          </p:nvPicPr>
          <p:blipFill>
            <a:blip r:embed="rId3" cstate="print"/>
            <a:srcRect/>
            <a:stretch>
              <a:fillRect/>
            </a:stretch>
          </p:blipFill>
          <p:spPr bwMode="auto">
            <a:xfrm flipH="1">
              <a:off x="0" y="1514475"/>
              <a:ext cx="1025525" cy="1206500"/>
            </a:xfrm>
            <a:prstGeom prst="rect">
              <a:avLst/>
            </a:prstGeom>
            <a:noFill/>
            <a:ln w="9525">
              <a:noFill/>
              <a:miter lim="800000"/>
              <a:headEnd/>
              <a:tailEnd/>
            </a:ln>
          </p:spPr>
        </p:pic>
        <p:sp>
          <p:nvSpPr>
            <p:cNvPr id="39" name="AutoShape 4"/>
            <p:cNvSpPr>
              <a:spLocks noChangeArrowheads="1"/>
            </p:cNvSpPr>
            <p:nvPr/>
          </p:nvSpPr>
          <p:spPr bwMode="auto">
            <a:xfrm>
              <a:off x="947738" y="1690688"/>
              <a:ext cx="1447800" cy="1828800"/>
            </a:xfrm>
            <a:prstGeom prst="flowChartAlternateProcess">
              <a:avLst/>
            </a:prstGeom>
            <a:solidFill>
              <a:srgbClr val="C0C0C0"/>
            </a:solidFill>
            <a:ln w="9525">
              <a:solidFill>
                <a:schemeClr val="tx1"/>
              </a:solidFill>
              <a:miter lim="800000"/>
              <a:headEnd/>
              <a:tailEnd/>
            </a:ln>
            <a:scene3d>
              <a:camera prst="orthographicFront"/>
              <a:lightRig rig="threePt" dir="t"/>
            </a:scene3d>
            <a:sp3d>
              <a:bevelT w="165100" prst="coolSlant"/>
            </a:sp3d>
          </p:spPr>
          <p:txBody>
            <a:bodyPr wrap="none" anchor="ctr"/>
            <a:lstStyle/>
            <a:p>
              <a:pPr algn="ctr" fontAlgn="base">
                <a:spcBef>
                  <a:spcPct val="0"/>
                </a:spcBef>
                <a:spcAft>
                  <a:spcPct val="0"/>
                </a:spcAft>
                <a:defRPr/>
              </a:pPr>
              <a:endParaRPr lang="en-US" smtClean="0">
                <a:solidFill>
                  <a:srgbClr val="000000"/>
                </a:solidFill>
              </a:endParaRPr>
            </a:p>
            <a:p>
              <a:pPr algn="ctr" fontAlgn="base">
                <a:spcBef>
                  <a:spcPct val="0"/>
                </a:spcBef>
                <a:spcAft>
                  <a:spcPct val="0"/>
                </a:spcAft>
                <a:defRPr/>
              </a:pPr>
              <a:r>
                <a:rPr lang="en-US" smtClean="0">
                  <a:solidFill>
                    <a:srgbClr val="000000"/>
                  </a:solidFill>
                </a:rPr>
                <a:t>Electro-</a:t>
              </a:r>
            </a:p>
            <a:p>
              <a:pPr algn="ctr" fontAlgn="base">
                <a:spcBef>
                  <a:spcPct val="0"/>
                </a:spcBef>
                <a:spcAft>
                  <a:spcPct val="0"/>
                </a:spcAft>
                <a:defRPr/>
              </a:pPr>
              <a:r>
                <a:rPr lang="en-US" smtClean="0">
                  <a:solidFill>
                    <a:srgbClr val="000000"/>
                  </a:solidFill>
                </a:rPr>
                <a:t>magenetic</a:t>
              </a:r>
            </a:p>
            <a:p>
              <a:pPr algn="ctr" fontAlgn="base">
                <a:spcBef>
                  <a:spcPct val="0"/>
                </a:spcBef>
                <a:spcAft>
                  <a:spcPct val="0"/>
                </a:spcAft>
                <a:defRPr/>
              </a:pPr>
              <a:r>
                <a:rPr lang="en-US" smtClean="0">
                  <a:solidFill>
                    <a:srgbClr val="000000"/>
                  </a:solidFill>
                </a:rPr>
                <a:t>Energy </a:t>
              </a:r>
              <a:endParaRPr lang="en-US" dirty="0">
                <a:solidFill>
                  <a:srgbClr val="000000"/>
                </a:solidFill>
              </a:endParaRPr>
            </a:p>
            <a:p>
              <a:pPr algn="ctr" fontAlgn="base">
                <a:spcBef>
                  <a:spcPct val="0"/>
                </a:spcBef>
                <a:spcAft>
                  <a:spcPct val="0"/>
                </a:spcAft>
                <a:defRPr/>
              </a:pPr>
              <a:r>
                <a:rPr lang="en-US" smtClean="0">
                  <a:solidFill>
                    <a:srgbClr val="000000"/>
                  </a:solidFill>
                </a:rPr>
                <a:t>Storage</a:t>
              </a:r>
            </a:p>
            <a:p>
              <a:pPr algn="ctr" fontAlgn="base">
                <a:spcBef>
                  <a:spcPct val="0"/>
                </a:spcBef>
                <a:spcAft>
                  <a:spcPct val="0"/>
                </a:spcAft>
                <a:defRPr/>
              </a:pPr>
              <a:endParaRPr lang="en-US">
                <a:solidFill>
                  <a:srgbClr val="000000"/>
                </a:solidFill>
              </a:endParaRPr>
            </a:p>
            <a:p>
              <a:pPr algn="ctr" fontAlgn="base">
                <a:spcBef>
                  <a:spcPct val="0"/>
                </a:spcBef>
                <a:spcAft>
                  <a:spcPct val="0"/>
                </a:spcAft>
                <a:defRPr/>
              </a:pPr>
              <a:endParaRPr lang="en-US" smtClean="0">
                <a:solidFill>
                  <a:srgbClr val="000000"/>
                </a:solidFill>
              </a:endParaRPr>
            </a:p>
            <a:p>
              <a:pPr algn="ctr" fontAlgn="base">
                <a:spcBef>
                  <a:spcPct val="0"/>
                </a:spcBef>
                <a:spcAft>
                  <a:spcPct val="0"/>
                </a:spcAft>
                <a:defRPr/>
              </a:pPr>
              <a:endParaRPr lang="en-US" dirty="0">
                <a:solidFill>
                  <a:srgbClr val="000000"/>
                </a:solidFill>
              </a:endParaRPr>
            </a:p>
          </p:txBody>
        </p:sp>
        <p:grpSp>
          <p:nvGrpSpPr>
            <p:cNvPr id="40" name="Group 5"/>
            <p:cNvGrpSpPr>
              <a:grpSpLocks/>
            </p:cNvGrpSpPr>
            <p:nvPr/>
          </p:nvGrpSpPr>
          <p:grpSpPr bwMode="auto">
            <a:xfrm>
              <a:off x="2635250" y="2333625"/>
              <a:ext cx="533400" cy="533400"/>
              <a:chOff x="1872" y="1440"/>
              <a:chExt cx="336" cy="336"/>
            </a:xfrm>
          </p:grpSpPr>
          <p:sp>
            <p:nvSpPr>
              <p:cNvPr id="63" name="Oval 6"/>
              <p:cNvSpPr>
                <a:spLocks noChangeArrowheads="1"/>
              </p:cNvSpPr>
              <p:nvPr/>
            </p:nvSpPr>
            <p:spPr bwMode="auto">
              <a:xfrm>
                <a:off x="1872" y="1440"/>
                <a:ext cx="336" cy="336"/>
              </a:xfrm>
              <a:prstGeom prst="ellipse">
                <a:avLst/>
              </a:prstGeom>
              <a:solidFill>
                <a:srgbClr val="C0C0C0"/>
              </a:solidFill>
              <a:ln w="9525">
                <a:solidFill>
                  <a:schemeClr val="tx1"/>
                </a:solidFill>
                <a:round/>
                <a:headEnd/>
                <a:tailEnd/>
              </a:ln>
              <a:scene3d>
                <a:camera prst="orthographicFront"/>
                <a:lightRig rig="threePt" dir="t"/>
              </a:scene3d>
              <a:sp3d>
                <a:bevelT w="165100" prst="coolSlant"/>
              </a:sp3d>
            </p:spPr>
            <p:txBody>
              <a:bodyPr wrap="none" anchor="ctr"/>
              <a:lstStyle/>
              <a:p>
                <a:pPr algn="ctr" fontAlgn="base">
                  <a:spcBef>
                    <a:spcPct val="0"/>
                  </a:spcBef>
                  <a:spcAft>
                    <a:spcPct val="0"/>
                  </a:spcAft>
                  <a:defRPr/>
                </a:pPr>
                <a:endParaRPr lang="en-US">
                  <a:solidFill>
                    <a:srgbClr val="000000"/>
                  </a:solidFill>
                </a:endParaRPr>
              </a:p>
            </p:txBody>
          </p:sp>
          <p:sp>
            <p:nvSpPr>
              <p:cNvPr id="64" name="Line 7"/>
              <p:cNvSpPr>
                <a:spLocks noChangeShapeType="1"/>
              </p:cNvSpPr>
              <p:nvPr/>
            </p:nvSpPr>
            <p:spPr bwMode="auto">
              <a:xfrm>
                <a:off x="1920" y="1488"/>
                <a:ext cx="240" cy="240"/>
              </a:xfrm>
              <a:prstGeom prst="line">
                <a:avLst/>
              </a:prstGeom>
              <a:noFill/>
              <a:ln w="9525">
                <a:solidFill>
                  <a:schemeClr val="tx1"/>
                </a:solidFill>
                <a:round/>
                <a:headEnd/>
                <a:tailEnd/>
              </a:ln>
              <a:scene3d>
                <a:camera prst="orthographicFront"/>
                <a:lightRig rig="threePt" dir="t"/>
              </a:scene3d>
              <a:sp3d>
                <a:bevelT w="165100" prst="coolSlant"/>
              </a:sp3d>
            </p:spPr>
            <p:txBody>
              <a:bodyPr/>
              <a:lstStyle/>
              <a:p>
                <a:pPr algn="ctr" fontAlgn="base">
                  <a:spcBef>
                    <a:spcPct val="0"/>
                  </a:spcBef>
                  <a:spcAft>
                    <a:spcPct val="0"/>
                  </a:spcAft>
                  <a:defRPr/>
                </a:pPr>
                <a:endParaRPr lang="en-US">
                  <a:solidFill>
                    <a:srgbClr val="000000"/>
                  </a:solidFill>
                </a:endParaRPr>
              </a:p>
            </p:txBody>
          </p:sp>
          <p:sp>
            <p:nvSpPr>
              <p:cNvPr id="65" name="Line 8"/>
              <p:cNvSpPr>
                <a:spLocks noChangeShapeType="1"/>
              </p:cNvSpPr>
              <p:nvPr/>
            </p:nvSpPr>
            <p:spPr bwMode="auto">
              <a:xfrm flipV="1">
                <a:off x="1920" y="1488"/>
                <a:ext cx="240" cy="240"/>
              </a:xfrm>
              <a:prstGeom prst="line">
                <a:avLst/>
              </a:prstGeom>
              <a:noFill/>
              <a:ln w="9525">
                <a:solidFill>
                  <a:schemeClr val="tx1"/>
                </a:solidFill>
                <a:round/>
                <a:headEnd/>
                <a:tailEnd/>
              </a:ln>
              <a:scene3d>
                <a:camera prst="orthographicFront"/>
                <a:lightRig rig="threePt" dir="t"/>
              </a:scene3d>
              <a:sp3d>
                <a:bevelT w="165100" prst="coolSlant"/>
              </a:sp3d>
            </p:spPr>
            <p:txBody>
              <a:bodyPr/>
              <a:lstStyle/>
              <a:p>
                <a:pPr algn="ctr" fontAlgn="base">
                  <a:spcBef>
                    <a:spcPct val="0"/>
                  </a:spcBef>
                  <a:spcAft>
                    <a:spcPct val="0"/>
                  </a:spcAft>
                  <a:defRPr/>
                </a:pPr>
                <a:endParaRPr lang="en-US">
                  <a:solidFill>
                    <a:srgbClr val="000000"/>
                  </a:solidFill>
                </a:endParaRPr>
              </a:p>
            </p:txBody>
          </p:sp>
        </p:grpSp>
        <p:sp>
          <p:nvSpPr>
            <p:cNvPr id="41" name="AutoShape 9"/>
            <p:cNvSpPr>
              <a:spLocks noChangeArrowheads="1"/>
            </p:cNvSpPr>
            <p:nvPr/>
          </p:nvSpPr>
          <p:spPr bwMode="auto">
            <a:xfrm>
              <a:off x="3310567" y="1709946"/>
              <a:ext cx="1555588" cy="1804272"/>
            </a:xfrm>
            <a:prstGeom prst="roundRect">
              <a:avLst>
                <a:gd name="adj" fmla="val 16667"/>
              </a:avLst>
            </a:prstGeom>
            <a:solidFill>
              <a:srgbClr val="C0C0C0"/>
            </a:solidFill>
            <a:ln w="9525">
              <a:solidFill>
                <a:schemeClr val="tx1"/>
              </a:solidFill>
              <a:round/>
              <a:headEnd/>
              <a:tailEnd/>
            </a:ln>
            <a:scene3d>
              <a:camera prst="orthographicFront"/>
              <a:lightRig rig="threePt" dir="t"/>
            </a:scene3d>
            <a:sp3d>
              <a:bevelT w="165100" prst="coolSlant"/>
            </a:sp3d>
          </p:spPr>
          <p:txBody>
            <a:bodyPr wrap="none" anchor="ctr"/>
            <a:lstStyle/>
            <a:p>
              <a:pPr algn="ctr" fontAlgn="base">
                <a:spcBef>
                  <a:spcPct val="0"/>
                </a:spcBef>
                <a:spcAft>
                  <a:spcPct val="0"/>
                </a:spcAft>
                <a:defRPr/>
              </a:pPr>
              <a:r>
                <a:rPr lang="en-US" smtClean="0">
                  <a:solidFill>
                    <a:srgbClr val="000000"/>
                  </a:solidFill>
                </a:rPr>
                <a:t>Intermediate</a:t>
              </a:r>
            </a:p>
            <a:p>
              <a:pPr algn="ctr" fontAlgn="base">
                <a:spcBef>
                  <a:spcPct val="0"/>
                </a:spcBef>
                <a:spcAft>
                  <a:spcPct val="0"/>
                </a:spcAft>
                <a:defRPr/>
              </a:pPr>
              <a:r>
                <a:rPr lang="en-US" smtClean="0">
                  <a:solidFill>
                    <a:srgbClr val="000000"/>
                  </a:solidFill>
                </a:rPr>
                <a:t>Storage &amp;</a:t>
              </a:r>
            </a:p>
            <a:p>
              <a:pPr algn="ctr" fontAlgn="base">
                <a:spcBef>
                  <a:spcPct val="0"/>
                </a:spcBef>
                <a:spcAft>
                  <a:spcPct val="0"/>
                </a:spcAft>
                <a:defRPr/>
              </a:pPr>
              <a:r>
                <a:rPr lang="en-US" smtClean="0">
                  <a:solidFill>
                    <a:srgbClr val="000000"/>
                  </a:solidFill>
                </a:rPr>
                <a:t>Pulse </a:t>
              </a:r>
              <a:endParaRPr lang="en-US">
                <a:solidFill>
                  <a:srgbClr val="000000"/>
                </a:solidFill>
              </a:endParaRPr>
            </a:p>
            <a:p>
              <a:pPr algn="ctr" fontAlgn="base">
                <a:spcBef>
                  <a:spcPct val="0"/>
                </a:spcBef>
                <a:spcAft>
                  <a:spcPct val="0"/>
                </a:spcAft>
                <a:defRPr/>
              </a:pPr>
              <a:r>
                <a:rPr lang="en-US" smtClean="0">
                  <a:solidFill>
                    <a:srgbClr val="000000"/>
                  </a:solidFill>
                </a:rPr>
                <a:t>Forming</a:t>
              </a:r>
            </a:p>
            <a:p>
              <a:pPr algn="ctr" fontAlgn="base">
                <a:spcBef>
                  <a:spcPct val="0"/>
                </a:spcBef>
                <a:spcAft>
                  <a:spcPct val="0"/>
                </a:spcAft>
                <a:defRPr/>
              </a:pPr>
              <a:endParaRPr lang="en-US">
                <a:solidFill>
                  <a:srgbClr val="000000"/>
                </a:solidFill>
              </a:endParaRPr>
            </a:p>
            <a:p>
              <a:pPr algn="ctr" fontAlgn="base">
                <a:spcBef>
                  <a:spcPct val="0"/>
                </a:spcBef>
                <a:spcAft>
                  <a:spcPct val="0"/>
                </a:spcAft>
                <a:defRPr/>
              </a:pPr>
              <a:endParaRPr lang="en-US" smtClean="0">
                <a:solidFill>
                  <a:srgbClr val="000000"/>
                </a:solidFill>
              </a:endParaRPr>
            </a:p>
          </p:txBody>
        </p:sp>
        <p:grpSp>
          <p:nvGrpSpPr>
            <p:cNvPr id="42" name="Group 10"/>
            <p:cNvGrpSpPr>
              <a:grpSpLocks/>
            </p:cNvGrpSpPr>
            <p:nvPr/>
          </p:nvGrpSpPr>
          <p:grpSpPr bwMode="auto">
            <a:xfrm>
              <a:off x="5026025" y="2330450"/>
              <a:ext cx="533400" cy="533400"/>
              <a:chOff x="1872" y="1440"/>
              <a:chExt cx="336" cy="336"/>
            </a:xfrm>
          </p:grpSpPr>
          <p:sp>
            <p:nvSpPr>
              <p:cNvPr id="60" name="Oval 11"/>
              <p:cNvSpPr>
                <a:spLocks noChangeArrowheads="1"/>
              </p:cNvSpPr>
              <p:nvPr/>
            </p:nvSpPr>
            <p:spPr bwMode="auto">
              <a:xfrm>
                <a:off x="1872" y="1440"/>
                <a:ext cx="336" cy="336"/>
              </a:xfrm>
              <a:prstGeom prst="ellipse">
                <a:avLst/>
              </a:prstGeom>
              <a:solidFill>
                <a:srgbClr val="C0C0C0"/>
              </a:solidFill>
              <a:ln w="9525">
                <a:solidFill>
                  <a:schemeClr val="tx1"/>
                </a:solidFill>
                <a:round/>
                <a:headEnd/>
                <a:tailEnd/>
              </a:ln>
              <a:scene3d>
                <a:camera prst="orthographicFront"/>
                <a:lightRig rig="threePt" dir="t"/>
              </a:scene3d>
              <a:sp3d>
                <a:bevelT w="165100" prst="coolSlant"/>
              </a:sp3d>
            </p:spPr>
            <p:txBody>
              <a:bodyPr wrap="none" anchor="ctr"/>
              <a:lstStyle/>
              <a:p>
                <a:pPr algn="ctr" fontAlgn="base">
                  <a:spcBef>
                    <a:spcPct val="0"/>
                  </a:spcBef>
                  <a:spcAft>
                    <a:spcPct val="0"/>
                  </a:spcAft>
                  <a:defRPr/>
                </a:pPr>
                <a:endParaRPr lang="en-US">
                  <a:solidFill>
                    <a:srgbClr val="000000"/>
                  </a:solidFill>
                </a:endParaRPr>
              </a:p>
            </p:txBody>
          </p:sp>
          <p:sp>
            <p:nvSpPr>
              <p:cNvPr id="61" name="Line 12"/>
              <p:cNvSpPr>
                <a:spLocks noChangeShapeType="1"/>
              </p:cNvSpPr>
              <p:nvPr/>
            </p:nvSpPr>
            <p:spPr bwMode="auto">
              <a:xfrm>
                <a:off x="1920" y="1488"/>
                <a:ext cx="240" cy="240"/>
              </a:xfrm>
              <a:prstGeom prst="line">
                <a:avLst/>
              </a:prstGeom>
              <a:noFill/>
              <a:ln w="9525">
                <a:solidFill>
                  <a:schemeClr val="tx1"/>
                </a:solidFill>
                <a:round/>
                <a:headEnd/>
                <a:tailEnd/>
              </a:ln>
              <a:scene3d>
                <a:camera prst="orthographicFront"/>
                <a:lightRig rig="threePt" dir="t"/>
              </a:scene3d>
              <a:sp3d>
                <a:bevelT w="165100" prst="coolSlant"/>
              </a:sp3d>
            </p:spPr>
            <p:txBody>
              <a:bodyPr/>
              <a:lstStyle/>
              <a:p>
                <a:pPr algn="ctr" fontAlgn="base">
                  <a:spcBef>
                    <a:spcPct val="0"/>
                  </a:spcBef>
                  <a:spcAft>
                    <a:spcPct val="0"/>
                  </a:spcAft>
                  <a:defRPr/>
                </a:pPr>
                <a:endParaRPr lang="en-US">
                  <a:solidFill>
                    <a:srgbClr val="000000"/>
                  </a:solidFill>
                </a:endParaRPr>
              </a:p>
            </p:txBody>
          </p:sp>
          <p:sp>
            <p:nvSpPr>
              <p:cNvPr id="62" name="Line 13"/>
              <p:cNvSpPr>
                <a:spLocks noChangeShapeType="1"/>
              </p:cNvSpPr>
              <p:nvPr/>
            </p:nvSpPr>
            <p:spPr bwMode="auto">
              <a:xfrm flipV="1">
                <a:off x="1920" y="1488"/>
                <a:ext cx="240" cy="240"/>
              </a:xfrm>
              <a:prstGeom prst="line">
                <a:avLst/>
              </a:prstGeom>
              <a:noFill/>
              <a:ln w="9525">
                <a:solidFill>
                  <a:schemeClr val="tx1"/>
                </a:solidFill>
                <a:round/>
                <a:headEnd/>
                <a:tailEnd/>
              </a:ln>
              <a:scene3d>
                <a:camera prst="orthographicFront"/>
                <a:lightRig rig="threePt" dir="t"/>
              </a:scene3d>
              <a:sp3d>
                <a:bevelT w="165100" prst="coolSlant"/>
              </a:sp3d>
            </p:spPr>
            <p:txBody>
              <a:bodyPr/>
              <a:lstStyle/>
              <a:p>
                <a:pPr algn="ctr" fontAlgn="base">
                  <a:spcBef>
                    <a:spcPct val="0"/>
                  </a:spcBef>
                  <a:spcAft>
                    <a:spcPct val="0"/>
                  </a:spcAft>
                  <a:defRPr/>
                </a:pPr>
                <a:endParaRPr lang="en-US">
                  <a:solidFill>
                    <a:srgbClr val="000000"/>
                  </a:solidFill>
                </a:endParaRPr>
              </a:p>
            </p:txBody>
          </p:sp>
        </p:grpSp>
        <p:sp>
          <p:nvSpPr>
            <p:cNvPr id="43" name="AutoShape 15"/>
            <p:cNvSpPr>
              <a:spLocks noChangeArrowheads="1"/>
            </p:cNvSpPr>
            <p:nvPr/>
          </p:nvSpPr>
          <p:spPr bwMode="auto">
            <a:xfrm>
              <a:off x="7477125" y="2298700"/>
              <a:ext cx="533400" cy="609600"/>
            </a:xfrm>
            <a:prstGeom prst="can">
              <a:avLst>
                <a:gd name="adj" fmla="val 28571"/>
              </a:avLst>
            </a:prstGeom>
            <a:solidFill>
              <a:srgbClr val="C0C0C0"/>
            </a:solidFill>
            <a:ln w="9525">
              <a:solidFill>
                <a:schemeClr val="tx1"/>
              </a:solidFill>
              <a:round/>
              <a:headEnd/>
              <a:tailEnd/>
            </a:ln>
          </p:spPr>
          <p:txBody>
            <a:bodyPr wrap="none" anchor="ctr"/>
            <a:lstStyle/>
            <a:p>
              <a:pPr algn="ctr" fontAlgn="base">
                <a:spcBef>
                  <a:spcPct val="0"/>
                </a:spcBef>
                <a:spcAft>
                  <a:spcPct val="0"/>
                </a:spcAft>
              </a:pPr>
              <a:endParaRPr lang="en-US">
                <a:solidFill>
                  <a:srgbClr val="000000"/>
                </a:solidFill>
              </a:endParaRPr>
            </a:p>
          </p:txBody>
        </p:sp>
        <p:sp>
          <p:nvSpPr>
            <p:cNvPr id="44" name="AutoShape 16"/>
            <p:cNvSpPr>
              <a:spLocks noChangeArrowheads="1"/>
            </p:cNvSpPr>
            <p:nvPr/>
          </p:nvSpPr>
          <p:spPr bwMode="auto">
            <a:xfrm>
              <a:off x="8235950" y="2330450"/>
              <a:ext cx="609600" cy="533400"/>
            </a:xfrm>
            <a:prstGeom prst="sun">
              <a:avLst>
                <a:gd name="adj" fmla="val 25000"/>
              </a:avLst>
            </a:prstGeom>
            <a:solidFill>
              <a:srgbClr val="C0C0C0"/>
            </a:solidFill>
            <a:ln w="9525">
              <a:solidFill>
                <a:schemeClr val="tx1"/>
              </a:solidFill>
              <a:miter lim="800000"/>
              <a:headEnd/>
              <a:tailEnd/>
            </a:ln>
          </p:spPr>
          <p:txBody>
            <a:bodyPr wrap="none" anchor="ctr"/>
            <a:lstStyle/>
            <a:p>
              <a:pPr algn="ctr" fontAlgn="base">
                <a:spcBef>
                  <a:spcPct val="0"/>
                </a:spcBef>
                <a:spcAft>
                  <a:spcPct val="0"/>
                </a:spcAft>
              </a:pPr>
              <a:endParaRPr lang="en-US">
                <a:solidFill>
                  <a:srgbClr val="000000"/>
                </a:solidFill>
              </a:endParaRPr>
            </a:p>
          </p:txBody>
        </p:sp>
        <p:cxnSp>
          <p:nvCxnSpPr>
            <p:cNvPr id="45" name="AutoShape 17"/>
            <p:cNvCxnSpPr>
              <a:cxnSpLocks noChangeShapeType="1"/>
            </p:cNvCxnSpPr>
            <p:nvPr/>
          </p:nvCxnSpPr>
          <p:spPr bwMode="auto">
            <a:xfrm flipV="1">
              <a:off x="2395538" y="2600325"/>
              <a:ext cx="239712" cy="4763"/>
            </a:xfrm>
            <a:prstGeom prst="straightConnector1">
              <a:avLst/>
            </a:prstGeom>
            <a:noFill/>
            <a:ln w="9525">
              <a:solidFill>
                <a:schemeClr val="tx1"/>
              </a:solidFill>
              <a:round/>
              <a:headEnd/>
              <a:tailEnd/>
            </a:ln>
          </p:spPr>
        </p:cxnSp>
        <p:cxnSp>
          <p:nvCxnSpPr>
            <p:cNvPr id="46" name="AutoShape 18"/>
            <p:cNvCxnSpPr>
              <a:cxnSpLocks noChangeShapeType="1"/>
            </p:cNvCxnSpPr>
            <p:nvPr/>
          </p:nvCxnSpPr>
          <p:spPr bwMode="auto">
            <a:xfrm>
              <a:off x="3168650" y="2600325"/>
              <a:ext cx="193675" cy="3175"/>
            </a:xfrm>
            <a:prstGeom prst="straightConnector1">
              <a:avLst/>
            </a:prstGeom>
            <a:noFill/>
            <a:ln w="9525">
              <a:solidFill>
                <a:schemeClr val="tx1"/>
              </a:solidFill>
              <a:round/>
              <a:headEnd/>
              <a:tailEnd/>
            </a:ln>
          </p:spPr>
        </p:cxnSp>
        <p:cxnSp>
          <p:nvCxnSpPr>
            <p:cNvPr id="47" name="AutoShape 19"/>
            <p:cNvCxnSpPr>
              <a:cxnSpLocks noChangeShapeType="1"/>
            </p:cNvCxnSpPr>
            <p:nvPr/>
          </p:nvCxnSpPr>
          <p:spPr bwMode="auto">
            <a:xfrm flipV="1">
              <a:off x="4733925" y="2597150"/>
              <a:ext cx="292100" cy="6350"/>
            </a:xfrm>
            <a:prstGeom prst="straightConnector1">
              <a:avLst/>
            </a:prstGeom>
            <a:noFill/>
            <a:ln w="9525">
              <a:solidFill>
                <a:schemeClr val="tx1"/>
              </a:solidFill>
              <a:round/>
              <a:headEnd/>
              <a:tailEnd/>
            </a:ln>
          </p:spPr>
        </p:cxnSp>
        <p:cxnSp>
          <p:nvCxnSpPr>
            <p:cNvPr id="48" name="AutoShape 20"/>
            <p:cNvCxnSpPr>
              <a:cxnSpLocks noChangeShapeType="1"/>
            </p:cNvCxnSpPr>
            <p:nvPr/>
          </p:nvCxnSpPr>
          <p:spPr bwMode="auto">
            <a:xfrm>
              <a:off x="5559425" y="2597150"/>
              <a:ext cx="246063" cy="4763"/>
            </a:xfrm>
            <a:prstGeom prst="straightConnector1">
              <a:avLst/>
            </a:prstGeom>
            <a:noFill/>
            <a:ln w="9525">
              <a:solidFill>
                <a:schemeClr val="tx1"/>
              </a:solidFill>
              <a:round/>
              <a:headEnd/>
              <a:tailEnd/>
            </a:ln>
          </p:spPr>
        </p:cxnSp>
        <p:cxnSp>
          <p:nvCxnSpPr>
            <p:cNvPr id="49" name="AutoShape 21"/>
            <p:cNvCxnSpPr>
              <a:cxnSpLocks noChangeShapeType="1"/>
            </p:cNvCxnSpPr>
            <p:nvPr/>
          </p:nvCxnSpPr>
          <p:spPr bwMode="auto">
            <a:xfrm>
              <a:off x="7194550" y="2601913"/>
              <a:ext cx="282575" cy="1587"/>
            </a:xfrm>
            <a:prstGeom prst="straightConnector1">
              <a:avLst/>
            </a:prstGeom>
            <a:noFill/>
            <a:ln w="9525">
              <a:solidFill>
                <a:schemeClr val="tx1"/>
              </a:solidFill>
              <a:round/>
              <a:headEnd/>
              <a:tailEnd/>
            </a:ln>
          </p:spPr>
        </p:cxnSp>
        <p:cxnSp>
          <p:nvCxnSpPr>
            <p:cNvPr id="50" name="AutoShape 22"/>
            <p:cNvCxnSpPr>
              <a:cxnSpLocks noChangeShapeType="1"/>
              <a:stCxn id="43" idx="4"/>
              <a:endCxn id="44" idx="1"/>
            </p:cNvCxnSpPr>
            <p:nvPr/>
          </p:nvCxnSpPr>
          <p:spPr bwMode="auto">
            <a:xfrm flipV="1">
              <a:off x="8010525" y="2597150"/>
              <a:ext cx="225425" cy="6350"/>
            </a:xfrm>
            <a:prstGeom prst="straightConnector1">
              <a:avLst/>
            </a:prstGeom>
            <a:noFill/>
            <a:ln w="9525">
              <a:solidFill>
                <a:schemeClr val="tx1"/>
              </a:solidFill>
              <a:round/>
              <a:headEnd/>
              <a:tailEnd/>
            </a:ln>
          </p:spPr>
        </p:cxnSp>
        <p:sp>
          <p:nvSpPr>
            <p:cNvPr id="51" name="Text Box 23"/>
            <p:cNvSpPr txBox="1">
              <a:spLocks noChangeArrowheads="1"/>
            </p:cNvSpPr>
            <p:nvPr/>
          </p:nvSpPr>
          <p:spPr bwMode="auto">
            <a:xfrm>
              <a:off x="7361238" y="1768953"/>
              <a:ext cx="6921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Load</a:t>
              </a:r>
            </a:p>
          </p:txBody>
        </p:sp>
        <p:sp>
          <p:nvSpPr>
            <p:cNvPr id="52" name="Text Box 24"/>
            <p:cNvSpPr txBox="1">
              <a:spLocks noChangeArrowheads="1"/>
            </p:cNvSpPr>
            <p:nvPr/>
          </p:nvSpPr>
          <p:spPr bwMode="auto">
            <a:xfrm>
              <a:off x="8093075" y="1789113"/>
              <a:ext cx="8445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rPr>
                <a:t>Target</a:t>
              </a:r>
            </a:p>
          </p:txBody>
        </p:sp>
        <p:sp>
          <p:nvSpPr>
            <p:cNvPr id="53" name="Text Box 25"/>
            <p:cNvSpPr txBox="1">
              <a:spLocks noChangeArrowheads="1"/>
            </p:cNvSpPr>
            <p:nvPr/>
          </p:nvSpPr>
          <p:spPr bwMode="auto">
            <a:xfrm>
              <a:off x="4878499" y="1666875"/>
              <a:ext cx="857250"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solidFill>
                    <a:srgbClr val="000000"/>
                  </a:solidFill>
                </a:rPr>
                <a:t>Fast</a:t>
              </a:r>
            </a:p>
            <a:p>
              <a:pPr algn="ctr" fontAlgn="base">
                <a:spcBef>
                  <a:spcPct val="0"/>
                </a:spcBef>
                <a:spcAft>
                  <a:spcPct val="0"/>
                </a:spcAft>
              </a:pPr>
              <a:r>
                <a:rPr lang="en-US">
                  <a:solidFill>
                    <a:srgbClr val="000000"/>
                  </a:solidFill>
                </a:rPr>
                <a:t>Switch</a:t>
              </a:r>
            </a:p>
          </p:txBody>
        </p:sp>
        <p:sp>
          <p:nvSpPr>
            <p:cNvPr id="54" name="Text Box 26"/>
            <p:cNvSpPr txBox="1">
              <a:spLocks noChangeArrowheads="1"/>
            </p:cNvSpPr>
            <p:nvPr/>
          </p:nvSpPr>
          <p:spPr bwMode="auto">
            <a:xfrm>
              <a:off x="2419950" y="1654175"/>
              <a:ext cx="857250"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solidFill>
                    <a:srgbClr val="000000"/>
                  </a:solidFill>
                </a:rPr>
                <a:t>Slow</a:t>
              </a:r>
            </a:p>
            <a:p>
              <a:pPr algn="ctr" fontAlgn="base">
                <a:spcBef>
                  <a:spcPct val="0"/>
                </a:spcBef>
                <a:spcAft>
                  <a:spcPct val="0"/>
                </a:spcAft>
              </a:pPr>
              <a:r>
                <a:rPr lang="en-US">
                  <a:solidFill>
                    <a:srgbClr val="000000"/>
                  </a:solidFill>
                </a:rPr>
                <a:t>Switch</a:t>
              </a:r>
            </a:p>
          </p:txBody>
        </p:sp>
        <p:sp>
          <p:nvSpPr>
            <p:cNvPr id="55" name="Freeform 27"/>
            <p:cNvSpPr>
              <a:spLocks/>
            </p:cNvSpPr>
            <p:nvPr/>
          </p:nvSpPr>
          <p:spPr bwMode="auto">
            <a:xfrm>
              <a:off x="944563" y="3717925"/>
              <a:ext cx="2957512" cy="168275"/>
            </a:xfrm>
            <a:custGeom>
              <a:avLst/>
              <a:gdLst>
                <a:gd name="T0" fmla="*/ 0 w 1863"/>
                <a:gd name="T1" fmla="*/ 0 h 106"/>
                <a:gd name="T2" fmla="*/ 0 w 1863"/>
                <a:gd name="T3" fmla="*/ 2147483647 h 106"/>
                <a:gd name="T4" fmla="*/ 2147483647 w 1863"/>
                <a:gd name="T5" fmla="*/ 2147483647 h 106"/>
                <a:gd name="T6" fmla="*/ 2147483647 w 1863"/>
                <a:gd name="T7" fmla="*/ 0 h 106"/>
                <a:gd name="T8" fmla="*/ 0 60000 65536"/>
                <a:gd name="T9" fmla="*/ 0 60000 65536"/>
                <a:gd name="T10" fmla="*/ 0 60000 65536"/>
                <a:gd name="T11" fmla="*/ 0 60000 65536"/>
                <a:gd name="T12" fmla="*/ 0 w 1863"/>
                <a:gd name="T13" fmla="*/ 0 h 106"/>
                <a:gd name="T14" fmla="*/ 1863 w 1863"/>
                <a:gd name="T15" fmla="*/ 106 h 106"/>
              </a:gdLst>
              <a:ahLst/>
              <a:cxnLst>
                <a:cxn ang="T8">
                  <a:pos x="T0" y="T1"/>
                </a:cxn>
                <a:cxn ang="T9">
                  <a:pos x="T2" y="T3"/>
                </a:cxn>
                <a:cxn ang="T10">
                  <a:pos x="T4" y="T5"/>
                </a:cxn>
                <a:cxn ang="T11">
                  <a:pos x="T6" y="T7"/>
                </a:cxn>
              </a:cxnLst>
              <a:rect l="T12" t="T13" r="T14" b="T15"/>
              <a:pathLst>
                <a:path w="1863" h="106">
                  <a:moveTo>
                    <a:pt x="0" y="0"/>
                  </a:moveTo>
                  <a:lnTo>
                    <a:pt x="0" y="106"/>
                  </a:lnTo>
                  <a:lnTo>
                    <a:pt x="1863" y="106"/>
                  </a:lnTo>
                  <a:lnTo>
                    <a:pt x="1863" y="0"/>
                  </a:lnTo>
                </a:path>
              </a:pathLst>
            </a:cu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56" name="Freeform 28"/>
            <p:cNvSpPr>
              <a:spLocks/>
            </p:cNvSpPr>
            <p:nvPr/>
          </p:nvSpPr>
          <p:spPr bwMode="auto">
            <a:xfrm>
              <a:off x="4329113" y="3717925"/>
              <a:ext cx="3871912" cy="168275"/>
            </a:xfrm>
            <a:custGeom>
              <a:avLst/>
              <a:gdLst>
                <a:gd name="T0" fmla="*/ 0 w 1863"/>
                <a:gd name="T1" fmla="*/ 0 h 106"/>
                <a:gd name="T2" fmla="*/ 0 w 1863"/>
                <a:gd name="T3" fmla="*/ 2147483647 h 106"/>
                <a:gd name="T4" fmla="*/ 2147483647 w 1863"/>
                <a:gd name="T5" fmla="*/ 2147483647 h 106"/>
                <a:gd name="T6" fmla="*/ 2147483647 w 1863"/>
                <a:gd name="T7" fmla="*/ 0 h 106"/>
                <a:gd name="T8" fmla="*/ 0 60000 65536"/>
                <a:gd name="T9" fmla="*/ 0 60000 65536"/>
                <a:gd name="T10" fmla="*/ 0 60000 65536"/>
                <a:gd name="T11" fmla="*/ 0 60000 65536"/>
                <a:gd name="T12" fmla="*/ 0 w 1863"/>
                <a:gd name="T13" fmla="*/ 0 h 106"/>
                <a:gd name="T14" fmla="*/ 1863 w 1863"/>
                <a:gd name="T15" fmla="*/ 106 h 106"/>
              </a:gdLst>
              <a:ahLst/>
              <a:cxnLst>
                <a:cxn ang="T8">
                  <a:pos x="T0" y="T1"/>
                </a:cxn>
                <a:cxn ang="T9">
                  <a:pos x="T2" y="T3"/>
                </a:cxn>
                <a:cxn ang="T10">
                  <a:pos x="T4" y="T5"/>
                </a:cxn>
                <a:cxn ang="T11">
                  <a:pos x="T6" y="T7"/>
                </a:cxn>
              </a:cxnLst>
              <a:rect l="T12" t="T13" r="T14" b="T15"/>
              <a:pathLst>
                <a:path w="1863" h="106">
                  <a:moveTo>
                    <a:pt x="0" y="0"/>
                  </a:moveTo>
                  <a:lnTo>
                    <a:pt x="0" y="106"/>
                  </a:lnTo>
                  <a:lnTo>
                    <a:pt x="1863" y="106"/>
                  </a:lnTo>
                  <a:lnTo>
                    <a:pt x="1863" y="0"/>
                  </a:lnTo>
                </a:path>
              </a:pathLst>
            </a:cu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57" name="Text Box 29"/>
            <p:cNvSpPr txBox="1">
              <a:spLocks noChangeArrowheads="1"/>
            </p:cNvSpPr>
            <p:nvPr/>
          </p:nvSpPr>
          <p:spPr bwMode="auto">
            <a:xfrm>
              <a:off x="1255713" y="3971925"/>
              <a:ext cx="2305050"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solidFill>
                    <a:srgbClr val="000000"/>
                  </a:solidFill>
                </a:rPr>
                <a:t>Low Electrical Power</a:t>
              </a:r>
            </a:p>
            <a:p>
              <a:pPr algn="ctr" fontAlgn="base">
                <a:spcBef>
                  <a:spcPct val="0"/>
                </a:spcBef>
                <a:spcAft>
                  <a:spcPct val="0"/>
                </a:spcAft>
              </a:pPr>
              <a:r>
                <a:rPr lang="en-US">
                  <a:solidFill>
                    <a:srgbClr val="000000"/>
                  </a:solidFill>
                </a:rPr>
                <a:t>Up to 10</a:t>
              </a:r>
              <a:r>
                <a:rPr lang="en-US" baseline="30000">
                  <a:solidFill>
                    <a:srgbClr val="000000"/>
                  </a:solidFill>
                </a:rPr>
                <a:t>7 </a:t>
              </a:r>
              <a:r>
                <a:rPr lang="en-US">
                  <a:solidFill>
                    <a:srgbClr val="000000"/>
                  </a:solidFill>
                </a:rPr>
                <a:t>J – 10</a:t>
              </a:r>
              <a:r>
                <a:rPr lang="en-US" baseline="30000">
                  <a:solidFill>
                    <a:srgbClr val="000000"/>
                  </a:solidFill>
                </a:rPr>
                <a:t>6 </a:t>
              </a:r>
              <a:r>
                <a:rPr lang="en-US">
                  <a:solidFill>
                    <a:srgbClr val="000000"/>
                  </a:solidFill>
                </a:rPr>
                <a:t>W</a:t>
              </a:r>
            </a:p>
          </p:txBody>
        </p:sp>
        <p:sp>
          <p:nvSpPr>
            <p:cNvPr id="58" name="Text Box 30"/>
            <p:cNvSpPr txBox="1">
              <a:spLocks noChangeArrowheads="1"/>
            </p:cNvSpPr>
            <p:nvPr/>
          </p:nvSpPr>
          <p:spPr bwMode="auto">
            <a:xfrm>
              <a:off x="5148263" y="3941763"/>
              <a:ext cx="2355850"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a:solidFill>
                    <a:srgbClr val="000000"/>
                  </a:solidFill>
                </a:rPr>
                <a:t>High Electrical Power</a:t>
              </a:r>
            </a:p>
            <a:p>
              <a:pPr algn="ctr" fontAlgn="base">
                <a:spcBef>
                  <a:spcPct val="0"/>
                </a:spcBef>
                <a:spcAft>
                  <a:spcPct val="0"/>
                </a:spcAft>
              </a:pPr>
              <a:r>
                <a:rPr lang="en-US">
                  <a:solidFill>
                    <a:srgbClr val="000000"/>
                  </a:solidFill>
                </a:rPr>
                <a:t>Up to 10</a:t>
              </a:r>
              <a:r>
                <a:rPr lang="en-US" baseline="30000">
                  <a:solidFill>
                    <a:srgbClr val="000000"/>
                  </a:solidFill>
                </a:rPr>
                <a:t>7 </a:t>
              </a:r>
              <a:r>
                <a:rPr lang="en-US">
                  <a:solidFill>
                    <a:srgbClr val="000000"/>
                  </a:solidFill>
                </a:rPr>
                <a:t>J – 10</a:t>
              </a:r>
              <a:r>
                <a:rPr lang="en-US" baseline="30000">
                  <a:solidFill>
                    <a:srgbClr val="000000"/>
                  </a:solidFill>
                </a:rPr>
                <a:t>14 </a:t>
              </a:r>
              <a:r>
                <a:rPr lang="en-US">
                  <a:solidFill>
                    <a:srgbClr val="000000"/>
                  </a:solidFill>
                </a:rPr>
                <a:t>W</a:t>
              </a:r>
            </a:p>
          </p:txBody>
        </p:sp>
        <p:sp>
          <p:nvSpPr>
            <p:cNvPr id="59" name="AutoShape 14"/>
            <p:cNvSpPr>
              <a:spLocks noChangeArrowheads="1"/>
            </p:cNvSpPr>
            <p:nvPr/>
          </p:nvSpPr>
          <p:spPr bwMode="auto">
            <a:xfrm>
              <a:off x="5805889" y="1689787"/>
              <a:ext cx="1476259" cy="1814352"/>
            </a:xfrm>
            <a:prstGeom prst="roundRect">
              <a:avLst>
                <a:gd name="adj" fmla="val 16667"/>
              </a:avLst>
            </a:prstGeom>
            <a:solidFill>
              <a:srgbClr val="C0C0C0"/>
            </a:solidFill>
            <a:ln w="9525">
              <a:solidFill>
                <a:schemeClr val="tx1"/>
              </a:solidFill>
              <a:round/>
              <a:headEnd/>
              <a:tailEnd/>
            </a:ln>
            <a:scene3d>
              <a:camera prst="orthographicFront"/>
              <a:lightRig rig="threePt" dir="t"/>
            </a:scene3d>
            <a:sp3d>
              <a:bevelT w="165100" prst="coolSlant"/>
            </a:sp3d>
          </p:spPr>
          <p:txBody>
            <a:bodyPr wrap="none" anchor="ctr"/>
            <a:lstStyle/>
            <a:p>
              <a:pPr algn="ctr" fontAlgn="base">
                <a:spcBef>
                  <a:spcPct val="0"/>
                </a:spcBef>
                <a:spcAft>
                  <a:spcPct val="0"/>
                </a:spcAft>
                <a:defRPr/>
              </a:pPr>
              <a:r>
                <a:rPr lang="en-US" dirty="0">
                  <a:solidFill>
                    <a:srgbClr val="000000"/>
                  </a:solidFill>
                </a:rPr>
                <a:t>Pulse </a:t>
              </a:r>
            </a:p>
            <a:p>
              <a:pPr algn="ctr" fontAlgn="base">
                <a:spcBef>
                  <a:spcPct val="0"/>
                </a:spcBef>
                <a:spcAft>
                  <a:spcPct val="0"/>
                </a:spcAft>
                <a:defRPr/>
              </a:pPr>
              <a:r>
                <a:rPr lang="en-US" smtClean="0">
                  <a:solidFill>
                    <a:srgbClr val="000000"/>
                  </a:solidFill>
                </a:rPr>
                <a:t>Transmission</a:t>
              </a:r>
            </a:p>
            <a:p>
              <a:pPr algn="ctr" fontAlgn="base">
                <a:spcBef>
                  <a:spcPct val="0"/>
                </a:spcBef>
                <a:spcAft>
                  <a:spcPct val="0"/>
                </a:spcAft>
                <a:defRPr/>
              </a:pPr>
              <a:r>
                <a:rPr lang="en-US" smtClean="0">
                  <a:solidFill>
                    <a:srgbClr val="000000"/>
                  </a:solidFill>
                </a:rPr>
                <a:t>and Matching</a:t>
              </a:r>
            </a:p>
            <a:p>
              <a:pPr algn="ctr" fontAlgn="base">
                <a:spcBef>
                  <a:spcPct val="0"/>
                </a:spcBef>
                <a:spcAft>
                  <a:spcPct val="0"/>
                </a:spcAft>
                <a:defRPr/>
              </a:pPr>
              <a:endParaRPr lang="en-US">
                <a:solidFill>
                  <a:srgbClr val="000000"/>
                </a:solidFill>
              </a:endParaRPr>
            </a:p>
            <a:p>
              <a:pPr algn="ctr" fontAlgn="base">
                <a:spcBef>
                  <a:spcPct val="0"/>
                </a:spcBef>
                <a:spcAft>
                  <a:spcPct val="0"/>
                </a:spcAft>
                <a:defRPr/>
              </a:pPr>
              <a:endParaRPr lang="en-US" dirty="0">
                <a:solidFill>
                  <a:srgbClr val="000000"/>
                </a:solidFill>
              </a:endParaRPr>
            </a:p>
          </p:txBody>
        </p:sp>
      </p:grpSp>
      <p:sp>
        <p:nvSpPr>
          <p:cNvPr id="41986" name="Title 1"/>
          <p:cNvSpPr>
            <a:spLocks noGrp="1"/>
          </p:cNvSpPr>
          <p:nvPr>
            <p:ph type="title"/>
          </p:nvPr>
        </p:nvSpPr>
        <p:spPr>
          <a:xfrm>
            <a:off x="1066800" y="-79375"/>
            <a:ext cx="8356600" cy="1143000"/>
          </a:xfrm>
        </p:spPr>
        <p:txBody>
          <a:bodyPr/>
          <a:lstStyle/>
          <a:p>
            <a:r>
              <a:rPr lang="en-US" sz="2400">
                <a:solidFill>
                  <a:schemeClr val="bg1"/>
                </a:solidFill>
                <a:ea typeface="ＭＳ Ｐゴシック" pitchFamily="-112" charset="-128"/>
                <a:cs typeface="ＭＳ Ｐゴシック" pitchFamily="-112" charset="-128"/>
              </a:rPr>
              <a:t>Pulsed-power technology produces high </a:t>
            </a:r>
            <a:r>
              <a:rPr lang="en-US" sz="2400" smtClean="0">
                <a:solidFill>
                  <a:schemeClr val="bg1"/>
                </a:solidFill>
                <a:ea typeface="ＭＳ Ｐゴシック" pitchFamily="-112" charset="-128"/>
                <a:cs typeface="ＭＳ Ｐゴシック" pitchFamily="-112" charset="-128"/>
              </a:rPr>
              <a:t>electrical</a:t>
            </a:r>
            <a:br>
              <a:rPr lang="en-US" sz="2400" smtClean="0">
                <a:solidFill>
                  <a:schemeClr val="bg1"/>
                </a:solidFill>
                <a:ea typeface="ＭＳ Ｐゴシック" pitchFamily="-112" charset="-128"/>
                <a:cs typeface="ＭＳ Ｐゴシック" pitchFamily="-112" charset="-128"/>
              </a:rPr>
            </a:br>
            <a:r>
              <a:rPr lang="en-US" sz="2400" smtClean="0">
                <a:solidFill>
                  <a:schemeClr val="bg1"/>
                </a:solidFill>
                <a:ea typeface="ＭＳ Ｐゴシック" pitchFamily="-112" charset="-128"/>
                <a:cs typeface="ＭＳ Ｐゴシック" pitchFamily="-112" charset="-128"/>
              </a:rPr>
              <a:t>power </a:t>
            </a:r>
            <a:r>
              <a:rPr lang="en-US" sz="2400">
                <a:solidFill>
                  <a:schemeClr val="bg1"/>
                </a:solidFill>
                <a:ea typeface="ＭＳ Ｐゴシック" pitchFamily="-112" charset="-128"/>
                <a:cs typeface="ＭＳ Ｐゴシック" pitchFamily="-112" charset="-128"/>
              </a:rPr>
              <a:t>using fast switching and pulse compression</a:t>
            </a:r>
          </a:p>
        </p:txBody>
      </p:sp>
      <p:sp>
        <p:nvSpPr>
          <p:cNvPr id="41987" name="Content Placeholder 2"/>
          <p:cNvSpPr>
            <a:spLocks noGrp="1"/>
          </p:cNvSpPr>
          <p:nvPr>
            <p:ph idx="1"/>
          </p:nvPr>
        </p:nvSpPr>
        <p:spPr>
          <a:xfrm>
            <a:off x="448930" y="4819650"/>
            <a:ext cx="8589962" cy="1160463"/>
          </a:xfrm>
        </p:spPr>
        <p:txBody>
          <a:bodyPr/>
          <a:lstStyle/>
          <a:p>
            <a:r>
              <a:rPr lang="en-US" sz="2000">
                <a:ea typeface="ＭＳ Ｐゴシック" pitchFamily="-112" charset="-128"/>
                <a:cs typeface="ＭＳ Ｐゴシック" pitchFamily="-112" charset="-128"/>
              </a:rPr>
              <a:t>Typically the pulse is compressed in both space and time</a:t>
            </a:r>
          </a:p>
          <a:p>
            <a:r>
              <a:rPr lang="en-US" sz="2000">
                <a:ea typeface="ＭＳ Ｐゴシック" pitchFamily="-112" charset="-128"/>
                <a:cs typeface="ＭＳ Ｐゴシック" pitchFamily="-112" charset="-128"/>
              </a:rPr>
              <a:t>The load produces the last step in pulse compression and power gain</a:t>
            </a:r>
          </a:p>
          <a:p>
            <a:r>
              <a:rPr lang="en-US" sz="2000">
                <a:ea typeface="ＭＳ Ｐゴシック" pitchFamily="-112" charset="-128"/>
                <a:cs typeface="ＭＳ Ｐゴシック" pitchFamily="-112" charset="-128"/>
              </a:rPr>
              <a:t>You can think of this as a complicated </a:t>
            </a:r>
            <a:r>
              <a:rPr lang="en-US" sz="2000" smtClean="0">
                <a:ea typeface="ＭＳ Ｐゴシック" pitchFamily="-112" charset="-128"/>
                <a:cs typeface="ＭＳ Ｐゴシック" pitchFamily="-112" charset="-128"/>
              </a:rPr>
              <a:t>circuit</a:t>
            </a:r>
          </a:p>
          <a:p>
            <a:pPr marL="0" indent="0">
              <a:buNone/>
            </a:pPr>
            <a:r>
              <a:rPr lang="en-US" sz="2000" smtClean="0">
                <a:ea typeface="ＭＳ Ｐゴシック" pitchFamily="-112" charset="-128"/>
                <a:cs typeface="ＭＳ Ｐゴシック" pitchFamily="-112" charset="-128"/>
              </a:rPr>
              <a:t>	(</a:t>
            </a:r>
            <a:r>
              <a:rPr lang="en-US" sz="2000">
                <a:ea typeface="ＭＳ Ｐゴシック" pitchFamily="-112" charset="-128"/>
                <a:cs typeface="ＭＳ Ｐゴシック" pitchFamily="-112" charset="-128"/>
              </a:rPr>
              <a:t>whose load is </a:t>
            </a:r>
            <a:r>
              <a:rPr lang="en-US" sz="2000" smtClean="0">
                <a:ea typeface="ＭＳ Ｐゴシック" pitchFamily="-112" charset="-128"/>
                <a:cs typeface="ＭＳ Ｐゴシック" pitchFamily="-112" charset="-128"/>
              </a:rPr>
              <a:t>destroyed </a:t>
            </a:r>
            <a:r>
              <a:rPr lang="en-US" sz="2000">
                <a:ea typeface="ＭＳ Ｐゴシック" pitchFamily="-112" charset="-128"/>
                <a:cs typeface="ＭＳ Ｐゴシック" pitchFamily="-112" charset="-128"/>
              </a:rPr>
              <a:t>with each shot)</a:t>
            </a:r>
          </a:p>
        </p:txBody>
      </p:sp>
      <p:sp>
        <p:nvSpPr>
          <p:cNvPr id="41988" name="Rectangle 24"/>
          <p:cNvSpPr>
            <a:spLocks noChangeArrowheads="1"/>
          </p:cNvSpPr>
          <p:nvPr/>
        </p:nvSpPr>
        <p:spPr bwMode="auto">
          <a:xfrm>
            <a:off x="1131465" y="2722271"/>
            <a:ext cx="1364476" cy="523220"/>
          </a:xfrm>
          <a:prstGeom prst="rect">
            <a:avLst/>
          </a:prstGeom>
          <a:noFill/>
          <a:ln w="9525">
            <a:noFill/>
            <a:miter lim="800000"/>
            <a:headEnd/>
            <a:tailEnd/>
          </a:ln>
        </p:spPr>
        <p:txBody>
          <a:bodyPr wrap="none">
            <a:prstTxWarp prst="textNoShape">
              <a:avLst/>
            </a:prstTxWarp>
            <a:spAutoFit/>
          </a:bodyPr>
          <a:lstStyle/>
          <a:p>
            <a:pPr algn="ctr"/>
            <a:r>
              <a:rPr lang="en-US" sz="1400">
                <a:solidFill>
                  <a:srgbClr val="FF0000"/>
                </a:solidFill>
              </a:rPr>
              <a:t>Marx capacitor</a:t>
            </a:r>
          </a:p>
          <a:p>
            <a:pPr algn="ctr"/>
            <a:r>
              <a:rPr lang="en-US" sz="1400">
                <a:solidFill>
                  <a:srgbClr val="FF0000"/>
                </a:solidFill>
              </a:rPr>
              <a:t>bank in oil</a:t>
            </a:r>
          </a:p>
        </p:txBody>
      </p:sp>
      <p:sp>
        <p:nvSpPr>
          <p:cNvPr id="41989" name="Rectangle 25"/>
          <p:cNvSpPr>
            <a:spLocks noChangeArrowheads="1"/>
          </p:cNvSpPr>
          <p:nvPr/>
        </p:nvSpPr>
        <p:spPr bwMode="auto">
          <a:xfrm>
            <a:off x="3560527" y="2761081"/>
            <a:ext cx="1305541" cy="523220"/>
          </a:xfrm>
          <a:prstGeom prst="rect">
            <a:avLst/>
          </a:prstGeom>
          <a:noFill/>
          <a:ln w="9525">
            <a:noFill/>
            <a:miter lim="800000"/>
            <a:headEnd/>
            <a:tailEnd/>
          </a:ln>
        </p:spPr>
        <p:txBody>
          <a:bodyPr wrap="none">
            <a:prstTxWarp prst="textNoShape">
              <a:avLst/>
            </a:prstTxWarp>
            <a:spAutoFit/>
          </a:bodyPr>
          <a:lstStyle/>
          <a:p>
            <a:pPr algn="ctr"/>
            <a:r>
              <a:rPr lang="en-US" sz="1400">
                <a:solidFill>
                  <a:srgbClr val="FF0000"/>
                </a:solidFill>
              </a:rPr>
              <a:t>Water storage</a:t>
            </a:r>
          </a:p>
          <a:p>
            <a:pPr algn="ctr"/>
            <a:r>
              <a:rPr lang="en-US" sz="1400">
                <a:solidFill>
                  <a:srgbClr val="FF0000"/>
                </a:solidFill>
              </a:rPr>
              <a:t>capacitor</a:t>
            </a:r>
          </a:p>
        </p:txBody>
      </p:sp>
      <p:sp>
        <p:nvSpPr>
          <p:cNvPr id="41990" name="Rectangle 26"/>
          <p:cNvSpPr>
            <a:spLocks noChangeArrowheads="1"/>
          </p:cNvSpPr>
          <p:nvPr/>
        </p:nvSpPr>
        <p:spPr bwMode="auto">
          <a:xfrm>
            <a:off x="6180204" y="2741719"/>
            <a:ext cx="866343" cy="523220"/>
          </a:xfrm>
          <a:prstGeom prst="rect">
            <a:avLst/>
          </a:prstGeom>
          <a:noFill/>
          <a:ln w="9525">
            <a:noFill/>
            <a:miter lim="800000"/>
            <a:headEnd/>
            <a:tailEnd/>
          </a:ln>
        </p:spPr>
        <p:txBody>
          <a:bodyPr wrap="none">
            <a:prstTxWarp prst="textNoShape">
              <a:avLst/>
            </a:prstTxWarp>
            <a:spAutoFit/>
          </a:bodyPr>
          <a:lstStyle/>
          <a:p>
            <a:pPr algn="ctr"/>
            <a:r>
              <a:rPr lang="en-US" sz="1400">
                <a:solidFill>
                  <a:srgbClr val="FF0000"/>
                </a:solidFill>
              </a:rPr>
              <a:t>Water or</a:t>
            </a:r>
          </a:p>
          <a:p>
            <a:pPr algn="ctr"/>
            <a:r>
              <a:rPr lang="en-US" sz="1400">
                <a:solidFill>
                  <a:srgbClr val="FF0000"/>
                </a:solidFill>
              </a:rPr>
              <a:t>Vacuum</a:t>
            </a:r>
          </a:p>
        </p:txBody>
      </p:sp>
      <p:sp>
        <p:nvSpPr>
          <p:cNvPr id="41994" name="Rectangle 38"/>
          <p:cNvSpPr>
            <a:spLocks noChangeArrowheads="1"/>
          </p:cNvSpPr>
          <p:nvPr/>
        </p:nvSpPr>
        <p:spPr bwMode="auto">
          <a:xfrm>
            <a:off x="110869" y="2508963"/>
            <a:ext cx="2382838" cy="954107"/>
          </a:xfrm>
          <a:prstGeom prst="rect">
            <a:avLst/>
          </a:prstGeom>
          <a:noFill/>
          <a:ln w="9525">
            <a:noFill/>
            <a:miter lim="800000"/>
            <a:headEnd/>
            <a:tailEnd/>
          </a:ln>
        </p:spPr>
        <p:txBody>
          <a:bodyPr>
            <a:prstTxWarp prst="textNoShape">
              <a:avLst/>
            </a:prstTxWarp>
            <a:spAutoFit/>
          </a:bodyPr>
          <a:lstStyle/>
          <a:p>
            <a:r>
              <a:rPr lang="en-US" sz="1400">
                <a:solidFill>
                  <a:srgbClr val="FF0000"/>
                </a:solidFill>
              </a:rPr>
              <a:t>wall plug</a:t>
            </a:r>
          </a:p>
          <a:p>
            <a:r>
              <a:rPr lang="en-US" sz="1400" smtClean="0">
                <a:solidFill>
                  <a:srgbClr val="FF0000"/>
                </a:solidFill>
              </a:rPr>
              <a:t>and</a:t>
            </a:r>
          </a:p>
          <a:p>
            <a:r>
              <a:rPr lang="en-US" sz="1400" smtClean="0">
                <a:solidFill>
                  <a:srgbClr val="FF0000"/>
                </a:solidFill>
              </a:rPr>
              <a:t>charging</a:t>
            </a:r>
          </a:p>
          <a:p>
            <a:r>
              <a:rPr lang="en-US" sz="1400" smtClean="0">
                <a:solidFill>
                  <a:srgbClr val="FF0000"/>
                </a:solidFill>
              </a:rPr>
              <a:t>supply</a:t>
            </a:r>
            <a:endParaRPr lang="en-US" sz="1400">
              <a:solidFill>
                <a:srgbClr val="FF0000"/>
              </a:solidFill>
            </a:endParaRPr>
          </a:p>
        </p:txBody>
      </p:sp>
      <p:sp>
        <p:nvSpPr>
          <p:cNvPr id="2" name="TextBox 1"/>
          <p:cNvSpPr txBox="1"/>
          <p:nvPr/>
        </p:nvSpPr>
        <p:spPr>
          <a:xfrm>
            <a:off x="7620406" y="2845092"/>
            <a:ext cx="1362533" cy="369332"/>
          </a:xfrm>
          <a:prstGeom prst="rect">
            <a:avLst/>
          </a:prstGeom>
          <a:noFill/>
        </p:spPr>
        <p:txBody>
          <a:bodyPr wrap="none" rtlCol="0">
            <a:spAutoFit/>
          </a:bodyPr>
          <a:lstStyle/>
          <a:p>
            <a:r>
              <a:rPr lang="en-US" i="1" smtClean="0"/>
              <a:t>MW </a:t>
            </a:r>
            <a:r>
              <a:rPr lang="en-US" i="1" smtClean="0">
                <a:sym typeface="Wingdings"/>
              </a:rPr>
              <a:t></a:t>
            </a:r>
            <a:r>
              <a:rPr lang="en-US" i="1">
                <a:sym typeface="Wingdings"/>
              </a:rPr>
              <a:t> </a:t>
            </a:r>
            <a:r>
              <a:rPr lang="en-US" i="1" smtClean="0"/>
              <a:t>TW</a:t>
            </a:r>
            <a:endParaRPr lang="en-US" i="1"/>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233488" y="249238"/>
            <a:ext cx="8229600" cy="484187"/>
          </a:xfrm>
        </p:spPr>
        <p:txBody>
          <a:bodyPr/>
          <a:lstStyle/>
          <a:p>
            <a:r>
              <a:rPr lang="en-US" sz="2400">
                <a:solidFill>
                  <a:schemeClr val="bg1"/>
                </a:solidFill>
                <a:ea typeface="ＭＳ Ｐゴシック" pitchFamily="-112" charset="-128"/>
                <a:cs typeface="ＭＳ Ｐゴシック" pitchFamily="-112" charset="-128"/>
              </a:rPr>
              <a:t>Multiple modules are used</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to achieve the highest powers </a:t>
            </a:r>
          </a:p>
        </p:txBody>
      </p:sp>
      <p:sp>
        <p:nvSpPr>
          <p:cNvPr id="44035" name="Content Placeholder 2"/>
          <p:cNvSpPr>
            <a:spLocks noGrp="1"/>
          </p:cNvSpPr>
          <p:nvPr>
            <p:ph idx="1"/>
          </p:nvPr>
        </p:nvSpPr>
        <p:spPr>
          <a:xfrm>
            <a:off x="141055" y="5912293"/>
            <a:ext cx="7041014" cy="700465"/>
          </a:xfrm>
        </p:spPr>
        <p:txBody>
          <a:bodyPr/>
          <a:lstStyle/>
          <a:p>
            <a:r>
              <a:rPr lang="en-US" sz="2000">
                <a:ea typeface="ＭＳ Ｐゴシック" pitchFamily="-112" charset="-128"/>
                <a:cs typeface="ＭＳ Ｐゴシック" pitchFamily="-112" charset="-128"/>
              </a:rPr>
              <a:t>Laser-triggered gas switches are used to synchronize the pulses (to within a few ns) from the individual modules</a:t>
            </a:r>
          </a:p>
        </p:txBody>
      </p:sp>
      <p:cxnSp>
        <p:nvCxnSpPr>
          <p:cNvPr id="17" name="Straight Connector 16"/>
          <p:cNvCxnSpPr/>
          <p:nvPr/>
        </p:nvCxnSpPr>
        <p:spPr>
          <a:xfrm flipV="1">
            <a:off x="3286125" y="2294804"/>
            <a:ext cx="968375" cy="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nvGrpSpPr>
          <p:cNvPr id="44037" name="Group 42"/>
          <p:cNvGrpSpPr>
            <a:grpSpLocks noChangeAspect="1"/>
          </p:cNvGrpSpPr>
          <p:nvPr/>
        </p:nvGrpSpPr>
        <p:grpSpPr bwMode="auto">
          <a:xfrm>
            <a:off x="1184275" y="2075729"/>
            <a:ext cx="2112963" cy="446087"/>
            <a:chOff x="460542" y="1570289"/>
            <a:chExt cx="7041462" cy="1485975"/>
          </a:xfrm>
        </p:grpSpPr>
        <p:sp>
          <p:nvSpPr>
            <p:cNvPr id="44" name="Rounded Rectangle 43"/>
            <p:cNvSpPr/>
            <p:nvPr/>
          </p:nvSpPr>
          <p:spPr>
            <a:xfrm>
              <a:off x="3063396" y="1760663"/>
              <a:ext cx="1608267" cy="113695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45" name="Rounded Rectangle 44"/>
            <p:cNvSpPr/>
            <p:nvPr/>
          </p:nvSpPr>
          <p:spPr>
            <a:xfrm>
              <a:off x="460542" y="1575576"/>
              <a:ext cx="1491880" cy="148068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46" name="Rounded Rectangle 45"/>
            <p:cNvSpPr/>
            <p:nvPr/>
          </p:nvSpPr>
          <p:spPr>
            <a:xfrm>
              <a:off x="5766768" y="1877003"/>
              <a:ext cx="1735236" cy="89898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222" name="Group 19"/>
            <p:cNvGrpSpPr>
              <a:grpSpLocks/>
            </p:cNvGrpSpPr>
            <p:nvPr/>
          </p:nvGrpSpPr>
          <p:grpSpPr bwMode="auto">
            <a:xfrm>
              <a:off x="2210449" y="2038696"/>
              <a:ext cx="569052" cy="560763"/>
              <a:chOff x="3628735" y="4115006"/>
              <a:chExt cx="569052" cy="560763"/>
            </a:xfrm>
          </p:grpSpPr>
          <p:sp>
            <p:nvSpPr>
              <p:cNvPr id="58" name="Oval 57"/>
              <p:cNvSpPr/>
              <p:nvPr/>
            </p:nvSpPr>
            <p:spPr>
              <a:xfrm>
                <a:off x="3629938" y="4117245"/>
                <a:ext cx="566066" cy="56054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59" name="Straight Connector 58"/>
              <p:cNvCxnSpPr>
                <a:stCxn id="58" idx="1"/>
                <a:endCxn id="58" idx="5"/>
              </p:cNvCxnSpPr>
              <p:nvPr/>
            </p:nvCxnSpPr>
            <p:spPr>
              <a:xfrm rot="16200000" flipH="1">
                <a:off x="3717307" y="4199132"/>
                <a:ext cx="391325" cy="39677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8" idx="7"/>
                <a:endCxn id="58" idx="3"/>
              </p:cNvCxnSpPr>
              <p:nvPr/>
            </p:nvCxnSpPr>
            <p:spPr>
              <a:xfrm rot="16200000" flipH="1" flipV="1">
                <a:off x="3717307" y="4199132"/>
                <a:ext cx="391325" cy="39677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223" name="Group 20"/>
            <p:cNvGrpSpPr>
              <a:grpSpLocks/>
            </p:cNvGrpSpPr>
            <p:nvPr/>
          </p:nvGrpSpPr>
          <p:grpSpPr bwMode="auto">
            <a:xfrm>
              <a:off x="4935298" y="2042659"/>
              <a:ext cx="569052" cy="560763"/>
              <a:chOff x="3628735" y="4115006"/>
              <a:chExt cx="569052" cy="560763"/>
            </a:xfrm>
          </p:grpSpPr>
          <p:sp>
            <p:nvSpPr>
              <p:cNvPr id="55" name="Oval 54"/>
              <p:cNvSpPr/>
              <p:nvPr/>
            </p:nvSpPr>
            <p:spPr>
              <a:xfrm>
                <a:off x="3629618" y="4113280"/>
                <a:ext cx="566069" cy="56054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56" name="Straight Connector 55"/>
              <p:cNvCxnSpPr>
                <a:stCxn id="55" idx="1"/>
                <a:endCxn id="55" idx="5"/>
              </p:cNvCxnSpPr>
              <p:nvPr/>
            </p:nvCxnSpPr>
            <p:spPr>
              <a:xfrm rot="16200000" flipH="1">
                <a:off x="3716990" y="4195165"/>
                <a:ext cx="391325" cy="39677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5" idx="7"/>
                <a:endCxn id="55" idx="3"/>
              </p:cNvCxnSpPr>
              <p:nvPr/>
            </p:nvCxnSpPr>
            <p:spPr>
              <a:xfrm rot="16200000" flipH="1" flipV="1">
                <a:off x="3716990" y="4195165"/>
                <a:ext cx="391325" cy="39677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224" name="TextBox 48"/>
            <p:cNvSpPr txBox="1">
              <a:spLocks noChangeArrowheads="1"/>
            </p:cNvSpPr>
            <p:nvPr/>
          </p:nvSpPr>
          <p:spPr bwMode="auto">
            <a:xfrm>
              <a:off x="1846615" y="1570289"/>
              <a:ext cx="613681" cy="122156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225" name="TextBox 49"/>
            <p:cNvSpPr txBox="1">
              <a:spLocks noChangeArrowheads="1"/>
            </p:cNvSpPr>
            <p:nvPr/>
          </p:nvSpPr>
          <p:spPr bwMode="auto">
            <a:xfrm>
              <a:off x="4661084" y="1570289"/>
              <a:ext cx="613681" cy="122156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51" name="Straight Connector 50"/>
            <p:cNvCxnSpPr>
              <a:stCxn id="45" idx="3"/>
              <a:endCxn id="58" idx="2"/>
            </p:cNvCxnSpPr>
            <p:nvPr/>
          </p:nvCxnSpPr>
          <p:spPr>
            <a:xfrm>
              <a:off x="1952422" y="2315920"/>
              <a:ext cx="259229"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788297" y="2331786"/>
              <a:ext cx="253937" cy="528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661083" y="2315920"/>
              <a:ext cx="259229"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496958" y="2326496"/>
              <a:ext cx="259229"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38" name="Group 60"/>
          <p:cNvGrpSpPr>
            <a:grpSpLocks noChangeAspect="1"/>
          </p:cNvGrpSpPr>
          <p:nvPr/>
        </p:nvGrpSpPr>
        <p:grpSpPr bwMode="auto">
          <a:xfrm rot="-1200000">
            <a:off x="1343025" y="2775816"/>
            <a:ext cx="2097088" cy="444500"/>
            <a:chOff x="448905" y="1564659"/>
            <a:chExt cx="6993835" cy="1480688"/>
          </a:xfrm>
        </p:grpSpPr>
        <p:sp>
          <p:nvSpPr>
            <p:cNvPr id="62" name="Rounded Rectangle 61"/>
            <p:cNvSpPr/>
            <p:nvPr/>
          </p:nvSpPr>
          <p:spPr>
            <a:xfrm>
              <a:off x="3056716" y="1759316"/>
              <a:ext cx="1609482" cy="113695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63" name="Rounded Rectangle 62"/>
            <p:cNvSpPr/>
            <p:nvPr/>
          </p:nvSpPr>
          <p:spPr>
            <a:xfrm>
              <a:off x="447141" y="1548940"/>
              <a:ext cx="1493006" cy="148068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64" name="Rounded Rectangle 63"/>
            <p:cNvSpPr/>
            <p:nvPr/>
          </p:nvSpPr>
          <p:spPr>
            <a:xfrm>
              <a:off x="5704454" y="1797550"/>
              <a:ext cx="1736546" cy="89898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205" name="Group 19"/>
            <p:cNvGrpSpPr>
              <a:grpSpLocks/>
            </p:cNvGrpSpPr>
            <p:nvPr/>
          </p:nvGrpSpPr>
          <p:grpSpPr bwMode="auto">
            <a:xfrm>
              <a:off x="2210449" y="2038698"/>
              <a:ext cx="569052" cy="560763"/>
              <a:chOff x="3628735" y="4115006"/>
              <a:chExt cx="569052" cy="560763"/>
            </a:xfrm>
          </p:grpSpPr>
          <p:sp>
            <p:nvSpPr>
              <p:cNvPr id="76" name="Oval 75"/>
              <p:cNvSpPr/>
              <p:nvPr/>
            </p:nvSpPr>
            <p:spPr>
              <a:xfrm>
                <a:off x="3633809" y="4017476"/>
                <a:ext cx="524139" cy="56054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77" name="Straight Connector 76"/>
              <p:cNvCxnSpPr>
                <a:stCxn id="76" idx="1"/>
                <a:endCxn id="76" idx="5"/>
              </p:cNvCxnSpPr>
              <p:nvPr/>
            </p:nvCxnSpPr>
            <p:spPr>
              <a:xfrm rot="16200000" flipH="1">
                <a:off x="3683955" y="4046612"/>
                <a:ext cx="391325" cy="34413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76" idx="7"/>
                <a:endCxn id="76" idx="3"/>
              </p:cNvCxnSpPr>
              <p:nvPr/>
            </p:nvCxnSpPr>
            <p:spPr>
              <a:xfrm rot="16200000" flipH="1" flipV="1">
                <a:off x="3683955" y="4046612"/>
                <a:ext cx="391325" cy="34413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206" name="Group 20"/>
            <p:cNvGrpSpPr>
              <a:grpSpLocks/>
            </p:cNvGrpSpPr>
            <p:nvPr/>
          </p:nvGrpSpPr>
          <p:grpSpPr bwMode="auto">
            <a:xfrm>
              <a:off x="4935298" y="2042661"/>
              <a:ext cx="569052" cy="560763"/>
              <a:chOff x="3628735" y="4115006"/>
              <a:chExt cx="569052" cy="560763"/>
            </a:xfrm>
          </p:grpSpPr>
          <p:sp>
            <p:nvSpPr>
              <p:cNvPr id="73" name="Oval 72"/>
              <p:cNvSpPr/>
              <p:nvPr/>
            </p:nvSpPr>
            <p:spPr>
              <a:xfrm>
                <a:off x="3528673" y="3781785"/>
                <a:ext cx="667088" cy="555260"/>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74" name="Straight Connector 73"/>
              <p:cNvCxnSpPr>
                <a:stCxn id="73" idx="1"/>
                <a:endCxn id="73" idx="5"/>
              </p:cNvCxnSpPr>
              <p:nvPr/>
            </p:nvCxnSpPr>
            <p:spPr>
              <a:xfrm rot="16200000" flipH="1">
                <a:off x="3655699" y="3820036"/>
                <a:ext cx="391325" cy="47649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73" idx="7"/>
                <a:endCxn id="73" idx="3"/>
              </p:cNvCxnSpPr>
              <p:nvPr/>
            </p:nvCxnSpPr>
            <p:spPr>
              <a:xfrm rot="16200000" flipH="1" flipV="1">
                <a:off x="3655699" y="3820036"/>
                <a:ext cx="391325" cy="47649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207" name="TextBox 66"/>
            <p:cNvSpPr txBox="1">
              <a:spLocks noChangeArrowheads="1"/>
            </p:cNvSpPr>
            <p:nvPr/>
          </p:nvSpPr>
          <p:spPr bwMode="auto">
            <a:xfrm>
              <a:off x="1836024" y="1564997"/>
              <a:ext cx="614145" cy="1221289"/>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208" name="TextBox 67"/>
            <p:cNvSpPr txBox="1">
              <a:spLocks noChangeArrowheads="1"/>
            </p:cNvSpPr>
            <p:nvPr/>
          </p:nvSpPr>
          <p:spPr bwMode="auto">
            <a:xfrm>
              <a:off x="4663207" y="1569947"/>
              <a:ext cx="614144" cy="1221568"/>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69" name="Straight Connector 68"/>
            <p:cNvCxnSpPr>
              <a:stCxn id="63" idx="3"/>
              <a:endCxn id="76" idx="2"/>
            </p:cNvCxnSpPr>
            <p:nvPr/>
          </p:nvCxnSpPr>
          <p:spPr>
            <a:xfrm>
              <a:off x="1914112" y="2187719"/>
              <a:ext cx="259421"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780282" y="2300021"/>
              <a:ext cx="259425"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651284" y="2236415"/>
              <a:ext cx="254129"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481138" y="2263318"/>
              <a:ext cx="259421" cy="528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39" name="Group 78"/>
          <p:cNvGrpSpPr>
            <a:grpSpLocks noChangeAspect="1"/>
          </p:cNvGrpSpPr>
          <p:nvPr/>
        </p:nvGrpSpPr>
        <p:grpSpPr bwMode="auto">
          <a:xfrm rot="-2400000">
            <a:off x="1703388" y="3396529"/>
            <a:ext cx="2116137" cy="446087"/>
            <a:chOff x="448343" y="1559724"/>
            <a:chExt cx="7052726" cy="1486134"/>
          </a:xfrm>
        </p:grpSpPr>
        <p:sp>
          <p:nvSpPr>
            <p:cNvPr id="80" name="Rounded Rectangle 79"/>
            <p:cNvSpPr/>
            <p:nvPr/>
          </p:nvSpPr>
          <p:spPr>
            <a:xfrm>
              <a:off x="3062016" y="1760633"/>
              <a:ext cx="1608424" cy="113707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81" name="Rounded Rectangle 80"/>
            <p:cNvSpPr/>
            <p:nvPr/>
          </p:nvSpPr>
          <p:spPr>
            <a:xfrm>
              <a:off x="446138" y="1565455"/>
              <a:ext cx="1492025" cy="148084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82" name="Rounded Rectangle 81"/>
            <p:cNvSpPr/>
            <p:nvPr/>
          </p:nvSpPr>
          <p:spPr>
            <a:xfrm>
              <a:off x="5764146" y="1876144"/>
              <a:ext cx="1735405" cy="89908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88" name="Group 19"/>
            <p:cNvGrpSpPr>
              <a:grpSpLocks/>
            </p:cNvGrpSpPr>
            <p:nvPr/>
          </p:nvGrpSpPr>
          <p:grpSpPr bwMode="auto">
            <a:xfrm>
              <a:off x="2210448" y="2038697"/>
              <a:ext cx="569052" cy="560763"/>
              <a:chOff x="3628735" y="4115006"/>
              <a:chExt cx="569052" cy="560763"/>
            </a:xfrm>
          </p:grpSpPr>
          <p:sp>
            <p:nvSpPr>
              <p:cNvPr id="94" name="Oval 93"/>
              <p:cNvSpPr/>
              <p:nvPr/>
            </p:nvSpPr>
            <p:spPr>
              <a:xfrm>
                <a:off x="3594176" y="3996678"/>
                <a:ext cx="481472" cy="56060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95" name="Straight Connector 94"/>
              <p:cNvCxnSpPr>
                <a:stCxn id="94" idx="1"/>
                <a:endCxn id="94" idx="5"/>
              </p:cNvCxnSpPr>
              <p:nvPr/>
            </p:nvCxnSpPr>
            <p:spPr>
              <a:xfrm rot="16200000" flipH="1">
                <a:off x="3660796" y="4136927"/>
                <a:ext cx="391367" cy="34390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94" idx="7"/>
                <a:endCxn id="94" idx="3"/>
              </p:cNvCxnSpPr>
              <p:nvPr/>
            </p:nvCxnSpPr>
            <p:spPr>
              <a:xfrm rot="16200000" flipH="1" flipV="1">
                <a:off x="3660796" y="4136927"/>
                <a:ext cx="391367" cy="34390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89" name="Group 20"/>
            <p:cNvGrpSpPr>
              <a:grpSpLocks/>
            </p:cNvGrpSpPr>
            <p:nvPr/>
          </p:nvGrpSpPr>
          <p:grpSpPr bwMode="auto">
            <a:xfrm>
              <a:off x="4935297" y="2042660"/>
              <a:ext cx="569052" cy="560763"/>
              <a:chOff x="3628735" y="4115006"/>
              <a:chExt cx="569052" cy="560763"/>
            </a:xfrm>
          </p:grpSpPr>
          <p:sp>
            <p:nvSpPr>
              <p:cNvPr id="91" name="Oval 90"/>
              <p:cNvSpPr/>
              <p:nvPr/>
            </p:nvSpPr>
            <p:spPr>
              <a:xfrm>
                <a:off x="3503312" y="3829009"/>
                <a:ext cx="502632" cy="56060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92" name="Straight Connector 91"/>
              <p:cNvCxnSpPr>
                <a:stCxn id="91" idx="1"/>
                <a:endCxn id="91" idx="5"/>
              </p:cNvCxnSpPr>
              <p:nvPr/>
            </p:nvCxnSpPr>
            <p:spPr>
              <a:xfrm rot="16200000" flipH="1">
                <a:off x="3567840" y="3910304"/>
                <a:ext cx="391367" cy="34390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91" idx="7"/>
                <a:endCxn id="91" idx="3"/>
              </p:cNvCxnSpPr>
              <p:nvPr/>
            </p:nvCxnSpPr>
            <p:spPr>
              <a:xfrm rot="16200000" flipH="1" flipV="1">
                <a:off x="3567840" y="3910304"/>
                <a:ext cx="391367" cy="34390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90" name="TextBox 84"/>
            <p:cNvSpPr txBox="1">
              <a:spLocks noChangeArrowheads="1"/>
            </p:cNvSpPr>
            <p:nvPr/>
          </p:nvSpPr>
          <p:spPr bwMode="auto">
            <a:xfrm>
              <a:off x="1839841" y="1559724"/>
              <a:ext cx="613741" cy="122169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91" name="TextBox 85"/>
            <p:cNvSpPr txBox="1">
              <a:spLocks noChangeArrowheads="1"/>
            </p:cNvSpPr>
            <p:nvPr/>
          </p:nvSpPr>
          <p:spPr bwMode="auto">
            <a:xfrm>
              <a:off x="4654582" y="1565013"/>
              <a:ext cx="613741" cy="122169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87" name="Straight Connector 86"/>
            <p:cNvCxnSpPr>
              <a:stCxn id="81" idx="3"/>
              <a:endCxn id="94" idx="2"/>
            </p:cNvCxnSpPr>
            <p:nvPr/>
          </p:nvCxnSpPr>
          <p:spPr>
            <a:xfrm>
              <a:off x="1954436" y="2281544"/>
              <a:ext cx="259251"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785423" y="2327354"/>
              <a:ext cx="253962"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4642512" y="2271701"/>
              <a:ext cx="259251"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495895" y="2324706"/>
              <a:ext cx="259251"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0" name="Group 96"/>
          <p:cNvGrpSpPr>
            <a:grpSpLocks noChangeAspect="1"/>
          </p:cNvGrpSpPr>
          <p:nvPr/>
        </p:nvGrpSpPr>
        <p:grpSpPr bwMode="auto">
          <a:xfrm rot="-3600000">
            <a:off x="2243931" y="3870398"/>
            <a:ext cx="2085975" cy="461962"/>
            <a:chOff x="462869" y="1517351"/>
            <a:chExt cx="7040398" cy="1531872"/>
          </a:xfrm>
        </p:grpSpPr>
        <p:sp>
          <p:nvSpPr>
            <p:cNvPr id="98" name="Rounded Rectangle 97"/>
            <p:cNvSpPr/>
            <p:nvPr/>
          </p:nvSpPr>
          <p:spPr>
            <a:xfrm>
              <a:off x="3084677" y="1721364"/>
              <a:ext cx="1612756" cy="113706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99" name="Rounded Rectangle 98"/>
            <p:cNvSpPr/>
            <p:nvPr/>
          </p:nvSpPr>
          <p:spPr>
            <a:xfrm>
              <a:off x="480656" y="1556378"/>
              <a:ext cx="1494881" cy="147923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00" name="Rounded Rectangle 99"/>
            <p:cNvSpPr/>
            <p:nvPr/>
          </p:nvSpPr>
          <p:spPr>
            <a:xfrm>
              <a:off x="5766887" y="1860779"/>
              <a:ext cx="1735989" cy="900172"/>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71" name="Group 19"/>
            <p:cNvGrpSpPr>
              <a:grpSpLocks/>
            </p:cNvGrpSpPr>
            <p:nvPr/>
          </p:nvGrpSpPr>
          <p:grpSpPr bwMode="auto">
            <a:xfrm>
              <a:off x="2210444" y="2038697"/>
              <a:ext cx="569052" cy="560763"/>
              <a:chOff x="3628735" y="4115006"/>
              <a:chExt cx="569052" cy="560763"/>
            </a:xfrm>
          </p:grpSpPr>
          <p:sp>
            <p:nvSpPr>
              <p:cNvPr id="112" name="Oval 111"/>
              <p:cNvSpPr/>
              <p:nvPr/>
            </p:nvSpPr>
            <p:spPr>
              <a:xfrm>
                <a:off x="3898438" y="3833715"/>
                <a:ext cx="482220" cy="568529"/>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13" name="Straight Connector 112"/>
              <p:cNvCxnSpPr>
                <a:stCxn id="112" idx="1"/>
                <a:endCxn id="112" idx="5"/>
              </p:cNvCxnSpPr>
              <p:nvPr/>
            </p:nvCxnSpPr>
            <p:spPr>
              <a:xfrm rot="16200000" flipH="1">
                <a:off x="3940807" y="3944243"/>
                <a:ext cx="394810" cy="34291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112" idx="7"/>
                <a:endCxn id="112" idx="3"/>
              </p:cNvCxnSpPr>
              <p:nvPr/>
            </p:nvCxnSpPr>
            <p:spPr>
              <a:xfrm rot="16200000" flipH="1" flipV="1">
                <a:off x="3940807" y="3944243"/>
                <a:ext cx="394810" cy="34291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72" name="Group 20"/>
            <p:cNvGrpSpPr>
              <a:grpSpLocks/>
            </p:cNvGrpSpPr>
            <p:nvPr/>
          </p:nvGrpSpPr>
          <p:grpSpPr bwMode="auto">
            <a:xfrm>
              <a:off x="4935293" y="2042660"/>
              <a:ext cx="569052" cy="560763"/>
              <a:chOff x="3628735" y="4115006"/>
              <a:chExt cx="569052" cy="560763"/>
            </a:xfrm>
          </p:grpSpPr>
          <p:sp>
            <p:nvSpPr>
              <p:cNvPr id="109" name="Oval 108"/>
              <p:cNvSpPr/>
              <p:nvPr/>
            </p:nvSpPr>
            <p:spPr>
              <a:xfrm>
                <a:off x="3850850" y="3731037"/>
                <a:ext cx="610812" cy="536944"/>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10" name="Straight Connector 109"/>
              <p:cNvCxnSpPr>
                <a:stCxn id="109" idx="1"/>
                <a:endCxn id="109" idx="5"/>
              </p:cNvCxnSpPr>
              <p:nvPr/>
            </p:nvCxnSpPr>
            <p:spPr>
              <a:xfrm rot="16200000" flipH="1">
                <a:off x="3955816" y="3778819"/>
                <a:ext cx="384282" cy="44471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a:stCxn id="109" idx="7"/>
                <a:endCxn id="109" idx="3"/>
              </p:cNvCxnSpPr>
              <p:nvPr/>
            </p:nvCxnSpPr>
            <p:spPr>
              <a:xfrm rot="16200000" flipH="1" flipV="1">
                <a:off x="3955816" y="3778819"/>
                <a:ext cx="384282" cy="44471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73" name="TextBox 102"/>
            <p:cNvSpPr txBox="1">
              <a:spLocks noChangeArrowheads="1"/>
            </p:cNvSpPr>
            <p:nvPr/>
          </p:nvSpPr>
          <p:spPr bwMode="auto">
            <a:xfrm>
              <a:off x="1915314" y="1517351"/>
              <a:ext cx="612668" cy="1237281"/>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74" name="TextBox 103"/>
            <p:cNvSpPr txBox="1">
              <a:spLocks noChangeArrowheads="1"/>
            </p:cNvSpPr>
            <p:nvPr/>
          </p:nvSpPr>
          <p:spPr bwMode="auto">
            <a:xfrm>
              <a:off x="4664991" y="1528063"/>
              <a:ext cx="610835" cy="1237282"/>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105" name="Straight Connector 104"/>
            <p:cNvCxnSpPr>
              <a:stCxn id="99" idx="3"/>
              <a:endCxn id="112" idx="2"/>
            </p:cNvCxnSpPr>
            <p:nvPr/>
          </p:nvCxnSpPr>
          <p:spPr>
            <a:xfrm>
              <a:off x="2116740" y="2166159"/>
              <a:ext cx="257183" cy="526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966591" y="2211397"/>
              <a:ext cx="262540" cy="526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678620" y="2293376"/>
              <a:ext cx="257183" cy="526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674614" y="2176700"/>
              <a:ext cx="262543" cy="526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1" name="Group 132"/>
          <p:cNvGrpSpPr>
            <a:grpSpLocks noChangeAspect="1"/>
          </p:cNvGrpSpPr>
          <p:nvPr/>
        </p:nvGrpSpPr>
        <p:grpSpPr bwMode="auto">
          <a:xfrm rot="-4800000">
            <a:off x="2898775" y="4177579"/>
            <a:ext cx="2139950" cy="444500"/>
            <a:chOff x="370834" y="1489846"/>
            <a:chExt cx="7128642" cy="1480685"/>
          </a:xfrm>
        </p:grpSpPr>
        <p:sp>
          <p:nvSpPr>
            <p:cNvPr id="134" name="Rounded Rectangle 133"/>
            <p:cNvSpPr/>
            <p:nvPr/>
          </p:nvSpPr>
          <p:spPr>
            <a:xfrm>
              <a:off x="2953504" y="1658165"/>
              <a:ext cx="1607646" cy="113695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35" name="Rounded Rectangle 134"/>
            <p:cNvSpPr/>
            <p:nvPr/>
          </p:nvSpPr>
          <p:spPr>
            <a:xfrm>
              <a:off x="383705" y="1474445"/>
              <a:ext cx="1491303" cy="148068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36" name="Rounded Rectangle 135"/>
            <p:cNvSpPr/>
            <p:nvPr/>
          </p:nvSpPr>
          <p:spPr>
            <a:xfrm>
              <a:off x="5766444" y="1857962"/>
              <a:ext cx="1734566" cy="89898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54" name="Group 19"/>
            <p:cNvGrpSpPr>
              <a:grpSpLocks/>
            </p:cNvGrpSpPr>
            <p:nvPr/>
          </p:nvGrpSpPr>
          <p:grpSpPr bwMode="auto">
            <a:xfrm>
              <a:off x="2210441" y="2038718"/>
              <a:ext cx="569052" cy="560763"/>
              <a:chOff x="3628735" y="4115006"/>
              <a:chExt cx="569052" cy="560763"/>
            </a:xfrm>
          </p:grpSpPr>
          <p:sp>
            <p:nvSpPr>
              <p:cNvPr id="148" name="Oval 147"/>
              <p:cNvSpPr/>
              <p:nvPr/>
            </p:nvSpPr>
            <p:spPr>
              <a:xfrm>
                <a:off x="3824660" y="4017030"/>
                <a:ext cx="481234" cy="555257"/>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49" name="Straight Connector 148"/>
              <p:cNvCxnSpPr>
                <a:stCxn id="148" idx="1"/>
                <a:endCxn id="148" idx="5"/>
              </p:cNvCxnSpPr>
              <p:nvPr/>
            </p:nvCxnSpPr>
            <p:spPr>
              <a:xfrm rot="16200000" flipH="1">
                <a:off x="3884092" y="4126578"/>
                <a:ext cx="380749" cy="34902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148" idx="7"/>
                <a:endCxn id="148" idx="3"/>
              </p:cNvCxnSpPr>
              <p:nvPr/>
            </p:nvCxnSpPr>
            <p:spPr>
              <a:xfrm rot="16200000" flipH="1" flipV="1">
                <a:off x="3884092" y="4126578"/>
                <a:ext cx="380749" cy="34902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55" name="Group 20"/>
            <p:cNvGrpSpPr>
              <a:grpSpLocks/>
            </p:cNvGrpSpPr>
            <p:nvPr/>
          </p:nvGrpSpPr>
          <p:grpSpPr bwMode="auto">
            <a:xfrm>
              <a:off x="4935290" y="2042681"/>
              <a:ext cx="569052" cy="560763"/>
              <a:chOff x="3628735" y="4115006"/>
              <a:chExt cx="569052" cy="560763"/>
            </a:xfrm>
          </p:grpSpPr>
          <p:sp>
            <p:nvSpPr>
              <p:cNvPr id="145" name="Oval 144"/>
              <p:cNvSpPr/>
              <p:nvPr/>
            </p:nvSpPr>
            <p:spPr>
              <a:xfrm>
                <a:off x="3772975" y="3856634"/>
                <a:ext cx="502391" cy="549970"/>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46" name="Straight Connector 145"/>
              <p:cNvCxnSpPr>
                <a:stCxn id="145" idx="1"/>
                <a:endCxn id="145" idx="5"/>
              </p:cNvCxnSpPr>
              <p:nvPr/>
            </p:nvCxnSpPr>
            <p:spPr>
              <a:xfrm rot="16200000" flipH="1">
                <a:off x="3806608" y="3944779"/>
                <a:ext cx="391325" cy="33845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45" idx="7"/>
                <a:endCxn id="145" idx="3"/>
              </p:cNvCxnSpPr>
              <p:nvPr/>
            </p:nvCxnSpPr>
            <p:spPr>
              <a:xfrm rot="16200000" flipH="1" flipV="1">
                <a:off x="3806608" y="3944779"/>
                <a:ext cx="391325" cy="33845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56" name="TextBox 138"/>
            <p:cNvSpPr txBox="1">
              <a:spLocks noChangeArrowheads="1"/>
            </p:cNvSpPr>
            <p:nvPr/>
          </p:nvSpPr>
          <p:spPr bwMode="auto">
            <a:xfrm>
              <a:off x="1856849" y="1558592"/>
              <a:ext cx="613444" cy="1221565"/>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57" name="TextBox 139"/>
            <p:cNvSpPr txBox="1">
              <a:spLocks noChangeArrowheads="1"/>
            </p:cNvSpPr>
            <p:nvPr/>
          </p:nvSpPr>
          <p:spPr bwMode="auto">
            <a:xfrm>
              <a:off x="4675518" y="1574457"/>
              <a:ext cx="613444" cy="1221565"/>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141" name="Straight Connector 140"/>
            <p:cNvCxnSpPr>
              <a:stCxn id="135" idx="3"/>
              <a:endCxn id="148" idx="2"/>
            </p:cNvCxnSpPr>
            <p:nvPr/>
          </p:nvCxnSpPr>
          <p:spPr>
            <a:xfrm>
              <a:off x="2052085" y="2195748"/>
              <a:ext cx="259129"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2679209" y="2219885"/>
              <a:ext cx="253839" cy="528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4694904" y="2261368"/>
              <a:ext cx="259129" cy="528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601076" y="2192871"/>
              <a:ext cx="259126"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2" name="Group 150"/>
          <p:cNvGrpSpPr>
            <a:grpSpLocks noChangeAspect="1"/>
          </p:cNvGrpSpPr>
          <p:nvPr/>
        </p:nvGrpSpPr>
        <p:grpSpPr bwMode="auto">
          <a:xfrm rot="-6000000">
            <a:off x="3676650" y="4198216"/>
            <a:ext cx="2103438" cy="446088"/>
            <a:chOff x="449909" y="1554360"/>
            <a:chExt cx="6966832" cy="1499657"/>
          </a:xfrm>
        </p:grpSpPr>
        <p:sp>
          <p:nvSpPr>
            <p:cNvPr id="152" name="Rounded Rectangle 151"/>
            <p:cNvSpPr/>
            <p:nvPr/>
          </p:nvSpPr>
          <p:spPr>
            <a:xfrm>
              <a:off x="3061429" y="1739534"/>
              <a:ext cx="1603684" cy="113674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53" name="Rounded Rectangle 152"/>
            <p:cNvSpPr/>
            <p:nvPr/>
          </p:nvSpPr>
          <p:spPr>
            <a:xfrm>
              <a:off x="448912" y="1573613"/>
              <a:ext cx="1493268" cy="147831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54" name="Rounded Rectangle 153"/>
            <p:cNvSpPr/>
            <p:nvPr/>
          </p:nvSpPr>
          <p:spPr>
            <a:xfrm>
              <a:off x="5677577" y="1773287"/>
              <a:ext cx="1735135" cy="89659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37" name="Group 19"/>
            <p:cNvGrpSpPr>
              <a:grpSpLocks/>
            </p:cNvGrpSpPr>
            <p:nvPr/>
          </p:nvGrpSpPr>
          <p:grpSpPr bwMode="auto">
            <a:xfrm>
              <a:off x="2210458" y="2038707"/>
              <a:ext cx="569052" cy="560763"/>
              <a:chOff x="3628735" y="4115006"/>
              <a:chExt cx="569052" cy="560763"/>
            </a:xfrm>
          </p:grpSpPr>
          <p:sp>
            <p:nvSpPr>
              <p:cNvPr id="166" name="Oval 165"/>
              <p:cNvSpPr/>
              <p:nvPr/>
            </p:nvSpPr>
            <p:spPr>
              <a:xfrm>
                <a:off x="3723626" y="4100816"/>
                <a:ext cx="415380" cy="56036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67" name="Straight Connector 166"/>
              <p:cNvCxnSpPr>
                <a:stCxn id="166" idx="1"/>
                <a:endCxn id="166" idx="5"/>
              </p:cNvCxnSpPr>
              <p:nvPr/>
            </p:nvCxnSpPr>
            <p:spPr>
              <a:xfrm rot="16200000" flipH="1">
                <a:off x="3736520" y="4257435"/>
                <a:ext cx="389587" cy="247124"/>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a:stCxn id="166" idx="7"/>
                <a:endCxn id="166" idx="3"/>
              </p:cNvCxnSpPr>
              <p:nvPr/>
            </p:nvCxnSpPr>
            <p:spPr>
              <a:xfrm rot="16200000" flipH="1" flipV="1">
                <a:off x="3736520" y="4257435"/>
                <a:ext cx="389587" cy="247124"/>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38" name="Group 20"/>
            <p:cNvGrpSpPr>
              <a:grpSpLocks/>
            </p:cNvGrpSpPr>
            <p:nvPr/>
          </p:nvGrpSpPr>
          <p:grpSpPr bwMode="auto">
            <a:xfrm>
              <a:off x="4935307" y="2042670"/>
              <a:ext cx="569052" cy="560763"/>
              <a:chOff x="3628735" y="4115006"/>
              <a:chExt cx="569052" cy="560763"/>
            </a:xfrm>
          </p:grpSpPr>
          <p:sp>
            <p:nvSpPr>
              <p:cNvPr id="163" name="Oval 162"/>
              <p:cNvSpPr/>
              <p:nvPr/>
            </p:nvSpPr>
            <p:spPr>
              <a:xfrm>
                <a:off x="3728023" y="3934846"/>
                <a:ext cx="473219" cy="571043"/>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64" name="Straight Connector 163"/>
              <p:cNvCxnSpPr>
                <a:stCxn id="163" idx="1"/>
                <a:endCxn id="163" idx="5"/>
              </p:cNvCxnSpPr>
              <p:nvPr/>
            </p:nvCxnSpPr>
            <p:spPr>
              <a:xfrm rot="16200000" flipH="1">
                <a:off x="3802037" y="4048549"/>
                <a:ext cx="405600" cy="3417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a:stCxn id="163" idx="7"/>
                <a:endCxn id="163" idx="3"/>
              </p:cNvCxnSpPr>
              <p:nvPr/>
            </p:nvCxnSpPr>
            <p:spPr>
              <a:xfrm rot="16200000" flipH="1" flipV="1">
                <a:off x="3802037" y="4048549"/>
                <a:ext cx="405600" cy="3417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39" name="TextBox 156"/>
            <p:cNvSpPr txBox="1">
              <a:spLocks noChangeArrowheads="1"/>
            </p:cNvSpPr>
            <p:nvPr/>
          </p:nvSpPr>
          <p:spPr bwMode="auto">
            <a:xfrm>
              <a:off x="1837957" y="1554360"/>
              <a:ext cx="616911" cy="1215511"/>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40" name="TextBox 157"/>
            <p:cNvSpPr txBox="1">
              <a:spLocks noChangeArrowheads="1"/>
            </p:cNvSpPr>
            <p:nvPr/>
          </p:nvSpPr>
          <p:spPr bwMode="auto">
            <a:xfrm>
              <a:off x="4726102" y="1580670"/>
              <a:ext cx="619274" cy="1215511"/>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159" name="Straight Connector 158"/>
            <p:cNvCxnSpPr>
              <a:stCxn id="153" idx="3"/>
              <a:endCxn id="166" idx="2"/>
            </p:cNvCxnSpPr>
            <p:nvPr/>
          </p:nvCxnSpPr>
          <p:spPr>
            <a:xfrm>
              <a:off x="1955359" y="2311986"/>
              <a:ext cx="257643" cy="533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2679696" y="2229800"/>
              <a:ext cx="252383" cy="533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4664658" y="2298308"/>
              <a:ext cx="257640" cy="533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5601514" y="2222583"/>
              <a:ext cx="262899" cy="5339"/>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3" name="Group 168"/>
          <p:cNvGrpSpPr>
            <a:grpSpLocks noChangeAspect="1"/>
          </p:cNvGrpSpPr>
          <p:nvPr/>
        </p:nvGrpSpPr>
        <p:grpSpPr bwMode="auto">
          <a:xfrm rot="-7200000">
            <a:off x="4353719" y="3989460"/>
            <a:ext cx="2122488" cy="450850"/>
            <a:chOff x="458638" y="1543638"/>
            <a:chExt cx="7038275" cy="1510411"/>
          </a:xfrm>
        </p:grpSpPr>
        <p:sp>
          <p:nvSpPr>
            <p:cNvPr id="170" name="Rounded Rectangle 169"/>
            <p:cNvSpPr/>
            <p:nvPr/>
          </p:nvSpPr>
          <p:spPr>
            <a:xfrm>
              <a:off x="3081498" y="1755087"/>
              <a:ext cx="1605588" cy="113812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71" name="Rounded Rectangle 170"/>
            <p:cNvSpPr/>
            <p:nvPr/>
          </p:nvSpPr>
          <p:spPr>
            <a:xfrm>
              <a:off x="468246" y="1568267"/>
              <a:ext cx="1489775" cy="147850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72" name="Rounded Rectangle 171"/>
            <p:cNvSpPr/>
            <p:nvPr/>
          </p:nvSpPr>
          <p:spPr>
            <a:xfrm>
              <a:off x="5762359" y="1870939"/>
              <a:ext cx="1737195" cy="89880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20" name="Group 19"/>
            <p:cNvGrpSpPr>
              <a:grpSpLocks/>
            </p:cNvGrpSpPr>
            <p:nvPr/>
          </p:nvGrpSpPr>
          <p:grpSpPr bwMode="auto">
            <a:xfrm>
              <a:off x="2210443" y="2038698"/>
              <a:ext cx="569052" cy="560763"/>
              <a:chOff x="3628735" y="4115006"/>
              <a:chExt cx="569052" cy="560763"/>
            </a:xfrm>
          </p:grpSpPr>
          <p:sp>
            <p:nvSpPr>
              <p:cNvPr id="184" name="Oval 183"/>
              <p:cNvSpPr/>
              <p:nvPr/>
            </p:nvSpPr>
            <p:spPr>
              <a:xfrm>
                <a:off x="3727412" y="4101836"/>
                <a:ext cx="415877" cy="574381"/>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85" name="Straight Connector 184"/>
              <p:cNvCxnSpPr>
                <a:stCxn id="184" idx="1"/>
                <a:endCxn id="184" idx="5"/>
              </p:cNvCxnSpPr>
              <p:nvPr/>
            </p:nvCxnSpPr>
            <p:spPr>
              <a:xfrm rot="16200000" flipH="1">
                <a:off x="3713376" y="4212252"/>
                <a:ext cx="398874" cy="3579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a:stCxn id="184" idx="7"/>
                <a:endCxn id="184" idx="3"/>
              </p:cNvCxnSpPr>
              <p:nvPr/>
            </p:nvCxnSpPr>
            <p:spPr>
              <a:xfrm rot="16200000" flipH="1" flipV="1">
                <a:off x="3713376" y="4212252"/>
                <a:ext cx="398874" cy="3579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21" name="Group 20"/>
            <p:cNvGrpSpPr>
              <a:grpSpLocks/>
            </p:cNvGrpSpPr>
            <p:nvPr/>
          </p:nvGrpSpPr>
          <p:grpSpPr bwMode="auto">
            <a:xfrm>
              <a:off x="4935292" y="2042661"/>
              <a:ext cx="569052" cy="560763"/>
              <a:chOff x="3628735" y="4115006"/>
              <a:chExt cx="569052" cy="560763"/>
            </a:xfrm>
          </p:grpSpPr>
          <p:sp>
            <p:nvSpPr>
              <p:cNvPr id="181" name="Oval 180"/>
              <p:cNvSpPr/>
              <p:nvPr/>
            </p:nvSpPr>
            <p:spPr>
              <a:xfrm>
                <a:off x="3841939" y="3968408"/>
                <a:ext cx="489573" cy="553108"/>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82" name="Straight Connector 181"/>
              <p:cNvCxnSpPr>
                <a:stCxn id="181" idx="1"/>
                <a:endCxn id="181" idx="5"/>
              </p:cNvCxnSpPr>
              <p:nvPr/>
            </p:nvCxnSpPr>
            <p:spPr>
              <a:xfrm rot="16200000" flipH="1">
                <a:off x="3845348" y="4047627"/>
                <a:ext cx="388238" cy="3579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a:stCxn id="181" idx="7"/>
                <a:endCxn id="181" idx="3"/>
              </p:cNvCxnSpPr>
              <p:nvPr/>
            </p:nvCxnSpPr>
            <p:spPr>
              <a:xfrm rot="16200000" flipH="1" flipV="1">
                <a:off x="3845348" y="4047627"/>
                <a:ext cx="388238" cy="3579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22" name="TextBox 174"/>
            <p:cNvSpPr txBox="1">
              <a:spLocks noChangeArrowheads="1"/>
            </p:cNvSpPr>
            <p:nvPr/>
          </p:nvSpPr>
          <p:spPr bwMode="auto">
            <a:xfrm>
              <a:off x="1851408" y="1543638"/>
              <a:ext cx="616647" cy="121569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23" name="TextBox 175"/>
            <p:cNvSpPr txBox="1">
              <a:spLocks noChangeArrowheads="1"/>
            </p:cNvSpPr>
            <p:nvPr/>
          </p:nvSpPr>
          <p:spPr bwMode="auto">
            <a:xfrm>
              <a:off x="4722004" y="1580477"/>
              <a:ext cx="616646" cy="121569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177" name="Straight Connector 176"/>
            <p:cNvCxnSpPr>
              <a:stCxn id="171" idx="3"/>
              <a:endCxn id="184" idx="2"/>
            </p:cNvCxnSpPr>
            <p:nvPr/>
          </p:nvCxnSpPr>
          <p:spPr>
            <a:xfrm>
              <a:off x="1986914" y="2289466"/>
              <a:ext cx="263211" cy="532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789255" y="2330659"/>
              <a:ext cx="252683" cy="531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4698236" y="2309567"/>
              <a:ext cx="257946" cy="532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5499000" y="2323735"/>
              <a:ext cx="263211" cy="532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4" name="Group 186"/>
          <p:cNvGrpSpPr>
            <a:grpSpLocks noChangeAspect="1"/>
          </p:cNvGrpSpPr>
          <p:nvPr/>
        </p:nvGrpSpPr>
        <p:grpSpPr bwMode="auto">
          <a:xfrm rot="-8400000">
            <a:off x="4976813" y="3533054"/>
            <a:ext cx="2112962" cy="444500"/>
            <a:chOff x="453050" y="1569846"/>
            <a:chExt cx="7042669" cy="1480688"/>
          </a:xfrm>
        </p:grpSpPr>
        <p:sp>
          <p:nvSpPr>
            <p:cNvPr id="188" name="Rounded Rectangle 187"/>
            <p:cNvSpPr/>
            <p:nvPr/>
          </p:nvSpPr>
          <p:spPr>
            <a:xfrm>
              <a:off x="3068966" y="1781663"/>
              <a:ext cx="1608544" cy="113695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89" name="Rounded Rectangle 188"/>
            <p:cNvSpPr/>
            <p:nvPr/>
          </p:nvSpPr>
          <p:spPr>
            <a:xfrm>
              <a:off x="454058" y="1576884"/>
              <a:ext cx="1492136" cy="148068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190" name="Rounded Rectangle 189"/>
            <p:cNvSpPr/>
            <p:nvPr/>
          </p:nvSpPr>
          <p:spPr>
            <a:xfrm>
              <a:off x="5758998" y="1873029"/>
              <a:ext cx="1735534" cy="89898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103" name="Group 19"/>
            <p:cNvGrpSpPr>
              <a:grpSpLocks/>
            </p:cNvGrpSpPr>
            <p:nvPr/>
          </p:nvGrpSpPr>
          <p:grpSpPr bwMode="auto">
            <a:xfrm>
              <a:off x="2210450" y="2038698"/>
              <a:ext cx="569052" cy="560763"/>
              <a:chOff x="3628735" y="4115006"/>
              <a:chExt cx="569052" cy="560763"/>
            </a:xfrm>
          </p:grpSpPr>
          <p:sp>
            <p:nvSpPr>
              <p:cNvPr id="202" name="Oval 201"/>
              <p:cNvSpPr/>
              <p:nvPr/>
            </p:nvSpPr>
            <p:spPr>
              <a:xfrm>
                <a:off x="3880833" y="4198750"/>
                <a:ext cx="529125" cy="555257"/>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03" name="Straight Connector 202"/>
              <p:cNvCxnSpPr>
                <a:stCxn id="202" idx="1"/>
                <a:endCxn id="202" idx="5"/>
              </p:cNvCxnSpPr>
              <p:nvPr/>
            </p:nvCxnSpPr>
            <p:spPr>
              <a:xfrm rot="16200000" flipH="1">
                <a:off x="3948555" y="4225987"/>
                <a:ext cx="375462" cy="3227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02" idx="7"/>
                <a:endCxn id="202" idx="3"/>
              </p:cNvCxnSpPr>
              <p:nvPr/>
            </p:nvCxnSpPr>
            <p:spPr>
              <a:xfrm rot="16200000" flipH="1" flipV="1">
                <a:off x="3948555" y="4225987"/>
                <a:ext cx="375462" cy="32276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104" name="Group 20"/>
            <p:cNvGrpSpPr>
              <a:grpSpLocks/>
            </p:cNvGrpSpPr>
            <p:nvPr/>
          </p:nvGrpSpPr>
          <p:grpSpPr bwMode="auto">
            <a:xfrm>
              <a:off x="4935299" y="2042661"/>
              <a:ext cx="569052" cy="560763"/>
              <a:chOff x="3628735" y="4115006"/>
              <a:chExt cx="569052" cy="560763"/>
            </a:xfrm>
          </p:grpSpPr>
          <p:sp>
            <p:nvSpPr>
              <p:cNvPr id="199" name="Oval 198"/>
              <p:cNvSpPr/>
              <p:nvPr/>
            </p:nvSpPr>
            <p:spPr>
              <a:xfrm>
                <a:off x="3829300" y="4118733"/>
                <a:ext cx="465630" cy="549970"/>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00" name="Straight Connector 199"/>
              <p:cNvCxnSpPr>
                <a:stCxn id="199" idx="1"/>
                <a:endCxn id="199" idx="5"/>
              </p:cNvCxnSpPr>
              <p:nvPr/>
            </p:nvCxnSpPr>
            <p:spPr>
              <a:xfrm rot="16200000" flipH="1">
                <a:off x="3724163" y="4193008"/>
                <a:ext cx="391325" cy="39155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a:stCxn id="199" idx="7"/>
                <a:endCxn id="199" idx="3"/>
              </p:cNvCxnSpPr>
              <p:nvPr/>
            </p:nvCxnSpPr>
            <p:spPr>
              <a:xfrm rot="16200000" flipH="1" flipV="1">
                <a:off x="3724163" y="4193008"/>
                <a:ext cx="391325" cy="39155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105" name="TextBox 192"/>
            <p:cNvSpPr txBox="1">
              <a:spLocks noChangeArrowheads="1"/>
            </p:cNvSpPr>
            <p:nvPr/>
          </p:nvSpPr>
          <p:spPr bwMode="auto">
            <a:xfrm>
              <a:off x="1849943" y="1575551"/>
              <a:ext cx="613786" cy="1221222"/>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106" name="TextBox 193"/>
            <p:cNvSpPr txBox="1">
              <a:spLocks noChangeArrowheads="1"/>
            </p:cNvSpPr>
            <p:nvPr/>
          </p:nvSpPr>
          <p:spPr bwMode="auto">
            <a:xfrm>
              <a:off x="4659603" y="1575134"/>
              <a:ext cx="613786" cy="1221568"/>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195" name="Straight Connector 194"/>
            <p:cNvCxnSpPr>
              <a:stCxn id="189" idx="3"/>
              <a:endCxn id="202" idx="2"/>
            </p:cNvCxnSpPr>
            <p:nvPr/>
          </p:nvCxnSpPr>
          <p:spPr>
            <a:xfrm>
              <a:off x="1985481" y="2330780"/>
              <a:ext cx="259274" cy="528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2787647" y="2357520"/>
              <a:ext cx="253981"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4696774" y="2335127"/>
              <a:ext cx="259274" cy="528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5522640" y="2339772"/>
              <a:ext cx="259270"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5" name="Group 204"/>
          <p:cNvGrpSpPr>
            <a:grpSpLocks noChangeAspect="1"/>
          </p:cNvGrpSpPr>
          <p:nvPr/>
        </p:nvGrpSpPr>
        <p:grpSpPr bwMode="auto">
          <a:xfrm rot="-9600000">
            <a:off x="5359400" y="2888529"/>
            <a:ext cx="2112963" cy="444500"/>
            <a:chOff x="468341" y="1557264"/>
            <a:chExt cx="7046754" cy="1480685"/>
          </a:xfrm>
        </p:grpSpPr>
        <p:sp>
          <p:nvSpPr>
            <p:cNvPr id="206" name="Rounded Rectangle 205"/>
            <p:cNvSpPr/>
            <p:nvPr/>
          </p:nvSpPr>
          <p:spPr>
            <a:xfrm>
              <a:off x="3086354" y="1785408"/>
              <a:ext cx="1609476" cy="113695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207" name="Rounded Rectangle 206"/>
            <p:cNvSpPr/>
            <p:nvPr/>
          </p:nvSpPr>
          <p:spPr>
            <a:xfrm>
              <a:off x="464553" y="1572091"/>
              <a:ext cx="1493001" cy="148068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208" name="Rounded Rectangle 207"/>
            <p:cNvSpPr/>
            <p:nvPr/>
          </p:nvSpPr>
          <p:spPr>
            <a:xfrm>
              <a:off x="5779737" y="1878504"/>
              <a:ext cx="1736540" cy="89898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086" name="Group 19"/>
            <p:cNvGrpSpPr>
              <a:grpSpLocks/>
            </p:cNvGrpSpPr>
            <p:nvPr/>
          </p:nvGrpSpPr>
          <p:grpSpPr bwMode="auto">
            <a:xfrm>
              <a:off x="2210444" y="2038701"/>
              <a:ext cx="569052" cy="560763"/>
              <a:chOff x="3628735" y="4115006"/>
              <a:chExt cx="569052" cy="560763"/>
            </a:xfrm>
          </p:grpSpPr>
          <p:sp>
            <p:nvSpPr>
              <p:cNvPr id="220" name="Oval 219"/>
              <p:cNvSpPr/>
              <p:nvPr/>
            </p:nvSpPr>
            <p:spPr>
              <a:xfrm>
                <a:off x="3936986" y="4195069"/>
                <a:ext cx="497666" cy="549970"/>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21" name="Straight Connector 220"/>
              <p:cNvCxnSpPr>
                <a:stCxn id="220" idx="1"/>
                <a:endCxn id="220" idx="5"/>
              </p:cNvCxnSpPr>
              <p:nvPr/>
            </p:nvCxnSpPr>
            <p:spPr>
              <a:xfrm rot="16200000" flipH="1">
                <a:off x="4026427" y="4292686"/>
                <a:ext cx="380749" cy="354721"/>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a:stCxn id="220" idx="7"/>
                <a:endCxn id="220" idx="3"/>
              </p:cNvCxnSpPr>
              <p:nvPr/>
            </p:nvCxnSpPr>
            <p:spPr>
              <a:xfrm rot="16200000" flipH="1" flipV="1">
                <a:off x="4026427" y="4292686"/>
                <a:ext cx="380749" cy="354721"/>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87" name="Group 20"/>
            <p:cNvGrpSpPr>
              <a:grpSpLocks/>
            </p:cNvGrpSpPr>
            <p:nvPr/>
          </p:nvGrpSpPr>
          <p:grpSpPr bwMode="auto">
            <a:xfrm>
              <a:off x="4935293" y="2042664"/>
              <a:ext cx="569052" cy="560763"/>
              <a:chOff x="3628735" y="4115006"/>
              <a:chExt cx="569052" cy="560763"/>
            </a:xfrm>
          </p:grpSpPr>
          <p:sp>
            <p:nvSpPr>
              <p:cNvPr id="217" name="Oval 216"/>
              <p:cNvSpPr/>
              <p:nvPr/>
            </p:nvSpPr>
            <p:spPr>
              <a:xfrm>
                <a:off x="3851310" y="4042408"/>
                <a:ext cx="651203" cy="555257"/>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18" name="Straight Connector 217"/>
              <p:cNvCxnSpPr>
                <a:stCxn id="217" idx="1"/>
                <a:endCxn id="217" idx="5"/>
              </p:cNvCxnSpPr>
              <p:nvPr/>
            </p:nvCxnSpPr>
            <p:spPr>
              <a:xfrm rot="16200000" flipH="1">
                <a:off x="3957700" y="3999479"/>
                <a:ext cx="391325" cy="45001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a:stCxn id="217" idx="7"/>
                <a:endCxn id="217" idx="3"/>
              </p:cNvCxnSpPr>
              <p:nvPr/>
            </p:nvCxnSpPr>
            <p:spPr>
              <a:xfrm rot="16200000" flipH="1" flipV="1">
                <a:off x="3957700" y="3999479"/>
                <a:ext cx="391325" cy="45001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088" name="TextBox 210"/>
            <p:cNvSpPr txBox="1">
              <a:spLocks noChangeArrowheads="1"/>
            </p:cNvSpPr>
            <p:nvPr/>
          </p:nvSpPr>
          <p:spPr bwMode="auto">
            <a:xfrm>
              <a:off x="1855456" y="1570250"/>
              <a:ext cx="614142" cy="1219563"/>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089" name="TextBox 211"/>
            <p:cNvSpPr txBox="1">
              <a:spLocks noChangeArrowheads="1"/>
            </p:cNvSpPr>
            <p:nvPr/>
          </p:nvSpPr>
          <p:spPr bwMode="auto">
            <a:xfrm>
              <a:off x="4666745" y="1573129"/>
              <a:ext cx="614142" cy="1221565"/>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213" name="Straight Connector 212"/>
            <p:cNvCxnSpPr>
              <a:stCxn id="207" idx="3"/>
              <a:endCxn id="220" idx="2"/>
            </p:cNvCxnSpPr>
            <p:nvPr/>
          </p:nvCxnSpPr>
          <p:spPr>
            <a:xfrm>
              <a:off x="2197919" y="2351250"/>
              <a:ext cx="259424"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3053280" y="2394824"/>
              <a:ext cx="259420" cy="5286"/>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a:off x="4706670" y="2340572"/>
              <a:ext cx="254128"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a:off x="5747320" y="2366469"/>
              <a:ext cx="259420"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46" name="Group 222"/>
          <p:cNvGrpSpPr>
            <a:grpSpLocks noChangeAspect="1"/>
          </p:cNvGrpSpPr>
          <p:nvPr/>
        </p:nvGrpSpPr>
        <p:grpSpPr bwMode="auto">
          <a:xfrm rot="10800000">
            <a:off x="5475288" y="2078903"/>
            <a:ext cx="2112962" cy="452437"/>
            <a:chOff x="460542" y="1575577"/>
            <a:chExt cx="7041465" cy="1507126"/>
          </a:xfrm>
        </p:grpSpPr>
        <p:sp>
          <p:nvSpPr>
            <p:cNvPr id="224" name="Rounded Rectangle 223"/>
            <p:cNvSpPr/>
            <p:nvPr/>
          </p:nvSpPr>
          <p:spPr>
            <a:xfrm>
              <a:off x="3063398" y="1945748"/>
              <a:ext cx="1608269" cy="113695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225" name="Rounded Rectangle 224"/>
            <p:cNvSpPr/>
            <p:nvPr/>
          </p:nvSpPr>
          <p:spPr>
            <a:xfrm>
              <a:off x="460542" y="1591439"/>
              <a:ext cx="1491881" cy="1480688"/>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sp>
          <p:nvSpPr>
            <p:cNvPr id="226" name="Rounded Rectangle 225"/>
            <p:cNvSpPr/>
            <p:nvPr/>
          </p:nvSpPr>
          <p:spPr>
            <a:xfrm>
              <a:off x="5766770" y="1892866"/>
              <a:ext cx="1735237" cy="89898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0000"/>
                </a:solidFill>
                <a:ea typeface="ＭＳ Ｐゴシック" charset="-128"/>
                <a:cs typeface="ＭＳ Ｐゴシック" charset="-128"/>
              </a:endParaRPr>
            </a:p>
          </p:txBody>
        </p:sp>
        <p:grpSp>
          <p:nvGrpSpPr>
            <p:cNvPr id="44069" name="Group 19"/>
            <p:cNvGrpSpPr>
              <a:grpSpLocks/>
            </p:cNvGrpSpPr>
            <p:nvPr/>
          </p:nvGrpSpPr>
          <p:grpSpPr bwMode="auto">
            <a:xfrm>
              <a:off x="2502623" y="2220729"/>
              <a:ext cx="486711" cy="560546"/>
              <a:chOff x="3920909" y="4297039"/>
              <a:chExt cx="486711" cy="560546"/>
            </a:xfrm>
          </p:grpSpPr>
          <p:sp>
            <p:nvSpPr>
              <p:cNvPr id="238" name="Oval 237"/>
              <p:cNvSpPr/>
              <p:nvPr/>
            </p:nvSpPr>
            <p:spPr>
              <a:xfrm>
                <a:off x="3920909" y="4297039"/>
                <a:ext cx="486711" cy="56054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39" name="Straight Connector 238"/>
              <p:cNvCxnSpPr>
                <a:stCxn id="238" idx="1"/>
                <a:endCxn id="238" idx="5"/>
              </p:cNvCxnSpPr>
              <p:nvPr/>
            </p:nvCxnSpPr>
            <p:spPr>
              <a:xfrm rot="16200000" flipH="1">
                <a:off x="4010924" y="4397442"/>
                <a:ext cx="391325" cy="359744"/>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40" name="Straight Connector 239"/>
              <p:cNvCxnSpPr>
                <a:stCxn id="238" idx="7"/>
                <a:endCxn id="238" idx="3"/>
              </p:cNvCxnSpPr>
              <p:nvPr/>
            </p:nvCxnSpPr>
            <p:spPr>
              <a:xfrm rot="16200000" flipH="1" flipV="1">
                <a:off x="4010924" y="4397442"/>
                <a:ext cx="391325" cy="359744"/>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grpSp>
          <p:nvGrpSpPr>
            <p:cNvPr id="44070" name="Group 20"/>
            <p:cNvGrpSpPr>
              <a:grpSpLocks/>
            </p:cNvGrpSpPr>
            <p:nvPr/>
          </p:nvGrpSpPr>
          <p:grpSpPr bwMode="auto">
            <a:xfrm>
              <a:off x="4935298" y="2042659"/>
              <a:ext cx="569052" cy="560763"/>
              <a:chOff x="3628735" y="4115006"/>
              <a:chExt cx="569052" cy="560763"/>
            </a:xfrm>
          </p:grpSpPr>
          <p:sp>
            <p:nvSpPr>
              <p:cNvPr id="235" name="Oval 234"/>
              <p:cNvSpPr/>
              <p:nvPr/>
            </p:nvSpPr>
            <p:spPr>
              <a:xfrm>
                <a:off x="3904720" y="4293078"/>
                <a:ext cx="454970" cy="560546"/>
              </a:xfrm>
              <a:prstGeom prst="ellipse">
                <a:avLst/>
              </a:prstGeom>
              <a:noFill/>
              <a:ln w="28575" cmpd="sng">
                <a:solidFill>
                  <a:srgbClr val="29D22B"/>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236" name="Straight Connector 235"/>
              <p:cNvCxnSpPr>
                <a:stCxn id="235" idx="1"/>
                <a:endCxn id="235" idx="5"/>
              </p:cNvCxnSpPr>
              <p:nvPr/>
            </p:nvCxnSpPr>
            <p:spPr>
              <a:xfrm rot="16200000" flipH="1">
                <a:off x="3978865" y="4409351"/>
                <a:ext cx="391325" cy="32800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37" name="Straight Connector 236"/>
              <p:cNvCxnSpPr>
                <a:stCxn id="235" idx="7"/>
                <a:endCxn id="235" idx="3"/>
              </p:cNvCxnSpPr>
              <p:nvPr/>
            </p:nvCxnSpPr>
            <p:spPr>
              <a:xfrm rot="16200000" flipH="1" flipV="1">
                <a:off x="3978865" y="4409351"/>
                <a:ext cx="391325" cy="32800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sp>
          <p:nvSpPr>
            <p:cNvPr id="44071" name="TextBox 228"/>
            <p:cNvSpPr txBox="1">
              <a:spLocks noChangeArrowheads="1"/>
            </p:cNvSpPr>
            <p:nvPr/>
          </p:nvSpPr>
          <p:spPr bwMode="auto">
            <a:xfrm>
              <a:off x="1857196" y="1575577"/>
              <a:ext cx="613682" cy="1221567"/>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sp>
          <p:nvSpPr>
            <p:cNvPr id="44072" name="TextBox 229"/>
            <p:cNvSpPr txBox="1">
              <a:spLocks noChangeArrowheads="1"/>
            </p:cNvSpPr>
            <p:nvPr/>
          </p:nvSpPr>
          <p:spPr bwMode="auto">
            <a:xfrm>
              <a:off x="4671666" y="1577888"/>
              <a:ext cx="613681" cy="1219660"/>
            </a:xfrm>
            <a:prstGeom prst="rect">
              <a:avLst/>
            </a:prstGeom>
            <a:noFill/>
            <a:ln w="9525">
              <a:noFill/>
              <a:miter lim="800000"/>
              <a:headEnd/>
              <a:tailEnd/>
            </a:ln>
          </p:spPr>
          <p:txBody>
            <a:bodyPr wrap="none">
              <a:prstTxWarp prst="textNoShape">
                <a:avLst/>
              </a:prstTxWarp>
              <a:spAutoFit/>
            </a:bodyPr>
            <a:lstStyle/>
            <a:p>
              <a:endParaRPr lang="en-US">
                <a:solidFill>
                  <a:srgbClr val="FF0000"/>
                </a:solidFill>
              </a:endParaRPr>
            </a:p>
          </p:txBody>
        </p:sp>
        <p:cxnSp>
          <p:nvCxnSpPr>
            <p:cNvPr id="231" name="Straight Connector 230"/>
            <p:cNvCxnSpPr>
              <a:stCxn id="225" idx="3"/>
              <a:endCxn id="238" idx="2"/>
            </p:cNvCxnSpPr>
            <p:nvPr/>
          </p:nvCxnSpPr>
          <p:spPr>
            <a:xfrm>
              <a:off x="2121714" y="2501004"/>
              <a:ext cx="259226"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2788300" y="2516871"/>
              <a:ext cx="253937" cy="5287"/>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a:off x="4830378" y="2501004"/>
              <a:ext cx="259226"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34" name="Straight Connector 233"/>
            <p:cNvCxnSpPr/>
            <p:nvPr/>
          </p:nvCxnSpPr>
          <p:spPr>
            <a:xfrm>
              <a:off x="5666254" y="2511581"/>
              <a:ext cx="259226" cy="529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grpSp>
      <p:cxnSp>
        <p:nvCxnSpPr>
          <p:cNvPr id="243" name="Straight Connector 242"/>
          <p:cNvCxnSpPr>
            <a:stCxn id="241" idx="6"/>
          </p:cNvCxnSpPr>
          <p:nvPr/>
        </p:nvCxnSpPr>
        <p:spPr>
          <a:xfrm>
            <a:off x="4457700" y="2293216"/>
            <a:ext cx="1046163" cy="7938"/>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a:endCxn id="241" idx="2"/>
          </p:cNvCxnSpPr>
          <p:nvPr/>
        </p:nvCxnSpPr>
        <p:spPr>
          <a:xfrm flipV="1">
            <a:off x="3395663" y="2293216"/>
            <a:ext cx="884237" cy="33972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46" name="Straight Connector 245"/>
          <p:cNvCxnSpPr>
            <a:endCxn id="241" idx="3"/>
          </p:cNvCxnSpPr>
          <p:nvPr/>
        </p:nvCxnSpPr>
        <p:spPr>
          <a:xfrm flipV="1">
            <a:off x="3557588" y="2359891"/>
            <a:ext cx="747712" cy="58420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48" name="Straight Connector 247"/>
          <p:cNvCxnSpPr>
            <a:endCxn id="241" idx="3"/>
          </p:cNvCxnSpPr>
          <p:nvPr/>
        </p:nvCxnSpPr>
        <p:spPr>
          <a:xfrm rot="5400000" flipH="1" flipV="1">
            <a:off x="3642519" y="2535310"/>
            <a:ext cx="838200" cy="487362"/>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rot="5400000" flipH="1" flipV="1">
            <a:off x="3790157" y="2773434"/>
            <a:ext cx="977900" cy="18891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rot="16200000" flipV="1">
            <a:off x="3971926" y="2780578"/>
            <a:ext cx="971550" cy="16827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59" name="Straight Connector 258"/>
          <p:cNvCxnSpPr>
            <a:endCxn id="241" idx="5"/>
          </p:cNvCxnSpPr>
          <p:nvPr/>
        </p:nvCxnSpPr>
        <p:spPr>
          <a:xfrm rot="16200000" flipV="1">
            <a:off x="4210843" y="2581348"/>
            <a:ext cx="912813" cy="469900"/>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62" name="Straight Connector 261"/>
          <p:cNvCxnSpPr>
            <a:endCxn id="241" idx="6"/>
          </p:cNvCxnSpPr>
          <p:nvPr/>
        </p:nvCxnSpPr>
        <p:spPr>
          <a:xfrm rot="10800000">
            <a:off x="4457700" y="2293216"/>
            <a:ext cx="976313" cy="441325"/>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cxnSp>
        <p:nvCxnSpPr>
          <p:cNvPr id="264" name="Straight Connector 263"/>
          <p:cNvCxnSpPr>
            <a:endCxn id="241" idx="5"/>
          </p:cNvCxnSpPr>
          <p:nvPr/>
        </p:nvCxnSpPr>
        <p:spPr>
          <a:xfrm rot="10800000">
            <a:off x="4432300" y="2359891"/>
            <a:ext cx="808038" cy="703263"/>
          </a:xfrm>
          <a:prstGeom prst="line">
            <a:avLst/>
          </a:prstGeom>
          <a:ln>
            <a:solidFill>
              <a:srgbClr val="29D22B"/>
            </a:solidFill>
          </a:ln>
        </p:spPr>
        <p:style>
          <a:lnRef idx="2">
            <a:schemeClr val="accent1"/>
          </a:lnRef>
          <a:fillRef idx="0">
            <a:schemeClr val="accent1"/>
          </a:fillRef>
          <a:effectRef idx="1">
            <a:schemeClr val="accent1"/>
          </a:effectRef>
          <a:fontRef idx="minor">
            <a:schemeClr val="tx1"/>
          </a:fontRef>
        </p:style>
      </p:cxnSp>
      <p:sp>
        <p:nvSpPr>
          <p:cNvPr id="269" name="Oval 268"/>
          <p:cNvSpPr/>
          <p:nvPr/>
        </p:nvSpPr>
        <p:spPr>
          <a:xfrm>
            <a:off x="2062163" y="1678088"/>
            <a:ext cx="114300" cy="114300"/>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71" name="Oval 270"/>
          <p:cNvSpPr/>
          <p:nvPr/>
        </p:nvSpPr>
        <p:spPr>
          <a:xfrm>
            <a:off x="2124075" y="1358123"/>
            <a:ext cx="114300" cy="115888"/>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72" name="Oval 271"/>
          <p:cNvSpPr/>
          <p:nvPr/>
        </p:nvSpPr>
        <p:spPr>
          <a:xfrm>
            <a:off x="2225675" y="1073961"/>
            <a:ext cx="115888" cy="115887"/>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73" name="Oval 272"/>
          <p:cNvSpPr/>
          <p:nvPr/>
        </p:nvSpPr>
        <p:spPr>
          <a:xfrm>
            <a:off x="6577013" y="1722482"/>
            <a:ext cx="115887" cy="114300"/>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74" name="Oval 273"/>
          <p:cNvSpPr/>
          <p:nvPr/>
        </p:nvSpPr>
        <p:spPr>
          <a:xfrm>
            <a:off x="6507163" y="1412098"/>
            <a:ext cx="114300" cy="115888"/>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75" name="Oval 274"/>
          <p:cNvSpPr/>
          <p:nvPr/>
        </p:nvSpPr>
        <p:spPr>
          <a:xfrm>
            <a:off x="6353175" y="1102536"/>
            <a:ext cx="115888" cy="115887"/>
          </a:xfrm>
          <a:prstGeom prst="ellipse">
            <a:avLst/>
          </a:prstGeom>
          <a:solidFill>
            <a:srgbClr val="29D22B"/>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44062" name="TextBox 275"/>
          <p:cNvSpPr txBox="1">
            <a:spLocks noChangeArrowheads="1"/>
          </p:cNvSpPr>
          <p:nvPr/>
        </p:nvSpPr>
        <p:spPr bwMode="auto">
          <a:xfrm>
            <a:off x="2392363" y="1231123"/>
            <a:ext cx="704850" cy="36671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&amp; etc</a:t>
            </a:r>
          </a:p>
        </p:txBody>
      </p:sp>
      <p:sp>
        <p:nvSpPr>
          <p:cNvPr id="44063" name="TextBox 276"/>
          <p:cNvSpPr txBox="1">
            <a:spLocks noChangeArrowheads="1"/>
          </p:cNvSpPr>
          <p:nvPr/>
        </p:nvSpPr>
        <p:spPr bwMode="auto">
          <a:xfrm>
            <a:off x="5653088" y="1267636"/>
            <a:ext cx="704850" cy="366712"/>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&amp; etc</a:t>
            </a:r>
          </a:p>
        </p:txBody>
      </p:sp>
      <p:sp>
        <p:nvSpPr>
          <p:cNvPr id="44064" name="TextBox 204"/>
          <p:cNvSpPr txBox="1">
            <a:spLocks noChangeArrowheads="1"/>
          </p:cNvSpPr>
          <p:nvPr/>
        </p:nvSpPr>
        <p:spPr bwMode="auto">
          <a:xfrm>
            <a:off x="4025900" y="1766166"/>
            <a:ext cx="692150" cy="36671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Load</a:t>
            </a:r>
          </a:p>
        </p:txBody>
      </p:sp>
      <p:sp>
        <p:nvSpPr>
          <p:cNvPr id="241" name="Oval 240"/>
          <p:cNvSpPr/>
          <p:nvPr/>
        </p:nvSpPr>
        <p:spPr>
          <a:xfrm>
            <a:off x="4279900" y="2197966"/>
            <a:ext cx="177800" cy="190500"/>
          </a:xfrm>
          <a:prstGeom prst="ellipse">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205" name="Picture 37" descr="images.jpeg"/>
          <p:cNvPicPr>
            <a:picLocks noChangeAspect="1"/>
          </p:cNvPicPr>
          <p:nvPr/>
        </p:nvPicPr>
        <p:blipFill>
          <a:blip r:embed="rId3"/>
          <a:srcRect/>
          <a:stretch>
            <a:fillRect/>
          </a:stretch>
        </p:blipFill>
        <p:spPr bwMode="auto">
          <a:xfrm>
            <a:off x="864206" y="2023231"/>
            <a:ext cx="304329" cy="377989"/>
          </a:xfrm>
          <a:prstGeom prst="rect">
            <a:avLst/>
          </a:prstGeom>
          <a:noFill/>
          <a:ln w="9525">
            <a:noFill/>
            <a:miter lim="800000"/>
            <a:headEnd/>
            <a:tailEnd/>
          </a:ln>
        </p:spPr>
      </p:pic>
      <p:pic>
        <p:nvPicPr>
          <p:cNvPr id="209" name="Picture 37" descr="images.jpeg"/>
          <p:cNvPicPr>
            <a:picLocks noChangeAspect="1"/>
          </p:cNvPicPr>
          <p:nvPr/>
        </p:nvPicPr>
        <p:blipFill>
          <a:blip r:embed="rId3"/>
          <a:srcRect/>
          <a:stretch>
            <a:fillRect/>
          </a:stretch>
        </p:blipFill>
        <p:spPr bwMode="auto">
          <a:xfrm rot="20128199">
            <a:off x="1051642" y="3147837"/>
            <a:ext cx="304329" cy="377989"/>
          </a:xfrm>
          <a:prstGeom prst="rect">
            <a:avLst/>
          </a:prstGeom>
          <a:noFill/>
          <a:ln w="9525">
            <a:noFill/>
            <a:miter lim="800000"/>
            <a:headEnd/>
            <a:tailEnd/>
          </a:ln>
        </p:spPr>
      </p:pic>
      <p:pic>
        <p:nvPicPr>
          <p:cNvPr id="210" name="Picture 37" descr="images.jpeg"/>
          <p:cNvPicPr>
            <a:picLocks noChangeAspect="1"/>
          </p:cNvPicPr>
          <p:nvPr/>
        </p:nvPicPr>
        <p:blipFill>
          <a:blip r:embed="rId3"/>
          <a:srcRect/>
          <a:stretch>
            <a:fillRect/>
          </a:stretch>
        </p:blipFill>
        <p:spPr bwMode="auto">
          <a:xfrm rot="19097682">
            <a:off x="1612192" y="4163838"/>
            <a:ext cx="304329" cy="377989"/>
          </a:xfrm>
          <a:prstGeom prst="rect">
            <a:avLst/>
          </a:prstGeom>
          <a:noFill/>
          <a:ln w="9525">
            <a:noFill/>
            <a:miter lim="800000"/>
            <a:headEnd/>
            <a:tailEnd/>
          </a:ln>
        </p:spPr>
      </p:pic>
      <p:pic>
        <p:nvPicPr>
          <p:cNvPr id="211" name="Picture 37" descr="images.jpeg"/>
          <p:cNvPicPr>
            <a:picLocks noChangeAspect="1"/>
          </p:cNvPicPr>
          <p:nvPr/>
        </p:nvPicPr>
        <p:blipFill>
          <a:blip r:embed="rId3"/>
          <a:srcRect/>
          <a:stretch>
            <a:fillRect/>
          </a:stretch>
        </p:blipFill>
        <p:spPr bwMode="auto">
          <a:xfrm rot="18333984">
            <a:off x="2456524" y="4911824"/>
            <a:ext cx="304329" cy="377989"/>
          </a:xfrm>
          <a:prstGeom prst="rect">
            <a:avLst/>
          </a:prstGeom>
          <a:noFill/>
          <a:ln w="9525">
            <a:noFill/>
            <a:miter lim="800000"/>
            <a:headEnd/>
            <a:tailEnd/>
          </a:ln>
        </p:spPr>
      </p:pic>
      <p:pic>
        <p:nvPicPr>
          <p:cNvPr id="212" name="Picture 37" descr="images.jpeg"/>
          <p:cNvPicPr>
            <a:picLocks noChangeAspect="1"/>
          </p:cNvPicPr>
          <p:nvPr/>
        </p:nvPicPr>
        <p:blipFill>
          <a:blip r:embed="rId3"/>
          <a:srcRect/>
          <a:stretch>
            <a:fillRect/>
          </a:stretch>
        </p:blipFill>
        <p:spPr bwMode="auto">
          <a:xfrm rot="17763900">
            <a:off x="3458513" y="5326983"/>
            <a:ext cx="304329" cy="377989"/>
          </a:xfrm>
          <a:prstGeom prst="rect">
            <a:avLst/>
          </a:prstGeom>
          <a:noFill/>
          <a:ln w="9525">
            <a:noFill/>
            <a:miter lim="800000"/>
            <a:headEnd/>
            <a:tailEnd/>
          </a:ln>
        </p:spPr>
      </p:pic>
      <p:pic>
        <p:nvPicPr>
          <p:cNvPr id="223" name="Picture 37" descr="images.jpeg"/>
          <p:cNvPicPr>
            <a:picLocks noChangeAspect="1"/>
          </p:cNvPicPr>
          <p:nvPr/>
        </p:nvPicPr>
        <p:blipFill>
          <a:blip r:embed="rId3"/>
          <a:srcRect/>
          <a:stretch>
            <a:fillRect/>
          </a:stretch>
        </p:blipFill>
        <p:spPr bwMode="auto">
          <a:xfrm flipH="1">
            <a:off x="7602621" y="1949659"/>
            <a:ext cx="332689" cy="377989"/>
          </a:xfrm>
          <a:prstGeom prst="rect">
            <a:avLst/>
          </a:prstGeom>
          <a:noFill/>
          <a:ln w="9525">
            <a:noFill/>
            <a:miter lim="800000"/>
            <a:headEnd/>
            <a:tailEnd/>
          </a:ln>
        </p:spPr>
      </p:pic>
      <p:pic>
        <p:nvPicPr>
          <p:cNvPr id="227" name="Picture 37" descr="images.jpeg"/>
          <p:cNvPicPr>
            <a:picLocks noChangeAspect="1"/>
          </p:cNvPicPr>
          <p:nvPr/>
        </p:nvPicPr>
        <p:blipFill>
          <a:blip r:embed="rId3"/>
          <a:srcRect/>
          <a:stretch>
            <a:fillRect/>
          </a:stretch>
        </p:blipFill>
        <p:spPr bwMode="auto">
          <a:xfrm rot="961011" flipH="1">
            <a:off x="7483510" y="3214406"/>
            <a:ext cx="332689" cy="377989"/>
          </a:xfrm>
          <a:prstGeom prst="rect">
            <a:avLst/>
          </a:prstGeom>
          <a:noFill/>
          <a:ln w="9525">
            <a:noFill/>
            <a:miter lim="800000"/>
            <a:headEnd/>
            <a:tailEnd/>
          </a:ln>
        </p:spPr>
      </p:pic>
      <p:pic>
        <p:nvPicPr>
          <p:cNvPr id="228" name="Picture 37" descr="images.jpeg"/>
          <p:cNvPicPr>
            <a:picLocks noChangeAspect="1"/>
          </p:cNvPicPr>
          <p:nvPr/>
        </p:nvPicPr>
        <p:blipFill>
          <a:blip r:embed="rId3"/>
          <a:srcRect/>
          <a:stretch>
            <a:fillRect/>
          </a:stretch>
        </p:blipFill>
        <p:spPr bwMode="auto">
          <a:xfrm rot="2149052" flipH="1">
            <a:off x="6935221" y="4251425"/>
            <a:ext cx="332689" cy="377989"/>
          </a:xfrm>
          <a:prstGeom prst="rect">
            <a:avLst/>
          </a:prstGeom>
          <a:noFill/>
          <a:ln w="9525">
            <a:noFill/>
            <a:miter lim="800000"/>
            <a:headEnd/>
            <a:tailEnd/>
          </a:ln>
        </p:spPr>
      </p:pic>
      <p:pic>
        <p:nvPicPr>
          <p:cNvPr id="229" name="Picture 37" descr="images.jpeg"/>
          <p:cNvPicPr>
            <a:picLocks noChangeAspect="1"/>
          </p:cNvPicPr>
          <p:nvPr/>
        </p:nvPicPr>
        <p:blipFill>
          <a:blip r:embed="rId3"/>
          <a:srcRect/>
          <a:stretch>
            <a:fillRect/>
          </a:stretch>
        </p:blipFill>
        <p:spPr bwMode="auto">
          <a:xfrm rot="2836191" flipH="1">
            <a:off x="6045344" y="4929342"/>
            <a:ext cx="332689" cy="377989"/>
          </a:xfrm>
          <a:prstGeom prst="rect">
            <a:avLst/>
          </a:prstGeom>
          <a:noFill/>
          <a:ln w="9525">
            <a:noFill/>
            <a:miter lim="800000"/>
            <a:headEnd/>
            <a:tailEnd/>
          </a:ln>
        </p:spPr>
      </p:pic>
      <p:pic>
        <p:nvPicPr>
          <p:cNvPr id="230" name="Picture 37" descr="images.jpeg"/>
          <p:cNvPicPr>
            <a:picLocks noChangeAspect="1"/>
          </p:cNvPicPr>
          <p:nvPr/>
        </p:nvPicPr>
        <p:blipFill>
          <a:blip r:embed="rId3"/>
          <a:srcRect/>
          <a:stretch>
            <a:fillRect/>
          </a:stretch>
        </p:blipFill>
        <p:spPr bwMode="auto">
          <a:xfrm rot="4528974" flipH="1">
            <a:off x="4980294" y="5405817"/>
            <a:ext cx="332689" cy="37798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390525" y="79375"/>
            <a:ext cx="8694738" cy="830997"/>
          </a:xfrm>
          <a:prstGeom prst="rect">
            <a:avLst/>
          </a:prstGeom>
          <a:noFill/>
          <a:ln w="9525">
            <a:noFill/>
            <a:miter lim="800000"/>
            <a:headEnd/>
            <a:tailEnd/>
          </a:ln>
        </p:spPr>
        <p:txBody>
          <a:bodyPr>
            <a:spAutoFit/>
          </a:bodyPr>
          <a:lstStyle/>
          <a:p>
            <a:pPr algn="ctr" fontAlgn="base">
              <a:spcBef>
                <a:spcPct val="0"/>
              </a:spcBef>
              <a:spcAft>
                <a:spcPct val="0"/>
              </a:spcAft>
            </a:pPr>
            <a:r>
              <a:rPr lang="en-US" sz="2400" smtClean="0">
                <a:solidFill>
                  <a:srgbClr val="FFFFFF"/>
                </a:solidFill>
              </a:rPr>
              <a:t>Cross section of the Z facility</a:t>
            </a:r>
          </a:p>
          <a:p>
            <a:pPr algn="ctr" fontAlgn="base">
              <a:spcBef>
                <a:spcPct val="0"/>
              </a:spcBef>
              <a:spcAft>
                <a:spcPct val="0"/>
              </a:spcAft>
            </a:pPr>
            <a:r>
              <a:rPr lang="en-US" sz="2400" smtClean="0">
                <a:solidFill>
                  <a:srgbClr val="FFFFFF"/>
                </a:solidFill>
              </a:rPr>
              <a:t>at Sandia National Laboratories</a:t>
            </a:r>
            <a:endParaRPr lang="en-US" sz="2400" dirty="0">
              <a:solidFill>
                <a:srgbClr val="FFFFFF"/>
              </a:solidFill>
            </a:endParaRPr>
          </a:p>
        </p:txBody>
      </p:sp>
      <p:pic>
        <p:nvPicPr>
          <p:cNvPr id="3" name="Picture 2"/>
          <p:cNvPicPr>
            <a:picLocks noChangeAspect="1" noChangeArrowheads="1"/>
          </p:cNvPicPr>
          <p:nvPr/>
        </p:nvPicPr>
        <p:blipFill>
          <a:blip r:embed="rId3" cstate="print">
            <a:clrChange>
              <a:clrFrom>
                <a:srgbClr val="FEFEFE"/>
              </a:clrFrom>
              <a:clrTo>
                <a:srgbClr val="FEFEFE">
                  <a:alpha val="0"/>
                </a:srgbClr>
              </a:clrTo>
            </a:clrChange>
          </a:blip>
          <a:srcRect l="4164" t="26158" r="15652" b="26282"/>
          <a:stretch>
            <a:fillRect/>
          </a:stretch>
        </p:blipFill>
        <p:spPr bwMode="auto">
          <a:xfrm>
            <a:off x="419100" y="1228725"/>
            <a:ext cx="8391525" cy="3640138"/>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41988" name="TextBox 3"/>
          <p:cNvSpPr txBox="1">
            <a:spLocks noChangeArrowheads="1"/>
          </p:cNvSpPr>
          <p:nvPr/>
        </p:nvSpPr>
        <p:spPr bwMode="auto">
          <a:xfrm>
            <a:off x="7032625" y="4495800"/>
            <a:ext cx="1120775" cy="64611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000000"/>
                </a:solidFill>
              </a:rPr>
              <a:t>25 MJ</a:t>
            </a:r>
          </a:p>
          <a:p>
            <a:pPr algn="ctr" fontAlgn="base">
              <a:spcBef>
                <a:spcPct val="0"/>
              </a:spcBef>
              <a:spcAft>
                <a:spcPct val="0"/>
              </a:spcAft>
            </a:pPr>
            <a:r>
              <a:rPr lang="en-US" dirty="0">
                <a:solidFill>
                  <a:srgbClr val="000000"/>
                </a:solidFill>
              </a:rPr>
              <a:t>Electrical</a:t>
            </a:r>
          </a:p>
        </p:txBody>
      </p:sp>
      <p:sp>
        <p:nvSpPr>
          <p:cNvPr id="41989" name="TextBox 4"/>
          <p:cNvSpPr txBox="1">
            <a:spLocks noChangeArrowheads="1"/>
          </p:cNvSpPr>
          <p:nvPr/>
        </p:nvSpPr>
        <p:spPr bwMode="auto">
          <a:xfrm>
            <a:off x="5280025" y="4648200"/>
            <a:ext cx="1120775" cy="646112"/>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a:solidFill>
                  <a:srgbClr val="000000"/>
                </a:solidFill>
              </a:rPr>
              <a:t>100 TW</a:t>
            </a:r>
          </a:p>
          <a:p>
            <a:pPr algn="ctr" fontAlgn="base">
              <a:spcBef>
                <a:spcPct val="0"/>
              </a:spcBef>
              <a:spcAft>
                <a:spcPct val="0"/>
              </a:spcAft>
            </a:pPr>
            <a:r>
              <a:rPr lang="en-US" dirty="0">
                <a:solidFill>
                  <a:srgbClr val="000000"/>
                </a:solidFill>
              </a:rPr>
              <a:t>Electrical</a:t>
            </a:r>
          </a:p>
        </p:txBody>
      </p:sp>
      <p:cxnSp>
        <p:nvCxnSpPr>
          <p:cNvPr id="41990" name="Straight Connector 6"/>
          <p:cNvCxnSpPr>
            <a:cxnSpLocks noChangeShapeType="1"/>
          </p:cNvCxnSpPr>
          <p:nvPr/>
        </p:nvCxnSpPr>
        <p:spPr bwMode="auto">
          <a:xfrm rot="5400000">
            <a:off x="7975600" y="4645025"/>
            <a:ext cx="1212850" cy="0"/>
          </a:xfrm>
          <a:prstGeom prst="line">
            <a:avLst/>
          </a:prstGeom>
          <a:noFill/>
          <a:ln w="38100" algn="ctr">
            <a:solidFill>
              <a:srgbClr val="336699"/>
            </a:solidFill>
            <a:round/>
            <a:headEnd/>
            <a:tailEnd/>
          </a:ln>
        </p:spPr>
      </p:cxnSp>
      <p:cxnSp>
        <p:nvCxnSpPr>
          <p:cNvPr id="41991" name="Straight Connector 7"/>
          <p:cNvCxnSpPr>
            <a:cxnSpLocks noChangeShapeType="1"/>
          </p:cNvCxnSpPr>
          <p:nvPr/>
        </p:nvCxnSpPr>
        <p:spPr bwMode="auto">
          <a:xfrm rot="5400000">
            <a:off x="5918994" y="4863306"/>
            <a:ext cx="1211262" cy="0"/>
          </a:xfrm>
          <a:prstGeom prst="line">
            <a:avLst/>
          </a:prstGeom>
          <a:noFill/>
          <a:ln w="38100" algn="ctr">
            <a:solidFill>
              <a:srgbClr val="336699"/>
            </a:solidFill>
            <a:round/>
            <a:headEnd/>
            <a:tailEnd/>
          </a:ln>
        </p:spPr>
      </p:cxnSp>
      <p:cxnSp>
        <p:nvCxnSpPr>
          <p:cNvPr id="41992" name="Straight Connector 8"/>
          <p:cNvCxnSpPr>
            <a:cxnSpLocks noChangeShapeType="1"/>
          </p:cNvCxnSpPr>
          <p:nvPr/>
        </p:nvCxnSpPr>
        <p:spPr bwMode="auto">
          <a:xfrm rot="5400000">
            <a:off x="4528344" y="5006181"/>
            <a:ext cx="1211262" cy="0"/>
          </a:xfrm>
          <a:prstGeom prst="line">
            <a:avLst/>
          </a:prstGeom>
          <a:noFill/>
          <a:ln w="38100" algn="ctr">
            <a:solidFill>
              <a:srgbClr val="336699"/>
            </a:solidFill>
            <a:round/>
            <a:headEnd/>
            <a:tailEnd/>
          </a:ln>
        </p:spPr>
      </p:cxnSp>
      <p:sp>
        <p:nvSpPr>
          <p:cNvPr id="41993" name="TextBox 9"/>
          <p:cNvSpPr txBox="1">
            <a:spLocks noChangeArrowheads="1"/>
          </p:cNvSpPr>
          <p:nvPr/>
        </p:nvSpPr>
        <p:spPr bwMode="auto">
          <a:xfrm>
            <a:off x="4010490" y="4800600"/>
            <a:ext cx="954107" cy="646331"/>
          </a:xfrm>
          <a:prstGeom prst="rect">
            <a:avLst/>
          </a:prstGeom>
          <a:noFill/>
          <a:ln w="9525">
            <a:noFill/>
            <a:miter lim="800000"/>
            <a:headEnd/>
            <a:tailEnd/>
          </a:ln>
        </p:spPr>
        <p:txBody>
          <a:bodyPr wrap="none">
            <a:spAutoFit/>
          </a:bodyPr>
          <a:lstStyle/>
          <a:p>
            <a:pPr algn="ctr" fontAlgn="base">
              <a:spcBef>
                <a:spcPct val="0"/>
              </a:spcBef>
              <a:spcAft>
                <a:spcPct val="0"/>
              </a:spcAft>
            </a:pPr>
            <a:r>
              <a:rPr lang="en-US" dirty="0" smtClean="0">
                <a:solidFill>
                  <a:srgbClr val="000000"/>
                </a:solidFill>
              </a:rPr>
              <a:t>27 </a:t>
            </a:r>
            <a:r>
              <a:rPr lang="en-US" dirty="0">
                <a:solidFill>
                  <a:srgbClr val="000000"/>
                </a:solidFill>
              </a:rPr>
              <a:t>MA</a:t>
            </a:r>
          </a:p>
          <a:p>
            <a:pPr algn="ctr" fontAlgn="base">
              <a:spcBef>
                <a:spcPct val="0"/>
              </a:spcBef>
              <a:spcAft>
                <a:spcPct val="0"/>
              </a:spcAft>
            </a:pPr>
            <a:r>
              <a:rPr lang="en-US" dirty="0" smtClean="0">
                <a:solidFill>
                  <a:srgbClr val="000000"/>
                </a:solidFill>
              </a:rPr>
              <a:t>Current</a:t>
            </a:r>
          </a:p>
        </p:txBody>
      </p:sp>
      <p:cxnSp>
        <p:nvCxnSpPr>
          <p:cNvPr id="12" name="Straight Arrow Connector 11"/>
          <p:cNvCxnSpPr/>
          <p:nvPr/>
        </p:nvCxnSpPr>
        <p:spPr bwMode="auto">
          <a:xfrm rot="5400000" flipH="1" flipV="1">
            <a:off x="571500" y="4533900"/>
            <a:ext cx="914400" cy="838200"/>
          </a:xfrm>
          <a:prstGeom prst="straightConnector1">
            <a:avLst/>
          </a:prstGeom>
          <a:noFill/>
          <a:ln w="38100" cap="flat" cmpd="sng" algn="ctr">
            <a:solidFill>
              <a:srgbClr val="336699"/>
            </a:solidFill>
            <a:prstDash val="solid"/>
            <a:round/>
            <a:headEnd type="none" w="med" len="med"/>
            <a:tailEnd type="arrow"/>
          </a:ln>
          <a:effectLst/>
        </p:spPr>
      </p:cxnSp>
      <p:sp>
        <p:nvSpPr>
          <p:cNvPr id="13" name="TextBox 12"/>
          <p:cNvSpPr txBox="1"/>
          <p:nvPr/>
        </p:nvSpPr>
        <p:spPr>
          <a:xfrm>
            <a:off x="-76200" y="5410200"/>
            <a:ext cx="1219200" cy="646331"/>
          </a:xfrm>
          <a:prstGeom prst="rect">
            <a:avLst/>
          </a:prstGeom>
          <a:noFill/>
        </p:spPr>
        <p:txBody>
          <a:bodyPr wrap="square" rtlCol="0">
            <a:spAutoFit/>
          </a:bodyPr>
          <a:lstStyle/>
          <a:p>
            <a:pPr algn="ctr"/>
            <a:r>
              <a:rPr lang="en-US" dirty="0" smtClean="0"/>
              <a:t>Marx Generator</a:t>
            </a:r>
            <a:endParaRPr lang="en-US" dirty="0"/>
          </a:p>
        </p:txBody>
      </p:sp>
      <p:cxnSp>
        <p:nvCxnSpPr>
          <p:cNvPr id="14" name="Straight Arrow Connector 13"/>
          <p:cNvCxnSpPr/>
          <p:nvPr/>
        </p:nvCxnSpPr>
        <p:spPr bwMode="auto">
          <a:xfrm rot="5400000" flipH="1" flipV="1">
            <a:off x="2171700" y="4457700"/>
            <a:ext cx="762000" cy="685800"/>
          </a:xfrm>
          <a:prstGeom prst="straightConnector1">
            <a:avLst/>
          </a:prstGeom>
          <a:noFill/>
          <a:ln w="38100" cap="flat" cmpd="sng" algn="ctr">
            <a:solidFill>
              <a:srgbClr val="336699"/>
            </a:solidFill>
            <a:prstDash val="solid"/>
            <a:round/>
            <a:headEnd type="none" w="med" len="med"/>
            <a:tailEnd type="arrow"/>
          </a:ln>
          <a:effectLst/>
        </p:spPr>
      </p:cxnSp>
      <p:sp>
        <p:nvSpPr>
          <p:cNvPr id="15" name="TextBox 14"/>
          <p:cNvSpPr txBox="1"/>
          <p:nvPr/>
        </p:nvSpPr>
        <p:spPr>
          <a:xfrm>
            <a:off x="1295400" y="5181600"/>
            <a:ext cx="1752600" cy="646331"/>
          </a:xfrm>
          <a:prstGeom prst="rect">
            <a:avLst/>
          </a:prstGeom>
          <a:noFill/>
        </p:spPr>
        <p:txBody>
          <a:bodyPr wrap="square" rtlCol="0">
            <a:spAutoFit/>
          </a:bodyPr>
          <a:lstStyle/>
          <a:p>
            <a:pPr algn="ctr"/>
            <a:r>
              <a:rPr lang="en-US" dirty="0" smtClean="0"/>
              <a:t>Laser-triggered Gas Switch</a:t>
            </a:r>
            <a:endParaRPr lang="en-US" dirty="0"/>
          </a:p>
        </p:txBody>
      </p:sp>
    </p:spTree>
    <p:extLst>
      <p:ext uri="{BB962C8B-B14F-4D97-AF65-F5344CB8AC3E}">
        <p14:creationId xmlns:p14="http://schemas.microsoft.com/office/powerpoint/2010/main" val="40228206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52488" y="71438"/>
            <a:ext cx="7772400" cy="838200"/>
          </a:xfrm>
        </p:spPr>
        <p:txBody>
          <a:bodyPr/>
          <a:lstStyle/>
          <a:p>
            <a:pPr eaLnBrk="1" hangingPunct="1"/>
            <a:r>
              <a:rPr lang="en-US" sz="2400">
                <a:solidFill>
                  <a:schemeClr val="bg1"/>
                </a:solidFill>
                <a:ea typeface="ＭＳ Ｐゴシック" pitchFamily="-112" charset="-128"/>
                <a:cs typeface="ＭＳ Ｐゴシック" pitchFamily="-112" charset="-128"/>
              </a:rPr>
              <a:t>Pulsed-power provides</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compact, efficient, power amplification</a:t>
            </a:r>
          </a:p>
        </p:txBody>
      </p:sp>
      <p:pic>
        <p:nvPicPr>
          <p:cNvPr id="48131" name="Picture 3"/>
          <p:cNvPicPr>
            <a:picLocks noChangeArrowheads="1"/>
          </p:cNvPicPr>
          <p:nvPr/>
        </p:nvPicPr>
        <p:blipFill>
          <a:blip r:embed="rId3"/>
          <a:srcRect/>
          <a:stretch>
            <a:fillRect/>
          </a:stretch>
        </p:blipFill>
        <p:spPr bwMode="auto">
          <a:xfrm>
            <a:off x="0" y="2379550"/>
            <a:ext cx="6496050" cy="3562350"/>
          </a:xfrm>
          <a:prstGeom prst="rect">
            <a:avLst/>
          </a:prstGeom>
          <a:noFill/>
          <a:ln w="12700">
            <a:noFill/>
            <a:miter lim="800000"/>
            <a:headEnd/>
            <a:tailEnd/>
          </a:ln>
        </p:spPr>
      </p:pic>
      <p:pic>
        <p:nvPicPr>
          <p:cNvPr id="48132" name="Picture 4"/>
          <p:cNvPicPr>
            <a:picLocks noChangeArrowheads="1"/>
          </p:cNvPicPr>
          <p:nvPr/>
        </p:nvPicPr>
        <p:blipFill>
          <a:blip r:embed="rId4"/>
          <a:srcRect/>
          <a:stretch>
            <a:fillRect/>
          </a:stretch>
        </p:blipFill>
        <p:spPr bwMode="auto">
          <a:xfrm>
            <a:off x="1327150" y="1457213"/>
            <a:ext cx="3976688" cy="2227262"/>
          </a:xfrm>
          <a:prstGeom prst="rect">
            <a:avLst/>
          </a:prstGeom>
          <a:noFill/>
          <a:ln w="12700">
            <a:noFill/>
            <a:miter lim="800000"/>
            <a:headEnd/>
            <a:tailEnd/>
          </a:ln>
        </p:spPr>
      </p:pic>
      <p:sp>
        <p:nvSpPr>
          <p:cNvPr id="48133" name="Rectangle 5"/>
          <p:cNvSpPr>
            <a:spLocks noChangeArrowheads="1"/>
          </p:cNvSpPr>
          <p:nvPr/>
        </p:nvSpPr>
        <p:spPr bwMode="auto">
          <a:xfrm>
            <a:off x="1644650" y="1439750"/>
            <a:ext cx="492125" cy="554038"/>
          </a:xfrm>
          <a:prstGeom prst="rect">
            <a:avLst/>
          </a:prstGeom>
          <a:noFill/>
          <a:ln w="12700">
            <a:noFill/>
            <a:miter lim="800000"/>
            <a:headEnd/>
            <a:tailEnd/>
          </a:ln>
        </p:spPr>
        <p:txBody>
          <a:bodyPr wrap="none" lIns="90482" tIns="44448" rIns="90482" bIns="44448">
            <a:prstTxWarp prst="textNoShape">
              <a:avLst/>
            </a:prstTxWarp>
            <a:spAutoFit/>
          </a:bodyPr>
          <a:lstStyle/>
          <a:p>
            <a:pPr algn="ctr">
              <a:lnSpc>
                <a:spcPct val="90000"/>
              </a:lnSpc>
            </a:pPr>
            <a:r>
              <a:rPr lang="en-US" sz="3400" i="1">
                <a:solidFill>
                  <a:srgbClr val="114FFB"/>
                </a:solidFill>
                <a:latin typeface="Arial Black" pitchFamily="-112" charset="0"/>
              </a:rPr>
              <a:t>Z</a:t>
            </a:r>
          </a:p>
        </p:txBody>
      </p:sp>
      <p:grpSp>
        <p:nvGrpSpPr>
          <p:cNvPr id="48134" name="Group 6"/>
          <p:cNvGrpSpPr>
            <a:grpSpLocks/>
          </p:cNvGrpSpPr>
          <p:nvPr/>
        </p:nvGrpSpPr>
        <p:grpSpPr bwMode="auto">
          <a:xfrm>
            <a:off x="2888263" y="5381100"/>
            <a:ext cx="1458208" cy="497473"/>
            <a:chOff x="2728" y="3915"/>
            <a:chExt cx="900" cy="401"/>
          </a:xfrm>
        </p:grpSpPr>
        <p:sp>
          <p:nvSpPr>
            <p:cNvPr id="48146" name="Rectangle 7"/>
            <p:cNvSpPr>
              <a:spLocks noChangeArrowheads="1"/>
            </p:cNvSpPr>
            <p:nvPr/>
          </p:nvSpPr>
          <p:spPr bwMode="auto">
            <a:xfrm>
              <a:off x="2772" y="4028"/>
              <a:ext cx="856" cy="288"/>
            </a:xfrm>
            <a:prstGeom prst="rect">
              <a:avLst/>
            </a:prstGeom>
            <a:solidFill>
              <a:schemeClr val="bg1"/>
            </a:solidFill>
            <a:ln w="12700">
              <a:noFill/>
              <a:miter lim="800000"/>
              <a:headEnd/>
              <a:tailEnd/>
            </a:ln>
          </p:spPr>
          <p:txBody>
            <a:bodyPr lIns="84705" tIns="41610" rIns="84705" bIns="41610">
              <a:prstTxWarp prst="textNoShape">
                <a:avLst/>
              </a:prstTxWarp>
              <a:spAutoFit/>
            </a:bodyPr>
            <a:lstStyle/>
            <a:p>
              <a:endParaRPr lang="en-US"/>
            </a:p>
          </p:txBody>
        </p:sp>
        <p:sp>
          <p:nvSpPr>
            <p:cNvPr id="48147" name="Rectangle 8"/>
            <p:cNvSpPr>
              <a:spLocks noChangeArrowheads="1"/>
            </p:cNvSpPr>
            <p:nvPr/>
          </p:nvSpPr>
          <p:spPr bwMode="auto">
            <a:xfrm>
              <a:off x="2728" y="3915"/>
              <a:ext cx="873" cy="271"/>
            </a:xfrm>
            <a:prstGeom prst="rect">
              <a:avLst/>
            </a:prstGeom>
            <a:noFill/>
            <a:ln w="12700">
              <a:noFill/>
              <a:miter lim="800000"/>
              <a:headEnd/>
              <a:tailEnd/>
            </a:ln>
          </p:spPr>
          <p:txBody>
            <a:bodyPr lIns="90482" tIns="44448" rIns="90482" bIns="44448">
              <a:prstTxWarp prst="textNoShape">
                <a:avLst/>
              </a:prstTxWarp>
              <a:spAutoFit/>
            </a:bodyPr>
            <a:lstStyle/>
            <a:p>
              <a:pPr algn="ctr">
                <a:lnSpc>
                  <a:spcPct val="90000"/>
                </a:lnSpc>
              </a:pPr>
              <a:r>
                <a:rPr lang="en-US" b="1"/>
                <a:t>Time (</a:t>
              </a:r>
              <a:r>
                <a:rPr lang="en-US" b="1">
                  <a:latin typeface="Symbol" pitchFamily="-112" charset="2"/>
                </a:rPr>
                <a:t></a:t>
              </a:r>
              <a:r>
                <a:rPr lang="en-US" b="1"/>
                <a:t>s)</a:t>
              </a:r>
            </a:p>
          </p:txBody>
        </p:sp>
      </p:grpSp>
      <p:sp>
        <p:nvSpPr>
          <p:cNvPr id="48135" name="Rectangle 9"/>
          <p:cNvSpPr>
            <a:spLocks noChangeArrowheads="1"/>
          </p:cNvSpPr>
          <p:nvPr/>
        </p:nvSpPr>
        <p:spPr bwMode="auto">
          <a:xfrm>
            <a:off x="6172200" y="1608025"/>
            <a:ext cx="2971800" cy="1903413"/>
          </a:xfrm>
          <a:prstGeom prst="rect">
            <a:avLst/>
          </a:prstGeom>
          <a:noFill/>
          <a:ln w="12700">
            <a:noFill/>
            <a:miter lim="800000"/>
            <a:headEnd/>
            <a:tailEnd/>
          </a:ln>
        </p:spPr>
        <p:txBody>
          <a:bodyPr lIns="90482" tIns="44448" rIns="90482" bIns="44448">
            <a:prstTxWarp prst="textNoShape">
              <a:avLst/>
            </a:prstTxWarp>
            <a:spAutoFit/>
          </a:bodyPr>
          <a:lstStyle/>
          <a:p>
            <a:pPr defTabSz="282575">
              <a:lnSpc>
                <a:spcPct val="90000"/>
              </a:lnSpc>
            </a:pPr>
            <a:r>
              <a:rPr lang="en-US" b="1" dirty="0">
                <a:solidFill>
                  <a:srgbClr val="FF6600"/>
                </a:solidFill>
              </a:rPr>
              <a:t>x ray output </a:t>
            </a:r>
          </a:p>
          <a:p>
            <a:pPr defTabSz="282575">
              <a:lnSpc>
                <a:spcPct val="90000"/>
              </a:lnSpc>
            </a:pPr>
            <a:r>
              <a:rPr lang="en-US" b="1">
                <a:solidFill>
                  <a:srgbClr val="FF6600"/>
                </a:solidFill>
              </a:rPr>
              <a:t>	</a:t>
            </a:r>
            <a:r>
              <a:rPr lang="en-US" b="1" smtClean="0">
                <a:solidFill>
                  <a:srgbClr val="FF6600"/>
                </a:solidFill>
              </a:rPr>
              <a:t>~2 </a:t>
            </a:r>
            <a:r>
              <a:rPr lang="en-US" b="1" dirty="0">
                <a:solidFill>
                  <a:srgbClr val="FF6600"/>
                </a:solidFill>
              </a:rPr>
              <a:t>MJ</a:t>
            </a:r>
          </a:p>
          <a:p>
            <a:pPr defTabSz="282575">
              <a:lnSpc>
                <a:spcPct val="90000"/>
              </a:lnSpc>
            </a:pPr>
            <a:r>
              <a:rPr lang="en-US" b="1" dirty="0">
                <a:solidFill>
                  <a:srgbClr val="FF6600"/>
                </a:solidFill>
              </a:rPr>
              <a:t>	</a:t>
            </a:r>
            <a:r>
              <a:rPr lang="en-US" b="1" u="sng" dirty="0">
                <a:solidFill>
                  <a:srgbClr val="FF6600"/>
                </a:solidFill>
              </a:rPr>
              <a:t>~</a:t>
            </a:r>
            <a:r>
              <a:rPr lang="en-US" b="1" u="sng">
                <a:solidFill>
                  <a:srgbClr val="FF6600"/>
                </a:solidFill>
              </a:rPr>
              <a:t>200 </a:t>
            </a:r>
            <a:r>
              <a:rPr lang="en-US" b="1" u="sng" smtClean="0">
                <a:solidFill>
                  <a:srgbClr val="FF6600"/>
                </a:solidFill>
              </a:rPr>
              <a:t>TW in ~5 ns</a:t>
            </a:r>
            <a:endParaRPr lang="en-US" b="1" u="sng" dirty="0">
              <a:solidFill>
                <a:srgbClr val="FF6600"/>
              </a:solidFill>
            </a:endParaRPr>
          </a:p>
          <a:p>
            <a:pPr defTabSz="282575">
              <a:lnSpc>
                <a:spcPct val="90000"/>
              </a:lnSpc>
            </a:pPr>
            <a:endParaRPr lang="en-US" b="1" dirty="0">
              <a:solidFill>
                <a:srgbClr val="FC0128"/>
              </a:solidFill>
            </a:endParaRPr>
          </a:p>
          <a:p>
            <a:pPr defTabSz="282575"/>
            <a:r>
              <a:rPr lang="en-US" b="1" dirty="0"/>
              <a:t>conversion efficiency </a:t>
            </a:r>
          </a:p>
          <a:p>
            <a:pPr defTabSz="282575"/>
            <a:r>
              <a:rPr lang="en-US" b="1" dirty="0"/>
              <a:t>~15%</a:t>
            </a:r>
          </a:p>
          <a:p>
            <a:pPr defTabSz="282575"/>
            <a:r>
              <a:rPr lang="en-US" b="1" dirty="0"/>
              <a:t>(wall-plug to x-rays)</a:t>
            </a:r>
          </a:p>
        </p:txBody>
      </p:sp>
      <p:sp>
        <p:nvSpPr>
          <p:cNvPr id="48136" name="Rectangle 10"/>
          <p:cNvSpPr>
            <a:spLocks noChangeArrowheads="1"/>
          </p:cNvSpPr>
          <p:nvPr/>
        </p:nvSpPr>
        <p:spPr bwMode="auto">
          <a:xfrm>
            <a:off x="1898650" y="4068650"/>
            <a:ext cx="1006475" cy="1079500"/>
          </a:xfrm>
          <a:prstGeom prst="rect">
            <a:avLst/>
          </a:prstGeom>
          <a:noFill/>
          <a:ln w="12700">
            <a:noFill/>
            <a:miter lim="800000"/>
            <a:headEnd/>
            <a:tailEnd/>
          </a:ln>
        </p:spPr>
        <p:txBody>
          <a:bodyPr wrap="none" lIns="90482" tIns="44448" rIns="90482" bIns="44448">
            <a:prstTxWarp prst="textNoShape">
              <a:avLst/>
            </a:prstTxWarp>
            <a:spAutoFit/>
          </a:bodyPr>
          <a:lstStyle/>
          <a:p>
            <a:pPr algn="ctr">
              <a:lnSpc>
                <a:spcPct val="90000"/>
              </a:lnSpc>
            </a:pPr>
            <a:r>
              <a:rPr lang="en-US" b="1"/>
              <a:t>Marx</a:t>
            </a:r>
          </a:p>
          <a:p>
            <a:pPr algn="ctr">
              <a:lnSpc>
                <a:spcPct val="90000"/>
              </a:lnSpc>
            </a:pPr>
            <a:endParaRPr lang="en-US" b="1"/>
          </a:p>
          <a:p>
            <a:pPr algn="ctr">
              <a:lnSpc>
                <a:spcPct val="90000"/>
              </a:lnSpc>
            </a:pPr>
            <a:r>
              <a:rPr lang="en-US" b="1"/>
              <a:t>11.4 MJ</a:t>
            </a:r>
          </a:p>
          <a:p>
            <a:pPr algn="ctr">
              <a:lnSpc>
                <a:spcPct val="90000"/>
              </a:lnSpc>
            </a:pPr>
            <a:endParaRPr lang="en-US" b="1"/>
          </a:p>
        </p:txBody>
      </p:sp>
      <p:sp>
        <p:nvSpPr>
          <p:cNvPr id="48137" name="Line 11"/>
          <p:cNvSpPr>
            <a:spLocks noChangeShapeType="1"/>
          </p:cNvSpPr>
          <p:nvPr/>
        </p:nvSpPr>
        <p:spPr bwMode="auto">
          <a:xfrm>
            <a:off x="2022475" y="2990738"/>
            <a:ext cx="1450975" cy="2008187"/>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48138" name="Line 12"/>
          <p:cNvSpPr>
            <a:spLocks noChangeShapeType="1"/>
          </p:cNvSpPr>
          <p:nvPr/>
        </p:nvSpPr>
        <p:spPr bwMode="auto">
          <a:xfrm>
            <a:off x="3427413" y="3287600"/>
            <a:ext cx="1201737" cy="1155700"/>
          </a:xfrm>
          <a:prstGeom prst="line">
            <a:avLst/>
          </a:prstGeom>
          <a:noFill/>
          <a:ln w="50800">
            <a:solidFill>
              <a:srgbClr val="114FFB"/>
            </a:solidFill>
            <a:round/>
            <a:headEnd/>
            <a:tailEnd type="triangle" w="med" len="med"/>
          </a:ln>
        </p:spPr>
        <p:txBody>
          <a:bodyPr wrap="none" anchor="ctr">
            <a:prstTxWarp prst="textNoShape">
              <a:avLst/>
            </a:prstTxWarp>
          </a:bodyPr>
          <a:lstStyle/>
          <a:p>
            <a:endParaRPr lang="en-US"/>
          </a:p>
        </p:txBody>
      </p:sp>
      <p:sp>
        <p:nvSpPr>
          <p:cNvPr id="48139" name="Line 13"/>
          <p:cNvSpPr>
            <a:spLocks noChangeShapeType="1"/>
          </p:cNvSpPr>
          <p:nvPr/>
        </p:nvSpPr>
        <p:spPr bwMode="auto">
          <a:xfrm>
            <a:off x="4708525" y="2692288"/>
            <a:ext cx="452438" cy="1851025"/>
          </a:xfrm>
          <a:prstGeom prst="line">
            <a:avLst/>
          </a:prstGeom>
          <a:noFill/>
          <a:ln w="50800">
            <a:solidFill>
              <a:srgbClr val="FC0128"/>
            </a:solidFill>
            <a:round/>
            <a:headEnd/>
            <a:tailEnd type="triangle" w="med" len="med"/>
          </a:ln>
        </p:spPr>
        <p:txBody>
          <a:bodyPr wrap="none" anchor="ctr">
            <a:prstTxWarp prst="textNoShape">
              <a:avLst/>
            </a:prstTxWarp>
          </a:bodyPr>
          <a:lstStyle/>
          <a:p>
            <a:endParaRPr lang="en-US"/>
          </a:p>
        </p:txBody>
      </p:sp>
      <p:sp>
        <p:nvSpPr>
          <p:cNvPr id="48140" name="Line 14"/>
          <p:cNvSpPr>
            <a:spLocks noChangeShapeType="1"/>
          </p:cNvSpPr>
          <p:nvPr/>
        </p:nvSpPr>
        <p:spPr bwMode="auto">
          <a:xfrm flipH="1">
            <a:off x="5562600" y="1881075"/>
            <a:ext cx="609600" cy="1657350"/>
          </a:xfrm>
          <a:prstGeom prst="line">
            <a:avLst/>
          </a:prstGeom>
          <a:noFill/>
          <a:ln w="38100">
            <a:solidFill>
              <a:srgbClr val="FF6600"/>
            </a:solidFill>
            <a:round/>
            <a:headEnd/>
            <a:tailEnd type="triangle" w="med" len="med"/>
          </a:ln>
        </p:spPr>
        <p:txBody>
          <a:bodyPr wrap="none" anchor="ctr">
            <a:prstTxWarp prst="textNoShape">
              <a:avLst/>
            </a:prstTxWarp>
          </a:bodyPr>
          <a:lstStyle/>
          <a:p>
            <a:endParaRPr lang="en-US"/>
          </a:p>
        </p:txBody>
      </p:sp>
      <p:sp>
        <p:nvSpPr>
          <p:cNvPr id="48141" name="Rectangle 15"/>
          <p:cNvSpPr>
            <a:spLocks noChangeArrowheads="1"/>
          </p:cNvSpPr>
          <p:nvPr/>
        </p:nvSpPr>
        <p:spPr bwMode="auto">
          <a:xfrm>
            <a:off x="3284538" y="3940063"/>
            <a:ext cx="777875" cy="336550"/>
          </a:xfrm>
          <a:prstGeom prst="rect">
            <a:avLst/>
          </a:prstGeom>
          <a:noFill/>
          <a:ln w="12700">
            <a:noFill/>
            <a:miter lim="800000"/>
            <a:headEnd/>
            <a:tailEnd/>
          </a:ln>
        </p:spPr>
        <p:txBody>
          <a:bodyPr wrap="none" lIns="90482" tIns="44448" rIns="90482" bIns="44448">
            <a:prstTxWarp prst="textNoShape">
              <a:avLst/>
            </a:prstTxWarp>
            <a:spAutoFit/>
          </a:bodyPr>
          <a:lstStyle/>
          <a:p>
            <a:pPr algn="ctr">
              <a:lnSpc>
                <a:spcPct val="90000"/>
              </a:lnSpc>
            </a:pPr>
            <a:r>
              <a:rPr lang="en-US" b="1">
                <a:solidFill>
                  <a:srgbClr val="114FFB"/>
                </a:solidFill>
              </a:rPr>
              <a:t>water</a:t>
            </a:r>
          </a:p>
        </p:txBody>
      </p:sp>
      <p:sp>
        <p:nvSpPr>
          <p:cNvPr id="48142" name="Rectangle 16"/>
          <p:cNvSpPr>
            <a:spLocks noChangeArrowheads="1"/>
          </p:cNvSpPr>
          <p:nvPr/>
        </p:nvSpPr>
        <p:spPr bwMode="auto">
          <a:xfrm>
            <a:off x="3919538" y="3557475"/>
            <a:ext cx="1044575" cy="336550"/>
          </a:xfrm>
          <a:prstGeom prst="rect">
            <a:avLst/>
          </a:prstGeom>
          <a:noFill/>
          <a:ln w="12700">
            <a:noFill/>
            <a:miter lim="800000"/>
            <a:headEnd/>
            <a:tailEnd/>
          </a:ln>
        </p:spPr>
        <p:txBody>
          <a:bodyPr wrap="none" lIns="90482" tIns="44448" rIns="90482" bIns="44448">
            <a:prstTxWarp prst="textNoShape">
              <a:avLst/>
            </a:prstTxWarp>
            <a:spAutoFit/>
          </a:bodyPr>
          <a:lstStyle/>
          <a:p>
            <a:pPr algn="ctr">
              <a:lnSpc>
                <a:spcPct val="90000"/>
              </a:lnSpc>
            </a:pPr>
            <a:r>
              <a:rPr lang="en-US" b="1">
                <a:solidFill>
                  <a:srgbClr val="FC0128"/>
                </a:solidFill>
              </a:rPr>
              <a:t>vacuum</a:t>
            </a:r>
          </a:p>
        </p:txBody>
      </p:sp>
      <p:sp>
        <p:nvSpPr>
          <p:cNvPr id="48143" name="Line 19"/>
          <p:cNvSpPr>
            <a:spLocks noChangeShapeType="1"/>
          </p:cNvSpPr>
          <p:nvPr/>
        </p:nvSpPr>
        <p:spPr bwMode="auto">
          <a:xfrm>
            <a:off x="1371600" y="1400740"/>
            <a:ext cx="3922713" cy="1588"/>
          </a:xfrm>
          <a:prstGeom prst="line">
            <a:avLst/>
          </a:prstGeom>
          <a:noFill/>
          <a:ln w="12700">
            <a:solidFill>
              <a:schemeClr val="tx1"/>
            </a:solidFill>
            <a:round/>
            <a:headEnd type="arrow" w="med" len="med"/>
            <a:tailEnd type="arrow" w="med" len="med"/>
          </a:ln>
        </p:spPr>
        <p:txBody>
          <a:bodyPr>
            <a:prstTxWarp prst="textNoShape">
              <a:avLst/>
            </a:prstTxWarp>
          </a:bodyPr>
          <a:lstStyle/>
          <a:p>
            <a:endParaRPr lang="en-US"/>
          </a:p>
        </p:txBody>
      </p:sp>
      <p:sp>
        <p:nvSpPr>
          <p:cNvPr id="48144" name="Text Box 20"/>
          <p:cNvSpPr txBox="1">
            <a:spLocks noChangeArrowheads="1"/>
          </p:cNvSpPr>
          <p:nvPr/>
        </p:nvSpPr>
        <p:spPr bwMode="auto">
          <a:xfrm>
            <a:off x="2217738" y="1095940"/>
            <a:ext cx="1312862" cy="336550"/>
          </a:xfrm>
          <a:prstGeom prst="rect">
            <a:avLst/>
          </a:prstGeom>
          <a:noFill/>
          <a:ln w="12700">
            <a:noFill/>
            <a:miter lim="800000"/>
            <a:headEnd/>
            <a:tailEnd/>
          </a:ln>
        </p:spPr>
        <p:txBody>
          <a:bodyPr wrap="none">
            <a:prstTxWarp prst="textNoShape">
              <a:avLst/>
            </a:prstTxWarp>
            <a:spAutoFit/>
          </a:bodyPr>
          <a:lstStyle/>
          <a:p>
            <a:pPr algn="ctr"/>
            <a:r>
              <a:rPr lang="en-US" sz="1600" b="1"/>
              <a:t>17 m radius</a:t>
            </a:r>
          </a:p>
        </p:txBody>
      </p:sp>
      <p:sp>
        <p:nvSpPr>
          <p:cNvPr id="44049" name="Rectangle 20"/>
          <p:cNvSpPr>
            <a:spLocks noChangeArrowheads="1"/>
          </p:cNvSpPr>
          <p:nvPr/>
        </p:nvSpPr>
        <p:spPr bwMode="auto">
          <a:xfrm>
            <a:off x="6172200" y="4046425"/>
            <a:ext cx="2831662" cy="830997"/>
          </a:xfrm>
          <a:prstGeom prst="rect">
            <a:avLst/>
          </a:prstGeom>
          <a:solidFill>
            <a:srgbClr val="29D22B"/>
          </a:solidFill>
          <a:ln w="28575" cap="flat" cmpd="sng" algn="ctr">
            <a:solidFill>
              <a:schemeClr val="tx1">
                <a:lumMod val="95000"/>
                <a:lumOff val="5000"/>
              </a:schemeClr>
            </a:solidFill>
            <a:prstDash val="solid"/>
            <a:miter lim="800000"/>
            <a:headEnd type="none" w="med" len="med"/>
            <a:tailEnd type="none" w="med" len="med"/>
          </a:ln>
        </p:spPr>
        <p:txBody>
          <a:bodyPr wrap="square">
            <a:prstTxWarp prst="textNoShape">
              <a:avLst/>
            </a:prstTxWarp>
            <a:spAutoFit/>
          </a:bodyPr>
          <a:lstStyle/>
          <a:p>
            <a:pPr>
              <a:defRPr/>
            </a:pPr>
            <a:r>
              <a:rPr lang="en-US" sz="1600" i="1">
                <a:latin typeface="Arial" charset="0"/>
                <a:ea typeface="ＭＳ Ｐゴシック" charset="-128"/>
                <a:cs typeface="ＭＳ Ｐゴシック" charset="-128"/>
              </a:rPr>
              <a:t>at a velocity of c:</a:t>
            </a:r>
          </a:p>
          <a:p>
            <a:pPr>
              <a:defRPr/>
            </a:pPr>
            <a:r>
              <a:rPr lang="en-US" sz="1600" smtClean="0">
                <a:latin typeface="Arial" charset="0"/>
                <a:ea typeface="ＭＳ Ｐゴシック" charset="-128"/>
                <a:cs typeface="ＭＳ Ｐゴシック" charset="-128"/>
              </a:rPr>
              <a:t>Current pulse: 100 </a:t>
            </a:r>
            <a:r>
              <a:rPr lang="en-US" sz="1600">
                <a:latin typeface="Arial" charset="0"/>
                <a:ea typeface="ＭＳ Ｐゴシック" charset="-128"/>
                <a:cs typeface="ＭＳ Ｐゴシック" charset="-128"/>
              </a:rPr>
              <a:t>ns (</a:t>
            </a:r>
            <a:r>
              <a:rPr lang="en-US" sz="1600" smtClean="0">
                <a:latin typeface="Arial" charset="0"/>
                <a:ea typeface="ＭＳ Ｐゴシック" charset="-128"/>
                <a:cs typeface="ＭＳ Ｐゴシック" charset="-128"/>
              </a:rPr>
              <a:t>30 m)</a:t>
            </a:r>
            <a:endParaRPr lang="en-US" sz="1600">
              <a:latin typeface="Arial" charset="0"/>
              <a:ea typeface="ＭＳ Ｐゴシック" charset="-128"/>
              <a:cs typeface="ＭＳ Ｐゴシック" charset="-128"/>
            </a:endParaRPr>
          </a:p>
          <a:p>
            <a:pPr>
              <a:defRPr/>
            </a:pPr>
            <a:r>
              <a:rPr lang="en-US" sz="1600" smtClean="0">
                <a:latin typeface="Arial" charset="0"/>
                <a:ea typeface="ＭＳ Ｐゴシック" charset="-128"/>
                <a:cs typeface="ＭＳ Ｐゴシック" charset="-128"/>
              </a:rPr>
              <a:t>x-ray pulse: 5 </a:t>
            </a:r>
            <a:r>
              <a:rPr lang="en-US" sz="1600">
                <a:latin typeface="Arial" charset="0"/>
                <a:ea typeface="ＭＳ Ｐゴシック" charset="-128"/>
                <a:cs typeface="ＭＳ Ｐゴシック" charset="-128"/>
              </a:rPr>
              <a:t>ns (150 cm)</a:t>
            </a:r>
          </a:p>
        </p:txBody>
      </p:sp>
      <p:sp>
        <p:nvSpPr>
          <p:cNvPr id="20" name="Text Box 13"/>
          <p:cNvSpPr txBox="1">
            <a:spLocks noChangeArrowheads="1"/>
          </p:cNvSpPr>
          <p:nvPr/>
        </p:nvSpPr>
        <p:spPr bwMode="auto">
          <a:xfrm>
            <a:off x="250234" y="5849982"/>
            <a:ext cx="6625284" cy="738664"/>
          </a:xfrm>
          <a:prstGeom prst="rect">
            <a:avLst/>
          </a:prstGeom>
          <a:solidFill>
            <a:srgbClr val="336699"/>
          </a:solidFill>
          <a:ln w="28575">
            <a:noFill/>
            <a:miter lim="800000"/>
            <a:headEnd/>
            <a:tailEnd/>
          </a:ln>
        </p:spPr>
        <p:txBody>
          <a:bodyPr wrap="square">
            <a:spAutoFit/>
          </a:bodyPr>
          <a:lstStyle/>
          <a:p>
            <a:pPr algn="just" fontAlgn="base">
              <a:spcBef>
                <a:spcPct val="0"/>
              </a:spcBef>
              <a:spcAft>
                <a:spcPct val="0"/>
              </a:spcAft>
            </a:pPr>
            <a:r>
              <a:rPr lang="en-US" sz="1400" smtClean="0">
                <a:solidFill>
                  <a:srgbClr val="FFFFFF"/>
                </a:solidFill>
              </a:rPr>
              <a:t>This is akin to taking </a:t>
            </a:r>
            <a:r>
              <a:rPr lang="en-US" sz="1400" dirty="0">
                <a:solidFill>
                  <a:srgbClr val="FFFFFF"/>
                </a:solidFill>
              </a:rPr>
              <a:t>the equivalent electrical energy consumption in one evening’s operation of a TV set (a few MJ) and compress it into more electrical power than provided by all the power plants in the world combined </a:t>
            </a:r>
            <a:r>
              <a:rPr lang="en-US" sz="1400">
                <a:solidFill>
                  <a:srgbClr val="FFFFFF"/>
                </a:solidFill>
              </a:rPr>
              <a:t>(</a:t>
            </a:r>
            <a:r>
              <a:rPr lang="en-US" sz="1400" smtClean="0">
                <a:solidFill>
                  <a:srgbClr val="FFFFFF"/>
                </a:solidFill>
              </a:rPr>
              <a:t>~13-15 </a:t>
            </a:r>
            <a:r>
              <a:rPr lang="en-US" sz="1400" dirty="0">
                <a:solidFill>
                  <a:srgbClr val="FFFFFF"/>
                </a:solidFill>
              </a:rPr>
              <a:t>TW).</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270000" y="-63500"/>
            <a:ext cx="7442200" cy="1143000"/>
          </a:xfrm>
        </p:spPr>
        <p:txBody>
          <a:bodyPr/>
          <a:lstStyle/>
          <a:p>
            <a:r>
              <a:rPr lang="en-US" sz="2400" smtClean="0">
                <a:solidFill>
                  <a:schemeClr val="bg1"/>
                </a:solidFill>
                <a:ea typeface="ＭＳ Ｐゴシック" pitchFamily="-112" charset="-128"/>
                <a:cs typeface="ＭＳ Ｐゴシック" pitchFamily="-112" charset="-128"/>
              </a:rPr>
              <a:t>We compress energy in space </a:t>
            </a:r>
            <a:r>
              <a:rPr lang="en-US" sz="2400" i="1" smtClean="0">
                <a:solidFill>
                  <a:schemeClr val="bg1"/>
                </a:solidFill>
                <a:ea typeface="ＭＳ Ｐゴシック" pitchFamily="-112" charset="-128"/>
                <a:cs typeface="ＭＳ Ｐゴシック" pitchFamily="-112" charset="-128"/>
              </a:rPr>
              <a:t>and</a:t>
            </a:r>
            <a:r>
              <a:rPr lang="en-US" sz="2400" smtClean="0">
                <a:solidFill>
                  <a:schemeClr val="bg1"/>
                </a:solidFill>
                <a:ea typeface="ＭＳ Ｐゴシック" pitchFamily="-112" charset="-128"/>
                <a:cs typeface="ＭＳ Ｐゴシック" pitchFamily="-112" charset="-128"/>
              </a:rPr>
              <a:t> time on Z</a:t>
            </a:r>
          </a:p>
        </p:txBody>
      </p:sp>
      <p:sp>
        <p:nvSpPr>
          <p:cNvPr id="50179" name="Content Placeholder 2"/>
          <p:cNvSpPr>
            <a:spLocks noGrp="1"/>
          </p:cNvSpPr>
          <p:nvPr>
            <p:ph idx="1"/>
          </p:nvPr>
        </p:nvSpPr>
        <p:spPr>
          <a:xfrm>
            <a:off x="215900" y="1485900"/>
            <a:ext cx="8686800" cy="4487863"/>
          </a:xfrm>
        </p:spPr>
        <p:txBody>
          <a:bodyPr/>
          <a:lstStyle/>
          <a:p>
            <a:pPr>
              <a:lnSpc>
                <a:spcPct val="90000"/>
              </a:lnSpc>
            </a:pPr>
            <a:r>
              <a:rPr lang="en-US" sz="2400" smtClean="0">
                <a:ea typeface="ＭＳ Ｐゴシック" pitchFamily="-112" charset="-128"/>
                <a:cs typeface="ＭＳ Ｐゴシック" pitchFamily="-112" charset="-128"/>
              </a:rPr>
              <a:t>Compression in height				</a:t>
            </a:r>
            <a:r>
              <a:rPr lang="en-US" sz="2400" smtClean="0">
                <a:solidFill>
                  <a:srgbClr val="008000"/>
                </a:solidFill>
                <a:ea typeface="ＭＳ Ｐゴシック" pitchFamily="-112" charset="-128"/>
                <a:cs typeface="ＭＳ Ｐゴシック" pitchFamily="-112" charset="-128"/>
              </a:rPr>
              <a:t>X 625</a:t>
            </a:r>
            <a:endParaRPr lang="en-US" sz="2400" smtClean="0">
              <a:ea typeface="ＭＳ Ｐゴシック" pitchFamily="-112" charset="-128"/>
              <a:cs typeface="ＭＳ Ｐゴシック" pitchFamily="-112" charset="-128"/>
            </a:endParaRPr>
          </a:p>
          <a:p>
            <a:pPr lvl="1">
              <a:lnSpc>
                <a:spcPct val="90000"/>
              </a:lnSpc>
            </a:pPr>
            <a:r>
              <a:rPr lang="en-US" sz="2400" smtClean="0"/>
              <a:t>625 cm tank Marx height to 1.0 cm load height</a:t>
            </a:r>
          </a:p>
          <a:p>
            <a:pPr>
              <a:lnSpc>
                <a:spcPct val="90000"/>
              </a:lnSpc>
            </a:pPr>
            <a:endParaRPr lang="en-US" sz="2400" smtClean="0">
              <a:ea typeface="ＭＳ Ｐゴシック" pitchFamily="-112" charset="-128"/>
              <a:cs typeface="ＭＳ Ｐゴシック" pitchFamily="-112" charset="-128"/>
            </a:endParaRPr>
          </a:p>
          <a:p>
            <a:pPr>
              <a:lnSpc>
                <a:spcPct val="90000"/>
              </a:lnSpc>
            </a:pPr>
            <a:r>
              <a:rPr lang="en-US" sz="2400" smtClean="0">
                <a:ea typeface="ＭＳ Ｐゴシック" pitchFamily="-112" charset="-128"/>
                <a:cs typeface="ＭＳ Ｐゴシック" pitchFamily="-112" charset="-128"/>
              </a:rPr>
              <a:t>Compression in radius	 			</a:t>
            </a:r>
            <a:r>
              <a:rPr lang="en-US" sz="2400" smtClean="0">
                <a:solidFill>
                  <a:srgbClr val="008000"/>
                </a:solidFill>
                <a:ea typeface="ＭＳ Ｐゴシック" pitchFamily="-112" charset="-128"/>
                <a:cs typeface="ＭＳ Ｐゴシック" pitchFamily="-112" charset="-128"/>
              </a:rPr>
              <a:t>X 1375</a:t>
            </a:r>
            <a:endParaRPr lang="en-US" sz="2400" smtClean="0">
              <a:ea typeface="ＭＳ Ｐゴシック" pitchFamily="-112" charset="-128"/>
              <a:cs typeface="ＭＳ Ｐゴシック" pitchFamily="-112" charset="-128"/>
            </a:endParaRPr>
          </a:p>
          <a:p>
            <a:pPr lvl="1">
              <a:lnSpc>
                <a:spcPct val="90000"/>
              </a:lnSpc>
            </a:pPr>
            <a:r>
              <a:rPr lang="en-US" sz="2400" smtClean="0"/>
              <a:t>1650 cm in Marx tank radius to 1.2 cm load radius</a:t>
            </a:r>
          </a:p>
          <a:p>
            <a:pPr>
              <a:lnSpc>
                <a:spcPct val="90000"/>
              </a:lnSpc>
            </a:pPr>
            <a:endParaRPr lang="en-US" sz="2400" smtClean="0">
              <a:ea typeface="ＭＳ Ｐゴシック" pitchFamily="-112" charset="-128"/>
              <a:cs typeface="ＭＳ Ｐゴシック" pitchFamily="-112" charset="-128"/>
            </a:endParaRPr>
          </a:p>
          <a:p>
            <a:pPr>
              <a:lnSpc>
                <a:spcPct val="90000"/>
              </a:lnSpc>
            </a:pPr>
            <a:r>
              <a:rPr lang="en-US" sz="2400" smtClean="0">
                <a:ea typeface="ＭＳ Ｐゴシック" pitchFamily="-112" charset="-128"/>
                <a:cs typeface="ＭＳ Ｐゴシック" pitchFamily="-112" charset="-128"/>
              </a:rPr>
              <a:t>Compression in time 				</a:t>
            </a:r>
            <a:r>
              <a:rPr lang="en-US" sz="2400" smtClean="0">
                <a:solidFill>
                  <a:srgbClr val="008000"/>
                </a:solidFill>
                <a:ea typeface="ＭＳ Ｐゴシック" pitchFamily="-112" charset="-128"/>
                <a:cs typeface="ＭＳ Ｐゴシック" pitchFamily="-112" charset="-128"/>
              </a:rPr>
              <a:t>X 2.4 x 10</a:t>
            </a:r>
            <a:r>
              <a:rPr lang="en-US" sz="2400" baseline="30000" smtClean="0">
                <a:solidFill>
                  <a:srgbClr val="008000"/>
                </a:solidFill>
                <a:ea typeface="ＭＳ Ｐゴシック" pitchFamily="-112" charset="-128"/>
                <a:cs typeface="ＭＳ Ｐゴシック" pitchFamily="-112" charset="-128"/>
              </a:rPr>
              <a:t>10</a:t>
            </a:r>
            <a:endParaRPr lang="en-US" sz="2400" smtClean="0">
              <a:ea typeface="ＭＳ Ｐゴシック" pitchFamily="-112" charset="-128"/>
              <a:cs typeface="ＭＳ Ｐゴシック" pitchFamily="-112" charset="-128"/>
            </a:endParaRPr>
          </a:p>
          <a:p>
            <a:pPr lvl="1">
              <a:lnSpc>
                <a:spcPct val="90000"/>
              </a:lnSpc>
            </a:pPr>
            <a:r>
              <a:rPr lang="en-US" sz="2400" smtClean="0"/>
              <a:t>2 minute Marx charge to 5 ns pinch output</a:t>
            </a:r>
          </a:p>
          <a:p>
            <a:pPr lvl="1">
              <a:lnSpc>
                <a:spcPct val="90000"/>
              </a:lnSpc>
              <a:buFontTx/>
              <a:buChar char="•"/>
            </a:pPr>
            <a:endParaRPr lang="en-US" sz="2400" smtClean="0"/>
          </a:p>
          <a:p>
            <a:pPr lvl="1">
              <a:lnSpc>
                <a:spcPct val="90000"/>
              </a:lnSpc>
              <a:buFontTx/>
              <a:buChar char="•"/>
            </a:pPr>
            <a:r>
              <a:rPr lang="en-US" sz="2400" smtClean="0"/>
              <a:t>Total power density compression factor	</a:t>
            </a:r>
            <a:r>
              <a:rPr lang="en-US" sz="2400" smtClean="0">
                <a:solidFill>
                  <a:srgbClr val="FF0000"/>
                </a:solidFill>
              </a:rPr>
              <a:t>~8 x 10</a:t>
            </a:r>
            <a:r>
              <a:rPr lang="en-US" sz="2400" baseline="30000" smtClean="0">
                <a:solidFill>
                  <a:srgbClr val="FF0000"/>
                </a:solidFill>
              </a:rPr>
              <a:t>15</a:t>
            </a:r>
            <a:endParaRPr lang="en-US" sz="2400" smtClean="0"/>
          </a:p>
          <a:p>
            <a:pPr lvl="1">
              <a:lnSpc>
                <a:spcPct val="90000"/>
              </a:lnSpc>
            </a:pPr>
            <a:r>
              <a:rPr lang="en-US" sz="2400" smtClean="0"/>
              <a:t>(</a:t>
            </a:r>
            <a:r>
              <a:rPr lang="en-US" sz="2400" smtClean="0">
                <a:latin typeface="Symbol" pitchFamily="-112" charset="2"/>
                <a:sym typeface="Symbol" pitchFamily="-112" charset="2"/>
              </a:rPr>
              <a:t></a:t>
            </a:r>
            <a:r>
              <a:rPr lang="en-US" sz="2400" smtClean="0"/>
              <a:t> x area x time, </a:t>
            </a:r>
            <a:r>
              <a:rPr lang="en-US" sz="2400" smtClean="0">
                <a:latin typeface="Symbol" pitchFamily="-112" charset="2"/>
                <a:sym typeface="Symbol" pitchFamily="-112" charset="2"/>
              </a:rPr>
              <a:t></a:t>
            </a:r>
            <a:r>
              <a:rPr lang="en-US" sz="2400" smtClean="0"/>
              <a:t>~0.4)</a:t>
            </a:r>
          </a:p>
          <a:p>
            <a:endParaRPr lang="en-US" sz="240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450975" y="-107950"/>
            <a:ext cx="7315200" cy="1143000"/>
          </a:xfrm>
        </p:spPr>
        <p:txBody>
          <a:bodyPr/>
          <a:lstStyle/>
          <a:p>
            <a:pPr eaLnBrk="1" hangingPunct="1"/>
            <a:r>
              <a:rPr lang="en-US" sz="2400" b="1">
                <a:solidFill>
                  <a:schemeClr val="bg1"/>
                </a:solidFill>
                <a:ea typeface="ＭＳ Ｐゴシック" pitchFamily="-112" charset="-128"/>
                <a:cs typeface="ＭＳ Ｐゴシック" pitchFamily="-112" charset="-128"/>
              </a:rPr>
              <a:t>We can use high currents to push plasmas in different ways for different applications</a:t>
            </a:r>
          </a:p>
        </p:txBody>
      </p:sp>
      <p:sp>
        <p:nvSpPr>
          <p:cNvPr id="68611" name="Text Box 3"/>
          <p:cNvSpPr txBox="1">
            <a:spLocks noChangeArrowheads="1"/>
          </p:cNvSpPr>
          <p:nvPr/>
        </p:nvSpPr>
        <p:spPr bwMode="auto">
          <a:xfrm>
            <a:off x="1681163" y="1677988"/>
            <a:ext cx="2451546" cy="342519"/>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dirty="0" smtClean="0">
                <a:solidFill>
                  <a:srgbClr val="FC0128"/>
                </a:solidFill>
              </a:rPr>
              <a:t>Z-pinch X-ray sources</a:t>
            </a:r>
            <a:endParaRPr lang="en-US" sz="1700" b="1" dirty="0">
              <a:solidFill>
                <a:srgbClr val="FC0128"/>
              </a:solidFill>
            </a:endParaRPr>
          </a:p>
        </p:txBody>
      </p:sp>
      <p:sp>
        <p:nvSpPr>
          <p:cNvPr id="68612" name="Text Box 4"/>
          <p:cNvSpPr txBox="1">
            <a:spLocks noChangeArrowheads="1"/>
          </p:cNvSpPr>
          <p:nvPr/>
        </p:nvSpPr>
        <p:spPr bwMode="auto">
          <a:xfrm>
            <a:off x="3449638" y="1247775"/>
            <a:ext cx="1633537" cy="3683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900" b="1"/>
              <a:t>High Current</a:t>
            </a:r>
          </a:p>
        </p:txBody>
      </p:sp>
      <p:sp>
        <p:nvSpPr>
          <p:cNvPr id="68613" name="Line 5"/>
          <p:cNvSpPr>
            <a:spLocks noChangeShapeType="1"/>
          </p:cNvSpPr>
          <p:nvPr/>
        </p:nvSpPr>
        <p:spPr bwMode="auto">
          <a:xfrm flipH="1">
            <a:off x="2847975" y="1460500"/>
            <a:ext cx="601663" cy="266700"/>
          </a:xfrm>
          <a:prstGeom prst="line">
            <a:avLst/>
          </a:prstGeom>
          <a:noFill/>
          <a:ln w="19050">
            <a:solidFill>
              <a:srgbClr val="FC0128"/>
            </a:solidFill>
            <a:round/>
            <a:headEnd/>
            <a:tailEnd type="triangle" w="med" len="med"/>
          </a:ln>
        </p:spPr>
        <p:txBody>
          <a:bodyPr wrap="none" anchor="ctr">
            <a:prstTxWarp prst="textNoShape">
              <a:avLst/>
            </a:prstTxWarp>
          </a:bodyPr>
          <a:lstStyle/>
          <a:p>
            <a:endParaRPr lang="en-US"/>
          </a:p>
        </p:txBody>
      </p:sp>
      <p:sp>
        <p:nvSpPr>
          <p:cNvPr id="68614" name="Line 6"/>
          <p:cNvSpPr>
            <a:spLocks noChangeShapeType="1"/>
          </p:cNvSpPr>
          <p:nvPr/>
        </p:nvSpPr>
        <p:spPr bwMode="auto">
          <a:xfrm>
            <a:off x="5113338" y="1476375"/>
            <a:ext cx="1287462" cy="352425"/>
          </a:xfrm>
          <a:prstGeom prst="line">
            <a:avLst/>
          </a:prstGeom>
          <a:noFill/>
          <a:ln w="19050">
            <a:solidFill>
              <a:srgbClr val="0066FF"/>
            </a:solidFill>
            <a:round/>
            <a:headEnd/>
            <a:tailEnd type="triangle" w="med" len="med"/>
          </a:ln>
        </p:spPr>
        <p:txBody>
          <a:bodyPr wrap="none" anchor="ctr">
            <a:prstTxWarp prst="textNoShape">
              <a:avLst/>
            </a:prstTxWarp>
          </a:bodyPr>
          <a:lstStyle/>
          <a:p>
            <a:endParaRPr lang="en-US"/>
          </a:p>
        </p:txBody>
      </p:sp>
      <p:sp>
        <p:nvSpPr>
          <p:cNvPr id="68615" name="Text Box 7"/>
          <p:cNvSpPr txBox="1">
            <a:spLocks noChangeArrowheads="1"/>
          </p:cNvSpPr>
          <p:nvPr/>
        </p:nvSpPr>
        <p:spPr bwMode="auto">
          <a:xfrm>
            <a:off x="6134100" y="1741488"/>
            <a:ext cx="2827338" cy="3429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a:solidFill>
                  <a:srgbClr val="0066FF"/>
                </a:solidFill>
              </a:rPr>
              <a:t>Planar magnetic pressure</a:t>
            </a:r>
          </a:p>
        </p:txBody>
      </p:sp>
      <p:pic>
        <p:nvPicPr>
          <p:cNvPr id="584712" name="Picture 8"/>
          <p:cNvPicPr>
            <a:picLocks noChangeAspect="1" noChangeArrowheads="1"/>
          </p:cNvPicPr>
          <p:nvPr/>
        </p:nvPicPr>
        <p:blipFill>
          <a:blip r:embed="rId3"/>
          <a:srcRect/>
          <a:stretch>
            <a:fillRect/>
          </a:stretch>
        </p:blipFill>
        <p:spPr bwMode="auto">
          <a:xfrm>
            <a:off x="6897688" y="2133600"/>
            <a:ext cx="1370012" cy="1512888"/>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grpSp>
        <p:nvGrpSpPr>
          <p:cNvPr id="68618" name="Group 10"/>
          <p:cNvGrpSpPr>
            <a:grpSpLocks/>
          </p:cNvGrpSpPr>
          <p:nvPr/>
        </p:nvGrpSpPr>
        <p:grpSpPr bwMode="auto">
          <a:xfrm>
            <a:off x="1981200" y="2057400"/>
            <a:ext cx="2990850" cy="1611313"/>
            <a:chOff x="1541" y="854"/>
            <a:chExt cx="2149" cy="1159"/>
          </a:xfrm>
        </p:grpSpPr>
        <p:sp>
          <p:nvSpPr>
            <p:cNvPr id="68668" name="Rectangle 11"/>
            <p:cNvSpPr>
              <a:spLocks noChangeArrowheads="1"/>
            </p:cNvSpPr>
            <p:nvPr/>
          </p:nvSpPr>
          <p:spPr bwMode="auto">
            <a:xfrm>
              <a:off x="2124" y="869"/>
              <a:ext cx="776" cy="21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700" b="1" i="1"/>
                <a:t>Current</a:t>
              </a:r>
            </a:p>
          </p:txBody>
        </p:sp>
        <p:sp>
          <p:nvSpPr>
            <p:cNvPr id="68669" name="Rectangle 12" descr="50%"/>
            <p:cNvSpPr>
              <a:spLocks noChangeArrowheads="1"/>
            </p:cNvSpPr>
            <p:nvPr/>
          </p:nvSpPr>
          <p:spPr bwMode="auto">
            <a:xfrm>
              <a:off x="2125" y="1214"/>
              <a:ext cx="815" cy="527"/>
            </a:xfrm>
            <a:prstGeom prst="rect">
              <a:avLst/>
            </a:prstGeom>
            <a:pattFill prst="pct50">
              <a:fgClr>
                <a:srgbClr val="F76681"/>
              </a:fgClr>
              <a:bgClr>
                <a:schemeClr val="bg1"/>
              </a:bgClr>
            </a:pattFill>
            <a:ln w="12700">
              <a:noFill/>
              <a:miter lim="800000"/>
              <a:headEnd/>
              <a:tailEnd/>
            </a:ln>
          </p:spPr>
          <p:txBody>
            <a:bodyPr lIns="74225" tIns="36462" rIns="74225" bIns="36462">
              <a:prstTxWarp prst="textNoShape">
                <a:avLst/>
              </a:prstTxWarp>
              <a:spAutoFit/>
            </a:bodyPr>
            <a:lstStyle/>
            <a:p>
              <a:endParaRPr lang="en-US"/>
            </a:p>
          </p:txBody>
        </p:sp>
        <p:sp>
          <p:nvSpPr>
            <p:cNvPr id="68670" name="Oval 13" descr="50%"/>
            <p:cNvSpPr>
              <a:spLocks noChangeArrowheads="1"/>
            </p:cNvSpPr>
            <p:nvPr/>
          </p:nvSpPr>
          <p:spPr bwMode="auto">
            <a:xfrm>
              <a:off x="2133" y="1126"/>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1" name="Oval 14" descr="50%"/>
            <p:cNvSpPr>
              <a:spLocks noChangeArrowheads="1"/>
            </p:cNvSpPr>
            <p:nvPr/>
          </p:nvSpPr>
          <p:spPr bwMode="auto">
            <a:xfrm>
              <a:off x="2133" y="1714"/>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2" name="Line 15"/>
            <p:cNvSpPr>
              <a:spLocks noChangeShapeType="1"/>
            </p:cNvSpPr>
            <p:nvPr/>
          </p:nvSpPr>
          <p:spPr bwMode="auto">
            <a:xfrm>
              <a:off x="2940"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3" name="Line 16"/>
            <p:cNvSpPr>
              <a:spLocks noChangeShapeType="1"/>
            </p:cNvSpPr>
            <p:nvPr/>
          </p:nvSpPr>
          <p:spPr bwMode="auto">
            <a:xfrm>
              <a:off x="2125"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4" name="Line 17"/>
            <p:cNvSpPr>
              <a:spLocks noChangeShapeType="1"/>
            </p:cNvSpPr>
            <p:nvPr/>
          </p:nvSpPr>
          <p:spPr bwMode="auto">
            <a:xfrm>
              <a:off x="2055" y="854"/>
              <a:ext cx="0" cy="807"/>
            </a:xfrm>
            <a:prstGeom prst="line">
              <a:avLst/>
            </a:prstGeom>
            <a:noFill/>
            <a:ln w="25400">
              <a:solidFill>
                <a:schemeClr val="tx1"/>
              </a:solidFill>
              <a:round/>
              <a:headEnd type="triangle" w="med" len="med"/>
              <a:tailEnd/>
            </a:ln>
          </p:spPr>
          <p:txBody>
            <a:bodyPr lIns="74225" tIns="36462" rIns="74225" bIns="36462">
              <a:prstTxWarp prst="textNoShape">
                <a:avLst/>
              </a:prstTxWarp>
              <a:spAutoFit/>
            </a:bodyPr>
            <a:lstStyle/>
            <a:p>
              <a:endParaRPr lang="en-US"/>
            </a:p>
          </p:txBody>
        </p:sp>
        <p:sp>
          <p:nvSpPr>
            <p:cNvPr id="68675" name="Oval 18"/>
            <p:cNvSpPr>
              <a:spLocks noChangeArrowheads="1"/>
            </p:cNvSpPr>
            <p:nvPr/>
          </p:nvSpPr>
          <p:spPr bwMode="auto">
            <a:xfrm>
              <a:off x="1941" y="1317"/>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6" name="Oval 19"/>
            <p:cNvSpPr>
              <a:spLocks noChangeArrowheads="1"/>
            </p:cNvSpPr>
            <p:nvPr/>
          </p:nvSpPr>
          <p:spPr bwMode="auto">
            <a:xfrm>
              <a:off x="1941" y="1413"/>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7" name="Oval 20"/>
            <p:cNvSpPr>
              <a:spLocks noChangeArrowheads="1"/>
            </p:cNvSpPr>
            <p:nvPr/>
          </p:nvSpPr>
          <p:spPr bwMode="auto">
            <a:xfrm>
              <a:off x="1941" y="1509"/>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8" name="Rectangle 21"/>
            <p:cNvSpPr>
              <a:spLocks noChangeArrowheads="1"/>
            </p:cNvSpPr>
            <p:nvPr/>
          </p:nvSpPr>
          <p:spPr bwMode="auto">
            <a:xfrm>
              <a:off x="2963" y="1173"/>
              <a:ext cx="727" cy="19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solidFill>
                    <a:srgbClr val="063DE8"/>
                  </a:solidFill>
                </a:rPr>
                <a:t>B-Field</a:t>
              </a:r>
            </a:p>
          </p:txBody>
        </p:sp>
        <p:sp>
          <p:nvSpPr>
            <p:cNvPr id="68679" name="Line 22"/>
            <p:cNvSpPr>
              <a:spLocks noChangeShapeType="1"/>
            </p:cNvSpPr>
            <p:nvPr/>
          </p:nvSpPr>
          <p:spPr bwMode="auto">
            <a:xfrm>
              <a:off x="1726" y="1749"/>
              <a:ext cx="367" cy="0"/>
            </a:xfrm>
            <a:prstGeom prst="line">
              <a:avLst/>
            </a:prstGeom>
            <a:noFill/>
            <a:ln w="25400">
              <a:solidFill>
                <a:schemeClr val="tx1"/>
              </a:solidFill>
              <a:round/>
              <a:headEnd/>
              <a:tailEnd type="triangle" w="med" len="med"/>
            </a:ln>
          </p:spPr>
          <p:txBody>
            <a:bodyPr lIns="74225" tIns="36462" rIns="74225" bIns="36462">
              <a:prstTxWarp prst="textNoShape">
                <a:avLst/>
              </a:prstTxWarp>
              <a:spAutoFit/>
            </a:bodyPr>
            <a:lstStyle/>
            <a:p>
              <a:endParaRPr lang="en-US"/>
            </a:p>
          </p:txBody>
        </p:sp>
        <p:sp>
          <p:nvSpPr>
            <p:cNvPr id="68680" name="Rectangle 23"/>
            <p:cNvSpPr>
              <a:spLocks noChangeArrowheads="1"/>
            </p:cNvSpPr>
            <p:nvPr/>
          </p:nvSpPr>
          <p:spPr bwMode="auto">
            <a:xfrm>
              <a:off x="1541" y="1814"/>
              <a:ext cx="967" cy="199"/>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t>JxB Force</a:t>
              </a:r>
            </a:p>
          </p:txBody>
        </p:sp>
        <p:sp>
          <p:nvSpPr>
            <p:cNvPr id="68681" name="Oval 24" descr="50%"/>
            <p:cNvSpPr>
              <a:spLocks noChangeArrowheads="1"/>
            </p:cNvSpPr>
            <p:nvPr/>
          </p:nvSpPr>
          <p:spPr bwMode="auto">
            <a:xfrm>
              <a:off x="2127" y="1325"/>
              <a:ext cx="799" cy="24"/>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2" name="Oval 25" descr="50%"/>
            <p:cNvSpPr>
              <a:spLocks noChangeArrowheads="1"/>
            </p:cNvSpPr>
            <p:nvPr/>
          </p:nvSpPr>
          <p:spPr bwMode="auto">
            <a:xfrm>
              <a:off x="2135" y="130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3" name="Oval 26" descr="50%"/>
            <p:cNvSpPr>
              <a:spLocks noChangeArrowheads="1"/>
            </p:cNvSpPr>
            <p:nvPr/>
          </p:nvSpPr>
          <p:spPr bwMode="auto">
            <a:xfrm>
              <a:off x="2143" y="1477"/>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4" name="Oval 27" descr="50%"/>
            <p:cNvSpPr>
              <a:spLocks noChangeArrowheads="1"/>
            </p:cNvSpPr>
            <p:nvPr/>
          </p:nvSpPr>
          <p:spPr bwMode="auto">
            <a:xfrm>
              <a:off x="2119" y="138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grpSp>
      <p:sp>
        <p:nvSpPr>
          <p:cNvPr id="68619" name="Rectangle 28"/>
          <p:cNvSpPr>
            <a:spLocks noChangeArrowheads="1"/>
          </p:cNvSpPr>
          <p:nvPr/>
        </p:nvSpPr>
        <p:spPr bwMode="auto">
          <a:xfrm>
            <a:off x="762000" y="2046288"/>
            <a:ext cx="1179513" cy="312737"/>
          </a:xfrm>
          <a:prstGeom prst="rect">
            <a:avLst/>
          </a:prstGeom>
          <a:noFill/>
          <a:ln w="12700">
            <a:noFill/>
            <a:miter lim="800000"/>
            <a:headEnd/>
            <a:tailEnd/>
          </a:ln>
        </p:spPr>
        <p:txBody>
          <a:bodyPr wrap="none" lIns="79292" tIns="38951" rIns="79292" bIns="38951">
            <a:prstTxWarp prst="textNoShape">
              <a:avLst/>
            </a:prstTxWarp>
            <a:spAutoFit/>
          </a:bodyPr>
          <a:lstStyle/>
          <a:p>
            <a:pPr defTabSz="801688">
              <a:lnSpc>
                <a:spcPct val="90000"/>
              </a:lnSpc>
            </a:pPr>
            <a:r>
              <a:rPr lang="en-US" sz="1700" b="1">
                <a:solidFill>
                  <a:srgbClr val="000000"/>
                </a:solidFill>
              </a:rPr>
              <a:t>wire array</a:t>
            </a:r>
          </a:p>
        </p:txBody>
      </p:sp>
      <p:pic>
        <p:nvPicPr>
          <p:cNvPr id="68620" name="Picture 29"/>
          <p:cNvPicPr>
            <a:picLocks noChangeArrowheads="1"/>
          </p:cNvPicPr>
          <p:nvPr/>
        </p:nvPicPr>
        <p:blipFill>
          <a:blip r:embed="rId4"/>
          <a:srcRect/>
          <a:stretch>
            <a:fillRect/>
          </a:stretch>
        </p:blipFill>
        <p:spPr bwMode="auto">
          <a:xfrm>
            <a:off x="4724400" y="2286000"/>
            <a:ext cx="1095375" cy="1357313"/>
          </a:xfrm>
          <a:prstGeom prst="rect">
            <a:avLst/>
          </a:prstGeom>
          <a:noFill/>
          <a:ln w="12700">
            <a:noFill/>
            <a:miter lim="800000"/>
            <a:headEnd/>
            <a:tailEnd/>
          </a:ln>
        </p:spPr>
      </p:pic>
      <p:grpSp>
        <p:nvGrpSpPr>
          <p:cNvPr id="68623" name="Group 32"/>
          <p:cNvGrpSpPr>
            <a:grpSpLocks/>
          </p:cNvGrpSpPr>
          <p:nvPr/>
        </p:nvGrpSpPr>
        <p:grpSpPr bwMode="auto">
          <a:xfrm>
            <a:off x="6591300" y="4381500"/>
            <a:ext cx="2152650" cy="1122363"/>
            <a:chOff x="3384" y="2760"/>
            <a:chExt cx="1356" cy="707"/>
          </a:xfrm>
        </p:grpSpPr>
        <p:sp>
          <p:nvSpPr>
            <p:cNvPr id="68640" name="Rectangle 33"/>
            <p:cNvSpPr>
              <a:spLocks noChangeArrowheads="1"/>
            </p:cNvSpPr>
            <p:nvPr/>
          </p:nvSpPr>
          <p:spPr bwMode="auto">
            <a:xfrm>
              <a:off x="3552" y="2962"/>
              <a:ext cx="1171" cy="302"/>
            </a:xfrm>
            <a:prstGeom prst="rect">
              <a:avLst/>
            </a:prstGeom>
            <a:gradFill rotWithShape="0">
              <a:gsLst>
                <a:gs pos="0">
                  <a:srgbClr val="CCECFF"/>
                </a:gs>
                <a:gs pos="50000">
                  <a:srgbClr val="C6E5F7"/>
                </a:gs>
                <a:gs pos="100000">
                  <a:srgbClr val="CCECFF"/>
                </a:gs>
              </a:gsLst>
              <a:lin ang="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68641" name="Group 34"/>
            <p:cNvGrpSpPr>
              <a:grpSpLocks/>
            </p:cNvGrpSpPr>
            <p:nvPr/>
          </p:nvGrpSpPr>
          <p:grpSpPr bwMode="auto">
            <a:xfrm>
              <a:off x="3483" y="2775"/>
              <a:ext cx="439" cy="235"/>
              <a:chOff x="744" y="1200"/>
              <a:chExt cx="528" cy="264"/>
            </a:xfrm>
          </p:grpSpPr>
          <p:sp>
            <p:nvSpPr>
              <p:cNvPr id="68664" name="Line 35"/>
              <p:cNvSpPr>
                <a:spLocks noChangeShapeType="1"/>
              </p:cNvSpPr>
              <p:nvPr/>
            </p:nvSpPr>
            <p:spPr bwMode="auto">
              <a:xfrm>
                <a:off x="756" y="120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5" name="Line 36"/>
              <p:cNvSpPr>
                <a:spLocks noChangeShapeType="1"/>
              </p:cNvSpPr>
              <p:nvPr/>
            </p:nvSpPr>
            <p:spPr bwMode="auto">
              <a:xfrm>
                <a:off x="744" y="144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6" name="Line 37"/>
              <p:cNvSpPr>
                <a:spLocks noChangeShapeType="1"/>
              </p:cNvSpPr>
              <p:nvPr/>
            </p:nvSpPr>
            <p:spPr bwMode="auto">
              <a:xfrm>
                <a:off x="1272" y="1200"/>
                <a:ext cx="0" cy="24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7" name="Freeform 38"/>
              <p:cNvSpPr>
                <a:spLocks/>
              </p:cNvSpPr>
              <p:nvPr/>
            </p:nvSpPr>
            <p:spPr bwMode="auto">
              <a:xfrm>
                <a:off x="745" y="1212"/>
                <a:ext cx="47" cy="252"/>
              </a:xfrm>
              <a:custGeom>
                <a:avLst/>
                <a:gdLst>
                  <a:gd name="T0" fmla="*/ 1160 w 41"/>
                  <a:gd name="T1" fmla="*/ 0 h 288"/>
                  <a:gd name="T2" fmla="*/ 1160 w 41"/>
                  <a:gd name="T3" fmla="*/ 4 h 288"/>
                  <a:gd name="T4" fmla="*/ 2856 w 41"/>
                  <a:gd name="T5" fmla="*/ 4 h 288"/>
                  <a:gd name="T6" fmla="*/ 1160 w 41"/>
                  <a:gd name="T7" fmla="*/ 4 h 288"/>
                  <a:gd name="T8" fmla="*/ 0 60000 65536"/>
                  <a:gd name="T9" fmla="*/ 0 60000 65536"/>
                  <a:gd name="T10" fmla="*/ 0 60000 65536"/>
                  <a:gd name="T11" fmla="*/ 0 60000 65536"/>
                  <a:gd name="T12" fmla="*/ 0 w 41"/>
                  <a:gd name="T13" fmla="*/ 0 h 288"/>
                  <a:gd name="T14" fmla="*/ 41 w 41"/>
                  <a:gd name="T15" fmla="*/ 288 h 288"/>
                </a:gdLst>
                <a:ahLst/>
                <a:cxnLst>
                  <a:cxn ang="T8">
                    <a:pos x="T0" y="T1"/>
                  </a:cxn>
                  <a:cxn ang="T9">
                    <a:pos x="T2" y="T3"/>
                  </a:cxn>
                  <a:cxn ang="T10">
                    <a:pos x="T4" y="T5"/>
                  </a:cxn>
                  <a:cxn ang="T11">
                    <a:pos x="T6" y="T7"/>
                  </a:cxn>
                </a:cxnLst>
                <a:rect l="T12" t="T13" r="T14" b="T15"/>
                <a:pathLst>
                  <a:path w="41" h="288">
                    <a:moveTo>
                      <a:pt x="17" y="0"/>
                    </a:moveTo>
                    <a:cubicBezTo>
                      <a:pt x="0" y="50"/>
                      <a:pt x="0" y="32"/>
                      <a:pt x="17" y="96"/>
                    </a:cubicBezTo>
                    <a:cubicBezTo>
                      <a:pt x="24" y="120"/>
                      <a:pt x="41" y="168"/>
                      <a:pt x="41" y="168"/>
                    </a:cubicBezTo>
                    <a:cubicBezTo>
                      <a:pt x="40" y="170"/>
                      <a:pt x="17" y="288"/>
                      <a:pt x="17"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68642" name="Rectangle 39"/>
            <p:cNvSpPr>
              <a:spLocks noChangeArrowheads="1"/>
            </p:cNvSpPr>
            <p:nvPr/>
          </p:nvSpPr>
          <p:spPr bwMode="auto">
            <a:xfrm>
              <a:off x="3922" y="2861"/>
              <a:ext cx="359" cy="127"/>
            </a:xfrm>
            <a:prstGeom prst="rect">
              <a:avLst/>
            </a:prstGeom>
            <a:solidFill>
              <a:schemeClr val="folHlink"/>
            </a:solidFill>
            <a:ln w="9525">
              <a:solidFill>
                <a:schemeClr val="tx1"/>
              </a:solidFill>
              <a:miter lim="800000"/>
              <a:headEnd/>
              <a:tailEnd/>
            </a:ln>
          </p:spPr>
          <p:txBody>
            <a:bodyPr wrap="none" lIns="50470" tIns="25235" rIns="50470" bIns="25235">
              <a:prstTxWarp prst="textNoShape">
                <a:avLst/>
              </a:prstTxWarp>
              <a:spAutoFit/>
            </a:bodyPr>
            <a:lstStyle/>
            <a:p>
              <a:endParaRPr lang="en-US"/>
            </a:p>
          </p:txBody>
        </p:sp>
        <p:sp>
          <p:nvSpPr>
            <p:cNvPr id="68643" name="Line 40"/>
            <p:cNvSpPr>
              <a:spLocks noChangeShapeType="1"/>
            </p:cNvSpPr>
            <p:nvPr/>
          </p:nvSpPr>
          <p:spPr bwMode="auto">
            <a:xfrm>
              <a:off x="3504" y="3243"/>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4" name="Freeform 41"/>
            <p:cNvSpPr>
              <a:spLocks/>
            </p:cNvSpPr>
            <p:nvPr/>
          </p:nvSpPr>
          <p:spPr bwMode="auto">
            <a:xfrm>
              <a:off x="4719" y="3232"/>
              <a:ext cx="21" cy="235"/>
            </a:xfrm>
            <a:custGeom>
              <a:avLst/>
              <a:gdLst>
                <a:gd name="T0" fmla="*/ 4 w 24"/>
                <a:gd name="T1" fmla="*/ 0 h 264"/>
                <a:gd name="T2" fmla="*/ 4 w 24"/>
                <a:gd name="T3" fmla="*/ 4 h 264"/>
                <a:gd name="T4" fmla="*/ 0 w 24"/>
                <a:gd name="T5" fmla="*/ 4 h 264"/>
                <a:gd name="T6" fmla="*/ 4 w 24"/>
                <a:gd name="T7" fmla="*/ 7 h 264"/>
                <a:gd name="T8" fmla="*/ 0 60000 65536"/>
                <a:gd name="T9" fmla="*/ 0 60000 65536"/>
                <a:gd name="T10" fmla="*/ 0 60000 65536"/>
                <a:gd name="T11" fmla="*/ 0 60000 65536"/>
                <a:gd name="T12" fmla="*/ 0 w 24"/>
                <a:gd name="T13" fmla="*/ 0 h 264"/>
                <a:gd name="T14" fmla="*/ 24 w 24"/>
                <a:gd name="T15" fmla="*/ 264 h 264"/>
              </a:gdLst>
              <a:ahLst/>
              <a:cxnLst>
                <a:cxn ang="T8">
                  <a:pos x="T0" y="T1"/>
                </a:cxn>
                <a:cxn ang="T9">
                  <a:pos x="T2" y="T3"/>
                </a:cxn>
                <a:cxn ang="T10">
                  <a:pos x="T4" y="T5"/>
                </a:cxn>
                <a:cxn ang="T11">
                  <a:pos x="T6" y="T7"/>
                </a:cxn>
              </a:cxnLst>
              <a:rect l="T12" t="T13" r="T14" b="T15"/>
              <a:pathLst>
                <a:path w="24" h="264">
                  <a:moveTo>
                    <a:pt x="24" y="0"/>
                  </a:moveTo>
                  <a:cubicBezTo>
                    <a:pt x="20" y="24"/>
                    <a:pt x="17" y="48"/>
                    <a:pt x="12" y="72"/>
                  </a:cubicBezTo>
                  <a:cubicBezTo>
                    <a:pt x="9" y="84"/>
                    <a:pt x="0" y="95"/>
                    <a:pt x="0" y="108"/>
                  </a:cubicBezTo>
                  <a:cubicBezTo>
                    <a:pt x="0" y="164"/>
                    <a:pt x="24" y="208"/>
                    <a:pt x="24" y="264"/>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5" name="Freeform 42"/>
            <p:cNvSpPr>
              <a:spLocks/>
            </p:cNvSpPr>
            <p:nvPr/>
          </p:nvSpPr>
          <p:spPr bwMode="auto">
            <a:xfrm>
              <a:off x="3479" y="3254"/>
              <a:ext cx="45" cy="213"/>
            </a:xfrm>
            <a:custGeom>
              <a:avLst/>
              <a:gdLst>
                <a:gd name="T0" fmla="*/ 3 w 54"/>
                <a:gd name="T1" fmla="*/ 0 h 240"/>
                <a:gd name="T2" fmla="*/ 3 w 54"/>
                <a:gd name="T3" fmla="*/ 4 h 240"/>
                <a:gd name="T4" fmla="*/ 3 w 54"/>
                <a:gd name="T5" fmla="*/ 4 h 240"/>
                <a:gd name="T6" fmla="*/ 3 w 54"/>
                <a:gd name="T7" fmla="*/ 6 h 240"/>
                <a:gd name="T8" fmla="*/ 0 60000 65536"/>
                <a:gd name="T9" fmla="*/ 0 60000 65536"/>
                <a:gd name="T10" fmla="*/ 0 60000 65536"/>
                <a:gd name="T11" fmla="*/ 0 60000 65536"/>
                <a:gd name="T12" fmla="*/ 0 w 54"/>
                <a:gd name="T13" fmla="*/ 0 h 240"/>
                <a:gd name="T14" fmla="*/ 54 w 54"/>
                <a:gd name="T15" fmla="*/ 240 h 240"/>
              </a:gdLst>
              <a:ahLst/>
              <a:cxnLst>
                <a:cxn ang="T8">
                  <a:pos x="T0" y="T1"/>
                </a:cxn>
                <a:cxn ang="T9">
                  <a:pos x="T2" y="T3"/>
                </a:cxn>
                <a:cxn ang="T10">
                  <a:pos x="T4" y="T5"/>
                </a:cxn>
                <a:cxn ang="T11">
                  <a:pos x="T6" y="T7"/>
                </a:cxn>
              </a:cxnLst>
              <a:rect l="T12" t="T13" r="T14" b="T15"/>
              <a:pathLst>
                <a:path w="54" h="240">
                  <a:moveTo>
                    <a:pt x="30" y="0"/>
                  </a:moveTo>
                  <a:cubicBezTo>
                    <a:pt x="22" y="12"/>
                    <a:pt x="8" y="22"/>
                    <a:pt x="6" y="36"/>
                  </a:cubicBezTo>
                  <a:cubicBezTo>
                    <a:pt x="0" y="85"/>
                    <a:pt x="40" y="125"/>
                    <a:pt x="54" y="168"/>
                  </a:cubicBezTo>
                  <a:cubicBezTo>
                    <a:pt x="40" y="225"/>
                    <a:pt x="49" y="201"/>
                    <a:pt x="30"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6" name="Line 43"/>
            <p:cNvSpPr>
              <a:spLocks noChangeShapeType="1"/>
            </p:cNvSpPr>
            <p:nvPr/>
          </p:nvSpPr>
          <p:spPr bwMode="auto">
            <a:xfrm>
              <a:off x="3504" y="3030"/>
              <a:ext cx="239" cy="0"/>
            </a:xfrm>
            <a:prstGeom prst="line">
              <a:avLst/>
            </a:prstGeom>
            <a:noFill/>
            <a:ln w="38100">
              <a:solidFill>
                <a:srgbClr val="FF0000"/>
              </a:solidFill>
              <a:round/>
              <a:headEnd/>
              <a:tailEnd type="triangle" w="med" len="med"/>
            </a:ln>
          </p:spPr>
          <p:txBody>
            <a:bodyPr wrap="none" lIns="50470" tIns="25235" rIns="50470" bIns="25235">
              <a:prstTxWarp prst="textNoShape">
                <a:avLst/>
              </a:prstTxWarp>
              <a:spAutoFit/>
            </a:bodyPr>
            <a:lstStyle/>
            <a:p>
              <a:endParaRPr lang="en-US"/>
            </a:p>
          </p:txBody>
        </p:sp>
        <p:sp>
          <p:nvSpPr>
            <p:cNvPr id="68647" name="Line 44"/>
            <p:cNvSpPr>
              <a:spLocks noChangeShapeType="1"/>
            </p:cNvSpPr>
            <p:nvPr/>
          </p:nvSpPr>
          <p:spPr bwMode="auto">
            <a:xfrm>
              <a:off x="3504" y="3200"/>
              <a:ext cx="239" cy="0"/>
            </a:xfrm>
            <a:prstGeom prst="line">
              <a:avLst/>
            </a:prstGeom>
            <a:noFill/>
            <a:ln w="38100">
              <a:solidFill>
                <a:srgbClr val="FF0000"/>
              </a:solidFill>
              <a:round/>
              <a:headEnd type="triangle" w="med" len="med"/>
              <a:tailEnd/>
            </a:ln>
          </p:spPr>
          <p:txBody>
            <a:bodyPr wrap="none" lIns="50470" tIns="25235" rIns="50470" bIns="25235">
              <a:prstTxWarp prst="textNoShape">
                <a:avLst/>
              </a:prstTxWarp>
              <a:spAutoFit/>
            </a:bodyPr>
            <a:lstStyle/>
            <a:p>
              <a:endParaRPr lang="en-US"/>
            </a:p>
          </p:txBody>
        </p:sp>
        <p:sp>
          <p:nvSpPr>
            <p:cNvPr id="68648" name="Text Box 45"/>
            <p:cNvSpPr txBox="1">
              <a:spLocks noChangeArrowheads="1"/>
            </p:cNvSpPr>
            <p:nvPr/>
          </p:nvSpPr>
          <p:spPr bwMode="auto">
            <a:xfrm>
              <a:off x="3384" y="2945"/>
              <a:ext cx="13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rgbClr val="FF0000"/>
                  </a:solidFill>
                  <a:latin typeface="Times" pitchFamily="-112" charset="0"/>
                </a:rPr>
                <a:t>J</a:t>
              </a:r>
              <a:endParaRPr lang="en-US" sz="1700" b="1">
                <a:latin typeface="Times" pitchFamily="-112" charset="0"/>
              </a:endParaRPr>
            </a:p>
          </p:txBody>
        </p:sp>
        <p:sp>
          <p:nvSpPr>
            <p:cNvPr id="68649" name="Text Box 46"/>
            <p:cNvSpPr txBox="1">
              <a:spLocks noChangeArrowheads="1"/>
            </p:cNvSpPr>
            <p:nvPr/>
          </p:nvSpPr>
          <p:spPr bwMode="auto">
            <a:xfrm>
              <a:off x="382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0" name="Text Box 47"/>
            <p:cNvSpPr txBox="1">
              <a:spLocks noChangeArrowheads="1"/>
            </p:cNvSpPr>
            <p:nvPr/>
          </p:nvSpPr>
          <p:spPr bwMode="auto">
            <a:xfrm>
              <a:off x="398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1" name="Text Box 48"/>
            <p:cNvSpPr txBox="1">
              <a:spLocks noChangeArrowheads="1"/>
            </p:cNvSpPr>
            <p:nvPr/>
          </p:nvSpPr>
          <p:spPr bwMode="auto">
            <a:xfrm>
              <a:off x="414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2" name="Text Box 49"/>
            <p:cNvSpPr txBox="1">
              <a:spLocks noChangeArrowheads="1"/>
            </p:cNvSpPr>
            <p:nvPr/>
          </p:nvSpPr>
          <p:spPr bwMode="auto">
            <a:xfrm>
              <a:off x="43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3" name="Text Box 50"/>
            <p:cNvSpPr txBox="1">
              <a:spLocks noChangeArrowheads="1"/>
            </p:cNvSpPr>
            <p:nvPr/>
          </p:nvSpPr>
          <p:spPr bwMode="auto">
            <a:xfrm>
              <a:off x="45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4" name="Text Box 51"/>
            <p:cNvSpPr txBox="1">
              <a:spLocks noChangeArrowheads="1"/>
            </p:cNvSpPr>
            <p:nvPr/>
          </p:nvSpPr>
          <p:spPr bwMode="auto">
            <a:xfrm>
              <a:off x="366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5" name="Text Box 52"/>
            <p:cNvSpPr txBox="1">
              <a:spLocks noChangeArrowheads="1"/>
            </p:cNvSpPr>
            <p:nvPr/>
          </p:nvSpPr>
          <p:spPr bwMode="auto">
            <a:xfrm>
              <a:off x="4420" y="3072"/>
              <a:ext cx="16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B</a:t>
              </a:r>
              <a:endParaRPr lang="en-US" sz="1700" b="1"/>
            </a:p>
          </p:txBody>
        </p:sp>
        <p:sp>
          <p:nvSpPr>
            <p:cNvPr id="68656" name="Line 53"/>
            <p:cNvSpPr>
              <a:spLocks noChangeShapeType="1"/>
            </p:cNvSpPr>
            <p:nvPr/>
          </p:nvSpPr>
          <p:spPr bwMode="auto">
            <a:xfrm>
              <a:off x="3504" y="3456"/>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57" name="Rectangle 54"/>
            <p:cNvSpPr>
              <a:spLocks noChangeArrowheads="1"/>
            </p:cNvSpPr>
            <p:nvPr/>
          </p:nvSpPr>
          <p:spPr bwMode="auto">
            <a:xfrm>
              <a:off x="3504" y="3243"/>
              <a:ext cx="1236" cy="42"/>
            </a:xfrm>
            <a:prstGeom prst="rect">
              <a:avLst/>
            </a:prstGeom>
            <a:gradFill rotWithShape="0">
              <a:gsLst>
                <a:gs pos="0">
                  <a:srgbClr val="FF0000"/>
                </a:gs>
                <a:gs pos="100000">
                  <a:srgbClr val="FFB9B9"/>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68658" name="Group 55"/>
            <p:cNvGrpSpPr>
              <a:grpSpLocks/>
            </p:cNvGrpSpPr>
            <p:nvPr/>
          </p:nvGrpSpPr>
          <p:grpSpPr bwMode="auto">
            <a:xfrm>
              <a:off x="4285" y="2760"/>
              <a:ext cx="455" cy="241"/>
              <a:chOff x="2364" y="1272"/>
              <a:chExt cx="549" cy="272"/>
            </a:xfrm>
          </p:grpSpPr>
          <p:sp>
            <p:nvSpPr>
              <p:cNvPr id="68660" name="Line 56"/>
              <p:cNvSpPr>
                <a:spLocks noChangeShapeType="1"/>
              </p:cNvSpPr>
              <p:nvPr/>
            </p:nvSpPr>
            <p:spPr bwMode="auto">
              <a:xfrm>
                <a:off x="2364" y="1528"/>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1" name="Line 57"/>
              <p:cNvSpPr>
                <a:spLocks noChangeShapeType="1"/>
              </p:cNvSpPr>
              <p:nvPr/>
            </p:nvSpPr>
            <p:spPr bwMode="auto">
              <a:xfrm>
                <a:off x="2376" y="1272"/>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2" name="Freeform 58"/>
              <p:cNvSpPr>
                <a:spLocks/>
              </p:cNvSpPr>
              <p:nvPr/>
            </p:nvSpPr>
            <p:spPr bwMode="auto">
              <a:xfrm>
                <a:off x="2863" y="1272"/>
                <a:ext cx="50" cy="272"/>
              </a:xfrm>
              <a:custGeom>
                <a:avLst/>
                <a:gdLst>
                  <a:gd name="T0" fmla="*/ 84 w 49"/>
                  <a:gd name="T1" fmla="*/ 0 h 280"/>
                  <a:gd name="T2" fmla="*/ 0 w 49"/>
                  <a:gd name="T3" fmla="*/ 49 h 280"/>
                  <a:gd name="T4" fmla="*/ 84 w 49"/>
                  <a:gd name="T5" fmla="*/ 98 h 280"/>
                  <a:gd name="T6" fmla="*/ 24 w 49"/>
                  <a:gd name="T7" fmla="*/ 113 h 280"/>
                  <a:gd name="T8" fmla="*/ 0 60000 65536"/>
                  <a:gd name="T9" fmla="*/ 0 60000 65536"/>
                  <a:gd name="T10" fmla="*/ 0 60000 65536"/>
                  <a:gd name="T11" fmla="*/ 0 60000 65536"/>
                  <a:gd name="T12" fmla="*/ 0 w 49"/>
                  <a:gd name="T13" fmla="*/ 0 h 280"/>
                  <a:gd name="T14" fmla="*/ 49 w 49"/>
                  <a:gd name="T15" fmla="*/ 280 h 280"/>
                </a:gdLst>
                <a:ahLst/>
                <a:cxnLst>
                  <a:cxn ang="T8">
                    <a:pos x="T0" y="T1"/>
                  </a:cxn>
                  <a:cxn ang="T9">
                    <a:pos x="T2" y="T3"/>
                  </a:cxn>
                  <a:cxn ang="T10">
                    <a:pos x="T4" y="T5"/>
                  </a:cxn>
                  <a:cxn ang="T11">
                    <a:pos x="T6" y="T7"/>
                  </a:cxn>
                </a:cxnLst>
                <a:rect l="T12" t="T13" r="T14" b="T15"/>
                <a:pathLst>
                  <a:path w="49" h="280">
                    <a:moveTo>
                      <a:pt x="48" y="0"/>
                    </a:moveTo>
                    <a:cubicBezTo>
                      <a:pt x="36" y="48"/>
                      <a:pt x="27" y="79"/>
                      <a:pt x="0" y="120"/>
                    </a:cubicBezTo>
                    <a:cubicBezTo>
                      <a:pt x="12" y="168"/>
                      <a:pt x="21" y="199"/>
                      <a:pt x="48" y="240"/>
                    </a:cubicBezTo>
                    <a:cubicBezTo>
                      <a:pt x="35" y="280"/>
                      <a:pt x="49" y="276"/>
                      <a:pt x="24" y="276"/>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3" name="Line 59"/>
              <p:cNvSpPr>
                <a:spLocks noChangeShapeType="1"/>
              </p:cNvSpPr>
              <p:nvPr/>
            </p:nvSpPr>
            <p:spPr bwMode="auto">
              <a:xfrm flipV="1">
                <a:off x="2368" y="1272"/>
                <a:ext cx="0" cy="256"/>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68659" name="Rectangle 60"/>
            <p:cNvSpPr>
              <a:spLocks noChangeArrowheads="1"/>
            </p:cNvSpPr>
            <p:nvPr/>
          </p:nvSpPr>
          <p:spPr bwMode="auto">
            <a:xfrm>
              <a:off x="3514" y="2945"/>
              <a:ext cx="1226" cy="43"/>
            </a:xfrm>
            <a:prstGeom prst="rect">
              <a:avLst/>
            </a:prstGeom>
            <a:gradFill rotWithShape="0">
              <a:gsLst>
                <a:gs pos="0">
                  <a:srgbClr val="FFE8E8"/>
                </a:gs>
                <a:gs pos="100000">
                  <a:srgbClr val="FF0000"/>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sp>
        <p:nvSpPr>
          <p:cNvPr id="68624" name="AutoShape 61"/>
          <p:cNvSpPr>
            <a:spLocks noChangeArrowheads="1"/>
          </p:cNvSpPr>
          <p:nvPr/>
        </p:nvSpPr>
        <p:spPr bwMode="auto">
          <a:xfrm>
            <a:off x="304800" y="4161412"/>
            <a:ext cx="5854700" cy="2290187"/>
          </a:xfrm>
          <a:prstGeom prst="roundRect">
            <a:avLst>
              <a:gd name="adj" fmla="val 16667"/>
            </a:avLst>
          </a:prstGeom>
          <a:noFill/>
          <a:ln w="19050" cmpd="sng">
            <a:solidFill>
              <a:srgbClr val="FC0128"/>
            </a:solidFill>
            <a:round/>
            <a:headEnd/>
            <a:tailEnd/>
          </a:ln>
        </p:spPr>
        <p:txBody>
          <a:bodyPr wrap="none" anchor="ctr">
            <a:prstTxWarp prst="textNoShape">
              <a:avLst/>
            </a:prstTxWarp>
          </a:bodyPr>
          <a:lstStyle/>
          <a:p>
            <a:endParaRPr lang="en-US"/>
          </a:p>
        </p:txBody>
      </p:sp>
      <p:sp>
        <p:nvSpPr>
          <p:cNvPr id="68625" name="AutoShape 62"/>
          <p:cNvSpPr>
            <a:spLocks noChangeArrowheads="1"/>
          </p:cNvSpPr>
          <p:nvPr/>
        </p:nvSpPr>
        <p:spPr bwMode="auto">
          <a:xfrm>
            <a:off x="304800" y="2057400"/>
            <a:ext cx="5791200" cy="1676400"/>
          </a:xfrm>
          <a:prstGeom prst="roundRect">
            <a:avLst>
              <a:gd name="adj" fmla="val 16667"/>
            </a:avLst>
          </a:prstGeom>
          <a:noFill/>
          <a:ln w="57150" cmpd="sng">
            <a:solidFill>
              <a:srgbClr val="FC0128"/>
            </a:solidFill>
            <a:round/>
            <a:headEnd/>
            <a:tailEnd/>
          </a:ln>
        </p:spPr>
        <p:txBody>
          <a:bodyPr wrap="none" anchor="ctr">
            <a:prstTxWarp prst="textNoShape">
              <a:avLst/>
            </a:prstTxWarp>
          </a:bodyPr>
          <a:lstStyle/>
          <a:p>
            <a:endParaRPr lang="en-US"/>
          </a:p>
        </p:txBody>
      </p:sp>
      <p:sp>
        <p:nvSpPr>
          <p:cNvPr id="68626" name="AutoShape 63"/>
          <p:cNvSpPr>
            <a:spLocks noChangeArrowheads="1"/>
          </p:cNvSpPr>
          <p:nvPr/>
        </p:nvSpPr>
        <p:spPr bwMode="auto">
          <a:xfrm>
            <a:off x="6426200" y="3810000"/>
            <a:ext cx="2514600" cy="2438400"/>
          </a:xfrm>
          <a:prstGeom prst="roundRect">
            <a:avLst>
              <a:gd name="adj" fmla="val 16667"/>
            </a:avLst>
          </a:prstGeom>
          <a:noFill/>
          <a:ln w="19050">
            <a:solidFill>
              <a:srgbClr val="0066FF"/>
            </a:solidFill>
            <a:round/>
            <a:headEnd/>
            <a:tailEnd/>
          </a:ln>
        </p:spPr>
        <p:txBody>
          <a:bodyPr wrap="none" anchor="ctr">
            <a:prstTxWarp prst="textNoShape">
              <a:avLst/>
            </a:prstTxWarp>
          </a:bodyPr>
          <a:lstStyle/>
          <a:p>
            <a:endParaRPr lang="en-US"/>
          </a:p>
        </p:txBody>
      </p:sp>
      <p:pic>
        <p:nvPicPr>
          <p:cNvPr id="68627" name="Picture 64" descr="Wire Array"/>
          <p:cNvPicPr>
            <a:picLocks noChangeAspect="1" noChangeArrowheads="1"/>
          </p:cNvPicPr>
          <p:nvPr/>
        </p:nvPicPr>
        <p:blipFill>
          <a:blip r:embed="rId5"/>
          <a:srcRect/>
          <a:stretch>
            <a:fillRect/>
          </a:stretch>
        </p:blipFill>
        <p:spPr bwMode="auto">
          <a:xfrm>
            <a:off x="533400" y="2411413"/>
            <a:ext cx="1600200" cy="941387"/>
          </a:xfrm>
          <a:prstGeom prst="rect">
            <a:avLst/>
          </a:prstGeom>
          <a:noFill/>
          <a:ln w="9525">
            <a:noFill/>
            <a:miter lim="800000"/>
            <a:headEnd/>
            <a:tailEnd/>
          </a:ln>
        </p:spPr>
      </p:pic>
      <p:sp>
        <p:nvSpPr>
          <p:cNvPr id="68628" name="Text Box 68"/>
          <p:cNvSpPr txBox="1">
            <a:spLocks noChangeArrowheads="1"/>
          </p:cNvSpPr>
          <p:nvPr/>
        </p:nvSpPr>
        <p:spPr bwMode="auto">
          <a:xfrm>
            <a:off x="6705600" y="3873500"/>
            <a:ext cx="2012950" cy="336550"/>
          </a:xfrm>
          <a:prstGeom prst="rect">
            <a:avLst/>
          </a:prstGeom>
          <a:noFill/>
          <a:ln w="12700">
            <a:noFill/>
            <a:miter lim="800000"/>
            <a:headEnd/>
            <a:tailEnd/>
          </a:ln>
        </p:spPr>
        <p:txBody>
          <a:bodyPr wrap="none">
            <a:prstTxWarp prst="textNoShape">
              <a:avLst/>
            </a:prstTxWarp>
            <a:spAutoFit/>
          </a:bodyPr>
          <a:lstStyle/>
          <a:p>
            <a:r>
              <a:rPr lang="en-US" sz="1600" b="1">
                <a:solidFill>
                  <a:srgbClr val="0066FF"/>
                </a:solidFill>
              </a:rPr>
              <a:t>Material Properties</a:t>
            </a:r>
          </a:p>
        </p:txBody>
      </p:sp>
      <p:sp>
        <p:nvSpPr>
          <p:cNvPr id="77" name="Text Box 31"/>
          <p:cNvSpPr txBox="1">
            <a:spLocks noChangeArrowheads="1"/>
          </p:cNvSpPr>
          <p:nvPr/>
        </p:nvSpPr>
        <p:spPr bwMode="auto">
          <a:xfrm>
            <a:off x="1520825" y="3860800"/>
            <a:ext cx="3390900" cy="336550"/>
          </a:xfrm>
          <a:prstGeom prst="rect">
            <a:avLst/>
          </a:prstGeom>
          <a:noFill/>
          <a:ln w="12700">
            <a:noFill/>
            <a:miter lim="800000"/>
            <a:headEnd/>
            <a:tailEnd/>
          </a:ln>
        </p:spPr>
        <p:txBody>
          <a:bodyPr wrap="none">
            <a:prstTxWarp prst="textNoShape">
              <a:avLst/>
            </a:prstTxWarp>
            <a:spAutoFit/>
          </a:bodyPr>
          <a:lstStyle/>
          <a:p>
            <a:r>
              <a:rPr lang="en-US" sz="1600" b="1" dirty="0">
                <a:solidFill>
                  <a:srgbClr val="FC0128"/>
                </a:solidFill>
              </a:rPr>
              <a:t>Inertial Confinement Fusion (ICF)</a:t>
            </a:r>
          </a:p>
        </p:txBody>
      </p:sp>
      <p:pic>
        <p:nvPicPr>
          <p:cNvPr id="78" name="Picture 30"/>
          <p:cNvPicPr>
            <a:picLocks noChangeAspect="1" noChangeArrowheads="1"/>
          </p:cNvPicPr>
          <p:nvPr/>
        </p:nvPicPr>
        <p:blipFill>
          <a:blip r:embed="rId6"/>
          <a:srcRect l="28780" t="5733" r="22525" b="5473"/>
          <a:stretch>
            <a:fillRect/>
          </a:stretch>
        </p:blipFill>
        <p:spPr bwMode="auto">
          <a:xfrm>
            <a:off x="468202" y="4267200"/>
            <a:ext cx="1408112" cy="1981200"/>
          </a:xfrm>
          <a:prstGeom prst="rect">
            <a:avLst/>
          </a:prstGeom>
          <a:noFill/>
          <a:ln w="9525">
            <a:noFill/>
            <a:miter lim="800000"/>
            <a:headEnd/>
            <a:tailEnd/>
          </a:ln>
        </p:spPr>
      </p:pic>
      <p:grpSp>
        <p:nvGrpSpPr>
          <p:cNvPr id="79" name="Group 78"/>
          <p:cNvGrpSpPr/>
          <p:nvPr/>
        </p:nvGrpSpPr>
        <p:grpSpPr>
          <a:xfrm>
            <a:off x="3629574" y="4219880"/>
            <a:ext cx="795337" cy="1644650"/>
            <a:chOff x="3908170" y="4219880"/>
            <a:chExt cx="795337" cy="1644650"/>
          </a:xfrm>
        </p:grpSpPr>
        <p:grpSp>
          <p:nvGrpSpPr>
            <p:cNvPr id="80" name="Group 78"/>
            <p:cNvGrpSpPr>
              <a:grpSpLocks/>
            </p:cNvGrpSpPr>
            <p:nvPr/>
          </p:nvGrpSpPr>
          <p:grpSpPr bwMode="auto">
            <a:xfrm>
              <a:off x="3908170" y="4511980"/>
              <a:ext cx="795337" cy="1073150"/>
              <a:chOff x="5948356" y="3423057"/>
              <a:chExt cx="1792533" cy="2139411"/>
            </a:xfrm>
          </p:grpSpPr>
          <p:sp>
            <p:nvSpPr>
              <p:cNvPr id="84" name="Line 12"/>
              <p:cNvSpPr>
                <a:spLocks noChangeShapeType="1"/>
              </p:cNvSpPr>
              <p:nvPr/>
            </p:nvSpPr>
            <p:spPr bwMode="auto">
              <a:xfrm>
                <a:off x="5948356"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5" name="Line 13"/>
              <p:cNvSpPr>
                <a:spLocks noChangeShapeType="1"/>
              </p:cNvSpPr>
              <p:nvPr/>
            </p:nvSpPr>
            <p:spPr bwMode="auto">
              <a:xfrm>
                <a:off x="7740889"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6" name="Oval 15"/>
              <p:cNvSpPr>
                <a:spLocks noChangeArrowheads="1"/>
              </p:cNvSpPr>
              <p:nvPr/>
            </p:nvSpPr>
            <p:spPr bwMode="auto">
              <a:xfrm>
                <a:off x="5952816" y="5205900"/>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7" name="Rectangle 31"/>
              <p:cNvSpPr>
                <a:spLocks noChangeArrowheads="1"/>
              </p:cNvSpPr>
              <p:nvPr/>
            </p:nvSpPr>
            <p:spPr bwMode="auto">
              <a:xfrm>
                <a:off x="5955790" y="3608771"/>
                <a:ext cx="1782128" cy="1779871"/>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a:p>
            </p:txBody>
          </p:sp>
          <p:sp>
            <p:nvSpPr>
              <p:cNvPr id="89" name="Oval 11"/>
              <p:cNvSpPr>
                <a:spLocks noChangeArrowheads="1"/>
              </p:cNvSpPr>
              <p:nvPr/>
            </p:nvSpPr>
            <p:spPr bwMode="auto">
              <a:xfrm>
                <a:off x="5952816" y="3423057"/>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90" name="Oval 14"/>
              <p:cNvSpPr>
                <a:spLocks noChangeArrowheads="1"/>
              </p:cNvSpPr>
              <p:nvPr/>
            </p:nvSpPr>
            <p:spPr bwMode="auto">
              <a:xfrm>
                <a:off x="6206981" y="3516657"/>
                <a:ext cx="1264881" cy="163427"/>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a:p>
            </p:txBody>
          </p:sp>
        </p:grpSp>
        <p:cxnSp>
          <p:nvCxnSpPr>
            <p:cNvPr id="82" name="Straight Connector 81"/>
            <p:cNvCxnSpPr/>
            <p:nvPr/>
          </p:nvCxnSpPr>
          <p:spPr>
            <a:xfrm rot="16200000" flipV="1">
              <a:off x="4182807" y="5724831"/>
              <a:ext cx="274637"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rot="5400000" flipH="1">
              <a:off x="4081207" y="4429430"/>
              <a:ext cx="4318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1" name="TextBox 89"/>
          <p:cNvSpPr txBox="1">
            <a:spLocks noChangeArrowheads="1"/>
          </p:cNvSpPr>
          <p:nvPr/>
        </p:nvSpPr>
        <p:spPr bwMode="auto">
          <a:xfrm>
            <a:off x="4037318" y="5797550"/>
            <a:ext cx="1746250" cy="641350"/>
          </a:xfrm>
          <a:prstGeom prst="rect">
            <a:avLst/>
          </a:prstGeom>
          <a:noFill/>
          <a:ln w="9525">
            <a:noFill/>
            <a:miter lim="800000"/>
            <a:headEnd/>
            <a:tailEnd/>
          </a:ln>
        </p:spPr>
        <p:txBody>
          <a:bodyPr wrap="none">
            <a:prstTxWarp prst="textNoShape">
              <a:avLst/>
            </a:prstTxWarp>
            <a:spAutoFit/>
          </a:bodyPr>
          <a:lstStyle/>
          <a:p>
            <a:r>
              <a:rPr lang="en-US" dirty="0"/>
              <a:t>Direct-drive</a:t>
            </a:r>
          </a:p>
          <a:p>
            <a:r>
              <a:rPr lang="en-US" dirty="0"/>
              <a:t>(magnetic field)</a:t>
            </a:r>
          </a:p>
        </p:txBody>
      </p:sp>
      <p:pic>
        <p:nvPicPr>
          <p:cNvPr id="92" name="Picture 1"/>
          <p:cNvPicPr>
            <a:picLocks noChangeAspect="1" noChangeArrowheads="1"/>
          </p:cNvPicPr>
          <p:nvPr/>
        </p:nvPicPr>
        <p:blipFill>
          <a:blip r:embed="rId7" cstate="print">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4520101" y="4211475"/>
            <a:ext cx="1568019" cy="1614137"/>
          </a:xfrm>
          <a:prstGeom prst="rect">
            <a:avLst/>
          </a:prstGeom>
          <a:noFill/>
          <a:ln w="9525">
            <a:noFill/>
            <a:miter lim="800000"/>
            <a:headEnd/>
            <a:tailEnd/>
          </a:ln>
        </p:spPr>
      </p:pic>
      <p:pic>
        <p:nvPicPr>
          <p:cNvPr id="93" name="Picture 9"/>
          <p:cNvPicPr>
            <a:picLocks noChangeAspect="1" noChangeArrowheads="1"/>
          </p:cNvPicPr>
          <p:nvPr/>
        </p:nvPicPr>
        <p:blipFill>
          <a:blip r:embed="rId8"/>
          <a:srcRect/>
          <a:stretch>
            <a:fillRect/>
          </a:stretch>
        </p:blipFill>
        <p:spPr bwMode="auto">
          <a:xfrm>
            <a:off x="1723547" y="4486275"/>
            <a:ext cx="1447800" cy="720725"/>
          </a:xfrm>
          <a:prstGeom prst="rect">
            <a:avLst/>
          </a:prstGeom>
          <a:noFill/>
          <a:ln w="9525">
            <a:noFill/>
            <a:miter lim="800000"/>
            <a:headEnd/>
            <a:tailEnd/>
          </a:ln>
        </p:spPr>
      </p:pic>
      <p:sp>
        <p:nvSpPr>
          <p:cNvPr id="94" name="TextBox 88"/>
          <p:cNvSpPr txBox="1">
            <a:spLocks noChangeArrowheads="1"/>
          </p:cNvSpPr>
          <p:nvPr/>
        </p:nvSpPr>
        <p:spPr bwMode="auto">
          <a:xfrm>
            <a:off x="1763234" y="5378450"/>
            <a:ext cx="1504950" cy="641350"/>
          </a:xfrm>
          <a:prstGeom prst="rect">
            <a:avLst/>
          </a:prstGeom>
          <a:noFill/>
          <a:ln w="9525">
            <a:noFill/>
            <a:miter lim="800000"/>
            <a:headEnd/>
            <a:tailEnd/>
          </a:ln>
        </p:spPr>
        <p:txBody>
          <a:bodyPr wrap="none">
            <a:prstTxWarp prst="textNoShape">
              <a:avLst/>
            </a:prstTxWarp>
            <a:spAutoFit/>
          </a:bodyPr>
          <a:lstStyle/>
          <a:p>
            <a:r>
              <a:rPr lang="en-US"/>
              <a:t>Indirect-drive</a:t>
            </a:r>
          </a:p>
          <a:p>
            <a:r>
              <a:rPr lang="en-US"/>
              <a:t>(x-rays)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25600" y="-25400"/>
            <a:ext cx="7112000" cy="1066800"/>
          </a:xfrm>
        </p:spPr>
        <p:txBody>
          <a:bodyPr/>
          <a:lstStyle/>
          <a:p>
            <a:pPr eaLnBrk="1" hangingPunct="1"/>
            <a:r>
              <a:rPr lang="en-US" sz="2400">
                <a:solidFill>
                  <a:schemeClr val="bg1"/>
                </a:solidFill>
                <a:ea typeface="ＭＳ Ｐゴシック" pitchFamily="-112" charset="-128"/>
                <a:cs typeface="ＭＳ Ｐゴシック" pitchFamily="-112" charset="-128"/>
              </a:rPr>
              <a:t>Wire arrays are a “simple” extension</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of the two wire problem</a:t>
            </a:r>
          </a:p>
        </p:txBody>
      </p:sp>
      <p:pic>
        <p:nvPicPr>
          <p:cNvPr id="70659" name="Picture 4" descr="Sinars_PlenaryTalk_ICOPS2006 5"/>
          <p:cNvPicPr>
            <a:picLocks noChangeAspect="1" noChangeArrowheads="1"/>
          </p:cNvPicPr>
          <p:nvPr/>
        </p:nvPicPr>
        <p:blipFill>
          <a:blip r:embed="rId3"/>
          <a:srcRect l="5455" t="25842" r="4546" b="12923"/>
          <a:stretch>
            <a:fillRect/>
          </a:stretch>
        </p:blipFill>
        <p:spPr bwMode="auto">
          <a:xfrm>
            <a:off x="92075" y="1560513"/>
            <a:ext cx="9051925" cy="47672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778250" y="2000250"/>
            <a:ext cx="2890838" cy="1624013"/>
          </a:xfrm>
          <a:prstGeom prst="rect">
            <a:avLst/>
          </a:prstGeom>
          <a:noFill/>
          <a:ln w="12700">
            <a:noFill/>
            <a:miter lim="800000"/>
            <a:headEnd/>
            <a:tailEnd/>
          </a:ln>
        </p:spPr>
        <p:txBody>
          <a:bodyPr wrap="none" lIns="79284" tIns="38947" rIns="79284" bIns="38947">
            <a:prstTxWarp prst="textNoShape">
              <a:avLst/>
            </a:prstTxWarp>
            <a:spAutoFit/>
          </a:bodyPr>
          <a:lstStyle/>
          <a:p>
            <a:pPr algn="ctr" defTabSz="801688">
              <a:lnSpc>
                <a:spcPct val="90000"/>
              </a:lnSpc>
            </a:pPr>
            <a:r>
              <a:rPr lang="en-US" sz="1600" b="1">
                <a:solidFill>
                  <a:srgbClr val="000000"/>
                </a:solidFill>
              </a:rPr>
              <a:t>kinetic and magnetic energy</a:t>
            </a:r>
          </a:p>
          <a:p>
            <a:pPr algn="ctr" defTabSz="801688">
              <a:lnSpc>
                <a:spcPct val="90000"/>
              </a:lnSpc>
            </a:pPr>
            <a:endParaRPr lang="en-US" sz="1600" b="1">
              <a:solidFill>
                <a:srgbClr val="000000"/>
              </a:solidFill>
            </a:endParaRPr>
          </a:p>
          <a:p>
            <a:pPr algn="ctr" defTabSz="801688">
              <a:lnSpc>
                <a:spcPct val="90000"/>
              </a:lnSpc>
            </a:pPr>
            <a:endParaRPr lang="en-US" sz="1600" b="1">
              <a:solidFill>
                <a:srgbClr val="000000"/>
              </a:solidFill>
            </a:endParaRPr>
          </a:p>
          <a:p>
            <a:pPr algn="ctr" defTabSz="801688">
              <a:lnSpc>
                <a:spcPct val="90000"/>
              </a:lnSpc>
            </a:pPr>
            <a:r>
              <a:rPr lang="en-US" sz="1600" b="1">
                <a:solidFill>
                  <a:srgbClr val="000000"/>
                </a:solidFill>
              </a:rPr>
              <a:t>internal energy</a:t>
            </a:r>
          </a:p>
          <a:p>
            <a:pPr algn="ctr" defTabSz="801688">
              <a:lnSpc>
                <a:spcPct val="90000"/>
              </a:lnSpc>
            </a:pPr>
            <a:endParaRPr lang="en-US" sz="1600" b="1">
              <a:solidFill>
                <a:srgbClr val="000000"/>
              </a:solidFill>
            </a:endParaRPr>
          </a:p>
          <a:p>
            <a:pPr algn="ctr" defTabSz="801688">
              <a:lnSpc>
                <a:spcPct val="90000"/>
              </a:lnSpc>
            </a:pPr>
            <a:endParaRPr lang="en-US" sz="1600" b="1">
              <a:solidFill>
                <a:srgbClr val="000000"/>
              </a:solidFill>
            </a:endParaRPr>
          </a:p>
          <a:p>
            <a:pPr algn="ctr" defTabSz="801688">
              <a:lnSpc>
                <a:spcPct val="90000"/>
              </a:lnSpc>
            </a:pPr>
            <a:r>
              <a:rPr lang="en-US" sz="1600" b="1">
                <a:solidFill>
                  <a:srgbClr val="000000"/>
                </a:solidFill>
              </a:rPr>
              <a:t>x rays</a:t>
            </a:r>
          </a:p>
        </p:txBody>
      </p:sp>
      <p:sp>
        <p:nvSpPr>
          <p:cNvPr id="72707" name="Rectangle 3"/>
          <p:cNvSpPr>
            <a:spLocks noGrp="1" noChangeArrowheads="1"/>
          </p:cNvSpPr>
          <p:nvPr>
            <p:ph type="title"/>
          </p:nvPr>
        </p:nvSpPr>
        <p:spPr>
          <a:xfrm>
            <a:off x="1295400" y="34925"/>
            <a:ext cx="7848600" cy="914400"/>
          </a:xfrm>
        </p:spPr>
        <p:txBody>
          <a:bodyPr/>
          <a:lstStyle/>
          <a:p>
            <a:pPr eaLnBrk="1" hangingPunct="1"/>
            <a:r>
              <a:rPr lang="en-US" sz="2400">
                <a:solidFill>
                  <a:schemeClr val="bg1"/>
                </a:solidFill>
                <a:ea typeface="ＭＳ Ｐゴシック" pitchFamily="-112" charset="-128"/>
                <a:cs typeface="ＭＳ Ｐゴシック" pitchFamily="-112" charset="-128"/>
              </a:rPr>
              <a:t>Magnetically-driven fast z-pinch </a:t>
            </a:r>
            <a:r>
              <a:rPr lang="en-US" sz="2400" smtClean="0">
                <a:solidFill>
                  <a:schemeClr val="bg1"/>
                </a:solidFill>
                <a:ea typeface="ＭＳ Ｐゴシック" pitchFamily="-112" charset="-128"/>
                <a:cs typeface="ＭＳ Ｐゴシック" pitchFamily="-112" charset="-128"/>
              </a:rPr>
              <a:t>implosions</a:t>
            </a:r>
            <a:br>
              <a:rPr lang="en-US" sz="2400" smtClean="0">
                <a:solidFill>
                  <a:schemeClr val="bg1"/>
                </a:solidFill>
                <a:ea typeface="ＭＳ Ｐゴシック" pitchFamily="-112" charset="-128"/>
                <a:cs typeface="ＭＳ Ｐゴシック" pitchFamily="-112" charset="-128"/>
              </a:rPr>
            </a:br>
            <a:r>
              <a:rPr lang="en-US" sz="2400" smtClean="0">
                <a:solidFill>
                  <a:schemeClr val="bg1"/>
                </a:solidFill>
                <a:ea typeface="ＭＳ Ｐゴシック" pitchFamily="-112" charset="-128"/>
                <a:cs typeface="ＭＳ Ｐゴシック" pitchFamily="-112" charset="-128"/>
              </a:rPr>
              <a:t>efficiently </a:t>
            </a:r>
            <a:r>
              <a:rPr lang="en-US" sz="2400">
                <a:solidFill>
                  <a:schemeClr val="bg1"/>
                </a:solidFill>
                <a:ea typeface="ＭＳ Ｐゴシック" pitchFamily="-112" charset="-128"/>
                <a:cs typeface="ＭＳ Ｐゴシック" pitchFamily="-112" charset="-128"/>
              </a:rPr>
              <a:t>convert electrical energy into radiation</a:t>
            </a:r>
          </a:p>
        </p:txBody>
      </p:sp>
      <p:grpSp>
        <p:nvGrpSpPr>
          <p:cNvPr id="72708" name="Group 4"/>
          <p:cNvGrpSpPr>
            <a:grpSpLocks/>
          </p:cNvGrpSpPr>
          <p:nvPr/>
        </p:nvGrpSpPr>
        <p:grpSpPr bwMode="auto">
          <a:xfrm>
            <a:off x="152400" y="1498600"/>
            <a:ext cx="2990850" cy="1619250"/>
            <a:chOff x="1541" y="854"/>
            <a:chExt cx="2149" cy="1164"/>
          </a:xfrm>
        </p:grpSpPr>
        <p:sp>
          <p:nvSpPr>
            <p:cNvPr id="72733" name="Rectangle 5"/>
            <p:cNvSpPr>
              <a:spLocks noChangeArrowheads="1"/>
            </p:cNvSpPr>
            <p:nvPr/>
          </p:nvSpPr>
          <p:spPr bwMode="auto">
            <a:xfrm>
              <a:off x="2124" y="869"/>
              <a:ext cx="776" cy="224"/>
            </a:xfrm>
            <a:prstGeom prst="rect">
              <a:avLst/>
            </a:prstGeom>
            <a:noFill/>
            <a:ln w="12700">
              <a:noFill/>
              <a:miter lim="800000"/>
              <a:headEnd/>
              <a:tailEnd/>
            </a:ln>
          </p:spPr>
          <p:txBody>
            <a:bodyPr lIns="63522" tIns="31205" rIns="63522" bIns="31205">
              <a:prstTxWarp prst="textNoShape">
                <a:avLst/>
              </a:prstTxWarp>
              <a:spAutoFit/>
            </a:bodyPr>
            <a:lstStyle/>
            <a:p>
              <a:pPr defTabSz="801688">
                <a:lnSpc>
                  <a:spcPct val="90000"/>
                </a:lnSpc>
              </a:pPr>
              <a:r>
                <a:rPr lang="en-US" b="1" i="1"/>
                <a:t>Current</a:t>
              </a:r>
            </a:p>
          </p:txBody>
        </p:sp>
        <p:sp>
          <p:nvSpPr>
            <p:cNvPr id="72734" name="Rectangle 6" descr="50%"/>
            <p:cNvSpPr>
              <a:spLocks noChangeArrowheads="1"/>
            </p:cNvSpPr>
            <p:nvPr/>
          </p:nvSpPr>
          <p:spPr bwMode="auto">
            <a:xfrm>
              <a:off x="2125" y="1214"/>
              <a:ext cx="815" cy="527"/>
            </a:xfrm>
            <a:prstGeom prst="rect">
              <a:avLst/>
            </a:prstGeom>
            <a:pattFill prst="pct50">
              <a:fgClr>
                <a:srgbClr val="F76681"/>
              </a:fgClr>
              <a:bgClr>
                <a:schemeClr val="bg1"/>
              </a:bgClr>
            </a:pattFill>
            <a:ln w="12700">
              <a:noFill/>
              <a:miter lim="800000"/>
              <a:headEnd/>
              <a:tailEnd/>
            </a:ln>
          </p:spPr>
          <p:txBody>
            <a:bodyPr lIns="63522" tIns="31205" rIns="63522" bIns="31205">
              <a:prstTxWarp prst="textNoShape">
                <a:avLst/>
              </a:prstTxWarp>
              <a:spAutoFit/>
            </a:bodyPr>
            <a:lstStyle/>
            <a:p>
              <a:endParaRPr lang="en-US"/>
            </a:p>
          </p:txBody>
        </p:sp>
        <p:sp>
          <p:nvSpPr>
            <p:cNvPr id="72735" name="Oval 7" descr="50%"/>
            <p:cNvSpPr>
              <a:spLocks noChangeArrowheads="1"/>
            </p:cNvSpPr>
            <p:nvPr/>
          </p:nvSpPr>
          <p:spPr bwMode="auto">
            <a:xfrm>
              <a:off x="2133" y="1126"/>
              <a:ext cx="799" cy="114"/>
            </a:xfrm>
            <a:prstGeom prst="ellipse">
              <a:avLst/>
            </a:prstGeom>
            <a:pattFill prst="pct50">
              <a:fgClr>
                <a:srgbClr val="F76681"/>
              </a:fgClr>
              <a:bgClr>
                <a:schemeClr val="bg1"/>
              </a:bgClr>
            </a:pattFill>
            <a:ln w="25400">
              <a:solidFill>
                <a:schemeClr val="hlink"/>
              </a:solidFill>
              <a:round/>
              <a:headEnd/>
              <a:tailEnd/>
            </a:ln>
          </p:spPr>
          <p:txBody>
            <a:bodyPr lIns="63522" tIns="31205" rIns="63522" bIns="31205">
              <a:prstTxWarp prst="textNoShape">
                <a:avLst/>
              </a:prstTxWarp>
              <a:spAutoFit/>
            </a:bodyPr>
            <a:lstStyle/>
            <a:p>
              <a:endParaRPr lang="en-US"/>
            </a:p>
          </p:txBody>
        </p:sp>
        <p:sp>
          <p:nvSpPr>
            <p:cNvPr id="72736" name="Oval 8" descr="50%"/>
            <p:cNvSpPr>
              <a:spLocks noChangeArrowheads="1"/>
            </p:cNvSpPr>
            <p:nvPr/>
          </p:nvSpPr>
          <p:spPr bwMode="auto">
            <a:xfrm>
              <a:off x="2133" y="1714"/>
              <a:ext cx="799" cy="114"/>
            </a:xfrm>
            <a:prstGeom prst="ellipse">
              <a:avLst/>
            </a:prstGeom>
            <a:pattFill prst="pct50">
              <a:fgClr>
                <a:srgbClr val="F76681"/>
              </a:fgClr>
              <a:bgClr>
                <a:schemeClr val="bg1"/>
              </a:bgClr>
            </a:pattFill>
            <a:ln w="25400">
              <a:solidFill>
                <a:schemeClr val="hlink"/>
              </a:solidFill>
              <a:round/>
              <a:headEnd/>
              <a:tailEnd/>
            </a:ln>
          </p:spPr>
          <p:txBody>
            <a:bodyPr lIns="63522" tIns="31205" rIns="63522" bIns="31205">
              <a:prstTxWarp prst="textNoShape">
                <a:avLst/>
              </a:prstTxWarp>
              <a:spAutoFit/>
            </a:bodyPr>
            <a:lstStyle/>
            <a:p>
              <a:endParaRPr lang="en-US"/>
            </a:p>
          </p:txBody>
        </p:sp>
        <p:sp>
          <p:nvSpPr>
            <p:cNvPr id="72737" name="Line 9"/>
            <p:cNvSpPr>
              <a:spLocks noChangeShapeType="1"/>
            </p:cNvSpPr>
            <p:nvPr/>
          </p:nvSpPr>
          <p:spPr bwMode="auto">
            <a:xfrm>
              <a:off x="2940" y="1191"/>
              <a:ext cx="0" cy="573"/>
            </a:xfrm>
            <a:prstGeom prst="line">
              <a:avLst/>
            </a:prstGeom>
            <a:noFill/>
            <a:ln w="25400">
              <a:solidFill>
                <a:schemeClr val="hlink"/>
              </a:solidFill>
              <a:round/>
              <a:headEnd/>
              <a:tailEnd/>
            </a:ln>
          </p:spPr>
          <p:txBody>
            <a:bodyPr lIns="63522" tIns="31205" rIns="63522" bIns="31205">
              <a:prstTxWarp prst="textNoShape">
                <a:avLst/>
              </a:prstTxWarp>
              <a:spAutoFit/>
            </a:bodyPr>
            <a:lstStyle/>
            <a:p>
              <a:endParaRPr lang="en-US"/>
            </a:p>
          </p:txBody>
        </p:sp>
        <p:sp>
          <p:nvSpPr>
            <p:cNvPr id="72738" name="Line 10"/>
            <p:cNvSpPr>
              <a:spLocks noChangeShapeType="1"/>
            </p:cNvSpPr>
            <p:nvPr/>
          </p:nvSpPr>
          <p:spPr bwMode="auto">
            <a:xfrm>
              <a:off x="2125" y="1191"/>
              <a:ext cx="0" cy="573"/>
            </a:xfrm>
            <a:prstGeom prst="line">
              <a:avLst/>
            </a:prstGeom>
            <a:noFill/>
            <a:ln w="25400">
              <a:solidFill>
                <a:schemeClr val="hlink"/>
              </a:solidFill>
              <a:round/>
              <a:headEnd/>
              <a:tailEnd/>
            </a:ln>
          </p:spPr>
          <p:txBody>
            <a:bodyPr lIns="63522" tIns="31205" rIns="63522" bIns="31205">
              <a:prstTxWarp prst="textNoShape">
                <a:avLst/>
              </a:prstTxWarp>
              <a:spAutoFit/>
            </a:bodyPr>
            <a:lstStyle/>
            <a:p>
              <a:endParaRPr lang="en-US"/>
            </a:p>
          </p:txBody>
        </p:sp>
        <p:sp>
          <p:nvSpPr>
            <p:cNvPr id="72739" name="Line 11"/>
            <p:cNvSpPr>
              <a:spLocks noChangeShapeType="1"/>
            </p:cNvSpPr>
            <p:nvPr/>
          </p:nvSpPr>
          <p:spPr bwMode="auto">
            <a:xfrm>
              <a:off x="2055" y="854"/>
              <a:ext cx="0" cy="807"/>
            </a:xfrm>
            <a:prstGeom prst="line">
              <a:avLst/>
            </a:prstGeom>
            <a:noFill/>
            <a:ln w="25400">
              <a:solidFill>
                <a:schemeClr val="tx1"/>
              </a:solidFill>
              <a:round/>
              <a:headEnd type="triangle" w="med" len="med"/>
              <a:tailEnd/>
            </a:ln>
          </p:spPr>
          <p:txBody>
            <a:bodyPr lIns="63522" tIns="31205" rIns="63522" bIns="31205">
              <a:prstTxWarp prst="textNoShape">
                <a:avLst/>
              </a:prstTxWarp>
              <a:spAutoFit/>
            </a:bodyPr>
            <a:lstStyle/>
            <a:p>
              <a:endParaRPr lang="en-US"/>
            </a:p>
          </p:txBody>
        </p:sp>
        <p:sp>
          <p:nvSpPr>
            <p:cNvPr id="72740" name="Oval 12"/>
            <p:cNvSpPr>
              <a:spLocks noChangeArrowheads="1"/>
            </p:cNvSpPr>
            <p:nvPr/>
          </p:nvSpPr>
          <p:spPr bwMode="auto">
            <a:xfrm>
              <a:off x="1941" y="1317"/>
              <a:ext cx="1135" cy="128"/>
            </a:xfrm>
            <a:prstGeom prst="ellipse">
              <a:avLst/>
            </a:prstGeom>
            <a:noFill/>
            <a:ln w="25400">
              <a:solidFill>
                <a:srgbClr val="114FFB"/>
              </a:solidFill>
              <a:round/>
              <a:headEnd/>
              <a:tailEnd/>
            </a:ln>
          </p:spPr>
          <p:txBody>
            <a:bodyPr lIns="63522" tIns="31205" rIns="63522" bIns="31205">
              <a:prstTxWarp prst="textNoShape">
                <a:avLst/>
              </a:prstTxWarp>
              <a:spAutoFit/>
            </a:bodyPr>
            <a:lstStyle/>
            <a:p>
              <a:endParaRPr lang="en-US"/>
            </a:p>
          </p:txBody>
        </p:sp>
        <p:sp>
          <p:nvSpPr>
            <p:cNvPr id="72741" name="Oval 13"/>
            <p:cNvSpPr>
              <a:spLocks noChangeArrowheads="1"/>
            </p:cNvSpPr>
            <p:nvPr/>
          </p:nvSpPr>
          <p:spPr bwMode="auto">
            <a:xfrm>
              <a:off x="1941" y="1413"/>
              <a:ext cx="1135" cy="128"/>
            </a:xfrm>
            <a:prstGeom prst="ellipse">
              <a:avLst/>
            </a:prstGeom>
            <a:noFill/>
            <a:ln w="25400">
              <a:solidFill>
                <a:srgbClr val="114FFB"/>
              </a:solidFill>
              <a:round/>
              <a:headEnd/>
              <a:tailEnd/>
            </a:ln>
          </p:spPr>
          <p:txBody>
            <a:bodyPr lIns="63522" tIns="31205" rIns="63522" bIns="31205">
              <a:prstTxWarp prst="textNoShape">
                <a:avLst/>
              </a:prstTxWarp>
              <a:spAutoFit/>
            </a:bodyPr>
            <a:lstStyle/>
            <a:p>
              <a:endParaRPr lang="en-US"/>
            </a:p>
          </p:txBody>
        </p:sp>
        <p:sp>
          <p:nvSpPr>
            <p:cNvPr id="72742" name="Oval 14"/>
            <p:cNvSpPr>
              <a:spLocks noChangeArrowheads="1"/>
            </p:cNvSpPr>
            <p:nvPr/>
          </p:nvSpPr>
          <p:spPr bwMode="auto">
            <a:xfrm>
              <a:off x="1941" y="1509"/>
              <a:ext cx="1135" cy="128"/>
            </a:xfrm>
            <a:prstGeom prst="ellipse">
              <a:avLst/>
            </a:prstGeom>
            <a:noFill/>
            <a:ln w="25400">
              <a:solidFill>
                <a:srgbClr val="114FFB"/>
              </a:solidFill>
              <a:round/>
              <a:headEnd/>
              <a:tailEnd/>
            </a:ln>
          </p:spPr>
          <p:txBody>
            <a:bodyPr lIns="63522" tIns="31205" rIns="63522" bIns="31205">
              <a:prstTxWarp prst="textNoShape">
                <a:avLst/>
              </a:prstTxWarp>
              <a:spAutoFit/>
            </a:bodyPr>
            <a:lstStyle/>
            <a:p>
              <a:endParaRPr lang="en-US"/>
            </a:p>
          </p:txBody>
        </p:sp>
        <p:sp>
          <p:nvSpPr>
            <p:cNvPr id="72743" name="Rectangle 15"/>
            <p:cNvSpPr>
              <a:spLocks noChangeArrowheads="1"/>
            </p:cNvSpPr>
            <p:nvPr/>
          </p:nvSpPr>
          <p:spPr bwMode="auto">
            <a:xfrm>
              <a:off x="2963" y="1172"/>
              <a:ext cx="727" cy="205"/>
            </a:xfrm>
            <a:prstGeom prst="rect">
              <a:avLst/>
            </a:prstGeom>
            <a:noFill/>
            <a:ln w="12700">
              <a:noFill/>
              <a:miter lim="800000"/>
              <a:headEnd/>
              <a:tailEnd/>
            </a:ln>
          </p:spPr>
          <p:txBody>
            <a:bodyPr lIns="63522" tIns="31205" rIns="63522" bIns="31205">
              <a:prstTxWarp prst="textNoShape">
                <a:avLst/>
              </a:prstTxWarp>
              <a:spAutoFit/>
            </a:bodyPr>
            <a:lstStyle/>
            <a:p>
              <a:pPr defTabSz="801688">
                <a:lnSpc>
                  <a:spcPct val="90000"/>
                </a:lnSpc>
              </a:pPr>
              <a:r>
                <a:rPr lang="en-US" sz="1600" b="1" i="1">
                  <a:solidFill>
                    <a:srgbClr val="063DE8"/>
                  </a:solidFill>
                </a:rPr>
                <a:t>B-Field</a:t>
              </a:r>
            </a:p>
          </p:txBody>
        </p:sp>
        <p:sp>
          <p:nvSpPr>
            <p:cNvPr id="72744" name="Line 16"/>
            <p:cNvSpPr>
              <a:spLocks noChangeShapeType="1"/>
            </p:cNvSpPr>
            <p:nvPr/>
          </p:nvSpPr>
          <p:spPr bwMode="auto">
            <a:xfrm>
              <a:off x="1726" y="1749"/>
              <a:ext cx="367" cy="0"/>
            </a:xfrm>
            <a:prstGeom prst="line">
              <a:avLst/>
            </a:prstGeom>
            <a:noFill/>
            <a:ln w="25400">
              <a:solidFill>
                <a:schemeClr val="tx1"/>
              </a:solidFill>
              <a:round/>
              <a:headEnd/>
              <a:tailEnd type="triangle" w="med" len="med"/>
            </a:ln>
          </p:spPr>
          <p:txBody>
            <a:bodyPr lIns="63522" tIns="31205" rIns="63522" bIns="31205">
              <a:prstTxWarp prst="textNoShape">
                <a:avLst/>
              </a:prstTxWarp>
              <a:spAutoFit/>
            </a:bodyPr>
            <a:lstStyle/>
            <a:p>
              <a:endParaRPr lang="en-US"/>
            </a:p>
          </p:txBody>
        </p:sp>
        <p:sp>
          <p:nvSpPr>
            <p:cNvPr id="72745" name="Rectangle 17"/>
            <p:cNvSpPr>
              <a:spLocks noChangeArrowheads="1"/>
            </p:cNvSpPr>
            <p:nvPr/>
          </p:nvSpPr>
          <p:spPr bwMode="auto">
            <a:xfrm>
              <a:off x="1541" y="1814"/>
              <a:ext cx="967" cy="204"/>
            </a:xfrm>
            <a:prstGeom prst="rect">
              <a:avLst/>
            </a:prstGeom>
            <a:noFill/>
            <a:ln w="12700">
              <a:noFill/>
              <a:miter lim="800000"/>
              <a:headEnd/>
              <a:tailEnd/>
            </a:ln>
          </p:spPr>
          <p:txBody>
            <a:bodyPr lIns="63522" tIns="31205" rIns="63522" bIns="31205">
              <a:prstTxWarp prst="textNoShape">
                <a:avLst/>
              </a:prstTxWarp>
              <a:spAutoFit/>
            </a:bodyPr>
            <a:lstStyle/>
            <a:p>
              <a:pPr defTabSz="801688">
                <a:lnSpc>
                  <a:spcPct val="90000"/>
                </a:lnSpc>
              </a:pPr>
              <a:r>
                <a:rPr lang="en-US" sz="1600" b="1" i="1"/>
                <a:t>JxB Force</a:t>
              </a:r>
            </a:p>
          </p:txBody>
        </p:sp>
        <p:sp>
          <p:nvSpPr>
            <p:cNvPr id="72746" name="Oval 18" descr="50%"/>
            <p:cNvSpPr>
              <a:spLocks noChangeArrowheads="1"/>
            </p:cNvSpPr>
            <p:nvPr/>
          </p:nvSpPr>
          <p:spPr bwMode="auto">
            <a:xfrm>
              <a:off x="2127" y="1325"/>
              <a:ext cx="799" cy="24"/>
            </a:xfrm>
            <a:prstGeom prst="ellipse">
              <a:avLst/>
            </a:prstGeom>
            <a:pattFill prst="pct50">
              <a:fgClr>
                <a:srgbClr val="F76681"/>
              </a:fgClr>
              <a:bgClr>
                <a:schemeClr val="bg1"/>
              </a:bgClr>
            </a:pattFill>
            <a:ln w="12700">
              <a:noFill/>
              <a:round/>
              <a:headEnd/>
              <a:tailEnd/>
            </a:ln>
          </p:spPr>
          <p:txBody>
            <a:bodyPr lIns="63522" tIns="31205" rIns="63522" bIns="31205">
              <a:prstTxWarp prst="textNoShape">
                <a:avLst/>
              </a:prstTxWarp>
              <a:spAutoFit/>
            </a:bodyPr>
            <a:lstStyle/>
            <a:p>
              <a:endParaRPr lang="en-US"/>
            </a:p>
          </p:txBody>
        </p:sp>
        <p:sp>
          <p:nvSpPr>
            <p:cNvPr id="72747" name="Oval 19" descr="50%"/>
            <p:cNvSpPr>
              <a:spLocks noChangeArrowheads="1"/>
            </p:cNvSpPr>
            <p:nvPr/>
          </p:nvSpPr>
          <p:spPr bwMode="auto">
            <a:xfrm>
              <a:off x="2135" y="1301"/>
              <a:ext cx="807" cy="56"/>
            </a:xfrm>
            <a:prstGeom prst="ellipse">
              <a:avLst/>
            </a:prstGeom>
            <a:pattFill prst="pct50">
              <a:fgClr>
                <a:srgbClr val="F76681"/>
              </a:fgClr>
              <a:bgClr>
                <a:schemeClr val="bg1"/>
              </a:bgClr>
            </a:pattFill>
            <a:ln w="12700">
              <a:noFill/>
              <a:round/>
              <a:headEnd/>
              <a:tailEnd/>
            </a:ln>
          </p:spPr>
          <p:txBody>
            <a:bodyPr lIns="63522" tIns="31205" rIns="63522" bIns="31205">
              <a:prstTxWarp prst="textNoShape">
                <a:avLst/>
              </a:prstTxWarp>
              <a:spAutoFit/>
            </a:bodyPr>
            <a:lstStyle/>
            <a:p>
              <a:endParaRPr lang="en-US"/>
            </a:p>
          </p:txBody>
        </p:sp>
        <p:sp>
          <p:nvSpPr>
            <p:cNvPr id="72748" name="Oval 20" descr="50%"/>
            <p:cNvSpPr>
              <a:spLocks noChangeArrowheads="1"/>
            </p:cNvSpPr>
            <p:nvPr/>
          </p:nvSpPr>
          <p:spPr bwMode="auto">
            <a:xfrm>
              <a:off x="2143" y="1477"/>
              <a:ext cx="807" cy="56"/>
            </a:xfrm>
            <a:prstGeom prst="ellipse">
              <a:avLst/>
            </a:prstGeom>
            <a:pattFill prst="pct50">
              <a:fgClr>
                <a:srgbClr val="F76681"/>
              </a:fgClr>
              <a:bgClr>
                <a:schemeClr val="bg1"/>
              </a:bgClr>
            </a:pattFill>
            <a:ln w="12700">
              <a:noFill/>
              <a:round/>
              <a:headEnd/>
              <a:tailEnd/>
            </a:ln>
          </p:spPr>
          <p:txBody>
            <a:bodyPr lIns="63522" tIns="31205" rIns="63522" bIns="31205">
              <a:prstTxWarp prst="textNoShape">
                <a:avLst/>
              </a:prstTxWarp>
              <a:spAutoFit/>
            </a:bodyPr>
            <a:lstStyle/>
            <a:p>
              <a:endParaRPr lang="en-US"/>
            </a:p>
          </p:txBody>
        </p:sp>
        <p:sp>
          <p:nvSpPr>
            <p:cNvPr id="72749" name="Oval 21" descr="50%"/>
            <p:cNvSpPr>
              <a:spLocks noChangeArrowheads="1"/>
            </p:cNvSpPr>
            <p:nvPr/>
          </p:nvSpPr>
          <p:spPr bwMode="auto">
            <a:xfrm>
              <a:off x="2119" y="1381"/>
              <a:ext cx="807" cy="56"/>
            </a:xfrm>
            <a:prstGeom prst="ellipse">
              <a:avLst/>
            </a:prstGeom>
            <a:pattFill prst="pct50">
              <a:fgClr>
                <a:srgbClr val="F76681"/>
              </a:fgClr>
              <a:bgClr>
                <a:schemeClr val="bg1"/>
              </a:bgClr>
            </a:pattFill>
            <a:ln w="12700">
              <a:noFill/>
              <a:round/>
              <a:headEnd/>
              <a:tailEnd/>
            </a:ln>
          </p:spPr>
          <p:txBody>
            <a:bodyPr lIns="63522" tIns="31205" rIns="63522" bIns="31205">
              <a:prstTxWarp prst="textNoShape">
                <a:avLst/>
              </a:prstTxWarp>
              <a:spAutoFit/>
            </a:bodyPr>
            <a:lstStyle/>
            <a:p>
              <a:endParaRPr lang="en-US"/>
            </a:p>
          </p:txBody>
        </p:sp>
      </p:grpSp>
      <p:sp>
        <p:nvSpPr>
          <p:cNvPr id="72709" name="Rectangle 22"/>
          <p:cNvSpPr>
            <a:spLocks noChangeArrowheads="1"/>
          </p:cNvSpPr>
          <p:nvPr/>
        </p:nvSpPr>
        <p:spPr bwMode="auto">
          <a:xfrm>
            <a:off x="4535488" y="5630863"/>
            <a:ext cx="1339850" cy="327025"/>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r>
              <a:rPr lang="en-US" b="1">
                <a:solidFill>
                  <a:srgbClr val="000000"/>
                </a:solidFill>
              </a:rPr>
              <a:t>Stagnation</a:t>
            </a:r>
          </a:p>
        </p:txBody>
      </p:sp>
      <p:sp>
        <p:nvSpPr>
          <p:cNvPr id="72710" name="Rectangle 23"/>
          <p:cNvSpPr>
            <a:spLocks noChangeArrowheads="1"/>
          </p:cNvSpPr>
          <p:nvPr/>
        </p:nvSpPr>
        <p:spPr bwMode="auto">
          <a:xfrm>
            <a:off x="2555875" y="5616575"/>
            <a:ext cx="1238250" cy="327025"/>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r>
              <a:rPr lang="en-US" b="1">
                <a:solidFill>
                  <a:srgbClr val="000000"/>
                </a:solidFill>
              </a:rPr>
              <a:t>Implosion</a:t>
            </a:r>
          </a:p>
        </p:txBody>
      </p:sp>
      <p:sp>
        <p:nvSpPr>
          <p:cNvPr id="72711" name="Rectangle 24"/>
          <p:cNvSpPr>
            <a:spLocks noChangeArrowheads="1"/>
          </p:cNvSpPr>
          <p:nvPr/>
        </p:nvSpPr>
        <p:spPr bwMode="auto">
          <a:xfrm>
            <a:off x="611188" y="5603875"/>
            <a:ext cx="1073150" cy="327025"/>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r>
              <a:rPr lang="en-US" b="1">
                <a:solidFill>
                  <a:srgbClr val="000000"/>
                </a:solidFill>
              </a:rPr>
              <a:t>Ablation</a:t>
            </a:r>
          </a:p>
        </p:txBody>
      </p:sp>
      <p:sp>
        <p:nvSpPr>
          <p:cNvPr id="72712" name="Rectangle 25"/>
          <p:cNvSpPr>
            <a:spLocks noChangeArrowheads="1"/>
          </p:cNvSpPr>
          <p:nvPr/>
        </p:nvSpPr>
        <p:spPr bwMode="auto">
          <a:xfrm>
            <a:off x="6569075" y="2674938"/>
            <a:ext cx="158750" cy="520700"/>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endParaRPr lang="en-US" sz="1600" b="1">
              <a:solidFill>
                <a:srgbClr val="000000"/>
              </a:solidFill>
            </a:endParaRPr>
          </a:p>
          <a:p>
            <a:pPr defTabSz="801688">
              <a:lnSpc>
                <a:spcPct val="90000"/>
              </a:lnSpc>
            </a:pPr>
            <a:endParaRPr lang="en-US" sz="1600" b="1">
              <a:solidFill>
                <a:srgbClr val="000000"/>
              </a:solidFill>
            </a:endParaRPr>
          </a:p>
        </p:txBody>
      </p:sp>
      <p:sp>
        <p:nvSpPr>
          <p:cNvPr id="72713" name="Rectangle 26"/>
          <p:cNvSpPr>
            <a:spLocks noChangeArrowheads="1"/>
          </p:cNvSpPr>
          <p:nvPr/>
        </p:nvSpPr>
        <p:spPr bwMode="auto">
          <a:xfrm>
            <a:off x="5233988" y="3097213"/>
            <a:ext cx="158750" cy="520700"/>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endParaRPr lang="en-US" sz="1600" b="1">
              <a:solidFill>
                <a:srgbClr val="000000"/>
              </a:solidFill>
            </a:endParaRPr>
          </a:p>
          <a:p>
            <a:pPr defTabSz="801688">
              <a:lnSpc>
                <a:spcPct val="90000"/>
              </a:lnSpc>
            </a:pPr>
            <a:endParaRPr lang="en-US" sz="1600" b="1">
              <a:solidFill>
                <a:srgbClr val="000000"/>
              </a:solidFill>
            </a:endParaRPr>
          </a:p>
        </p:txBody>
      </p:sp>
      <p:sp>
        <p:nvSpPr>
          <p:cNvPr id="72714" name="Line 27"/>
          <p:cNvSpPr>
            <a:spLocks noChangeShapeType="1"/>
          </p:cNvSpPr>
          <p:nvPr/>
        </p:nvSpPr>
        <p:spPr bwMode="auto">
          <a:xfrm>
            <a:off x="5145088" y="2952750"/>
            <a:ext cx="0" cy="298450"/>
          </a:xfrm>
          <a:prstGeom prst="line">
            <a:avLst/>
          </a:prstGeom>
          <a:noFill/>
          <a:ln w="12700">
            <a:solidFill>
              <a:srgbClr val="004EFF"/>
            </a:solidFill>
            <a:round/>
            <a:headEnd/>
            <a:tailEnd/>
          </a:ln>
        </p:spPr>
        <p:txBody>
          <a:bodyPr wrap="none" anchor="ctr">
            <a:prstTxWarp prst="textNoShape">
              <a:avLst/>
            </a:prstTxWarp>
          </a:bodyPr>
          <a:lstStyle/>
          <a:p>
            <a:endParaRPr lang="en-US"/>
          </a:p>
        </p:txBody>
      </p:sp>
      <p:sp>
        <p:nvSpPr>
          <p:cNvPr id="72715" name="Freeform 28"/>
          <p:cNvSpPr>
            <a:spLocks/>
          </p:cNvSpPr>
          <p:nvPr/>
        </p:nvSpPr>
        <p:spPr bwMode="auto">
          <a:xfrm>
            <a:off x="5084763" y="3254375"/>
            <a:ext cx="111125" cy="131763"/>
          </a:xfrm>
          <a:custGeom>
            <a:avLst/>
            <a:gdLst>
              <a:gd name="T0" fmla="*/ 2147483647 w 81"/>
              <a:gd name="T1" fmla="*/ 0 h 95"/>
              <a:gd name="T2" fmla="*/ 0 w 81"/>
              <a:gd name="T3" fmla="*/ 0 h 95"/>
              <a:gd name="T4" fmla="*/ 2147483647 w 81"/>
              <a:gd name="T5" fmla="*/ 2147483647 h 95"/>
              <a:gd name="T6" fmla="*/ 2147483647 w 81"/>
              <a:gd name="T7" fmla="*/ 0 h 95"/>
              <a:gd name="T8" fmla="*/ 2147483647 w 81"/>
              <a:gd name="T9" fmla="*/ 0 h 95"/>
              <a:gd name="T10" fmla="*/ 0 60000 65536"/>
              <a:gd name="T11" fmla="*/ 0 60000 65536"/>
              <a:gd name="T12" fmla="*/ 0 60000 65536"/>
              <a:gd name="T13" fmla="*/ 0 60000 65536"/>
              <a:gd name="T14" fmla="*/ 0 60000 65536"/>
              <a:gd name="T15" fmla="*/ 0 w 81"/>
              <a:gd name="T16" fmla="*/ 0 h 95"/>
              <a:gd name="T17" fmla="*/ 81 w 81"/>
              <a:gd name="T18" fmla="*/ 95 h 95"/>
            </a:gdLst>
            <a:ahLst/>
            <a:cxnLst>
              <a:cxn ang="T10">
                <a:pos x="T0" y="T1"/>
              </a:cxn>
              <a:cxn ang="T11">
                <a:pos x="T2" y="T3"/>
              </a:cxn>
              <a:cxn ang="T12">
                <a:pos x="T4" y="T5"/>
              </a:cxn>
              <a:cxn ang="T13">
                <a:pos x="T6" y="T7"/>
              </a:cxn>
              <a:cxn ang="T14">
                <a:pos x="T8" y="T9"/>
              </a:cxn>
            </a:cxnLst>
            <a:rect l="T15" t="T16" r="T17" b="T18"/>
            <a:pathLst>
              <a:path w="81" h="95">
                <a:moveTo>
                  <a:pt x="40" y="0"/>
                </a:moveTo>
                <a:lnTo>
                  <a:pt x="0" y="0"/>
                </a:lnTo>
                <a:lnTo>
                  <a:pt x="40" y="94"/>
                </a:lnTo>
                <a:lnTo>
                  <a:pt x="80" y="0"/>
                </a:lnTo>
                <a:lnTo>
                  <a:pt x="40" y="0"/>
                </a:lnTo>
              </a:path>
            </a:pathLst>
          </a:custGeom>
          <a:solidFill>
            <a:srgbClr val="004EFF"/>
          </a:solidFill>
          <a:ln w="12700" cap="rnd">
            <a:noFill/>
            <a:round/>
            <a:headEnd/>
            <a:tailEnd/>
          </a:ln>
        </p:spPr>
        <p:txBody>
          <a:bodyPr>
            <a:prstTxWarp prst="textNoShape">
              <a:avLst/>
            </a:prstTxWarp>
          </a:bodyPr>
          <a:lstStyle/>
          <a:p>
            <a:endParaRPr lang="en-US"/>
          </a:p>
        </p:txBody>
      </p:sp>
      <p:sp>
        <p:nvSpPr>
          <p:cNvPr id="72716" name="Rectangle 29"/>
          <p:cNvSpPr>
            <a:spLocks noChangeArrowheads="1"/>
          </p:cNvSpPr>
          <p:nvPr/>
        </p:nvSpPr>
        <p:spPr bwMode="auto">
          <a:xfrm>
            <a:off x="4106863" y="2671763"/>
            <a:ext cx="158750" cy="520700"/>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endParaRPr lang="en-US" sz="1600" b="1">
              <a:solidFill>
                <a:srgbClr val="000000"/>
              </a:solidFill>
            </a:endParaRPr>
          </a:p>
          <a:p>
            <a:pPr defTabSz="801688">
              <a:lnSpc>
                <a:spcPct val="90000"/>
              </a:lnSpc>
            </a:pPr>
            <a:endParaRPr lang="en-US" sz="1600" b="1">
              <a:solidFill>
                <a:srgbClr val="000000"/>
              </a:solidFill>
            </a:endParaRPr>
          </a:p>
        </p:txBody>
      </p:sp>
      <p:sp>
        <p:nvSpPr>
          <p:cNvPr id="72717" name="Rectangle 30"/>
          <p:cNvSpPr>
            <a:spLocks noChangeArrowheads="1"/>
          </p:cNvSpPr>
          <p:nvPr/>
        </p:nvSpPr>
        <p:spPr bwMode="auto">
          <a:xfrm>
            <a:off x="3151188" y="2882900"/>
            <a:ext cx="158750" cy="520700"/>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endParaRPr lang="en-US" sz="1600" b="1">
              <a:solidFill>
                <a:srgbClr val="000000"/>
              </a:solidFill>
            </a:endParaRPr>
          </a:p>
          <a:p>
            <a:pPr defTabSz="801688">
              <a:lnSpc>
                <a:spcPct val="90000"/>
              </a:lnSpc>
            </a:pPr>
            <a:endParaRPr lang="en-US" sz="1600" b="1">
              <a:solidFill>
                <a:srgbClr val="000000"/>
              </a:solidFill>
            </a:endParaRPr>
          </a:p>
        </p:txBody>
      </p:sp>
      <p:sp>
        <p:nvSpPr>
          <p:cNvPr id="72718" name="Rectangle 31"/>
          <p:cNvSpPr>
            <a:spLocks noChangeArrowheads="1"/>
          </p:cNvSpPr>
          <p:nvPr/>
        </p:nvSpPr>
        <p:spPr bwMode="auto">
          <a:xfrm>
            <a:off x="3151188" y="3092450"/>
            <a:ext cx="158750" cy="520700"/>
          </a:xfrm>
          <a:prstGeom prst="rect">
            <a:avLst/>
          </a:prstGeom>
          <a:noFill/>
          <a:ln w="12700">
            <a:noFill/>
            <a:miter lim="800000"/>
            <a:headEnd/>
            <a:tailEnd/>
          </a:ln>
        </p:spPr>
        <p:txBody>
          <a:bodyPr wrap="none" lIns="79284" tIns="38947" rIns="79284" bIns="38947">
            <a:prstTxWarp prst="textNoShape">
              <a:avLst/>
            </a:prstTxWarp>
            <a:spAutoFit/>
          </a:bodyPr>
          <a:lstStyle/>
          <a:p>
            <a:pPr defTabSz="801688">
              <a:lnSpc>
                <a:spcPct val="90000"/>
              </a:lnSpc>
            </a:pPr>
            <a:endParaRPr lang="en-US" sz="1600" b="1">
              <a:solidFill>
                <a:srgbClr val="000000"/>
              </a:solidFill>
            </a:endParaRPr>
          </a:p>
          <a:p>
            <a:pPr defTabSz="801688">
              <a:lnSpc>
                <a:spcPct val="90000"/>
              </a:lnSpc>
            </a:pPr>
            <a:endParaRPr lang="en-US" sz="1600" b="1">
              <a:solidFill>
                <a:srgbClr val="000000"/>
              </a:solidFill>
            </a:endParaRPr>
          </a:p>
        </p:txBody>
      </p:sp>
      <p:sp>
        <p:nvSpPr>
          <p:cNvPr id="72719" name="Line 32"/>
          <p:cNvSpPr>
            <a:spLocks noChangeShapeType="1"/>
          </p:cNvSpPr>
          <p:nvPr/>
        </p:nvSpPr>
        <p:spPr bwMode="auto">
          <a:xfrm>
            <a:off x="5145088" y="2317750"/>
            <a:ext cx="0" cy="298450"/>
          </a:xfrm>
          <a:prstGeom prst="line">
            <a:avLst/>
          </a:prstGeom>
          <a:noFill/>
          <a:ln w="12700">
            <a:solidFill>
              <a:srgbClr val="004EFF"/>
            </a:solidFill>
            <a:round/>
            <a:headEnd/>
            <a:tailEnd/>
          </a:ln>
        </p:spPr>
        <p:txBody>
          <a:bodyPr wrap="none" anchor="ctr">
            <a:prstTxWarp prst="textNoShape">
              <a:avLst/>
            </a:prstTxWarp>
          </a:bodyPr>
          <a:lstStyle/>
          <a:p>
            <a:endParaRPr lang="en-US"/>
          </a:p>
        </p:txBody>
      </p:sp>
      <p:sp>
        <p:nvSpPr>
          <p:cNvPr id="72720" name="Freeform 33"/>
          <p:cNvSpPr>
            <a:spLocks/>
          </p:cNvSpPr>
          <p:nvPr/>
        </p:nvSpPr>
        <p:spPr bwMode="auto">
          <a:xfrm>
            <a:off x="5084763" y="2606675"/>
            <a:ext cx="111125" cy="133350"/>
          </a:xfrm>
          <a:custGeom>
            <a:avLst/>
            <a:gdLst>
              <a:gd name="T0" fmla="*/ 2147483647 w 81"/>
              <a:gd name="T1" fmla="*/ 0 h 95"/>
              <a:gd name="T2" fmla="*/ 0 w 81"/>
              <a:gd name="T3" fmla="*/ 0 h 95"/>
              <a:gd name="T4" fmla="*/ 2147483647 w 81"/>
              <a:gd name="T5" fmla="*/ 2147483647 h 95"/>
              <a:gd name="T6" fmla="*/ 2147483647 w 81"/>
              <a:gd name="T7" fmla="*/ 0 h 95"/>
              <a:gd name="T8" fmla="*/ 2147483647 w 81"/>
              <a:gd name="T9" fmla="*/ 0 h 95"/>
              <a:gd name="T10" fmla="*/ 0 60000 65536"/>
              <a:gd name="T11" fmla="*/ 0 60000 65536"/>
              <a:gd name="T12" fmla="*/ 0 60000 65536"/>
              <a:gd name="T13" fmla="*/ 0 60000 65536"/>
              <a:gd name="T14" fmla="*/ 0 60000 65536"/>
              <a:gd name="T15" fmla="*/ 0 w 81"/>
              <a:gd name="T16" fmla="*/ 0 h 95"/>
              <a:gd name="T17" fmla="*/ 81 w 81"/>
              <a:gd name="T18" fmla="*/ 95 h 95"/>
            </a:gdLst>
            <a:ahLst/>
            <a:cxnLst>
              <a:cxn ang="T10">
                <a:pos x="T0" y="T1"/>
              </a:cxn>
              <a:cxn ang="T11">
                <a:pos x="T2" y="T3"/>
              </a:cxn>
              <a:cxn ang="T12">
                <a:pos x="T4" y="T5"/>
              </a:cxn>
              <a:cxn ang="T13">
                <a:pos x="T6" y="T7"/>
              </a:cxn>
              <a:cxn ang="T14">
                <a:pos x="T8" y="T9"/>
              </a:cxn>
            </a:cxnLst>
            <a:rect l="T15" t="T16" r="T17" b="T18"/>
            <a:pathLst>
              <a:path w="81" h="95">
                <a:moveTo>
                  <a:pt x="40" y="0"/>
                </a:moveTo>
                <a:lnTo>
                  <a:pt x="0" y="0"/>
                </a:lnTo>
                <a:lnTo>
                  <a:pt x="40" y="94"/>
                </a:lnTo>
                <a:lnTo>
                  <a:pt x="80" y="0"/>
                </a:lnTo>
                <a:lnTo>
                  <a:pt x="40" y="0"/>
                </a:lnTo>
              </a:path>
            </a:pathLst>
          </a:custGeom>
          <a:solidFill>
            <a:srgbClr val="004EFF"/>
          </a:solidFill>
          <a:ln w="12700" cap="rnd">
            <a:noFill/>
            <a:round/>
            <a:headEnd/>
            <a:tailEnd/>
          </a:ln>
        </p:spPr>
        <p:txBody>
          <a:bodyPr>
            <a:prstTxWarp prst="textNoShape">
              <a:avLst/>
            </a:prstTxWarp>
          </a:bodyPr>
          <a:lstStyle/>
          <a:p>
            <a:endParaRPr lang="en-US"/>
          </a:p>
        </p:txBody>
      </p:sp>
      <p:pic>
        <p:nvPicPr>
          <p:cNvPr id="72721" name="Picture 34"/>
          <p:cNvPicPr>
            <a:picLocks noChangeArrowheads="1"/>
          </p:cNvPicPr>
          <p:nvPr/>
        </p:nvPicPr>
        <p:blipFill>
          <a:blip r:embed="rId3"/>
          <a:srcRect/>
          <a:stretch>
            <a:fillRect/>
          </a:stretch>
        </p:blipFill>
        <p:spPr bwMode="auto">
          <a:xfrm>
            <a:off x="381000" y="3622675"/>
            <a:ext cx="1571625" cy="1947863"/>
          </a:xfrm>
          <a:prstGeom prst="rect">
            <a:avLst/>
          </a:prstGeom>
          <a:noFill/>
          <a:ln w="12700">
            <a:noFill/>
            <a:miter lim="800000"/>
            <a:headEnd/>
            <a:tailEnd/>
          </a:ln>
        </p:spPr>
      </p:pic>
      <p:pic>
        <p:nvPicPr>
          <p:cNvPr id="72722" name="Picture 35"/>
          <p:cNvPicPr>
            <a:picLocks noChangeArrowheads="1"/>
          </p:cNvPicPr>
          <p:nvPr/>
        </p:nvPicPr>
        <p:blipFill>
          <a:blip r:embed="rId4"/>
          <a:srcRect/>
          <a:stretch>
            <a:fillRect/>
          </a:stretch>
        </p:blipFill>
        <p:spPr bwMode="auto">
          <a:xfrm>
            <a:off x="2389188" y="3624263"/>
            <a:ext cx="1593850" cy="1947862"/>
          </a:xfrm>
          <a:prstGeom prst="rect">
            <a:avLst/>
          </a:prstGeom>
          <a:noFill/>
          <a:ln w="12700">
            <a:noFill/>
            <a:miter lim="800000"/>
            <a:headEnd/>
            <a:tailEnd/>
          </a:ln>
        </p:spPr>
      </p:pic>
      <p:pic>
        <p:nvPicPr>
          <p:cNvPr id="72723" name="Picture 36"/>
          <p:cNvPicPr>
            <a:picLocks noChangeArrowheads="1"/>
          </p:cNvPicPr>
          <p:nvPr/>
        </p:nvPicPr>
        <p:blipFill>
          <a:blip r:embed="rId5"/>
          <a:srcRect/>
          <a:stretch>
            <a:fillRect/>
          </a:stretch>
        </p:blipFill>
        <p:spPr bwMode="auto">
          <a:xfrm>
            <a:off x="4394200" y="3648075"/>
            <a:ext cx="1573213" cy="1947863"/>
          </a:xfrm>
          <a:prstGeom prst="rect">
            <a:avLst/>
          </a:prstGeom>
          <a:noFill/>
          <a:ln w="12700">
            <a:noFill/>
            <a:miter lim="800000"/>
            <a:headEnd/>
            <a:tailEnd/>
          </a:ln>
        </p:spPr>
      </p:pic>
      <p:grpSp>
        <p:nvGrpSpPr>
          <p:cNvPr id="72724" name="Group 37"/>
          <p:cNvGrpSpPr>
            <a:grpSpLocks/>
          </p:cNvGrpSpPr>
          <p:nvPr/>
        </p:nvGrpSpPr>
        <p:grpSpPr bwMode="auto">
          <a:xfrm>
            <a:off x="2389188" y="2671763"/>
            <a:ext cx="1755775" cy="925512"/>
            <a:chOff x="1466" y="1744"/>
            <a:chExt cx="1161" cy="607"/>
          </a:xfrm>
        </p:grpSpPr>
        <p:sp>
          <p:nvSpPr>
            <p:cNvPr id="72729" name="Rectangle 38"/>
            <p:cNvSpPr>
              <a:spLocks noChangeArrowheads="1"/>
            </p:cNvSpPr>
            <p:nvPr/>
          </p:nvSpPr>
          <p:spPr bwMode="auto">
            <a:xfrm>
              <a:off x="1466" y="1744"/>
              <a:ext cx="1161" cy="193"/>
            </a:xfrm>
            <a:prstGeom prst="rect">
              <a:avLst/>
            </a:prstGeom>
            <a:noFill/>
            <a:ln w="12700">
              <a:noFill/>
              <a:miter lim="800000"/>
              <a:headEnd/>
              <a:tailEnd/>
            </a:ln>
          </p:spPr>
          <p:txBody>
            <a:bodyPr wrap="none" lIns="75811" tIns="37241" rIns="75811" bIns="37241">
              <a:prstTxWarp prst="textNoShape">
                <a:avLst/>
              </a:prstTxWarp>
              <a:spAutoFit/>
            </a:bodyPr>
            <a:lstStyle/>
            <a:p>
              <a:pPr defTabSz="801688">
                <a:lnSpc>
                  <a:spcPct val="90000"/>
                </a:lnSpc>
              </a:pPr>
              <a:r>
                <a:rPr lang="en-US" sz="1600" b="1">
                  <a:solidFill>
                    <a:srgbClr val="000000"/>
                  </a:solidFill>
                </a:rPr>
                <a:t>electrical energy</a:t>
              </a:r>
            </a:p>
          </p:txBody>
        </p:sp>
        <p:sp>
          <p:nvSpPr>
            <p:cNvPr id="72730" name="Rectangle 39"/>
            <p:cNvSpPr>
              <a:spLocks noChangeArrowheads="1"/>
            </p:cNvSpPr>
            <p:nvPr/>
          </p:nvSpPr>
          <p:spPr bwMode="auto">
            <a:xfrm>
              <a:off x="1541" y="2158"/>
              <a:ext cx="1004" cy="193"/>
            </a:xfrm>
            <a:prstGeom prst="rect">
              <a:avLst/>
            </a:prstGeom>
            <a:noFill/>
            <a:ln w="12700">
              <a:noFill/>
              <a:miter lim="800000"/>
              <a:headEnd/>
              <a:tailEnd/>
            </a:ln>
          </p:spPr>
          <p:txBody>
            <a:bodyPr wrap="none" lIns="75811" tIns="37241" rIns="75811" bIns="37241">
              <a:prstTxWarp prst="textNoShape">
                <a:avLst/>
              </a:prstTxWarp>
              <a:spAutoFit/>
            </a:bodyPr>
            <a:lstStyle/>
            <a:p>
              <a:pPr defTabSz="801688">
                <a:lnSpc>
                  <a:spcPct val="90000"/>
                </a:lnSpc>
              </a:pPr>
              <a:r>
                <a:rPr lang="en-US" sz="1600" b="1">
                  <a:solidFill>
                    <a:srgbClr val="000000"/>
                  </a:solidFill>
                </a:rPr>
                <a:t>kinetic energy</a:t>
              </a:r>
            </a:p>
          </p:txBody>
        </p:sp>
        <p:sp>
          <p:nvSpPr>
            <p:cNvPr id="72731" name="Freeform 40"/>
            <p:cNvSpPr>
              <a:spLocks/>
            </p:cNvSpPr>
            <p:nvPr/>
          </p:nvSpPr>
          <p:spPr bwMode="auto">
            <a:xfrm>
              <a:off x="1984" y="2117"/>
              <a:ext cx="75" cy="86"/>
            </a:xfrm>
            <a:custGeom>
              <a:avLst/>
              <a:gdLst>
                <a:gd name="T0" fmla="*/ 6 w 81"/>
                <a:gd name="T1" fmla="*/ 0 h 95"/>
                <a:gd name="T2" fmla="*/ 0 w 81"/>
                <a:gd name="T3" fmla="*/ 0 h 95"/>
                <a:gd name="T4" fmla="*/ 6 w 81"/>
                <a:gd name="T5" fmla="*/ 5 h 95"/>
                <a:gd name="T6" fmla="*/ 7 w 81"/>
                <a:gd name="T7" fmla="*/ 0 h 95"/>
                <a:gd name="T8" fmla="*/ 6 w 81"/>
                <a:gd name="T9" fmla="*/ 0 h 95"/>
                <a:gd name="T10" fmla="*/ 0 60000 65536"/>
                <a:gd name="T11" fmla="*/ 0 60000 65536"/>
                <a:gd name="T12" fmla="*/ 0 60000 65536"/>
                <a:gd name="T13" fmla="*/ 0 60000 65536"/>
                <a:gd name="T14" fmla="*/ 0 60000 65536"/>
                <a:gd name="T15" fmla="*/ 0 w 81"/>
                <a:gd name="T16" fmla="*/ 0 h 95"/>
                <a:gd name="T17" fmla="*/ 81 w 81"/>
                <a:gd name="T18" fmla="*/ 95 h 95"/>
              </a:gdLst>
              <a:ahLst/>
              <a:cxnLst>
                <a:cxn ang="T10">
                  <a:pos x="T0" y="T1"/>
                </a:cxn>
                <a:cxn ang="T11">
                  <a:pos x="T2" y="T3"/>
                </a:cxn>
                <a:cxn ang="T12">
                  <a:pos x="T4" y="T5"/>
                </a:cxn>
                <a:cxn ang="T13">
                  <a:pos x="T6" y="T7"/>
                </a:cxn>
                <a:cxn ang="T14">
                  <a:pos x="T8" y="T9"/>
                </a:cxn>
              </a:cxnLst>
              <a:rect l="T15" t="T16" r="T17" b="T18"/>
              <a:pathLst>
                <a:path w="81" h="95">
                  <a:moveTo>
                    <a:pt x="40" y="0"/>
                  </a:moveTo>
                  <a:lnTo>
                    <a:pt x="0" y="0"/>
                  </a:lnTo>
                  <a:lnTo>
                    <a:pt x="40" y="94"/>
                  </a:lnTo>
                  <a:lnTo>
                    <a:pt x="80" y="0"/>
                  </a:lnTo>
                  <a:lnTo>
                    <a:pt x="40" y="0"/>
                  </a:lnTo>
                </a:path>
              </a:pathLst>
            </a:custGeom>
            <a:solidFill>
              <a:srgbClr val="004EFF"/>
            </a:solidFill>
            <a:ln w="12700" cap="rnd">
              <a:noFill/>
              <a:round/>
              <a:headEnd/>
              <a:tailEnd/>
            </a:ln>
          </p:spPr>
          <p:txBody>
            <a:bodyPr wrap="none" lIns="75811" tIns="37241" rIns="75811" bIns="37241">
              <a:prstTxWarp prst="textNoShape">
                <a:avLst/>
              </a:prstTxWarp>
              <a:spAutoFit/>
            </a:bodyPr>
            <a:lstStyle/>
            <a:p>
              <a:endParaRPr lang="en-US"/>
            </a:p>
          </p:txBody>
        </p:sp>
        <p:sp>
          <p:nvSpPr>
            <p:cNvPr id="72732" name="Line 41"/>
            <p:cNvSpPr>
              <a:spLocks noChangeShapeType="1"/>
            </p:cNvSpPr>
            <p:nvPr/>
          </p:nvSpPr>
          <p:spPr bwMode="auto">
            <a:xfrm>
              <a:off x="2020" y="1935"/>
              <a:ext cx="0" cy="196"/>
            </a:xfrm>
            <a:prstGeom prst="line">
              <a:avLst/>
            </a:prstGeom>
            <a:noFill/>
            <a:ln w="12700">
              <a:solidFill>
                <a:srgbClr val="004EFF"/>
              </a:solidFill>
              <a:round/>
              <a:headEnd/>
              <a:tailEnd/>
            </a:ln>
          </p:spPr>
          <p:txBody>
            <a:bodyPr wrap="none" lIns="75811" tIns="37241" rIns="75811" bIns="37241">
              <a:prstTxWarp prst="textNoShape">
                <a:avLst/>
              </a:prstTxWarp>
              <a:spAutoFit/>
            </a:bodyPr>
            <a:lstStyle/>
            <a:p>
              <a:endParaRPr lang="en-US"/>
            </a:p>
          </p:txBody>
        </p:sp>
      </p:grpSp>
      <p:sp>
        <p:nvSpPr>
          <p:cNvPr id="72725" name="Rectangle 42"/>
          <p:cNvSpPr>
            <a:spLocks noChangeArrowheads="1"/>
          </p:cNvSpPr>
          <p:nvPr/>
        </p:nvSpPr>
        <p:spPr bwMode="auto">
          <a:xfrm>
            <a:off x="6025449" y="3021013"/>
            <a:ext cx="3017226" cy="1931987"/>
          </a:xfrm>
          <a:prstGeom prst="rect">
            <a:avLst/>
          </a:prstGeom>
          <a:noFill/>
          <a:ln w="12700">
            <a:noFill/>
            <a:miter lim="800000"/>
            <a:headEnd/>
            <a:tailEnd/>
          </a:ln>
        </p:spPr>
        <p:txBody>
          <a:bodyPr lIns="90478" tIns="44445" rIns="90478" bIns="44445">
            <a:prstTxWarp prst="textNoShape">
              <a:avLst/>
            </a:prstTxWarp>
          </a:bodyPr>
          <a:lstStyle/>
          <a:p>
            <a:pPr marL="328613" indent="-165100" defTabSz="874713">
              <a:spcBef>
                <a:spcPct val="20000"/>
              </a:spcBef>
              <a:buSzPct val="100000"/>
            </a:pPr>
            <a:r>
              <a:rPr lang="en-US" u="sng">
                <a:solidFill>
                  <a:srgbClr val="0D0D0D"/>
                </a:solidFill>
              </a:rPr>
              <a:t>Fast wire z-pinch loads:</a:t>
            </a:r>
          </a:p>
          <a:p>
            <a:pPr marL="328613" indent="-165100" defTabSz="874713">
              <a:spcBef>
                <a:spcPct val="20000"/>
              </a:spcBef>
              <a:buSzPct val="100000"/>
              <a:buFontTx/>
              <a:buChar char="•"/>
            </a:pPr>
            <a:r>
              <a:rPr lang="en-US">
                <a:solidFill>
                  <a:srgbClr val="0D0D0D"/>
                </a:solidFill>
              </a:rPr>
              <a:t>Z-pinches are imploded in </a:t>
            </a:r>
            <a:r>
              <a:rPr lang="en-US" smtClean="0">
                <a:solidFill>
                  <a:srgbClr val="0D0D0D"/>
                </a:solidFill>
              </a:rPr>
              <a:t>60-120 ns, and radiate x-rays in 5 ns</a:t>
            </a:r>
            <a:endParaRPr lang="en-US">
              <a:solidFill>
                <a:srgbClr val="0D0D0D"/>
              </a:solidFill>
            </a:endParaRPr>
          </a:p>
          <a:p>
            <a:pPr marL="328613" indent="-165100" defTabSz="874713">
              <a:spcBef>
                <a:spcPct val="20000"/>
              </a:spcBef>
              <a:buSzPct val="100000"/>
              <a:buFontTx/>
              <a:buChar char="•"/>
            </a:pPr>
            <a:r>
              <a:rPr lang="en-US">
                <a:solidFill>
                  <a:srgbClr val="0D0D0D"/>
                </a:solidFill>
              </a:rPr>
              <a:t>Energy: x-ray </a:t>
            </a:r>
            <a:r>
              <a:rPr lang="en-US">
                <a:solidFill>
                  <a:srgbClr val="0D0D0D"/>
                </a:solidFill>
                <a:ea typeface="Arial" pitchFamily="-112" charset="0"/>
                <a:cs typeface="Arial" pitchFamily="-112" charset="0"/>
              </a:rPr>
              <a:t>~</a:t>
            </a:r>
            <a:r>
              <a:rPr lang="en-US">
                <a:solidFill>
                  <a:srgbClr val="0D0D0D"/>
                </a:solidFill>
              </a:rPr>
              <a:t> 15% of stored electrical </a:t>
            </a:r>
          </a:p>
          <a:p>
            <a:pPr marL="328613" indent="-165100" defTabSz="874713">
              <a:spcBef>
                <a:spcPct val="20000"/>
              </a:spcBef>
              <a:buSzPct val="100000"/>
              <a:buFontTx/>
              <a:buChar char="•"/>
            </a:pPr>
            <a:r>
              <a:rPr lang="en-US">
                <a:solidFill>
                  <a:srgbClr val="0D0D0D"/>
                </a:solidFill>
              </a:rPr>
              <a:t>Power: x-ray </a:t>
            </a:r>
            <a:r>
              <a:rPr lang="en-US">
                <a:solidFill>
                  <a:srgbClr val="0D0D0D"/>
                </a:solidFill>
                <a:ea typeface="Arial" pitchFamily="-112" charset="0"/>
                <a:cs typeface="Arial" pitchFamily="-112" charset="0"/>
              </a:rPr>
              <a:t>~</a:t>
            </a:r>
            <a:r>
              <a:rPr lang="en-US">
                <a:solidFill>
                  <a:srgbClr val="0D0D0D"/>
                </a:solidFill>
              </a:rPr>
              <a:t> 2-5 x electrical</a:t>
            </a:r>
          </a:p>
        </p:txBody>
      </p:sp>
      <p:sp>
        <p:nvSpPr>
          <p:cNvPr id="72726" name="Line 43"/>
          <p:cNvSpPr>
            <a:spLocks noChangeShapeType="1"/>
          </p:cNvSpPr>
          <p:nvPr/>
        </p:nvSpPr>
        <p:spPr bwMode="auto">
          <a:xfrm>
            <a:off x="1447800" y="2324100"/>
            <a:ext cx="228600" cy="0"/>
          </a:xfrm>
          <a:prstGeom prst="line">
            <a:avLst/>
          </a:prstGeom>
          <a:noFill/>
          <a:ln w="28575">
            <a:solidFill>
              <a:srgbClr val="0000FF"/>
            </a:solidFill>
            <a:round/>
            <a:headEnd/>
            <a:tailEnd type="triangle" w="med" len="med"/>
          </a:ln>
        </p:spPr>
        <p:txBody>
          <a:bodyPr wrap="none" anchor="ctr">
            <a:prstTxWarp prst="textNoShape">
              <a:avLst/>
            </a:prstTxWarp>
          </a:bodyPr>
          <a:lstStyle/>
          <a:p>
            <a:endParaRPr lang="en-US"/>
          </a:p>
        </p:txBody>
      </p:sp>
      <p:sp>
        <p:nvSpPr>
          <p:cNvPr id="72727" name="Line 44"/>
          <p:cNvSpPr>
            <a:spLocks noChangeShapeType="1"/>
          </p:cNvSpPr>
          <p:nvPr/>
        </p:nvSpPr>
        <p:spPr bwMode="auto">
          <a:xfrm>
            <a:off x="1447800" y="2457450"/>
            <a:ext cx="228600" cy="0"/>
          </a:xfrm>
          <a:prstGeom prst="line">
            <a:avLst/>
          </a:prstGeom>
          <a:noFill/>
          <a:ln w="28575">
            <a:solidFill>
              <a:srgbClr val="0000FF"/>
            </a:solidFill>
            <a:round/>
            <a:headEnd/>
            <a:tailEnd type="triangle" w="med" len="med"/>
          </a:ln>
        </p:spPr>
        <p:txBody>
          <a:bodyPr wrap="none" anchor="ctr">
            <a:prstTxWarp prst="textNoShape">
              <a:avLst/>
            </a:prstTxWarp>
          </a:bodyPr>
          <a:lstStyle/>
          <a:p>
            <a:endParaRPr lang="en-US"/>
          </a:p>
        </p:txBody>
      </p:sp>
      <p:sp>
        <p:nvSpPr>
          <p:cNvPr id="72728" name="Line 45"/>
          <p:cNvSpPr>
            <a:spLocks noChangeShapeType="1"/>
          </p:cNvSpPr>
          <p:nvPr/>
        </p:nvSpPr>
        <p:spPr bwMode="auto">
          <a:xfrm>
            <a:off x="1447800" y="2590800"/>
            <a:ext cx="228600" cy="0"/>
          </a:xfrm>
          <a:prstGeom prst="line">
            <a:avLst/>
          </a:prstGeom>
          <a:noFill/>
          <a:ln w="28575">
            <a:solidFill>
              <a:srgbClr val="0000FF"/>
            </a:solidFill>
            <a:round/>
            <a:headEnd/>
            <a:tailEnd type="triangle" w="med" len="med"/>
          </a:ln>
        </p:spPr>
        <p:txBody>
          <a:bodyPr wrap="none" anchor="ctr">
            <a:prstTxWarp prst="textNoShape">
              <a:avLst/>
            </a:prstTxWarp>
          </a:bodyPr>
          <a:lstStyle/>
          <a:p>
            <a:endParaRPr lang="en-US"/>
          </a:p>
        </p:txBody>
      </p:sp>
      <p:sp>
        <p:nvSpPr>
          <p:cNvPr id="2" name="Rectangle 1"/>
          <p:cNvSpPr/>
          <p:nvPr/>
        </p:nvSpPr>
        <p:spPr>
          <a:xfrm>
            <a:off x="6217572" y="4837799"/>
            <a:ext cx="2672069" cy="6514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054100" y="0"/>
            <a:ext cx="8547100" cy="914400"/>
          </a:xfrm>
        </p:spPr>
        <p:txBody>
          <a:bodyPr/>
          <a:lstStyle/>
          <a:p>
            <a:r>
              <a:rPr lang="en-US" sz="2400">
                <a:solidFill>
                  <a:schemeClr val="bg1"/>
                </a:solidFill>
                <a:ea typeface="ＭＳ Ｐゴシック" pitchFamily="-112" charset="-128"/>
                <a:cs typeface="ＭＳ Ｐゴシック" pitchFamily="-112" charset="-128"/>
              </a:rPr>
              <a:t>The 2-3 MJ of magnetic energy and radiation</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destroys the hardware following the pulse</a:t>
            </a:r>
          </a:p>
        </p:txBody>
      </p:sp>
      <p:pic>
        <p:nvPicPr>
          <p:cNvPr id="82947" name="Picture 3" descr="ZXTAL000"/>
          <p:cNvPicPr>
            <a:picLocks noChangeAspect="1" noChangeArrowheads="1"/>
          </p:cNvPicPr>
          <p:nvPr/>
        </p:nvPicPr>
        <p:blipFill>
          <a:blip r:embed="rId3"/>
          <a:srcRect/>
          <a:stretch>
            <a:fillRect/>
          </a:stretch>
        </p:blipFill>
        <p:spPr bwMode="auto">
          <a:xfrm>
            <a:off x="228600" y="1543050"/>
            <a:ext cx="4648200" cy="3486150"/>
          </a:xfrm>
          <a:prstGeom prst="rect">
            <a:avLst/>
          </a:prstGeom>
          <a:noFill/>
          <a:ln w="9525">
            <a:solidFill>
              <a:schemeClr val="tx1"/>
            </a:solidFill>
            <a:miter lim="800000"/>
            <a:headEnd/>
            <a:tailEnd/>
          </a:ln>
        </p:spPr>
      </p:pic>
      <p:pic>
        <p:nvPicPr>
          <p:cNvPr id="82948" name="Picture 4" descr="Z931002"/>
          <p:cNvPicPr>
            <a:picLocks noChangeAspect="1" noChangeArrowheads="1"/>
          </p:cNvPicPr>
          <p:nvPr/>
        </p:nvPicPr>
        <p:blipFill>
          <a:blip r:embed="rId4"/>
          <a:srcRect/>
          <a:stretch>
            <a:fillRect/>
          </a:stretch>
        </p:blipFill>
        <p:spPr bwMode="auto">
          <a:xfrm>
            <a:off x="4267200" y="3200400"/>
            <a:ext cx="4749800" cy="3562350"/>
          </a:xfrm>
          <a:prstGeom prst="rect">
            <a:avLst/>
          </a:prstGeom>
          <a:noFill/>
          <a:ln w="9525">
            <a:solidFill>
              <a:schemeClr val="tx1"/>
            </a:solidFill>
            <a:miter lim="800000"/>
            <a:headEnd/>
            <a:tailEnd/>
          </a:ln>
        </p:spPr>
      </p:pic>
      <p:sp>
        <p:nvSpPr>
          <p:cNvPr id="82949" name="Text Box 5"/>
          <p:cNvSpPr txBox="1">
            <a:spLocks noChangeArrowheads="1"/>
          </p:cNvSpPr>
          <p:nvPr/>
        </p:nvSpPr>
        <p:spPr bwMode="auto">
          <a:xfrm>
            <a:off x="5562190" y="2578567"/>
            <a:ext cx="1589088" cy="457200"/>
          </a:xfrm>
          <a:prstGeom prst="rect">
            <a:avLst/>
          </a:prstGeom>
          <a:noFill/>
          <a:ln w="12700">
            <a:noFill/>
            <a:miter lim="800000"/>
            <a:headEnd/>
            <a:tailEnd/>
          </a:ln>
        </p:spPr>
        <p:txBody>
          <a:bodyPr wrap="none">
            <a:prstTxWarp prst="textNoShape">
              <a:avLst/>
            </a:prstTxWarp>
            <a:spAutoFit/>
          </a:bodyPr>
          <a:lstStyle/>
          <a:p>
            <a:r>
              <a:rPr lang="en-US" sz="2400" dirty="0"/>
              <a:t>Wire array</a:t>
            </a:r>
          </a:p>
        </p:txBody>
      </p:sp>
      <p:sp>
        <p:nvSpPr>
          <p:cNvPr id="82950" name="Text Box 7"/>
          <p:cNvSpPr txBox="1">
            <a:spLocks noChangeArrowheads="1"/>
          </p:cNvSpPr>
          <p:nvPr/>
        </p:nvSpPr>
        <p:spPr bwMode="auto">
          <a:xfrm>
            <a:off x="152400" y="5105400"/>
            <a:ext cx="1743075" cy="457200"/>
          </a:xfrm>
          <a:prstGeom prst="rect">
            <a:avLst/>
          </a:prstGeom>
          <a:noFill/>
          <a:ln w="12700">
            <a:noFill/>
            <a:miter lim="800000"/>
            <a:headEnd/>
            <a:tailEnd/>
          </a:ln>
        </p:spPr>
        <p:txBody>
          <a:bodyPr wrap="none">
            <a:prstTxWarp prst="textNoShape">
              <a:avLst/>
            </a:prstTxWarp>
            <a:spAutoFit/>
          </a:bodyPr>
          <a:lstStyle/>
          <a:p>
            <a:r>
              <a:rPr lang="en-US" sz="2400"/>
              <a:t>Blast shield</a:t>
            </a:r>
          </a:p>
        </p:txBody>
      </p:sp>
      <p:sp>
        <p:nvSpPr>
          <p:cNvPr id="82951" name="Line 8"/>
          <p:cNvSpPr>
            <a:spLocks noChangeShapeType="1"/>
          </p:cNvSpPr>
          <p:nvPr/>
        </p:nvSpPr>
        <p:spPr bwMode="auto">
          <a:xfrm flipV="1">
            <a:off x="990600" y="4038600"/>
            <a:ext cx="76200" cy="1143000"/>
          </a:xfrm>
          <a:prstGeom prst="line">
            <a:avLst/>
          </a:prstGeom>
          <a:noFill/>
          <a:ln w="12700">
            <a:solidFill>
              <a:srgbClr val="00FF00"/>
            </a:solidFill>
            <a:round/>
            <a:headEnd/>
            <a:tailEnd type="triangle" w="med" len="med"/>
          </a:ln>
        </p:spPr>
        <p:txBody>
          <a:bodyPr>
            <a:prstTxWarp prst="textNoShape">
              <a:avLst/>
            </a:prstTxWarp>
          </a:bodyPr>
          <a:lstStyle/>
          <a:p>
            <a:endParaRPr lang="en-US"/>
          </a:p>
        </p:txBody>
      </p:sp>
      <p:sp>
        <p:nvSpPr>
          <p:cNvPr id="82952" name="Line 10"/>
          <p:cNvSpPr>
            <a:spLocks noChangeShapeType="1"/>
          </p:cNvSpPr>
          <p:nvPr/>
        </p:nvSpPr>
        <p:spPr bwMode="auto">
          <a:xfrm flipH="1">
            <a:off x="2514599" y="2845092"/>
            <a:ext cx="3048103" cy="583907"/>
          </a:xfrm>
          <a:prstGeom prst="line">
            <a:avLst/>
          </a:prstGeom>
          <a:noFill/>
          <a:ln w="38100" cmpd="sng">
            <a:solidFill>
              <a:srgbClr val="00FF00"/>
            </a:solidFill>
            <a:round/>
            <a:headEnd/>
            <a:tailEnd type="triangle" w="med" len="med"/>
          </a:ln>
        </p:spPr>
        <p:txBody>
          <a:bodyPr>
            <a:prstTxWarp prst="textNoShape">
              <a:avLst/>
            </a:prstTxWarp>
          </a:bodyPr>
          <a:lstStyle/>
          <a:p>
            <a:endParaRPr lang="en-US"/>
          </a:p>
        </p:txBody>
      </p:sp>
      <p:sp>
        <p:nvSpPr>
          <p:cNvPr id="82953" name="Text Box 11"/>
          <p:cNvSpPr txBox="1">
            <a:spLocks noChangeArrowheads="1"/>
          </p:cNvSpPr>
          <p:nvPr/>
        </p:nvSpPr>
        <p:spPr bwMode="auto">
          <a:xfrm>
            <a:off x="5527675" y="3319463"/>
            <a:ext cx="2217738" cy="349250"/>
          </a:xfrm>
          <a:prstGeom prst="rect">
            <a:avLst/>
          </a:prstGeom>
          <a:solidFill>
            <a:schemeClr val="bg1"/>
          </a:solidFill>
          <a:ln w="12700">
            <a:solidFill>
              <a:schemeClr val="tx1"/>
            </a:solidFill>
            <a:miter lim="800000"/>
            <a:headEnd/>
            <a:tailEnd/>
          </a:ln>
        </p:spPr>
        <p:txBody>
          <a:bodyPr wrap="none">
            <a:prstTxWarp prst="textNoShape">
              <a:avLst/>
            </a:prstTxWarp>
            <a:spAutoFit/>
          </a:bodyPr>
          <a:lstStyle/>
          <a:p>
            <a:r>
              <a:rPr lang="en-US" sz="1600"/>
              <a:t>(Blast shield removed)</a:t>
            </a:r>
          </a:p>
        </p:txBody>
      </p:sp>
      <p:sp>
        <p:nvSpPr>
          <p:cNvPr id="82954" name="Text Box 12"/>
          <p:cNvSpPr txBox="1">
            <a:spLocks noChangeArrowheads="1"/>
          </p:cNvSpPr>
          <p:nvPr/>
        </p:nvSpPr>
        <p:spPr bwMode="auto">
          <a:xfrm>
            <a:off x="304800" y="1600200"/>
            <a:ext cx="1044575" cy="349250"/>
          </a:xfrm>
          <a:prstGeom prst="rect">
            <a:avLst/>
          </a:prstGeom>
          <a:solidFill>
            <a:schemeClr val="bg1"/>
          </a:solidFill>
          <a:ln w="12700">
            <a:solidFill>
              <a:schemeClr val="tx1"/>
            </a:solidFill>
            <a:miter lim="800000"/>
            <a:headEnd/>
            <a:tailEnd/>
          </a:ln>
        </p:spPr>
        <p:txBody>
          <a:bodyPr>
            <a:prstTxWarp prst="textNoShape">
              <a:avLst/>
            </a:prstTxWarp>
            <a:spAutoFit/>
          </a:bodyPr>
          <a:lstStyle/>
          <a:p>
            <a:pPr>
              <a:spcBef>
                <a:spcPct val="50000"/>
              </a:spcBef>
            </a:pPr>
            <a:r>
              <a:rPr lang="en-US" sz="1600">
                <a:solidFill>
                  <a:schemeClr val="hlink"/>
                </a:solidFill>
              </a:rPr>
              <a:t>BEFORE</a:t>
            </a:r>
          </a:p>
        </p:txBody>
      </p:sp>
      <p:sp>
        <p:nvSpPr>
          <p:cNvPr id="82955" name="Text Box 13"/>
          <p:cNvSpPr txBox="1">
            <a:spLocks noChangeArrowheads="1"/>
          </p:cNvSpPr>
          <p:nvPr/>
        </p:nvSpPr>
        <p:spPr bwMode="auto">
          <a:xfrm>
            <a:off x="4430713" y="3317875"/>
            <a:ext cx="914400" cy="349250"/>
          </a:xfrm>
          <a:prstGeom prst="rect">
            <a:avLst/>
          </a:prstGeom>
          <a:solidFill>
            <a:schemeClr val="bg1"/>
          </a:solidFill>
          <a:ln w="12700">
            <a:solidFill>
              <a:schemeClr val="tx1"/>
            </a:solidFill>
            <a:miter lim="800000"/>
            <a:headEnd/>
            <a:tailEnd/>
          </a:ln>
        </p:spPr>
        <p:txBody>
          <a:bodyPr>
            <a:prstTxWarp prst="textNoShape">
              <a:avLst/>
            </a:prstTxWarp>
            <a:spAutoFit/>
          </a:bodyPr>
          <a:lstStyle/>
          <a:p>
            <a:pPr>
              <a:spcBef>
                <a:spcPct val="50000"/>
              </a:spcBef>
            </a:pPr>
            <a:r>
              <a:rPr lang="en-US" sz="1600">
                <a:solidFill>
                  <a:schemeClr val="hlink"/>
                </a:solidFill>
              </a:rPr>
              <a:t>AFTER</a:t>
            </a:r>
          </a:p>
        </p:txBody>
      </p:sp>
      <p:sp>
        <p:nvSpPr>
          <p:cNvPr id="82956" name="Text Box 15"/>
          <p:cNvSpPr txBox="1">
            <a:spLocks noChangeArrowheads="1"/>
          </p:cNvSpPr>
          <p:nvPr/>
        </p:nvSpPr>
        <p:spPr bwMode="auto">
          <a:xfrm>
            <a:off x="71438" y="5897563"/>
            <a:ext cx="4137025" cy="641350"/>
          </a:xfrm>
          <a:prstGeom prst="rect">
            <a:avLst/>
          </a:prstGeom>
          <a:noFill/>
          <a:ln w="12700">
            <a:noFill/>
            <a:miter lim="800000"/>
            <a:headEnd/>
            <a:tailEnd/>
          </a:ln>
        </p:spPr>
        <p:txBody>
          <a:bodyPr>
            <a:prstTxWarp prst="textNoShape">
              <a:avLst/>
            </a:prstTxWarp>
            <a:spAutoFit/>
          </a:bodyPr>
          <a:lstStyle/>
          <a:p>
            <a:pPr>
              <a:spcBef>
                <a:spcPct val="50000"/>
              </a:spcBef>
            </a:pPr>
            <a:r>
              <a:rPr lang="en-US"/>
              <a:t>Equivalent to 2 lbs high explosive released in a few ns in &lt;1 cm</a:t>
            </a:r>
            <a:r>
              <a:rPr lang="en-US" baseline="30000"/>
              <a:t>3</a:t>
            </a:r>
            <a:r>
              <a:rPr lang="en-US"/>
              <a:t> volume!</a:t>
            </a:r>
          </a:p>
        </p:txBody>
      </p:sp>
      <p:sp>
        <p:nvSpPr>
          <p:cNvPr id="13" name="TextBox 12"/>
          <p:cNvSpPr txBox="1">
            <a:spLocks noChangeArrowheads="1"/>
          </p:cNvSpPr>
          <p:nvPr/>
        </p:nvSpPr>
        <p:spPr bwMode="auto">
          <a:xfrm>
            <a:off x="5308600" y="1079500"/>
            <a:ext cx="3451225" cy="461963"/>
          </a:xfrm>
          <a:prstGeom prst="rect">
            <a:avLst/>
          </a:prstGeom>
          <a:noFill/>
          <a:ln w="9525">
            <a:noFill/>
            <a:miter lim="800000"/>
            <a:headEnd/>
            <a:tailEnd/>
          </a:ln>
        </p:spPr>
        <p:txBody>
          <a:bodyPr wrap="none">
            <a:prstTxWarp prst="textNoShape">
              <a:avLst/>
            </a:prstTxWarp>
            <a:spAutoFit/>
          </a:bodyPr>
          <a:lstStyle/>
          <a:p>
            <a:pPr algn="ctr"/>
            <a:r>
              <a:rPr lang="en-US" sz="2400" b="1" dirty="0"/>
              <a:t>“Hostile” environment</a:t>
            </a:r>
          </a:p>
        </p:txBody>
      </p:sp>
      <p:sp>
        <p:nvSpPr>
          <p:cNvPr id="14" name="Rectangle 13"/>
          <p:cNvSpPr>
            <a:spLocks noChangeArrowheads="1"/>
          </p:cNvSpPr>
          <p:nvPr/>
        </p:nvSpPr>
        <p:spPr bwMode="auto">
          <a:xfrm>
            <a:off x="5321300" y="1568450"/>
            <a:ext cx="3390900" cy="647700"/>
          </a:xfrm>
          <a:prstGeom prst="rect">
            <a:avLst/>
          </a:prstGeom>
          <a:noFill/>
          <a:ln w="9525">
            <a:noFill/>
            <a:miter lim="800000"/>
            <a:headEnd/>
            <a:tailEnd/>
          </a:ln>
        </p:spPr>
        <p:txBody>
          <a:bodyPr>
            <a:prstTxWarp prst="textNoShape">
              <a:avLst/>
            </a:prstTxWarp>
            <a:spAutoFit/>
          </a:bodyPr>
          <a:lstStyle/>
          <a:p>
            <a:pPr algn="ctr"/>
            <a:r>
              <a:rPr lang="en-US" b="1" dirty="0"/>
              <a:t>debris, electrical noise,</a:t>
            </a:r>
          </a:p>
          <a:p>
            <a:pPr algn="ctr"/>
            <a:r>
              <a:rPr lang="en-US" b="1" dirty="0"/>
              <a:t>photon background, plasma</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Rad17350002_2"/>
          <p:cNvPicPr>
            <a:picLocks noChangeAspect="1" noChangeArrowheads="1"/>
          </p:cNvPicPr>
          <p:nvPr/>
        </p:nvPicPr>
        <p:blipFill>
          <a:blip r:embed="rId3"/>
          <a:srcRect l="14400" r="6000"/>
          <a:stretch>
            <a:fillRect/>
          </a:stretch>
        </p:blipFill>
        <p:spPr bwMode="auto">
          <a:xfrm>
            <a:off x="3556942" y="1810972"/>
            <a:ext cx="2027211" cy="1697357"/>
          </a:xfrm>
          <a:prstGeom prst="rect">
            <a:avLst/>
          </a:prstGeom>
          <a:noFill/>
          <a:ln w="9525">
            <a:noFill/>
            <a:miter lim="800000"/>
            <a:headEnd/>
            <a:tailEnd/>
          </a:ln>
        </p:spPr>
      </p:pic>
      <p:pic>
        <p:nvPicPr>
          <p:cNvPr id="14" name="Picture 4" descr="Rad17110002_2"/>
          <p:cNvPicPr>
            <a:picLocks noChangeAspect="1" noChangeArrowheads="1"/>
          </p:cNvPicPr>
          <p:nvPr/>
        </p:nvPicPr>
        <p:blipFill>
          <a:blip r:embed="rId4"/>
          <a:srcRect l="14400" r="6000"/>
          <a:stretch>
            <a:fillRect/>
          </a:stretch>
        </p:blipFill>
        <p:spPr bwMode="auto">
          <a:xfrm>
            <a:off x="1819329" y="1811698"/>
            <a:ext cx="2027211" cy="1697357"/>
          </a:xfrm>
          <a:prstGeom prst="rect">
            <a:avLst/>
          </a:prstGeom>
          <a:noFill/>
          <a:ln w="9525">
            <a:noFill/>
            <a:miter lim="800000"/>
            <a:headEnd/>
            <a:tailEnd/>
          </a:ln>
        </p:spPr>
      </p:pic>
      <p:pic>
        <p:nvPicPr>
          <p:cNvPr id="13" name="Picture 3" descr="Rad16120002_2"/>
          <p:cNvPicPr>
            <a:picLocks noChangeAspect="1" noChangeArrowheads="1"/>
          </p:cNvPicPr>
          <p:nvPr/>
        </p:nvPicPr>
        <p:blipFill>
          <a:blip r:embed="rId5"/>
          <a:srcRect l="14400" r="6000"/>
          <a:stretch>
            <a:fillRect/>
          </a:stretch>
        </p:blipFill>
        <p:spPr bwMode="auto">
          <a:xfrm>
            <a:off x="81059" y="1811698"/>
            <a:ext cx="2027211" cy="1697357"/>
          </a:xfrm>
          <a:prstGeom prst="rect">
            <a:avLst/>
          </a:prstGeom>
          <a:noFill/>
          <a:ln w="9525">
            <a:noFill/>
            <a:miter lim="800000"/>
            <a:headEnd/>
            <a:tailEnd/>
          </a:ln>
        </p:spPr>
      </p:pic>
      <p:sp>
        <p:nvSpPr>
          <p:cNvPr id="93187" name="Rectangle 2"/>
          <p:cNvSpPr>
            <a:spLocks noGrp="1" noChangeArrowheads="1"/>
          </p:cNvSpPr>
          <p:nvPr>
            <p:ph type="title"/>
          </p:nvPr>
        </p:nvSpPr>
        <p:spPr>
          <a:xfrm>
            <a:off x="1446213" y="58738"/>
            <a:ext cx="7164387" cy="892175"/>
          </a:xfrm>
        </p:spPr>
        <p:txBody>
          <a:bodyPr/>
          <a:lstStyle/>
          <a:p>
            <a:pPr eaLnBrk="1" hangingPunct="1"/>
            <a:r>
              <a:rPr lang="en-US" sz="2400">
                <a:solidFill>
                  <a:schemeClr val="bg1"/>
                </a:solidFill>
                <a:ea typeface="ＭＳ Ｐゴシック" pitchFamily="-112" charset="-128"/>
                <a:cs typeface="ＭＳ Ｐゴシック" pitchFamily="-112" charset="-128"/>
              </a:rPr>
              <a:t>Magneto-Rayleigh-Taylor (MRT) instability</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limits the quality of the implosion</a:t>
            </a:r>
          </a:p>
        </p:txBody>
      </p:sp>
      <p:pic>
        <p:nvPicPr>
          <p:cNvPr id="93188" name="Picture 3" descr="Pages from Sinars_PlenaryTalk_ICOPS2006"/>
          <p:cNvPicPr>
            <a:picLocks noChangeAspect="1" noChangeArrowheads="1"/>
          </p:cNvPicPr>
          <p:nvPr/>
        </p:nvPicPr>
        <p:blipFill>
          <a:blip r:embed="rId6"/>
          <a:srcRect t="49429"/>
          <a:stretch>
            <a:fillRect/>
          </a:stretch>
        </p:blipFill>
        <p:spPr bwMode="auto">
          <a:xfrm>
            <a:off x="264627" y="3493536"/>
            <a:ext cx="8550275" cy="3346450"/>
          </a:xfrm>
          <a:prstGeom prst="rect">
            <a:avLst/>
          </a:prstGeom>
          <a:noFill/>
          <a:ln w="9525">
            <a:noFill/>
            <a:miter lim="800000"/>
            <a:headEnd/>
            <a:tailEnd/>
          </a:ln>
        </p:spPr>
      </p:pic>
      <p:sp>
        <p:nvSpPr>
          <p:cNvPr id="93190" name="Text Box 6"/>
          <p:cNvSpPr txBox="1">
            <a:spLocks noChangeArrowheads="1"/>
          </p:cNvSpPr>
          <p:nvPr/>
        </p:nvSpPr>
        <p:spPr bwMode="auto">
          <a:xfrm>
            <a:off x="332079" y="1095112"/>
            <a:ext cx="3450713" cy="646331"/>
          </a:xfrm>
          <a:prstGeom prst="rect">
            <a:avLst/>
          </a:prstGeom>
          <a:solidFill>
            <a:srgbClr val="FFFF00"/>
          </a:solidFill>
          <a:ln w="12700">
            <a:noFill/>
            <a:miter lim="800000"/>
            <a:headEnd/>
            <a:tailEnd/>
          </a:ln>
        </p:spPr>
        <p:txBody>
          <a:bodyPr wrap="square">
            <a:prstTxWarp prst="textNoShape">
              <a:avLst/>
            </a:prstTxWarp>
            <a:spAutoFit/>
          </a:bodyPr>
          <a:lstStyle/>
          <a:p>
            <a:r>
              <a:rPr lang="en-US"/>
              <a:t>Xray images of a wire array during its implosion! </a:t>
            </a:r>
          </a:p>
        </p:txBody>
      </p:sp>
      <p:pic>
        <p:nvPicPr>
          <p:cNvPr id="7" name="Picture 108" descr="PhC"/>
          <p:cNvPicPr>
            <a:picLocks noChangeAspect="1" noChangeArrowheads="1"/>
          </p:cNvPicPr>
          <p:nvPr/>
        </p:nvPicPr>
        <p:blipFill>
          <a:blip r:embed="rId7"/>
          <a:srcRect l="35442" t="8672" b="20717"/>
          <a:stretch>
            <a:fillRect/>
          </a:stretch>
        </p:blipFill>
        <p:spPr bwMode="auto">
          <a:xfrm>
            <a:off x="5989421" y="987424"/>
            <a:ext cx="2961105" cy="2281361"/>
          </a:xfrm>
          <a:prstGeom prst="rect">
            <a:avLst/>
          </a:prstGeom>
          <a:noFill/>
          <a:ln w="9525">
            <a:solidFill>
              <a:schemeClr val="hlink"/>
            </a:solidFill>
            <a:miter lim="800000"/>
            <a:headEnd/>
            <a:tailEnd/>
          </a:ln>
          <a:effectLst>
            <a:outerShdw blurRad="63500" dist="107763" dir="2700000" algn="ctr" rotWithShape="0">
              <a:srgbClr val="000000">
                <a:alpha val="50000"/>
              </a:srgbClr>
            </a:outerShdw>
          </a:effectLst>
        </p:spPr>
      </p:pic>
      <p:sp>
        <p:nvSpPr>
          <p:cNvPr id="93193" name="Text Box 11"/>
          <p:cNvSpPr txBox="1">
            <a:spLocks noChangeArrowheads="1"/>
          </p:cNvSpPr>
          <p:nvPr/>
        </p:nvSpPr>
        <p:spPr bwMode="auto">
          <a:xfrm>
            <a:off x="4182511" y="1008063"/>
            <a:ext cx="1891113" cy="92333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rPr>
              <a:t>Z Machine</a:t>
            </a:r>
          </a:p>
          <a:p>
            <a:r>
              <a:rPr lang="en-US" b="1" smtClean="0">
                <a:solidFill>
                  <a:srgbClr val="FF0000"/>
                </a:solidFill>
              </a:rPr>
              <a:t>Z </a:t>
            </a:r>
            <a:r>
              <a:rPr lang="en-US" b="1">
                <a:solidFill>
                  <a:srgbClr val="FF0000"/>
                </a:solidFill>
              </a:rPr>
              <a:t>Beamlet laser</a:t>
            </a:r>
          </a:p>
          <a:p>
            <a:r>
              <a:rPr lang="en-US"/>
              <a:t>(for radiography)</a:t>
            </a:r>
          </a:p>
        </p:txBody>
      </p:sp>
      <p:sp>
        <p:nvSpPr>
          <p:cNvPr id="93194" name="Line 12"/>
          <p:cNvSpPr>
            <a:spLocks noChangeShapeType="1"/>
          </p:cNvSpPr>
          <p:nvPr/>
        </p:nvSpPr>
        <p:spPr bwMode="auto">
          <a:xfrm>
            <a:off x="5478463" y="1185863"/>
            <a:ext cx="2190750" cy="239712"/>
          </a:xfrm>
          <a:prstGeom prst="line">
            <a:avLst/>
          </a:prstGeom>
          <a:noFill/>
          <a:ln w="38100">
            <a:solidFill>
              <a:srgbClr val="0000FF"/>
            </a:solidFill>
            <a:round/>
            <a:headEnd/>
            <a:tailEnd type="triangle" w="med" len="med"/>
          </a:ln>
        </p:spPr>
        <p:txBody>
          <a:bodyPr>
            <a:prstTxWarp prst="textNoShape">
              <a:avLst/>
            </a:prstTxWarp>
          </a:bodyPr>
          <a:lstStyle/>
          <a:p>
            <a:endParaRPr lang="en-US"/>
          </a:p>
        </p:txBody>
      </p:sp>
      <p:sp>
        <p:nvSpPr>
          <p:cNvPr id="93195" name="Line 13"/>
          <p:cNvSpPr>
            <a:spLocks noChangeShapeType="1"/>
          </p:cNvSpPr>
          <p:nvPr/>
        </p:nvSpPr>
        <p:spPr bwMode="auto">
          <a:xfrm>
            <a:off x="5980416" y="1513241"/>
            <a:ext cx="1079198" cy="594959"/>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734207" y="117586"/>
            <a:ext cx="7330972" cy="707886"/>
          </a:xfrm>
          <a:prstGeom prst="rect">
            <a:avLst/>
          </a:prstGeom>
          <a:noFill/>
          <a:ln w="9525">
            <a:noFill/>
            <a:miter lim="800000"/>
            <a:headEnd/>
            <a:tailEnd/>
          </a:ln>
        </p:spPr>
        <p:txBody>
          <a:bodyPr wrap="square">
            <a:spAutoFit/>
          </a:bodyPr>
          <a:lstStyle/>
          <a:p>
            <a:pPr algn="r" fontAlgn="base">
              <a:spcBef>
                <a:spcPct val="0"/>
              </a:spcBef>
              <a:spcAft>
                <a:spcPct val="0"/>
              </a:spcAft>
            </a:pPr>
            <a:r>
              <a:rPr lang="en-US" sz="2000" smtClean="0">
                <a:solidFill>
                  <a:schemeClr val="bg1"/>
                </a:solidFill>
              </a:rPr>
              <a:t>The accumulation and transmission of electromagnetic energy, called “pulsed power”, </a:t>
            </a:r>
            <a:r>
              <a:rPr lang="en-US" sz="2000" dirty="0">
                <a:solidFill>
                  <a:schemeClr val="bg1"/>
                </a:solidFill>
              </a:rPr>
              <a:t>has been </a:t>
            </a:r>
            <a:r>
              <a:rPr lang="en-US" sz="2000">
                <a:solidFill>
                  <a:schemeClr val="bg1"/>
                </a:solidFill>
              </a:rPr>
              <a:t>investigated </a:t>
            </a:r>
            <a:r>
              <a:rPr lang="en-US" sz="2000" smtClean="0">
                <a:solidFill>
                  <a:schemeClr val="bg1"/>
                </a:solidFill>
              </a:rPr>
              <a:t>for </a:t>
            </a:r>
            <a:r>
              <a:rPr lang="en-US" sz="2000" dirty="0">
                <a:solidFill>
                  <a:schemeClr val="bg1"/>
                </a:solidFill>
              </a:rPr>
              <a:t>over </a:t>
            </a:r>
            <a:r>
              <a:rPr lang="en-US" sz="2000">
                <a:solidFill>
                  <a:schemeClr val="bg1"/>
                </a:solidFill>
              </a:rPr>
              <a:t>a </a:t>
            </a:r>
            <a:r>
              <a:rPr lang="en-US" sz="2000" smtClean="0">
                <a:solidFill>
                  <a:schemeClr val="bg1"/>
                </a:solidFill>
              </a:rPr>
              <a:t>century</a:t>
            </a:r>
            <a:endParaRPr lang="en-US" sz="2000" dirty="0">
              <a:solidFill>
                <a:schemeClr val="bg1"/>
              </a:solidFill>
            </a:endParaRPr>
          </a:p>
        </p:txBody>
      </p:sp>
      <p:pic>
        <p:nvPicPr>
          <p:cNvPr id="13315" name="Picture 3"/>
          <p:cNvPicPr>
            <a:picLocks noChangeAspect="1" noChangeArrowheads="1"/>
          </p:cNvPicPr>
          <p:nvPr/>
        </p:nvPicPr>
        <p:blipFill>
          <a:blip r:embed="rId3" cstate="print"/>
          <a:srcRect l="8594" t="32655" r="35938" b="12059"/>
          <a:stretch>
            <a:fillRect/>
          </a:stretch>
        </p:blipFill>
        <p:spPr bwMode="auto">
          <a:xfrm>
            <a:off x="238125" y="1357313"/>
            <a:ext cx="3654425" cy="262572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316" name="Picture 4" descr="Sandia's Z-machine"/>
          <p:cNvPicPr>
            <a:picLocks noChangeAspect="1" noChangeArrowheads="1"/>
          </p:cNvPicPr>
          <p:nvPr/>
        </p:nvPicPr>
        <p:blipFill>
          <a:blip r:embed="rId4" cstate="print"/>
          <a:srcRect/>
          <a:stretch>
            <a:fillRect/>
          </a:stretch>
        </p:blipFill>
        <p:spPr bwMode="auto">
          <a:xfrm>
            <a:off x="4876800" y="1350963"/>
            <a:ext cx="3986213" cy="2624137"/>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31749" name="Text Box 5"/>
          <p:cNvSpPr txBox="1">
            <a:spLocks noChangeArrowheads="1"/>
          </p:cNvSpPr>
          <p:nvPr/>
        </p:nvSpPr>
        <p:spPr bwMode="auto">
          <a:xfrm>
            <a:off x="1031875" y="1323975"/>
            <a:ext cx="2241550"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a:solidFill>
                  <a:srgbClr val="FFFFFF"/>
                </a:solidFill>
              </a:rPr>
              <a:t>Tesla’s Lab (GW)</a:t>
            </a:r>
          </a:p>
        </p:txBody>
      </p:sp>
      <p:sp>
        <p:nvSpPr>
          <p:cNvPr id="31750" name="Text Box 6"/>
          <p:cNvSpPr txBox="1">
            <a:spLocks noChangeArrowheads="1"/>
          </p:cNvSpPr>
          <p:nvPr/>
        </p:nvSpPr>
        <p:spPr bwMode="auto">
          <a:xfrm>
            <a:off x="5523627" y="1289050"/>
            <a:ext cx="2763998" cy="707886"/>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b="1" u="sng" dirty="0" smtClean="0">
                <a:solidFill>
                  <a:srgbClr val="FFFFFF"/>
                </a:solidFill>
              </a:rPr>
              <a:t>Z </a:t>
            </a:r>
            <a:r>
              <a:rPr lang="en-US" sz="2000" b="1" u="sng" dirty="0">
                <a:solidFill>
                  <a:srgbClr val="FFFFFF"/>
                </a:solidFill>
              </a:rPr>
              <a:t>facility</a:t>
            </a:r>
            <a:r>
              <a:rPr lang="en-US" sz="2000" b="1" dirty="0">
                <a:solidFill>
                  <a:srgbClr val="FFFFFF"/>
                </a:solidFill>
              </a:rPr>
              <a:t> {SNL}</a:t>
            </a:r>
          </a:p>
          <a:p>
            <a:pPr algn="ctr" fontAlgn="base">
              <a:spcBef>
                <a:spcPct val="0"/>
              </a:spcBef>
              <a:spcAft>
                <a:spcPct val="0"/>
              </a:spcAft>
            </a:pPr>
            <a:r>
              <a:rPr lang="en-US" sz="2000" b="1" dirty="0">
                <a:solidFill>
                  <a:srgbClr val="FFFFFF"/>
                </a:solidFill>
              </a:rPr>
              <a:t>Z-</a:t>
            </a:r>
            <a:r>
              <a:rPr lang="en-US" sz="2000" b="1">
                <a:solidFill>
                  <a:srgbClr val="FFFFFF"/>
                </a:solidFill>
              </a:rPr>
              <a:t>pinch </a:t>
            </a:r>
            <a:r>
              <a:rPr lang="en-US" sz="2000" b="1" smtClean="0">
                <a:solidFill>
                  <a:srgbClr val="FFFFFF"/>
                </a:solidFill>
              </a:rPr>
              <a:t>(100-330 </a:t>
            </a:r>
            <a:r>
              <a:rPr lang="en-US" sz="2000" b="1" dirty="0">
                <a:solidFill>
                  <a:srgbClr val="FFFFFF"/>
                </a:solidFill>
              </a:rPr>
              <a:t>TW)</a:t>
            </a:r>
          </a:p>
        </p:txBody>
      </p:sp>
      <p:sp>
        <p:nvSpPr>
          <p:cNvPr id="18439" name="AutoShape 7"/>
          <p:cNvSpPr>
            <a:spLocks noChangeArrowheads="1"/>
          </p:cNvSpPr>
          <p:nvPr/>
        </p:nvSpPr>
        <p:spPr bwMode="auto">
          <a:xfrm>
            <a:off x="-1509889" y="4629150"/>
            <a:ext cx="8542867" cy="579438"/>
          </a:xfrm>
          <a:prstGeom prst="rightArrow">
            <a:avLst>
              <a:gd name="adj1" fmla="val 39722"/>
              <a:gd name="adj2" fmla="val 66059"/>
            </a:avLst>
          </a:prstGeom>
          <a:solidFill>
            <a:srgbClr val="B2B2B2"/>
          </a:solidFill>
          <a:ln w="9525">
            <a:noFill/>
            <a:miter lim="800000"/>
            <a:headEnd/>
            <a:tailEnd/>
          </a:ln>
          <a:effectLst>
            <a:outerShdw blurRad="184150" dist="241300" dir="11520000" sx="110000" sy="110000" algn="ctr">
              <a:srgbClr val="000000">
                <a:alpha val="30000"/>
              </a:srgbClr>
            </a:outerShdw>
          </a:effectLst>
          <a:scene3d>
            <a:camera prst="perspectiveFront" fov="5100000">
              <a:rot lat="0" lon="2100000" rev="0"/>
            </a:camera>
            <a:lightRig rig="flood" dir="t">
              <a:rot lat="0" lon="0" rev="13800000"/>
            </a:lightRig>
          </a:scene3d>
          <a:sp3d extrusionH="107950" prstMaterial="plastic">
            <a:bevelT w="82550" h="63500" prst="cross"/>
            <a:bevelB/>
          </a:sp3d>
        </p:spPr>
        <p:txBody>
          <a:bodyPr wrap="none" anchor="ctr"/>
          <a:lstStyle/>
          <a:p>
            <a:pPr algn="ctr" fontAlgn="base">
              <a:spcBef>
                <a:spcPct val="0"/>
              </a:spcBef>
              <a:spcAft>
                <a:spcPct val="0"/>
              </a:spcAft>
              <a:defRPr/>
            </a:pPr>
            <a:endParaRPr lang="en-US">
              <a:solidFill>
                <a:srgbClr val="000000"/>
              </a:solidFill>
            </a:endParaRPr>
          </a:p>
        </p:txBody>
      </p:sp>
      <p:sp>
        <p:nvSpPr>
          <p:cNvPr id="31752" name="Line 8"/>
          <p:cNvSpPr>
            <a:spLocks noChangeShapeType="1"/>
          </p:cNvSpPr>
          <p:nvPr/>
        </p:nvSpPr>
        <p:spPr bwMode="auto">
          <a:xfrm flipV="1">
            <a:off x="387350" y="3959225"/>
            <a:ext cx="847725" cy="965200"/>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53" name="Text Box 9"/>
          <p:cNvSpPr txBox="1">
            <a:spLocks noChangeArrowheads="1"/>
          </p:cNvSpPr>
          <p:nvPr/>
        </p:nvSpPr>
        <p:spPr bwMode="auto">
          <a:xfrm>
            <a:off x="25400" y="5091113"/>
            <a:ext cx="7827963" cy="366712"/>
          </a:xfrm>
          <a:prstGeom prst="rect">
            <a:avLst/>
          </a:prstGeom>
          <a:noFill/>
          <a:ln w="9525">
            <a:noFill/>
            <a:miter lim="800000"/>
            <a:headEnd/>
            <a:tailEnd/>
          </a:ln>
        </p:spPr>
        <p:txBody>
          <a:bodyPr wrap="none">
            <a:spAutoFit/>
          </a:bodyPr>
          <a:lstStyle/>
          <a:p>
            <a:pPr defTabSz="1427163" fontAlgn="base">
              <a:spcBef>
                <a:spcPct val="0"/>
              </a:spcBef>
              <a:spcAft>
                <a:spcPct val="0"/>
              </a:spcAft>
            </a:pPr>
            <a:r>
              <a:rPr lang="en-US" b="1">
                <a:solidFill>
                  <a:srgbClr val="000000"/>
                </a:solidFill>
              </a:rPr>
              <a:t>1900	1920	1940	1960	1980	2000</a:t>
            </a:r>
          </a:p>
        </p:txBody>
      </p:sp>
      <p:sp>
        <p:nvSpPr>
          <p:cNvPr id="31754" name="Line 10"/>
          <p:cNvSpPr>
            <a:spLocks noChangeShapeType="1"/>
          </p:cNvSpPr>
          <p:nvPr/>
        </p:nvSpPr>
        <p:spPr bwMode="auto">
          <a:xfrm flipH="1" flipV="1">
            <a:off x="7577138" y="3970338"/>
            <a:ext cx="601662" cy="963612"/>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55" name="Line 11"/>
          <p:cNvSpPr>
            <a:spLocks noChangeShapeType="1"/>
          </p:cNvSpPr>
          <p:nvPr/>
        </p:nvSpPr>
        <p:spPr bwMode="auto">
          <a:xfrm flipH="1">
            <a:off x="2441575" y="4953000"/>
            <a:ext cx="852488" cy="522288"/>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56" name="Text Box 12"/>
          <p:cNvSpPr txBox="1">
            <a:spLocks noChangeArrowheads="1"/>
          </p:cNvSpPr>
          <p:nvPr/>
        </p:nvSpPr>
        <p:spPr bwMode="auto">
          <a:xfrm>
            <a:off x="1481138" y="5499100"/>
            <a:ext cx="1292225" cy="1187450"/>
          </a:xfrm>
          <a:prstGeom prst="rect">
            <a:avLst/>
          </a:prstGeom>
          <a:noFill/>
          <a:ln w="9525">
            <a:noFill/>
            <a:miter lim="800000"/>
            <a:headEnd/>
            <a:tailEnd/>
          </a:ln>
        </p:spPr>
        <p:txBody>
          <a:bodyPr wrap="none">
            <a:spAutoFit/>
          </a:bodyPr>
          <a:lstStyle/>
          <a:p>
            <a:pPr fontAlgn="base">
              <a:spcBef>
                <a:spcPct val="0"/>
              </a:spcBef>
              <a:spcAft>
                <a:spcPct val="0"/>
              </a:spcAft>
            </a:pPr>
            <a:r>
              <a:rPr lang="en-US" sz="1600" u="sng">
                <a:solidFill>
                  <a:srgbClr val="000000"/>
                </a:solidFill>
              </a:rPr>
              <a:t>Radar (MW)</a:t>
            </a:r>
          </a:p>
          <a:p>
            <a:pPr fontAlgn="base">
              <a:spcBef>
                <a:spcPct val="0"/>
              </a:spcBef>
              <a:spcAft>
                <a:spcPct val="0"/>
              </a:spcAft>
              <a:buFontTx/>
              <a:buChar char="•"/>
            </a:pPr>
            <a:r>
              <a:rPr lang="en-US" sz="1400">
                <a:solidFill>
                  <a:srgbClr val="000000"/>
                </a:solidFill>
              </a:rPr>
              <a:t>Germany</a:t>
            </a:r>
          </a:p>
          <a:p>
            <a:pPr fontAlgn="base">
              <a:spcBef>
                <a:spcPct val="0"/>
              </a:spcBef>
              <a:spcAft>
                <a:spcPct val="0"/>
              </a:spcAft>
              <a:buFontTx/>
              <a:buChar char="•"/>
            </a:pPr>
            <a:r>
              <a:rPr lang="en-US" sz="1400">
                <a:solidFill>
                  <a:srgbClr val="000000"/>
                </a:solidFill>
              </a:rPr>
              <a:t>US</a:t>
            </a:r>
          </a:p>
          <a:p>
            <a:pPr fontAlgn="base">
              <a:spcBef>
                <a:spcPct val="0"/>
              </a:spcBef>
              <a:spcAft>
                <a:spcPct val="0"/>
              </a:spcAft>
              <a:buFontTx/>
              <a:buChar char="•"/>
            </a:pPr>
            <a:r>
              <a:rPr lang="en-US" sz="1400">
                <a:solidFill>
                  <a:srgbClr val="000000"/>
                </a:solidFill>
              </a:rPr>
              <a:t>Russia</a:t>
            </a:r>
          </a:p>
          <a:p>
            <a:pPr fontAlgn="base">
              <a:spcBef>
                <a:spcPct val="0"/>
              </a:spcBef>
              <a:spcAft>
                <a:spcPct val="0"/>
              </a:spcAft>
              <a:buFontTx/>
              <a:buChar char="•"/>
            </a:pPr>
            <a:r>
              <a:rPr lang="en-US" sz="1400">
                <a:solidFill>
                  <a:srgbClr val="000000"/>
                </a:solidFill>
              </a:rPr>
              <a:t>Great Brittain</a:t>
            </a:r>
          </a:p>
        </p:txBody>
      </p:sp>
      <p:sp>
        <p:nvSpPr>
          <p:cNvPr id="31757" name="Text Box 13"/>
          <p:cNvSpPr txBox="1">
            <a:spLocks noChangeArrowheads="1"/>
          </p:cNvSpPr>
          <p:nvPr/>
        </p:nvSpPr>
        <p:spPr bwMode="auto">
          <a:xfrm>
            <a:off x="3003550" y="4354513"/>
            <a:ext cx="68262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rPr>
              <a:t>WWII</a:t>
            </a:r>
          </a:p>
        </p:txBody>
      </p:sp>
      <p:sp>
        <p:nvSpPr>
          <p:cNvPr id="31758" name="Line 14"/>
          <p:cNvSpPr>
            <a:spLocks noChangeShapeType="1"/>
          </p:cNvSpPr>
          <p:nvPr/>
        </p:nvSpPr>
        <p:spPr bwMode="auto">
          <a:xfrm>
            <a:off x="3384550" y="4629150"/>
            <a:ext cx="0" cy="244475"/>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59" name="Line 15"/>
          <p:cNvSpPr>
            <a:spLocks noChangeShapeType="1"/>
          </p:cNvSpPr>
          <p:nvPr/>
        </p:nvSpPr>
        <p:spPr bwMode="auto">
          <a:xfrm flipH="1" flipV="1">
            <a:off x="4589463" y="4598988"/>
            <a:ext cx="547687" cy="304800"/>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60" name="Text Box 16"/>
          <p:cNvSpPr txBox="1">
            <a:spLocks noChangeArrowheads="1"/>
          </p:cNvSpPr>
          <p:nvPr/>
        </p:nvSpPr>
        <p:spPr bwMode="auto">
          <a:xfrm>
            <a:off x="3644900" y="4033838"/>
            <a:ext cx="1779588" cy="58102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u="sng">
                <a:solidFill>
                  <a:srgbClr val="000000"/>
                </a:solidFill>
              </a:rPr>
              <a:t>Hermes - II</a:t>
            </a:r>
            <a:r>
              <a:rPr lang="en-US" sz="1600">
                <a:solidFill>
                  <a:srgbClr val="000000"/>
                </a:solidFill>
              </a:rPr>
              <a:t> {SNL}</a:t>
            </a:r>
          </a:p>
          <a:p>
            <a:pPr algn="ctr" fontAlgn="base">
              <a:spcBef>
                <a:spcPct val="0"/>
              </a:spcBef>
              <a:spcAft>
                <a:spcPct val="0"/>
              </a:spcAft>
            </a:pPr>
            <a:r>
              <a:rPr lang="en-US" sz="1600">
                <a:solidFill>
                  <a:srgbClr val="000000"/>
                </a:solidFill>
              </a:rPr>
              <a:t>e-beam (TW)</a:t>
            </a:r>
          </a:p>
        </p:txBody>
      </p:sp>
      <p:sp>
        <p:nvSpPr>
          <p:cNvPr id="31761" name="Line 17"/>
          <p:cNvSpPr>
            <a:spLocks noChangeShapeType="1"/>
          </p:cNvSpPr>
          <p:nvPr/>
        </p:nvSpPr>
        <p:spPr bwMode="auto">
          <a:xfrm flipH="1" flipV="1">
            <a:off x="6251575" y="4675188"/>
            <a:ext cx="227013" cy="258762"/>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62" name="Text Box 18"/>
          <p:cNvSpPr txBox="1">
            <a:spLocks noChangeArrowheads="1"/>
          </p:cNvSpPr>
          <p:nvPr/>
        </p:nvSpPr>
        <p:spPr bwMode="auto">
          <a:xfrm>
            <a:off x="5402263" y="4095750"/>
            <a:ext cx="1947862" cy="58102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u="sng">
                <a:solidFill>
                  <a:srgbClr val="000000"/>
                </a:solidFill>
              </a:rPr>
              <a:t>PBFA - II</a:t>
            </a:r>
            <a:r>
              <a:rPr lang="en-US" sz="1600">
                <a:solidFill>
                  <a:srgbClr val="000000"/>
                </a:solidFill>
              </a:rPr>
              <a:t> {SNL}</a:t>
            </a:r>
          </a:p>
          <a:p>
            <a:pPr algn="ctr" fontAlgn="base">
              <a:spcBef>
                <a:spcPct val="0"/>
              </a:spcBef>
              <a:spcAft>
                <a:spcPct val="0"/>
              </a:spcAft>
            </a:pPr>
            <a:r>
              <a:rPr lang="en-US" sz="1600">
                <a:solidFill>
                  <a:srgbClr val="000000"/>
                </a:solidFill>
              </a:rPr>
              <a:t>Ion Beams (20 TW)</a:t>
            </a:r>
          </a:p>
        </p:txBody>
      </p:sp>
      <p:sp>
        <p:nvSpPr>
          <p:cNvPr id="31763" name="Line 19"/>
          <p:cNvSpPr>
            <a:spLocks noChangeShapeType="1"/>
          </p:cNvSpPr>
          <p:nvPr/>
        </p:nvSpPr>
        <p:spPr bwMode="auto">
          <a:xfrm flipH="1">
            <a:off x="5395913" y="4995863"/>
            <a:ext cx="442912" cy="1096962"/>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64" name="Text Box 20"/>
          <p:cNvSpPr txBox="1">
            <a:spLocks noChangeArrowheads="1"/>
          </p:cNvSpPr>
          <p:nvPr/>
        </p:nvSpPr>
        <p:spPr bwMode="auto">
          <a:xfrm>
            <a:off x="4337050" y="6092825"/>
            <a:ext cx="1947863" cy="58102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u="sng">
                <a:solidFill>
                  <a:srgbClr val="000000"/>
                </a:solidFill>
              </a:rPr>
              <a:t>Angara - II</a:t>
            </a:r>
            <a:r>
              <a:rPr lang="en-US" sz="1600">
                <a:solidFill>
                  <a:srgbClr val="000000"/>
                </a:solidFill>
              </a:rPr>
              <a:t> {Russia}</a:t>
            </a:r>
          </a:p>
          <a:p>
            <a:pPr algn="ctr" fontAlgn="base">
              <a:spcBef>
                <a:spcPct val="0"/>
              </a:spcBef>
              <a:spcAft>
                <a:spcPct val="0"/>
              </a:spcAft>
            </a:pPr>
            <a:r>
              <a:rPr lang="en-US" sz="1600">
                <a:solidFill>
                  <a:srgbClr val="000000"/>
                </a:solidFill>
              </a:rPr>
              <a:t>Simulator (TW)</a:t>
            </a:r>
          </a:p>
        </p:txBody>
      </p:sp>
      <p:sp>
        <p:nvSpPr>
          <p:cNvPr id="31765" name="Line 21"/>
          <p:cNvSpPr>
            <a:spLocks noChangeShapeType="1"/>
          </p:cNvSpPr>
          <p:nvPr/>
        </p:nvSpPr>
        <p:spPr bwMode="auto">
          <a:xfrm flipH="1" flipV="1">
            <a:off x="7600950" y="4946650"/>
            <a:ext cx="404813" cy="677863"/>
          </a:xfrm>
          <a:prstGeom prst="line">
            <a:avLst/>
          </a:prstGeom>
          <a:noFill/>
          <a:ln w="9525">
            <a:solidFill>
              <a:schemeClr val="tx1"/>
            </a:solidFill>
            <a:round/>
            <a:headEnd/>
            <a:tailEnd/>
          </a:ln>
        </p:spPr>
        <p:txBody>
          <a:bodyPr/>
          <a:lstStyle/>
          <a:p>
            <a:pPr algn="ctr" fontAlgn="base">
              <a:spcBef>
                <a:spcPct val="0"/>
              </a:spcBef>
              <a:spcAft>
                <a:spcPct val="0"/>
              </a:spcAft>
            </a:pPr>
            <a:endParaRPr lang="en-US">
              <a:solidFill>
                <a:srgbClr val="000000"/>
              </a:solidFill>
            </a:endParaRPr>
          </a:p>
        </p:txBody>
      </p:sp>
      <p:sp>
        <p:nvSpPr>
          <p:cNvPr id="31766" name="Text Box 22"/>
          <p:cNvSpPr txBox="1">
            <a:spLocks noChangeArrowheads="1"/>
          </p:cNvSpPr>
          <p:nvPr/>
        </p:nvSpPr>
        <p:spPr bwMode="auto">
          <a:xfrm>
            <a:off x="6781800" y="5591175"/>
            <a:ext cx="2160588" cy="58102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u="sng">
                <a:solidFill>
                  <a:srgbClr val="000000"/>
                </a:solidFill>
              </a:rPr>
              <a:t>DARHT</a:t>
            </a:r>
            <a:r>
              <a:rPr lang="en-US" sz="1600">
                <a:solidFill>
                  <a:srgbClr val="000000"/>
                </a:solidFill>
              </a:rPr>
              <a:t> {LANL}</a:t>
            </a:r>
          </a:p>
          <a:p>
            <a:pPr algn="ctr" fontAlgn="base">
              <a:spcBef>
                <a:spcPct val="0"/>
              </a:spcBef>
              <a:spcAft>
                <a:spcPct val="0"/>
              </a:spcAft>
            </a:pPr>
            <a:r>
              <a:rPr lang="en-US" sz="1600">
                <a:solidFill>
                  <a:srgbClr val="000000"/>
                </a:solidFill>
              </a:rPr>
              <a:t>Radiography (10 GW)</a:t>
            </a:r>
          </a:p>
        </p:txBody>
      </p:sp>
    </p:spTree>
    <p:extLst>
      <p:ext uri="{BB962C8B-B14F-4D97-AF65-F5344CB8AC3E}">
        <p14:creationId xmlns:p14="http://schemas.microsoft.com/office/powerpoint/2010/main" val="3772102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838200" y="-88900"/>
            <a:ext cx="8737600" cy="1143000"/>
          </a:xfrm>
        </p:spPr>
        <p:txBody>
          <a:bodyPr/>
          <a:lstStyle/>
          <a:p>
            <a:r>
              <a:rPr lang="en-US" sz="2400">
                <a:solidFill>
                  <a:schemeClr val="bg1"/>
                </a:solidFill>
                <a:ea typeface="ＭＳ Ｐゴシック" pitchFamily="-112" charset="-128"/>
                <a:cs typeface="ＭＳ Ｐゴシック" pitchFamily="-112" charset="-128"/>
              </a:rPr>
              <a:t>The plasma is the heavy fluid and the</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B field is the light fluid </a:t>
            </a:r>
            <a:r>
              <a:rPr lang="en-US" sz="2400">
                <a:solidFill>
                  <a:schemeClr val="bg1"/>
                </a:solidFill>
                <a:ea typeface="ＭＳ Ｐゴシック" pitchFamily="-112" charset="-128"/>
                <a:cs typeface="ＭＳ Ｐゴシック" pitchFamily="-112" charset="-128"/>
                <a:sym typeface="Wingdings" pitchFamily="-112" charset="2"/>
              </a:rPr>
              <a:t></a:t>
            </a:r>
            <a:r>
              <a:rPr lang="en-US" sz="2400">
                <a:solidFill>
                  <a:schemeClr val="bg1"/>
                </a:solidFill>
                <a:ea typeface="ＭＳ Ｐゴシック" pitchFamily="-112" charset="-128"/>
                <a:cs typeface="ＭＳ Ｐゴシック" pitchFamily="-112" charset="-128"/>
              </a:rPr>
              <a:t> </a:t>
            </a:r>
            <a:r>
              <a:rPr lang="en-US" sz="2400" i="1">
                <a:solidFill>
                  <a:schemeClr val="bg1"/>
                </a:solidFill>
                <a:ea typeface="ＭＳ Ｐゴシック" pitchFamily="-112" charset="-128"/>
                <a:cs typeface="ＭＳ Ｐゴシック" pitchFamily="-112" charset="-128"/>
              </a:rPr>
              <a:t>unstable</a:t>
            </a:r>
            <a:r>
              <a:rPr lang="en-US" sz="2400">
                <a:solidFill>
                  <a:schemeClr val="bg1"/>
                </a:solidFill>
                <a:ea typeface="ＭＳ Ｐゴシック" pitchFamily="-112" charset="-128"/>
                <a:cs typeface="ＭＳ Ｐゴシック" pitchFamily="-112" charset="-128"/>
              </a:rPr>
              <a:t> to the MRT</a:t>
            </a:r>
          </a:p>
        </p:txBody>
      </p:sp>
      <p:sp>
        <p:nvSpPr>
          <p:cNvPr id="95236" name="Content Placeholder 71"/>
          <p:cNvSpPr>
            <a:spLocks noGrp="1"/>
          </p:cNvSpPr>
          <p:nvPr>
            <p:ph idx="1"/>
          </p:nvPr>
        </p:nvSpPr>
        <p:spPr>
          <a:xfrm>
            <a:off x="457200" y="5846763"/>
            <a:ext cx="8686800" cy="474662"/>
          </a:xfrm>
        </p:spPr>
        <p:txBody>
          <a:bodyPr/>
          <a:lstStyle/>
          <a:p>
            <a:r>
              <a:rPr lang="en-US" sz="1800">
                <a:ea typeface="ＭＳ Ｐゴシック" pitchFamily="-112" charset="-128"/>
                <a:cs typeface="ＭＳ Ｐゴシック" pitchFamily="-112" charset="-128"/>
              </a:rPr>
              <a:t>Our z-pinches are termed “fast” because only the MRT grows during implosion </a:t>
            </a:r>
          </a:p>
        </p:txBody>
      </p:sp>
      <p:pic>
        <p:nvPicPr>
          <p:cNvPr id="95237" name="Picture 3" descr="fig1a"/>
          <p:cNvPicPr>
            <a:picLocks noChangeAspect="1" noChangeArrowheads="1"/>
          </p:cNvPicPr>
          <p:nvPr/>
        </p:nvPicPr>
        <p:blipFill>
          <a:blip r:embed="rId4"/>
          <a:srcRect/>
          <a:stretch>
            <a:fillRect/>
          </a:stretch>
        </p:blipFill>
        <p:spPr bwMode="auto">
          <a:xfrm>
            <a:off x="698500" y="1384300"/>
            <a:ext cx="2438400" cy="1814513"/>
          </a:xfrm>
          <a:prstGeom prst="rect">
            <a:avLst/>
          </a:prstGeom>
          <a:noFill/>
          <a:ln w="9525">
            <a:noFill/>
            <a:miter lim="800000"/>
            <a:headEnd/>
            <a:tailEnd/>
          </a:ln>
        </p:spPr>
      </p:pic>
      <p:sp>
        <p:nvSpPr>
          <p:cNvPr id="95238" name="Line 4"/>
          <p:cNvSpPr>
            <a:spLocks noChangeShapeType="1"/>
          </p:cNvSpPr>
          <p:nvPr/>
        </p:nvSpPr>
        <p:spPr bwMode="auto">
          <a:xfrm flipH="1">
            <a:off x="1268413" y="2976563"/>
            <a:ext cx="623887" cy="0"/>
          </a:xfrm>
          <a:prstGeom prst="line">
            <a:avLst/>
          </a:prstGeom>
          <a:noFill/>
          <a:ln w="12700">
            <a:solidFill>
              <a:srgbClr val="00FFFF"/>
            </a:solidFill>
            <a:round/>
            <a:headEnd/>
            <a:tailEnd type="triangle" w="med" len="med"/>
          </a:ln>
        </p:spPr>
        <p:txBody>
          <a:bodyPr>
            <a:prstTxWarp prst="textNoShape">
              <a:avLst/>
            </a:prstTxWarp>
          </a:bodyPr>
          <a:lstStyle/>
          <a:p>
            <a:endParaRPr lang="en-US"/>
          </a:p>
        </p:txBody>
      </p:sp>
      <p:sp>
        <p:nvSpPr>
          <p:cNvPr id="95239" name="Line 5"/>
          <p:cNvSpPr>
            <a:spLocks noChangeShapeType="1"/>
          </p:cNvSpPr>
          <p:nvPr/>
        </p:nvSpPr>
        <p:spPr bwMode="auto">
          <a:xfrm>
            <a:off x="1684338" y="2976563"/>
            <a:ext cx="985837" cy="0"/>
          </a:xfrm>
          <a:prstGeom prst="line">
            <a:avLst/>
          </a:prstGeom>
          <a:noFill/>
          <a:ln w="12700">
            <a:solidFill>
              <a:srgbClr val="00FFFF"/>
            </a:solidFill>
            <a:round/>
            <a:headEnd/>
            <a:tailEnd type="triangle" w="med" len="med"/>
          </a:ln>
        </p:spPr>
        <p:txBody>
          <a:bodyPr>
            <a:prstTxWarp prst="textNoShape">
              <a:avLst/>
            </a:prstTxWarp>
          </a:bodyPr>
          <a:lstStyle/>
          <a:p>
            <a:endParaRPr lang="en-US"/>
          </a:p>
        </p:txBody>
      </p:sp>
      <p:sp>
        <p:nvSpPr>
          <p:cNvPr id="95240" name="Text Box 6"/>
          <p:cNvSpPr txBox="1">
            <a:spLocks noChangeArrowheads="1"/>
          </p:cNvSpPr>
          <p:nvPr/>
        </p:nvSpPr>
        <p:spPr bwMode="auto">
          <a:xfrm>
            <a:off x="1589088" y="2698750"/>
            <a:ext cx="804862" cy="336550"/>
          </a:xfrm>
          <a:prstGeom prst="rect">
            <a:avLst/>
          </a:prstGeom>
          <a:noFill/>
          <a:ln w="12700">
            <a:noFill/>
            <a:miter lim="800000"/>
            <a:headEnd/>
            <a:tailEnd/>
          </a:ln>
        </p:spPr>
        <p:txBody>
          <a:bodyPr>
            <a:prstTxWarp prst="textNoShape">
              <a:avLst/>
            </a:prstTxWarp>
            <a:spAutoFit/>
          </a:bodyPr>
          <a:lstStyle/>
          <a:p>
            <a:r>
              <a:rPr lang="en-US" sz="1600">
                <a:solidFill>
                  <a:srgbClr val="00FFFF"/>
                </a:solidFill>
              </a:rPr>
              <a:t>20 mm</a:t>
            </a:r>
          </a:p>
        </p:txBody>
      </p:sp>
      <p:grpSp>
        <p:nvGrpSpPr>
          <p:cNvPr id="95241" name="Group 7"/>
          <p:cNvGrpSpPr>
            <a:grpSpLocks/>
          </p:cNvGrpSpPr>
          <p:nvPr/>
        </p:nvGrpSpPr>
        <p:grpSpPr bwMode="auto">
          <a:xfrm>
            <a:off x="622300" y="3552825"/>
            <a:ext cx="1412875" cy="1838325"/>
            <a:chOff x="527" y="2058"/>
            <a:chExt cx="890" cy="1158"/>
          </a:xfrm>
        </p:grpSpPr>
        <p:sp>
          <p:nvSpPr>
            <p:cNvPr id="95300" name="Oval 8"/>
            <p:cNvSpPr>
              <a:spLocks noChangeArrowheads="1"/>
            </p:cNvSpPr>
            <p:nvPr/>
          </p:nvSpPr>
          <p:spPr bwMode="auto">
            <a:xfrm>
              <a:off x="548" y="2160"/>
              <a:ext cx="864" cy="192"/>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sp>
          <p:nvSpPr>
            <p:cNvPr id="95301" name="Oval 9"/>
            <p:cNvSpPr>
              <a:spLocks noChangeArrowheads="1"/>
            </p:cNvSpPr>
            <p:nvPr/>
          </p:nvSpPr>
          <p:spPr bwMode="auto">
            <a:xfrm>
              <a:off x="548" y="3024"/>
              <a:ext cx="864" cy="192"/>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nvGrpSpPr>
            <p:cNvPr id="95302" name="Group 10"/>
            <p:cNvGrpSpPr>
              <a:grpSpLocks/>
            </p:cNvGrpSpPr>
            <p:nvPr/>
          </p:nvGrpSpPr>
          <p:grpSpPr bwMode="auto">
            <a:xfrm rot="-5400000">
              <a:off x="934" y="2595"/>
              <a:ext cx="870" cy="96"/>
              <a:chOff x="1440" y="3312"/>
              <a:chExt cx="1488" cy="200"/>
            </a:xfrm>
          </p:grpSpPr>
          <p:sp>
            <p:nvSpPr>
              <p:cNvPr id="95310" name="Freeform 11"/>
              <p:cNvSpPr>
                <a:spLocks/>
              </p:cNvSpPr>
              <p:nvPr/>
            </p:nvSpPr>
            <p:spPr bwMode="auto">
              <a:xfrm>
                <a:off x="1440"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vert="eaVert" wrap="none" anchor="ctr">
                <a:prstTxWarp prst="textNoShape">
                  <a:avLst/>
                </a:prstTxWarp>
              </a:bodyPr>
              <a:lstStyle/>
              <a:p>
                <a:endParaRPr lang="en-US"/>
              </a:p>
            </p:txBody>
          </p:sp>
          <p:sp>
            <p:nvSpPr>
              <p:cNvPr id="95311" name="Freeform 12"/>
              <p:cNvSpPr>
                <a:spLocks/>
              </p:cNvSpPr>
              <p:nvPr/>
            </p:nvSpPr>
            <p:spPr bwMode="auto">
              <a:xfrm>
                <a:off x="1807"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vert="eaVert" wrap="none" anchor="ctr">
                <a:prstTxWarp prst="textNoShape">
                  <a:avLst/>
                </a:prstTxWarp>
              </a:bodyPr>
              <a:lstStyle/>
              <a:p>
                <a:endParaRPr lang="en-US"/>
              </a:p>
            </p:txBody>
          </p:sp>
          <p:sp>
            <p:nvSpPr>
              <p:cNvPr id="95312" name="Freeform 13"/>
              <p:cNvSpPr>
                <a:spLocks/>
              </p:cNvSpPr>
              <p:nvPr/>
            </p:nvSpPr>
            <p:spPr bwMode="auto">
              <a:xfrm>
                <a:off x="2175"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vert="eaVert" wrap="none" anchor="ctr">
                <a:prstTxWarp prst="textNoShape">
                  <a:avLst/>
                </a:prstTxWarp>
              </a:bodyPr>
              <a:lstStyle/>
              <a:p>
                <a:endParaRPr lang="en-US"/>
              </a:p>
            </p:txBody>
          </p:sp>
          <p:sp>
            <p:nvSpPr>
              <p:cNvPr id="95313" name="Freeform 14"/>
              <p:cNvSpPr>
                <a:spLocks/>
              </p:cNvSpPr>
              <p:nvPr/>
            </p:nvSpPr>
            <p:spPr bwMode="auto">
              <a:xfrm>
                <a:off x="2544"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vert="eaVert" wrap="none" anchor="ctr">
                <a:prstTxWarp prst="textNoShape">
                  <a:avLst/>
                </a:prstTxWarp>
              </a:bodyPr>
              <a:lstStyle/>
              <a:p>
                <a:endParaRPr lang="en-US"/>
              </a:p>
            </p:txBody>
          </p:sp>
        </p:grpSp>
        <p:grpSp>
          <p:nvGrpSpPr>
            <p:cNvPr id="95303" name="Group 15"/>
            <p:cNvGrpSpPr>
              <a:grpSpLocks/>
            </p:cNvGrpSpPr>
            <p:nvPr/>
          </p:nvGrpSpPr>
          <p:grpSpPr bwMode="auto">
            <a:xfrm rot="5400000" flipH="1">
              <a:off x="140" y="2609"/>
              <a:ext cx="870" cy="96"/>
              <a:chOff x="1440" y="3312"/>
              <a:chExt cx="1488" cy="200"/>
            </a:xfrm>
          </p:grpSpPr>
          <p:sp>
            <p:nvSpPr>
              <p:cNvPr id="95306" name="Freeform 16"/>
              <p:cNvSpPr>
                <a:spLocks/>
              </p:cNvSpPr>
              <p:nvPr/>
            </p:nvSpPr>
            <p:spPr bwMode="auto">
              <a:xfrm>
                <a:off x="1440"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rot="10800000" vert="eaVert" wrap="none" anchor="ctr">
                <a:prstTxWarp prst="textNoShape">
                  <a:avLst/>
                </a:prstTxWarp>
              </a:bodyPr>
              <a:lstStyle/>
              <a:p>
                <a:endParaRPr lang="en-US"/>
              </a:p>
            </p:txBody>
          </p:sp>
          <p:sp>
            <p:nvSpPr>
              <p:cNvPr id="95307" name="Freeform 17"/>
              <p:cNvSpPr>
                <a:spLocks/>
              </p:cNvSpPr>
              <p:nvPr/>
            </p:nvSpPr>
            <p:spPr bwMode="auto">
              <a:xfrm>
                <a:off x="1807"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rot="10800000" vert="eaVert" wrap="none" anchor="ctr">
                <a:prstTxWarp prst="textNoShape">
                  <a:avLst/>
                </a:prstTxWarp>
              </a:bodyPr>
              <a:lstStyle/>
              <a:p>
                <a:endParaRPr lang="en-US"/>
              </a:p>
            </p:txBody>
          </p:sp>
          <p:sp>
            <p:nvSpPr>
              <p:cNvPr id="95308" name="Freeform 18"/>
              <p:cNvSpPr>
                <a:spLocks/>
              </p:cNvSpPr>
              <p:nvPr/>
            </p:nvSpPr>
            <p:spPr bwMode="auto">
              <a:xfrm>
                <a:off x="2175"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rot="10800000" vert="eaVert" wrap="none" anchor="ctr">
                <a:prstTxWarp prst="textNoShape">
                  <a:avLst/>
                </a:prstTxWarp>
              </a:bodyPr>
              <a:lstStyle/>
              <a:p>
                <a:endParaRPr lang="en-US"/>
              </a:p>
            </p:txBody>
          </p:sp>
          <p:sp>
            <p:nvSpPr>
              <p:cNvPr id="95309" name="Freeform 19"/>
              <p:cNvSpPr>
                <a:spLocks/>
              </p:cNvSpPr>
              <p:nvPr/>
            </p:nvSpPr>
            <p:spPr bwMode="auto">
              <a:xfrm>
                <a:off x="2544"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rot="10800000" vert="eaVert" wrap="none" anchor="ctr">
                <a:prstTxWarp prst="textNoShape">
                  <a:avLst/>
                </a:prstTxWarp>
              </a:bodyPr>
              <a:lstStyle/>
              <a:p>
                <a:endParaRPr lang="en-US"/>
              </a:p>
            </p:txBody>
          </p:sp>
        </p:grpSp>
        <p:sp>
          <p:nvSpPr>
            <p:cNvPr id="95304" name="Oval 20"/>
            <p:cNvSpPr>
              <a:spLocks noChangeArrowheads="1"/>
            </p:cNvSpPr>
            <p:nvPr/>
          </p:nvSpPr>
          <p:spPr bwMode="auto">
            <a:xfrm>
              <a:off x="644" y="2184"/>
              <a:ext cx="652" cy="145"/>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sp>
          <p:nvSpPr>
            <p:cNvPr id="95305" name="Rectangle 21"/>
            <p:cNvSpPr>
              <a:spLocks noChangeArrowheads="1"/>
            </p:cNvSpPr>
            <p:nvPr/>
          </p:nvSpPr>
          <p:spPr bwMode="auto">
            <a:xfrm>
              <a:off x="740" y="2058"/>
              <a:ext cx="116" cy="250"/>
            </a:xfrm>
            <a:prstGeom prst="rect">
              <a:avLst/>
            </a:prstGeom>
            <a:noFill/>
            <a:ln w="12700">
              <a:noFill/>
              <a:miter lim="800000"/>
              <a:headEnd/>
              <a:tailEnd/>
            </a:ln>
          </p:spPr>
          <p:txBody>
            <a:bodyPr wrap="none">
              <a:prstTxWarp prst="textNoShape">
                <a:avLst/>
              </a:prstTxWarp>
              <a:spAutoFit/>
            </a:bodyPr>
            <a:lstStyle/>
            <a:p>
              <a:endParaRPr lang="en-US" sz="2000" i="1"/>
            </a:p>
          </p:txBody>
        </p:sp>
      </p:grpSp>
      <p:grpSp>
        <p:nvGrpSpPr>
          <p:cNvPr id="95242" name="Group 23"/>
          <p:cNvGrpSpPr>
            <a:grpSpLocks/>
          </p:cNvGrpSpPr>
          <p:nvPr/>
        </p:nvGrpSpPr>
        <p:grpSpPr bwMode="auto">
          <a:xfrm>
            <a:off x="4786313" y="3517900"/>
            <a:ext cx="1169987" cy="1554163"/>
            <a:chOff x="1711" y="1949"/>
            <a:chExt cx="737" cy="979"/>
          </a:xfrm>
        </p:grpSpPr>
        <p:grpSp>
          <p:nvGrpSpPr>
            <p:cNvPr id="95286" name="Group 24"/>
            <p:cNvGrpSpPr>
              <a:grpSpLocks/>
            </p:cNvGrpSpPr>
            <p:nvPr/>
          </p:nvGrpSpPr>
          <p:grpSpPr bwMode="auto">
            <a:xfrm rot="-5400000">
              <a:off x="1902" y="2305"/>
              <a:ext cx="870" cy="223"/>
              <a:chOff x="1440" y="3312"/>
              <a:chExt cx="1488" cy="200"/>
            </a:xfrm>
          </p:grpSpPr>
          <p:sp>
            <p:nvSpPr>
              <p:cNvPr id="95296" name="Freeform 25"/>
              <p:cNvSpPr>
                <a:spLocks/>
              </p:cNvSpPr>
              <p:nvPr/>
            </p:nvSpPr>
            <p:spPr bwMode="auto">
              <a:xfrm>
                <a:off x="1440"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7" name="Freeform 26"/>
              <p:cNvSpPr>
                <a:spLocks/>
              </p:cNvSpPr>
              <p:nvPr/>
            </p:nvSpPr>
            <p:spPr bwMode="auto">
              <a:xfrm>
                <a:off x="1807"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8" name="Freeform 27"/>
              <p:cNvSpPr>
                <a:spLocks/>
              </p:cNvSpPr>
              <p:nvPr/>
            </p:nvSpPr>
            <p:spPr bwMode="auto">
              <a:xfrm>
                <a:off x="2175"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9" name="Freeform 28"/>
              <p:cNvSpPr>
                <a:spLocks/>
              </p:cNvSpPr>
              <p:nvPr/>
            </p:nvSpPr>
            <p:spPr bwMode="auto">
              <a:xfrm>
                <a:off x="2544"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sp>
          <p:nvSpPr>
            <p:cNvPr id="95287" name="Oval 29"/>
            <p:cNvSpPr>
              <a:spLocks noChangeArrowheads="1"/>
            </p:cNvSpPr>
            <p:nvPr/>
          </p:nvSpPr>
          <p:spPr bwMode="auto">
            <a:xfrm>
              <a:off x="1790" y="2802"/>
              <a:ext cx="559" cy="126"/>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nvGrpSpPr>
            <p:cNvPr id="95288" name="Group 30"/>
            <p:cNvGrpSpPr>
              <a:grpSpLocks/>
            </p:cNvGrpSpPr>
            <p:nvPr/>
          </p:nvGrpSpPr>
          <p:grpSpPr bwMode="auto">
            <a:xfrm>
              <a:off x="1790" y="1949"/>
              <a:ext cx="559" cy="158"/>
              <a:chOff x="1790" y="1926"/>
              <a:chExt cx="559" cy="192"/>
            </a:xfrm>
          </p:grpSpPr>
          <p:sp>
            <p:nvSpPr>
              <p:cNvPr id="95294" name="Oval 31"/>
              <p:cNvSpPr>
                <a:spLocks noChangeArrowheads="1"/>
              </p:cNvSpPr>
              <p:nvPr/>
            </p:nvSpPr>
            <p:spPr bwMode="auto">
              <a:xfrm>
                <a:off x="1790" y="1926"/>
                <a:ext cx="559" cy="192"/>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sp>
            <p:nvSpPr>
              <p:cNvPr id="95295" name="Oval 32"/>
              <p:cNvSpPr>
                <a:spLocks noChangeArrowheads="1"/>
              </p:cNvSpPr>
              <p:nvPr/>
            </p:nvSpPr>
            <p:spPr bwMode="auto">
              <a:xfrm>
                <a:off x="1852" y="1950"/>
                <a:ext cx="422" cy="145"/>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grpSp>
          <p:nvGrpSpPr>
            <p:cNvPr id="95289" name="Group 33"/>
            <p:cNvGrpSpPr>
              <a:grpSpLocks/>
            </p:cNvGrpSpPr>
            <p:nvPr/>
          </p:nvGrpSpPr>
          <p:grpSpPr bwMode="auto">
            <a:xfrm rot="5400000" flipH="1">
              <a:off x="1376" y="2314"/>
              <a:ext cx="870" cy="200"/>
              <a:chOff x="1440" y="3312"/>
              <a:chExt cx="1488" cy="200"/>
            </a:xfrm>
          </p:grpSpPr>
          <p:sp>
            <p:nvSpPr>
              <p:cNvPr id="95290" name="Freeform 34"/>
              <p:cNvSpPr>
                <a:spLocks/>
              </p:cNvSpPr>
              <p:nvPr/>
            </p:nvSpPr>
            <p:spPr bwMode="auto">
              <a:xfrm>
                <a:off x="1440"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1" name="Freeform 35"/>
              <p:cNvSpPr>
                <a:spLocks/>
              </p:cNvSpPr>
              <p:nvPr/>
            </p:nvSpPr>
            <p:spPr bwMode="auto">
              <a:xfrm>
                <a:off x="1807"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2" name="Freeform 36"/>
              <p:cNvSpPr>
                <a:spLocks/>
              </p:cNvSpPr>
              <p:nvPr/>
            </p:nvSpPr>
            <p:spPr bwMode="auto">
              <a:xfrm>
                <a:off x="2175"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93" name="Freeform 37"/>
              <p:cNvSpPr>
                <a:spLocks/>
              </p:cNvSpPr>
              <p:nvPr/>
            </p:nvSpPr>
            <p:spPr bwMode="auto">
              <a:xfrm>
                <a:off x="2544" y="3312"/>
                <a:ext cx="384" cy="200"/>
              </a:xfrm>
              <a:custGeom>
                <a:avLst/>
                <a:gdLst>
                  <a:gd name="T0" fmla="*/ 0 w 384"/>
                  <a:gd name="T1" fmla="*/ 1 h 344"/>
                  <a:gd name="T2" fmla="*/ 96 w 384"/>
                  <a:gd name="T3" fmla="*/ 0 h 344"/>
                  <a:gd name="T4" fmla="*/ 192 w 384"/>
                  <a:gd name="T5" fmla="*/ 1 h 344"/>
                  <a:gd name="T6" fmla="*/ 288 w 384"/>
                  <a:gd name="T7" fmla="*/ 1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grpSp>
      <p:grpSp>
        <p:nvGrpSpPr>
          <p:cNvPr id="95243" name="Group 38"/>
          <p:cNvGrpSpPr>
            <a:grpSpLocks/>
          </p:cNvGrpSpPr>
          <p:nvPr/>
        </p:nvGrpSpPr>
        <p:grpSpPr bwMode="auto">
          <a:xfrm>
            <a:off x="3441700" y="1689100"/>
            <a:ext cx="2133600" cy="1360488"/>
            <a:chOff x="2256" y="3072"/>
            <a:chExt cx="1728" cy="1102"/>
          </a:xfrm>
        </p:grpSpPr>
        <p:graphicFrame>
          <p:nvGraphicFramePr>
            <p:cNvPr id="95234" name="Object 2"/>
            <p:cNvGraphicFramePr>
              <a:graphicFrameLocks noChangeAspect="1"/>
            </p:cNvGraphicFramePr>
            <p:nvPr/>
          </p:nvGraphicFramePr>
          <p:xfrm>
            <a:off x="2256" y="3072"/>
            <a:ext cx="1728" cy="1102"/>
          </p:xfrm>
          <a:graphic>
            <a:graphicData uri="http://schemas.openxmlformats.org/presentationml/2006/ole">
              <mc:AlternateContent xmlns:mc="http://schemas.openxmlformats.org/markup-compatibility/2006">
                <mc:Choice xmlns:v="urn:schemas-microsoft-com:vml" Requires="v">
                  <p:oleObj spid="_x0000_s95478" name="Image" r:id="rId5" imgW="3379592" imgH="2478367" progId="Photoshop.Image.6">
                    <p:embed/>
                  </p:oleObj>
                </mc:Choice>
                <mc:Fallback>
                  <p:oleObj name="Image" r:id="rId5" imgW="3379592" imgH="2478367" progId="Photoshop.Image.6">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3072"/>
                          <a:ext cx="1728" cy="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5276" name="Group 40"/>
            <p:cNvGrpSpPr>
              <a:grpSpLocks/>
            </p:cNvGrpSpPr>
            <p:nvPr/>
          </p:nvGrpSpPr>
          <p:grpSpPr bwMode="auto">
            <a:xfrm>
              <a:off x="2538" y="3120"/>
              <a:ext cx="1198" cy="999"/>
              <a:chOff x="2538" y="3120"/>
              <a:chExt cx="1198" cy="999"/>
            </a:xfrm>
          </p:grpSpPr>
          <p:sp>
            <p:nvSpPr>
              <p:cNvPr id="95277" name="Line 41"/>
              <p:cNvSpPr>
                <a:spLocks noChangeShapeType="1"/>
              </p:cNvSpPr>
              <p:nvPr/>
            </p:nvSpPr>
            <p:spPr bwMode="auto">
              <a:xfrm flipV="1">
                <a:off x="2540" y="3191"/>
                <a:ext cx="0" cy="928"/>
              </a:xfrm>
              <a:prstGeom prst="line">
                <a:avLst/>
              </a:prstGeom>
              <a:noFill/>
              <a:ln w="25400">
                <a:solidFill>
                  <a:schemeClr val="tx1"/>
                </a:solidFill>
                <a:round/>
                <a:headEnd/>
                <a:tailEnd type="triangle" w="med" len="med"/>
              </a:ln>
            </p:spPr>
            <p:txBody>
              <a:bodyPr>
                <a:prstTxWarp prst="textNoShape">
                  <a:avLst/>
                </a:prstTxWarp>
              </a:bodyPr>
              <a:lstStyle/>
              <a:p>
                <a:endParaRPr lang="en-US"/>
              </a:p>
            </p:txBody>
          </p:sp>
          <p:sp>
            <p:nvSpPr>
              <p:cNvPr id="95278" name="Line 42"/>
              <p:cNvSpPr>
                <a:spLocks noChangeShapeType="1"/>
              </p:cNvSpPr>
              <p:nvPr/>
            </p:nvSpPr>
            <p:spPr bwMode="auto">
              <a:xfrm>
                <a:off x="3340" y="3517"/>
                <a:ext cx="77" cy="1"/>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95279" name="Line 43"/>
              <p:cNvSpPr>
                <a:spLocks noChangeShapeType="1"/>
              </p:cNvSpPr>
              <p:nvPr/>
            </p:nvSpPr>
            <p:spPr bwMode="auto">
              <a:xfrm>
                <a:off x="3375" y="3724"/>
                <a:ext cx="39" cy="1"/>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95280" name="Line 44"/>
              <p:cNvSpPr>
                <a:spLocks noChangeShapeType="1"/>
              </p:cNvSpPr>
              <p:nvPr/>
            </p:nvSpPr>
            <p:spPr bwMode="auto">
              <a:xfrm>
                <a:off x="3340" y="3923"/>
                <a:ext cx="77" cy="1"/>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95281" name="Text Box 45"/>
              <p:cNvSpPr txBox="1">
                <a:spLocks noChangeArrowheads="1"/>
              </p:cNvSpPr>
              <p:nvPr/>
            </p:nvSpPr>
            <p:spPr bwMode="auto">
              <a:xfrm>
                <a:off x="3340" y="3345"/>
                <a:ext cx="396" cy="321"/>
              </a:xfrm>
              <a:prstGeom prst="rect">
                <a:avLst/>
              </a:prstGeom>
              <a:noFill/>
              <a:ln w="12700">
                <a:noFill/>
                <a:miter lim="800000"/>
                <a:headEnd/>
                <a:tailEnd/>
              </a:ln>
            </p:spPr>
            <p:txBody>
              <a:bodyPr>
                <a:prstTxWarp prst="textNoShape">
                  <a:avLst/>
                </a:prstTxWarp>
                <a:spAutoFit/>
              </a:bodyPr>
              <a:lstStyle/>
              <a:p>
                <a:pPr>
                  <a:spcBef>
                    <a:spcPct val="50000"/>
                  </a:spcBef>
                </a:pPr>
                <a:r>
                  <a:rPr lang="en-US" sz="2000"/>
                  <a:t>B</a:t>
                </a:r>
                <a:r>
                  <a:rPr lang="en-US" sz="2000" baseline="-25000">
                    <a:latin typeface="Symbol" pitchFamily="-112" charset="2"/>
                  </a:rPr>
                  <a:t>q</a:t>
                </a:r>
                <a:endParaRPr lang="en-US" sz="2000"/>
              </a:p>
            </p:txBody>
          </p:sp>
          <p:sp>
            <p:nvSpPr>
              <p:cNvPr id="95282" name="Line 46"/>
              <p:cNvSpPr>
                <a:spLocks noChangeShapeType="1"/>
              </p:cNvSpPr>
              <p:nvPr/>
            </p:nvSpPr>
            <p:spPr bwMode="auto">
              <a:xfrm flipV="1">
                <a:off x="2608" y="3866"/>
                <a:ext cx="310" cy="3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95283" name="Text Box 47"/>
              <p:cNvSpPr txBox="1">
                <a:spLocks noChangeArrowheads="1"/>
              </p:cNvSpPr>
              <p:nvPr/>
            </p:nvSpPr>
            <p:spPr bwMode="auto">
              <a:xfrm>
                <a:off x="2538" y="3243"/>
                <a:ext cx="205" cy="321"/>
              </a:xfrm>
              <a:prstGeom prst="rect">
                <a:avLst/>
              </a:prstGeom>
              <a:noFill/>
              <a:ln w="12700">
                <a:noFill/>
                <a:miter lim="800000"/>
                <a:headEnd/>
                <a:tailEnd/>
              </a:ln>
            </p:spPr>
            <p:txBody>
              <a:bodyPr wrap="none">
                <a:prstTxWarp prst="textNoShape">
                  <a:avLst/>
                </a:prstTxWarp>
                <a:spAutoFit/>
              </a:bodyPr>
              <a:lstStyle/>
              <a:p>
                <a:r>
                  <a:rPr lang="en-US" sz="2000"/>
                  <a:t>I</a:t>
                </a:r>
              </a:p>
            </p:txBody>
          </p:sp>
          <p:sp>
            <p:nvSpPr>
              <p:cNvPr id="95284" name="Line 48"/>
              <p:cNvSpPr>
                <a:spLocks noChangeShapeType="1"/>
              </p:cNvSpPr>
              <p:nvPr/>
            </p:nvSpPr>
            <p:spPr bwMode="auto">
              <a:xfrm flipV="1">
                <a:off x="3120" y="3248"/>
                <a:ext cx="1" cy="864"/>
              </a:xfrm>
              <a:prstGeom prst="line">
                <a:avLst/>
              </a:prstGeom>
              <a:noFill/>
              <a:ln w="12700">
                <a:solidFill>
                  <a:schemeClr val="tx1"/>
                </a:solidFill>
                <a:prstDash val="dash"/>
                <a:round/>
                <a:headEnd/>
                <a:tailEnd/>
              </a:ln>
            </p:spPr>
            <p:txBody>
              <a:bodyPr>
                <a:prstTxWarp prst="textNoShape">
                  <a:avLst/>
                </a:prstTxWarp>
              </a:bodyPr>
              <a:lstStyle/>
              <a:p>
                <a:endParaRPr lang="en-US"/>
              </a:p>
            </p:txBody>
          </p:sp>
          <p:sp>
            <p:nvSpPr>
              <p:cNvPr id="95285" name="Oval 49"/>
              <p:cNvSpPr>
                <a:spLocks noChangeArrowheads="1"/>
              </p:cNvSpPr>
              <p:nvPr/>
            </p:nvSpPr>
            <p:spPr bwMode="auto">
              <a:xfrm>
                <a:off x="2592" y="3120"/>
                <a:ext cx="1039" cy="51"/>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grpSp>
      <p:sp>
        <p:nvSpPr>
          <p:cNvPr id="95244" name="Text Box 51"/>
          <p:cNvSpPr txBox="1">
            <a:spLocks noChangeArrowheads="1"/>
          </p:cNvSpPr>
          <p:nvPr/>
        </p:nvSpPr>
        <p:spPr bwMode="auto">
          <a:xfrm>
            <a:off x="2451100" y="4238625"/>
            <a:ext cx="1765300" cy="884238"/>
          </a:xfrm>
          <a:prstGeom prst="rect">
            <a:avLst/>
          </a:prstGeom>
          <a:noFill/>
          <a:ln w="12700">
            <a:noFill/>
            <a:miter lim="800000"/>
            <a:headEnd/>
            <a:tailEnd/>
          </a:ln>
        </p:spPr>
        <p:txBody>
          <a:bodyPr wrap="none">
            <a:prstTxWarp prst="textNoShape">
              <a:avLst/>
            </a:prstTxWarp>
            <a:spAutoFit/>
          </a:bodyPr>
          <a:lstStyle/>
          <a:p>
            <a:r>
              <a:rPr lang="en-US" sz="2000">
                <a:latin typeface="Baskerville Semibold" pitchFamily="-112" charset="0"/>
              </a:rPr>
              <a:t>effective</a:t>
            </a:r>
          </a:p>
          <a:p>
            <a:r>
              <a:rPr lang="en-US" sz="2000">
                <a:latin typeface="Baskerville Semibold" pitchFamily="-112" charset="0"/>
              </a:rPr>
              <a:t>gravity</a:t>
            </a:r>
          </a:p>
          <a:p>
            <a:r>
              <a:rPr lang="en-US" sz="1200">
                <a:latin typeface="Baskerville Semibold" pitchFamily="-112" charset="0"/>
              </a:rPr>
              <a:t>(in liner/bubble frame)</a:t>
            </a:r>
          </a:p>
        </p:txBody>
      </p:sp>
      <p:sp>
        <p:nvSpPr>
          <p:cNvPr id="95245" name="Line 52"/>
          <p:cNvSpPr>
            <a:spLocks noChangeShapeType="1"/>
          </p:cNvSpPr>
          <p:nvPr/>
        </p:nvSpPr>
        <p:spPr bwMode="auto">
          <a:xfrm>
            <a:off x="3898900" y="4279900"/>
            <a:ext cx="457200"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5246" name="Line 53"/>
          <p:cNvSpPr>
            <a:spLocks noChangeShapeType="1"/>
          </p:cNvSpPr>
          <p:nvPr/>
        </p:nvSpPr>
        <p:spPr bwMode="auto">
          <a:xfrm flipH="1" flipV="1">
            <a:off x="3255963" y="2987675"/>
            <a:ext cx="842962" cy="352425"/>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sp>
        <p:nvSpPr>
          <p:cNvPr id="95247" name="Line 54"/>
          <p:cNvSpPr>
            <a:spLocks noChangeShapeType="1"/>
          </p:cNvSpPr>
          <p:nvPr/>
        </p:nvSpPr>
        <p:spPr bwMode="auto">
          <a:xfrm flipH="1">
            <a:off x="1308100" y="3857625"/>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95248" name="Rectangle 85"/>
          <p:cNvSpPr>
            <a:spLocks noChangeArrowheads="1"/>
          </p:cNvSpPr>
          <p:nvPr/>
        </p:nvSpPr>
        <p:spPr bwMode="auto">
          <a:xfrm>
            <a:off x="1765300" y="3705225"/>
            <a:ext cx="457200" cy="1600200"/>
          </a:xfrm>
          <a:prstGeom prst="rect">
            <a:avLst/>
          </a:prstGeom>
          <a:noFill/>
          <a:ln w="38100">
            <a:solidFill>
              <a:schemeClr val="accent1"/>
            </a:solidFill>
            <a:miter lim="800000"/>
            <a:headEnd/>
            <a:tailEnd/>
          </a:ln>
        </p:spPr>
        <p:txBody>
          <a:bodyPr wrap="none" anchor="ctr">
            <a:prstTxWarp prst="textNoShape">
              <a:avLst/>
            </a:prstTxWarp>
          </a:bodyPr>
          <a:lstStyle/>
          <a:p>
            <a:endParaRPr lang="en-US"/>
          </a:p>
        </p:txBody>
      </p:sp>
      <p:sp>
        <p:nvSpPr>
          <p:cNvPr id="95249" name="Line 86"/>
          <p:cNvSpPr>
            <a:spLocks noChangeShapeType="1"/>
          </p:cNvSpPr>
          <p:nvPr/>
        </p:nvSpPr>
        <p:spPr bwMode="auto">
          <a:xfrm>
            <a:off x="1841500" y="4543425"/>
            <a:ext cx="609600" cy="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grpSp>
        <p:nvGrpSpPr>
          <p:cNvPr id="95250" name="Group 55"/>
          <p:cNvGrpSpPr>
            <a:grpSpLocks/>
          </p:cNvGrpSpPr>
          <p:nvPr/>
        </p:nvGrpSpPr>
        <p:grpSpPr bwMode="auto">
          <a:xfrm>
            <a:off x="7354888" y="3517900"/>
            <a:ext cx="963612" cy="1546225"/>
            <a:chOff x="5639573" y="3025775"/>
            <a:chExt cx="962833" cy="1546225"/>
          </a:xfrm>
        </p:grpSpPr>
        <p:grpSp>
          <p:nvGrpSpPr>
            <p:cNvPr id="95262" name="Group 24"/>
            <p:cNvGrpSpPr>
              <a:grpSpLocks/>
            </p:cNvGrpSpPr>
            <p:nvPr/>
          </p:nvGrpSpPr>
          <p:grpSpPr bwMode="auto">
            <a:xfrm rot="-5400000">
              <a:off x="5698552" y="3537178"/>
              <a:ext cx="1381123" cy="426584"/>
              <a:chOff x="1440" y="3271"/>
              <a:chExt cx="1488" cy="241"/>
            </a:xfrm>
          </p:grpSpPr>
          <p:sp>
            <p:nvSpPr>
              <p:cNvPr id="95272" name="Freeform 25"/>
              <p:cNvSpPr>
                <a:spLocks/>
              </p:cNvSpPr>
              <p:nvPr/>
            </p:nvSpPr>
            <p:spPr bwMode="auto">
              <a:xfrm>
                <a:off x="1440" y="3271"/>
                <a:ext cx="384" cy="241"/>
              </a:xfrm>
              <a:custGeom>
                <a:avLst/>
                <a:gdLst>
                  <a:gd name="T0" fmla="*/ 0 w 384"/>
                  <a:gd name="T1" fmla="*/ 1 h 344"/>
                  <a:gd name="T2" fmla="*/ 96 w 384"/>
                  <a:gd name="T3" fmla="*/ 0 h 344"/>
                  <a:gd name="T4" fmla="*/ 192 w 384"/>
                  <a:gd name="T5" fmla="*/ 1 h 344"/>
                  <a:gd name="T6" fmla="*/ 288 w 384"/>
                  <a:gd name="T7" fmla="*/ 2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73" name="Freeform 26"/>
              <p:cNvSpPr>
                <a:spLocks/>
              </p:cNvSpPr>
              <p:nvPr/>
            </p:nvSpPr>
            <p:spPr bwMode="auto">
              <a:xfrm>
                <a:off x="1807" y="3271"/>
                <a:ext cx="384" cy="241"/>
              </a:xfrm>
              <a:custGeom>
                <a:avLst/>
                <a:gdLst>
                  <a:gd name="T0" fmla="*/ 0 w 384"/>
                  <a:gd name="T1" fmla="*/ 1 h 344"/>
                  <a:gd name="T2" fmla="*/ 96 w 384"/>
                  <a:gd name="T3" fmla="*/ 0 h 344"/>
                  <a:gd name="T4" fmla="*/ 192 w 384"/>
                  <a:gd name="T5" fmla="*/ 1 h 344"/>
                  <a:gd name="T6" fmla="*/ 288 w 384"/>
                  <a:gd name="T7" fmla="*/ 2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74" name="Freeform 27"/>
              <p:cNvSpPr>
                <a:spLocks/>
              </p:cNvSpPr>
              <p:nvPr/>
            </p:nvSpPr>
            <p:spPr bwMode="auto">
              <a:xfrm>
                <a:off x="2175" y="3271"/>
                <a:ext cx="384" cy="241"/>
              </a:xfrm>
              <a:custGeom>
                <a:avLst/>
                <a:gdLst>
                  <a:gd name="T0" fmla="*/ 0 w 384"/>
                  <a:gd name="T1" fmla="*/ 1 h 344"/>
                  <a:gd name="T2" fmla="*/ 96 w 384"/>
                  <a:gd name="T3" fmla="*/ 0 h 344"/>
                  <a:gd name="T4" fmla="*/ 192 w 384"/>
                  <a:gd name="T5" fmla="*/ 1 h 344"/>
                  <a:gd name="T6" fmla="*/ 288 w 384"/>
                  <a:gd name="T7" fmla="*/ 2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75" name="Freeform 28"/>
              <p:cNvSpPr>
                <a:spLocks/>
              </p:cNvSpPr>
              <p:nvPr/>
            </p:nvSpPr>
            <p:spPr bwMode="auto">
              <a:xfrm>
                <a:off x="2544" y="3271"/>
                <a:ext cx="384" cy="241"/>
              </a:xfrm>
              <a:custGeom>
                <a:avLst/>
                <a:gdLst>
                  <a:gd name="T0" fmla="*/ 0 w 384"/>
                  <a:gd name="T1" fmla="*/ 1 h 344"/>
                  <a:gd name="T2" fmla="*/ 96 w 384"/>
                  <a:gd name="T3" fmla="*/ 0 h 344"/>
                  <a:gd name="T4" fmla="*/ 192 w 384"/>
                  <a:gd name="T5" fmla="*/ 1 h 344"/>
                  <a:gd name="T6" fmla="*/ 288 w 384"/>
                  <a:gd name="T7" fmla="*/ 2 h 344"/>
                  <a:gd name="T8" fmla="*/ 384 w 384"/>
                  <a:gd name="T9" fmla="*/ 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sp>
          <p:nvSpPr>
            <p:cNvPr id="95263" name="Oval 29"/>
            <p:cNvSpPr>
              <a:spLocks noChangeArrowheads="1"/>
            </p:cNvSpPr>
            <p:nvPr/>
          </p:nvSpPr>
          <p:spPr bwMode="auto">
            <a:xfrm>
              <a:off x="5815941" y="4343400"/>
              <a:ext cx="609600" cy="228600"/>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nvGrpSpPr>
            <p:cNvPr id="95264" name="Group 30"/>
            <p:cNvGrpSpPr>
              <a:grpSpLocks/>
            </p:cNvGrpSpPr>
            <p:nvPr/>
          </p:nvGrpSpPr>
          <p:grpSpPr bwMode="auto">
            <a:xfrm>
              <a:off x="5715000" y="3025775"/>
              <a:ext cx="813459" cy="250825"/>
              <a:chOff x="1790" y="1926"/>
              <a:chExt cx="559" cy="192"/>
            </a:xfrm>
          </p:grpSpPr>
          <p:sp>
            <p:nvSpPr>
              <p:cNvPr id="95270" name="Oval 31"/>
              <p:cNvSpPr>
                <a:spLocks noChangeArrowheads="1"/>
              </p:cNvSpPr>
              <p:nvPr/>
            </p:nvSpPr>
            <p:spPr bwMode="auto">
              <a:xfrm>
                <a:off x="1790" y="1926"/>
                <a:ext cx="559" cy="192"/>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sp>
            <p:nvSpPr>
              <p:cNvPr id="95271" name="Oval 32"/>
              <p:cNvSpPr>
                <a:spLocks noChangeArrowheads="1"/>
              </p:cNvSpPr>
              <p:nvPr/>
            </p:nvSpPr>
            <p:spPr bwMode="auto">
              <a:xfrm>
                <a:off x="1852" y="1950"/>
                <a:ext cx="422" cy="145"/>
              </a:xfrm>
              <a:prstGeom prst="ellipse">
                <a:avLst/>
              </a:prstGeom>
              <a:noFill/>
              <a:ln w="12700">
                <a:solidFill>
                  <a:schemeClr val="tx1"/>
                </a:solidFill>
                <a:round/>
                <a:headEnd/>
                <a:tailEnd/>
              </a:ln>
            </p:spPr>
            <p:txBody>
              <a:bodyPr wrap="none" anchor="ctr">
                <a:prstTxWarp prst="textNoShape">
                  <a:avLst/>
                </a:prstTxWarp>
              </a:bodyPr>
              <a:lstStyle/>
              <a:p>
                <a:endParaRPr lang="en-US"/>
              </a:p>
            </p:txBody>
          </p:sp>
        </p:grpSp>
        <p:grpSp>
          <p:nvGrpSpPr>
            <p:cNvPr id="95265" name="Group 33"/>
            <p:cNvGrpSpPr>
              <a:grpSpLocks/>
            </p:cNvGrpSpPr>
            <p:nvPr/>
          </p:nvGrpSpPr>
          <p:grpSpPr bwMode="auto">
            <a:xfrm rot="5400000" flipH="1">
              <a:off x="5178405" y="3513135"/>
              <a:ext cx="1385888" cy="463552"/>
              <a:chOff x="1440" y="3154"/>
              <a:chExt cx="1491" cy="292"/>
            </a:xfrm>
          </p:grpSpPr>
          <p:sp>
            <p:nvSpPr>
              <p:cNvPr id="95266" name="Freeform 34"/>
              <p:cNvSpPr>
                <a:spLocks/>
              </p:cNvSpPr>
              <p:nvPr/>
            </p:nvSpPr>
            <p:spPr bwMode="auto">
              <a:xfrm>
                <a:off x="1440" y="3175"/>
                <a:ext cx="384" cy="271"/>
              </a:xfrm>
              <a:custGeom>
                <a:avLst/>
                <a:gdLst>
                  <a:gd name="T0" fmla="*/ 0 w 384"/>
                  <a:gd name="T1" fmla="*/ 5 h 344"/>
                  <a:gd name="T2" fmla="*/ 96 w 384"/>
                  <a:gd name="T3" fmla="*/ 0 h 344"/>
                  <a:gd name="T4" fmla="*/ 192 w 384"/>
                  <a:gd name="T5" fmla="*/ 5 h 344"/>
                  <a:gd name="T6" fmla="*/ 288 w 384"/>
                  <a:gd name="T7" fmla="*/ 9 h 344"/>
                  <a:gd name="T8" fmla="*/ 384 w 384"/>
                  <a:gd name="T9" fmla="*/ 4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67" name="Freeform 35"/>
              <p:cNvSpPr>
                <a:spLocks/>
              </p:cNvSpPr>
              <p:nvPr/>
            </p:nvSpPr>
            <p:spPr bwMode="auto">
              <a:xfrm>
                <a:off x="1810" y="3154"/>
                <a:ext cx="384" cy="290"/>
              </a:xfrm>
              <a:custGeom>
                <a:avLst/>
                <a:gdLst>
                  <a:gd name="T0" fmla="*/ 0 w 384"/>
                  <a:gd name="T1" fmla="*/ 15 h 344"/>
                  <a:gd name="T2" fmla="*/ 96 w 384"/>
                  <a:gd name="T3" fmla="*/ 0 h 344"/>
                  <a:gd name="T4" fmla="*/ 192 w 384"/>
                  <a:gd name="T5" fmla="*/ 15 h 344"/>
                  <a:gd name="T6" fmla="*/ 288 w 384"/>
                  <a:gd name="T7" fmla="*/ 25 h 344"/>
                  <a:gd name="T8" fmla="*/ 384 w 384"/>
                  <a:gd name="T9" fmla="*/ 1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68" name="Freeform 36"/>
              <p:cNvSpPr>
                <a:spLocks/>
              </p:cNvSpPr>
              <p:nvPr/>
            </p:nvSpPr>
            <p:spPr bwMode="auto">
              <a:xfrm>
                <a:off x="2178" y="3154"/>
                <a:ext cx="384" cy="290"/>
              </a:xfrm>
              <a:custGeom>
                <a:avLst/>
                <a:gdLst>
                  <a:gd name="T0" fmla="*/ 0 w 384"/>
                  <a:gd name="T1" fmla="*/ 15 h 344"/>
                  <a:gd name="T2" fmla="*/ 96 w 384"/>
                  <a:gd name="T3" fmla="*/ 0 h 344"/>
                  <a:gd name="T4" fmla="*/ 192 w 384"/>
                  <a:gd name="T5" fmla="*/ 15 h 344"/>
                  <a:gd name="T6" fmla="*/ 288 w 384"/>
                  <a:gd name="T7" fmla="*/ 25 h 344"/>
                  <a:gd name="T8" fmla="*/ 384 w 384"/>
                  <a:gd name="T9" fmla="*/ 1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sp>
            <p:nvSpPr>
              <p:cNvPr id="95269" name="Freeform 37"/>
              <p:cNvSpPr>
                <a:spLocks/>
              </p:cNvSpPr>
              <p:nvPr/>
            </p:nvSpPr>
            <p:spPr bwMode="auto">
              <a:xfrm>
                <a:off x="2547" y="3154"/>
                <a:ext cx="384" cy="290"/>
              </a:xfrm>
              <a:custGeom>
                <a:avLst/>
                <a:gdLst>
                  <a:gd name="T0" fmla="*/ 0 w 384"/>
                  <a:gd name="T1" fmla="*/ 15 h 344"/>
                  <a:gd name="T2" fmla="*/ 96 w 384"/>
                  <a:gd name="T3" fmla="*/ 0 h 344"/>
                  <a:gd name="T4" fmla="*/ 192 w 384"/>
                  <a:gd name="T5" fmla="*/ 15 h 344"/>
                  <a:gd name="T6" fmla="*/ 288 w 384"/>
                  <a:gd name="T7" fmla="*/ 25 h 344"/>
                  <a:gd name="T8" fmla="*/ 384 w 384"/>
                  <a:gd name="T9" fmla="*/ 11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grpSp>
      <p:sp>
        <p:nvSpPr>
          <p:cNvPr id="95251" name="Line 52"/>
          <p:cNvSpPr>
            <a:spLocks noChangeShapeType="1"/>
          </p:cNvSpPr>
          <p:nvPr/>
        </p:nvSpPr>
        <p:spPr bwMode="auto">
          <a:xfrm>
            <a:off x="6594475" y="4279900"/>
            <a:ext cx="457200"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5252" name="TextBox 72"/>
          <p:cNvSpPr txBox="1">
            <a:spLocks noChangeArrowheads="1"/>
          </p:cNvSpPr>
          <p:nvPr/>
        </p:nvSpPr>
        <p:spPr bwMode="auto">
          <a:xfrm>
            <a:off x="1358900" y="3400425"/>
            <a:ext cx="1416050" cy="366713"/>
          </a:xfrm>
          <a:prstGeom prst="rect">
            <a:avLst/>
          </a:prstGeom>
          <a:noFill/>
          <a:ln w="9525">
            <a:noFill/>
            <a:miter lim="800000"/>
            <a:headEnd/>
            <a:tailEnd/>
          </a:ln>
        </p:spPr>
        <p:txBody>
          <a:bodyPr wrap="none">
            <a:prstTxWarp prst="textNoShape">
              <a:avLst/>
            </a:prstTxWarp>
            <a:spAutoFit/>
          </a:bodyPr>
          <a:lstStyle/>
          <a:p>
            <a:r>
              <a:rPr lang="en-US"/>
              <a:t>acceleration</a:t>
            </a:r>
          </a:p>
        </p:txBody>
      </p:sp>
      <p:sp>
        <p:nvSpPr>
          <p:cNvPr id="95253" name="Freeform 35"/>
          <p:cNvSpPr>
            <a:spLocks/>
          </p:cNvSpPr>
          <p:nvPr/>
        </p:nvSpPr>
        <p:spPr bwMode="auto">
          <a:xfrm rot="5400000" flipH="1">
            <a:off x="6962776" y="1438275"/>
            <a:ext cx="741362" cy="877887"/>
          </a:xfrm>
          <a:custGeom>
            <a:avLst/>
            <a:gdLst>
              <a:gd name="T0" fmla="*/ 0 w 384"/>
              <a:gd name="T1" fmla="*/ 2147483647 h 344"/>
              <a:gd name="T2" fmla="*/ 2147483647 w 384"/>
              <a:gd name="T3" fmla="*/ 0 h 344"/>
              <a:gd name="T4" fmla="*/ 2147483647 w 384"/>
              <a:gd name="T5" fmla="*/ 2147483647 h 344"/>
              <a:gd name="T6" fmla="*/ 2147483647 w 384"/>
              <a:gd name="T7" fmla="*/ 2147483647 h 344"/>
              <a:gd name="T8" fmla="*/ 2147483647 w 384"/>
              <a:gd name="T9" fmla="*/ 2147483647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nvGrpSpPr>
          <p:cNvPr id="95254" name="Group 84"/>
          <p:cNvGrpSpPr>
            <a:grpSpLocks/>
          </p:cNvGrpSpPr>
          <p:nvPr/>
        </p:nvGrpSpPr>
        <p:grpSpPr bwMode="auto">
          <a:xfrm>
            <a:off x="7340600" y="1968500"/>
            <a:ext cx="180975" cy="180975"/>
            <a:chOff x="6540500" y="1892300"/>
            <a:chExt cx="181051" cy="181610"/>
          </a:xfrm>
        </p:grpSpPr>
        <p:sp>
          <p:nvSpPr>
            <p:cNvPr id="82" name="Oval 81"/>
            <p:cNvSpPr>
              <a:spLocks noChangeAspect="1"/>
            </p:cNvSpPr>
            <p:nvPr/>
          </p:nvSpPr>
          <p:spPr>
            <a:xfrm>
              <a:off x="6540500" y="1892300"/>
              <a:ext cx="181051" cy="18161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83" name="Oval 82"/>
            <p:cNvSpPr>
              <a:spLocks noChangeAspect="1"/>
            </p:cNvSpPr>
            <p:nvPr/>
          </p:nvSpPr>
          <p:spPr>
            <a:xfrm>
              <a:off x="6591321" y="1943278"/>
              <a:ext cx="79408" cy="79654"/>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sp>
        <p:nvSpPr>
          <p:cNvPr id="95255" name="Freeform 35"/>
          <p:cNvSpPr>
            <a:spLocks/>
          </p:cNvSpPr>
          <p:nvPr/>
        </p:nvSpPr>
        <p:spPr bwMode="auto">
          <a:xfrm rot="5400000" flipH="1">
            <a:off x="6954837" y="2144713"/>
            <a:ext cx="741363" cy="877888"/>
          </a:xfrm>
          <a:custGeom>
            <a:avLst/>
            <a:gdLst>
              <a:gd name="T0" fmla="*/ 0 w 384"/>
              <a:gd name="T1" fmla="*/ 2147483647 h 344"/>
              <a:gd name="T2" fmla="*/ 2147483647 w 384"/>
              <a:gd name="T3" fmla="*/ 0 h 344"/>
              <a:gd name="T4" fmla="*/ 2147483647 w 384"/>
              <a:gd name="T5" fmla="*/ 2147483647 h 344"/>
              <a:gd name="T6" fmla="*/ 2147483647 w 384"/>
              <a:gd name="T7" fmla="*/ 2147483647 h 344"/>
              <a:gd name="T8" fmla="*/ 2147483647 w 384"/>
              <a:gd name="T9" fmla="*/ 2147483647 h 344"/>
              <a:gd name="T10" fmla="*/ 0 60000 65536"/>
              <a:gd name="T11" fmla="*/ 0 60000 65536"/>
              <a:gd name="T12" fmla="*/ 0 60000 65536"/>
              <a:gd name="T13" fmla="*/ 0 60000 65536"/>
              <a:gd name="T14" fmla="*/ 0 60000 65536"/>
              <a:gd name="T15" fmla="*/ 0 w 384"/>
              <a:gd name="T16" fmla="*/ 0 h 344"/>
              <a:gd name="T17" fmla="*/ 384 w 384"/>
              <a:gd name="T18" fmla="*/ 344 h 344"/>
            </a:gdLst>
            <a:ahLst/>
            <a:cxnLst>
              <a:cxn ang="T10">
                <a:pos x="T0" y="T1"/>
              </a:cxn>
              <a:cxn ang="T11">
                <a:pos x="T2" y="T3"/>
              </a:cxn>
              <a:cxn ang="T12">
                <a:pos x="T4" y="T5"/>
              </a:cxn>
              <a:cxn ang="T13">
                <a:pos x="T6" y="T7"/>
              </a:cxn>
              <a:cxn ang="T14">
                <a:pos x="T8" y="T9"/>
              </a:cxn>
            </a:cxnLst>
            <a:rect l="T15" t="T16" r="T17" b="T18"/>
            <a:pathLst>
              <a:path w="384" h="344">
                <a:moveTo>
                  <a:pt x="0" y="192"/>
                </a:moveTo>
                <a:cubicBezTo>
                  <a:pt x="32" y="96"/>
                  <a:pt x="64" y="0"/>
                  <a:pt x="96" y="0"/>
                </a:cubicBezTo>
                <a:cubicBezTo>
                  <a:pt x="128" y="0"/>
                  <a:pt x="160" y="136"/>
                  <a:pt x="192" y="192"/>
                </a:cubicBezTo>
                <a:cubicBezTo>
                  <a:pt x="224" y="248"/>
                  <a:pt x="256" y="344"/>
                  <a:pt x="288" y="336"/>
                </a:cubicBezTo>
                <a:cubicBezTo>
                  <a:pt x="320" y="328"/>
                  <a:pt x="368" y="176"/>
                  <a:pt x="384" y="144"/>
                </a:cubicBezTo>
              </a:path>
            </a:pathLst>
          </a:custGeom>
          <a:noFill/>
          <a:ln w="12700">
            <a:solidFill>
              <a:schemeClr val="tx1"/>
            </a:solidFill>
            <a:round/>
            <a:headEnd/>
            <a:tailEnd/>
          </a:ln>
        </p:spPr>
        <p:txBody>
          <a:bodyPr wrap="none" anchor="ctr">
            <a:prstTxWarp prst="textNoShape">
              <a:avLst/>
            </a:prstTxWarp>
          </a:bodyPr>
          <a:lstStyle/>
          <a:p>
            <a:endParaRPr lang="en-US"/>
          </a:p>
        </p:txBody>
      </p:sp>
      <p:grpSp>
        <p:nvGrpSpPr>
          <p:cNvPr id="95256" name="Group 85"/>
          <p:cNvGrpSpPr>
            <a:grpSpLocks/>
          </p:cNvGrpSpPr>
          <p:nvPr/>
        </p:nvGrpSpPr>
        <p:grpSpPr bwMode="auto">
          <a:xfrm>
            <a:off x="7323138" y="2687638"/>
            <a:ext cx="180975" cy="182562"/>
            <a:chOff x="6540500" y="1892300"/>
            <a:chExt cx="181051" cy="181610"/>
          </a:xfrm>
        </p:grpSpPr>
        <p:sp>
          <p:nvSpPr>
            <p:cNvPr id="87" name="Oval 86"/>
            <p:cNvSpPr>
              <a:spLocks noChangeAspect="1"/>
            </p:cNvSpPr>
            <p:nvPr/>
          </p:nvSpPr>
          <p:spPr>
            <a:xfrm>
              <a:off x="6540500" y="1892300"/>
              <a:ext cx="181051" cy="18161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88" name="Oval 87"/>
            <p:cNvSpPr>
              <a:spLocks noChangeAspect="1"/>
            </p:cNvSpPr>
            <p:nvPr/>
          </p:nvSpPr>
          <p:spPr>
            <a:xfrm>
              <a:off x="6591321" y="1942835"/>
              <a:ext cx="79408" cy="78961"/>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grpSp>
      <p:sp>
        <p:nvSpPr>
          <p:cNvPr id="95257" name="TextBox 88"/>
          <p:cNvSpPr txBox="1">
            <a:spLocks noChangeArrowheads="1"/>
          </p:cNvSpPr>
          <p:nvPr/>
        </p:nvSpPr>
        <p:spPr bwMode="auto">
          <a:xfrm>
            <a:off x="7853363" y="1879600"/>
            <a:ext cx="849737" cy="369332"/>
          </a:xfrm>
          <a:prstGeom prst="rect">
            <a:avLst/>
          </a:prstGeom>
          <a:noFill/>
          <a:ln w="9525">
            <a:noFill/>
            <a:miter lim="800000"/>
            <a:headEnd/>
            <a:tailEnd/>
          </a:ln>
        </p:spPr>
        <p:txBody>
          <a:bodyPr wrap="none">
            <a:prstTxWarp prst="textNoShape">
              <a:avLst/>
            </a:prstTxWarp>
            <a:spAutoFit/>
          </a:bodyPr>
          <a:lstStyle/>
          <a:p>
            <a:r>
              <a:rPr lang="en-US"/>
              <a:t>P~I</a:t>
            </a:r>
            <a:r>
              <a:rPr lang="en-US" baseline="30000"/>
              <a:t>2</a:t>
            </a:r>
            <a:r>
              <a:rPr lang="en-US"/>
              <a:t>/r</a:t>
            </a:r>
            <a:r>
              <a:rPr lang="en-US" baseline="30000"/>
              <a:t>2</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570038" y="-79375"/>
            <a:ext cx="7772400" cy="1220788"/>
          </a:xfrm>
        </p:spPr>
        <p:txBody>
          <a:bodyPr/>
          <a:lstStyle/>
          <a:p>
            <a:r>
              <a:rPr lang="en-US" sz="2400">
                <a:solidFill>
                  <a:schemeClr val="bg1"/>
                </a:solidFill>
                <a:ea typeface="ＭＳ Ｐゴシック" pitchFamily="-112" charset="-128"/>
                <a:cs typeface="ＭＳ Ｐゴシック" pitchFamily="-112" charset="-128"/>
              </a:rPr>
              <a:t>The plasma </a:t>
            </a:r>
            <a:r>
              <a:rPr lang="en-US" sz="2400" smtClean="0">
                <a:solidFill>
                  <a:schemeClr val="bg1"/>
                </a:solidFill>
                <a:ea typeface="ＭＳ Ｐゴシック" pitchFamily="-112" charset="-128"/>
                <a:cs typeface="ＭＳ Ｐゴシック" pitchFamily="-112" charset="-128"/>
              </a:rPr>
              <a:t>pinch convergence </a:t>
            </a:r>
            <a:r>
              <a:rPr lang="en-US" sz="2400">
                <a:solidFill>
                  <a:schemeClr val="bg1"/>
                </a:solidFill>
                <a:ea typeface="ＭＳ Ｐゴシック" pitchFamily="-112" charset="-128"/>
                <a:cs typeface="ＭＳ Ｐゴシック" pitchFamily="-112" charset="-128"/>
              </a:rPr>
              <a:t>ratio is commonly</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estimated using x-ray self-emission imaging</a:t>
            </a:r>
          </a:p>
        </p:txBody>
      </p:sp>
      <p:sp>
        <p:nvSpPr>
          <p:cNvPr id="103427" name="Text Box 3"/>
          <p:cNvSpPr txBox="1">
            <a:spLocks noChangeArrowheads="1"/>
          </p:cNvSpPr>
          <p:nvPr/>
        </p:nvSpPr>
        <p:spPr bwMode="auto">
          <a:xfrm>
            <a:off x="5334000" y="3886200"/>
            <a:ext cx="3505200" cy="2225675"/>
          </a:xfrm>
          <a:prstGeom prst="rect">
            <a:avLst/>
          </a:prstGeom>
          <a:noFill/>
          <a:ln w="12700">
            <a:noFill/>
            <a:miter lim="800000"/>
            <a:headEnd/>
            <a:tailEnd/>
          </a:ln>
        </p:spPr>
        <p:txBody>
          <a:bodyPr lIns="91435" tIns="45717" rIns="91435" bIns="45717">
            <a:prstTxWarp prst="textNoShape">
              <a:avLst/>
            </a:prstTxWarp>
            <a:spAutoFit/>
          </a:bodyPr>
          <a:lstStyle/>
          <a:p>
            <a:pPr eaLnBrk="0" hangingPunct="0"/>
            <a:r>
              <a:rPr lang="en-US" sz="2000"/>
              <a:t>Plasma is relatively stable and axially uniform during main radiation pulse</a:t>
            </a:r>
          </a:p>
          <a:p>
            <a:pPr eaLnBrk="0" hangingPunct="0"/>
            <a:endParaRPr lang="en-US" sz="2000"/>
          </a:p>
          <a:p>
            <a:pPr eaLnBrk="0" hangingPunct="0"/>
            <a:r>
              <a:rPr lang="en-US" sz="2000"/>
              <a:t>Most work in literature estimates plasma CR using x-ray pinhole cameras</a:t>
            </a:r>
          </a:p>
        </p:txBody>
      </p:sp>
      <p:pic>
        <p:nvPicPr>
          <p:cNvPr id="103428" name="Picture 4"/>
          <p:cNvPicPr>
            <a:picLocks noChangeAspect="1" noChangeArrowheads="1"/>
          </p:cNvPicPr>
          <p:nvPr/>
        </p:nvPicPr>
        <p:blipFill>
          <a:blip r:embed="rId3"/>
          <a:srcRect/>
          <a:stretch>
            <a:fillRect/>
          </a:stretch>
        </p:blipFill>
        <p:spPr bwMode="auto">
          <a:xfrm>
            <a:off x="304800" y="1905000"/>
            <a:ext cx="3200400" cy="1433513"/>
          </a:xfrm>
          <a:prstGeom prst="rect">
            <a:avLst/>
          </a:prstGeom>
          <a:noFill/>
          <a:ln w="12700">
            <a:noFill/>
            <a:miter lim="800000"/>
            <a:headEnd/>
            <a:tailEnd/>
          </a:ln>
        </p:spPr>
      </p:pic>
      <p:pic>
        <p:nvPicPr>
          <p:cNvPr id="103429" name="Picture 5"/>
          <p:cNvPicPr>
            <a:picLocks noChangeAspect="1" noChangeArrowheads="1"/>
          </p:cNvPicPr>
          <p:nvPr/>
        </p:nvPicPr>
        <p:blipFill>
          <a:blip r:embed="rId4"/>
          <a:srcRect/>
          <a:stretch>
            <a:fillRect/>
          </a:stretch>
        </p:blipFill>
        <p:spPr bwMode="auto">
          <a:xfrm>
            <a:off x="3657600" y="1905000"/>
            <a:ext cx="2133600" cy="1438275"/>
          </a:xfrm>
          <a:prstGeom prst="rect">
            <a:avLst/>
          </a:prstGeom>
          <a:noFill/>
          <a:ln w="12700">
            <a:noFill/>
            <a:miter lim="800000"/>
            <a:headEnd/>
            <a:tailEnd/>
          </a:ln>
        </p:spPr>
      </p:pic>
      <p:pic>
        <p:nvPicPr>
          <p:cNvPr id="103430" name="Picture 6"/>
          <p:cNvPicPr>
            <a:picLocks noChangeAspect="1" noChangeArrowheads="1"/>
          </p:cNvPicPr>
          <p:nvPr/>
        </p:nvPicPr>
        <p:blipFill>
          <a:blip r:embed="rId5"/>
          <a:srcRect/>
          <a:stretch>
            <a:fillRect/>
          </a:stretch>
        </p:blipFill>
        <p:spPr bwMode="auto">
          <a:xfrm>
            <a:off x="5791200" y="1905000"/>
            <a:ext cx="3200400" cy="1444625"/>
          </a:xfrm>
          <a:prstGeom prst="rect">
            <a:avLst/>
          </a:prstGeom>
          <a:noFill/>
          <a:ln w="12700">
            <a:noFill/>
            <a:miter lim="800000"/>
            <a:headEnd/>
            <a:tailEnd/>
          </a:ln>
        </p:spPr>
      </p:pic>
      <p:pic>
        <p:nvPicPr>
          <p:cNvPr id="103431" name="Picture 7"/>
          <p:cNvPicPr>
            <a:picLocks noChangeAspect="1" noChangeArrowheads="1"/>
          </p:cNvPicPr>
          <p:nvPr/>
        </p:nvPicPr>
        <p:blipFill>
          <a:blip r:embed="rId6"/>
          <a:srcRect/>
          <a:stretch>
            <a:fillRect/>
          </a:stretch>
        </p:blipFill>
        <p:spPr bwMode="auto">
          <a:xfrm>
            <a:off x="533400" y="3822700"/>
            <a:ext cx="4648200" cy="2654300"/>
          </a:xfrm>
          <a:prstGeom prst="rect">
            <a:avLst/>
          </a:prstGeom>
          <a:noFill/>
          <a:ln w="12700">
            <a:noFill/>
            <a:miter lim="800000"/>
            <a:headEnd/>
            <a:tailEnd/>
          </a:ln>
        </p:spPr>
      </p:pic>
      <p:sp>
        <p:nvSpPr>
          <p:cNvPr id="103432" name="Line 8"/>
          <p:cNvSpPr>
            <a:spLocks noChangeShapeType="1"/>
          </p:cNvSpPr>
          <p:nvPr/>
        </p:nvSpPr>
        <p:spPr bwMode="auto">
          <a:xfrm flipV="1">
            <a:off x="2924175" y="3352800"/>
            <a:ext cx="0" cy="9906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3" name="Line 9"/>
          <p:cNvSpPr>
            <a:spLocks noChangeShapeType="1"/>
          </p:cNvSpPr>
          <p:nvPr/>
        </p:nvSpPr>
        <p:spPr bwMode="auto">
          <a:xfrm flipV="1">
            <a:off x="2547938" y="3725863"/>
            <a:ext cx="0" cy="1447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4" name="Line 10"/>
          <p:cNvSpPr>
            <a:spLocks noChangeShapeType="1"/>
          </p:cNvSpPr>
          <p:nvPr/>
        </p:nvSpPr>
        <p:spPr bwMode="auto">
          <a:xfrm flipH="1" flipV="1">
            <a:off x="1905000" y="3352800"/>
            <a:ext cx="642938" cy="373063"/>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5" name="Line 11"/>
          <p:cNvSpPr>
            <a:spLocks noChangeShapeType="1"/>
          </p:cNvSpPr>
          <p:nvPr/>
        </p:nvSpPr>
        <p:spPr bwMode="auto">
          <a:xfrm flipV="1">
            <a:off x="2176463" y="3725863"/>
            <a:ext cx="0" cy="20224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6" name="Line 12"/>
          <p:cNvSpPr>
            <a:spLocks noChangeShapeType="1"/>
          </p:cNvSpPr>
          <p:nvPr/>
        </p:nvSpPr>
        <p:spPr bwMode="auto">
          <a:xfrm flipH="1" flipV="1">
            <a:off x="838200" y="3344863"/>
            <a:ext cx="1338263" cy="3810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7" name="Line 13"/>
          <p:cNvSpPr>
            <a:spLocks noChangeShapeType="1"/>
          </p:cNvSpPr>
          <p:nvPr/>
        </p:nvSpPr>
        <p:spPr bwMode="auto">
          <a:xfrm flipV="1">
            <a:off x="3309938" y="3665538"/>
            <a:ext cx="0" cy="1414462"/>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8" name="Line 14"/>
          <p:cNvSpPr>
            <a:spLocks noChangeShapeType="1"/>
          </p:cNvSpPr>
          <p:nvPr/>
        </p:nvSpPr>
        <p:spPr bwMode="auto">
          <a:xfrm flipV="1">
            <a:off x="3302000" y="3360738"/>
            <a:ext cx="871538" cy="304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39" name="Line 15"/>
          <p:cNvSpPr>
            <a:spLocks noChangeShapeType="1"/>
          </p:cNvSpPr>
          <p:nvPr/>
        </p:nvSpPr>
        <p:spPr bwMode="auto">
          <a:xfrm flipV="1">
            <a:off x="3675063" y="3657600"/>
            <a:ext cx="0" cy="16764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0" name="Line 16"/>
          <p:cNvSpPr>
            <a:spLocks noChangeShapeType="1"/>
          </p:cNvSpPr>
          <p:nvPr/>
        </p:nvSpPr>
        <p:spPr bwMode="auto">
          <a:xfrm flipV="1">
            <a:off x="3675063" y="3352800"/>
            <a:ext cx="1524000" cy="304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1" name="Line 17"/>
          <p:cNvSpPr>
            <a:spLocks noChangeShapeType="1"/>
          </p:cNvSpPr>
          <p:nvPr/>
        </p:nvSpPr>
        <p:spPr bwMode="auto">
          <a:xfrm flipV="1">
            <a:off x="4056063" y="3690938"/>
            <a:ext cx="0" cy="17018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2" name="Line 18"/>
          <p:cNvSpPr>
            <a:spLocks noChangeShapeType="1"/>
          </p:cNvSpPr>
          <p:nvPr/>
        </p:nvSpPr>
        <p:spPr bwMode="auto">
          <a:xfrm flipV="1">
            <a:off x="4056063" y="3344863"/>
            <a:ext cx="2225675" cy="33813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3" name="Line 19"/>
          <p:cNvSpPr>
            <a:spLocks noChangeShapeType="1"/>
          </p:cNvSpPr>
          <p:nvPr/>
        </p:nvSpPr>
        <p:spPr bwMode="auto">
          <a:xfrm flipV="1">
            <a:off x="4437063" y="3716338"/>
            <a:ext cx="0" cy="176212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4" name="Line 20"/>
          <p:cNvSpPr>
            <a:spLocks noChangeShapeType="1"/>
          </p:cNvSpPr>
          <p:nvPr/>
        </p:nvSpPr>
        <p:spPr bwMode="auto">
          <a:xfrm flipV="1">
            <a:off x="4437063" y="3360738"/>
            <a:ext cx="2921000" cy="347662"/>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5" name="Line 21"/>
          <p:cNvSpPr>
            <a:spLocks noChangeShapeType="1"/>
          </p:cNvSpPr>
          <p:nvPr/>
        </p:nvSpPr>
        <p:spPr bwMode="auto">
          <a:xfrm flipV="1">
            <a:off x="4818063" y="3776663"/>
            <a:ext cx="0" cy="179387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103446" name="Line 22"/>
          <p:cNvSpPr>
            <a:spLocks noChangeShapeType="1"/>
          </p:cNvSpPr>
          <p:nvPr/>
        </p:nvSpPr>
        <p:spPr bwMode="auto">
          <a:xfrm flipV="1">
            <a:off x="4818063" y="3360738"/>
            <a:ext cx="3632200" cy="415925"/>
          </a:xfrm>
          <a:prstGeom prst="line">
            <a:avLst/>
          </a:prstGeom>
          <a:noFill/>
          <a:ln w="12700">
            <a:solidFill>
              <a:schemeClr val="tx1"/>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nvGraphicFramePr>
        <p:xfrm>
          <a:off x="1371600" y="1289050"/>
          <a:ext cx="6327775" cy="4851400"/>
        </p:xfrm>
        <a:graphic>
          <a:graphicData uri="http://schemas.openxmlformats.org/presentationml/2006/ole">
            <mc:AlternateContent xmlns:mc="http://schemas.openxmlformats.org/markup-compatibility/2006">
              <mc:Choice xmlns:v="urn:schemas-microsoft-com:vml" Requires="v">
                <p:oleObj spid="_x0000_s170377" name="Image" r:id="rId4" imgW="6327157" imgH="4850185" progId="Photoshop.Image.7">
                  <p:embed/>
                </p:oleObj>
              </mc:Choice>
              <mc:Fallback>
                <p:oleObj name="Image" r:id="rId4" imgW="6327157" imgH="4850185" progId="Photoshop.Image.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289050"/>
                        <a:ext cx="6327775"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5475" name="Object 3"/>
          <p:cNvGraphicFramePr>
            <a:graphicFrameLocks noChangeAspect="1"/>
          </p:cNvGraphicFramePr>
          <p:nvPr/>
        </p:nvGraphicFramePr>
        <p:xfrm>
          <a:off x="2543175" y="2222500"/>
          <a:ext cx="3887788" cy="1924050"/>
        </p:xfrm>
        <a:graphic>
          <a:graphicData uri="http://schemas.openxmlformats.org/presentationml/2006/ole">
            <mc:AlternateContent xmlns:mc="http://schemas.openxmlformats.org/markup-compatibility/2006">
              <mc:Choice xmlns:v="urn:schemas-microsoft-com:vml" Requires="v">
                <p:oleObj spid="_x0000_s170378" name="Image" r:id="rId6" imgW="3887771" imgH="1924319" progId="Photoshop.Image.7">
                  <p:embed/>
                </p:oleObj>
              </mc:Choice>
              <mc:Fallback>
                <p:oleObj name="Image" r:id="rId6" imgW="3887771" imgH="1924319" progId="Photoshop.Image.7">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75" y="2222500"/>
                        <a:ext cx="38877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5476" name="Object 4"/>
          <p:cNvGraphicFramePr>
            <a:graphicFrameLocks noChangeAspect="1"/>
          </p:cNvGraphicFramePr>
          <p:nvPr/>
        </p:nvGraphicFramePr>
        <p:xfrm>
          <a:off x="2543175" y="2222500"/>
          <a:ext cx="3887788" cy="1924050"/>
        </p:xfrm>
        <a:graphic>
          <a:graphicData uri="http://schemas.openxmlformats.org/presentationml/2006/ole">
            <mc:AlternateContent xmlns:mc="http://schemas.openxmlformats.org/markup-compatibility/2006">
              <mc:Choice xmlns:v="urn:schemas-microsoft-com:vml" Requires="v">
                <p:oleObj spid="_x0000_s170379" name="Image" r:id="rId8" imgW="3887771" imgH="1924319" progId="Photoshop.Image.7">
                  <p:embed/>
                </p:oleObj>
              </mc:Choice>
              <mc:Fallback>
                <p:oleObj name="Image" r:id="rId8" imgW="3887771" imgH="1924319" progId="Photoshop.Image.7">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3175" y="2222500"/>
                        <a:ext cx="38877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5477" name="Object 5"/>
          <p:cNvGraphicFramePr>
            <a:graphicFrameLocks noChangeAspect="1"/>
          </p:cNvGraphicFramePr>
          <p:nvPr/>
        </p:nvGraphicFramePr>
        <p:xfrm>
          <a:off x="2543175" y="2222500"/>
          <a:ext cx="3887788" cy="1924050"/>
        </p:xfrm>
        <a:graphic>
          <a:graphicData uri="http://schemas.openxmlformats.org/presentationml/2006/ole">
            <mc:AlternateContent xmlns:mc="http://schemas.openxmlformats.org/markup-compatibility/2006">
              <mc:Choice xmlns:v="urn:schemas-microsoft-com:vml" Requires="v">
                <p:oleObj spid="_x0000_s170380" name="Image" r:id="rId10" imgW="3887771" imgH="1924319" progId="Photoshop.Image.7">
                  <p:embed/>
                </p:oleObj>
              </mc:Choice>
              <mc:Fallback>
                <p:oleObj name="Image" r:id="rId10" imgW="3887771" imgH="1924319" progId="Photoshop.Image.7">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3175" y="2222500"/>
                        <a:ext cx="38877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5478" name="Object 6"/>
          <p:cNvGraphicFramePr>
            <a:graphicFrameLocks noChangeAspect="1"/>
          </p:cNvGraphicFramePr>
          <p:nvPr/>
        </p:nvGraphicFramePr>
        <p:xfrm>
          <a:off x="2543175" y="2222500"/>
          <a:ext cx="3887788" cy="1924050"/>
        </p:xfrm>
        <a:graphic>
          <a:graphicData uri="http://schemas.openxmlformats.org/presentationml/2006/ole">
            <mc:AlternateContent xmlns:mc="http://schemas.openxmlformats.org/markup-compatibility/2006">
              <mc:Choice xmlns:v="urn:schemas-microsoft-com:vml" Requires="v">
                <p:oleObj spid="_x0000_s170381" name="Image" r:id="rId12" imgW="3887771" imgH="1924319" progId="Photoshop.Image.7">
                  <p:embed/>
                </p:oleObj>
              </mc:Choice>
              <mc:Fallback>
                <p:oleObj name="Image" r:id="rId12" imgW="3887771" imgH="1924319" progId="Photoshop.Image.7">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3175" y="2222500"/>
                        <a:ext cx="38877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5479" name="Arc 7"/>
          <p:cNvSpPr>
            <a:spLocks/>
          </p:cNvSpPr>
          <p:nvPr/>
        </p:nvSpPr>
        <p:spPr bwMode="auto">
          <a:xfrm>
            <a:off x="4495800" y="3048000"/>
            <a:ext cx="2514600" cy="120650"/>
          </a:xfrm>
          <a:custGeom>
            <a:avLst/>
            <a:gdLst>
              <a:gd name="T0" fmla="*/ 2147483647 w 21600"/>
              <a:gd name="T1" fmla="*/ 0 h 13753"/>
              <a:gd name="T2" fmla="*/ 2147483647 w 21600"/>
              <a:gd name="T3" fmla="*/ 2147483647 h 13753"/>
              <a:gd name="T4" fmla="*/ 0 w 21600"/>
              <a:gd name="T5" fmla="*/ 2147483647 h 13753"/>
              <a:gd name="T6" fmla="*/ 0 60000 65536"/>
              <a:gd name="T7" fmla="*/ 0 60000 65536"/>
              <a:gd name="T8" fmla="*/ 0 60000 65536"/>
              <a:gd name="T9" fmla="*/ 0 w 21600"/>
              <a:gd name="T10" fmla="*/ 0 h 13753"/>
              <a:gd name="T11" fmla="*/ 21600 w 21600"/>
              <a:gd name="T12" fmla="*/ 13753 h 13753"/>
            </a:gdLst>
            <a:ahLst/>
            <a:cxnLst>
              <a:cxn ang="T6">
                <a:pos x="T0" y="T1"/>
              </a:cxn>
              <a:cxn ang="T7">
                <a:pos x="T2" y="T3"/>
              </a:cxn>
              <a:cxn ang="T8">
                <a:pos x="T4" y="T5"/>
              </a:cxn>
            </a:cxnLst>
            <a:rect l="T9" t="T10" r="T11" b="T12"/>
            <a:pathLst>
              <a:path w="21600" h="13753" fill="none" extrusionOk="0">
                <a:moveTo>
                  <a:pt x="16655" y="0"/>
                </a:moveTo>
                <a:cubicBezTo>
                  <a:pt x="19851" y="3870"/>
                  <a:pt x="21600" y="8733"/>
                  <a:pt x="21600" y="13753"/>
                </a:cubicBezTo>
              </a:path>
              <a:path w="21600" h="13753" stroke="0" extrusionOk="0">
                <a:moveTo>
                  <a:pt x="16655" y="0"/>
                </a:moveTo>
                <a:cubicBezTo>
                  <a:pt x="19851" y="3870"/>
                  <a:pt x="21600" y="8733"/>
                  <a:pt x="21600" y="13753"/>
                </a:cubicBezTo>
                <a:lnTo>
                  <a:pt x="0" y="13753"/>
                </a:lnTo>
                <a:close/>
              </a:path>
            </a:pathLst>
          </a:custGeom>
          <a:noFill/>
          <a:ln w="38100">
            <a:solidFill>
              <a:srgbClr val="00CCFF"/>
            </a:solidFill>
            <a:round/>
            <a:headEnd type="none" w="sm" len="sm"/>
            <a:tailEnd type="none" w="sm" len="sm"/>
          </a:ln>
        </p:spPr>
        <p:txBody>
          <a:bodyPr wrap="none" lIns="85597" tIns="42798" rIns="85597" bIns="42798" anchor="ctr">
            <a:prstTxWarp prst="textNoShape">
              <a:avLst/>
            </a:prstTxWarp>
          </a:bodyPr>
          <a:lstStyle/>
          <a:p>
            <a:endParaRPr lang="en-US"/>
          </a:p>
        </p:txBody>
      </p:sp>
      <p:sp>
        <p:nvSpPr>
          <p:cNvPr id="105480" name="Line 8"/>
          <p:cNvSpPr>
            <a:spLocks noChangeShapeType="1"/>
          </p:cNvSpPr>
          <p:nvPr/>
        </p:nvSpPr>
        <p:spPr bwMode="auto">
          <a:xfrm>
            <a:off x="6705600" y="2281238"/>
            <a:ext cx="1588" cy="1828800"/>
          </a:xfrm>
          <a:prstGeom prst="line">
            <a:avLst/>
          </a:prstGeom>
          <a:noFill/>
          <a:ln w="76200">
            <a:solidFill>
              <a:srgbClr val="FF0000"/>
            </a:solidFill>
            <a:round/>
            <a:headEnd type="none" w="sm" len="sm"/>
            <a:tailEnd type="triangle" w="med" len="med"/>
          </a:ln>
        </p:spPr>
        <p:txBody>
          <a:bodyPr lIns="85597" tIns="42798" rIns="85597" bIns="42798">
            <a:prstTxWarp prst="textNoShape">
              <a:avLst/>
            </a:prstTxWarp>
          </a:bodyPr>
          <a:lstStyle/>
          <a:p>
            <a:endParaRPr lang="en-US"/>
          </a:p>
        </p:txBody>
      </p:sp>
      <p:sp>
        <p:nvSpPr>
          <p:cNvPr id="105481" name="Text Box 9"/>
          <p:cNvSpPr txBox="1">
            <a:spLocks noChangeArrowheads="1"/>
          </p:cNvSpPr>
          <p:nvPr/>
        </p:nvSpPr>
        <p:spPr bwMode="auto">
          <a:xfrm>
            <a:off x="6477000" y="1860550"/>
            <a:ext cx="457200" cy="430213"/>
          </a:xfrm>
          <a:prstGeom prst="rect">
            <a:avLst/>
          </a:prstGeom>
          <a:noFill/>
          <a:ln w="9525">
            <a:noFill/>
            <a:miter lim="800000"/>
            <a:headEnd type="none" w="sm" len="sm"/>
            <a:tailEnd type="none" w="sm" len="sm"/>
          </a:ln>
        </p:spPr>
        <p:txBody>
          <a:bodyPr lIns="91435" tIns="45717" rIns="91435" bIns="45717">
            <a:prstTxWarp prst="textNoShape">
              <a:avLst/>
            </a:prstTxWarp>
            <a:spAutoFit/>
          </a:bodyPr>
          <a:lstStyle/>
          <a:p>
            <a:pPr algn="ctr" defTabSz="912813">
              <a:lnSpc>
                <a:spcPct val="90000"/>
              </a:lnSpc>
              <a:spcBef>
                <a:spcPct val="50000"/>
              </a:spcBef>
            </a:pPr>
            <a:r>
              <a:rPr lang="en-US" sz="2400" b="1">
                <a:solidFill>
                  <a:srgbClr val="FF0000"/>
                </a:solidFill>
              </a:rPr>
              <a:t>J</a:t>
            </a:r>
          </a:p>
        </p:txBody>
      </p:sp>
      <p:pic>
        <p:nvPicPr>
          <p:cNvPr id="105482" name="Picture 10" descr="MLM03cropbwgrad2"/>
          <p:cNvPicPr>
            <a:picLocks noChangeAspect="1" noChangeArrowheads="1"/>
          </p:cNvPicPr>
          <p:nvPr/>
        </p:nvPicPr>
        <p:blipFill>
          <a:blip r:embed="rId14"/>
          <a:srcRect/>
          <a:stretch>
            <a:fillRect/>
          </a:stretch>
        </p:blipFill>
        <p:spPr bwMode="auto">
          <a:xfrm>
            <a:off x="4029075" y="2233613"/>
            <a:ext cx="857250" cy="1903412"/>
          </a:xfrm>
          <a:prstGeom prst="rect">
            <a:avLst/>
          </a:prstGeom>
          <a:noFill/>
          <a:ln w="9525">
            <a:noFill/>
            <a:miter lim="800000"/>
            <a:headEnd/>
            <a:tailEnd/>
          </a:ln>
        </p:spPr>
      </p:pic>
      <p:graphicFrame>
        <p:nvGraphicFramePr>
          <p:cNvPr id="105483" name="Object 7"/>
          <p:cNvGraphicFramePr>
            <a:graphicFrameLocks noChangeAspect="1"/>
          </p:cNvGraphicFramePr>
          <p:nvPr/>
        </p:nvGraphicFramePr>
        <p:xfrm>
          <a:off x="2543175" y="2222500"/>
          <a:ext cx="3887788" cy="1924050"/>
        </p:xfrm>
        <a:graphic>
          <a:graphicData uri="http://schemas.openxmlformats.org/presentationml/2006/ole">
            <mc:AlternateContent xmlns:mc="http://schemas.openxmlformats.org/markup-compatibility/2006">
              <mc:Choice xmlns:v="urn:schemas-microsoft-com:vml" Requires="v">
                <p:oleObj spid="_x0000_s170382" name="Image" r:id="rId15" imgW="3887771" imgH="1924319" progId="Photoshop.Image.7">
                  <p:embed/>
                </p:oleObj>
              </mc:Choice>
              <mc:Fallback>
                <p:oleObj name="Image" r:id="rId15" imgW="3887771" imgH="1924319" progId="Photoshop.Image.7">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3175" y="2222500"/>
                        <a:ext cx="3887788"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5484" name="Arc 12"/>
          <p:cNvSpPr>
            <a:spLocks/>
          </p:cNvSpPr>
          <p:nvPr/>
        </p:nvSpPr>
        <p:spPr bwMode="auto">
          <a:xfrm>
            <a:off x="4495800" y="3090863"/>
            <a:ext cx="2514600" cy="242887"/>
          </a:xfrm>
          <a:custGeom>
            <a:avLst/>
            <a:gdLst>
              <a:gd name="T0" fmla="*/ 2147483647 w 21600"/>
              <a:gd name="T1" fmla="*/ 0 h 27871"/>
              <a:gd name="T2" fmla="*/ 2147483647 w 21600"/>
              <a:gd name="T3" fmla="*/ 2147483647 h 27871"/>
              <a:gd name="T4" fmla="*/ 0 w 21600"/>
              <a:gd name="T5" fmla="*/ 2147483647 h 27871"/>
              <a:gd name="T6" fmla="*/ 0 60000 65536"/>
              <a:gd name="T7" fmla="*/ 0 60000 65536"/>
              <a:gd name="T8" fmla="*/ 0 60000 65536"/>
              <a:gd name="T9" fmla="*/ 0 w 21600"/>
              <a:gd name="T10" fmla="*/ 0 h 27871"/>
              <a:gd name="T11" fmla="*/ 21600 w 21600"/>
              <a:gd name="T12" fmla="*/ 27871 h 27871"/>
            </a:gdLst>
            <a:ahLst/>
            <a:cxnLst>
              <a:cxn ang="T6">
                <a:pos x="T0" y="T1"/>
              </a:cxn>
              <a:cxn ang="T7">
                <a:pos x="T2" y="T3"/>
              </a:cxn>
              <a:cxn ang="T8">
                <a:pos x="T4" y="T5"/>
              </a:cxn>
            </a:cxnLst>
            <a:rect l="T9" t="T10" r="T11" b="T12"/>
            <a:pathLst>
              <a:path w="21600" h="27871" fill="none" extrusionOk="0">
                <a:moveTo>
                  <a:pt x="19585" y="-1"/>
                </a:moveTo>
                <a:cubicBezTo>
                  <a:pt x="20912" y="2853"/>
                  <a:pt x="21600" y="5962"/>
                  <a:pt x="21600" y="9109"/>
                </a:cubicBezTo>
                <a:cubicBezTo>
                  <a:pt x="21600" y="16866"/>
                  <a:pt x="17440" y="24027"/>
                  <a:pt x="10702" y="27871"/>
                </a:cubicBezTo>
              </a:path>
              <a:path w="21600" h="27871" stroke="0" extrusionOk="0">
                <a:moveTo>
                  <a:pt x="19585" y="-1"/>
                </a:moveTo>
                <a:cubicBezTo>
                  <a:pt x="20912" y="2853"/>
                  <a:pt x="21600" y="5962"/>
                  <a:pt x="21600" y="9109"/>
                </a:cubicBezTo>
                <a:cubicBezTo>
                  <a:pt x="21600" y="16866"/>
                  <a:pt x="17440" y="24027"/>
                  <a:pt x="10702" y="27871"/>
                </a:cubicBezTo>
                <a:lnTo>
                  <a:pt x="0" y="9109"/>
                </a:lnTo>
                <a:close/>
              </a:path>
            </a:pathLst>
          </a:custGeom>
          <a:noFill/>
          <a:ln w="38100">
            <a:solidFill>
              <a:srgbClr val="00CCFF"/>
            </a:solidFill>
            <a:round/>
            <a:headEnd type="none" w="sm" len="sm"/>
            <a:tailEnd type="none" w="sm" len="sm"/>
          </a:ln>
        </p:spPr>
        <p:txBody>
          <a:bodyPr wrap="none" lIns="85597" tIns="42798" rIns="85597" bIns="42798" anchor="ctr">
            <a:prstTxWarp prst="textNoShape">
              <a:avLst/>
            </a:prstTxWarp>
          </a:bodyPr>
          <a:lstStyle/>
          <a:p>
            <a:endParaRPr lang="en-US"/>
          </a:p>
        </p:txBody>
      </p:sp>
      <p:sp>
        <p:nvSpPr>
          <p:cNvPr id="105485" name="Text Box 13"/>
          <p:cNvSpPr txBox="1">
            <a:spLocks noChangeArrowheads="1"/>
          </p:cNvSpPr>
          <p:nvPr/>
        </p:nvSpPr>
        <p:spPr bwMode="auto">
          <a:xfrm>
            <a:off x="5518150" y="2873375"/>
            <a:ext cx="457200" cy="430213"/>
          </a:xfrm>
          <a:prstGeom prst="rect">
            <a:avLst/>
          </a:prstGeom>
          <a:noFill/>
          <a:ln w="9525">
            <a:noFill/>
            <a:miter lim="800000"/>
            <a:headEnd type="none" w="sm" len="sm"/>
            <a:tailEnd type="none" w="sm" len="sm"/>
          </a:ln>
        </p:spPr>
        <p:txBody>
          <a:bodyPr lIns="91435" tIns="45717" rIns="91435" bIns="45717">
            <a:prstTxWarp prst="textNoShape">
              <a:avLst/>
            </a:prstTxWarp>
            <a:spAutoFit/>
          </a:bodyPr>
          <a:lstStyle/>
          <a:p>
            <a:pPr algn="ctr" defTabSz="912813">
              <a:lnSpc>
                <a:spcPct val="90000"/>
              </a:lnSpc>
              <a:spcBef>
                <a:spcPct val="50000"/>
              </a:spcBef>
            </a:pPr>
            <a:r>
              <a:rPr lang="en-US" sz="2400" b="1">
                <a:solidFill>
                  <a:srgbClr val="00CCFF"/>
                </a:solidFill>
              </a:rPr>
              <a:t>B</a:t>
            </a:r>
          </a:p>
        </p:txBody>
      </p:sp>
      <p:grpSp>
        <p:nvGrpSpPr>
          <p:cNvPr id="2" name="Group 14"/>
          <p:cNvGrpSpPr>
            <a:grpSpLocks/>
          </p:cNvGrpSpPr>
          <p:nvPr/>
        </p:nvGrpSpPr>
        <p:grpSpPr bwMode="auto">
          <a:xfrm>
            <a:off x="2762250" y="2851150"/>
            <a:ext cx="2987675" cy="438150"/>
            <a:chOff x="1872" y="1559"/>
            <a:chExt cx="1882" cy="276"/>
          </a:xfrm>
        </p:grpSpPr>
        <p:grpSp>
          <p:nvGrpSpPr>
            <p:cNvPr id="119826" name="Group 15"/>
            <p:cNvGrpSpPr>
              <a:grpSpLocks/>
            </p:cNvGrpSpPr>
            <p:nvPr/>
          </p:nvGrpSpPr>
          <p:grpSpPr bwMode="auto">
            <a:xfrm>
              <a:off x="1872" y="1559"/>
              <a:ext cx="778" cy="276"/>
              <a:chOff x="1872" y="1559"/>
              <a:chExt cx="778" cy="276"/>
            </a:xfrm>
          </p:grpSpPr>
          <p:sp>
            <p:nvSpPr>
              <p:cNvPr id="119830" name="Line 16"/>
              <p:cNvSpPr>
                <a:spLocks noChangeShapeType="1"/>
              </p:cNvSpPr>
              <p:nvPr/>
            </p:nvSpPr>
            <p:spPr bwMode="auto">
              <a:xfrm>
                <a:off x="2400" y="1708"/>
                <a:ext cx="250" cy="0"/>
              </a:xfrm>
              <a:prstGeom prst="line">
                <a:avLst/>
              </a:prstGeom>
              <a:noFill/>
              <a:ln w="57150">
                <a:solidFill>
                  <a:srgbClr val="FF00FF"/>
                </a:solidFill>
                <a:round/>
                <a:headEnd type="none" w="sm" len="sm"/>
                <a:tailEnd type="triangle" w="med" len="med"/>
              </a:ln>
            </p:spPr>
            <p:txBody>
              <a:bodyPr>
                <a:prstTxWarp prst="textNoShape">
                  <a:avLst/>
                </a:prstTxWarp>
              </a:bodyPr>
              <a:lstStyle/>
              <a:p>
                <a:endParaRPr lang="en-US"/>
              </a:p>
            </p:txBody>
          </p:sp>
          <p:sp>
            <p:nvSpPr>
              <p:cNvPr id="119831" name="Text Box 17"/>
              <p:cNvSpPr txBox="1">
                <a:spLocks noChangeArrowheads="1"/>
              </p:cNvSpPr>
              <p:nvPr/>
            </p:nvSpPr>
            <p:spPr bwMode="auto">
              <a:xfrm>
                <a:off x="1872" y="1559"/>
                <a:ext cx="528" cy="276"/>
              </a:xfrm>
              <a:prstGeom prst="rect">
                <a:avLst/>
              </a:prstGeom>
              <a:noFill/>
              <a:ln w="9525">
                <a:noFill/>
                <a:miter lim="800000"/>
                <a:headEnd type="none" w="sm" len="sm"/>
                <a:tailEnd type="none" w="sm" len="sm"/>
              </a:ln>
            </p:spPr>
            <p:txBody>
              <a:bodyPr lIns="97676" tIns="48838" rIns="97676" bIns="48838">
                <a:prstTxWarp prst="textNoShape">
                  <a:avLst/>
                </a:prstTxWarp>
                <a:spAutoFit/>
              </a:bodyPr>
              <a:lstStyle/>
              <a:p>
                <a:pPr algn="ctr" defTabSz="912813">
                  <a:lnSpc>
                    <a:spcPct val="90000"/>
                  </a:lnSpc>
                  <a:spcBef>
                    <a:spcPct val="50000"/>
                  </a:spcBef>
                </a:pPr>
                <a:r>
                  <a:rPr lang="en-US" sz="2400" b="1">
                    <a:solidFill>
                      <a:srgbClr val="FF00FF"/>
                    </a:solidFill>
                  </a:rPr>
                  <a:t>JxB</a:t>
                </a:r>
              </a:p>
            </p:txBody>
          </p:sp>
        </p:grpSp>
        <p:grpSp>
          <p:nvGrpSpPr>
            <p:cNvPr id="119827" name="Group 18"/>
            <p:cNvGrpSpPr>
              <a:grpSpLocks/>
            </p:cNvGrpSpPr>
            <p:nvPr/>
          </p:nvGrpSpPr>
          <p:grpSpPr bwMode="auto">
            <a:xfrm flipH="1">
              <a:off x="3226" y="1559"/>
              <a:ext cx="528" cy="276"/>
              <a:chOff x="2218" y="1655"/>
              <a:chExt cx="528" cy="276"/>
            </a:xfrm>
          </p:grpSpPr>
          <p:sp>
            <p:nvSpPr>
              <p:cNvPr id="119828" name="Line 19"/>
              <p:cNvSpPr>
                <a:spLocks noChangeShapeType="1"/>
              </p:cNvSpPr>
              <p:nvPr/>
            </p:nvSpPr>
            <p:spPr bwMode="auto">
              <a:xfrm>
                <a:off x="2496" y="1804"/>
                <a:ext cx="250" cy="0"/>
              </a:xfrm>
              <a:prstGeom prst="line">
                <a:avLst/>
              </a:prstGeom>
              <a:noFill/>
              <a:ln w="57150">
                <a:solidFill>
                  <a:srgbClr val="FF00FF"/>
                </a:solidFill>
                <a:round/>
                <a:headEnd type="none" w="sm" len="sm"/>
                <a:tailEnd type="triangle" w="med" len="med"/>
              </a:ln>
            </p:spPr>
            <p:txBody>
              <a:bodyPr>
                <a:prstTxWarp prst="textNoShape">
                  <a:avLst/>
                </a:prstTxWarp>
              </a:bodyPr>
              <a:lstStyle/>
              <a:p>
                <a:endParaRPr lang="en-US"/>
              </a:p>
            </p:txBody>
          </p:sp>
          <p:sp>
            <p:nvSpPr>
              <p:cNvPr id="119829" name="Text Box 20"/>
              <p:cNvSpPr txBox="1">
                <a:spLocks noChangeArrowheads="1"/>
              </p:cNvSpPr>
              <p:nvPr/>
            </p:nvSpPr>
            <p:spPr bwMode="auto">
              <a:xfrm>
                <a:off x="2218" y="1655"/>
                <a:ext cx="528" cy="276"/>
              </a:xfrm>
              <a:prstGeom prst="rect">
                <a:avLst/>
              </a:prstGeom>
              <a:noFill/>
              <a:ln w="9525">
                <a:noFill/>
                <a:miter lim="800000"/>
                <a:headEnd type="none" w="sm" len="sm"/>
                <a:tailEnd type="none" w="sm" len="sm"/>
              </a:ln>
            </p:spPr>
            <p:txBody>
              <a:bodyPr lIns="97676" tIns="48838" rIns="97676" bIns="48838">
                <a:prstTxWarp prst="textNoShape">
                  <a:avLst/>
                </a:prstTxWarp>
                <a:spAutoFit/>
              </a:bodyPr>
              <a:lstStyle/>
              <a:p>
                <a:pPr algn="ctr" defTabSz="912813">
                  <a:lnSpc>
                    <a:spcPct val="90000"/>
                  </a:lnSpc>
                  <a:spcBef>
                    <a:spcPct val="50000"/>
                  </a:spcBef>
                </a:pPr>
                <a:r>
                  <a:rPr lang="en-US" sz="2400" b="1">
                    <a:solidFill>
                      <a:srgbClr val="FF00FF"/>
                    </a:solidFill>
                  </a:rPr>
                  <a:t> </a:t>
                </a:r>
              </a:p>
            </p:txBody>
          </p:sp>
        </p:grpSp>
      </p:grpSp>
      <p:sp>
        <p:nvSpPr>
          <p:cNvPr id="105493" name="Line 21"/>
          <p:cNvSpPr>
            <a:spLocks noChangeShapeType="1"/>
          </p:cNvSpPr>
          <p:nvPr/>
        </p:nvSpPr>
        <p:spPr bwMode="auto">
          <a:xfrm flipH="1">
            <a:off x="5638800" y="3336925"/>
            <a:ext cx="174625" cy="11113"/>
          </a:xfrm>
          <a:prstGeom prst="line">
            <a:avLst/>
          </a:prstGeom>
          <a:noFill/>
          <a:ln w="76200">
            <a:solidFill>
              <a:srgbClr val="00CCFF"/>
            </a:solidFill>
            <a:round/>
            <a:headEnd type="none" w="sm" len="sm"/>
            <a:tailEnd type="triangle" w="med" len="med"/>
          </a:ln>
        </p:spPr>
        <p:txBody>
          <a:bodyPr lIns="85597" tIns="42798" rIns="85597" bIns="42798">
            <a:prstTxWarp prst="textNoShape">
              <a:avLst/>
            </a:prstTxWarp>
          </a:bodyPr>
          <a:lstStyle/>
          <a:p>
            <a:endParaRPr lang="en-US"/>
          </a:p>
        </p:txBody>
      </p:sp>
      <p:sp>
        <p:nvSpPr>
          <p:cNvPr id="119824" name="Text Box 22"/>
          <p:cNvSpPr txBox="1">
            <a:spLocks noChangeArrowheads="1"/>
          </p:cNvSpPr>
          <p:nvPr/>
        </p:nvSpPr>
        <p:spPr bwMode="auto">
          <a:xfrm>
            <a:off x="1371600" y="4946650"/>
            <a:ext cx="6324600" cy="1709738"/>
          </a:xfrm>
          <a:prstGeom prst="rect">
            <a:avLst/>
          </a:prstGeom>
          <a:solidFill>
            <a:schemeClr val="bg1"/>
          </a:solidFill>
          <a:ln w="19050">
            <a:solidFill>
              <a:schemeClr val="tx1"/>
            </a:solidFill>
            <a:miter lim="800000"/>
            <a:headEnd type="none" w="sm" len="sm"/>
            <a:tailEnd type="none" w="sm" len="sm"/>
          </a:ln>
        </p:spPr>
        <p:txBody>
          <a:bodyPr lIns="0" tIns="91435" rIns="0" bIns="91435">
            <a:prstTxWarp prst="textNoShape">
              <a:avLst/>
            </a:prstTxWarp>
            <a:spAutoFit/>
          </a:bodyPr>
          <a:lstStyle/>
          <a:p>
            <a:pPr algn="ctr" defTabSz="912813">
              <a:lnSpc>
                <a:spcPct val="90000"/>
              </a:lnSpc>
              <a:spcBef>
                <a:spcPct val="30000"/>
              </a:spcBef>
            </a:pPr>
            <a:r>
              <a:rPr lang="en-US" sz="2200" dirty="0"/>
              <a:t>Z-pinch wire array x-ray source summary:</a:t>
            </a:r>
          </a:p>
          <a:p>
            <a:pPr algn="ctr" defTabSz="912813">
              <a:lnSpc>
                <a:spcPct val="90000"/>
              </a:lnSpc>
              <a:spcBef>
                <a:spcPct val="30000"/>
              </a:spcBef>
            </a:pPr>
            <a:r>
              <a:rPr lang="en-US" sz="2200" dirty="0" err="1"/>
              <a:t>E</a:t>
            </a:r>
            <a:r>
              <a:rPr lang="en-US" sz="2200" baseline="-25000" dirty="0" err="1"/>
              <a:t>rad</a:t>
            </a:r>
            <a:r>
              <a:rPr lang="en-US" sz="2200" dirty="0"/>
              <a:t> ~ </a:t>
            </a:r>
            <a:r>
              <a:rPr lang="en-US" sz="2200" dirty="0" smtClean="0"/>
              <a:t>2 - 3 MJ, </a:t>
            </a:r>
            <a:r>
              <a:rPr lang="en-US" sz="2200" smtClean="0"/>
              <a:t>~15</a:t>
            </a:r>
            <a:r>
              <a:rPr lang="en-US" sz="2200" dirty="0" smtClean="0"/>
              <a:t>% wall plug efficiency</a:t>
            </a:r>
            <a:endParaRPr lang="en-US" sz="2200" dirty="0"/>
          </a:p>
          <a:p>
            <a:pPr algn="ctr" defTabSz="912813">
              <a:lnSpc>
                <a:spcPct val="90000"/>
              </a:lnSpc>
              <a:spcBef>
                <a:spcPct val="30000"/>
              </a:spcBef>
            </a:pPr>
            <a:r>
              <a:rPr lang="en-US" sz="2200" dirty="0" err="1"/>
              <a:t>P</a:t>
            </a:r>
            <a:r>
              <a:rPr lang="en-US" sz="2200" baseline="-25000" dirty="0" err="1"/>
              <a:t>rad</a:t>
            </a:r>
            <a:r>
              <a:rPr lang="en-US" sz="2200" dirty="0"/>
              <a:t> ~ 100-</a:t>
            </a:r>
            <a:r>
              <a:rPr lang="en-US" sz="2200"/>
              <a:t>330 </a:t>
            </a:r>
            <a:r>
              <a:rPr lang="en-US" sz="2200" smtClean="0"/>
              <a:t>TW (~330 million million Watts)</a:t>
            </a:r>
            <a:endParaRPr lang="en-US" sz="2200" dirty="0"/>
          </a:p>
          <a:p>
            <a:pPr algn="ctr" defTabSz="912813">
              <a:lnSpc>
                <a:spcPct val="90000"/>
              </a:lnSpc>
              <a:spcBef>
                <a:spcPct val="30000"/>
              </a:spcBef>
            </a:pPr>
            <a:r>
              <a:rPr lang="en-US" sz="2200" dirty="0" err="1"/>
              <a:t>T</a:t>
            </a:r>
            <a:r>
              <a:rPr lang="en-US" sz="2200" baseline="-25000" dirty="0" err="1"/>
              <a:t>rad</a:t>
            </a:r>
            <a:r>
              <a:rPr lang="en-US" sz="2200" dirty="0"/>
              <a:t> ~ 200 </a:t>
            </a:r>
            <a:r>
              <a:rPr lang="en-US" sz="2200" dirty="0" err="1"/>
              <a:t>eV</a:t>
            </a:r>
            <a:r>
              <a:rPr lang="en-US" sz="2200" dirty="0"/>
              <a:t> ~ 2,300,000 °K</a:t>
            </a:r>
          </a:p>
        </p:txBody>
      </p:sp>
      <p:sp>
        <p:nvSpPr>
          <p:cNvPr id="119825" name="Rectangle 23"/>
          <p:cNvSpPr>
            <a:spLocks noGrp="1" noChangeArrowheads="1"/>
          </p:cNvSpPr>
          <p:nvPr>
            <p:ph type="title"/>
          </p:nvPr>
        </p:nvSpPr>
        <p:spPr>
          <a:xfrm>
            <a:off x="1641475" y="142875"/>
            <a:ext cx="6861175" cy="749300"/>
          </a:xfrm>
          <a:noFill/>
        </p:spPr>
        <p:txBody>
          <a:bodyPr/>
          <a:lstStyle/>
          <a:p>
            <a:r>
              <a:rPr lang="en-US" sz="2400" b="1" u="sng" smtClean="0">
                <a:solidFill>
                  <a:schemeClr val="bg1"/>
                </a:solidFill>
                <a:ea typeface="ＭＳ Ｐゴシック" pitchFamily="-112" charset="-128"/>
                <a:cs typeface="ＭＳ Ｐゴシック" pitchFamily="-112" charset="-128"/>
              </a:rPr>
              <a:t>Summary:</a:t>
            </a:r>
            <a:r>
              <a:rPr lang="en-US" sz="2400" smtClean="0">
                <a:solidFill>
                  <a:schemeClr val="bg1"/>
                </a:solidFill>
                <a:ea typeface="ＭＳ Ｐゴシック" pitchFamily="-112" charset="-128"/>
                <a:cs typeface="ＭＳ Ｐゴシック" pitchFamily="-112" charset="-128"/>
              </a:rPr>
              <a:t> J </a:t>
            </a:r>
            <a:r>
              <a:rPr lang="en-US" sz="2400">
                <a:solidFill>
                  <a:schemeClr val="bg1"/>
                </a:solidFill>
                <a:ea typeface="ＭＳ Ｐゴシック" pitchFamily="-112" charset="-128"/>
                <a:cs typeface="ＭＳ Ｐゴシック" pitchFamily="-112" charset="-128"/>
              </a:rPr>
              <a:t>x B force pinches wire </a:t>
            </a:r>
            <a:r>
              <a:rPr lang="en-US" sz="2400" smtClean="0">
                <a:solidFill>
                  <a:schemeClr val="bg1"/>
                </a:solidFill>
                <a:ea typeface="ＭＳ Ｐゴシック" pitchFamily="-112" charset="-128"/>
                <a:cs typeface="ＭＳ Ｐゴシック" pitchFamily="-112" charset="-128"/>
              </a:rPr>
              <a:t>array</a:t>
            </a:r>
            <a:br>
              <a:rPr lang="en-US" sz="2400" smtClean="0">
                <a:solidFill>
                  <a:schemeClr val="bg1"/>
                </a:solidFill>
                <a:ea typeface="ＭＳ Ｐゴシック" pitchFamily="-112" charset="-128"/>
                <a:cs typeface="ＭＳ Ｐゴシック" pitchFamily="-112" charset="-128"/>
              </a:rPr>
            </a:br>
            <a:r>
              <a:rPr lang="en-US" sz="2400" smtClean="0">
                <a:solidFill>
                  <a:schemeClr val="bg1"/>
                </a:solidFill>
                <a:ea typeface="ＭＳ Ｐゴシック" pitchFamily="-112" charset="-128"/>
                <a:cs typeface="ＭＳ Ｐゴシック" pitchFamily="-112" charset="-128"/>
              </a:rPr>
              <a:t>into </a:t>
            </a:r>
            <a:r>
              <a:rPr lang="en-US" sz="2400">
                <a:solidFill>
                  <a:schemeClr val="bg1"/>
                </a:solidFill>
                <a:ea typeface="ＭＳ Ｐゴシック" pitchFamily="-112" charset="-128"/>
                <a:cs typeface="ＭＳ Ｐゴシック" pitchFamily="-112" charset="-128"/>
              </a:rPr>
              <a:t>a dense, radiating plasma column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300"/>
                                        <p:tgtEl>
                                          <p:spTgt spid="1054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480"/>
                                        </p:tgtEl>
                                        <p:attrNameLst>
                                          <p:attrName>style.visibility</p:attrName>
                                        </p:attrNameLst>
                                      </p:cBhvr>
                                      <p:to>
                                        <p:strVal val="visible"/>
                                      </p:to>
                                    </p:set>
                                    <p:animEffect transition="in" filter="fade">
                                      <p:cBhvr>
                                        <p:cTn id="12" dur="500"/>
                                        <p:tgtEl>
                                          <p:spTgt spid="105480"/>
                                        </p:tgtEl>
                                      </p:cBhvr>
                                    </p:animEffect>
                                  </p:childTnLst>
                                </p:cTn>
                              </p:par>
                              <p:par>
                                <p:cTn id="13" presetID="10" presetClass="entr" presetSubtype="0" fill="hold" nodeType="withEffect">
                                  <p:stCondLst>
                                    <p:cond delay="0"/>
                                  </p:stCondLst>
                                  <p:childTnLst>
                                    <p:set>
                                      <p:cBhvr>
                                        <p:cTn id="14" dur="1" fill="hold">
                                          <p:stCondLst>
                                            <p:cond delay="0"/>
                                          </p:stCondLst>
                                        </p:cTn>
                                        <p:tgtEl>
                                          <p:spTgt spid="105481"/>
                                        </p:tgtEl>
                                        <p:attrNameLst>
                                          <p:attrName>style.visibility</p:attrName>
                                        </p:attrNameLst>
                                      </p:cBhvr>
                                      <p:to>
                                        <p:strVal val="visible"/>
                                      </p:to>
                                    </p:set>
                                    <p:animEffect transition="in" filter="fade">
                                      <p:cBhvr>
                                        <p:cTn id="15" dur="500"/>
                                        <p:tgtEl>
                                          <p:spTgt spid="10548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5493"/>
                                        </p:tgtEl>
                                        <p:attrNameLst>
                                          <p:attrName>style.visibility</p:attrName>
                                        </p:attrNameLst>
                                      </p:cBhvr>
                                      <p:to>
                                        <p:strVal val="visible"/>
                                      </p:to>
                                    </p:set>
                                    <p:animEffect transition="in" filter="fade">
                                      <p:cBhvr>
                                        <p:cTn id="20" dur="500"/>
                                        <p:tgtEl>
                                          <p:spTgt spid="10549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5485"/>
                                        </p:tgtEl>
                                        <p:attrNameLst>
                                          <p:attrName>style.visibility</p:attrName>
                                        </p:attrNameLst>
                                      </p:cBhvr>
                                      <p:to>
                                        <p:strVal val="visible"/>
                                      </p:to>
                                    </p:set>
                                    <p:animEffect transition="in" filter="fade">
                                      <p:cBhvr>
                                        <p:cTn id="23" dur="500"/>
                                        <p:tgtEl>
                                          <p:spTgt spid="10548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5484"/>
                                        </p:tgtEl>
                                        <p:attrNameLst>
                                          <p:attrName>style.visibility</p:attrName>
                                        </p:attrNameLst>
                                      </p:cBhvr>
                                      <p:to>
                                        <p:strVal val="visible"/>
                                      </p:to>
                                    </p:set>
                                    <p:animEffect transition="in" filter="fade">
                                      <p:cBhvr>
                                        <p:cTn id="26" dur="500"/>
                                        <p:tgtEl>
                                          <p:spTgt spid="10548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5479"/>
                                        </p:tgtEl>
                                        <p:attrNameLst>
                                          <p:attrName>style.visibility</p:attrName>
                                        </p:attrNameLst>
                                      </p:cBhvr>
                                      <p:to>
                                        <p:strVal val="visible"/>
                                      </p:to>
                                    </p:set>
                                    <p:animEffect transition="in" filter="fade">
                                      <p:cBhvr>
                                        <p:cTn id="29" dur="500"/>
                                        <p:tgtEl>
                                          <p:spTgt spid="10547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5475"/>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105476"/>
                                        </p:tgtEl>
                                        <p:attrNameLst>
                                          <p:attrName>style.visibility</p:attrName>
                                        </p:attrNameLst>
                                      </p:cBhvr>
                                      <p:to>
                                        <p:strVal val="visible"/>
                                      </p:to>
                                    </p:set>
                                    <p:animEffect transition="in" filter="fade">
                                      <p:cBhvr>
                                        <p:cTn id="36" dur="500"/>
                                        <p:tgtEl>
                                          <p:spTgt spid="105476"/>
                                        </p:tgtEl>
                                      </p:cBhvr>
                                    </p:animEffect>
                                  </p:childTnLst>
                                </p:cTn>
                              </p:par>
                              <p:par>
                                <p:cTn id="37" presetID="10" presetClass="entr" presetSubtype="0" fill="hold" nodeType="withEffect">
                                  <p:stCondLst>
                                    <p:cond delay="0"/>
                                  </p:stCondLst>
                                  <p:childTnLst>
                                    <p:set>
                                      <p:cBhvr>
                                        <p:cTn id="38" dur="1" fill="hold">
                                          <p:stCondLst>
                                            <p:cond delay="0"/>
                                          </p:stCondLst>
                                        </p:cTn>
                                        <p:tgtEl>
                                          <p:spTgt spid="105477"/>
                                        </p:tgtEl>
                                        <p:attrNameLst>
                                          <p:attrName>style.visibility</p:attrName>
                                        </p:attrNameLst>
                                      </p:cBhvr>
                                      <p:to>
                                        <p:strVal val="visible"/>
                                      </p:to>
                                    </p:set>
                                    <p:animEffect transition="in" filter="fade">
                                      <p:cBhvr>
                                        <p:cTn id="39" dur="1000"/>
                                        <p:tgtEl>
                                          <p:spTgt spid="105477"/>
                                        </p:tgtEl>
                                      </p:cBhvr>
                                    </p:animEffect>
                                  </p:childTnLst>
                                </p:cTn>
                              </p:par>
                              <p:par>
                                <p:cTn id="40" presetID="10" presetClass="entr" presetSubtype="0" fill="hold" nodeType="withEffect">
                                  <p:stCondLst>
                                    <p:cond delay="0"/>
                                  </p:stCondLst>
                                  <p:childTnLst>
                                    <p:set>
                                      <p:cBhvr>
                                        <p:cTn id="41" dur="1" fill="hold">
                                          <p:stCondLst>
                                            <p:cond delay="0"/>
                                          </p:stCondLst>
                                        </p:cTn>
                                        <p:tgtEl>
                                          <p:spTgt spid="105478"/>
                                        </p:tgtEl>
                                        <p:attrNameLst>
                                          <p:attrName>style.visibility</p:attrName>
                                        </p:attrNameLst>
                                      </p:cBhvr>
                                      <p:to>
                                        <p:strVal val="visible"/>
                                      </p:to>
                                    </p:set>
                                    <p:animEffect transition="in" filter="fade">
                                      <p:cBhvr>
                                        <p:cTn id="42" dur="1500"/>
                                        <p:tgtEl>
                                          <p:spTgt spid="105478"/>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1500" fill="hold"/>
                                        <p:tgtEl>
                                          <p:spTgt spid="2"/>
                                        </p:tgtEl>
                                        <p:attrNameLst>
                                          <p:attrName>ppt_w</p:attrName>
                                        </p:attrNameLst>
                                      </p:cBhvr>
                                      <p:tavLst>
                                        <p:tav tm="0">
                                          <p:val>
                                            <p:strVal val="#ppt_w+.3"/>
                                          </p:val>
                                        </p:tav>
                                        <p:tav tm="100000">
                                          <p:val>
                                            <p:strVal val="#ppt_w"/>
                                          </p:val>
                                        </p:tav>
                                      </p:tavLst>
                                    </p:anim>
                                    <p:anim calcmode="lin" valueType="num">
                                      <p:cBhvr>
                                        <p:cTn id="46" dur="1500" fill="hold"/>
                                        <p:tgtEl>
                                          <p:spTgt spid="2"/>
                                        </p:tgtEl>
                                        <p:attrNameLst>
                                          <p:attrName>ppt_h</p:attrName>
                                        </p:attrNameLst>
                                      </p:cBhvr>
                                      <p:tavLst>
                                        <p:tav tm="0">
                                          <p:val>
                                            <p:strVal val="#ppt_h"/>
                                          </p:val>
                                        </p:tav>
                                        <p:tav tm="100000">
                                          <p:val>
                                            <p:strVal val="#ppt_h"/>
                                          </p:val>
                                        </p:tav>
                                      </p:tavLst>
                                    </p:anim>
                                    <p:animEffect transition="in" filter="fade">
                                      <p:cBhvr>
                                        <p:cTn id="47" dur="1500"/>
                                        <p:tgtEl>
                                          <p:spTgt spid="2"/>
                                        </p:tgtEl>
                                      </p:cBhvr>
                                    </p:animEffect>
                                  </p:childTnLst>
                                </p:cTn>
                              </p:par>
                              <p:par>
                                <p:cTn id="48" presetID="10" presetClass="entr" presetSubtype="0" fill="hold" nodeType="withEffect">
                                  <p:stCondLst>
                                    <p:cond delay="1200"/>
                                  </p:stCondLst>
                                  <p:childTnLst>
                                    <p:set>
                                      <p:cBhvr>
                                        <p:cTn id="49" dur="1" fill="hold">
                                          <p:stCondLst>
                                            <p:cond delay="0"/>
                                          </p:stCondLst>
                                        </p:cTn>
                                        <p:tgtEl>
                                          <p:spTgt spid="105482"/>
                                        </p:tgtEl>
                                        <p:attrNameLst>
                                          <p:attrName>style.visibility</p:attrName>
                                        </p:attrNameLst>
                                      </p:cBhvr>
                                      <p:to>
                                        <p:strVal val="visible"/>
                                      </p:to>
                                    </p:set>
                                    <p:animEffect transition="in" filter="fade">
                                      <p:cBhvr>
                                        <p:cTn id="50" dur="300"/>
                                        <p:tgtEl>
                                          <p:spTgt spid="105482"/>
                                        </p:tgtEl>
                                      </p:cBhvr>
                                    </p:animEffect>
                                  </p:childTnLst>
                                </p:cTn>
                              </p:par>
                            </p:childTnLst>
                          </p:cTn>
                        </p:par>
                        <p:par>
                          <p:cTn id="51" fill="hold">
                            <p:stCondLst>
                              <p:cond delay="1500"/>
                            </p:stCondLst>
                            <p:childTnLst>
                              <p:par>
                                <p:cTn id="52" presetID="10" presetClass="exit" presetSubtype="0" fill="hold" nodeType="afterEffect">
                                  <p:stCondLst>
                                    <p:cond delay="0"/>
                                  </p:stCondLst>
                                  <p:childTnLst>
                                    <p:animEffect transition="out" filter="fade">
                                      <p:cBhvr>
                                        <p:cTn id="53" dur="300"/>
                                        <p:tgtEl>
                                          <p:spTgt spid="105482"/>
                                        </p:tgtEl>
                                      </p:cBhvr>
                                    </p:animEffect>
                                    <p:set>
                                      <p:cBhvr>
                                        <p:cTn id="54" dur="1" fill="hold">
                                          <p:stCondLst>
                                            <p:cond delay="299"/>
                                          </p:stCondLst>
                                        </p:cTn>
                                        <p:tgtEl>
                                          <p:spTgt spid="105482"/>
                                        </p:tgtEl>
                                        <p:attrNameLst>
                                          <p:attrName>style.visibility</p:attrName>
                                        </p:attrNameLst>
                                      </p:cBhvr>
                                      <p:to>
                                        <p:strVal val="hidden"/>
                                      </p:to>
                                    </p:set>
                                  </p:childTnLst>
                                </p:cTn>
                              </p:par>
                            </p:childTnLst>
                          </p:cTn>
                        </p:par>
                        <p:par>
                          <p:cTn id="55" fill="hold">
                            <p:stCondLst>
                              <p:cond delay="1800"/>
                            </p:stCondLst>
                            <p:childTnLst>
                              <p:par>
                                <p:cTn id="56" presetID="1" presetClass="entr" presetSubtype="0" fill="hold" nodeType="afterEffect">
                                  <p:stCondLst>
                                    <p:cond delay="0"/>
                                  </p:stCondLst>
                                  <p:childTnLst>
                                    <p:set>
                                      <p:cBhvr>
                                        <p:cTn id="57" dur="1" fill="hold">
                                          <p:stCondLst>
                                            <p:cond delay="0"/>
                                          </p:stCondLst>
                                        </p:cTn>
                                        <p:tgtEl>
                                          <p:spTgt spid="105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animBg="1"/>
      <p:bldP spid="105480" grpId="0" animBg="1"/>
      <p:bldP spid="105484" grpId="0" animBg="1"/>
      <p:bldP spid="105485" grpId="0"/>
      <p:bldP spid="1054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457200" y="-76200"/>
            <a:ext cx="8229600" cy="1143000"/>
          </a:xfrm>
        </p:spPr>
        <p:txBody>
          <a:bodyPr/>
          <a:lstStyle/>
          <a:p>
            <a:r>
              <a:rPr lang="en-US" sz="2400" b="1" dirty="0">
                <a:solidFill>
                  <a:schemeClr val="bg1"/>
                </a:solidFill>
                <a:ea typeface="ＭＳ Ｐゴシック" pitchFamily="-112" charset="-128"/>
                <a:cs typeface="ＭＳ Ｐゴシック" pitchFamily="-112" charset="-128"/>
              </a:rPr>
              <a:t>A power of </a:t>
            </a:r>
            <a:r>
              <a:rPr lang="en-US" sz="2400" b="1" dirty="0" smtClean="0">
                <a:solidFill>
                  <a:schemeClr val="bg1"/>
                </a:solidFill>
                <a:ea typeface="ＭＳ Ｐゴシック" pitchFamily="-112" charset="-128"/>
                <a:cs typeface="ＭＳ Ｐゴシック" pitchFamily="-112" charset="-128"/>
              </a:rPr>
              <a:t>330 </a:t>
            </a:r>
            <a:r>
              <a:rPr lang="en-US" sz="2400" b="1" dirty="0">
                <a:solidFill>
                  <a:schemeClr val="bg1"/>
                </a:solidFill>
                <a:ea typeface="ＭＳ Ｐゴシック" pitchFamily="-112" charset="-128"/>
                <a:cs typeface="ＭＳ Ｐゴシック" pitchFamily="-112" charset="-128"/>
              </a:rPr>
              <a:t>TW</a:t>
            </a:r>
          </a:p>
        </p:txBody>
      </p:sp>
      <p:sp>
        <p:nvSpPr>
          <p:cNvPr id="121859" name="Content Placeholder 2"/>
          <p:cNvSpPr>
            <a:spLocks noGrp="1"/>
          </p:cNvSpPr>
          <p:nvPr>
            <p:ph idx="1"/>
          </p:nvPr>
        </p:nvSpPr>
        <p:spPr>
          <a:xfrm>
            <a:off x="482600" y="1536700"/>
            <a:ext cx="8229600" cy="4525963"/>
          </a:xfrm>
        </p:spPr>
        <p:txBody>
          <a:bodyPr/>
          <a:lstStyle/>
          <a:p>
            <a:r>
              <a:rPr lang="en-US" sz="2400" dirty="0" smtClean="0">
                <a:ea typeface="ＭＳ Ｐゴシック" pitchFamily="-112" charset="-128"/>
                <a:cs typeface="ＭＳ Ｐゴシック" pitchFamily="-112" charset="-128"/>
              </a:rPr>
              <a:t>25 </a:t>
            </a:r>
            <a:r>
              <a:rPr lang="en-US" sz="2400" dirty="0">
                <a:ea typeface="ＭＳ Ｐゴシック" pitchFamily="-112" charset="-128"/>
                <a:cs typeface="ＭＳ Ｐゴシック" pitchFamily="-112" charset="-128"/>
              </a:rPr>
              <a:t>x global annual power </a:t>
            </a:r>
            <a:r>
              <a:rPr lang="en-US" sz="2400" dirty="0" smtClean="0">
                <a:ea typeface="ＭＳ Ｐゴシック" pitchFamily="-112" charset="-128"/>
                <a:cs typeface="ＭＳ Ｐゴシック" pitchFamily="-112" charset="-128"/>
              </a:rPr>
              <a:t>consumption [2008]</a:t>
            </a:r>
            <a:endParaRPr lang="en-US" sz="2400" dirty="0">
              <a:ea typeface="ＭＳ Ｐゴシック" pitchFamily="-112" charset="-128"/>
              <a:cs typeface="ＭＳ Ｐゴシック" pitchFamily="-112" charset="-128"/>
            </a:endParaRPr>
          </a:p>
          <a:p>
            <a:r>
              <a:rPr lang="en-US" sz="2400" dirty="0" smtClean="0">
                <a:ea typeface="ＭＳ Ｐゴシック" pitchFamily="-112" charset="-128"/>
                <a:cs typeface="ＭＳ Ｐゴシック" pitchFamily="-112" charset="-128"/>
              </a:rPr>
              <a:t>104 </a:t>
            </a:r>
            <a:r>
              <a:rPr lang="en-US" sz="2400" dirty="0">
                <a:ea typeface="ＭＳ Ｐゴシック" pitchFamily="-112" charset="-128"/>
                <a:cs typeface="ＭＳ Ｐゴシック" pitchFamily="-112" charset="-128"/>
              </a:rPr>
              <a:t>x US annual power consumption</a:t>
            </a:r>
          </a:p>
          <a:p>
            <a:pPr>
              <a:buFontTx/>
              <a:buNone/>
            </a:pPr>
            <a:endParaRPr lang="en-US" sz="2400" dirty="0">
              <a:ea typeface="ＭＳ Ｐゴシック" pitchFamily="-112" charset="-128"/>
              <a:cs typeface="ＭＳ Ｐゴシック" pitchFamily="-112" charset="-128"/>
            </a:endParaRPr>
          </a:p>
          <a:p>
            <a:pPr>
              <a:buFontTx/>
              <a:buNone/>
            </a:pPr>
            <a:endParaRPr lang="en-US" sz="2400" dirty="0">
              <a:ea typeface="ＭＳ Ｐゴシック" pitchFamily="-112" charset="-128"/>
              <a:cs typeface="ＭＳ Ｐゴシック" pitchFamily="-112" charset="-128"/>
            </a:endParaRPr>
          </a:p>
          <a:p>
            <a:r>
              <a:rPr lang="en-US" sz="2400" dirty="0">
                <a:ea typeface="ＭＳ Ｐゴシック" pitchFamily="-112" charset="-128"/>
                <a:cs typeface="ＭＳ Ｐゴシック" pitchFamily="-112" charset="-128"/>
              </a:rPr>
              <a:t>BUT, remember, it’s just on for 5 ns……..light will only travel 4.9 feet in 5 ns</a:t>
            </a:r>
          </a:p>
          <a:p>
            <a:pPr>
              <a:buFontTx/>
              <a:buNone/>
            </a:pPr>
            <a:endParaRPr lang="en-US" sz="2400" dirty="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5" name="Object 5"/>
          <p:cNvGraphicFramePr>
            <a:graphicFrameLocks noChangeAspect="1"/>
          </p:cNvGraphicFramePr>
          <p:nvPr>
            <p:extLst>
              <p:ext uri="{D42A27DB-BD31-4B8C-83A1-F6EECF244321}">
                <p14:modId xmlns:p14="http://schemas.microsoft.com/office/powerpoint/2010/main" val="4202856534"/>
              </p:ext>
            </p:extLst>
          </p:nvPr>
        </p:nvGraphicFramePr>
        <p:xfrm>
          <a:off x="904384" y="4391979"/>
          <a:ext cx="3327400" cy="1943100"/>
        </p:xfrm>
        <a:graphic>
          <a:graphicData uri="http://schemas.openxmlformats.org/presentationml/2006/ole">
            <mc:AlternateContent xmlns:mc="http://schemas.openxmlformats.org/markup-compatibility/2006">
              <mc:Choice xmlns:v="urn:schemas-microsoft-com:vml" Requires="v">
                <p:oleObj spid="_x0000_s154182" name="Document" r:id="rId3" imgW="3327400" imgH="1943100" progId="Word.Document.12">
                  <p:link updateAutomatic="1"/>
                </p:oleObj>
              </mc:Choice>
              <mc:Fallback>
                <p:oleObj name="Document" r:id="rId3" imgW="3327400" imgH="19431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84" y="4391979"/>
                        <a:ext cx="3327400" cy="1943100"/>
                      </a:xfrm>
                      <a:prstGeom prst="rect">
                        <a:avLst/>
                      </a:prstGeom>
                      <a:noFill/>
                      <a:ln>
                        <a:noFill/>
                      </a:ln>
                      <a:extLst/>
                    </p:spPr>
                  </p:pic>
                </p:oleObj>
              </mc:Fallback>
            </mc:AlternateContent>
          </a:graphicData>
        </a:graphic>
      </p:graphicFrame>
      <p:sp>
        <p:nvSpPr>
          <p:cNvPr id="25606" name="Title 1"/>
          <p:cNvSpPr>
            <a:spLocks noGrp="1"/>
          </p:cNvSpPr>
          <p:nvPr>
            <p:ph type="title"/>
          </p:nvPr>
        </p:nvSpPr>
        <p:spPr>
          <a:xfrm>
            <a:off x="380228" y="0"/>
            <a:ext cx="8686800" cy="944563"/>
          </a:xfrm>
        </p:spPr>
        <p:txBody>
          <a:bodyPr/>
          <a:lstStyle/>
          <a:p>
            <a:pPr algn="r" eaLnBrk="1" hangingPunct="1"/>
            <a:r>
              <a:rPr lang="en-US" sz="2400" dirty="0" smtClean="0">
                <a:solidFill>
                  <a:srgbClr val="FFFFFF"/>
                </a:solidFill>
              </a:rPr>
              <a:t>We have established a </a:t>
            </a:r>
            <a:r>
              <a:rPr lang="en-US" sz="2400" smtClean="0">
                <a:solidFill>
                  <a:srgbClr val="FFFFFF"/>
                </a:solidFill>
              </a:rPr>
              <a:t>fundamental science program</a:t>
            </a:r>
            <a:br>
              <a:rPr lang="en-US" sz="2400" smtClean="0">
                <a:solidFill>
                  <a:srgbClr val="FFFFFF"/>
                </a:solidFill>
              </a:rPr>
            </a:br>
            <a:r>
              <a:rPr lang="en-US" sz="2400" smtClean="0">
                <a:solidFill>
                  <a:srgbClr val="FFFFFF"/>
                </a:solidFill>
              </a:rPr>
              <a:t>on Z and </a:t>
            </a:r>
            <a:r>
              <a:rPr lang="en-US" sz="2400" dirty="0" smtClean="0">
                <a:solidFill>
                  <a:srgbClr val="FFFFFF"/>
                </a:solidFill>
              </a:rPr>
              <a:t>have awarded time </a:t>
            </a:r>
            <a:r>
              <a:rPr lang="en-US" sz="2400" smtClean="0">
                <a:solidFill>
                  <a:srgbClr val="FFFFFF"/>
                </a:solidFill>
              </a:rPr>
              <a:t>to university users</a:t>
            </a:r>
            <a:endParaRPr lang="en-US" sz="2400" dirty="0" smtClean="0">
              <a:solidFill>
                <a:srgbClr val="FFFFFF"/>
              </a:solidFill>
            </a:endParaRPr>
          </a:p>
        </p:txBody>
      </p:sp>
      <p:sp>
        <p:nvSpPr>
          <p:cNvPr id="25607" name="Content Placeholder 2"/>
          <p:cNvSpPr>
            <a:spLocks noGrp="1"/>
          </p:cNvSpPr>
          <p:nvPr>
            <p:ph idx="1"/>
          </p:nvPr>
        </p:nvSpPr>
        <p:spPr>
          <a:xfrm>
            <a:off x="5562909" y="1113359"/>
            <a:ext cx="3485648" cy="4876800"/>
          </a:xfrm>
        </p:spPr>
        <p:txBody>
          <a:bodyPr/>
          <a:lstStyle/>
          <a:p>
            <a:pPr eaLnBrk="1" hangingPunct="1"/>
            <a:r>
              <a:rPr lang="en-US" sz="1600" smtClean="0"/>
              <a:t>We use high magnetic pressures and </a:t>
            </a:r>
            <a:r>
              <a:rPr lang="en-US" sz="1600"/>
              <a:t>intense x-ray bursts to create </a:t>
            </a:r>
            <a:r>
              <a:rPr lang="en-US" sz="1600" smtClean="0"/>
              <a:t>unique matter and plasmas </a:t>
            </a:r>
            <a:r>
              <a:rPr lang="en-US" sz="1600"/>
              <a:t>that can help address astrophysical questions </a:t>
            </a:r>
            <a:endParaRPr lang="en-US" sz="1600" smtClean="0"/>
          </a:p>
          <a:p>
            <a:pPr eaLnBrk="1" hangingPunct="1"/>
            <a:r>
              <a:rPr lang="en-US" sz="1600" smtClean="0"/>
              <a:t>Proposals address exciting scientific issues:</a:t>
            </a:r>
          </a:p>
          <a:p>
            <a:pPr lvl="1" eaLnBrk="1" hangingPunct="1"/>
            <a:r>
              <a:rPr lang="en-US" sz="1600" smtClean="0"/>
              <a:t>Do we understand the structure of the sun?</a:t>
            </a:r>
          </a:p>
          <a:p>
            <a:pPr lvl="1" eaLnBrk="1" hangingPunct="1"/>
            <a:r>
              <a:rPr lang="en-US" sz="1600" smtClean="0"/>
              <a:t>Can </a:t>
            </a:r>
            <a:r>
              <a:rPr lang="en-US" sz="1600" dirty="0" smtClean="0"/>
              <a:t>we use white dwarfs as cosmic chronometers?</a:t>
            </a:r>
          </a:p>
          <a:p>
            <a:pPr lvl="1" eaLnBrk="1" hangingPunct="1"/>
            <a:r>
              <a:rPr lang="en-US" sz="1600" dirty="0" smtClean="0"/>
              <a:t>How does the accretion disk around a black-hole behave?</a:t>
            </a:r>
          </a:p>
          <a:p>
            <a:pPr lvl="1" eaLnBrk="1" hangingPunct="1"/>
            <a:r>
              <a:rPr lang="en-US" sz="1600" dirty="0" smtClean="0"/>
              <a:t>What is the structure of the planets in our solar system (and beyond</a:t>
            </a:r>
            <a:r>
              <a:rPr lang="en-US" sz="1600" smtClean="0"/>
              <a:t>)?</a:t>
            </a:r>
          </a:p>
          <a:p>
            <a:pPr lvl="1" eaLnBrk="1" hangingPunct="1"/>
            <a:r>
              <a:rPr lang="en-US" sz="1600" smtClean="0"/>
              <a:t>How did the Earth and the Moon form?</a:t>
            </a:r>
            <a:endParaRPr lang="en-US" sz="1600" dirty="0" smtClean="0"/>
          </a:p>
        </p:txBody>
      </p:sp>
      <p:graphicFrame>
        <p:nvGraphicFramePr>
          <p:cNvPr id="25602" name="Object 2"/>
          <p:cNvGraphicFramePr>
            <a:graphicFrameLocks noChangeAspect="1"/>
          </p:cNvGraphicFramePr>
          <p:nvPr>
            <p:extLst>
              <p:ext uri="{D42A27DB-BD31-4B8C-83A1-F6EECF244321}">
                <p14:modId xmlns:p14="http://schemas.microsoft.com/office/powerpoint/2010/main" val="4142147086"/>
              </p:ext>
            </p:extLst>
          </p:nvPr>
        </p:nvGraphicFramePr>
        <p:xfrm>
          <a:off x="57726" y="1352357"/>
          <a:ext cx="3048000" cy="1497013"/>
        </p:xfrm>
        <a:graphic>
          <a:graphicData uri="http://schemas.openxmlformats.org/presentationml/2006/ole">
            <mc:AlternateContent xmlns:mc="http://schemas.openxmlformats.org/markup-compatibility/2006">
              <mc:Choice xmlns:v="urn:schemas-microsoft-com:vml" Requires="v">
                <p:oleObj spid="_x0000_s154183" name="Document" r:id="rId3" imgW="2819400" imgH="1384300" progId="Word.Document.12">
                  <p:link updateAutomatic="1"/>
                </p:oleObj>
              </mc:Choice>
              <mc:Fallback>
                <p:oleObj name="Document" r:id="rId3" imgW="2819400" imgH="13843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6" y="1352357"/>
                        <a:ext cx="3048000" cy="149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08" name="TextBox 5"/>
          <p:cNvSpPr txBox="1">
            <a:spLocks noChangeArrowheads="1"/>
          </p:cNvSpPr>
          <p:nvPr/>
        </p:nvSpPr>
        <p:spPr bwMode="auto">
          <a:xfrm>
            <a:off x="667327" y="2817848"/>
            <a:ext cx="1712205" cy="338542"/>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t>Earth formation</a:t>
            </a:r>
          </a:p>
        </p:txBody>
      </p:sp>
      <p:graphicFrame>
        <p:nvGraphicFramePr>
          <p:cNvPr id="25603" name="Object 3"/>
          <p:cNvGraphicFramePr>
            <a:graphicFrameLocks noChangeAspect="1"/>
          </p:cNvGraphicFramePr>
          <p:nvPr>
            <p:extLst>
              <p:ext uri="{D42A27DB-BD31-4B8C-83A1-F6EECF244321}">
                <p14:modId xmlns:p14="http://schemas.microsoft.com/office/powerpoint/2010/main" val="2404522423"/>
              </p:ext>
            </p:extLst>
          </p:nvPr>
        </p:nvGraphicFramePr>
        <p:xfrm>
          <a:off x="3105727" y="1065248"/>
          <a:ext cx="2365375" cy="1752600"/>
        </p:xfrm>
        <a:graphic>
          <a:graphicData uri="http://schemas.openxmlformats.org/presentationml/2006/ole">
            <mc:AlternateContent xmlns:mc="http://schemas.openxmlformats.org/markup-compatibility/2006">
              <mc:Choice xmlns:v="urn:schemas-microsoft-com:vml" Requires="v">
                <p:oleObj spid="_x0000_s154184" name="Document" r:id="rId3" imgW="2794000" imgH="2070100" progId="Word.Document.12">
                  <p:link updateAutomatic="1"/>
                </p:oleObj>
              </mc:Choice>
              <mc:Fallback>
                <p:oleObj name="Document" r:id="rId3" imgW="2794000" imgH="20701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727" y="1065248"/>
                        <a:ext cx="236537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09" name="TextBox 7"/>
          <p:cNvSpPr txBox="1">
            <a:spLocks noChangeArrowheads="1"/>
          </p:cNvSpPr>
          <p:nvPr/>
        </p:nvSpPr>
        <p:spPr bwMode="auto">
          <a:xfrm>
            <a:off x="3066475" y="2788982"/>
            <a:ext cx="2419130" cy="338542"/>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t>Photo-ionized plasmas</a:t>
            </a:r>
          </a:p>
        </p:txBody>
      </p:sp>
      <p:graphicFrame>
        <p:nvGraphicFramePr>
          <p:cNvPr id="25604" name="Object 4"/>
          <p:cNvGraphicFramePr>
            <a:graphicFrameLocks noChangeAspect="1"/>
          </p:cNvGraphicFramePr>
          <p:nvPr>
            <p:extLst>
              <p:ext uri="{D42A27DB-BD31-4B8C-83A1-F6EECF244321}">
                <p14:modId xmlns:p14="http://schemas.microsoft.com/office/powerpoint/2010/main" val="2412626664"/>
              </p:ext>
            </p:extLst>
          </p:nvPr>
        </p:nvGraphicFramePr>
        <p:xfrm>
          <a:off x="3612568" y="3208470"/>
          <a:ext cx="1970088" cy="1905000"/>
        </p:xfrm>
        <a:graphic>
          <a:graphicData uri="http://schemas.openxmlformats.org/presentationml/2006/ole">
            <mc:AlternateContent xmlns:mc="http://schemas.openxmlformats.org/markup-compatibility/2006">
              <mc:Choice xmlns:v="urn:schemas-microsoft-com:vml" Requires="v">
                <p:oleObj spid="_x0000_s154185" name="Document" r:id="rId3" imgW="2286000" imgH="2209800" progId="Word.Document.12">
                  <p:link updateAutomatic="1"/>
                </p:oleObj>
              </mc:Choice>
              <mc:Fallback>
                <p:oleObj name="Document" r:id="rId3" imgW="2286000" imgH="22098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2568" y="3208470"/>
                        <a:ext cx="197008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5613" name="TextBox 9"/>
          <p:cNvSpPr txBox="1">
            <a:spLocks noChangeArrowheads="1"/>
          </p:cNvSpPr>
          <p:nvPr/>
        </p:nvSpPr>
        <p:spPr bwMode="auto">
          <a:xfrm>
            <a:off x="3676843" y="5046892"/>
            <a:ext cx="2054847" cy="338542"/>
          </a:xfrm>
          <a:prstGeom prst="rect">
            <a:avLst/>
          </a:prstGeom>
          <a:noFill/>
          <a:ln w="9525">
            <a:noFill/>
            <a:miter lim="800000"/>
            <a:headEnd/>
            <a:tailEnd/>
          </a:ln>
        </p:spPr>
        <p:txBody>
          <a:bodyPr wrap="none" lIns="91429" tIns="45714" rIns="91429" bIns="45714">
            <a:prstTxWarp prst="textNoShape">
              <a:avLst/>
            </a:prstTxWarp>
            <a:spAutoFit/>
          </a:bodyPr>
          <a:lstStyle/>
          <a:p>
            <a:r>
              <a:rPr lang="en-US" dirty="0"/>
              <a:t>Planetary structure</a:t>
            </a:r>
          </a:p>
        </p:txBody>
      </p:sp>
      <p:pic>
        <p:nvPicPr>
          <p:cNvPr id="13" name="Picture 4" descr="C:\Documents and Settings\dew\Desktop\wdflavor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2385" y="3192209"/>
            <a:ext cx="1746076" cy="2108938"/>
          </a:xfrm>
          <a:prstGeom prst="rect">
            <a:avLst/>
          </a:prstGeom>
          <a:noFill/>
          <a:ln w="9525">
            <a:noFill/>
            <a:miter lim="800000"/>
            <a:headEnd/>
            <a:tailEnd/>
          </a:ln>
        </p:spPr>
      </p:pic>
      <p:sp>
        <p:nvSpPr>
          <p:cNvPr id="14" name="TextBox 11"/>
          <p:cNvSpPr txBox="1">
            <a:spLocks noChangeArrowheads="1"/>
          </p:cNvSpPr>
          <p:nvPr/>
        </p:nvSpPr>
        <p:spPr bwMode="auto">
          <a:xfrm>
            <a:off x="76983" y="5407170"/>
            <a:ext cx="1635642" cy="369320"/>
          </a:xfrm>
          <a:prstGeom prst="rect">
            <a:avLst/>
          </a:prstGeom>
          <a:solidFill>
            <a:schemeClr val="bg1"/>
          </a:solidFill>
          <a:ln w="9525">
            <a:noFill/>
            <a:miter lim="800000"/>
            <a:headEnd/>
            <a:tailEnd/>
          </a:ln>
        </p:spPr>
        <p:txBody>
          <a:bodyPr wrap="square" lIns="91429" tIns="45714" rIns="91429" bIns="45714">
            <a:prstTxWarp prst="textNoShape">
              <a:avLst/>
            </a:prstTxWarp>
            <a:spAutoFit/>
          </a:bodyPr>
          <a:lstStyle/>
          <a:p>
            <a:pPr algn="ctr"/>
            <a:r>
              <a:rPr lang="en-US" dirty="0" smtClean="0"/>
              <a:t>White Dwarfs</a:t>
            </a:r>
            <a:endParaRPr lang="en-US" dirty="0"/>
          </a:p>
        </p:txBody>
      </p:sp>
      <p:sp>
        <p:nvSpPr>
          <p:cNvPr id="25610" name="TextBox 11"/>
          <p:cNvSpPr txBox="1">
            <a:spLocks noChangeArrowheads="1"/>
          </p:cNvSpPr>
          <p:nvPr/>
        </p:nvSpPr>
        <p:spPr bwMode="auto">
          <a:xfrm>
            <a:off x="1866565" y="6201528"/>
            <a:ext cx="2134319" cy="369320"/>
          </a:xfrm>
          <a:prstGeom prst="rect">
            <a:avLst/>
          </a:prstGeom>
          <a:solidFill>
            <a:schemeClr val="bg1"/>
          </a:solidFill>
          <a:ln w="9525">
            <a:noFill/>
            <a:miter lim="800000"/>
            <a:headEnd/>
            <a:tailEnd/>
          </a:ln>
        </p:spPr>
        <p:txBody>
          <a:bodyPr wrap="square" lIns="91429" tIns="45714" rIns="91429" bIns="45714">
            <a:prstTxWarp prst="textNoShape">
              <a:avLst/>
            </a:prstTxWarp>
            <a:spAutoFit/>
          </a:bodyPr>
          <a:lstStyle/>
          <a:p>
            <a:pPr algn="ctr"/>
            <a:r>
              <a:rPr lang="en-US" smtClean="0"/>
              <a:t>Solar </a:t>
            </a:r>
            <a:r>
              <a:rPr lang="en-US" dirty="0"/>
              <a:t>Opacities</a:t>
            </a:r>
          </a:p>
        </p:txBody>
      </p:sp>
    </p:spTree>
    <p:extLst>
      <p:ext uri="{BB962C8B-B14F-4D97-AF65-F5344CB8AC3E}">
        <p14:creationId xmlns:p14="http://schemas.microsoft.com/office/powerpoint/2010/main" val="3595553795"/>
      </p:ext>
    </p:extLst>
  </p:cSld>
  <p:clrMapOvr>
    <a:masterClrMapping/>
  </p:clrMapOvr>
  <mc:AlternateContent xmlns:mc="http://schemas.openxmlformats.org/markup-compatibility/2006" xmlns:p14="http://schemas.microsoft.com/office/powerpoint/2010/main">
    <mc:Choice Requires="p14">
      <p:transition spd="slow" p14:dur="2000" advTm="17322"/>
    </mc:Choice>
    <mc:Fallback xmlns="">
      <p:transition xmlns:p14="http://schemas.microsoft.com/office/powerpoint/2010/main" spd="slow" advTm="17322"/>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3067049" y="1906434"/>
            <a:ext cx="2924175" cy="4328856"/>
          </a:xfrm>
          <a:prstGeom prst="roundRect">
            <a:avLst/>
          </a:prstGeom>
          <a:solidFill>
            <a:schemeClr val="bg1">
              <a:lumMod val="85000"/>
            </a:schemeClr>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5400000"/>
            </a:lightRig>
          </a:scene3d>
          <a:sp3d>
            <a:bevelT w="190500" h="38100"/>
          </a:sp3d>
        </p:spPr>
        <p:txBody>
          <a:bodyPr/>
          <a:lstStyle/>
          <a:p>
            <a:pPr>
              <a:defRPr/>
            </a:pPr>
            <a:endParaRPr lang="en-US" dirty="0"/>
          </a:p>
        </p:txBody>
      </p:sp>
      <p:sp>
        <p:nvSpPr>
          <p:cNvPr id="17" name="Rounded Rectangle 16"/>
          <p:cNvSpPr/>
          <p:nvPr/>
        </p:nvSpPr>
        <p:spPr bwMode="auto">
          <a:xfrm>
            <a:off x="6172200" y="1906434"/>
            <a:ext cx="2895600" cy="4337050"/>
          </a:xfrm>
          <a:prstGeom prst="roundRect">
            <a:avLst/>
          </a:prstGeom>
          <a:solidFill>
            <a:schemeClr val="bg1">
              <a:lumMod val="85000"/>
            </a:schemeClr>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5400000"/>
            </a:lightRig>
          </a:scene3d>
          <a:sp3d>
            <a:bevelT w="190500" h="38100"/>
          </a:sp3d>
        </p:spPr>
        <p:txBody>
          <a:bodyPr/>
          <a:lstStyle/>
          <a:p>
            <a:pPr>
              <a:defRPr/>
            </a:pPr>
            <a:endParaRPr lang="en-US" dirty="0"/>
          </a:p>
        </p:txBody>
      </p:sp>
      <p:sp>
        <p:nvSpPr>
          <p:cNvPr id="11" name="Text Box 24"/>
          <p:cNvSpPr txBox="1">
            <a:spLocks noChangeArrowheads="1"/>
          </p:cNvSpPr>
          <p:nvPr/>
        </p:nvSpPr>
        <p:spPr bwMode="auto">
          <a:xfrm>
            <a:off x="3076575" y="1544484"/>
            <a:ext cx="2971800" cy="369332"/>
          </a:xfrm>
          <a:prstGeom prst="rect">
            <a:avLst/>
          </a:prstGeom>
          <a:noFill/>
          <a:ln w="9525">
            <a:noFill/>
            <a:miter lim="800000"/>
            <a:headEnd/>
            <a:tailEnd/>
          </a:ln>
          <a:effectLst/>
        </p:spPr>
        <p:txBody>
          <a:bodyPr wrap="square">
            <a:spAutoFit/>
          </a:bodyPr>
          <a:lstStyle/>
          <a:p>
            <a:pPr algn="ctr"/>
            <a:r>
              <a:rPr lang="en-US" b="1" dirty="0" err="1" smtClean="0">
                <a:solidFill>
                  <a:schemeClr val="bg1">
                    <a:lumMod val="50000"/>
                  </a:schemeClr>
                </a:solidFill>
              </a:rPr>
              <a:t>Photoionized</a:t>
            </a:r>
            <a:r>
              <a:rPr lang="en-US" b="1" dirty="0" smtClean="0">
                <a:solidFill>
                  <a:schemeClr val="bg1">
                    <a:lumMod val="50000"/>
                  </a:schemeClr>
                </a:solidFill>
              </a:rPr>
              <a:t> Plasma</a:t>
            </a:r>
            <a:endParaRPr lang="en-US" b="1" dirty="0">
              <a:solidFill>
                <a:schemeClr val="bg1">
                  <a:lumMod val="50000"/>
                </a:schemeClr>
              </a:solidFill>
            </a:endParaRPr>
          </a:p>
        </p:txBody>
      </p:sp>
      <p:sp>
        <p:nvSpPr>
          <p:cNvPr id="12" name="Text Box 26"/>
          <p:cNvSpPr txBox="1">
            <a:spLocks noChangeArrowheads="1"/>
          </p:cNvSpPr>
          <p:nvPr/>
        </p:nvSpPr>
        <p:spPr bwMode="auto">
          <a:xfrm>
            <a:off x="6172200" y="1544484"/>
            <a:ext cx="2927350" cy="369332"/>
          </a:xfrm>
          <a:prstGeom prst="rect">
            <a:avLst/>
          </a:prstGeom>
          <a:noFill/>
          <a:ln w="9525">
            <a:noFill/>
            <a:miter lim="800000"/>
            <a:headEnd/>
            <a:tailEnd/>
          </a:ln>
          <a:effectLst/>
        </p:spPr>
        <p:txBody>
          <a:bodyPr wrap="square">
            <a:spAutoFit/>
          </a:bodyPr>
          <a:lstStyle/>
          <a:p>
            <a:pPr algn="ctr"/>
            <a:r>
              <a:rPr lang="en-US" b="1" dirty="0" smtClean="0">
                <a:solidFill>
                  <a:schemeClr val="bg1">
                    <a:lumMod val="50000"/>
                  </a:schemeClr>
                </a:solidFill>
              </a:rPr>
              <a:t>White Dwarf Line-Shapes</a:t>
            </a:r>
            <a:endParaRPr lang="en-US" b="1" dirty="0">
              <a:solidFill>
                <a:schemeClr val="bg1">
                  <a:lumMod val="50000"/>
                </a:schemeClr>
              </a:solidFill>
            </a:endParaRPr>
          </a:p>
        </p:txBody>
      </p:sp>
      <p:sp>
        <p:nvSpPr>
          <p:cNvPr id="14" name="Text Box 28"/>
          <p:cNvSpPr txBox="1">
            <a:spLocks noChangeArrowheads="1"/>
          </p:cNvSpPr>
          <p:nvPr/>
        </p:nvSpPr>
        <p:spPr bwMode="auto">
          <a:xfrm>
            <a:off x="85725" y="1546072"/>
            <a:ext cx="2851150" cy="369332"/>
          </a:xfrm>
          <a:prstGeom prst="rect">
            <a:avLst/>
          </a:prstGeom>
          <a:noFill/>
          <a:ln w="9525">
            <a:noFill/>
            <a:miter lim="800000"/>
            <a:headEnd/>
            <a:tailEnd/>
          </a:ln>
          <a:effectLst/>
        </p:spPr>
        <p:txBody>
          <a:bodyPr>
            <a:spAutoFit/>
          </a:bodyPr>
          <a:lstStyle/>
          <a:p>
            <a:pPr algn="ctr"/>
            <a:r>
              <a:rPr lang="en-US" b="1" dirty="0" smtClean="0"/>
              <a:t>Solar Opacity</a:t>
            </a:r>
            <a:endParaRPr lang="en-US" b="1" dirty="0"/>
          </a:p>
        </p:txBody>
      </p:sp>
      <p:sp>
        <p:nvSpPr>
          <p:cNvPr id="15" name="Rounded Rectangle 14"/>
          <p:cNvSpPr/>
          <p:nvPr/>
        </p:nvSpPr>
        <p:spPr bwMode="auto">
          <a:xfrm>
            <a:off x="133350" y="1925484"/>
            <a:ext cx="2790826" cy="4326194"/>
          </a:xfrm>
          <a:prstGeom prst="roundRect">
            <a:avLst/>
          </a:prstGeom>
          <a:solidFill>
            <a:schemeClr val="bg1">
              <a:lumMod val="85000"/>
            </a:schemeClr>
          </a:solidFill>
          <a:ln w="2857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5400000"/>
            </a:lightRig>
          </a:scene3d>
          <a:sp3d>
            <a:bevelT w="190500" h="38100"/>
          </a:sp3d>
        </p:spPr>
        <p:txBody>
          <a:bodyPr/>
          <a:lstStyle/>
          <a:p>
            <a:pPr>
              <a:defRPr/>
            </a:pPr>
            <a:endParaRPr lang="en-US" dirty="0"/>
          </a:p>
        </p:txBody>
      </p:sp>
      <p:pic>
        <p:nvPicPr>
          <p:cNvPr id="3" name="Picture 38" descr="Sun - fusion works"/>
          <p:cNvPicPr>
            <a:picLocks noChangeAspect="1" noChangeArrowheads="1"/>
          </p:cNvPicPr>
          <p:nvPr/>
        </p:nvPicPr>
        <p:blipFill>
          <a:blip r:embed="rId3" cstate="print"/>
          <a:srcRect/>
          <a:stretch>
            <a:fillRect/>
          </a:stretch>
        </p:blipFill>
        <p:spPr bwMode="auto">
          <a:xfrm>
            <a:off x="838200" y="2077884"/>
            <a:ext cx="1411288" cy="1314450"/>
          </a:xfrm>
          <a:prstGeom prst="rect">
            <a:avLst/>
          </a:prstGeom>
          <a:noFill/>
        </p:spPr>
      </p:pic>
      <p:pic>
        <p:nvPicPr>
          <p:cNvPr id="4" name="Picture 41" descr="ngc4261_crop"/>
          <p:cNvPicPr>
            <a:picLocks noChangeAspect="1" noChangeArrowheads="1"/>
          </p:cNvPicPr>
          <p:nvPr/>
        </p:nvPicPr>
        <p:blipFill>
          <a:blip r:embed="rId4" cstate="print"/>
          <a:srcRect l="39540" t="5522" r="3630" b="10524"/>
          <a:stretch>
            <a:fillRect/>
          </a:stretch>
        </p:blipFill>
        <p:spPr bwMode="auto">
          <a:xfrm>
            <a:off x="3752850" y="2077884"/>
            <a:ext cx="1647825" cy="1308100"/>
          </a:xfrm>
          <a:prstGeom prst="rect">
            <a:avLst/>
          </a:prstGeom>
          <a:noFill/>
        </p:spPr>
      </p:pic>
      <p:pic>
        <p:nvPicPr>
          <p:cNvPr id="5" name="Picture 1"/>
          <p:cNvPicPr>
            <a:picLocks noChangeAspect="1" noChangeArrowheads="1"/>
          </p:cNvPicPr>
          <p:nvPr/>
        </p:nvPicPr>
        <p:blipFill>
          <a:blip r:embed="rId5" cstate="print"/>
          <a:srcRect/>
          <a:stretch>
            <a:fillRect/>
          </a:stretch>
        </p:blipFill>
        <p:spPr bwMode="auto">
          <a:xfrm>
            <a:off x="7010400" y="2077884"/>
            <a:ext cx="1314450" cy="1314450"/>
          </a:xfrm>
          <a:prstGeom prst="rect">
            <a:avLst/>
          </a:prstGeom>
          <a:noFill/>
          <a:ln w="9525">
            <a:noFill/>
            <a:miter lim="800000"/>
            <a:headEnd/>
            <a:tailEnd/>
          </a:ln>
        </p:spPr>
      </p:pic>
      <p:sp>
        <p:nvSpPr>
          <p:cNvPr id="61" name="TextBox 60"/>
          <p:cNvSpPr txBox="1"/>
          <p:nvPr/>
        </p:nvSpPr>
        <p:spPr>
          <a:xfrm>
            <a:off x="247650" y="3449484"/>
            <a:ext cx="2667654" cy="2677656"/>
          </a:xfrm>
          <a:prstGeom prst="rect">
            <a:avLst/>
          </a:prstGeom>
          <a:noFill/>
        </p:spPr>
        <p:txBody>
          <a:bodyPr wrap="square" rtlCol="0">
            <a:spAutoFit/>
          </a:bodyPr>
          <a:lstStyle/>
          <a:p>
            <a:r>
              <a:rPr lang="en-US" sz="1600" b="1" dirty="0" smtClean="0"/>
              <a:t>Collaborator:</a:t>
            </a:r>
            <a:r>
              <a:rPr lang="en-US" sz="1600" dirty="0" smtClean="0"/>
              <a:t> </a:t>
            </a:r>
          </a:p>
          <a:p>
            <a:pPr>
              <a:tabLst>
                <a:tab pos="228600" algn="l"/>
              </a:tabLst>
            </a:pPr>
            <a:r>
              <a:rPr lang="en-US" sz="1600" dirty="0" smtClean="0"/>
              <a:t>	Ohio State University</a:t>
            </a:r>
          </a:p>
          <a:p>
            <a:pPr>
              <a:tabLst>
                <a:tab pos="400050" algn="l"/>
              </a:tabLst>
            </a:pPr>
            <a:endParaRPr lang="en-US" sz="800" dirty="0" smtClean="0"/>
          </a:p>
          <a:p>
            <a:pPr>
              <a:tabLst>
                <a:tab pos="400050" algn="l"/>
              </a:tabLst>
            </a:pPr>
            <a:endParaRPr lang="en-US" sz="800" dirty="0" smtClean="0"/>
          </a:p>
          <a:p>
            <a:pPr>
              <a:tabLst>
                <a:tab pos="400050" algn="l"/>
              </a:tabLst>
            </a:pPr>
            <a:r>
              <a:rPr lang="en-US" sz="1600" b="1" dirty="0" smtClean="0"/>
              <a:t>Purpose:</a:t>
            </a:r>
          </a:p>
          <a:p>
            <a:pPr>
              <a:tabLst>
                <a:tab pos="228600" algn="l"/>
              </a:tabLst>
            </a:pPr>
            <a:r>
              <a:rPr lang="en-US" sz="1600" dirty="0" smtClean="0"/>
              <a:t>	Test Fe opacity models at conditions relevant to the convection zone boundary in the Sun.</a:t>
            </a:r>
          </a:p>
          <a:p>
            <a:pPr>
              <a:tabLst>
                <a:tab pos="228600" algn="l"/>
              </a:tabLst>
            </a:pPr>
            <a:endParaRPr lang="en-US" sz="800" dirty="0" smtClean="0"/>
          </a:p>
          <a:p>
            <a:pPr>
              <a:tabLst>
                <a:tab pos="228600" algn="l"/>
              </a:tabLst>
            </a:pPr>
            <a:r>
              <a:rPr lang="en-US" sz="1600" b="1" dirty="0" smtClean="0"/>
              <a:t>Required Conditions:</a:t>
            </a:r>
          </a:p>
          <a:p>
            <a:pPr>
              <a:tabLst>
                <a:tab pos="228600" algn="l"/>
              </a:tabLst>
            </a:pPr>
            <a:r>
              <a:rPr lang="en-US" sz="1600" dirty="0" smtClean="0"/>
              <a:t>T</a:t>
            </a:r>
            <a:r>
              <a:rPr lang="en-US" sz="1600" baseline="-25000" dirty="0" smtClean="0"/>
              <a:t>e</a:t>
            </a:r>
            <a:r>
              <a:rPr lang="en-US" sz="1600" dirty="0" smtClean="0"/>
              <a:t> ~ 180 </a:t>
            </a:r>
            <a:r>
              <a:rPr lang="en-US" sz="1600" dirty="0" err="1" smtClean="0"/>
              <a:t>eV</a:t>
            </a:r>
            <a:r>
              <a:rPr lang="en-US" sz="1600" dirty="0" smtClean="0"/>
              <a:t>, n</a:t>
            </a:r>
            <a:r>
              <a:rPr lang="en-US" sz="1600" baseline="-25000" dirty="0" smtClean="0"/>
              <a:t>e</a:t>
            </a:r>
            <a:r>
              <a:rPr lang="en-US" sz="1600" dirty="0" smtClean="0"/>
              <a:t> ~ 10</a:t>
            </a:r>
            <a:r>
              <a:rPr lang="en-US" sz="1600" baseline="30000" dirty="0" smtClean="0"/>
              <a:t>23</a:t>
            </a:r>
            <a:r>
              <a:rPr lang="en-US" sz="1600" dirty="0" smtClean="0"/>
              <a:t> cm</a:t>
            </a:r>
            <a:r>
              <a:rPr lang="en-US" sz="1600" baseline="30000" dirty="0" smtClean="0"/>
              <a:t>-3</a:t>
            </a:r>
          </a:p>
        </p:txBody>
      </p:sp>
      <p:sp>
        <p:nvSpPr>
          <p:cNvPr id="62" name="TextBox 61"/>
          <p:cNvSpPr txBox="1"/>
          <p:nvPr/>
        </p:nvSpPr>
        <p:spPr>
          <a:xfrm>
            <a:off x="3228975" y="3473832"/>
            <a:ext cx="2743200" cy="2923877"/>
          </a:xfrm>
          <a:prstGeom prst="rect">
            <a:avLst/>
          </a:prstGeom>
          <a:noFill/>
        </p:spPr>
        <p:txBody>
          <a:bodyPr wrap="square" rtlCol="0">
            <a:spAutoFit/>
          </a:bodyPr>
          <a:lstStyle/>
          <a:p>
            <a:r>
              <a:rPr lang="en-US" sz="1600" b="1" dirty="0" smtClean="0">
                <a:solidFill>
                  <a:schemeClr val="bg1">
                    <a:lumMod val="50000"/>
                  </a:schemeClr>
                </a:solidFill>
              </a:rPr>
              <a:t>Collaborators:</a:t>
            </a:r>
            <a:r>
              <a:rPr lang="en-US" sz="1600" dirty="0" smtClean="0">
                <a:solidFill>
                  <a:schemeClr val="bg1">
                    <a:lumMod val="50000"/>
                  </a:schemeClr>
                </a:solidFill>
              </a:rPr>
              <a:t> </a:t>
            </a:r>
          </a:p>
          <a:p>
            <a:pPr>
              <a:tabLst>
                <a:tab pos="228600" algn="l"/>
              </a:tabLst>
            </a:pPr>
            <a:r>
              <a:rPr lang="en-US" sz="1600" dirty="0" smtClean="0">
                <a:solidFill>
                  <a:schemeClr val="bg1">
                    <a:lumMod val="50000"/>
                  </a:schemeClr>
                </a:solidFill>
              </a:rPr>
              <a:t>	UNR / LLNL</a:t>
            </a:r>
          </a:p>
          <a:p>
            <a:pPr>
              <a:tabLst>
                <a:tab pos="400050" algn="l"/>
              </a:tabLst>
            </a:pPr>
            <a:r>
              <a:rPr lang="en-US" sz="800" dirty="0" smtClean="0">
                <a:solidFill>
                  <a:schemeClr val="bg1">
                    <a:lumMod val="50000"/>
                  </a:schemeClr>
                </a:solidFill>
              </a:rPr>
              <a:t> </a:t>
            </a:r>
          </a:p>
          <a:p>
            <a:pPr>
              <a:tabLst>
                <a:tab pos="400050" algn="l"/>
              </a:tabLst>
            </a:pPr>
            <a:endParaRPr lang="en-US" sz="800" dirty="0" smtClean="0">
              <a:solidFill>
                <a:schemeClr val="bg1">
                  <a:lumMod val="50000"/>
                </a:schemeClr>
              </a:solidFill>
            </a:endParaRPr>
          </a:p>
          <a:p>
            <a:pPr>
              <a:tabLst>
                <a:tab pos="400050" algn="l"/>
              </a:tabLst>
            </a:pPr>
            <a:r>
              <a:rPr lang="en-US" sz="1600" b="1" dirty="0" smtClean="0">
                <a:solidFill>
                  <a:schemeClr val="bg1">
                    <a:lumMod val="50000"/>
                  </a:schemeClr>
                </a:solidFill>
              </a:rPr>
              <a:t>Purpose:</a:t>
            </a:r>
          </a:p>
          <a:p>
            <a:pPr>
              <a:tabLst>
                <a:tab pos="228600" algn="l"/>
              </a:tabLst>
            </a:pPr>
            <a:r>
              <a:rPr lang="en-US" sz="1600" dirty="0" smtClean="0">
                <a:solidFill>
                  <a:schemeClr val="bg1">
                    <a:lumMod val="50000"/>
                  </a:schemeClr>
                </a:solidFill>
              </a:rPr>
              <a:t>	Test photo-ionization models and atomic physics at conditions relevant to black hole accretion disks.</a:t>
            </a:r>
          </a:p>
          <a:p>
            <a:pPr>
              <a:tabLst>
                <a:tab pos="228600" algn="l"/>
              </a:tabLst>
            </a:pPr>
            <a:r>
              <a:rPr lang="en-US" sz="800" dirty="0" smtClean="0">
                <a:solidFill>
                  <a:schemeClr val="bg1">
                    <a:lumMod val="50000"/>
                  </a:schemeClr>
                </a:solidFill>
              </a:rPr>
              <a:t> </a:t>
            </a:r>
          </a:p>
          <a:p>
            <a:pPr>
              <a:tabLst>
                <a:tab pos="228600" algn="l"/>
              </a:tabLst>
            </a:pPr>
            <a:r>
              <a:rPr lang="en-US" sz="1600" b="1" dirty="0" smtClean="0">
                <a:solidFill>
                  <a:schemeClr val="bg1">
                    <a:lumMod val="50000"/>
                  </a:schemeClr>
                </a:solidFill>
              </a:rPr>
              <a:t>Required Conditions:</a:t>
            </a:r>
          </a:p>
          <a:p>
            <a:pPr>
              <a:tabLst>
                <a:tab pos="228600" algn="l"/>
              </a:tabLst>
            </a:pPr>
            <a:r>
              <a:rPr lang="en-US" sz="1600" dirty="0" smtClean="0">
                <a:solidFill>
                  <a:schemeClr val="bg1">
                    <a:lumMod val="50000"/>
                  </a:schemeClr>
                </a:solidFill>
              </a:rPr>
              <a:t>T</a:t>
            </a:r>
            <a:r>
              <a:rPr lang="en-US" sz="1600" baseline="-25000" dirty="0" smtClean="0">
                <a:solidFill>
                  <a:schemeClr val="bg1">
                    <a:lumMod val="50000"/>
                  </a:schemeClr>
                </a:solidFill>
              </a:rPr>
              <a:t>e</a:t>
            </a:r>
            <a:r>
              <a:rPr lang="en-US" sz="1600" dirty="0" smtClean="0">
                <a:solidFill>
                  <a:schemeClr val="bg1">
                    <a:lumMod val="50000"/>
                  </a:schemeClr>
                </a:solidFill>
              </a:rPr>
              <a:t> ~ 15 </a:t>
            </a:r>
            <a:r>
              <a:rPr lang="en-US" sz="1600" dirty="0" err="1" smtClean="0">
                <a:solidFill>
                  <a:schemeClr val="bg1">
                    <a:lumMod val="50000"/>
                  </a:schemeClr>
                </a:solidFill>
              </a:rPr>
              <a:t>eV</a:t>
            </a:r>
            <a:r>
              <a:rPr lang="en-US" sz="1600" dirty="0" smtClean="0">
                <a:solidFill>
                  <a:schemeClr val="bg1">
                    <a:lumMod val="50000"/>
                  </a:schemeClr>
                </a:solidFill>
              </a:rPr>
              <a:t>, n</a:t>
            </a:r>
            <a:r>
              <a:rPr lang="en-US" sz="1600" baseline="-25000" dirty="0" smtClean="0">
                <a:solidFill>
                  <a:schemeClr val="bg1">
                    <a:lumMod val="50000"/>
                  </a:schemeClr>
                </a:solidFill>
              </a:rPr>
              <a:t>e</a:t>
            </a:r>
            <a:r>
              <a:rPr lang="en-US" sz="1600" dirty="0" smtClean="0">
                <a:solidFill>
                  <a:schemeClr val="bg1">
                    <a:lumMod val="50000"/>
                  </a:schemeClr>
                </a:solidFill>
              </a:rPr>
              <a:t> ~ 10</a:t>
            </a:r>
            <a:r>
              <a:rPr lang="en-US" sz="1600" baseline="30000" dirty="0" smtClean="0">
                <a:solidFill>
                  <a:schemeClr val="bg1">
                    <a:lumMod val="50000"/>
                  </a:schemeClr>
                </a:solidFill>
              </a:rPr>
              <a:t>18</a:t>
            </a:r>
            <a:r>
              <a:rPr lang="en-US" sz="1600" dirty="0" smtClean="0">
                <a:solidFill>
                  <a:schemeClr val="bg1">
                    <a:lumMod val="50000"/>
                  </a:schemeClr>
                </a:solidFill>
              </a:rPr>
              <a:t> cm</a:t>
            </a:r>
            <a:r>
              <a:rPr lang="en-US" sz="1600" baseline="30000" dirty="0" smtClean="0">
                <a:solidFill>
                  <a:schemeClr val="bg1">
                    <a:lumMod val="50000"/>
                  </a:schemeClr>
                </a:solidFill>
              </a:rPr>
              <a:t>-3</a:t>
            </a:r>
          </a:p>
          <a:p>
            <a:pPr>
              <a:tabLst>
                <a:tab pos="228600" algn="l"/>
              </a:tabLst>
            </a:pPr>
            <a:endParaRPr lang="en-US" sz="1600" dirty="0">
              <a:solidFill>
                <a:schemeClr val="bg1">
                  <a:lumMod val="50000"/>
                </a:schemeClr>
              </a:solidFill>
            </a:endParaRPr>
          </a:p>
        </p:txBody>
      </p:sp>
      <p:sp>
        <p:nvSpPr>
          <p:cNvPr id="63" name="TextBox 62"/>
          <p:cNvSpPr txBox="1"/>
          <p:nvPr/>
        </p:nvSpPr>
        <p:spPr>
          <a:xfrm>
            <a:off x="6248399" y="3473832"/>
            <a:ext cx="2828925" cy="2923877"/>
          </a:xfrm>
          <a:prstGeom prst="rect">
            <a:avLst/>
          </a:prstGeom>
          <a:noFill/>
        </p:spPr>
        <p:txBody>
          <a:bodyPr wrap="square" rtlCol="0">
            <a:spAutoFit/>
          </a:bodyPr>
          <a:lstStyle/>
          <a:p>
            <a:r>
              <a:rPr lang="en-US" sz="1600" b="1" dirty="0" smtClean="0">
                <a:solidFill>
                  <a:schemeClr val="bg1">
                    <a:lumMod val="50000"/>
                  </a:schemeClr>
                </a:solidFill>
              </a:rPr>
              <a:t>Collaborator:</a:t>
            </a:r>
            <a:r>
              <a:rPr lang="en-US" sz="1600" dirty="0" smtClean="0">
                <a:solidFill>
                  <a:schemeClr val="bg1">
                    <a:lumMod val="50000"/>
                  </a:schemeClr>
                </a:solidFill>
              </a:rPr>
              <a:t> </a:t>
            </a:r>
          </a:p>
          <a:p>
            <a:pPr>
              <a:tabLst>
                <a:tab pos="228600" algn="l"/>
              </a:tabLst>
            </a:pPr>
            <a:r>
              <a:rPr lang="en-US" sz="1600" dirty="0" smtClean="0">
                <a:solidFill>
                  <a:schemeClr val="bg1">
                    <a:lumMod val="50000"/>
                  </a:schemeClr>
                </a:solidFill>
              </a:rPr>
              <a:t>	University of Texas</a:t>
            </a:r>
          </a:p>
          <a:p>
            <a:pPr>
              <a:tabLst>
                <a:tab pos="400050" algn="l"/>
              </a:tabLst>
            </a:pPr>
            <a:r>
              <a:rPr lang="en-US" sz="800" dirty="0" smtClean="0">
                <a:solidFill>
                  <a:schemeClr val="bg1">
                    <a:lumMod val="50000"/>
                  </a:schemeClr>
                </a:solidFill>
              </a:rPr>
              <a:t> </a:t>
            </a:r>
          </a:p>
          <a:p>
            <a:pPr>
              <a:tabLst>
                <a:tab pos="400050" algn="l"/>
              </a:tabLst>
            </a:pPr>
            <a:r>
              <a:rPr lang="en-US" sz="800" dirty="0" smtClean="0">
                <a:solidFill>
                  <a:schemeClr val="bg1">
                    <a:lumMod val="50000"/>
                  </a:schemeClr>
                </a:solidFill>
              </a:rPr>
              <a:t> </a:t>
            </a:r>
          </a:p>
          <a:p>
            <a:pPr>
              <a:tabLst>
                <a:tab pos="400050" algn="l"/>
              </a:tabLst>
            </a:pPr>
            <a:r>
              <a:rPr lang="en-US" sz="1600" b="1" dirty="0" smtClean="0">
                <a:solidFill>
                  <a:schemeClr val="bg1">
                    <a:lumMod val="50000"/>
                  </a:schemeClr>
                </a:solidFill>
              </a:rPr>
              <a:t>Purpose:</a:t>
            </a:r>
          </a:p>
          <a:p>
            <a:pPr>
              <a:tabLst>
                <a:tab pos="228600" algn="l"/>
              </a:tabLst>
            </a:pPr>
            <a:r>
              <a:rPr lang="en-US" sz="1600" dirty="0" smtClean="0">
                <a:solidFill>
                  <a:schemeClr val="bg1">
                    <a:lumMod val="50000"/>
                  </a:schemeClr>
                </a:solidFill>
              </a:rPr>
              <a:t>	Test line-broadening theory of H at conditions relevant to White Dwarf photospheres.</a:t>
            </a:r>
          </a:p>
          <a:p>
            <a:pPr>
              <a:tabLst>
                <a:tab pos="228600" algn="l"/>
              </a:tabLst>
            </a:pPr>
            <a:r>
              <a:rPr lang="en-US" sz="800" dirty="0" smtClean="0">
                <a:solidFill>
                  <a:schemeClr val="bg1">
                    <a:lumMod val="50000"/>
                  </a:schemeClr>
                </a:solidFill>
              </a:rPr>
              <a:t> </a:t>
            </a:r>
          </a:p>
          <a:p>
            <a:pPr>
              <a:tabLst>
                <a:tab pos="228600" algn="l"/>
              </a:tabLst>
            </a:pPr>
            <a:r>
              <a:rPr lang="en-US" sz="1600" b="1" dirty="0" smtClean="0">
                <a:solidFill>
                  <a:schemeClr val="bg1">
                    <a:lumMod val="50000"/>
                  </a:schemeClr>
                </a:solidFill>
              </a:rPr>
              <a:t>Required Conditions:</a:t>
            </a:r>
          </a:p>
          <a:p>
            <a:pPr>
              <a:tabLst>
                <a:tab pos="228600" algn="l"/>
              </a:tabLst>
            </a:pPr>
            <a:r>
              <a:rPr lang="en-US" sz="1600" dirty="0" smtClean="0">
                <a:solidFill>
                  <a:schemeClr val="bg1">
                    <a:lumMod val="50000"/>
                  </a:schemeClr>
                </a:solidFill>
              </a:rPr>
              <a:t>T</a:t>
            </a:r>
            <a:r>
              <a:rPr lang="en-US" sz="1600" baseline="-25000" dirty="0" smtClean="0">
                <a:solidFill>
                  <a:schemeClr val="bg1">
                    <a:lumMod val="50000"/>
                  </a:schemeClr>
                </a:solidFill>
              </a:rPr>
              <a:t>e</a:t>
            </a:r>
            <a:r>
              <a:rPr lang="en-US" sz="1600" dirty="0" smtClean="0">
                <a:solidFill>
                  <a:schemeClr val="bg1">
                    <a:lumMod val="50000"/>
                  </a:schemeClr>
                </a:solidFill>
              </a:rPr>
              <a:t> ~ 1 </a:t>
            </a:r>
            <a:r>
              <a:rPr lang="en-US" sz="1600" dirty="0" err="1" smtClean="0">
                <a:solidFill>
                  <a:schemeClr val="bg1">
                    <a:lumMod val="50000"/>
                  </a:schemeClr>
                </a:solidFill>
              </a:rPr>
              <a:t>eV</a:t>
            </a:r>
            <a:r>
              <a:rPr lang="en-US" sz="1600" dirty="0" smtClean="0">
                <a:solidFill>
                  <a:schemeClr val="bg1">
                    <a:lumMod val="50000"/>
                  </a:schemeClr>
                </a:solidFill>
              </a:rPr>
              <a:t>, n</a:t>
            </a:r>
            <a:r>
              <a:rPr lang="en-US" sz="1600" baseline="-25000" dirty="0" smtClean="0">
                <a:solidFill>
                  <a:schemeClr val="bg1">
                    <a:lumMod val="50000"/>
                  </a:schemeClr>
                </a:solidFill>
              </a:rPr>
              <a:t>e</a:t>
            </a:r>
            <a:r>
              <a:rPr lang="en-US" sz="1600" dirty="0" smtClean="0">
                <a:solidFill>
                  <a:schemeClr val="bg1">
                    <a:lumMod val="50000"/>
                  </a:schemeClr>
                </a:solidFill>
              </a:rPr>
              <a:t> ~ 10</a:t>
            </a:r>
            <a:r>
              <a:rPr lang="en-US" sz="1600" baseline="30000" dirty="0" smtClean="0">
                <a:solidFill>
                  <a:schemeClr val="bg1">
                    <a:lumMod val="50000"/>
                  </a:schemeClr>
                </a:solidFill>
              </a:rPr>
              <a:t>17</a:t>
            </a:r>
            <a:r>
              <a:rPr lang="en-US" sz="1600" dirty="0" smtClean="0">
                <a:solidFill>
                  <a:schemeClr val="bg1">
                    <a:lumMod val="50000"/>
                  </a:schemeClr>
                </a:solidFill>
              </a:rPr>
              <a:t> cm</a:t>
            </a:r>
            <a:r>
              <a:rPr lang="en-US" sz="1600" baseline="30000" dirty="0" smtClean="0">
                <a:solidFill>
                  <a:schemeClr val="bg1">
                    <a:lumMod val="50000"/>
                  </a:schemeClr>
                </a:solidFill>
              </a:rPr>
              <a:t>-3</a:t>
            </a:r>
          </a:p>
          <a:p>
            <a:pPr>
              <a:tabLst>
                <a:tab pos="228600" algn="l"/>
              </a:tabLst>
            </a:pPr>
            <a:endParaRPr lang="en-US" sz="1600" dirty="0">
              <a:solidFill>
                <a:schemeClr val="bg1">
                  <a:lumMod val="50000"/>
                </a:schemeClr>
              </a:solidFill>
            </a:endParaRPr>
          </a:p>
        </p:txBody>
      </p:sp>
      <p:sp>
        <p:nvSpPr>
          <p:cNvPr id="18" name="Text Box 32"/>
          <p:cNvSpPr txBox="1">
            <a:spLocks noChangeArrowheads="1"/>
          </p:cNvSpPr>
          <p:nvPr/>
        </p:nvSpPr>
        <p:spPr bwMode="auto">
          <a:xfrm>
            <a:off x="602821" y="104388"/>
            <a:ext cx="8242300" cy="830997"/>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2400" b="1" dirty="0" smtClean="0">
                <a:solidFill>
                  <a:srgbClr val="FFFFFF"/>
                </a:solidFill>
              </a:rPr>
              <a:t>Z Astrophysical Plasma</a:t>
            </a:r>
          </a:p>
          <a:p>
            <a:pPr algn="ctr" fontAlgn="base">
              <a:spcBef>
                <a:spcPct val="0"/>
              </a:spcBef>
              <a:spcAft>
                <a:spcPct val="0"/>
              </a:spcAft>
            </a:pPr>
            <a:r>
              <a:rPr lang="en-US" sz="2400" b="1" dirty="0" smtClean="0">
                <a:solidFill>
                  <a:srgbClr val="FFFFFF"/>
                </a:solidFill>
              </a:rPr>
              <a:t>Properties (ZAPP) project</a:t>
            </a:r>
          </a:p>
        </p:txBody>
      </p:sp>
      <p:graphicFrame>
        <p:nvGraphicFramePr>
          <p:cNvPr id="19" name="Object 2"/>
          <p:cNvGraphicFramePr>
            <a:graphicFrameLocks noChangeAspect="1"/>
          </p:cNvGraphicFramePr>
          <p:nvPr>
            <p:extLst>
              <p:ext uri="{D42A27DB-BD31-4B8C-83A1-F6EECF244321}">
                <p14:modId xmlns:p14="http://schemas.microsoft.com/office/powerpoint/2010/main" val="1218369439"/>
              </p:ext>
            </p:extLst>
          </p:nvPr>
        </p:nvGraphicFramePr>
        <p:xfrm>
          <a:off x="7259484" y="0"/>
          <a:ext cx="1884516" cy="1604121"/>
        </p:xfrm>
        <a:graphic>
          <a:graphicData uri="http://schemas.openxmlformats.org/presentationml/2006/ole">
            <mc:AlternateContent xmlns:mc="http://schemas.openxmlformats.org/markup-compatibility/2006">
              <mc:Choice xmlns:v="urn:schemas-microsoft-com:vml" Requires="v">
                <p:oleObj spid="_x0000_s150678" name="Document" r:id="rId6" imgW="2374900" imgH="2082800" progId="Word.Document.12">
                  <p:link updateAutomatic="1"/>
                </p:oleObj>
              </mc:Choice>
              <mc:Fallback>
                <p:oleObj name="Document" r:id="rId6" imgW="2374900" imgH="20828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9484" y="0"/>
                        <a:ext cx="1884516" cy="1604121"/>
                      </a:xfrm>
                      <a:prstGeom prst="rect">
                        <a:avLst/>
                      </a:prstGeom>
                      <a:noFill/>
                      <a:ln>
                        <a:noFill/>
                      </a:ln>
                      <a:extLst/>
                    </p:spPr>
                  </p:pic>
                </p:oleObj>
              </mc:Fallback>
            </mc:AlternateContent>
          </a:graphicData>
        </a:graphic>
      </p:graphicFrame>
      <p:sp>
        <p:nvSpPr>
          <p:cNvPr id="23" name="Rounded Rectangle 22"/>
          <p:cNvSpPr/>
          <p:nvPr/>
        </p:nvSpPr>
        <p:spPr bwMode="auto">
          <a:xfrm>
            <a:off x="3067049" y="1904136"/>
            <a:ext cx="2924175" cy="4418985"/>
          </a:xfrm>
          <a:prstGeom prst="roundRect">
            <a:avLst/>
          </a:prstGeom>
          <a:solidFill>
            <a:schemeClr val="bg1">
              <a:lumMod val="85000"/>
            </a:schemeClr>
          </a:solidFill>
          <a:ln w="2857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5400000"/>
            </a:lightRig>
          </a:scene3d>
          <a:sp3d>
            <a:bevelT w="190500" h="38100"/>
          </a:sp3d>
        </p:spPr>
        <p:txBody>
          <a:bodyPr/>
          <a:lstStyle/>
          <a:p>
            <a:pPr>
              <a:defRPr/>
            </a:pPr>
            <a:endParaRPr lang="en-US" dirty="0"/>
          </a:p>
        </p:txBody>
      </p:sp>
      <p:sp>
        <p:nvSpPr>
          <p:cNvPr id="24" name="Text Box 24"/>
          <p:cNvSpPr txBox="1">
            <a:spLocks noChangeArrowheads="1"/>
          </p:cNvSpPr>
          <p:nvPr/>
        </p:nvSpPr>
        <p:spPr bwMode="auto">
          <a:xfrm>
            <a:off x="3076575" y="1542186"/>
            <a:ext cx="2971800" cy="369332"/>
          </a:xfrm>
          <a:prstGeom prst="rect">
            <a:avLst/>
          </a:prstGeom>
          <a:noFill/>
          <a:ln w="9525">
            <a:noFill/>
            <a:miter lim="800000"/>
            <a:headEnd/>
            <a:tailEnd/>
          </a:ln>
          <a:effectLst/>
        </p:spPr>
        <p:txBody>
          <a:bodyPr wrap="square">
            <a:spAutoFit/>
          </a:bodyPr>
          <a:lstStyle/>
          <a:p>
            <a:pPr algn="ctr"/>
            <a:r>
              <a:rPr lang="en-US" b="1" dirty="0" err="1" smtClean="0"/>
              <a:t>Photoionized</a:t>
            </a:r>
            <a:r>
              <a:rPr lang="en-US" b="1" dirty="0" smtClean="0"/>
              <a:t> Plasma</a:t>
            </a:r>
            <a:endParaRPr lang="en-US" b="1" dirty="0"/>
          </a:p>
        </p:txBody>
      </p:sp>
      <p:pic>
        <p:nvPicPr>
          <p:cNvPr id="25" name="Picture 41" descr="ngc4261_crop"/>
          <p:cNvPicPr>
            <a:picLocks noChangeAspect="1" noChangeArrowheads="1"/>
          </p:cNvPicPr>
          <p:nvPr/>
        </p:nvPicPr>
        <p:blipFill>
          <a:blip r:embed="rId4" cstate="print"/>
          <a:srcRect l="39540" t="5522" r="3630" b="10524"/>
          <a:stretch>
            <a:fillRect/>
          </a:stretch>
        </p:blipFill>
        <p:spPr bwMode="auto">
          <a:xfrm>
            <a:off x="3752850" y="2075586"/>
            <a:ext cx="1647825" cy="1308100"/>
          </a:xfrm>
          <a:prstGeom prst="rect">
            <a:avLst/>
          </a:prstGeom>
          <a:noFill/>
        </p:spPr>
      </p:pic>
      <p:sp>
        <p:nvSpPr>
          <p:cNvPr id="26" name="TextBox 25"/>
          <p:cNvSpPr txBox="1"/>
          <p:nvPr/>
        </p:nvSpPr>
        <p:spPr>
          <a:xfrm>
            <a:off x="3228975" y="3482030"/>
            <a:ext cx="2743200" cy="2923877"/>
          </a:xfrm>
          <a:prstGeom prst="rect">
            <a:avLst/>
          </a:prstGeom>
          <a:noFill/>
        </p:spPr>
        <p:txBody>
          <a:bodyPr wrap="square" rtlCol="0">
            <a:spAutoFit/>
          </a:bodyPr>
          <a:lstStyle/>
          <a:p>
            <a:r>
              <a:rPr lang="en-US" sz="1600" b="1" dirty="0" smtClean="0"/>
              <a:t>Collaborators:</a:t>
            </a:r>
            <a:r>
              <a:rPr lang="en-US" sz="1600" dirty="0" smtClean="0"/>
              <a:t> </a:t>
            </a:r>
          </a:p>
          <a:p>
            <a:pPr>
              <a:tabLst>
                <a:tab pos="228600" algn="l"/>
              </a:tabLst>
            </a:pPr>
            <a:r>
              <a:rPr lang="en-US" sz="1600" dirty="0" smtClean="0"/>
              <a:t>	UNR / LLNL</a:t>
            </a:r>
          </a:p>
          <a:p>
            <a:pPr>
              <a:tabLst>
                <a:tab pos="400050" algn="l"/>
              </a:tabLst>
            </a:pPr>
            <a:r>
              <a:rPr lang="en-US" sz="800" dirty="0" smtClean="0"/>
              <a:t> </a:t>
            </a:r>
          </a:p>
          <a:p>
            <a:pPr>
              <a:tabLst>
                <a:tab pos="400050" algn="l"/>
              </a:tabLst>
            </a:pPr>
            <a:r>
              <a:rPr lang="en-US" sz="800" dirty="0" smtClean="0"/>
              <a:t> </a:t>
            </a:r>
          </a:p>
          <a:p>
            <a:pPr>
              <a:tabLst>
                <a:tab pos="400050" algn="l"/>
              </a:tabLst>
            </a:pPr>
            <a:r>
              <a:rPr lang="en-US" sz="1600" b="1" dirty="0" smtClean="0"/>
              <a:t>Purpose:</a:t>
            </a:r>
          </a:p>
          <a:p>
            <a:pPr>
              <a:tabLst>
                <a:tab pos="228600" algn="l"/>
              </a:tabLst>
            </a:pPr>
            <a:r>
              <a:rPr lang="en-US" sz="1600" dirty="0" smtClean="0"/>
              <a:t>	Test photo-ionization models and atomic physics at conditions relevant to black hole accretion disks.</a:t>
            </a:r>
          </a:p>
          <a:p>
            <a:pPr>
              <a:tabLst>
                <a:tab pos="228600" algn="l"/>
              </a:tabLst>
            </a:pPr>
            <a:r>
              <a:rPr lang="en-US" sz="800" dirty="0" smtClean="0"/>
              <a:t> </a:t>
            </a:r>
          </a:p>
          <a:p>
            <a:pPr>
              <a:tabLst>
                <a:tab pos="228600" algn="l"/>
              </a:tabLst>
            </a:pPr>
            <a:r>
              <a:rPr lang="en-US" sz="1600" b="1" dirty="0" smtClean="0"/>
              <a:t>Required Conditions:</a:t>
            </a:r>
          </a:p>
          <a:p>
            <a:pPr>
              <a:tabLst>
                <a:tab pos="228600" algn="l"/>
              </a:tabLst>
            </a:pPr>
            <a:r>
              <a:rPr lang="en-US" sz="1600" dirty="0" smtClean="0"/>
              <a:t>T</a:t>
            </a:r>
            <a:r>
              <a:rPr lang="en-US" sz="1600" baseline="-25000" dirty="0" smtClean="0"/>
              <a:t>e</a:t>
            </a:r>
            <a:r>
              <a:rPr lang="en-US" sz="1600" dirty="0" smtClean="0"/>
              <a:t> ~ 15 </a:t>
            </a:r>
            <a:r>
              <a:rPr lang="en-US" sz="1600" dirty="0" err="1" smtClean="0"/>
              <a:t>eV</a:t>
            </a:r>
            <a:r>
              <a:rPr lang="en-US" sz="1600" dirty="0" smtClean="0"/>
              <a:t>, n</a:t>
            </a:r>
            <a:r>
              <a:rPr lang="en-US" sz="1600" baseline="-25000" dirty="0" smtClean="0"/>
              <a:t>e</a:t>
            </a:r>
            <a:r>
              <a:rPr lang="en-US" sz="1600" dirty="0" smtClean="0"/>
              <a:t> ~ 10</a:t>
            </a:r>
            <a:r>
              <a:rPr lang="en-US" sz="1600" baseline="30000" dirty="0" smtClean="0"/>
              <a:t>18</a:t>
            </a:r>
            <a:r>
              <a:rPr lang="en-US" sz="1600" dirty="0" smtClean="0"/>
              <a:t> cm</a:t>
            </a:r>
            <a:r>
              <a:rPr lang="en-US" sz="1600" baseline="30000" dirty="0" smtClean="0"/>
              <a:t>-3</a:t>
            </a:r>
          </a:p>
          <a:p>
            <a:pPr>
              <a:tabLst>
                <a:tab pos="228600" algn="l"/>
              </a:tabLst>
            </a:pPr>
            <a:endParaRPr lang="en-US" sz="1600" dirty="0"/>
          </a:p>
        </p:txBody>
      </p:sp>
      <p:sp>
        <p:nvSpPr>
          <p:cNvPr id="27" name="TextBox 26"/>
          <p:cNvSpPr txBox="1"/>
          <p:nvPr/>
        </p:nvSpPr>
        <p:spPr>
          <a:xfrm>
            <a:off x="2854712" y="1301537"/>
            <a:ext cx="184666" cy="369332"/>
          </a:xfrm>
          <a:prstGeom prst="rect">
            <a:avLst/>
          </a:prstGeom>
          <a:noFill/>
        </p:spPr>
        <p:txBody>
          <a:bodyPr wrap="none" rtlCol="0">
            <a:spAutoFit/>
          </a:bodyPr>
          <a:lstStyle/>
          <a:p>
            <a:endParaRPr lang="en-US"/>
          </a:p>
        </p:txBody>
      </p:sp>
      <p:sp>
        <p:nvSpPr>
          <p:cNvPr id="28" name="Rounded Rectangle 27"/>
          <p:cNvSpPr/>
          <p:nvPr/>
        </p:nvSpPr>
        <p:spPr bwMode="auto">
          <a:xfrm>
            <a:off x="6172200" y="1904134"/>
            <a:ext cx="2895600" cy="4337050"/>
          </a:xfrm>
          <a:prstGeom prst="roundRect">
            <a:avLst/>
          </a:prstGeom>
          <a:solidFill>
            <a:schemeClr val="bg1">
              <a:lumMod val="85000"/>
            </a:schemeClr>
          </a:solidFill>
          <a:ln w="2857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5400000"/>
            </a:lightRig>
          </a:scene3d>
          <a:sp3d>
            <a:bevelT w="190500" h="38100"/>
          </a:sp3d>
        </p:spPr>
        <p:txBody>
          <a:bodyPr/>
          <a:lstStyle/>
          <a:p>
            <a:pPr>
              <a:defRPr/>
            </a:pPr>
            <a:endParaRPr lang="en-US" dirty="0"/>
          </a:p>
        </p:txBody>
      </p:sp>
      <p:sp>
        <p:nvSpPr>
          <p:cNvPr id="29" name="Text Box 26"/>
          <p:cNvSpPr txBox="1">
            <a:spLocks noChangeArrowheads="1"/>
          </p:cNvSpPr>
          <p:nvPr/>
        </p:nvSpPr>
        <p:spPr bwMode="auto">
          <a:xfrm>
            <a:off x="6172200" y="1542184"/>
            <a:ext cx="2927350" cy="369332"/>
          </a:xfrm>
          <a:prstGeom prst="rect">
            <a:avLst/>
          </a:prstGeom>
          <a:noFill/>
          <a:ln w="9525">
            <a:noFill/>
            <a:miter lim="800000"/>
            <a:headEnd/>
            <a:tailEnd/>
          </a:ln>
          <a:effectLst/>
        </p:spPr>
        <p:txBody>
          <a:bodyPr wrap="square">
            <a:spAutoFit/>
          </a:bodyPr>
          <a:lstStyle/>
          <a:p>
            <a:pPr algn="ctr"/>
            <a:r>
              <a:rPr lang="en-US" b="1" dirty="0" smtClean="0"/>
              <a:t>White Dwarf Line-Shapes</a:t>
            </a:r>
            <a:endParaRPr lang="en-US" b="1" dirty="0"/>
          </a:p>
        </p:txBody>
      </p:sp>
      <p:pic>
        <p:nvPicPr>
          <p:cNvPr id="30" name="Picture 1"/>
          <p:cNvPicPr>
            <a:picLocks noChangeAspect="1" noChangeArrowheads="1"/>
          </p:cNvPicPr>
          <p:nvPr/>
        </p:nvPicPr>
        <p:blipFill>
          <a:blip r:embed="rId5" cstate="print"/>
          <a:srcRect/>
          <a:stretch>
            <a:fillRect/>
          </a:stretch>
        </p:blipFill>
        <p:spPr bwMode="auto">
          <a:xfrm>
            <a:off x="7010400" y="2075584"/>
            <a:ext cx="1314450" cy="1314450"/>
          </a:xfrm>
          <a:prstGeom prst="rect">
            <a:avLst/>
          </a:prstGeom>
          <a:noFill/>
          <a:ln w="9525">
            <a:noFill/>
            <a:miter lim="800000"/>
            <a:headEnd/>
            <a:tailEnd/>
          </a:ln>
        </p:spPr>
      </p:pic>
      <p:sp>
        <p:nvSpPr>
          <p:cNvPr id="31" name="TextBox 30"/>
          <p:cNvSpPr txBox="1"/>
          <p:nvPr/>
        </p:nvSpPr>
        <p:spPr>
          <a:xfrm>
            <a:off x="6248399" y="3471532"/>
            <a:ext cx="2828925" cy="2923877"/>
          </a:xfrm>
          <a:prstGeom prst="rect">
            <a:avLst/>
          </a:prstGeom>
          <a:noFill/>
        </p:spPr>
        <p:txBody>
          <a:bodyPr wrap="square" rtlCol="0">
            <a:spAutoFit/>
          </a:bodyPr>
          <a:lstStyle/>
          <a:p>
            <a:r>
              <a:rPr lang="en-US" sz="1600" b="1" dirty="0" smtClean="0"/>
              <a:t>Collaborator:</a:t>
            </a:r>
            <a:r>
              <a:rPr lang="en-US" sz="1600" dirty="0" smtClean="0"/>
              <a:t> </a:t>
            </a:r>
          </a:p>
          <a:p>
            <a:pPr>
              <a:tabLst>
                <a:tab pos="228600" algn="l"/>
              </a:tabLst>
            </a:pPr>
            <a:r>
              <a:rPr lang="en-US" sz="1600" dirty="0" smtClean="0"/>
              <a:t>	University of Texas</a:t>
            </a:r>
          </a:p>
          <a:p>
            <a:pPr>
              <a:tabLst>
                <a:tab pos="400050" algn="l"/>
              </a:tabLst>
            </a:pPr>
            <a:r>
              <a:rPr lang="en-US" sz="800" dirty="0" smtClean="0"/>
              <a:t> </a:t>
            </a:r>
          </a:p>
          <a:p>
            <a:pPr>
              <a:tabLst>
                <a:tab pos="400050" algn="l"/>
              </a:tabLst>
            </a:pPr>
            <a:r>
              <a:rPr lang="en-US" sz="800" dirty="0" smtClean="0"/>
              <a:t> </a:t>
            </a:r>
          </a:p>
          <a:p>
            <a:pPr>
              <a:tabLst>
                <a:tab pos="400050" algn="l"/>
              </a:tabLst>
            </a:pPr>
            <a:r>
              <a:rPr lang="en-US" sz="1600" b="1" dirty="0" smtClean="0"/>
              <a:t>Purpose:</a:t>
            </a:r>
          </a:p>
          <a:p>
            <a:pPr>
              <a:tabLst>
                <a:tab pos="228600" algn="l"/>
              </a:tabLst>
            </a:pPr>
            <a:r>
              <a:rPr lang="en-US" sz="1600" dirty="0" smtClean="0"/>
              <a:t>	Test line-broadening theory of H at conditions relevant to White Dwarf photospheres.</a:t>
            </a:r>
          </a:p>
          <a:p>
            <a:pPr>
              <a:tabLst>
                <a:tab pos="228600" algn="l"/>
              </a:tabLst>
            </a:pPr>
            <a:r>
              <a:rPr lang="en-US" sz="800" dirty="0" smtClean="0"/>
              <a:t> </a:t>
            </a:r>
          </a:p>
          <a:p>
            <a:pPr>
              <a:tabLst>
                <a:tab pos="228600" algn="l"/>
              </a:tabLst>
            </a:pPr>
            <a:r>
              <a:rPr lang="en-US" sz="1600" b="1" dirty="0" smtClean="0"/>
              <a:t>Required Conditions:</a:t>
            </a:r>
          </a:p>
          <a:p>
            <a:pPr>
              <a:tabLst>
                <a:tab pos="228600" algn="l"/>
              </a:tabLst>
            </a:pPr>
            <a:r>
              <a:rPr lang="en-US" sz="1600" dirty="0" smtClean="0"/>
              <a:t>T</a:t>
            </a:r>
            <a:r>
              <a:rPr lang="en-US" sz="1600" baseline="-25000" dirty="0" smtClean="0"/>
              <a:t>e</a:t>
            </a:r>
            <a:r>
              <a:rPr lang="en-US" sz="1600" dirty="0" smtClean="0"/>
              <a:t> ~ 1-4 </a:t>
            </a:r>
            <a:r>
              <a:rPr lang="en-US" sz="1600" dirty="0" err="1" smtClean="0"/>
              <a:t>eV</a:t>
            </a:r>
            <a:r>
              <a:rPr lang="en-US" sz="1600" dirty="0" smtClean="0"/>
              <a:t>, n</a:t>
            </a:r>
            <a:r>
              <a:rPr lang="en-US" sz="1600" baseline="-25000" dirty="0" smtClean="0"/>
              <a:t>e</a:t>
            </a:r>
            <a:r>
              <a:rPr lang="en-US" sz="1600" dirty="0" smtClean="0"/>
              <a:t> ~ 10</a:t>
            </a:r>
            <a:r>
              <a:rPr lang="en-US" sz="1600" baseline="30000" dirty="0" smtClean="0"/>
              <a:t>17-19</a:t>
            </a:r>
            <a:r>
              <a:rPr lang="en-US" sz="1600" dirty="0" smtClean="0"/>
              <a:t> cm</a:t>
            </a:r>
            <a:r>
              <a:rPr lang="en-US" sz="1600" baseline="30000" dirty="0" smtClean="0"/>
              <a:t>-3</a:t>
            </a:r>
          </a:p>
          <a:p>
            <a:pPr>
              <a:tabLst>
                <a:tab pos="228600" algn="l"/>
              </a:tabLst>
            </a:pPr>
            <a:endParaRPr lang="en-US" sz="1600" dirty="0"/>
          </a:p>
        </p:txBody>
      </p:sp>
    </p:spTree>
    <p:extLst>
      <p:ext uri="{BB962C8B-B14F-4D97-AF65-F5344CB8AC3E}">
        <p14:creationId xmlns:p14="http://schemas.microsoft.com/office/powerpoint/2010/main" val="8022708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50975" y="-107950"/>
            <a:ext cx="7315200" cy="1143000"/>
          </a:xfrm>
        </p:spPr>
        <p:txBody>
          <a:bodyPr/>
          <a:lstStyle/>
          <a:p>
            <a:pPr eaLnBrk="1" hangingPunct="1"/>
            <a:r>
              <a:rPr lang="en-US" sz="2400" b="1">
                <a:solidFill>
                  <a:schemeClr val="bg1"/>
                </a:solidFill>
                <a:ea typeface="ＭＳ Ｐゴシック" pitchFamily="-112" charset="-128"/>
                <a:cs typeface="ＭＳ Ｐゴシック" pitchFamily="-112" charset="-128"/>
              </a:rPr>
              <a:t>We can use high currents to push plasmas in different ways for different applications</a:t>
            </a:r>
          </a:p>
        </p:txBody>
      </p:sp>
      <p:sp>
        <p:nvSpPr>
          <p:cNvPr id="56323" name="Text Box 3"/>
          <p:cNvSpPr txBox="1">
            <a:spLocks noChangeArrowheads="1"/>
          </p:cNvSpPr>
          <p:nvPr/>
        </p:nvSpPr>
        <p:spPr bwMode="auto">
          <a:xfrm>
            <a:off x="1681163" y="1677988"/>
            <a:ext cx="2487952" cy="342519"/>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dirty="0" smtClean="0">
                <a:solidFill>
                  <a:srgbClr val="FC0128"/>
                </a:solidFill>
              </a:rPr>
              <a:t>Z-Pinch X-ray Sources</a:t>
            </a:r>
            <a:endParaRPr lang="en-US" sz="1700" b="1" dirty="0">
              <a:solidFill>
                <a:srgbClr val="FC0128"/>
              </a:solidFill>
            </a:endParaRPr>
          </a:p>
        </p:txBody>
      </p:sp>
      <p:sp>
        <p:nvSpPr>
          <p:cNvPr id="56324" name="Text Box 4"/>
          <p:cNvSpPr txBox="1">
            <a:spLocks noChangeArrowheads="1"/>
          </p:cNvSpPr>
          <p:nvPr/>
        </p:nvSpPr>
        <p:spPr bwMode="auto">
          <a:xfrm>
            <a:off x="3449638" y="1247775"/>
            <a:ext cx="1633537" cy="3683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900" b="1"/>
              <a:t>High Current</a:t>
            </a:r>
          </a:p>
        </p:txBody>
      </p:sp>
      <p:sp>
        <p:nvSpPr>
          <p:cNvPr id="56325" name="Line 5"/>
          <p:cNvSpPr>
            <a:spLocks noChangeShapeType="1"/>
          </p:cNvSpPr>
          <p:nvPr/>
        </p:nvSpPr>
        <p:spPr bwMode="auto">
          <a:xfrm flipH="1">
            <a:off x="2847975" y="1460500"/>
            <a:ext cx="601663" cy="266700"/>
          </a:xfrm>
          <a:prstGeom prst="line">
            <a:avLst/>
          </a:prstGeom>
          <a:noFill/>
          <a:ln w="19050">
            <a:solidFill>
              <a:srgbClr val="FC0128"/>
            </a:solidFill>
            <a:round/>
            <a:headEnd/>
            <a:tailEnd type="triangle" w="med" len="med"/>
          </a:ln>
        </p:spPr>
        <p:txBody>
          <a:bodyPr wrap="none" anchor="ctr">
            <a:prstTxWarp prst="textNoShape">
              <a:avLst/>
            </a:prstTxWarp>
          </a:bodyPr>
          <a:lstStyle/>
          <a:p>
            <a:endParaRPr lang="en-US"/>
          </a:p>
        </p:txBody>
      </p:sp>
      <p:sp>
        <p:nvSpPr>
          <p:cNvPr id="56326" name="Line 6"/>
          <p:cNvSpPr>
            <a:spLocks noChangeShapeType="1"/>
          </p:cNvSpPr>
          <p:nvPr/>
        </p:nvSpPr>
        <p:spPr bwMode="auto">
          <a:xfrm>
            <a:off x="5113338" y="1476375"/>
            <a:ext cx="1287462" cy="352425"/>
          </a:xfrm>
          <a:prstGeom prst="line">
            <a:avLst/>
          </a:prstGeom>
          <a:noFill/>
          <a:ln w="19050">
            <a:solidFill>
              <a:srgbClr val="0066FF"/>
            </a:solidFill>
            <a:round/>
            <a:headEnd/>
            <a:tailEnd type="triangle" w="med" len="med"/>
          </a:ln>
        </p:spPr>
        <p:txBody>
          <a:bodyPr wrap="none" anchor="ctr">
            <a:prstTxWarp prst="textNoShape">
              <a:avLst/>
            </a:prstTxWarp>
          </a:bodyPr>
          <a:lstStyle/>
          <a:p>
            <a:endParaRPr lang="en-US"/>
          </a:p>
        </p:txBody>
      </p:sp>
      <p:sp>
        <p:nvSpPr>
          <p:cNvPr id="56327" name="Text Box 7"/>
          <p:cNvSpPr txBox="1">
            <a:spLocks noChangeArrowheads="1"/>
          </p:cNvSpPr>
          <p:nvPr/>
        </p:nvSpPr>
        <p:spPr bwMode="auto">
          <a:xfrm>
            <a:off x="6134100" y="1741488"/>
            <a:ext cx="2827338" cy="3429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dirty="0">
                <a:solidFill>
                  <a:srgbClr val="0066FF"/>
                </a:solidFill>
              </a:rPr>
              <a:t>Planar magnetic pressure</a:t>
            </a:r>
          </a:p>
        </p:txBody>
      </p:sp>
      <p:pic>
        <p:nvPicPr>
          <p:cNvPr id="584712" name="Picture 8"/>
          <p:cNvPicPr>
            <a:picLocks noChangeAspect="1" noChangeArrowheads="1"/>
          </p:cNvPicPr>
          <p:nvPr/>
        </p:nvPicPr>
        <p:blipFill>
          <a:blip r:embed="rId3"/>
          <a:srcRect/>
          <a:stretch>
            <a:fillRect/>
          </a:stretch>
        </p:blipFill>
        <p:spPr bwMode="auto">
          <a:xfrm>
            <a:off x="6897688" y="2133600"/>
            <a:ext cx="1370012" cy="1512888"/>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grpSp>
        <p:nvGrpSpPr>
          <p:cNvPr id="56329" name="Group 10"/>
          <p:cNvGrpSpPr>
            <a:grpSpLocks/>
          </p:cNvGrpSpPr>
          <p:nvPr/>
        </p:nvGrpSpPr>
        <p:grpSpPr bwMode="auto">
          <a:xfrm>
            <a:off x="1981200" y="2057400"/>
            <a:ext cx="2990850" cy="1611313"/>
            <a:chOff x="1541" y="854"/>
            <a:chExt cx="2149" cy="1159"/>
          </a:xfrm>
        </p:grpSpPr>
        <p:sp>
          <p:nvSpPr>
            <p:cNvPr id="56380" name="Rectangle 11"/>
            <p:cNvSpPr>
              <a:spLocks noChangeArrowheads="1"/>
            </p:cNvSpPr>
            <p:nvPr/>
          </p:nvSpPr>
          <p:spPr bwMode="auto">
            <a:xfrm>
              <a:off x="2124" y="869"/>
              <a:ext cx="776" cy="21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700" b="1" i="1"/>
                <a:t>Current</a:t>
              </a:r>
            </a:p>
          </p:txBody>
        </p:sp>
        <p:sp>
          <p:nvSpPr>
            <p:cNvPr id="56381" name="Rectangle 12" descr="50%"/>
            <p:cNvSpPr>
              <a:spLocks noChangeArrowheads="1"/>
            </p:cNvSpPr>
            <p:nvPr/>
          </p:nvSpPr>
          <p:spPr bwMode="auto">
            <a:xfrm>
              <a:off x="2125" y="1214"/>
              <a:ext cx="815" cy="527"/>
            </a:xfrm>
            <a:prstGeom prst="rect">
              <a:avLst/>
            </a:prstGeom>
            <a:pattFill prst="pct50">
              <a:fgClr>
                <a:srgbClr val="F76681"/>
              </a:fgClr>
              <a:bgClr>
                <a:schemeClr val="bg1"/>
              </a:bgClr>
            </a:pattFill>
            <a:ln w="12700">
              <a:noFill/>
              <a:miter lim="800000"/>
              <a:headEnd/>
              <a:tailEnd/>
            </a:ln>
          </p:spPr>
          <p:txBody>
            <a:bodyPr lIns="74225" tIns="36462" rIns="74225" bIns="36462">
              <a:prstTxWarp prst="textNoShape">
                <a:avLst/>
              </a:prstTxWarp>
              <a:spAutoFit/>
            </a:bodyPr>
            <a:lstStyle/>
            <a:p>
              <a:endParaRPr lang="en-US"/>
            </a:p>
          </p:txBody>
        </p:sp>
        <p:sp>
          <p:nvSpPr>
            <p:cNvPr id="56382" name="Oval 13" descr="50%"/>
            <p:cNvSpPr>
              <a:spLocks noChangeArrowheads="1"/>
            </p:cNvSpPr>
            <p:nvPr/>
          </p:nvSpPr>
          <p:spPr bwMode="auto">
            <a:xfrm>
              <a:off x="2133" y="1126"/>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56383" name="Oval 14" descr="50%"/>
            <p:cNvSpPr>
              <a:spLocks noChangeArrowheads="1"/>
            </p:cNvSpPr>
            <p:nvPr/>
          </p:nvSpPr>
          <p:spPr bwMode="auto">
            <a:xfrm>
              <a:off x="2133" y="1714"/>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56384" name="Line 15"/>
            <p:cNvSpPr>
              <a:spLocks noChangeShapeType="1"/>
            </p:cNvSpPr>
            <p:nvPr/>
          </p:nvSpPr>
          <p:spPr bwMode="auto">
            <a:xfrm>
              <a:off x="2940"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56385" name="Line 16"/>
            <p:cNvSpPr>
              <a:spLocks noChangeShapeType="1"/>
            </p:cNvSpPr>
            <p:nvPr/>
          </p:nvSpPr>
          <p:spPr bwMode="auto">
            <a:xfrm>
              <a:off x="2125"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56386" name="Line 17"/>
            <p:cNvSpPr>
              <a:spLocks noChangeShapeType="1"/>
            </p:cNvSpPr>
            <p:nvPr/>
          </p:nvSpPr>
          <p:spPr bwMode="auto">
            <a:xfrm>
              <a:off x="2055" y="854"/>
              <a:ext cx="0" cy="807"/>
            </a:xfrm>
            <a:prstGeom prst="line">
              <a:avLst/>
            </a:prstGeom>
            <a:noFill/>
            <a:ln w="25400">
              <a:solidFill>
                <a:schemeClr val="tx1"/>
              </a:solidFill>
              <a:round/>
              <a:headEnd type="triangle" w="med" len="med"/>
              <a:tailEnd/>
            </a:ln>
          </p:spPr>
          <p:txBody>
            <a:bodyPr lIns="74225" tIns="36462" rIns="74225" bIns="36462">
              <a:prstTxWarp prst="textNoShape">
                <a:avLst/>
              </a:prstTxWarp>
              <a:spAutoFit/>
            </a:bodyPr>
            <a:lstStyle/>
            <a:p>
              <a:endParaRPr lang="en-US"/>
            </a:p>
          </p:txBody>
        </p:sp>
        <p:sp>
          <p:nvSpPr>
            <p:cNvPr id="56387" name="Oval 18"/>
            <p:cNvSpPr>
              <a:spLocks noChangeArrowheads="1"/>
            </p:cNvSpPr>
            <p:nvPr/>
          </p:nvSpPr>
          <p:spPr bwMode="auto">
            <a:xfrm>
              <a:off x="1941" y="1317"/>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56388" name="Oval 19"/>
            <p:cNvSpPr>
              <a:spLocks noChangeArrowheads="1"/>
            </p:cNvSpPr>
            <p:nvPr/>
          </p:nvSpPr>
          <p:spPr bwMode="auto">
            <a:xfrm>
              <a:off x="1941" y="1413"/>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56389" name="Oval 20"/>
            <p:cNvSpPr>
              <a:spLocks noChangeArrowheads="1"/>
            </p:cNvSpPr>
            <p:nvPr/>
          </p:nvSpPr>
          <p:spPr bwMode="auto">
            <a:xfrm>
              <a:off x="1941" y="1509"/>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56390" name="Rectangle 21"/>
            <p:cNvSpPr>
              <a:spLocks noChangeArrowheads="1"/>
            </p:cNvSpPr>
            <p:nvPr/>
          </p:nvSpPr>
          <p:spPr bwMode="auto">
            <a:xfrm>
              <a:off x="2963" y="1173"/>
              <a:ext cx="727" cy="19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solidFill>
                    <a:srgbClr val="063DE8"/>
                  </a:solidFill>
                </a:rPr>
                <a:t>B-Field</a:t>
              </a:r>
            </a:p>
          </p:txBody>
        </p:sp>
        <p:sp>
          <p:nvSpPr>
            <p:cNvPr id="56391" name="Line 22"/>
            <p:cNvSpPr>
              <a:spLocks noChangeShapeType="1"/>
            </p:cNvSpPr>
            <p:nvPr/>
          </p:nvSpPr>
          <p:spPr bwMode="auto">
            <a:xfrm>
              <a:off x="1726" y="1749"/>
              <a:ext cx="367" cy="0"/>
            </a:xfrm>
            <a:prstGeom prst="line">
              <a:avLst/>
            </a:prstGeom>
            <a:noFill/>
            <a:ln w="25400">
              <a:solidFill>
                <a:schemeClr val="tx1"/>
              </a:solidFill>
              <a:round/>
              <a:headEnd/>
              <a:tailEnd type="triangle" w="med" len="med"/>
            </a:ln>
          </p:spPr>
          <p:txBody>
            <a:bodyPr lIns="74225" tIns="36462" rIns="74225" bIns="36462">
              <a:prstTxWarp prst="textNoShape">
                <a:avLst/>
              </a:prstTxWarp>
              <a:spAutoFit/>
            </a:bodyPr>
            <a:lstStyle/>
            <a:p>
              <a:endParaRPr lang="en-US"/>
            </a:p>
          </p:txBody>
        </p:sp>
        <p:sp>
          <p:nvSpPr>
            <p:cNvPr id="56392" name="Rectangle 23"/>
            <p:cNvSpPr>
              <a:spLocks noChangeArrowheads="1"/>
            </p:cNvSpPr>
            <p:nvPr/>
          </p:nvSpPr>
          <p:spPr bwMode="auto">
            <a:xfrm>
              <a:off x="1541" y="1814"/>
              <a:ext cx="967" cy="199"/>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t>JxB Force</a:t>
              </a:r>
            </a:p>
          </p:txBody>
        </p:sp>
        <p:sp>
          <p:nvSpPr>
            <p:cNvPr id="56393" name="Oval 24" descr="50%"/>
            <p:cNvSpPr>
              <a:spLocks noChangeArrowheads="1"/>
            </p:cNvSpPr>
            <p:nvPr/>
          </p:nvSpPr>
          <p:spPr bwMode="auto">
            <a:xfrm>
              <a:off x="2127" y="1325"/>
              <a:ext cx="799" cy="24"/>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56394" name="Oval 25" descr="50%"/>
            <p:cNvSpPr>
              <a:spLocks noChangeArrowheads="1"/>
            </p:cNvSpPr>
            <p:nvPr/>
          </p:nvSpPr>
          <p:spPr bwMode="auto">
            <a:xfrm>
              <a:off x="2135" y="130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56395" name="Oval 26" descr="50%"/>
            <p:cNvSpPr>
              <a:spLocks noChangeArrowheads="1"/>
            </p:cNvSpPr>
            <p:nvPr/>
          </p:nvSpPr>
          <p:spPr bwMode="auto">
            <a:xfrm>
              <a:off x="2143" y="1477"/>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56396" name="Oval 27" descr="50%"/>
            <p:cNvSpPr>
              <a:spLocks noChangeArrowheads="1"/>
            </p:cNvSpPr>
            <p:nvPr/>
          </p:nvSpPr>
          <p:spPr bwMode="auto">
            <a:xfrm>
              <a:off x="2119" y="138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grpSp>
      <p:sp>
        <p:nvSpPr>
          <p:cNvPr id="56330" name="Rectangle 28"/>
          <p:cNvSpPr>
            <a:spLocks noChangeArrowheads="1"/>
          </p:cNvSpPr>
          <p:nvPr/>
        </p:nvSpPr>
        <p:spPr bwMode="auto">
          <a:xfrm>
            <a:off x="762000" y="2046288"/>
            <a:ext cx="1179513" cy="312737"/>
          </a:xfrm>
          <a:prstGeom prst="rect">
            <a:avLst/>
          </a:prstGeom>
          <a:noFill/>
          <a:ln w="12700">
            <a:noFill/>
            <a:miter lim="800000"/>
            <a:headEnd/>
            <a:tailEnd/>
          </a:ln>
        </p:spPr>
        <p:txBody>
          <a:bodyPr wrap="none" lIns="79292" tIns="38951" rIns="79292" bIns="38951">
            <a:prstTxWarp prst="textNoShape">
              <a:avLst/>
            </a:prstTxWarp>
            <a:spAutoFit/>
          </a:bodyPr>
          <a:lstStyle/>
          <a:p>
            <a:pPr defTabSz="801688">
              <a:lnSpc>
                <a:spcPct val="90000"/>
              </a:lnSpc>
            </a:pPr>
            <a:r>
              <a:rPr lang="en-US" sz="1700" b="1">
                <a:solidFill>
                  <a:srgbClr val="000000"/>
                </a:solidFill>
              </a:rPr>
              <a:t>wire array</a:t>
            </a:r>
          </a:p>
        </p:txBody>
      </p:sp>
      <p:pic>
        <p:nvPicPr>
          <p:cNvPr id="56331" name="Picture 29"/>
          <p:cNvPicPr>
            <a:picLocks noChangeArrowheads="1"/>
          </p:cNvPicPr>
          <p:nvPr/>
        </p:nvPicPr>
        <p:blipFill>
          <a:blip r:embed="rId4"/>
          <a:srcRect/>
          <a:stretch>
            <a:fillRect/>
          </a:stretch>
        </p:blipFill>
        <p:spPr bwMode="auto">
          <a:xfrm>
            <a:off x="4724400" y="2286000"/>
            <a:ext cx="1095375" cy="1357313"/>
          </a:xfrm>
          <a:prstGeom prst="rect">
            <a:avLst/>
          </a:prstGeom>
          <a:noFill/>
          <a:ln w="12700">
            <a:noFill/>
            <a:miter lim="800000"/>
            <a:headEnd/>
            <a:tailEnd/>
          </a:ln>
        </p:spPr>
      </p:pic>
      <p:sp>
        <p:nvSpPr>
          <p:cNvPr id="56332" name="Text Box 31"/>
          <p:cNvSpPr txBox="1">
            <a:spLocks noChangeArrowheads="1"/>
          </p:cNvSpPr>
          <p:nvPr/>
        </p:nvSpPr>
        <p:spPr bwMode="auto">
          <a:xfrm>
            <a:off x="1520825" y="3860800"/>
            <a:ext cx="3390900" cy="336550"/>
          </a:xfrm>
          <a:prstGeom prst="rect">
            <a:avLst/>
          </a:prstGeom>
          <a:noFill/>
          <a:ln w="12700">
            <a:noFill/>
            <a:miter lim="800000"/>
            <a:headEnd/>
            <a:tailEnd/>
          </a:ln>
        </p:spPr>
        <p:txBody>
          <a:bodyPr wrap="none">
            <a:prstTxWarp prst="textNoShape">
              <a:avLst/>
            </a:prstTxWarp>
            <a:spAutoFit/>
          </a:bodyPr>
          <a:lstStyle/>
          <a:p>
            <a:r>
              <a:rPr lang="en-US" sz="1600" b="1" dirty="0">
                <a:solidFill>
                  <a:srgbClr val="FC0128"/>
                </a:solidFill>
              </a:rPr>
              <a:t>Inertial Confinement Fusion (ICF)</a:t>
            </a:r>
          </a:p>
        </p:txBody>
      </p:sp>
      <p:grpSp>
        <p:nvGrpSpPr>
          <p:cNvPr id="56333" name="Group 32"/>
          <p:cNvGrpSpPr>
            <a:grpSpLocks/>
          </p:cNvGrpSpPr>
          <p:nvPr/>
        </p:nvGrpSpPr>
        <p:grpSpPr bwMode="auto">
          <a:xfrm>
            <a:off x="6591300" y="4381500"/>
            <a:ext cx="2152650" cy="1122363"/>
            <a:chOff x="3384" y="2760"/>
            <a:chExt cx="1356" cy="707"/>
          </a:xfrm>
        </p:grpSpPr>
        <p:sp>
          <p:nvSpPr>
            <p:cNvPr id="56352" name="Rectangle 33"/>
            <p:cNvSpPr>
              <a:spLocks noChangeArrowheads="1"/>
            </p:cNvSpPr>
            <p:nvPr/>
          </p:nvSpPr>
          <p:spPr bwMode="auto">
            <a:xfrm>
              <a:off x="3552" y="2962"/>
              <a:ext cx="1171" cy="302"/>
            </a:xfrm>
            <a:prstGeom prst="rect">
              <a:avLst/>
            </a:prstGeom>
            <a:gradFill rotWithShape="0">
              <a:gsLst>
                <a:gs pos="0">
                  <a:srgbClr val="CCECFF"/>
                </a:gs>
                <a:gs pos="50000">
                  <a:srgbClr val="C6E5F7"/>
                </a:gs>
                <a:gs pos="100000">
                  <a:srgbClr val="CCECFF"/>
                </a:gs>
              </a:gsLst>
              <a:lin ang="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56353" name="Group 34"/>
            <p:cNvGrpSpPr>
              <a:grpSpLocks/>
            </p:cNvGrpSpPr>
            <p:nvPr/>
          </p:nvGrpSpPr>
          <p:grpSpPr bwMode="auto">
            <a:xfrm>
              <a:off x="3483" y="2775"/>
              <a:ext cx="439" cy="235"/>
              <a:chOff x="744" y="1200"/>
              <a:chExt cx="528" cy="264"/>
            </a:xfrm>
          </p:grpSpPr>
          <p:sp>
            <p:nvSpPr>
              <p:cNvPr id="56376" name="Line 35"/>
              <p:cNvSpPr>
                <a:spLocks noChangeShapeType="1"/>
              </p:cNvSpPr>
              <p:nvPr/>
            </p:nvSpPr>
            <p:spPr bwMode="auto">
              <a:xfrm>
                <a:off x="756" y="120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7" name="Line 36"/>
              <p:cNvSpPr>
                <a:spLocks noChangeShapeType="1"/>
              </p:cNvSpPr>
              <p:nvPr/>
            </p:nvSpPr>
            <p:spPr bwMode="auto">
              <a:xfrm>
                <a:off x="744" y="144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8" name="Line 37"/>
              <p:cNvSpPr>
                <a:spLocks noChangeShapeType="1"/>
              </p:cNvSpPr>
              <p:nvPr/>
            </p:nvSpPr>
            <p:spPr bwMode="auto">
              <a:xfrm>
                <a:off x="1272" y="1200"/>
                <a:ext cx="0" cy="24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9" name="Freeform 38"/>
              <p:cNvSpPr>
                <a:spLocks/>
              </p:cNvSpPr>
              <p:nvPr/>
            </p:nvSpPr>
            <p:spPr bwMode="auto">
              <a:xfrm>
                <a:off x="745" y="1212"/>
                <a:ext cx="47" cy="252"/>
              </a:xfrm>
              <a:custGeom>
                <a:avLst/>
                <a:gdLst>
                  <a:gd name="T0" fmla="*/ 1160 w 41"/>
                  <a:gd name="T1" fmla="*/ 0 h 288"/>
                  <a:gd name="T2" fmla="*/ 1160 w 41"/>
                  <a:gd name="T3" fmla="*/ 4 h 288"/>
                  <a:gd name="T4" fmla="*/ 2856 w 41"/>
                  <a:gd name="T5" fmla="*/ 4 h 288"/>
                  <a:gd name="T6" fmla="*/ 1160 w 41"/>
                  <a:gd name="T7" fmla="*/ 4 h 288"/>
                  <a:gd name="T8" fmla="*/ 0 60000 65536"/>
                  <a:gd name="T9" fmla="*/ 0 60000 65536"/>
                  <a:gd name="T10" fmla="*/ 0 60000 65536"/>
                  <a:gd name="T11" fmla="*/ 0 60000 65536"/>
                  <a:gd name="T12" fmla="*/ 0 w 41"/>
                  <a:gd name="T13" fmla="*/ 0 h 288"/>
                  <a:gd name="T14" fmla="*/ 41 w 41"/>
                  <a:gd name="T15" fmla="*/ 288 h 288"/>
                </a:gdLst>
                <a:ahLst/>
                <a:cxnLst>
                  <a:cxn ang="T8">
                    <a:pos x="T0" y="T1"/>
                  </a:cxn>
                  <a:cxn ang="T9">
                    <a:pos x="T2" y="T3"/>
                  </a:cxn>
                  <a:cxn ang="T10">
                    <a:pos x="T4" y="T5"/>
                  </a:cxn>
                  <a:cxn ang="T11">
                    <a:pos x="T6" y="T7"/>
                  </a:cxn>
                </a:cxnLst>
                <a:rect l="T12" t="T13" r="T14" b="T15"/>
                <a:pathLst>
                  <a:path w="41" h="288">
                    <a:moveTo>
                      <a:pt x="17" y="0"/>
                    </a:moveTo>
                    <a:cubicBezTo>
                      <a:pt x="0" y="50"/>
                      <a:pt x="0" y="32"/>
                      <a:pt x="17" y="96"/>
                    </a:cubicBezTo>
                    <a:cubicBezTo>
                      <a:pt x="24" y="120"/>
                      <a:pt x="41" y="168"/>
                      <a:pt x="41" y="168"/>
                    </a:cubicBezTo>
                    <a:cubicBezTo>
                      <a:pt x="40" y="170"/>
                      <a:pt x="17" y="288"/>
                      <a:pt x="17"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56354" name="Rectangle 39"/>
            <p:cNvSpPr>
              <a:spLocks noChangeArrowheads="1"/>
            </p:cNvSpPr>
            <p:nvPr/>
          </p:nvSpPr>
          <p:spPr bwMode="auto">
            <a:xfrm>
              <a:off x="3922" y="2861"/>
              <a:ext cx="359" cy="127"/>
            </a:xfrm>
            <a:prstGeom prst="rect">
              <a:avLst/>
            </a:prstGeom>
            <a:solidFill>
              <a:schemeClr val="folHlink"/>
            </a:solidFill>
            <a:ln w="9525">
              <a:solidFill>
                <a:schemeClr val="tx1"/>
              </a:solidFill>
              <a:miter lim="800000"/>
              <a:headEnd/>
              <a:tailEnd/>
            </a:ln>
          </p:spPr>
          <p:txBody>
            <a:bodyPr wrap="none" lIns="50470" tIns="25235" rIns="50470" bIns="25235">
              <a:prstTxWarp prst="textNoShape">
                <a:avLst/>
              </a:prstTxWarp>
              <a:spAutoFit/>
            </a:bodyPr>
            <a:lstStyle/>
            <a:p>
              <a:endParaRPr lang="en-US"/>
            </a:p>
          </p:txBody>
        </p:sp>
        <p:sp>
          <p:nvSpPr>
            <p:cNvPr id="56355" name="Line 40"/>
            <p:cNvSpPr>
              <a:spLocks noChangeShapeType="1"/>
            </p:cNvSpPr>
            <p:nvPr/>
          </p:nvSpPr>
          <p:spPr bwMode="auto">
            <a:xfrm>
              <a:off x="3504" y="3243"/>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56" name="Freeform 41"/>
            <p:cNvSpPr>
              <a:spLocks/>
            </p:cNvSpPr>
            <p:nvPr/>
          </p:nvSpPr>
          <p:spPr bwMode="auto">
            <a:xfrm>
              <a:off x="4719" y="3232"/>
              <a:ext cx="21" cy="235"/>
            </a:xfrm>
            <a:custGeom>
              <a:avLst/>
              <a:gdLst>
                <a:gd name="T0" fmla="*/ 4 w 24"/>
                <a:gd name="T1" fmla="*/ 0 h 264"/>
                <a:gd name="T2" fmla="*/ 4 w 24"/>
                <a:gd name="T3" fmla="*/ 4 h 264"/>
                <a:gd name="T4" fmla="*/ 0 w 24"/>
                <a:gd name="T5" fmla="*/ 4 h 264"/>
                <a:gd name="T6" fmla="*/ 4 w 24"/>
                <a:gd name="T7" fmla="*/ 7 h 264"/>
                <a:gd name="T8" fmla="*/ 0 60000 65536"/>
                <a:gd name="T9" fmla="*/ 0 60000 65536"/>
                <a:gd name="T10" fmla="*/ 0 60000 65536"/>
                <a:gd name="T11" fmla="*/ 0 60000 65536"/>
                <a:gd name="T12" fmla="*/ 0 w 24"/>
                <a:gd name="T13" fmla="*/ 0 h 264"/>
                <a:gd name="T14" fmla="*/ 24 w 24"/>
                <a:gd name="T15" fmla="*/ 264 h 264"/>
              </a:gdLst>
              <a:ahLst/>
              <a:cxnLst>
                <a:cxn ang="T8">
                  <a:pos x="T0" y="T1"/>
                </a:cxn>
                <a:cxn ang="T9">
                  <a:pos x="T2" y="T3"/>
                </a:cxn>
                <a:cxn ang="T10">
                  <a:pos x="T4" y="T5"/>
                </a:cxn>
                <a:cxn ang="T11">
                  <a:pos x="T6" y="T7"/>
                </a:cxn>
              </a:cxnLst>
              <a:rect l="T12" t="T13" r="T14" b="T15"/>
              <a:pathLst>
                <a:path w="24" h="264">
                  <a:moveTo>
                    <a:pt x="24" y="0"/>
                  </a:moveTo>
                  <a:cubicBezTo>
                    <a:pt x="20" y="24"/>
                    <a:pt x="17" y="48"/>
                    <a:pt x="12" y="72"/>
                  </a:cubicBezTo>
                  <a:cubicBezTo>
                    <a:pt x="9" y="84"/>
                    <a:pt x="0" y="95"/>
                    <a:pt x="0" y="108"/>
                  </a:cubicBezTo>
                  <a:cubicBezTo>
                    <a:pt x="0" y="164"/>
                    <a:pt x="24" y="208"/>
                    <a:pt x="24" y="264"/>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57" name="Freeform 42"/>
            <p:cNvSpPr>
              <a:spLocks/>
            </p:cNvSpPr>
            <p:nvPr/>
          </p:nvSpPr>
          <p:spPr bwMode="auto">
            <a:xfrm>
              <a:off x="3479" y="3254"/>
              <a:ext cx="45" cy="213"/>
            </a:xfrm>
            <a:custGeom>
              <a:avLst/>
              <a:gdLst>
                <a:gd name="T0" fmla="*/ 3 w 54"/>
                <a:gd name="T1" fmla="*/ 0 h 240"/>
                <a:gd name="T2" fmla="*/ 3 w 54"/>
                <a:gd name="T3" fmla="*/ 4 h 240"/>
                <a:gd name="T4" fmla="*/ 3 w 54"/>
                <a:gd name="T5" fmla="*/ 4 h 240"/>
                <a:gd name="T6" fmla="*/ 3 w 54"/>
                <a:gd name="T7" fmla="*/ 6 h 240"/>
                <a:gd name="T8" fmla="*/ 0 60000 65536"/>
                <a:gd name="T9" fmla="*/ 0 60000 65536"/>
                <a:gd name="T10" fmla="*/ 0 60000 65536"/>
                <a:gd name="T11" fmla="*/ 0 60000 65536"/>
                <a:gd name="T12" fmla="*/ 0 w 54"/>
                <a:gd name="T13" fmla="*/ 0 h 240"/>
                <a:gd name="T14" fmla="*/ 54 w 54"/>
                <a:gd name="T15" fmla="*/ 240 h 240"/>
              </a:gdLst>
              <a:ahLst/>
              <a:cxnLst>
                <a:cxn ang="T8">
                  <a:pos x="T0" y="T1"/>
                </a:cxn>
                <a:cxn ang="T9">
                  <a:pos x="T2" y="T3"/>
                </a:cxn>
                <a:cxn ang="T10">
                  <a:pos x="T4" y="T5"/>
                </a:cxn>
                <a:cxn ang="T11">
                  <a:pos x="T6" y="T7"/>
                </a:cxn>
              </a:cxnLst>
              <a:rect l="T12" t="T13" r="T14" b="T15"/>
              <a:pathLst>
                <a:path w="54" h="240">
                  <a:moveTo>
                    <a:pt x="30" y="0"/>
                  </a:moveTo>
                  <a:cubicBezTo>
                    <a:pt x="22" y="12"/>
                    <a:pt x="8" y="22"/>
                    <a:pt x="6" y="36"/>
                  </a:cubicBezTo>
                  <a:cubicBezTo>
                    <a:pt x="0" y="85"/>
                    <a:pt x="40" y="125"/>
                    <a:pt x="54" y="168"/>
                  </a:cubicBezTo>
                  <a:cubicBezTo>
                    <a:pt x="40" y="225"/>
                    <a:pt x="49" y="201"/>
                    <a:pt x="30"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58" name="Line 43"/>
            <p:cNvSpPr>
              <a:spLocks noChangeShapeType="1"/>
            </p:cNvSpPr>
            <p:nvPr/>
          </p:nvSpPr>
          <p:spPr bwMode="auto">
            <a:xfrm>
              <a:off x="3504" y="3030"/>
              <a:ext cx="239" cy="0"/>
            </a:xfrm>
            <a:prstGeom prst="line">
              <a:avLst/>
            </a:prstGeom>
            <a:noFill/>
            <a:ln w="38100">
              <a:solidFill>
                <a:srgbClr val="FF0000"/>
              </a:solidFill>
              <a:round/>
              <a:headEnd/>
              <a:tailEnd type="triangle" w="med" len="med"/>
            </a:ln>
          </p:spPr>
          <p:txBody>
            <a:bodyPr wrap="none" lIns="50470" tIns="25235" rIns="50470" bIns="25235">
              <a:prstTxWarp prst="textNoShape">
                <a:avLst/>
              </a:prstTxWarp>
              <a:spAutoFit/>
            </a:bodyPr>
            <a:lstStyle/>
            <a:p>
              <a:endParaRPr lang="en-US"/>
            </a:p>
          </p:txBody>
        </p:sp>
        <p:sp>
          <p:nvSpPr>
            <p:cNvPr id="56359" name="Line 44"/>
            <p:cNvSpPr>
              <a:spLocks noChangeShapeType="1"/>
            </p:cNvSpPr>
            <p:nvPr/>
          </p:nvSpPr>
          <p:spPr bwMode="auto">
            <a:xfrm>
              <a:off x="3504" y="3200"/>
              <a:ext cx="239" cy="0"/>
            </a:xfrm>
            <a:prstGeom prst="line">
              <a:avLst/>
            </a:prstGeom>
            <a:noFill/>
            <a:ln w="38100">
              <a:solidFill>
                <a:srgbClr val="FF0000"/>
              </a:solidFill>
              <a:round/>
              <a:headEnd type="triangle" w="med" len="med"/>
              <a:tailEnd/>
            </a:ln>
          </p:spPr>
          <p:txBody>
            <a:bodyPr wrap="none" lIns="50470" tIns="25235" rIns="50470" bIns="25235">
              <a:prstTxWarp prst="textNoShape">
                <a:avLst/>
              </a:prstTxWarp>
              <a:spAutoFit/>
            </a:bodyPr>
            <a:lstStyle/>
            <a:p>
              <a:endParaRPr lang="en-US"/>
            </a:p>
          </p:txBody>
        </p:sp>
        <p:sp>
          <p:nvSpPr>
            <p:cNvPr id="56360" name="Text Box 45"/>
            <p:cNvSpPr txBox="1">
              <a:spLocks noChangeArrowheads="1"/>
            </p:cNvSpPr>
            <p:nvPr/>
          </p:nvSpPr>
          <p:spPr bwMode="auto">
            <a:xfrm>
              <a:off x="3384" y="2945"/>
              <a:ext cx="13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rgbClr val="FF0000"/>
                  </a:solidFill>
                  <a:latin typeface="Times" pitchFamily="-112" charset="0"/>
                </a:rPr>
                <a:t>J</a:t>
              </a:r>
              <a:endParaRPr lang="en-US" sz="1700" b="1">
                <a:latin typeface="Times" pitchFamily="-112" charset="0"/>
              </a:endParaRPr>
            </a:p>
          </p:txBody>
        </p:sp>
        <p:sp>
          <p:nvSpPr>
            <p:cNvPr id="56361" name="Text Box 46"/>
            <p:cNvSpPr txBox="1">
              <a:spLocks noChangeArrowheads="1"/>
            </p:cNvSpPr>
            <p:nvPr/>
          </p:nvSpPr>
          <p:spPr bwMode="auto">
            <a:xfrm>
              <a:off x="382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2" name="Text Box 47"/>
            <p:cNvSpPr txBox="1">
              <a:spLocks noChangeArrowheads="1"/>
            </p:cNvSpPr>
            <p:nvPr/>
          </p:nvSpPr>
          <p:spPr bwMode="auto">
            <a:xfrm>
              <a:off x="398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3" name="Text Box 48"/>
            <p:cNvSpPr txBox="1">
              <a:spLocks noChangeArrowheads="1"/>
            </p:cNvSpPr>
            <p:nvPr/>
          </p:nvSpPr>
          <p:spPr bwMode="auto">
            <a:xfrm>
              <a:off x="414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4" name="Text Box 49"/>
            <p:cNvSpPr txBox="1">
              <a:spLocks noChangeArrowheads="1"/>
            </p:cNvSpPr>
            <p:nvPr/>
          </p:nvSpPr>
          <p:spPr bwMode="auto">
            <a:xfrm>
              <a:off x="43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5" name="Text Box 50"/>
            <p:cNvSpPr txBox="1">
              <a:spLocks noChangeArrowheads="1"/>
            </p:cNvSpPr>
            <p:nvPr/>
          </p:nvSpPr>
          <p:spPr bwMode="auto">
            <a:xfrm>
              <a:off x="45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6" name="Text Box 51"/>
            <p:cNvSpPr txBox="1">
              <a:spLocks noChangeArrowheads="1"/>
            </p:cNvSpPr>
            <p:nvPr/>
          </p:nvSpPr>
          <p:spPr bwMode="auto">
            <a:xfrm>
              <a:off x="366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56367" name="Text Box 52"/>
            <p:cNvSpPr txBox="1">
              <a:spLocks noChangeArrowheads="1"/>
            </p:cNvSpPr>
            <p:nvPr/>
          </p:nvSpPr>
          <p:spPr bwMode="auto">
            <a:xfrm>
              <a:off x="4420" y="3072"/>
              <a:ext cx="16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B</a:t>
              </a:r>
              <a:endParaRPr lang="en-US" sz="1700" b="1"/>
            </a:p>
          </p:txBody>
        </p:sp>
        <p:sp>
          <p:nvSpPr>
            <p:cNvPr id="56368" name="Line 53"/>
            <p:cNvSpPr>
              <a:spLocks noChangeShapeType="1"/>
            </p:cNvSpPr>
            <p:nvPr/>
          </p:nvSpPr>
          <p:spPr bwMode="auto">
            <a:xfrm>
              <a:off x="3504" y="3456"/>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69" name="Rectangle 54"/>
            <p:cNvSpPr>
              <a:spLocks noChangeArrowheads="1"/>
            </p:cNvSpPr>
            <p:nvPr/>
          </p:nvSpPr>
          <p:spPr bwMode="auto">
            <a:xfrm>
              <a:off x="3504" y="3243"/>
              <a:ext cx="1236" cy="42"/>
            </a:xfrm>
            <a:prstGeom prst="rect">
              <a:avLst/>
            </a:prstGeom>
            <a:gradFill rotWithShape="0">
              <a:gsLst>
                <a:gs pos="0">
                  <a:srgbClr val="FF0000"/>
                </a:gs>
                <a:gs pos="100000">
                  <a:srgbClr val="FFB9B9"/>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56370" name="Group 55"/>
            <p:cNvGrpSpPr>
              <a:grpSpLocks/>
            </p:cNvGrpSpPr>
            <p:nvPr/>
          </p:nvGrpSpPr>
          <p:grpSpPr bwMode="auto">
            <a:xfrm>
              <a:off x="4285" y="2760"/>
              <a:ext cx="455" cy="241"/>
              <a:chOff x="2364" y="1272"/>
              <a:chExt cx="549" cy="272"/>
            </a:xfrm>
          </p:grpSpPr>
          <p:sp>
            <p:nvSpPr>
              <p:cNvPr id="56372" name="Line 56"/>
              <p:cNvSpPr>
                <a:spLocks noChangeShapeType="1"/>
              </p:cNvSpPr>
              <p:nvPr/>
            </p:nvSpPr>
            <p:spPr bwMode="auto">
              <a:xfrm>
                <a:off x="2364" y="1528"/>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3" name="Line 57"/>
              <p:cNvSpPr>
                <a:spLocks noChangeShapeType="1"/>
              </p:cNvSpPr>
              <p:nvPr/>
            </p:nvSpPr>
            <p:spPr bwMode="auto">
              <a:xfrm>
                <a:off x="2376" y="1272"/>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4" name="Freeform 58"/>
              <p:cNvSpPr>
                <a:spLocks/>
              </p:cNvSpPr>
              <p:nvPr/>
            </p:nvSpPr>
            <p:spPr bwMode="auto">
              <a:xfrm>
                <a:off x="2863" y="1272"/>
                <a:ext cx="50" cy="272"/>
              </a:xfrm>
              <a:custGeom>
                <a:avLst/>
                <a:gdLst>
                  <a:gd name="T0" fmla="*/ 84 w 49"/>
                  <a:gd name="T1" fmla="*/ 0 h 280"/>
                  <a:gd name="T2" fmla="*/ 0 w 49"/>
                  <a:gd name="T3" fmla="*/ 49 h 280"/>
                  <a:gd name="T4" fmla="*/ 84 w 49"/>
                  <a:gd name="T5" fmla="*/ 98 h 280"/>
                  <a:gd name="T6" fmla="*/ 24 w 49"/>
                  <a:gd name="T7" fmla="*/ 113 h 280"/>
                  <a:gd name="T8" fmla="*/ 0 60000 65536"/>
                  <a:gd name="T9" fmla="*/ 0 60000 65536"/>
                  <a:gd name="T10" fmla="*/ 0 60000 65536"/>
                  <a:gd name="T11" fmla="*/ 0 60000 65536"/>
                  <a:gd name="T12" fmla="*/ 0 w 49"/>
                  <a:gd name="T13" fmla="*/ 0 h 280"/>
                  <a:gd name="T14" fmla="*/ 49 w 49"/>
                  <a:gd name="T15" fmla="*/ 280 h 280"/>
                </a:gdLst>
                <a:ahLst/>
                <a:cxnLst>
                  <a:cxn ang="T8">
                    <a:pos x="T0" y="T1"/>
                  </a:cxn>
                  <a:cxn ang="T9">
                    <a:pos x="T2" y="T3"/>
                  </a:cxn>
                  <a:cxn ang="T10">
                    <a:pos x="T4" y="T5"/>
                  </a:cxn>
                  <a:cxn ang="T11">
                    <a:pos x="T6" y="T7"/>
                  </a:cxn>
                </a:cxnLst>
                <a:rect l="T12" t="T13" r="T14" b="T15"/>
                <a:pathLst>
                  <a:path w="49" h="280">
                    <a:moveTo>
                      <a:pt x="48" y="0"/>
                    </a:moveTo>
                    <a:cubicBezTo>
                      <a:pt x="36" y="48"/>
                      <a:pt x="27" y="79"/>
                      <a:pt x="0" y="120"/>
                    </a:cubicBezTo>
                    <a:cubicBezTo>
                      <a:pt x="12" y="168"/>
                      <a:pt x="21" y="199"/>
                      <a:pt x="48" y="240"/>
                    </a:cubicBezTo>
                    <a:cubicBezTo>
                      <a:pt x="35" y="280"/>
                      <a:pt x="49" y="276"/>
                      <a:pt x="24" y="276"/>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56375" name="Line 59"/>
              <p:cNvSpPr>
                <a:spLocks noChangeShapeType="1"/>
              </p:cNvSpPr>
              <p:nvPr/>
            </p:nvSpPr>
            <p:spPr bwMode="auto">
              <a:xfrm flipV="1">
                <a:off x="2368" y="1272"/>
                <a:ext cx="0" cy="256"/>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56371" name="Rectangle 60"/>
            <p:cNvSpPr>
              <a:spLocks noChangeArrowheads="1"/>
            </p:cNvSpPr>
            <p:nvPr/>
          </p:nvSpPr>
          <p:spPr bwMode="auto">
            <a:xfrm>
              <a:off x="3514" y="2945"/>
              <a:ext cx="1226" cy="43"/>
            </a:xfrm>
            <a:prstGeom prst="rect">
              <a:avLst/>
            </a:prstGeom>
            <a:gradFill rotWithShape="0">
              <a:gsLst>
                <a:gs pos="0">
                  <a:srgbClr val="FFE8E8"/>
                </a:gs>
                <a:gs pos="100000">
                  <a:srgbClr val="FF0000"/>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sp>
        <p:nvSpPr>
          <p:cNvPr id="56334" name="AutoShape 61"/>
          <p:cNvSpPr>
            <a:spLocks noChangeArrowheads="1"/>
          </p:cNvSpPr>
          <p:nvPr/>
        </p:nvSpPr>
        <p:spPr bwMode="auto">
          <a:xfrm>
            <a:off x="304800" y="4188434"/>
            <a:ext cx="5854700" cy="2263165"/>
          </a:xfrm>
          <a:prstGeom prst="roundRect">
            <a:avLst>
              <a:gd name="adj" fmla="val 16667"/>
            </a:avLst>
          </a:prstGeom>
          <a:noFill/>
          <a:ln w="19050" cmpd="sng">
            <a:solidFill>
              <a:srgbClr val="FC0128"/>
            </a:solidFill>
            <a:round/>
            <a:headEnd/>
            <a:tailEnd/>
          </a:ln>
        </p:spPr>
        <p:txBody>
          <a:bodyPr wrap="none" anchor="ctr">
            <a:prstTxWarp prst="textNoShape">
              <a:avLst/>
            </a:prstTxWarp>
          </a:bodyPr>
          <a:lstStyle/>
          <a:p>
            <a:endParaRPr lang="en-US"/>
          </a:p>
        </p:txBody>
      </p:sp>
      <p:sp>
        <p:nvSpPr>
          <p:cNvPr id="56335" name="AutoShape 62"/>
          <p:cNvSpPr>
            <a:spLocks noChangeArrowheads="1"/>
          </p:cNvSpPr>
          <p:nvPr/>
        </p:nvSpPr>
        <p:spPr bwMode="auto">
          <a:xfrm>
            <a:off x="304800" y="2057400"/>
            <a:ext cx="5791200" cy="1676400"/>
          </a:xfrm>
          <a:prstGeom prst="roundRect">
            <a:avLst>
              <a:gd name="adj" fmla="val 16667"/>
            </a:avLst>
          </a:prstGeom>
          <a:noFill/>
          <a:ln w="19050">
            <a:solidFill>
              <a:srgbClr val="FC0128"/>
            </a:solidFill>
            <a:round/>
            <a:headEnd/>
            <a:tailEnd/>
          </a:ln>
        </p:spPr>
        <p:txBody>
          <a:bodyPr wrap="none" anchor="ctr">
            <a:prstTxWarp prst="textNoShape">
              <a:avLst/>
            </a:prstTxWarp>
          </a:bodyPr>
          <a:lstStyle/>
          <a:p>
            <a:endParaRPr lang="en-US"/>
          </a:p>
        </p:txBody>
      </p:sp>
      <p:sp>
        <p:nvSpPr>
          <p:cNvPr id="56336" name="AutoShape 63"/>
          <p:cNvSpPr>
            <a:spLocks noChangeArrowheads="1"/>
          </p:cNvSpPr>
          <p:nvPr/>
        </p:nvSpPr>
        <p:spPr bwMode="auto">
          <a:xfrm>
            <a:off x="6426200" y="3810000"/>
            <a:ext cx="2514600" cy="2438400"/>
          </a:xfrm>
          <a:prstGeom prst="roundRect">
            <a:avLst>
              <a:gd name="adj" fmla="val 16667"/>
            </a:avLst>
          </a:prstGeom>
          <a:noFill/>
          <a:ln w="57150">
            <a:solidFill>
              <a:srgbClr val="0066FF"/>
            </a:solidFill>
            <a:round/>
            <a:headEnd/>
            <a:tailEnd/>
          </a:ln>
        </p:spPr>
        <p:txBody>
          <a:bodyPr wrap="none" anchor="ctr">
            <a:prstTxWarp prst="textNoShape">
              <a:avLst/>
            </a:prstTxWarp>
          </a:bodyPr>
          <a:lstStyle/>
          <a:p>
            <a:endParaRPr lang="en-US"/>
          </a:p>
        </p:txBody>
      </p:sp>
      <p:pic>
        <p:nvPicPr>
          <p:cNvPr id="56337" name="Picture 64" descr="Wire Array"/>
          <p:cNvPicPr>
            <a:picLocks noChangeAspect="1" noChangeArrowheads="1"/>
          </p:cNvPicPr>
          <p:nvPr/>
        </p:nvPicPr>
        <p:blipFill>
          <a:blip r:embed="rId5"/>
          <a:srcRect/>
          <a:stretch>
            <a:fillRect/>
          </a:stretch>
        </p:blipFill>
        <p:spPr bwMode="auto">
          <a:xfrm>
            <a:off x="533400" y="2411413"/>
            <a:ext cx="1600200" cy="941387"/>
          </a:xfrm>
          <a:prstGeom prst="rect">
            <a:avLst/>
          </a:prstGeom>
          <a:noFill/>
          <a:ln w="9525">
            <a:noFill/>
            <a:miter lim="800000"/>
            <a:headEnd/>
            <a:tailEnd/>
          </a:ln>
        </p:spPr>
      </p:pic>
      <p:sp>
        <p:nvSpPr>
          <p:cNvPr id="56338" name="Text Box 68"/>
          <p:cNvSpPr txBox="1">
            <a:spLocks noChangeArrowheads="1"/>
          </p:cNvSpPr>
          <p:nvPr/>
        </p:nvSpPr>
        <p:spPr bwMode="auto">
          <a:xfrm>
            <a:off x="6705600" y="3873500"/>
            <a:ext cx="2012950" cy="336550"/>
          </a:xfrm>
          <a:prstGeom prst="rect">
            <a:avLst/>
          </a:prstGeom>
          <a:noFill/>
          <a:ln w="12700">
            <a:noFill/>
            <a:miter lim="800000"/>
            <a:headEnd/>
            <a:tailEnd/>
          </a:ln>
        </p:spPr>
        <p:txBody>
          <a:bodyPr wrap="none">
            <a:prstTxWarp prst="textNoShape">
              <a:avLst/>
            </a:prstTxWarp>
            <a:spAutoFit/>
          </a:bodyPr>
          <a:lstStyle/>
          <a:p>
            <a:r>
              <a:rPr lang="en-US" sz="1600" b="1">
                <a:solidFill>
                  <a:srgbClr val="0066FF"/>
                </a:solidFill>
              </a:rPr>
              <a:t>Material Properties</a:t>
            </a:r>
          </a:p>
        </p:txBody>
      </p:sp>
      <p:pic>
        <p:nvPicPr>
          <p:cNvPr id="56340" name="Picture 30"/>
          <p:cNvPicPr>
            <a:picLocks noChangeAspect="1" noChangeArrowheads="1"/>
          </p:cNvPicPr>
          <p:nvPr/>
        </p:nvPicPr>
        <p:blipFill>
          <a:blip r:embed="rId6"/>
          <a:srcRect l="28780" t="5733" r="22525" b="5473"/>
          <a:stretch>
            <a:fillRect/>
          </a:stretch>
        </p:blipFill>
        <p:spPr bwMode="auto">
          <a:xfrm>
            <a:off x="468202" y="4267200"/>
            <a:ext cx="1408112" cy="1981200"/>
          </a:xfrm>
          <a:prstGeom prst="rect">
            <a:avLst/>
          </a:prstGeom>
          <a:noFill/>
          <a:ln w="9525">
            <a:noFill/>
            <a:miter lim="800000"/>
            <a:headEnd/>
            <a:tailEnd/>
          </a:ln>
        </p:spPr>
      </p:pic>
      <p:grpSp>
        <p:nvGrpSpPr>
          <p:cNvPr id="2" name="Group 1"/>
          <p:cNvGrpSpPr/>
          <p:nvPr/>
        </p:nvGrpSpPr>
        <p:grpSpPr>
          <a:xfrm>
            <a:off x="3629574" y="4219880"/>
            <a:ext cx="795337" cy="1644650"/>
            <a:chOff x="3908170" y="4219880"/>
            <a:chExt cx="795337" cy="1644650"/>
          </a:xfrm>
        </p:grpSpPr>
        <p:grpSp>
          <p:nvGrpSpPr>
            <p:cNvPr id="56341" name="Group 78"/>
            <p:cNvGrpSpPr>
              <a:grpSpLocks/>
            </p:cNvGrpSpPr>
            <p:nvPr/>
          </p:nvGrpSpPr>
          <p:grpSpPr bwMode="auto">
            <a:xfrm>
              <a:off x="3908170" y="4511980"/>
              <a:ext cx="795337" cy="1073150"/>
              <a:chOff x="5948356" y="3423057"/>
              <a:chExt cx="1792533" cy="2139411"/>
            </a:xfrm>
          </p:grpSpPr>
          <p:sp>
            <p:nvSpPr>
              <p:cNvPr id="56346" name="Line 12"/>
              <p:cNvSpPr>
                <a:spLocks noChangeShapeType="1"/>
              </p:cNvSpPr>
              <p:nvPr/>
            </p:nvSpPr>
            <p:spPr bwMode="auto">
              <a:xfrm>
                <a:off x="5948356"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6347" name="Line 13"/>
              <p:cNvSpPr>
                <a:spLocks noChangeShapeType="1"/>
              </p:cNvSpPr>
              <p:nvPr/>
            </p:nvSpPr>
            <p:spPr bwMode="auto">
              <a:xfrm>
                <a:off x="7740889"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6348" name="Oval 15"/>
              <p:cNvSpPr>
                <a:spLocks noChangeArrowheads="1"/>
              </p:cNvSpPr>
              <p:nvPr/>
            </p:nvSpPr>
            <p:spPr bwMode="auto">
              <a:xfrm>
                <a:off x="5952816" y="5205900"/>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6349" name="Rectangle 31"/>
              <p:cNvSpPr>
                <a:spLocks noChangeArrowheads="1"/>
              </p:cNvSpPr>
              <p:nvPr/>
            </p:nvSpPr>
            <p:spPr bwMode="auto">
              <a:xfrm>
                <a:off x="5955790" y="3608771"/>
                <a:ext cx="1782128" cy="1779871"/>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a:p>
            </p:txBody>
          </p:sp>
          <p:sp>
            <p:nvSpPr>
              <p:cNvPr id="56350" name="Oval 11"/>
              <p:cNvSpPr>
                <a:spLocks noChangeArrowheads="1"/>
              </p:cNvSpPr>
              <p:nvPr/>
            </p:nvSpPr>
            <p:spPr bwMode="auto">
              <a:xfrm>
                <a:off x="5952816" y="3423057"/>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56351" name="Oval 14"/>
              <p:cNvSpPr>
                <a:spLocks noChangeArrowheads="1"/>
              </p:cNvSpPr>
              <p:nvPr/>
            </p:nvSpPr>
            <p:spPr bwMode="auto">
              <a:xfrm>
                <a:off x="6206981" y="3516657"/>
                <a:ext cx="1264881" cy="163427"/>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a:p>
            </p:txBody>
          </p:sp>
        </p:grpSp>
        <p:cxnSp>
          <p:nvCxnSpPr>
            <p:cNvPr id="81" name="Straight Connector 80"/>
            <p:cNvCxnSpPr/>
            <p:nvPr/>
          </p:nvCxnSpPr>
          <p:spPr>
            <a:xfrm rot="16200000" flipV="1">
              <a:off x="4182807" y="5724831"/>
              <a:ext cx="274637"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rot="5400000" flipH="1">
              <a:off x="4081207" y="4429430"/>
              <a:ext cx="4318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6345" name="TextBox 89"/>
          <p:cNvSpPr txBox="1">
            <a:spLocks noChangeArrowheads="1"/>
          </p:cNvSpPr>
          <p:nvPr/>
        </p:nvSpPr>
        <p:spPr bwMode="auto">
          <a:xfrm>
            <a:off x="4037318" y="5797550"/>
            <a:ext cx="1746250" cy="641350"/>
          </a:xfrm>
          <a:prstGeom prst="rect">
            <a:avLst/>
          </a:prstGeom>
          <a:noFill/>
          <a:ln w="9525">
            <a:noFill/>
            <a:miter lim="800000"/>
            <a:headEnd/>
            <a:tailEnd/>
          </a:ln>
        </p:spPr>
        <p:txBody>
          <a:bodyPr wrap="none">
            <a:prstTxWarp prst="textNoShape">
              <a:avLst/>
            </a:prstTxWarp>
            <a:spAutoFit/>
          </a:bodyPr>
          <a:lstStyle/>
          <a:p>
            <a:r>
              <a:rPr lang="en-US" dirty="0"/>
              <a:t>Direct-drive</a:t>
            </a:r>
          </a:p>
          <a:p>
            <a:r>
              <a:rPr lang="en-US" dirty="0"/>
              <a:t>(magnetic field)</a:t>
            </a:r>
          </a:p>
        </p:txBody>
      </p:sp>
      <p:pic>
        <p:nvPicPr>
          <p:cNvPr id="82" name="Picture 1"/>
          <p:cNvPicPr>
            <a:picLocks noChangeAspect="1" noChangeArrowheads="1"/>
          </p:cNvPicPr>
          <p:nvPr/>
        </p:nvPicPr>
        <p:blipFill>
          <a:blip r:embed="rId7" cstate="print">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4520101" y="4211475"/>
            <a:ext cx="1568019" cy="1614137"/>
          </a:xfrm>
          <a:prstGeom prst="rect">
            <a:avLst/>
          </a:prstGeom>
          <a:noFill/>
          <a:ln w="9525">
            <a:noFill/>
            <a:miter lim="800000"/>
            <a:headEnd/>
            <a:tailEnd/>
          </a:ln>
        </p:spPr>
      </p:pic>
      <p:pic>
        <p:nvPicPr>
          <p:cNvPr id="56339" name="Picture 9"/>
          <p:cNvPicPr>
            <a:picLocks noChangeAspect="1" noChangeArrowheads="1"/>
          </p:cNvPicPr>
          <p:nvPr/>
        </p:nvPicPr>
        <p:blipFill>
          <a:blip r:embed="rId8"/>
          <a:srcRect/>
          <a:stretch>
            <a:fillRect/>
          </a:stretch>
        </p:blipFill>
        <p:spPr bwMode="auto">
          <a:xfrm>
            <a:off x="1723547" y="4486275"/>
            <a:ext cx="1447800" cy="720725"/>
          </a:xfrm>
          <a:prstGeom prst="rect">
            <a:avLst/>
          </a:prstGeom>
          <a:noFill/>
          <a:ln w="9525">
            <a:noFill/>
            <a:miter lim="800000"/>
            <a:headEnd/>
            <a:tailEnd/>
          </a:ln>
        </p:spPr>
      </p:pic>
      <p:sp>
        <p:nvSpPr>
          <p:cNvPr id="56344" name="TextBox 88"/>
          <p:cNvSpPr txBox="1">
            <a:spLocks noChangeArrowheads="1"/>
          </p:cNvSpPr>
          <p:nvPr/>
        </p:nvSpPr>
        <p:spPr bwMode="auto">
          <a:xfrm>
            <a:off x="1763234" y="5378450"/>
            <a:ext cx="1504950" cy="641350"/>
          </a:xfrm>
          <a:prstGeom prst="rect">
            <a:avLst/>
          </a:prstGeom>
          <a:noFill/>
          <a:ln w="9525">
            <a:noFill/>
            <a:miter lim="800000"/>
            <a:headEnd/>
            <a:tailEnd/>
          </a:ln>
        </p:spPr>
        <p:txBody>
          <a:bodyPr wrap="none">
            <a:prstTxWarp prst="textNoShape">
              <a:avLst/>
            </a:prstTxWarp>
            <a:spAutoFit/>
          </a:bodyPr>
          <a:lstStyle/>
          <a:p>
            <a:r>
              <a:rPr lang="en-US"/>
              <a:t>Indirect-drive</a:t>
            </a:r>
          </a:p>
          <a:p>
            <a:r>
              <a:rPr lang="en-US"/>
              <a:t>(x-rays)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86800" cy="989724"/>
          </a:xfrm>
        </p:spPr>
        <p:txBody>
          <a:bodyPr/>
          <a:lstStyle/>
          <a:p>
            <a:pPr algn="r"/>
            <a:r>
              <a:rPr lang="en-US" sz="2000" dirty="0" smtClean="0">
                <a:solidFill>
                  <a:srgbClr val="FFFFFF"/>
                </a:solidFill>
              </a:rPr>
              <a:t>Understanding material properties at high pressure is important</a:t>
            </a:r>
            <a:br>
              <a:rPr lang="en-US" sz="2000" dirty="0" smtClean="0">
                <a:solidFill>
                  <a:srgbClr val="FFFFFF"/>
                </a:solidFill>
              </a:rPr>
            </a:br>
            <a:r>
              <a:rPr lang="en-US" sz="2000" dirty="0" smtClean="0">
                <a:solidFill>
                  <a:srgbClr val="FFFFFF"/>
                </a:solidFill>
              </a:rPr>
              <a:t>for Stockpile Stewardship, ICF, and understanding planets</a:t>
            </a:r>
            <a:endParaRPr lang="en-US" sz="2000" dirty="0">
              <a:solidFill>
                <a:srgbClr val="FFFFFF"/>
              </a:solidFill>
            </a:endParaRPr>
          </a:p>
        </p:txBody>
      </p:sp>
      <p:sp>
        <p:nvSpPr>
          <p:cNvPr id="3" name="Content Placeholder 2"/>
          <p:cNvSpPr>
            <a:spLocks noGrp="1"/>
          </p:cNvSpPr>
          <p:nvPr>
            <p:ph idx="1"/>
          </p:nvPr>
        </p:nvSpPr>
        <p:spPr>
          <a:xfrm>
            <a:off x="110790" y="1465325"/>
            <a:ext cx="5715000" cy="5257800"/>
          </a:xfrm>
        </p:spPr>
        <p:txBody>
          <a:bodyPr/>
          <a:lstStyle/>
          <a:p>
            <a:r>
              <a:rPr lang="en-US" sz="1800" smtClean="0"/>
              <a:t>Nuclear weapons materials</a:t>
            </a:r>
          </a:p>
          <a:p>
            <a:pPr lvl="1"/>
            <a:r>
              <a:rPr lang="en-US" sz="1800" smtClean="0"/>
              <a:t>Behavior of plutonium, uranium, etc.</a:t>
            </a:r>
          </a:p>
          <a:p>
            <a:pPr marL="0" indent="0">
              <a:buNone/>
            </a:pPr>
            <a:endParaRPr lang="en-US" sz="1800" dirty="0"/>
          </a:p>
          <a:p>
            <a:r>
              <a:rPr lang="en-US" sz="1800" dirty="0" smtClean="0"/>
              <a:t>Inertial </a:t>
            </a:r>
            <a:r>
              <a:rPr lang="en-US" sz="1800" dirty="0"/>
              <a:t>confinement fusion (ICF) materials</a:t>
            </a:r>
          </a:p>
          <a:p>
            <a:pPr lvl="1"/>
            <a:r>
              <a:rPr lang="en-US" sz="1800" dirty="0"/>
              <a:t>B</a:t>
            </a:r>
            <a:r>
              <a:rPr lang="en-US" sz="1800" dirty="0" smtClean="0"/>
              <a:t>ehavior </a:t>
            </a:r>
            <a:r>
              <a:rPr lang="en-US" sz="1800" dirty="0"/>
              <a:t>of </a:t>
            </a:r>
            <a:r>
              <a:rPr lang="en-US" sz="1800" dirty="0" smtClean="0"/>
              <a:t>hydrogen, plastics, beryllium</a:t>
            </a:r>
            <a:r>
              <a:rPr lang="en-US" sz="1800" smtClean="0"/>
              <a:t>, diamond, etc.</a:t>
            </a:r>
            <a:endParaRPr lang="en-US" sz="1800" dirty="0"/>
          </a:p>
          <a:p>
            <a:pPr marL="457200" lvl="1" indent="0">
              <a:buNone/>
            </a:pPr>
            <a:endParaRPr lang="en-US" sz="1800" dirty="0"/>
          </a:p>
          <a:p>
            <a:r>
              <a:rPr lang="en-US" sz="1800" dirty="0"/>
              <a:t>Planetary science </a:t>
            </a:r>
            <a:endParaRPr lang="en-US" sz="1800" dirty="0" smtClean="0"/>
          </a:p>
          <a:p>
            <a:pPr lvl="1"/>
            <a:r>
              <a:rPr lang="en-US" sz="1800" dirty="0"/>
              <a:t>Giant impacts (e.g. Moon Forming Event)</a:t>
            </a:r>
          </a:p>
          <a:p>
            <a:pPr lvl="1"/>
            <a:r>
              <a:rPr lang="en-US" sz="1800" dirty="0" smtClean="0"/>
              <a:t>Earths </a:t>
            </a:r>
            <a:r>
              <a:rPr lang="en-US" sz="1800" dirty="0"/>
              <a:t>and super-</a:t>
            </a:r>
            <a:r>
              <a:rPr lang="en-US" sz="1800" dirty="0" smtClean="0"/>
              <a:t>earths </a:t>
            </a:r>
            <a:endParaRPr lang="en-US" sz="1800" dirty="0"/>
          </a:p>
          <a:p>
            <a:pPr lvl="2"/>
            <a:r>
              <a:rPr lang="en-US" sz="1800" dirty="0" smtClean="0"/>
              <a:t>Equation </a:t>
            </a:r>
            <a:r>
              <a:rPr lang="en-US" sz="1800" dirty="0"/>
              <a:t>of state of </a:t>
            </a:r>
            <a:r>
              <a:rPr lang="en-US" sz="1800" i="1" dirty="0" smtClean="0"/>
              <a:t>Mg, Fe, Si,</a:t>
            </a:r>
            <a:r>
              <a:rPr lang="en-US" sz="1800" i="1" dirty="0"/>
              <a:t> </a:t>
            </a:r>
            <a:r>
              <a:rPr lang="en-US" sz="1800" i="1" dirty="0" smtClean="0"/>
              <a:t>C</a:t>
            </a:r>
            <a:r>
              <a:rPr lang="en-US" sz="1800" i="1" smtClean="0"/>
              <a:t>, O</a:t>
            </a:r>
            <a:r>
              <a:rPr lang="en-US" sz="1800" smtClean="0"/>
              <a:t>, etc. </a:t>
            </a:r>
            <a:endParaRPr lang="en-US" sz="1800" baseline="-25000" dirty="0"/>
          </a:p>
          <a:p>
            <a:pPr lvl="1"/>
            <a:r>
              <a:rPr lang="en-US" sz="1800" dirty="0" smtClean="0"/>
              <a:t>Giant Planets  (e.g. Uranus &amp; Neptune </a:t>
            </a:r>
            <a:r>
              <a:rPr lang="en-US" sz="1800" smtClean="0"/>
              <a:t>and  exo </a:t>
            </a:r>
            <a:r>
              <a:rPr lang="en-US" sz="1800" dirty="0" smtClean="0"/>
              <a:t>ice-giants)</a:t>
            </a:r>
          </a:p>
          <a:p>
            <a:pPr lvl="2"/>
            <a:r>
              <a:rPr lang="en-US" sz="1800" dirty="0" smtClean="0"/>
              <a:t>High-pressure mixtures of </a:t>
            </a:r>
            <a:r>
              <a:rPr lang="en-US" sz="1800" i="1" dirty="0" smtClean="0"/>
              <a:t>H, He, C, O, N</a:t>
            </a:r>
          </a:p>
          <a:p>
            <a:pPr lvl="1"/>
            <a:endParaRPr lang="en-US" sz="1800" dirty="0" smtClean="0"/>
          </a:p>
        </p:txBody>
      </p:sp>
      <p:grpSp>
        <p:nvGrpSpPr>
          <p:cNvPr id="10" name="Group 2"/>
          <p:cNvGrpSpPr>
            <a:grpSpLocks/>
          </p:cNvGrpSpPr>
          <p:nvPr/>
        </p:nvGrpSpPr>
        <p:grpSpPr bwMode="auto">
          <a:xfrm>
            <a:off x="5468000" y="2180670"/>
            <a:ext cx="2992438" cy="1305254"/>
            <a:chOff x="2977" y="959"/>
            <a:chExt cx="2570" cy="1069"/>
          </a:xfrm>
        </p:grpSpPr>
        <p:pic>
          <p:nvPicPr>
            <p:cNvPr id="11" name="Picture 3" descr="icfp1"/>
            <p:cNvPicPr>
              <a:picLocks noChangeAspect="1" noChangeArrowheads="1"/>
            </p:cNvPicPr>
            <p:nvPr/>
          </p:nvPicPr>
          <p:blipFill>
            <a:blip r:embed="rId3"/>
            <a:srcRect/>
            <a:stretch>
              <a:fillRect/>
            </a:stretch>
          </p:blipFill>
          <p:spPr bwMode="auto">
            <a:xfrm>
              <a:off x="2977" y="959"/>
              <a:ext cx="896" cy="1069"/>
            </a:xfrm>
            <a:prstGeom prst="rect">
              <a:avLst/>
            </a:prstGeom>
            <a:noFill/>
          </p:spPr>
        </p:pic>
        <p:pic>
          <p:nvPicPr>
            <p:cNvPr id="12" name="Picture 4" descr="icfp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1" y="1104"/>
              <a:ext cx="851" cy="756"/>
            </a:xfrm>
            <a:prstGeom prst="rect">
              <a:avLst/>
            </a:prstGeom>
            <a:noFill/>
          </p:spPr>
        </p:pic>
        <p:pic>
          <p:nvPicPr>
            <p:cNvPr id="13" name="Picture 5" descr="icfp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54" y="1156"/>
              <a:ext cx="693" cy="662"/>
            </a:xfrm>
            <a:prstGeom prst="rect">
              <a:avLst/>
            </a:prstGeom>
            <a:noFill/>
          </p:spPr>
        </p:pic>
      </p:gr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81857" y="3424621"/>
            <a:ext cx="3227107" cy="1550277"/>
          </a:xfrm>
          <a:prstGeom prst="rect">
            <a:avLst/>
          </a:prstGeom>
          <a:noFill/>
          <a:ln>
            <a:noFill/>
          </a:ln>
        </p:spPr>
      </p:pic>
      <p:graphicFrame>
        <p:nvGraphicFramePr>
          <p:cNvPr id="16" name="Object 4"/>
          <p:cNvGraphicFramePr>
            <a:graphicFrameLocks noChangeAspect="1"/>
          </p:cNvGraphicFramePr>
          <p:nvPr>
            <p:extLst>
              <p:ext uri="{D42A27DB-BD31-4B8C-83A1-F6EECF244321}">
                <p14:modId xmlns:p14="http://schemas.microsoft.com/office/powerpoint/2010/main" val="4174571791"/>
              </p:ext>
            </p:extLst>
          </p:nvPr>
        </p:nvGraphicFramePr>
        <p:xfrm>
          <a:off x="5872334" y="4874204"/>
          <a:ext cx="1816744" cy="1756724"/>
        </p:xfrm>
        <a:graphic>
          <a:graphicData uri="http://schemas.openxmlformats.org/presentationml/2006/ole">
            <mc:AlternateContent xmlns:mc="http://schemas.openxmlformats.org/markup-compatibility/2006">
              <mc:Choice xmlns:v="urn:schemas-microsoft-com:vml" Requires="v">
                <p:oleObj spid="_x0000_s159883" name="Document" r:id="rId7" imgW="2286000" imgH="2209800" progId="Word.Document.12">
                  <p:link updateAutomatic="1"/>
                </p:oleObj>
              </mc:Choice>
              <mc:Fallback>
                <p:oleObj name="Document" r:id="rId7" imgW="2286000" imgH="2209800" progId="Word.Document.12">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334" y="4874204"/>
                        <a:ext cx="1816744" cy="1756724"/>
                      </a:xfrm>
                      <a:prstGeom prst="rect">
                        <a:avLst/>
                      </a:prstGeom>
                      <a:noFill/>
                      <a:ln>
                        <a:noFill/>
                      </a:ln>
                      <a:extLst/>
                    </p:spPr>
                  </p:pic>
                </p:oleObj>
              </mc:Fallback>
            </mc:AlternateContent>
          </a:graphicData>
        </a:graphic>
      </p:graphicFrame>
      <p:pic>
        <p:nvPicPr>
          <p:cNvPr id="14" name="Picture 3" descr="RVcutaway"/>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760" y="969247"/>
            <a:ext cx="1637861" cy="131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087619"/>
      </p:ext>
    </p:extLst>
  </p:cSld>
  <p:clrMapOvr>
    <a:masterClrMapping/>
  </p:clrMapOvr>
  <mc:AlternateContent xmlns:mc="http://schemas.openxmlformats.org/markup-compatibility/2006" xmlns:p14="http://schemas.microsoft.com/office/powerpoint/2010/main">
    <mc:Choice Requires="p14">
      <p:transition spd="slow" p14:dur="2000" advTm="90810"/>
    </mc:Choice>
    <mc:Fallback xmlns="">
      <p:transition xmlns:p14="http://schemas.microsoft.com/office/powerpoint/2010/main" spd="slow" advTm="9081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831310" y="76200"/>
            <a:ext cx="8229600" cy="939800"/>
          </a:xfrm>
        </p:spPr>
        <p:txBody>
          <a:bodyPr/>
          <a:lstStyle/>
          <a:p>
            <a:pPr algn="r"/>
            <a:r>
              <a:rPr lang="en-US" sz="2400" dirty="0">
                <a:solidFill>
                  <a:srgbClr val="FFFFFF"/>
                </a:solidFill>
              </a:rPr>
              <a:t>Isentropic compression and shock </a:t>
            </a:r>
            <a:r>
              <a:rPr lang="en-US" sz="2400" dirty="0" smtClean="0">
                <a:solidFill>
                  <a:srgbClr val="FFFFFF"/>
                </a:solidFill>
              </a:rPr>
              <a:t>wave experiments</a:t>
            </a:r>
            <a:br>
              <a:rPr lang="en-US" sz="2400" dirty="0" smtClean="0">
                <a:solidFill>
                  <a:srgbClr val="FFFFFF"/>
                </a:solidFill>
              </a:rPr>
            </a:br>
            <a:r>
              <a:rPr lang="en-US" sz="2400" dirty="0" smtClean="0">
                <a:solidFill>
                  <a:srgbClr val="FFFFFF"/>
                </a:solidFill>
              </a:rPr>
              <a:t>map </a:t>
            </a:r>
            <a:r>
              <a:rPr lang="en-US" sz="2400" dirty="0">
                <a:solidFill>
                  <a:srgbClr val="FFFFFF"/>
                </a:solidFill>
              </a:rPr>
              <a:t>different regions of phase space</a:t>
            </a:r>
            <a:endParaRPr lang="en-US" dirty="0">
              <a:solidFill>
                <a:srgbClr val="FFFFFF"/>
              </a:solidFill>
            </a:endParaRPr>
          </a:p>
        </p:txBody>
      </p:sp>
      <p:sp>
        <p:nvSpPr>
          <p:cNvPr id="281604" name="Freeform 4"/>
          <p:cNvSpPr>
            <a:spLocks/>
          </p:cNvSpPr>
          <p:nvPr/>
        </p:nvSpPr>
        <p:spPr bwMode="auto">
          <a:xfrm>
            <a:off x="6272213" y="1679575"/>
            <a:ext cx="1665287" cy="4210050"/>
          </a:xfrm>
          <a:custGeom>
            <a:avLst/>
            <a:gdLst/>
            <a:ahLst/>
            <a:cxnLst>
              <a:cxn ang="0">
                <a:pos x="176" y="1478"/>
              </a:cxn>
              <a:cxn ang="0">
                <a:pos x="0" y="1478"/>
              </a:cxn>
              <a:cxn ang="0">
                <a:pos x="0" y="0"/>
              </a:cxn>
              <a:cxn ang="0">
                <a:pos x="594" y="0"/>
              </a:cxn>
              <a:cxn ang="0">
                <a:pos x="594" y="230"/>
              </a:cxn>
              <a:cxn ang="0">
                <a:pos x="516" y="230"/>
              </a:cxn>
              <a:cxn ang="0">
                <a:pos x="516" y="310"/>
              </a:cxn>
              <a:cxn ang="0">
                <a:pos x="360" y="310"/>
              </a:cxn>
              <a:cxn ang="0">
                <a:pos x="360" y="1096"/>
              </a:cxn>
              <a:cxn ang="0">
                <a:pos x="514" y="1096"/>
              </a:cxn>
              <a:cxn ang="0">
                <a:pos x="514" y="1168"/>
              </a:cxn>
              <a:cxn ang="0">
                <a:pos x="592" y="1168"/>
              </a:cxn>
              <a:cxn ang="0">
                <a:pos x="592" y="1476"/>
              </a:cxn>
              <a:cxn ang="0">
                <a:pos x="318" y="1476"/>
              </a:cxn>
              <a:cxn ang="0">
                <a:pos x="318" y="128"/>
              </a:cxn>
              <a:cxn ang="0">
                <a:pos x="176" y="128"/>
              </a:cxn>
              <a:cxn ang="0">
                <a:pos x="176" y="1478"/>
              </a:cxn>
            </a:cxnLst>
            <a:rect l="0" t="0" r="r" b="b"/>
            <a:pathLst>
              <a:path w="594" h="1478">
                <a:moveTo>
                  <a:pt x="176" y="1478"/>
                </a:moveTo>
                <a:lnTo>
                  <a:pt x="0" y="1478"/>
                </a:lnTo>
                <a:lnTo>
                  <a:pt x="0" y="0"/>
                </a:lnTo>
                <a:lnTo>
                  <a:pt x="594" y="0"/>
                </a:lnTo>
                <a:lnTo>
                  <a:pt x="594" y="230"/>
                </a:lnTo>
                <a:lnTo>
                  <a:pt x="516" y="230"/>
                </a:lnTo>
                <a:lnTo>
                  <a:pt x="516" y="310"/>
                </a:lnTo>
                <a:lnTo>
                  <a:pt x="360" y="310"/>
                </a:lnTo>
                <a:lnTo>
                  <a:pt x="360" y="1096"/>
                </a:lnTo>
                <a:lnTo>
                  <a:pt x="514" y="1096"/>
                </a:lnTo>
                <a:lnTo>
                  <a:pt x="514" y="1168"/>
                </a:lnTo>
                <a:lnTo>
                  <a:pt x="592" y="1168"/>
                </a:lnTo>
                <a:lnTo>
                  <a:pt x="592" y="1476"/>
                </a:lnTo>
                <a:lnTo>
                  <a:pt x="318" y="1476"/>
                </a:lnTo>
                <a:lnTo>
                  <a:pt x="318" y="128"/>
                </a:lnTo>
                <a:lnTo>
                  <a:pt x="176" y="128"/>
                </a:lnTo>
                <a:lnTo>
                  <a:pt x="176" y="1478"/>
                </a:lnTo>
                <a:close/>
              </a:path>
            </a:pathLst>
          </a:custGeom>
          <a:gradFill rotWithShape="1">
            <a:gsLst>
              <a:gs pos="0">
                <a:srgbClr val="E6DCAC"/>
              </a:gs>
              <a:gs pos="6000">
                <a:srgbClr val="E6D78A"/>
              </a:gs>
              <a:gs pos="15000">
                <a:srgbClr val="C7AC4C"/>
              </a:gs>
              <a:gs pos="22500">
                <a:srgbClr val="E6D78A"/>
              </a:gs>
              <a:gs pos="38500">
                <a:srgbClr val="C7AC4C"/>
              </a:gs>
              <a:gs pos="50000">
                <a:srgbClr val="E6DCAC"/>
              </a:gs>
              <a:gs pos="61500">
                <a:srgbClr val="C7AC4C"/>
              </a:gs>
              <a:gs pos="77500">
                <a:srgbClr val="E6D78A"/>
              </a:gs>
              <a:gs pos="85000">
                <a:srgbClr val="C7AC4C"/>
              </a:gs>
              <a:gs pos="94000">
                <a:srgbClr val="E6D78A"/>
              </a:gs>
              <a:gs pos="100000">
                <a:srgbClr val="E6DCAC"/>
              </a:gs>
            </a:gsLst>
            <a:lin ang="0" scaled="1"/>
          </a:gradFill>
          <a:ln w="9525">
            <a:solidFill>
              <a:schemeClr val="tx1"/>
            </a:solidFill>
            <a:round/>
            <a:headEnd/>
            <a:tailEnd/>
          </a:ln>
          <a:effectLst/>
        </p:spPr>
        <p:txBody>
          <a:bodyPr>
            <a:prstTxWarp prst="textNoShape">
              <a:avLst/>
            </a:prstTxWarp>
          </a:bodyPr>
          <a:lstStyle/>
          <a:p>
            <a:endParaRPr lang="en-US"/>
          </a:p>
        </p:txBody>
      </p:sp>
      <p:sp>
        <p:nvSpPr>
          <p:cNvPr id="281605" name="Rectangle 5"/>
          <p:cNvSpPr>
            <a:spLocks noChangeArrowheads="1"/>
          </p:cNvSpPr>
          <p:nvPr/>
        </p:nvSpPr>
        <p:spPr bwMode="auto">
          <a:xfrm>
            <a:off x="7280275" y="2801938"/>
            <a:ext cx="157163" cy="1766887"/>
          </a:xfrm>
          <a:prstGeom prst="rect">
            <a:avLst/>
          </a:prstGeom>
          <a:gradFill rotWithShape="1">
            <a:gsLst>
              <a:gs pos="0">
                <a:srgbClr val="3399FF"/>
              </a:gs>
              <a:gs pos="8000">
                <a:srgbClr val="00CCCC"/>
              </a:gs>
              <a:gs pos="23500">
                <a:srgbClr val="9999FF"/>
              </a:gs>
              <a:gs pos="30001">
                <a:srgbClr val="2E6792"/>
              </a:gs>
              <a:gs pos="35501">
                <a:srgbClr val="3333CC"/>
              </a:gs>
              <a:gs pos="40500">
                <a:srgbClr val="1170FF"/>
              </a:gs>
              <a:gs pos="50000">
                <a:srgbClr val="006699"/>
              </a:gs>
              <a:gs pos="59500">
                <a:srgbClr val="1170FF"/>
              </a:gs>
              <a:gs pos="64500">
                <a:srgbClr val="3333CC"/>
              </a:gs>
              <a:gs pos="70000">
                <a:srgbClr val="2E6792"/>
              </a:gs>
              <a:gs pos="76500">
                <a:srgbClr val="9999FF"/>
              </a:gs>
              <a:gs pos="92000">
                <a:srgbClr val="00CCCC"/>
              </a:gs>
              <a:gs pos="100000">
                <a:srgbClr val="3399FF"/>
              </a:gs>
            </a:gsLst>
            <a:lin ang="0" scaled="1"/>
          </a:gradFill>
          <a:ln w="9525">
            <a:noFill/>
            <a:miter lim="800000"/>
            <a:headEnd/>
            <a:tailEnd/>
          </a:ln>
          <a:effectLst/>
        </p:spPr>
        <p:txBody>
          <a:bodyPr wrap="none" anchor="ctr">
            <a:prstTxWarp prst="textNoShape">
              <a:avLst/>
            </a:prstTxWarp>
          </a:bodyPr>
          <a:lstStyle/>
          <a:p>
            <a:endParaRPr lang="en-US"/>
          </a:p>
        </p:txBody>
      </p:sp>
      <p:sp>
        <p:nvSpPr>
          <p:cNvPr id="281606" name="Freeform 6"/>
          <p:cNvSpPr>
            <a:spLocks/>
          </p:cNvSpPr>
          <p:nvPr/>
        </p:nvSpPr>
        <p:spPr bwMode="auto">
          <a:xfrm>
            <a:off x="1331913" y="1679575"/>
            <a:ext cx="1676400" cy="4210050"/>
          </a:xfrm>
          <a:custGeom>
            <a:avLst/>
            <a:gdLst/>
            <a:ahLst/>
            <a:cxnLst>
              <a:cxn ang="0">
                <a:pos x="710" y="2486"/>
              </a:cxn>
              <a:cxn ang="0">
                <a:pos x="1006" y="2486"/>
              </a:cxn>
              <a:cxn ang="0">
                <a:pos x="1006" y="0"/>
              </a:cxn>
              <a:cxn ang="0">
                <a:pos x="7" y="0"/>
              </a:cxn>
              <a:cxn ang="0">
                <a:pos x="0" y="654"/>
              </a:cxn>
              <a:cxn ang="0">
                <a:pos x="394" y="654"/>
              </a:cxn>
              <a:cxn ang="0">
                <a:pos x="410" y="1700"/>
              </a:cxn>
              <a:cxn ang="0">
                <a:pos x="24" y="1698"/>
              </a:cxn>
              <a:cxn ang="0">
                <a:pos x="10" y="2483"/>
              </a:cxn>
              <a:cxn ang="0">
                <a:pos x="471" y="2483"/>
              </a:cxn>
              <a:cxn ang="0">
                <a:pos x="471" y="215"/>
              </a:cxn>
              <a:cxn ang="0">
                <a:pos x="710" y="215"/>
              </a:cxn>
              <a:cxn ang="0">
                <a:pos x="710" y="2486"/>
              </a:cxn>
            </a:cxnLst>
            <a:rect l="0" t="0" r="r" b="b"/>
            <a:pathLst>
              <a:path w="1006" h="2486">
                <a:moveTo>
                  <a:pt x="710" y="2486"/>
                </a:moveTo>
                <a:lnTo>
                  <a:pt x="1006" y="2486"/>
                </a:lnTo>
                <a:lnTo>
                  <a:pt x="1006" y="0"/>
                </a:lnTo>
                <a:lnTo>
                  <a:pt x="7" y="0"/>
                </a:lnTo>
                <a:lnTo>
                  <a:pt x="0" y="654"/>
                </a:lnTo>
                <a:lnTo>
                  <a:pt x="394" y="654"/>
                </a:lnTo>
                <a:lnTo>
                  <a:pt x="410" y="1700"/>
                </a:lnTo>
                <a:lnTo>
                  <a:pt x="24" y="1698"/>
                </a:lnTo>
                <a:lnTo>
                  <a:pt x="10" y="2483"/>
                </a:lnTo>
                <a:lnTo>
                  <a:pt x="471" y="2483"/>
                </a:lnTo>
                <a:lnTo>
                  <a:pt x="471" y="215"/>
                </a:lnTo>
                <a:lnTo>
                  <a:pt x="710" y="215"/>
                </a:lnTo>
                <a:lnTo>
                  <a:pt x="710" y="2486"/>
                </a:lnTo>
                <a:close/>
              </a:path>
            </a:pathLst>
          </a:custGeom>
          <a:gradFill rotWithShape="1">
            <a:gsLst>
              <a:gs pos="0">
                <a:srgbClr val="E6DCAC"/>
              </a:gs>
              <a:gs pos="6000">
                <a:srgbClr val="E6D78A"/>
              </a:gs>
              <a:gs pos="15000">
                <a:srgbClr val="C7AC4C"/>
              </a:gs>
              <a:gs pos="22500">
                <a:srgbClr val="E6D78A"/>
              </a:gs>
              <a:gs pos="38500">
                <a:srgbClr val="C7AC4C"/>
              </a:gs>
              <a:gs pos="50000">
                <a:srgbClr val="E6DCAC"/>
              </a:gs>
              <a:gs pos="61500">
                <a:srgbClr val="C7AC4C"/>
              </a:gs>
              <a:gs pos="77500">
                <a:srgbClr val="E6D78A"/>
              </a:gs>
              <a:gs pos="85000">
                <a:srgbClr val="C7AC4C"/>
              </a:gs>
              <a:gs pos="94000">
                <a:srgbClr val="E6D78A"/>
              </a:gs>
              <a:gs pos="100000">
                <a:srgbClr val="E6DCAC"/>
              </a:gs>
            </a:gsLst>
            <a:lin ang="0" scaled="1"/>
          </a:gradFill>
          <a:ln w="9525"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1607" name="Rectangle 7"/>
          <p:cNvSpPr>
            <a:spLocks noChangeArrowheads="1"/>
          </p:cNvSpPr>
          <p:nvPr/>
        </p:nvSpPr>
        <p:spPr bwMode="auto">
          <a:xfrm flipH="1">
            <a:off x="1738313" y="2781300"/>
            <a:ext cx="266700" cy="1765300"/>
          </a:xfrm>
          <a:prstGeom prst="rect">
            <a:avLst/>
          </a:prstGeom>
          <a:gradFill rotWithShape="1">
            <a:gsLst>
              <a:gs pos="0">
                <a:srgbClr val="FFFFFF"/>
              </a:gs>
              <a:gs pos="3501">
                <a:srgbClr val="E6E6E6"/>
              </a:gs>
              <a:gs pos="16000">
                <a:srgbClr val="7D8496"/>
              </a:gs>
              <a:gs pos="23500">
                <a:srgbClr val="E6E6E6"/>
              </a:gs>
              <a:gs pos="42501">
                <a:srgbClr val="7D8496"/>
              </a:gs>
              <a:gs pos="50000">
                <a:srgbClr val="E6E6E6"/>
              </a:gs>
              <a:gs pos="57500">
                <a:srgbClr val="7D8496"/>
              </a:gs>
              <a:gs pos="76500">
                <a:srgbClr val="E6E6E6"/>
              </a:gs>
              <a:gs pos="84000">
                <a:srgbClr val="7D8496"/>
              </a:gs>
              <a:gs pos="96500">
                <a:srgbClr val="E6E6E6"/>
              </a:gs>
              <a:gs pos="100000">
                <a:srgbClr val="FFFF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281608" name="Line 8"/>
          <p:cNvSpPr>
            <a:spLocks noChangeShapeType="1"/>
          </p:cNvSpPr>
          <p:nvPr/>
        </p:nvSpPr>
        <p:spPr bwMode="auto">
          <a:xfrm flipH="1">
            <a:off x="3098800" y="1755775"/>
            <a:ext cx="0" cy="4214813"/>
          </a:xfrm>
          <a:prstGeom prst="line">
            <a:avLst/>
          </a:prstGeom>
          <a:noFill/>
          <a:ln w="19050">
            <a:solidFill>
              <a:srgbClr val="5F5F5F"/>
            </a:solidFill>
            <a:prstDash val="lgDashDotDot"/>
            <a:round/>
            <a:headEnd/>
            <a:tailEnd/>
          </a:ln>
          <a:effectLst/>
        </p:spPr>
        <p:txBody>
          <a:bodyPr>
            <a:prstTxWarp prst="textNoShape">
              <a:avLst/>
            </a:prstTxWarp>
          </a:bodyPr>
          <a:lstStyle/>
          <a:p>
            <a:endParaRPr lang="en-US"/>
          </a:p>
        </p:txBody>
      </p:sp>
      <p:grpSp>
        <p:nvGrpSpPr>
          <p:cNvPr id="2" name="Group 9"/>
          <p:cNvGrpSpPr>
            <a:grpSpLocks/>
          </p:cNvGrpSpPr>
          <p:nvPr/>
        </p:nvGrpSpPr>
        <p:grpSpPr bwMode="auto">
          <a:xfrm>
            <a:off x="2863850" y="3417888"/>
            <a:ext cx="546100" cy="814387"/>
            <a:chOff x="2321" y="3572"/>
            <a:chExt cx="328" cy="480"/>
          </a:xfrm>
        </p:grpSpPr>
        <p:sp>
          <p:nvSpPr>
            <p:cNvPr id="281610" name="Text Box 10"/>
            <p:cNvSpPr txBox="1">
              <a:spLocks noChangeArrowheads="1"/>
            </p:cNvSpPr>
            <p:nvPr/>
          </p:nvSpPr>
          <p:spPr bwMode="auto">
            <a:xfrm>
              <a:off x="2321" y="3572"/>
              <a:ext cx="326" cy="398"/>
            </a:xfrm>
            <a:prstGeom prst="rect">
              <a:avLst/>
            </a:prstGeom>
            <a:noFill/>
            <a:ln w="9525">
              <a:noFill/>
              <a:miter lim="800000"/>
              <a:headEnd/>
              <a:tailEnd/>
            </a:ln>
            <a:effectLst/>
          </p:spPr>
          <p:txBody>
            <a:bodyPr wrap="none" lIns="96650" tIns="48325" rIns="96650" bIns="48325">
              <a:prstTxWarp prst="textNoShape">
                <a:avLst/>
              </a:prstTxWarp>
              <a:spAutoFit/>
            </a:bodyPr>
            <a:lstStyle/>
            <a:p>
              <a:pPr algn="l" defTabSz="966788" eaLnBrk="0" hangingPunct="0"/>
              <a:r>
                <a:rPr lang="en-US" sz="3800">
                  <a:solidFill>
                    <a:srgbClr val="5F5F5F"/>
                  </a:solidFill>
                  <a:latin typeface="Franklin Gothic Book" charset="0"/>
                </a:rPr>
                <a:t>C</a:t>
              </a:r>
            </a:p>
          </p:txBody>
        </p:sp>
        <p:sp>
          <p:nvSpPr>
            <p:cNvPr id="281611" name="Text Box 11"/>
            <p:cNvSpPr txBox="1">
              <a:spLocks noChangeArrowheads="1"/>
            </p:cNvSpPr>
            <p:nvPr/>
          </p:nvSpPr>
          <p:spPr bwMode="auto">
            <a:xfrm>
              <a:off x="2372" y="3654"/>
              <a:ext cx="277" cy="398"/>
            </a:xfrm>
            <a:prstGeom prst="rect">
              <a:avLst/>
            </a:prstGeom>
            <a:noFill/>
            <a:ln w="9525">
              <a:noFill/>
              <a:miter lim="800000"/>
              <a:headEnd/>
              <a:tailEnd/>
            </a:ln>
            <a:effectLst/>
          </p:spPr>
          <p:txBody>
            <a:bodyPr wrap="none" lIns="96650" tIns="48325" rIns="96650" bIns="48325">
              <a:prstTxWarp prst="textNoShape">
                <a:avLst/>
              </a:prstTxWarp>
              <a:spAutoFit/>
            </a:bodyPr>
            <a:lstStyle/>
            <a:p>
              <a:pPr algn="l" defTabSz="966788" eaLnBrk="0" hangingPunct="0"/>
              <a:r>
                <a:rPr lang="en-US" sz="3800">
                  <a:solidFill>
                    <a:srgbClr val="5F5F5F"/>
                  </a:solidFill>
                  <a:latin typeface="Franklin Gothic Book" charset="0"/>
                </a:rPr>
                <a:t>L</a:t>
              </a:r>
            </a:p>
          </p:txBody>
        </p:sp>
      </p:grpSp>
      <p:sp>
        <p:nvSpPr>
          <p:cNvPr id="281612" name="Line 12"/>
          <p:cNvSpPr>
            <a:spLocks noChangeShapeType="1"/>
          </p:cNvSpPr>
          <p:nvPr/>
        </p:nvSpPr>
        <p:spPr bwMode="auto">
          <a:xfrm>
            <a:off x="6183313" y="1654175"/>
            <a:ext cx="0" cy="4292600"/>
          </a:xfrm>
          <a:prstGeom prst="line">
            <a:avLst/>
          </a:prstGeom>
          <a:noFill/>
          <a:ln w="19050">
            <a:solidFill>
              <a:srgbClr val="5F5F5F"/>
            </a:solidFill>
            <a:prstDash val="lgDashDotDot"/>
            <a:round/>
            <a:headEnd/>
            <a:tailEnd/>
          </a:ln>
          <a:effectLst/>
        </p:spPr>
        <p:txBody>
          <a:bodyPr>
            <a:prstTxWarp prst="textNoShape">
              <a:avLst/>
            </a:prstTxWarp>
          </a:bodyPr>
          <a:lstStyle/>
          <a:p>
            <a:endParaRPr lang="en-US"/>
          </a:p>
        </p:txBody>
      </p:sp>
      <p:grpSp>
        <p:nvGrpSpPr>
          <p:cNvPr id="3" name="Group 13"/>
          <p:cNvGrpSpPr>
            <a:grpSpLocks/>
          </p:cNvGrpSpPr>
          <p:nvPr/>
        </p:nvGrpSpPr>
        <p:grpSpPr bwMode="auto">
          <a:xfrm>
            <a:off x="5922963" y="3416300"/>
            <a:ext cx="546100" cy="814388"/>
            <a:chOff x="2321" y="3572"/>
            <a:chExt cx="328" cy="480"/>
          </a:xfrm>
        </p:grpSpPr>
        <p:sp>
          <p:nvSpPr>
            <p:cNvPr id="281614" name="Text Box 14"/>
            <p:cNvSpPr txBox="1">
              <a:spLocks noChangeArrowheads="1"/>
            </p:cNvSpPr>
            <p:nvPr/>
          </p:nvSpPr>
          <p:spPr bwMode="auto">
            <a:xfrm>
              <a:off x="2321" y="3572"/>
              <a:ext cx="326" cy="398"/>
            </a:xfrm>
            <a:prstGeom prst="rect">
              <a:avLst/>
            </a:prstGeom>
            <a:noFill/>
            <a:ln w="9525">
              <a:noFill/>
              <a:miter lim="800000"/>
              <a:headEnd/>
              <a:tailEnd/>
            </a:ln>
            <a:effectLst/>
          </p:spPr>
          <p:txBody>
            <a:bodyPr wrap="none" lIns="96650" tIns="48325" rIns="96650" bIns="48325">
              <a:prstTxWarp prst="textNoShape">
                <a:avLst/>
              </a:prstTxWarp>
              <a:spAutoFit/>
            </a:bodyPr>
            <a:lstStyle/>
            <a:p>
              <a:pPr algn="l" defTabSz="966788" eaLnBrk="0" hangingPunct="0"/>
              <a:r>
                <a:rPr lang="en-US" sz="3800">
                  <a:solidFill>
                    <a:srgbClr val="5F5F5F"/>
                  </a:solidFill>
                  <a:latin typeface="Franklin Gothic Book" charset="0"/>
                </a:rPr>
                <a:t>C</a:t>
              </a:r>
            </a:p>
          </p:txBody>
        </p:sp>
        <p:sp>
          <p:nvSpPr>
            <p:cNvPr id="281615" name="Text Box 15"/>
            <p:cNvSpPr txBox="1">
              <a:spLocks noChangeArrowheads="1"/>
            </p:cNvSpPr>
            <p:nvPr/>
          </p:nvSpPr>
          <p:spPr bwMode="auto">
            <a:xfrm>
              <a:off x="2372" y="3654"/>
              <a:ext cx="277" cy="398"/>
            </a:xfrm>
            <a:prstGeom prst="rect">
              <a:avLst/>
            </a:prstGeom>
            <a:noFill/>
            <a:ln w="9525">
              <a:noFill/>
              <a:miter lim="800000"/>
              <a:headEnd/>
              <a:tailEnd/>
            </a:ln>
            <a:effectLst/>
          </p:spPr>
          <p:txBody>
            <a:bodyPr wrap="none" lIns="96650" tIns="48325" rIns="96650" bIns="48325">
              <a:prstTxWarp prst="textNoShape">
                <a:avLst/>
              </a:prstTxWarp>
              <a:spAutoFit/>
            </a:bodyPr>
            <a:lstStyle/>
            <a:p>
              <a:pPr algn="l" defTabSz="966788" eaLnBrk="0" hangingPunct="0"/>
              <a:r>
                <a:rPr lang="en-US" sz="3800">
                  <a:solidFill>
                    <a:srgbClr val="5F5F5F"/>
                  </a:solidFill>
                  <a:latin typeface="Franklin Gothic Book" charset="0"/>
                </a:rPr>
                <a:t>L</a:t>
              </a:r>
            </a:p>
          </p:txBody>
        </p:sp>
      </p:grpSp>
      <p:grpSp>
        <p:nvGrpSpPr>
          <p:cNvPr id="4" name="Group 16"/>
          <p:cNvGrpSpPr>
            <a:grpSpLocks/>
          </p:cNvGrpSpPr>
          <p:nvPr/>
        </p:nvGrpSpPr>
        <p:grpSpPr bwMode="auto">
          <a:xfrm>
            <a:off x="2014538" y="2846388"/>
            <a:ext cx="176212" cy="1624012"/>
            <a:chOff x="649" y="1940"/>
            <a:chExt cx="106" cy="960"/>
          </a:xfrm>
        </p:grpSpPr>
        <p:sp>
          <p:nvSpPr>
            <p:cNvPr id="281617" name="Line 17"/>
            <p:cNvSpPr>
              <a:spLocks noChangeShapeType="1"/>
            </p:cNvSpPr>
            <p:nvPr/>
          </p:nvSpPr>
          <p:spPr bwMode="auto">
            <a:xfrm flipH="1">
              <a:off x="649" y="194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18" name="Line 18"/>
            <p:cNvSpPr>
              <a:spLocks noChangeShapeType="1"/>
            </p:cNvSpPr>
            <p:nvPr/>
          </p:nvSpPr>
          <p:spPr bwMode="auto">
            <a:xfrm flipH="1">
              <a:off x="649" y="2036"/>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19" name="Line 19"/>
            <p:cNvSpPr>
              <a:spLocks noChangeShapeType="1"/>
            </p:cNvSpPr>
            <p:nvPr/>
          </p:nvSpPr>
          <p:spPr bwMode="auto">
            <a:xfrm flipH="1">
              <a:off x="649" y="2132"/>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0" name="Line 20"/>
            <p:cNvSpPr>
              <a:spLocks noChangeShapeType="1"/>
            </p:cNvSpPr>
            <p:nvPr/>
          </p:nvSpPr>
          <p:spPr bwMode="auto">
            <a:xfrm flipH="1">
              <a:off x="649" y="2228"/>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1" name="Line 21"/>
            <p:cNvSpPr>
              <a:spLocks noChangeShapeType="1"/>
            </p:cNvSpPr>
            <p:nvPr/>
          </p:nvSpPr>
          <p:spPr bwMode="auto">
            <a:xfrm flipH="1">
              <a:off x="649" y="2324"/>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2" name="Line 22"/>
            <p:cNvSpPr>
              <a:spLocks noChangeShapeType="1"/>
            </p:cNvSpPr>
            <p:nvPr/>
          </p:nvSpPr>
          <p:spPr bwMode="auto">
            <a:xfrm flipH="1">
              <a:off x="649" y="242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3" name="Line 23"/>
            <p:cNvSpPr>
              <a:spLocks noChangeShapeType="1"/>
            </p:cNvSpPr>
            <p:nvPr/>
          </p:nvSpPr>
          <p:spPr bwMode="auto">
            <a:xfrm flipH="1">
              <a:off x="649" y="2516"/>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4" name="Line 24"/>
            <p:cNvSpPr>
              <a:spLocks noChangeShapeType="1"/>
            </p:cNvSpPr>
            <p:nvPr/>
          </p:nvSpPr>
          <p:spPr bwMode="auto">
            <a:xfrm flipH="1">
              <a:off x="649" y="2612"/>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5" name="Line 25"/>
            <p:cNvSpPr>
              <a:spLocks noChangeShapeType="1"/>
            </p:cNvSpPr>
            <p:nvPr/>
          </p:nvSpPr>
          <p:spPr bwMode="auto">
            <a:xfrm flipH="1">
              <a:off x="649" y="2708"/>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6" name="Line 26"/>
            <p:cNvSpPr>
              <a:spLocks noChangeShapeType="1"/>
            </p:cNvSpPr>
            <p:nvPr/>
          </p:nvSpPr>
          <p:spPr bwMode="auto">
            <a:xfrm flipH="1">
              <a:off x="649" y="2804"/>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27" name="Line 27"/>
            <p:cNvSpPr>
              <a:spLocks noChangeShapeType="1"/>
            </p:cNvSpPr>
            <p:nvPr/>
          </p:nvSpPr>
          <p:spPr bwMode="auto">
            <a:xfrm flipH="1">
              <a:off x="649" y="290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grpSp>
      <p:sp>
        <p:nvSpPr>
          <p:cNvPr id="281628" name="Rectangle 28"/>
          <p:cNvSpPr>
            <a:spLocks noChangeArrowheads="1"/>
          </p:cNvSpPr>
          <p:nvPr/>
        </p:nvSpPr>
        <p:spPr bwMode="auto">
          <a:xfrm>
            <a:off x="0" y="2790825"/>
            <a:ext cx="1836738" cy="1744663"/>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81630" name="Rectangle 30"/>
          <p:cNvSpPr>
            <a:spLocks noChangeArrowheads="1"/>
          </p:cNvSpPr>
          <p:nvPr/>
        </p:nvSpPr>
        <p:spPr bwMode="auto">
          <a:xfrm>
            <a:off x="0" y="6078538"/>
            <a:ext cx="4313238" cy="665162"/>
          </a:xfrm>
          <a:prstGeom prst="rect">
            <a:avLst/>
          </a:prstGeom>
          <a:solidFill>
            <a:schemeClr val="bg1"/>
          </a:solidFill>
          <a:ln w="12700">
            <a:noFill/>
            <a:miter lim="800000"/>
            <a:headEnd/>
            <a:tailEnd/>
          </a:ln>
          <a:effectLst>
            <a:outerShdw blurRad="63500" dist="71842" dir="2700000" algn="ctr" rotWithShape="0">
              <a:schemeClr val="bg2">
                <a:alpha val="50000"/>
              </a:schemeClr>
            </a:outerShdw>
          </a:effectLst>
        </p:spPr>
        <p:txBody>
          <a:bodyPr lIns="84698" tIns="42349" rIns="84698" bIns="42349">
            <a:prstTxWarp prst="textNoShape">
              <a:avLst/>
            </a:prstTxWarp>
          </a:bodyPr>
          <a:lstStyle/>
          <a:p>
            <a:pPr defTabSz="846138" eaLnBrk="0" hangingPunct="0"/>
            <a:r>
              <a:rPr lang="en-US" b="1" u="sng" dirty="0">
                <a:solidFill>
                  <a:srgbClr val="000099"/>
                </a:solidFill>
                <a:ea typeface="ＭＳ Ｐゴシック" charset="-128"/>
                <a:cs typeface="ＭＳ Ｐゴシック" charset="-128"/>
              </a:rPr>
              <a:t>Isentropic Compression Experiments:</a:t>
            </a:r>
          </a:p>
          <a:p>
            <a:pPr defTabSz="846138" eaLnBrk="0" hangingPunct="0"/>
            <a:r>
              <a:rPr lang="en-US" b="1" dirty="0">
                <a:solidFill>
                  <a:srgbClr val="000099"/>
                </a:solidFill>
                <a:ea typeface="ＭＳ Ｐゴシック" charset="-128"/>
                <a:cs typeface="ＭＳ Ｐゴシック" charset="-128"/>
              </a:rPr>
              <a:t>gradual pressure rise in sample</a:t>
            </a:r>
          </a:p>
        </p:txBody>
      </p:sp>
      <p:sp>
        <p:nvSpPr>
          <p:cNvPr id="281631" name="Rectangle 31"/>
          <p:cNvSpPr>
            <a:spLocks noChangeArrowheads="1"/>
          </p:cNvSpPr>
          <p:nvPr/>
        </p:nvSpPr>
        <p:spPr bwMode="auto">
          <a:xfrm>
            <a:off x="4724400" y="6078538"/>
            <a:ext cx="4313238" cy="665162"/>
          </a:xfrm>
          <a:prstGeom prst="rect">
            <a:avLst/>
          </a:prstGeom>
          <a:solidFill>
            <a:schemeClr val="bg1"/>
          </a:solidFill>
          <a:ln w="12700">
            <a:noFill/>
            <a:miter lim="800000"/>
            <a:headEnd/>
            <a:tailEnd/>
          </a:ln>
          <a:effectLst>
            <a:outerShdw blurRad="63500" dist="71842" dir="2700000" algn="ctr" rotWithShape="0">
              <a:schemeClr val="bg2">
                <a:alpha val="50000"/>
              </a:schemeClr>
            </a:outerShdw>
          </a:effectLst>
        </p:spPr>
        <p:txBody>
          <a:bodyPr lIns="84698" tIns="42349" rIns="84698" bIns="42349">
            <a:prstTxWarp prst="textNoShape">
              <a:avLst/>
            </a:prstTxWarp>
          </a:bodyPr>
          <a:lstStyle/>
          <a:p>
            <a:pPr defTabSz="846138" eaLnBrk="0" hangingPunct="0"/>
            <a:r>
              <a:rPr lang="en-US" b="1" u="sng" dirty="0">
                <a:solidFill>
                  <a:srgbClr val="FF0000"/>
                </a:solidFill>
                <a:ea typeface="ＭＳ Ｐゴシック" charset="-128"/>
                <a:cs typeface="ＭＳ Ｐゴシック" charset="-128"/>
              </a:rPr>
              <a:t>Shock </a:t>
            </a:r>
            <a:r>
              <a:rPr lang="en-US" b="1" u="sng" dirty="0" err="1">
                <a:solidFill>
                  <a:srgbClr val="FF0000"/>
                </a:solidFill>
                <a:ea typeface="ＭＳ Ｐゴシック" charset="-128"/>
                <a:cs typeface="ＭＳ Ｐゴシック" charset="-128"/>
              </a:rPr>
              <a:t>Hugoniot</a:t>
            </a:r>
            <a:r>
              <a:rPr lang="en-US" b="1" u="sng" dirty="0">
                <a:solidFill>
                  <a:srgbClr val="FF0000"/>
                </a:solidFill>
                <a:ea typeface="ＭＳ Ｐゴシック" charset="-128"/>
                <a:cs typeface="ＭＳ Ｐゴシック" charset="-128"/>
              </a:rPr>
              <a:t> Experiments:</a:t>
            </a:r>
          </a:p>
          <a:p>
            <a:pPr defTabSz="846138" eaLnBrk="0" hangingPunct="0"/>
            <a:r>
              <a:rPr lang="en-US" b="1" dirty="0">
                <a:solidFill>
                  <a:srgbClr val="FF0000"/>
                </a:solidFill>
                <a:ea typeface="ＭＳ Ｐゴシック" charset="-128"/>
                <a:cs typeface="ＭＳ Ｐゴシック" charset="-128"/>
              </a:rPr>
              <a:t>shock wave in sample on impact</a:t>
            </a:r>
          </a:p>
        </p:txBody>
      </p:sp>
      <p:sp>
        <p:nvSpPr>
          <p:cNvPr id="281632" name="Rectangle 32"/>
          <p:cNvSpPr>
            <a:spLocks noChangeArrowheads="1"/>
          </p:cNvSpPr>
          <p:nvPr/>
        </p:nvSpPr>
        <p:spPr bwMode="auto">
          <a:xfrm>
            <a:off x="7704138" y="2333625"/>
            <a:ext cx="211137" cy="2670175"/>
          </a:xfrm>
          <a:prstGeom prst="rect">
            <a:avLst/>
          </a:prstGeom>
          <a:gradFill rotWithShape="1">
            <a:gsLst>
              <a:gs pos="0">
                <a:srgbClr val="FFFFFF"/>
              </a:gs>
              <a:gs pos="3501">
                <a:srgbClr val="E6E6E6"/>
              </a:gs>
              <a:gs pos="16000">
                <a:srgbClr val="7D8496"/>
              </a:gs>
              <a:gs pos="23500">
                <a:srgbClr val="E6E6E6"/>
              </a:gs>
              <a:gs pos="42501">
                <a:srgbClr val="7D8496"/>
              </a:gs>
              <a:gs pos="50000">
                <a:srgbClr val="E6E6E6"/>
              </a:gs>
              <a:gs pos="57500">
                <a:srgbClr val="7D8496"/>
              </a:gs>
              <a:gs pos="76500">
                <a:srgbClr val="E6E6E6"/>
              </a:gs>
              <a:gs pos="84000">
                <a:srgbClr val="7D8496"/>
              </a:gs>
              <a:gs pos="96500">
                <a:srgbClr val="E6E6E6"/>
              </a:gs>
              <a:gs pos="100000">
                <a:srgbClr val="FFFFFF"/>
              </a:gs>
            </a:gsLst>
            <a:lin ang="0" scaled="1"/>
          </a:gradFill>
          <a:ln w="9525">
            <a:solidFill>
              <a:schemeClr val="tx1"/>
            </a:solidFill>
            <a:miter lim="800000"/>
            <a:headEnd/>
            <a:tailEnd/>
          </a:ln>
          <a:effectLst/>
        </p:spPr>
        <p:txBody>
          <a:bodyPr wrap="none" anchor="ctr">
            <a:prstTxWarp prst="textNoShape">
              <a:avLst/>
            </a:prstTxWarp>
          </a:bodyPr>
          <a:lstStyle/>
          <a:p>
            <a:endParaRPr lang="en-US"/>
          </a:p>
        </p:txBody>
      </p:sp>
      <p:sp>
        <p:nvSpPr>
          <p:cNvPr id="281633" name="AutoShape 33"/>
          <p:cNvSpPr>
            <a:spLocks/>
          </p:cNvSpPr>
          <p:nvPr/>
        </p:nvSpPr>
        <p:spPr bwMode="auto">
          <a:xfrm>
            <a:off x="101600" y="1727200"/>
            <a:ext cx="1033463" cy="301625"/>
          </a:xfrm>
          <a:prstGeom prst="callout1">
            <a:avLst>
              <a:gd name="adj1" fmla="val 37894"/>
              <a:gd name="adj2" fmla="val 107375"/>
              <a:gd name="adj3" fmla="val 455792"/>
              <a:gd name="adj4" fmla="val 169583"/>
            </a:avLst>
          </a:prstGeom>
          <a:noFill/>
          <a:ln w="12700">
            <a:solidFill>
              <a:schemeClr val="tx1"/>
            </a:solidFill>
            <a:miter lim="800000"/>
            <a:headEnd/>
            <a:tailEnd/>
          </a:ln>
          <a:effectLst/>
        </p:spPr>
        <p:txBody>
          <a:bodyPr lIns="0" tIns="0" rIns="0" bIns="0">
            <a:prstTxWarp prst="textNoShape">
              <a:avLst/>
            </a:prstTxWarp>
            <a:spAutoFit/>
          </a:bodyPr>
          <a:lstStyle/>
          <a:p>
            <a:pPr algn="r" defTabSz="966788" eaLnBrk="0" hangingPunct="0"/>
            <a:r>
              <a:rPr lang="en-US" sz="1900" b="1">
                <a:solidFill>
                  <a:srgbClr val="000066"/>
                </a:solidFill>
                <a:latin typeface="Tahoma" charset="0"/>
              </a:rPr>
              <a:t>Sample</a:t>
            </a:r>
          </a:p>
        </p:txBody>
      </p:sp>
      <p:sp>
        <p:nvSpPr>
          <p:cNvPr id="281634" name="AutoShape 34"/>
          <p:cNvSpPr>
            <a:spLocks/>
          </p:cNvSpPr>
          <p:nvPr/>
        </p:nvSpPr>
        <p:spPr bwMode="auto">
          <a:xfrm>
            <a:off x="8096250" y="1725613"/>
            <a:ext cx="1020763" cy="301625"/>
          </a:xfrm>
          <a:prstGeom prst="callout1">
            <a:avLst>
              <a:gd name="adj1" fmla="val 37894"/>
              <a:gd name="adj2" fmla="val -7463"/>
              <a:gd name="adj3" fmla="val 235264"/>
              <a:gd name="adj4" fmla="val -27370"/>
            </a:avLst>
          </a:prstGeom>
          <a:noFill/>
          <a:ln w="12700">
            <a:solidFill>
              <a:schemeClr val="tx1"/>
            </a:solidFill>
            <a:miter lim="800000"/>
            <a:headEnd/>
            <a:tailEnd/>
          </a:ln>
          <a:effectLst/>
        </p:spPr>
        <p:txBody>
          <a:bodyPr lIns="0" tIns="0" rIns="0" bIns="0">
            <a:prstTxWarp prst="textNoShape">
              <a:avLst/>
            </a:prstTxWarp>
            <a:spAutoFit/>
          </a:bodyPr>
          <a:lstStyle/>
          <a:p>
            <a:pPr algn="l" defTabSz="966788" eaLnBrk="0" hangingPunct="0"/>
            <a:r>
              <a:rPr lang="en-US" sz="1900" b="1">
                <a:solidFill>
                  <a:srgbClr val="000066"/>
                </a:solidFill>
                <a:latin typeface="Tahoma" charset="0"/>
              </a:rPr>
              <a:t>Sample</a:t>
            </a:r>
          </a:p>
        </p:txBody>
      </p:sp>
      <p:grpSp>
        <p:nvGrpSpPr>
          <p:cNvPr id="6" name="Group 35"/>
          <p:cNvGrpSpPr>
            <a:grpSpLocks/>
          </p:cNvGrpSpPr>
          <p:nvPr/>
        </p:nvGrpSpPr>
        <p:grpSpPr bwMode="auto">
          <a:xfrm flipH="1">
            <a:off x="7102475" y="2868613"/>
            <a:ext cx="177800" cy="1625600"/>
            <a:chOff x="649" y="1940"/>
            <a:chExt cx="106" cy="960"/>
          </a:xfrm>
        </p:grpSpPr>
        <p:sp>
          <p:nvSpPr>
            <p:cNvPr id="281636" name="Line 36"/>
            <p:cNvSpPr>
              <a:spLocks noChangeShapeType="1"/>
            </p:cNvSpPr>
            <p:nvPr/>
          </p:nvSpPr>
          <p:spPr bwMode="auto">
            <a:xfrm flipH="1">
              <a:off x="649" y="194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37" name="Line 37"/>
            <p:cNvSpPr>
              <a:spLocks noChangeShapeType="1"/>
            </p:cNvSpPr>
            <p:nvPr/>
          </p:nvSpPr>
          <p:spPr bwMode="auto">
            <a:xfrm flipH="1">
              <a:off x="649" y="2036"/>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38" name="Line 38"/>
            <p:cNvSpPr>
              <a:spLocks noChangeShapeType="1"/>
            </p:cNvSpPr>
            <p:nvPr/>
          </p:nvSpPr>
          <p:spPr bwMode="auto">
            <a:xfrm flipH="1">
              <a:off x="649" y="2132"/>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39" name="Line 39"/>
            <p:cNvSpPr>
              <a:spLocks noChangeShapeType="1"/>
            </p:cNvSpPr>
            <p:nvPr/>
          </p:nvSpPr>
          <p:spPr bwMode="auto">
            <a:xfrm flipH="1">
              <a:off x="649" y="2228"/>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0" name="Line 40"/>
            <p:cNvSpPr>
              <a:spLocks noChangeShapeType="1"/>
            </p:cNvSpPr>
            <p:nvPr/>
          </p:nvSpPr>
          <p:spPr bwMode="auto">
            <a:xfrm flipH="1">
              <a:off x="649" y="2324"/>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1" name="Line 41"/>
            <p:cNvSpPr>
              <a:spLocks noChangeShapeType="1"/>
            </p:cNvSpPr>
            <p:nvPr/>
          </p:nvSpPr>
          <p:spPr bwMode="auto">
            <a:xfrm flipH="1">
              <a:off x="649" y="242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2" name="Line 42"/>
            <p:cNvSpPr>
              <a:spLocks noChangeShapeType="1"/>
            </p:cNvSpPr>
            <p:nvPr/>
          </p:nvSpPr>
          <p:spPr bwMode="auto">
            <a:xfrm flipH="1">
              <a:off x="649" y="2516"/>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3" name="Line 43"/>
            <p:cNvSpPr>
              <a:spLocks noChangeShapeType="1"/>
            </p:cNvSpPr>
            <p:nvPr/>
          </p:nvSpPr>
          <p:spPr bwMode="auto">
            <a:xfrm flipH="1">
              <a:off x="649" y="2612"/>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4" name="Line 44"/>
            <p:cNvSpPr>
              <a:spLocks noChangeShapeType="1"/>
            </p:cNvSpPr>
            <p:nvPr/>
          </p:nvSpPr>
          <p:spPr bwMode="auto">
            <a:xfrm flipH="1">
              <a:off x="649" y="2708"/>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5" name="Line 45"/>
            <p:cNvSpPr>
              <a:spLocks noChangeShapeType="1"/>
            </p:cNvSpPr>
            <p:nvPr/>
          </p:nvSpPr>
          <p:spPr bwMode="auto">
            <a:xfrm flipH="1">
              <a:off x="649" y="2804"/>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sp>
          <p:nvSpPr>
            <p:cNvPr id="281646" name="Line 46"/>
            <p:cNvSpPr>
              <a:spLocks noChangeShapeType="1"/>
            </p:cNvSpPr>
            <p:nvPr/>
          </p:nvSpPr>
          <p:spPr bwMode="auto">
            <a:xfrm flipH="1">
              <a:off x="649" y="2900"/>
              <a:ext cx="106" cy="0"/>
            </a:xfrm>
            <a:prstGeom prst="line">
              <a:avLst/>
            </a:prstGeom>
            <a:noFill/>
            <a:ln w="38100">
              <a:solidFill>
                <a:srgbClr val="0000CC"/>
              </a:solidFill>
              <a:round/>
              <a:headEnd/>
              <a:tailEnd type="triangle" w="med" len="med"/>
            </a:ln>
            <a:effectLst/>
          </p:spPr>
          <p:txBody>
            <a:bodyPr>
              <a:prstTxWarp prst="textNoShape">
                <a:avLst/>
              </a:prstTxWarp>
            </a:bodyPr>
            <a:lstStyle/>
            <a:p>
              <a:endParaRPr lang="en-US"/>
            </a:p>
          </p:txBody>
        </p:sp>
      </p:grpSp>
      <p:sp>
        <p:nvSpPr>
          <p:cNvPr id="281647" name="Rectangle 47"/>
          <p:cNvSpPr>
            <a:spLocks noChangeArrowheads="1"/>
          </p:cNvSpPr>
          <p:nvPr/>
        </p:nvSpPr>
        <p:spPr bwMode="auto">
          <a:xfrm>
            <a:off x="7927975" y="2493963"/>
            <a:ext cx="1216025" cy="2336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81648" name="AutoShape 48"/>
          <p:cNvSpPr>
            <a:spLocks/>
          </p:cNvSpPr>
          <p:nvPr/>
        </p:nvSpPr>
        <p:spPr bwMode="auto">
          <a:xfrm>
            <a:off x="7559675" y="968375"/>
            <a:ext cx="1333500" cy="301625"/>
          </a:xfrm>
          <a:prstGeom prst="callout1">
            <a:avLst>
              <a:gd name="adj1" fmla="val 37894"/>
              <a:gd name="adj2" fmla="val -5713"/>
              <a:gd name="adj3" fmla="val 612630"/>
              <a:gd name="adj4" fmla="val -12736"/>
            </a:avLst>
          </a:prstGeom>
          <a:noFill/>
          <a:ln w="12700">
            <a:solidFill>
              <a:schemeClr val="tx1"/>
            </a:solidFill>
            <a:miter lim="800000"/>
            <a:headEnd/>
            <a:tailEnd/>
          </a:ln>
          <a:effectLst/>
        </p:spPr>
        <p:txBody>
          <a:bodyPr lIns="0" tIns="0" rIns="0" bIns="0">
            <a:prstTxWarp prst="textNoShape">
              <a:avLst/>
            </a:prstTxWarp>
            <a:spAutoFit/>
          </a:bodyPr>
          <a:lstStyle/>
          <a:p>
            <a:pPr algn="l" defTabSz="966788" eaLnBrk="0" hangingPunct="0"/>
            <a:r>
              <a:rPr lang="en-US" sz="1900" b="1">
                <a:solidFill>
                  <a:srgbClr val="000066"/>
                </a:solidFill>
                <a:latin typeface="Tahoma" charset="0"/>
              </a:rPr>
              <a:t>Flyer Plate</a:t>
            </a:r>
          </a:p>
        </p:txBody>
      </p:sp>
      <p:sp>
        <p:nvSpPr>
          <p:cNvPr id="281649" name="Freeform 49"/>
          <p:cNvSpPr>
            <a:spLocks/>
          </p:cNvSpPr>
          <p:nvPr/>
        </p:nvSpPr>
        <p:spPr bwMode="auto">
          <a:xfrm>
            <a:off x="2028825" y="1925638"/>
            <a:ext cx="46038" cy="3421062"/>
          </a:xfrm>
          <a:custGeom>
            <a:avLst/>
            <a:gdLst/>
            <a:ahLst/>
            <a:cxnLst>
              <a:cxn ang="0">
                <a:pos x="28" y="0"/>
              </a:cxn>
              <a:cxn ang="0">
                <a:pos x="0" y="2020"/>
              </a:cxn>
            </a:cxnLst>
            <a:rect l="0" t="0" r="r" b="b"/>
            <a:pathLst>
              <a:path w="28" h="2020">
                <a:moveTo>
                  <a:pt x="28" y="0"/>
                </a:moveTo>
                <a:lnTo>
                  <a:pt x="0" y="2020"/>
                </a:lnTo>
              </a:path>
            </a:pathLst>
          </a:custGeom>
          <a:noFill/>
          <a:ln w="101600" cap="flat" cmpd="sng">
            <a:solidFill>
              <a:srgbClr val="CC0099">
                <a:alpha val="64000"/>
              </a:srgbClr>
            </a:solidFill>
            <a:prstDash val="solid"/>
            <a:round/>
            <a:headEnd type="none" w="med" len="med"/>
            <a:tailEnd type="none" w="med" len="med"/>
          </a:ln>
          <a:effectLst/>
        </p:spPr>
        <p:txBody>
          <a:bodyPr>
            <a:prstTxWarp prst="textNoShape">
              <a:avLst/>
            </a:prstTxWarp>
          </a:bodyPr>
          <a:lstStyle/>
          <a:p>
            <a:endParaRPr lang="en-US"/>
          </a:p>
        </p:txBody>
      </p:sp>
      <p:sp>
        <p:nvSpPr>
          <p:cNvPr id="281650" name="Freeform 50"/>
          <p:cNvSpPr>
            <a:spLocks/>
          </p:cNvSpPr>
          <p:nvPr/>
        </p:nvSpPr>
        <p:spPr bwMode="auto">
          <a:xfrm>
            <a:off x="2725738" y="1925638"/>
            <a:ext cx="3175" cy="3948112"/>
          </a:xfrm>
          <a:custGeom>
            <a:avLst/>
            <a:gdLst/>
            <a:ahLst/>
            <a:cxnLst>
              <a:cxn ang="0">
                <a:pos x="0" y="2331"/>
              </a:cxn>
              <a:cxn ang="0">
                <a:pos x="2" y="0"/>
              </a:cxn>
            </a:cxnLst>
            <a:rect l="0" t="0" r="r" b="b"/>
            <a:pathLst>
              <a:path w="2" h="2331">
                <a:moveTo>
                  <a:pt x="0" y="2331"/>
                </a:moveTo>
                <a:lnTo>
                  <a:pt x="2" y="0"/>
                </a:lnTo>
              </a:path>
            </a:pathLst>
          </a:custGeom>
          <a:noFill/>
          <a:ln w="101600">
            <a:solidFill>
              <a:srgbClr val="CC0099">
                <a:alpha val="64000"/>
              </a:srgbClr>
            </a:solidFill>
            <a:round/>
            <a:headEnd/>
            <a:tailEnd/>
          </a:ln>
          <a:effectLst/>
        </p:spPr>
        <p:txBody>
          <a:bodyPr>
            <a:prstTxWarp prst="textNoShape">
              <a:avLst/>
            </a:prstTxWarp>
          </a:bodyPr>
          <a:lstStyle/>
          <a:p>
            <a:endParaRPr lang="en-US"/>
          </a:p>
        </p:txBody>
      </p:sp>
      <p:sp>
        <p:nvSpPr>
          <p:cNvPr id="281651" name="Freeform 51"/>
          <p:cNvSpPr>
            <a:spLocks/>
          </p:cNvSpPr>
          <p:nvPr/>
        </p:nvSpPr>
        <p:spPr bwMode="auto">
          <a:xfrm>
            <a:off x="2130425" y="1974850"/>
            <a:ext cx="558800" cy="1588"/>
          </a:xfrm>
          <a:custGeom>
            <a:avLst/>
            <a:gdLst/>
            <a:ahLst/>
            <a:cxnLst>
              <a:cxn ang="0">
                <a:pos x="336" y="0"/>
              </a:cxn>
              <a:cxn ang="0">
                <a:pos x="0" y="1"/>
              </a:cxn>
            </a:cxnLst>
            <a:rect l="0" t="0" r="r" b="b"/>
            <a:pathLst>
              <a:path w="336" h="1">
                <a:moveTo>
                  <a:pt x="336" y="0"/>
                </a:moveTo>
                <a:lnTo>
                  <a:pt x="0" y="1"/>
                </a:lnTo>
              </a:path>
            </a:pathLst>
          </a:custGeom>
          <a:noFill/>
          <a:ln w="101600" cap="flat" cmpd="sng">
            <a:solidFill>
              <a:srgbClr val="CC0099">
                <a:alpha val="64000"/>
              </a:srgbClr>
            </a:solidFill>
            <a:prstDash val="solid"/>
            <a:round/>
            <a:headEnd type="none" w="med" len="med"/>
            <a:tailEnd type="none" w="med" len="med"/>
          </a:ln>
          <a:effectLst/>
        </p:spPr>
        <p:txBody>
          <a:bodyPr>
            <a:prstTxWarp prst="textNoShape">
              <a:avLst/>
            </a:prstTxWarp>
          </a:bodyPr>
          <a:lstStyle/>
          <a:p>
            <a:endParaRPr lang="en-US"/>
          </a:p>
        </p:txBody>
      </p:sp>
      <p:sp>
        <p:nvSpPr>
          <p:cNvPr id="281652" name="Freeform 52"/>
          <p:cNvSpPr>
            <a:spLocks/>
          </p:cNvSpPr>
          <p:nvPr/>
        </p:nvSpPr>
        <p:spPr bwMode="auto">
          <a:xfrm>
            <a:off x="1298575" y="5326063"/>
            <a:ext cx="773113" cy="492125"/>
          </a:xfrm>
          <a:custGeom>
            <a:avLst/>
            <a:gdLst/>
            <a:ahLst/>
            <a:cxnLst>
              <a:cxn ang="0">
                <a:pos x="440" y="0"/>
              </a:cxn>
              <a:cxn ang="0">
                <a:pos x="392" y="203"/>
              </a:cxn>
              <a:cxn ang="0">
                <a:pos x="0" y="290"/>
              </a:cxn>
            </a:cxnLst>
            <a:rect l="0" t="0" r="r" b="b"/>
            <a:pathLst>
              <a:path w="465" h="290">
                <a:moveTo>
                  <a:pt x="440" y="0"/>
                </a:moveTo>
                <a:cubicBezTo>
                  <a:pt x="432" y="34"/>
                  <a:pt x="465" y="155"/>
                  <a:pt x="392" y="203"/>
                </a:cubicBezTo>
                <a:cubicBezTo>
                  <a:pt x="319" y="251"/>
                  <a:pt x="82" y="272"/>
                  <a:pt x="0" y="290"/>
                </a:cubicBezTo>
              </a:path>
            </a:pathLst>
          </a:custGeom>
          <a:noFill/>
          <a:ln w="101600" cap="flat" cmpd="sng">
            <a:solidFill>
              <a:srgbClr val="CC0099">
                <a:alpha val="64000"/>
              </a:srgbClr>
            </a:solidFill>
            <a:prstDash val="solid"/>
            <a:round/>
            <a:headEnd type="none" w="med" len="med"/>
            <a:tailEnd type="triangle" w="med" len="med"/>
          </a:ln>
          <a:effectLst/>
        </p:spPr>
        <p:txBody>
          <a:bodyPr>
            <a:prstTxWarp prst="textNoShape">
              <a:avLst/>
            </a:prstTxWarp>
          </a:bodyPr>
          <a:lstStyle/>
          <a:p>
            <a:endParaRPr lang="en-US"/>
          </a:p>
        </p:txBody>
      </p:sp>
      <p:sp>
        <p:nvSpPr>
          <p:cNvPr id="281653" name="Freeform 53"/>
          <p:cNvSpPr>
            <a:spLocks/>
          </p:cNvSpPr>
          <p:nvPr/>
        </p:nvSpPr>
        <p:spPr bwMode="auto">
          <a:xfrm>
            <a:off x="7210425" y="1887538"/>
            <a:ext cx="46038" cy="3421062"/>
          </a:xfrm>
          <a:custGeom>
            <a:avLst/>
            <a:gdLst/>
            <a:ahLst/>
            <a:cxnLst>
              <a:cxn ang="0">
                <a:pos x="28" y="0"/>
              </a:cxn>
              <a:cxn ang="0">
                <a:pos x="0" y="2020"/>
              </a:cxn>
            </a:cxnLst>
            <a:rect l="0" t="0" r="r" b="b"/>
            <a:pathLst>
              <a:path w="28" h="2020">
                <a:moveTo>
                  <a:pt x="28" y="0"/>
                </a:moveTo>
                <a:lnTo>
                  <a:pt x="0" y="2020"/>
                </a:lnTo>
              </a:path>
            </a:pathLst>
          </a:custGeom>
          <a:noFill/>
          <a:ln w="101600" cap="flat" cmpd="sng">
            <a:solidFill>
              <a:srgbClr val="CC0099">
                <a:alpha val="64000"/>
              </a:srgbClr>
            </a:solidFill>
            <a:prstDash val="solid"/>
            <a:round/>
            <a:headEnd type="none" w="med" len="med"/>
            <a:tailEnd type="none" w="med" len="med"/>
          </a:ln>
          <a:effectLst/>
        </p:spPr>
        <p:txBody>
          <a:bodyPr>
            <a:prstTxWarp prst="textNoShape">
              <a:avLst/>
            </a:prstTxWarp>
          </a:bodyPr>
          <a:lstStyle/>
          <a:p>
            <a:endParaRPr lang="en-US"/>
          </a:p>
        </p:txBody>
      </p:sp>
      <p:sp>
        <p:nvSpPr>
          <p:cNvPr id="281654" name="Freeform 54"/>
          <p:cNvSpPr>
            <a:spLocks/>
          </p:cNvSpPr>
          <p:nvPr/>
        </p:nvSpPr>
        <p:spPr bwMode="auto">
          <a:xfrm>
            <a:off x="6630988" y="1887538"/>
            <a:ext cx="3175" cy="3948112"/>
          </a:xfrm>
          <a:custGeom>
            <a:avLst/>
            <a:gdLst/>
            <a:ahLst/>
            <a:cxnLst>
              <a:cxn ang="0">
                <a:pos x="0" y="2331"/>
              </a:cxn>
              <a:cxn ang="0">
                <a:pos x="2" y="0"/>
              </a:cxn>
            </a:cxnLst>
            <a:rect l="0" t="0" r="r" b="b"/>
            <a:pathLst>
              <a:path w="2" h="2331">
                <a:moveTo>
                  <a:pt x="0" y="2331"/>
                </a:moveTo>
                <a:lnTo>
                  <a:pt x="2" y="0"/>
                </a:lnTo>
              </a:path>
            </a:pathLst>
          </a:custGeom>
          <a:noFill/>
          <a:ln w="101600">
            <a:solidFill>
              <a:srgbClr val="CC0099">
                <a:alpha val="64000"/>
              </a:srgbClr>
            </a:solidFill>
            <a:round/>
            <a:headEnd/>
            <a:tailEnd/>
          </a:ln>
          <a:effectLst/>
        </p:spPr>
        <p:txBody>
          <a:bodyPr>
            <a:prstTxWarp prst="textNoShape">
              <a:avLst/>
            </a:prstTxWarp>
          </a:bodyPr>
          <a:lstStyle/>
          <a:p>
            <a:endParaRPr lang="en-US"/>
          </a:p>
        </p:txBody>
      </p:sp>
      <p:sp>
        <p:nvSpPr>
          <p:cNvPr id="281655" name="Freeform 55"/>
          <p:cNvSpPr>
            <a:spLocks/>
          </p:cNvSpPr>
          <p:nvPr/>
        </p:nvSpPr>
        <p:spPr bwMode="auto">
          <a:xfrm flipH="1">
            <a:off x="6643688" y="1936750"/>
            <a:ext cx="560387" cy="1588"/>
          </a:xfrm>
          <a:custGeom>
            <a:avLst/>
            <a:gdLst/>
            <a:ahLst/>
            <a:cxnLst>
              <a:cxn ang="0">
                <a:pos x="336" y="0"/>
              </a:cxn>
              <a:cxn ang="0">
                <a:pos x="0" y="1"/>
              </a:cxn>
            </a:cxnLst>
            <a:rect l="0" t="0" r="r" b="b"/>
            <a:pathLst>
              <a:path w="336" h="1">
                <a:moveTo>
                  <a:pt x="336" y="0"/>
                </a:moveTo>
                <a:lnTo>
                  <a:pt x="0" y="1"/>
                </a:lnTo>
              </a:path>
            </a:pathLst>
          </a:custGeom>
          <a:noFill/>
          <a:ln w="101600" cap="flat" cmpd="sng">
            <a:solidFill>
              <a:srgbClr val="CC0099">
                <a:alpha val="64000"/>
              </a:srgbClr>
            </a:solidFill>
            <a:prstDash val="solid"/>
            <a:round/>
            <a:headEnd type="none" w="med" len="med"/>
            <a:tailEnd type="none" w="med" len="med"/>
          </a:ln>
          <a:effectLst/>
        </p:spPr>
        <p:txBody>
          <a:bodyPr>
            <a:prstTxWarp prst="textNoShape">
              <a:avLst/>
            </a:prstTxWarp>
          </a:bodyPr>
          <a:lstStyle/>
          <a:p>
            <a:endParaRPr lang="en-US"/>
          </a:p>
        </p:txBody>
      </p:sp>
      <p:sp>
        <p:nvSpPr>
          <p:cNvPr id="281656" name="Freeform 56"/>
          <p:cNvSpPr>
            <a:spLocks/>
          </p:cNvSpPr>
          <p:nvPr/>
        </p:nvSpPr>
        <p:spPr bwMode="auto">
          <a:xfrm flipH="1">
            <a:off x="7167563" y="5295900"/>
            <a:ext cx="776287" cy="492125"/>
          </a:xfrm>
          <a:custGeom>
            <a:avLst/>
            <a:gdLst/>
            <a:ahLst/>
            <a:cxnLst>
              <a:cxn ang="0">
                <a:pos x="440" y="0"/>
              </a:cxn>
              <a:cxn ang="0">
                <a:pos x="392" y="203"/>
              </a:cxn>
              <a:cxn ang="0">
                <a:pos x="0" y="290"/>
              </a:cxn>
            </a:cxnLst>
            <a:rect l="0" t="0" r="r" b="b"/>
            <a:pathLst>
              <a:path w="465" h="290">
                <a:moveTo>
                  <a:pt x="440" y="0"/>
                </a:moveTo>
                <a:cubicBezTo>
                  <a:pt x="432" y="34"/>
                  <a:pt x="465" y="155"/>
                  <a:pt x="392" y="203"/>
                </a:cubicBezTo>
                <a:cubicBezTo>
                  <a:pt x="319" y="251"/>
                  <a:pt x="82" y="272"/>
                  <a:pt x="0" y="290"/>
                </a:cubicBezTo>
              </a:path>
            </a:pathLst>
          </a:custGeom>
          <a:noFill/>
          <a:ln w="101600" cap="flat" cmpd="sng">
            <a:solidFill>
              <a:srgbClr val="CC0099">
                <a:alpha val="64000"/>
              </a:srgbClr>
            </a:solidFill>
            <a:prstDash val="solid"/>
            <a:round/>
            <a:headEnd type="none" w="med" len="med"/>
            <a:tailEnd type="triangle" w="med" len="med"/>
          </a:ln>
          <a:effectLst/>
        </p:spPr>
        <p:txBody>
          <a:bodyPr>
            <a:prstTxWarp prst="textNoShape">
              <a:avLst/>
            </a:prstTxWarp>
          </a:bodyPr>
          <a:lstStyle/>
          <a:p>
            <a:endParaRPr lang="en-US"/>
          </a:p>
        </p:txBody>
      </p:sp>
      <p:pic>
        <p:nvPicPr>
          <p:cNvPr id="281657" name="Picture 57"/>
          <p:cNvPicPr>
            <a:picLocks noChangeAspect="1" noChangeArrowheads="1"/>
          </p:cNvPicPr>
          <p:nvPr/>
        </p:nvPicPr>
        <p:blipFill>
          <a:blip r:embed="rId3" cstate="email">
            <a:extLst>
              <a:ext uri="{28A0092B-C50C-407E-A947-70E740481C1C}">
                <a14:useLocalDpi xmlns:a14="http://schemas.microsoft.com/office/drawing/2010/main"/>
              </a:ext>
            </a:extLst>
          </a:blip>
          <a:srcRect t="-2597"/>
          <a:stretch>
            <a:fillRect/>
          </a:stretch>
        </p:blipFill>
        <p:spPr bwMode="auto">
          <a:xfrm>
            <a:off x="3681413" y="1398588"/>
            <a:ext cx="1989137" cy="2379662"/>
          </a:xfrm>
          <a:prstGeom prst="rect">
            <a:avLst/>
          </a:prstGeom>
          <a:noFill/>
          <a:ln w="12700">
            <a:noFill/>
            <a:miter lim="800000"/>
            <a:headEnd/>
            <a:tailEnd/>
          </a:ln>
          <a:effectLst>
            <a:outerShdw blurRad="63500" dist="38099" dir="2700000" algn="ctr" rotWithShape="0">
              <a:srgbClr val="000000">
                <a:alpha val="74998"/>
              </a:srgbClr>
            </a:outerShdw>
          </a:effectLst>
        </p:spPr>
      </p:pic>
      <p:sp>
        <p:nvSpPr>
          <p:cNvPr id="281659" name="Rectangle 59"/>
          <p:cNvSpPr>
            <a:spLocks noChangeArrowheads="1"/>
          </p:cNvSpPr>
          <p:nvPr/>
        </p:nvSpPr>
        <p:spPr bwMode="auto">
          <a:xfrm>
            <a:off x="0" y="2476500"/>
            <a:ext cx="1341438" cy="22479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281661" name="Rectangle 61"/>
          <p:cNvSpPr>
            <a:spLocks noChangeArrowheads="1"/>
          </p:cNvSpPr>
          <p:nvPr/>
        </p:nvSpPr>
        <p:spPr bwMode="auto">
          <a:xfrm>
            <a:off x="7858125" y="1992313"/>
            <a:ext cx="1333500" cy="336550"/>
          </a:xfrm>
          <a:prstGeom prst="rect">
            <a:avLst/>
          </a:prstGeom>
          <a:noFill/>
          <a:ln w="9525">
            <a:noFill/>
            <a:miter lim="800000"/>
            <a:headEnd/>
            <a:tailEnd/>
          </a:ln>
          <a:effectLst/>
        </p:spPr>
        <p:txBody>
          <a:bodyPr>
            <a:prstTxWarp prst="textNoShape">
              <a:avLst/>
            </a:prstTxWarp>
            <a:spAutoFit/>
          </a:bodyPr>
          <a:lstStyle/>
          <a:p>
            <a:r>
              <a:rPr lang="en-US" sz="1600">
                <a:solidFill>
                  <a:srgbClr val="0000FF"/>
                </a:solidFill>
              </a:rPr>
              <a:t>P &gt; 10 Mbar</a:t>
            </a:r>
            <a:endParaRPr lang="en-US"/>
          </a:p>
        </p:txBody>
      </p:sp>
      <p:sp>
        <p:nvSpPr>
          <p:cNvPr id="281662" name="Rectangle 62"/>
          <p:cNvSpPr>
            <a:spLocks noChangeArrowheads="1"/>
          </p:cNvSpPr>
          <p:nvPr/>
        </p:nvSpPr>
        <p:spPr bwMode="auto">
          <a:xfrm>
            <a:off x="127000" y="1987550"/>
            <a:ext cx="11842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0000FF"/>
                </a:solidFill>
              </a:rPr>
              <a:t>P &gt; 4 Mbar</a:t>
            </a:r>
            <a:endParaRPr lang="en-US"/>
          </a:p>
        </p:txBody>
      </p:sp>
      <p:sp>
        <p:nvSpPr>
          <p:cNvPr id="281663" name="Rectangle 63"/>
          <p:cNvSpPr>
            <a:spLocks noChangeArrowheads="1"/>
          </p:cNvSpPr>
          <p:nvPr/>
        </p:nvSpPr>
        <p:spPr bwMode="auto">
          <a:xfrm>
            <a:off x="7472363" y="1306513"/>
            <a:ext cx="1562100"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0000FF"/>
                </a:solidFill>
              </a:rPr>
              <a:t>v up to 40 km/s</a:t>
            </a:r>
            <a:endParaRPr lang="en-US"/>
          </a:p>
        </p:txBody>
      </p:sp>
      <p:grpSp>
        <p:nvGrpSpPr>
          <p:cNvPr id="7" name="Group 93"/>
          <p:cNvGrpSpPr>
            <a:grpSpLocks/>
          </p:cNvGrpSpPr>
          <p:nvPr/>
        </p:nvGrpSpPr>
        <p:grpSpPr bwMode="auto">
          <a:xfrm>
            <a:off x="3376613" y="3990975"/>
            <a:ext cx="2338387" cy="2090738"/>
            <a:chOff x="2127" y="2514"/>
            <a:chExt cx="1473" cy="1317"/>
          </a:xfrm>
        </p:grpSpPr>
        <p:sp>
          <p:nvSpPr>
            <p:cNvPr id="281673" name="Rectangle 73"/>
            <p:cNvSpPr>
              <a:spLocks noChangeArrowheads="1"/>
            </p:cNvSpPr>
            <p:nvPr/>
          </p:nvSpPr>
          <p:spPr bwMode="auto">
            <a:xfrm>
              <a:off x="2310" y="2514"/>
              <a:ext cx="1290" cy="1152"/>
            </a:xfrm>
            <a:prstGeom prst="rect">
              <a:avLst/>
            </a:prstGeom>
            <a:solidFill>
              <a:schemeClr val="accent1"/>
            </a:solidFill>
            <a:ln w="9525">
              <a:noFill/>
              <a:miter lim="800000"/>
              <a:headEnd/>
              <a:tailEnd/>
            </a:ln>
            <a:effectLst/>
          </p:spPr>
          <p:txBody>
            <a:bodyPr wrap="none" anchor="ctr">
              <a:prstTxWarp prst="textNoShape">
                <a:avLst/>
              </a:prstTxWarp>
            </a:bodyPr>
            <a:lstStyle/>
            <a:p>
              <a:endParaRPr lang="en-US"/>
            </a:p>
          </p:txBody>
        </p:sp>
        <p:sp>
          <p:nvSpPr>
            <p:cNvPr id="281674" name="Freeform 74"/>
            <p:cNvSpPr>
              <a:spLocks/>
            </p:cNvSpPr>
            <p:nvPr/>
          </p:nvSpPr>
          <p:spPr bwMode="auto">
            <a:xfrm>
              <a:off x="2310" y="3384"/>
              <a:ext cx="1218" cy="270"/>
            </a:xfrm>
            <a:custGeom>
              <a:avLst/>
              <a:gdLst/>
              <a:ahLst/>
              <a:cxnLst>
                <a:cxn ang="0">
                  <a:pos x="0" y="270"/>
                </a:cxn>
                <a:cxn ang="0">
                  <a:pos x="276" y="222"/>
                </a:cxn>
                <a:cxn ang="0">
                  <a:pos x="642" y="144"/>
                </a:cxn>
                <a:cxn ang="0">
                  <a:pos x="1092" y="36"/>
                </a:cxn>
                <a:cxn ang="0">
                  <a:pos x="1218" y="0"/>
                </a:cxn>
              </a:cxnLst>
              <a:rect l="0" t="0" r="r" b="b"/>
              <a:pathLst>
                <a:path w="1218" h="270">
                  <a:moveTo>
                    <a:pt x="0" y="270"/>
                  </a:moveTo>
                  <a:cubicBezTo>
                    <a:pt x="84" y="256"/>
                    <a:pt x="169" y="243"/>
                    <a:pt x="276" y="222"/>
                  </a:cubicBezTo>
                  <a:cubicBezTo>
                    <a:pt x="383" y="201"/>
                    <a:pt x="506" y="175"/>
                    <a:pt x="642" y="144"/>
                  </a:cubicBezTo>
                  <a:cubicBezTo>
                    <a:pt x="778" y="113"/>
                    <a:pt x="996" y="60"/>
                    <a:pt x="1092" y="36"/>
                  </a:cubicBezTo>
                  <a:cubicBezTo>
                    <a:pt x="1188" y="12"/>
                    <a:pt x="1203" y="6"/>
                    <a:pt x="1218" y="0"/>
                  </a:cubicBezTo>
                </a:path>
              </a:pathLst>
            </a:custGeom>
            <a:noFill/>
            <a:ln w="25400" cap="flat" cmpd="sng">
              <a:solidFill>
                <a:srgbClr val="0000FF"/>
              </a:solidFill>
              <a:prstDash val="solid"/>
              <a:round/>
              <a:headEnd/>
              <a:tailEnd/>
            </a:ln>
            <a:effectLst/>
          </p:spPr>
          <p:txBody>
            <a:bodyPr>
              <a:prstTxWarp prst="textNoShape">
                <a:avLst/>
              </a:prstTxWarp>
            </a:bodyPr>
            <a:lstStyle/>
            <a:p>
              <a:endParaRPr lang="en-US"/>
            </a:p>
          </p:txBody>
        </p:sp>
        <p:sp>
          <p:nvSpPr>
            <p:cNvPr id="281675" name="AutoShape 75"/>
            <p:cNvSpPr>
              <a:spLocks noChangeArrowheads="1"/>
            </p:cNvSpPr>
            <p:nvPr/>
          </p:nvSpPr>
          <p:spPr bwMode="auto">
            <a:xfrm>
              <a:off x="2298" y="3612"/>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76" name="AutoShape 76"/>
            <p:cNvSpPr>
              <a:spLocks noChangeArrowheads="1"/>
            </p:cNvSpPr>
            <p:nvPr/>
          </p:nvSpPr>
          <p:spPr bwMode="auto">
            <a:xfrm>
              <a:off x="2418" y="3570"/>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77" name="AutoShape 77"/>
            <p:cNvSpPr>
              <a:spLocks noChangeArrowheads="1"/>
            </p:cNvSpPr>
            <p:nvPr/>
          </p:nvSpPr>
          <p:spPr bwMode="auto">
            <a:xfrm>
              <a:off x="2538" y="3498"/>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78" name="AutoShape 78"/>
            <p:cNvSpPr>
              <a:spLocks noChangeArrowheads="1"/>
            </p:cNvSpPr>
            <p:nvPr/>
          </p:nvSpPr>
          <p:spPr bwMode="auto">
            <a:xfrm>
              <a:off x="2622" y="3396"/>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79" name="AutoShape 79"/>
            <p:cNvSpPr>
              <a:spLocks noChangeArrowheads="1"/>
            </p:cNvSpPr>
            <p:nvPr/>
          </p:nvSpPr>
          <p:spPr bwMode="auto">
            <a:xfrm>
              <a:off x="2682" y="3288"/>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80" name="AutoShape 80"/>
            <p:cNvSpPr>
              <a:spLocks noChangeArrowheads="1"/>
            </p:cNvSpPr>
            <p:nvPr/>
          </p:nvSpPr>
          <p:spPr bwMode="auto">
            <a:xfrm>
              <a:off x="2724" y="3138"/>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81" name="AutoShape 81"/>
            <p:cNvSpPr>
              <a:spLocks noChangeArrowheads="1"/>
            </p:cNvSpPr>
            <p:nvPr/>
          </p:nvSpPr>
          <p:spPr bwMode="auto">
            <a:xfrm>
              <a:off x="2742" y="2970"/>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82" name="AutoShape 82"/>
            <p:cNvSpPr>
              <a:spLocks noChangeArrowheads="1"/>
            </p:cNvSpPr>
            <p:nvPr/>
          </p:nvSpPr>
          <p:spPr bwMode="auto">
            <a:xfrm>
              <a:off x="2760" y="2760"/>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83" name="AutoShape 83"/>
            <p:cNvSpPr>
              <a:spLocks noChangeArrowheads="1"/>
            </p:cNvSpPr>
            <p:nvPr/>
          </p:nvSpPr>
          <p:spPr bwMode="auto">
            <a:xfrm>
              <a:off x="2760" y="2586"/>
              <a:ext cx="56" cy="60"/>
            </a:xfrm>
            <a:prstGeom prst="flowChartConnector">
              <a:avLst/>
            </a:prstGeom>
            <a:solidFill>
              <a:srgbClr val="FF0000"/>
            </a:solidFill>
            <a:ln w="9525">
              <a:solidFill>
                <a:schemeClr val="tx1"/>
              </a:solidFill>
              <a:round/>
              <a:headEnd/>
              <a:tailEnd/>
            </a:ln>
            <a:effectLst/>
          </p:spPr>
          <p:txBody>
            <a:bodyPr wrap="none" anchor="ctr">
              <a:prstTxWarp prst="textNoShape">
                <a:avLst/>
              </a:prstTxWarp>
            </a:bodyPr>
            <a:lstStyle/>
            <a:p>
              <a:endParaRPr lang="en-US"/>
            </a:p>
          </p:txBody>
        </p:sp>
        <p:sp>
          <p:nvSpPr>
            <p:cNvPr id="281685" name="Rectangle 85"/>
            <p:cNvSpPr>
              <a:spLocks noChangeArrowheads="1"/>
            </p:cNvSpPr>
            <p:nvPr/>
          </p:nvSpPr>
          <p:spPr bwMode="auto">
            <a:xfrm>
              <a:off x="3162" y="3444"/>
              <a:ext cx="356" cy="231"/>
            </a:xfrm>
            <a:prstGeom prst="rect">
              <a:avLst/>
            </a:prstGeom>
            <a:noFill/>
            <a:ln w="9525">
              <a:noFill/>
              <a:miter lim="800000"/>
              <a:headEnd/>
              <a:tailEnd/>
            </a:ln>
            <a:effectLst/>
          </p:spPr>
          <p:txBody>
            <a:bodyPr wrap="none">
              <a:prstTxWarp prst="textNoShape">
                <a:avLst/>
              </a:prstTxWarp>
              <a:spAutoFit/>
            </a:bodyPr>
            <a:lstStyle/>
            <a:p>
              <a:r>
                <a:rPr lang="en-US"/>
                <a:t>ICE</a:t>
              </a:r>
            </a:p>
          </p:txBody>
        </p:sp>
        <p:sp>
          <p:nvSpPr>
            <p:cNvPr id="281690" name="Rectangle 90"/>
            <p:cNvSpPr>
              <a:spLocks noChangeArrowheads="1"/>
            </p:cNvSpPr>
            <p:nvPr/>
          </p:nvSpPr>
          <p:spPr bwMode="auto">
            <a:xfrm>
              <a:off x="2902" y="2742"/>
              <a:ext cx="588" cy="231"/>
            </a:xfrm>
            <a:prstGeom prst="rect">
              <a:avLst/>
            </a:prstGeom>
            <a:noFill/>
            <a:ln w="9525">
              <a:noFill/>
              <a:miter lim="800000"/>
              <a:headEnd/>
              <a:tailEnd/>
            </a:ln>
            <a:effectLst/>
          </p:spPr>
          <p:txBody>
            <a:bodyPr wrap="none">
              <a:prstTxWarp prst="textNoShape">
                <a:avLst/>
              </a:prstTxWarp>
              <a:spAutoFit/>
            </a:bodyPr>
            <a:lstStyle/>
            <a:p>
              <a:r>
                <a:rPr lang="en-US"/>
                <a:t>Shocks</a:t>
              </a:r>
            </a:p>
          </p:txBody>
        </p:sp>
        <p:sp>
          <p:nvSpPr>
            <p:cNvPr id="281691" name="Text Box 91"/>
            <p:cNvSpPr txBox="1">
              <a:spLocks noChangeArrowheads="1"/>
            </p:cNvSpPr>
            <p:nvPr/>
          </p:nvSpPr>
          <p:spPr bwMode="auto">
            <a:xfrm>
              <a:off x="2917" y="3581"/>
              <a:ext cx="204" cy="250"/>
            </a:xfrm>
            <a:prstGeom prst="rect">
              <a:avLst/>
            </a:prstGeom>
            <a:noFill/>
            <a:ln w="9525">
              <a:noFill/>
              <a:miter lim="800000"/>
              <a:headEnd/>
              <a:tailEnd/>
            </a:ln>
            <a:effectLst/>
          </p:spPr>
          <p:txBody>
            <a:bodyPr wrap="none">
              <a:prstTxWarp prst="textNoShape">
                <a:avLst/>
              </a:prstTxWarp>
              <a:spAutoFit/>
            </a:bodyPr>
            <a:lstStyle/>
            <a:p>
              <a:r>
                <a:rPr lang="en-US" sz="2000">
                  <a:latin typeface="Symbol" charset="2"/>
                </a:rPr>
                <a:t>r</a:t>
              </a:r>
            </a:p>
          </p:txBody>
        </p:sp>
        <p:sp>
          <p:nvSpPr>
            <p:cNvPr id="281692" name="Text Box 92"/>
            <p:cNvSpPr txBox="1">
              <a:spLocks noChangeArrowheads="1"/>
            </p:cNvSpPr>
            <p:nvPr/>
          </p:nvSpPr>
          <p:spPr bwMode="auto">
            <a:xfrm>
              <a:off x="2127" y="2905"/>
              <a:ext cx="223" cy="250"/>
            </a:xfrm>
            <a:prstGeom prst="rect">
              <a:avLst/>
            </a:prstGeom>
            <a:noFill/>
            <a:ln w="9525">
              <a:noFill/>
              <a:miter lim="800000"/>
              <a:headEnd/>
              <a:tailEnd/>
            </a:ln>
            <a:effectLst/>
          </p:spPr>
          <p:txBody>
            <a:bodyPr wrap="none">
              <a:prstTxWarp prst="textNoShape">
                <a:avLst/>
              </a:prstTxWarp>
              <a:spAutoFit/>
            </a:bodyPr>
            <a:lstStyle/>
            <a:p>
              <a:r>
                <a:rPr lang="en-US" sz="2000"/>
                <a:t>P</a:t>
              </a:r>
            </a:p>
          </p:txBody>
        </p:sp>
      </p:grpSp>
    </p:spTree>
    <p:extLst>
      <p:ext uri="{BB962C8B-B14F-4D97-AF65-F5344CB8AC3E}">
        <p14:creationId xmlns:p14="http://schemas.microsoft.com/office/powerpoint/2010/main" val="244522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1650"/>
                                        </p:tgtEl>
                                        <p:attrNameLst>
                                          <p:attrName>style.visibility</p:attrName>
                                        </p:attrNameLst>
                                      </p:cBhvr>
                                      <p:to>
                                        <p:strVal val="visible"/>
                                      </p:to>
                                    </p:set>
                                    <p:animEffect transition="in" filter="wipe(down)">
                                      <p:cBhvr>
                                        <p:cTn id="7" dur="500"/>
                                        <p:tgtEl>
                                          <p:spTgt spid="28165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1651"/>
                                        </p:tgtEl>
                                        <p:attrNameLst>
                                          <p:attrName>style.visibility</p:attrName>
                                        </p:attrNameLst>
                                      </p:cBhvr>
                                      <p:to>
                                        <p:strVal val="visible"/>
                                      </p:to>
                                    </p:set>
                                    <p:animEffect transition="in" filter="wipe(right)">
                                      <p:cBhvr>
                                        <p:cTn id="11" dur="200"/>
                                        <p:tgtEl>
                                          <p:spTgt spid="281651"/>
                                        </p:tgtEl>
                                      </p:cBhvr>
                                    </p:animEffect>
                                  </p:childTnLst>
                                </p:cTn>
                              </p:par>
                            </p:childTnLst>
                          </p:cTn>
                        </p:par>
                        <p:par>
                          <p:cTn id="12" fill="hold">
                            <p:stCondLst>
                              <p:cond delay="700"/>
                            </p:stCondLst>
                            <p:childTnLst>
                              <p:par>
                                <p:cTn id="13" presetID="22" presetClass="entr" presetSubtype="1" fill="hold" grpId="0" nodeType="afterEffect">
                                  <p:stCondLst>
                                    <p:cond delay="0"/>
                                  </p:stCondLst>
                                  <p:childTnLst>
                                    <p:set>
                                      <p:cBhvr>
                                        <p:cTn id="14" dur="1" fill="hold">
                                          <p:stCondLst>
                                            <p:cond delay="0"/>
                                          </p:stCondLst>
                                        </p:cTn>
                                        <p:tgtEl>
                                          <p:spTgt spid="281649"/>
                                        </p:tgtEl>
                                        <p:attrNameLst>
                                          <p:attrName>style.visibility</p:attrName>
                                        </p:attrNameLst>
                                      </p:cBhvr>
                                      <p:to>
                                        <p:strVal val="visible"/>
                                      </p:to>
                                    </p:set>
                                    <p:animEffect transition="in" filter="wipe(up)">
                                      <p:cBhvr>
                                        <p:cTn id="15" dur="500"/>
                                        <p:tgtEl>
                                          <p:spTgt spid="281649"/>
                                        </p:tgtEl>
                                      </p:cBhvr>
                                    </p:animEffect>
                                  </p:childTnLst>
                                </p:cTn>
                              </p:par>
                            </p:childTnLst>
                          </p:cTn>
                        </p:par>
                        <p:par>
                          <p:cTn id="16" fill="hold">
                            <p:stCondLst>
                              <p:cond delay="1200"/>
                            </p:stCondLst>
                            <p:childTnLst>
                              <p:par>
                                <p:cTn id="17" presetID="22" presetClass="entr" presetSubtype="2" fill="hold" grpId="0" nodeType="afterEffect">
                                  <p:stCondLst>
                                    <p:cond delay="0"/>
                                  </p:stCondLst>
                                  <p:childTnLst>
                                    <p:set>
                                      <p:cBhvr>
                                        <p:cTn id="18" dur="1" fill="hold">
                                          <p:stCondLst>
                                            <p:cond delay="0"/>
                                          </p:stCondLst>
                                        </p:cTn>
                                        <p:tgtEl>
                                          <p:spTgt spid="281652"/>
                                        </p:tgtEl>
                                        <p:attrNameLst>
                                          <p:attrName>style.visibility</p:attrName>
                                        </p:attrNameLst>
                                      </p:cBhvr>
                                      <p:to>
                                        <p:strVal val="visible"/>
                                      </p:to>
                                    </p:set>
                                    <p:animEffect transition="in" filter="wipe(right)">
                                      <p:cBhvr>
                                        <p:cTn id="19" dur="500"/>
                                        <p:tgtEl>
                                          <p:spTgt spid="281652"/>
                                        </p:tgtEl>
                                      </p:cBhvr>
                                    </p:animEffect>
                                  </p:childTnLst>
                                </p:cTn>
                              </p:par>
                            </p:childTnLst>
                          </p:cTn>
                        </p:par>
                        <p:par>
                          <p:cTn id="20" fill="hold">
                            <p:stCondLst>
                              <p:cond delay="1700"/>
                            </p:stCondLst>
                            <p:childTnLst>
                              <p:par>
                                <p:cTn id="21" presetID="10" presetClass="exit" presetSubtype="0" fill="hold" grpId="1" nodeType="afterEffect">
                                  <p:stCondLst>
                                    <p:cond delay="0"/>
                                  </p:stCondLst>
                                  <p:childTnLst>
                                    <p:animEffect transition="out" filter="fade">
                                      <p:cBhvr>
                                        <p:cTn id="22" dur="500"/>
                                        <p:tgtEl>
                                          <p:spTgt spid="281650"/>
                                        </p:tgtEl>
                                      </p:cBhvr>
                                    </p:animEffect>
                                    <p:set>
                                      <p:cBhvr>
                                        <p:cTn id="23" dur="1" fill="hold">
                                          <p:stCondLst>
                                            <p:cond delay="499"/>
                                          </p:stCondLst>
                                        </p:cTn>
                                        <p:tgtEl>
                                          <p:spTgt spid="28165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81651"/>
                                        </p:tgtEl>
                                      </p:cBhvr>
                                    </p:animEffect>
                                    <p:set>
                                      <p:cBhvr>
                                        <p:cTn id="26" dur="1" fill="hold">
                                          <p:stCondLst>
                                            <p:cond delay="499"/>
                                          </p:stCondLst>
                                        </p:cTn>
                                        <p:tgtEl>
                                          <p:spTgt spid="28165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81649"/>
                                        </p:tgtEl>
                                      </p:cBhvr>
                                    </p:animEffect>
                                    <p:set>
                                      <p:cBhvr>
                                        <p:cTn id="29" dur="1" fill="hold">
                                          <p:stCondLst>
                                            <p:cond delay="499"/>
                                          </p:stCondLst>
                                        </p:cTn>
                                        <p:tgtEl>
                                          <p:spTgt spid="28164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81652"/>
                                        </p:tgtEl>
                                      </p:cBhvr>
                                    </p:animEffect>
                                    <p:set>
                                      <p:cBhvr>
                                        <p:cTn id="32" dur="1" fill="hold">
                                          <p:stCondLst>
                                            <p:cond delay="499"/>
                                          </p:stCondLst>
                                        </p:cTn>
                                        <p:tgtEl>
                                          <p:spTgt spid="281652"/>
                                        </p:tgtEl>
                                        <p:attrNameLst>
                                          <p:attrName>style.visibility</p:attrName>
                                        </p:attrNameLst>
                                      </p:cBhvr>
                                      <p:to>
                                        <p:strVal val="hidden"/>
                                      </p:to>
                                    </p:set>
                                  </p:childTnLst>
                                </p:cTn>
                              </p:par>
                            </p:childTnLst>
                          </p:cTn>
                        </p:par>
                        <p:par>
                          <p:cTn id="33" fill="hold">
                            <p:stCondLst>
                              <p:cond delay="2200"/>
                            </p:stCondLst>
                            <p:childTnLst>
                              <p:par>
                                <p:cTn id="34" presetID="9"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1000"/>
                                        <p:tgtEl>
                                          <p:spTgt spid="4"/>
                                        </p:tgtEl>
                                      </p:cBhvr>
                                    </p:animEffect>
                                  </p:childTnLst>
                                </p:cTn>
                              </p:par>
                            </p:childTnLst>
                          </p:cTn>
                        </p:par>
                        <p:par>
                          <p:cTn id="37" fill="hold">
                            <p:stCondLst>
                              <p:cond delay="3200"/>
                            </p:stCondLst>
                            <p:childTnLst>
                              <p:par>
                                <p:cTn id="38" presetID="2" presetClass="exit" presetSubtype="8" fill="hold" nodeType="afterEffect">
                                  <p:stCondLst>
                                    <p:cond delay="0"/>
                                  </p:stCondLst>
                                  <p:childTnLst>
                                    <p:anim calcmode="lin" valueType="num">
                                      <p:cBhvr additive="base">
                                        <p:cTn id="39" dur="7000"/>
                                        <p:tgtEl>
                                          <p:spTgt spid="4"/>
                                        </p:tgtEl>
                                        <p:attrNameLst>
                                          <p:attrName>ppt_x</p:attrName>
                                        </p:attrNameLst>
                                      </p:cBhvr>
                                      <p:tavLst>
                                        <p:tav tm="0">
                                          <p:val>
                                            <p:strVal val="ppt_x"/>
                                          </p:val>
                                        </p:tav>
                                        <p:tav tm="100000">
                                          <p:val>
                                            <p:strVal val="0-ppt_w/2"/>
                                          </p:val>
                                        </p:tav>
                                      </p:tavLst>
                                    </p:anim>
                                    <p:anim calcmode="lin" valueType="num">
                                      <p:cBhvr additive="base">
                                        <p:cTn id="40" dur="7000"/>
                                        <p:tgtEl>
                                          <p:spTgt spid="4"/>
                                        </p:tgtEl>
                                        <p:attrNameLst>
                                          <p:attrName>ppt_y</p:attrName>
                                        </p:attrNameLst>
                                      </p:cBhvr>
                                      <p:tavLst>
                                        <p:tav tm="0">
                                          <p:val>
                                            <p:strVal val="ppt_y"/>
                                          </p:val>
                                        </p:tav>
                                        <p:tav tm="100000">
                                          <p:val>
                                            <p:strVal val="ppt_y"/>
                                          </p:val>
                                        </p:tav>
                                      </p:tavLst>
                                    </p:anim>
                                    <p:set>
                                      <p:cBhvr>
                                        <p:cTn id="41" dur="1" fill="hold">
                                          <p:stCondLst>
                                            <p:cond delay="6999"/>
                                          </p:stCondLst>
                                        </p:cTn>
                                        <p:tgtEl>
                                          <p:spTgt spid="4"/>
                                        </p:tgtEl>
                                        <p:attrNameLst>
                                          <p:attrName>style.visibility</p:attrName>
                                        </p:attrNameLst>
                                      </p:cBhvr>
                                      <p:to>
                                        <p:strVal val="hidden"/>
                                      </p:to>
                                    </p:set>
                                  </p:childTnLst>
                                </p:cTn>
                              </p:par>
                              <p:par>
                                <p:cTn id="42" presetID="9" presetClass="entr" presetSubtype="0" fill="hold" grpId="0" nodeType="withEffect">
                                  <p:stCondLst>
                                    <p:cond delay="0"/>
                                  </p:stCondLst>
                                  <p:childTnLst>
                                    <p:set>
                                      <p:cBhvr>
                                        <p:cTn id="43" dur="1" fill="hold">
                                          <p:stCondLst>
                                            <p:cond delay="0"/>
                                          </p:stCondLst>
                                        </p:cTn>
                                        <p:tgtEl>
                                          <p:spTgt spid="281662"/>
                                        </p:tgtEl>
                                        <p:attrNameLst>
                                          <p:attrName>style.visibility</p:attrName>
                                        </p:attrNameLst>
                                      </p:cBhvr>
                                      <p:to>
                                        <p:strVal val="visible"/>
                                      </p:to>
                                    </p:set>
                                    <p:animEffect transition="in" filter="dissolve">
                                      <p:cBhvr>
                                        <p:cTn id="44" dur="500"/>
                                        <p:tgtEl>
                                          <p:spTgt spid="28166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1604"/>
                                        </p:tgtEl>
                                        <p:attrNameLst>
                                          <p:attrName>style.visibility</p:attrName>
                                        </p:attrNameLst>
                                      </p:cBhvr>
                                      <p:to>
                                        <p:strVal val="visible"/>
                                      </p:to>
                                    </p:set>
                                    <p:animEffect transition="in" filter="fade">
                                      <p:cBhvr>
                                        <p:cTn id="49" dur="500"/>
                                        <p:tgtEl>
                                          <p:spTgt spid="2816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1632"/>
                                        </p:tgtEl>
                                        <p:attrNameLst>
                                          <p:attrName>style.visibility</p:attrName>
                                        </p:attrNameLst>
                                      </p:cBhvr>
                                      <p:to>
                                        <p:strVal val="visible"/>
                                      </p:to>
                                    </p:set>
                                    <p:animEffect transition="in" filter="fade">
                                      <p:cBhvr>
                                        <p:cTn id="52" dur="500"/>
                                        <p:tgtEl>
                                          <p:spTgt spid="2816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1605"/>
                                        </p:tgtEl>
                                        <p:attrNameLst>
                                          <p:attrName>style.visibility</p:attrName>
                                        </p:attrNameLst>
                                      </p:cBhvr>
                                      <p:to>
                                        <p:strVal val="visible"/>
                                      </p:to>
                                    </p:set>
                                    <p:animEffect transition="in" filter="fade">
                                      <p:cBhvr>
                                        <p:cTn id="55" dur="500"/>
                                        <p:tgtEl>
                                          <p:spTgt spid="28160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81612"/>
                                        </p:tgtEl>
                                        <p:attrNameLst>
                                          <p:attrName>style.visibility</p:attrName>
                                        </p:attrNameLst>
                                      </p:cBhvr>
                                      <p:to>
                                        <p:strVal val="visible"/>
                                      </p:to>
                                    </p:set>
                                    <p:animEffect transition="in" filter="fade">
                                      <p:cBhvr>
                                        <p:cTn id="58" dur="500"/>
                                        <p:tgtEl>
                                          <p:spTgt spid="281612"/>
                                        </p:tgtEl>
                                      </p:cBhvr>
                                    </p:animEffect>
                                  </p:childTnLst>
                                </p:cTn>
                              </p:par>
                              <p:par>
                                <p:cTn id="59" presetID="10"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1634"/>
                                        </p:tgtEl>
                                        <p:attrNameLst>
                                          <p:attrName>style.visibility</p:attrName>
                                        </p:attrNameLst>
                                      </p:cBhvr>
                                      <p:to>
                                        <p:strVal val="visible"/>
                                      </p:to>
                                    </p:set>
                                    <p:animEffect transition="in" filter="fade">
                                      <p:cBhvr>
                                        <p:cTn id="64" dur="500"/>
                                        <p:tgtEl>
                                          <p:spTgt spid="28163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1648"/>
                                        </p:tgtEl>
                                        <p:attrNameLst>
                                          <p:attrName>style.visibility</p:attrName>
                                        </p:attrNameLst>
                                      </p:cBhvr>
                                      <p:to>
                                        <p:strVal val="visible"/>
                                      </p:to>
                                    </p:set>
                                    <p:animEffect transition="in" filter="fade">
                                      <p:cBhvr>
                                        <p:cTn id="67" dur="500"/>
                                        <p:tgtEl>
                                          <p:spTgt spid="28164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81654"/>
                                        </p:tgtEl>
                                        <p:attrNameLst>
                                          <p:attrName>style.visibility</p:attrName>
                                        </p:attrNameLst>
                                      </p:cBhvr>
                                      <p:to>
                                        <p:strVal val="visible"/>
                                      </p:to>
                                    </p:set>
                                    <p:animEffect transition="in" filter="wipe(down)">
                                      <p:cBhvr>
                                        <p:cTn id="72" dur="500"/>
                                        <p:tgtEl>
                                          <p:spTgt spid="281654"/>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81655"/>
                                        </p:tgtEl>
                                        <p:attrNameLst>
                                          <p:attrName>style.visibility</p:attrName>
                                        </p:attrNameLst>
                                      </p:cBhvr>
                                      <p:to>
                                        <p:strVal val="visible"/>
                                      </p:to>
                                    </p:set>
                                    <p:animEffect transition="in" filter="wipe(left)">
                                      <p:cBhvr>
                                        <p:cTn id="76" dur="200"/>
                                        <p:tgtEl>
                                          <p:spTgt spid="281655"/>
                                        </p:tgtEl>
                                      </p:cBhvr>
                                    </p:animEffect>
                                  </p:childTnLst>
                                </p:cTn>
                              </p:par>
                            </p:childTnLst>
                          </p:cTn>
                        </p:par>
                        <p:par>
                          <p:cTn id="77" fill="hold">
                            <p:stCondLst>
                              <p:cond delay="700"/>
                            </p:stCondLst>
                            <p:childTnLst>
                              <p:par>
                                <p:cTn id="78" presetID="22" presetClass="entr" presetSubtype="1" fill="hold" grpId="0" nodeType="afterEffect">
                                  <p:stCondLst>
                                    <p:cond delay="0"/>
                                  </p:stCondLst>
                                  <p:childTnLst>
                                    <p:set>
                                      <p:cBhvr>
                                        <p:cTn id="79" dur="1" fill="hold">
                                          <p:stCondLst>
                                            <p:cond delay="0"/>
                                          </p:stCondLst>
                                        </p:cTn>
                                        <p:tgtEl>
                                          <p:spTgt spid="281653"/>
                                        </p:tgtEl>
                                        <p:attrNameLst>
                                          <p:attrName>style.visibility</p:attrName>
                                        </p:attrNameLst>
                                      </p:cBhvr>
                                      <p:to>
                                        <p:strVal val="visible"/>
                                      </p:to>
                                    </p:set>
                                    <p:animEffect transition="in" filter="wipe(up)">
                                      <p:cBhvr>
                                        <p:cTn id="80" dur="500"/>
                                        <p:tgtEl>
                                          <p:spTgt spid="281653"/>
                                        </p:tgtEl>
                                      </p:cBhvr>
                                    </p:animEffect>
                                  </p:childTnLst>
                                </p:cTn>
                              </p:par>
                            </p:childTnLst>
                          </p:cTn>
                        </p:par>
                        <p:par>
                          <p:cTn id="81" fill="hold">
                            <p:stCondLst>
                              <p:cond delay="1200"/>
                            </p:stCondLst>
                            <p:childTnLst>
                              <p:par>
                                <p:cTn id="82" presetID="22" presetClass="entr" presetSubtype="8" fill="hold" grpId="0" nodeType="afterEffect">
                                  <p:stCondLst>
                                    <p:cond delay="0"/>
                                  </p:stCondLst>
                                  <p:childTnLst>
                                    <p:set>
                                      <p:cBhvr>
                                        <p:cTn id="83" dur="1" fill="hold">
                                          <p:stCondLst>
                                            <p:cond delay="0"/>
                                          </p:stCondLst>
                                        </p:cTn>
                                        <p:tgtEl>
                                          <p:spTgt spid="281656"/>
                                        </p:tgtEl>
                                        <p:attrNameLst>
                                          <p:attrName>style.visibility</p:attrName>
                                        </p:attrNameLst>
                                      </p:cBhvr>
                                      <p:to>
                                        <p:strVal val="visible"/>
                                      </p:to>
                                    </p:set>
                                    <p:animEffect transition="in" filter="wipe(left)">
                                      <p:cBhvr>
                                        <p:cTn id="84" dur="500"/>
                                        <p:tgtEl>
                                          <p:spTgt spid="281656"/>
                                        </p:tgtEl>
                                      </p:cBhvr>
                                    </p:animEffect>
                                  </p:childTnLst>
                                </p:cTn>
                              </p:par>
                            </p:childTnLst>
                          </p:cTn>
                        </p:par>
                        <p:par>
                          <p:cTn id="85" fill="hold">
                            <p:stCondLst>
                              <p:cond delay="1700"/>
                            </p:stCondLst>
                            <p:childTnLst>
                              <p:par>
                                <p:cTn id="86" presetID="10" presetClass="exit" presetSubtype="0" fill="hold" grpId="1" nodeType="afterEffect">
                                  <p:stCondLst>
                                    <p:cond delay="0"/>
                                  </p:stCondLst>
                                  <p:childTnLst>
                                    <p:animEffect transition="out" filter="fade">
                                      <p:cBhvr>
                                        <p:cTn id="87" dur="500"/>
                                        <p:tgtEl>
                                          <p:spTgt spid="281654"/>
                                        </p:tgtEl>
                                      </p:cBhvr>
                                    </p:animEffect>
                                    <p:set>
                                      <p:cBhvr>
                                        <p:cTn id="88" dur="1" fill="hold">
                                          <p:stCondLst>
                                            <p:cond delay="499"/>
                                          </p:stCondLst>
                                        </p:cTn>
                                        <p:tgtEl>
                                          <p:spTgt spid="28165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81655"/>
                                        </p:tgtEl>
                                      </p:cBhvr>
                                    </p:animEffect>
                                    <p:set>
                                      <p:cBhvr>
                                        <p:cTn id="91" dur="1" fill="hold">
                                          <p:stCondLst>
                                            <p:cond delay="499"/>
                                          </p:stCondLst>
                                        </p:cTn>
                                        <p:tgtEl>
                                          <p:spTgt spid="28165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1653"/>
                                        </p:tgtEl>
                                      </p:cBhvr>
                                    </p:animEffect>
                                    <p:set>
                                      <p:cBhvr>
                                        <p:cTn id="94" dur="1" fill="hold">
                                          <p:stCondLst>
                                            <p:cond delay="499"/>
                                          </p:stCondLst>
                                        </p:cTn>
                                        <p:tgtEl>
                                          <p:spTgt spid="28165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81656"/>
                                        </p:tgtEl>
                                      </p:cBhvr>
                                    </p:animEffect>
                                    <p:set>
                                      <p:cBhvr>
                                        <p:cTn id="97" dur="1" fill="hold">
                                          <p:stCondLst>
                                            <p:cond delay="499"/>
                                          </p:stCondLst>
                                        </p:cTn>
                                        <p:tgtEl>
                                          <p:spTgt spid="281656"/>
                                        </p:tgtEl>
                                        <p:attrNameLst>
                                          <p:attrName>style.visibility</p:attrName>
                                        </p:attrNameLst>
                                      </p:cBhvr>
                                      <p:to>
                                        <p:strVal val="hidden"/>
                                      </p:to>
                                    </p:set>
                                  </p:childTnLst>
                                </p:cTn>
                              </p:par>
                            </p:childTnLst>
                          </p:cTn>
                        </p:par>
                        <p:par>
                          <p:cTn id="98" fill="hold">
                            <p:stCondLst>
                              <p:cond delay="2200"/>
                            </p:stCondLst>
                            <p:childTnLst>
                              <p:par>
                                <p:cTn id="99" presetID="9" presetClass="entr" presetSubtype="0" fill="hold"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dissolve">
                                      <p:cBhvr>
                                        <p:cTn id="101" dur="1000"/>
                                        <p:tgtEl>
                                          <p:spTgt spid="6"/>
                                        </p:tgtEl>
                                      </p:cBhvr>
                                    </p:animEffect>
                                  </p:childTnLst>
                                </p:cTn>
                              </p:par>
                            </p:childTnLst>
                          </p:cTn>
                        </p:par>
                        <p:par>
                          <p:cTn id="102" fill="hold">
                            <p:stCondLst>
                              <p:cond delay="3200"/>
                            </p:stCondLst>
                            <p:childTnLst>
                              <p:par>
                                <p:cTn id="103" presetID="2" presetClass="exit" presetSubtype="2" fill="hold" nodeType="afterEffect">
                                  <p:stCondLst>
                                    <p:cond delay="0"/>
                                  </p:stCondLst>
                                  <p:childTnLst>
                                    <p:anim calcmode="lin" valueType="num">
                                      <p:cBhvr additive="base">
                                        <p:cTn id="104" dur="7000"/>
                                        <p:tgtEl>
                                          <p:spTgt spid="6"/>
                                        </p:tgtEl>
                                        <p:attrNameLst>
                                          <p:attrName>ppt_x</p:attrName>
                                        </p:attrNameLst>
                                      </p:cBhvr>
                                      <p:tavLst>
                                        <p:tav tm="0">
                                          <p:val>
                                            <p:strVal val="ppt_x"/>
                                          </p:val>
                                        </p:tav>
                                        <p:tav tm="100000">
                                          <p:val>
                                            <p:strVal val="1+ppt_w/2"/>
                                          </p:val>
                                        </p:tav>
                                      </p:tavLst>
                                    </p:anim>
                                    <p:anim calcmode="lin" valueType="num">
                                      <p:cBhvr additive="base">
                                        <p:cTn id="105" dur="7000"/>
                                        <p:tgtEl>
                                          <p:spTgt spid="6"/>
                                        </p:tgtEl>
                                        <p:attrNameLst>
                                          <p:attrName>ppt_y</p:attrName>
                                        </p:attrNameLst>
                                      </p:cBhvr>
                                      <p:tavLst>
                                        <p:tav tm="0">
                                          <p:val>
                                            <p:strVal val="ppt_y"/>
                                          </p:val>
                                        </p:tav>
                                        <p:tav tm="100000">
                                          <p:val>
                                            <p:strVal val="ppt_y"/>
                                          </p:val>
                                        </p:tav>
                                      </p:tavLst>
                                    </p:anim>
                                    <p:set>
                                      <p:cBhvr>
                                        <p:cTn id="106" dur="1" fill="hold">
                                          <p:stCondLst>
                                            <p:cond delay="6999"/>
                                          </p:stCondLst>
                                        </p:cTn>
                                        <p:tgtEl>
                                          <p:spTgt spid="6"/>
                                        </p:tgtEl>
                                        <p:attrNameLst>
                                          <p:attrName>style.visibility</p:attrName>
                                        </p:attrNameLst>
                                      </p:cBhvr>
                                      <p:to>
                                        <p:strVal val="hidden"/>
                                      </p:to>
                                    </p:set>
                                  </p:childTnLst>
                                </p:cTn>
                              </p:par>
                              <p:par>
                                <p:cTn id="107" presetID="1" presetClass="entr" presetSubtype="0" fill="hold" nodeType="withEffect">
                                  <p:stCondLst>
                                    <p:cond delay="0"/>
                                  </p:stCondLst>
                                  <p:childTnLst>
                                    <p:set>
                                      <p:cBhvr>
                                        <p:cTn id="108" dur="1" fill="hold">
                                          <p:stCondLst>
                                            <p:cond delay="0"/>
                                          </p:stCondLst>
                                        </p:cTn>
                                        <p:tgtEl>
                                          <p:spTgt spid="281663"/>
                                        </p:tgtEl>
                                        <p:attrNameLst>
                                          <p:attrName>style.visibility</p:attrName>
                                        </p:attrNameLst>
                                      </p:cBhvr>
                                      <p:to>
                                        <p:strVal val="visible"/>
                                      </p:to>
                                    </p:set>
                                  </p:childTnLst>
                                </p:cTn>
                              </p:par>
                              <p:par>
                                <p:cTn id="109" presetID="63" presetClass="path" presetSubtype="0" accel="50000" decel="50000" fill="hold" grpId="1" nodeType="withEffect">
                                  <p:stCondLst>
                                    <p:cond delay="0"/>
                                  </p:stCondLst>
                                  <p:childTnLst>
                                    <p:animMotion origin="layout" path="M -0.00018 4.70044E-6 L 0.02778 4.70044E-6 " pathEditMode="relative" rAng="0" ptsTypes="AA">
                                      <p:cBhvr>
                                        <p:cTn id="110" dur="900" fill="hold"/>
                                        <p:tgtEl>
                                          <p:spTgt spid="281605"/>
                                        </p:tgtEl>
                                        <p:attrNameLst>
                                          <p:attrName>ppt_x</p:attrName>
                                          <p:attrName>ppt_y</p:attrName>
                                        </p:attrNameLst>
                                      </p:cBhvr>
                                      <p:rCtr x="14" y="0"/>
                                    </p:animMotion>
                                  </p:childTnLst>
                                </p:cTn>
                              </p:par>
                              <p:par>
                                <p:cTn id="111" presetID="1" presetClass="entr" presetSubtype="0" fill="hold" nodeType="withEffect">
                                  <p:stCondLst>
                                    <p:cond delay="1000"/>
                                  </p:stCondLst>
                                  <p:childTnLst>
                                    <p:set>
                                      <p:cBhvr>
                                        <p:cTn id="112" dur="1" fill="hold">
                                          <p:stCondLst>
                                            <p:cond delay="0"/>
                                          </p:stCondLst>
                                        </p:cTn>
                                        <p:tgtEl>
                                          <p:spTgt spid="28166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nimBg="1"/>
      <p:bldP spid="281605" grpId="0" animBg="1"/>
      <p:bldP spid="281605" grpId="1" animBg="1"/>
      <p:bldP spid="281612" grpId="0" animBg="1"/>
      <p:bldP spid="281632" grpId="0" animBg="1"/>
      <p:bldP spid="281634" grpId="0" animBg="1"/>
      <p:bldP spid="281648" grpId="0" animBg="1"/>
      <p:bldP spid="281649" grpId="0" animBg="1"/>
      <p:bldP spid="281649" grpId="1" animBg="1"/>
      <p:bldP spid="281650" grpId="0" animBg="1"/>
      <p:bldP spid="281650" grpId="1" animBg="1"/>
      <p:bldP spid="281651" grpId="0" animBg="1"/>
      <p:bldP spid="281651" grpId="1" animBg="1"/>
      <p:bldP spid="281652" grpId="0" animBg="1"/>
      <p:bldP spid="281652" grpId="1" animBg="1"/>
      <p:bldP spid="281653" grpId="0" animBg="1"/>
      <p:bldP spid="281653" grpId="1" animBg="1"/>
      <p:bldP spid="281654" grpId="0" animBg="1"/>
      <p:bldP spid="281654" grpId="1" animBg="1"/>
      <p:bldP spid="281655" grpId="0" animBg="1"/>
      <p:bldP spid="281655" grpId="1" animBg="1"/>
      <p:bldP spid="281656" grpId="0" animBg="1"/>
      <p:bldP spid="281656" grpId="1" animBg="1"/>
      <p:bldP spid="2816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LiFSurfaceTHI"/>
          <p:cNvPicPr>
            <a:picLocks noChangeAspect="1" noChangeArrowheads="1"/>
          </p:cNvPicPr>
          <p:nvPr/>
        </p:nvPicPr>
        <p:blipFill>
          <a:blip r:embed="rId3"/>
          <a:srcRect l="4054" t="10725"/>
          <a:stretch>
            <a:fillRect/>
          </a:stretch>
        </p:blipFill>
        <p:spPr bwMode="auto">
          <a:xfrm>
            <a:off x="152400" y="1446446"/>
            <a:ext cx="8267700" cy="5126037"/>
          </a:xfrm>
          <a:prstGeom prst="rect">
            <a:avLst/>
          </a:prstGeom>
          <a:noFill/>
          <a:ln w="9525">
            <a:noFill/>
            <a:miter lim="800000"/>
            <a:headEnd/>
            <a:tailEnd/>
          </a:ln>
        </p:spPr>
      </p:pic>
      <p:sp>
        <p:nvSpPr>
          <p:cNvPr id="58371" name="Text Box 3"/>
          <p:cNvSpPr txBox="1">
            <a:spLocks noChangeArrowheads="1"/>
          </p:cNvSpPr>
          <p:nvPr/>
        </p:nvSpPr>
        <p:spPr bwMode="auto">
          <a:xfrm>
            <a:off x="6924675" y="3524483"/>
            <a:ext cx="21336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FF"/>
                </a:solidFill>
              </a:rPr>
              <a:t>principal isentrope </a:t>
            </a:r>
            <a:r>
              <a:rPr lang="en-US">
                <a:solidFill>
                  <a:srgbClr val="0000FF"/>
                </a:solidFill>
                <a:latin typeface="Georgia" pitchFamily="-112" charset="0"/>
              </a:rPr>
              <a:t>(</a:t>
            </a:r>
            <a:r>
              <a:rPr lang="en-US" i="1">
                <a:solidFill>
                  <a:srgbClr val="0000FF"/>
                </a:solidFill>
                <a:latin typeface="Georgia" pitchFamily="-112" charset="0"/>
              </a:rPr>
              <a:t>dS </a:t>
            </a:r>
            <a:r>
              <a:rPr lang="en-US">
                <a:solidFill>
                  <a:srgbClr val="0000FF"/>
                </a:solidFill>
                <a:latin typeface="Georgia" pitchFamily="-112" charset="0"/>
              </a:rPr>
              <a:t>= </a:t>
            </a:r>
            <a:r>
              <a:rPr lang="en-US">
                <a:solidFill>
                  <a:srgbClr val="0000FF"/>
                </a:solidFill>
              </a:rPr>
              <a:t>0)</a:t>
            </a:r>
          </a:p>
        </p:txBody>
      </p:sp>
      <p:sp>
        <p:nvSpPr>
          <p:cNvPr id="58372" name="Text Box 4"/>
          <p:cNvSpPr txBox="1">
            <a:spLocks noChangeArrowheads="1"/>
          </p:cNvSpPr>
          <p:nvPr/>
        </p:nvSpPr>
        <p:spPr bwMode="auto">
          <a:xfrm>
            <a:off x="1647825" y="2337033"/>
            <a:ext cx="2057400" cy="61118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principal Hugoniot </a:t>
            </a:r>
            <a:r>
              <a:rPr lang="en-US" sz="1600">
                <a:solidFill>
                  <a:srgbClr val="FF0000"/>
                </a:solidFill>
              </a:rPr>
              <a:t>impact technique</a:t>
            </a:r>
          </a:p>
        </p:txBody>
      </p:sp>
      <p:sp>
        <p:nvSpPr>
          <p:cNvPr id="58373" name="Line 5"/>
          <p:cNvSpPr>
            <a:spLocks noChangeShapeType="1"/>
          </p:cNvSpPr>
          <p:nvPr/>
        </p:nvSpPr>
        <p:spPr bwMode="auto">
          <a:xfrm flipH="1" flipV="1">
            <a:off x="3116263" y="2956158"/>
            <a:ext cx="754062" cy="381000"/>
          </a:xfrm>
          <a:prstGeom prst="line">
            <a:avLst/>
          </a:prstGeom>
          <a:noFill/>
          <a:ln w="19050">
            <a:solidFill>
              <a:srgbClr val="FF0000"/>
            </a:solidFill>
            <a:round/>
            <a:headEnd type="triangle" w="med" len="med"/>
            <a:tailEnd/>
          </a:ln>
        </p:spPr>
        <p:txBody>
          <a:bodyPr>
            <a:prstTxWarp prst="textNoShape">
              <a:avLst/>
            </a:prstTxWarp>
          </a:bodyPr>
          <a:lstStyle/>
          <a:p>
            <a:endParaRPr lang="en-US"/>
          </a:p>
        </p:txBody>
      </p:sp>
      <p:sp>
        <p:nvSpPr>
          <p:cNvPr id="58374" name="Line 6"/>
          <p:cNvSpPr>
            <a:spLocks noChangeShapeType="1"/>
          </p:cNvSpPr>
          <p:nvPr/>
        </p:nvSpPr>
        <p:spPr bwMode="auto">
          <a:xfrm>
            <a:off x="6262688" y="3719746"/>
            <a:ext cx="687387" cy="109537"/>
          </a:xfrm>
          <a:prstGeom prst="line">
            <a:avLst/>
          </a:prstGeom>
          <a:noFill/>
          <a:ln w="19050">
            <a:solidFill>
              <a:srgbClr val="0000FF"/>
            </a:solidFill>
            <a:round/>
            <a:headEnd type="triangle" w="med" len="med"/>
            <a:tailEnd/>
          </a:ln>
        </p:spPr>
        <p:txBody>
          <a:bodyPr>
            <a:prstTxWarp prst="textNoShape">
              <a:avLst/>
            </a:prstTxWarp>
          </a:bodyPr>
          <a:lstStyle/>
          <a:p>
            <a:endParaRPr lang="en-US"/>
          </a:p>
        </p:txBody>
      </p:sp>
      <p:sp>
        <p:nvSpPr>
          <p:cNvPr id="58375" name="Text Box 7"/>
          <p:cNvSpPr txBox="1">
            <a:spLocks noChangeArrowheads="1"/>
          </p:cNvSpPr>
          <p:nvPr/>
        </p:nvSpPr>
        <p:spPr bwMode="auto">
          <a:xfrm>
            <a:off x="2238375" y="6142271"/>
            <a:ext cx="762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a:t>STP</a:t>
            </a:r>
          </a:p>
        </p:txBody>
      </p:sp>
      <p:sp>
        <p:nvSpPr>
          <p:cNvPr id="58376" name="Line 8"/>
          <p:cNvSpPr>
            <a:spLocks noChangeShapeType="1"/>
          </p:cNvSpPr>
          <p:nvPr/>
        </p:nvSpPr>
        <p:spPr bwMode="auto">
          <a:xfrm flipV="1">
            <a:off x="2847975" y="5899383"/>
            <a:ext cx="304800" cy="381000"/>
          </a:xfrm>
          <a:prstGeom prst="line">
            <a:avLst/>
          </a:prstGeom>
          <a:noFill/>
          <a:ln w="19050">
            <a:solidFill>
              <a:schemeClr val="tx1"/>
            </a:solidFill>
            <a:round/>
            <a:headEnd/>
            <a:tailEnd type="triangle" w="sm" len="med"/>
          </a:ln>
        </p:spPr>
        <p:txBody>
          <a:bodyPr>
            <a:prstTxWarp prst="textNoShape">
              <a:avLst/>
            </a:prstTxWarp>
          </a:bodyPr>
          <a:lstStyle/>
          <a:p>
            <a:endParaRPr lang="en-US"/>
          </a:p>
        </p:txBody>
      </p:sp>
      <p:sp>
        <p:nvSpPr>
          <p:cNvPr id="58377" name="Line 9"/>
          <p:cNvSpPr>
            <a:spLocks noChangeShapeType="1"/>
          </p:cNvSpPr>
          <p:nvPr/>
        </p:nvSpPr>
        <p:spPr bwMode="auto">
          <a:xfrm flipH="1" flipV="1">
            <a:off x="5483225" y="4683358"/>
            <a:ext cx="384175" cy="242888"/>
          </a:xfrm>
          <a:prstGeom prst="line">
            <a:avLst/>
          </a:prstGeom>
          <a:noFill/>
          <a:ln w="19050">
            <a:solidFill>
              <a:srgbClr val="4D4D4D"/>
            </a:solidFill>
            <a:round/>
            <a:headEnd/>
            <a:tailEnd type="triangle" w="med" len="med"/>
          </a:ln>
        </p:spPr>
        <p:txBody>
          <a:bodyPr>
            <a:prstTxWarp prst="textNoShape">
              <a:avLst/>
            </a:prstTxWarp>
          </a:bodyPr>
          <a:lstStyle/>
          <a:p>
            <a:endParaRPr lang="en-US"/>
          </a:p>
        </p:txBody>
      </p:sp>
      <p:sp>
        <p:nvSpPr>
          <p:cNvPr id="58378" name="Text Box 10"/>
          <p:cNvSpPr txBox="1">
            <a:spLocks noChangeArrowheads="1"/>
          </p:cNvSpPr>
          <p:nvPr/>
        </p:nvSpPr>
        <p:spPr bwMode="auto">
          <a:xfrm>
            <a:off x="5768975" y="4591283"/>
            <a:ext cx="3352800" cy="8556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4D4D4D"/>
                </a:solidFill>
              </a:rPr>
              <a:t>room-temperature isotherm:</a:t>
            </a:r>
            <a:r>
              <a:rPr lang="en-US" sz="1600">
                <a:solidFill>
                  <a:srgbClr val="4D4D4D"/>
                </a:solidFill>
              </a:rPr>
              <a:t>  diamond anvil cell (DAC) technique</a:t>
            </a:r>
          </a:p>
        </p:txBody>
      </p:sp>
      <p:sp>
        <p:nvSpPr>
          <p:cNvPr id="58379" name="Text Box 11"/>
          <p:cNvSpPr txBox="1">
            <a:spLocks noChangeArrowheads="1"/>
          </p:cNvSpPr>
          <p:nvPr/>
        </p:nvSpPr>
        <p:spPr bwMode="auto">
          <a:xfrm>
            <a:off x="5665788" y="1321033"/>
            <a:ext cx="3281362" cy="115252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a:spcBef>
                <a:spcPct val="30000"/>
              </a:spcBef>
              <a:buFontTx/>
              <a:buChar char="•"/>
            </a:pPr>
            <a:r>
              <a:rPr lang="en-US" sz="1600" b="1"/>
              <a:t> Dynamic response at temperatures close to static</a:t>
            </a:r>
          </a:p>
          <a:p>
            <a:pPr>
              <a:spcBef>
                <a:spcPct val="30000"/>
              </a:spcBef>
              <a:buFontTx/>
              <a:buChar char="•"/>
            </a:pPr>
            <a:r>
              <a:rPr lang="en-US" sz="1600" b="1"/>
              <a:t>Entire loading curve from one experiment</a:t>
            </a:r>
          </a:p>
        </p:txBody>
      </p:sp>
      <p:sp>
        <p:nvSpPr>
          <p:cNvPr id="58380" name="Oval 12"/>
          <p:cNvSpPr>
            <a:spLocks noChangeArrowheads="1"/>
          </p:cNvSpPr>
          <p:nvPr/>
        </p:nvSpPr>
        <p:spPr bwMode="auto">
          <a:xfrm>
            <a:off x="4181475" y="5202471"/>
            <a:ext cx="46038" cy="46037"/>
          </a:xfrm>
          <a:prstGeom prst="ellipse">
            <a:avLst/>
          </a:pr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58381" name="Oval 13"/>
          <p:cNvSpPr>
            <a:spLocks noChangeArrowheads="1"/>
          </p:cNvSpPr>
          <p:nvPr/>
        </p:nvSpPr>
        <p:spPr bwMode="auto">
          <a:xfrm>
            <a:off x="4325938" y="4845283"/>
            <a:ext cx="46037" cy="46038"/>
          </a:xfrm>
          <a:prstGeom prst="ellipse">
            <a:avLst/>
          </a:pr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58382" name="Oval 14"/>
          <p:cNvSpPr>
            <a:spLocks noChangeArrowheads="1"/>
          </p:cNvSpPr>
          <p:nvPr/>
        </p:nvSpPr>
        <p:spPr bwMode="auto">
          <a:xfrm>
            <a:off x="4325938" y="4480158"/>
            <a:ext cx="46037" cy="46038"/>
          </a:xfrm>
          <a:prstGeom prst="ellipse">
            <a:avLst/>
          </a:pr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58383" name="Oval 15"/>
          <p:cNvSpPr>
            <a:spLocks noChangeArrowheads="1"/>
          </p:cNvSpPr>
          <p:nvPr/>
        </p:nvSpPr>
        <p:spPr bwMode="auto">
          <a:xfrm>
            <a:off x="4125913" y="3846746"/>
            <a:ext cx="46037" cy="46037"/>
          </a:xfrm>
          <a:prstGeom prst="ellipse">
            <a:avLst/>
          </a:pr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58384" name="Freeform 16"/>
          <p:cNvSpPr>
            <a:spLocks/>
          </p:cNvSpPr>
          <p:nvPr/>
        </p:nvSpPr>
        <p:spPr bwMode="auto">
          <a:xfrm>
            <a:off x="3563938" y="3721333"/>
            <a:ext cx="660400" cy="1768475"/>
          </a:xfrm>
          <a:custGeom>
            <a:avLst/>
            <a:gdLst>
              <a:gd name="T0" fmla="*/ 2147483647 w 416"/>
              <a:gd name="T1" fmla="*/ 0 h 1114"/>
              <a:gd name="T2" fmla="*/ 2147483647 w 416"/>
              <a:gd name="T3" fmla="*/ 2147483647 h 1114"/>
              <a:gd name="T4" fmla="*/ 2147483647 w 416"/>
              <a:gd name="T5" fmla="*/ 2147483647 h 1114"/>
              <a:gd name="T6" fmla="*/ 2147483647 w 416"/>
              <a:gd name="T7" fmla="*/ 2147483647 h 1114"/>
              <a:gd name="T8" fmla="*/ 0 w 416"/>
              <a:gd name="T9" fmla="*/ 2147483647 h 1114"/>
              <a:gd name="T10" fmla="*/ 0 60000 65536"/>
              <a:gd name="T11" fmla="*/ 0 60000 65536"/>
              <a:gd name="T12" fmla="*/ 0 60000 65536"/>
              <a:gd name="T13" fmla="*/ 0 60000 65536"/>
              <a:gd name="T14" fmla="*/ 0 60000 65536"/>
              <a:gd name="T15" fmla="*/ 0 w 416"/>
              <a:gd name="T16" fmla="*/ 0 h 1114"/>
              <a:gd name="T17" fmla="*/ 416 w 416"/>
              <a:gd name="T18" fmla="*/ 1114 h 1114"/>
            </a:gdLst>
            <a:ahLst/>
            <a:cxnLst>
              <a:cxn ang="T10">
                <a:pos x="T0" y="T1"/>
              </a:cxn>
              <a:cxn ang="T11">
                <a:pos x="T2" y="T3"/>
              </a:cxn>
              <a:cxn ang="T12">
                <a:pos x="T4" y="T5"/>
              </a:cxn>
              <a:cxn ang="T13">
                <a:pos x="T6" y="T7"/>
              </a:cxn>
              <a:cxn ang="T14">
                <a:pos x="T8" y="T9"/>
              </a:cxn>
            </a:cxnLst>
            <a:rect l="T15" t="T16" r="T17" b="T18"/>
            <a:pathLst>
              <a:path w="416" h="1114">
                <a:moveTo>
                  <a:pt x="349" y="0"/>
                </a:moveTo>
                <a:cubicBezTo>
                  <a:pt x="376" y="101"/>
                  <a:pt x="404" y="202"/>
                  <a:pt x="410" y="295"/>
                </a:cubicBezTo>
                <a:cubicBezTo>
                  <a:pt x="416" y="388"/>
                  <a:pt x="411" y="461"/>
                  <a:pt x="387" y="561"/>
                </a:cubicBezTo>
                <a:cubicBezTo>
                  <a:pt x="363" y="661"/>
                  <a:pt x="330" y="802"/>
                  <a:pt x="266" y="894"/>
                </a:cubicBezTo>
                <a:cubicBezTo>
                  <a:pt x="202" y="986"/>
                  <a:pt x="101" y="1050"/>
                  <a:pt x="0" y="1114"/>
                </a:cubicBezTo>
              </a:path>
            </a:pathLst>
          </a:custGeom>
          <a:noFill/>
          <a:ln w="25400">
            <a:solidFill>
              <a:srgbClr val="FF6600"/>
            </a:solidFill>
            <a:round/>
            <a:headEnd type="none" w="sm" len="sm"/>
            <a:tailEnd type="none" w="sm" len="sm"/>
          </a:ln>
        </p:spPr>
        <p:txBody>
          <a:bodyPr>
            <a:prstTxWarp prst="textNoShape">
              <a:avLst/>
            </a:prstTxWarp>
          </a:bodyPr>
          <a:lstStyle/>
          <a:p>
            <a:endParaRPr lang="en-US"/>
          </a:p>
        </p:txBody>
      </p:sp>
      <p:sp>
        <p:nvSpPr>
          <p:cNvPr id="58385" name="Text Box 17"/>
          <p:cNvSpPr txBox="1">
            <a:spLocks noChangeArrowheads="1"/>
          </p:cNvSpPr>
          <p:nvPr/>
        </p:nvSpPr>
        <p:spPr bwMode="auto">
          <a:xfrm>
            <a:off x="1703388" y="3367321"/>
            <a:ext cx="1360487"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9900"/>
                </a:solidFill>
              </a:rPr>
              <a:t>Shock and release</a:t>
            </a:r>
            <a:endParaRPr lang="en-US" sz="1600">
              <a:solidFill>
                <a:srgbClr val="FF9900"/>
              </a:solidFill>
            </a:endParaRPr>
          </a:p>
        </p:txBody>
      </p:sp>
      <p:sp>
        <p:nvSpPr>
          <p:cNvPr id="58386" name="Line 18"/>
          <p:cNvSpPr>
            <a:spLocks noChangeShapeType="1"/>
          </p:cNvSpPr>
          <p:nvPr/>
        </p:nvSpPr>
        <p:spPr bwMode="auto">
          <a:xfrm flipH="1" flipV="1">
            <a:off x="2798763" y="3759433"/>
            <a:ext cx="1341437" cy="693738"/>
          </a:xfrm>
          <a:prstGeom prst="line">
            <a:avLst/>
          </a:prstGeom>
          <a:noFill/>
          <a:ln w="19050">
            <a:solidFill>
              <a:srgbClr val="FF6600"/>
            </a:solidFill>
            <a:round/>
            <a:headEnd type="triangle" w="med" len="med"/>
            <a:tailEnd/>
          </a:ln>
        </p:spPr>
        <p:txBody>
          <a:bodyPr>
            <a:prstTxWarp prst="textNoShape">
              <a:avLst/>
            </a:prstTxWarp>
          </a:bodyPr>
          <a:lstStyle/>
          <a:p>
            <a:endParaRPr lang="en-US"/>
          </a:p>
        </p:txBody>
      </p:sp>
      <p:sp>
        <p:nvSpPr>
          <p:cNvPr id="58387" name="Rectangle 19"/>
          <p:cNvSpPr>
            <a:spLocks noChangeArrowheads="1"/>
          </p:cNvSpPr>
          <p:nvPr/>
        </p:nvSpPr>
        <p:spPr bwMode="auto">
          <a:xfrm>
            <a:off x="1571625" y="220663"/>
            <a:ext cx="7572375" cy="609600"/>
          </a:xfrm>
          <a:prstGeom prst="rect">
            <a:avLst/>
          </a:prstGeom>
          <a:noFill/>
          <a:ln w="12700">
            <a:noFill/>
            <a:miter lim="800000"/>
            <a:headEnd/>
            <a:tailEnd/>
          </a:ln>
        </p:spPr>
        <p:txBody>
          <a:bodyPr lIns="90487" tIns="44450" rIns="90487" bIns="44450" anchor="ctr">
            <a:prstTxWarp prst="textNoShape">
              <a:avLst/>
            </a:prstTxWarp>
          </a:bodyPr>
          <a:lstStyle/>
          <a:p>
            <a:pPr algn="ctr"/>
            <a:r>
              <a:rPr lang="en-US" sz="2400">
                <a:solidFill>
                  <a:schemeClr val="bg1"/>
                </a:solidFill>
              </a:rPr>
              <a:t>Magnetic pressure can be used to examine fundamental material properties at HED conditions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1687513" y="130175"/>
            <a:ext cx="6832600" cy="777875"/>
          </a:xfrm>
        </p:spPr>
        <p:txBody>
          <a:bodyPr/>
          <a:lstStyle/>
          <a:p>
            <a:pPr eaLnBrk="1" hangingPunct="1"/>
            <a:r>
              <a:rPr lang="en-US" sz="2400" b="1" smtClean="0">
                <a:solidFill>
                  <a:schemeClr val="bg1"/>
                </a:solidFill>
                <a:ea typeface="ＭＳ Ｐゴシック" pitchFamily="-112" charset="-128"/>
                <a:cs typeface="ＭＳ Ｐゴシック" pitchFamily="-112" charset="-128"/>
              </a:rPr>
              <a:t>1</a:t>
            </a:r>
            <a:r>
              <a:rPr lang="en-US" sz="2400" b="1" baseline="30000" smtClean="0">
                <a:solidFill>
                  <a:schemeClr val="bg1"/>
                </a:solidFill>
                <a:ea typeface="ＭＳ Ｐゴシック" pitchFamily="-112" charset="-128"/>
                <a:cs typeface="ＭＳ Ｐゴシック" pitchFamily="-112" charset="-128"/>
              </a:rPr>
              <a:t>st</a:t>
            </a:r>
            <a:r>
              <a:rPr lang="en-US" sz="2400" b="1" smtClean="0">
                <a:solidFill>
                  <a:schemeClr val="bg1"/>
                </a:solidFill>
                <a:ea typeface="ＭＳ Ｐゴシック" pitchFamily="-112" charset="-128"/>
                <a:cs typeface="ＭＳ Ｐゴシック" pitchFamily="-112" charset="-128"/>
              </a:rPr>
              <a:t> year physics refresher</a:t>
            </a:r>
          </a:p>
        </p:txBody>
      </p:sp>
      <p:pic>
        <p:nvPicPr>
          <p:cNvPr id="19459" name="Picture 7" descr="Sinars_PlenaryTalk_ICOPS2006 4"/>
          <p:cNvPicPr>
            <a:picLocks noChangeAspect="1" noChangeArrowheads="1"/>
          </p:cNvPicPr>
          <p:nvPr/>
        </p:nvPicPr>
        <p:blipFill>
          <a:blip r:embed="rId3"/>
          <a:srcRect l="4546" t="25842" r="5455" b="9398"/>
          <a:stretch>
            <a:fillRect/>
          </a:stretch>
        </p:blipFill>
        <p:spPr bwMode="auto">
          <a:xfrm>
            <a:off x="566738" y="1541463"/>
            <a:ext cx="8145462" cy="4537075"/>
          </a:xfrm>
          <a:prstGeom prst="rect">
            <a:avLst/>
          </a:prstGeom>
          <a:noFill/>
          <a:ln w="9525">
            <a:noFill/>
            <a:miter lim="800000"/>
            <a:headEnd/>
            <a:tailEnd/>
          </a:ln>
        </p:spPr>
      </p:pic>
      <p:sp useBgFill="1">
        <p:nvSpPr>
          <p:cNvPr id="5" name="Rectangle 4"/>
          <p:cNvSpPr/>
          <p:nvPr/>
        </p:nvSpPr>
        <p:spPr>
          <a:xfrm>
            <a:off x="7639050" y="5859463"/>
            <a:ext cx="1038225" cy="352425"/>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l="1476" t="26363" r="32994" b="3546"/>
          <a:stretch>
            <a:fillRect/>
          </a:stretch>
        </p:blipFill>
        <p:spPr bwMode="auto">
          <a:xfrm>
            <a:off x="11113" y="1565275"/>
            <a:ext cx="6927850" cy="5054600"/>
          </a:xfrm>
          <a:prstGeom prst="rect">
            <a:avLst/>
          </a:prstGeom>
          <a:noFill/>
          <a:ln w="12700">
            <a:noFill/>
            <a:miter lim="800000"/>
            <a:headEnd/>
            <a:tailEnd/>
          </a:ln>
        </p:spPr>
      </p:pic>
      <p:sp>
        <p:nvSpPr>
          <p:cNvPr id="66563" name="Text Box 3"/>
          <p:cNvSpPr txBox="1">
            <a:spLocks noChangeArrowheads="1"/>
          </p:cNvSpPr>
          <p:nvPr/>
        </p:nvSpPr>
        <p:spPr bwMode="auto">
          <a:xfrm>
            <a:off x="1476504" y="76203"/>
            <a:ext cx="7491413" cy="825096"/>
          </a:xfrm>
          <a:prstGeom prst="rect">
            <a:avLst/>
          </a:prstGeom>
          <a:noFill/>
          <a:ln w="12700">
            <a:noFill/>
            <a:miter lim="800000"/>
            <a:headEnd/>
            <a:tailEnd/>
          </a:ln>
        </p:spPr>
        <p:txBody>
          <a:bodyPr lIns="85597" tIns="42798" rIns="85597" bIns="42798">
            <a:prstTxWarp prst="textNoShape">
              <a:avLst/>
            </a:prstTxWarp>
            <a:spAutoFit/>
          </a:bodyPr>
          <a:lstStyle/>
          <a:p>
            <a:pPr algn="r" defTabSz="855663"/>
            <a:r>
              <a:rPr lang="en-US" sz="2400">
                <a:solidFill>
                  <a:schemeClr val="bg1"/>
                </a:solidFill>
              </a:rPr>
              <a:t>Z answered important questions about the </a:t>
            </a:r>
          </a:p>
          <a:p>
            <a:pPr algn="r" defTabSz="855663"/>
            <a:r>
              <a:rPr lang="en-US" sz="2400">
                <a:solidFill>
                  <a:schemeClr val="bg1"/>
                </a:solidFill>
              </a:rPr>
              <a:t>properties of diamond at high pressure</a:t>
            </a:r>
          </a:p>
        </p:txBody>
      </p:sp>
      <p:pic>
        <p:nvPicPr>
          <p:cNvPr id="66564" name="Picture 4"/>
          <p:cNvPicPr>
            <a:picLocks noChangeAspect="1" noChangeArrowheads="1"/>
          </p:cNvPicPr>
          <p:nvPr/>
        </p:nvPicPr>
        <p:blipFill>
          <a:blip r:embed="rId4"/>
          <a:srcRect l="9486" t="35612" r="78954" b="53802"/>
          <a:stretch>
            <a:fillRect/>
          </a:stretch>
        </p:blipFill>
        <p:spPr bwMode="auto">
          <a:xfrm>
            <a:off x="965200" y="1935163"/>
            <a:ext cx="1257300" cy="787400"/>
          </a:xfrm>
          <a:prstGeom prst="rect">
            <a:avLst/>
          </a:prstGeom>
          <a:noFill/>
          <a:ln w="12700">
            <a:noFill/>
            <a:miter lim="800000"/>
            <a:headEnd/>
            <a:tailEnd/>
          </a:ln>
        </p:spPr>
      </p:pic>
      <p:grpSp>
        <p:nvGrpSpPr>
          <p:cNvPr id="2" name="Group 5"/>
          <p:cNvGrpSpPr>
            <a:grpSpLocks/>
          </p:cNvGrpSpPr>
          <p:nvPr/>
        </p:nvGrpSpPr>
        <p:grpSpPr bwMode="auto">
          <a:xfrm>
            <a:off x="0" y="1425575"/>
            <a:ext cx="6899275" cy="5268913"/>
            <a:chOff x="0" y="940"/>
            <a:chExt cx="4642" cy="3546"/>
          </a:xfrm>
        </p:grpSpPr>
        <p:sp>
          <p:nvSpPr>
            <p:cNvPr id="66571" name="Rectangle 6"/>
            <p:cNvSpPr>
              <a:spLocks noChangeArrowheads="1"/>
            </p:cNvSpPr>
            <p:nvPr/>
          </p:nvSpPr>
          <p:spPr bwMode="auto">
            <a:xfrm>
              <a:off x="0" y="940"/>
              <a:ext cx="4624" cy="3546"/>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pic>
          <p:nvPicPr>
            <p:cNvPr id="66572" name="Picture 7"/>
            <p:cNvPicPr>
              <a:picLocks noChangeAspect="1" noChangeArrowheads="1"/>
            </p:cNvPicPr>
            <p:nvPr/>
          </p:nvPicPr>
          <p:blipFill>
            <a:blip r:embed="rId5"/>
            <a:srcRect l="1476" t="26671" r="33415" b="3238"/>
            <a:stretch>
              <a:fillRect/>
            </a:stretch>
          </p:blipFill>
          <p:spPr bwMode="auto">
            <a:xfrm>
              <a:off x="12" y="1063"/>
              <a:ext cx="4630" cy="3409"/>
            </a:xfrm>
            <a:prstGeom prst="rect">
              <a:avLst/>
            </a:prstGeom>
            <a:noFill/>
            <a:ln w="12700">
              <a:noFill/>
              <a:miter lim="800000"/>
              <a:headEnd/>
              <a:tailEnd/>
            </a:ln>
          </p:spPr>
        </p:pic>
        <p:pic>
          <p:nvPicPr>
            <p:cNvPr id="66573" name="Picture 8"/>
            <p:cNvPicPr>
              <a:picLocks noChangeAspect="1" noChangeArrowheads="1"/>
            </p:cNvPicPr>
            <p:nvPr/>
          </p:nvPicPr>
          <p:blipFill>
            <a:blip r:embed="rId6"/>
            <a:srcRect l="7590" t="32544" r="80429" b="43474"/>
            <a:stretch>
              <a:fillRect/>
            </a:stretch>
          </p:blipFill>
          <p:spPr bwMode="auto">
            <a:xfrm>
              <a:off x="620" y="1226"/>
              <a:ext cx="887" cy="1216"/>
            </a:xfrm>
            <a:prstGeom prst="rect">
              <a:avLst/>
            </a:prstGeom>
            <a:noFill/>
            <a:ln w="12700">
              <a:noFill/>
              <a:miter lim="800000"/>
              <a:headEnd/>
              <a:tailEnd/>
            </a:ln>
          </p:spPr>
        </p:pic>
      </p:grpSp>
      <p:sp>
        <p:nvSpPr>
          <p:cNvPr id="66566" name="Text Box 9"/>
          <p:cNvSpPr txBox="1">
            <a:spLocks noChangeArrowheads="1"/>
          </p:cNvSpPr>
          <p:nvPr/>
        </p:nvSpPr>
        <p:spPr bwMode="auto">
          <a:xfrm>
            <a:off x="1787525" y="1122363"/>
            <a:ext cx="4346575" cy="433387"/>
          </a:xfrm>
          <a:prstGeom prst="rect">
            <a:avLst/>
          </a:prstGeom>
          <a:solidFill>
            <a:srgbClr val="FFFF99"/>
          </a:solidFill>
          <a:ln w="12700">
            <a:solidFill>
              <a:schemeClr val="tx1"/>
            </a:solidFill>
            <a:miter lim="800000"/>
            <a:headEnd/>
            <a:tailEnd/>
          </a:ln>
        </p:spPr>
        <p:txBody>
          <a:bodyPr wrap="none" lIns="85597" tIns="42798" rIns="85597" bIns="42798">
            <a:prstTxWarp prst="textNoShape">
              <a:avLst/>
            </a:prstTxWarp>
            <a:spAutoFit/>
          </a:bodyPr>
          <a:lstStyle/>
          <a:p>
            <a:pPr defTabSz="855663"/>
            <a:r>
              <a:rPr lang="en-US" sz="2200"/>
              <a:t>stress versus density for diamond</a:t>
            </a:r>
          </a:p>
        </p:txBody>
      </p:sp>
      <p:sp>
        <p:nvSpPr>
          <p:cNvPr id="66567" name="Text Box 10"/>
          <p:cNvSpPr txBox="1">
            <a:spLocks noChangeArrowheads="1"/>
          </p:cNvSpPr>
          <p:nvPr/>
        </p:nvSpPr>
        <p:spPr bwMode="auto">
          <a:xfrm>
            <a:off x="6848475" y="3043238"/>
            <a:ext cx="2295525" cy="1638300"/>
          </a:xfrm>
          <a:prstGeom prst="rect">
            <a:avLst/>
          </a:prstGeom>
          <a:noFill/>
          <a:ln w="12700">
            <a:noFill/>
            <a:miter lim="800000"/>
            <a:headEnd/>
            <a:tailEnd/>
          </a:ln>
        </p:spPr>
        <p:txBody>
          <a:bodyPr lIns="85597" tIns="42798" rIns="85597" bIns="42798">
            <a:prstTxWarp prst="textNoShape">
              <a:avLst/>
            </a:prstTxWarp>
            <a:spAutoFit/>
          </a:bodyPr>
          <a:lstStyle/>
          <a:p>
            <a:pPr defTabSz="855663">
              <a:buFont typeface="Times" pitchFamily="-112" charset="0"/>
              <a:buChar char="•"/>
            </a:pPr>
            <a:r>
              <a:rPr lang="en-US" sz="1700" b="1"/>
              <a:t>  The Z data was </a:t>
            </a:r>
          </a:p>
          <a:p>
            <a:pPr defTabSz="855663">
              <a:buFont typeface="Times" pitchFamily="-112" charset="0"/>
              <a:buNone/>
            </a:pPr>
            <a:r>
              <a:rPr lang="en-US" sz="1700" b="1"/>
              <a:t>obtained in 1 week</a:t>
            </a:r>
          </a:p>
          <a:p>
            <a:pPr defTabSz="855663">
              <a:buFont typeface="Times" pitchFamily="-112" charset="0"/>
              <a:buChar char="•"/>
            </a:pPr>
            <a:endParaRPr lang="en-US" sz="1700" b="1"/>
          </a:p>
          <a:p>
            <a:pPr defTabSz="855663">
              <a:buFont typeface="Times" pitchFamily="-112" charset="0"/>
              <a:buChar char="•"/>
            </a:pPr>
            <a:r>
              <a:rPr lang="en-US" sz="1700" b="1"/>
              <a:t>  Measurements on Z have an accuracy of ≤ 1% </a:t>
            </a:r>
          </a:p>
        </p:txBody>
      </p:sp>
      <p:sp>
        <p:nvSpPr>
          <p:cNvPr id="66568" name="Rectangle 11"/>
          <p:cNvSpPr>
            <a:spLocks noChangeArrowheads="1"/>
          </p:cNvSpPr>
          <p:nvPr/>
        </p:nvSpPr>
        <p:spPr bwMode="auto">
          <a:xfrm>
            <a:off x="998538" y="1925638"/>
            <a:ext cx="785812" cy="214312"/>
          </a:xfrm>
          <a:prstGeom prst="rect">
            <a:avLst/>
          </a:prstGeom>
          <a:solidFill>
            <a:schemeClr val="bg1"/>
          </a:solidFill>
          <a:ln w="12700">
            <a:noFill/>
            <a:miter lim="800000"/>
            <a:headEnd/>
            <a:tailEnd/>
          </a:ln>
        </p:spPr>
        <p:txBody>
          <a:bodyPr wrap="none" anchor="ctr">
            <a:prstTxWarp prst="textNoShape">
              <a:avLst/>
            </a:prstTxWarp>
          </a:bodyPr>
          <a:lstStyle/>
          <a:p>
            <a:endParaRPr lang="en-US"/>
          </a:p>
        </p:txBody>
      </p:sp>
      <p:sp>
        <p:nvSpPr>
          <p:cNvPr id="66569" name="Text Box 12"/>
          <p:cNvSpPr txBox="1">
            <a:spLocks noChangeArrowheads="1"/>
          </p:cNvSpPr>
          <p:nvPr/>
        </p:nvSpPr>
        <p:spPr bwMode="auto">
          <a:xfrm>
            <a:off x="971550" y="4019550"/>
            <a:ext cx="1525588" cy="542925"/>
          </a:xfrm>
          <a:prstGeom prst="rect">
            <a:avLst/>
          </a:prstGeom>
          <a:noFill/>
          <a:ln w="12700">
            <a:noFill/>
            <a:miter lim="800000"/>
            <a:headEnd/>
            <a:tailEnd/>
          </a:ln>
        </p:spPr>
        <p:txBody>
          <a:bodyPr wrap="none" lIns="85597" tIns="42798" rIns="85597" bIns="42798">
            <a:prstTxWarp prst="textNoShape">
              <a:avLst/>
            </a:prstTxWarp>
            <a:spAutoFit/>
          </a:bodyPr>
          <a:lstStyle/>
          <a:p>
            <a:pPr defTabSz="855663"/>
            <a:r>
              <a:rPr lang="en-US" sz="1500" b="1">
                <a:solidFill>
                  <a:srgbClr val="00FF00"/>
                </a:solidFill>
              </a:rPr>
              <a:t>QMD </a:t>
            </a:r>
            <a:r>
              <a:rPr lang="en-US" sz="1500" b="1"/>
              <a:t>predicted</a:t>
            </a:r>
          </a:p>
          <a:p>
            <a:pPr defTabSz="855663"/>
            <a:r>
              <a:rPr lang="en-US" sz="1500" b="1"/>
              <a:t>region of melt</a:t>
            </a:r>
          </a:p>
        </p:txBody>
      </p:sp>
      <p:sp>
        <p:nvSpPr>
          <p:cNvPr id="66570" name="Line 13"/>
          <p:cNvSpPr>
            <a:spLocks noChangeShapeType="1"/>
          </p:cNvSpPr>
          <p:nvPr/>
        </p:nvSpPr>
        <p:spPr bwMode="auto">
          <a:xfrm>
            <a:off x="2425700" y="4364038"/>
            <a:ext cx="500063" cy="128587"/>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79197FC-CBB6-124E-9D50-6DE3CF6BDDCF}" type="slidenum">
              <a:rPr lang="en-US" smtClean="0"/>
              <a:pPr>
                <a:defRPr/>
              </a:pPr>
              <a:t>41</a:t>
            </a:fld>
            <a:endParaRPr lang="en-US"/>
          </a:p>
        </p:txBody>
      </p:sp>
      <p:sp>
        <p:nvSpPr>
          <p:cNvPr id="12" name="Rectangle 5"/>
          <p:cNvSpPr>
            <a:spLocks noChangeArrowheads="1"/>
          </p:cNvSpPr>
          <p:nvPr/>
        </p:nvSpPr>
        <p:spPr bwMode="auto">
          <a:xfrm>
            <a:off x="1575527" y="41600"/>
            <a:ext cx="7419839" cy="8929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136" tIns="46067" rIns="92136" bIns="46067" anchor="ctr"/>
          <a:lstStyle/>
          <a:p>
            <a:pPr algn="r" defTabSz="915412">
              <a:lnSpc>
                <a:spcPct val="90000"/>
              </a:lnSpc>
              <a:defRPr/>
            </a:pPr>
            <a:r>
              <a:rPr lang="en-US" sz="2200" dirty="0">
                <a:solidFill>
                  <a:srgbClr val="FFFFFF"/>
                </a:solidFill>
              </a:rPr>
              <a:t>Z has been used to </a:t>
            </a:r>
            <a:r>
              <a:rPr lang="en-US" sz="2200" dirty="0" smtClean="0">
                <a:solidFill>
                  <a:srgbClr val="FFFFFF"/>
                </a:solidFill>
              </a:rPr>
              <a:t>study </a:t>
            </a:r>
            <a:r>
              <a:rPr lang="en-US" sz="2200" smtClean="0">
                <a:solidFill>
                  <a:srgbClr val="FFFFFF"/>
                </a:solidFill>
              </a:rPr>
              <a:t>material properties</a:t>
            </a:r>
          </a:p>
          <a:p>
            <a:pPr algn="r" defTabSz="915412">
              <a:lnSpc>
                <a:spcPct val="90000"/>
              </a:lnSpc>
              <a:defRPr/>
            </a:pPr>
            <a:r>
              <a:rPr lang="en-US" sz="2200" smtClean="0">
                <a:solidFill>
                  <a:srgbClr val="FFFFFF"/>
                </a:solidFill>
              </a:rPr>
              <a:t>in </a:t>
            </a:r>
            <a:r>
              <a:rPr lang="en-US" sz="2200" dirty="0">
                <a:solidFill>
                  <a:srgbClr val="FFFFFF"/>
                </a:solidFill>
              </a:rPr>
              <a:t>the multi-Mbar </a:t>
            </a:r>
            <a:r>
              <a:rPr lang="en-US" sz="2200" dirty="0" smtClean="0">
                <a:solidFill>
                  <a:srgbClr val="FFFFFF"/>
                </a:solidFill>
              </a:rPr>
              <a:t>regime for many materials</a:t>
            </a:r>
            <a:endParaRPr lang="en-US" sz="2200" dirty="0">
              <a:solidFill>
                <a:srgbClr val="FFFFFF"/>
              </a:solidFill>
            </a:endParaRPr>
          </a:p>
        </p:txBody>
      </p:sp>
      <p:grpSp>
        <p:nvGrpSpPr>
          <p:cNvPr id="5" name="Group 4"/>
          <p:cNvGrpSpPr>
            <a:grpSpLocks/>
          </p:cNvGrpSpPr>
          <p:nvPr/>
        </p:nvGrpSpPr>
        <p:grpSpPr bwMode="auto">
          <a:xfrm>
            <a:off x="35673" y="1285133"/>
            <a:ext cx="3012824" cy="2525693"/>
            <a:chOff x="38100" y="1373188"/>
            <a:chExt cx="3217863" cy="2698750"/>
          </a:xfrm>
        </p:grpSpPr>
        <p:pic>
          <p:nvPicPr>
            <p:cNvPr id="21527" name="Picture 20" descr="sccmr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 y="1373188"/>
              <a:ext cx="3217863"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8" name="TextBox 6"/>
            <p:cNvSpPr txBox="1">
              <a:spLocks noChangeArrowheads="1"/>
            </p:cNvSpPr>
            <p:nvPr/>
          </p:nvSpPr>
          <p:spPr bwMode="auto">
            <a:xfrm>
              <a:off x="581025" y="1793874"/>
              <a:ext cx="895996"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a:t>Quartz</a:t>
              </a:r>
            </a:p>
          </p:txBody>
        </p:sp>
      </p:grpSp>
      <p:grpSp>
        <p:nvGrpSpPr>
          <p:cNvPr id="4" name="Group 3"/>
          <p:cNvGrpSpPr>
            <a:grpSpLocks/>
          </p:cNvGrpSpPr>
          <p:nvPr/>
        </p:nvGrpSpPr>
        <p:grpSpPr bwMode="auto">
          <a:xfrm>
            <a:off x="181334" y="3977225"/>
            <a:ext cx="2705150" cy="2677235"/>
            <a:chOff x="193675" y="4249738"/>
            <a:chExt cx="2889250" cy="2860675"/>
          </a:xfrm>
        </p:grpSpPr>
        <p:pic>
          <p:nvPicPr>
            <p:cNvPr id="21525" name="Picture 22" descr="prsccm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3675" y="4249738"/>
              <a:ext cx="28892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Box 13"/>
            <p:cNvSpPr txBox="1">
              <a:spLocks noChangeArrowheads="1"/>
            </p:cNvSpPr>
            <p:nvPr/>
          </p:nvSpPr>
          <p:spPr bwMode="auto">
            <a:xfrm>
              <a:off x="898525" y="4514850"/>
              <a:ext cx="494573"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D</a:t>
              </a:r>
              <a:r>
                <a:rPr lang="en-US" sz="1700" b="0" i="1" baseline="-25000"/>
                <a:t>2</a:t>
              </a:r>
            </a:p>
          </p:txBody>
        </p:sp>
      </p:grpSp>
      <p:grpSp>
        <p:nvGrpSpPr>
          <p:cNvPr id="3" name="Group 2"/>
          <p:cNvGrpSpPr>
            <a:grpSpLocks/>
          </p:cNvGrpSpPr>
          <p:nvPr/>
        </p:nvGrpSpPr>
        <p:grpSpPr bwMode="auto">
          <a:xfrm>
            <a:off x="5596093" y="4287736"/>
            <a:ext cx="3411163" cy="2399409"/>
            <a:chOff x="5976938" y="4581525"/>
            <a:chExt cx="3643312" cy="2563813"/>
          </a:xfrm>
        </p:grpSpPr>
        <p:pic>
          <p:nvPicPr>
            <p:cNvPr id="21523" name="Picture 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76938" y="4581525"/>
              <a:ext cx="3643312"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TextBox 15"/>
            <p:cNvSpPr txBox="1">
              <a:spLocks noChangeArrowheads="1"/>
            </p:cNvSpPr>
            <p:nvPr/>
          </p:nvSpPr>
          <p:spPr bwMode="auto">
            <a:xfrm>
              <a:off x="6561138" y="5629275"/>
              <a:ext cx="1142030" cy="3781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a:t>Tantalum</a:t>
              </a:r>
            </a:p>
          </p:txBody>
        </p:sp>
      </p:grpSp>
      <p:grpSp>
        <p:nvGrpSpPr>
          <p:cNvPr id="8" name="Group 7"/>
          <p:cNvGrpSpPr>
            <a:grpSpLocks/>
          </p:cNvGrpSpPr>
          <p:nvPr/>
        </p:nvGrpSpPr>
        <p:grpSpPr bwMode="auto">
          <a:xfrm>
            <a:off x="3531558" y="987993"/>
            <a:ext cx="3264016" cy="3121459"/>
            <a:chOff x="3771900" y="1055688"/>
            <a:chExt cx="3486150" cy="3335337"/>
          </a:xfrm>
        </p:grpSpPr>
        <p:pic>
          <p:nvPicPr>
            <p:cNvPr id="9"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71900" y="1055688"/>
              <a:ext cx="311150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453063" y="3101975"/>
              <a:ext cx="1804987"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521" name="TextBox 14"/>
            <p:cNvSpPr txBox="1">
              <a:spLocks noChangeArrowheads="1"/>
            </p:cNvSpPr>
            <p:nvPr/>
          </p:nvSpPr>
          <p:spPr bwMode="auto">
            <a:xfrm>
              <a:off x="4192588" y="1168400"/>
              <a:ext cx="537238"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Be</a:t>
              </a:r>
            </a:p>
          </p:txBody>
        </p:sp>
        <p:sp>
          <p:nvSpPr>
            <p:cNvPr id="21522" name="TextBox 17"/>
            <p:cNvSpPr txBox="1">
              <a:spLocks noChangeArrowheads="1"/>
            </p:cNvSpPr>
            <p:nvPr/>
          </p:nvSpPr>
          <p:spPr bwMode="auto">
            <a:xfrm>
              <a:off x="6448424" y="3152775"/>
              <a:ext cx="537238"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Be</a:t>
              </a:r>
            </a:p>
          </p:txBody>
        </p:sp>
      </p:grpSp>
      <p:grpSp>
        <p:nvGrpSpPr>
          <p:cNvPr id="6" name="Group 5"/>
          <p:cNvGrpSpPr>
            <a:grpSpLocks/>
          </p:cNvGrpSpPr>
          <p:nvPr/>
        </p:nvGrpSpPr>
        <p:grpSpPr bwMode="auto">
          <a:xfrm>
            <a:off x="6800033" y="934507"/>
            <a:ext cx="2318700" cy="3302715"/>
            <a:chOff x="7262813" y="998538"/>
            <a:chExt cx="2476500" cy="3529012"/>
          </a:xfrm>
        </p:grpSpPr>
        <p:pic>
          <p:nvPicPr>
            <p:cNvPr id="21517" name="Picture 14" descr="FinalFig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62813" y="998538"/>
              <a:ext cx="24765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18"/>
            <p:cNvSpPr txBox="1">
              <a:spLocks noChangeArrowheads="1"/>
            </p:cNvSpPr>
            <p:nvPr/>
          </p:nvSpPr>
          <p:spPr bwMode="auto">
            <a:xfrm>
              <a:off x="9199563" y="3770313"/>
              <a:ext cx="420588"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C</a:t>
              </a:r>
            </a:p>
          </p:txBody>
        </p:sp>
      </p:grpSp>
      <p:grpSp>
        <p:nvGrpSpPr>
          <p:cNvPr id="7" name="Group 6"/>
          <p:cNvGrpSpPr>
            <a:grpSpLocks/>
          </p:cNvGrpSpPr>
          <p:nvPr/>
        </p:nvGrpSpPr>
        <p:grpSpPr bwMode="auto">
          <a:xfrm>
            <a:off x="3076736" y="2929805"/>
            <a:ext cx="2005081" cy="3752883"/>
            <a:chOff x="3286125" y="3130550"/>
            <a:chExt cx="2141538" cy="4010025"/>
          </a:xfrm>
        </p:grpSpPr>
        <p:pic>
          <p:nvPicPr>
            <p:cNvPr id="21513" name="Picture 5" descr="WaterFig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16288" y="3130550"/>
              <a:ext cx="2111375"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aterFig3.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286125" y="5145088"/>
              <a:ext cx="20859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20"/>
            <p:cNvSpPr txBox="1">
              <a:spLocks noChangeArrowheads="1"/>
            </p:cNvSpPr>
            <p:nvPr/>
          </p:nvSpPr>
          <p:spPr bwMode="auto">
            <a:xfrm>
              <a:off x="3729038" y="3284538"/>
              <a:ext cx="697477"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H</a:t>
              </a:r>
              <a:r>
                <a:rPr lang="en-US" sz="1700" b="0" i="1" baseline="-25000"/>
                <a:t>2</a:t>
              </a:r>
              <a:r>
                <a:rPr lang="en-US" sz="1700" b="0" i="1"/>
                <a:t>O</a:t>
              </a:r>
            </a:p>
          </p:txBody>
        </p:sp>
        <p:sp>
          <p:nvSpPr>
            <p:cNvPr id="21516" name="TextBox 21"/>
            <p:cNvSpPr txBox="1">
              <a:spLocks noChangeArrowheads="1"/>
            </p:cNvSpPr>
            <p:nvPr/>
          </p:nvSpPr>
          <p:spPr bwMode="auto">
            <a:xfrm>
              <a:off x="3727450" y="5287963"/>
              <a:ext cx="697477" cy="37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1700" b="0" i="1"/>
                <a:t>H</a:t>
              </a:r>
              <a:r>
                <a:rPr lang="en-US" sz="1700" b="0" i="1" baseline="-25000"/>
                <a:t>2</a:t>
              </a:r>
              <a:r>
                <a:rPr lang="en-US" sz="1700" b="0" i="1"/>
                <a:t>O</a:t>
              </a:r>
            </a:p>
          </p:txBody>
        </p:sp>
      </p:grpSp>
    </p:spTree>
    <p:custDataLst>
      <p:tags r:id="rId1"/>
    </p:custDataLst>
    <p:extLst>
      <p:ext uri="{BB962C8B-B14F-4D97-AF65-F5344CB8AC3E}">
        <p14:creationId xmlns:p14="http://schemas.microsoft.com/office/powerpoint/2010/main" val="3268538663"/>
      </p:ext>
    </p:extLst>
  </p:cSld>
  <p:clrMapOvr>
    <a:masterClrMapping/>
  </p:clrMapOvr>
  <mc:AlternateContent xmlns:mc="http://schemas.openxmlformats.org/markup-compatibility/2006" xmlns:p14="http://schemas.microsoft.com/office/powerpoint/2010/main">
    <mc:Choice Requires="p14">
      <p:transition spd="slow" p14:dur="2000" advTm="40001"/>
    </mc:Choice>
    <mc:Fallback xmlns="">
      <p:transition xmlns:p14="http://schemas.microsoft.com/office/powerpoint/2010/main" spd="slow" advTm="40001"/>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011" y="3246"/>
            <a:ext cx="8229600" cy="954821"/>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r"/>
            <a:r>
              <a:rPr lang="en-US" sz="3200" b="0" dirty="0" smtClean="0">
                <a:solidFill>
                  <a:srgbClr val="FFFFFF"/>
                </a:solidFill>
                <a:latin typeface="Calibri" pitchFamily="34" charset="0"/>
                <a:ea typeface="ＭＳ Ｐゴシック"/>
                <a:cs typeface="Calibri" pitchFamily="34" charset="0"/>
              </a:rPr>
              <a:t>Giant Impacts</a:t>
            </a:r>
            <a:r>
              <a:rPr lang="en-US" b="0" dirty="0" smtClean="0">
                <a:solidFill>
                  <a:srgbClr val="FFFFFF"/>
                </a:solidFill>
                <a:latin typeface="Calibri" pitchFamily="34" charset="0"/>
                <a:ea typeface="ＭＳ Ｐゴシック"/>
                <a:cs typeface="Calibri" pitchFamily="34" charset="0"/>
              </a:rPr>
              <a:t>:</a:t>
            </a:r>
          </a:p>
          <a:p>
            <a:pPr algn="r"/>
            <a:r>
              <a:rPr lang="en-US" b="0" dirty="0" smtClean="0">
                <a:solidFill>
                  <a:srgbClr val="FFFFFF"/>
                </a:solidFill>
                <a:latin typeface="Calibri" pitchFamily="34" charset="0"/>
                <a:ea typeface="ＭＳ Ｐゴシック"/>
                <a:cs typeface="Calibri" pitchFamily="34" charset="0"/>
              </a:rPr>
              <a:t>unlocking the mysteries </a:t>
            </a:r>
            <a:r>
              <a:rPr lang="en-US" b="0" smtClean="0">
                <a:solidFill>
                  <a:srgbClr val="FFFFFF"/>
                </a:solidFill>
                <a:latin typeface="Calibri" pitchFamily="34" charset="0"/>
                <a:ea typeface="ＭＳ Ｐゴシック"/>
                <a:cs typeface="Calibri" pitchFamily="34" charset="0"/>
              </a:rPr>
              <a:t>of satellites and </a:t>
            </a:r>
            <a:r>
              <a:rPr lang="en-US" b="0" dirty="0" smtClean="0">
                <a:solidFill>
                  <a:srgbClr val="FFFFFF"/>
                </a:solidFill>
                <a:latin typeface="Calibri" pitchFamily="34" charset="0"/>
                <a:ea typeface="ＭＳ Ｐゴシック"/>
                <a:cs typeface="Calibri" pitchFamily="34" charset="0"/>
              </a:rPr>
              <a:t>planets</a:t>
            </a:r>
          </a:p>
        </p:txBody>
      </p:sp>
      <p:sp>
        <p:nvSpPr>
          <p:cNvPr id="30" name="TextBox 29"/>
          <p:cNvSpPr txBox="1"/>
          <p:nvPr/>
        </p:nvSpPr>
        <p:spPr>
          <a:xfrm>
            <a:off x="148840" y="1364654"/>
            <a:ext cx="7853432" cy="4801315"/>
          </a:xfrm>
          <a:prstGeom prst="rect">
            <a:avLst/>
          </a:prstGeom>
          <a:noFill/>
        </p:spPr>
        <p:txBody>
          <a:bodyPr wrap="none" rtlCol="0">
            <a:spAutoFit/>
          </a:bodyPr>
          <a:lstStyle/>
          <a:p>
            <a:r>
              <a:rPr lang="en-US" dirty="0" smtClean="0"/>
              <a:t>Giant impacts:</a:t>
            </a:r>
          </a:p>
          <a:p>
            <a:pPr marL="285750" indent="-285750">
              <a:buFont typeface="Arial"/>
              <a:buChar char="•"/>
            </a:pPr>
            <a:r>
              <a:rPr lang="en-US" dirty="0" smtClean="0"/>
              <a:t>affect final physical and dynamical properties of a planet</a:t>
            </a:r>
          </a:p>
          <a:p>
            <a:pPr marL="285750" indent="-285750">
              <a:buFont typeface="Arial"/>
              <a:buChar char="•"/>
            </a:pPr>
            <a:r>
              <a:rPr lang="en-US" dirty="0" smtClean="0"/>
              <a:t>are invoked to explain the large core of Mercury, spin of</a:t>
            </a:r>
          </a:p>
          <a:p>
            <a:r>
              <a:rPr lang="en-US" dirty="0"/>
              <a:t>	</a:t>
            </a:r>
            <a:r>
              <a:rPr lang="en-US" dirty="0" smtClean="0"/>
              <a:t>Venus, crust asymmetry on Moon and Mars, etc.</a:t>
            </a:r>
          </a:p>
          <a:p>
            <a:pPr marL="285750" indent="-285750">
              <a:buFont typeface="Arial"/>
              <a:buChar char="•"/>
            </a:pPr>
            <a:r>
              <a:rPr lang="en-US" dirty="0" smtClean="0"/>
              <a:t>result in a diversity of features from possible outcomes</a:t>
            </a:r>
          </a:p>
          <a:p>
            <a:pPr marL="285750" indent="-285750">
              <a:buFont typeface="Arial"/>
              <a:buChar char="•"/>
            </a:pPr>
            <a:endParaRPr lang="en-US" dirty="0"/>
          </a:p>
          <a:p>
            <a:r>
              <a:rPr lang="en-US" dirty="0" smtClean="0"/>
              <a:t>Physical properties of the planets and moons, and</a:t>
            </a:r>
          </a:p>
          <a:p>
            <a:r>
              <a:rPr lang="en-US" dirty="0" smtClean="0"/>
              <a:t>collisions among them, depend on </a:t>
            </a:r>
            <a:r>
              <a:rPr lang="en-US" u="sng" dirty="0" smtClean="0"/>
              <a:t>thermodynamics models</a:t>
            </a:r>
            <a:r>
              <a:rPr lang="en-US" dirty="0" smtClean="0"/>
              <a:t>:</a:t>
            </a:r>
          </a:p>
          <a:p>
            <a:r>
              <a:rPr lang="en-US" dirty="0"/>
              <a:t> </a:t>
            </a:r>
            <a:r>
              <a:rPr lang="en-US" dirty="0" smtClean="0"/>
              <a:t>    </a:t>
            </a:r>
            <a:r>
              <a:rPr lang="en-US" dirty="0" smtClean="0">
                <a:sym typeface="Wingdings"/>
              </a:rPr>
              <a:t> </a:t>
            </a:r>
            <a:r>
              <a:rPr lang="en-US" dirty="0" smtClean="0"/>
              <a:t>EOS (T, </a:t>
            </a:r>
            <a:r>
              <a:rPr lang="en-US" dirty="0" smtClean="0">
                <a:latin typeface="Symbol" charset="2"/>
                <a:cs typeface="Symbol" charset="2"/>
              </a:rPr>
              <a:t>r</a:t>
            </a:r>
            <a:r>
              <a:rPr lang="en-US" dirty="0" smtClean="0"/>
              <a:t>, P, S), phase changes, mixtures, strength</a:t>
            </a:r>
          </a:p>
          <a:p>
            <a:endParaRPr lang="en-US" u="sng" dirty="0"/>
          </a:p>
          <a:p>
            <a:r>
              <a:rPr lang="en-US" dirty="0" smtClean="0"/>
              <a:t>The goals are to understand:</a:t>
            </a:r>
          </a:p>
          <a:p>
            <a:pPr marL="285750" indent="-285750">
              <a:buFont typeface="Arial"/>
              <a:buChar char="•"/>
            </a:pPr>
            <a:r>
              <a:rPr lang="en-US" dirty="0" smtClean="0"/>
              <a:t>planet and satellite formation, structure, and evolution</a:t>
            </a:r>
          </a:p>
          <a:p>
            <a:pPr marL="285750" indent="-285750">
              <a:buFont typeface="Arial"/>
              <a:buChar char="•"/>
            </a:pPr>
            <a:r>
              <a:rPr lang="en-US" dirty="0"/>
              <a:t>effects of collisions on planets and </a:t>
            </a:r>
            <a:r>
              <a:rPr lang="en-US" dirty="0" smtClean="0"/>
              <a:t>satellites</a:t>
            </a:r>
            <a:endParaRPr lang="en-US" dirty="0"/>
          </a:p>
          <a:p>
            <a:pPr marL="285750" indent="-285750">
              <a:buFont typeface="Arial"/>
              <a:buChar char="•"/>
            </a:pPr>
            <a:r>
              <a:rPr lang="en-US" dirty="0" smtClean="0"/>
              <a:t>cratering mechanics and morphology</a:t>
            </a:r>
          </a:p>
          <a:p>
            <a:pPr marL="285750" indent="-285750">
              <a:buFont typeface="Arial"/>
              <a:buChar char="•"/>
            </a:pPr>
            <a:endParaRPr lang="en-US" dirty="0"/>
          </a:p>
          <a:p>
            <a:r>
              <a:rPr lang="en-US" b="1" dirty="0" smtClean="0">
                <a:solidFill>
                  <a:srgbClr val="008000"/>
                </a:solidFill>
              </a:rPr>
              <a:t>We use </a:t>
            </a:r>
            <a:r>
              <a:rPr lang="en-US" b="1" u="sng" dirty="0" smtClean="0">
                <a:solidFill>
                  <a:srgbClr val="008000"/>
                </a:solidFill>
              </a:rPr>
              <a:t>flyer plates </a:t>
            </a:r>
            <a:r>
              <a:rPr lang="en-US" b="1" dirty="0" smtClean="0">
                <a:solidFill>
                  <a:srgbClr val="008000"/>
                </a:solidFill>
              </a:rPr>
              <a:t>on the </a:t>
            </a:r>
            <a:r>
              <a:rPr lang="en-US" b="1" dirty="0" smtClean="0">
                <a:solidFill>
                  <a:srgbClr val="FF0000"/>
                </a:solidFill>
              </a:rPr>
              <a:t>Z machine </a:t>
            </a:r>
            <a:r>
              <a:rPr lang="en-US" b="1" dirty="0" smtClean="0">
                <a:solidFill>
                  <a:srgbClr val="008000"/>
                </a:solidFill>
              </a:rPr>
              <a:t>to gather </a:t>
            </a:r>
            <a:r>
              <a:rPr lang="en-US" b="1" u="sng" dirty="0" smtClean="0">
                <a:solidFill>
                  <a:srgbClr val="008000"/>
                </a:solidFill>
              </a:rPr>
              <a:t>shock data </a:t>
            </a:r>
            <a:r>
              <a:rPr lang="en-US" b="1" dirty="0" smtClean="0">
                <a:solidFill>
                  <a:srgbClr val="008000"/>
                </a:solidFill>
              </a:rPr>
              <a:t>on relevant</a:t>
            </a:r>
          </a:p>
          <a:p>
            <a:r>
              <a:rPr lang="en-US" b="1" dirty="0" smtClean="0">
                <a:solidFill>
                  <a:srgbClr val="008000"/>
                </a:solidFill>
              </a:rPr>
              <a:t>materials, such as </a:t>
            </a:r>
            <a:r>
              <a:rPr lang="en-US" b="1" i="1" dirty="0" err="1" smtClean="0">
                <a:solidFill>
                  <a:srgbClr val="008000"/>
                </a:solidFill>
              </a:rPr>
              <a:t>MgO</a:t>
            </a:r>
            <a:r>
              <a:rPr lang="en-US" b="1" dirty="0" smtClean="0">
                <a:solidFill>
                  <a:srgbClr val="008000"/>
                </a:solidFill>
              </a:rPr>
              <a:t> and </a:t>
            </a:r>
            <a:r>
              <a:rPr lang="en-US" b="1" i="1" dirty="0" smtClean="0">
                <a:solidFill>
                  <a:srgbClr val="008000"/>
                </a:solidFill>
              </a:rPr>
              <a:t>Fe</a:t>
            </a:r>
            <a:r>
              <a:rPr lang="en-US" b="1" dirty="0" smtClean="0">
                <a:solidFill>
                  <a:srgbClr val="008000"/>
                </a:solidFill>
              </a:rPr>
              <a:t>, in support of this research</a:t>
            </a:r>
            <a:endParaRPr lang="en-US" b="1" dirty="0">
              <a:solidFill>
                <a:srgbClr val="008000"/>
              </a:solidFill>
            </a:endParaRPr>
          </a:p>
        </p:txBody>
      </p:sp>
      <p:sp>
        <p:nvSpPr>
          <p:cNvPr id="20" name="TextBox 19"/>
          <p:cNvSpPr txBox="1"/>
          <p:nvPr/>
        </p:nvSpPr>
        <p:spPr>
          <a:xfrm>
            <a:off x="129049" y="6391859"/>
            <a:ext cx="2529158" cy="307777"/>
          </a:xfrm>
          <a:prstGeom prst="rect">
            <a:avLst/>
          </a:prstGeom>
          <a:noFill/>
        </p:spPr>
        <p:txBody>
          <a:bodyPr wrap="none" rtlCol="0">
            <a:spAutoFit/>
          </a:bodyPr>
          <a:lstStyle/>
          <a:p>
            <a:r>
              <a:rPr lang="en-US" sz="1400" b="1" dirty="0" smtClean="0"/>
              <a:t>Credit: S. Stewart (Harvard)</a:t>
            </a:r>
            <a:endParaRPr lang="en-US" sz="1400" b="1" dirty="0"/>
          </a:p>
        </p:txBody>
      </p:sp>
      <p:pic>
        <p:nvPicPr>
          <p:cNvPr id="31" name="Picture 30" descr="unkn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352" y="1093588"/>
            <a:ext cx="2627308" cy="2916659"/>
          </a:xfrm>
          <a:prstGeom prst="rect">
            <a:avLst/>
          </a:prstGeom>
        </p:spPr>
      </p:pic>
    </p:spTree>
    <p:extLst>
      <p:ext uri="{BB962C8B-B14F-4D97-AF65-F5344CB8AC3E}">
        <p14:creationId xmlns:p14="http://schemas.microsoft.com/office/powerpoint/2010/main" val="915007507"/>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xmlns:p14="http://schemas.microsoft.com/office/powerpoint/2010/main" spd="slow" advTm="62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know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5352" y="1093588"/>
            <a:ext cx="2627308" cy="2916659"/>
          </a:xfrm>
          <a:prstGeom prst="rect">
            <a:avLst/>
          </a:prstGeom>
        </p:spPr>
      </p:pic>
      <p:pic>
        <p:nvPicPr>
          <p:cNvPr id="6" name="Picture 5" descr="Screen Shot 2013-06-07 at 10.52.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47" y="3733962"/>
            <a:ext cx="1808937" cy="1868949"/>
          </a:xfrm>
          <a:prstGeom prst="rect">
            <a:avLst/>
          </a:prstGeom>
        </p:spPr>
      </p:pic>
      <p:pic>
        <p:nvPicPr>
          <p:cNvPr id="10" name="Picture 9" descr="Screen Shot 2013-06-07 at 10.55.0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82" y="999066"/>
            <a:ext cx="6317235" cy="2228850"/>
          </a:xfrm>
          <a:prstGeom prst="rect">
            <a:avLst/>
          </a:prstGeom>
        </p:spPr>
      </p:pic>
      <p:pic>
        <p:nvPicPr>
          <p:cNvPr id="13" name="Picture 12" descr="Screen Shot 2013-06-07 at 10.51.2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389" y="4042833"/>
            <a:ext cx="3729942" cy="2296584"/>
          </a:xfrm>
          <a:prstGeom prst="rect">
            <a:avLst/>
          </a:prstGeom>
        </p:spPr>
      </p:pic>
      <p:pic>
        <p:nvPicPr>
          <p:cNvPr id="14" name="Picture 13" descr="Screen Shot 2013-06-07 at 10.52.0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769" y="3183116"/>
            <a:ext cx="3444410" cy="3156300"/>
          </a:xfrm>
          <a:prstGeom prst="rect">
            <a:avLst/>
          </a:prstGeom>
        </p:spPr>
      </p:pic>
      <p:sp>
        <p:nvSpPr>
          <p:cNvPr id="9" name="Title 1"/>
          <p:cNvSpPr txBox="1">
            <a:spLocks/>
          </p:cNvSpPr>
          <p:nvPr/>
        </p:nvSpPr>
        <p:spPr>
          <a:xfrm>
            <a:off x="838011" y="3246"/>
            <a:ext cx="8229600" cy="954821"/>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r"/>
            <a:r>
              <a:rPr lang="en-US" sz="3200" b="0" dirty="0" smtClean="0">
                <a:solidFill>
                  <a:srgbClr val="FFFFFF"/>
                </a:solidFill>
                <a:latin typeface="Calibri" pitchFamily="34" charset="0"/>
                <a:ea typeface="ＭＳ Ｐゴシック"/>
                <a:cs typeface="Calibri" pitchFamily="34" charset="0"/>
              </a:rPr>
              <a:t>Giant Impacts</a:t>
            </a:r>
            <a:r>
              <a:rPr lang="en-US" b="0" dirty="0" smtClean="0">
                <a:solidFill>
                  <a:srgbClr val="FFFFFF"/>
                </a:solidFill>
                <a:latin typeface="Calibri" pitchFamily="34" charset="0"/>
                <a:ea typeface="ＭＳ Ｐゴシック"/>
                <a:cs typeface="Calibri" pitchFamily="34" charset="0"/>
              </a:rPr>
              <a:t>:</a:t>
            </a:r>
          </a:p>
          <a:p>
            <a:pPr algn="r"/>
            <a:r>
              <a:rPr lang="en-US" b="0" dirty="0" smtClean="0">
                <a:solidFill>
                  <a:srgbClr val="FFFFFF"/>
                </a:solidFill>
                <a:latin typeface="Calibri" pitchFamily="34" charset="0"/>
                <a:ea typeface="ＭＳ Ｐゴシック"/>
                <a:cs typeface="Calibri" pitchFamily="34" charset="0"/>
              </a:rPr>
              <a:t>unlocking the mysteries </a:t>
            </a:r>
            <a:r>
              <a:rPr lang="en-US" b="0" smtClean="0">
                <a:solidFill>
                  <a:srgbClr val="FFFFFF"/>
                </a:solidFill>
                <a:latin typeface="Calibri" pitchFamily="34" charset="0"/>
                <a:ea typeface="ＭＳ Ｐゴシック"/>
                <a:cs typeface="Calibri" pitchFamily="34" charset="0"/>
              </a:rPr>
              <a:t>of satellites and </a:t>
            </a:r>
            <a:r>
              <a:rPr lang="en-US" b="0" dirty="0" smtClean="0">
                <a:solidFill>
                  <a:srgbClr val="FFFFFF"/>
                </a:solidFill>
                <a:latin typeface="Calibri" pitchFamily="34" charset="0"/>
                <a:ea typeface="ＭＳ Ｐゴシック"/>
                <a:cs typeface="Calibri" pitchFamily="34" charset="0"/>
              </a:rPr>
              <a:t>planets</a:t>
            </a:r>
          </a:p>
        </p:txBody>
      </p:sp>
      <p:sp>
        <p:nvSpPr>
          <p:cNvPr id="11" name="TextBox 10"/>
          <p:cNvSpPr txBox="1"/>
          <p:nvPr/>
        </p:nvSpPr>
        <p:spPr>
          <a:xfrm>
            <a:off x="129049" y="6391859"/>
            <a:ext cx="2529158" cy="307777"/>
          </a:xfrm>
          <a:prstGeom prst="rect">
            <a:avLst/>
          </a:prstGeom>
          <a:noFill/>
        </p:spPr>
        <p:txBody>
          <a:bodyPr wrap="none" rtlCol="0">
            <a:spAutoFit/>
          </a:bodyPr>
          <a:lstStyle/>
          <a:p>
            <a:r>
              <a:rPr lang="en-US" sz="1400" b="1" dirty="0" smtClean="0"/>
              <a:t>Credit: S. Stewart (Harvard)</a:t>
            </a:r>
            <a:endParaRPr lang="en-US" sz="1400" b="1" dirty="0"/>
          </a:p>
        </p:txBody>
      </p:sp>
    </p:spTree>
    <p:extLst>
      <p:ext uri="{BB962C8B-B14F-4D97-AF65-F5344CB8AC3E}">
        <p14:creationId xmlns:p14="http://schemas.microsoft.com/office/powerpoint/2010/main" val="676939129"/>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xmlns:p14="http://schemas.microsoft.com/office/powerpoint/2010/main" spd="slow" advTm="62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450975" y="-107950"/>
            <a:ext cx="7315200" cy="1143000"/>
          </a:xfrm>
        </p:spPr>
        <p:txBody>
          <a:bodyPr/>
          <a:lstStyle/>
          <a:p>
            <a:pPr eaLnBrk="1" hangingPunct="1"/>
            <a:r>
              <a:rPr lang="en-US" sz="2400" b="1">
                <a:solidFill>
                  <a:schemeClr val="bg1"/>
                </a:solidFill>
                <a:ea typeface="ＭＳ Ｐゴシック" pitchFamily="-112" charset="-128"/>
                <a:cs typeface="ＭＳ Ｐゴシック" pitchFamily="-112" charset="-128"/>
              </a:rPr>
              <a:t>We can use high currents to push plasmas in different ways for different applications</a:t>
            </a:r>
          </a:p>
        </p:txBody>
      </p:sp>
      <p:sp>
        <p:nvSpPr>
          <p:cNvPr id="68611" name="Text Box 3"/>
          <p:cNvSpPr txBox="1">
            <a:spLocks noChangeArrowheads="1"/>
          </p:cNvSpPr>
          <p:nvPr/>
        </p:nvSpPr>
        <p:spPr bwMode="auto">
          <a:xfrm>
            <a:off x="1681163" y="1677988"/>
            <a:ext cx="2451546" cy="342519"/>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dirty="0" smtClean="0">
                <a:solidFill>
                  <a:srgbClr val="FC0128"/>
                </a:solidFill>
              </a:rPr>
              <a:t>Z-pinch X-ray sources</a:t>
            </a:r>
            <a:endParaRPr lang="en-US" sz="1700" b="1" dirty="0">
              <a:solidFill>
                <a:srgbClr val="FC0128"/>
              </a:solidFill>
            </a:endParaRPr>
          </a:p>
        </p:txBody>
      </p:sp>
      <p:sp>
        <p:nvSpPr>
          <p:cNvPr id="68612" name="Text Box 4"/>
          <p:cNvSpPr txBox="1">
            <a:spLocks noChangeArrowheads="1"/>
          </p:cNvSpPr>
          <p:nvPr/>
        </p:nvSpPr>
        <p:spPr bwMode="auto">
          <a:xfrm>
            <a:off x="3449638" y="1247775"/>
            <a:ext cx="1633537" cy="3683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900" b="1"/>
              <a:t>High Current</a:t>
            </a:r>
          </a:p>
        </p:txBody>
      </p:sp>
      <p:sp>
        <p:nvSpPr>
          <p:cNvPr id="68613" name="Line 5"/>
          <p:cNvSpPr>
            <a:spLocks noChangeShapeType="1"/>
          </p:cNvSpPr>
          <p:nvPr/>
        </p:nvSpPr>
        <p:spPr bwMode="auto">
          <a:xfrm flipH="1">
            <a:off x="2847975" y="1460500"/>
            <a:ext cx="601663" cy="266700"/>
          </a:xfrm>
          <a:prstGeom prst="line">
            <a:avLst/>
          </a:prstGeom>
          <a:noFill/>
          <a:ln w="19050">
            <a:solidFill>
              <a:srgbClr val="FC0128"/>
            </a:solidFill>
            <a:round/>
            <a:headEnd/>
            <a:tailEnd type="triangle" w="med" len="med"/>
          </a:ln>
        </p:spPr>
        <p:txBody>
          <a:bodyPr wrap="none" anchor="ctr">
            <a:prstTxWarp prst="textNoShape">
              <a:avLst/>
            </a:prstTxWarp>
          </a:bodyPr>
          <a:lstStyle/>
          <a:p>
            <a:endParaRPr lang="en-US"/>
          </a:p>
        </p:txBody>
      </p:sp>
      <p:sp>
        <p:nvSpPr>
          <p:cNvPr id="68614" name="Line 6"/>
          <p:cNvSpPr>
            <a:spLocks noChangeShapeType="1"/>
          </p:cNvSpPr>
          <p:nvPr/>
        </p:nvSpPr>
        <p:spPr bwMode="auto">
          <a:xfrm>
            <a:off x="5113338" y="1476375"/>
            <a:ext cx="1287462" cy="352425"/>
          </a:xfrm>
          <a:prstGeom prst="line">
            <a:avLst/>
          </a:prstGeom>
          <a:noFill/>
          <a:ln w="19050">
            <a:solidFill>
              <a:srgbClr val="0066FF"/>
            </a:solidFill>
            <a:round/>
            <a:headEnd/>
            <a:tailEnd type="triangle" w="med" len="med"/>
          </a:ln>
        </p:spPr>
        <p:txBody>
          <a:bodyPr wrap="none" anchor="ctr">
            <a:prstTxWarp prst="textNoShape">
              <a:avLst/>
            </a:prstTxWarp>
          </a:bodyPr>
          <a:lstStyle/>
          <a:p>
            <a:endParaRPr lang="en-US"/>
          </a:p>
        </p:txBody>
      </p:sp>
      <p:sp>
        <p:nvSpPr>
          <p:cNvPr id="68615" name="Text Box 7"/>
          <p:cNvSpPr txBox="1">
            <a:spLocks noChangeArrowheads="1"/>
          </p:cNvSpPr>
          <p:nvPr/>
        </p:nvSpPr>
        <p:spPr bwMode="auto">
          <a:xfrm>
            <a:off x="6134100" y="1741488"/>
            <a:ext cx="2827338" cy="342900"/>
          </a:xfrm>
          <a:prstGeom prst="rect">
            <a:avLst/>
          </a:prstGeom>
          <a:noFill/>
          <a:ln w="12700">
            <a:noFill/>
            <a:miter lim="800000"/>
            <a:headEnd/>
            <a:tailEnd/>
          </a:ln>
        </p:spPr>
        <p:txBody>
          <a:bodyPr wrap="none" lIns="80127" tIns="40063" rIns="80127" bIns="40063">
            <a:prstTxWarp prst="textNoShape">
              <a:avLst/>
            </a:prstTxWarp>
            <a:spAutoFit/>
          </a:bodyPr>
          <a:lstStyle/>
          <a:p>
            <a:pPr defTabSz="801688"/>
            <a:r>
              <a:rPr lang="en-US" sz="1700" b="1">
                <a:solidFill>
                  <a:srgbClr val="0066FF"/>
                </a:solidFill>
              </a:rPr>
              <a:t>Planar magnetic pressure</a:t>
            </a:r>
          </a:p>
        </p:txBody>
      </p:sp>
      <p:pic>
        <p:nvPicPr>
          <p:cNvPr id="584712" name="Picture 8"/>
          <p:cNvPicPr>
            <a:picLocks noChangeAspect="1" noChangeArrowheads="1"/>
          </p:cNvPicPr>
          <p:nvPr/>
        </p:nvPicPr>
        <p:blipFill>
          <a:blip r:embed="rId3"/>
          <a:srcRect/>
          <a:stretch>
            <a:fillRect/>
          </a:stretch>
        </p:blipFill>
        <p:spPr bwMode="auto">
          <a:xfrm>
            <a:off x="6897688" y="2133600"/>
            <a:ext cx="1370012" cy="1512888"/>
          </a:xfrm>
          <a:prstGeom prst="rect">
            <a:avLst/>
          </a:prstGeom>
          <a:noFill/>
          <a:ln w="12700">
            <a:solidFill>
              <a:schemeClr val="tx1"/>
            </a:solidFill>
            <a:miter lim="800000"/>
            <a:headEnd/>
            <a:tailEnd/>
          </a:ln>
          <a:effectLst>
            <a:outerShdw blurRad="63500" dist="38099" dir="2700000" algn="ctr" rotWithShape="0">
              <a:srgbClr val="000000">
                <a:alpha val="74998"/>
              </a:srgbClr>
            </a:outerShdw>
          </a:effectLst>
        </p:spPr>
      </p:pic>
      <p:grpSp>
        <p:nvGrpSpPr>
          <p:cNvPr id="68618" name="Group 10"/>
          <p:cNvGrpSpPr>
            <a:grpSpLocks/>
          </p:cNvGrpSpPr>
          <p:nvPr/>
        </p:nvGrpSpPr>
        <p:grpSpPr bwMode="auto">
          <a:xfrm>
            <a:off x="1981200" y="2057400"/>
            <a:ext cx="2990850" cy="1611313"/>
            <a:chOff x="1541" y="854"/>
            <a:chExt cx="2149" cy="1159"/>
          </a:xfrm>
        </p:grpSpPr>
        <p:sp>
          <p:nvSpPr>
            <p:cNvPr id="68668" name="Rectangle 11"/>
            <p:cNvSpPr>
              <a:spLocks noChangeArrowheads="1"/>
            </p:cNvSpPr>
            <p:nvPr/>
          </p:nvSpPr>
          <p:spPr bwMode="auto">
            <a:xfrm>
              <a:off x="2124" y="869"/>
              <a:ext cx="776" cy="21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700" b="1" i="1"/>
                <a:t>Current</a:t>
              </a:r>
            </a:p>
          </p:txBody>
        </p:sp>
        <p:sp>
          <p:nvSpPr>
            <p:cNvPr id="68669" name="Rectangle 12" descr="50%"/>
            <p:cNvSpPr>
              <a:spLocks noChangeArrowheads="1"/>
            </p:cNvSpPr>
            <p:nvPr/>
          </p:nvSpPr>
          <p:spPr bwMode="auto">
            <a:xfrm>
              <a:off x="2125" y="1214"/>
              <a:ext cx="815" cy="527"/>
            </a:xfrm>
            <a:prstGeom prst="rect">
              <a:avLst/>
            </a:prstGeom>
            <a:pattFill prst="pct50">
              <a:fgClr>
                <a:srgbClr val="F76681"/>
              </a:fgClr>
              <a:bgClr>
                <a:schemeClr val="bg1"/>
              </a:bgClr>
            </a:pattFill>
            <a:ln w="12700">
              <a:noFill/>
              <a:miter lim="800000"/>
              <a:headEnd/>
              <a:tailEnd/>
            </a:ln>
          </p:spPr>
          <p:txBody>
            <a:bodyPr lIns="74225" tIns="36462" rIns="74225" bIns="36462">
              <a:prstTxWarp prst="textNoShape">
                <a:avLst/>
              </a:prstTxWarp>
              <a:spAutoFit/>
            </a:bodyPr>
            <a:lstStyle/>
            <a:p>
              <a:endParaRPr lang="en-US"/>
            </a:p>
          </p:txBody>
        </p:sp>
        <p:sp>
          <p:nvSpPr>
            <p:cNvPr id="68670" name="Oval 13" descr="50%"/>
            <p:cNvSpPr>
              <a:spLocks noChangeArrowheads="1"/>
            </p:cNvSpPr>
            <p:nvPr/>
          </p:nvSpPr>
          <p:spPr bwMode="auto">
            <a:xfrm>
              <a:off x="2133" y="1126"/>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1" name="Oval 14" descr="50%"/>
            <p:cNvSpPr>
              <a:spLocks noChangeArrowheads="1"/>
            </p:cNvSpPr>
            <p:nvPr/>
          </p:nvSpPr>
          <p:spPr bwMode="auto">
            <a:xfrm>
              <a:off x="2133" y="1714"/>
              <a:ext cx="799" cy="114"/>
            </a:xfrm>
            <a:prstGeom prst="ellipse">
              <a:avLst/>
            </a:prstGeom>
            <a:pattFill prst="pct50">
              <a:fgClr>
                <a:srgbClr val="F76681"/>
              </a:fgClr>
              <a:bgClr>
                <a:schemeClr val="bg1"/>
              </a:bgClr>
            </a:patt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2" name="Line 15"/>
            <p:cNvSpPr>
              <a:spLocks noChangeShapeType="1"/>
            </p:cNvSpPr>
            <p:nvPr/>
          </p:nvSpPr>
          <p:spPr bwMode="auto">
            <a:xfrm>
              <a:off x="2940"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3" name="Line 16"/>
            <p:cNvSpPr>
              <a:spLocks noChangeShapeType="1"/>
            </p:cNvSpPr>
            <p:nvPr/>
          </p:nvSpPr>
          <p:spPr bwMode="auto">
            <a:xfrm>
              <a:off x="2125" y="1191"/>
              <a:ext cx="0" cy="573"/>
            </a:xfrm>
            <a:prstGeom prst="line">
              <a:avLst/>
            </a:prstGeom>
            <a:noFill/>
            <a:ln w="25400">
              <a:solidFill>
                <a:schemeClr val="hlink"/>
              </a:solidFill>
              <a:round/>
              <a:headEnd/>
              <a:tailEnd/>
            </a:ln>
          </p:spPr>
          <p:txBody>
            <a:bodyPr lIns="74225" tIns="36462" rIns="74225" bIns="36462">
              <a:prstTxWarp prst="textNoShape">
                <a:avLst/>
              </a:prstTxWarp>
              <a:spAutoFit/>
            </a:bodyPr>
            <a:lstStyle/>
            <a:p>
              <a:endParaRPr lang="en-US"/>
            </a:p>
          </p:txBody>
        </p:sp>
        <p:sp>
          <p:nvSpPr>
            <p:cNvPr id="68674" name="Line 17"/>
            <p:cNvSpPr>
              <a:spLocks noChangeShapeType="1"/>
            </p:cNvSpPr>
            <p:nvPr/>
          </p:nvSpPr>
          <p:spPr bwMode="auto">
            <a:xfrm>
              <a:off x="2055" y="854"/>
              <a:ext cx="0" cy="807"/>
            </a:xfrm>
            <a:prstGeom prst="line">
              <a:avLst/>
            </a:prstGeom>
            <a:noFill/>
            <a:ln w="25400">
              <a:solidFill>
                <a:schemeClr val="tx1"/>
              </a:solidFill>
              <a:round/>
              <a:headEnd type="triangle" w="med" len="med"/>
              <a:tailEnd/>
            </a:ln>
          </p:spPr>
          <p:txBody>
            <a:bodyPr lIns="74225" tIns="36462" rIns="74225" bIns="36462">
              <a:prstTxWarp prst="textNoShape">
                <a:avLst/>
              </a:prstTxWarp>
              <a:spAutoFit/>
            </a:bodyPr>
            <a:lstStyle/>
            <a:p>
              <a:endParaRPr lang="en-US"/>
            </a:p>
          </p:txBody>
        </p:sp>
        <p:sp>
          <p:nvSpPr>
            <p:cNvPr id="68675" name="Oval 18"/>
            <p:cNvSpPr>
              <a:spLocks noChangeArrowheads="1"/>
            </p:cNvSpPr>
            <p:nvPr/>
          </p:nvSpPr>
          <p:spPr bwMode="auto">
            <a:xfrm>
              <a:off x="1941" y="1317"/>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6" name="Oval 19"/>
            <p:cNvSpPr>
              <a:spLocks noChangeArrowheads="1"/>
            </p:cNvSpPr>
            <p:nvPr/>
          </p:nvSpPr>
          <p:spPr bwMode="auto">
            <a:xfrm>
              <a:off x="1941" y="1413"/>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7" name="Oval 20"/>
            <p:cNvSpPr>
              <a:spLocks noChangeArrowheads="1"/>
            </p:cNvSpPr>
            <p:nvPr/>
          </p:nvSpPr>
          <p:spPr bwMode="auto">
            <a:xfrm>
              <a:off x="1941" y="1509"/>
              <a:ext cx="1135" cy="128"/>
            </a:xfrm>
            <a:prstGeom prst="ellipse">
              <a:avLst/>
            </a:prstGeom>
            <a:noFill/>
            <a:ln w="25400">
              <a:solidFill>
                <a:srgbClr val="114FFB"/>
              </a:solidFill>
              <a:round/>
              <a:headEnd/>
              <a:tailEnd/>
            </a:ln>
          </p:spPr>
          <p:txBody>
            <a:bodyPr lIns="74225" tIns="36462" rIns="74225" bIns="36462">
              <a:prstTxWarp prst="textNoShape">
                <a:avLst/>
              </a:prstTxWarp>
              <a:spAutoFit/>
            </a:bodyPr>
            <a:lstStyle/>
            <a:p>
              <a:endParaRPr lang="en-US"/>
            </a:p>
          </p:txBody>
        </p:sp>
        <p:sp>
          <p:nvSpPr>
            <p:cNvPr id="68678" name="Rectangle 21"/>
            <p:cNvSpPr>
              <a:spLocks noChangeArrowheads="1"/>
            </p:cNvSpPr>
            <p:nvPr/>
          </p:nvSpPr>
          <p:spPr bwMode="auto">
            <a:xfrm>
              <a:off x="2963" y="1173"/>
              <a:ext cx="727" cy="198"/>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solidFill>
                    <a:srgbClr val="063DE8"/>
                  </a:solidFill>
                </a:rPr>
                <a:t>B-Field</a:t>
              </a:r>
            </a:p>
          </p:txBody>
        </p:sp>
        <p:sp>
          <p:nvSpPr>
            <p:cNvPr id="68679" name="Line 22"/>
            <p:cNvSpPr>
              <a:spLocks noChangeShapeType="1"/>
            </p:cNvSpPr>
            <p:nvPr/>
          </p:nvSpPr>
          <p:spPr bwMode="auto">
            <a:xfrm>
              <a:off x="1726" y="1749"/>
              <a:ext cx="367" cy="0"/>
            </a:xfrm>
            <a:prstGeom prst="line">
              <a:avLst/>
            </a:prstGeom>
            <a:noFill/>
            <a:ln w="25400">
              <a:solidFill>
                <a:schemeClr val="tx1"/>
              </a:solidFill>
              <a:round/>
              <a:headEnd/>
              <a:tailEnd type="triangle" w="med" len="med"/>
            </a:ln>
          </p:spPr>
          <p:txBody>
            <a:bodyPr lIns="74225" tIns="36462" rIns="74225" bIns="36462">
              <a:prstTxWarp prst="textNoShape">
                <a:avLst/>
              </a:prstTxWarp>
              <a:spAutoFit/>
            </a:bodyPr>
            <a:lstStyle/>
            <a:p>
              <a:endParaRPr lang="en-US"/>
            </a:p>
          </p:txBody>
        </p:sp>
        <p:sp>
          <p:nvSpPr>
            <p:cNvPr id="68680" name="Rectangle 23"/>
            <p:cNvSpPr>
              <a:spLocks noChangeArrowheads="1"/>
            </p:cNvSpPr>
            <p:nvPr/>
          </p:nvSpPr>
          <p:spPr bwMode="auto">
            <a:xfrm>
              <a:off x="1541" y="1814"/>
              <a:ext cx="967" cy="199"/>
            </a:xfrm>
            <a:prstGeom prst="rect">
              <a:avLst/>
            </a:prstGeom>
            <a:noFill/>
            <a:ln w="12700">
              <a:noFill/>
              <a:miter lim="800000"/>
              <a:headEnd/>
              <a:tailEnd/>
            </a:ln>
          </p:spPr>
          <p:txBody>
            <a:bodyPr lIns="69482" tIns="34132" rIns="69482" bIns="34132">
              <a:prstTxWarp prst="textNoShape">
                <a:avLst/>
              </a:prstTxWarp>
              <a:spAutoFit/>
            </a:bodyPr>
            <a:lstStyle/>
            <a:p>
              <a:pPr defTabSz="801688">
                <a:lnSpc>
                  <a:spcPct val="90000"/>
                </a:lnSpc>
              </a:pPr>
              <a:r>
                <a:rPr lang="en-US" sz="1500" b="1" i="1"/>
                <a:t>JxB Force</a:t>
              </a:r>
            </a:p>
          </p:txBody>
        </p:sp>
        <p:sp>
          <p:nvSpPr>
            <p:cNvPr id="68681" name="Oval 24" descr="50%"/>
            <p:cNvSpPr>
              <a:spLocks noChangeArrowheads="1"/>
            </p:cNvSpPr>
            <p:nvPr/>
          </p:nvSpPr>
          <p:spPr bwMode="auto">
            <a:xfrm>
              <a:off x="2127" y="1325"/>
              <a:ext cx="799" cy="24"/>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2" name="Oval 25" descr="50%"/>
            <p:cNvSpPr>
              <a:spLocks noChangeArrowheads="1"/>
            </p:cNvSpPr>
            <p:nvPr/>
          </p:nvSpPr>
          <p:spPr bwMode="auto">
            <a:xfrm>
              <a:off x="2135" y="130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3" name="Oval 26" descr="50%"/>
            <p:cNvSpPr>
              <a:spLocks noChangeArrowheads="1"/>
            </p:cNvSpPr>
            <p:nvPr/>
          </p:nvSpPr>
          <p:spPr bwMode="auto">
            <a:xfrm>
              <a:off x="2143" y="1477"/>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sp>
          <p:nvSpPr>
            <p:cNvPr id="68684" name="Oval 27" descr="50%"/>
            <p:cNvSpPr>
              <a:spLocks noChangeArrowheads="1"/>
            </p:cNvSpPr>
            <p:nvPr/>
          </p:nvSpPr>
          <p:spPr bwMode="auto">
            <a:xfrm>
              <a:off x="2119" y="1381"/>
              <a:ext cx="807" cy="56"/>
            </a:xfrm>
            <a:prstGeom prst="ellipse">
              <a:avLst/>
            </a:prstGeom>
            <a:pattFill prst="pct50">
              <a:fgClr>
                <a:srgbClr val="F76681"/>
              </a:fgClr>
              <a:bgClr>
                <a:schemeClr val="bg1"/>
              </a:bgClr>
            </a:pattFill>
            <a:ln w="12700">
              <a:noFill/>
              <a:round/>
              <a:headEnd/>
              <a:tailEnd/>
            </a:ln>
          </p:spPr>
          <p:txBody>
            <a:bodyPr lIns="74225" tIns="36462" rIns="74225" bIns="36462">
              <a:prstTxWarp prst="textNoShape">
                <a:avLst/>
              </a:prstTxWarp>
              <a:spAutoFit/>
            </a:bodyPr>
            <a:lstStyle/>
            <a:p>
              <a:endParaRPr lang="en-US"/>
            </a:p>
          </p:txBody>
        </p:sp>
      </p:grpSp>
      <p:sp>
        <p:nvSpPr>
          <p:cNvPr id="68619" name="Rectangle 28"/>
          <p:cNvSpPr>
            <a:spLocks noChangeArrowheads="1"/>
          </p:cNvSpPr>
          <p:nvPr/>
        </p:nvSpPr>
        <p:spPr bwMode="auto">
          <a:xfrm>
            <a:off x="762000" y="2046288"/>
            <a:ext cx="1179513" cy="312737"/>
          </a:xfrm>
          <a:prstGeom prst="rect">
            <a:avLst/>
          </a:prstGeom>
          <a:noFill/>
          <a:ln w="12700">
            <a:noFill/>
            <a:miter lim="800000"/>
            <a:headEnd/>
            <a:tailEnd/>
          </a:ln>
        </p:spPr>
        <p:txBody>
          <a:bodyPr wrap="none" lIns="79292" tIns="38951" rIns="79292" bIns="38951">
            <a:prstTxWarp prst="textNoShape">
              <a:avLst/>
            </a:prstTxWarp>
            <a:spAutoFit/>
          </a:bodyPr>
          <a:lstStyle/>
          <a:p>
            <a:pPr defTabSz="801688">
              <a:lnSpc>
                <a:spcPct val="90000"/>
              </a:lnSpc>
            </a:pPr>
            <a:r>
              <a:rPr lang="en-US" sz="1700" b="1">
                <a:solidFill>
                  <a:srgbClr val="000000"/>
                </a:solidFill>
              </a:rPr>
              <a:t>wire array</a:t>
            </a:r>
          </a:p>
        </p:txBody>
      </p:sp>
      <p:pic>
        <p:nvPicPr>
          <p:cNvPr id="68620" name="Picture 29"/>
          <p:cNvPicPr>
            <a:picLocks noChangeArrowheads="1"/>
          </p:cNvPicPr>
          <p:nvPr/>
        </p:nvPicPr>
        <p:blipFill>
          <a:blip r:embed="rId4"/>
          <a:srcRect/>
          <a:stretch>
            <a:fillRect/>
          </a:stretch>
        </p:blipFill>
        <p:spPr bwMode="auto">
          <a:xfrm>
            <a:off x="4724400" y="2286000"/>
            <a:ext cx="1095375" cy="1357313"/>
          </a:xfrm>
          <a:prstGeom prst="rect">
            <a:avLst/>
          </a:prstGeom>
          <a:noFill/>
          <a:ln w="12700">
            <a:noFill/>
            <a:miter lim="800000"/>
            <a:headEnd/>
            <a:tailEnd/>
          </a:ln>
        </p:spPr>
      </p:pic>
      <p:grpSp>
        <p:nvGrpSpPr>
          <p:cNvPr id="68623" name="Group 32"/>
          <p:cNvGrpSpPr>
            <a:grpSpLocks/>
          </p:cNvGrpSpPr>
          <p:nvPr/>
        </p:nvGrpSpPr>
        <p:grpSpPr bwMode="auto">
          <a:xfrm>
            <a:off x="6591300" y="4381500"/>
            <a:ext cx="2152650" cy="1122363"/>
            <a:chOff x="3384" y="2760"/>
            <a:chExt cx="1356" cy="707"/>
          </a:xfrm>
        </p:grpSpPr>
        <p:sp>
          <p:nvSpPr>
            <p:cNvPr id="68640" name="Rectangle 33"/>
            <p:cNvSpPr>
              <a:spLocks noChangeArrowheads="1"/>
            </p:cNvSpPr>
            <p:nvPr/>
          </p:nvSpPr>
          <p:spPr bwMode="auto">
            <a:xfrm>
              <a:off x="3552" y="2962"/>
              <a:ext cx="1171" cy="302"/>
            </a:xfrm>
            <a:prstGeom prst="rect">
              <a:avLst/>
            </a:prstGeom>
            <a:gradFill rotWithShape="0">
              <a:gsLst>
                <a:gs pos="0">
                  <a:srgbClr val="CCECFF"/>
                </a:gs>
                <a:gs pos="50000">
                  <a:srgbClr val="C6E5F7"/>
                </a:gs>
                <a:gs pos="100000">
                  <a:srgbClr val="CCECFF"/>
                </a:gs>
              </a:gsLst>
              <a:lin ang="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68641" name="Group 34"/>
            <p:cNvGrpSpPr>
              <a:grpSpLocks/>
            </p:cNvGrpSpPr>
            <p:nvPr/>
          </p:nvGrpSpPr>
          <p:grpSpPr bwMode="auto">
            <a:xfrm>
              <a:off x="3483" y="2775"/>
              <a:ext cx="439" cy="235"/>
              <a:chOff x="744" y="1200"/>
              <a:chExt cx="528" cy="264"/>
            </a:xfrm>
          </p:grpSpPr>
          <p:sp>
            <p:nvSpPr>
              <p:cNvPr id="68664" name="Line 35"/>
              <p:cNvSpPr>
                <a:spLocks noChangeShapeType="1"/>
              </p:cNvSpPr>
              <p:nvPr/>
            </p:nvSpPr>
            <p:spPr bwMode="auto">
              <a:xfrm>
                <a:off x="756" y="120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5" name="Line 36"/>
              <p:cNvSpPr>
                <a:spLocks noChangeShapeType="1"/>
              </p:cNvSpPr>
              <p:nvPr/>
            </p:nvSpPr>
            <p:spPr bwMode="auto">
              <a:xfrm>
                <a:off x="744" y="1440"/>
                <a:ext cx="51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6" name="Line 37"/>
              <p:cNvSpPr>
                <a:spLocks noChangeShapeType="1"/>
              </p:cNvSpPr>
              <p:nvPr/>
            </p:nvSpPr>
            <p:spPr bwMode="auto">
              <a:xfrm>
                <a:off x="1272" y="1200"/>
                <a:ext cx="0" cy="24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7" name="Freeform 38"/>
              <p:cNvSpPr>
                <a:spLocks/>
              </p:cNvSpPr>
              <p:nvPr/>
            </p:nvSpPr>
            <p:spPr bwMode="auto">
              <a:xfrm>
                <a:off x="745" y="1212"/>
                <a:ext cx="47" cy="252"/>
              </a:xfrm>
              <a:custGeom>
                <a:avLst/>
                <a:gdLst>
                  <a:gd name="T0" fmla="*/ 1160 w 41"/>
                  <a:gd name="T1" fmla="*/ 0 h 288"/>
                  <a:gd name="T2" fmla="*/ 1160 w 41"/>
                  <a:gd name="T3" fmla="*/ 4 h 288"/>
                  <a:gd name="T4" fmla="*/ 2856 w 41"/>
                  <a:gd name="T5" fmla="*/ 4 h 288"/>
                  <a:gd name="T6" fmla="*/ 1160 w 41"/>
                  <a:gd name="T7" fmla="*/ 4 h 288"/>
                  <a:gd name="T8" fmla="*/ 0 60000 65536"/>
                  <a:gd name="T9" fmla="*/ 0 60000 65536"/>
                  <a:gd name="T10" fmla="*/ 0 60000 65536"/>
                  <a:gd name="T11" fmla="*/ 0 60000 65536"/>
                  <a:gd name="T12" fmla="*/ 0 w 41"/>
                  <a:gd name="T13" fmla="*/ 0 h 288"/>
                  <a:gd name="T14" fmla="*/ 41 w 41"/>
                  <a:gd name="T15" fmla="*/ 288 h 288"/>
                </a:gdLst>
                <a:ahLst/>
                <a:cxnLst>
                  <a:cxn ang="T8">
                    <a:pos x="T0" y="T1"/>
                  </a:cxn>
                  <a:cxn ang="T9">
                    <a:pos x="T2" y="T3"/>
                  </a:cxn>
                  <a:cxn ang="T10">
                    <a:pos x="T4" y="T5"/>
                  </a:cxn>
                  <a:cxn ang="T11">
                    <a:pos x="T6" y="T7"/>
                  </a:cxn>
                </a:cxnLst>
                <a:rect l="T12" t="T13" r="T14" b="T15"/>
                <a:pathLst>
                  <a:path w="41" h="288">
                    <a:moveTo>
                      <a:pt x="17" y="0"/>
                    </a:moveTo>
                    <a:cubicBezTo>
                      <a:pt x="0" y="50"/>
                      <a:pt x="0" y="32"/>
                      <a:pt x="17" y="96"/>
                    </a:cubicBezTo>
                    <a:cubicBezTo>
                      <a:pt x="24" y="120"/>
                      <a:pt x="41" y="168"/>
                      <a:pt x="41" y="168"/>
                    </a:cubicBezTo>
                    <a:cubicBezTo>
                      <a:pt x="40" y="170"/>
                      <a:pt x="17" y="288"/>
                      <a:pt x="17"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68642" name="Rectangle 39"/>
            <p:cNvSpPr>
              <a:spLocks noChangeArrowheads="1"/>
            </p:cNvSpPr>
            <p:nvPr/>
          </p:nvSpPr>
          <p:spPr bwMode="auto">
            <a:xfrm>
              <a:off x="3922" y="2861"/>
              <a:ext cx="359" cy="127"/>
            </a:xfrm>
            <a:prstGeom prst="rect">
              <a:avLst/>
            </a:prstGeom>
            <a:solidFill>
              <a:schemeClr val="folHlink"/>
            </a:solidFill>
            <a:ln w="9525">
              <a:solidFill>
                <a:schemeClr val="tx1"/>
              </a:solidFill>
              <a:miter lim="800000"/>
              <a:headEnd/>
              <a:tailEnd/>
            </a:ln>
          </p:spPr>
          <p:txBody>
            <a:bodyPr wrap="none" lIns="50470" tIns="25235" rIns="50470" bIns="25235">
              <a:prstTxWarp prst="textNoShape">
                <a:avLst/>
              </a:prstTxWarp>
              <a:spAutoFit/>
            </a:bodyPr>
            <a:lstStyle/>
            <a:p>
              <a:endParaRPr lang="en-US"/>
            </a:p>
          </p:txBody>
        </p:sp>
        <p:sp>
          <p:nvSpPr>
            <p:cNvPr id="68643" name="Line 40"/>
            <p:cNvSpPr>
              <a:spLocks noChangeShapeType="1"/>
            </p:cNvSpPr>
            <p:nvPr/>
          </p:nvSpPr>
          <p:spPr bwMode="auto">
            <a:xfrm>
              <a:off x="3504" y="3243"/>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4" name="Freeform 41"/>
            <p:cNvSpPr>
              <a:spLocks/>
            </p:cNvSpPr>
            <p:nvPr/>
          </p:nvSpPr>
          <p:spPr bwMode="auto">
            <a:xfrm>
              <a:off x="4719" y="3232"/>
              <a:ext cx="21" cy="235"/>
            </a:xfrm>
            <a:custGeom>
              <a:avLst/>
              <a:gdLst>
                <a:gd name="T0" fmla="*/ 4 w 24"/>
                <a:gd name="T1" fmla="*/ 0 h 264"/>
                <a:gd name="T2" fmla="*/ 4 w 24"/>
                <a:gd name="T3" fmla="*/ 4 h 264"/>
                <a:gd name="T4" fmla="*/ 0 w 24"/>
                <a:gd name="T5" fmla="*/ 4 h 264"/>
                <a:gd name="T6" fmla="*/ 4 w 24"/>
                <a:gd name="T7" fmla="*/ 7 h 264"/>
                <a:gd name="T8" fmla="*/ 0 60000 65536"/>
                <a:gd name="T9" fmla="*/ 0 60000 65536"/>
                <a:gd name="T10" fmla="*/ 0 60000 65536"/>
                <a:gd name="T11" fmla="*/ 0 60000 65536"/>
                <a:gd name="T12" fmla="*/ 0 w 24"/>
                <a:gd name="T13" fmla="*/ 0 h 264"/>
                <a:gd name="T14" fmla="*/ 24 w 24"/>
                <a:gd name="T15" fmla="*/ 264 h 264"/>
              </a:gdLst>
              <a:ahLst/>
              <a:cxnLst>
                <a:cxn ang="T8">
                  <a:pos x="T0" y="T1"/>
                </a:cxn>
                <a:cxn ang="T9">
                  <a:pos x="T2" y="T3"/>
                </a:cxn>
                <a:cxn ang="T10">
                  <a:pos x="T4" y="T5"/>
                </a:cxn>
                <a:cxn ang="T11">
                  <a:pos x="T6" y="T7"/>
                </a:cxn>
              </a:cxnLst>
              <a:rect l="T12" t="T13" r="T14" b="T15"/>
              <a:pathLst>
                <a:path w="24" h="264">
                  <a:moveTo>
                    <a:pt x="24" y="0"/>
                  </a:moveTo>
                  <a:cubicBezTo>
                    <a:pt x="20" y="24"/>
                    <a:pt x="17" y="48"/>
                    <a:pt x="12" y="72"/>
                  </a:cubicBezTo>
                  <a:cubicBezTo>
                    <a:pt x="9" y="84"/>
                    <a:pt x="0" y="95"/>
                    <a:pt x="0" y="108"/>
                  </a:cubicBezTo>
                  <a:cubicBezTo>
                    <a:pt x="0" y="164"/>
                    <a:pt x="24" y="208"/>
                    <a:pt x="24" y="264"/>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5" name="Freeform 42"/>
            <p:cNvSpPr>
              <a:spLocks/>
            </p:cNvSpPr>
            <p:nvPr/>
          </p:nvSpPr>
          <p:spPr bwMode="auto">
            <a:xfrm>
              <a:off x="3479" y="3254"/>
              <a:ext cx="45" cy="213"/>
            </a:xfrm>
            <a:custGeom>
              <a:avLst/>
              <a:gdLst>
                <a:gd name="T0" fmla="*/ 3 w 54"/>
                <a:gd name="T1" fmla="*/ 0 h 240"/>
                <a:gd name="T2" fmla="*/ 3 w 54"/>
                <a:gd name="T3" fmla="*/ 4 h 240"/>
                <a:gd name="T4" fmla="*/ 3 w 54"/>
                <a:gd name="T5" fmla="*/ 4 h 240"/>
                <a:gd name="T6" fmla="*/ 3 w 54"/>
                <a:gd name="T7" fmla="*/ 6 h 240"/>
                <a:gd name="T8" fmla="*/ 0 60000 65536"/>
                <a:gd name="T9" fmla="*/ 0 60000 65536"/>
                <a:gd name="T10" fmla="*/ 0 60000 65536"/>
                <a:gd name="T11" fmla="*/ 0 60000 65536"/>
                <a:gd name="T12" fmla="*/ 0 w 54"/>
                <a:gd name="T13" fmla="*/ 0 h 240"/>
                <a:gd name="T14" fmla="*/ 54 w 54"/>
                <a:gd name="T15" fmla="*/ 240 h 240"/>
              </a:gdLst>
              <a:ahLst/>
              <a:cxnLst>
                <a:cxn ang="T8">
                  <a:pos x="T0" y="T1"/>
                </a:cxn>
                <a:cxn ang="T9">
                  <a:pos x="T2" y="T3"/>
                </a:cxn>
                <a:cxn ang="T10">
                  <a:pos x="T4" y="T5"/>
                </a:cxn>
                <a:cxn ang="T11">
                  <a:pos x="T6" y="T7"/>
                </a:cxn>
              </a:cxnLst>
              <a:rect l="T12" t="T13" r="T14" b="T15"/>
              <a:pathLst>
                <a:path w="54" h="240">
                  <a:moveTo>
                    <a:pt x="30" y="0"/>
                  </a:moveTo>
                  <a:cubicBezTo>
                    <a:pt x="22" y="12"/>
                    <a:pt x="8" y="22"/>
                    <a:pt x="6" y="36"/>
                  </a:cubicBezTo>
                  <a:cubicBezTo>
                    <a:pt x="0" y="85"/>
                    <a:pt x="40" y="125"/>
                    <a:pt x="54" y="168"/>
                  </a:cubicBezTo>
                  <a:cubicBezTo>
                    <a:pt x="40" y="225"/>
                    <a:pt x="49" y="201"/>
                    <a:pt x="30" y="240"/>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46" name="Line 43"/>
            <p:cNvSpPr>
              <a:spLocks noChangeShapeType="1"/>
            </p:cNvSpPr>
            <p:nvPr/>
          </p:nvSpPr>
          <p:spPr bwMode="auto">
            <a:xfrm>
              <a:off x="3504" y="3030"/>
              <a:ext cx="239" cy="0"/>
            </a:xfrm>
            <a:prstGeom prst="line">
              <a:avLst/>
            </a:prstGeom>
            <a:noFill/>
            <a:ln w="38100">
              <a:solidFill>
                <a:srgbClr val="FF0000"/>
              </a:solidFill>
              <a:round/>
              <a:headEnd/>
              <a:tailEnd type="triangle" w="med" len="med"/>
            </a:ln>
          </p:spPr>
          <p:txBody>
            <a:bodyPr wrap="none" lIns="50470" tIns="25235" rIns="50470" bIns="25235">
              <a:prstTxWarp prst="textNoShape">
                <a:avLst/>
              </a:prstTxWarp>
              <a:spAutoFit/>
            </a:bodyPr>
            <a:lstStyle/>
            <a:p>
              <a:endParaRPr lang="en-US"/>
            </a:p>
          </p:txBody>
        </p:sp>
        <p:sp>
          <p:nvSpPr>
            <p:cNvPr id="68647" name="Line 44"/>
            <p:cNvSpPr>
              <a:spLocks noChangeShapeType="1"/>
            </p:cNvSpPr>
            <p:nvPr/>
          </p:nvSpPr>
          <p:spPr bwMode="auto">
            <a:xfrm>
              <a:off x="3504" y="3200"/>
              <a:ext cx="239" cy="0"/>
            </a:xfrm>
            <a:prstGeom prst="line">
              <a:avLst/>
            </a:prstGeom>
            <a:noFill/>
            <a:ln w="38100">
              <a:solidFill>
                <a:srgbClr val="FF0000"/>
              </a:solidFill>
              <a:round/>
              <a:headEnd type="triangle" w="med" len="med"/>
              <a:tailEnd/>
            </a:ln>
          </p:spPr>
          <p:txBody>
            <a:bodyPr wrap="none" lIns="50470" tIns="25235" rIns="50470" bIns="25235">
              <a:prstTxWarp prst="textNoShape">
                <a:avLst/>
              </a:prstTxWarp>
              <a:spAutoFit/>
            </a:bodyPr>
            <a:lstStyle/>
            <a:p>
              <a:endParaRPr lang="en-US"/>
            </a:p>
          </p:txBody>
        </p:sp>
        <p:sp>
          <p:nvSpPr>
            <p:cNvPr id="68648" name="Text Box 45"/>
            <p:cNvSpPr txBox="1">
              <a:spLocks noChangeArrowheads="1"/>
            </p:cNvSpPr>
            <p:nvPr/>
          </p:nvSpPr>
          <p:spPr bwMode="auto">
            <a:xfrm>
              <a:off x="3384" y="2945"/>
              <a:ext cx="13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rgbClr val="FF0000"/>
                  </a:solidFill>
                  <a:latin typeface="Times" pitchFamily="-112" charset="0"/>
                </a:rPr>
                <a:t>J</a:t>
              </a:r>
              <a:endParaRPr lang="en-US" sz="1700" b="1">
                <a:latin typeface="Times" pitchFamily="-112" charset="0"/>
              </a:endParaRPr>
            </a:p>
          </p:txBody>
        </p:sp>
        <p:sp>
          <p:nvSpPr>
            <p:cNvPr id="68649" name="Text Box 46"/>
            <p:cNvSpPr txBox="1">
              <a:spLocks noChangeArrowheads="1"/>
            </p:cNvSpPr>
            <p:nvPr/>
          </p:nvSpPr>
          <p:spPr bwMode="auto">
            <a:xfrm>
              <a:off x="382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0" name="Text Box 47"/>
            <p:cNvSpPr txBox="1">
              <a:spLocks noChangeArrowheads="1"/>
            </p:cNvSpPr>
            <p:nvPr/>
          </p:nvSpPr>
          <p:spPr bwMode="auto">
            <a:xfrm>
              <a:off x="398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1" name="Text Box 48"/>
            <p:cNvSpPr txBox="1">
              <a:spLocks noChangeArrowheads="1"/>
            </p:cNvSpPr>
            <p:nvPr/>
          </p:nvSpPr>
          <p:spPr bwMode="auto">
            <a:xfrm>
              <a:off x="4142"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2" name="Text Box 49"/>
            <p:cNvSpPr txBox="1">
              <a:spLocks noChangeArrowheads="1"/>
            </p:cNvSpPr>
            <p:nvPr/>
          </p:nvSpPr>
          <p:spPr bwMode="auto">
            <a:xfrm>
              <a:off x="43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3" name="Text Box 50"/>
            <p:cNvSpPr txBox="1">
              <a:spLocks noChangeArrowheads="1"/>
            </p:cNvSpPr>
            <p:nvPr/>
          </p:nvSpPr>
          <p:spPr bwMode="auto">
            <a:xfrm>
              <a:off x="4540"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4" name="Text Box 51"/>
            <p:cNvSpPr txBox="1">
              <a:spLocks noChangeArrowheads="1"/>
            </p:cNvSpPr>
            <p:nvPr/>
          </p:nvSpPr>
          <p:spPr bwMode="auto">
            <a:xfrm>
              <a:off x="3663" y="2988"/>
              <a:ext cx="140"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x</a:t>
              </a:r>
            </a:p>
          </p:txBody>
        </p:sp>
        <p:sp>
          <p:nvSpPr>
            <p:cNvPr id="68655" name="Text Box 52"/>
            <p:cNvSpPr txBox="1">
              <a:spLocks noChangeArrowheads="1"/>
            </p:cNvSpPr>
            <p:nvPr/>
          </p:nvSpPr>
          <p:spPr bwMode="auto">
            <a:xfrm>
              <a:off x="4420" y="3072"/>
              <a:ext cx="162" cy="195"/>
            </a:xfrm>
            <a:prstGeom prst="rect">
              <a:avLst/>
            </a:prstGeom>
            <a:noFill/>
            <a:ln w="9525">
              <a:noFill/>
              <a:miter lim="800000"/>
              <a:headEnd/>
              <a:tailEnd/>
            </a:ln>
          </p:spPr>
          <p:txBody>
            <a:bodyPr wrap="none" lIns="50470" tIns="25235" rIns="50470" bIns="25235">
              <a:prstTxWarp prst="textNoShape">
                <a:avLst/>
              </a:prstTxWarp>
              <a:spAutoFit/>
            </a:bodyPr>
            <a:lstStyle/>
            <a:p>
              <a:pPr defTabSz="855663"/>
              <a:r>
                <a:rPr lang="en-US" sz="1700" b="1">
                  <a:solidFill>
                    <a:schemeClr val="accent2"/>
                  </a:solidFill>
                </a:rPr>
                <a:t>B</a:t>
              </a:r>
              <a:endParaRPr lang="en-US" sz="1700" b="1"/>
            </a:p>
          </p:txBody>
        </p:sp>
        <p:sp>
          <p:nvSpPr>
            <p:cNvPr id="68656" name="Line 53"/>
            <p:cNvSpPr>
              <a:spLocks noChangeShapeType="1"/>
            </p:cNvSpPr>
            <p:nvPr/>
          </p:nvSpPr>
          <p:spPr bwMode="auto">
            <a:xfrm>
              <a:off x="3504" y="3456"/>
              <a:ext cx="1236"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57" name="Rectangle 54"/>
            <p:cNvSpPr>
              <a:spLocks noChangeArrowheads="1"/>
            </p:cNvSpPr>
            <p:nvPr/>
          </p:nvSpPr>
          <p:spPr bwMode="auto">
            <a:xfrm>
              <a:off x="3504" y="3243"/>
              <a:ext cx="1236" cy="42"/>
            </a:xfrm>
            <a:prstGeom prst="rect">
              <a:avLst/>
            </a:prstGeom>
            <a:gradFill rotWithShape="0">
              <a:gsLst>
                <a:gs pos="0">
                  <a:srgbClr val="FF0000"/>
                </a:gs>
                <a:gs pos="100000">
                  <a:srgbClr val="FFB9B9"/>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nvGrpSpPr>
            <p:cNvPr id="68658" name="Group 55"/>
            <p:cNvGrpSpPr>
              <a:grpSpLocks/>
            </p:cNvGrpSpPr>
            <p:nvPr/>
          </p:nvGrpSpPr>
          <p:grpSpPr bwMode="auto">
            <a:xfrm>
              <a:off x="4285" y="2760"/>
              <a:ext cx="455" cy="241"/>
              <a:chOff x="2364" y="1272"/>
              <a:chExt cx="549" cy="272"/>
            </a:xfrm>
          </p:grpSpPr>
          <p:sp>
            <p:nvSpPr>
              <p:cNvPr id="68660" name="Line 56"/>
              <p:cNvSpPr>
                <a:spLocks noChangeShapeType="1"/>
              </p:cNvSpPr>
              <p:nvPr/>
            </p:nvSpPr>
            <p:spPr bwMode="auto">
              <a:xfrm>
                <a:off x="2364" y="1528"/>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1" name="Line 57"/>
              <p:cNvSpPr>
                <a:spLocks noChangeShapeType="1"/>
              </p:cNvSpPr>
              <p:nvPr/>
            </p:nvSpPr>
            <p:spPr bwMode="auto">
              <a:xfrm>
                <a:off x="2376" y="1272"/>
                <a:ext cx="524" cy="0"/>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2" name="Freeform 58"/>
              <p:cNvSpPr>
                <a:spLocks/>
              </p:cNvSpPr>
              <p:nvPr/>
            </p:nvSpPr>
            <p:spPr bwMode="auto">
              <a:xfrm>
                <a:off x="2863" y="1272"/>
                <a:ext cx="50" cy="272"/>
              </a:xfrm>
              <a:custGeom>
                <a:avLst/>
                <a:gdLst>
                  <a:gd name="T0" fmla="*/ 84 w 49"/>
                  <a:gd name="T1" fmla="*/ 0 h 280"/>
                  <a:gd name="T2" fmla="*/ 0 w 49"/>
                  <a:gd name="T3" fmla="*/ 49 h 280"/>
                  <a:gd name="T4" fmla="*/ 84 w 49"/>
                  <a:gd name="T5" fmla="*/ 98 h 280"/>
                  <a:gd name="T6" fmla="*/ 24 w 49"/>
                  <a:gd name="T7" fmla="*/ 113 h 280"/>
                  <a:gd name="T8" fmla="*/ 0 60000 65536"/>
                  <a:gd name="T9" fmla="*/ 0 60000 65536"/>
                  <a:gd name="T10" fmla="*/ 0 60000 65536"/>
                  <a:gd name="T11" fmla="*/ 0 60000 65536"/>
                  <a:gd name="T12" fmla="*/ 0 w 49"/>
                  <a:gd name="T13" fmla="*/ 0 h 280"/>
                  <a:gd name="T14" fmla="*/ 49 w 49"/>
                  <a:gd name="T15" fmla="*/ 280 h 280"/>
                </a:gdLst>
                <a:ahLst/>
                <a:cxnLst>
                  <a:cxn ang="T8">
                    <a:pos x="T0" y="T1"/>
                  </a:cxn>
                  <a:cxn ang="T9">
                    <a:pos x="T2" y="T3"/>
                  </a:cxn>
                  <a:cxn ang="T10">
                    <a:pos x="T4" y="T5"/>
                  </a:cxn>
                  <a:cxn ang="T11">
                    <a:pos x="T6" y="T7"/>
                  </a:cxn>
                </a:cxnLst>
                <a:rect l="T12" t="T13" r="T14" b="T15"/>
                <a:pathLst>
                  <a:path w="49" h="280">
                    <a:moveTo>
                      <a:pt x="48" y="0"/>
                    </a:moveTo>
                    <a:cubicBezTo>
                      <a:pt x="36" y="48"/>
                      <a:pt x="27" y="79"/>
                      <a:pt x="0" y="120"/>
                    </a:cubicBezTo>
                    <a:cubicBezTo>
                      <a:pt x="12" y="168"/>
                      <a:pt x="21" y="199"/>
                      <a:pt x="48" y="240"/>
                    </a:cubicBezTo>
                    <a:cubicBezTo>
                      <a:pt x="35" y="280"/>
                      <a:pt x="49" y="276"/>
                      <a:pt x="24" y="276"/>
                    </a:cubicBezTo>
                  </a:path>
                </a:pathLst>
              </a:cu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sp>
            <p:nvSpPr>
              <p:cNvPr id="68663" name="Line 59"/>
              <p:cNvSpPr>
                <a:spLocks noChangeShapeType="1"/>
              </p:cNvSpPr>
              <p:nvPr/>
            </p:nvSpPr>
            <p:spPr bwMode="auto">
              <a:xfrm flipV="1">
                <a:off x="2368" y="1272"/>
                <a:ext cx="0" cy="256"/>
              </a:xfrm>
              <a:prstGeom prst="line">
                <a:avLst/>
              </a:prstGeom>
              <a:noFill/>
              <a:ln w="9525">
                <a:solidFill>
                  <a:schemeClr val="tx1"/>
                </a:solidFill>
                <a:round/>
                <a:headEnd/>
                <a:tailEnd/>
              </a:ln>
            </p:spPr>
            <p:txBody>
              <a:bodyPr wrap="none" lIns="50470" tIns="25235" rIns="50470" bIns="25235">
                <a:prstTxWarp prst="textNoShape">
                  <a:avLst/>
                </a:prstTxWarp>
                <a:spAutoFit/>
              </a:bodyPr>
              <a:lstStyle/>
              <a:p>
                <a:endParaRPr lang="en-US"/>
              </a:p>
            </p:txBody>
          </p:sp>
        </p:grpSp>
        <p:sp>
          <p:nvSpPr>
            <p:cNvPr id="68659" name="Rectangle 60"/>
            <p:cNvSpPr>
              <a:spLocks noChangeArrowheads="1"/>
            </p:cNvSpPr>
            <p:nvPr/>
          </p:nvSpPr>
          <p:spPr bwMode="auto">
            <a:xfrm>
              <a:off x="3514" y="2945"/>
              <a:ext cx="1226" cy="43"/>
            </a:xfrm>
            <a:prstGeom prst="rect">
              <a:avLst/>
            </a:prstGeom>
            <a:gradFill rotWithShape="0">
              <a:gsLst>
                <a:gs pos="0">
                  <a:srgbClr val="FFE8E8"/>
                </a:gs>
                <a:gs pos="100000">
                  <a:srgbClr val="FF0000"/>
                </a:gs>
              </a:gsLst>
              <a:lin ang="5400000" scaled="1"/>
            </a:gradFill>
            <a:ln w="9525">
              <a:noFill/>
              <a:miter lim="800000"/>
              <a:headEnd/>
              <a:tailEnd/>
            </a:ln>
          </p:spPr>
          <p:txBody>
            <a:bodyPr wrap="none" lIns="50470" tIns="25235" rIns="50470" bIns="25235">
              <a:prstTxWarp prst="textNoShape">
                <a:avLst/>
              </a:prstTxWarp>
              <a:spAutoFit/>
            </a:bodyPr>
            <a:lstStyle/>
            <a:p>
              <a:endParaRPr lang="en-US"/>
            </a:p>
          </p:txBody>
        </p:sp>
      </p:grpSp>
      <p:sp>
        <p:nvSpPr>
          <p:cNvPr id="68624" name="AutoShape 61"/>
          <p:cNvSpPr>
            <a:spLocks noChangeArrowheads="1"/>
          </p:cNvSpPr>
          <p:nvPr/>
        </p:nvSpPr>
        <p:spPr bwMode="auto">
          <a:xfrm>
            <a:off x="304800" y="3810000"/>
            <a:ext cx="5854700" cy="2641600"/>
          </a:xfrm>
          <a:prstGeom prst="roundRect">
            <a:avLst>
              <a:gd name="adj" fmla="val 16667"/>
            </a:avLst>
          </a:prstGeom>
          <a:noFill/>
          <a:ln w="57150">
            <a:solidFill>
              <a:srgbClr val="FC0128"/>
            </a:solidFill>
            <a:round/>
            <a:headEnd/>
            <a:tailEnd/>
          </a:ln>
        </p:spPr>
        <p:txBody>
          <a:bodyPr wrap="none" anchor="ctr">
            <a:prstTxWarp prst="textNoShape">
              <a:avLst/>
            </a:prstTxWarp>
          </a:bodyPr>
          <a:lstStyle/>
          <a:p>
            <a:endParaRPr lang="en-US"/>
          </a:p>
        </p:txBody>
      </p:sp>
      <p:sp>
        <p:nvSpPr>
          <p:cNvPr id="68625" name="AutoShape 62"/>
          <p:cNvSpPr>
            <a:spLocks noChangeArrowheads="1"/>
          </p:cNvSpPr>
          <p:nvPr/>
        </p:nvSpPr>
        <p:spPr bwMode="auto">
          <a:xfrm>
            <a:off x="304800" y="2057400"/>
            <a:ext cx="5791200" cy="1676400"/>
          </a:xfrm>
          <a:prstGeom prst="roundRect">
            <a:avLst>
              <a:gd name="adj" fmla="val 16667"/>
            </a:avLst>
          </a:prstGeom>
          <a:noFill/>
          <a:ln w="19050">
            <a:solidFill>
              <a:srgbClr val="FC0128"/>
            </a:solidFill>
            <a:round/>
            <a:headEnd/>
            <a:tailEnd/>
          </a:ln>
        </p:spPr>
        <p:txBody>
          <a:bodyPr wrap="none" anchor="ctr">
            <a:prstTxWarp prst="textNoShape">
              <a:avLst/>
            </a:prstTxWarp>
          </a:bodyPr>
          <a:lstStyle/>
          <a:p>
            <a:endParaRPr lang="en-US"/>
          </a:p>
        </p:txBody>
      </p:sp>
      <p:sp>
        <p:nvSpPr>
          <p:cNvPr id="68626" name="AutoShape 63"/>
          <p:cNvSpPr>
            <a:spLocks noChangeArrowheads="1"/>
          </p:cNvSpPr>
          <p:nvPr/>
        </p:nvSpPr>
        <p:spPr bwMode="auto">
          <a:xfrm>
            <a:off x="6426200" y="3810000"/>
            <a:ext cx="2514600" cy="2438400"/>
          </a:xfrm>
          <a:prstGeom prst="roundRect">
            <a:avLst>
              <a:gd name="adj" fmla="val 16667"/>
            </a:avLst>
          </a:prstGeom>
          <a:noFill/>
          <a:ln w="19050">
            <a:solidFill>
              <a:srgbClr val="0066FF"/>
            </a:solidFill>
            <a:round/>
            <a:headEnd/>
            <a:tailEnd/>
          </a:ln>
        </p:spPr>
        <p:txBody>
          <a:bodyPr wrap="none" anchor="ctr">
            <a:prstTxWarp prst="textNoShape">
              <a:avLst/>
            </a:prstTxWarp>
          </a:bodyPr>
          <a:lstStyle/>
          <a:p>
            <a:endParaRPr lang="en-US"/>
          </a:p>
        </p:txBody>
      </p:sp>
      <p:pic>
        <p:nvPicPr>
          <p:cNvPr id="68627" name="Picture 64" descr="Wire Array"/>
          <p:cNvPicPr>
            <a:picLocks noChangeAspect="1" noChangeArrowheads="1"/>
          </p:cNvPicPr>
          <p:nvPr/>
        </p:nvPicPr>
        <p:blipFill>
          <a:blip r:embed="rId5"/>
          <a:srcRect/>
          <a:stretch>
            <a:fillRect/>
          </a:stretch>
        </p:blipFill>
        <p:spPr bwMode="auto">
          <a:xfrm>
            <a:off x="533400" y="2411413"/>
            <a:ext cx="1600200" cy="941387"/>
          </a:xfrm>
          <a:prstGeom prst="rect">
            <a:avLst/>
          </a:prstGeom>
          <a:noFill/>
          <a:ln w="9525">
            <a:noFill/>
            <a:miter lim="800000"/>
            <a:headEnd/>
            <a:tailEnd/>
          </a:ln>
        </p:spPr>
      </p:pic>
      <p:sp>
        <p:nvSpPr>
          <p:cNvPr id="68628" name="Text Box 68"/>
          <p:cNvSpPr txBox="1">
            <a:spLocks noChangeArrowheads="1"/>
          </p:cNvSpPr>
          <p:nvPr/>
        </p:nvSpPr>
        <p:spPr bwMode="auto">
          <a:xfrm>
            <a:off x="6705600" y="3873500"/>
            <a:ext cx="2012950" cy="336550"/>
          </a:xfrm>
          <a:prstGeom prst="rect">
            <a:avLst/>
          </a:prstGeom>
          <a:noFill/>
          <a:ln w="12700">
            <a:noFill/>
            <a:miter lim="800000"/>
            <a:headEnd/>
            <a:tailEnd/>
          </a:ln>
        </p:spPr>
        <p:txBody>
          <a:bodyPr wrap="none">
            <a:prstTxWarp prst="textNoShape">
              <a:avLst/>
            </a:prstTxWarp>
            <a:spAutoFit/>
          </a:bodyPr>
          <a:lstStyle/>
          <a:p>
            <a:r>
              <a:rPr lang="en-US" sz="1600" b="1">
                <a:solidFill>
                  <a:srgbClr val="0066FF"/>
                </a:solidFill>
              </a:rPr>
              <a:t>Material Properties</a:t>
            </a:r>
          </a:p>
        </p:txBody>
      </p:sp>
      <p:sp>
        <p:nvSpPr>
          <p:cNvPr id="77" name="Text Box 31"/>
          <p:cNvSpPr txBox="1">
            <a:spLocks noChangeArrowheads="1"/>
          </p:cNvSpPr>
          <p:nvPr/>
        </p:nvSpPr>
        <p:spPr bwMode="auto">
          <a:xfrm>
            <a:off x="1520825" y="3860800"/>
            <a:ext cx="3390900" cy="336550"/>
          </a:xfrm>
          <a:prstGeom prst="rect">
            <a:avLst/>
          </a:prstGeom>
          <a:noFill/>
          <a:ln w="12700">
            <a:noFill/>
            <a:miter lim="800000"/>
            <a:headEnd/>
            <a:tailEnd/>
          </a:ln>
        </p:spPr>
        <p:txBody>
          <a:bodyPr wrap="none">
            <a:prstTxWarp prst="textNoShape">
              <a:avLst/>
            </a:prstTxWarp>
            <a:spAutoFit/>
          </a:bodyPr>
          <a:lstStyle/>
          <a:p>
            <a:r>
              <a:rPr lang="en-US" sz="1600" b="1" dirty="0">
                <a:solidFill>
                  <a:srgbClr val="FC0128"/>
                </a:solidFill>
              </a:rPr>
              <a:t>Inertial Confinement Fusion (ICF)</a:t>
            </a:r>
          </a:p>
        </p:txBody>
      </p:sp>
      <p:pic>
        <p:nvPicPr>
          <p:cNvPr id="78" name="Picture 30"/>
          <p:cNvPicPr>
            <a:picLocks noChangeAspect="1" noChangeArrowheads="1"/>
          </p:cNvPicPr>
          <p:nvPr/>
        </p:nvPicPr>
        <p:blipFill>
          <a:blip r:embed="rId6"/>
          <a:srcRect l="28780" t="5733" r="22525" b="5473"/>
          <a:stretch>
            <a:fillRect/>
          </a:stretch>
        </p:blipFill>
        <p:spPr bwMode="auto">
          <a:xfrm>
            <a:off x="468202" y="4267200"/>
            <a:ext cx="1408112" cy="1981200"/>
          </a:xfrm>
          <a:prstGeom prst="rect">
            <a:avLst/>
          </a:prstGeom>
          <a:noFill/>
          <a:ln w="9525">
            <a:noFill/>
            <a:miter lim="800000"/>
            <a:headEnd/>
            <a:tailEnd/>
          </a:ln>
        </p:spPr>
      </p:pic>
      <p:grpSp>
        <p:nvGrpSpPr>
          <p:cNvPr id="79" name="Group 78"/>
          <p:cNvGrpSpPr/>
          <p:nvPr/>
        </p:nvGrpSpPr>
        <p:grpSpPr>
          <a:xfrm>
            <a:off x="3629574" y="4219880"/>
            <a:ext cx="795337" cy="1644650"/>
            <a:chOff x="3908170" y="4219880"/>
            <a:chExt cx="795337" cy="1644650"/>
          </a:xfrm>
        </p:grpSpPr>
        <p:grpSp>
          <p:nvGrpSpPr>
            <p:cNvPr id="80" name="Group 78"/>
            <p:cNvGrpSpPr>
              <a:grpSpLocks/>
            </p:cNvGrpSpPr>
            <p:nvPr/>
          </p:nvGrpSpPr>
          <p:grpSpPr bwMode="auto">
            <a:xfrm>
              <a:off x="3908170" y="4511980"/>
              <a:ext cx="795337" cy="1073150"/>
              <a:chOff x="5948356" y="3423057"/>
              <a:chExt cx="1792533" cy="2139411"/>
            </a:xfrm>
          </p:grpSpPr>
          <p:sp>
            <p:nvSpPr>
              <p:cNvPr id="84" name="Line 12"/>
              <p:cNvSpPr>
                <a:spLocks noChangeShapeType="1"/>
              </p:cNvSpPr>
              <p:nvPr/>
            </p:nvSpPr>
            <p:spPr bwMode="auto">
              <a:xfrm>
                <a:off x="5948356"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5" name="Line 13"/>
              <p:cNvSpPr>
                <a:spLocks noChangeShapeType="1"/>
              </p:cNvSpPr>
              <p:nvPr/>
            </p:nvSpPr>
            <p:spPr bwMode="auto">
              <a:xfrm>
                <a:off x="7740889" y="3601342"/>
                <a:ext cx="0" cy="178284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6" name="Oval 15"/>
              <p:cNvSpPr>
                <a:spLocks noChangeArrowheads="1"/>
              </p:cNvSpPr>
              <p:nvPr/>
            </p:nvSpPr>
            <p:spPr bwMode="auto">
              <a:xfrm>
                <a:off x="5952816" y="5205900"/>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87" name="Rectangle 31"/>
              <p:cNvSpPr>
                <a:spLocks noChangeArrowheads="1"/>
              </p:cNvSpPr>
              <p:nvPr/>
            </p:nvSpPr>
            <p:spPr bwMode="auto">
              <a:xfrm>
                <a:off x="5955790" y="3608771"/>
                <a:ext cx="1782128" cy="1779871"/>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a:p>
            </p:txBody>
          </p:sp>
          <p:sp>
            <p:nvSpPr>
              <p:cNvPr id="89" name="Oval 11"/>
              <p:cNvSpPr>
                <a:spLocks noChangeArrowheads="1"/>
              </p:cNvSpPr>
              <p:nvPr/>
            </p:nvSpPr>
            <p:spPr bwMode="auto">
              <a:xfrm>
                <a:off x="5952816" y="3423057"/>
                <a:ext cx="1783615" cy="35656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90" name="Oval 14"/>
              <p:cNvSpPr>
                <a:spLocks noChangeArrowheads="1"/>
              </p:cNvSpPr>
              <p:nvPr/>
            </p:nvSpPr>
            <p:spPr bwMode="auto">
              <a:xfrm>
                <a:off x="6206981" y="3516657"/>
                <a:ext cx="1264881" cy="163427"/>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a:p>
            </p:txBody>
          </p:sp>
        </p:grpSp>
        <p:cxnSp>
          <p:nvCxnSpPr>
            <p:cNvPr id="82" name="Straight Connector 81"/>
            <p:cNvCxnSpPr/>
            <p:nvPr/>
          </p:nvCxnSpPr>
          <p:spPr>
            <a:xfrm rot="16200000" flipV="1">
              <a:off x="4182807" y="5724831"/>
              <a:ext cx="274637"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rot="5400000" flipH="1">
              <a:off x="4081207" y="4429430"/>
              <a:ext cx="431800" cy="12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91" name="TextBox 89"/>
          <p:cNvSpPr txBox="1">
            <a:spLocks noChangeArrowheads="1"/>
          </p:cNvSpPr>
          <p:nvPr/>
        </p:nvSpPr>
        <p:spPr bwMode="auto">
          <a:xfrm>
            <a:off x="4037318" y="5797550"/>
            <a:ext cx="1746250" cy="641350"/>
          </a:xfrm>
          <a:prstGeom prst="rect">
            <a:avLst/>
          </a:prstGeom>
          <a:noFill/>
          <a:ln w="9525">
            <a:noFill/>
            <a:miter lim="800000"/>
            <a:headEnd/>
            <a:tailEnd/>
          </a:ln>
        </p:spPr>
        <p:txBody>
          <a:bodyPr wrap="none">
            <a:prstTxWarp prst="textNoShape">
              <a:avLst/>
            </a:prstTxWarp>
            <a:spAutoFit/>
          </a:bodyPr>
          <a:lstStyle/>
          <a:p>
            <a:r>
              <a:rPr lang="en-US" dirty="0"/>
              <a:t>Direct-drive</a:t>
            </a:r>
          </a:p>
          <a:p>
            <a:r>
              <a:rPr lang="en-US" dirty="0"/>
              <a:t>(magnetic field)</a:t>
            </a:r>
          </a:p>
        </p:txBody>
      </p:sp>
      <p:pic>
        <p:nvPicPr>
          <p:cNvPr id="92" name="Picture 1"/>
          <p:cNvPicPr>
            <a:picLocks noChangeAspect="1" noChangeArrowheads="1"/>
          </p:cNvPicPr>
          <p:nvPr/>
        </p:nvPicPr>
        <p:blipFill>
          <a:blip r:embed="rId7" cstate="print">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4520101" y="4211475"/>
            <a:ext cx="1568019" cy="1614137"/>
          </a:xfrm>
          <a:prstGeom prst="rect">
            <a:avLst/>
          </a:prstGeom>
          <a:noFill/>
          <a:ln w="9525">
            <a:noFill/>
            <a:miter lim="800000"/>
            <a:headEnd/>
            <a:tailEnd/>
          </a:ln>
        </p:spPr>
      </p:pic>
      <p:pic>
        <p:nvPicPr>
          <p:cNvPr id="93" name="Picture 9"/>
          <p:cNvPicPr>
            <a:picLocks noChangeAspect="1" noChangeArrowheads="1"/>
          </p:cNvPicPr>
          <p:nvPr/>
        </p:nvPicPr>
        <p:blipFill>
          <a:blip r:embed="rId8"/>
          <a:srcRect/>
          <a:stretch>
            <a:fillRect/>
          </a:stretch>
        </p:blipFill>
        <p:spPr bwMode="auto">
          <a:xfrm>
            <a:off x="1723547" y="4486275"/>
            <a:ext cx="1447800" cy="720725"/>
          </a:xfrm>
          <a:prstGeom prst="rect">
            <a:avLst/>
          </a:prstGeom>
          <a:noFill/>
          <a:ln w="9525">
            <a:noFill/>
            <a:miter lim="800000"/>
            <a:headEnd/>
            <a:tailEnd/>
          </a:ln>
        </p:spPr>
      </p:pic>
      <p:sp>
        <p:nvSpPr>
          <p:cNvPr id="94" name="TextBox 88"/>
          <p:cNvSpPr txBox="1">
            <a:spLocks noChangeArrowheads="1"/>
          </p:cNvSpPr>
          <p:nvPr/>
        </p:nvSpPr>
        <p:spPr bwMode="auto">
          <a:xfrm>
            <a:off x="1763234" y="5378450"/>
            <a:ext cx="1504950" cy="641350"/>
          </a:xfrm>
          <a:prstGeom prst="rect">
            <a:avLst/>
          </a:prstGeom>
          <a:noFill/>
          <a:ln w="9525">
            <a:noFill/>
            <a:miter lim="800000"/>
            <a:headEnd/>
            <a:tailEnd/>
          </a:ln>
        </p:spPr>
        <p:txBody>
          <a:bodyPr wrap="none">
            <a:prstTxWarp prst="textNoShape">
              <a:avLst/>
            </a:prstTxWarp>
            <a:spAutoFit/>
          </a:bodyPr>
          <a:lstStyle/>
          <a:p>
            <a:r>
              <a:rPr lang="en-US"/>
              <a:t>Indirect-drive</a:t>
            </a:r>
          </a:p>
          <a:p>
            <a:r>
              <a:rPr lang="en-US"/>
              <a:t>(x-rays)</a:t>
            </a:r>
          </a:p>
        </p:txBody>
      </p:sp>
    </p:spTree>
    <p:extLst>
      <p:ext uri="{BB962C8B-B14F-4D97-AF65-F5344CB8AC3E}">
        <p14:creationId xmlns:p14="http://schemas.microsoft.com/office/powerpoint/2010/main" val="15609346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8"/>
          <p:cNvSpPr>
            <a:spLocks noGrp="1" noChangeArrowheads="1"/>
          </p:cNvSpPr>
          <p:nvPr>
            <p:ph type="title"/>
          </p:nvPr>
        </p:nvSpPr>
        <p:spPr>
          <a:xfrm>
            <a:off x="1308100" y="128588"/>
            <a:ext cx="7483475" cy="796925"/>
          </a:xfrm>
        </p:spPr>
        <p:txBody>
          <a:bodyPr/>
          <a:lstStyle/>
          <a:p>
            <a:pPr eaLnBrk="1" hangingPunct="1"/>
            <a:r>
              <a:rPr lang="en-US" sz="2400" b="1" u="sng" smtClean="0">
                <a:solidFill>
                  <a:schemeClr val="bg1"/>
                </a:solidFill>
                <a:ea typeface="ＭＳ Ｐゴシック" pitchFamily="-112" charset="-128"/>
                <a:cs typeface="ＭＳ Ｐゴシック" pitchFamily="-112" charset="-128"/>
              </a:rPr>
              <a:t>Indirect drive</a:t>
            </a:r>
            <a:r>
              <a:rPr lang="en-US" sz="2400" smtClean="0">
                <a:solidFill>
                  <a:schemeClr val="bg1"/>
                </a:solidFill>
                <a:ea typeface="ＭＳ Ｐゴシック" pitchFamily="-112" charset="-128"/>
                <a:cs typeface="ＭＳ Ｐゴシック" pitchFamily="-112" charset="-128"/>
              </a:rPr>
              <a:t>: how </a:t>
            </a:r>
            <a:r>
              <a:rPr lang="en-US" sz="2400">
                <a:solidFill>
                  <a:schemeClr val="bg1"/>
                </a:solidFill>
                <a:ea typeface="ＭＳ Ｐゴシック" pitchFamily="-112" charset="-128"/>
                <a:cs typeface="ＭＳ Ｐゴシック" pitchFamily="-112" charset="-128"/>
              </a:rPr>
              <a:t>can we use this efficient</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x-ray source to do ICF?</a:t>
            </a:r>
          </a:p>
        </p:txBody>
      </p:sp>
      <p:pic>
        <p:nvPicPr>
          <p:cNvPr id="123907" name="Picture 45"/>
          <p:cNvPicPr>
            <a:picLocks noChangeAspect="1" noChangeArrowheads="1"/>
          </p:cNvPicPr>
          <p:nvPr/>
        </p:nvPicPr>
        <p:blipFill>
          <a:blip r:embed="rId3"/>
          <a:srcRect/>
          <a:stretch>
            <a:fillRect/>
          </a:stretch>
        </p:blipFill>
        <p:spPr bwMode="auto">
          <a:xfrm>
            <a:off x="720725" y="1347788"/>
            <a:ext cx="2563813" cy="2046287"/>
          </a:xfrm>
          <a:prstGeom prst="rect">
            <a:avLst/>
          </a:prstGeom>
          <a:noFill/>
          <a:ln w="12700">
            <a:noFill/>
            <a:miter lim="800000"/>
            <a:headEnd/>
            <a:tailEnd/>
          </a:ln>
        </p:spPr>
      </p:pic>
      <p:pic>
        <p:nvPicPr>
          <p:cNvPr id="123908" name="Picture 53"/>
          <p:cNvPicPr>
            <a:picLocks noChangeAspect="1" noChangeArrowheads="1"/>
          </p:cNvPicPr>
          <p:nvPr/>
        </p:nvPicPr>
        <p:blipFill>
          <a:blip r:embed="rId4"/>
          <a:srcRect l="1227" t="4689" r="13654" b="10942"/>
          <a:stretch>
            <a:fillRect/>
          </a:stretch>
        </p:blipFill>
        <p:spPr bwMode="auto">
          <a:xfrm>
            <a:off x="1885950" y="2006600"/>
            <a:ext cx="341313" cy="633413"/>
          </a:xfrm>
          <a:prstGeom prst="rect">
            <a:avLst/>
          </a:prstGeom>
          <a:noFill/>
          <a:ln w="9525">
            <a:noFill/>
            <a:miter lim="800000"/>
            <a:headEnd/>
            <a:tailEnd/>
          </a:ln>
        </p:spPr>
      </p:pic>
      <p:sp>
        <p:nvSpPr>
          <p:cNvPr id="123909" name="Text Box 57"/>
          <p:cNvSpPr txBox="1">
            <a:spLocks noChangeArrowheads="1"/>
          </p:cNvSpPr>
          <p:nvPr/>
        </p:nvSpPr>
        <p:spPr bwMode="auto">
          <a:xfrm>
            <a:off x="390525" y="3421063"/>
            <a:ext cx="3938588" cy="3113087"/>
          </a:xfrm>
          <a:prstGeom prst="rect">
            <a:avLst/>
          </a:prstGeom>
          <a:noFill/>
          <a:ln w="12700">
            <a:noFill/>
            <a:miter lim="800000"/>
            <a:headEnd/>
            <a:tailEnd/>
          </a:ln>
        </p:spPr>
        <p:txBody>
          <a:bodyPr wrap="none">
            <a:prstTxWarp prst="textNoShape">
              <a:avLst/>
            </a:prstTxWarp>
            <a:spAutoFit/>
          </a:bodyPr>
          <a:lstStyle/>
          <a:p>
            <a:r>
              <a:rPr lang="en-US" b="1" i="1">
                <a:solidFill>
                  <a:srgbClr val="0000FF"/>
                </a:solidFill>
              </a:rPr>
              <a:t>Two methods were proposed</a:t>
            </a:r>
          </a:p>
          <a:p>
            <a:endParaRPr lang="en-US" b="1" i="1">
              <a:solidFill>
                <a:srgbClr val="0000FF"/>
              </a:solidFill>
            </a:endParaRPr>
          </a:p>
          <a:p>
            <a:r>
              <a:rPr lang="en-US" b="1"/>
              <a:t>Where do we put the capsule?</a:t>
            </a:r>
          </a:p>
          <a:p>
            <a:endParaRPr lang="en-US" b="1"/>
          </a:p>
          <a:p>
            <a:r>
              <a:rPr lang="en-US"/>
              <a:t>We want high intensity (high T</a:t>
            </a:r>
            <a:r>
              <a:rPr lang="en-US" baseline="-25000"/>
              <a:t>r</a:t>
            </a:r>
            <a:r>
              <a:rPr lang="en-US"/>
              <a:t>) </a:t>
            </a:r>
          </a:p>
          <a:p>
            <a:r>
              <a:rPr lang="en-US"/>
              <a:t>for high ablation pressure </a:t>
            </a:r>
          </a:p>
          <a:p>
            <a:r>
              <a:rPr lang="en-US">
                <a:sym typeface="Wingdings" pitchFamily="-112" charset="2"/>
              </a:rPr>
              <a:t></a:t>
            </a:r>
            <a:r>
              <a:rPr lang="en-US"/>
              <a:t> </a:t>
            </a:r>
            <a:r>
              <a:rPr lang="en-US" i="1"/>
              <a:t>let the capsule see the pinch</a:t>
            </a:r>
          </a:p>
          <a:p>
            <a:endParaRPr lang="en-US" i="1"/>
          </a:p>
          <a:p>
            <a:r>
              <a:rPr lang="en-US"/>
              <a:t>Capsule needs high uniformity (~1%)</a:t>
            </a:r>
          </a:p>
          <a:p>
            <a:r>
              <a:rPr lang="en-US"/>
              <a:t>in x-rays for symmetry</a:t>
            </a:r>
          </a:p>
          <a:p>
            <a:r>
              <a:rPr lang="en-US">
                <a:sym typeface="Wingdings" pitchFamily="-112" charset="2"/>
              </a:rPr>
              <a:t></a:t>
            </a:r>
            <a:r>
              <a:rPr lang="en-US"/>
              <a:t> </a:t>
            </a:r>
            <a:r>
              <a:rPr lang="en-US" i="1"/>
              <a:t>hide the capsule from the pinch </a:t>
            </a:r>
          </a:p>
        </p:txBody>
      </p:sp>
      <p:sp>
        <p:nvSpPr>
          <p:cNvPr id="123910" name="Text Box 59"/>
          <p:cNvSpPr txBox="1">
            <a:spLocks noChangeArrowheads="1"/>
          </p:cNvSpPr>
          <p:nvPr/>
        </p:nvSpPr>
        <p:spPr bwMode="auto">
          <a:xfrm>
            <a:off x="5368925" y="3530600"/>
            <a:ext cx="1958975" cy="603250"/>
          </a:xfrm>
          <a:prstGeom prst="rect">
            <a:avLst/>
          </a:prstGeom>
          <a:noFill/>
          <a:ln w="12700">
            <a:noFill/>
            <a:miter lim="800000"/>
            <a:headEnd/>
            <a:tailEnd/>
          </a:ln>
        </p:spPr>
        <p:txBody>
          <a:bodyPr lIns="85581" tIns="42791" rIns="85581" bIns="42791">
            <a:prstTxWarp prst="textNoShape">
              <a:avLst/>
            </a:prstTxWarp>
            <a:spAutoFit/>
          </a:bodyPr>
          <a:lstStyle/>
          <a:p>
            <a:pPr algn="ctr" defTabSz="855663">
              <a:spcBef>
                <a:spcPct val="50000"/>
              </a:spcBef>
            </a:pPr>
            <a:r>
              <a:rPr lang="en-US" sz="1700" b="1">
                <a:latin typeface="Helvetica" pitchFamily="-112" charset="0"/>
              </a:rPr>
              <a:t>Double-Ended Hohlraum</a:t>
            </a:r>
          </a:p>
        </p:txBody>
      </p:sp>
      <p:sp>
        <p:nvSpPr>
          <p:cNvPr id="123911" name="Text Box 60"/>
          <p:cNvSpPr txBox="1">
            <a:spLocks noChangeArrowheads="1"/>
          </p:cNvSpPr>
          <p:nvPr/>
        </p:nvSpPr>
        <p:spPr bwMode="auto">
          <a:xfrm>
            <a:off x="5319713" y="1041400"/>
            <a:ext cx="2282825" cy="344488"/>
          </a:xfrm>
          <a:prstGeom prst="rect">
            <a:avLst/>
          </a:prstGeom>
          <a:noFill/>
          <a:ln w="12700">
            <a:noFill/>
            <a:miter lim="800000"/>
            <a:headEnd/>
            <a:tailEnd/>
          </a:ln>
        </p:spPr>
        <p:txBody>
          <a:bodyPr lIns="85581" tIns="42791" rIns="85581" bIns="42791">
            <a:prstTxWarp prst="textNoShape">
              <a:avLst/>
            </a:prstTxWarp>
            <a:spAutoFit/>
          </a:bodyPr>
          <a:lstStyle/>
          <a:p>
            <a:pPr algn="ctr" defTabSz="855663">
              <a:spcBef>
                <a:spcPct val="50000"/>
              </a:spcBef>
            </a:pPr>
            <a:r>
              <a:rPr lang="en-US" sz="1700" b="1">
                <a:latin typeface="Helvetica" pitchFamily="-112" charset="0"/>
              </a:rPr>
              <a:t>Dynamic Hohlraum</a:t>
            </a:r>
          </a:p>
        </p:txBody>
      </p:sp>
      <p:pic>
        <p:nvPicPr>
          <p:cNvPr id="123912" name="Picture 62"/>
          <p:cNvPicPr>
            <a:picLocks noChangeAspect="1" noChangeArrowheads="1"/>
          </p:cNvPicPr>
          <p:nvPr/>
        </p:nvPicPr>
        <p:blipFill>
          <a:blip r:embed="rId5"/>
          <a:srcRect l="32953" t="10794" r="28523" b="9666"/>
          <a:stretch>
            <a:fillRect/>
          </a:stretch>
        </p:blipFill>
        <p:spPr bwMode="auto">
          <a:xfrm>
            <a:off x="5588000" y="4076700"/>
            <a:ext cx="1481138" cy="2362200"/>
          </a:xfrm>
          <a:prstGeom prst="rect">
            <a:avLst/>
          </a:prstGeom>
          <a:noFill/>
          <a:ln w="9525">
            <a:noFill/>
            <a:miter lim="800000"/>
            <a:headEnd/>
            <a:tailEnd/>
          </a:ln>
        </p:spPr>
      </p:pic>
      <p:pic>
        <p:nvPicPr>
          <p:cNvPr id="123913" name="Picture 63"/>
          <p:cNvPicPr>
            <a:picLocks noChangeAspect="1" noChangeArrowheads="1"/>
          </p:cNvPicPr>
          <p:nvPr/>
        </p:nvPicPr>
        <p:blipFill>
          <a:blip r:embed="rId4"/>
          <a:srcRect l="1227" t="4689" r="13654" b="10942"/>
          <a:stretch>
            <a:fillRect/>
          </a:stretch>
        </p:blipFill>
        <p:spPr bwMode="auto">
          <a:xfrm>
            <a:off x="6127750" y="4487863"/>
            <a:ext cx="400050" cy="434975"/>
          </a:xfrm>
          <a:prstGeom prst="rect">
            <a:avLst/>
          </a:prstGeom>
          <a:noFill/>
          <a:ln w="9525">
            <a:noFill/>
            <a:miter lim="800000"/>
            <a:headEnd/>
            <a:tailEnd/>
          </a:ln>
        </p:spPr>
      </p:pic>
      <p:pic>
        <p:nvPicPr>
          <p:cNvPr id="123914" name="Picture 64"/>
          <p:cNvPicPr>
            <a:picLocks noChangeAspect="1" noChangeArrowheads="1"/>
          </p:cNvPicPr>
          <p:nvPr/>
        </p:nvPicPr>
        <p:blipFill>
          <a:blip r:embed="rId4"/>
          <a:srcRect l="1227" t="4689" r="13654" b="10942"/>
          <a:stretch>
            <a:fillRect/>
          </a:stretch>
        </p:blipFill>
        <p:spPr bwMode="auto">
          <a:xfrm>
            <a:off x="6127750" y="5834063"/>
            <a:ext cx="400050" cy="434975"/>
          </a:xfrm>
          <a:prstGeom prst="rect">
            <a:avLst/>
          </a:prstGeom>
          <a:noFill/>
          <a:ln w="9525">
            <a:noFill/>
            <a:miter lim="800000"/>
            <a:headEnd/>
            <a:tailEnd/>
          </a:ln>
        </p:spPr>
      </p:pic>
      <p:sp>
        <p:nvSpPr>
          <p:cNvPr id="123915" name="Line 66"/>
          <p:cNvSpPr>
            <a:spLocks noChangeShapeType="1"/>
          </p:cNvSpPr>
          <p:nvPr/>
        </p:nvSpPr>
        <p:spPr bwMode="auto">
          <a:xfrm flipV="1">
            <a:off x="4002088" y="5308600"/>
            <a:ext cx="2132012" cy="1062038"/>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
        <p:nvSpPr>
          <p:cNvPr id="123916" name="Text Box 67"/>
          <p:cNvSpPr txBox="1">
            <a:spLocks noChangeArrowheads="1"/>
          </p:cNvSpPr>
          <p:nvPr/>
        </p:nvSpPr>
        <p:spPr bwMode="auto">
          <a:xfrm>
            <a:off x="7167563" y="5237163"/>
            <a:ext cx="1976437" cy="517525"/>
          </a:xfrm>
          <a:prstGeom prst="rect">
            <a:avLst/>
          </a:prstGeom>
          <a:noFill/>
          <a:ln w="12700">
            <a:noFill/>
            <a:miter lim="800000"/>
            <a:headEnd/>
            <a:tailEnd/>
          </a:ln>
        </p:spPr>
        <p:txBody>
          <a:bodyPr>
            <a:prstTxWarp prst="textNoShape">
              <a:avLst/>
            </a:prstTxWarp>
            <a:spAutoFit/>
          </a:bodyPr>
          <a:lstStyle/>
          <a:p>
            <a:pPr>
              <a:spcBef>
                <a:spcPct val="50000"/>
              </a:spcBef>
            </a:pPr>
            <a:r>
              <a:rPr lang="en-US" sz="1400"/>
              <a:t>This approach is the most conservative</a:t>
            </a:r>
          </a:p>
        </p:txBody>
      </p:sp>
      <p:sp>
        <p:nvSpPr>
          <p:cNvPr id="123917" name="Rectangle 68"/>
          <p:cNvSpPr>
            <a:spLocks noChangeArrowheads="1"/>
          </p:cNvSpPr>
          <p:nvPr/>
        </p:nvSpPr>
        <p:spPr bwMode="auto">
          <a:xfrm>
            <a:off x="5000625" y="3143250"/>
            <a:ext cx="184150" cy="366713"/>
          </a:xfrm>
          <a:prstGeom prst="rect">
            <a:avLst/>
          </a:prstGeom>
          <a:noFill/>
          <a:ln w="12700">
            <a:noFill/>
            <a:miter lim="800000"/>
            <a:headEnd/>
            <a:tailEnd/>
          </a:ln>
        </p:spPr>
        <p:txBody>
          <a:bodyPr wrap="none">
            <a:prstTxWarp prst="textNoShape">
              <a:avLst/>
            </a:prstTxWarp>
            <a:spAutoFit/>
          </a:bodyPr>
          <a:lstStyle/>
          <a:p>
            <a:endParaRPr lang="en-US"/>
          </a:p>
        </p:txBody>
      </p:sp>
      <p:pic>
        <p:nvPicPr>
          <p:cNvPr id="123918" name="Picture 14" descr="BertJuly1"/>
          <p:cNvPicPr>
            <a:picLocks noChangeAspect="1" noChangeArrowheads="1"/>
          </p:cNvPicPr>
          <p:nvPr/>
        </p:nvPicPr>
        <p:blipFill>
          <a:blip r:embed="rId6"/>
          <a:srcRect/>
          <a:stretch>
            <a:fillRect/>
          </a:stretch>
        </p:blipFill>
        <p:spPr bwMode="auto">
          <a:xfrm>
            <a:off x="4733925" y="1527175"/>
            <a:ext cx="3465513" cy="1266825"/>
          </a:xfrm>
          <a:prstGeom prst="rect">
            <a:avLst/>
          </a:prstGeom>
          <a:noFill/>
          <a:ln w="9525">
            <a:noFill/>
            <a:miter lim="800000"/>
            <a:headEnd/>
            <a:tailEnd/>
          </a:ln>
        </p:spPr>
      </p:pic>
      <p:sp>
        <p:nvSpPr>
          <p:cNvPr id="123919" name="Line 65"/>
          <p:cNvSpPr>
            <a:spLocks noChangeShapeType="1"/>
          </p:cNvSpPr>
          <p:nvPr/>
        </p:nvSpPr>
        <p:spPr bwMode="auto">
          <a:xfrm flipV="1">
            <a:off x="3686175" y="2298700"/>
            <a:ext cx="2728913" cy="2921000"/>
          </a:xfrm>
          <a:prstGeom prst="line">
            <a:avLst/>
          </a:prstGeom>
          <a:noFill/>
          <a:ln w="25400">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3" descr="d224_9deg"/>
          <p:cNvPicPr>
            <a:picLocks noChangeAspect="1" noChangeArrowheads="1"/>
          </p:cNvPicPr>
          <p:nvPr/>
        </p:nvPicPr>
        <p:blipFill>
          <a:blip r:embed="rId3"/>
          <a:srcRect l="21086" r="21428"/>
          <a:stretch>
            <a:fillRect/>
          </a:stretch>
        </p:blipFill>
        <p:spPr bwMode="auto">
          <a:xfrm>
            <a:off x="4477097" y="2224881"/>
            <a:ext cx="1686179" cy="2935564"/>
          </a:xfrm>
          <a:prstGeom prst="rect">
            <a:avLst/>
          </a:prstGeom>
          <a:noFill/>
          <a:ln w="9525">
            <a:noFill/>
            <a:miter lim="800000"/>
            <a:headEnd/>
            <a:tailEnd/>
          </a:ln>
        </p:spPr>
      </p:pic>
      <p:sp>
        <p:nvSpPr>
          <p:cNvPr id="41" name="Text Box 22"/>
          <p:cNvSpPr txBox="1">
            <a:spLocks noChangeArrowheads="1"/>
          </p:cNvSpPr>
          <p:nvPr/>
        </p:nvSpPr>
        <p:spPr bwMode="auto">
          <a:xfrm>
            <a:off x="4705990" y="1949406"/>
            <a:ext cx="1286420" cy="640430"/>
          </a:xfrm>
          <a:prstGeom prst="rect">
            <a:avLst/>
          </a:prstGeom>
          <a:noFill/>
          <a:ln w="12700">
            <a:noFill/>
            <a:miter lim="800000"/>
            <a:headEnd/>
            <a:tailEnd/>
          </a:ln>
        </p:spPr>
        <p:txBody>
          <a:bodyPr wrap="square" lIns="85597" tIns="42798" rIns="85597" bIns="42798">
            <a:prstTxWarp prst="textNoShape">
              <a:avLst/>
            </a:prstTxWarp>
            <a:spAutoFit/>
          </a:bodyPr>
          <a:lstStyle/>
          <a:p>
            <a:r>
              <a:rPr lang="en-US" b="1" dirty="0">
                <a:solidFill>
                  <a:srgbClr val="FC0128"/>
                </a:solidFill>
              </a:rPr>
              <a:t>470 </a:t>
            </a:r>
            <a:r>
              <a:rPr lang="en-US" b="1" dirty="0" smtClean="0">
                <a:solidFill>
                  <a:srgbClr val="FC0128"/>
                </a:solidFill>
              </a:rPr>
              <a:t>MJ</a:t>
            </a:r>
          </a:p>
          <a:p>
            <a:r>
              <a:rPr lang="en-US" b="1" dirty="0" smtClean="0">
                <a:solidFill>
                  <a:srgbClr val="FC0128"/>
                </a:solidFill>
              </a:rPr>
              <a:t>2D </a:t>
            </a:r>
            <a:r>
              <a:rPr lang="en-US" b="1" dirty="0">
                <a:solidFill>
                  <a:srgbClr val="FC0128"/>
                </a:solidFill>
              </a:rPr>
              <a:t>yield</a:t>
            </a:r>
          </a:p>
        </p:txBody>
      </p:sp>
      <p:pic>
        <p:nvPicPr>
          <p:cNvPr id="36866" name="Picture 2"/>
          <p:cNvPicPr preferRelativeResize="0">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153517" y="2491523"/>
            <a:ext cx="1471482" cy="2339980"/>
          </a:xfrm>
          <a:prstGeom prst="rect">
            <a:avLst/>
          </a:prstGeom>
          <a:noFill/>
          <a:ln w="9525">
            <a:noFill/>
            <a:miter lim="800000"/>
            <a:headEnd/>
            <a:tailEnd/>
          </a:ln>
        </p:spPr>
      </p:pic>
      <p:pic>
        <p:nvPicPr>
          <p:cNvPr id="36867" name="Picture 3" descr="dinit_9deg"/>
          <p:cNvPicPr>
            <a:picLocks noChangeAspect="1" noChangeArrowheads="1"/>
          </p:cNvPicPr>
          <p:nvPr/>
        </p:nvPicPr>
        <p:blipFill>
          <a:blip r:embed="rId5" cstate="email">
            <a:extLst>
              <a:ext uri="{28A0092B-C50C-407E-A947-70E740481C1C}">
                <a14:useLocalDpi xmlns:a14="http://schemas.microsoft.com/office/drawing/2010/main"/>
              </a:ext>
            </a:extLst>
          </a:blip>
          <a:srcRect l="19022" t="6267" r="18489" b="10133"/>
          <a:stretch>
            <a:fillRect/>
          </a:stretch>
        </p:blipFill>
        <p:spPr bwMode="auto">
          <a:xfrm>
            <a:off x="2542872" y="2262725"/>
            <a:ext cx="1608226" cy="2862947"/>
          </a:xfrm>
          <a:prstGeom prst="rect">
            <a:avLst/>
          </a:prstGeom>
          <a:noFill/>
          <a:ln w="9525">
            <a:noFill/>
            <a:miter lim="800000"/>
            <a:headEnd/>
            <a:tailEnd/>
          </a:ln>
        </p:spPr>
      </p:pic>
      <p:pic>
        <p:nvPicPr>
          <p:cNvPr id="36868" name="Picture 4" descr="dign_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64881" y="3740997"/>
            <a:ext cx="2002107" cy="2002726"/>
          </a:xfrm>
          <a:prstGeom prst="rect">
            <a:avLst/>
          </a:prstGeom>
          <a:noFill/>
          <a:ln w="9525">
            <a:noFill/>
            <a:miter lim="800000"/>
            <a:headEnd/>
            <a:tailEnd/>
          </a:ln>
        </p:spPr>
      </p:pic>
      <p:sp>
        <p:nvSpPr>
          <p:cNvPr id="36869" name="Rectangle 5"/>
          <p:cNvSpPr>
            <a:spLocks noGrp="1" noChangeArrowheads="1"/>
          </p:cNvSpPr>
          <p:nvPr>
            <p:ph type="title"/>
          </p:nvPr>
        </p:nvSpPr>
        <p:spPr>
          <a:xfrm>
            <a:off x="1344877" y="104105"/>
            <a:ext cx="7772102" cy="762166"/>
          </a:xfrm>
          <a:noFill/>
        </p:spPr>
        <p:txBody>
          <a:bodyPr lIns="90472" tIns="44441" rIns="90472" bIns="44441"/>
          <a:lstStyle/>
          <a:p>
            <a:pPr algn="r"/>
            <a:r>
              <a:rPr lang="en-US" sz="2400" dirty="0">
                <a:solidFill>
                  <a:srgbClr val="FFFFFF"/>
                </a:solidFill>
              </a:rPr>
              <a:t>Integrated simulations </a:t>
            </a:r>
            <a:r>
              <a:rPr lang="en-US" sz="2400" dirty="0" smtClean="0">
                <a:solidFill>
                  <a:srgbClr val="FFFFFF"/>
                </a:solidFill>
              </a:rPr>
              <a:t>demonstrate</a:t>
            </a:r>
            <a:br>
              <a:rPr lang="en-US" sz="2400" dirty="0" smtClean="0">
                <a:solidFill>
                  <a:srgbClr val="FFFFFF"/>
                </a:solidFill>
              </a:rPr>
            </a:br>
            <a:r>
              <a:rPr lang="en-US" sz="2400" dirty="0" smtClean="0">
                <a:solidFill>
                  <a:srgbClr val="FFFFFF"/>
                </a:solidFill>
              </a:rPr>
              <a:t>400</a:t>
            </a:r>
            <a:r>
              <a:rPr lang="en-US" sz="2400" dirty="0">
                <a:solidFill>
                  <a:srgbClr val="FFFFFF"/>
                </a:solidFill>
              </a:rPr>
              <a:t>+ MJ fusion yield in </a:t>
            </a:r>
            <a:r>
              <a:rPr lang="en-US" sz="2400">
                <a:solidFill>
                  <a:srgbClr val="FFFFFF"/>
                </a:solidFill>
              </a:rPr>
              <a:t>a </a:t>
            </a:r>
            <a:r>
              <a:rPr lang="en-US" sz="2400" smtClean="0">
                <a:solidFill>
                  <a:srgbClr val="FFFFFF"/>
                </a:solidFill>
              </a:rPr>
              <a:t>z</a:t>
            </a:r>
            <a:r>
              <a:rPr lang="en-US" sz="2400" dirty="0">
                <a:solidFill>
                  <a:srgbClr val="FFFFFF"/>
                </a:solidFill>
              </a:rPr>
              <a:t>-pinch driven </a:t>
            </a:r>
            <a:r>
              <a:rPr lang="en-US" sz="2400" dirty="0" err="1">
                <a:solidFill>
                  <a:srgbClr val="FFFFFF"/>
                </a:solidFill>
              </a:rPr>
              <a:t>hohlraum</a:t>
            </a:r>
            <a:endParaRPr lang="en-US" sz="2400" dirty="0">
              <a:solidFill>
                <a:srgbClr val="FFFFFF"/>
              </a:solidFill>
            </a:endParaRPr>
          </a:p>
        </p:txBody>
      </p:sp>
      <p:sp>
        <p:nvSpPr>
          <p:cNvPr id="36870" name="Text Box 6"/>
          <p:cNvSpPr txBox="1">
            <a:spLocks noChangeArrowheads="1"/>
          </p:cNvSpPr>
          <p:nvPr/>
        </p:nvSpPr>
        <p:spPr bwMode="auto">
          <a:xfrm>
            <a:off x="1486034" y="2643064"/>
            <a:ext cx="1086518" cy="685928"/>
          </a:xfrm>
          <a:prstGeom prst="rect">
            <a:avLst/>
          </a:prstGeom>
          <a:noFill/>
          <a:ln w="12700">
            <a:noFill/>
            <a:miter lim="800000"/>
            <a:headEnd/>
            <a:tailEnd/>
          </a:ln>
        </p:spPr>
        <p:txBody>
          <a:bodyPr lIns="95602" tIns="47801" rIns="95602" bIns="47801">
            <a:prstTxWarp prst="textNoShape">
              <a:avLst/>
            </a:prstTxWarp>
            <a:spAutoFit/>
          </a:bodyPr>
          <a:lstStyle/>
          <a:p>
            <a:pPr algn="ctr" defTabSz="912440"/>
            <a:r>
              <a:rPr lang="en-US" sz="1200" dirty="0"/>
              <a:t>primary </a:t>
            </a:r>
            <a:r>
              <a:rPr lang="en-US" sz="1200" dirty="0" err="1"/>
              <a:t>hohlraum</a:t>
            </a:r>
            <a:endParaRPr lang="en-US" sz="1200" dirty="0"/>
          </a:p>
          <a:p>
            <a:pPr algn="ctr" defTabSz="912440"/>
            <a:r>
              <a:rPr lang="en-US" sz="1200" dirty="0" err="1"/>
              <a:t>w</a:t>
            </a:r>
            <a:r>
              <a:rPr lang="en-US" sz="1200" dirty="0"/>
              <a:t>/ </a:t>
            </a:r>
            <a:r>
              <a:rPr lang="en-US" sz="1200" dirty="0" err="1"/>
              <a:t>z</a:t>
            </a:r>
            <a:r>
              <a:rPr lang="en-US" sz="1200" dirty="0"/>
              <a:t>-pinch</a:t>
            </a:r>
          </a:p>
        </p:txBody>
      </p:sp>
      <p:sp>
        <p:nvSpPr>
          <p:cNvPr id="36871" name="Text Box 7"/>
          <p:cNvSpPr txBox="1">
            <a:spLocks noChangeArrowheads="1"/>
          </p:cNvSpPr>
          <p:nvPr/>
        </p:nvSpPr>
        <p:spPr bwMode="auto">
          <a:xfrm>
            <a:off x="1506092" y="3372544"/>
            <a:ext cx="1086519" cy="685928"/>
          </a:xfrm>
          <a:prstGeom prst="rect">
            <a:avLst/>
          </a:prstGeom>
          <a:noFill/>
          <a:ln w="12700">
            <a:noFill/>
            <a:miter lim="800000"/>
            <a:headEnd/>
            <a:tailEnd/>
          </a:ln>
        </p:spPr>
        <p:txBody>
          <a:bodyPr lIns="95602" tIns="47801" rIns="95602" bIns="47801">
            <a:prstTxWarp prst="textNoShape">
              <a:avLst/>
            </a:prstTxWarp>
            <a:spAutoFit/>
          </a:bodyPr>
          <a:lstStyle/>
          <a:p>
            <a:pPr algn="ctr" defTabSz="912440"/>
            <a:r>
              <a:rPr lang="en-US" sz="1200" dirty="0"/>
              <a:t>secondary </a:t>
            </a:r>
            <a:r>
              <a:rPr lang="en-US" sz="1200" dirty="0" err="1"/>
              <a:t>hohlraum</a:t>
            </a:r>
            <a:endParaRPr lang="en-US" sz="1200" dirty="0"/>
          </a:p>
          <a:p>
            <a:pPr algn="ctr" defTabSz="912440"/>
            <a:r>
              <a:rPr lang="en-US" sz="1200" dirty="0" err="1"/>
              <a:t>w</a:t>
            </a:r>
            <a:r>
              <a:rPr lang="en-US" sz="1200" dirty="0"/>
              <a:t>/ capsule</a:t>
            </a:r>
          </a:p>
        </p:txBody>
      </p:sp>
      <p:sp>
        <p:nvSpPr>
          <p:cNvPr id="36872" name="Text Box 8"/>
          <p:cNvSpPr txBox="1">
            <a:spLocks noChangeArrowheads="1"/>
          </p:cNvSpPr>
          <p:nvPr/>
        </p:nvSpPr>
        <p:spPr bwMode="auto">
          <a:xfrm>
            <a:off x="2526138" y="4318937"/>
            <a:ext cx="1599308" cy="466510"/>
          </a:xfrm>
          <a:prstGeom prst="rect">
            <a:avLst/>
          </a:prstGeom>
          <a:noFill/>
          <a:ln w="12700">
            <a:noFill/>
            <a:miter lim="800000"/>
            <a:headEnd/>
            <a:tailEnd/>
          </a:ln>
        </p:spPr>
        <p:txBody>
          <a:bodyPr lIns="95602" tIns="47801" rIns="95602" bIns="47801">
            <a:prstTxWarp prst="textNoShape">
              <a:avLst/>
            </a:prstTxWarp>
            <a:spAutoFit/>
          </a:bodyPr>
          <a:lstStyle/>
          <a:p>
            <a:pPr algn="ctr" defTabSz="912440"/>
            <a:r>
              <a:rPr lang="en-US" sz="1200" dirty="0">
                <a:solidFill>
                  <a:schemeClr val="bg1"/>
                </a:solidFill>
              </a:rPr>
              <a:t>symmetry control foams</a:t>
            </a:r>
          </a:p>
        </p:txBody>
      </p:sp>
      <p:sp>
        <p:nvSpPr>
          <p:cNvPr id="36873" name="Line 9"/>
          <p:cNvSpPr>
            <a:spLocks noChangeShapeType="1"/>
          </p:cNvSpPr>
          <p:nvPr/>
        </p:nvSpPr>
        <p:spPr bwMode="auto">
          <a:xfrm>
            <a:off x="3086490" y="4079738"/>
            <a:ext cx="124853" cy="239198"/>
          </a:xfrm>
          <a:prstGeom prst="line">
            <a:avLst/>
          </a:prstGeom>
          <a:noFill/>
          <a:ln w="31750">
            <a:solidFill>
              <a:schemeClr val="bg1"/>
            </a:solidFill>
            <a:round/>
            <a:headEnd type="triangle" w="med" len="med"/>
            <a:tailEnd/>
          </a:ln>
        </p:spPr>
        <p:txBody>
          <a:bodyPr lIns="89499" tIns="44748" rIns="89499" bIns="44748">
            <a:prstTxWarp prst="textNoShape">
              <a:avLst/>
            </a:prstTxWarp>
            <a:spAutoFit/>
          </a:bodyPr>
          <a:lstStyle/>
          <a:p>
            <a:endParaRPr lang="en-US"/>
          </a:p>
        </p:txBody>
      </p:sp>
      <p:grpSp>
        <p:nvGrpSpPr>
          <p:cNvPr id="2" name="Group 10"/>
          <p:cNvGrpSpPr>
            <a:grpSpLocks noChangeAspect="1"/>
          </p:cNvGrpSpPr>
          <p:nvPr/>
        </p:nvGrpSpPr>
        <p:grpSpPr bwMode="auto">
          <a:xfrm>
            <a:off x="1641160" y="4734782"/>
            <a:ext cx="850805" cy="726508"/>
            <a:chOff x="2163" y="3168"/>
            <a:chExt cx="664" cy="565"/>
          </a:xfrm>
        </p:grpSpPr>
        <p:grpSp>
          <p:nvGrpSpPr>
            <p:cNvPr id="3" name="Group 11"/>
            <p:cNvGrpSpPr>
              <a:grpSpLocks noChangeAspect="1"/>
            </p:cNvGrpSpPr>
            <p:nvPr/>
          </p:nvGrpSpPr>
          <p:grpSpPr bwMode="auto">
            <a:xfrm>
              <a:off x="2304" y="3286"/>
              <a:ext cx="288" cy="288"/>
              <a:chOff x="1920" y="3024"/>
              <a:chExt cx="288" cy="288"/>
            </a:xfrm>
          </p:grpSpPr>
          <p:sp>
            <p:nvSpPr>
              <p:cNvPr id="36899" name="Line 12"/>
              <p:cNvSpPr>
                <a:spLocks noChangeAspect="1" noChangeShapeType="1"/>
              </p:cNvSpPr>
              <p:nvPr/>
            </p:nvSpPr>
            <p:spPr bwMode="auto">
              <a:xfrm>
                <a:off x="1920" y="3312"/>
                <a:ext cx="288" cy="0"/>
              </a:xfrm>
              <a:prstGeom prst="line">
                <a:avLst/>
              </a:prstGeom>
              <a:noFill/>
              <a:ln w="19050">
                <a:solidFill>
                  <a:schemeClr val="tx1"/>
                </a:solidFill>
                <a:round/>
                <a:headEnd/>
                <a:tailEnd type="triangle" w="med" len="med"/>
              </a:ln>
            </p:spPr>
            <p:txBody>
              <a:bodyPr wrap="none" lIns="109106" tIns="54553" rIns="109106" bIns="54553">
                <a:prstTxWarp prst="textNoShape">
                  <a:avLst/>
                </a:prstTxWarp>
                <a:spAutoFit/>
              </a:bodyPr>
              <a:lstStyle/>
              <a:p>
                <a:endParaRPr lang="en-US"/>
              </a:p>
            </p:txBody>
          </p:sp>
          <p:sp>
            <p:nvSpPr>
              <p:cNvPr id="36900" name="Line 13"/>
              <p:cNvSpPr>
                <a:spLocks noChangeAspect="1" noChangeShapeType="1"/>
              </p:cNvSpPr>
              <p:nvPr/>
            </p:nvSpPr>
            <p:spPr bwMode="auto">
              <a:xfrm flipV="1">
                <a:off x="1920" y="3024"/>
                <a:ext cx="0" cy="288"/>
              </a:xfrm>
              <a:prstGeom prst="line">
                <a:avLst/>
              </a:prstGeom>
              <a:noFill/>
              <a:ln w="19050">
                <a:solidFill>
                  <a:schemeClr val="tx1"/>
                </a:solidFill>
                <a:round/>
                <a:headEnd/>
                <a:tailEnd type="triangle" w="med" len="med"/>
              </a:ln>
            </p:spPr>
            <p:txBody>
              <a:bodyPr wrap="none" lIns="109106" tIns="54553" rIns="109106" bIns="54553">
                <a:prstTxWarp prst="textNoShape">
                  <a:avLst/>
                </a:prstTxWarp>
                <a:spAutoFit/>
              </a:bodyPr>
              <a:lstStyle/>
              <a:p>
                <a:endParaRPr lang="en-US"/>
              </a:p>
            </p:txBody>
          </p:sp>
        </p:grpSp>
        <p:sp>
          <p:nvSpPr>
            <p:cNvPr id="36896" name="Text Box 14"/>
            <p:cNvSpPr txBox="1">
              <a:spLocks noChangeAspect="1" noChangeArrowheads="1"/>
            </p:cNvSpPr>
            <p:nvPr/>
          </p:nvSpPr>
          <p:spPr bwMode="auto">
            <a:xfrm>
              <a:off x="2304" y="3168"/>
              <a:ext cx="252" cy="277"/>
            </a:xfrm>
            <a:prstGeom prst="rect">
              <a:avLst/>
            </a:prstGeom>
            <a:noFill/>
            <a:ln w="12700">
              <a:noFill/>
              <a:miter lim="800000"/>
              <a:headEnd/>
              <a:tailEnd/>
            </a:ln>
          </p:spPr>
          <p:txBody>
            <a:bodyPr wrap="none" lIns="109106" tIns="54553" rIns="109106" bIns="54553">
              <a:prstTxWarp prst="textNoShape">
                <a:avLst/>
              </a:prstTxWarp>
              <a:spAutoFit/>
            </a:bodyPr>
            <a:lstStyle/>
            <a:p>
              <a:pPr defTabSz="912440"/>
              <a:r>
                <a:rPr lang="en-US" dirty="0" err="1"/>
                <a:t>z</a:t>
              </a:r>
              <a:endParaRPr lang="en-US" dirty="0"/>
            </a:p>
          </p:txBody>
        </p:sp>
        <p:sp>
          <p:nvSpPr>
            <p:cNvPr id="36897" name="Text Box 15"/>
            <p:cNvSpPr txBox="1">
              <a:spLocks noChangeAspect="1" noChangeArrowheads="1"/>
            </p:cNvSpPr>
            <p:nvPr/>
          </p:nvSpPr>
          <p:spPr bwMode="auto">
            <a:xfrm>
              <a:off x="2593" y="3456"/>
              <a:ext cx="234" cy="277"/>
            </a:xfrm>
            <a:prstGeom prst="rect">
              <a:avLst/>
            </a:prstGeom>
            <a:noFill/>
            <a:ln w="12700">
              <a:noFill/>
              <a:miter lim="800000"/>
              <a:headEnd/>
              <a:tailEnd/>
            </a:ln>
          </p:spPr>
          <p:txBody>
            <a:bodyPr wrap="none" lIns="109106" tIns="54553" rIns="109106" bIns="54553">
              <a:prstTxWarp prst="textNoShape">
                <a:avLst/>
              </a:prstTxWarp>
              <a:spAutoFit/>
            </a:bodyPr>
            <a:lstStyle/>
            <a:p>
              <a:pPr defTabSz="912440"/>
              <a:r>
                <a:rPr lang="en-US" dirty="0" err="1"/>
                <a:t>r</a:t>
              </a:r>
              <a:endParaRPr lang="en-US" dirty="0"/>
            </a:p>
          </p:txBody>
        </p:sp>
        <p:sp>
          <p:nvSpPr>
            <p:cNvPr id="36898" name="AutoShape 16"/>
            <p:cNvSpPr>
              <a:spLocks noChangeAspect="1" noChangeArrowheads="1"/>
            </p:cNvSpPr>
            <p:nvPr/>
          </p:nvSpPr>
          <p:spPr bwMode="auto">
            <a:xfrm rot="5400000">
              <a:off x="2216" y="3317"/>
              <a:ext cx="171" cy="278"/>
            </a:xfrm>
            <a:prstGeom prst="curvedUpArrow">
              <a:avLst>
                <a:gd name="adj1" fmla="val 15630"/>
                <a:gd name="adj2" fmla="val 55204"/>
                <a:gd name="adj3" fmla="val 41664"/>
              </a:avLst>
            </a:prstGeom>
            <a:solidFill>
              <a:schemeClr val="tx1"/>
            </a:solidFill>
            <a:ln w="12700">
              <a:noFill/>
              <a:miter lim="800000"/>
              <a:headEnd/>
              <a:tailEnd/>
            </a:ln>
          </p:spPr>
          <p:txBody>
            <a:bodyPr wrap="none" lIns="109106" tIns="54553" rIns="109106" bIns="54553">
              <a:prstTxWarp prst="textNoShape">
                <a:avLst/>
              </a:prstTxWarp>
              <a:spAutoFit/>
            </a:bodyPr>
            <a:lstStyle/>
            <a:p>
              <a:endParaRPr lang="en-US"/>
            </a:p>
          </p:txBody>
        </p:sp>
      </p:grpSp>
      <p:sp>
        <p:nvSpPr>
          <p:cNvPr id="36875" name="Text Box 17"/>
          <p:cNvSpPr txBox="1">
            <a:spLocks noChangeArrowheads="1"/>
          </p:cNvSpPr>
          <p:nvPr/>
        </p:nvSpPr>
        <p:spPr bwMode="auto">
          <a:xfrm>
            <a:off x="462738" y="1295532"/>
            <a:ext cx="4686454" cy="369316"/>
          </a:xfrm>
          <a:prstGeom prst="rect">
            <a:avLst/>
          </a:prstGeom>
          <a:noFill/>
          <a:ln w="12700">
            <a:noFill/>
            <a:miter lim="800000"/>
            <a:headEnd/>
            <a:tailEnd/>
          </a:ln>
        </p:spPr>
        <p:txBody>
          <a:bodyPr wrap="square" lIns="91425" tIns="45712" rIns="91425" bIns="45712">
            <a:prstTxWarp prst="textNoShape">
              <a:avLst/>
            </a:prstTxWarp>
            <a:spAutoFit/>
          </a:bodyPr>
          <a:lstStyle/>
          <a:p>
            <a:pPr algn="ctr" defTabSz="912440"/>
            <a:r>
              <a:rPr lang="en-US" dirty="0"/>
              <a:t>Double </a:t>
            </a:r>
            <a:r>
              <a:rPr lang="en-US" dirty="0" err="1"/>
              <a:t>z</a:t>
            </a:r>
            <a:r>
              <a:rPr lang="en-US" dirty="0"/>
              <a:t>-pinch </a:t>
            </a:r>
            <a:r>
              <a:rPr lang="en-US" dirty="0" err="1"/>
              <a:t>hohlraum</a:t>
            </a:r>
            <a:r>
              <a:rPr lang="en-US" dirty="0"/>
              <a:t> fusion concept</a:t>
            </a:r>
          </a:p>
        </p:txBody>
      </p:sp>
      <p:grpSp>
        <p:nvGrpSpPr>
          <p:cNvPr id="4" name="Group 18"/>
          <p:cNvGrpSpPr>
            <a:grpSpLocks/>
          </p:cNvGrpSpPr>
          <p:nvPr/>
        </p:nvGrpSpPr>
        <p:grpSpPr bwMode="auto">
          <a:xfrm>
            <a:off x="6162123" y="1598211"/>
            <a:ext cx="2962187" cy="1207093"/>
            <a:chOff x="2784" y="1214"/>
            <a:chExt cx="1866" cy="761"/>
          </a:xfrm>
        </p:grpSpPr>
        <p:pic>
          <p:nvPicPr>
            <p:cNvPr id="36888" name="Picture 19"/>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84" y="1245"/>
              <a:ext cx="783" cy="723"/>
            </a:xfrm>
            <a:prstGeom prst="rect">
              <a:avLst/>
            </a:prstGeom>
            <a:noFill/>
            <a:ln w="9525">
              <a:noFill/>
              <a:miter lim="800000"/>
              <a:headEnd/>
              <a:tailEnd/>
            </a:ln>
          </p:spPr>
        </p:pic>
        <p:sp>
          <p:nvSpPr>
            <p:cNvPr id="36889" name="Line 20"/>
            <p:cNvSpPr>
              <a:spLocks noChangeShapeType="1"/>
            </p:cNvSpPr>
            <p:nvPr/>
          </p:nvSpPr>
          <p:spPr bwMode="auto">
            <a:xfrm rot="300000" flipV="1">
              <a:off x="3271" y="1272"/>
              <a:ext cx="304" cy="59"/>
            </a:xfrm>
            <a:prstGeom prst="line">
              <a:avLst/>
            </a:prstGeom>
            <a:noFill/>
            <a:ln w="25400">
              <a:solidFill>
                <a:srgbClr val="969696"/>
              </a:solidFill>
              <a:round/>
              <a:headEnd/>
              <a:tailEnd/>
            </a:ln>
          </p:spPr>
          <p:txBody>
            <a:bodyPr wrap="none" lIns="116547" tIns="58274" rIns="116547" bIns="58274">
              <a:prstTxWarp prst="textNoShape">
                <a:avLst/>
              </a:prstTxWarp>
              <a:spAutoFit/>
            </a:bodyPr>
            <a:lstStyle/>
            <a:p>
              <a:endParaRPr lang="en-US"/>
            </a:p>
          </p:txBody>
        </p:sp>
        <p:sp>
          <p:nvSpPr>
            <p:cNvPr id="36890" name="Line 21"/>
            <p:cNvSpPr>
              <a:spLocks noChangeShapeType="1"/>
            </p:cNvSpPr>
            <p:nvPr/>
          </p:nvSpPr>
          <p:spPr bwMode="auto">
            <a:xfrm rot="900000" flipV="1">
              <a:off x="3424" y="1498"/>
              <a:ext cx="215" cy="5"/>
            </a:xfrm>
            <a:prstGeom prst="line">
              <a:avLst/>
            </a:prstGeom>
            <a:noFill/>
            <a:ln w="25400">
              <a:solidFill>
                <a:srgbClr val="1111FF"/>
              </a:solidFill>
              <a:round/>
              <a:headEnd/>
              <a:tailEnd/>
            </a:ln>
          </p:spPr>
          <p:txBody>
            <a:bodyPr wrap="none" lIns="116547" tIns="58274" rIns="116547" bIns="58274">
              <a:prstTxWarp prst="textNoShape">
                <a:avLst/>
              </a:prstTxWarp>
              <a:spAutoFit/>
            </a:bodyPr>
            <a:lstStyle/>
            <a:p>
              <a:endParaRPr lang="en-US"/>
            </a:p>
          </p:txBody>
        </p:sp>
        <p:sp>
          <p:nvSpPr>
            <p:cNvPr id="36891" name="Line 22"/>
            <p:cNvSpPr>
              <a:spLocks noChangeShapeType="1"/>
            </p:cNvSpPr>
            <p:nvPr/>
          </p:nvSpPr>
          <p:spPr bwMode="auto">
            <a:xfrm rot="660000">
              <a:off x="3377" y="1710"/>
              <a:ext cx="316" cy="45"/>
            </a:xfrm>
            <a:prstGeom prst="line">
              <a:avLst/>
            </a:prstGeom>
            <a:noFill/>
            <a:ln w="25400">
              <a:solidFill>
                <a:schemeClr val="accent1"/>
              </a:solidFill>
              <a:round/>
              <a:headEnd/>
              <a:tailEnd/>
            </a:ln>
          </p:spPr>
          <p:txBody>
            <a:bodyPr wrap="none" lIns="116547" tIns="58274" rIns="116547" bIns="58274">
              <a:prstTxWarp prst="textNoShape">
                <a:avLst/>
              </a:prstTxWarp>
              <a:spAutoFit/>
            </a:bodyPr>
            <a:lstStyle/>
            <a:p>
              <a:endParaRPr lang="en-US"/>
            </a:p>
          </p:txBody>
        </p:sp>
        <p:sp>
          <p:nvSpPr>
            <p:cNvPr id="36892" name="Rectangle 23"/>
            <p:cNvSpPr>
              <a:spLocks noChangeAspect="1" noChangeArrowheads="1"/>
            </p:cNvSpPr>
            <p:nvPr/>
          </p:nvSpPr>
          <p:spPr bwMode="auto">
            <a:xfrm>
              <a:off x="3659" y="1656"/>
              <a:ext cx="883" cy="319"/>
            </a:xfrm>
            <a:prstGeom prst="rect">
              <a:avLst/>
            </a:prstGeom>
            <a:noFill/>
            <a:ln w="9525">
              <a:noFill/>
              <a:miter lim="800000"/>
              <a:headEnd/>
              <a:tailEnd/>
            </a:ln>
          </p:spPr>
          <p:txBody>
            <a:bodyPr wrap="none" lIns="116547" tIns="58274" rIns="116547" bIns="58274">
              <a:prstTxWarp prst="textNoShape">
                <a:avLst/>
              </a:prstTxWarp>
              <a:spAutoFit/>
            </a:bodyPr>
            <a:lstStyle/>
            <a:p>
              <a:pPr defTabSz="954050"/>
              <a:r>
                <a:rPr lang="en-US" sz="1200" dirty="0">
                  <a:latin typeface="Helvetica" charset="0"/>
                </a:rPr>
                <a:t>DT gas 2180 </a:t>
              </a:r>
              <a:r>
                <a:rPr lang="en-US" sz="1200" dirty="0">
                  <a:latin typeface="Symbol" charset="2"/>
                </a:rPr>
                <a:t>m</a:t>
              </a:r>
              <a:r>
                <a:rPr lang="en-US" sz="1200" dirty="0">
                  <a:latin typeface="Helvetica" charset="0"/>
                </a:rPr>
                <a:t>m </a:t>
              </a:r>
            </a:p>
            <a:p>
              <a:pPr defTabSz="954050"/>
              <a:r>
                <a:rPr lang="en-US" sz="1200" dirty="0">
                  <a:latin typeface="Helvetica" charset="0"/>
                </a:rPr>
                <a:t>(0.3 mg/cm</a:t>
              </a:r>
              <a:r>
                <a:rPr lang="en-US" sz="1200" baseline="30000" dirty="0">
                  <a:latin typeface="Helvetica" charset="0"/>
                </a:rPr>
                <a:t>3</a:t>
              </a:r>
              <a:r>
                <a:rPr lang="en-US" sz="1200" dirty="0">
                  <a:latin typeface="Helvetica" charset="0"/>
                </a:rPr>
                <a:t>)</a:t>
              </a:r>
            </a:p>
          </p:txBody>
        </p:sp>
        <p:sp>
          <p:nvSpPr>
            <p:cNvPr id="36893" name="Rectangle 24"/>
            <p:cNvSpPr>
              <a:spLocks noChangeAspect="1" noChangeArrowheads="1"/>
            </p:cNvSpPr>
            <p:nvPr/>
          </p:nvSpPr>
          <p:spPr bwMode="auto">
            <a:xfrm>
              <a:off x="3611" y="1454"/>
              <a:ext cx="888" cy="191"/>
            </a:xfrm>
            <a:prstGeom prst="rect">
              <a:avLst/>
            </a:prstGeom>
            <a:noFill/>
            <a:ln w="9525">
              <a:noFill/>
              <a:miter lim="800000"/>
              <a:headEnd/>
              <a:tailEnd/>
            </a:ln>
          </p:spPr>
          <p:txBody>
            <a:bodyPr wrap="none" lIns="116547" tIns="58274" rIns="116547" bIns="58274">
              <a:prstTxWarp prst="textNoShape">
                <a:avLst/>
              </a:prstTxWarp>
              <a:spAutoFit/>
            </a:bodyPr>
            <a:lstStyle/>
            <a:p>
              <a:pPr defTabSz="954050"/>
              <a:r>
                <a:rPr lang="en-US" sz="1200" dirty="0">
                  <a:latin typeface="Helvetica" charset="0"/>
                </a:rPr>
                <a:t>solid DT 280 </a:t>
              </a:r>
              <a:r>
                <a:rPr lang="en-US" sz="1200" dirty="0">
                  <a:latin typeface="Symbol" charset="2"/>
                </a:rPr>
                <a:t>m</a:t>
              </a:r>
              <a:r>
                <a:rPr lang="en-US" sz="1200" dirty="0">
                  <a:latin typeface="Helvetica" charset="0"/>
                </a:rPr>
                <a:t>m</a:t>
              </a:r>
            </a:p>
          </p:txBody>
        </p:sp>
        <p:sp>
          <p:nvSpPr>
            <p:cNvPr id="36894" name="Rectangle 25"/>
            <p:cNvSpPr>
              <a:spLocks noChangeAspect="1" noChangeArrowheads="1"/>
            </p:cNvSpPr>
            <p:nvPr/>
          </p:nvSpPr>
          <p:spPr bwMode="auto">
            <a:xfrm>
              <a:off x="3552" y="1214"/>
              <a:ext cx="1098" cy="191"/>
            </a:xfrm>
            <a:prstGeom prst="rect">
              <a:avLst/>
            </a:prstGeom>
            <a:noFill/>
            <a:ln w="9525">
              <a:noFill/>
              <a:miter lim="800000"/>
              <a:headEnd/>
              <a:tailEnd/>
            </a:ln>
          </p:spPr>
          <p:txBody>
            <a:bodyPr wrap="none" lIns="116547" tIns="58274" rIns="116547" bIns="58274">
              <a:prstTxWarp prst="textNoShape">
                <a:avLst/>
              </a:prstTxWarp>
              <a:spAutoFit/>
            </a:bodyPr>
            <a:lstStyle/>
            <a:p>
              <a:pPr defTabSz="954050"/>
              <a:r>
                <a:rPr lang="en-US" sz="1200" dirty="0">
                  <a:latin typeface="Helvetica" charset="0"/>
                </a:rPr>
                <a:t>Be (0.2% Cu) 190 </a:t>
              </a:r>
              <a:r>
                <a:rPr lang="en-US" sz="1200" dirty="0">
                  <a:latin typeface="Symbol" charset="2"/>
                </a:rPr>
                <a:t>m</a:t>
              </a:r>
              <a:r>
                <a:rPr lang="en-US" sz="1200" dirty="0">
                  <a:latin typeface="Helvetica" charset="0"/>
                </a:rPr>
                <a:t>m</a:t>
              </a:r>
              <a:endParaRPr lang="en-US" sz="1200" b="0" dirty="0">
                <a:latin typeface="Helvetica" charset="0"/>
              </a:endParaRPr>
            </a:p>
          </p:txBody>
        </p:sp>
      </p:grpSp>
      <p:sp>
        <p:nvSpPr>
          <p:cNvPr id="36877" name="Text Box 26"/>
          <p:cNvSpPr txBox="1">
            <a:spLocks noChangeArrowheads="1"/>
          </p:cNvSpPr>
          <p:nvPr/>
        </p:nvSpPr>
        <p:spPr bwMode="auto">
          <a:xfrm>
            <a:off x="6305177" y="1118329"/>
            <a:ext cx="2705150" cy="338740"/>
          </a:xfrm>
          <a:prstGeom prst="rect">
            <a:avLst/>
          </a:prstGeom>
          <a:noFill/>
          <a:ln w="12700">
            <a:noFill/>
            <a:miter lim="800000"/>
            <a:headEnd/>
            <a:tailEnd/>
          </a:ln>
        </p:spPr>
        <p:txBody>
          <a:bodyPr wrap="none" lIns="91425" tIns="45712" rIns="91425" bIns="45712">
            <a:prstTxWarp prst="textNoShape">
              <a:avLst/>
            </a:prstTxWarp>
            <a:spAutoFit/>
          </a:bodyPr>
          <a:lstStyle/>
          <a:p>
            <a:pPr defTabSz="912440"/>
            <a:r>
              <a:rPr lang="en-US" dirty="0"/>
              <a:t>High yield capsule design</a:t>
            </a:r>
          </a:p>
        </p:txBody>
      </p:sp>
      <p:sp>
        <p:nvSpPr>
          <p:cNvPr id="36878" name="Text Box 27"/>
          <p:cNvSpPr txBox="1">
            <a:spLocks noChangeArrowheads="1"/>
          </p:cNvSpPr>
          <p:nvPr/>
        </p:nvSpPr>
        <p:spPr bwMode="auto">
          <a:xfrm>
            <a:off x="6317999" y="5740738"/>
            <a:ext cx="2625408" cy="584759"/>
          </a:xfrm>
          <a:prstGeom prst="rect">
            <a:avLst/>
          </a:prstGeom>
          <a:noFill/>
          <a:ln w="12700">
            <a:noFill/>
            <a:miter lim="800000"/>
            <a:headEnd/>
            <a:tailEnd/>
          </a:ln>
        </p:spPr>
        <p:txBody>
          <a:bodyPr wrap="none" lIns="91425" tIns="45712" rIns="91425" bIns="45712">
            <a:prstTxWarp prst="textNoShape">
              <a:avLst/>
            </a:prstTxWarp>
            <a:spAutoFit/>
          </a:bodyPr>
          <a:lstStyle/>
          <a:p>
            <a:pPr algn="ctr" defTabSz="912440"/>
            <a:r>
              <a:rPr lang="en-US" sz="1600" dirty="0">
                <a:solidFill>
                  <a:srgbClr val="0000FF"/>
                </a:solidFill>
              </a:rPr>
              <a:t>1D capsule yield 520 MJ</a:t>
            </a:r>
          </a:p>
          <a:p>
            <a:pPr algn="ctr" defTabSz="912440"/>
            <a:r>
              <a:rPr lang="en-US" sz="1600" dirty="0">
                <a:solidFill>
                  <a:srgbClr val="0000FF"/>
                </a:solidFill>
              </a:rPr>
              <a:t>2D integrated yield 470 MJ </a:t>
            </a:r>
          </a:p>
        </p:txBody>
      </p:sp>
      <p:sp>
        <p:nvSpPr>
          <p:cNvPr id="36879" name="Text Box 28"/>
          <p:cNvSpPr txBox="1">
            <a:spLocks noChangeArrowheads="1"/>
          </p:cNvSpPr>
          <p:nvPr/>
        </p:nvSpPr>
        <p:spPr bwMode="auto">
          <a:xfrm>
            <a:off x="6519525" y="3325376"/>
            <a:ext cx="2624475" cy="369316"/>
          </a:xfrm>
          <a:prstGeom prst="rect">
            <a:avLst/>
          </a:prstGeom>
          <a:noFill/>
          <a:ln w="12700">
            <a:noFill/>
            <a:miter lim="800000"/>
            <a:headEnd/>
            <a:tailEnd/>
          </a:ln>
        </p:spPr>
        <p:txBody>
          <a:bodyPr wrap="square" lIns="91425" tIns="45712" rIns="91425" bIns="45712">
            <a:prstTxWarp prst="textNoShape">
              <a:avLst/>
            </a:prstTxWarp>
            <a:spAutoFit/>
          </a:bodyPr>
          <a:lstStyle/>
          <a:p>
            <a:pPr defTabSz="912440"/>
            <a:r>
              <a:rPr lang="en-US" dirty="0"/>
              <a:t>Fuel density at ignition</a:t>
            </a:r>
          </a:p>
        </p:txBody>
      </p:sp>
      <p:grpSp>
        <p:nvGrpSpPr>
          <p:cNvPr id="5" name="Group 29"/>
          <p:cNvGrpSpPr>
            <a:grpSpLocks/>
          </p:cNvGrpSpPr>
          <p:nvPr/>
        </p:nvGrpSpPr>
        <p:grpSpPr bwMode="auto">
          <a:xfrm>
            <a:off x="7042170" y="4960759"/>
            <a:ext cx="670342" cy="726508"/>
            <a:chOff x="4493" y="2640"/>
            <a:chExt cx="422" cy="457"/>
          </a:xfrm>
        </p:grpSpPr>
        <p:grpSp>
          <p:nvGrpSpPr>
            <p:cNvPr id="6" name="Group 30"/>
            <p:cNvGrpSpPr>
              <a:grpSpLocks noChangeAspect="1"/>
            </p:cNvGrpSpPr>
            <p:nvPr/>
          </p:nvGrpSpPr>
          <p:grpSpPr bwMode="auto">
            <a:xfrm>
              <a:off x="4493" y="2735"/>
              <a:ext cx="233" cy="233"/>
              <a:chOff x="1920" y="3024"/>
              <a:chExt cx="288" cy="288"/>
            </a:xfrm>
          </p:grpSpPr>
          <p:sp>
            <p:nvSpPr>
              <p:cNvPr id="36886" name="Line 31"/>
              <p:cNvSpPr>
                <a:spLocks noChangeAspect="1" noChangeShapeType="1"/>
              </p:cNvSpPr>
              <p:nvPr/>
            </p:nvSpPr>
            <p:spPr bwMode="auto">
              <a:xfrm>
                <a:off x="1920" y="3312"/>
                <a:ext cx="288" cy="0"/>
              </a:xfrm>
              <a:prstGeom prst="line">
                <a:avLst/>
              </a:prstGeom>
              <a:noFill/>
              <a:ln w="19050">
                <a:solidFill>
                  <a:schemeClr val="bg1"/>
                </a:solidFill>
                <a:round/>
                <a:headEnd/>
                <a:tailEnd type="triangle" w="med" len="med"/>
              </a:ln>
            </p:spPr>
            <p:txBody>
              <a:bodyPr wrap="none" lIns="109106" tIns="54553" rIns="109106" bIns="54553">
                <a:prstTxWarp prst="textNoShape">
                  <a:avLst/>
                </a:prstTxWarp>
                <a:spAutoFit/>
              </a:bodyPr>
              <a:lstStyle/>
              <a:p>
                <a:endParaRPr lang="en-US"/>
              </a:p>
            </p:txBody>
          </p:sp>
          <p:sp>
            <p:nvSpPr>
              <p:cNvPr id="36887" name="Line 32"/>
              <p:cNvSpPr>
                <a:spLocks noChangeAspect="1" noChangeShapeType="1"/>
              </p:cNvSpPr>
              <p:nvPr/>
            </p:nvSpPr>
            <p:spPr bwMode="auto">
              <a:xfrm flipV="1">
                <a:off x="1920" y="3024"/>
                <a:ext cx="0" cy="288"/>
              </a:xfrm>
              <a:prstGeom prst="line">
                <a:avLst/>
              </a:prstGeom>
              <a:noFill/>
              <a:ln w="19050">
                <a:solidFill>
                  <a:schemeClr val="bg1"/>
                </a:solidFill>
                <a:round/>
                <a:headEnd/>
                <a:tailEnd type="triangle" w="med" len="med"/>
              </a:ln>
            </p:spPr>
            <p:txBody>
              <a:bodyPr wrap="none" lIns="109106" tIns="54553" rIns="109106" bIns="54553">
                <a:prstTxWarp prst="textNoShape">
                  <a:avLst/>
                </a:prstTxWarp>
                <a:spAutoFit/>
              </a:bodyPr>
              <a:lstStyle/>
              <a:p>
                <a:endParaRPr lang="en-US"/>
              </a:p>
            </p:txBody>
          </p:sp>
        </p:grpSp>
        <p:sp>
          <p:nvSpPr>
            <p:cNvPr id="36884" name="Text Box 33"/>
            <p:cNvSpPr txBox="1">
              <a:spLocks noChangeAspect="1" noChangeArrowheads="1"/>
            </p:cNvSpPr>
            <p:nvPr/>
          </p:nvSpPr>
          <p:spPr bwMode="auto">
            <a:xfrm>
              <a:off x="4493" y="2640"/>
              <a:ext cx="203" cy="224"/>
            </a:xfrm>
            <a:prstGeom prst="rect">
              <a:avLst/>
            </a:prstGeom>
            <a:noFill/>
            <a:ln w="12700">
              <a:noFill/>
              <a:miter lim="800000"/>
              <a:headEnd/>
              <a:tailEnd/>
            </a:ln>
          </p:spPr>
          <p:txBody>
            <a:bodyPr wrap="none" lIns="109106" tIns="54553" rIns="109106" bIns="54553">
              <a:prstTxWarp prst="textNoShape">
                <a:avLst/>
              </a:prstTxWarp>
              <a:spAutoFit/>
            </a:bodyPr>
            <a:lstStyle/>
            <a:p>
              <a:pPr defTabSz="912440"/>
              <a:r>
                <a:rPr lang="en-US" dirty="0" err="1">
                  <a:solidFill>
                    <a:schemeClr val="bg1"/>
                  </a:solidFill>
                </a:rPr>
                <a:t>z</a:t>
              </a:r>
              <a:endParaRPr lang="en-US" dirty="0">
                <a:solidFill>
                  <a:schemeClr val="bg1"/>
                </a:solidFill>
              </a:endParaRPr>
            </a:p>
          </p:txBody>
        </p:sp>
        <p:sp>
          <p:nvSpPr>
            <p:cNvPr id="36885" name="Text Box 34"/>
            <p:cNvSpPr txBox="1">
              <a:spLocks noChangeAspect="1" noChangeArrowheads="1"/>
            </p:cNvSpPr>
            <p:nvPr/>
          </p:nvSpPr>
          <p:spPr bwMode="auto">
            <a:xfrm>
              <a:off x="4726" y="2873"/>
              <a:ext cx="189" cy="224"/>
            </a:xfrm>
            <a:prstGeom prst="rect">
              <a:avLst/>
            </a:prstGeom>
            <a:noFill/>
            <a:ln w="12700">
              <a:noFill/>
              <a:miter lim="800000"/>
              <a:headEnd/>
              <a:tailEnd/>
            </a:ln>
          </p:spPr>
          <p:txBody>
            <a:bodyPr wrap="none" lIns="109106" tIns="54553" rIns="109106" bIns="54553">
              <a:prstTxWarp prst="textNoShape">
                <a:avLst/>
              </a:prstTxWarp>
              <a:spAutoFit/>
            </a:bodyPr>
            <a:lstStyle/>
            <a:p>
              <a:pPr defTabSz="912440"/>
              <a:r>
                <a:rPr lang="en-US" dirty="0" err="1">
                  <a:solidFill>
                    <a:schemeClr val="bg1"/>
                  </a:solidFill>
                </a:rPr>
                <a:t>r</a:t>
              </a:r>
              <a:endParaRPr lang="en-US" dirty="0">
                <a:solidFill>
                  <a:schemeClr val="bg1"/>
                </a:solidFill>
              </a:endParaRPr>
            </a:p>
          </p:txBody>
        </p:sp>
      </p:grpSp>
      <p:sp>
        <p:nvSpPr>
          <p:cNvPr id="36881" name="Text Box 35"/>
          <p:cNvSpPr txBox="1">
            <a:spLocks noChangeArrowheads="1"/>
          </p:cNvSpPr>
          <p:nvPr/>
        </p:nvSpPr>
        <p:spPr bwMode="auto">
          <a:xfrm>
            <a:off x="304702" y="5498584"/>
            <a:ext cx="4891052" cy="897153"/>
          </a:xfrm>
          <a:prstGeom prst="rect">
            <a:avLst/>
          </a:prstGeom>
          <a:noFill/>
          <a:ln w="12700">
            <a:noFill/>
            <a:miter lim="800000"/>
            <a:headEnd/>
            <a:tailEnd/>
          </a:ln>
        </p:spPr>
        <p:txBody>
          <a:bodyPr wrap="none" lIns="91425" tIns="45712" rIns="91425" bIns="45712">
            <a:prstTxWarp prst="textNoShape">
              <a:avLst/>
            </a:prstTxWarp>
            <a:spAutoFit/>
          </a:bodyPr>
          <a:lstStyle/>
          <a:p>
            <a:pPr marL="225881" indent="-225881" defTabSz="912440">
              <a:buFontTx/>
              <a:buChar char="•"/>
            </a:pPr>
            <a:r>
              <a:rPr lang="en-US" dirty="0"/>
              <a:t>Two </a:t>
            </a:r>
            <a:r>
              <a:rPr lang="en-US" dirty="0" err="1"/>
              <a:t>z</a:t>
            </a:r>
            <a:r>
              <a:rPr lang="en-US" dirty="0"/>
              <a:t>-pinches, each with 9 MJ x-ray output</a:t>
            </a:r>
          </a:p>
          <a:p>
            <a:pPr marL="225881" indent="-225881" defTabSz="912440">
              <a:buFontTx/>
              <a:buChar char="•"/>
            </a:pPr>
            <a:r>
              <a:rPr lang="en-US" dirty="0"/>
              <a:t>Symmetry control to 1% via geometry, shields</a:t>
            </a:r>
          </a:p>
          <a:p>
            <a:pPr marL="225881" indent="-225881" defTabSz="912440">
              <a:buFontTx/>
              <a:buChar char="•"/>
            </a:pPr>
            <a:r>
              <a:rPr lang="en-US" dirty="0"/>
              <a:t>Capsule absorbs 1.2 MJ, yields 400-500 MJ</a:t>
            </a:r>
          </a:p>
        </p:txBody>
      </p:sp>
      <p:sp>
        <p:nvSpPr>
          <p:cNvPr id="36882" name="Text Box 36"/>
          <p:cNvSpPr txBox="1">
            <a:spLocks noChangeArrowheads="1"/>
          </p:cNvSpPr>
          <p:nvPr/>
        </p:nvSpPr>
        <p:spPr bwMode="auto">
          <a:xfrm>
            <a:off x="872486" y="1600102"/>
            <a:ext cx="3699514" cy="461649"/>
          </a:xfrm>
          <a:prstGeom prst="rect">
            <a:avLst/>
          </a:prstGeom>
          <a:noFill/>
          <a:ln w="12700">
            <a:noFill/>
            <a:miter lim="800000"/>
            <a:headEnd/>
            <a:tailEnd/>
          </a:ln>
        </p:spPr>
        <p:txBody>
          <a:bodyPr lIns="91425" tIns="45712" rIns="91425" bIns="45712">
            <a:prstTxWarp prst="textNoShape">
              <a:avLst/>
            </a:prstTxWarp>
            <a:spAutoFit/>
          </a:bodyPr>
          <a:lstStyle/>
          <a:p>
            <a:pPr algn="ctr" defTabSz="912440">
              <a:spcBef>
                <a:spcPct val="50000"/>
              </a:spcBef>
            </a:pPr>
            <a:r>
              <a:rPr lang="en-US" sz="1200" b="0" dirty="0"/>
              <a:t>R. A. Vesey, M. C. Herrmann, R. W. Lemke </a:t>
            </a:r>
            <a:r>
              <a:rPr lang="en-US" sz="1200" b="0" i="1" dirty="0"/>
              <a:t>et al., Phys. Plasmas </a:t>
            </a:r>
            <a:r>
              <a:rPr lang="en-US" sz="1200" b="0" dirty="0"/>
              <a:t>(2007)</a:t>
            </a:r>
          </a:p>
        </p:txBody>
      </p:sp>
      <p:sp>
        <p:nvSpPr>
          <p:cNvPr id="42" name="Text Box 6"/>
          <p:cNvSpPr txBox="1">
            <a:spLocks noChangeArrowheads="1"/>
          </p:cNvSpPr>
          <p:nvPr/>
        </p:nvSpPr>
        <p:spPr bwMode="auto">
          <a:xfrm>
            <a:off x="1431677" y="4124486"/>
            <a:ext cx="1086518" cy="685928"/>
          </a:xfrm>
          <a:prstGeom prst="rect">
            <a:avLst/>
          </a:prstGeom>
          <a:noFill/>
          <a:ln w="12700">
            <a:noFill/>
            <a:miter lim="800000"/>
            <a:headEnd/>
            <a:tailEnd/>
          </a:ln>
        </p:spPr>
        <p:txBody>
          <a:bodyPr lIns="95602" tIns="47801" rIns="95602" bIns="47801">
            <a:prstTxWarp prst="textNoShape">
              <a:avLst/>
            </a:prstTxWarp>
            <a:spAutoFit/>
          </a:bodyPr>
          <a:lstStyle/>
          <a:p>
            <a:pPr algn="ctr" defTabSz="912440"/>
            <a:r>
              <a:rPr lang="en-US" sz="1200" dirty="0"/>
              <a:t>primary </a:t>
            </a:r>
            <a:r>
              <a:rPr lang="en-US" sz="1200" dirty="0" err="1"/>
              <a:t>hohlraum</a:t>
            </a:r>
            <a:endParaRPr lang="en-US" sz="1200" dirty="0"/>
          </a:p>
          <a:p>
            <a:pPr algn="ctr" defTabSz="912440"/>
            <a:r>
              <a:rPr lang="en-US" sz="1200" dirty="0" err="1"/>
              <a:t>w</a:t>
            </a:r>
            <a:r>
              <a:rPr lang="en-US" sz="1200" dirty="0"/>
              <a:t>/ </a:t>
            </a:r>
            <a:r>
              <a:rPr lang="en-US" sz="1200" dirty="0" err="1"/>
              <a:t>z</a:t>
            </a:r>
            <a:r>
              <a:rPr lang="en-US" sz="1200" dirty="0"/>
              <a:t>-pinch</a:t>
            </a:r>
          </a:p>
        </p:txBody>
      </p:sp>
    </p:spTree>
    <p:extLst>
      <p:ext uri="{BB962C8B-B14F-4D97-AF65-F5344CB8AC3E}">
        <p14:creationId xmlns:p14="http://schemas.microsoft.com/office/powerpoint/2010/main" val="1833157371"/>
      </p:ext>
    </p:extLst>
  </p:cSld>
  <p:clrMapOvr>
    <a:masterClrMapping/>
  </p:clrMapOvr>
  <p:transition xmlns:p14="http://schemas.microsoft.com/office/powerpoint/2010/main" advTm="87872"/>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Group 2"/>
          <p:cNvGrpSpPr>
            <a:grpSpLocks/>
          </p:cNvGrpSpPr>
          <p:nvPr/>
        </p:nvGrpSpPr>
        <p:grpSpPr bwMode="auto">
          <a:xfrm>
            <a:off x="290513" y="2041525"/>
            <a:ext cx="6499225" cy="4414838"/>
            <a:chOff x="217" y="1118"/>
            <a:chExt cx="4094" cy="2781"/>
          </a:xfrm>
        </p:grpSpPr>
        <p:grpSp>
          <p:nvGrpSpPr>
            <p:cNvPr id="132105" name="Group 3"/>
            <p:cNvGrpSpPr>
              <a:grpSpLocks/>
            </p:cNvGrpSpPr>
            <p:nvPr/>
          </p:nvGrpSpPr>
          <p:grpSpPr bwMode="auto">
            <a:xfrm>
              <a:off x="217" y="1118"/>
              <a:ext cx="4094" cy="2642"/>
              <a:chOff x="0" y="1440"/>
              <a:chExt cx="4094" cy="2642"/>
            </a:xfrm>
          </p:grpSpPr>
          <p:pic>
            <p:nvPicPr>
              <p:cNvPr id="132107" name="Picture 4" descr="facilitylayer"/>
              <p:cNvPicPr>
                <a:picLocks noChangeAspect="1" noChangeArrowheads="1"/>
              </p:cNvPicPr>
              <p:nvPr/>
            </p:nvPicPr>
            <p:blipFill>
              <a:blip r:embed="rId3"/>
              <a:srcRect/>
              <a:stretch>
                <a:fillRect/>
              </a:stretch>
            </p:blipFill>
            <p:spPr bwMode="auto">
              <a:xfrm>
                <a:off x="0" y="1440"/>
                <a:ext cx="4094" cy="2642"/>
              </a:xfrm>
              <a:prstGeom prst="rect">
                <a:avLst/>
              </a:prstGeom>
              <a:noFill/>
              <a:ln w="9525">
                <a:noFill/>
                <a:miter lim="800000"/>
                <a:headEnd/>
                <a:tailEnd/>
              </a:ln>
            </p:spPr>
          </p:pic>
          <p:sp>
            <p:nvSpPr>
              <p:cNvPr id="132108" name="Line 5"/>
              <p:cNvSpPr>
                <a:spLocks noChangeShapeType="1"/>
              </p:cNvSpPr>
              <p:nvPr/>
            </p:nvSpPr>
            <p:spPr bwMode="auto">
              <a:xfrm flipV="1">
                <a:off x="1055" y="1901"/>
                <a:ext cx="1089" cy="757"/>
              </a:xfrm>
              <a:prstGeom prst="line">
                <a:avLst/>
              </a:prstGeom>
              <a:noFill/>
              <a:ln w="25400">
                <a:solidFill>
                  <a:schemeClr val="tx1"/>
                </a:solidFill>
                <a:round/>
                <a:headEnd type="none" w="sm" len="sm"/>
                <a:tailEnd type="none" w="sm" len="sm"/>
              </a:ln>
            </p:spPr>
            <p:txBody>
              <a:bodyPr>
                <a:prstTxWarp prst="textNoShape">
                  <a:avLst/>
                </a:prstTxWarp>
              </a:bodyPr>
              <a:lstStyle/>
              <a:p>
                <a:endParaRPr lang="en-US"/>
              </a:p>
            </p:txBody>
          </p:sp>
          <p:sp>
            <p:nvSpPr>
              <p:cNvPr id="132109" name="Line 6"/>
              <p:cNvSpPr>
                <a:spLocks noChangeShapeType="1"/>
              </p:cNvSpPr>
              <p:nvPr/>
            </p:nvSpPr>
            <p:spPr bwMode="auto">
              <a:xfrm rot="3999305" flipV="1">
                <a:off x="881" y="1963"/>
                <a:ext cx="1906" cy="1324"/>
              </a:xfrm>
              <a:prstGeom prst="line">
                <a:avLst/>
              </a:prstGeom>
              <a:noFill/>
              <a:ln w="25400">
                <a:solidFill>
                  <a:schemeClr val="tx1"/>
                </a:solidFill>
                <a:round/>
                <a:headEnd type="none" w="sm" len="sm"/>
                <a:tailEnd type="none" w="sm" len="sm"/>
              </a:ln>
            </p:spPr>
            <p:txBody>
              <a:bodyPr>
                <a:prstTxWarp prst="textNoShape">
                  <a:avLst/>
                </a:prstTxWarp>
              </a:bodyPr>
              <a:lstStyle/>
              <a:p>
                <a:endParaRPr lang="en-US"/>
              </a:p>
            </p:txBody>
          </p:sp>
        </p:grpSp>
        <p:sp>
          <p:nvSpPr>
            <p:cNvPr id="132106" name="Text Box 7"/>
            <p:cNvSpPr txBox="1">
              <a:spLocks noChangeArrowheads="1"/>
            </p:cNvSpPr>
            <p:nvPr/>
          </p:nvSpPr>
          <p:spPr bwMode="auto">
            <a:xfrm>
              <a:off x="241" y="3322"/>
              <a:ext cx="1769" cy="577"/>
            </a:xfrm>
            <a:prstGeom prst="rect">
              <a:avLst/>
            </a:prstGeom>
            <a:noFill/>
            <a:ln w="25400">
              <a:noFill/>
              <a:miter lim="800000"/>
              <a:headEnd type="none" w="sm" len="sm"/>
              <a:tailEnd type="none" w="sm" len="sm"/>
            </a:ln>
          </p:spPr>
          <p:txBody>
            <a:bodyPr wrap="none">
              <a:prstTxWarp prst="textNoShape">
                <a:avLst/>
              </a:prstTxWarp>
              <a:spAutoFit/>
            </a:bodyPr>
            <a:lstStyle/>
            <a:p>
              <a:r>
                <a:rPr lang="en-US"/>
                <a:t>NIF: 704’ x 403’ x 85’</a:t>
              </a:r>
            </a:p>
            <a:p>
              <a:r>
                <a:rPr lang="en-US"/>
                <a:t>Energy~ 2 MJ laser (blue)</a:t>
              </a:r>
            </a:p>
            <a:p>
              <a:r>
                <a:rPr lang="en-US"/>
                <a:t>Power~ 500 TW</a:t>
              </a:r>
            </a:p>
          </p:txBody>
        </p:sp>
      </p:grpSp>
      <p:sp>
        <p:nvSpPr>
          <p:cNvPr id="132099" name="Rectangle 9"/>
          <p:cNvSpPr>
            <a:spLocks noGrp="1" noChangeArrowheads="1"/>
          </p:cNvSpPr>
          <p:nvPr>
            <p:ph type="title"/>
          </p:nvPr>
        </p:nvSpPr>
        <p:spPr>
          <a:xfrm>
            <a:off x="2386268" y="925413"/>
            <a:ext cx="5831860" cy="796925"/>
          </a:xfrm>
        </p:spPr>
        <p:txBody>
          <a:bodyPr/>
          <a:lstStyle/>
          <a:p>
            <a:pPr eaLnBrk="1" hangingPunct="1"/>
            <a:r>
              <a:rPr lang="en-US" sz="1600">
                <a:solidFill>
                  <a:schemeClr val="tx1"/>
                </a:solidFill>
                <a:ea typeface="ＭＳ Ｐゴシック" pitchFamily="-112" charset="-128"/>
                <a:cs typeface="ＭＳ Ｐゴシック" pitchFamily="-112" charset="-128"/>
              </a:rPr>
              <a:t>The cost effectiveness and efficiency of pulsed power is evident from a size comparison of Z and NIF</a:t>
            </a:r>
          </a:p>
        </p:txBody>
      </p:sp>
      <p:grpSp>
        <p:nvGrpSpPr>
          <p:cNvPr id="132100" name="Group 16"/>
          <p:cNvGrpSpPr>
            <a:grpSpLocks/>
          </p:cNvGrpSpPr>
          <p:nvPr/>
        </p:nvGrpSpPr>
        <p:grpSpPr bwMode="auto">
          <a:xfrm>
            <a:off x="6442075" y="1805660"/>
            <a:ext cx="646113" cy="506413"/>
            <a:chOff x="4352" y="3005"/>
            <a:chExt cx="407" cy="319"/>
          </a:xfrm>
        </p:grpSpPr>
        <p:pic>
          <p:nvPicPr>
            <p:cNvPr id="132103" name="Picture 17"/>
            <p:cNvPicPr>
              <a:picLocks noChangeAspect="1" noChangeArrowheads="1"/>
            </p:cNvPicPr>
            <p:nvPr/>
          </p:nvPicPr>
          <p:blipFill>
            <a:blip r:embed="rId4"/>
            <a:srcRect/>
            <a:stretch>
              <a:fillRect/>
            </a:stretch>
          </p:blipFill>
          <p:spPr bwMode="auto">
            <a:xfrm>
              <a:off x="4352" y="3005"/>
              <a:ext cx="407" cy="210"/>
            </a:xfrm>
            <a:prstGeom prst="rect">
              <a:avLst/>
            </a:prstGeom>
            <a:noFill/>
            <a:ln w="9525">
              <a:solidFill>
                <a:schemeClr val="bg1"/>
              </a:solidFill>
              <a:miter lim="800000"/>
              <a:headEnd/>
              <a:tailEnd/>
            </a:ln>
          </p:spPr>
        </p:pic>
        <p:sp>
          <p:nvSpPr>
            <p:cNvPr id="132104" name="Line 18"/>
            <p:cNvSpPr>
              <a:spLocks noChangeShapeType="1"/>
            </p:cNvSpPr>
            <p:nvPr/>
          </p:nvSpPr>
          <p:spPr bwMode="auto">
            <a:xfrm>
              <a:off x="4379" y="3324"/>
              <a:ext cx="361" cy="0"/>
            </a:xfrm>
            <a:prstGeom prst="line">
              <a:avLst/>
            </a:prstGeom>
            <a:noFill/>
            <a:ln w="25400">
              <a:solidFill>
                <a:schemeClr val="tx1"/>
              </a:solidFill>
              <a:round/>
              <a:headEnd type="none" w="sm" len="sm"/>
              <a:tailEnd type="none" w="sm" len="sm"/>
            </a:ln>
          </p:spPr>
          <p:txBody>
            <a:bodyPr>
              <a:prstTxWarp prst="textNoShape">
                <a:avLst/>
              </a:prstTxWarp>
            </a:bodyPr>
            <a:lstStyle/>
            <a:p>
              <a:endParaRPr lang="en-US"/>
            </a:p>
          </p:txBody>
        </p:sp>
      </p:grpSp>
      <p:sp>
        <p:nvSpPr>
          <p:cNvPr id="132101" name="Text Box 19"/>
          <p:cNvSpPr txBox="1">
            <a:spLocks noChangeArrowheads="1"/>
          </p:cNvSpPr>
          <p:nvPr/>
        </p:nvSpPr>
        <p:spPr bwMode="auto">
          <a:xfrm>
            <a:off x="5944390" y="2387498"/>
            <a:ext cx="2701994" cy="923330"/>
          </a:xfrm>
          <a:prstGeom prst="rect">
            <a:avLst/>
          </a:prstGeom>
          <a:noFill/>
          <a:ln w="25400">
            <a:noFill/>
            <a:miter lim="800000"/>
            <a:headEnd type="none" w="sm" len="sm"/>
            <a:tailEnd type="none" w="sm" len="sm"/>
          </a:ln>
        </p:spPr>
        <p:txBody>
          <a:bodyPr wrap="square">
            <a:prstTxWarp prst="textNoShape">
              <a:avLst/>
            </a:prstTxWarp>
            <a:spAutoFit/>
          </a:bodyPr>
          <a:lstStyle/>
          <a:p>
            <a:r>
              <a:rPr lang="en-US"/>
              <a:t>Z: 107’diam x 20’ high</a:t>
            </a:r>
          </a:p>
          <a:p>
            <a:r>
              <a:rPr lang="en-US"/>
              <a:t>Energy </a:t>
            </a:r>
            <a:r>
              <a:rPr lang="en-US" smtClean="0"/>
              <a:t>~2 MJ x</a:t>
            </a:r>
            <a:r>
              <a:rPr lang="en-US"/>
              <a:t>-rays</a:t>
            </a:r>
          </a:p>
          <a:p>
            <a:r>
              <a:rPr lang="en-US"/>
              <a:t>Power~100</a:t>
            </a:r>
            <a:r>
              <a:rPr lang="en-US" smtClean="0"/>
              <a:t>-330 </a:t>
            </a:r>
            <a:r>
              <a:rPr lang="en-US"/>
              <a:t>TW</a:t>
            </a:r>
          </a:p>
        </p:txBody>
      </p:sp>
      <p:sp>
        <p:nvSpPr>
          <p:cNvPr id="132102" name="Text Box 20"/>
          <p:cNvSpPr txBox="1">
            <a:spLocks noChangeArrowheads="1"/>
          </p:cNvSpPr>
          <p:nvPr/>
        </p:nvSpPr>
        <p:spPr bwMode="auto">
          <a:xfrm>
            <a:off x="6880225" y="5610225"/>
            <a:ext cx="1860550" cy="457200"/>
          </a:xfrm>
          <a:prstGeom prst="rect">
            <a:avLst/>
          </a:prstGeom>
          <a:noFill/>
          <a:ln w="12700">
            <a:noFill/>
            <a:miter lim="800000"/>
            <a:headEnd/>
            <a:tailEnd/>
          </a:ln>
        </p:spPr>
        <p:txBody>
          <a:bodyPr wrap="none">
            <a:prstTxWarp prst="textNoShape">
              <a:avLst/>
            </a:prstTxWarp>
            <a:spAutoFit/>
          </a:bodyPr>
          <a:lstStyle/>
          <a:p>
            <a:r>
              <a:rPr lang="en-US" sz="2400" b="1"/>
              <a:t>HOWEVER:</a:t>
            </a:r>
          </a:p>
        </p:txBody>
      </p:sp>
      <p:sp>
        <p:nvSpPr>
          <p:cNvPr id="14" name="Rectangle 9"/>
          <p:cNvSpPr txBox="1">
            <a:spLocks noChangeArrowheads="1"/>
          </p:cNvSpPr>
          <p:nvPr/>
        </p:nvSpPr>
        <p:spPr bwMode="auto">
          <a:xfrm>
            <a:off x="1489587" y="98322"/>
            <a:ext cx="7432675"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lgn="r"/>
            <a:r>
              <a:rPr lang="en-US" sz="2200" smtClean="0">
                <a:solidFill>
                  <a:srgbClr val="FFFFFF"/>
                </a:solidFill>
              </a:rPr>
              <a:t>Pulsed power is a compact and efficient driver</a:t>
            </a:r>
            <a:br>
              <a:rPr lang="en-US" sz="2200" smtClean="0">
                <a:solidFill>
                  <a:srgbClr val="FFFFFF"/>
                </a:solidFill>
              </a:rPr>
            </a:br>
            <a:r>
              <a:rPr lang="en-US" sz="2200" smtClean="0">
                <a:solidFill>
                  <a:srgbClr val="FFFFFF"/>
                </a:solidFill>
              </a:rPr>
              <a:t>for high energy density physics experiments</a:t>
            </a:r>
            <a:endParaRPr lang="en-US" sz="22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762125" y="192088"/>
            <a:ext cx="7246938" cy="677862"/>
          </a:xfrm>
        </p:spPr>
        <p:txBody>
          <a:bodyPr/>
          <a:lstStyle/>
          <a:p>
            <a:r>
              <a:rPr lang="en-US" sz="2400">
                <a:solidFill>
                  <a:schemeClr val="bg1"/>
                </a:solidFill>
                <a:ea typeface="ＭＳ Ｐゴシック" pitchFamily="-112" charset="-128"/>
                <a:cs typeface="ＭＳ Ｐゴシック" pitchFamily="-112" charset="-128"/>
              </a:rPr>
              <a:t> While Z pinches are more efficient radiators,</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they need more energy to reach ICF conditions...</a:t>
            </a:r>
          </a:p>
        </p:txBody>
      </p:sp>
      <p:sp>
        <p:nvSpPr>
          <p:cNvPr id="134147" name="Text Box 3"/>
          <p:cNvSpPr txBox="1">
            <a:spLocks noChangeArrowheads="1"/>
          </p:cNvSpPr>
          <p:nvPr/>
        </p:nvSpPr>
        <p:spPr bwMode="auto">
          <a:xfrm>
            <a:off x="5199063" y="5106988"/>
            <a:ext cx="2693987" cy="1003300"/>
          </a:xfrm>
          <a:prstGeom prst="rect">
            <a:avLst/>
          </a:prstGeom>
          <a:noFill/>
          <a:ln w="9525">
            <a:noFill/>
            <a:miter lim="800000"/>
            <a:headEnd/>
            <a:tailEnd/>
          </a:ln>
        </p:spPr>
        <p:txBody>
          <a:bodyPr wrap="none" lIns="87435" tIns="43717" rIns="87435" bIns="43717">
            <a:prstTxWarp prst="textNoShape">
              <a:avLst/>
            </a:prstTxWarp>
            <a:spAutoFit/>
          </a:bodyPr>
          <a:lstStyle/>
          <a:p>
            <a:pPr algn="ctr" defTabSz="874713"/>
            <a:r>
              <a:rPr lang="en-US" sz="1500" b="1">
                <a:latin typeface="Helvetica" pitchFamily="-112" charset="0"/>
              </a:rPr>
              <a:t>NIF Laser (192 laser beams)</a:t>
            </a:r>
          </a:p>
          <a:p>
            <a:pPr algn="ctr" defTabSz="874713"/>
            <a:r>
              <a:rPr lang="en-US" sz="1500" b="1">
                <a:latin typeface="Helvetica" pitchFamily="-112" charset="0"/>
              </a:rPr>
              <a:t>1-2 MJ X-ray source</a:t>
            </a:r>
          </a:p>
          <a:p>
            <a:pPr algn="ctr" defTabSz="874713"/>
            <a:r>
              <a:rPr lang="en-US" sz="1500" b="1">
                <a:solidFill>
                  <a:srgbClr val="FF0000"/>
                </a:solidFill>
                <a:latin typeface="Helvetica" pitchFamily="-112" charset="0"/>
              </a:rPr>
              <a:t>$4000 per Joule of x-rays</a:t>
            </a:r>
          </a:p>
          <a:p>
            <a:pPr algn="ctr" defTabSz="874713"/>
            <a:endParaRPr lang="en-US" sz="1500" b="1">
              <a:latin typeface="Helvetica" pitchFamily="-112" charset="0"/>
            </a:endParaRPr>
          </a:p>
        </p:txBody>
      </p:sp>
      <p:grpSp>
        <p:nvGrpSpPr>
          <p:cNvPr id="134148" name="Group 4"/>
          <p:cNvGrpSpPr>
            <a:grpSpLocks/>
          </p:cNvGrpSpPr>
          <p:nvPr/>
        </p:nvGrpSpPr>
        <p:grpSpPr bwMode="auto">
          <a:xfrm>
            <a:off x="173038" y="1454150"/>
            <a:ext cx="4916487" cy="4198938"/>
            <a:chOff x="98" y="961"/>
            <a:chExt cx="3253" cy="2751"/>
          </a:xfrm>
        </p:grpSpPr>
        <p:grpSp>
          <p:nvGrpSpPr>
            <p:cNvPr id="134160" name="Group 5"/>
            <p:cNvGrpSpPr>
              <a:grpSpLocks noChangeAspect="1"/>
            </p:cNvGrpSpPr>
            <p:nvPr/>
          </p:nvGrpSpPr>
          <p:grpSpPr bwMode="auto">
            <a:xfrm>
              <a:off x="639" y="961"/>
              <a:ext cx="1952" cy="2751"/>
              <a:chOff x="953" y="2147"/>
              <a:chExt cx="1303" cy="1836"/>
            </a:xfrm>
          </p:grpSpPr>
          <p:pic>
            <p:nvPicPr>
              <p:cNvPr id="134167" name="Picture 6"/>
              <p:cNvPicPr>
                <a:picLocks noChangeAspect="1" noChangeArrowheads="1"/>
              </p:cNvPicPr>
              <p:nvPr/>
            </p:nvPicPr>
            <p:blipFill>
              <a:blip r:embed="rId3"/>
              <a:srcRect l="28780" t="5733" r="22525" b="5473"/>
              <a:stretch>
                <a:fillRect/>
              </a:stretch>
            </p:blipFill>
            <p:spPr bwMode="auto">
              <a:xfrm>
                <a:off x="953" y="2147"/>
                <a:ext cx="1303" cy="1836"/>
              </a:xfrm>
              <a:prstGeom prst="rect">
                <a:avLst/>
              </a:prstGeom>
              <a:noFill/>
              <a:ln w="9525">
                <a:noFill/>
                <a:miter lim="800000"/>
                <a:headEnd/>
                <a:tailEnd/>
              </a:ln>
            </p:spPr>
          </p:pic>
          <p:pic>
            <p:nvPicPr>
              <p:cNvPr id="134168" name="Picture 7"/>
              <p:cNvPicPr>
                <a:picLocks noChangeAspect="1" noChangeArrowheads="1"/>
              </p:cNvPicPr>
              <p:nvPr/>
            </p:nvPicPr>
            <p:blipFill>
              <a:blip r:embed="rId4"/>
              <a:srcRect l="4689" t="4689" r="9378" b="10942"/>
              <a:stretch>
                <a:fillRect/>
              </a:stretch>
            </p:blipFill>
            <p:spPr bwMode="auto">
              <a:xfrm>
                <a:off x="1433" y="2525"/>
                <a:ext cx="320" cy="345"/>
              </a:xfrm>
              <a:prstGeom prst="rect">
                <a:avLst/>
              </a:prstGeom>
              <a:noFill/>
              <a:ln w="9525">
                <a:noFill/>
                <a:miter lim="800000"/>
                <a:headEnd/>
                <a:tailEnd/>
              </a:ln>
            </p:spPr>
          </p:pic>
          <p:pic>
            <p:nvPicPr>
              <p:cNvPr id="134169" name="Picture 8"/>
              <p:cNvPicPr>
                <a:picLocks noChangeAspect="1" noChangeArrowheads="1"/>
              </p:cNvPicPr>
              <p:nvPr/>
            </p:nvPicPr>
            <p:blipFill>
              <a:blip r:embed="rId4"/>
              <a:srcRect l="4689" t="4689" r="9378" b="10942"/>
              <a:stretch>
                <a:fillRect/>
              </a:stretch>
            </p:blipFill>
            <p:spPr bwMode="auto">
              <a:xfrm>
                <a:off x="1426" y="3453"/>
                <a:ext cx="320" cy="345"/>
              </a:xfrm>
              <a:prstGeom prst="rect">
                <a:avLst/>
              </a:prstGeom>
              <a:noFill/>
              <a:ln w="9525">
                <a:noFill/>
                <a:miter lim="800000"/>
                <a:headEnd/>
                <a:tailEnd/>
              </a:ln>
            </p:spPr>
          </p:pic>
        </p:grpSp>
        <p:sp>
          <p:nvSpPr>
            <p:cNvPr id="134161" name="Line 9"/>
            <p:cNvSpPr>
              <a:spLocks noChangeShapeType="1"/>
            </p:cNvSpPr>
            <p:nvPr/>
          </p:nvSpPr>
          <p:spPr bwMode="auto">
            <a:xfrm flipV="1">
              <a:off x="620" y="1286"/>
              <a:ext cx="0" cy="2118"/>
            </a:xfrm>
            <a:prstGeom prst="line">
              <a:avLst/>
            </a:prstGeom>
            <a:noFill/>
            <a:ln w="28575">
              <a:solidFill>
                <a:schemeClr val="tx1"/>
              </a:solidFill>
              <a:round/>
              <a:headEnd type="triangle" w="med" len="med"/>
              <a:tailEnd type="triangle" w="med" len="med"/>
            </a:ln>
          </p:spPr>
          <p:txBody>
            <a:bodyPr wrap="none" lIns="79943" tIns="39971" rIns="79943" bIns="39971">
              <a:prstTxWarp prst="textNoShape">
                <a:avLst/>
              </a:prstTxWarp>
              <a:spAutoFit/>
            </a:bodyPr>
            <a:lstStyle/>
            <a:p>
              <a:endParaRPr lang="en-US"/>
            </a:p>
          </p:txBody>
        </p:sp>
        <p:sp>
          <p:nvSpPr>
            <p:cNvPr id="134162" name="Text Box 10"/>
            <p:cNvSpPr txBox="1">
              <a:spLocks noChangeArrowheads="1"/>
            </p:cNvSpPr>
            <p:nvPr/>
          </p:nvSpPr>
          <p:spPr bwMode="auto">
            <a:xfrm>
              <a:off x="98" y="2291"/>
              <a:ext cx="504" cy="202"/>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latin typeface="Helvetica" pitchFamily="-112" charset="0"/>
                </a:rPr>
                <a:t>35 mm</a:t>
              </a:r>
            </a:p>
          </p:txBody>
        </p:sp>
        <p:sp>
          <p:nvSpPr>
            <p:cNvPr id="134163" name="Text Box 11"/>
            <p:cNvSpPr txBox="1">
              <a:spLocks noChangeArrowheads="1"/>
            </p:cNvSpPr>
            <p:nvPr/>
          </p:nvSpPr>
          <p:spPr bwMode="auto">
            <a:xfrm>
              <a:off x="2263" y="2456"/>
              <a:ext cx="504" cy="201"/>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latin typeface="Helvetica" pitchFamily="-112" charset="0"/>
                </a:rPr>
                <a:t>20 mm</a:t>
              </a:r>
            </a:p>
          </p:txBody>
        </p:sp>
        <p:sp>
          <p:nvSpPr>
            <p:cNvPr id="134164" name="Text Box 12"/>
            <p:cNvSpPr txBox="1">
              <a:spLocks noChangeArrowheads="1"/>
            </p:cNvSpPr>
            <p:nvPr/>
          </p:nvSpPr>
          <p:spPr bwMode="auto">
            <a:xfrm>
              <a:off x="2343" y="2098"/>
              <a:ext cx="1008" cy="202"/>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latin typeface="Helvetica" pitchFamily="-112" charset="0"/>
                </a:rPr>
                <a:t>5 mm capsules</a:t>
              </a:r>
            </a:p>
          </p:txBody>
        </p:sp>
        <p:sp>
          <p:nvSpPr>
            <p:cNvPr id="134165" name="Line 13"/>
            <p:cNvSpPr>
              <a:spLocks noChangeShapeType="1"/>
            </p:cNvSpPr>
            <p:nvPr/>
          </p:nvSpPr>
          <p:spPr bwMode="auto">
            <a:xfrm>
              <a:off x="996" y="2541"/>
              <a:ext cx="1137" cy="0"/>
            </a:xfrm>
            <a:prstGeom prst="line">
              <a:avLst/>
            </a:prstGeom>
            <a:noFill/>
            <a:ln w="28575">
              <a:solidFill>
                <a:schemeClr val="bg1"/>
              </a:solidFill>
              <a:round/>
              <a:headEnd type="triangle" w="med" len="med"/>
              <a:tailEnd type="triangle" w="med" len="med"/>
            </a:ln>
          </p:spPr>
          <p:txBody>
            <a:bodyPr wrap="none" lIns="79943" tIns="39971" rIns="79943" bIns="39971">
              <a:prstTxWarp prst="textNoShape">
                <a:avLst/>
              </a:prstTxWarp>
              <a:spAutoFit/>
            </a:bodyPr>
            <a:lstStyle/>
            <a:p>
              <a:endParaRPr lang="en-US"/>
            </a:p>
          </p:txBody>
        </p:sp>
        <p:sp>
          <p:nvSpPr>
            <p:cNvPr id="134166" name="Line 14"/>
            <p:cNvSpPr>
              <a:spLocks noChangeShapeType="1"/>
            </p:cNvSpPr>
            <p:nvPr/>
          </p:nvSpPr>
          <p:spPr bwMode="auto">
            <a:xfrm flipH="1">
              <a:off x="1686" y="2196"/>
              <a:ext cx="675" cy="141"/>
            </a:xfrm>
            <a:prstGeom prst="line">
              <a:avLst/>
            </a:prstGeom>
            <a:noFill/>
            <a:ln w="28575">
              <a:solidFill>
                <a:schemeClr val="tx1"/>
              </a:solidFill>
              <a:round/>
              <a:headEnd/>
              <a:tailEnd type="triangle" w="med" len="med"/>
            </a:ln>
          </p:spPr>
          <p:txBody>
            <a:bodyPr wrap="none" lIns="79943" tIns="39971" rIns="79943" bIns="39971">
              <a:prstTxWarp prst="textNoShape">
                <a:avLst/>
              </a:prstTxWarp>
              <a:spAutoFit/>
            </a:bodyPr>
            <a:lstStyle/>
            <a:p>
              <a:endParaRPr lang="en-US"/>
            </a:p>
          </p:txBody>
        </p:sp>
      </p:grpSp>
      <p:grpSp>
        <p:nvGrpSpPr>
          <p:cNvPr id="134149" name="Group 15"/>
          <p:cNvGrpSpPr>
            <a:grpSpLocks/>
          </p:cNvGrpSpPr>
          <p:nvPr/>
        </p:nvGrpSpPr>
        <p:grpSpPr bwMode="auto">
          <a:xfrm>
            <a:off x="5345113" y="2159000"/>
            <a:ext cx="3532187" cy="2528888"/>
            <a:chOff x="3519" y="1599"/>
            <a:chExt cx="2337" cy="1657"/>
          </a:xfrm>
        </p:grpSpPr>
        <p:pic>
          <p:nvPicPr>
            <p:cNvPr id="134152" name="Picture 16"/>
            <p:cNvPicPr>
              <a:picLocks noChangeAspect="1" noChangeArrowheads="1"/>
            </p:cNvPicPr>
            <p:nvPr/>
          </p:nvPicPr>
          <p:blipFill>
            <a:blip r:embed="rId5"/>
            <a:srcRect/>
            <a:stretch>
              <a:fillRect/>
            </a:stretch>
          </p:blipFill>
          <p:spPr bwMode="auto">
            <a:xfrm>
              <a:off x="3519" y="1599"/>
              <a:ext cx="1290" cy="1657"/>
            </a:xfrm>
            <a:prstGeom prst="rect">
              <a:avLst/>
            </a:prstGeom>
            <a:noFill/>
            <a:ln w="9525">
              <a:noFill/>
              <a:miter lim="800000"/>
              <a:headEnd/>
              <a:tailEnd/>
            </a:ln>
          </p:spPr>
        </p:pic>
        <p:sp>
          <p:nvSpPr>
            <p:cNvPr id="134153" name="Line 17"/>
            <p:cNvSpPr>
              <a:spLocks noChangeShapeType="1"/>
            </p:cNvSpPr>
            <p:nvPr/>
          </p:nvSpPr>
          <p:spPr bwMode="auto">
            <a:xfrm flipV="1">
              <a:off x="3822" y="2165"/>
              <a:ext cx="0" cy="565"/>
            </a:xfrm>
            <a:prstGeom prst="line">
              <a:avLst/>
            </a:prstGeom>
            <a:noFill/>
            <a:ln w="28575">
              <a:solidFill>
                <a:schemeClr val="bg1"/>
              </a:solidFill>
              <a:round/>
              <a:headEnd type="triangle" w="med" len="med"/>
              <a:tailEnd type="triangle" w="med" len="med"/>
            </a:ln>
          </p:spPr>
          <p:txBody>
            <a:bodyPr wrap="none" lIns="79943" tIns="39971" rIns="79943" bIns="39971">
              <a:prstTxWarp prst="textNoShape">
                <a:avLst/>
              </a:prstTxWarp>
              <a:spAutoFit/>
            </a:bodyPr>
            <a:lstStyle/>
            <a:p>
              <a:endParaRPr lang="en-US"/>
            </a:p>
          </p:txBody>
        </p:sp>
        <p:sp>
          <p:nvSpPr>
            <p:cNvPr id="134154" name="Text Box 18"/>
            <p:cNvSpPr txBox="1">
              <a:spLocks noChangeArrowheads="1"/>
            </p:cNvSpPr>
            <p:nvPr/>
          </p:nvSpPr>
          <p:spPr bwMode="auto">
            <a:xfrm>
              <a:off x="3535" y="1908"/>
              <a:ext cx="504" cy="202"/>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solidFill>
                    <a:schemeClr val="bg1"/>
                  </a:solidFill>
                  <a:latin typeface="Helvetica" pitchFamily="-112" charset="0"/>
                </a:rPr>
                <a:t>10 mm</a:t>
              </a:r>
            </a:p>
          </p:txBody>
        </p:sp>
        <p:sp>
          <p:nvSpPr>
            <p:cNvPr id="134155" name="Text Box 19"/>
            <p:cNvSpPr txBox="1">
              <a:spLocks noChangeArrowheads="1"/>
            </p:cNvSpPr>
            <p:nvPr/>
          </p:nvSpPr>
          <p:spPr bwMode="auto">
            <a:xfrm>
              <a:off x="4814" y="2434"/>
              <a:ext cx="540" cy="202"/>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latin typeface="Helvetica" pitchFamily="-112" charset="0"/>
                </a:rPr>
                <a:t>5.5 mm</a:t>
              </a:r>
            </a:p>
          </p:txBody>
        </p:sp>
        <p:sp>
          <p:nvSpPr>
            <p:cNvPr id="134156" name="Line 20"/>
            <p:cNvSpPr>
              <a:spLocks noChangeShapeType="1"/>
            </p:cNvSpPr>
            <p:nvPr/>
          </p:nvSpPr>
          <p:spPr bwMode="auto">
            <a:xfrm>
              <a:off x="4120" y="2528"/>
              <a:ext cx="290" cy="0"/>
            </a:xfrm>
            <a:prstGeom prst="line">
              <a:avLst/>
            </a:prstGeom>
            <a:noFill/>
            <a:ln w="28575">
              <a:solidFill>
                <a:schemeClr val="bg1"/>
              </a:solidFill>
              <a:round/>
              <a:headEnd type="triangle" w="med" len="med"/>
              <a:tailEnd type="triangle" w="med" len="med"/>
            </a:ln>
          </p:spPr>
          <p:txBody>
            <a:bodyPr wrap="none" lIns="79943" tIns="39971" rIns="79943" bIns="39971">
              <a:prstTxWarp prst="textNoShape">
                <a:avLst/>
              </a:prstTxWarp>
              <a:spAutoFit/>
            </a:bodyPr>
            <a:lstStyle/>
            <a:p>
              <a:endParaRPr lang="en-US"/>
            </a:p>
          </p:txBody>
        </p:sp>
        <p:sp>
          <p:nvSpPr>
            <p:cNvPr id="134157" name="Line 21"/>
            <p:cNvSpPr>
              <a:spLocks noChangeShapeType="1"/>
            </p:cNvSpPr>
            <p:nvPr/>
          </p:nvSpPr>
          <p:spPr bwMode="auto">
            <a:xfrm flipH="1">
              <a:off x="4323" y="2119"/>
              <a:ext cx="777" cy="275"/>
            </a:xfrm>
            <a:prstGeom prst="line">
              <a:avLst/>
            </a:prstGeom>
            <a:noFill/>
            <a:ln w="28575">
              <a:solidFill>
                <a:schemeClr val="bg1"/>
              </a:solidFill>
              <a:round/>
              <a:headEnd/>
              <a:tailEnd type="triangle" w="med" len="med"/>
            </a:ln>
          </p:spPr>
          <p:txBody>
            <a:bodyPr wrap="none" lIns="79943" tIns="39971" rIns="79943" bIns="39971">
              <a:prstTxWarp prst="textNoShape">
                <a:avLst/>
              </a:prstTxWarp>
              <a:spAutoFit/>
            </a:bodyPr>
            <a:lstStyle/>
            <a:p>
              <a:endParaRPr lang="en-US"/>
            </a:p>
          </p:txBody>
        </p:sp>
        <p:sp>
          <p:nvSpPr>
            <p:cNvPr id="134158" name="Line 22"/>
            <p:cNvSpPr>
              <a:spLocks noChangeShapeType="1"/>
            </p:cNvSpPr>
            <p:nvPr/>
          </p:nvSpPr>
          <p:spPr bwMode="auto">
            <a:xfrm flipV="1">
              <a:off x="4392" y="2526"/>
              <a:ext cx="416" cy="0"/>
            </a:xfrm>
            <a:prstGeom prst="line">
              <a:avLst/>
            </a:prstGeom>
            <a:noFill/>
            <a:ln w="28575">
              <a:solidFill>
                <a:schemeClr val="bg1"/>
              </a:solidFill>
              <a:round/>
              <a:headEnd/>
              <a:tailEnd/>
            </a:ln>
          </p:spPr>
          <p:txBody>
            <a:bodyPr wrap="none" lIns="79943" tIns="39971" rIns="79943" bIns="39971">
              <a:prstTxWarp prst="textNoShape">
                <a:avLst/>
              </a:prstTxWarp>
              <a:spAutoFit/>
            </a:bodyPr>
            <a:lstStyle/>
            <a:p>
              <a:endParaRPr lang="en-US"/>
            </a:p>
          </p:txBody>
        </p:sp>
        <p:sp>
          <p:nvSpPr>
            <p:cNvPr id="134159" name="Text Box 23"/>
            <p:cNvSpPr txBox="1">
              <a:spLocks noChangeArrowheads="1"/>
            </p:cNvSpPr>
            <p:nvPr/>
          </p:nvSpPr>
          <p:spPr bwMode="auto">
            <a:xfrm>
              <a:off x="4848" y="2068"/>
              <a:ext cx="1008" cy="202"/>
            </a:xfrm>
            <a:prstGeom prst="rect">
              <a:avLst/>
            </a:prstGeom>
            <a:noFill/>
            <a:ln w="9525">
              <a:noFill/>
              <a:miter lim="800000"/>
              <a:headEnd/>
              <a:tailEnd/>
            </a:ln>
          </p:spPr>
          <p:txBody>
            <a:bodyPr wrap="none" lIns="79943" tIns="39971" rIns="79943" bIns="39971">
              <a:prstTxWarp prst="textNoShape">
                <a:avLst/>
              </a:prstTxWarp>
              <a:spAutoFit/>
            </a:bodyPr>
            <a:lstStyle/>
            <a:p>
              <a:pPr defTabSz="874713"/>
              <a:r>
                <a:rPr lang="en-US" sz="1500" b="1">
                  <a:latin typeface="Helvetica" pitchFamily="-112" charset="0"/>
                </a:rPr>
                <a:t>2 mm capsules</a:t>
              </a:r>
            </a:p>
          </p:txBody>
        </p:sp>
      </p:grpSp>
      <p:sp>
        <p:nvSpPr>
          <p:cNvPr id="134150" name="Text Box 24"/>
          <p:cNvSpPr txBox="1">
            <a:spLocks noChangeArrowheads="1"/>
          </p:cNvSpPr>
          <p:nvPr/>
        </p:nvSpPr>
        <p:spPr bwMode="auto">
          <a:xfrm>
            <a:off x="249238" y="5445125"/>
            <a:ext cx="4192587" cy="1231900"/>
          </a:xfrm>
          <a:prstGeom prst="rect">
            <a:avLst/>
          </a:prstGeom>
          <a:noFill/>
          <a:ln w="9525">
            <a:noFill/>
            <a:miter lim="800000"/>
            <a:headEnd/>
            <a:tailEnd/>
          </a:ln>
        </p:spPr>
        <p:txBody>
          <a:bodyPr wrap="none" lIns="87435" tIns="43717" rIns="87435" bIns="43717">
            <a:prstTxWarp prst="textNoShape">
              <a:avLst/>
            </a:prstTxWarp>
            <a:spAutoFit/>
          </a:bodyPr>
          <a:lstStyle/>
          <a:p>
            <a:pPr algn="ctr" defTabSz="874713"/>
            <a:r>
              <a:rPr lang="en-US" sz="1500" b="1">
                <a:latin typeface="Helvetica" pitchFamily="-112" charset="0"/>
              </a:rPr>
              <a:t>Z-pinch driven hohlraum (2 Z-pinches)</a:t>
            </a:r>
          </a:p>
          <a:p>
            <a:pPr algn="ctr" defTabSz="874713"/>
            <a:r>
              <a:rPr lang="en-US" sz="1500" b="1">
                <a:latin typeface="Helvetica" pitchFamily="-112" charset="0"/>
              </a:rPr>
              <a:t>Z: </a:t>
            </a:r>
            <a:r>
              <a:rPr lang="en-US" sz="1500" b="1" smtClean="0">
                <a:latin typeface="Helvetica" pitchFamily="-112" charset="0"/>
              </a:rPr>
              <a:t>2 </a:t>
            </a:r>
            <a:r>
              <a:rPr lang="en-US" sz="1500" b="1">
                <a:latin typeface="Helvetica" pitchFamily="-112" charset="0"/>
              </a:rPr>
              <a:t>MJ X-ray source</a:t>
            </a:r>
          </a:p>
          <a:p>
            <a:pPr algn="ctr" defTabSz="874713"/>
            <a:r>
              <a:rPr lang="en-US" sz="1500" b="1">
                <a:latin typeface="Helvetica" pitchFamily="-112" charset="0"/>
              </a:rPr>
              <a:t>High Yield requirement ~ 16 MJ x-ray source</a:t>
            </a:r>
          </a:p>
          <a:p>
            <a:pPr algn="ctr" defTabSz="874713"/>
            <a:r>
              <a:rPr lang="en-US" sz="1500" b="1">
                <a:solidFill>
                  <a:srgbClr val="FF0000"/>
                </a:solidFill>
                <a:latin typeface="Helvetica" pitchFamily="-112" charset="0"/>
              </a:rPr>
              <a:t>$50 per Joule of x-rays</a:t>
            </a:r>
          </a:p>
          <a:p>
            <a:pPr algn="ctr" defTabSz="874713"/>
            <a:endParaRPr lang="en-US" sz="1500" b="1">
              <a:latin typeface="Helvetica" pitchFamily="-112" charset="0"/>
            </a:endParaRPr>
          </a:p>
        </p:txBody>
      </p:sp>
      <p:sp>
        <p:nvSpPr>
          <p:cNvPr id="134151" name="Rectangle 25"/>
          <p:cNvSpPr>
            <a:spLocks noChangeArrowheads="1"/>
          </p:cNvSpPr>
          <p:nvPr/>
        </p:nvSpPr>
        <p:spPr bwMode="auto">
          <a:xfrm>
            <a:off x="2879725" y="885825"/>
            <a:ext cx="4910436" cy="369332"/>
          </a:xfrm>
          <a:prstGeom prst="rect">
            <a:avLst/>
          </a:prstGeom>
          <a:noFill/>
          <a:ln w="9525">
            <a:noFill/>
            <a:miter lim="800000"/>
            <a:headEnd/>
            <a:tailEnd/>
          </a:ln>
        </p:spPr>
        <p:txBody>
          <a:bodyPr wrap="none">
            <a:prstTxWarp prst="textNoShape">
              <a:avLst/>
            </a:prstTxWarp>
            <a:spAutoFit/>
          </a:bodyPr>
          <a:lstStyle/>
          <a:p>
            <a:r>
              <a:rPr lang="en-US" b="1"/>
              <a:t>…. because they radiate in </a:t>
            </a:r>
            <a:r>
              <a:rPr lang="en-US" b="1" i="1"/>
              <a:t>bigger volumes</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txBox="1">
            <a:spLocks noChangeArrowheads="1"/>
          </p:cNvSpPr>
          <p:nvPr/>
        </p:nvSpPr>
        <p:spPr bwMode="auto">
          <a:xfrm>
            <a:off x="1385888" y="325438"/>
            <a:ext cx="6767512" cy="665162"/>
          </a:xfrm>
          <a:prstGeom prst="rect">
            <a:avLst/>
          </a:prstGeom>
          <a:noFill/>
          <a:ln w="12700">
            <a:noFill/>
            <a:miter lim="800000"/>
            <a:headEnd/>
            <a:tailEnd/>
          </a:ln>
        </p:spPr>
        <p:txBody>
          <a:bodyPr lIns="90487" tIns="44450" rIns="90487" bIns="44450" anchor="ctr">
            <a:prstTxWarp prst="textNoShape">
              <a:avLst/>
            </a:prstTxWarp>
          </a:bodyPr>
          <a:lstStyle/>
          <a:p>
            <a:pPr eaLnBrk="0" hangingPunct="0"/>
            <a:endParaRPr lang="en-US" sz="2500" b="1">
              <a:solidFill>
                <a:srgbClr val="000000"/>
              </a:solidFill>
            </a:endParaRPr>
          </a:p>
        </p:txBody>
      </p:sp>
      <p:sp>
        <p:nvSpPr>
          <p:cNvPr id="136195" name="Line 5"/>
          <p:cNvSpPr>
            <a:spLocks noChangeShapeType="1"/>
          </p:cNvSpPr>
          <p:nvPr/>
        </p:nvSpPr>
        <p:spPr bwMode="auto">
          <a:xfrm flipV="1">
            <a:off x="1809750" y="1401763"/>
            <a:ext cx="0" cy="3736975"/>
          </a:xfrm>
          <a:prstGeom prst="line">
            <a:avLst/>
          </a:prstGeom>
          <a:noFill/>
          <a:ln w="28575">
            <a:solidFill>
              <a:schemeClr val="tx1"/>
            </a:solidFill>
            <a:round/>
            <a:headEnd/>
            <a:tailEnd type="triangle" w="lg" len="lg"/>
          </a:ln>
        </p:spPr>
        <p:txBody>
          <a:bodyPr wrap="none" anchor="ctr">
            <a:prstTxWarp prst="textNoShape">
              <a:avLst/>
            </a:prstTxWarp>
          </a:bodyPr>
          <a:lstStyle/>
          <a:p>
            <a:endParaRPr lang="en-US"/>
          </a:p>
        </p:txBody>
      </p:sp>
      <p:sp>
        <p:nvSpPr>
          <p:cNvPr id="136196" name="Line 6"/>
          <p:cNvSpPr>
            <a:spLocks noChangeShapeType="1"/>
          </p:cNvSpPr>
          <p:nvPr/>
        </p:nvSpPr>
        <p:spPr bwMode="auto">
          <a:xfrm>
            <a:off x="1719263" y="5030788"/>
            <a:ext cx="5824537" cy="0"/>
          </a:xfrm>
          <a:prstGeom prst="line">
            <a:avLst/>
          </a:prstGeom>
          <a:noFill/>
          <a:ln w="28575">
            <a:solidFill>
              <a:schemeClr val="tx1"/>
            </a:solidFill>
            <a:round/>
            <a:headEnd/>
            <a:tailEnd type="triangle" w="lg" len="lg"/>
          </a:ln>
        </p:spPr>
        <p:txBody>
          <a:bodyPr wrap="none" anchor="ctr">
            <a:prstTxWarp prst="textNoShape">
              <a:avLst/>
            </a:prstTxWarp>
          </a:bodyPr>
          <a:lstStyle/>
          <a:p>
            <a:endParaRPr lang="en-US"/>
          </a:p>
        </p:txBody>
      </p:sp>
      <p:sp>
        <p:nvSpPr>
          <p:cNvPr id="136197" name="Text Box 8"/>
          <p:cNvSpPr txBox="1">
            <a:spLocks noChangeArrowheads="1"/>
          </p:cNvSpPr>
          <p:nvPr/>
        </p:nvSpPr>
        <p:spPr bwMode="auto">
          <a:xfrm>
            <a:off x="3760788" y="5121275"/>
            <a:ext cx="2076450" cy="357188"/>
          </a:xfrm>
          <a:prstGeom prst="rect">
            <a:avLst/>
          </a:prstGeom>
          <a:noFill/>
          <a:ln w="9525">
            <a:noFill/>
            <a:miter lim="800000"/>
            <a:headEnd/>
            <a:tailEnd/>
          </a:ln>
        </p:spPr>
        <p:txBody>
          <a:bodyPr wrap="none" lIns="82058" tIns="41029" rIns="82058" bIns="41029">
            <a:prstTxWarp prst="textNoShape">
              <a:avLst/>
            </a:prstTxWarp>
            <a:spAutoFit/>
          </a:bodyPr>
          <a:lstStyle/>
          <a:p>
            <a:pPr defTabSz="820738"/>
            <a:r>
              <a:rPr lang="en-US" b="1"/>
              <a:t>risk  (~1/maturity)</a:t>
            </a:r>
          </a:p>
        </p:txBody>
      </p:sp>
      <p:sp>
        <p:nvSpPr>
          <p:cNvPr id="136198" name="Text Box 9"/>
          <p:cNvSpPr txBox="1">
            <a:spLocks noChangeArrowheads="1"/>
          </p:cNvSpPr>
          <p:nvPr/>
        </p:nvSpPr>
        <p:spPr bwMode="auto">
          <a:xfrm>
            <a:off x="2389188" y="2282825"/>
            <a:ext cx="1641475" cy="508000"/>
          </a:xfrm>
          <a:prstGeom prst="rect">
            <a:avLst/>
          </a:prstGeom>
          <a:noFill/>
          <a:ln w="9525">
            <a:noFill/>
            <a:miter lim="800000"/>
            <a:headEnd/>
            <a:tailEnd/>
          </a:ln>
        </p:spPr>
        <p:txBody>
          <a:bodyPr lIns="82058" tIns="41029" rIns="82058" bIns="41029">
            <a:prstTxWarp prst="textNoShape">
              <a:avLst/>
            </a:prstTxWarp>
            <a:spAutoFit/>
          </a:bodyPr>
          <a:lstStyle/>
          <a:p>
            <a:pPr algn="ctr" defTabSz="820738"/>
            <a:r>
              <a:rPr lang="en-US" sz="1400" b="1"/>
              <a:t>double-ended hohlraum</a:t>
            </a:r>
            <a:endParaRPr lang="en-US" sz="1600" b="1"/>
          </a:p>
        </p:txBody>
      </p:sp>
      <p:sp>
        <p:nvSpPr>
          <p:cNvPr id="136199" name="Text Box 10"/>
          <p:cNvSpPr txBox="1">
            <a:spLocks noChangeArrowheads="1"/>
          </p:cNvSpPr>
          <p:nvPr/>
        </p:nvSpPr>
        <p:spPr bwMode="auto">
          <a:xfrm>
            <a:off x="4244975" y="1865313"/>
            <a:ext cx="1641475" cy="508000"/>
          </a:xfrm>
          <a:prstGeom prst="rect">
            <a:avLst/>
          </a:prstGeom>
          <a:noFill/>
          <a:ln w="9525">
            <a:noFill/>
            <a:miter lim="800000"/>
            <a:headEnd/>
            <a:tailEnd/>
          </a:ln>
        </p:spPr>
        <p:txBody>
          <a:bodyPr lIns="82058" tIns="41029" rIns="82058" bIns="41029">
            <a:prstTxWarp prst="textNoShape">
              <a:avLst/>
            </a:prstTxWarp>
            <a:spAutoFit/>
          </a:bodyPr>
          <a:lstStyle/>
          <a:p>
            <a:pPr algn="ctr" defTabSz="820738"/>
            <a:r>
              <a:rPr lang="en-US" sz="1400" b="1"/>
              <a:t>dynamic hohlraum</a:t>
            </a:r>
            <a:endParaRPr lang="en-US" sz="1600" b="1"/>
          </a:p>
        </p:txBody>
      </p:sp>
      <p:sp>
        <p:nvSpPr>
          <p:cNvPr id="136200" name="Text Box 11"/>
          <p:cNvSpPr txBox="1">
            <a:spLocks noChangeArrowheads="1"/>
          </p:cNvSpPr>
          <p:nvPr/>
        </p:nvSpPr>
        <p:spPr bwMode="auto">
          <a:xfrm>
            <a:off x="5151438" y="1028700"/>
            <a:ext cx="2938462" cy="387350"/>
          </a:xfrm>
          <a:prstGeom prst="rect">
            <a:avLst/>
          </a:prstGeom>
          <a:solidFill>
            <a:srgbClr val="FFFF00"/>
          </a:solidFill>
          <a:ln w="9525">
            <a:noFill/>
            <a:miter lim="800000"/>
            <a:headEnd/>
            <a:tailEnd/>
          </a:ln>
        </p:spPr>
        <p:txBody>
          <a:bodyPr lIns="82058" tIns="41029" rIns="82058" bIns="41029">
            <a:prstTxWarp prst="textNoShape">
              <a:avLst/>
            </a:prstTxWarp>
            <a:spAutoFit/>
          </a:bodyPr>
          <a:lstStyle/>
          <a:p>
            <a:pPr algn="ctr" defTabSz="820738"/>
            <a:r>
              <a:rPr lang="en-US" sz="2000" b="1"/>
              <a:t>advanced concepts</a:t>
            </a:r>
          </a:p>
        </p:txBody>
      </p:sp>
      <p:pic>
        <p:nvPicPr>
          <p:cNvPr id="136201" name="Picture 14" descr="BertJuly1"/>
          <p:cNvPicPr>
            <a:picLocks noChangeAspect="1" noChangeArrowheads="1"/>
          </p:cNvPicPr>
          <p:nvPr/>
        </p:nvPicPr>
        <p:blipFill>
          <a:blip r:embed="rId3"/>
          <a:srcRect/>
          <a:stretch>
            <a:fillRect/>
          </a:stretch>
        </p:blipFill>
        <p:spPr bwMode="auto">
          <a:xfrm>
            <a:off x="4149725" y="2532063"/>
            <a:ext cx="1841500" cy="673100"/>
          </a:xfrm>
          <a:prstGeom prst="rect">
            <a:avLst/>
          </a:prstGeom>
          <a:noFill/>
          <a:ln w="9525">
            <a:noFill/>
            <a:miter lim="800000"/>
            <a:headEnd/>
            <a:tailEnd/>
          </a:ln>
        </p:spPr>
      </p:pic>
      <p:pic>
        <p:nvPicPr>
          <p:cNvPr id="136202" name="Picture 15"/>
          <p:cNvPicPr>
            <a:picLocks noChangeAspect="1" noChangeArrowheads="1"/>
          </p:cNvPicPr>
          <p:nvPr/>
        </p:nvPicPr>
        <p:blipFill>
          <a:blip r:embed="rId4"/>
          <a:srcRect l="32948" t="10797" r="28519" b="9680"/>
          <a:stretch>
            <a:fillRect/>
          </a:stretch>
        </p:blipFill>
        <p:spPr bwMode="auto">
          <a:xfrm>
            <a:off x="2840038" y="2927350"/>
            <a:ext cx="862012" cy="1373188"/>
          </a:xfrm>
          <a:prstGeom prst="rect">
            <a:avLst/>
          </a:prstGeom>
          <a:noFill/>
          <a:ln w="9525">
            <a:noFill/>
            <a:miter lim="800000"/>
            <a:headEnd/>
            <a:tailEnd/>
          </a:ln>
        </p:spPr>
      </p:pic>
      <p:sp>
        <p:nvSpPr>
          <p:cNvPr id="136203" name="Title 21"/>
          <p:cNvSpPr>
            <a:spLocks noGrp="1"/>
          </p:cNvSpPr>
          <p:nvPr>
            <p:ph type="title"/>
          </p:nvPr>
        </p:nvSpPr>
        <p:spPr>
          <a:xfrm>
            <a:off x="914400" y="254000"/>
            <a:ext cx="8229600" cy="850900"/>
          </a:xfrm>
        </p:spPr>
        <p:txBody>
          <a:bodyPr/>
          <a:lstStyle/>
          <a:p>
            <a:r>
              <a:rPr lang="en-US" sz="2400">
                <a:solidFill>
                  <a:schemeClr val="bg1"/>
                </a:solidFill>
                <a:ea typeface="ＭＳ Ｐゴシック" pitchFamily="-112" charset="-128"/>
                <a:cs typeface="ＭＳ Ｐゴシック" pitchFamily="-112" charset="-128"/>
              </a:rPr>
              <a:t>Are there more efficient pulsed power methods</a:t>
            </a:r>
            <a:br>
              <a:rPr lang="en-US" sz="2400">
                <a:solidFill>
                  <a:schemeClr val="bg1"/>
                </a:solidFill>
                <a:ea typeface="ＭＳ Ｐゴシック" pitchFamily="-112" charset="-128"/>
                <a:cs typeface="ＭＳ Ｐゴシック" pitchFamily="-112" charset="-128"/>
              </a:rPr>
            </a:br>
            <a:r>
              <a:rPr lang="en-US" sz="2400">
                <a:solidFill>
                  <a:schemeClr val="bg1"/>
                </a:solidFill>
                <a:ea typeface="ＭＳ Ｐゴシック" pitchFamily="-112" charset="-128"/>
                <a:cs typeface="ＭＳ Ｐゴシック" pitchFamily="-112" charset="-128"/>
              </a:rPr>
              <a:t>for heating and compressing fusion fuel?</a:t>
            </a:r>
            <a:br>
              <a:rPr lang="en-US" sz="2400">
                <a:solidFill>
                  <a:schemeClr val="bg1"/>
                </a:solidFill>
                <a:ea typeface="ＭＳ Ｐゴシック" pitchFamily="-112" charset="-128"/>
                <a:cs typeface="ＭＳ Ｐゴシック" pitchFamily="-112" charset="-128"/>
              </a:rPr>
            </a:br>
            <a:endParaRPr lang="en-US" sz="2400">
              <a:solidFill>
                <a:schemeClr val="bg1"/>
              </a:solidFill>
              <a:ea typeface="ＭＳ Ｐゴシック" pitchFamily="-112" charset="-128"/>
              <a:cs typeface="ＭＳ Ｐゴシック" pitchFamily="-112" charset="-128"/>
            </a:endParaRPr>
          </a:p>
        </p:txBody>
      </p:sp>
      <p:sp>
        <p:nvSpPr>
          <p:cNvPr id="136204" name="Content Placeholder 22"/>
          <p:cNvSpPr>
            <a:spLocks noGrp="1"/>
          </p:cNvSpPr>
          <p:nvPr>
            <p:ph idx="1"/>
          </p:nvPr>
        </p:nvSpPr>
        <p:spPr>
          <a:xfrm>
            <a:off x="479425" y="5500688"/>
            <a:ext cx="8229600" cy="487362"/>
          </a:xfrm>
        </p:spPr>
        <p:txBody>
          <a:bodyPr/>
          <a:lstStyle/>
          <a:p>
            <a:r>
              <a:rPr lang="en-US" sz="2000">
                <a:ea typeface="ＭＳ Ｐゴシック" pitchFamily="-112" charset="-128"/>
                <a:cs typeface="ＭＳ Ｐゴシック" pitchFamily="-112" charset="-128"/>
              </a:rPr>
              <a:t>Pulsed power can flexibly drive many target types</a:t>
            </a:r>
          </a:p>
          <a:p>
            <a:r>
              <a:rPr lang="en-US" sz="2000" b="1">
                <a:ea typeface="ＭＳ Ｐゴシック" pitchFamily="-112" charset="-128"/>
                <a:cs typeface="ＭＳ Ｐゴシック" pitchFamily="-112" charset="-128"/>
              </a:rPr>
              <a:t>Direct fuel compression</a:t>
            </a:r>
            <a:r>
              <a:rPr lang="en-US" sz="2000">
                <a:ea typeface="ＭＳ Ｐゴシック" pitchFamily="-112" charset="-128"/>
                <a:cs typeface="ＭＳ Ｐゴシック" pitchFamily="-112" charset="-128"/>
              </a:rPr>
              <a:t> and heating with the magnetic field could be ~20-50 times more efficient than x-ray indirect drive</a:t>
            </a:r>
          </a:p>
        </p:txBody>
      </p:sp>
      <p:pic>
        <p:nvPicPr>
          <p:cNvPr id="136205" name="Picture 26" descr="mag liner_ asm-t2"/>
          <p:cNvPicPr preferRelativeResize="0">
            <a:picLocks noChangeAspect="1" noChangeArrowheads="1"/>
          </p:cNvPicPr>
          <p:nvPr/>
        </p:nvPicPr>
        <p:blipFill>
          <a:blip r:embed="rId5"/>
          <a:srcRect l="33421" t="17191" r="40482" b="2966"/>
          <a:stretch>
            <a:fillRect/>
          </a:stretch>
        </p:blipFill>
        <p:spPr bwMode="auto">
          <a:xfrm>
            <a:off x="6338888" y="1423988"/>
            <a:ext cx="596900" cy="1241425"/>
          </a:xfrm>
          <a:prstGeom prst="rect">
            <a:avLst/>
          </a:prstGeom>
          <a:noFill/>
          <a:ln w="9525">
            <a:noFill/>
            <a:miter lim="800000"/>
            <a:headEnd/>
            <a:tailEnd/>
          </a:ln>
        </p:spPr>
      </p:pic>
      <p:sp>
        <p:nvSpPr>
          <p:cNvPr id="136206" name="TextBox 24"/>
          <p:cNvSpPr txBox="1">
            <a:spLocks noChangeArrowheads="1"/>
          </p:cNvSpPr>
          <p:nvPr/>
        </p:nvSpPr>
        <p:spPr bwMode="auto">
          <a:xfrm>
            <a:off x="65088" y="2386013"/>
            <a:ext cx="1792287" cy="1190625"/>
          </a:xfrm>
          <a:prstGeom prst="rect">
            <a:avLst/>
          </a:prstGeom>
          <a:noFill/>
          <a:ln w="9525">
            <a:noFill/>
            <a:miter lim="800000"/>
            <a:headEnd/>
            <a:tailEnd/>
          </a:ln>
        </p:spPr>
        <p:txBody>
          <a:bodyPr wrap="none">
            <a:prstTxWarp prst="textNoShape">
              <a:avLst/>
            </a:prstTxWarp>
            <a:spAutoFit/>
          </a:bodyPr>
          <a:lstStyle/>
          <a:p>
            <a:pPr algn="ctr"/>
            <a:r>
              <a:rPr lang="en-US" b="1"/>
              <a:t>efficiency</a:t>
            </a:r>
          </a:p>
          <a:p>
            <a:pPr algn="ctr"/>
            <a:endParaRPr lang="en-US" b="1"/>
          </a:p>
          <a:p>
            <a:pPr algn="ctr"/>
            <a:r>
              <a:rPr lang="en-US" b="1"/>
              <a:t>(~1/cost)</a:t>
            </a:r>
          </a:p>
          <a:p>
            <a:pPr algn="ctr"/>
            <a:r>
              <a:rPr lang="en-US" b="1"/>
              <a:t>(~1/driver size)</a:t>
            </a:r>
          </a:p>
        </p:txBody>
      </p:sp>
      <p:sp>
        <p:nvSpPr>
          <p:cNvPr id="136207" name="TextBox 14"/>
          <p:cNvSpPr txBox="1">
            <a:spLocks noChangeArrowheads="1"/>
          </p:cNvSpPr>
          <p:nvPr/>
        </p:nvSpPr>
        <p:spPr bwMode="auto">
          <a:xfrm>
            <a:off x="3817938" y="3470275"/>
            <a:ext cx="1579562" cy="45720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Symbol" pitchFamily="-112" charset="2"/>
              </a:rPr>
              <a:t>h</a:t>
            </a:r>
            <a:r>
              <a:rPr lang="en-US" sz="2400" b="1">
                <a:solidFill>
                  <a:srgbClr val="FF0000"/>
                </a:solidFill>
              </a:rPr>
              <a:t> ~ 0.04%</a:t>
            </a:r>
          </a:p>
        </p:txBody>
      </p:sp>
      <p:sp>
        <p:nvSpPr>
          <p:cNvPr id="136208" name="TextBox 15"/>
          <p:cNvSpPr txBox="1">
            <a:spLocks noChangeArrowheads="1"/>
          </p:cNvSpPr>
          <p:nvPr/>
        </p:nvSpPr>
        <p:spPr bwMode="auto">
          <a:xfrm>
            <a:off x="6935788" y="1830388"/>
            <a:ext cx="2036762" cy="457200"/>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latin typeface="Symbol" pitchFamily="-112" charset="2"/>
              </a:rPr>
              <a:t>h</a:t>
            </a:r>
            <a:r>
              <a:rPr lang="en-US" sz="2400" b="1">
                <a:solidFill>
                  <a:srgbClr val="FF0000"/>
                </a:solidFill>
              </a:rPr>
              <a:t> ~ 0.5 to 3%</a:t>
            </a:r>
          </a:p>
        </p:txBody>
      </p:sp>
      <p:sp>
        <p:nvSpPr>
          <p:cNvPr id="136209" name="Text Box 17"/>
          <p:cNvSpPr txBox="1">
            <a:spLocks noChangeArrowheads="1"/>
          </p:cNvSpPr>
          <p:nvPr/>
        </p:nvSpPr>
        <p:spPr bwMode="auto">
          <a:xfrm>
            <a:off x="1816100" y="4500563"/>
            <a:ext cx="1911350" cy="825500"/>
          </a:xfrm>
          <a:prstGeom prst="rect">
            <a:avLst/>
          </a:prstGeom>
          <a:noFill/>
          <a:ln w="9525">
            <a:noFill/>
            <a:miter lim="800000"/>
            <a:headEnd/>
            <a:tailEnd/>
          </a:ln>
        </p:spPr>
        <p:txBody>
          <a:bodyPr wrap="none">
            <a:prstTxWarp prst="textNoShape">
              <a:avLst/>
            </a:prstTxWarp>
            <a:spAutoFit/>
          </a:bodyPr>
          <a:lstStyle/>
          <a:p>
            <a:r>
              <a:rPr lang="en-US" sz="1600"/>
              <a:t>NIF: 422 MJ stored</a:t>
            </a:r>
          </a:p>
          <a:p>
            <a:pPr>
              <a:buFont typeface="Wingdings" pitchFamily="-112" charset="2"/>
              <a:buChar char="à"/>
            </a:pPr>
            <a:r>
              <a:rPr lang="en-US" sz="1600">
                <a:sym typeface="Wingdings" pitchFamily="-112" charset="2"/>
              </a:rPr>
              <a:t> ~20 kJ into fuel</a:t>
            </a:r>
          </a:p>
          <a:p>
            <a:pPr>
              <a:buFont typeface="Wingdings" pitchFamily="-112" charset="2"/>
              <a:buNone/>
            </a:pPr>
            <a:r>
              <a:rPr lang="en-US" sz="1600" b="1">
                <a:solidFill>
                  <a:srgbClr val="FF0000"/>
                </a:solidFill>
              </a:rPr>
              <a:t>(</a:t>
            </a:r>
            <a:r>
              <a:rPr lang="en-US" sz="1600" b="1">
                <a:solidFill>
                  <a:srgbClr val="FF0000"/>
                </a:solidFill>
                <a:latin typeface="Symbol" pitchFamily="-112" charset="2"/>
              </a:rPr>
              <a:t>h</a:t>
            </a:r>
            <a:r>
              <a:rPr lang="en-US" sz="1600" b="1">
                <a:solidFill>
                  <a:srgbClr val="FF0000"/>
                </a:solidFill>
              </a:rPr>
              <a:t> ~ &lt; 0.005%)</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1690414" y="0"/>
            <a:ext cx="7397047" cy="1011238"/>
          </a:xfrm>
        </p:spPr>
        <p:txBody>
          <a:bodyPr/>
          <a:lstStyle/>
          <a:p>
            <a:pPr algn="r" eaLnBrk="1" hangingPunct="1"/>
            <a:r>
              <a:rPr lang="en-US" sz="2400">
                <a:solidFill>
                  <a:schemeClr val="bg1"/>
                </a:solidFill>
                <a:ea typeface="ＭＳ Ｐゴシック" pitchFamily="-112" charset="-128"/>
                <a:cs typeface="ＭＳ Ｐゴシック" pitchFamily="-112" charset="-128"/>
              </a:rPr>
              <a:t>We can incorporate the effect of magnetic fields into </a:t>
            </a:r>
            <a:r>
              <a:rPr lang="en-US" sz="2400" smtClean="0">
                <a:solidFill>
                  <a:schemeClr val="bg1"/>
                </a:solidFill>
                <a:ea typeface="ＭＳ Ｐゴシック" pitchFamily="-112" charset="-128"/>
                <a:cs typeface="ＭＳ Ｐゴシック" pitchFamily="-112" charset="-128"/>
              </a:rPr>
              <a:t>our plasma </a:t>
            </a:r>
            <a:r>
              <a:rPr lang="en-US" sz="2400">
                <a:solidFill>
                  <a:schemeClr val="bg1"/>
                </a:solidFill>
                <a:ea typeface="ＭＳ Ｐゴシック" pitchFamily="-112" charset="-128"/>
                <a:cs typeface="ＭＳ Ｐゴシック" pitchFamily="-112" charset="-128"/>
              </a:rPr>
              <a:t>fluid </a:t>
            </a:r>
            <a:r>
              <a:rPr lang="en-US" sz="2400" smtClean="0">
                <a:solidFill>
                  <a:schemeClr val="bg1"/>
                </a:solidFill>
                <a:ea typeface="ＭＳ Ｐゴシック" pitchFamily="-112" charset="-128"/>
                <a:cs typeface="ＭＳ Ｐゴシック" pitchFamily="-112" charset="-128"/>
              </a:rPr>
              <a:t>equations as an effective pressure </a:t>
            </a:r>
            <a:endParaRPr lang="en-US" sz="2400">
              <a:solidFill>
                <a:schemeClr val="bg1"/>
              </a:solidFill>
              <a:ea typeface="ＭＳ Ｐゴシック" pitchFamily="-112" charset="-128"/>
              <a:cs typeface="ＭＳ Ｐゴシック" pitchFamily="-112" charset="-128"/>
            </a:endParaRPr>
          </a:p>
        </p:txBody>
      </p:sp>
      <p:graphicFrame>
        <p:nvGraphicFramePr>
          <p:cNvPr id="21506" name="Object 2"/>
          <p:cNvGraphicFramePr>
            <a:graphicFrameLocks noChangeAspect="1"/>
          </p:cNvGraphicFramePr>
          <p:nvPr>
            <p:extLst>
              <p:ext uri="{D42A27DB-BD31-4B8C-83A1-F6EECF244321}">
                <p14:modId xmlns:p14="http://schemas.microsoft.com/office/powerpoint/2010/main" val="1882476403"/>
              </p:ext>
            </p:extLst>
          </p:nvPr>
        </p:nvGraphicFramePr>
        <p:xfrm>
          <a:off x="2528807" y="960813"/>
          <a:ext cx="3164312" cy="1453874"/>
        </p:xfrm>
        <a:graphic>
          <a:graphicData uri="http://schemas.openxmlformats.org/presentationml/2006/ole">
            <mc:AlternateContent xmlns:mc="http://schemas.openxmlformats.org/markup-compatibility/2006">
              <mc:Choice xmlns:v="urn:schemas-microsoft-com:vml" Requires="v">
                <p:oleObj spid="_x0000_s1048" name="Equation" r:id="rId4" imgW="1879600" imgH="863600" progId="Equation.3">
                  <p:embed/>
                </p:oleObj>
              </mc:Choice>
              <mc:Fallback>
                <p:oleObj name="Equation" r:id="rId4" imgW="1879600" imgH="863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07" y="960813"/>
                        <a:ext cx="3164312" cy="1453874"/>
                      </a:xfrm>
                      <a:prstGeom prst="rect">
                        <a:avLst/>
                      </a:prstGeom>
                      <a:noFill/>
                      <a:extLst/>
                    </p:spPr>
                  </p:pic>
                </p:oleObj>
              </mc:Fallback>
            </mc:AlternateContent>
          </a:graphicData>
        </a:graphic>
      </p:graphicFrame>
      <p:sp>
        <p:nvSpPr>
          <p:cNvPr id="21510" name="Text Box 6"/>
          <p:cNvSpPr txBox="1">
            <a:spLocks noChangeArrowheads="1"/>
          </p:cNvSpPr>
          <p:nvPr/>
        </p:nvSpPr>
        <p:spPr bwMode="auto">
          <a:xfrm>
            <a:off x="6018664" y="1091322"/>
            <a:ext cx="1895271" cy="338554"/>
          </a:xfrm>
          <a:prstGeom prst="rect">
            <a:avLst/>
          </a:prstGeom>
          <a:noFill/>
          <a:ln w="12700">
            <a:noFill/>
            <a:miter lim="800000"/>
            <a:headEnd/>
            <a:tailEnd/>
          </a:ln>
        </p:spPr>
        <p:txBody>
          <a:bodyPr wrap="none">
            <a:prstTxWarp prst="textNoShape">
              <a:avLst/>
            </a:prstTxWarp>
            <a:spAutoFit/>
          </a:bodyPr>
          <a:lstStyle/>
          <a:p>
            <a:r>
              <a:rPr lang="en-US" sz="1600"/>
              <a:t>mass conservation</a:t>
            </a:r>
          </a:p>
        </p:txBody>
      </p:sp>
      <p:sp>
        <p:nvSpPr>
          <p:cNvPr id="21511" name="Text Box 7"/>
          <p:cNvSpPr txBox="1">
            <a:spLocks noChangeArrowheads="1"/>
          </p:cNvSpPr>
          <p:nvPr/>
        </p:nvSpPr>
        <p:spPr bwMode="auto">
          <a:xfrm>
            <a:off x="6009028" y="1557270"/>
            <a:ext cx="2624537" cy="584776"/>
          </a:xfrm>
          <a:prstGeom prst="rect">
            <a:avLst/>
          </a:prstGeom>
          <a:noFill/>
          <a:ln w="12700">
            <a:noFill/>
            <a:miter lim="800000"/>
            <a:headEnd/>
            <a:tailEnd/>
          </a:ln>
        </p:spPr>
        <p:txBody>
          <a:bodyPr wrap="none">
            <a:prstTxWarp prst="textNoShape">
              <a:avLst/>
            </a:prstTxWarp>
            <a:spAutoFit/>
          </a:bodyPr>
          <a:lstStyle/>
          <a:p>
            <a:r>
              <a:rPr lang="en-US" sz="1600" b="1">
                <a:solidFill>
                  <a:srgbClr val="0000FF"/>
                </a:solidFill>
              </a:rPr>
              <a:t>momentum</a:t>
            </a:r>
            <a:r>
              <a:rPr lang="en-US" sz="1600" b="1"/>
              <a:t> conservation</a:t>
            </a:r>
          </a:p>
          <a:p>
            <a:r>
              <a:rPr lang="en-US" sz="1600"/>
              <a:t>(F=ma)</a:t>
            </a:r>
          </a:p>
        </p:txBody>
      </p:sp>
      <p:sp>
        <p:nvSpPr>
          <p:cNvPr id="21512" name="Text Box 8"/>
          <p:cNvSpPr txBox="1">
            <a:spLocks noChangeArrowheads="1"/>
          </p:cNvSpPr>
          <p:nvPr/>
        </p:nvSpPr>
        <p:spPr bwMode="auto">
          <a:xfrm>
            <a:off x="64535" y="2460724"/>
            <a:ext cx="4783137" cy="366713"/>
          </a:xfrm>
          <a:prstGeom prst="rect">
            <a:avLst/>
          </a:prstGeom>
          <a:noFill/>
          <a:ln w="12700">
            <a:noFill/>
            <a:miter lim="800000"/>
            <a:headEnd/>
            <a:tailEnd/>
          </a:ln>
        </p:spPr>
        <p:txBody>
          <a:bodyPr wrap="none">
            <a:prstTxWarp prst="textNoShape">
              <a:avLst/>
            </a:prstTxWarp>
            <a:spAutoFit/>
          </a:bodyPr>
          <a:lstStyle/>
          <a:p>
            <a:r>
              <a:rPr lang="en-US"/>
              <a:t>For slowly varying fields we can approximate:</a:t>
            </a:r>
          </a:p>
        </p:txBody>
      </p:sp>
      <p:graphicFrame>
        <p:nvGraphicFramePr>
          <p:cNvPr id="21507" name="Object 3"/>
          <p:cNvGraphicFramePr>
            <a:graphicFrameLocks noChangeAspect="1"/>
          </p:cNvGraphicFramePr>
          <p:nvPr>
            <p:extLst>
              <p:ext uri="{D42A27DB-BD31-4B8C-83A1-F6EECF244321}">
                <p14:modId xmlns:p14="http://schemas.microsoft.com/office/powerpoint/2010/main" val="94588863"/>
              </p:ext>
            </p:extLst>
          </p:nvPr>
        </p:nvGraphicFramePr>
        <p:xfrm>
          <a:off x="4860324" y="2330665"/>
          <a:ext cx="1200642" cy="590316"/>
        </p:xfrm>
        <a:graphic>
          <a:graphicData uri="http://schemas.openxmlformats.org/presentationml/2006/ole">
            <mc:AlternateContent xmlns:mc="http://schemas.openxmlformats.org/markup-compatibility/2006">
              <mc:Choice xmlns:v="urn:schemas-microsoft-com:vml" Requires="v">
                <p:oleObj spid="_x0000_s1049" name="Equation" r:id="rId6" imgW="800100" imgH="393700" progId="Equation.3">
                  <p:embed/>
                </p:oleObj>
              </mc:Choice>
              <mc:Fallback>
                <p:oleObj name="Equation" r:id="rId6" imgW="800100" imgH="3937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324" y="2330665"/>
                        <a:ext cx="1200642" cy="590316"/>
                      </a:xfrm>
                      <a:prstGeom prst="rect">
                        <a:avLst/>
                      </a:prstGeom>
                      <a:noFill/>
                      <a:extLst/>
                    </p:spPr>
                  </p:pic>
                </p:oleObj>
              </mc:Fallback>
            </mc:AlternateContent>
          </a:graphicData>
        </a:graphic>
      </p:graphicFrame>
      <p:graphicFrame>
        <p:nvGraphicFramePr>
          <p:cNvPr id="21508" name="Object 4"/>
          <p:cNvGraphicFramePr>
            <a:graphicFrameLocks noChangeAspect="1"/>
          </p:cNvGraphicFramePr>
          <p:nvPr>
            <p:extLst>
              <p:ext uri="{D42A27DB-BD31-4B8C-83A1-F6EECF244321}">
                <p14:modId xmlns:p14="http://schemas.microsoft.com/office/powerpoint/2010/main" val="369027658"/>
              </p:ext>
            </p:extLst>
          </p:nvPr>
        </p:nvGraphicFramePr>
        <p:xfrm>
          <a:off x="2890342" y="2877324"/>
          <a:ext cx="3845038" cy="590296"/>
        </p:xfrm>
        <a:graphic>
          <a:graphicData uri="http://schemas.openxmlformats.org/presentationml/2006/ole">
            <mc:AlternateContent xmlns:mc="http://schemas.openxmlformats.org/markup-compatibility/2006">
              <mc:Choice xmlns:v="urn:schemas-microsoft-com:vml" Requires="v">
                <p:oleObj spid="_x0000_s1050" name="Equation" r:id="rId8" imgW="2565400" imgH="393700" progId="Equation.3">
                  <p:embed/>
                </p:oleObj>
              </mc:Choice>
              <mc:Fallback>
                <p:oleObj name="Equation" r:id="rId8" imgW="2565400" imgH="3937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342" y="2877324"/>
                        <a:ext cx="3845038" cy="590296"/>
                      </a:xfrm>
                      <a:prstGeom prst="rect">
                        <a:avLst/>
                      </a:prstGeom>
                      <a:noFill/>
                      <a:extLst/>
                    </p:spPr>
                  </p:pic>
                </p:oleObj>
              </mc:Fallback>
            </mc:AlternateContent>
          </a:graphicData>
        </a:graphic>
      </p:graphicFrame>
      <p:sp>
        <p:nvSpPr>
          <p:cNvPr id="21513" name="Text Box 13"/>
          <p:cNvSpPr txBox="1">
            <a:spLocks noChangeArrowheads="1"/>
          </p:cNvSpPr>
          <p:nvPr/>
        </p:nvSpPr>
        <p:spPr bwMode="auto">
          <a:xfrm>
            <a:off x="7014509" y="1778422"/>
            <a:ext cx="539750" cy="366713"/>
          </a:xfrm>
          <a:prstGeom prst="rect">
            <a:avLst/>
          </a:prstGeom>
          <a:noFill/>
          <a:ln w="12700">
            <a:noFill/>
            <a:miter lim="800000"/>
            <a:headEnd/>
            <a:tailEnd/>
          </a:ln>
        </p:spPr>
        <p:txBody>
          <a:bodyPr wrap="none">
            <a:prstTxWarp prst="textNoShape">
              <a:avLst/>
            </a:prstTxWarp>
            <a:spAutoFit/>
          </a:bodyPr>
          <a:lstStyle/>
          <a:p>
            <a:r>
              <a:rPr lang="en-US"/>
              <a:t>cgs</a:t>
            </a:r>
          </a:p>
        </p:txBody>
      </p:sp>
      <p:sp>
        <p:nvSpPr>
          <p:cNvPr id="21514" name="Rectangle 1036"/>
          <p:cNvSpPr>
            <a:spLocks noChangeArrowheads="1"/>
          </p:cNvSpPr>
          <p:nvPr/>
        </p:nvSpPr>
        <p:spPr bwMode="auto">
          <a:xfrm>
            <a:off x="2469930" y="1672895"/>
            <a:ext cx="1809259" cy="753243"/>
          </a:xfrm>
          <a:prstGeom prst="rect">
            <a:avLst/>
          </a:prstGeom>
          <a:noFill/>
          <a:ln w="38100">
            <a:solidFill>
              <a:srgbClr val="0000FF"/>
            </a:solidFill>
            <a:miter lim="800000"/>
            <a:headEnd/>
            <a:tailEnd/>
          </a:ln>
        </p:spPr>
        <p:txBody>
          <a:bodyPr wrap="none" anchor="ctr">
            <a:prstTxWarp prst="textNoShape">
              <a:avLst/>
            </a:prstTxWarp>
          </a:bodyPr>
          <a:lstStyle/>
          <a:p>
            <a:endParaRPr lang="en-US"/>
          </a:p>
        </p:txBody>
      </p:sp>
      <p:sp>
        <p:nvSpPr>
          <p:cNvPr id="21515" name="Text Box 1037"/>
          <p:cNvSpPr txBox="1">
            <a:spLocks noChangeArrowheads="1"/>
          </p:cNvSpPr>
          <p:nvPr/>
        </p:nvSpPr>
        <p:spPr bwMode="auto">
          <a:xfrm>
            <a:off x="6154192" y="2423503"/>
            <a:ext cx="2362518" cy="584776"/>
          </a:xfrm>
          <a:prstGeom prst="rect">
            <a:avLst/>
          </a:prstGeom>
          <a:noFill/>
          <a:ln w="9525">
            <a:noFill/>
            <a:miter lim="800000"/>
            <a:headEnd/>
            <a:tailEnd/>
          </a:ln>
        </p:spPr>
        <p:txBody>
          <a:bodyPr wrap="none">
            <a:prstTxWarp prst="textNoShape">
              <a:avLst/>
            </a:prstTxWarp>
            <a:spAutoFit/>
          </a:bodyPr>
          <a:lstStyle/>
          <a:p>
            <a:r>
              <a:rPr lang="en-US" sz="1600" i="1"/>
              <a:t>(Ampere’s law, </a:t>
            </a:r>
            <a:r>
              <a:rPr lang="en-US" sz="1600" i="1" smtClean="0"/>
              <a:t>ignoring</a:t>
            </a:r>
          </a:p>
          <a:p>
            <a:r>
              <a:rPr lang="en-US" sz="1600" i="1" smtClean="0"/>
              <a:t>displacement </a:t>
            </a:r>
            <a:r>
              <a:rPr lang="en-US" sz="1600" i="1"/>
              <a:t>current)</a:t>
            </a:r>
          </a:p>
        </p:txBody>
      </p:sp>
      <p:graphicFrame>
        <p:nvGraphicFramePr>
          <p:cNvPr id="12" name="Object 3"/>
          <p:cNvGraphicFramePr>
            <a:graphicFrameLocks noChangeAspect="1"/>
          </p:cNvGraphicFramePr>
          <p:nvPr>
            <p:extLst>
              <p:ext uri="{D42A27DB-BD31-4B8C-83A1-F6EECF244321}">
                <p14:modId xmlns:p14="http://schemas.microsoft.com/office/powerpoint/2010/main" val="1632880374"/>
              </p:ext>
            </p:extLst>
          </p:nvPr>
        </p:nvGraphicFramePr>
        <p:xfrm>
          <a:off x="2452394" y="3446007"/>
          <a:ext cx="3512227" cy="579047"/>
        </p:xfrm>
        <a:graphic>
          <a:graphicData uri="http://schemas.openxmlformats.org/presentationml/2006/ole">
            <mc:AlternateContent xmlns:mc="http://schemas.openxmlformats.org/markup-compatibility/2006">
              <mc:Choice xmlns:v="urn:schemas-microsoft-com:vml" Requires="v">
                <p:oleObj spid="_x0000_s1051" name="Equation" r:id="rId10" imgW="3238500" imgH="533400" progId="Equation.3">
                  <p:embed/>
                </p:oleObj>
              </mc:Choice>
              <mc:Fallback>
                <p:oleObj name="Equation" r:id="rId10" imgW="3238500" imgH="533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2394" y="3446007"/>
                        <a:ext cx="3512227" cy="579047"/>
                      </a:xfrm>
                      <a:prstGeom prst="rect">
                        <a:avLst/>
                      </a:prstGeom>
                      <a:noFill/>
                      <a:extLst/>
                    </p:spPr>
                  </p:pic>
                </p:oleObj>
              </mc:Fallback>
            </mc:AlternateContent>
          </a:graphicData>
        </a:graphic>
      </p:graphicFrame>
      <p:sp>
        <p:nvSpPr>
          <p:cNvPr id="13" name="Text Box 11"/>
          <p:cNvSpPr txBox="1">
            <a:spLocks noChangeArrowheads="1"/>
          </p:cNvSpPr>
          <p:nvPr/>
        </p:nvSpPr>
        <p:spPr bwMode="auto">
          <a:xfrm>
            <a:off x="68199" y="3526805"/>
            <a:ext cx="2455232" cy="369332"/>
          </a:xfrm>
          <a:prstGeom prst="rect">
            <a:avLst/>
          </a:prstGeom>
          <a:noFill/>
          <a:ln w="12700">
            <a:noFill/>
            <a:miter lim="800000"/>
            <a:headEnd/>
            <a:tailEnd/>
          </a:ln>
        </p:spPr>
        <p:txBody>
          <a:bodyPr wrap="none">
            <a:prstTxWarp prst="textNoShape">
              <a:avLst/>
            </a:prstTxWarp>
            <a:spAutoFit/>
          </a:bodyPr>
          <a:lstStyle/>
          <a:p>
            <a:r>
              <a:rPr lang="en-US"/>
              <a:t>From vector </a:t>
            </a:r>
            <a:r>
              <a:rPr lang="en-US" smtClean="0"/>
              <a:t>identities:</a:t>
            </a:r>
            <a:endParaRPr lang="en-US"/>
          </a:p>
        </p:txBody>
      </p:sp>
      <p:graphicFrame>
        <p:nvGraphicFramePr>
          <p:cNvPr id="14" name="Object 4"/>
          <p:cNvGraphicFramePr>
            <a:graphicFrameLocks noChangeAspect="1"/>
          </p:cNvGraphicFramePr>
          <p:nvPr>
            <p:extLst>
              <p:ext uri="{D42A27DB-BD31-4B8C-83A1-F6EECF244321}">
                <p14:modId xmlns:p14="http://schemas.microsoft.com/office/powerpoint/2010/main" val="2287724362"/>
              </p:ext>
            </p:extLst>
          </p:nvPr>
        </p:nvGraphicFramePr>
        <p:xfrm>
          <a:off x="2487448" y="3918972"/>
          <a:ext cx="2426138" cy="742425"/>
        </p:xfrm>
        <a:graphic>
          <a:graphicData uri="http://schemas.openxmlformats.org/presentationml/2006/ole">
            <mc:AlternateContent xmlns:mc="http://schemas.openxmlformats.org/markup-compatibility/2006">
              <mc:Choice xmlns:v="urn:schemas-microsoft-com:vml" Requires="v">
                <p:oleObj spid="_x0000_s1052" name="Equation" r:id="rId12" imgW="1828800" imgH="558800" progId="Equation.3">
                  <p:embed/>
                </p:oleObj>
              </mc:Choice>
              <mc:Fallback>
                <p:oleObj name="Equation" r:id="rId12" imgW="1828800" imgH="558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7448" y="3918972"/>
                        <a:ext cx="2426138" cy="742425"/>
                      </a:xfrm>
                      <a:prstGeom prst="rect">
                        <a:avLst/>
                      </a:prstGeom>
                      <a:noFill/>
                      <a:extLst/>
                    </p:spPr>
                  </p:pic>
                </p:oleObj>
              </mc:Fallback>
            </mc:AlternateContent>
          </a:graphicData>
        </a:graphic>
      </p:graphicFrame>
      <p:sp>
        <p:nvSpPr>
          <p:cNvPr id="15" name="Text Box 11"/>
          <p:cNvSpPr txBox="1">
            <a:spLocks noChangeArrowheads="1"/>
          </p:cNvSpPr>
          <p:nvPr/>
        </p:nvSpPr>
        <p:spPr bwMode="auto">
          <a:xfrm>
            <a:off x="641036" y="2978519"/>
            <a:ext cx="2181344" cy="369332"/>
          </a:xfrm>
          <a:prstGeom prst="rect">
            <a:avLst/>
          </a:prstGeom>
          <a:noFill/>
          <a:ln w="12700">
            <a:noFill/>
            <a:miter lim="800000"/>
            <a:headEnd/>
            <a:tailEnd/>
          </a:ln>
        </p:spPr>
        <p:txBody>
          <a:bodyPr wrap="none">
            <a:prstTxWarp prst="textNoShape">
              <a:avLst/>
            </a:prstTxWarp>
            <a:spAutoFit/>
          </a:bodyPr>
          <a:lstStyle/>
          <a:p>
            <a:r>
              <a:rPr lang="en-US" smtClean="0"/>
              <a:t>We re-write JxB as:</a:t>
            </a:r>
            <a:endParaRPr lang="en-US"/>
          </a:p>
        </p:txBody>
      </p:sp>
      <p:sp>
        <p:nvSpPr>
          <p:cNvPr id="16" name="Text Box 11"/>
          <p:cNvSpPr txBox="1">
            <a:spLocks noChangeArrowheads="1"/>
          </p:cNvSpPr>
          <p:nvPr/>
        </p:nvSpPr>
        <p:spPr bwMode="auto">
          <a:xfrm>
            <a:off x="544668" y="4029538"/>
            <a:ext cx="1980831" cy="369332"/>
          </a:xfrm>
          <a:prstGeom prst="rect">
            <a:avLst/>
          </a:prstGeom>
          <a:noFill/>
          <a:ln w="12700">
            <a:noFill/>
            <a:miter lim="800000"/>
            <a:headEnd/>
            <a:tailEnd/>
          </a:ln>
        </p:spPr>
        <p:txBody>
          <a:bodyPr wrap="none">
            <a:prstTxWarp prst="textNoShape">
              <a:avLst/>
            </a:prstTxWarp>
            <a:spAutoFit/>
          </a:bodyPr>
          <a:lstStyle/>
          <a:p>
            <a:r>
              <a:rPr lang="en-US" smtClean="0"/>
              <a:t>So JxB becomes:</a:t>
            </a:r>
            <a:endParaRPr lang="en-US"/>
          </a:p>
        </p:txBody>
      </p:sp>
      <p:graphicFrame>
        <p:nvGraphicFramePr>
          <p:cNvPr id="17" name="Object 2"/>
          <p:cNvGraphicFramePr>
            <a:graphicFrameLocks noChangeAspect="1"/>
          </p:cNvGraphicFramePr>
          <p:nvPr>
            <p:extLst>
              <p:ext uri="{D42A27DB-BD31-4B8C-83A1-F6EECF244321}">
                <p14:modId xmlns:p14="http://schemas.microsoft.com/office/powerpoint/2010/main" val="3889409001"/>
              </p:ext>
            </p:extLst>
          </p:nvPr>
        </p:nvGraphicFramePr>
        <p:xfrm>
          <a:off x="268945" y="5235144"/>
          <a:ext cx="6659562" cy="1016000"/>
        </p:xfrm>
        <a:graphic>
          <a:graphicData uri="http://schemas.openxmlformats.org/presentationml/2006/ole">
            <mc:AlternateContent xmlns:mc="http://schemas.openxmlformats.org/markup-compatibility/2006">
              <mc:Choice xmlns:v="urn:schemas-microsoft-com:vml" Requires="v">
                <p:oleObj spid="_x0000_s1053" name="Equation" r:id="rId14" imgW="3492500" imgH="533400" progId="Equation.3">
                  <p:embed/>
                </p:oleObj>
              </mc:Choice>
              <mc:Fallback>
                <p:oleObj name="Equation" r:id="rId14" imgW="3492500" imgH="533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945" y="5235144"/>
                        <a:ext cx="6659562"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 Box 14"/>
          <p:cNvSpPr txBox="1">
            <a:spLocks noChangeArrowheads="1"/>
          </p:cNvSpPr>
          <p:nvPr/>
        </p:nvSpPr>
        <p:spPr bwMode="auto">
          <a:xfrm>
            <a:off x="4061867" y="4724488"/>
            <a:ext cx="1198052" cy="646331"/>
          </a:xfrm>
          <a:prstGeom prst="rect">
            <a:avLst/>
          </a:prstGeom>
          <a:noFill/>
          <a:ln w="12700">
            <a:noFill/>
            <a:miter lim="800000"/>
            <a:headEnd/>
            <a:tailEnd/>
          </a:ln>
        </p:spPr>
        <p:txBody>
          <a:bodyPr wrap="none">
            <a:prstTxWarp prst="textNoShape">
              <a:avLst/>
            </a:prstTxWarp>
            <a:spAutoFit/>
          </a:bodyPr>
          <a:lstStyle/>
          <a:p>
            <a:pPr algn="ctr"/>
            <a:r>
              <a:rPr lang="en-US" b="1" dirty="0" smtClean="0">
                <a:solidFill>
                  <a:srgbClr val="29D22B"/>
                </a:solidFill>
              </a:rPr>
              <a:t>magnetic</a:t>
            </a:r>
          </a:p>
          <a:p>
            <a:pPr algn="ctr"/>
            <a:r>
              <a:rPr lang="en-US" b="1" dirty="0" smtClean="0">
                <a:solidFill>
                  <a:srgbClr val="29D22B"/>
                </a:solidFill>
              </a:rPr>
              <a:t>tension</a:t>
            </a:r>
            <a:endParaRPr lang="en-US" b="1" dirty="0">
              <a:solidFill>
                <a:srgbClr val="29D22B"/>
              </a:solidFill>
            </a:endParaRPr>
          </a:p>
        </p:txBody>
      </p:sp>
      <p:sp>
        <p:nvSpPr>
          <p:cNvPr id="19" name="Text Box 15"/>
          <p:cNvSpPr txBox="1">
            <a:spLocks noChangeArrowheads="1"/>
          </p:cNvSpPr>
          <p:nvPr/>
        </p:nvSpPr>
        <p:spPr bwMode="auto">
          <a:xfrm>
            <a:off x="6233338" y="4508062"/>
            <a:ext cx="1198052" cy="646331"/>
          </a:xfrm>
          <a:prstGeom prst="rect">
            <a:avLst/>
          </a:prstGeom>
          <a:noFill/>
          <a:ln w="12700">
            <a:noFill/>
            <a:miter lim="800000"/>
            <a:headEnd/>
            <a:tailEnd/>
          </a:ln>
        </p:spPr>
        <p:txBody>
          <a:bodyPr wrap="none">
            <a:prstTxWarp prst="textNoShape">
              <a:avLst/>
            </a:prstTxWarp>
            <a:spAutoFit/>
          </a:bodyPr>
          <a:lstStyle/>
          <a:p>
            <a:pPr algn="ctr"/>
            <a:r>
              <a:rPr lang="en-US" b="1" dirty="0" smtClean="0">
                <a:solidFill>
                  <a:srgbClr val="29D22B"/>
                </a:solidFill>
              </a:rPr>
              <a:t>magnetic</a:t>
            </a:r>
          </a:p>
          <a:p>
            <a:pPr algn="ctr"/>
            <a:r>
              <a:rPr lang="en-US" b="1" dirty="0" smtClean="0">
                <a:solidFill>
                  <a:srgbClr val="29D22B"/>
                </a:solidFill>
              </a:rPr>
              <a:t>pressure</a:t>
            </a:r>
            <a:endParaRPr lang="en-US" b="1" dirty="0">
              <a:solidFill>
                <a:srgbClr val="29D22B"/>
              </a:solidFill>
            </a:endParaRPr>
          </a:p>
        </p:txBody>
      </p:sp>
      <p:sp>
        <p:nvSpPr>
          <p:cNvPr id="20" name="Rectangle 1035"/>
          <p:cNvSpPr>
            <a:spLocks noChangeArrowheads="1"/>
          </p:cNvSpPr>
          <p:nvPr/>
        </p:nvSpPr>
        <p:spPr bwMode="auto">
          <a:xfrm>
            <a:off x="243545" y="5219269"/>
            <a:ext cx="1995487" cy="922338"/>
          </a:xfrm>
          <a:prstGeom prst="rect">
            <a:avLst/>
          </a:prstGeom>
          <a:noFill/>
          <a:ln w="38100">
            <a:solidFill>
              <a:srgbClr val="0000FF"/>
            </a:solidFill>
            <a:miter lim="800000"/>
            <a:headEnd/>
            <a:tailEnd/>
          </a:ln>
        </p:spPr>
        <p:txBody>
          <a:bodyPr wrap="none" anchor="ctr">
            <a:prstTxWarp prst="textNoShape">
              <a:avLst/>
            </a:prstTxWarp>
          </a:bodyPr>
          <a:lstStyle/>
          <a:p>
            <a:endParaRPr lang="en-US"/>
          </a:p>
        </p:txBody>
      </p:sp>
      <p:sp>
        <p:nvSpPr>
          <p:cNvPr id="21" name="Rectangle 1036"/>
          <p:cNvSpPr>
            <a:spLocks noChangeArrowheads="1"/>
          </p:cNvSpPr>
          <p:nvPr/>
        </p:nvSpPr>
        <p:spPr bwMode="auto">
          <a:xfrm>
            <a:off x="4017032" y="5317694"/>
            <a:ext cx="1352550" cy="790575"/>
          </a:xfrm>
          <a:prstGeom prst="rect">
            <a:avLst/>
          </a:prstGeom>
          <a:noFill/>
          <a:ln w="38100">
            <a:solidFill>
              <a:srgbClr val="29D22B"/>
            </a:solidFill>
            <a:miter lim="800000"/>
            <a:headEnd/>
            <a:tailEnd/>
          </a:ln>
        </p:spPr>
        <p:txBody>
          <a:bodyPr wrap="none" anchor="ctr">
            <a:prstTxWarp prst="textNoShape">
              <a:avLst/>
            </a:prstTxWarp>
          </a:bodyPr>
          <a:lstStyle/>
          <a:p>
            <a:endParaRPr lang="en-US"/>
          </a:p>
        </p:txBody>
      </p:sp>
      <p:sp>
        <p:nvSpPr>
          <p:cNvPr id="22" name="Rectangle 1037"/>
          <p:cNvSpPr>
            <a:spLocks noChangeArrowheads="1"/>
          </p:cNvSpPr>
          <p:nvPr/>
        </p:nvSpPr>
        <p:spPr bwMode="auto">
          <a:xfrm>
            <a:off x="6350000" y="5165294"/>
            <a:ext cx="613103" cy="1104900"/>
          </a:xfrm>
          <a:prstGeom prst="rect">
            <a:avLst/>
          </a:prstGeom>
          <a:noFill/>
          <a:ln w="38100">
            <a:solidFill>
              <a:srgbClr val="29D22B"/>
            </a:solidFill>
            <a:miter lim="800000"/>
            <a:headEnd/>
            <a:tailEnd/>
          </a:ln>
        </p:spPr>
        <p:txBody>
          <a:bodyPr wrap="none" anchor="ctr">
            <a:prstTxWarp prst="textNoShape">
              <a:avLst/>
            </a:prstTxWarp>
          </a:bodyPr>
          <a:lstStyle/>
          <a:p>
            <a:endParaRPr lang="en-US"/>
          </a:p>
        </p:txBody>
      </p:sp>
      <p:sp>
        <p:nvSpPr>
          <p:cNvPr id="23" name="Text Box 1038"/>
          <p:cNvSpPr txBox="1">
            <a:spLocks noChangeArrowheads="1"/>
          </p:cNvSpPr>
          <p:nvPr/>
        </p:nvSpPr>
        <p:spPr bwMode="auto">
          <a:xfrm>
            <a:off x="1010748" y="6275724"/>
            <a:ext cx="5814778" cy="369332"/>
          </a:xfrm>
          <a:prstGeom prst="rect">
            <a:avLst/>
          </a:prstGeom>
          <a:noFill/>
          <a:ln w="9525">
            <a:noFill/>
            <a:miter lim="800000"/>
            <a:headEnd/>
            <a:tailEnd/>
          </a:ln>
        </p:spPr>
        <p:txBody>
          <a:bodyPr wrap="none">
            <a:prstTxWarp prst="textNoShape">
              <a:avLst/>
            </a:prstTxWarp>
            <a:spAutoFit/>
          </a:bodyPr>
          <a:lstStyle/>
          <a:p>
            <a:r>
              <a:rPr lang="en-US" b="1" i="1" smtClean="0">
                <a:solidFill>
                  <a:srgbClr val="0000FF"/>
                </a:solidFill>
              </a:rPr>
              <a:t>Plasma momentum </a:t>
            </a:r>
            <a:r>
              <a:rPr lang="en-US" b="1" i="1" smtClean="0"/>
              <a:t>is affected by </a:t>
            </a:r>
            <a:r>
              <a:rPr lang="en-US" b="1" i="1" smtClean="0">
                <a:solidFill>
                  <a:srgbClr val="29D22B"/>
                </a:solidFill>
              </a:rPr>
              <a:t>magnetic fields</a:t>
            </a:r>
            <a:endParaRPr lang="en-US" b="1" i="1">
              <a:solidFill>
                <a:srgbClr val="29D22B"/>
              </a:solidFill>
            </a:endParaRPr>
          </a:p>
        </p:txBody>
      </p:sp>
      <p:sp>
        <p:nvSpPr>
          <p:cNvPr id="24" name="Text Box 15"/>
          <p:cNvSpPr txBox="1">
            <a:spLocks noChangeArrowheads="1"/>
          </p:cNvSpPr>
          <p:nvPr/>
        </p:nvSpPr>
        <p:spPr bwMode="auto">
          <a:xfrm>
            <a:off x="5226398" y="4603827"/>
            <a:ext cx="1198052" cy="646331"/>
          </a:xfrm>
          <a:prstGeom prst="rect">
            <a:avLst/>
          </a:prstGeom>
          <a:noFill/>
          <a:ln w="12700">
            <a:noFill/>
            <a:miter lim="800000"/>
            <a:headEnd/>
            <a:tailEnd/>
          </a:ln>
        </p:spPr>
        <p:txBody>
          <a:bodyPr wrap="none">
            <a:prstTxWarp prst="textNoShape">
              <a:avLst/>
            </a:prstTxWarp>
            <a:spAutoFit/>
          </a:bodyPr>
          <a:lstStyle/>
          <a:p>
            <a:pPr algn="ctr"/>
            <a:r>
              <a:rPr lang="en-US" b="1" dirty="0" smtClean="0"/>
              <a:t>fluid</a:t>
            </a:r>
          </a:p>
          <a:p>
            <a:pPr algn="ctr"/>
            <a:r>
              <a:rPr lang="en-US" b="1" dirty="0" smtClean="0"/>
              <a:t>pressure</a:t>
            </a:r>
            <a:endParaRPr lang="en-US" b="1" dirty="0"/>
          </a:p>
        </p:txBody>
      </p:sp>
      <p:sp>
        <p:nvSpPr>
          <p:cNvPr id="25" name="Text Box 16"/>
          <p:cNvSpPr txBox="1">
            <a:spLocks noChangeArrowheads="1"/>
          </p:cNvSpPr>
          <p:nvPr/>
        </p:nvSpPr>
        <p:spPr bwMode="auto">
          <a:xfrm>
            <a:off x="7269655" y="5395921"/>
            <a:ext cx="1804276" cy="707886"/>
          </a:xfrm>
          <a:prstGeom prst="rect">
            <a:avLst/>
          </a:prstGeom>
          <a:noFill/>
          <a:ln w="12700">
            <a:noFill/>
            <a:miter lim="800000"/>
            <a:headEnd/>
            <a:tailEnd/>
          </a:ln>
        </p:spPr>
        <p:txBody>
          <a:bodyPr wrap="square">
            <a:prstTxWarp prst="textNoShape">
              <a:avLst/>
            </a:prstTxWarp>
            <a:spAutoFit/>
          </a:bodyPr>
          <a:lstStyle/>
          <a:p>
            <a:pPr algn="r"/>
            <a:r>
              <a:rPr lang="en-US" sz="1000" i="1"/>
              <a:t>In the case of </a:t>
            </a:r>
            <a:r>
              <a:rPr lang="en-US" sz="1000" i="1" smtClean="0"/>
              <a:t>an axisymmetric </a:t>
            </a:r>
            <a:r>
              <a:rPr lang="en-US" sz="1000" i="1"/>
              <a:t>z-</a:t>
            </a:r>
            <a:r>
              <a:rPr lang="en-US" sz="1000" i="1" smtClean="0"/>
              <a:t>directed current </a:t>
            </a:r>
            <a:r>
              <a:rPr lang="en-US" sz="1000" i="1"/>
              <a:t>(B</a:t>
            </a:r>
            <a:r>
              <a:rPr lang="en-US" sz="1000" i="1" baseline="-25000">
                <a:latin typeface="Symbol" pitchFamily="-112" charset="2"/>
              </a:rPr>
              <a:t>q</a:t>
            </a:r>
            <a:r>
              <a:rPr lang="en-US" sz="1000" i="1"/>
              <a:t> field)</a:t>
            </a:r>
            <a:r>
              <a:rPr lang="en-US" sz="1000" i="1" smtClean="0"/>
              <a:t>, the magnetic </a:t>
            </a:r>
            <a:r>
              <a:rPr lang="en-US" sz="1000" i="1"/>
              <a:t>tension is zero</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2"/>
          <p:cNvSpPr>
            <a:spLocks noGrp="1" noChangeArrowheads="1"/>
          </p:cNvSpPr>
          <p:nvPr>
            <p:ph type="title"/>
          </p:nvPr>
        </p:nvSpPr>
        <p:spPr>
          <a:xfrm>
            <a:off x="1487488" y="209550"/>
            <a:ext cx="7402512" cy="536575"/>
          </a:xfrm>
        </p:spPr>
        <p:txBody>
          <a:bodyPr/>
          <a:lstStyle/>
          <a:p>
            <a:r>
              <a:rPr lang="en-US" sz="2400">
                <a:solidFill>
                  <a:schemeClr val="bg1"/>
                </a:solidFill>
                <a:ea typeface="ＭＳ Ｐゴシック" pitchFamily="-112" charset="-128"/>
                <a:cs typeface="ＭＳ Ｐゴシック" pitchFamily="-112" charset="-128"/>
              </a:rPr>
              <a:t>Magnetic direct-drive implosions generate high pressures just like radiation indirect-drive implosions</a:t>
            </a:r>
          </a:p>
        </p:txBody>
      </p:sp>
      <p:sp>
        <p:nvSpPr>
          <p:cNvPr id="140293" name="Rectangle 4"/>
          <p:cNvSpPr>
            <a:spLocks noChangeArrowheads="1"/>
          </p:cNvSpPr>
          <p:nvPr/>
        </p:nvSpPr>
        <p:spPr bwMode="auto">
          <a:xfrm>
            <a:off x="1970088" y="884238"/>
            <a:ext cx="171450" cy="360362"/>
          </a:xfrm>
          <a:prstGeom prst="rect">
            <a:avLst/>
          </a:prstGeom>
          <a:noFill/>
          <a:ln w="12700">
            <a:noFill/>
            <a:miter lim="800000"/>
            <a:headEnd/>
            <a:tailEnd/>
          </a:ln>
        </p:spPr>
        <p:txBody>
          <a:bodyPr wrap="none" lIns="85597" tIns="42798" rIns="85597" bIns="42798">
            <a:prstTxWarp prst="textNoShape">
              <a:avLst/>
            </a:prstTxWarp>
            <a:spAutoFit/>
          </a:bodyPr>
          <a:lstStyle/>
          <a:p>
            <a:endParaRPr lang="en-US"/>
          </a:p>
        </p:txBody>
      </p:sp>
      <p:sp>
        <p:nvSpPr>
          <p:cNvPr id="140294" name="Text Box 19"/>
          <p:cNvSpPr txBox="1">
            <a:spLocks noChangeArrowheads="1"/>
          </p:cNvSpPr>
          <p:nvPr/>
        </p:nvSpPr>
        <p:spPr bwMode="auto">
          <a:xfrm>
            <a:off x="1505842" y="2574925"/>
            <a:ext cx="1647629" cy="640430"/>
          </a:xfrm>
          <a:prstGeom prst="rect">
            <a:avLst/>
          </a:prstGeom>
          <a:solidFill>
            <a:srgbClr val="FF00FF"/>
          </a:solidFill>
          <a:ln w="12700">
            <a:solidFill>
              <a:schemeClr val="tx1"/>
            </a:solidFill>
            <a:miter lim="800000"/>
            <a:headEnd/>
            <a:tailEnd/>
          </a:ln>
        </p:spPr>
        <p:txBody>
          <a:bodyPr wrap="none" lIns="85597" tIns="42798" rIns="85597" bIns="42798">
            <a:prstTxWarp prst="textNoShape">
              <a:avLst/>
            </a:prstTxWarp>
            <a:spAutoFit/>
          </a:bodyPr>
          <a:lstStyle/>
          <a:p>
            <a:pPr algn="ctr"/>
            <a:r>
              <a:rPr lang="en-US">
                <a:latin typeface="Helvetica" pitchFamily="-112" charset="0"/>
              </a:rPr>
              <a:t>140 MBar</a:t>
            </a:r>
          </a:p>
          <a:p>
            <a:pPr algn="ctr"/>
            <a:r>
              <a:rPr lang="en-US">
                <a:latin typeface="Helvetica" pitchFamily="-112" charset="0"/>
              </a:rPr>
              <a:t>at </a:t>
            </a:r>
            <a:r>
              <a:rPr lang="en-US" smtClean="0">
                <a:latin typeface="Helvetica" pitchFamily="-112" charset="0"/>
              </a:rPr>
              <a:t>T</a:t>
            </a:r>
            <a:r>
              <a:rPr lang="en-US" baseline="-25000" smtClean="0">
                <a:latin typeface="Helvetica" pitchFamily="-112" charset="0"/>
              </a:rPr>
              <a:t>r</a:t>
            </a:r>
            <a:r>
              <a:rPr lang="en-US" smtClean="0">
                <a:latin typeface="Helvetica" pitchFamily="-112" charset="0"/>
              </a:rPr>
              <a:t> </a:t>
            </a:r>
            <a:r>
              <a:rPr lang="en-US">
                <a:latin typeface="Helvetica" pitchFamily="-112" charset="0"/>
              </a:rPr>
              <a:t>= 300 eV</a:t>
            </a:r>
          </a:p>
        </p:txBody>
      </p:sp>
      <p:graphicFrame>
        <p:nvGraphicFramePr>
          <p:cNvPr id="140290" name="Object 2"/>
          <p:cNvGraphicFramePr>
            <a:graphicFrameLocks noChangeAspect="1"/>
          </p:cNvGraphicFramePr>
          <p:nvPr>
            <p:extLst>
              <p:ext uri="{D42A27DB-BD31-4B8C-83A1-F6EECF244321}">
                <p14:modId xmlns:p14="http://schemas.microsoft.com/office/powerpoint/2010/main" val="1189643057"/>
              </p:ext>
            </p:extLst>
          </p:nvPr>
        </p:nvGraphicFramePr>
        <p:xfrm>
          <a:off x="5102978" y="1758950"/>
          <a:ext cx="2703512" cy="752475"/>
        </p:xfrm>
        <a:graphic>
          <a:graphicData uri="http://schemas.openxmlformats.org/presentationml/2006/ole">
            <mc:AlternateContent xmlns:mc="http://schemas.openxmlformats.org/markup-compatibility/2006">
              <mc:Choice xmlns:v="urn:schemas-microsoft-com:vml" Requires="v">
                <p:oleObj spid="_x0000_s140771" name="Equation" r:id="rId4" imgW="2781300" imgH="774700" progId="Equation.3">
                  <p:embed/>
                </p:oleObj>
              </mc:Choice>
              <mc:Fallback>
                <p:oleObj name="Equation" r:id="rId4" imgW="2781300" imgH="774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2978" y="1758950"/>
                        <a:ext cx="2703512"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295" name="Text Box 36"/>
          <p:cNvSpPr txBox="1">
            <a:spLocks noChangeArrowheads="1"/>
          </p:cNvSpPr>
          <p:nvPr/>
        </p:nvSpPr>
        <p:spPr bwMode="auto">
          <a:xfrm>
            <a:off x="7903328" y="1911350"/>
            <a:ext cx="747712" cy="374650"/>
          </a:xfrm>
          <a:prstGeom prst="rect">
            <a:avLst/>
          </a:prstGeom>
          <a:noFill/>
          <a:ln w="12700">
            <a:noFill/>
            <a:miter lim="800000"/>
            <a:headEnd/>
            <a:tailEnd/>
          </a:ln>
        </p:spPr>
        <p:txBody>
          <a:bodyPr wrap="none" lIns="85597" tIns="42798" rIns="85597" bIns="42798">
            <a:prstTxWarp prst="textNoShape">
              <a:avLst/>
            </a:prstTxWarp>
            <a:spAutoFit/>
          </a:bodyPr>
          <a:lstStyle/>
          <a:p>
            <a:r>
              <a:rPr lang="en-US" sz="1900"/>
              <a:t>MBar</a:t>
            </a:r>
          </a:p>
        </p:txBody>
      </p:sp>
      <p:sp>
        <p:nvSpPr>
          <p:cNvPr id="140296" name="Line 12"/>
          <p:cNvSpPr>
            <a:spLocks noChangeShapeType="1"/>
          </p:cNvSpPr>
          <p:nvPr/>
        </p:nvSpPr>
        <p:spPr bwMode="auto">
          <a:xfrm>
            <a:off x="5948363" y="3602038"/>
            <a:ext cx="0" cy="178276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40297" name="Line 13"/>
          <p:cNvSpPr>
            <a:spLocks noChangeShapeType="1"/>
          </p:cNvSpPr>
          <p:nvPr/>
        </p:nvSpPr>
        <p:spPr bwMode="auto">
          <a:xfrm>
            <a:off x="7740650" y="3602038"/>
            <a:ext cx="0" cy="1782762"/>
          </a:xfrm>
          <a:prstGeom prst="line">
            <a:avLst/>
          </a:prstGeom>
          <a:no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40298" name="Oval 15"/>
          <p:cNvSpPr>
            <a:spLocks noChangeArrowheads="1"/>
          </p:cNvSpPr>
          <p:nvPr/>
        </p:nvSpPr>
        <p:spPr bwMode="auto">
          <a:xfrm>
            <a:off x="5953125" y="5205413"/>
            <a:ext cx="1782763" cy="357187"/>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40299" name="Rectangle 31"/>
          <p:cNvSpPr>
            <a:spLocks noChangeArrowheads="1"/>
          </p:cNvSpPr>
          <p:nvPr/>
        </p:nvSpPr>
        <p:spPr bwMode="auto">
          <a:xfrm>
            <a:off x="5956300" y="3608388"/>
            <a:ext cx="1781175" cy="1779587"/>
          </a:xfrm>
          <a:prstGeom prst="rect">
            <a:avLst/>
          </a:prstGeom>
          <a:gradFill rotWithShape="0">
            <a:gsLst>
              <a:gs pos="0">
                <a:srgbClr val="00FF00"/>
              </a:gs>
              <a:gs pos="50000">
                <a:srgbClr val="007600"/>
              </a:gs>
              <a:gs pos="100000">
                <a:srgbClr val="00FF00"/>
              </a:gs>
            </a:gsLst>
            <a:lin ang="0" scaled="1"/>
          </a:gradFill>
          <a:ln w="12700">
            <a:noFill/>
            <a:miter lim="800000"/>
            <a:headEnd/>
            <a:tailEnd/>
          </a:ln>
        </p:spPr>
        <p:txBody>
          <a:bodyPr wrap="none" lIns="85597" tIns="42798" rIns="85597" bIns="42798" anchor="ctr">
            <a:prstTxWarp prst="textNoShape">
              <a:avLst/>
            </a:prstTxWarp>
          </a:bodyPr>
          <a:lstStyle/>
          <a:p>
            <a:endParaRPr lang="en-US"/>
          </a:p>
        </p:txBody>
      </p:sp>
      <p:sp>
        <p:nvSpPr>
          <p:cNvPr id="140300" name="Oval 11"/>
          <p:cNvSpPr>
            <a:spLocks noChangeArrowheads="1"/>
          </p:cNvSpPr>
          <p:nvPr/>
        </p:nvSpPr>
        <p:spPr bwMode="auto">
          <a:xfrm>
            <a:off x="5953125" y="3422650"/>
            <a:ext cx="1782763" cy="357188"/>
          </a:xfrm>
          <a:prstGeom prst="ellipse">
            <a:avLst/>
          </a:prstGeom>
          <a:gradFill rotWithShape="0">
            <a:gsLst>
              <a:gs pos="0">
                <a:srgbClr val="00FF00"/>
              </a:gs>
              <a:gs pos="50000">
                <a:srgbClr val="007600"/>
              </a:gs>
              <a:gs pos="100000">
                <a:srgbClr val="00FF00"/>
              </a:gs>
            </a:gsLst>
            <a:lin ang="0" scaled="1"/>
          </a:gra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40301" name="Oval 14"/>
          <p:cNvSpPr>
            <a:spLocks noChangeArrowheads="1"/>
          </p:cNvSpPr>
          <p:nvPr/>
        </p:nvSpPr>
        <p:spPr bwMode="auto">
          <a:xfrm>
            <a:off x="6207125" y="3516313"/>
            <a:ext cx="1265238" cy="163512"/>
          </a:xfrm>
          <a:prstGeom prst="ellipse">
            <a:avLst/>
          </a:prstGeom>
          <a:solidFill>
            <a:schemeClr val="bg1"/>
          </a:solidFill>
          <a:ln w="12700">
            <a:solidFill>
              <a:schemeClr val="tx1"/>
            </a:solidFill>
            <a:round/>
            <a:headEnd/>
            <a:tailEnd/>
          </a:ln>
        </p:spPr>
        <p:txBody>
          <a:bodyPr wrap="none" lIns="85597" tIns="42798" rIns="85597" bIns="42798" anchor="ctr">
            <a:prstTxWarp prst="textNoShape">
              <a:avLst/>
            </a:prstTxWarp>
          </a:bodyPr>
          <a:lstStyle/>
          <a:p>
            <a:endParaRPr lang="en-US"/>
          </a:p>
        </p:txBody>
      </p:sp>
      <p:sp>
        <p:nvSpPr>
          <p:cNvPr id="140302" name="Line 37"/>
          <p:cNvSpPr>
            <a:spLocks noChangeShapeType="1"/>
          </p:cNvSpPr>
          <p:nvPr/>
        </p:nvSpPr>
        <p:spPr bwMode="auto">
          <a:xfrm flipH="1">
            <a:off x="5948363" y="4564063"/>
            <a:ext cx="900112" cy="0"/>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03" name="Text Box 38"/>
          <p:cNvSpPr txBox="1">
            <a:spLocks noChangeArrowheads="1"/>
          </p:cNvSpPr>
          <p:nvPr/>
        </p:nvSpPr>
        <p:spPr bwMode="auto">
          <a:xfrm>
            <a:off x="6305550" y="4635500"/>
            <a:ext cx="336550" cy="360363"/>
          </a:xfrm>
          <a:prstGeom prst="rect">
            <a:avLst/>
          </a:prstGeom>
          <a:noFill/>
          <a:ln w="12700">
            <a:noFill/>
            <a:miter lim="800000"/>
            <a:headEnd/>
            <a:tailEnd/>
          </a:ln>
        </p:spPr>
        <p:txBody>
          <a:bodyPr wrap="none" lIns="85597" tIns="42798" rIns="85597" bIns="42798">
            <a:prstTxWarp prst="textNoShape">
              <a:avLst/>
            </a:prstTxWarp>
            <a:spAutoFit/>
          </a:bodyPr>
          <a:lstStyle/>
          <a:p>
            <a:r>
              <a:rPr lang="en-US"/>
              <a:t>R</a:t>
            </a:r>
          </a:p>
        </p:txBody>
      </p:sp>
      <p:sp>
        <p:nvSpPr>
          <p:cNvPr id="140304" name="Line 39"/>
          <p:cNvSpPr>
            <a:spLocks noChangeShapeType="1"/>
          </p:cNvSpPr>
          <p:nvPr/>
        </p:nvSpPr>
        <p:spPr bwMode="auto">
          <a:xfrm flipV="1">
            <a:off x="5805488" y="3636963"/>
            <a:ext cx="0" cy="1711325"/>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05" name="Text Box 40"/>
          <p:cNvSpPr txBox="1">
            <a:spLocks noChangeArrowheads="1"/>
          </p:cNvSpPr>
          <p:nvPr/>
        </p:nvSpPr>
        <p:spPr bwMode="auto">
          <a:xfrm>
            <a:off x="4779963" y="4135438"/>
            <a:ext cx="882650" cy="909637"/>
          </a:xfrm>
          <a:prstGeom prst="rect">
            <a:avLst/>
          </a:prstGeom>
          <a:noFill/>
          <a:ln w="12700">
            <a:noFill/>
            <a:miter lim="800000"/>
            <a:headEnd/>
            <a:tailEnd/>
          </a:ln>
        </p:spPr>
        <p:txBody>
          <a:bodyPr wrap="none" lIns="85597" tIns="42798" rIns="85597" bIns="42798">
            <a:prstTxWarp prst="textNoShape">
              <a:avLst/>
            </a:prstTxWarp>
            <a:spAutoFit/>
          </a:bodyPr>
          <a:lstStyle/>
          <a:p>
            <a:r>
              <a:rPr lang="en-US"/>
              <a:t>Drive</a:t>
            </a:r>
          </a:p>
          <a:p>
            <a:r>
              <a:rPr lang="en-US"/>
              <a:t>current</a:t>
            </a:r>
          </a:p>
          <a:p>
            <a:r>
              <a:rPr lang="en-US"/>
              <a:t>I</a:t>
            </a:r>
          </a:p>
        </p:txBody>
      </p:sp>
      <p:sp>
        <p:nvSpPr>
          <p:cNvPr id="140306" name="Rectangle 41"/>
          <p:cNvSpPr>
            <a:spLocks noChangeArrowheads="1"/>
          </p:cNvSpPr>
          <p:nvPr/>
        </p:nvSpPr>
        <p:spPr bwMode="auto">
          <a:xfrm>
            <a:off x="5298220" y="2613025"/>
            <a:ext cx="2879849" cy="640430"/>
          </a:xfrm>
          <a:prstGeom prst="rect">
            <a:avLst/>
          </a:prstGeom>
          <a:solidFill>
            <a:srgbClr val="00FF00"/>
          </a:solidFill>
          <a:ln w="12700">
            <a:solidFill>
              <a:schemeClr val="tx1"/>
            </a:solidFill>
            <a:miter lim="800000"/>
            <a:headEnd/>
            <a:tailEnd/>
          </a:ln>
        </p:spPr>
        <p:txBody>
          <a:bodyPr wrap="none" lIns="85597" tIns="42798" rIns="85597" bIns="42798">
            <a:prstTxWarp prst="textNoShape">
              <a:avLst/>
            </a:prstTxWarp>
            <a:spAutoFit/>
          </a:bodyPr>
          <a:lstStyle/>
          <a:p>
            <a:pPr algn="ctr"/>
            <a:r>
              <a:rPr lang="en-US" smtClean="0">
                <a:latin typeface="Helvetica" pitchFamily="-112" charset="0"/>
              </a:rPr>
              <a:t>~458 </a:t>
            </a:r>
            <a:r>
              <a:rPr lang="en-US" dirty="0" err="1">
                <a:latin typeface="Helvetica" pitchFamily="-112" charset="0"/>
              </a:rPr>
              <a:t>MBar</a:t>
            </a:r>
            <a:r>
              <a:rPr lang="en-US" dirty="0">
                <a:latin typeface="Helvetica" pitchFamily="-112" charset="0"/>
              </a:rPr>
              <a:t> </a:t>
            </a:r>
          </a:p>
          <a:p>
            <a:pPr algn="ctr"/>
            <a:r>
              <a:rPr lang="en-US" dirty="0">
                <a:latin typeface="Helvetica" pitchFamily="-112" charset="0"/>
              </a:rPr>
              <a:t>at I </a:t>
            </a:r>
            <a:r>
              <a:rPr lang="en-US">
                <a:latin typeface="Helvetica" pitchFamily="-112" charset="0"/>
              </a:rPr>
              <a:t>= </a:t>
            </a:r>
            <a:r>
              <a:rPr lang="en-US" smtClean="0">
                <a:latin typeface="Helvetica" pitchFamily="-112" charset="0"/>
              </a:rPr>
              <a:t>27 MA</a:t>
            </a:r>
            <a:r>
              <a:rPr lang="en-US" dirty="0">
                <a:latin typeface="Helvetica" pitchFamily="-112" charset="0"/>
              </a:rPr>
              <a:t>, R </a:t>
            </a:r>
            <a:r>
              <a:rPr lang="en-US">
                <a:latin typeface="Helvetica" pitchFamily="-112" charset="0"/>
              </a:rPr>
              <a:t>= </a:t>
            </a:r>
            <a:r>
              <a:rPr lang="en-US" smtClean="0">
                <a:latin typeface="Helvetica" pitchFamily="-112" charset="0"/>
              </a:rPr>
              <a:t>0.05 cm</a:t>
            </a:r>
            <a:endParaRPr lang="en-US" dirty="0">
              <a:latin typeface="Helvetica" pitchFamily="-112" charset="0"/>
            </a:endParaRPr>
          </a:p>
        </p:txBody>
      </p:sp>
      <p:graphicFrame>
        <p:nvGraphicFramePr>
          <p:cNvPr id="140291" name="Object 3"/>
          <p:cNvGraphicFramePr>
            <a:graphicFrameLocks noChangeAspect="1"/>
          </p:cNvGraphicFramePr>
          <p:nvPr>
            <p:extLst>
              <p:ext uri="{D42A27DB-BD31-4B8C-83A1-F6EECF244321}">
                <p14:modId xmlns:p14="http://schemas.microsoft.com/office/powerpoint/2010/main" val="1630072035"/>
              </p:ext>
            </p:extLst>
          </p:nvPr>
        </p:nvGraphicFramePr>
        <p:xfrm>
          <a:off x="44450" y="1884363"/>
          <a:ext cx="3732213" cy="692150"/>
        </p:xfrm>
        <a:graphic>
          <a:graphicData uri="http://schemas.openxmlformats.org/presentationml/2006/ole">
            <mc:AlternateContent xmlns:mc="http://schemas.openxmlformats.org/markup-compatibility/2006">
              <mc:Choice xmlns:v="urn:schemas-microsoft-com:vml" Requires="v">
                <p:oleObj spid="_x0000_s140772" name="Equation" r:id="rId6" imgW="2413000" imgH="444500" progId="Equation.3">
                  <p:embed/>
                </p:oleObj>
              </mc:Choice>
              <mc:Fallback>
                <p:oleObj name="Equation" r:id="rId6" imgW="2413000" imgH="444500" progId="Equation.3">
                  <p:embed/>
                  <p:pic>
                    <p:nvPicPr>
                      <p:cNvPr id="0" name="Picture 3"/>
                      <p:cNvPicPr>
                        <a:picLocks noChangeAspect="1" noChangeArrowheads="1"/>
                      </p:cNvPicPr>
                      <p:nvPr/>
                    </p:nvPicPr>
                    <p:blipFill>
                      <a:blip r:embed="rId7"/>
                      <a:srcRect/>
                      <a:stretch>
                        <a:fillRect/>
                      </a:stretch>
                    </p:blipFill>
                    <p:spPr bwMode="auto">
                      <a:xfrm>
                        <a:off x="44450" y="1884363"/>
                        <a:ext cx="3732213" cy="692150"/>
                      </a:xfrm>
                      <a:prstGeom prst="rect">
                        <a:avLst/>
                      </a:prstGeom>
                      <a:noFill/>
                      <a:extLst/>
                    </p:spPr>
                  </p:pic>
                </p:oleObj>
              </mc:Fallback>
            </mc:AlternateContent>
          </a:graphicData>
        </a:graphic>
      </p:graphicFrame>
      <p:sp>
        <p:nvSpPr>
          <p:cNvPr id="140307" name="Text Box 45"/>
          <p:cNvSpPr txBox="1">
            <a:spLocks noChangeArrowheads="1"/>
          </p:cNvSpPr>
          <p:nvPr/>
        </p:nvSpPr>
        <p:spPr bwMode="auto">
          <a:xfrm>
            <a:off x="3764025" y="1994939"/>
            <a:ext cx="747712" cy="374650"/>
          </a:xfrm>
          <a:prstGeom prst="rect">
            <a:avLst/>
          </a:prstGeom>
          <a:noFill/>
          <a:ln w="12700">
            <a:noFill/>
            <a:miter lim="800000"/>
            <a:headEnd/>
            <a:tailEnd/>
          </a:ln>
        </p:spPr>
        <p:txBody>
          <a:bodyPr wrap="none" lIns="85597" tIns="42798" rIns="85597" bIns="42798">
            <a:prstTxWarp prst="textNoShape">
              <a:avLst/>
            </a:prstTxWarp>
            <a:spAutoFit/>
          </a:bodyPr>
          <a:lstStyle/>
          <a:p>
            <a:r>
              <a:rPr lang="en-US" sz="1900"/>
              <a:t>MBar</a:t>
            </a:r>
          </a:p>
        </p:txBody>
      </p:sp>
      <p:sp>
        <p:nvSpPr>
          <p:cNvPr id="140308" name="Text Box 46"/>
          <p:cNvSpPr txBox="1">
            <a:spLocks noChangeArrowheads="1"/>
          </p:cNvSpPr>
          <p:nvPr/>
        </p:nvSpPr>
        <p:spPr bwMode="auto">
          <a:xfrm>
            <a:off x="303213" y="1236663"/>
            <a:ext cx="3932237" cy="635000"/>
          </a:xfrm>
          <a:prstGeom prst="rect">
            <a:avLst/>
          </a:prstGeom>
          <a:noFill/>
          <a:ln w="12700">
            <a:noFill/>
            <a:miter lim="800000"/>
            <a:headEnd/>
            <a:tailEnd/>
          </a:ln>
        </p:spPr>
        <p:txBody>
          <a:bodyPr wrap="none" lIns="85597" tIns="42798" rIns="85597" bIns="42798">
            <a:prstTxWarp prst="textNoShape">
              <a:avLst/>
            </a:prstTxWarp>
            <a:spAutoFit/>
          </a:bodyPr>
          <a:lstStyle/>
          <a:p>
            <a:r>
              <a:rPr lang="en-US"/>
              <a:t>Radiation</a:t>
            </a:r>
            <a:r>
              <a:rPr lang="en-US" smtClean="0"/>
              <a:t>-driven spherical implosion</a:t>
            </a:r>
            <a:endParaRPr lang="en-US"/>
          </a:p>
          <a:p>
            <a:r>
              <a:rPr lang="en-US"/>
              <a:t>(spherical rocket</a:t>
            </a:r>
            <a:r>
              <a:rPr lang="en-US" smtClean="0"/>
              <a:t>), </a:t>
            </a:r>
            <a:r>
              <a:rPr lang="en-US" b="1" i="1" smtClean="0"/>
              <a:t>indirect drive</a:t>
            </a:r>
            <a:endParaRPr lang="en-US" i="1"/>
          </a:p>
        </p:txBody>
      </p:sp>
      <p:sp>
        <p:nvSpPr>
          <p:cNvPr id="140309" name="Text Box 47"/>
          <p:cNvSpPr txBox="1">
            <a:spLocks noChangeArrowheads="1"/>
          </p:cNvSpPr>
          <p:nvPr/>
        </p:nvSpPr>
        <p:spPr bwMode="auto">
          <a:xfrm>
            <a:off x="4637088" y="1173614"/>
            <a:ext cx="4342276" cy="640430"/>
          </a:xfrm>
          <a:prstGeom prst="rect">
            <a:avLst/>
          </a:prstGeom>
          <a:noFill/>
          <a:ln w="12700">
            <a:noFill/>
            <a:miter lim="800000"/>
            <a:headEnd/>
            <a:tailEnd/>
          </a:ln>
        </p:spPr>
        <p:txBody>
          <a:bodyPr wrap="none" lIns="85597" tIns="42798" rIns="85597" bIns="42798">
            <a:prstTxWarp prst="textNoShape">
              <a:avLst/>
            </a:prstTxWarp>
            <a:spAutoFit/>
          </a:bodyPr>
          <a:lstStyle/>
          <a:p>
            <a:r>
              <a:rPr lang="en-US"/>
              <a:t>Magnetically</a:t>
            </a:r>
            <a:r>
              <a:rPr lang="en-US" smtClean="0"/>
              <a:t>-driven cylindrical implosion,</a:t>
            </a:r>
          </a:p>
          <a:p>
            <a:r>
              <a:rPr lang="en-US" b="1" i="1" smtClean="0"/>
              <a:t>direct drive</a:t>
            </a:r>
            <a:endParaRPr lang="en-US" b="1" i="1"/>
          </a:p>
        </p:txBody>
      </p:sp>
      <p:grpSp>
        <p:nvGrpSpPr>
          <p:cNvPr id="140310" name="Group 43"/>
          <p:cNvGrpSpPr>
            <a:grpSpLocks/>
          </p:cNvGrpSpPr>
          <p:nvPr/>
        </p:nvGrpSpPr>
        <p:grpSpPr bwMode="auto">
          <a:xfrm>
            <a:off x="1527175" y="3835400"/>
            <a:ext cx="1712913" cy="1711325"/>
            <a:chOff x="720" y="1728"/>
            <a:chExt cx="1152" cy="1152"/>
          </a:xfrm>
        </p:grpSpPr>
        <p:sp>
          <p:nvSpPr>
            <p:cNvPr id="140317" name="Oval 17"/>
            <p:cNvSpPr>
              <a:spLocks noChangeArrowheads="1"/>
            </p:cNvSpPr>
            <p:nvPr/>
          </p:nvSpPr>
          <p:spPr bwMode="auto">
            <a:xfrm>
              <a:off x="720" y="1728"/>
              <a:ext cx="1152" cy="1152"/>
            </a:xfrm>
            <a:prstGeom prst="ellipse">
              <a:avLst/>
            </a:prstGeom>
            <a:gradFill rotWithShape="0">
              <a:gsLst>
                <a:gs pos="0">
                  <a:srgbClr val="FF00FF">
                    <a:alpha val="84000"/>
                  </a:srgbClr>
                </a:gs>
                <a:gs pos="100000">
                  <a:srgbClr val="820082">
                    <a:alpha val="75000"/>
                  </a:srgbClr>
                </a:gs>
              </a:gsLst>
              <a:path path="shape">
                <a:fillToRect l="50000" t="50000" r="50000" b="50000"/>
              </a:path>
            </a:gradFill>
            <a:ln w="12700">
              <a:solidFill>
                <a:schemeClr val="tx1"/>
              </a:solidFill>
              <a:round/>
              <a:headEnd/>
              <a:tailEnd/>
            </a:ln>
          </p:spPr>
          <p:txBody>
            <a:bodyPr wrap="none" anchor="ctr">
              <a:prstTxWarp prst="textNoShape">
                <a:avLst/>
              </a:prstTxWarp>
            </a:bodyPr>
            <a:lstStyle/>
            <a:p>
              <a:endParaRPr lang="en-US"/>
            </a:p>
          </p:txBody>
        </p:sp>
        <p:sp>
          <p:nvSpPr>
            <p:cNvPr id="140318" name="Oval 18"/>
            <p:cNvSpPr>
              <a:spLocks noChangeAspect="1" noChangeArrowheads="1"/>
            </p:cNvSpPr>
            <p:nvPr/>
          </p:nvSpPr>
          <p:spPr bwMode="auto">
            <a:xfrm>
              <a:off x="864" y="1872"/>
              <a:ext cx="864" cy="864"/>
            </a:xfrm>
            <a:prstGeom prst="ellipse">
              <a:avLst/>
            </a:prstGeom>
            <a:solidFill>
              <a:schemeClr val="bg1"/>
            </a:solidFill>
            <a:ln w="12700">
              <a:solidFill>
                <a:schemeClr val="tx1"/>
              </a:solidFill>
              <a:round/>
              <a:headEnd/>
              <a:tailEnd/>
            </a:ln>
          </p:spPr>
          <p:txBody>
            <a:bodyPr wrap="none" anchor="ctr">
              <a:prstTxWarp prst="textNoShape">
                <a:avLst/>
              </a:prstTxWarp>
            </a:bodyPr>
            <a:lstStyle/>
            <a:p>
              <a:endParaRPr lang="en-US"/>
            </a:p>
          </p:txBody>
        </p:sp>
      </p:grpSp>
      <p:sp>
        <p:nvSpPr>
          <p:cNvPr id="140311" name="Line 49"/>
          <p:cNvSpPr>
            <a:spLocks noChangeShapeType="1"/>
          </p:cNvSpPr>
          <p:nvPr/>
        </p:nvSpPr>
        <p:spPr bwMode="auto">
          <a:xfrm>
            <a:off x="1044575" y="4691063"/>
            <a:ext cx="412750" cy="0"/>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12" name="Line 50"/>
          <p:cNvSpPr>
            <a:spLocks noChangeShapeType="1"/>
          </p:cNvSpPr>
          <p:nvPr/>
        </p:nvSpPr>
        <p:spPr bwMode="auto">
          <a:xfrm flipH="1">
            <a:off x="3289300" y="4668838"/>
            <a:ext cx="420688" cy="0"/>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13" name="Line 51"/>
          <p:cNvSpPr>
            <a:spLocks noChangeShapeType="1"/>
          </p:cNvSpPr>
          <p:nvPr/>
        </p:nvSpPr>
        <p:spPr bwMode="auto">
          <a:xfrm rot="16200000" flipH="1">
            <a:off x="2166144" y="3545681"/>
            <a:ext cx="427038" cy="9525"/>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14" name="Line 52"/>
          <p:cNvSpPr>
            <a:spLocks noChangeShapeType="1"/>
          </p:cNvSpPr>
          <p:nvPr/>
        </p:nvSpPr>
        <p:spPr bwMode="auto">
          <a:xfrm rot="16200000" flipV="1">
            <a:off x="2190750" y="5748338"/>
            <a:ext cx="395287" cy="7938"/>
          </a:xfrm>
          <a:prstGeom prst="line">
            <a:avLst/>
          </a:prstGeom>
          <a:noFill/>
          <a:ln w="28575">
            <a:solidFill>
              <a:schemeClr val="tx1"/>
            </a:solidFill>
            <a:round/>
            <a:headEnd/>
            <a:tailEnd type="triangle" w="lg" len="lg"/>
          </a:ln>
        </p:spPr>
        <p:txBody>
          <a:bodyPr wrap="none" lIns="85597" tIns="42798" rIns="85597" bIns="42798" anchor="ctr">
            <a:prstTxWarp prst="textNoShape">
              <a:avLst/>
            </a:prstTxWarp>
          </a:bodyPr>
          <a:lstStyle/>
          <a:p>
            <a:endParaRPr lang="en-US"/>
          </a:p>
        </p:txBody>
      </p:sp>
      <p:sp>
        <p:nvSpPr>
          <p:cNvPr id="140315" name="Text Box 55"/>
          <p:cNvSpPr txBox="1">
            <a:spLocks noChangeArrowheads="1"/>
          </p:cNvSpPr>
          <p:nvPr/>
        </p:nvSpPr>
        <p:spPr bwMode="auto">
          <a:xfrm>
            <a:off x="260350" y="3416300"/>
            <a:ext cx="1905000" cy="909638"/>
          </a:xfrm>
          <a:prstGeom prst="rect">
            <a:avLst/>
          </a:prstGeom>
          <a:noFill/>
          <a:ln w="12700">
            <a:noFill/>
            <a:miter lim="800000"/>
            <a:headEnd/>
            <a:tailEnd/>
          </a:ln>
        </p:spPr>
        <p:txBody>
          <a:bodyPr lIns="85597" tIns="42798" rIns="85597" bIns="42798">
            <a:prstTxWarp prst="textNoShape">
              <a:avLst/>
            </a:prstTxWarp>
            <a:spAutoFit/>
          </a:bodyPr>
          <a:lstStyle/>
          <a:p>
            <a:r>
              <a:rPr lang="en-US"/>
              <a:t>X-ray drive temperature</a:t>
            </a:r>
          </a:p>
          <a:p>
            <a:r>
              <a:rPr lang="en-US"/>
              <a:t>T </a:t>
            </a:r>
          </a:p>
        </p:txBody>
      </p:sp>
      <p:sp>
        <p:nvSpPr>
          <p:cNvPr id="140316" name="Text Box 56"/>
          <p:cNvSpPr txBox="1">
            <a:spLocks noChangeArrowheads="1"/>
          </p:cNvSpPr>
          <p:nvPr/>
        </p:nvSpPr>
        <p:spPr bwMode="auto">
          <a:xfrm>
            <a:off x="105908" y="6201088"/>
            <a:ext cx="7218362" cy="360362"/>
          </a:xfrm>
          <a:prstGeom prst="rect">
            <a:avLst/>
          </a:prstGeom>
          <a:solidFill>
            <a:srgbClr val="FFFF00"/>
          </a:solidFill>
          <a:ln w="12700">
            <a:noFill/>
            <a:miter lim="800000"/>
            <a:headEnd/>
            <a:tailEnd/>
          </a:ln>
        </p:spPr>
        <p:txBody>
          <a:bodyPr wrap="none" lIns="85597" tIns="42798" rIns="85597" bIns="42798">
            <a:prstTxWarp prst="textNoShape">
              <a:avLst/>
            </a:prstTxWarp>
            <a:spAutoFit/>
          </a:bodyPr>
          <a:lstStyle/>
          <a:p>
            <a:r>
              <a:rPr lang="en-US"/>
              <a:t>Need fuel pressures of ~100s Gbar and fuel </a:t>
            </a:r>
            <a:r>
              <a:rPr lang="en-US">
                <a:latin typeface="Symbol" pitchFamily="-112" charset="2"/>
              </a:rPr>
              <a:t>r</a:t>
            </a:r>
            <a:r>
              <a:rPr lang="en-US"/>
              <a:t>r of ~1 g/cm</a:t>
            </a:r>
            <a:r>
              <a:rPr lang="en-US" baseline="30000"/>
              <a:t>2</a:t>
            </a:r>
            <a:r>
              <a:rPr lang="en-US"/>
              <a:t> for ignition</a:t>
            </a:r>
          </a:p>
        </p:txBody>
      </p:sp>
      <p:pic>
        <p:nvPicPr>
          <p:cNvPr id="2" name="Picture 1" descr="Screen Shot 2013-06-11 at 2.50.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4291" y="3783102"/>
            <a:ext cx="1249606" cy="1657359"/>
          </a:xfrm>
          <a:prstGeom prst="rect">
            <a:avLst/>
          </a:prstGeom>
        </p:spPr>
      </p:pic>
      <p:sp>
        <p:nvSpPr>
          <p:cNvPr id="34" name="Rectangle 41"/>
          <p:cNvSpPr>
            <a:spLocks noChangeArrowheads="1"/>
          </p:cNvSpPr>
          <p:nvPr/>
        </p:nvSpPr>
        <p:spPr bwMode="auto">
          <a:xfrm>
            <a:off x="5909391" y="5683820"/>
            <a:ext cx="1926275" cy="455764"/>
          </a:xfrm>
          <a:prstGeom prst="rect">
            <a:avLst/>
          </a:prstGeom>
          <a:solidFill>
            <a:srgbClr val="00FF00"/>
          </a:solidFill>
          <a:ln w="12700">
            <a:solidFill>
              <a:schemeClr val="tx1"/>
            </a:solidFill>
            <a:miter lim="800000"/>
            <a:headEnd/>
            <a:tailEnd/>
          </a:ln>
        </p:spPr>
        <p:txBody>
          <a:bodyPr wrap="none" lIns="85597" tIns="42798" rIns="85597" bIns="42798">
            <a:prstTxWarp prst="textNoShape">
              <a:avLst/>
            </a:prstTxWarp>
            <a:spAutoFit/>
          </a:bodyPr>
          <a:lstStyle/>
          <a:p>
            <a:pPr algn="ctr"/>
            <a:r>
              <a:rPr lang="en-US" sz="1200" smtClean="0">
                <a:latin typeface="Helvetica" pitchFamily="-112" charset="0"/>
              </a:rPr>
              <a:t>~2.26 GBar </a:t>
            </a:r>
            <a:endParaRPr lang="en-US" sz="1200" dirty="0">
              <a:latin typeface="Helvetica" pitchFamily="-112" charset="0"/>
            </a:endParaRPr>
          </a:p>
          <a:p>
            <a:pPr algn="ctr"/>
            <a:r>
              <a:rPr lang="en-US" sz="1200" dirty="0">
                <a:latin typeface="Helvetica" pitchFamily="-112" charset="0"/>
              </a:rPr>
              <a:t>at I </a:t>
            </a:r>
            <a:r>
              <a:rPr lang="en-US" sz="1200">
                <a:latin typeface="Helvetica" pitchFamily="-112" charset="0"/>
              </a:rPr>
              <a:t>= </a:t>
            </a:r>
            <a:r>
              <a:rPr lang="en-US" sz="1200" smtClean="0">
                <a:latin typeface="Helvetica" pitchFamily="-112" charset="0"/>
              </a:rPr>
              <a:t>60 MA</a:t>
            </a:r>
            <a:r>
              <a:rPr lang="en-US" sz="1200" dirty="0">
                <a:latin typeface="Helvetica" pitchFamily="-112" charset="0"/>
              </a:rPr>
              <a:t>, R </a:t>
            </a:r>
            <a:r>
              <a:rPr lang="en-US" sz="1200">
                <a:latin typeface="Helvetica" pitchFamily="-112" charset="0"/>
              </a:rPr>
              <a:t>= </a:t>
            </a:r>
            <a:r>
              <a:rPr lang="en-US" sz="1200" smtClean="0">
                <a:latin typeface="Helvetica" pitchFamily="-112" charset="0"/>
              </a:rPr>
              <a:t>0.05 cm</a:t>
            </a:r>
            <a:endParaRPr lang="en-US" sz="1200" dirty="0">
              <a:latin typeface="Helvetica" pitchFamily="-112"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kemp_heavy_ion_MT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133" y="1561884"/>
            <a:ext cx="3657600" cy="1479550"/>
          </a:xfrm>
          <a:prstGeom prst="rect">
            <a:avLst/>
          </a:prstGeom>
          <a:noFill/>
        </p:spPr>
      </p:pic>
      <p:pic>
        <p:nvPicPr>
          <p:cNvPr id="493571" name="Picture 3" descr="mag liner_ asm-t1"/>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107" y="3138074"/>
            <a:ext cx="909638" cy="1371600"/>
          </a:xfrm>
          <a:prstGeom prst="rect">
            <a:avLst/>
          </a:prstGeom>
          <a:noFill/>
          <a:ln w="9525">
            <a:noFill/>
            <a:miter lim="800000"/>
            <a:headEnd/>
            <a:tailEnd/>
          </a:ln>
        </p:spPr>
      </p:pic>
      <p:pic>
        <p:nvPicPr>
          <p:cNvPr id="4935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4508500"/>
            <a:ext cx="1905000" cy="1252538"/>
          </a:xfrm>
          <a:prstGeom prst="rect">
            <a:avLst/>
          </a:prstGeom>
          <a:noFill/>
          <a:ln w="12700">
            <a:noFill/>
            <a:miter lim="800000"/>
            <a:headEnd/>
            <a:tailEnd/>
          </a:ln>
          <a:effectLst/>
        </p:spPr>
      </p:pic>
      <p:sp>
        <p:nvSpPr>
          <p:cNvPr id="493574" name="Text Box 6"/>
          <p:cNvSpPr txBox="1">
            <a:spLocks noChangeArrowheads="1"/>
          </p:cNvSpPr>
          <p:nvPr/>
        </p:nvSpPr>
        <p:spPr bwMode="auto">
          <a:xfrm>
            <a:off x="1009333" y="1395196"/>
            <a:ext cx="1695450" cy="3048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Max Planck / ITEP</a:t>
            </a:r>
            <a:endParaRPr lang="en-US" sz="1800">
              <a:solidFill>
                <a:srgbClr val="336699"/>
              </a:solidFill>
            </a:endParaRPr>
          </a:p>
        </p:txBody>
      </p:sp>
      <p:pic>
        <p:nvPicPr>
          <p:cNvPr id="493575" name="Picture 7" descr="MTF_FR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1219200"/>
            <a:ext cx="2362200" cy="1681163"/>
          </a:xfrm>
          <a:prstGeom prst="rect">
            <a:avLst/>
          </a:prstGeom>
          <a:noFill/>
        </p:spPr>
      </p:pic>
      <p:sp>
        <p:nvSpPr>
          <p:cNvPr id="493576" name="Text Box 8"/>
          <p:cNvSpPr txBox="1">
            <a:spLocks noChangeArrowheads="1"/>
          </p:cNvSpPr>
          <p:nvPr/>
        </p:nvSpPr>
        <p:spPr bwMode="auto">
          <a:xfrm>
            <a:off x="4206875" y="1190625"/>
            <a:ext cx="3336925" cy="852488"/>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Los Alamos / Air Force Research Lab</a:t>
            </a:r>
          </a:p>
          <a:p>
            <a:pPr>
              <a:spcBef>
                <a:spcPct val="0"/>
              </a:spcBef>
            </a:pPr>
            <a:r>
              <a:rPr lang="en-US" sz="1200"/>
              <a:t>Field Reversed Configuration</a:t>
            </a:r>
          </a:p>
          <a:p>
            <a:pPr>
              <a:spcBef>
                <a:spcPct val="0"/>
              </a:spcBef>
            </a:pPr>
            <a:r>
              <a:rPr lang="en-US" sz="1200"/>
              <a:t>Shiva Star generator</a:t>
            </a:r>
          </a:p>
          <a:p>
            <a:pPr>
              <a:spcBef>
                <a:spcPct val="0"/>
              </a:spcBef>
            </a:pPr>
            <a:r>
              <a:rPr lang="en-US" sz="1200" b="0"/>
              <a:t>~20 </a:t>
            </a:r>
            <a:r>
              <a:rPr lang="en-US" sz="1200" b="0">
                <a:latin typeface="Symbol" charset="2"/>
                <a:sym typeface="Symbol" charset="2"/>
              </a:rPr>
              <a:t></a:t>
            </a:r>
            <a:r>
              <a:rPr lang="en-US" sz="1200" b="0"/>
              <a:t>s, 0.5 cm/</a:t>
            </a:r>
            <a:r>
              <a:rPr lang="en-US" sz="1200" b="0">
                <a:latin typeface="Symbol" charset="2"/>
                <a:sym typeface="Symbol" charset="2"/>
              </a:rPr>
              <a:t></a:t>
            </a:r>
            <a:r>
              <a:rPr lang="en-US" sz="1200" b="0"/>
              <a:t>s liner implosion</a:t>
            </a:r>
          </a:p>
        </p:txBody>
      </p:sp>
      <p:sp>
        <p:nvSpPr>
          <p:cNvPr id="493578" name="Text Box 10"/>
          <p:cNvSpPr txBox="1">
            <a:spLocks noChangeArrowheads="1"/>
          </p:cNvSpPr>
          <p:nvPr/>
        </p:nvSpPr>
        <p:spPr bwMode="auto">
          <a:xfrm>
            <a:off x="685800" y="3471195"/>
            <a:ext cx="1666875" cy="3048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400">
                <a:solidFill>
                  <a:srgbClr val="336699"/>
                </a:solidFill>
              </a:rPr>
              <a:t>U. Rochester LLE</a:t>
            </a:r>
            <a:endParaRPr lang="en-US" sz="1800">
              <a:solidFill>
                <a:srgbClr val="336699"/>
              </a:solidFill>
            </a:endParaRPr>
          </a:p>
        </p:txBody>
      </p:sp>
      <p:sp>
        <p:nvSpPr>
          <p:cNvPr id="493579" name="Text Box 11"/>
          <p:cNvSpPr txBox="1">
            <a:spLocks noChangeArrowheads="1"/>
          </p:cNvSpPr>
          <p:nvPr/>
        </p:nvSpPr>
        <p:spPr bwMode="auto">
          <a:xfrm>
            <a:off x="152400" y="5292058"/>
            <a:ext cx="3149600" cy="457200"/>
          </a:xfrm>
          <a:prstGeom prst="rect">
            <a:avLst/>
          </a:prstGeom>
          <a:noFill/>
          <a:ln w="12700">
            <a:noFill/>
            <a:miter lim="800000"/>
            <a:headEnd/>
            <a:tailEnd/>
          </a:ln>
          <a:effectLst/>
        </p:spPr>
        <p:txBody>
          <a:bodyPr wrap="none">
            <a:prstTxWarp prst="textNoShape">
              <a:avLst/>
            </a:prstTxWarp>
            <a:spAutoFit/>
          </a:bodyPr>
          <a:lstStyle/>
          <a:p>
            <a:pPr>
              <a:spcBef>
                <a:spcPct val="0"/>
              </a:spcBef>
            </a:pPr>
            <a:r>
              <a:rPr lang="en-US" sz="1200"/>
              <a:t>Direct drive laser implosion of cylinders</a:t>
            </a:r>
          </a:p>
          <a:p>
            <a:pPr>
              <a:spcBef>
                <a:spcPct val="0"/>
              </a:spcBef>
            </a:pPr>
            <a:r>
              <a:rPr lang="en-US" sz="1200" b="0"/>
              <a:t>-- shock pre-heating, high implosion velocity</a:t>
            </a:r>
          </a:p>
        </p:txBody>
      </p:sp>
      <p:sp>
        <p:nvSpPr>
          <p:cNvPr id="493580" name="Text Box 12"/>
          <p:cNvSpPr txBox="1">
            <a:spLocks noChangeArrowheads="1"/>
          </p:cNvSpPr>
          <p:nvPr/>
        </p:nvSpPr>
        <p:spPr bwMode="auto">
          <a:xfrm>
            <a:off x="4227027" y="3767866"/>
            <a:ext cx="4038600" cy="607859"/>
          </a:xfrm>
          <a:prstGeom prst="rect">
            <a:avLst/>
          </a:prstGeom>
          <a:noFill/>
          <a:ln w="12700">
            <a:noFill/>
            <a:miter lim="800000"/>
            <a:headEnd/>
            <a:tailEnd/>
          </a:ln>
          <a:effectLst/>
        </p:spPr>
        <p:txBody>
          <a:bodyPr>
            <a:prstTxWarp prst="textNoShape">
              <a:avLst/>
            </a:prstTxWarp>
            <a:spAutoFit/>
          </a:bodyPr>
          <a:lstStyle/>
          <a:p>
            <a:pPr>
              <a:spcBef>
                <a:spcPct val="50000"/>
              </a:spcBef>
            </a:pPr>
            <a:r>
              <a:rPr lang="en-US" sz="1400" dirty="0">
                <a:solidFill>
                  <a:srgbClr val="336699"/>
                </a:solidFill>
              </a:rPr>
              <a:t>Sandia National Laboratories</a:t>
            </a:r>
          </a:p>
          <a:p>
            <a:pPr>
              <a:spcBef>
                <a:spcPct val="50000"/>
              </a:spcBef>
            </a:pPr>
            <a:r>
              <a:rPr lang="en-US" sz="1300" dirty="0"/>
              <a:t>Magnetized Liner </a:t>
            </a:r>
            <a:r>
              <a:rPr lang="en-US" sz="1300"/>
              <a:t>Inertial </a:t>
            </a:r>
            <a:r>
              <a:rPr lang="en-US" sz="1300" smtClean="0"/>
              <a:t>Fusion (MagLIF)</a:t>
            </a:r>
            <a:endParaRPr lang="en-US" sz="1800" dirty="0"/>
          </a:p>
        </p:txBody>
      </p:sp>
      <p:sp>
        <p:nvSpPr>
          <p:cNvPr id="493581" name="Text Box 13"/>
          <p:cNvSpPr txBox="1">
            <a:spLocks noChangeArrowheads="1"/>
          </p:cNvSpPr>
          <p:nvPr/>
        </p:nvSpPr>
        <p:spPr bwMode="auto">
          <a:xfrm>
            <a:off x="399733" y="2995396"/>
            <a:ext cx="3505200" cy="338554"/>
          </a:xfrm>
          <a:prstGeom prst="rect">
            <a:avLst/>
          </a:prstGeom>
          <a:noFill/>
          <a:ln w="12700">
            <a:noFill/>
            <a:miter lim="800000"/>
            <a:headEnd/>
            <a:tailEnd/>
          </a:ln>
          <a:effectLst/>
        </p:spPr>
        <p:txBody>
          <a:bodyPr>
            <a:prstTxWarp prst="textNoShape">
              <a:avLst/>
            </a:prstTxWarp>
            <a:spAutoFit/>
          </a:bodyPr>
          <a:lstStyle/>
          <a:p>
            <a:r>
              <a:rPr lang="en-US" sz="800" b="0" dirty="0" err="1"/>
              <a:t>Basko</a:t>
            </a:r>
            <a:r>
              <a:rPr lang="en-US" sz="800" b="0" dirty="0"/>
              <a:t>, Kemp, Meyer-</a:t>
            </a:r>
            <a:r>
              <a:rPr lang="en-US" sz="800" b="0" dirty="0" err="1"/>
              <a:t>ter-Vehn</a:t>
            </a:r>
            <a:r>
              <a:rPr lang="en-US" sz="800" b="0" dirty="0"/>
              <a:t>, </a:t>
            </a:r>
            <a:r>
              <a:rPr lang="en-US" sz="800" b="0" i="1" dirty="0" err="1"/>
              <a:t>Nucl</a:t>
            </a:r>
            <a:r>
              <a:rPr lang="en-US" sz="800" b="0" i="1" dirty="0"/>
              <a:t>. Fusion</a:t>
            </a:r>
            <a:r>
              <a:rPr lang="en-US" sz="800" b="0" dirty="0"/>
              <a:t> </a:t>
            </a:r>
            <a:r>
              <a:rPr lang="en-US" sz="800" dirty="0"/>
              <a:t>40</a:t>
            </a:r>
            <a:r>
              <a:rPr lang="en-US" sz="800" b="0" dirty="0"/>
              <a:t>, 59 (2000)</a:t>
            </a:r>
          </a:p>
          <a:p>
            <a:r>
              <a:rPr lang="en-US" sz="800" b="0" dirty="0"/>
              <a:t>Kemp, </a:t>
            </a:r>
            <a:r>
              <a:rPr lang="en-US" sz="800" b="0" dirty="0" err="1"/>
              <a:t>Basko</a:t>
            </a:r>
            <a:r>
              <a:rPr lang="en-US" sz="800" b="0" dirty="0"/>
              <a:t>, Meyer-</a:t>
            </a:r>
            <a:r>
              <a:rPr lang="en-US" sz="800" b="0" dirty="0" err="1"/>
              <a:t>ter-Vehn</a:t>
            </a:r>
            <a:r>
              <a:rPr lang="en-US" sz="800" b="0" dirty="0"/>
              <a:t>, </a:t>
            </a:r>
            <a:r>
              <a:rPr lang="en-US" sz="800" b="0" i="1" dirty="0" err="1"/>
              <a:t>Nucl</a:t>
            </a:r>
            <a:r>
              <a:rPr lang="en-US" sz="800" b="0" i="1" dirty="0"/>
              <a:t>. Fusion</a:t>
            </a:r>
            <a:r>
              <a:rPr lang="en-US" sz="800" b="0" dirty="0"/>
              <a:t> </a:t>
            </a:r>
            <a:r>
              <a:rPr lang="en-US" sz="800" dirty="0"/>
              <a:t>43</a:t>
            </a:r>
            <a:r>
              <a:rPr lang="en-US" sz="800" b="0" dirty="0"/>
              <a:t>, 16 (2003)</a:t>
            </a:r>
          </a:p>
        </p:txBody>
      </p:sp>
      <p:sp>
        <p:nvSpPr>
          <p:cNvPr id="493582" name="Text Box 14"/>
          <p:cNvSpPr txBox="1">
            <a:spLocks noChangeArrowheads="1"/>
          </p:cNvSpPr>
          <p:nvPr/>
        </p:nvSpPr>
        <p:spPr bwMode="auto">
          <a:xfrm>
            <a:off x="533400" y="5801645"/>
            <a:ext cx="3505200" cy="707886"/>
          </a:xfrm>
          <a:prstGeom prst="rect">
            <a:avLst/>
          </a:prstGeom>
          <a:noFill/>
          <a:ln w="12700">
            <a:noFill/>
            <a:miter lim="800000"/>
            <a:headEnd/>
            <a:tailEnd/>
          </a:ln>
          <a:effectLst/>
        </p:spPr>
        <p:txBody>
          <a:bodyPr>
            <a:prstTxWarp prst="textNoShape">
              <a:avLst/>
            </a:prstTxWarp>
            <a:spAutoFit/>
          </a:bodyPr>
          <a:lstStyle/>
          <a:p>
            <a:r>
              <a:rPr lang="en-US" sz="800" b="0" dirty="0" err="1"/>
              <a:t>Gotchev</a:t>
            </a:r>
            <a:r>
              <a:rPr lang="en-US" sz="800" b="0" dirty="0"/>
              <a:t> </a:t>
            </a:r>
            <a:r>
              <a:rPr lang="en-US" sz="800" b="0" i="1" dirty="0"/>
              <a:t>et al.</a:t>
            </a:r>
            <a:r>
              <a:rPr lang="en-US" sz="800" b="0" dirty="0"/>
              <a:t>, </a:t>
            </a:r>
            <a:r>
              <a:rPr lang="en-US" sz="800" b="0" i="1" dirty="0"/>
              <a:t>Bull. Am. Phys. Soc. </a:t>
            </a:r>
            <a:r>
              <a:rPr lang="en-US" sz="800" dirty="0"/>
              <a:t>52</a:t>
            </a:r>
            <a:r>
              <a:rPr lang="en-US" sz="800" b="0" dirty="0"/>
              <a:t>, 250 (2007)</a:t>
            </a:r>
          </a:p>
          <a:p>
            <a:r>
              <a:rPr lang="en-US" sz="800" b="0" dirty="0" err="1"/>
              <a:t>Gotchev</a:t>
            </a:r>
            <a:r>
              <a:rPr lang="en-US" sz="800" b="0" dirty="0"/>
              <a:t> </a:t>
            </a:r>
            <a:r>
              <a:rPr lang="en-US" sz="800" b="0" i="1" dirty="0"/>
              <a:t>et al.</a:t>
            </a:r>
            <a:r>
              <a:rPr lang="en-US" sz="800" b="0" dirty="0"/>
              <a:t>, </a:t>
            </a:r>
            <a:r>
              <a:rPr lang="en-US" sz="800" b="0" i="1" dirty="0"/>
              <a:t>Rev. Sci. Instr.</a:t>
            </a:r>
            <a:r>
              <a:rPr lang="en-US" sz="800" b="0" dirty="0"/>
              <a:t> </a:t>
            </a:r>
            <a:r>
              <a:rPr lang="en-US" sz="800" dirty="0"/>
              <a:t>80</a:t>
            </a:r>
            <a:r>
              <a:rPr lang="en-US" sz="800" b="0" dirty="0"/>
              <a:t>, 043504 (2009</a:t>
            </a:r>
            <a:r>
              <a:rPr lang="en-US" sz="800" b="0" dirty="0" smtClean="0"/>
              <a:t>)</a:t>
            </a:r>
          </a:p>
          <a:p>
            <a:r>
              <a:rPr lang="en-US" sz="800" b="0" dirty="0" err="1" smtClean="0"/>
              <a:t>Gotchev</a:t>
            </a:r>
            <a:r>
              <a:rPr lang="en-US" sz="800" b="0" dirty="0" smtClean="0"/>
              <a:t> </a:t>
            </a:r>
            <a:r>
              <a:rPr lang="en-US" sz="800" b="0" i="1" dirty="0" smtClean="0"/>
              <a:t>et al.</a:t>
            </a:r>
            <a:r>
              <a:rPr lang="en-US" sz="800" b="0" dirty="0" smtClean="0"/>
              <a:t>, Phys. Rev. </a:t>
            </a:r>
            <a:r>
              <a:rPr lang="en-US" sz="800" b="0" dirty="0" err="1" smtClean="0"/>
              <a:t>Lett</a:t>
            </a:r>
            <a:r>
              <a:rPr lang="en-US" sz="800" b="0" dirty="0" smtClean="0"/>
              <a:t>. </a:t>
            </a:r>
            <a:r>
              <a:rPr lang="en-US" sz="800" dirty="0" smtClean="0"/>
              <a:t>103</a:t>
            </a:r>
            <a:r>
              <a:rPr lang="en-US" sz="800" b="0" dirty="0" smtClean="0"/>
              <a:t>, 215004 (2009)</a:t>
            </a:r>
          </a:p>
          <a:p>
            <a:r>
              <a:rPr lang="en-US" sz="800" b="0" dirty="0" err="1" smtClean="0"/>
              <a:t>Knauer</a:t>
            </a:r>
            <a:r>
              <a:rPr lang="en-US" sz="800" b="0" dirty="0" smtClean="0"/>
              <a:t> </a:t>
            </a:r>
            <a:r>
              <a:rPr lang="en-US" sz="800" b="0" i="1" dirty="0" smtClean="0"/>
              <a:t>et al.</a:t>
            </a:r>
            <a:r>
              <a:rPr lang="en-US" sz="800" b="0" dirty="0" smtClean="0"/>
              <a:t>, </a:t>
            </a:r>
            <a:r>
              <a:rPr lang="en-US" sz="800" b="0" i="1" dirty="0" smtClean="0"/>
              <a:t>Phys. Plasmas</a:t>
            </a:r>
            <a:r>
              <a:rPr lang="en-US" sz="800" b="0" dirty="0" smtClean="0"/>
              <a:t>  </a:t>
            </a:r>
            <a:r>
              <a:rPr lang="en-US" sz="800" dirty="0" smtClean="0"/>
              <a:t>17</a:t>
            </a:r>
            <a:r>
              <a:rPr lang="en-US" sz="800" b="0" dirty="0" smtClean="0"/>
              <a:t>, 056318 (2010)</a:t>
            </a:r>
          </a:p>
          <a:p>
            <a:endParaRPr lang="en-US" sz="800" b="0" dirty="0"/>
          </a:p>
        </p:txBody>
      </p:sp>
      <p:sp>
        <p:nvSpPr>
          <p:cNvPr id="493583" name="Text Box 15"/>
          <p:cNvSpPr txBox="1">
            <a:spLocks noChangeArrowheads="1"/>
          </p:cNvSpPr>
          <p:nvPr/>
        </p:nvSpPr>
        <p:spPr bwMode="auto">
          <a:xfrm>
            <a:off x="4222750" y="2133600"/>
            <a:ext cx="2057400" cy="584776"/>
          </a:xfrm>
          <a:prstGeom prst="rect">
            <a:avLst/>
          </a:prstGeom>
          <a:noFill/>
          <a:ln w="12700">
            <a:noFill/>
            <a:miter lim="800000"/>
            <a:headEnd/>
            <a:tailEnd/>
          </a:ln>
          <a:effectLst/>
        </p:spPr>
        <p:txBody>
          <a:bodyPr>
            <a:prstTxWarp prst="textNoShape">
              <a:avLst/>
            </a:prstTxWarp>
            <a:spAutoFit/>
          </a:bodyPr>
          <a:lstStyle/>
          <a:p>
            <a:r>
              <a:rPr lang="en-US" sz="800" b="0"/>
              <a:t>Taccetti, </a:t>
            </a:r>
            <a:r>
              <a:rPr lang="en-US" altLang="ja-JP" sz="800" b="0">
                <a:ea typeface="ＭＳ Ｐゴシック" charset="-128"/>
                <a:cs typeface="ＭＳ Ｐゴシック" charset="-128"/>
              </a:rPr>
              <a:t>Intrator, Wurden </a:t>
            </a:r>
            <a:r>
              <a:rPr lang="en-US" altLang="ja-JP" sz="800" b="0" i="1">
                <a:ea typeface="ＭＳ Ｐゴシック" charset="-128"/>
                <a:cs typeface="ＭＳ Ｐゴシック" charset="-128"/>
              </a:rPr>
              <a:t>et al., Rev. Sci, Instr. </a:t>
            </a:r>
            <a:r>
              <a:rPr lang="en-US" altLang="ja-JP" sz="800">
                <a:ea typeface="ＭＳ Ｐゴシック" charset="-128"/>
                <a:cs typeface="ＭＳ Ｐゴシック" charset="-128"/>
              </a:rPr>
              <a:t>74</a:t>
            </a:r>
            <a:r>
              <a:rPr lang="en-US" altLang="ja-JP" sz="800" b="0">
                <a:ea typeface="ＭＳ Ｐゴシック" charset="-128"/>
                <a:cs typeface="ＭＳ Ｐゴシック" charset="-128"/>
              </a:rPr>
              <a:t>, 4314 (2003)</a:t>
            </a:r>
            <a:endParaRPr lang="en-US" sz="800" b="0"/>
          </a:p>
          <a:p>
            <a:r>
              <a:rPr lang="en-US" sz="800" b="0"/>
              <a:t>Degnan </a:t>
            </a:r>
            <a:r>
              <a:rPr lang="en-US" sz="800" b="0" i="1"/>
              <a:t>et al.</a:t>
            </a:r>
            <a:r>
              <a:rPr lang="en-US" sz="800" b="0"/>
              <a:t>, </a:t>
            </a:r>
            <a:r>
              <a:rPr lang="en-US" sz="800" b="0" i="1"/>
              <a:t>IEEE Trans. Plas. Sci.</a:t>
            </a:r>
            <a:r>
              <a:rPr lang="en-US" sz="800" b="0"/>
              <a:t> </a:t>
            </a:r>
            <a:r>
              <a:rPr lang="en-US" sz="800"/>
              <a:t>36</a:t>
            </a:r>
            <a:r>
              <a:rPr lang="en-US" sz="800" b="0"/>
              <a:t>, 80 (2008)</a:t>
            </a:r>
          </a:p>
        </p:txBody>
      </p:sp>
      <p:pic>
        <p:nvPicPr>
          <p:cNvPr id="493584" name="Picture 16" descr="Hibay"/>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4518025"/>
            <a:ext cx="1905000" cy="1244600"/>
          </a:xfrm>
          <a:prstGeom prst="rect">
            <a:avLst/>
          </a:prstGeom>
          <a:noFill/>
          <a:ln w="9525">
            <a:noFill/>
            <a:miter lim="800000"/>
            <a:headEnd/>
            <a:tailEnd/>
          </a:ln>
        </p:spPr>
      </p:pic>
      <p:pic>
        <p:nvPicPr>
          <p:cNvPr id="493586" name="Picture 18" descr="Gotchev_figure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3852195"/>
            <a:ext cx="1752600" cy="1330325"/>
          </a:xfrm>
          <a:prstGeom prst="rect">
            <a:avLst/>
          </a:prstGeom>
          <a:noFill/>
        </p:spPr>
      </p:pic>
      <p:pic>
        <p:nvPicPr>
          <p:cNvPr id="493587" name="Picture 19" descr="Gotchev_figure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33600" y="3852195"/>
            <a:ext cx="1636713" cy="1268413"/>
          </a:xfrm>
          <a:prstGeom prst="rect">
            <a:avLst/>
          </a:prstGeom>
          <a:noFill/>
        </p:spPr>
      </p:pic>
      <p:sp>
        <p:nvSpPr>
          <p:cNvPr id="493588" name="Text Box 20"/>
          <p:cNvSpPr txBox="1">
            <a:spLocks noChangeArrowheads="1"/>
          </p:cNvSpPr>
          <p:nvPr/>
        </p:nvSpPr>
        <p:spPr bwMode="auto">
          <a:xfrm>
            <a:off x="8255907" y="3290474"/>
            <a:ext cx="320675" cy="244475"/>
          </a:xfrm>
          <a:prstGeom prst="rect">
            <a:avLst/>
          </a:prstGeom>
          <a:noFill/>
          <a:ln w="12700">
            <a:noFill/>
            <a:miter lim="800000"/>
            <a:headEnd/>
            <a:tailEnd/>
          </a:ln>
          <a:effectLst/>
        </p:spPr>
        <p:txBody>
          <a:bodyPr>
            <a:prstTxWarp prst="textNoShape">
              <a:avLst/>
            </a:prstTxWarp>
            <a:spAutoFit/>
          </a:bodyPr>
          <a:lstStyle/>
          <a:p>
            <a:r>
              <a:rPr lang="en-US" sz="1000" b="0"/>
              <a:t>B</a:t>
            </a:r>
            <a:r>
              <a:rPr lang="en-US" sz="1000" b="0" baseline="-25000"/>
              <a:t>z</a:t>
            </a:r>
            <a:endParaRPr lang="en-US" b="0"/>
          </a:p>
        </p:txBody>
      </p:sp>
      <p:sp>
        <p:nvSpPr>
          <p:cNvPr id="493591" name="Text Box 23"/>
          <p:cNvSpPr txBox="1">
            <a:spLocks noChangeArrowheads="1"/>
          </p:cNvSpPr>
          <p:nvPr/>
        </p:nvSpPr>
        <p:spPr bwMode="auto">
          <a:xfrm>
            <a:off x="5894388" y="4495800"/>
            <a:ext cx="277812" cy="274638"/>
          </a:xfrm>
          <a:prstGeom prst="rect">
            <a:avLst/>
          </a:prstGeom>
          <a:noFill/>
          <a:ln w="12700">
            <a:noFill/>
            <a:miter lim="800000"/>
            <a:headEnd/>
            <a:tailEnd/>
          </a:ln>
          <a:effectLst/>
        </p:spPr>
        <p:txBody>
          <a:bodyPr wrap="none">
            <a:prstTxWarp prst="textNoShape">
              <a:avLst/>
            </a:prstTxWarp>
            <a:spAutoFit/>
          </a:bodyPr>
          <a:lstStyle/>
          <a:p>
            <a:r>
              <a:rPr lang="en-US" sz="1200">
                <a:solidFill>
                  <a:schemeClr val="bg1"/>
                </a:solidFill>
              </a:rPr>
              <a:t>Z</a:t>
            </a:r>
            <a:endParaRPr lang="en-US">
              <a:solidFill>
                <a:schemeClr val="bg1"/>
              </a:solidFill>
            </a:endParaRPr>
          </a:p>
        </p:txBody>
      </p:sp>
      <p:sp>
        <p:nvSpPr>
          <p:cNvPr id="493592" name="Text Box 24"/>
          <p:cNvSpPr txBox="1">
            <a:spLocks noChangeArrowheads="1"/>
          </p:cNvSpPr>
          <p:nvPr/>
        </p:nvSpPr>
        <p:spPr bwMode="auto">
          <a:xfrm>
            <a:off x="6477000" y="5410200"/>
            <a:ext cx="296863" cy="182563"/>
          </a:xfrm>
          <a:prstGeom prst="rect">
            <a:avLst/>
          </a:prstGeom>
          <a:solidFill>
            <a:schemeClr val="bg1">
              <a:alpha val="70000"/>
            </a:schemeClr>
          </a:solidFill>
          <a:ln w="12700">
            <a:noFill/>
            <a:miter lim="800000"/>
            <a:headEnd/>
            <a:tailEnd/>
          </a:ln>
          <a:effectLst/>
        </p:spPr>
        <p:txBody>
          <a:bodyPr wrap="none" lIns="0" tIns="0" rIns="0" bIns="0">
            <a:prstTxWarp prst="textNoShape">
              <a:avLst/>
            </a:prstTxWarp>
            <a:spAutoFit/>
          </a:bodyPr>
          <a:lstStyle/>
          <a:p>
            <a:r>
              <a:rPr lang="en-US" sz="1200">
                <a:solidFill>
                  <a:srgbClr val="336699"/>
                </a:solidFill>
              </a:rPr>
              <a:t>ZBL</a:t>
            </a:r>
            <a:endParaRPr lang="en-US">
              <a:solidFill>
                <a:srgbClr val="336699"/>
              </a:solidFill>
            </a:endParaRPr>
          </a:p>
        </p:txBody>
      </p:sp>
      <p:sp>
        <p:nvSpPr>
          <p:cNvPr id="493593" name="Text Box 25"/>
          <p:cNvSpPr txBox="1">
            <a:spLocks noChangeArrowheads="1"/>
          </p:cNvSpPr>
          <p:nvPr/>
        </p:nvSpPr>
        <p:spPr bwMode="auto">
          <a:xfrm>
            <a:off x="7417707" y="3290474"/>
            <a:ext cx="460375" cy="244475"/>
          </a:xfrm>
          <a:prstGeom prst="rect">
            <a:avLst/>
          </a:prstGeom>
          <a:noFill/>
          <a:ln w="12700">
            <a:noFill/>
            <a:miter lim="800000"/>
            <a:headEnd/>
            <a:tailEnd/>
          </a:ln>
          <a:effectLst/>
        </p:spPr>
        <p:txBody>
          <a:bodyPr>
            <a:prstTxWarp prst="textNoShape">
              <a:avLst/>
            </a:prstTxWarp>
            <a:spAutoFit/>
          </a:bodyPr>
          <a:lstStyle/>
          <a:p>
            <a:r>
              <a:rPr lang="en-US" sz="1000" b="0"/>
              <a:t>liner</a:t>
            </a:r>
            <a:endParaRPr lang="en-US"/>
          </a:p>
        </p:txBody>
      </p:sp>
      <p:sp>
        <p:nvSpPr>
          <p:cNvPr id="493594" name="Line 26"/>
          <p:cNvSpPr>
            <a:spLocks noChangeShapeType="1"/>
          </p:cNvSpPr>
          <p:nvPr/>
        </p:nvSpPr>
        <p:spPr bwMode="auto">
          <a:xfrm flipV="1">
            <a:off x="8389257" y="3715924"/>
            <a:ext cx="80963" cy="644525"/>
          </a:xfrm>
          <a:prstGeom prst="line">
            <a:avLst/>
          </a:prstGeom>
          <a:noFill/>
          <a:ln w="12700">
            <a:solidFill>
              <a:srgbClr val="0000FF"/>
            </a:solidFill>
            <a:round/>
            <a:headEnd/>
            <a:tailEnd type="triangle" w="med" len="med"/>
          </a:ln>
          <a:effectLst/>
        </p:spPr>
        <p:txBody>
          <a:bodyPr wrap="none" anchor="ctr">
            <a:prstTxWarp prst="textNoShape">
              <a:avLst/>
            </a:prstTxWarp>
            <a:spAutoFit/>
          </a:bodyPr>
          <a:lstStyle/>
          <a:p>
            <a:endParaRPr lang="en-US"/>
          </a:p>
        </p:txBody>
      </p:sp>
      <p:sp>
        <p:nvSpPr>
          <p:cNvPr id="493595" name="Text Box 27"/>
          <p:cNvSpPr txBox="1">
            <a:spLocks noChangeArrowheads="1"/>
          </p:cNvSpPr>
          <p:nvPr/>
        </p:nvSpPr>
        <p:spPr bwMode="auto">
          <a:xfrm rot="-4962786">
            <a:off x="8171770" y="3968336"/>
            <a:ext cx="685800" cy="244475"/>
          </a:xfrm>
          <a:prstGeom prst="rect">
            <a:avLst/>
          </a:prstGeom>
          <a:noFill/>
          <a:ln w="12700">
            <a:noFill/>
            <a:miter lim="800000"/>
            <a:headEnd/>
            <a:tailEnd/>
          </a:ln>
          <a:effectLst/>
        </p:spPr>
        <p:txBody>
          <a:bodyPr>
            <a:prstTxWarp prst="textNoShape">
              <a:avLst/>
            </a:prstTxWarp>
            <a:spAutoFit/>
          </a:bodyPr>
          <a:lstStyle/>
          <a:p>
            <a:r>
              <a:rPr lang="en-US" sz="1000" b="0"/>
              <a:t>current</a:t>
            </a:r>
            <a:endParaRPr lang="en-US" b="0"/>
          </a:p>
        </p:txBody>
      </p:sp>
      <p:sp>
        <p:nvSpPr>
          <p:cNvPr id="493596" name="Line 28"/>
          <p:cNvSpPr>
            <a:spLocks noChangeShapeType="1"/>
          </p:cNvSpPr>
          <p:nvPr/>
        </p:nvSpPr>
        <p:spPr bwMode="auto">
          <a:xfrm>
            <a:off x="7633607" y="3476212"/>
            <a:ext cx="142875" cy="104775"/>
          </a:xfrm>
          <a:prstGeom prst="line">
            <a:avLst/>
          </a:prstGeom>
          <a:noFill/>
          <a:ln w="9525">
            <a:solidFill>
              <a:schemeClr val="tx1"/>
            </a:solidFill>
            <a:round/>
            <a:headEnd/>
            <a:tailEnd type="oval" w="sm" len="sm"/>
          </a:ln>
          <a:effectLst/>
        </p:spPr>
        <p:txBody>
          <a:bodyPr anchor="ctr">
            <a:prstTxWarp prst="textNoShape">
              <a:avLst/>
            </a:prstTxWarp>
            <a:spAutoFit/>
          </a:bodyPr>
          <a:lstStyle/>
          <a:p>
            <a:endParaRPr lang="en-US"/>
          </a:p>
        </p:txBody>
      </p:sp>
      <p:sp>
        <p:nvSpPr>
          <p:cNvPr id="29" name="TextBox 28"/>
          <p:cNvSpPr txBox="1"/>
          <p:nvPr/>
        </p:nvSpPr>
        <p:spPr>
          <a:xfrm>
            <a:off x="1865671" y="113167"/>
            <a:ext cx="7008081" cy="830997"/>
          </a:xfrm>
          <a:prstGeom prst="rect">
            <a:avLst/>
          </a:prstGeom>
          <a:noFill/>
        </p:spPr>
        <p:txBody>
          <a:bodyPr wrap="square" rtlCol="0">
            <a:spAutoFit/>
          </a:bodyPr>
          <a:lstStyle/>
          <a:p>
            <a:pPr algn="r"/>
            <a:r>
              <a:rPr lang="en-US" sz="2400" dirty="0" smtClean="0">
                <a:solidFill>
                  <a:srgbClr val="FFFFFF"/>
                </a:solidFill>
              </a:rPr>
              <a:t>The parameter space for magnetized ICF is large, allowing for a diverse set of approaches</a:t>
            </a:r>
            <a:endParaRPr lang="en-US" sz="2400" dirty="0">
              <a:solidFill>
                <a:srgbClr val="FFFFFF"/>
              </a:solidFill>
            </a:endParaRPr>
          </a:p>
        </p:txBody>
      </p:sp>
      <p:sp>
        <p:nvSpPr>
          <p:cNvPr id="27" name="Rectangle 26"/>
          <p:cNvSpPr/>
          <p:nvPr/>
        </p:nvSpPr>
        <p:spPr>
          <a:xfrm>
            <a:off x="4267200" y="5780782"/>
            <a:ext cx="4572000" cy="338554"/>
          </a:xfrm>
          <a:prstGeom prst="rect">
            <a:avLst/>
          </a:prstGeom>
        </p:spPr>
        <p:txBody>
          <a:bodyPr>
            <a:spAutoFit/>
          </a:bodyPr>
          <a:lstStyle/>
          <a:p>
            <a:r>
              <a:rPr lang="en-US" sz="800" b="0" dirty="0" smtClean="0">
                <a:solidFill>
                  <a:srgbClr val="000000"/>
                </a:solidFill>
                <a:latin typeface="Arial"/>
                <a:cs typeface="Arial"/>
              </a:rPr>
              <a:t>S. A. Slutz </a:t>
            </a:r>
            <a:r>
              <a:rPr lang="en-US" sz="800" b="0" i="1" dirty="0" smtClean="0">
                <a:solidFill>
                  <a:srgbClr val="000000"/>
                </a:solidFill>
                <a:latin typeface="Arial"/>
                <a:cs typeface="Arial"/>
              </a:rPr>
              <a:t>et al</a:t>
            </a:r>
            <a:r>
              <a:rPr lang="en-US" sz="800" b="0" dirty="0" smtClean="0">
                <a:solidFill>
                  <a:srgbClr val="000000"/>
                </a:solidFill>
                <a:latin typeface="Arial"/>
                <a:cs typeface="Arial"/>
              </a:rPr>
              <a:t>.,</a:t>
            </a:r>
            <a:r>
              <a:rPr lang="en-US" sz="800" b="0" i="1" dirty="0" smtClean="0"/>
              <a:t> Phys. Plasmas</a:t>
            </a:r>
            <a:r>
              <a:rPr lang="en-US" sz="800" b="0" dirty="0" smtClean="0"/>
              <a:t>, </a:t>
            </a:r>
            <a:r>
              <a:rPr lang="en-US" sz="800" dirty="0" smtClean="0"/>
              <a:t>17</a:t>
            </a:r>
            <a:r>
              <a:rPr lang="en-US" sz="800" b="0" dirty="0" smtClean="0">
                <a:solidFill>
                  <a:srgbClr val="000000"/>
                </a:solidFill>
                <a:latin typeface="Arial"/>
                <a:cs typeface="Arial"/>
              </a:rPr>
              <a:t>, 056303 (2010).</a:t>
            </a:r>
          </a:p>
          <a:p>
            <a:r>
              <a:rPr lang="en-US" sz="800" b="0" dirty="0" smtClean="0">
                <a:solidFill>
                  <a:srgbClr val="000000"/>
                </a:solidFill>
                <a:latin typeface="Arial"/>
                <a:cs typeface="Arial"/>
              </a:rPr>
              <a:t>D.B. Sinars </a:t>
            </a:r>
            <a:r>
              <a:rPr lang="en-US" sz="800" b="0" i="1" dirty="0" smtClean="0"/>
              <a:t>et al.</a:t>
            </a:r>
            <a:r>
              <a:rPr lang="en-US" sz="800" b="0" dirty="0" smtClean="0"/>
              <a:t>, Phys. Rev. </a:t>
            </a:r>
            <a:r>
              <a:rPr lang="en-US" sz="800" b="0" dirty="0" err="1" smtClean="0"/>
              <a:t>Lett</a:t>
            </a:r>
            <a:r>
              <a:rPr lang="en-US" sz="800" b="0" dirty="0" smtClean="0"/>
              <a:t>. </a:t>
            </a:r>
            <a:r>
              <a:rPr lang="en-US" sz="800" dirty="0" smtClean="0"/>
              <a:t>105</a:t>
            </a:r>
            <a:r>
              <a:rPr lang="en-US" sz="800" b="0" dirty="0" smtClean="0"/>
              <a:t>, 185001 (2010)</a:t>
            </a:r>
            <a:endParaRPr lang="en-US" sz="800" b="0" dirty="0">
              <a:solidFill>
                <a:srgbClr val="000000"/>
              </a:solidFill>
              <a:latin typeface="Arial"/>
              <a:cs typeface="Arial"/>
            </a:endParaRPr>
          </a:p>
        </p:txBody>
      </p:sp>
    </p:spTree>
    <p:extLst>
      <p:ext uri="{BB962C8B-B14F-4D97-AF65-F5344CB8AC3E}">
        <p14:creationId xmlns:p14="http://schemas.microsoft.com/office/powerpoint/2010/main" val="3996868893"/>
      </p:ext>
    </p:extLst>
  </p:cSld>
  <p:clrMapOvr>
    <a:masterClrMapping/>
  </p:clrMapOvr>
  <p:transition xmlns:p14="http://schemas.microsoft.com/office/powerpoint/2010/main" advTm="32878"/>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43"/>
          <p:cNvSpPr txBox="1">
            <a:spLocks noChangeArrowheads="1"/>
          </p:cNvSpPr>
          <p:nvPr/>
        </p:nvSpPr>
        <p:spPr bwMode="auto">
          <a:xfrm>
            <a:off x="3211550" y="1143000"/>
            <a:ext cx="5826125" cy="521969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marL="342858" indent="-342858" defTabSz="914287">
              <a:spcBef>
                <a:spcPts val="95"/>
              </a:spcBef>
              <a:buClr>
                <a:srgbClr val="C40704"/>
              </a:buClr>
              <a:buFont typeface="Wingdings" charset="2"/>
              <a:buChar char="§"/>
            </a:pPr>
            <a:r>
              <a:rPr lang="en-US" sz="1500" kern="0" dirty="0">
                <a:latin typeface="Calibri"/>
                <a:cs typeface="Calibri"/>
              </a:rPr>
              <a:t>The </a:t>
            </a:r>
            <a:r>
              <a:rPr lang="en-US" sz="1500" b="1" kern="0" dirty="0">
                <a:solidFill>
                  <a:srgbClr val="3366FF"/>
                </a:solidFill>
                <a:latin typeface="Calibri"/>
                <a:cs typeface="Calibri"/>
              </a:rPr>
              <a:t>initial B</a:t>
            </a:r>
            <a:r>
              <a:rPr lang="en-US" sz="1500" b="1" kern="0" baseline="-25000" dirty="0">
                <a:solidFill>
                  <a:srgbClr val="3366FF"/>
                </a:solidFill>
                <a:latin typeface="Calibri"/>
                <a:cs typeface="Calibri"/>
              </a:rPr>
              <a:t>z</a:t>
            </a:r>
            <a:r>
              <a:rPr lang="en-US" sz="1500" b="1" kern="0" dirty="0">
                <a:solidFill>
                  <a:srgbClr val="3366FF"/>
                </a:solidFill>
                <a:latin typeface="Calibri"/>
                <a:cs typeface="Calibri"/>
              </a:rPr>
              <a:t>~10-40 T</a:t>
            </a:r>
            <a:r>
              <a:rPr lang="en-US" sz="1500" b="1" kern="0" dirty="0">
                <a:latin typeface="Calibri"/>
                <a:cs typeface="Calibri"/>
              </a:rPr>
              <a:t> </a:t>
            </a:r>
            <a:r>
              <a:rPr lang="en-US" sz="1500" kern="0" dirty="0">
                <a:latin typeface="Calibri"/>
                <a:cs typeface="Calibri"/>
              </a:rPr>
              <a:t>flux is compressed to ~5-15 </a:t>
            </a:r>
            <a:r>
              <a:rPr lang="en-US" sz="1500" kern="0" dirty="0" err="1">
                <a:latin typeface="Calibri"/>
                <a:cs typeface="Calibri"/>
              </a:rPr>
              <a:t>kT</a:t>
            </a:r>
            <a:r>
              <a:rPr lang="en-US" sz="1500" kern="0" dirty="0">
                <a:latin typeface="Calibri"/>
                <a:cs typeface="Calibri"/>
              </a:rPr>
              <a:t> (~50-150 MG)</a:t>
            </a:r>
          </a:p>
          <a:p>
            <a:pPr marL="742857" lvl="1" indent="-285714" defTabSz="914287">
              <a:spcBef>
                <a:spcPts val="95"/>
              </a:spcBef>
              <a:buClr>
                <a:srgbClr val="3C71B5"/>
              </a:buClr>
              <a:buFont typeface="Wingdings" charset="2"/>
              <a:buChar char="§"/>
            </a:pPr>
            <a:r>
              <a:rPr lang="en-US" sz="1500" kern="0" dirty="0">
                <a:latin typeface="Calibri"/>
                <a:cs typeface="Calibri"/>
              </a:rPr>
              <a:t>to reduce thermal electron conduction losses</a:t>
            </a:r>
          </a:p>
          <a:p>
            <a:pPr marL="742857" lvl="1" indent="-285714" defTabSz="914287">
              <a:spcBef>
                <a:spcPts val="95"/>
              </a:spcBef>
              <a:buClr>
                <a:srgbClr val="3C71B5"/>
              </a:buClr>
              <a:buFont typeface="Wingdings" charset="2"/>
              <a:buChar char="§"/>
            </a:pPr>
            <a:r>
              <a:rPr lang="en-US" sz="1500" kern="0" dirty="0">
                <a:latin typeface="Calibri"/>
                <a:cs typeface="Calibri"/>
              </a:rPr>
              <a:t>to enable low </a:t>
            </a:r>
            <a:r>
              <a:rPr lang="en-US" sz="1500" kern="0" dirty="0" err="1">
                <a:latin typeface="Symbol" charset="2"/>
                <a:cs typeface="Symbol" charset="2"/>
              </a:rPr>
              <a:t>r</a:t>
            </a:r>
            <a:r>
              <a:rPr lang="en-US" sz="1500" kern="0" dirty="0" err="1">
                <a:latin typeface="Calibri"/>
                <a:cs typeface="Calibri"/>
              </a:rPr>
              <a:t>R</a:t>
            </a:r>
            <a:r>
              <a:rPr lang="en-US" sz="1500" kern="0" baseline="-25000" dirty="0" err="1">
                <a:latin typeface="Calibri"/>
                <a:cs typeface="Calibri"/>
              </a:rPr>
              <a:t>fuel</a:t>
            </a:r>
            <a:r>
              <a:rPr lang="en-US" sz="1500" kern="0" dirty="0">
                <a:latin typeface="Calibri"/>
                <a:cs typeface="Calibri"/>
              </a:rPr>
              <a:t> ignition (</a:t>
            </a:r>
            <a:r>
              <a:rPr lang="en-US" sz="1500" kern="0" dirty="0" err="1">
                <a:latin typeface="Calibri"/>
                <a:cs typeface="Calibri"/>
              </a:rPr>
              <a:t>B</a:t>
            </a:r>
            <a:r>
              <a:rPr lang="en-US" sz="1500" kern="0" baseline="-25000" dirty="0" err="1">
                <a:latin typeface="Calibri"/>
                <a:cs typeface="Calibri"/>
              </a:rPr>
              <a:t>z</a:t>
            </a:r>
            <a:r>
              <a:rPr lang="en-US" sz="1500" kern="0" dirty="0">
                <a:latin typeface="Calibri"/>
                <a:cs typeface="Calibri"/>
              </a:rPr>
              <a:t>R</a:t>
            </a:r>
            <a:r>
              <a:rPr lang="en-US" sz="1500" kern="0" baseline="-25000" dirty="0">
                <a:latin typeface="Calibri"/>
                <a:cs typeface="Calibri"/>
              </a:rPr>
              <a:t>fuel</a:t>
            </a:r>
            <a:r>
              <a:rPr lang="en-US" sz="1500" kern="0" dirty="0">
                <a:latin typeface="Calibri"/>
                <a:cs typeface="Calibri"/>
              </a:rPr>
              <a:t> and </a:t>
            </a:r>
            <a:r>
              <a:rPr lang="en-US" sz="1500" kern="0" dirty="0">
                <a:latin typeface="Symbol" charset="2"/>
                <a:cs typeface="Symbol" charset="2"/>
              </a:rPr>
              <a:t>r</a:t>
            </a:r>
            <a:r>
              <a:rPr lang="en-US" sz="1500" kern="0" dirty="0">
                <a:latin typeface="Calibri"/>
                <a:cs typeface="Calibri"/>
              </a:rPr>
              <a:t>R</a:t>
            </a:r>
            <a:r>
              <a:rPr lang="en-US" sz="1500" kern="0" baseline="-25000" dirty="0">
                <a:latin typeface="Calibri"/>
                <a:cs typeface="Calibri"/>
              </a:rPr>
              <a:t>liner</a:t>
            </a:r>
            <a:r>
              <a:rPr lang="en-US" sz="1500" kern="0" dirty="0">
                <a:latin typeface="Calibri"/>
                <a:cs typeface="Calibri"/>
              </a:rPr>
              <a:t> required instead)</a:t>
            </a:r>
          </a:p>
          <a:p>
            <a:pPr marL="342858" indent="-342858" defTabSz="914287">
              <a:spcBef>
                <a:spcPts val="95"/>
              </a:spcBef>
              <a:buClr>
                <a:srgbClr val="C40704"/>
              </a:buClr>
              <a:buFont typeface="Wingdings" charset="2"/>
              <a:buChar char="§"/>
            </a:pPr>
            <a:r>
              <a:rPr lang="en-US" sz="1500" kern="0" dirty="0">
                <a:latin typeface="Calibri"/>
                <a:cs typeface="Calibri"/>
              </a:rPr>
              <a:t>The fuel is </a:t>
            </a:r>
            <a:r>
              <a:rPr lang="en-US" sz="1500" b="1" kern="0" dirty="0">
                <a:solidFill>
                  <a:srgbClr val="FF0000"/>
                </a:solidFill>
                <a:latin typeface="Calibri"/>
                <a:cs typeface="Calibri"/>
              </a:rPr>
              <a:t>preheated</a:t>
            </a:r>
            <a:r>
              <a:rPr lang="en-US" sz="1500" kern="0" dirty="0">
                <a:latin typeface="Calibri"/>
                <a:cs typeface="Calibri"/>
              </a:rPr>
              <a:t> using the Z-</a:t>
            </a:r>
            <a:r>
              <a:rPr lang="en-US" sz="1500" kern="0" dirty="0" err="1">
                <a:latin typeface="Calibri"/>
                <a:cs typeface="Calibri"/>
              </a:rPr>
              <a:t>Beamlet</a:t>
            </a:r>
            <a:r>
              <a:rPr lang="en-US" sz="1500" kern="0" dirty="0">
                <a:latin typeface="Calibri"/>
                <a:cs typeface="Calibri"/>
              </a:rPr>
              <a:t> laser in order to reduce:</a:t>
            </a:r>
          </a:p>
          <a:p>
            <a:pPr marL="742857" lvl="1" indent="-285714" defTabSz="914287">
              <a:spcBef>
                <a:spcPts val="95"/>
              </a:spcBef>
              <a:buClr>
                <a:srgbClr val="3C71B5"/>
              </a:buClr>
              <a:buFont typeface="Wingdings" charset="2"/>
              <a:buChar char="§"/>
            </a:pPr>
            <a:r>
              <a:rPr lang="en-US" sz="1500" kern="0" dirty="0">
                <a:latin typeface="Calibri"/>
                <a:cs typeface="Calibri"/>
              </a:rPr>
              <a:t>the convergence ratio (CR) needed to obtain T</a:t>
            </a:r>
            <a:r>
              <a:rPr lang="en-US" sz="1500" kern="0" baseline="-25000" dirty="0">
                <a:latin typeface="Calibri"/>
                <a:cs typeface="Calibri"/>
              </a:rPr>
              <a:t>ion</a:t>
            </a:r>
            <a:r>
              <a:rPr lang="en-US" sz="1500" kern="0" dirty="0">
                <a:latin typeface="Calibri"/>
                <a:cs typeface="Calibri"/>
              </a:rPr>
              <a:t> &gt; 4 keV</a:t>
            </a:r>
          </a:p>
          <a:p>
            <a:pPr marL="742857" lvl="1" indent="-285714" defTabSz="914287">
              <a:spcBef>
                <a:spcPts val="95"/>
              </a:spcBef>
              <a:buClr>
                <a:srgbClr val="3C71B5"/>
              </a:buClr>
              <a:buFont typeface="Wingdings" charset="2"/>
              <a:buChar char="§"/>
            </a:pPr>
            <a:r>
              <a:rPr lang="en-US" sz="1500" kern="0" dirty="0">
                <a:latin typeface="Calibri"/>
                <a:cs typeface="Calibri"/>
              </a:rPr>
              <a:t>the implosion velocity needed to ≤ 100 km/</a:t>
            </a:r>
            <a:r>
              <a:rPr lang="en-US" sz="1500" kern="0" dirty="0" err="1">
                <a:latin typeface="Calibri"/>
                <a:cs typeface="Calibri"/>
              </a:rPr>
              <a:t>s</a:t>
            </a:r>
            <a:endParaRPr lang="en-US" sz="1500" kern="0" dirty="0">
              <a:latin typeface="Calibri"/>
              <a:cs typeface="Calibri"/>
            </a:endParaRPr>
          </a:p>
          <a:p>
            <a:pPr marL="742857" lvl="1" indent="-285714" defTabSz="914287">
              <a:spcBef>
                <a:spcPts val="95"/>
              </a:spcBef>
              <a:buClr>
                <a:srgbClr val="3C71B5"/>
              </a:buClr>
              <a:buFont typeface="Wingdings" charset="2"/>
              <a:buChar char="§"/>
            </a:pPr>
            <a:r>
              <a:rPr lang="en-US" sz="1500" kern="0" dirty="0">
                <a:latin typeface="Calibri"/>
                <a:cs typeface="Calibri"/>
              </a:rPr>
              <a:t>the stagnation pressure needed to a few </a:t>
            </a:r>
            <a:r>
              <a:rPr lang="en-US" sz="1500" kern="0" dirty="0" err="1">
                <a:latin typeface="Calibri"/>
                <a:cs typeface="Calibri"/>
              </a:rPr>
              <a:t>Gbar</a:t>
            </a:r>
            <a:r>
              <a:rPr lang="en-US" sz="1500" kern="0" dirty="0">
                <a:latin typeface="Calibri"/>
                <a:cs typeface="Calibri"/>
              </a:rPr>
              <a:t> (not 100s </a:t>
            </a:r>
            <a:r>
              <a:rPr lang="en-US" sz="1500" kern="0" dirty="0" err="1">
                <a:latin typeface="Calibri"/>
                <a:cs typeface="Calibri"/>
              </a:rPr>
              <a:t>Gbar)</a:t>
            </a:r>
            <a:endParaRPr lang="en-US" sz="1500" kern="0" dirty="0">
              <a:latin typeface="Calibri"/>
              <a:cs typeface="Calibri"/>
            </a:endParaRPr>
          </a:p>
          <a:p>
            <a:pPr marL="342858" indent="-342858" defTabSz="914287">
              <a:spcBef>
                <a:spcPts val="95"/>
              </a:spcBef>
              <a:buClr>
                <a:srgbClr val="C40704"/>
              </a:buClr>
              <a:buFont typeface="Wingdings" charset="2"/>
              <a:buChar char="§"/>
            </a:pPr>
            <a:r>
              <a:rPr lang="en-US" sz="1500" b="1" i="1" kern="0" dirty="0">
                <a:solidFill>
                  <a:srgbClr val="FF0000"/>
                </a:solidFill>
                <a:latin typeface="Calibri"/>
                <a:cs typeface="Calibri"/>
              </a:rPr>
              <a:t>Thermonuclear yields have been measured on Z</a:t>
            </a:r>
          </a:p>
        </p:txBody>
      </p:sp>
      <p:pic>
        <p:nvPicPr>
          <p:cNvPr id="21507" name="Picture 26" descr="mag liner_ asm-t2"/>
          <p:cNvPicPr preferRelativeResize="0">
            <a:picLocks noChangeAspect="1" noChangeArrowheads="1"/>
          </p:cNvPicPr>
          <p:nvPr/>
        </p:nvPicPr>
        <p:blipFill>
          <a:blip r:embed="rId3">
            <a:clrChange>
              <a:clrFrom>
                <a:srgbClr val="FFFFFF"/>
              </a:clrFrom>
              <a:clrTo>
                <a:srgbClr val="FFFFFF">
                  <a:alpha val="0"/>
                </a:srgbClr>
              </a:clrTo>
            </a:clrChange>
          </a:blip>
          <a:srcRect l="33421" t="17191" r="40482" b="2966"/>
          <a:stretch>
            <a:fillRect/>
          </a:stretch>
        </p:blipFill>
        <p:spPr bwMode="auto">
          <a:xfrm>
            <a:off x="914401" y="4730871"/>
            <a:ext cx="863600" cy="1795238"/>
          </a:xfrm>
          <a:prstGeom prst="rect">
            <a:avLst/>
          </a:prstGeom>
          <a:noFill/>
          <a:ln w="9525">
            <a:noFill/>
            <a:miter lim="800000"/>
            <a:headEnd/>
            <a:tailEnd/>
          </a:ln>
        </p:spPr>
      </p:pic>
      <p:sp>
        <p:nvSpPr>
          <p:cNvPr id="21508" name="Rectangle 1027"/>
          <p:cNvSpPr>
            <a:spLocks noGrp="1" noChangeArrowheads="1"/>
          </p:cNvSpPr>
          <p:nvPr>
            <p:ph type="title"/>
          </p:nvPr>
        </p:nvSpPr>
        <p:spPr>
          <a:xfrm>
            <a:off x="304125" y="36515"/>
            <a:ext cx="8754140" cy="954087"/>
          </a:xfrm>
        </p:spPr>
        <p:txBody>
          <a:bodyPr/>
          <a:lstStyle/>
          <a:p>
            <a:pPr algn="r" eaLnBrk="1" hangingPunct="1"/>
            <a:r>
              <a:rPr lang="en-US" sz="2800" b="1" dirty="0">
                <a:solidFill>
                  <a:schemeClr val="bg1"/>
                </a:solidFill>
              </a:rPr>
              <a:t>We are working toward the evaluation of the</a:t>
            </a:r>
            <a:br>
              <a:rPr lang="en-US" sz="2800" b="1" dirty="0">
                <a:solidFill>
                  <a:schemeClr val="bg1"/>
                </a:solidFill>
              </a:rPr>
            </a:br>
            <a:r>
              <a:rPr lang="en-US" sz="2800" b="1" dirty="0">
                <a:solidFill>
                  <a:schemeClr val="bg1"/>
                </a:solidFill>
              </a:rPr>
              <a:t>Magnetized Liner Inertial Fusion* concept</a:t>
            </a:r>
          </a:p>
        </p:txBody>
      </p:sp>
      <p:pic>
        <p:nvPicPr>
          <p:cNvPr id="21509" name="Picture 24" descr="mag liner_ asm-t1"/>
          <p:cNvPicPr preferRelativeResize="0">
            <a:picLocks noChangeAspect="1" noChangeArrowheads="1"/>
          </p:cNvPicPr>
          <p:nvPr/>
        </p:nvPicPr>
        <p:blipFill>
          <a:blip r:embed="rId4"/>
          <a:srcRect l="24161" r="31908" b="2742"/>
          <a:stretch>
            <a:fillRect/>
          </a:stretch>
        </p:blipFill>
        <p:spPr bwMode="auto">
          <a:xfrm>
            <a:off x="793751" y="2928691"/>
            <a:ext cx="1251439" cy="1883952"/>
          </a:xfrm>
          <a:prstGeom prst="rect">
            <a:avLst/>
          </a:prstGeom>
          <a:noFill/>
          <a:ln w="9525">
            <a:noFill/>
            <a:miter lim="800000"/>
            <a:headEnd/>
            <a:tailEnd/>
          </a:ln>
        </p:spPr>
      </p:pic>
      <p:pic>
        <p:nvPicPr>
          <p:cNvPr id="21510" name="Picture 25" descr="mag liner_ asm-t0"/>
          <p:cNvPicPr>
            <a:picLocks noChangeAspect="1" noChangeArrowheads="1"/>
          </p:cNvPicPr>
          <p:nvPr/>
        </p:nvPicPr>
        <p:blipFill>
          <a:blip r:embed="rId5"/>
          <a:srcRect l="24435" t="14977" r="32825"/>
          <a:stretch>
            <a:fillRect/>
          </a:stretch>
        </p:blipFill>
        <p:spPr bwMode="auto">
          <a:xfrm>
            <a:off x="804864" y="1276825"/>
            <a:ext cx="1216719" cy="1645439"/>
          </a:xfrm>
          <a:prstGeom prst="rect">
            <a:avLst/>
          </a:prstGeom>
          <a:noFill/>
          <a:ln w="9525">
            <a:noFill/>
            <a:miter lim="800000"/>
            <a:headEnd/>
            <a:tailEnd/>
          </a:ln>
        </p:spPr>
      </p:pic>
      <p:sp>
        <p:nvSpPr>
          <p:cNvPr id="21511" name="Text Box 27"/>
          <p:cNvSpPr txBox="1">
            <a:spLocks noChangeArrowheads="1"/>
          </p:cNvSpPr>
          <p:nvPr/>
        </p:nvSpPr>
        <p:spPr bwMode="auto">
          <a:xfrm>
            <a:off x="2147888" y="2019052"/>
            <a:ext cx="1078523" cy="923320"/>
          </a:xfrm>
          <a:prstGeom prst="rect">
            <a:avLst/>
          </a:prstGeom>
          <a:noFill/>
          <a:ln w="12700">
            <a:noFill/>
            <a:miter lim="800000"/>
            <a:headEnd/>
            <a:tailEnd/>
          </a:ln>
        </p:spPr>
        <p:txBody>
          <a:bodyPr wrap="square" lIns="91429" tIns="45715" rIns="91429" bIns="45715">
            <a:prstTxWarp prst="textNoShape">
              <a:avLst/>
            </a:prstTxWarp>
            <a:spAutoFit/>
          </a:bodyPr>
          <a:lstStyle/>
          <a:p>
            <a:pPr eaLnBrk="0" hangingPunct="0"/>
            <a:r>
              <a:rPr lang="en-US" b="1" dirty="0">
                <a:solidFill>
                  <a:srgbClr val="3366FF"/>
                </a:solidFill>
                <a:latin typeface="Calibri"/>
                <a:cs typeface="Calibri"/>
              </a:rPr>
              <a:t>axial magnetic</a:t>
            </a:r>
          </a:p>
          <a:p>
            <a:pPr eaLnBrk="0" hangingPunct="0"/>
            <a:r>
              <a:rPr lang="en-US" b="1" dirty="0">
                <a:solidFill>
                  <a:srgbClr val="3366FF"/>
                </a:solidFill>
                <a:latin typeface="Calibri"/>
                <a:cs typeface="Calibri"/>
              </a:rPr>
              <a:t>field</a:t>
            </a:r>
          </a:p>
        </p:txBody>
      </p:sp>
      <p:sp>
        <p:nvSpPr>
          <p:cNvPr id="21512" name="Rectangle 28"/>
          <p:cNvSpPr>
            <a:spLocks noChangeArrowheads="1"/>
          </p:cNvSpPr>
          <p:nvPr/>
        </p:nvSpPr>
        <p:spPr bwMode="auto">
          <a:xfrm>
            <a:off x="12139" y="1853088"/>
            <a:ext cx="1020303" cy="784820"/>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sz="1500" b="1" dirty="0">
                <a:latin typeface="Calibri"/>
                <a:cs typeface="Calibri"/>
              </a:rPr>
              <a:t>cold DD or</a:t>
            </a:r>
          </a:p>
          <a:p>
            <a:pPr eaLnBrk="0" hangingPunct="0"/>
            <a:r>
              <a:rPr lang="en-US" sz="1500" b="1" dirty="0">
                <a:latin typeface="Calibri"/>
                <a:cs typeface="Calibri"/>
              </a:rPr>
              <a:t>DT gas</a:t>
            </a:r>
          </a:p>
          <a:p>
            <a:pPr eaLnBrk="0" hangingPunct="0"/>
            <a:r>
              <a:rPr lang="en-US" sz="1500" b="1" dirty="0">
                <a:latin typeface="Calibri"/>
                <a:cs typeface="Calibri"/>
              </a:rPr>
              <a:t>(fuel)</a:t>
            </a:r>
            <a:endParaRPr lang="en-US" b="1" dirty="0">
              <a:latin typeface="Calibri"/>
              <a:cs typeface="Calibri"/>
            </a:endParaRPr>
          </a:p>
        </p:txBody>
      </p:sp>
      <p:sp>
        <p:nvSpPr>
          <p:cNvPr id="21513" name="Line 29"/>
          <p:cNvSpPr>
            <a:spLocks noChangeShapeType="1"/>
          </p:cNvSpPr>
          <p:nvPr/>
        </p:nvSpPr>
        <p:spPr bwMode="auto">
          <a:xfrm flipH="1" flipV="1">
            <a:off x="1655235" y="2267424"/>
            <a:ext cx="517525" cy="228600"/>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1514" name="Line 30"/>
          <p:cNvSpPr>
            <a:spLocks noChangeShapeType="1"/>
          </p:cNvSpPr>
          <p:nvPr/>
        </p:nvSpPr>
        <p:spPr bwMode="auto">
          <a:xfrm>
            <a:off x="701672" y="2178525"/>
            <a:ext cx="712787" cy="88900"/>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1515" name="Rectangle 31"/>
          <p:cNvSpPr>
            <a:spLocks noChangeArrowheads="1"/>
          </p:cNvSpPr>
          <p:nvPr/>
        </p:nvSpPr>
        <p:spPr bwMode="auto">
          <a:xfrm>
            <a:off x="2185987" y="1187924"/>
            <a:ext cx="992557" cy="553988"/>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sz="1500" b="1" dirty="0" err="1">
                <a:latin typeface="Calibri"/>
                <a:cs typeface="Calibri"/>
              </a:rPr>
              <a:t>azimuthal</a:t>
            </a:r>
            <a:r>
              <a:rPr lang="en-US" sz="1500" b="1" dirty="0">
                <a:latin typeface="Calibri"/>
                <a:cs typeface="Calibri"/>
              </a:rPr>
              <a:t> </a:t>
            </a:r>
          </a:p>
          <a:p>
            <a:pPr eaLnBrk="0" hangingPunct="0"/>
            <a:r>
              <a:rPr lang="en-US" sz="1500" b="1" dirty="0">
                <a:latin typeface="Calibri"/>
                <a:cs typeface="Calibri"/>
              </a:rPr>
              <a:t>drive field</a:t>
            </a:r>
            <a:endParaRPr lang="en-US" b="1" dirty="0">
              <a:latin typeface="Calibri"/>
              <a:cs typeface="Calibri"/>
            </a:endParaRPr>
          </a:p>
        </p:txBody>
      </p:sp>
      <p:sp>
        <p:nvSpPr>
          <p:cNvPr id="21516" name="Line 32"/>
          <p:cNvSpPr>
            <a:spLocks noChangeShapeType="1"/>
          </p:cNvSpPr>
          <p:nvPr/>
        </p:nvSpPr>
        <p:spPr bwMode="auto">
          <a:xfrm flipH="1">
            <a:off x="2024063" y="1429224"/>
            <a:ext cx="228600" cy="381000"/>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1517" name="Rectangle 33"/>
          <p:cNvSpPr>
            <a:spLocks noChangeArrowheads="1"/>
          </p:cNvSpPr>
          <p:nvPr/>
        </p:nvSpPr>
        <p:spPr bwMode="auto">
          <a:xfrm>
            <a:off x="43356" y="1189882"/>
            <a:ext cx="1369895" cy="323155"/>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sz="1500" b="1" dirty="0">
                <a:latin typeface="Calibri"/>
                <a:cs typeface="Calibri"/>
              </a:rPr>
              <a:t>Liner (</a:t>
            </a:r>
            <a:r>
              <a:rPr lang="en-US" sz="1500" b="1" i="1" dirty="0">
                <a:latin typeface="Calibri"/>
                <a:cs typeface="Calibri"/>
              </a:rPr>
              <a:t>Al</a:t>
            </a:r>
            <a:r>
              <a:rPr lang="en-US" sz="1500" b="1" dirty="0">
                <a:latin typeface="Calibri"/>
                <a:cs typeface="Calibri"/>
              </a:rPr>
              <a:t> or </a:t>
            </a:r>
            <a:r>
              <a:rPr lang="en-US" sz="1500" b="1" i="1" dirty="0">
                <a:latin typeface="Calibri"/>
                <a:cs typeface="Calibri"/>
              </a:rPr>
              <a:t>Be</a:t>
            </a:r>
            <a:r>
              <a:rPr lang="en-US" sz="1500" b="1" dirty="0">
                <a:latin typeface="Calibri"/>
                <a:cs typeface="Calibri"/>
              </a:rPr>
              <a:t>)</a:t>
            </a:r>
          </a:p>
        </p:txBody>
      </p:sp>
      <p:sp>
        <p:nvSpPr>
          <p:cNvPr id="21518" name="Line 34"/>
          <p:cNvSpPr>
            <a:spLocks noChangeShapeType="1"/>
          </p:cNvSpPr>
          <p:nvPr/>
        </p:nvSpPr>
        <p:spPr bwMode="auto">
          <a:xfrm>
            <a:off x="619221" y="1490470"/>
            <a:ext cx="490441" cy="91154"/>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1519" name="Rectangle 35"/>
          <p:cNvSpPr>
            <a:spLocks noChangeArrowheads="1"/>
          </p:cNvSpPr>
          <p:nvPr/>
        </p:nvSpPr>
        <p:spPr bwMode="auto">
          <a:xfrm>
            <a:off x="1258660" y="2928692"/>
            <a:ext cx="575946" cy="492432"/>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sz="1300" b="1" dirty="0">
                <a:latin typeface="Calibri"/>
                <a:cs typeface="Calibri"/>
              </a:rPr>
              <a:t> laser</a:t>
            </a:r>
          </a:p>
          <a:p>
            <a:pPr eaLnBrk="0" hangingPunct="0"/>
            <a:r>
              <a:rPr lang="en-US" sz="1300" b="1" dirty="0">
                <a:latin typeface="Calibri"/>
                <a:cs typeface="Calibri"/>
              </a:rPr>
              <a:t>beam</a:t>
            </a:r>
            <a:endParaRPr lang="en-US" sz="1500" b="1" dirty="0">
              <a:latin typeface="Calibri"/>
              <a:cs typeface="Calibri"/>
            </a:endParaRPr>
          </a:p>
        </p:txBody>
      </p:sp>
      <p:sp>
        <p:nvSpPr>
          <p:cNvPr id="21520" name="Rectangle 36"/>
          <p:cNvSpPr>
            <a:spLocks noChangeArrowheads="1"/>
          </p:cNvSpPr>
          <p:nvPr/>
        </p:nvSpPr>
        <p:spPr bwMode="auto">
          <a:xfrm>
            <a:off x="72002" y="2969276"/>
            <a:ext cx="1180898" cy="646321"/>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b="1" dirty="0">
                <a:solidFill>
                  <a:srgbClr val="FF0000"/>
                </a:solidFill>
                <a:latin typeface="Calibri"/>
                <a:cs typeface="Calibri"/>
              </a:rPr>
              <a:t>preheated </a:t>
            </a:r>
          </a:p>
          <a:p>
            <a:pPr eaLnBrk="0" hangingPunct="0"/>
            <a:r>
              <a:rPr lang="en-US" b="1" dirty="0">
                <a:solidFill>
                  <a:srgbClr val="FF0000"/>
                </a:solidFill>
                <a:latin typeface="Calibri"/>
                <a:cs typeface="Calibri"/>
              </a:rPr>
              <a:t>fuel</a:t>
            </a:r>
          </a:p>
        </p:txBody>
      </p:sp>
      <p:sp>
        <p:nvSpPr>
          <p:cNvPr id="21521" name="Line 37"/>
          <p:cNvSpPr>
            <a:spLocks noChangeShapeType="1"/>
          </p:cNvSpPr>
          <p:nvPr/>
        </p:nvSpPr>
        <p:spPr bwMode="auto">
          <a:xfrm>
            <a:off x="668338" y="3391180"/>
            <a:ext cx="762529" cy="545812"/>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1522" name="Rectangle 38"/>
          <p:cNvSpPr>
            <a:spLocks noChangeArrowheads="1"/>
          </p:cNvSpPr>
          <p:nvPr/>
        </p:nvSpPr>
        <p:spPr bwMode="auto">
          <a:xfrm>
            <a:off x="13256" y="5187810"/>
            <a:ext cx="1147009" cy="553988"/>
          </a:xfrm>
          <a:prstGeom prst="rect">
            <a:avLst/>
          </a:prstGeom>
          <a:noFill/>
          <a:ln w="12700">
            <a:noFill/>
            <a:miter lim="800000"/>
            <a:headEnd/>
            <a:tailEnd/>
          </a:ln>
        </p:spPr>
        <p:txBody>
          <a:bodyPr wrap="none" lIns="91429" tIns="45715" rIns="91429" bIns="45715">
            <a:prstTxWarp prst="textNoShape">
              <a:avLst/>
            </a:prstTxWarp>
            <a:spAutoFit/>
          </a:bodyPr>
          <a:lstStyle/>
          <a:p>
            <a:pPr eaLnBrk="0" hangingPunct="0"/>
            <a:r>
              <a:rPr lang="en-US" sz="1500" b="1" dirty="0">
                <a:latin typeface="Calibri"/>
                <a:cs typeface="Calibri"/>
              </a:rPr>
              <a:t>compressed</a:t>
            </a:r>
          </a:p>
          <a:p>
            <a:pPr eaLnBrk="0" hangingPunct="0"/>
            <a:r>
              <a:rPr lang="en-US" sz="1500" b="1" dirty="0">
                <a:latin typeface="Calibri"/>
                <a:cs typeface="Calibri"/>
              </a:rPr>
              <a:t>axial field</a:t>
            </a:r>
            <a:endParaRPr lang="en-US" b="1" dirty="0">
              <a:latin typeface="Calibri"/>
              <a:cs typeface="Calibri"/>
            </a:endParaRPr>
          </a:p>
        </p:txBody>
      </p:sp>
      <p:sp>
        <p:nvSpPr>
          <p:cNvPr id="20" name="TextBox 19"/>
          <p:cNvSpPr txBox="1"/>
          <p:nvPr/>
        </p:nvSpPr>
        <p:spPr>
          <a:xfrm>
            <a:off x="2352280" y="6358379"/>
            <a:ext cx="5178831" cy="364334"/>
          </a:xfrm>
          <a:prstGeom prst="rect">
            <a:avLst/>
          </a:prstGeom>
          <a:noFill/>
        </p:spPr>
        <p:txBody>
          <a:bodyPr wrap="none" lIns="86490" tIns="43245" rIns="86490" bIns="43245" rtlCol="0">
            <a:spAutoFit/>
          </a:bodyPr>
          <a:lstStyle/>
          <a:p>
            <a:r>
              <a:rPr lang="en-US" b="0" i="1" dirty="0" smtClean="0">
                <a:latin typeface="Calibri"/>
                <a:cs typeface="Calibri"/>
              </a:rPr>
              <a:t>* S. A. </a:t>
            </a:r>
            <a:r>
              <a:rPr lang="en-US" b="0" i="1" dirty="0" err="1" smtClean="0">
                <a:latin typeface="Calibri"/>
                <a:cs typeface="Calibri"/>
              </a:rPr>
              <a:t>Slutz</a:t>
            </a:r>
            <a:r>
              <a:rPr lang="en-US" b="0" i="1" dirty="0" smtClean="0">
                <a:latin typeface="Calibri"/>
                <a:cs typeface="Calibri"/>
              </a:rPr>
              <a:t>, et. al., Phys. Plasmas 17, 056303 (2010).</a:t>
            </a:r>
            <a:endParaRPr lang="en-US" b="0" i="1" dirty="0">
              <a:latin typeface="Calibri"/>
              <a:cs typeface="Calibri"/>
            </a:endParaRPr>
          </a:p>
        </p:txBody>
      </p:sp>
      <p:grpSp>
        <p:nvGrpSpPr>
          <p:cNvPr id="2" name="Group 1"/>
          <p:cNvGrpSpPr/>
          <p:nvPr/>
        </p:nvGrpSpPr>
        <p:grpSpPr>
          <a:xfrm>
            <a:off x="2056713" y="3139753"/>
            <a:ext cx="6975627" cy="3218430"/>
            <a:chOff x="2628900" y="3444289"/>
            <a:chExt cx="6988620" cy="3299411"/>
          </a:xfrm>
        </p:grpSpPr>
        <p:pic>
          <p:nvPicPr>
            <p:cNvPr id="3" name="Picture 2" descr="IntMagLIF_pal39.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900" y="3444289"/>
              <a:ext cx="6934200" cy="3299411"/>
            </a:xfrm>
            <a:prstGeom prst="rect">
              <a:avLst/>
            </a:prstGeom>
          </p:spPr>
        </p:pic>
        <p:sp>
          <p:nvSpPr>
            <p:cNvPr id="4" name="TextBox 3"/>
            <p:cNvSpPr txBox="1"/>
            <p:nvPr/>
          </p:nvSpPr>
          <p:spPr>
            <a:xfrm>
              <a:off x="5879592" y="3571527"/>
              <a:ext cx="473520" cy="2580194"/>
            </a:xfrm>
            <a:prstGeom prst="rect">
              <a:avLst/>
            </a:prstGeom>
            <a:noFill/>
          </p:spPr>
          <p:txBody>
            <a:bodyPr wrap="none" rtlCol="0">
              <a:spAutoFit/>
            </a:bodyPr>
            <a:lstStyle/>
            <a:p>
              <a:pPr>
                <a:spcBef>
                  <a:spcPts val="1289"/>
                </a:spcBef>
              </a:pPr>
              <a:r>
                <a:rPr lang="en-US" sz="900"/>
                <a:t>2e+2</a:t>
              </a:r>
            </a:p>
            <a:p>
              <a:pPr>
                <a:spcBef>
                  <a:spcPts val="1289"/>
                </a:spcBef>
              </a:pPr>
              <a:r>
                <a:rPr lang="en-US" sz="900"/>
                <a:t>2e+1</a:t>
              </a:r>
            </a:p>
            <a:p>
              <a:pPr>
                <a:spcBef>
                  <a:spcPts val="1289"/>
                </a:spcBef>
              </a:pPr>
              <a:r>
                <a:rPr lang="en-US" sz="900"/>
                <a:t>2e+0</a:t>
              </a:r>
            </a:p>
            <a:p>
              <a:pPr>
                <a:spcBef>
                  <a:spcPts val="1289"/>
                </a:spcBef>
              </a:pPr>
              <a:r>
                <a:rPr lang="en-US" sz="900"/>
                <a:t>2e-1</a:t>
              </a:r>
            </a:p>
            <a:p>
              <a:pPr>
                <a:spcBef>
                  <a:spcPts val="1289"/>
                </a:spcBef>
              </a:pPr>
              <a:r>
                <a:rPr lang="en-US" sz="900"/>
                <a:t>2e-2</a:t>
              </a:r>
            </a:p>
            <a:p>
              <a:pPr>
                <a:spcBef>
                  <a:spcPts val="1289"/>
                </a:spcBef>
              </a:pPr>
              <a:r>
                <a:rPr lang="en-US" sz="900">
                  <a:solidFill>
                    <a:schemeClr val="bg1"/>
                  </a:solidFill>
                </a:rPr>
                <a:t>2e-3</a:t>
              </a:r>
            </a:p>
            <a:p>
              <a:pPr>
                <a:spcBef>
                  <a:spcPts val="1289"/>
                </a:spcBef>
              </a:pPr>
              <a:r>
                <a:rPr lang="en-US" sz="900">
                  <a:solidFill>
                    <a:schemeClr val="bg1"/>
                  </a:solidFill>
                </a:rPr>
                <a:t>2e-4</a:t>
              </a:r>
            </a:p>
            <a:p>
              <a:pPr>
                <a:spcBef>
                  <a:spcPts val="1289"/>
                </a:spcBef>
              </a:pPr>
              <a:r>
                <a:rPr lang="en-US" sz="900">
                  <a:solidFill>
                    <a:schemeClr val="bg1"/>
                  </a:solidFill>
                </a:rPr>
                <a:t>2e-5</a:t>
              </a:r>
            </a:p>
          </p:txBody>
        </p:sp>
        <p:sp>
          <p:nvSpPr>
            <p:cNvPr id="24" name="TextBox 23"/>
            <p:cNvSpPr txBox="1"/>
            <p:nvPr/>
          </p:nvSpPr>
          <p:spPr>
            <a:xfrm>
              <a:off x="9144000" y="3619500"/>
              <a:ext cx="473520" cy="2554545"/>
            </a:xfrm>
            <a:prstGeom prst="rect">
              <a:avLst/>
            </a:prstGeom>
            <a:noFill/>
          </p:spPr>
          <p:txBody>
            <a:bodyPr wrap="none" rtlCol="0">
              <a:spAutoFit/>
            </a:bodyPr>
            <a:lstStyle/>
            <a:p>
              <a:pPr>
                <a:spcBef>
                  <a:spcPts val="1658"/>
                </a:spcBef>
              </a:pPr>
              <a:r>
                <a:rPr lang="en-US" sz="900"/>
                <a:t>3e+3</a:t>
              </a:r>
            </a:p>
            <a:p>
              <a:pPr>
                <a:spcBef>
                  <a:spcPts val="1658"/>
                </a:spcBef>
              </a:pPr>
              <a:endParaRPr lang="en-US" sz="900"/>
            </a:p>
            <a:p>
              <a:pPr>
                <a:spcBef>
                  <a:spcPts val="1658"/>
                </a:spcBef>
              </a:pPr>
              <a:r>
                <a:rPr lang="en-US" sz="900"/>
                <a:t>3e+2</a:t>
              </a:r>
            </a:p>
            <a:p>
              <a:pPr>
                <a:spcBef>
                  <a:spcPts val="1658"/>
                </a:spcBef>
              </a:pPr>
              <a:endParaRPr lang="en-US" sz="900"/>
            </a:p>
            <a:p>
              <a:pPr>
                <a:spcBef>
                  <a:spcPts val="1658"/>
                </a:spcBef>
              </a:pPr>
              <a:r>
                <a:rPr lang="en-US" sz="900">
                  <a:solidFill>
                    <a:schemeClr val="bg1"/>
                  </a:solidFill>
                </a:rPr>
                <a:t>3e+1</a:t>
              </a:r>
            </a:p>
            <a:p>
              <a:pPr>
                <a:spcBef>
                  <a:spcPts val="1658"/>
                </a:spcBef>
              </a:pPr>
              <a:endParaRPr lang="en-US" sz="900">
                <a:solidFill>
                  <a:schemeClr val="bg1"/>
                </a:solidFill>
              </a:endParaRPr>
            </a:p>
            <a:p>
              <a:pPr>
                <a:spcBef>
                  <a:spcPts val="1658"/>
                </a:spcBef>
              </a:pPr>
              <a:r>
                <a:rPr lang="en-US" sz="900">
                  <a:solidFill>
                    <a:schemeClr val="bg1"/>
                  </a:solidFill>
                </a:rPr>
                <a:t>3e+0</a:t>
              </a:r>
            </a:p>
          </p:txBody>
        </p:sp>
        <p:sp>
          <p:nvSpPr>
            <p:cNvPr id="5" name="TextBox 4"/>
            <p:cNvSpPr txBox="1"/>
            <p:nvPr/>
          </p:nvSpPr>
          <p:spPr>
            <a:xfrm rot="5400000">
              <a:off x="4776473" y="4714468"/>
              <a:ext cx="1712988" cy="397032"/>
            </a:xfrm>
            <a:prstGeom prst="rect">
              <a:avLst/>
            </a:prstGeom>
            <a:noFill/>
          </p:spPr>
          <p:txBody>
            <a:bodyPr wrap="none" rtlCol="0">
              <a:spAutoFit/>
            </a:bodyPr>
            <a:lstStyle/>
            <a:p>
              <a:r>
                <a:rPr lang="en-US">
                  <a:solidFill>
                    <a:schemeClr val="bg1"/>
                  </a:solidFill>
                </a:rPr>
                <a:t>density (g/cc)</a:t>
              </a:r>
            </a:p>
          </p:txBody>
        </p:sp>
        <p:sp>
          <p:nvSpPr>
            <p:cNvPr id="26" name="TextBox 25"/>
            <p:cNvSpPr txBox="1"/>
            <p:nvPr/>
          </p:nvSpPr>
          <p:spPr>
            <a:xfrm rot="5400000">
              <a:off x="7643683" y="4711839"/>
              <a:ext cx="2531767" cy="397032"/>
            </a:xfrm>
            <a:prstGeom prst="rect">
              <a:avLst/>
            </a:prstGeom>
            <a:noFill/>
          </p:spPr>
          <p:txBody>
            <a:bodyPr wrap="none" rtlCol="0">
              <a:spAutoFit/>
            </a:bodyPr>
            <a:lstStyle/>
            <a:p>
              <a:r>
                <a:rPr lang="en-US">
                  <a:solidFill>
                    <a:schemeClr val="bg1"/>
                  </a:solidFill>
                </a:rPr>
                <a:t>ion temperature (eV)</a:t>
              </a:r>
            </a:p>
          </p:txBody>
        </p:sp>
      </p:grpSp>
      <p:sp>
        <p:nvSpPr>
          <p:cNvPr id="27" name="Line 39"/>
          <p:cNvSpPr>
            <a:spLocks noChangeShapeType="1"/>
          </p:cNvSpPr>
          <p:nvPr/>
        </p:nvSpPr>
        <p:spPr bwMode="auto">
          <a:xfrm flipH="1" flipV="1">
            <a:off x="1693333" y="2286000"/>
            <a:ext cx="470916" cy="214415"/>
          </a:xfrm>
          <a:prstGeom prst="line">
            <a:avLst/>
          </a:prstGeom>
          <a:noFill/>
          <a:ln w="12700">
            <a:solidFill>
              <a:srgbClr val="FF99CC"/>
            </a:solidFill>
            <a:round/>
            <a:headEnd/>
            <a:tailEnd type="triangle" w="med" len="med"/>
          </a:ln>
        </p:spPr>
        <p:txBody>
          <a:bodyPr wrap="none" lIns="91429" tIns="45715" rIns="91429" bIns="45715" anchor="ctr">
            <a:prstTxWarp prst="textNoShape">
              <a:avLst/>
            </a:prstTxWarp>
          </a:bodyPr>
          <a:lstStyle/>
          <a:p>
            <a:endParaRPr lang="en-US"/>
          </a:p>
        </p:txBody>
      </p:sp>
      <p:sp>
        <p:nvSpPr>
          <p:cNvPr id="28" name="Line 29"/>
          <p:cNvSpPr>
            <a:spLocks noChangeShapeType="1"/>
          </p:cNvSpPr>
          <p:nvPr/>
        </p:nvSpPr>
        <p:spPr bwMode="auto">
          <a:xfrm>
            <a:off x="905932" y="5503333"/>
            <a:ext cx="385235" cy="294690"/>
          </a:xfrm>
          <a:prstGeom prst="line">
            <a:avLst/>
          </a:prstGeom>
          <a:noFill/>
          <a:ln w="12700">
            <a:solidFill>
              <a:schemeClr val="tx1"/>
            </a:solidFill>
            <a:round/>
            <a:headEnd/>
            <a:tailEnd type="triangle" w="med" len="med"/>
          </a:ln>
        </p:spPr>
        <p:txBody>
          <a:bodyPr wrap="none" lIns="91429" tIns="45715" rIns="91429" bIns="45715" anchor="ctr">
            <a:prstTxWarp prst="textNoShape">
              <a:avLst/>
            </a:prstTxWarp>
          </a:bodyPr>
          <a:lstStyle/>
          <a:p>
            <a:endParaRPr lang="en-US"/>
          </a:p>
        </p:txBody>
      </p:sp>
      <p:sp>
        <p:nvSpPr>
          <p:cNvPr id="29" name="Line 39"/>
          <p:cNvSpPr>
            <a:spLocks noChangeShapeType="1"/>
          </p:cNvSpPr>
          <p:nvPr/>
        </p:nvSpPr>
        <p:spPr bwMode="auto">
          <a:xfrm>
            <a:off x="939800" y="5520265"/>
            <a:ext cx="389466" cy="296333"/>
          </a:xfrm>
          <a:prstGeom prst="line">
            <a:avLst/>
          </a:prstGeom>
          <a:noFill/>
          <a:ln w="12700">
            <a:solidFill>
              <a:srgbClr val="FF99CC"/>
            </a:solidFill>
            <a:round/>
            <a:headEnd/>
            <a:tailEnd type="triangle" w="med" len="med"/>
          </a:ln>
        </p:spPr>
        <p:txBody>
          <a:bodyPr wrap="none" lIns="91429" tIns="45715" rIns="91429" bIns="45715" anchor="ctr">
            <a:prstTxWarp prst="textNoShape">
              <a:avLst/>
            </a:prstTxWarp>
          </a:bodyPr>
          <a:lstStyle/>
          <a:p>
            <a:endParaRPr lang="en-US"/>
          </a:p>
        </p:txBody>
      </p:sp>
    </p:spTree>
    <p:extLst>
      <p:ext uri="{BB962C8B-B14F-4D97-AF65-F5344CB8AC3E}">
        <p14:creationId xmlns:p14="http://schemas.microsoft.com/office/powerpoint/2010/main" val="23227253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76"/>
          <p:cNvGrpSpPr>
            <a:grpSpLocks/>
          </p:cNvGrpSpPr>
          <p:nvPr/>
        </p:nvGrpSpPr>
        <p:grpSpPr bwMode="auto">
          <a:xfrm>
            <a:off x="106326" y="1295531"/>
            <a:ext cx="4021138" cy="2814638"/>
            <a:chOff x="2904" y="2146"/>
            <a:chExt cx="2533" cy="1773"/>
          </a:xfrm>
        </p:grpSpPr>
        <p:pic>
          <p:nvPicPr>
            <p:cNvPr id="10" name="Picture 4" descr="overall-5-25-05-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25" y="2164"/>
              <a:ext cx="2501"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75"/>
            <p:cNvSpPr>
              <a:spLocks noChangeArrowheads="1"/>
            </p:cNvSpPr>
            <p:nvPr/>
          </p:nvSpPr>
          <p:spPr bwMode="auto">
            <a:xfrm rot="10800000" flipV="1">
              <a:off x="3694" y="3317"/>
              <a:ext cx="1743" cy="602"/>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2" name="AutoShape 62"/>
            <p:cNvSpPr>
              <a:spLocks noChangeArrowheads="1"/>
            </p:cNvSpPr>
            <p:nvPr/>
          </p:nvSpPr>
          <p:spPr bwMode="auto">
            <a:xfrm flipV="1">
              <a:off x="2904" y="2146"/>
              <a:ext cx="1375" cy="475"/>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2" name="Picture 1" descr="Screen Shot 2013-10-31 at 2.40.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2280" y="1231207"/>
            <a:ext cx="1842977" cy="2059247"/>
          </a:xfrm>
          <a:prstGeom prst="rect">
            <a:avLst/>
          </a:prstGeom>
        </p:spPr>
      </p:pic>
      <p:grpSp>
        <p:nvGrpSpPr>
          <p:cNvPr id="20" name="Group 19"/>
          <p:cNvGrpSpPr/>
          <p:nvPr/>
        </p:nvGrpSpPr>
        <p:grpSpPr>
          <a:xfrm>
            <a:off x="5349027" y="1270462"/>
            <a:ext cx="3896355" cy="3488492"/>
            <a:chOff x="5750204" y="885440"/>
            <a:chExt cx="4188582" cy="3837342"/>
          </a:xfrm>
        </p:grpSpPr>
        <p:pic>
          <p:nvPicPr>
            <p:cNvPr id="25"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994" r="4854"/>
            <a:stretch/>
          </p:blipFill>
          <p:spPr bwMode="auto">
            <a:xfrm>
              <a:off x="5750204" y="885440"/>
              <a:ext cx="3974199" cy="382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Arrow Connector 25"/>
            <p:cNvCxnSpPr/>
            <p:nvPr/>
          </p:nvCxnSpPr>
          <p:spPr bwMode="auto">
            <a:xfrm flipH="1" flipV="1">
              <a:off x="7989366" y="1485702"/>
              <a:ext cx="7926" cy="77330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7" name="TextBox 26"/>
            <p:cNvSpPr txBox="1"/>
            <p:nvPr/>
          </p:nvSpPr>
          <p:spPr>
            <a:xfrm>
              <a:off x="7708600" y="1088576"/>
              <a:ext cx="477322" cy="414905"/>
            </a:xfrm>
            <a:prstGeom prst="rect">
              <a:avLst/>
            </a:prstGeom>
            <a:noFill/>
          </p:spPr>
          <p:txBody>
            <a:bodyPr wrap="none" lIns="99219" tIns="49609" rIns="99219" bIns="49609" rtlCol="0">
              <a:spAutoFit/>
            </a:bodyPr>
            <a:lstStyle/>
            <a:p>
              <a:r>
                <a:rPr lang="en-US" b="1" dirty="0" smtClean="0">
                  <a:solidFill>
                    <a:srgbClr val="FF0000"/>
                  </a:solidFill>
                </a:rPr>
                <a:t>B</a:t>
              </a:r>
              <a:r>
                <a:rPr lang="en-US" b="1" baseline="-25000" dirty="0">
                  <a:solidFill>
                    <a:srgbClr val="FF0000"/>
                  </a:solidFill>
                </a:rPr>
                <a:t>z</a:t>
              </a:r>
              <a:endParaRPr lang="en-US" b="1" dirty="0">
                <a:solidFill>
                  <a:srgbClr val="FF0000"/>
                </a:solidFill>
              </a:endParaRPr>
            </a:p>
          </p:txBody>
        </p:sp>
        <p:cxnSp>
          <p:nvCxnSpPr>
            <p:cNvPr id="28" name="Straight Arrow Connector 27"/>
            <p:cNvCxnSpPr/>
            <p:nvPr/>
          </p:nvCxnSpPr>
          <p:spPr bwMode="auto">
            <a:xfrm>
              <a:off x="6667500" y="2171700"/>
              <a:ext cx="831095" cy="643173"/>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cxnSp>
          <p:nvCxnSpPr>
            <p:cNvPr id="29" name="Straight Arrow Connector 28"/>
            <p:cNvCxnSpPr>
              <a:stCxn id="30" idx="3"/>
            </p:cNvCxnSpPr>
            <p:nvPr/>
          </p:nvCxnSpPr>
          <p:spPr bwMode="auto">
            <a:xfrm>
              <a:off x="6874968" y="1998153"/>
              <a:ext cx="623627" cy="89832"/>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sp>
          <p:nvSpPr>
            <p:cNvPr id="30" name="TextBox 29"/>
            <p:cNvSpPr txBox="1"/>
            <p:nvPr/>
          </p:nvSpPr>
          <p:spPr>
            <a:xfrm>
              <a:off x="5759433" y="1790700"/>
              <a:ext cx="1115535" cy="414905"/>
            </a:xfrm>
            <a:prstGeom prst="rect">
              <a:avLst/>
            </a:prstGeom>
            <a:noFill/>
          </p:spPr>
          <p:txBody>
            <a:bodyPr wrap="none" lIns="99219" tIns="49609" rIns="99219" bIns="49609" rtlCol="0">
              <a:spAutoFit/>
            </a:bodyPr>
            <a:lstStyle/>
            <a:p>
              <a:r>
                <a:rPr lang="en-US" b="1" dirty="0" smtClean="0">
                  <a:latin typeface="Calibri"/>
                  <a:cs typeface="Calibri"/>
                </a:rPr>
                <a:t>Magnets</a:t>
              </a:r>
              <a:endParaRPr lang="en-US" b="1" dirty="0">
                <a:latin typeface="Calibri"/>
                <a:cs typeface="Calibri"/>
              </a:endParaRPr>
            </a:p>
          </p:txBody>
        </p:sp>
        <p:cxnSp>
          <p:nvCxnSpPr>
            <p:cNvPr id="31" name="Straight Arrow Connector 30"/>
            <p:cNvCxnSpPr/>
            <p:nvPr/>
          </p:nvCxnSpPr>
          <p:spPr bwMode="auto">
            <a:xfrm flipH="1">
              <a:off x="8042209" y="2112162"/>
              <a:ext cx="966653" cy="287243"/>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sp>
          <p:nvSpPr>
            <p:cNvPr id="32" name="TextBox 31"/>
            <p:cNvSpPr txBox="1"/>
            <p:nvPr/>
          </p:nvSpPr>
          <p:spPr>
            <a:xfrm>
              <a:off x="8792656" y="1612595"/>
              <a:ext cx="1146130" cy="1024302"/>
            </a:xfrm>
            <a:prstGeom prst="rect">
              <a:avLst/>
            </a:prstGeom>
            <a:noFill/>
          </p:spPr>
          <p:txBody>
            <a:bodyPr wrap="square" lIns="99219" tIns="49609" rIns="99219" bIns="49609" rtlCol="0">
              <a:spAutoFit/>
            </a:bodyPr>
            <a:lstStyle/>
            <a:p>
              <a:pPr algn="ctr"/>
              <a:r>
                <a:rPr lang="en-US" b="1" dirty="0" smtClean="0">
                  <a:latin typeface="Calibri"/>
                  <a:cs typeface="Calibri"/>
                </a:rPr>
                <a:t>Liner</a:t>
              </a:r>
            </a:p>
            <a:p>
              <a:pPr algn="ctr"/>
              <a:r>
                <a:rPr lang="en-US" b="1" dirty="0" smtClean="0">
                  <a:latin typeface="Calibri"/>
                  <a:cs typeface="Calibri"/>
                </a:rPr>
                <a:t>(1 cm height)</a:t>
              </a:r>
              <a:endParaRPr lang="en-US" b="1" dirty="0">
                <a:latin typeface="Calibri"/>
                <a:cs typeface="Calibri"/>
              </a:endParaRPr>
            </a:p>
          </p:txBody>
        </p:sp>
        <p:cxnSp>
          <p:nvCxnSpPr>
            <p:cNvPr id="33" name="Straight Arrow Connector 32"/>
            <p:cNvCxnSpPr/>
            <p:nvPr/>
          </p:nvCxnSpPr>
          <p:spPr bwMode="auto">
            <a:xfrm flipH="1" flipV="1">
              <a:off x="7652190" y="3221488"/>
              <a:ext cx="767910" cy="702812"/>
            </a:xfrm>
            <a:prstGeom prst="straightConnector1">
              <a:avLst/>
            </a:prstGeom>
            <a:solidFill>
              <a:schemeClr val="accent1"/>
            </a:solidFill>
            <a:ln w="19050" cap="flat" cmpd="sng" algn="ctr">
              <a:solidFill>
                <a:srgbClr val="FF6600"/>
              </a:solidFill>
              <a:prstDash val="solid"/>
              <a:round/>
              <a:headEnd type="none" w="med" len="med"/>
              <a:tailEnd type="arrow"/>
            </a:ln>
            <a:effectLst/>
          </p:spPr>
        </p:cxnSp>
        <p:sp>
          <p:nvSpPr>
            <p:cNvPr id="34" name="TextBox 33"/>
            <p:cNvSpPr txBox="1"/>
            <p:nvPr/>
          </p:nvSpPr>
          <p:spPr>
            <a:xfrm>
              <a:off x="8276925" y="3698479"/>
              <a:ext cx="1521744" cy="1024303"/>
            </a:xfrm>
            <a:prstGeom prst="rect">
              <a:avLst/>
            </a:prstGeom>
            <a:noFill/>
          </p:spPr>
          <p:txBody>
            <a:bodyPr wrap="square" lIns="99219" tIns="49609" rIns="99219" bIns="49609" rtlCol="0">
              <a:spAutoFit/>
            </a:bodyPr>
            <a:lstStyle/>
            <a:p>
              <a:pPr algn="r"/>
              <a:r>
                <a:rPr lang="en-US" b="1" dirty="0" smtClean="0">
                  <a:latin typeface="Calibri"/>
                  <a:cs typeface="Calibri"/>
                </a:rPr>
                <a:t>Power feed for current delivery</a:t>
              </a:r>
              <a:endParaRPr lang="en-US" b="1" dirty="0">
                <a:latin typeface="Calibri"/>
                <a:cs typeface="Calibri"/>
              </a:endParaRPr>
            </a:p>
          </p:txBody>
        </p:sp>
      </p:grpSp>
      <p:pic>
        <p:nvPicPr>
          <p:cNvPr id="6" name="Picture 5" descr="MagLIFconceptBasi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605" y="4712919"/>
            <a:ext cx="3681210" cy="2041172"/>
          </a:xfrm>
          <a:prstGeom prst="rect">
            <a:avLst/>
          </a:prstGeom>
        </p:spPr>
      </p:pic>
      <p:sp>
        <p:nvSpPr>
          <p:cNvPr id="13" name="Line 37"/>
          <p:cNvSpPr>
            <a:spLocks noChangeShapeType="1"/>
          </p:cNvSpPr>
          <p:nvPr/>
        </p:nvSpPr>
        <p:spPr bwMode="auto">
          <a:xfrm>
            <a:off x="2376808" y="1439668"/>
            <a:ext cx="287018" cy="290969"/>
          </a:xfrm>
          <a:prstGeom prst="line">
            <a:avLst/>
          </a:prstGeom>
          <a:noFill/>
          <a:ln w="25400">
            <a:solidFill>
              <a:srgbClr val="FF0000"/>
            </a:solidFill>
            <a:round/>
            <a:headEnd/>
            <a:tailEnd type="stealth" w="lg" len="lg"/>
          </a:ln>
          <a:extLst>
            <a:ext uri="{909E8E84-426E-40dd-AFC4-6F175D3DCCD1}">
              <a14:hiddenFill xmlns:a14="http://schemas.microsoft.com/office/drawing/2010/main">
                <a:noFill/>
              </a14:hiddenFill>
            </a:ext>
          </a:extLst>
        </p:spPr>
        <p:txBody>
          <a:bodyPr wrap="square" lIns="91433" tIns="45717" rIns="91433" bIns="45717" anchor="ctr">
            <a:spAutoFit/>
          </a:bodyPr>
          <a:lstStyle/>
          <a:p>
            <a:endParaRPr lang="en-US"/>
          </a:p>
        </p:txBody>
      </p:sp>
      <p:sp>
        <p:nvSpPr>
          <p:cNvPr id="35" name="Rectangle 34"/>
          <p:cNvSpPr/>
          <p:nvPr/>
        </p:nvSpPr>
        <p:spPr>
          <a:xfrm>
            <a:off x="1438812" y="1250713"/>
            <a:ext cx="937997" cy="545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3" tIns="45717" rIns="91433" bIns="45717" rtlCol="0" anchor="ctr"/>
          <a:lstStyle/>
          <a:p>
            <a:pPr algn="ctr"/>
            <a:endParaRPr lang="en-US"/>
          </a:p>
        </p:txBody>
      </p:sp>
      <p:pic>
        <p:nvPicPr>
          <p:cNvPr id="14" name="Picture 17" descr="zlogo_tran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38812" y="1250713"/>
            <a:ext cx="937997" cy="5456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7" descr="ZBeamlet Logo Long 0"/>
          <p:cNvPicPr>
            <a:picLocks noChangeAspect="1" noChangeArrowheads="1"/>
          </p:cNvPicPr>
          <p:nvPr/>
        </p:nvPicPr>
        <p:blipFill>
          <a:blip r:embed="rId8" cstate="print">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a:fillRect/>
          </a:stretch>
        </p:blipFill>
        <p:spPr bwMode="auto">
          <a:xfrm>
            <a:off x="54554" y="1407147"/>
            <a:ext cx="1282700" cy="450850"/>
          </a:xfrm>
          <a:prstGeom prst="rect">
            <a:avLst/>
          </a:prstGeom>
          <a:solidFill>
            <a:srgbClr val="FFFFFF">
              <a:alpha val="50195"/>
            </a:srgbClr>
          </a:solidFill>
          <a:ln w="9525">
            <a:solidFill>
              <a:srgbClr val="000000"/>
            </a:solidFill>
            <a:miter lim="800000"/>
            <a:headEnd/>
            <a:tailEnd/>
          </a:ln>
          <a:effectLst/>
          <a:extLst/>
        </p:spPr>
      </p:pic>
      <p:sp>
        <p:nvSpPr>
          <p:cNvPr id="17" name="Line 38"/>
          <p:cNvSpPr>
            <a:spLocks noChangeShapeType="1"/>
          </p:cNvSpPr>
          <p:nvPr/>
        </p:nvSpPr>
        <p:spPr bwMode="auto">
          <a:xfrm>
            <a:off x="1217083" y="1857997"/>
            <a:ext cx="221728" cy="1006896"/>
          </a:xfrm>
          <a:prstGeom prst="line">
            <a:avLst/>
          </a:prstGeom>
          <a:noFill/>
          <a:ln w="25400">
            <a:solidFill>
              <a:srgbClr val="00FF00"/>
            </a:solidFill>
            <a:round/>
            <a:headEnd/>
            <a:tailEnd type="stealth" w="lg" len="lg"/>
          </a:ln>
          <a:extLst>
            <a:ext uri="{909E8E84-426E-40dd-AFC4-6F175D3DCCD1}">
              <a14:hiddenFill xmlns:a14="http://schemas.microsoft.com/office/drawing/2010/main">
                <a:noFill/>
              </a14:hiddenFill>
            </a:ext>
          </a:extLst>
        </p:spPr>
        <p:txBody>
          <a:bodyPr wrap="square" lIns="91433" tIns="45717" rIns="91433" bIns="45717" anchor="ctr">
            <a:spAutoFit/>
          </a:bodyPr>
          <a:lstStyle/>
          <a:p>
            <a:endParaRPr lang="en-US"/>
          </a:p>
        </p:txBody>
      </p:sp>
      <p:pic>
        <p:nvPicPr>
          <p:cNvPr id="22" name="Picture 7" descr="ZBL"/>
          <p:cNvPicPr>
            <a:picLocks noChangeAspect="1" noChangeArrowheads="1"/>
          </p:cNvPicPr>
          <p:nvPr/>
        </p:nvPicPr>
        <p:blipFill>
          <a:blip r:embed="rId9"/>
          <a:srcRect/>
          <a:stretch>
            <a:fillRect/>
          </a:stretch>
        </p:blipFill>
        <p:spPr bwMode="auto">
          <a:xfrm>
            <a:off x="54555" y="4285216"/>
            <a:ext cx="2455762" cy="1936785"/>
          </a:xfrm>
          <a:prstGeom prst="rect">
            <a:avLst/>
          </a:prstGeom>
          <a:noFill/>
          <a:ln>
            <a:solidFill>
              <a:srgbClr val="000000"/>
            </a:solidFill>
          </a:ln>
        </p:spPr>
      </p:pic>
      <p:pic>
        <p:nvPicPr>
          <p:cNvPr id="24" name="Picture 2" descr="C:\Users\dcrovan\Desktop\IMG_2916.JPG"/>
          <p:cNvPicPr>
            <a:picLocks noChangeAspect="1" noChangeArrowheads="1"/>
          </p:cNvPicPr>
          <p:nvPr/>
        </p:nvPicPr>
        <p:blipFill>
          <a:blip r:embed="rId10" cstate="print"/>
          <a:srcRect/>
          <a:stretch>
            <a:fillRect/>
          </a:stretch>
        </p:blipFill>
        <p:spPr bwMode="auto">
          <a:xfrm>
            <a:off x="2579163" y="4880584"/>
            <a:ext cx="2810261" cy="1873507"/>
          </a:xfrm>
          <a:prstGeom prst="rect">
            <a:avLst/>
          </a:prstGeom>
          <a:noFill/>
          <a:ln w="15875">
            <a:solidFill>
              <a:schemeClr val="tx1"/>
            </a:solidFill>
            <a:miter lim="800000"/>
            <a:headEnd/>
            <a:tailEnd/>
          </a:ln>
        </p:spPr>
      </p:pic>
      <p:pic>
        <p:nvPicPr>
          <p:cNvPr id="7" name="Picture 6" descr="Zpictur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0683" y="3291457"/>
            <a:ext cx="2710371" cy="1705536"/>
          </a:xfrm>
          <a:prstGeom prst="rect">
            <a:avLst/>
          </a:prstGeom>
          <a:ln>
            <a:solidFill>
              <a:srgbClr val="000000"/>
            </a:solidFill>
          </a:ln>
        </p:spPr>
      </p:pic>
      <p:sp>
        <p:nvSpPr>
          <p:cNvPr id="37" name="TextBox 36"/>
          <p:cNvSpPr txBox="1"/>
          <p:nvPr/>
        </p:nvSpPr>
        <p:spPr>
          <a:xfrm>
            <a:off x="75721" y="4301668"/>
            <a:ext cx="1774831" cy="369326"/>
          </a:xfrm>
          <a:prstGeom prst="rect">
            <a:avLst/>
          </a:prstGeom>
          <a:solidFill>
            <a:srgbClr val="FFFFFF"/>
          </a:solidFill>
          <a:ln>
            <a:solidFill>
              <a:srgbClr val="000000"/>
            </a:solidFill>
          </a:ln>
        </p:spPr>
        <p:txBody>
          <a:bodyPr wrap="none" lIns="91433" tIns="45717" rIns="91433" bIns="45717" rtlCol="0">
            <a:spAutoFit/>
          </a:bodyPr>
          <a:lstStyle/>
          <a:p>
            <a:r>
              <a:rPr lang="en-US" b="1" dirty="0" smtClean="0">
                <a:latin typeface="Calibri"/>
                <a:cs typeface="Calibri"/>
              </a:rPr>
              <a:t>Z-Beamlet </a:t>
            </a:r>
            <a:r>
              <a:rPr lang="en-US" b="1" dirty="0" err="1" smtClean="0">
                <a:latin typeface="Calibri"/>
                <a:cs typeface="Calibri"/>
              </a:rPr>
              <a:t>HiBay</a:t>
            </a:r>
            <a:endParaRPr lang="en-US" b="1" dirty="0">
              <a:latin typeface="Calibri"/>
              <a:cs typeface="Calibri"/>
            </a:endParaRPr>
          </a:p>
        </p:txBody>
      </p:sp>
      <p:sp>
        <p:nvSpPr>
          <p:cNvPr id="38" name="TextBox 37"/>
          <p:cNvSpPr txBox="1"/>
          <p:nvPr/>
        </p:nvSpPr>
        <p:spPr>
          <a:xfrm>
            <a:off x="3964930" y="4616247"/>
            <a:ext cx="902797" cy="369326"/>
          </a:xfrm>
          <a:prstGeom prst="rect">
            <a:avLst/>
          </a:prstGeom>
          <a:solidFill>
            <a:srgbClr val="FFFFFF"/>
          </a:solidFill>
          <a:ln>
            <a:solidFill>
              <a:srgbClr val="000000"/>
            </a:solidFill>
          </a:ln>
        </p:spPr>
        <p:txBody>
          <a:bodyPr wrap="none" lIns="91433" tIns="45717" rIns="91433" bIns="45717" rtlCol="0">
            <a:spAutoFit/>
          </a:bodyPr>
          <a:lstStyle/>
          <a:p>
            <a:r>
              <a:rPr lang="en-US" b="1" dirty="0" smtClean="0">
                <a:latin typeface="Calibri"/>
                <a:cs typeface="Calibri"/>
              </a:rPr>
              <a:t>Z </a:t>
            </a:r>
            <a:r>
              <a:rPr lang="en-US" b="1" dirty="0" err="1" smtClean="0">
                <a:latin typeface="Calibri"/>
                <a:cs typeface="Calibri"/>
              </a:rPr>
              <a:t>HiBay</a:t>
            </a:r>
            <a:endParaRPr lang="en-US" b="1" dirty="0">
              <a:latin typeface="Calibri"/>
              <a:cs typeface="Calibri"/>
            </a:endParaRPr>
          </a:p>
        </p:txBody>
      </p:sp>
      <p:sp>
        <p:nvSpPr>
          <p:cNvPr id="39" name="TextBox 38"/>
          <p:cNvSpPr txBox="1"/>
          <p:nvPr/>
        </p:nvSpPr>
        <p:spPr>
          <a:xfrm>
            <a:off x="2585305" y="6362928"/>
            <a:ext cx="2185199" cy="369326"/>
          </a:xfrm>
          <a:prstGeom prst="rect">
            <a:avLst/>
          </a:prstGeom>
          <a:solidFill>
            <a:srgbClr val="FFFFFF"/>
          </a:solidFill>
          <a:ln>
            <a:solidFill>
              <a:srgbClr val="000000"/>
            </a:solidFill>
          </a:ln>
        </p:spPr>
        <p:txBody>
          <a:bodyPr wrap="none" lIns="91433" tIns="45717" rIns="91433" bIns="45717" rtlCol="0">
            <a:spAutoFit/>
          </a:bodyPr>
          <a:lstStyle/>
          <a:p>
            <a:r>
              <a:rPr lang="en-US" b="1" dirty="0" smtClean="0">
                <a:latin typeface="Calibri"/>
                <a:cs typeface="Calibri"/>
              </a:rPr>
              <a:t>Applied-B Capacitors</a:t>
            </a:r>
            <a:endParaRPr lang="en-US" b="1" dirty="0">
              <a:latin typeface="Calibri"/>
              <a:cs typeface="Calibri"/>
            </a:endParaRPr>
          </a:p>
        </p:txBody>
      </p:sp>
      <p:sp>
        <p:nvSpPr>
          <p:cNvPr id="5" name="Title 4"/>
          <p:cNvSpPr>
            <a:spLocks noGrp="1"/>
          </p:cNvSpPr>
          <p:nvPr>
            <p:ph type="title"/>
          </p:nvPr>
        </p:nvSpPr>
        <p:spPr>
          <a:xfrm>
            <a:off x="83598" y="34637"/>
            <a:ext cx="9024961" cy="991675"/>
          </a:xfrm>
        </p:spPr>
        <p:txBody>
          <a:bodyPr/>
          <a:lstStyle/>
          <a:p>
            <a:pPr algn="r"/>
            <a:r>
              <a:rPr lang="en-US" sz="2400" b="1" dirty="0">
                <a:solidFill>
                  <a:srgbClr val="FFFFFF"/>
                </a:solidFill>
              </a:rPr>
              <a:t>MagLIF uses the Z facility to compress a liner</a:t>
            </a:r>
            <a:br>
              <a:rPr lang="en-US" sz="2400" b="1" dirty="0">
                <a:solidFill>
                  <a:srgbClr val="FFFFFF"/>
                </a:solidFill>
              </a:rPr>
            </a:br>
            <a:r>
              <a:rPr lang="en-US" sz="2400" b="1" dirty="0">
                <a:solidFill>
                  <a:srgbClr val="FFFFFF"/>
                </a:solidFill>
              </a:rPr>
              <a:t>containing pre-magnetized and pre-heated </a:t>
            </a:r>
            <a:r>
              <a:rPr lang="en-US" sz="2400" b="1" i="1" dirty="0">
                <a:solidFill>
                  <a:srgbClr val="FFFFFF"/>
                </a:solidFill>
              </a:rPr>
              <a:t>D</a:t>
            </a:r>
            <a:r>
              <a:rPr lang="en-US" sz="2400" b="1" baseline="-25000" dirty="0">
                <a:solidFill>
                  <a:srgbClr val="FFFFFF"/>
                </a:solidFill>
              </a:rPr>
              <a:t>2</a:t>
            </a:r>
            <a:r>
              <a:rPr lang="en-US" sz="2400" b="1" dirty="0">
                <a:solidFill>
                  <a:srgbClr val="FFFFFF"/>
                </a:solidFill>
              </a:rPr>
              <a:t> gas</a:t>
            </a:r>
          </a:p>
        </p:txBody>
      </p:sp>
    </p:spTree>
    <p:extLst>
      <p:ext uri="{BB962C8B-B14F-4D97-AF65-F5344CB8AC3E}">
        <p14:creationId xmlns:p14="http://schemas.microsoft.com/office/powerpoint/2010/main" val="419288623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4519701" y="4495211"/>
            <a:ext cx="3354293" cy="1624561"/>
          </a:xfrm>
          <a:prstGeom prst="round2SameRect">
            <a:avLst/>
          </a:prstGeom>
          <a:solidFill>
            <a:srgbClr val="7F7F7F"/>
          </a:solidFill>
          <a:ln/>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dirty="0"/>
          </a:p>
        </p:txBody>
      </p:sp>
      <p:sp>
        <p:nvSpPr>
          <p:cNvPr id="6" name="Rectangle 5"/>
          <p:cNvSpPr/>
          <p:nvPr/>
        </p:nvSpPr>
        <p:spPr>
          <a:xfrm>
            <a:off x="3623230" y="2256118"/>
            <a:ext cx="2243070" cy="494958"/>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r"/>
            <a:endParaRPr lang="en-US" b="1" dirty="0">
              <a:latin typeface="Calibri"/>
              <a:cs typeface="Calibri"/>
            </a:endParaRPr>
          </a:p>
        </p:txBody>
      </p:sp>
      <p:sp>
        <p:nvSpPr>
          <p:cNvPr id="8" name="Rectangle 7"/>
          <p:cNvSpPr/>
          <p:nvPr/>
        </p:nvSpPr>
        <p:spPr>
          <a:xfrm>
            <a:off x="6493083" y="2271059"/>
            <a:ext cx="2225089" cy="467488"/>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endParaRPr lang="en-US" b="1" dirty="0">
              <a:latin typeface="Calibri"/>
              <a:cs typeface="Calibri"/>
            </a:endParaRPr>
          </a:p>
        </p:txBody>
      </p:sp>
      <p:sp>
        <p:nvSpPr>
          <p:cNvPr id="13" name="Rectangle 12"/>
          <p:cNvSpPr/>
          <p:nvPr/>
        </p:nvSpPr>
        <p:spPr>
          <a:xfrm>
            <a:off x="3435899" y="2256118"/>
            <a:ext cx="461838" cy="3863653"/>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a:p>
        </p:txBody>
      </p:sp>
      <p:sp>
        <p:nvSpPr>
          <p:cNvPr id="14" name="Rectangle 13"/>
          <p:cNvSpPr/>
          <p:nvPr/>
        </p:nvSpPr>
        <p:spPr>
          <a:xfrm>
            <a:off x="8471424" y="2263588"/>
            <a:ext cx="461838" cy="3843654"/>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a:p>
        </p:txBody>
      </p:sp>
      <p:cxnSp>
        <p:nvCxnSpPr>
          <p:cNvPr id="19" name="Straight Arrow Connector 18"/>
          <p:cNvCxnSpPr/>
          <p:nvPr/>
        </p:nvCxnSpPr>
        <p:spPr>
          <a:xfrm flipH="1" flipV="1">
            <a:off x="4013200" y="3039703"/>
            <a:ext cx="18638" cy="22644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334666" y="3029197"/>
            <a:ext cx="19228" cy="22823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4421792" y="5493114"/>
            <a:ext cx="3455546" cy="646325"/>
          </a:xfrm>
          <a:prstGeom prst="rect">
            <a:avLst/>
          </a:prstGeom>
        </p:spPr>
        <p:txBody>
          <a:bodyPr wrap="square" lIns="91433" tIns="45717" rIns="91433" bIns="45717">
            <a:spAutoFit/>
          </a:bodyPr>
          <a:lstStyle/>
          <a:p>
            <a:pPr algn="ctr"/>
            <a:r>
              <a:rPr lang="en-US" b="1" dirty="0" smtClean="0">
                <a:latin typeface="Calibri"/>
                <a:cs typeface="Calibri"/>
              </a:rPr>
              <a:t>Initial </a:t>
            </a:r>
            <a:r>
              <a:rPr lang="en-US" b="1" dirty="0" err="1" smtClean="0">
                <a:latin typeface="Calibri"/>
                <a:cs typeface="Calibri"/>
              </a:rPr>
              <a:t>B</a:t>
            </a:r>
            <a:r>
              <a:rPr lang="en-US" b="1" baseline="-25000" dirty="0" err="1" smtClean="0">
                <a:latin typeface="Calibri"/>
                <a:cs typeface="Calibri"/>
              </a:rPr>
              <a:t>z</a:t>
            </a:r>
            <a:r>
              <a:rPr lang="en-US" b="1" dirty="0" smtClean="0">
                <a:latin typeface="Calibri"/>
                <a:cs typeface="Calibri"/>
              </a:rPr>
              <a:t> = 10–40 T</a:t>
            </a:r>
          </a:p>
          <a:p>
            <a:pPr algn="ctr"/>
            <a:r>
              <a:rPr lang="en-US" b="1" dirty="0" smtClean="0">
                <a:latin typeface="Calibri"/>
                <a:cs typeface="Calibri"/>
              </a:rPr>
              <a:t>everywhere</a:t>
            </a:r>
            <a:endParaRPr lang="en-US" b="1" dirty="0">
              <a:latin typeface="Calibri"/>
              <a:cs typeface="Calibri"/>
            </a:endParaRPr>
          </a:p>
        </p:txBody>
      </p:sp>
      <p:sp>
        <p:nvSpPr>
          <p:cNvPr id="53" name="Rectangle 17"/>
          <p:cNvSpPr>
            <a:spLocks noChangeArrowheads="1"/>
          </p:cNvSpPr>
          <p:nvPr/>
        </p:nvSpPr>
        <p:spPr bwMode="auto">
          <a:xfrm>
            <a:off x="126482" y="20648"/>
            <a:ext cx="8914823" cy="997527"/>
          </a:xfrm>
          <a:prstGeom prst="rect">
            <a:avLst/>
          </a:prstGeom>
          <a:noFill/>
          <a:ln w="9525" algn="ctr">
            <a:noFill/>
            <a:miter lim="800000"/>
            <a:headEnd/>
            <a:tailEnd/>
          </a:ln>
          <a:effectLst/>
        </p:spPr>
        <p:txBody>
          <a:bodyPr lIns="91402" tIns="45702" rIns="91402" bIns="45702" anchor="ctr"/>
          <a:lstStyle/>
          <a:p>
            <a:pPr algn="r" defTabSz="914291"/>
            <a:r>
              <a:rPr lang="en-US" sz="2800" b="1" dirty="0">
                <a:solidFill>
                  <a:srgbClr val="FFFFFF"/>
                </a:solidFill>
                <a:latin typeface="Calibri"/>
                <a:cs typeface="Calibri"/>
              </a:rPr>
              <a:t>An integrated </a:t>
            </a:r>
            <a:r>
              <a:rPr lang="en-US" sz="2800" b="1" dirty="0" smtClean="0">
                <a:solidFill>
                  <a:srgbClr val="FFFFFF"/>
                </a:solidFill>
                <a:latin typeface="Calibri"/>
                <a:cs typeface="Calibri"/>
              </a:rPr>
              <a:t>2D model </a:t>
            </a:r>
            <a:r>
              <a:rPr lang="en-US" sz="2800" b="1" dirty="0">
                <a:solidFill>
                  <a:srgbClr val="FFFFFF"/>
                </a:solidFill>
                <a:latin typeface="Calibri"/>
                <a:cs typeface="Calibri"/>
              </a:rPr>
              <a:t>seeks to realistically</a:t>
            </a:r>
          </a:p>
          <a:p>
            <a:pPr algn="r" defTabSz="914291"/>
            <a:r>
              <a:rPr lang="en-US" sz="2800" b="1" dirty="0">
                <a:solidFill>
                  <a:srgbClr val="FFFFFF"/>
                </a:solidFill>
                <a:latin typeface="Calibri"/>
                <a:cs typeface="Calibri"/>
              </a:rPr>
              <a:t>simulate experiments as they would occur on Z </a:t>
            </a:r>
          </a:p>
        </p:txBody>
      </p:sp>
      <p:sp>
        <p:nvSpPr>
          <p:cNvPr id="24" name="TextBox 23"/>
          <p:cNvSpPr txBox="1"/>
          <p:nvPr/>
        </p:nvSpPr>
        <p:spPr>
          <a:xfrm>
            <a:off x="303540" y="1394318"/>
            <a:ext cx="2906233" cy="4794021"/>
          </a:xfrm>
          <a:prstGeom prst="rect">
            <a:avLst/>
          </a:prstGeom>
          <a:noFill/>
        </p:spPr>
        <p:txBody>
          <a:bodyPr wrap="square" lIns="84216" tIns="42108" rIns="84216" bIns="42108" rtlCol="0">
            <a:spAutoFit/>
          </a:bodyPr>
          <a:lstStyle/>
          <a:p>
            <a:r>
              <a:rPr lang="en-US" b="1" dirty="0" smtClean="0">
                <a:latin typeface="Calibri"/>
                <a:cs typeface="Calibri"/>
              </a:rPr>
              <a:t>A number of parameters and constraints must be</a:t>
            </a:r>
          </a:p>
          <a:p>
            <a:r>
              <a:rPr lang="en-US" b="1" dirty="0" smtClean="0">
                <a:latin typeface="Calibri"/>
                <a:cs typeface="Calibri"/>
              </a:rPr>
              <a:t>self-consistently included and integrated into one simulation:</a:t>
            </a:r>
          </a:p>
          <a:p>
            <a:endParaRPr lang="en-US" b="0" dirty="0" smtClean="0">
              <a:latin typeface="Calibri"/>
              <a:cs typeface="Calibri"/>
            </a:endParaRPr>
          </a:p>
          <a:p>
            <a:r>
              <a:rPr lang="en-US" b="0" dirty="0" smtClean="0">
                <a:latin typeface="Calibri"/>
                <a:cs typeface="Calibri"/>
              </a:rPr>
              <a:t>(1) Laser</a:t>
            </a:r>
          </a:p>
          <a:p>
            <a:endParaRPr lang="en-US" b="0" dirty="0" smtClean="0">
              <a:latin typeface="Calibri"/>
              <a:cs typeface="Calibri"/>
            </a:endParaRPr>
          </a:p>
          <a:p>
            <a:r>
              <a:rPr lang="en-US" b="0" dirty="0" smtClean="0">
                <a:latin typeface="Calibri"/>
                <a:cs typeface="Calibri"/>
              </a:rPr>
              <a:t>(2) Laser entrance hole (LEH) and window</a:t>
            </a:r>
          </a:p>
          <a:p>
            <a:endParaRPr lang="en-US" b="0" dirty="0" smtClean="0">
              <a:latin typeface="Calibri"/>
              <a:cs typeface="Calibri"/>
            </a:endParaRPr>
          </a:p>
          <a:p>
            <a:r>
              <a:rPr lang="en-US" b="0" dirty="0" smtClean="0">
                <a:latin typeface="Calibri"/>
                <a:cs typeface="Calibri"/>
              </a:rPr>
              <a:t>(3) Liner and circuit</a:t>
            </a:r>
          </a:p>
          <a:p>
            <a:endParaRPr lang="en-US" b="0" dirty="0" smtClean="0">
              <a:latin typeface="Calibri"/>
              <a:cs typeface="Calibri"/>
            </a:endParaRPr>
          </a:p>
          <a:p>
            <a:r>
              <a:rPr lang="en-US" b="0" dirty="0" smtClean="0">
                <a:latin typeface="Calibri"/>
                <a:cs typeface="Calibri"/>
              </a:rPr>
              <a:t>(4) Electrode end caps</a:t>
            </a:r>
          </a:p>
          <a:p>
            <a:endParaRPr lang="en-US" b="0" dirty="0" smtClean="0">
              <a:latin typeface="Calibri"/>
              <a:cs typeface="Calibri"/>
            </a:endParaRPr>
          </a:p>
          <a:p>
            <a:r>
              <a:rPr lang="en-US" b="0" dirty="0" smtClean="0">
                <a:latin typeface="Calibri"/>
                <a:cs typeface="Calibri"/>
              </a:rPr>
              <a:t>(5) Component interactions,</a:t>
            </a:r>
          </a:p>
          <a:p>
            <a:r>
              <a:rPr lang="en-US" b="0" dirty="0" smtClean="0">
                <a:latin typeface="Calibri"/>
                <a:cs typeface="Calibri"/>
              </a:rPr>
              <a:t>timing, and optimization</a:t>
            </a:r>
          </a:p>
        </p:txBody>
      </p:sp>
      <p:pic>
        <p:nvPicPr>
          <p:cNvPr id="12" name="Picture 11" descr="Screen Shot 2014-05-05 at 11.47.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849" y="2158999"/>
            <a:ext cx="2857594" cy="2838825"/>
          </a:xfrm>
          <a:prstGeom prst="rect">
            <a:avLst/>
          </a:prstGeom>
        </p:spPr>
      </p:pic>
      <p:sp>
        <p:nvSpPr>
          <p:cNvPr id="9" name="Freeform 8"/>
          <p:cNvSpPr/>
          <p:nvPr/>
        </p:nvSpPr>
        <p:spPr>
          <a:xfrm>
            <a:off x="5618887" y="1225176"/>
            <a:ext cx="1113362" cy="1038412"/>
          </a:xfrm>
          <a:custGeom>
            <a:avLst/>
            <a:gdLst>
              <a:gd name="connsiteX0" fmla="*/ 412356 w 1113362"/>
              <a:gd name="connsiteY0" fmla="*/ 1319441 h 1327687"/>
              <a:gd name="connsiteX1" fmla="*/ 0 w 1113362"/>
              <a:gd name="connsiteY1" fmla="*/ 0 h 1327687"/>
              <a:gd name="connsiteX2" fmla="*/ 1113362 w 1113362"/>
              <a:gd name="connsiteY2" fmla="*/ 8247 h 1327687"/>
              <a:gd name="connsiteX3" fmla="*/ 709252 w 1113362"/>
              <a:gd name="connsiteY3" fmla="*/ 1327687 h 1327687"/>
              <a:gd name="connsiteX4" fmla="*/ 412356 w 1113362"/>
              <a:gd name="connsiteY4" fmla="*/ 1319441 h 132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362" h="1327687">
                <a:moveTo>
                  <a:pt x="412356" y="1319441"/>
                </a:moveTo>
                <a:lnTo>
                  <a:pt x="0" y="0"/>
                </a:lnTo>
                <a:lnTo>
                  <a:pt x="1113362" y="8247"/>
                </a:lnTo>
                <a:lnTo>
                  <a:pt x="709252" y="1327687"/>
                </a:lnTo>
                <a:lnTo>
                  <a:pt x="412356" y="1319441"/>
                </a:lnTo>
                <a:close/>
              </a:path>
            </a:pathLst>
          </a:custGeom>
          <a:solidFill>
            <a:srgbClr val="008000"/>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r>
              <a:rPr lang="en-US" b="1" dirty="0" smtClean="0">
                <a:latin typeface="Calibri"/>
                <a:cs typeface="Calibri"/>
              </a:rPr>
              <a:t>ZBL</a:t>
            </a:r>
          </a:p>
          <a:p>
            <a:pPr algn="ctr"/>
            <a:r>
              <a:rPr lang="en-US" b="1" dirty="0" smtClean="0">
                <a:latin typeface="Calibri"/>
                <a:cs typeface="Calibri"/>
              </a:rPr>
              <a:t>Laser</a:t>
            </a:r>
          </a:p>
          <a:p>
            <a:pPr algn="ctr"/>
            <a:endParaRPr lang="en-US" b="1" dirty="0">
              <a:latin typeface="Calibri"/>
              <a:cs typeface="Calibri"/>
            </a:endParaRPr>
          </a:p>
        </p:txBody>
      </p:sp>
      <p:cxnSp>
        <p:nvCxnSpPr>
          <p:cNvPr id="37" name="Straight Arrow Connector 36"/>
          <p:cNvCxnSpPr/>
          <p:nvPr/>
        </p:nvCxnSpPr>
        <p:spPr>
          <a:xfrm>
            <a:off x="4019176" y="2838824"/>
            <a:ext cx="74705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7652871" y="2856753"/>
            <a:ext cx="69924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413691" y="4725357"/>
            <a:ext cx="8898" cy="586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7987620" y="4735815"/>
            <a:ext cx="8898" cy="586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92282" y="1534636"/>
            <a:ext cx="2225940" cy="369332"/>
          </a:xfrm>
          <a:prstGeom prst="rect">
            <a:avLst/>
          </a:prstGeom>
          <a:noFill/>
        </p:spPr>
        <p:txBody>
          <a:bodyPr wrap="none" rtlCol="0">
            <a:spAutoFit/>
          </a:bodyPr>
          <a:lstStyle/>
          <a:p>
            <a:r>
              <a:rPr lang="en-US" b="1">
                <a:solidFill>
                  <a:srgbClr val="008000"/>
                </a:solidFill>
                <a:latin typeface="Symbol" charset="2"/>
                <a:cs typeface="Symbol" charset="2"/>
              </a:rPr>
              <a:t>l</a:t>
            </a:r>
            <a:r>
              <a:rPr lang="en-US" b="1" baseline="-25000">
                <a:solidFill>
                  <a:srgbClr val="008000"/>
                </a:solidFill>
              </a:rPr>
              <a:t>laser</a:t>
            </a:r>
            <a:r>
              <a:rPr lang="en-US" b="1">
                <a:solidFill>
                  <a:srgbClr val="008000"/>
                </a:solidFill>
              </a:rPr>
              <a:t>= 0.53 </a:t>
            </a:r>
            <a:r>
              <a:rPr lang="en-US" b="1">
                <a:solidFill>
                  <a:srgbClr val="008000"/>
                </a:solidFill>
                <a:latin typeface="Symbol" charset="2"/>
                <a:cs typeface="Symbol" charset="2"/>
              </a:rPr>
              <a:t>m</a:t>
            </a:r>
            <a:r>
              <a:rPr lang="en-US" b="1">
                <a:solidFill>
                  <a:srgbClr val="008000"/>
                </a:solidFill>
              </a:rPr>
              <a:t>m (2</a:t>
            </a:r>
            <a:r>
              <a:rPr lang="en-US" b="1">
                <a:solidFill>
                  <a:srgbClr val="008000"/>
                </a:solidFill>
                <a:latin typeface="Symbol" charset="2"/>
                <a:cs typeface="Symbol" charset="2"/>
              </a:rPr>
              <a:t>w</a:t>
            </a:r>
            <a:r>
              <a:rPr lang="en-US" b="1">
                <a:solidFill>
                  <a:srgbClr val="008000"/>
                </a:solidFill>
              </a:rPr>
              <a:t>)</a:t>
            </a:r>
          </a:p>
        </p:txBody>
      </p:sp>
    </p:spTree>
    <p:extLst>
      <p:ext uri="{BB962C8B-B14F-4D97-AF65-F5344CB8AC3E}">
        <p14:creationId xmlns:p14="http://schemas.microsoft.com/office/powerpoint/2010/main" val="29945064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4519701" y="4495211"/>
            <a:ext cx="3354293" cy="1624561"/>
          </a:xfrm>
          <a:prstGeom prst="round2SameRect">
            <a:avLst/>
          </a:prstGeom>
          <a:solidFill>
            <a:srgbClr val="7F7F7F"/>
          </a:solidFill>
          <a:ln/>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dirty="0"/>
          </a:p>
        </p:txBody>
      </p:sp>
      <p:sp>
        <p:nvSpPr>
          <p:cNvPr id="6" name="Rectangle 5"/>
          <p:cNvSpPr/>
          <p:nvPr/>
        </p:nvSpPr>
        <p:spPr>
          <a:xfrm>
            <a:off x="3623230" y="2256118"/>
            <a:ext cx="2243070" cy="494958"/>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r"/>
            <a:endParaRPr lang="en-US" b="1" dirty="0">
              <a:latin typeface="Calibri"/>
              <a:cs typeface="Calibri"/>
            </a:endParaRPr>
          </a:p>
        </p:txBody>
      </p:sp>
      <p:sp>
        <p:nvSpPr>
          <p:cNvPr id="8" name="Rectangle 7"/>
          <p:cNvSpPr/>
          <p:nvPr/>
        </p:nvSpPr>
        <p:spPr>
          <a:xfrm>
            <a:off x="6493083" y="2271059"/>
            <a:ext cx="2225089" cy="467488"/>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endParaRPr lang="en-US" b="1" dirty="0">
              <a:latin typeface="Calibri"/>
              <a:cs typeface="Calibri"/>
            </a:endParaRPr>
          </a:p>
        </p:txBody>
      </p:sp>
      <p:sp>
        <p:nvSpPr>
          <p:cNvPr id="13" name="Rectangle 12"/>
          <p:cNvSpPr/>
          <p:nvPr/>
        </p:nvSpPr>
        <p:spPr>
          <a:xfrm>
            <a:off x="3435899" y="2256118"/>
            <a:ext cx="461838" cy="3863653"/>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a:p>
        </p:txBody>
      </p:sp>
      <p:sp>
        <p:nvSpPr>
          <p:cNvPr id="14" name="Rectangle 13"/>
          <p:cNvSpPr/>
          <p:nvPr/>
        </p:nvSpPr>
        <p:spPr>
          <a:xfrm>
            <a:off x="8471424" y="2263588"/>
            <a:ext cx="461838" cy="3843654"/>
          </a:xfrm>
          <a:prstGeom prst="rect">
            <a:avLst/>
          </a:prstGeom>
          <a:solidFill>
            <a:srgbClr val="7F7F7F"/>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endParaRPr lang="en-US"/>
          </a:p>
        </p:txBody>
      </p:sp>
      <p:cxnSp>
        <p:nvCxnSpPr>
          <p:cNvPr id="19" name="Straight Arrow Connector 18"/>
          <p:cNvCxnSpPr/>
          <p:nvPr/>
        </p:nvCxnSpPr>
        <p:spPr>
          <a:xfrm flipH="1" flipV="1">
            <a:off x="4013200" y="3039703"/>
            <a:ext cx="18638" cy="22644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8334666" y="3029197"/>
            <a:ext cx="19228" cy="22823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4421792" y="5493114"/>
            <a:ext cx="3455546" cy="646325"/>
          </a:xfrm>
          <a:prstGeom prst="rect">
            <a:avLst/>
          </a:prstGeom>
        </p:spPr>
        <p:txBody>
          <a:bodyPr wrap="square" lIns="91433" tIns="45717" rIns="91433" bIns="45717">
            <a:spAutoFit/>
          </a:bodyPr>
          <a:lstStyle/>
          <a:p>
            <a:pPr algn="ctr"/>
            <a:r>
              <a:rPr lang="en-US" b="1" dirty="0" smtClean="0">
                <a:latin typeface="Calibri"/>
                <a:cs typeface="Calibri"/>
              </a:rPr>
              <a:t>Initial </a:t>
            </a:r>
            <a:r>
              <a:rPr lang="en-US" b="1" dirty="0" err="1" smtClean="0">
                <a:latin typeface="Calibri"/>
                <a:cs typeface="Calibri"/>
              </a:rPr>
              <a:t>B</a:t>
            </a:r>
            <a:r>
              <a:rPr lang="en-US" b="1" baseline="-25000" dirty="0" err="1" smtClean="0">
                <a:latin typeface="Calibri"/>
                <a:cs typeface="Calibri"/>
              </a:rPr>
              <a:t>z</a:t>
            </a:r>
            <a:r>
              <a:rPr lang="en-US" b="1" dirty="0" smtClean="0">
                <a:latin typeface="Calibri"/>
                <a:cs typeface="Calibri"/>
              </a:rPr>
              <a:t> = 10–40 T</a:t>
            </a:r>
          </a:p>
          <a:p>
            <a:pPr algn="ctr"/>
            <a:r>
              <a:rPr lang="en-US" b="1" dirty="0" smtClean="0">
                <a:latin typeface="Calibri"/>
                <a:cs typeface="Calibri"/>
              </a:rPr>
              <a:t>everywhere</a:t>
            </a:r>
            <a:endParaRPr lang="en-US" b="1" dirty="0">
              <a:latin typeface="Calibri"/>
              <a:cs typeface="Calibri"/>
            </a:endParaRPr>
          </a:p>
        </p:txBody>
      </p:sp>
      <p:sp>
        <p:nvSpPr>
          <p:cNvPr id="53" name="Rectangle 17"/>
          <p:cNvSpPr>
            <a:spLocks noChangeArrowheads="1"/>
          </p:cNvSpPr>
          <p:nvPr/>
        </p:nvSpPr>
        <p:spPr bwMode="auto">
          <a:xfrm>
            <a:off x="126482" y="20648"/>
            <a:ext cx="8914823" cy="997527"/>
          </a:xfrm>
          <a:prstGeom prst="rect">
            <a:avLst/>
          </a:prstGeom>
          <a:noFill/>
          <a:ln w="9525" algn="ctr">
            <a:noFill/>
            <a:miter lim="800000"/>
            <a:headEnd/>
            <a:tailEnd/>
          </a:ln>
          <a:effectLst/>
        </p:spPr>
        <p:txBody>
          <a:bodyPr lIns="91402" tIns="45702" rIns="91402" bIns="45702" anchor="ctr"/>
          <a:lstStyle/>
          <a:p>
            <a:pPr algn="r" defTabSz="914291"/>
            <a:r>
              <a:rPr lang="en-US" sz="2800" b="1" dirty="0">
                <a:solidFill>
                  <a:srgbClr val="FFFFFF"/>
                </a:solidFill>
                <a:latin typeface="Calibri"/>
                <a:cs typeface="Calibri"/>
              </a:rPr>
              <a:t>An integrated </a:t>
            </a:r>
            <a:r>
              <a:rPr lang="en-US" sz="2800" b="1" dirty="0" smtClean="0">
                <a:solidFill>
                  <a:srgbClr val="FFFFFF"/>
                </a:solidFill>
                <a:latin typeface="Calibri"/>
                <a:cs typeface="Calibri"/>
              </a:rPr>
              <a:t>2D model </a:t>
            </a:r>
            <a:r>
              <a:rPr lang="en-US" sz="2800" b="1" dirty="0">
                <a:solidFill>
                  <a:srgbClr val="FFFFFF"/>
                </a:solidFill>
                <a:latin typeface="Calibri"/>
                <a:cs typeface="Calibri"/>
              </a:rPr>
              <a:t>seeks to realistically</a:t>
            </a:r>
          </a:p>
          <a:p>
            <a:pPr algn="r" defTabSz="914291"/>
            <a:r>
              <a:rPr lang="en-US" sz="2800" b="1" dirty="0">
                <a:solidFill>
                  <a:srgbClr val="FFFFFF"/>
                </a:solidFill>
                <a:latin typeface="Calibri"/>
                <a:cs typeface="Calibri"/>
              </a:rPr>
              <a:t>simulate experiments as they would occur on Z </a:t>
            </a:r>
          </a:p>
        </p:txBody>
      </p:sp>
      <p:sp>
        <p:nvSpPr>
          <p:cNvPr id="24" name="TextBox 23"/>
          <p:cNvSpPr txBox="1"/>
          <p:nvPr/>
        </p:nvSpPr>
        <p:spPr>
          <a:xfrm>
            <a:off x="303540" y="1394318"/>
            <a:ext cx="2906233" cy="4794021"/>
          </a:xfrm>
          <a:prstGeom prst="rect">
            <a:avLst/>
          </a:prstGeom>
          <a:noFill/>
        </p:spPr>
        <p:txBody>
          <a:bodyPr wrap="square" lIns="84216" tIns="42108" rIns="84216" bIns="42108" rtlCol="0">
            <a:spAutoFit/>
          </a:bodyPr>
          <a:lstStyle/>
          <a:p>
            <a:r>
              <a:rPr lang="en-US" b="1" dirty="0" smtClean="0">
                <a:latin typeface="Calibri"/>
                <a:cs typeface="Calibri"/>
              </a:rPr>
              <a:t>A number of parameters and constraints must be</a:t>
            </a:r>
          </a:p>
          <a:p>
            <a:r>
              <a:rPr lang="en-US" b="1" dirty="0" smtClean="0">
                <a:latin typeface="Calibri"/>
                <a:cs typeface="Calibri"/>
              </a:rPr>
              <a:t>self-consistently included and integrated into one simulation:</a:t>
            </a:r>
          </a:p>
          <a:p>
            <a:endParaRPr lang="en-US" b="0" dirty="0" smtClean="0">
              <a:latin typeface="Calibri"/>
              <a:cs typeface="Calibri"/>
            </a:endParaRPr>
          </a:p>
          <a:p>
            <a:r>
              <a:rPr lang="en-US" b="0" dirty="0" smtClean="0">
                <a:latin typeface="Calibri"/>
                <a:cs typeface="Calibri"/>
              </a:rPr>
              <a:t>(1) Laser</a:t>
            </a:r>
          </a:p>
          <a:p>
            <a:endParaRPr lang="en-US" b="0" dirty="0" smtClean="0">
              <a:latin typeface="Calibri"/>
              <a:cs typeface="Calibri"/>
            </a:endParaRPr>
          </a:p>
          <a:p>
            <a:r>
              <a:rPr lang="en-US" b="0" dirty="0" smtClean="0">
                <a:latin typeface="Calibri"/>
                <a:cs typeface="Calibri"/>
              </a:rPr>
              <a:t>(2) Laser entrance hole (LEH) and window</a:t>
            </a:r>
          </a:p>
          <a:p>
            <a:endParaRPr lang="en-US" b="0" dirty="0" smtClean="0">
              <a:latin typeface="Calibri"/>
              <a:cs typeface="Calibri"/>
            </a:endParaRPr>
          </a:p>
          <a:p>
            <a:r>
              <a:rPr lang="en-US" b="0" dirty="0" smtClean="0">
                <a:latin typeface="Calibri"/>
                <a:cs typeface="Calibri"/>
              </a:rPr>
              <a:t>(3) Liner and circuit</a:t>
            </a:r>
          </a:p>
          <a:p>
            <a:endParaRPr lang="en-US" b="0" dirty="0" smtClean="0">
              <a:latin typeface="Calibri"/>
              <a:cs typeface="Calibri"/>
            </a:endParaRPr>
          </a:p>
          <a:p>
            <a:r>
              <a:rPr lang="en-US" b="0" dirty="0" smtClean="0">
                <a:latin typeface="Calibri"/>
                <a:cs typeface="Calibri"/>
              </a:rPr>
              <a:t>(4) Electrode end caps</a:t>
            </a:r>
          </a:p>
          <a:p>
            <a:endParaRPr lang="en-US" b="0" dirty="0" smtClean="0">
              <a:latin typeface="Calibri"/>
              <a:cs typeface="Calibri"/>
            </a:endParaRPr>
          </a:p>
          <a:p>
            <a:r>
              <a:rPr lang="en-US" b="0" dirty="0" smtClean="0">
                <a:latin typeface="Calibri"/>
                <a:cs typeface="Calibri"/>
              </a:rPr>
              <a:t>(5) Component interactions,</a:t>
            </a:r>
          </a:p>
          <a:p>
            <a:r>
              <a:rPr lang="en-US" b="0" dirty="0" smtClean="0">
                <a:latin typeface="Calibri"/>
                <a:cs typeface="Calibri"/>
              </a:rPr>
              <a:t>timing, and optimization</a:t>
            </a:r>
          </a:p>
        </p:txBody>
      </p:sp>
      <p:pic>
        <p:nvPicPr>
          <p:cNvPr id="12" name="Picture 11" descr="Screen Shot 2014-05-05 at 11.47.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849" y="2158999"/>
            <a:ext cx="2857594" cy="2838825"/>
          </a:xfrm>
          <a:prstGeom prst="rect">
            <a:avLst/>
          </a:prstGeom>
        </p:spPr>
      </p:pic>
      <p:sp>
        <p:nvSpPr>
          <p:cNvPr id="9" name="Freeform 8"/>
          <p:cNvSpPr/>
          <p:nvPr/>
        </p:nvSpPr>
        <p:spPr>
          <a:xfrm>
            <a:off x="5618887" y="1225176"/>
            <a:ext cx="1113362" cy="1038412"/>
          </a:xfrm>
          <a:custGeom>
            <a:avLst/>
            <a:gdLst>
              <a:gd name="connsiteX0" fmla="*/ 412356 w 1113362"/>
              <a:gd name="connsiteY0" fmla="*/ 1319441 h 1327687"/>
              <a:gd name="connsiteX1" fmla="*/ 0 w 1113362"/>
              <a:gd name="connsiteY1" fmla="*/ 0 h 1327687"/>
              <a:gd name="connsiteX2" fmla="*/ 1113362 w 1113362"/>
              <a:gd name="connsiteY2" fmla="*/ 8247 h 1327687"/>
              <a:gd name="connsiteX3" fmla="*/ 709252 w 1113362"/>
              <a:gd name="connsiteY3" fmla="*/ 1327687 h 1327687"/>
              <a:gd name="connsiteX4" fmla="*/ 412356 w 1113362"/>
              <a:gd name="connsiteY4" fmla="*/ 1319441 h 132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362" h="1327687">
                <a:moveTo>
                  <a:pt x="412356" y="1319441"/>
                </a:moveTo>
                <a:lnTo>
                  <a:pt x="0" y="0"/>
                </a:lnTo>
                <a:lnTo>
                  <a:pt x="1113362" y="8247"/>
                </a:lnTo>
                <a:lnTo>
                  <a:pt x="709252" y="1327687"/>
                </a:lnTo>
                <a:lnTo>
                  <a:pt x="412356" y="1319441"/>
                </a:lnTo>
                <a:close/>
              </a:path>
            </a:pathLst>
          </a:custGeom>
          <a:solidFill>
            <a:srgbClr val="008000"/>
          </a:solidFill>
        </p:spPr>
        <p:style>
          <a:lnRef idx="0">
            <a:schemeClr val="accent2"/>
          </a:lnRef>
          <a:fillRef idx="3">
            <a:schemeClr val="accent2"/>
          </a:fillRef>
          <a:effectRef idx="3">
            <a:schemeClr val="accent2"/>
          </a:effectRef>
          <a:fontRef idx="minor">
            <a:schemeClr val="lt1"/>
          </a:fontRef>
        </p:style>
        <p:txBody>
          <a:bodyPr lIns="91433" tIns="45717" rIns="91433" bIns="45717" rtlCol="0" anchor="ctr"/>
          <a:lstStyle/>
          <a:p>
            <a:pPr algn="ctr"/>
            <a:r>
              <a:rPr lang="en-US" b="1" dirty="0" smtClean="0">
                <a:latin typeface="Calibri"/>
                <a:cs typeface="Calibri"/>
              </a:rPr>
              <a:t>ZBL</a:t>
            </a:r>
          </a:p>
          <a:p>
            <a:pPr algn="ctr"/>
            <a:r>
              <a:rPr lang="en-US" b="1" dirty="0" smtClean="0">
                <a:latin typeface="Calibri"/>
                <a:cs typeface="Calibri"/>
              </a:rPr>
              <a:t>Laser</a:t>
            </a:r>
          </a:p>
          <a:p>
            <a:pPr algn="ctr"/>
            <a:endParaRPr lang="en-US" b="1" dirty="0">
              <a:latin typeface="Calibri"/>
              <a:cs typeface="Calibri"/>
            </a:endParaRPr>
          </a:p>
        </p:txBody>
      </p:sp>
      <p:cxnSp>
        <p:nvCxnSpPr>
          <p:cNvPr id="37" name="Straight Arrow Connector 36"/>
          <p:cNvCxnSpPr/>
          <p:nvPr/>
        </p:nvCxnSpPr>
        <p:spPr>
          <a:xfrm>
            <a:off x="4019176" y="2838824"/>
            <a:ext cx="74705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7652871" y="2856753"/>
            <a:ext cx="69924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4413691" y="4725357"/>
            <a:ext cx="8898" cy="586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7987620" y="4735815"/>
            <a:ext cx="8898" cy="586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92282" y="1534636"/>
            <a:ext cx="2225940" cy="369332"/>
          </a:xfrm>
          <a:prstGeom prst="rect">
            <a:avLst/>
          </a:prstGeom>
          <a:noFill/>
        </p:spPr>
        <p:txBody>
          <a:bodyPr wrap="none" rtlCol="0">
            <a:spAutoFit/>
          </a:bodyPr>
          <a:lstStyle/>
          <a:p>
            <a:r>
              <a:rPr lang="en-US" b="1">
                <a:solidFill>
                  <a:srgbClr val="008000"/>
                </a:solidFill>
                <a:latin typeface="Symbol" charset="2"/>
                <a:cs typeface="Symbol" charset="2"/>
              </a:rPr>
              <a:t>l</a:t>
            </a:r>
            <a:r>
              <a:rPr lang="en-US" b="1" baseline="-25000">
                <a:solidFill>
                  <a:srgbClr val="008000"/>
                </a:solidFill>
              </a:rPr>
              <a:t>laser</a:t>
            </a:r>
            <a:r>
              <a:rPr lang="en-US" b="1">
                <a:solidFill>
                  <a:srgbClr val="008000"/>
                </a:solidFill>
              </a:rPr>
              <a:t>= 0.53 </a:t>
            </a:r>
            <a:r>
              <a:rPr lang="en-US" b="1">
                <a:solidFill>
                  <a:srgbClr val="008000"/>
                </a:solidFill>
                <a:latin typeface="Symbol" charset="2"/>
                <a:cs typeface="Symbol" charset="2"/>
              </a:rPr>
              <a:t>m</a:t>
            </a:r>
            <a:r>
              <a:rPr lang="en-US" b="1">
                <a:solidFill>
                  <a:srgbClr val="008000"/>
                </a:solidFill>
              </a:rPr>
              <a:t>m (2</a:t>
            </a:r>
            <a:r>
              <a:rPr lang="en-US" b="1">
                <a:solidFill>
                  <a:srgbClr val="008000"/>
                </a:solidFill>
                <a:latin typeface="Symbol" charset="2"/>
                <a:cs typeface="Symbol" charset="2"/>
              </a:rPr>
              <a:t>w</a:t>
            </a:r>
            <a:r>
              <a:rPr lang="en-US" b="1">
                <a:solidFill>
                  <a:srgbClr val="008000"/>
                </a:solidFill>
              </a:rPr>
              <a:t>)</a:t>
            </a:r>
          </a:p>
        </p:txBody>
      </p:sp>
      <p:grpSp>
        <p:nvGrpSpPr>
          <p:cNvPr id="20" name="Group 19"/>
          <p:cNvGrpSpPr/>
          <p:nvPr/>
        </p:nvGrpSpPr>
        <p:grpSpPr>
          <a:xfrm>
            <a:off x="4619881" y="2211624"/>
            <a:ext cx="3196719" cy="3278368"/>
            <a:chOff x="148560" y="2802966"/>
            <a:chExt cx="3479466" cy="3568339"/>
          </a:xfrm>
        </p:grpSpPr>
        <p:pic>
          <p:nvPicPr>
            <p:cNvPr id="22" name="Picture 21"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60" y="2802966"/>
              <a:ext cx="3479466" cy="3502327"/>
            </a:xfrm>
            <a:prstGeom prst="rect">
              <a:avLst/>
            </a:prstGeom>
          </p:spPr>
        </p:pic>
        <p:sp>
          <p:nvSpPr>
            <p:cNvPr id="23" name="Rectangle 22"/>
            <p:cNvSpPr/>
            <p:nvPr/>
          </p:nvSpPr>
          <p:spPr>
            <a:xfrm>
              <a:off x="197793" y="5934059"/>
              <a:ext cx="3414523" cy="437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18804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bwMode="auto">
          <a:xfrm>
            <a:off x="83598" y="34637"/>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r>
              <a:rPr lang="en-US" sz="2800" dirty="0">
                <a:solidFill>
                  <a:srgbClr val="FFFFFF"/>
                </a:solidFill>
                <a:latin typeface="Calibri"/>
                <a:cs typeface="Calibri"/>
              </a:rPr>
              <a:t>Integrated 2D HYDRA simulation of near-term</a:t>
            </a:r>
          </a:p>
          <a:p>
            <a:pPr algn="r"/>
            <a:r>
              <a:rPr lang="en-US" sz="2800" dirty="0">
                <a:solidFill>
                  <a:srgbClr val="FFFFFF"/>
                </a:solidFill>
                <a:latin typeface="Calibri"/>
                <a:cs typeface="Calibri"/>
              </a:rPr>
              <a:t>experiments on Z using available parameters</a:t>
            </a:r>
          </a:p>
        </p:txBody>
      </p:sp>
      <p:pic>
        <p:nvPicPr>
          <p:cNvPr id="7" name="Picture 6" descr="fig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2545"/>
            <a:ext cx="9144000" cy="4610577"/>
          </a:xfrm>
          <a:prstGeom prst="rect">
            <a:avLst/>
          </a:prstGeom>
        </p:spPr>
      </p:pic>
      <p:sp>
        <p:nvSpPr>
          <p:cNvPr id="18" name="TextBox 17"/>
          <p:cNvSpPr txBox="1"/>
          <p:nvPr/>
        </p:nvSpPr>
        <p:spPr>
          <a:xfrm>
            <a:off x="8659259" y="1239406"/>
            <a:ext cx="479618" cy="369332"/>
          </a:xfrm>
          <a:prstGeom prst="rect">
            <a:avLst/>
          </a:prstGeom>
          <a:noFill/>
        </p:spPr>
        <p:txBody>
          <a:bodyPr wrap="none" rtlCol="0">
            <a:spAutoFit/>
          </a:bodyPr>
          <a:lstStyle/>
          <a:p>
            <a:r>
              <a:rPr lang="en-US" b="1">
                <a:latin typeface="Calibri"/>
                <a:cs typeface="Calibri"/>
              </a:rPr>
              <a:t>log</a:t>
            </a:r>
          </a:p>
        </p:txBody>
      </p:sp>
      <p:sp>
        <p:nvSpPr>
          <p:cNvPr id="29" name="TextBox 28"/>
          <p:cNvSpPr txBox="1"/>
          <p:nvPr/>
        </p:nvSpPr>
        <p:spPr>
          <a:xfrm>
            <a:off x="240699" y="2023441"/>
            <a:ext cx="471503" cy="523220"/>
          </a:xfrm>
          <a:prstGeom prst="rect">
            <a:avLst/>
          </a:prstGeom>
          <a:noFill/>
        </p:spPr>
        <p:txBody>
          <a:bodyPr wrap="none" rtlCol="0">
            <a:spAutoFit/>
          </a:bodyPr>
          <a:lstStyle/>
          <a:p>
            <a:r>
              <a:rPr lang="en-US" sz="2800" b="1" i="1">
                <a:solidFill>
                  <a:schemeClr val="bg1"/>
                </a:solidFill>
                <a:latin typeface="Symbol" charset="2"/>
                <a:cs typeface="Symbol" charset="2"/>
              </a:rPr>
              <a:t>r</a:t>
            </a:r>
          </a:p>
        </p:txBody>
      </p:sp>
      <p:sp>
        <p:nvSpPr>
          <p:cNvPr id="31" name="TextBox 30"/>
          <p:cNvSpPr txBox="1"/>
          <p:nvPr/>
        </p:nvSpPr>
        <p:spPr>
          <a:xfrm>
            <a:off x="209724" y="3486655"/>
            <a:ext cx="421242" cy="523220"/>
          </a:xfrm>
          <a:prstGeom prst="rect">
            <a:avLst/>
          </a:prstGeom>
          <a:noFill/>
        </p:spPr>
        <p:txBody>
          <a:bodyPr wrap="none" rtlCol="0">
            <a:spAutoFit/>
          </a:bodyPr>
          <a:lstStyle/>
          <a:p>
            <a:r>
              <a:rPr lang="en-US" sz="2800" b="1">
                <a:solidFill>
                  <a:schemeClr val="bg1"/>
                </a:solidFill>
                <a:latin typeface="Calibri"/>
                <a:cs typeface="Calibri"/>
              </a:rPr>
              <a:t>T</a:t>
            </a:r>
            <a:r>
              <a:rPr lang="en-US" sz="2800" b="1" baseline="-25000">
                <a:solidFill>
                  <a:schemeClr val="bg1"/>
                </a:solidFill>
                <a:latin typeface="Calibri"/>
                <a:cs typeface="Calibri"/>
              </a:rPr>
              <a:t>i</a:t>
            </a:r>
          </a:p>
        </p:txBody>
      </p:sp>
      <p:sp>
        <p:nvSpPr>
          <p:cNvPr id="32" name="TextBox 31"/>
          <p:cNvSpPr txBox="1"/>
          <p:nvPr/>
        </p:nvSpPr>
        <p:spPr>
          <a:xfrm>
            <a:off x="1183903" y="3482843"/>
            <a:ext cx="482958" cy="523220"/>
          </a:xfrm>
          <a:prstGeom prst="rect">
            <a:avLst/>
          </a:prstGeom>
          <a:noFill/>
        </p:spPr>
        <p:txBody>
          <a:bodyPr wrap="none" rtlCol="0">
            <a:spAutoFit/>
          </a:bodyPr>
          <a:lstStyle/>
          <a:p>
            <a:r>
              <a:rPr lang="en-US" sz="2800" b="1">
                <a:solidFill>
                  <a:schemeClr val="bg1"/>
                </a:solidFill>
                <a:latin typeface="Calibri"/>
                <a:cs typeface="Calibri"/>
              </a:rPr>
              <a:t>T</a:t>
            </a:r>
            <a:r>
              <a:rPr lang="en-US" sz="2800" b="1" baseline="-25000">
                <a:solidFill>
                  <a:schemeClr val="bg1"/>
                </a:solidFill>
                <a:latin typeface="Calibri"/>
                <a:cs typeface="Calibri"/>
              </a:rPr>
              <a:t>e</a:t>
            </a:r>
          </a:p>
        </p:txBody>
      </p:sp>
      <p:sp>
        <p:nvSpPr>
          <p:cNvPr id="33" name="TextBox 32"/>
          <p:cNvSpPr txBox="1"/>
          <p:nvPr/>
        </p:nvSpPr>
        <p:spPr>
          <a:xfrm>
            <a:off x="555295" y="5421494"/>
            <a:ext cx="727132" cy="523220"/>
          </a:xfrm>
          <a:prstGeom prst="rect">
            <a:avLst/>
          </a:prstGeom>
          <a:noFill/>
        </p:spPr>
        <p:txBody>
          <a:bodyPr wrap="none" rtlCol="0">
            <a:spAutoFit/>
          </a:bodyPr>
          <a:lstStyle/>
          <a:p>
            <a:r>
              <a:rPr lang="en-US" sz="2800" b="1">
                <a:solidFill>
                  <a:schemeClr val="bg1"/>
                </a:solidFill>
                <a:latin typeface="Calibri"/>
                <a:cs typeface="Calibri"/>
              </a:rPr>
              <a:t>|B|</a:t>
            </a:r>
            <a:endParaRPr lang="en-US" sz="2800" b="1" baseline="-25000">
              <a:solidFill>
                <a:schemeClr val="bg1"/>
              </a:solidFill>
              <a:latin typeface="Calibri"/>
              <a:cs typeface="Calibri"/>
            </a:endParaRPr>
          </a:p>
        </p:txBody>
      </p:sp>
      <p:cxnSp>
        <p:nvCxnSpPr>
          <p:cNvPr id="3" name="Straight Arrow Connector 2"/>
          <p:cNvCxnSpPr/>
          <p:nvPr/>
        </p:nvCxnSpPr>
        <p:spPr>
          <a:xfrm>
            <a:off x="767520" y="1434404"/>
            <a:ext cx="7044741"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69480" y="1008079"/>
            <a:ext cx="837852" cy="461665"/>
          </a:xfrm>
          <a:prstGeom prst="rect">
            <a:avLst/>
          </a:prstGeom>
          <a:noFill/>
        </p:spPr>
        <p:txBody>
          <a:bodyPr wrap="none" rtlCol="0">
            <a:spAutoFit/>
          </a:bodyPr>
          <a:lstStyle/>
          <a:p>
            <a:r>
              <a:rPr lang="en-US" sz="2400" b="1" i="1">
                <a:latin typeface="Calibri"/>
                <a:cs typeface="Calibri"/>
              </a:rPr>
              <a:t>time</a:t>
            </a:r>
          </a:p>
        </p:txBody>
      </p:sp>
    </p:spTree>
    <p:extLst>
      <p:ext uri="{BB962C8B-B14F-4D97-AF65-F5344CB8AC3E}">
        <p14:creationId xmlns:p14="http://schemas.microsoft.com/office/powerpoint/2010/main" val="7478219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80459" y="1355451"/>
            <a:ext cx="7410125" cy="4729388"/>
            <a:chOff x="980459" y="1355451"/>
            <a:chExt cx="7410125" cy="4729388"/>
          </a:xfrm>
        </p:grpSpPr>
        <p:sp>
          <p:nvSpPr>
            <p:cNvPr id="19" name="Rectangle 18"/>
            <p:cNvSpPr/>
            <p:nvPr/>
          </p:nvSpPr>
          <p:spPr>
            <a:xfrm>
              <a:off x="1285259" y="2461828"/>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282267" y="1805325"/>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980459" y="1428789"/>
              <a:ext cx="7395505" cy="3175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288254" y="3127850"/>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300587" y="3794075"/>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284908" y="4441013"/>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97241" y="5107237"/>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281561" y="5764121"/>
              <a:ext cx="7084359" cy="26781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293892" y="5440051"/>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296889" y="4780201"/>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306225" y="4107620"/>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96886" y="3454125"/>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278213" y="2800428"/>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287550" y="2118915"/>
              <a:ext cx="7084359" cy="26781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024401" y="1355451"/>
              <a:ext cx="7272130" cy="4729388"/>
            </a:xfrm>
            <a:prstGeom prst="rect">
              <a:avLst/>
            </a:prstGeom>
            <a:noFill/>
          </p:spPr>
          <p:txBody>
            <a:bodyPr wrap="square" lIns="84216" tIns="42108" rIns="84216" bIns="42108" rtlCol="0">
              <a:spAutoFit/>
            </a:bodyPr>
            <a:lstStyle/>
            <a:p>
              <a:pPr>
                <a:lnSpc>
                  <a:spcPct val="120000"/>
                </a:lnSpc>
              </a:pPr>
              <a:r>
                <a:rPr lang="en-US" b="1">
                  <a:solidFill>
                    <a:schemeClr val="bg1"/>
                  </a:solidFill>
                  <a:latin typeface="Calibri"/>
                  <a:cs typeface="Calibri"/>
                </a:rPr>
                <a:t>Parameter	1D ideal			2D integrated</a:t>
              </a:r>
              <a:endParaRPr lang="en-US" b="1">
                <a:latin typeface="Calibri"/>
                <a:cs typeface="Calibri"/>
              </a:endParaRPr>
            </a:p>
            <a:p>
              <a:pPr marL="263176" indent="-263176">
                <a:lnSpc>
                  <a:spcPct val="120000"/>
                </a:lnSpc>
                <a:buFont typeface="Arial"/>
                <a:buChar char="•"/>
              </a:pPr>
              <a:r>
                <a:rPr lang="en-US" b="1">
                  <a:latin typeface="Calibri"/>
                  <a:cs typeface="Calibri"/>
                </a:rPr>
                <a:t>E</a:t>
              </a:r>
              <a:r>
                <a:rPr lang="en-US" b="1" baseline="-25000">
                  <a:latin typeface="Calibri"/>
                  <a:cs typeface="Calibri"/>
                </a:rPr>
                <a:t>gas</a:t>
              </a:r>
              <a:r>
                <a:rPr lang="en-US" b="1" baseline="30000">
                  <a:latin typeface="Calibri"/>
                  <a:cs typeface="Calibri"/>
                </a:rPr>
                <a:t>abs</a:t>
              </a:r>
              <a:r>
                <a:rPr lang="en-US" b="1">
                  <a:latin typeface="Calibri"/>
                  <a:cs typeface="Calibri"/>
                </a:rPr>
                <a:t>		2.20 kJ			1.74 kJ</a:t>
              </a:r>
            </a:p>
            <a:p>
              <a:pPr marL="263176" indent="-263176">
                <a:lnSpc>
                  <a:spcPct val="120000"/>
                </a:lnSpc>
                <a:buFont typeface="Arial"/>
                <a:buChar char="•"/>
              </a:pPr>
              <a:r>
                <a:rPr lang="en-US" b="1">
                  <a:latin typeface="Calibri"/>
                  <a:cs typeface="Calibri"/>
                </a:rPr>
                <a:t>m</a:t>
              </a:r>
              <a:r>
                <a:rPr lang="en-US" b="1" baseline="-25000">
                  <a:latin typeface="Calibri"/>
                  <a:cs typeface="Calibri"/>
                </a:rPr>
                <a:t>loss</a:t>
              </a:r>
              <a:r>
                <a:rPr lang="en-US" b="1">
                  <a:latin typeface="Calibri"/>
                  <a:cs typeface="Calibri"/>
                </a:rPr>
                <a:t>		0%			</a:t>
              </a:r>
              <a:r>
                <a:rPr lang="en-US" b="1">
                  <a:solidFill>
                    <a:srgbClr val="FF0000"/>
                  </a:solidFill>
                  <a:latin typeface="Calibri"/>
                  <a:cs typeface="Calibri"/>
                </a:rPr>
                <a:t>43%</a:t>
              </a:r>
            </a:p>
            <a:p>
              <a:pPr marL="263176" indent="-263176">
                <a:lnSpc>
                  <a:spcPct val="120000"/>
                </a:lnSpc>
                <a:buFont typeface="Arial"/>
                <a:buChar char="•"/>
              </a:pPr>
              <a:r>
                <a:rPr lang="en-US" b="1">
                  <a:latin typeface="Symbol" charset="2"/>
                  <a:cs typeface="Symbol" charset="2"/>
                </a:rPr>
                <a:t>F</a:t>
              </a:r>
              <a:r>
                <a:rPr lang="en-US" b="1" baseline="-25000">
                  <a:latin typeface="Calibri"/>
                  <a:cs typeface="Calibri"/>
                </a:rPr>
                <a:t>loss</a:t>
              </a:r>
              <a:r>
                <a:rPr lang="en-US" b="1">
                  <a:latin typeface="Calibri"/>
                  <a:cs typeface="Calibri"/>
                </a:rPr>
                <a:t>		36%			38%</a:t>
              </a:r>
            </a:p>
            <a:p>
              <a:pPr marL="263176" indent="-263176">
                <a:lnSpc>
                  <a:spcPct val="120000"/>
                </a:lnSpc>
                <a:buFont typeface="Arial"/>
                <a:buChar char="•"/>
              </a:pPr>
              <a:r>
                <a:rPr lang="en-US" b="1">
                  <a:latin typeface="Calibri"/>
                  <a:cs typeface="Calibri"/>
                </a:rPr>
                <a:t>CR</a:t>
              </a:r>
              <a:r>
                <a:rPr lang="en-US" b="1" baseline="-25000">
                  <a:latin typeface="Calibri"/>
                  <a:cs typeface="Calibri"/>
                </a:rPr>
                <a:t>2D</a:t>
              </a:r>
              <a:r>
                <a:rPr lang="en-US" b="1">
                  <a:latin typeface="Calibri"/>
                  <a:cs typeface="Calibri"/>
                </a:rPr>
                <a:t>		28    (r</a:t>
              </a:r>
              <a:r>
                <a:rPr lang="en-US" b="1" baseline="-25000">
                  <a:latin typeface="Calibri"/>
                  <a:cs typeface="Calibri"/>
                </a:rPr>
                <a:t>stag</a:t>
              </a:r>
              <a:r>
                <a:rPr lang="en-US" b="1">
                  <a:latin typeface="Calibri"/>
                  <a:cs typeface="Calibri"/>
                </a:rPr>
                <a:t> 84 </a:t>
              </a:r>
              <a:r>
                <a:rPr lang="en-US" b="1">
                  <a:latin typeface="Symbol" charset="2"/>
                  <a:cs typeface="Symbol" charset="2"/>
                </a:rPr>
                <a:t>m</a:t>
              </a:r>
              <a:r>
                <a:rPr lang="en-US" b="1">
                  <a:latin typeface="Calibri"/>
                  <a:cs typeface="Calibri"/>
                </a:rPr>
                <a:t>m)		</a:t>
              </a:r>
              <a:r>
                <a:rPr lang="en-US" b="1">
                  <a:solidFill>
                    <a:srgbClr val="FF0000"/>
                  </a:solidFill>
                  <a:latin typeface="Calibri"/>
                  <a:cs typeface="Calibri"/>
                </a:rPr>
                <a:t>37</a:t>
              </a:r>
              <a:r>
                <a:rPr lang="en-US" b="1">
                  <a:latin typeface="Calibri"/>
                  <a:cs typeface="Calibri"/>
                </a:rPr>
                <a:t>    (r</a:t>
              </a:r>
              <a:r>
                <a:rPr lang="en-US" b="1" baseline="-25000">
                  <a:latin typeface="Calibri"/>
                  <a:cs typeface="Calibri"/>
                </a:rPr>
                <a:t>stag</a:t>
              </a:r>
              <a:r>
                <a:rPr lang="en-US" b="1">
                  <a:latin typeface="Calibri"/>
                  <a:cs typeface="Calibri"/>
                </a:rPr>
                <a:t> 63 </a:t>
              </a:r>
              <a:r>
                <a:rPr lang="en-US" b="1">
                  <a:latin typeface="Symbol" charset="2"/>
                  <a:cs typeface="Symbol" charset="2"/>
                </a:rPr>
                <a:t>m</a:t>
              </a:r>
              <a:r>
                <a:rPr lang="en-US" b="1">
                  <a:latin typeface="Calibri"/>
                  <a:cs typeface="Calibri"/>
                </a:rPr>
                <a:t>m)</a:t>
              </a:r>
            </a:p>
            <a:p>
              <a:pPr marL="263176" indent="-263176">
                <a:lnSpc>
                  <a:spcPct val="120000"/>
                </a:lnSpc>
                <a:buFont typeface="Arial"/>
                <a:buChar char="•"/>
              </a:pPr>
              <a:r>
                <a:rPr lang="en-US" b="1">
                  <a:latin typeface="Calibri"/>
                  <a:cs typeface="Calibri"/>
                </a:rPr>
                <a:t>T</a:t>
              </a:r>
              <a:r>
                <a:rPr lang="en-US" b="1" baseline="-25000">
                  <a:latin typeface="Calibri"/>
                  <a:cs typeface="Calibri"/>
                </a:rPr>
                <a:t>i</a:t>
              </a:r>
              <a:r>
                <a:rPr lang="en-US" b="1" baseline="30000">
                  <a:latin typeface="Calibri"/>
                  <a:cs typeface="Calibri"/>
                </a:rPr>
                <a:t>peak</a:t>
              </a:r>
              <a:r>
                <a:rPr lang="en-US" b="1">
                  <a:latin typeface="Calibri"/>
                  <a:cs typeface="Calibri"/>
                </a:rPr>
                <a:t>		5.0 keV			6.5 keV</a:t>
              </a:r>
            </a:p>
            <a:p>
              <a:pPr marL="263176" indent="-263176">
                <a:lnSpc>
                  <a:spcPct val="120000"/>
                </a:lnSpc>
                <a:buFont typeface="Arial"/>
                <a:buChar char="•"/>
              </a:pPr>
              <a:r>
                <a:rPr lang="en-US" b="1">
                  <a:latin typeface="Calibri"/>
                  <a:cs typeface="Calibri"/>
                </a:rPr>
                <a:t>&lt;T</a:t>
              </a:r>
              <a:r>
                <a:rPr lang="en-US" b="1" baseline="-25000">
                  <a:latin typeface="Calibri"/>
                  <a:cs typeface="Calibri"/>
                </a:rPr>
                <a:t>i</a:t>
              </a:r>
              <a:r>
                <a:rPr lang="en-US" b="1">
                  <a:latin typeface="Calibri"/>
                  <a:cs typeface="Calibri"/>
                </a:rPr>
                <a:t>&gt;</a:t>
              </a:r>
              <a:r>
                <a:rPr lang="en-US" b="1" baseline="30000">
                  <a:latin typeface="Calibri"/>
                  <a:cs typeface="Calibri"/>
                </a:rPr>
                <a:t>DD</a:t>
              </a:r>
              <a:r>
                <a:rPr lang="en-US" b="1">
                  <a:latin typeface="Calibri"/>
                  <a:cs typeface="Calibri"/>
                </a:rPr>
                <a:t>		2.9 keV			3.2 keV</a:t>
              </a:r>
            </a:p>
            <a:p>
              <a:pPr marL="263176" indent="-263176">
                <a:lnSpc>
                  <a:spcPct val="120000"/>
                </a:lnSpc>
                <a:buFont typeface="Arial"/>
                <a:buChar char="•"/>
              </a:pPr>
              <a:r>
                <a:rPr lang="en-US" b="1">
                  <a:latin typeface="Symbol" charset="2"/>
                  <a:cs typeface="Symbol" charset="2"/>
                </a:rPr>
                <a:t>r</a:t>
              </a:r>
              <a:r>
                <a:rPr lang="en-US" b="1" baseline="-25000">
                  <a:latin typeface="Calibri"/>
                  <a:cs typeface="Calibri"/>
                </a:rPr>
                <a:t>gas</a:t>
              </a:r>
              <a:r>
                <a:rPr lang="en-US" b="1" baseline="30000">
                  <a:latin typeface="Calibri"/>
                  <a:cs typeface="Calibri"/>
                </a:rPr>
                <a:t>stag		</a:t>
              </a:r>
              <a:r>
                <a:rPr lang="en-US" b="1">
                  <a:latin typeface="Calibri"/>
                  <a:cs typeface="Calibri"/>
                </a:rPr>
                <a:t>0.6 g cm</a:t>
              </a:r>
              <a:r>
                <a:rPr lang="en-US" b="1" baseline="30000">
                  <a:latin typeface="Calibri"/>
                  <a:cs typeface="Calibri"/>
                </a:rPr>
                <a:t>-3			</a:t>
              </a:r>
              <a:r>
                <a:rPr lang="en-US" b="1">
                  <a:latin typeface="Calibri"/>
                  <a:cs typeface="Calibri"/>
                </a:rPr>
                <a:t>0.5 g cm</a:t>
              </a:r>
              <a:r>
                <a:rPr lang="en-US" b="1" baseline="30000">
                  <a:latin typeface="Calibri"/>
                  <a:cs typeface="Calibri"/>
                </a:rPr>
                <a:t>-3	</a:t>
              </a:r>
            </a:p>
            <a:p>
              <a:pPr marL="263176" indent="-263176">
                <a:lnSpc>
                  <a:spcPct val="120000"/>
                </a:lnSpc>
                <a:buFont typeface="Arial"/>
                <a:buChar char="•"/>
              </a:pPr>
              <a:r>
                <a:rPr lang="en-US" b="1">
                  <a:latin typeface="Symbol" charset="2"/>
                  <a:cs typeface="Symbol" charset="2"/>
                </a:rPr>
                <a:t>r</a:t>
              </a:r>
              <a:r>
                <a:rPr lang="en-US" b="1">
                  <a:latin typeface="Calibri"/>
                  <a:cs typeface="Calibri"/>
                </a:rPr>
                <a:t>R</a:t>
              </a:r>
              <a:r>
                <a:rPr lang="en-US" b="1" baseline="-25000">
                  <a:latin typeface="Calibri"/>
                  <a:cs typeface="Calibri"/>
                </a:rPr>
                <a:t>liner</a:t>
              </a:r>
              <a:r>
                <a:rPr lang="en-US" b="1" baseline="30000">
                  <a:latin typeface="Calibri"/>
                  <a:cs typeface="Calibri"/>
                </a:rPr>
                <a:t>stag	</a:t>
              </a:r>
              <a:r>
                <a:rPr lang="en-US" b="1">
                  <a:latin typeface="Calibri"/>
                  <a:cs typeface="Calibri"/>
                </a:rPr>
                <a:t>1.0 g cm</a:t>
              </a:r>
              <a:r>
                <a:rPr lang="en-US" b="1" baseline="30000">
                  <a:latin typeface="Calibri"/>
                  <a:cs typeface="Calibri"/>
                </a:rPr>
                <a:t>-2			</a:t>
              </a:r>
              <a:r>
                <a:rPr lang="en-US" b="1">
                  <a:latin typeface="Calibri"/>
                  <a:cs typeface="Calibri"/>
                </a:rPr>
                <a:t>0.9 g cm</a:t>
              </a:r>
              <a:r>
                <a:rPr lang="en-US" b="1" baseline="30000">
                  <a:latin typeface="Calibri"/>
                  <a:cs typeface="Calibri"/>
                </a:rPr>
                <a:t>-2</a:t>
              </a:r>
            </a:p>
            <a:p>
              <a:pPr marL="263176" indent="-263176">
                <a:lnSpc>
                  <a:spcPct val="120000"/>
                </a:lnSpc>
                <a:buFont typeface="Arial"/>
                <a:buChar char="•"/>
              </a:pPr>
              <a:r>
                <a:rPr lang="en-US" b="1">
                  <a:latin typeface="Calibri"/>
                  <a:cs typeface="Calibri"/>
                </a:rPr>
                <a:t>P</a:t>
              </a:r>
              <a:r>
                <a:rPr lang="en-US" b="1" baseline="30000">
                  <a:latin typeface="Calibri"/>
                  <a:cs typeface="Calibri"/>
                </a:rPr>
                <a:t>stag		</a:t>
              </a:r>
              <a:r>
                <a:rPr lang="en-US" b="1">
                  <a:latin typeface="Calibri"/>
                  <a:cs typeface="Calibri"/>
                </a:rPr>
                <a:t>2.5 Gbar			2.2 Gbar (peak in bottle)</a:t>
              </a:r>
            </a:p>
            <a:p>
              <a:pPr marL="263176" indent="-263176">
                <a:lnSpc>
                  <a:spcPct val="120000"/>
                </a:lnSpc>
                <a:buFont typeface="Arial"/>
                <a:buChar char="•"/>
              </a:pPr>
              <a:r>
                <a:rPr lang="en-US" b="1">
                  <a:latin typeface="Calibri"/>
                  <a:cs typeface="Calibri"/>
                </a:rPr>
                <a:t>B</a:t>
              </a:r>
              <a:r>
                <a:rPr lang="en-US" b="1" baseline="-25000">
                  <a:latin typeface="Calibri"/>
                  <a:cs typeface="Calibri"/>
                </a:rPr>
                <a:t>z</a:t>
              </a:r>
              <a:r>
                <a:rPr lang="en-US" b="1" baseline="30000">
                  <a:latin typeface="Calibri"/>
                  <a:cs typeface="Calibri"/>
                </a:rPr>
                <a:t>f</a:t>
              </a:r>
              <a:r>
                <a:rPr lang="en-US" b="1">
                  <a:latin typeface="Calibri"/>
                  <a:cs typeface="Calibri"/>
                </a:rPr>
                <a:t>r</a:t>
              </a:r>
              <a:r>
                <a:rPr lang="en-US" b="1" baseline="-25000">
                  <a:latin typeface="Calibri"/>
                  <a:cs typeface="Calibri"/>
                </a:rPr>
                <a:t>stag		</a:t>
              </a:r>
              <a:r>
                <a:rPr lang="en-US" b="1">
                  <a:latin typeface="Calibri"/>
                  <a:cs typeface="Calibri"/>
                </a:rPr>
                <a:t>4.1e5 G cm (r</a:t>
              </a:r>
              <a:r>
                <a:rPr lang="en-US" b="1" baseline="-25000">
                  <a:latin typeface="Calibri"/>
                  <a:cs typeface="Calibri"/>
                </a:rPr>
                <a:t>stag</a:t>
              </a:r>
              <a:r>
                <a:rPr lang="en-US" b="1">
                  <a:latin typeface="Calibri"/>
                  <a:cs typeface="Calibri"/>
                </a:rPr>
                <a:t>/r</a:t>
              </a:r>
              <a:r>
                <a:rPr lang="en-US" b="1" baseline="-25000">
                  <a:latin typeface="Symbol" charset="2"/>
                  <a:cs typeface="Symbol" charset="2"/>
                </a:rPr>
                <a:t>a</a:t>
              </a:r>
              <a:r>
                <a:rPr lang="en-US" b="1">
                  <a:latin typeface="Calibri"/>
                  <a:cs typeface="Calibri"/>
                </a:rPr>
                <a:t> 1.5)	5.3e5 G cm (r</a:t>
              </a:r>
              <a:r>
                <a:rPr lang="en-US" b="1" baseline="-25000">
                  <a:latin typeface="Calibri"/>
                  <a:cs typeface="Calibri"/>
                </a:rPr>
                <a:t>stag</a:t>
              </a:r>
              <a:r>
                <a:rPr lang="en-US" b="1">
                  <a:latin typeface="Calibri"/>
                  <a:cs typeface="Calibri"/>
                </a:rPr>
                <a:t>/r</a:t>
              </a:r>
              <a:r>
                <a:rPr lang="en-US" b="1" baseline="-25000">
                  <a:latin typeface="Symbol" charset="2"/>
                  <a:cs typeface="Symbol" charset="2"/>
                </a:rPr>
                <a:t>a</a:t>
              </a:r>
              <a:r>
                <a:rPr lang="en-US" b="1">
                  <a:latin typeface="Calibri"/>
                  <a:cs typeface="Calibri"/>
                </a:rPr>
                <a:t> 2.0)</a:t>
              </a:r>
            </a:p>
            <a:p>
              <a:pPr marL="263176" indent="-263176">
                <a:lnSpc>
                  <a:spcPct val="120000"/>
                </a:lnSpc>
                <a:buFont typeface="Arial"/>
                <a:buChar char="•"/>
              </a:pPr>
              <a:r>
                <a:rPr lang="en-US" b="1">
                  <a:latin typeface="Calibri"/>
                  <a:cs typeface="Calibri"/>
                </a:rPr>
                <a:t>Y</a:t>
              </a:r>
              <a:r>
                <a:rPr lang="en-US" b="1" baseline="-25000">
                  <a:latin typeface="Calibri"/>
                  <a:cs typeface="Calibri"/>
                </a:rPr>
                <a:t>n</a:t>
              </a:r>
              <a:r>
                <a:rPr lang="en-US" b="1" baseline="30000">
                  <a:latin typeface="Calibri"/>
                  <a:cs typeface="Calibri"/>
                </a:rPr>
                <a:t>DD</a:t>
              </a:r>
              <a:r>
                <a:rPr lang="en-US" b="1" baseline="-25000">
                  <a:latin typeface="Calibri"/>
                  <a:cs typeface="Calibri"/>
                </a:rPr>
                <a:t>		</a:t>
              </a:r>
              <a:r>
                <a:rPr lang="en-US" b="1">
                  <a:latin typeface="Calibri"/>
                  <a:cs typeface="Calibri"/>
                </a:rPr>
                <a:t>2.6e14 (in 7.5mm)		</a:t>
              </a:r>
              <a:r>
                <a:rPr lang="en-US" b="1">
                  <a:solidFill>
                    <a:srgbClr val="FF0000"/>
                  </a:solidFill>
                  <a:latin typeface="Calibri"/>
                  <a:cs typeface="Calibri"/>
                </a:rPr>
                <a:t>6.1e13</a:t>
              </a:r>
              <a:r>
                <a:rPr lang="en-US" b="1">
                  <a:latin typeface="Calibri"/>
                  <a:cs typeface="Calibri"/>
                </a:rPr>
                <a:t> (24% of 1D)</a:t>
              </a:r>
            </a:p>
            <a:p>
              <a:pPr marL="263176" indent="-263176">
                <a:lnSpc>
                  <a:spcPct val="120000"/>
                </a:lnSpc>
                <a:buFont typeface="Arial"/>
                <a:buChar char="•"/>
              </a:pPr>
              <a:r>
                <a:rPr lang="en-US" b="1">
                  <a:latin typeface="Calibri"/>
                  <a:cs typeface="Calibri"/>
                </a:rPr>
                <a:t>Y</a:t>
              </a:r>
              <a:r>
                <a:rPr lang="en-US" b="1" baseline="-25000">
                  <a:latin typeface="Calibri"/>
                  <a:cs typeface="Calibri"/>
                </a:rPr>
                <a:t>n</a:t>
              </a:r>
              <a:r>
                <a:rPr lang="en-US" b="1" baseline="30000">
                  <a:latin typeface="Calibri"/>
                  <a:cs typeface="Calibri"/>
                </a:rPr>
                <a:t>DD</a:t>
              </a:r>
              <a:r>
                <a:rPr lang="en-US" b="1">
                  <a:latin typeface="Calibri"/>
                  <a:cs typeface="Calibri"/>
                </a:rPr>
                <a:t>/Y</a:t>
              </a:r>
              <a:r>
                <a:rPr lang="en-US" b="1" baseline="-25000">
                  <a:latin typeface="Calibri"/>
                  <a:cs typeface="Calibri"/>
                </a:rPr>
                <a:t>n</a:t>
              </a:r>
              <a:r>
                <a:rPr lang="en-US" b="1" baseline="30000">
                  <a:latin typeface="Calibri"/>
                  <a:cs typeface="Calibri"/>
                </a:rPr>
                <a:t>DT	</a:t>
              </a:r>
              <a:r>
                <a:rPr lang="en-US" b="1">
                  <a:latin typeface="Calibri"/>
                  <a:cs typeface="Calibri"/>
                </a:rPr>
                <a:t>23			44</a:t>
              </a:r>
            </a:p>
            <a:p>
              <a:pPr marL="263176" indent="-263176">
                <a:lnSpc>
                  <a:spcPct val="120000"/>
                </a:lnSpc>
                <a:buFont typeface="Arial"/>
                <a:buChar char="•"/>
              </a:pPr>
              <a:r>
                <a:rPr lang="en-US" b="1">
                  <a:latin typeface="Calibri"/>
                  <a:cs typeface="Calibri"/>
                </a:rPr>
                <a:t>t</a:t>
              </a:r>
              <a:r>
                <a:rPr lang="en-US" b="1" baseline="-25000">
                  <a:latin typeface="Calibri"/>
                  <a:cs typeface="Calibri"/>
                </a:rPr>
                <a:t>burn</a:t>
              </a:r>
              <a:r>
                <a:rPr lang="en-US" b="1" baseline="30000">
                  <a:latin typeface="Calibri"/>
                  <a:cs typeface="Calibri"/>
                </a:rPr>
                <a:t>FWHM	</a:t>
              </a:r>
              <a:r>
                <a:rPr lang="en-US" b="1">
                  <a:latin typeface="Calibri"/>
                  <a:cs typeface="Calibri"/>
                </a:rPr>
                <a:t>3.2 ns			</a:t>
              </a:r>
              <a:r>
                <a:rPr lang="en-US" b="1">
                  <a:solidFill>
                    <a:srgbClr val="FF0000"/>
                  </a:solidFill>
                  <a:latin typeface="Calibri"/>
                  <a:cs typeface="Calibri"/>
                </a:rPr>
                <a:t>2.1 ns</a:t>
              </a:r>
            </a:p>
          </p:txBody>
        </p:sp>
      </p:grpSp>
      <p:sp>
        <p:nvSpPr>
          <p:cNvPr id="10" name="Title 4"/>
          <p:cNvSpPr txBox="1">
            <a:spLocks/>
          </p:cNvSpPr>
          <p:nvPr/>
        </p:nvSpPr>
        <p:spPr bwMode="auto">
          <a:xfrm>
            <a:off x="83598" y="12739"/>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r>
              <a:rPr lang="en-US" sz="2800" dirty="0">
                <a:solidFill>
                  <a:srgbClr val="FFFFFF"/>
                </a:solidFill>
                <a:latin typeface="Calibri"/>
                <a:cs typeface="Calibri"/>
              </a:rPr>
              <a:t>Comparison between ideal 1D and integrated</a:t>
            </a:r>
          </a:p>
          <a:p>
            <a:pPr algn="r"/>
            <a:r>
              <a:rPr lang="en-US" sz="2800" dirty="0">
                <a:solidFill>
                  <a:srgbClr val="FFFFFF"/>
                </a:solidFill>
                <a:latin typeface="Calibri"/>
                <a:cs typeface="Calibri"/>
              </a:rPr>
              <a:t>2D simulation using available parameters</a:t>
            </a:r>
          </a:p>
        </p:txBody>
      </p:sp>
    </p:spTree>
    <p:extLst>
      <p:ext uri="{BB962C8B-B14F-4D97-AF65-F5344CB8AC3E}">
        <p14:creationId xmlns:p14="http://schemas.microsoft.com/office/powerpoint/2010/main" val="24928743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2"/>
          <p:cNvSpPr txBox="1">
            <a:spLocks noChangeArrowheads="1"/>
          </p:cNvSpPr>
          <p:nvPr/>
        </p:nvSpPr>
        <p:spPr bwMode="auto">
          <a:xfrm>
            <a:off x="847605" y="147646"/>
            <a:ext cx="8242300" cy="830997"/>
          </a:xfrm>
          <a:prstGeom prst="rect">
            <a:avLst/>
          </a:prstGeom>
          <a:noFill/>
          <a:ln w="9525">
            <a:noFill/>
            <a:miter lim="800000"/>
            <a:headEnd/>
            <a:tailEnd/>
          </a:ln>
          <a:effectLst/>
        </p:spPr>
        <p:txBody>
          <a:bodyPr>
            <a:spAutoFit/>
          </a:bodyPr>
          <a:lstStyle/>
          <a:p>
            <a:pPr algn="r" fontAlgn="base">
              <a:spcBef>
                <a:spcPct val="0"/>
              </a:spcBef>
              <a:spcAft>
                <a:spcPct val="0"/>
              </a:spcAft>
            </a:pPr>
            <a:r>
              <a:rPr lang="en-US" sz="2400" smtClean="0">
                <a:solidFill>
                  <a:srgbClr val="FFFFFF"/>
                </a:solidFill>
              </a:rPr>
              <a:t>All the necessary capabilities for MagLIF have been commissioned, and experiments are happening now</a:t>
            </a:r>
            <a:endParaRPr lang="en-US" sz="2400" dirty="0" smtClean="0">
              <a:solidFill>
                <a:srgbClr val="FFFFFF"/>
              </a:solidFill>
            </a:endParaRPr>
          </a:p>
        </p:txBody>
      </p:sp>
      <p:sp>
        <p:nvSpPr>
          <p:cNvPr id="9" name="TextBox 8"/>
          <p:cNvSpPr txBox="1"/>
          <p:nvPr/>
        </p:nvSpPr>
        <p:spPr>
          <a:xfrm>
            <a:off x="752925" y="2971830"/>
            <a:ext cx="2271275" cy="584776"/>
          </a:xfrm>
          <a:prstGeom prst="rect">
            <a:avLst/>
          </a:prstGeom>
          <a:noFill/>
        </p:spPr>
        <p:txBody>
          <a:bodyPr wrap="none" rtlCol="0">
            <a:spAutoFit/>
          </a:bodyPr>
          <a:lstStyle/>
          <a:p>
            <a:pPr algn="ctr"/>
            <a:r>
              <a:rPr lang="en-US" sz="1600" b="1" dirty="0" smtClean="0"/>
              <a:t>Externally-Applied</a:t>
            </a:r>
          </a:p>
          <a:p>
            <a:pPr algn="ctr"/>
            <a:r>
              <a:rPr lang="en-US" sz="1600" b="1" dirty="0" smtClean="0"/>
              <a:t>Axial Magnetic Fields</a:t>
            </a:r>
            <a:endParaRPr lang="en-US" sz="1600" b="1" dirty="0"/>
          </a:p>
        </p:txBody>
      </p:sp>
      <p:pic>
        <p:nvPicPr>
          <p:cNvPr id="11" name="Picture 2"/>
          <p:cNvPicPr>
            <a:picLocks noChangeAspect="1" noChangeArrowheads="1"/>
          </p:cNvPicPr>
          <p:nvPr/>
        </p:nvPicPr>
        <p:blipFill>
          <a:blip r:embed="rId2" cstate="screen"/>
          <a:srcRect/>
          <a:stretch>
            <a:fillRect/>
          </a:stretch>
        </p:blipFill>
        <p:spPr bwMode="auto">
          <a:xfrm>
            <a:off x="372663" y="3490235"/>
            <a:ext cx="2912946" cy="1950719"/>
          </a:xfrm>
          <a:prstGeom prst="rect">
            <a:avLst/>
          </a:prstGeom>
          <a:noFill/>
          <a:ln w="9525">
            <a:solidFill>
              <a:schemeClr val="tx1"/>
            </a:solidFill>
            <a:miter lim="800000"/>
            <a:headEnd/>
            <a:tailEnd/>
          </a:ln>
        </p:spPr>
      </p:pic>
      <p:sp>
        <p:nvSpPr>
          <p:cNvPr id="12" name="Line 27"/>
          <p:cNvSpPr>
            <a:spLocks noChangeShapeType="1"/>
          </p:cNvSpPr>
          <p:nvPr/>
        </p:nvSpPr>
        <p:spPr bwMode="auto">
          <a:xfrm flipH="1" flipV="1">
            <a:off x="1864281" y="4237513"/>
            <a:ext cx="0" cy="381000"/>
          </a:xfrm>
          <a:prstGeom prst="line">
            <a:avLst/>
          </a:prstGeom>
          <a:noFill/>
          <a:ln w="25400">
            <a:solidFill>
              <a:srgbClr val="FF0000"/>
            </a:solidFill>
            <a:round/>
            <a:headEnd/>
            <a:tailEnd type="stealth" w="lg" len="lg"/>
          </a:ln>
          <a:effectLst/>
        </p:spPr>
        <p:txBody>
          <a:bodyPr/>
          <a:lstStyle/>
          <a:p>
            <a:endParaRPr lang="en-US" dirty="0"/>
          </a:p>
        </p:txBody>
      </p:sp>
      <p:sp>
        <p:nvSpPr>
          <p:cNvPr id="13" name="TextBox 12"/>
          <p:cNvSpPr txBox="1"/>
          <p:nvPr/>
        </p:nvSpPr>
        <p:spPr>
          <a:xfrm>
            <a:off x="1691020" y="3891407"/>
            <a:ext cx="479619" cy="369332"/>
          </a:xfrm>
          <a:prstGeom prst="rect">
            <a:avLst/>
          </a:prstGeom>
          <a:noFill/>
        </p:spPr>
        <p:txBody>
          <a:bodyPr wrap="none" rtlCol="0">
            <a:spAutoFit/>
          </a:bodyPr>
          <a:lstStyle/>
          <a:p>
            <a:r>
              <a:rPr lang="en-US" dirty="0" smtClean="0">
                <a:solidFill>
                  <a:srgbClr val="FF0000"/>
                </a:solidFill>
              </a:rPr>
              <a:t>B </a:t>
            </a:r>
            <a:r>
              <a:rPr lang="en-US" baseline="-25000" dirty="0" smtClean="0">
                <a:solidFill>
                  <a:srgbClr val="FF0000"/>
                </a:solidFill>
              </a:rPr>
              <a:t>z</a:t>
            </a:r>
            <a:endParaRPr lang="en-US" dirty="0">
              <a:solidFill>
                <a:srgbClr val="FF0000"/>
              </a:solidFill>
            </a:endParaRPr>
          </a:p>
        </p:txBody>
      </p:sp>
      <p:sp>
        <p:nvSpPr>
          <p:cNvPr id="15" name="TextBox 14"/>
          <p:cNvSpPr txBox="1"/>
          <p:nvPr/>
        </p:nvSpPr>
        <p:spPr>
          <a:xfrm>
            <a:off x="40970" y="4389887"/>
            <a:ext cx="825932" cy="369332"/>
          </a:xfrm>
          <a:prstGeom prst="rect">
            <a:avLst/>
          </a:prstGeom>
          <a:noFill/>
        </p:spPr>
        <p:txBody>
          <a:bodyPr wrap="none" rtlCol="0">
            <a:spAutoFit/>
          </a:bodyPr>
          <a:lstStyle/>
          <a:p>
            <a:r>
              <a:rPr lang="en-US" dirty="0" smtClean="0"/>
              <a:t>Target</a:t>
            </a:r>
          </a:p>
        </p:txBody>
      </p:sp>
      <p:sp>
        <p:nvSpPr>
          <p:cNvPr id="17" name="Line 27"/>
          <p:cNvSpPr>
            <a:spLocks noChangeShapeType="1"/>
          </p:cNvSpPr>
          <p:nvPr/>
        </p:nvSpPr>
        <p:spPr bwMode="auto">
          <a:xfrm>
            <a:off x="731539" y="4610293"/>
            <a:ext cx="1087424" cy="0"/>
          </a:xfrm>
          <a:prstGeom prst="line">
            <a:avLst/>
          </a:prstGeom>
          <a:noFill/>
          <a:ln w="25400">
            <a:solidFill>
              <a:srgbClr val="FF0000"/>
            </a:solidFill>
            <a:round/>
            <a:headEnd/>
            <a:tailEnd type="stealth" w="lg" len="lg"/>
          </a:ln>
          <a:effectLst/>
        </p:spPr>
        <p:txBody>
          <a:bodyPr/>
          <a:lstStyle/>
          <a:p>
            <a:endParaRPr lang="en-US" dirty="0"/>
          </a:p>
        </p:txBody>
      </p:sp>
      <p:sp>
        <p:nvSpPr>
          <p:cNvPr id="18" name="TextBox 17"/>
          <p:cNvSpPr txBox="1"/>
          <p:nvPr/>
        </p:nvSpPr>
        <p:spPr>
          <a:xfrm>
            <a:off x="155005" y="5413385"/>
            <a:ext cx="3403496" cy="954107"/>
          </a:xfrm>
          <a:prstGeom prst="rect">
            <a:avLst/>
          </a:prstGeom>
          <a:noFill/>
        </p:spPr>
        <p:txBody>
          <a:bodyPr wrap="none" rtlCol="0">
            <a:spAutoFit/>
          </a:bodyPr>
          <a:lstStyle/>
          <a:p>
            <a:r>
              <a:rPr lang="en-US" sz="1400" u="sng" dirty="0" smtClean="0"/>
              <a:t>Challenges</a:t>
            </a:r>
          </a:p>
          <a:p>
            <a:pPr marL="285750" indent="-285750">
              <a:buFont typeface="Arial" pitchFamily="34" charset="0"/>
              <a:buChar char="•"/>
            </a:pPr>
            <a:r>
              <a:rPr lang="en-US" sz="1400" dirty="0" smtClean="0"/>
              <a:t>Maintain magnetic insulation in feeds</a:t>
            </a:r>
          </a:p>
          <a:p>
            <a:pPr marL="285750" indent="-285750">
              <a:buFont typeface="Arial" pitchFamily="34" charset="0"/>
              <a:buChar char="•"/>
            </a:pPr>
            <a:r>
              <a:rPr lang="en-US" sz="1400" dirty="0" smtClean="0"/>
              <a:t>Allow diagnostic access</a:t>
            </a:r>
          </a:p>
          <a:p>
            <a:pPr marL="285750" indent="-285750">
              <a:buFont typeface="Arial" pitchFamily="34" charset="0"/>
              <a:buChar char="•"/>
            </a:pPr>
            <a:r>
              <a:rPr lang="en-US" sz="1400" dirty="0" smtClean="0"/>
              <a:t>Measure B-field compression</a:t>
            </a:r>
          </a:p>
        </p:txBody>
      </p:sp>
      <p:pic>
        <p:nvPicPr>
          <p:cNvPr id="19" name="Picture 18" descr="SideViewOfHardware.png"/>
          <p:cNvPicPr>
            <a:picLocks noChangeAspect="1"/>
          </p:cNvPicPr>
          <p:nvPr/>
        </p:nvPicPr>
        <p:blipFill rotWithShape="1">
          <a:blip r:embed="rId3"/>
          <a:srcRect l="1" r="25860"/>
          <a:stretch/>
        </p:blipFill>
        <p:spPr>
          <a:xfrm>
            <a:off x="6487663" y="3451669"/>
            <a:ext cx="2492989" cy="2155496"/>
          </a:xfrm>
          <a:prstGeom prst="rect">
            <a:avLst/>
          </a:prstGeom>
        </p:spPr>
      </p:pic>
      <p:sp>
        <p:nvSpPr>
          <p:cNvPr id="20" name="Isosceles Triangle 19"/>
          <p:cNvSpPr/>
          <p:nvPr/>
        </p:nvSpPr>
        <p:spPr>
          <a:xfrm flipV="1">
            <a:off x="7370662" y="2507238"/>
            <a:ext cx="628199" cy="1811771"/>
          </a:xfrm>
          <a:prstGeom prst="triangle">
            <a:avLst/>
          </a:prstGeom>
          <a:solidFill>
            <a:srgbClr val="00E307"/>
          </a:solidFill>
          <a:ln>
            <a:solidFill>
              <a:srgbClr val="00E3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535727" y="2873510"/>
            <a:ext cx="2374067" cy="584776"/>
          </a:xfrm>
          <a:prstGeom prst="rect">
            <a:avLst/>
          </a:prstGeom>
          <a:noFill/>
        </p:spPr>
        <p:txBody>
          <a:bodyPr wrap="none" rtlCol="0">
            <a:spAutoFit/>
          </a:bodyPr>
          <a:lstStyle/>
          <a:p>
            <a:pPr algn="ctr"/>
            <a:r>
              <a:rPr lang="en-US" sz="1600" b="1" dirty="0" smtClean="0"/>
              <a:t>Multi-kJ Laser Preheat</a:t>
            </a:r>
          </a:p>
          <a:p>
            <a:pPr algn="ctr"/>
            <a:r>
              <a:rPr lang="en-US" sz="1600" b="1" dirty="0" smtClean="0"/>
              <a:t>On-axis</a:t>
            </a:r>
            <a:endParaRPr lang="en-US" sz="1600" b="1" dirty="0"/>
          </a:p>
        </p:txBody>
      </p:sp>
      <p:sp>
        <p:nvSpPr>
          <p:cNvPr id="21" name="TextBox 20"/>
          <p:cNvSpPr txBox="1"/>
          <p:nvPr/>
        </p:nvSpPr>
        <p:spPr>
          <a:xfrm>
            <a:off x="4834100" y="5470873"/>
            <a:ext cx="3211135" cy="954107"/>
          </a:xfrm>
          <a:prstGeom prst="rect">
            <a:avLst/>
          </a:prstGeom>
          <a:noFill/>
        </p:spPr>
        <p:txBody>
          <a:bodyPr wrap="none" rtlCol="0">
            <a:spAutoFit/>
          </a:bodyPr>
          <a:lstStyle/>
          <a:p>
            <a:r>
              <a:rPr lang="en-US" sz="1400" u="sng" dirty="0" smtClean="0"/>
              <a:t>Challenges</a:t>
            </a:r>
          </a:p>
          <a:p>
            <a:pPr marL="285750" indent="-285750">
              <a:buFont typeface="Arial" pitchFamily="34" charset="0"/>
              <a:buChar char="•"/>
            </a:pPr>
            <a:r>
              <a:rPr lang="en-US" sz="1400" dirty="0" smtClean="0"/>
              <a:t>Maximize laser energy on target</a:t>
            </a:r>
          </a:p>
          <a:p>
            <a:pPr marL="285750" indent="-285750">
              <a:buFont typeface="Arial" pitchFamily="34" charset="0"/>
              <a:buChar char="•"/>
            </a:pPr>
            <a:r>
              <a:rPr lang="en-US" sz="1400" dirty="0" smtClean="0"/>
              <a:t>Protect final optics from debris</a:t>
            </a:r>
          </a:p>
          <a:p>
            <a:pPr marL="285750" indent="-285750">
              <a:buFont typeface="Arial" pitchFamily="34" charset="0"/>
              <a:buChar char="•"/>
            </a:pPr>
            <a:r>
              <a:rPr lang="en-US" sz="1400" dirty="0" smtClean="0"/>
              <a:t>Measure preheated fuel conditions</a:t>
            </a:r>
          </a:p>
        </p:txBody>
      </p:sp>
      <p:pic>
        <p:nvPicPr>
          <p:cNvPr id="2" name="Picture 1" descr="Screen Shot 2013-06-07 at 4.53.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631" y="2957881"/>
            <a:ext cx="2867743" cy="2358950"/>
          </a:xfrm>
          <a:prstGeom prst="rect">
            <a:avLst/>
          </a:prstGeom>
        </p:spPr>
      </p:pic>
      <p:pic>
        <p:nvPicPr>
          <p:cNvPr id="3" name="Picture 2" descr="Screen Shot 2013-06-07 at 4.53.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046" y="1000842"/>
            <a:ext cx="3436373" cy="1929336"/>
          </a:xfrm>
          <a:prstGeom prst="rect">
            <a:avLst/>
          </a:prstGeom>
        </p:spPr>
      </p:pic>
    </p:spTree>
    <p:extLst>
      <p:ext uri="{BB962C8B-B14F-4D97-AF65-F5344CB8AC3E}">
        <p14:creationId xmlns:p14="http://schemas.microsoft.com/office/powerpoint/2010/main" val="39833293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Group 2"/>
          <p:cNvGrpSpPr>
            <a:grpSpLocks/>
          </p:cNvGrpSpPr>
          <p:nvPr/>
        </p:nvGrpSpPr>
        <p:grpSpPr bwMode="auto">
          <a:xfrm>
            <a:off x="2359025" y="4038600"/>
            <a:ext cx="4879975" cy="1560513"/>
            <a:chOff x="1813" y="2832"/>
            <a:chExt cx="3602" cy="1152"/>
          </a:xfrm>
        </p:grpSpPr>
        <p:pic>
          <p:nvPicPr>
            <p:cNvPr id="154651" name="Picture 3" descr="z2105_ZBLquick_0002"/>
            <p:cNvPicPr>
              <a:picLocks noChangeAspect="1" noChangeArrowheads="1"/>
            </p:cNvPicPr>
            <p:nvPr/>
          </p:nvPicPr>
          <p:blipFill>
            <a:blip r:embed="rId3"/>
            <a:srcRect/>
            <a:stretch>
              <a:fillRect/>
            </a:stretch>
          </p:blipFill>
          <p:spPr bwMode="auto">
            <a:xfrm>
              <a:off x="1813" y="3423"/>
              <a:ext cx="3599" cy="561"/>
            </a:xfrm>
            <a:prstGeom prst="rect">
              <a:avLst/>
            </a:prstGeom>
            <a:noFill/>
            <a:ln w="9525">
              <a:noFill/>
              <a:miter lim="800000"/>
              <a:headEnd/>
              <a:tailEnd/>
            </a:ln>
          </p:spPr>
        </p:pic>
        <p:pic>
          <p:nvPicPr>
            <p:cNvPr id="154652" name="Picture 4" descr="z2105_ZBLquick_0001"/>
            <p:cNvPicPr>
              <a:picLocks noChangeAspect="1" noChangeArrowheads="1"/>
            </p:cNvPicPr>
            <p:nvPr/>
          </p:nvPicPr>
          <p:blipFill>
            <a:blip r:embed="rId4"/>
            <a:srcRect/>
            <a:stretch>
              <a:fillRect/>
            </a:stretch>
          </p:blipFill>
          <p:spPr bwMode="auto">
            <a:xfrm>
              <a:off x="1822" y="2832"/>
              <a:ext cx="3593" cy="656"/>
            </a:xfrm>
            <a:prstGeom prst="rect">
              <a:avLst/>
            </a:prstGeom>
            <a:noFill/>
            <a:ln w="9525">
              <a:noFill/>
              <a:miter lim="800000"/>
              <a:headEnd/>
              <a:tailEnd/>
            </a:ln>
          </p:spPr>
        </p:pic>
      </p:grpSp>
      <p:pic>
        <p:nvPicPr>
          <p:cNvPr id="154627" name="Picture 5" descr="Untitled-1"/>
          <p:cNvPicPr>
            <a:picLocks noChangeAspect="1" noChangeArrowheads="1"/>
          </p:cNvPicPr>
          <p:nvPr/>
        </p:nvPicPr>
        <p:blipFill>
          <a:blip r:embed="rId5"/>
          <a:srcRect/>
          <a:stretch>
            <a:fillRect/>
          </a:stretch>
        </p:blipFill>
        <p:spPr bwMode="auto">
          <a:xfrm>
            <a:off x="2435225" y="1143000"/>
            <a:ext cx="4286250" cy="3159125"/>
          </a:xfrm>
          <a:prstGeom prst="rect">
            <a:avLst/>
          </a:prstGeom>
          <a:noFill/>
          <a:ln w="9525">
            <a:noFill/>
            <a:miter lim="800000"/>
            <a:headEnd/>
            <a:tailEnd/>
          </a:ln>
        </p:spPr>
      </p:pic>
      <p:sp>
        <p:nvSpPr>
          <p:cNvPr id="154628" name="Text Box 6"/>
          <p:cNvSpPr txBox="1">
            <a:spLocks noChangeArrowheads="1"/>
          </p:cNvSpPr>
          <p:nvPr/>
        </p:nvSpPr>
        <p:spPr bwMode="auto">
          <a:xfrm>
            <a:off x="6781800" y="2286000"/>
            <a:ext cx="2209800" cy="639763"/>
          </a:xfrm>
          <a:prstGeom prst="rect">
            <a:avLst/>
          </a:prstGeom>
          <a:noFill/>
          <a:ln w="9525">
            <a:noFill/>
            <a:miter lim="800000"/>
            <a:headEnd/>
            <a:tailEnd/>
          </a:ln>
        </p:spPr>
        <p:txBody>
          <a:bodyPr>
            <a:prstTxWarp prst="textNoShape">
              <a:avLst/>
            </a:prstTxWarp>
            <a:spAutoFit/>
          </a:bodyPr>
          <a:lstStyle/>
          <a:p>
            <a:pPr algn="ctr"/>
            <a:r>
              <a:rPr lang="en-US" sz="1200" i="1"/>
              <a:t>Backlighter view of axis blocked by two posts in the return current can</a:t>
            </a:r>
          </a:p>
        </p:txBody>
      </p:sp>
      <p:sp>
        <p:nvSpPr>
          <p:cNvPr id="154629" name="Line 7"/>
          <p:cNvSpPr>
            <a:spLocks noChangeShapeType="1"/>
          </p:cNvSpPr>
          <p:nvPr/>
        </p:nvSpPr>
        <p:spPr bwMode="auto">
          <a:xfrm flipH="1" flipV="1">
            <a:off x="4724400" y="2286000"/>
            <a:ext cx="2133600" cy="228600"/>
          </a:xfrm>
          <a:prstGeom prst="line">
            <a:avLst/>
          </a:prstGeom>
          <a:noFill/>
          <a:ln w="25400">
            <a:solidFill>
              <a:schemeClr val="tx1"/>
            </a:solidFill>
            <a:round/>
            <a:headEnd/>
            <a:tailEnd type="triangle" w="lg" len="lg"/>
          </a:ln>
        </p:spPr>
        <p:txBody>
          <a:bodyPr wrap="none" anchor="ctr">
            <a:prstTxWarp prst="textNoShape">
              <a:avLst/>
            </a:prstTxWarp>
          </a:bodyPr>
          <a:lstStyle/>
          <a:p>
            <a:endParaRPr lang="en-US"/>
          </a:p>
        </p:txBody>
      </p:sp>
      <p:sp>
        <p:nvSpPr>
          <p:cNvPr id="154630" name="Text Box 8"/>
          <p:cNvSpPr txBox="1">
            <a:spLocks noChangeArrowheads="1"/>
          </p:cNvSpPr>
          <p:nvPr/>
        </p:nvSpPr>
        <p:spPr bwMode="auto">
          <a:xfrm>
            <a:off x="7162800" y="1143000"/>
            <a:ext cx="1212850" cy="517525"/>
          </a:xfrm>
          <a:prstGeom prst="rect">
            <a:avLst/>
          </a:prstGeom>
          <a:noFill/>
          <a:ln w="9525">
            <a:noFill/>
            <a:miter lim="800000"/>
            <a:headEnd/>
            <a:tailEnd/>
          </a:ln>
        </p:spPr>
        <p:txBody>
          <a:bodyPr>
            <a:prstTxWarp prst="textNoShape">
              <a:avLst/>
            </a:prstTxWarp>
            <a:spAutoFit/>
          </a:bodyPr>
          <a:lstStyle/>
          <a:p>
            <a:pPr algn="ctr"/>
            <a:r>
              <a:rPr lang="en-US" sz="1400" b="1">
                <a:solidFill>
                  <a:srgbClr val="FF3300"/>
                </a:solidFill>
              </a:rPr>
              <a:t>Outer </a:t>
            </a:r>
            <a:r>
              <a:rPr lang="en-US" sz="1400" b="1" i="1">
                <a:solidFill>
                  <a:srgbClr val="FF3300"/>
                </a:solidFill>
              </a:rPr>
              <a:t>Be</a:t>
            </a:r>
            <a:r>
              <a:rPr lang="en-US" sz="1400" b="1">
                <a:solidFill>
                  <a:srgbClr val="FF3300"/>
                </a:solidFill>
              </a:rPr>
              <a:t> surface</a:t>
            </a:r>
          </a:p>
        </p:txBody>
      </p:sp>
      <p:sp>
        <p:nvSpPr>
          <p:cNvPr id="154631" name="Text Box 9"/>
          <p:cNvSpPr txBox="1">
            <a:spLocks noChangeArrowheads="1"/>
          </p:cNvSpPr>
          <p:nvPr/>
        </p:nvSpPr>
        <p:spPr bwMode="auto">
          <a:xfrm>
            <a:off x="7313613" y="1752600"/>
            <a:ext cx="1068387" cy="517525"/>
          </a:xfrm>
          <a:prstGeom prst="rect">
            <a:avLst/>
          </a:prstGeom>
          <a:noFill/>
          <a:ln w="9525">
            <a:noFill/>
            <a:miter lim="800000"/>
            <a:headEnd/>
            <a:tailEnd/>
          </a:ln>
        </p:spPr>
        <p:txBody>
          <a:bodyPr>
            <a:prstTxWarp prst="textNoShape">
              <a:avLst/>
            </a:prstTxWarp>
            <a:spAutoFit/>
          </a:bodyPr>
          <a:lstStyle/>
          <a:p>
            <a:pPr algn="ctr"/>
            <a:r>
              <a:rPr lang="en-US" sz="1400" b="1">
                <a:solidFill>
                  <a:srgbClr val="00FF00"/>
                </a:solidFill>
              </a:rPr>
              <a:t>Inner </a:t>
            </a:r>
            <a:r>
              <a:rPr lang="en-US" sz="1400" b="1" i="1">
                <a:solidFill>
                  <a:srgbClr val="00FF00"/>
                </a:solidFill>
              </a:rPr>
              <a:t>Be</a:t>
            </a:r>
            <a:r>
              <a:rPr lang="en-US" sz="1400" b="1">
                <a:solidFill>
                  <a:srgbClr val="00FF00"/>
                </a:solidFill>
              </a:rPr>
              <a:t> surface</a:t>
            </a:r>
          </a:p>
        </p:txBody>
      </p:sp>
      <p:sp>
        <p:nvSpPr>
          <p:cNvPr id="154632" name="Line 10"/>
          <p:cNvSpPr>
            <a:spLocks noChangeShapeType="1"/>
          </p:cNvSpPr>
          <p:nvPr/>
        </p:nvSpPr>
        <p:spPr bwMode="auto">
          <a:xfrm flipH="1">
            <a:off x="6019800" y="1371600"/>
            <a:ext cx="1295400" cy="317500"/>
          </a:xfrm>
          <a:prstGeom prst="line">
            <a:avLst/>
          </a:prstGeom>
          <a:noFill/>
          <a:ln w="38100">
            <a:solidFill>
              <a:srgbClr val="FF3300"/>
            </a:solidFill>
            <a:round/>
            <a:headEnd/>
            <a:tailEnd type="triangle" w="med" len="med"/>
          </a:ln>
        </p:spPr>
        <p:txBody>
          <a:bodyPr wrap="none" anchor="ctr">
            <a:prstTxWarp prst="textNoShape">
              <a:avLst/>
            </a:prstTxWarp>
          </a:bodyPr>
          <a:lstStyle/>
          <a:p>
            <a:endParaRPr lang="en-US"/>
          </a:p>
        </p:txBody>
      </p:sp>
      <p:sp>
        <p:nvSpPr>
          <p:cNvPr id="154633" name="Line 11"/>
          <p:cNvSpPr>
            <a:spLocks noChangeShapeType="1"/>
          </p:cNvSpPr>
          <p:nvPr/>
        </p:nvSpPr>
        <p:spPr bwMode="auto">
          <a:xfrm flipH="1">
            <a:off x="5638800" y="2047875"/>
            <a:ext cx="1676400" cy="149225"/>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sp>
        <p:nvSpPr>
          <p:cNvPr id="154634" name="Line 12"/>
          <p:cNvSpPr>
            <a:spLocks noChangeShapeType="1"/>
          </p:cNvSpPr>
          <p:nvPr/>
        </p:nvSpPr>
        <p:spPr bwMode="auto">
          <a:xfrm flipH="1">
            <a:off x="4800600" y="2667000"/>
            <a:ext cx="2057400" cy="152400"/>
          </a:xfrm>
          <a:prstGeom prst="line">
            <a:avLst/>
          </a:prstGeom>
          <a:noFill/>
          <a:ln w="25400">
            <a:solidFill>
              <a:schemeClr val="tx1"/>
            </a:solidFill>
            <a:round/>
            <a:headEnd/>
            <a:tailEnd type="triangle" w="lg" len="lg"/>
          </a:ln>
        </p:spPr>
        <p:txBody>
          <a:bodyPr wrap="none" anchor="ctr">
            <a:prstTxWarp prst="textNoShape">
              <a:avLst/>
            </a:prstTxWarp>
          </a:bodyPr>
          <a:lstStyle/>
          <a:p>
            <a:endParaRPr lang="en-US"/>
          </a:p>
        </p:txBody>
      </p:sp>
      <p:sp>
        <p:nvSpPr>
          <p:cNvPr id="154635" name="Text Box 13"/>
          <p:cNvSpPr txBox="1">
            <a:spLocks noChangeArrowheads="1"/>
          </p:cNvSpPr>
          <p:nvPr/>
        </p:nvSpPr>
        <p:spPr bwMode="auto">
          <a:xfrm>
            <a:off x="7239000" y="2971800"/>
            <a:ext cx="1212850" cy="517525"/>
          </a:xfrm>
          <a:prstGeom prst="rect">
            <a:avLst/>
          </a:prstGeom>
          <a:noFill/>
          <a:ln w="9525">
            <a:noFill/>
            <a:miter lim="800000"/>
            <a:headEnd/>
            <a:tailEnd/>
          </a:ln>
        </p:spPr>
        <p:txBody>
          <a:bodyPr>
            <a:prstTxWarp prst="textNoShape">
              <a:avLst/>
            </a:prstTxWarp>
            <a:spAutoFit/>
          </a:bodyPr>
          <a:lstStyle/>
          <a:p>
            <a:pPr algn="ctr"/>
            <a:r>
              <a:rPr lang="en-US" sz="1400" b="1">
                <a:solidFill>
                  <a:srgbClr val="FF3300"/>
                </a:solidFill>
              </a:rPr>
              <a:t>Outer </a:t>
            </a:r>
            <a:r>
              <a:rPr lang="en-US" sz="1400" b="1" i="1">
                <a:solidFill>
                  <a:srgbClr val="FF3300"/>
                </a:solidFill>
              </a:rPr>
              <a:t>Be</a:t>
            </a:r>
            <a:r>
              <a:rPr lang="en-US" sz="1400" b="1">
                <a:solidFill>
                  <a:srgbClr val="FF3300"/>
                </a:solidFill>
              </a:rPr>
              <a:t> surface</a:t>
            </a:r>
          </a:p>
        </p:txBody>
      </p:sp>
      <p:sp>
        <p:nvSpPr>
          <p:cNvPr id="154636" name="Text Box 14"/>
          <p:cNvSpPr txBox="1">
            <a:spLocks noChangeArrowheads="1"/>
          </p:cNvSpPr>
          <p:nvPr/>
        </p:nvSpPr>
        <p:spPr bwMode="auto">
          <a:xfrm>
            <a:off x="7313613" y="3505200"/>
            <a:ext cx="1068387" cy="517525"/>
          </a:xfrm>
          <a:prstGeom prst="rect">
            <a:avLst/>
          </a:prstGeom>
          <a:noFill/>
          <a:ln w="9525">
            <a:noFill/>
            <a:miter lim="800000"/>
            <a:headEnd/>
            <a:tailEnd/>
          </a:ln>
        </p:spPr>
        <p:txBody>
          <a:bodyPr>
            <a:prstTxWarp prst="textNoShape">
              <a:avLst/>
            </a:prstTxWarp>
            <a:spAutoFit/>
          </a:bodyPr>
          <a:lstStyle/>
          <a:p>
            <a:pPr algn="ctr"/>
            <a:r>
              <a:rPr lang="en-US" sz="1400" b="1">
                <a:solidFill>
                  <a:srgbClr val="00FF00"/>
                </a:solidFill>
              </a:rPr>
              <a:t>Inner </a:t>
            </a:r>
            <a:r>
              <a:rPr lang="en-US" sz="1400" b="1" i="1">
                <a:solidFill>
                  <a:srgbClr val="00FF00"/>
                </a:solidFill>
              </a:rPr>
              <a:t>Be</a:t>
            </a:r>
            <a:r>
              <a:rPr lang="en-US" sz="1400" b="1">
                <a:solidFill>
                  <a:srgbClr val="00FF00"/>
                </a:solidFill>
              </a:rPr>
              <a:t> surface</a:t>
            </a:r>
          </a:p>
        </p:txBody>
      </p:sp>
      <p:sp>
        <p:nvSpPr>
          <p:cNvPr id="154637" name="Line 15"/>
          <p:cNvSpPr>
            <a:spLocks noChangeShapeType="1"/>
          </p:cNvSpPr>
          <p:nvPr/>
        </p:nvSpPr>
        <p:spPr bwMode="auto">
          <a:xfrm flipH="1">
            <a:off x="5791200" y="3200400"/>
            <a:ext cx="1600200" cy="238125"/>
          </a:xfrm>
          <a:prstGeom prst="line">
            <a:avLst/>
          </a:prstGeom>
          <a:noFill/>
          <a:ln w="38100">
            <a:solidFill>
              <a:srgbClr val="FF3300"/>
            </a:solidFill>
            <a:round/>
            <a:headEnd/>
            <a:tailEnd type="triangle" w="med" len="med"/>
          </a:ln>
        </p:spPr>
        <p:txBody>
          <a:bodyPr wrap="none" anchor="ctr">
            <a:prstTxWarp prst="textNoShape">
              <a:avLst/>
            </a:prstTxWarp>
          </a:bodyPr>
          <a:lstStyle/>
          <a:p>
            <a:endParaRPr lang="en-US"/>
          </a:p>
        </p:txBody>
      </p:sp>
      <p:sp>
        <p:nvSpPr>
          <p:cNvPr id="154638" name="Line 16"/>
          <p:cNvSpPr>
            <a:spLocks noChangeShapeType="1"/>
          </p:cNvSpPr>
          <p:nvPr/>
        </p:nvSpPr>
        <p:spPr bwMode="auto">
          <a:xfrm flipH="1">
            <a:off x="5486400" y="3797300"/>
            <a:ext cx="1905000" cy="163513"/>
          </a:xfrm>
          <a:prstGeom prst="line">
            <a:avLst/>
          </a:prstGeom>
          <a:noFill/>
          <a:ln w="38100">
            <a:solidFill>
              <a:srgbClr val="00FF00"/>
            </a:solidFill>
            <a:round/>
            <a:headEnd/>
            <a:tailEnd type="triangle" w="med" len="med"/>
          </a:ln>
        </p:spPr>
        <p:txBody>
          <a:bodyPr wrap="none" anchor="ctr">
            <a:prstTxWarp prst="textNoShape">
              <a:avLst/>
            </a:prstTxWarp>
          </a:bodyPr>
          <a:lstStyle/>
          <a:p>
            <a:endParaRPr lang="en-US"/>
          </a:p>
        </p:txBody>
      </p:sp>
      <p:sp>
        <p:nvSpPr>
          <p:cNvPr id="154639" name="Rectangle 17"/>
          <p:cNvSpPr>
            <a:spLocks noChangeArrowheads="1"/>
          </p:cNvSpPr>
          <p:nvPr/>
        </p:nvSpPr>
        <p:spPr bwMode="auto">
          <a:xfrm>
            <a:off x="914400" y="3211513"/>
            <a:ext cx="2176463" cy="220662"/>
          </a:xfrm>
          <a:prstGeom prst="rect">
            <a:avLst/>
          </a:prstGeom>
          <a:noFill/>
          <a:ln w="12700">
            <a:noFill/>
            <a:miter lim="800000"/>
            <a:headEnd/>
            <a:tailEnd/>
          </a:ln>
        </p:spPr>
        <p:txBody>
          <a:bodyPr anchor="ctr">
            <a:prstTxWarp prst="textNoShape">
              <a:avLst/>
            </a:prstTxWarp>
            <a:spAutoFit/>
          </a:bodyPr>
          <a:lstStyle/>
          <a:p>
            <a:pPr algn="ctr" eaLnBrk="0" hangingPunct="0">
              <a:lnSpc>
                <a:spcPct val="70000"/>
              </a:lnSpc>
              <a:spcBef>
                <a:spcPct val="50000"/>
              </a:spcBef>
            </a:pPr>
            <a:r>
              <a:rPr lang="en-US" sz="1200" i="1">
                <a:solidFill>
                  <a:schemeClr val="bg1"/>
                </a:solidFill>
              </a:rPr>
              <a:t>foreground object</a:t>
            </a:r>
          </a:p>
        </p:txBody>
      </p:sp>
      <p:sp>
        <p:nvSpPr>
          <p:cNvPr id="154640" name="Rectangle 18"/>
          <p:cNvSpPr>
            <a:spLocks noChangeArrowheads="1"/>
          </p:cNvSpPr>
          <p:nvPr/>
        </p:nvSpPr>
        <p:spPr bwMode="auto">
          <a:xfrm>
            <a:off x="3048000" y="2403475"/>
            <a:ext cx="1524000" cy="198438"/>
          </a:xfrm>
          <a:prstGeom prst="rect">
            <a:avLst/>
          </a:prstGeom>
          <a:noFill/>
          <a:ln w="12700">
            <a:noFill/>
            <a:miter lim="800000"/>
            <a:headEnd/>
            <a:tailEnd/>
          </a:ln>
        </p:spPr>
        <p:txBody>
          <a:bodyPr anchor="ctr">
            <a:prstTxWarp prst="textNoShape">
              <a:avLst/>
            </a:prstTxWarp>
            <a:spAutoFit/>
          </a:bodyPr>
          <a:lstStyle/>
          <a:p>
            <a:pPr algn="ctr" eaLnBrk="0" hangingPunct="0">
              <a:lnSpc>
                <a:spcPct val="70000"/>
              </a:lnSpc>
              <a:spcBef>
                <a:spcPct val="50000"/>
              </a:spcBef>
            </a:pPr>
            <a:r>
              <a:rPr lang="en-US" sz="1000" i="1">
                <a:solidFill>
                  <a:schemeClr val="bg1"/>
                </a:solidFill>
              </a:rPr>
              <a:t>foreground post</a:t>
            </a:r>
          </a:p>
        </p:txBody>
      </p:sp>
      <p:sp>
        <p:nvSpPr>
          <p:cNvPr id="154641" name="Text Box 19"/>
          <p:cNvSpPr txBox="1">
            <a:spLocks noChangeArrowheads="1"/>
          </p:cNvSpPr>
          <p:nvPr/>
        </p:nvSpPr>
        <p:spPr bwMode="auto">
          <a:xfrm>
            <a:off x="1295400" y="71864"/>
            <a:ext cx="7848600" cy="830997"/>
          </a:xfrm>
          <a:prstGeom prst="rect">
            <a:avLst/>
          </a:prstGeom>
          <a:noFill/>
          <a:ln w="12700">
            <a:noFill/>
            <a:miter lim="800000"/>
            <a:headEnd/>
            <a:tailEnd/>
          </a:ln>
        </p:spPr>
        <p:txBody>
          <a:bodyPr anchor="ctr">
            <a:prstTxWarp prst="textNoShape">
              <a:avLst/>
            </a:prstTxWarp>
            <a:spAutoFit/>
          </a:bodyPr>
          <a:lstStyle/>
          <a:p>
            <a:pPr algn="r" eaLnBrk="0" hangingPunct="0">
              <a:spcBef>
                <a:spcPct val="50000"/>
              </a:spcBef>
            </a:pPr>
            <a:r>
              <a:rPr lang="en-US" sz="2400" dirty="0">
                <a:solidFill>
                  <a:schemeClr val="bg1"/>
                </a:solidFill>
              </a:rPr>
              <a:t>The inner surface of a thick </a:t>
            </a:r>
            <a:r>
              <a:rPr lang="en-US" sz="2400" i="1" dirty="0">
                <a:solidFill>
                  <a:schemeClr val="bg1"/>
                </a:solidFill>
              </a:rPr>
              <a:t>Be</a:t>
            </a:r>
            <a:r>
              <a:rPr lang="en-US" sz="2400" dirty="0">
                <a:solidFill>
                  <a:schemeClr val="bg1"/>
                </a:solidFill>
              </a:rPr>
              <a:t> liner </a:t>
            </a:r>
            <a:r>
              <a:rPr lang="en-US" sz="2400">
                <a:solidFill>
                  <a:schemeClr val="bg1"/>
                </a:solidFill>
              </a:rPr>
              <a:t>is </a:t>
            </a:r>
            <a:r>
              <a:rPr lang="en-US" sz="2400" smtClean="0">
                <a:solidFill>
                  <a:schemeClr val="bg1"/>
                </a:solidFill>
              </a:rPr>
              <a:t>observable	with </a:t>
            </a:r>
            <a:r>
              <a:rPr lang="en-US" sz="2400" dirty="0">
                <a:solidFill>
                  <a:schemeClr val="bg1"/>
                </a:solidFill>
              </a:rPr>
              <a:t>6 </a:t>
            </a:r>
            <a:r>
              <a:rPr lang="en-US" sz="2400" dirty="0" err="1">
                <a:solidFill>
                  <a:schemeClr val="bg1"/>
                </a:solidFill>
              </a:rPr>
              <a:t>keV</a:t>
            </a:r>
            <a:r>
              <a:rPr lang="en-US" sz="2400" dirty="0">
                <a:solidFill>
                  <a:schemeClr val="bg1"/>
                </a:solidFill>
              </a:rPr>
              <a:t> x-rays generated by the Z-Beamlet laser</a:t>
            </a:r>
          </a:p>
        </p:txBody>
      </p:sp>
      <p:sp>
        <p:nvSpPr>
          <p:cNvPr id="154642" name="Rectangle 20"/>
          <p:cNvSpPr>
            <a:spLocks noChangeArrowheads="1"/>
          </p:cNvSpPr>
          <p:nvPr/>
        </p:nvSpPr>
        <p:spPr bwMode="auto">
          <a:xfrm>
            <a:off x="2282825" y="895350"/>
            <a:ext cx="5205413" cy="304800"/>
          </a:xfrm>
          <a:prstGeom prst="rect">
            <a:avLst/>
          </a:prstGeom>
          <a:noFill/>
          <a:ln w="9525">
            <a:noFill/>
            <a:miter lim="800000"/>
            <a:headEnd/>
            <a:tailEnd/>
          </a:ln>
        </p:spPr>
        <p:txBody>
          <a:bodyPr wrap="none">
            <a:prstTxWarp prst="textNoShape">
              <a:avLst/>
            </a:prstTxWarp>
            <a:spAutoFit/>
          </a:bodyPr>
          <a:lstStyle/>
          <a:p>
            <a:r>
              <a:rPr lang="en-US" sz="1400"/>
              <a:t>Aspect ratio 4 liner, imaged with 2-frame 6.151 keV radiography</a:t>
            </a:r>
          </a:p>
        </p:txBody>
      </p:sp>
      <p:grpSp>
        <p:nvGrpSpPr>
          <p:cNvPr id="154646" name="Group 24"/>
          <p:cNvGrpSpPr>
            <a:grpSpLocks/>
          </p:cNvGrpSpPr>
          <p:nvPr/>
        </p:nvGrpSpPr>
        <p:grpSpPr bwMode="auto">
          <a:xfrm>
            <a:off x="2743200" y="5562600"/>
            <a:ext cx="3962400" cy="1160463"/>
            <a:chOff x="96" y="3216"/>
            <a:chExt cx="2130" cy="624"/>
          </a:xfrm>
        </p:grpSpPr>
        <p:pic>
          <p:nvPicPr>
            <p:cNvPr id="154649" name="Picture 25" descr="z2106_t1_quick"/>
            <p:cNvPicPr>
              <a:picLocks noChangeAspect="1" noChangeArrowheads="1"/>
            </p:cNvPicPr>
            <p:nvPr/>
          </p:nvPicPr>
          <p:blipFill>
            <a:blip r:embed="rId6"/>
            <a:srcRect/>
            <a:stretch>
              <a:fillRect/>
            </a:stretch>
          </p:blipFill>
          <p:spPr bwMode="auto">
            <a:xfrm>
              <a:off x="96" y="3216"/>
              <a:ext cx="2118" cy="336"/>
            </a:xfrm>
            <a:prstGeom prst="rect">
              <a:avLst/>
            </a:prstGeom>
            <a:noFill/>
            <a:ln w="9525">
              <a:noFill/>
              <a:miter lim="800000"/>
              <a:headEnd/>
              <a:tailEnd/>
            </a:ln>
          </p:spPr>
        </p:pic>
        <p:pic>
          <p:nvPicPr>
            <p:cNvPr id="154650" name="Picture 26" descr="z2106_t2_quick"/>
            <p:cNvPicPr>
              <a:picLocks noChangeAspect="1" noChangeArrowheads="1"/>
            </p:cNvPicPr>
            <p:nvPr/>
          </p:nvPicPr>
          <p:blipFill>
            <a:blip r:embed="rId7"/>
            <a:srcRect/>
            <a:stretch>
              <a:fillRect/>
            </a:stretch>
          </p:blipFill>
          <p:spPr bwMode="auto">
            <a:xfrm>
              <a:off x="96" y="3552"/>
              <a:ext cx="2130" cy="288"/>
            </a:xfrm>
            <a:prstGeom prst="rect">
              <a:avLst/>
            </a:prstGeom>
            <a:noFill/>
            <a:ln w="9525">
              <a:noFill/>
              <a:miter lim="800000"/>
              <a:headEnd/>
              <a:tailEnd/>
            </a:ln>
          </p:spPr>
        </p:pic>
      </p:grpSp>
      <p:sp>
        <p:nvSpPr>
          <p:cNvPr id="154647" name="Text Box 27"/>
          <p:cNvSpPr txBox="1">
            <a:spLocks noChangeArrowheads="1"/>
          </p:cNvSpPr>
          <p:nvPr/>
        </p:nvSpPr>
        <p:spPr bwMode="auto">
          <a:xfrm>
            <a:off x="2360613" y="4724400"/>
            <a:ext cx="1235075" cy="822325"/>
          </a:xfrm>
          <a:prstGeom prst="rect">
            <a:avLst/>
          </a:prstGeom>
          <a:noFill/>
          <a:ln w="9525">
            <a:noFill/>
            <a:miter lim="800000"/>
            <a:headEnd/>
            <a:tailEnd/>
          </a:ln>
        </p:spPr>
        <p:txBody>
          <a:bodyPr wrap="none">
            <a:prstTxWarp prst="textNoShape">
              <a:avLst/>
            </a:prstTxWarp>
            <a:spAutoFit/>
          </a:bodyPr>
          <a:lstStyle/>
          <a:p>
            <a:r>
              <a:rPr lang="en-US" sz="1200" i="1"/>
              <a:t>return current</a:t>
            </a:r>
          </a:p>
          <a:p>
            <a:r>
              <a:rPr lang="en-US" sz="1200" i="1"/>
              <a:t>can posts</a:t>
            </a:r>
          </a:p>
          <a:p>
            <a:r>
              <a:rPr lang="en-US" sz="1200" i="1"/>
              <a:t>and on-axis rod</a:t>
            </a:r>
          </a:p>
          <a:p>
            <a:r>
              <a:rPr lang="en-US" sz="1200" i="1"/>
              <a:t>removed</a:t>
            </a:r>
          </a:p>
        </p:txBody>
      </p:sp>
      <p:sp>
        <p:nvSpPr>
          <p:cNvPr id="154648" name="Rectangle 28"/>
          <p:cNvSpPr>
            <a:spLocks noChangeArrowheads="1"/>
          </p:cNvSpPr>
          <p:nvPr/>
        </p:nvSpPr>
        <p:spPr bwMode="auto">
          <a:xfrm>
            <a:off x="3800475" y="4267200"/>
            <a:ext cx="1844675" cy="304800"/>
          </a:xfrm>
          <a:prstGeom prst="rect">
            <a:avLst/>
          </a:prstGeom>
          <a:noFill/>
          <a:ln w="9525">
            <a:noFill/>
            <a:miter lim="800000"/>
            <a:headEnd/>
            <a:tailEnd/>
          </a:ln>
        </p:spPr>
        <p:txBody>
          <a:bodyPr wrap="none">
            <a:prstTxWarp prst="textNoShape">
              <a:avLst/>
            </a:prstTxWarp>
            <a:spAutoFit/>
          </a:bodyPr>
          <a:lstStyle/>
          <a:p>
            <a:r>
              <a:rPr lang="en-US" sz="1400" b="1">
                <a:solidFill>
                  <a:schemeClr val="bg1"/>
                </a:solidFill>
              </a:rPr>
              <a:t>Aspect Ratio 6 liner</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2560" y="-19690"/>
            <a:ext cx="8763000" cy="1143000"/>
          </a:xfrm>
        </p:spPr>
        <p:txBody>
          <a:bodyPr/>
          <a:lstStyle/>
          <a:p>
            <a:pPr algn="r"/>
            <a:r>
              <a:rPr lang="en-US" sz="2000" dirty="0" smtClean="0">
                <a:solidFill>
                  <a:srgbClr val="FFFFFF"/>
                </a:solidFill>
              </a:rPr>
              <a:t>Large currents and the corresponding magnetic fields can</a:t>
            </a:r>
            <a:br>
              <a:rPr lang="en-US" sz="2000" dirty="0" smtClean="0">
                <a:solidFill>
                  <a:srgbClr val="FFFFFF"/>
                </a:solidFill>
              </a:rPr>
            </a:br>
            <a:r>
              <a:rPr lang="en-US" sz="2000" dirty="0" smtClean="0">
                <a:solidFill>
                  <a:srgbClr val="FFFFFF"/>
                </a:solidFill>
              </a:rPr>
              <a:t>create and manipulate high energy density (HED) matter</a:t>
            </a:r>
            <a:endParaRPr lang="en-US" sz="2000" dirty="0">
              <a:solidFill>
                <a:srgbClr val="FFFFFF"/>
              </a:solidFill>
            </a:endParaRPr>
          </a:p>
        </p:txBody>
      </p:sp>
      <p:graphicFrame>
        <p:nvGraphicFramePr>
          <p:cNvPr id="333827" name="Object 3"/>
          <p:cNvGraphicFramePr>
            <a:graphicFrameLocks noChangeAspect="1"/>
          </p:cNvGraphicFramePr>
          <p:nvPr>
            <p:extLst>
              <p:ext uri="{D42A27DB-BD31-4B8C-83A1-F6EECF244321}">
                <p14:modId xmlns:p14="http://schemas.microsoft.com/office/powerpoint/2010/main" val="2014572344"/>
              </p:ext>
            </p:extLst>
          </p:nvPr>
        </p:nvGraphicFramePr>
        <p:xfrm>
          <a:off x="990600" y="1295400"/>
          <a:ext cx="6191250" cy="815975"/>
        </p:xfrm>
        <a:graphic>
          <a:graphicData uri="http://schemas.openxmlformats.org/presentationml/2006/ole">
            <mc:AlternateContent xmlns:mc="http://schemas.openxmlformats.org/markup-compatibility/2006">
              <mc:Choice xmlns:v="urn:schemas-microsoft-com:vml" Requires="v">
                <p:oleObj spid="_x0000_s158860" name="Equation" r:id="rId4" imgW="3467100" imgH="457200" progId="Equation.3">
                  <p:embed/>
                </p:oleObj>
              </mc:Choice>
              <mc:Fallback>
                <p:oleObj name="Equation" r:id="rId4" imgW="34671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6191250"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3828" name="Rectangle 4"/>
          <p:cNvSpPr>
            <a:spLocks noChangeArrowheads="1"/>
          </p:cNvSpPr>
          <p:nvPr/>
        </p:nvSpPr>
        <p:spPr bwMode="auto">
          <a:xfrm>
            <a:off x="663020" y="2733186"/>
            <a:ext cx="8073831" cy="3779751"/>
          </a:xfrm>
          <a:prstGeom prst="rect">
            <a:avLst/>
          </a:prstGeom>
          <a:noFill/>
          <a:ln w="12700">
            <a:noFill/>
            <a:miter lim="800000"/>
            <a:headEnd/>
            <a:tailEnd/>
          </a:ln>
          <a:effectLst/>
        </p:spPr>
        <p:txBody>
          <a:bodyPr wrap="square" lIns="85597" tIns="42798" rIns="85597" bIns="42798">
            <a:prstTxWarp prst="textNoShape">
              <a:avLst/>
            </a:prstTxWarp>
            <a:spAutoFit/>
          </a:bodyPr>
          <a:lstStyle/>
          <a:p>
            <a:r>
              <a:rPr lang="en-US" sz="1600" u="sng" dirty="0" smtClean="0"/>
              <a:t>Magnetic fields have some unique advantages when creating HED plasmas:</a:t>
            </a:r>
          </a:p>
          <a:p>
            <a:pPr lvl="1">
              <a:buFont typeface="Arial"/>
              <a:buChar char="•"/>
            </a:pPr>
            <a:r>
              <a:rPr lang="en-US" sz="1600" smtClean="0"/>
              <a:t> Magnetic </a:t>
            </a:r>
            <a:r>
              <a:rPr lang="en-US" sz="1600" dirty="0" smtClean="0"/>
              <a:t>fields are very efficient at creating </a:t>
            </a:r>
            <a:r>
              <a:rPr lang="en-US" sz="1600" smtClean="0"/>
              <a:t>HED matter, </a:t>
            </a:r>
            <a:r>
              <a:rPr lang="en-US" sz="1600" dirty="0" smtClean="0"/>
              <a:t>enabling large samples and energetic sources</a:t>
            </a:r>
          </a:p>
          <a:p>
            <a:pPr lvl="1">
              <a:buFont typeface="Arial"/>
              <a:buChar char="•"/>
            </a:pPr>
            <a:r>
              <a:rPr lang="en-US" sz="1600" smtClean="0"/>
              <a:t> Magnetic </a:t>
            </a:r>
            <a:r>
              <a:rPr lang="en-US" sz="1600" dirty="0" smtClean="0"/>
              <a:t>fields have very interesting properties in converging geometry</a:t>
            </a:r>
          </a:p>
          <a:p>
            <a:pPr>
              <a:buFont typeface="Arial"/>
              <a:buChar char="•"/>
            </a:pPr>
            <a:endParaRPr lang="en-US" sz="1600" smtClean="0"/>
          </a:p>
          <a:p>
            <a:pPr>
              <a:buFont typeface="Arial"/>
              <a:buChar char="•"/>
            </a:pPr>
            <a:endParaRPr lang="en-US" sz="1600" dirty="0" smtClean="0"/>
          </a:p>
          <a:p>
            <a:r>
              <a:rPr lang="en-US" sz="1600" u="sng" dirty="0" smtClean="0"/>
              <a:t>Magnetic fields have interesting contrasts with other ways of generating </a:t>
            </a:r>
            <a:r>
              <a:rPr lang="en-US" sz="1600" u="sng" smtClean="0"/>
              <a:t>HED:</a:t>
            </a:r>
          </a:p>
          <a:p>
            <a:pPr lvl="1">
              <a:buFont typeface="Arial"/>
              <a:buChar char="•"/>
            </a:pPr>
            <a:r>
              <a:rPr lang="en-US" sz="1600" smtClean="0"/>
              <a:t> Magnetic fields can create high pressures without making material hot</a:t>
            </a:r>
            <a:endParaRPr lang="en-US" sz="1600" dirty="0" smtClean="0"/>
          </a:p>
          <a:p>
            <a:pPr lvl="1">
              <a:buFont typeface="Arial"/>
              <a:buChar char="•"/>
            </a:pPr>
            <a:r>
              <a:rPr lang="en-US" sz="1600" smtClean="0"/>
              <a:t> Magnetic </a:t>
            </a:r>
            <a:r>
              <a:rPr lang="en-US" sz="1600" dirty="0" smtClean="0"/>
              <a:t>fields can be generated over long time scales with significant control over the time history</a:t>
            </a:r>
          </a:p>
          <a:p>
            <a:endParaRPr lang="en-US" sz="1600" u="sng" smtClean="0"/>
          </a:p>
          <a:p>
            <a:endParaRPr lang="en-US" sz="1600" u="sng" dirty="0" smtClean="0"/>
          </a:p>
          <a:p>
            <a:r>
              <a:rPr lang="en-US" sz="1600" u="sng" dirty="0" smtClean="0"/>
              <a:t>Magnetic fields change the way particles and energy are transported in a plasma</a:t>
            </a:r>
          </a:p>
          <a:p>
            <a:pPr lvl="1">
              <a:buFont typeface="Arial"/>
              <a:buChar char="•"/>
            </a:pPr>
            <a:endParaRPr lang="en-US" sz="1600" dirty="0" smtClean="0"/>
          </a:p>
          <a:p>
            <a:endParaRPr lang="en-US" sz="1600" dirty="0" smtClean="0"/>
          </a:p>
        </p:txBody>
      </p:sp>
      <p:sp>
        <p:nvSpPr>
          <p:cNvPr id="2" name="TextBox 1"/>
          <p:cNvSpPr txBox="1"/>
          <p:nvPr/>
        </p:nvSpPr>
        <p:spPr>
          <a:xfrm>
            <a:off x="1905000" y="2133600"/>
            <a:ext cx="4081265" cy="338554"/>
          </a:xfrm>
          <a:prstGeom prst="rect">
            <a:avLst/>
          </a:prstGeom>
          <a:noFill/>
        </p:spPr>
        <p:txBody>
          <a:bodyPr wrap="none" rtlCol="0">
            <a:spAutoFit/>
          </a:bodyPr>
          <a:lstStyle/>
          <a:p>
            <a:r>
              <a:rPr lang="en-US" sz="1600" dirty="0" smtClean="0"/>
              <a:t>HED Matter  P &gt; 1 Mbar, B &gt; 5 </a:t>
            </a:r>
            <a:r>
              <a:rPr lang="en-US" sz="1600" dirty="0" err="1" smtClean="0"/>
              <a:t>Megagauss</a:t>
            </a:r>
            <a:endParaRPr lang="en-US" sz="1600" dirty="0"/>
          </a:p>
        </p:txBody>
      </p:sp>
      <p:sp>
        <p:nvSpPr>
          <p:cNvPr id="6" name="Rectangle 1035"/>
          <p:cNvSpPr>
            <a:spLocks noChangeArrowheads="1"/>
          </p:cNvSpPr>
          <p:nvPr/>
        </p:nvSpPr>
        <p:spPr bwMode="auto">
          <a:xfrm>
            <a:off x="957487" y="1319480"/>
            <a:ext cx="1875682" cy="777105"/>
          </a:xfrm>
          <a:prstGeom prst="rect">
            <a:avLst/>
          </a:prstGeom>
          <a:noFill/>
          <a:ln w="38100">
            <a:solidFill>
              <a:srgbClr val="0000FF"/>
            </a:solidFill>
            <a:miter lim="800000"/>
            <a:headEnd/>
            <a:tailEnd/>
          </a:ln>
        </p:spPr>
        <p:txBody>
          <a:bodyPr wrap="none" anchor="ctr">
            <a:prstTxWarp prst="textNoShape">
              <a:avLst/>
            </a:prstTxWarp>
          </a:bodyPr>
          <a:lstStyle/>
          <a:p>
            <a:endParaRPr lang="en-US"/>
          </a:p>
        </p:txBody>
      </p:sp>
      <p:sp>
        <p:nvSpPr>
          <p:cNvPr id="7" name="Rectangle 1036"/>
          <p:cNvSpPr>
            <a:spLocks noChangeArrowheads="1"/>
          </p:cNvSpPr>
          <p:nvPr/>
        </p:nvSpPr>
        <p:spPr bwMode="auto">
          <a:xfrm>
            <a:off x="4938616" y="1508623"/>
            <a:ext cx="803369" cy="467006"/>
          </a:xfrm>
          <a:prstGeom prst="rect">
            <a:avLst/>
          </a:prstGeom>
          <a:noFill/>
          <a:ln w="38100">
            <a:solidFill>
              <a:srgbClr val="29D22B"/>
            </a:solidFill>
            <a:miter lim="800000"/>
            <a:headEnd/>
            <a:tailEnd/>
          </a:ln>
        </p:spPr>
        <p:txBody>
          <a:bodyPr wrap="none" anchor="ctr">
            <a:prstTxWarp prst="textNoShape">
              <a:avLst/>
            </a:prstTxWarp>
          </a:bodyPr>
          <a:lstStyle/>
          <a:p>
            <a:endParaRPr lang="en-US"/>
          </a:p>
        </p:txBody>
      </p:sp>
      <p:sp>
        <p:nvSpPr>
          <p:cNvPr id="8" name="Rectangle 1036"/>
          <p:cNvSpPr>
            <a:spLocks noChangeArrowheads="1"/>
          </p:cNvSpPr>
          <p:nvPr/>
        </p:nvSpPr>
        <p:spPr bwMode="auto">
          <a:xfrm>
            <a:off x="6663311" y="1308231"/>
            <a:ext cx="412013" cy="788353"/>
          </a:xfrm>
          <a:prstGeom prst="rect">
            <a:avLst/>
          </a:prstGeom>
          <a:noFill/>
          <a:ln w="38100">
            <a:solidFill>
              <a:srgbClr val="29D22B"/>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112248768"/>
      </p:ext>
    </p:extLst>
  </p:cSld>
  <p:clrMapOvr>
    <a:masterClrMapping/>
  </p:clrMapOvr>
  <p:transition xmlns:p14="http://schemas.microsoft.com/office/powerpoint/2010/main" advTm="125316"/>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7"/>
          <p:cNvSpPr>
            <a:spLocks noChangeArrowheads="1"/>
          </p:cNvSpPr>
          <p:nvPr/>
        </p:nvSpPr>
        <p:spPr bwMode="auto">
          <a:xfrm>
            <a:off x="914400" y="3211513"/>
            <a:ext cx="2176463" cy="220662"/>
          </a:xfrm>
          <a:prstGeom prst="rect">
            <a:avLst/>
          </a:prstGeom>
          <a:noFill/>
          <a:ln w="12700">
            <a:noFill/>
            <a:miter lim="800000"/>
            <a:headEnd/>
            <a:tailEnd/>
          </a:ln>
        </p:spPr>
        <p:txBody>
          <a:bodyPr anchor="ctr">
            <a:prstTxWarp prst="textNoShape">
              <a:avLst/>
            </a:prstTxWarp>
            <a:spAutoFit/>
          </a:bodyPr>
          <a:lstStyle/>
          <a:p>
            <a:pPr algn="ctr" eaLnBrk="0" hangingPunct="0">
              <a:lnSpc>
                <a:spcPct val="70000"/>
              </a:lnSpc>
              <a:spcBef>
                <a:spcPct val="50000"/>
              </a:spcBef>
            </a:pPr>
            <a:r>
              <a:rPr lang="en-US" sz="1200" i="1">
                <a:solidFill>
                  <a:schemeClr val="bg1"/>
                </a:solidFill>
              </a:rPr>
              <a:t>foreground object</a:t>
            </a:r>
          </a:p>
        </p:txBody>
      </p:sp>
      <p:grpSp>
        <p:nvGrpSpPr>
          <p:cNvPr id="156676" name="Group 16"/>
          <p:cNvGrpSpPr>
            <a:grpSpLocks/>
          </p:cNvGrpSpPr>
          <p:nvPr/>
        </p:nvGrpSpPr>
        <p:grpSpPr bwMode="auto">
          <a:xfrm>
            <a:off x="2905125" y="0"/>
            <a:ext cx="2867025" cy="6858000"/>
            <a:chOff x="1830" y="0"/>
            <a:chExt cx="2326" cy="5929"/>
          </a:xfrm>
        </p:grpSpPr>
        <p:pic>
          <p:nvPicPr>
            <p:cNvPr id="156677" name="Picture 5" descr="z2105_zbl_t2_quick"/>
            <p:cNvPicPr>
              <a:picLocks noChangeAspect="1" noChangeArrowheads="1"/>
            </p:cNvPicPr>
            <p:nvPr/>
          </p:nvPicPr>
          <p:blipFill>
            <a:blip r:embed="rId3"/>
            <a:srcRect l="8624" t="33478" b="36835"/>
            <a:stretch>
              <a:fillRect/>
            </a:stretch>
          </p:blipFill>
          <p:spPr bwMode="auto">
            <a:xfrm>
              <a:off x="1906" y="240"/>
              <a:ext cx="2246" cy="547"/>
            </a:xfrm>
            <a:prstGeom prst="rect">
              <a:avLst/>
            </a:prstGeom>
            <a:noFill/>
            <a:ln w="9525">
              <a:noFill/>
              <a:miter lim="800000"/>
              <a:headEnd/>
              <a:tailEnd/>
            </a:ln>
          </p:spPr>
        </p:pic>
        <p:pic>
          <p:nvPicPr>
            <p:cNvPr id="156678" name="Picture 6" descr="z2105_zbl_t1_quick"/>
            <p:cNvPicPr>
              <a:picLocks noChangeAspect="1" noChangeArrowheads="1"/>
            </p:cNvPicPr>
            <p:nvPr/>
          </p:nvPicPr>
          <p:blipFill>
            <a:blip r:embed="rId4"/>
            <a:srcRect l="8919" t="38669" r="7248" b="41435"/>
            <a:stretch>
              <a:fillRect/>
            </a:stretch>
          </p:blipFill>
          <p:spPr bwMode="auto">
            <a:xfrm>
              <a:off x="1917" y="0"/>
              <a:ext cx="2061" cy="367"/>
            </a:xfrm>
            <a:prstGeom prst="rect">
              <a:avLst/>
            </a:prstGeom>
            <a:noFill/>
            <a:ln w="9525">
              <a:noFill/>
              <a:miter lim="800000"/>
              <a:headEnd/>
              <a:tailEnd/>
            </a:ln>
          </p:spPr>
        </p:pic>
        <p:pic>
          <p:nvPicPr>
            <p:cNvPr id="156679" name="Picture 7" descr="z2106_zbl_t1_quick"/>
            <p:cNvPicPr>
              <a:picLocks noChangeAspect="1" noChangeArrowheads="1"/>
            </p:cNvPicPr>
            <p:nvPr/>
          </p:nvPicPr>
          <p:blipFill>
            <a:blip r:embed="rId5"/>
            <a:srcRect l="8919" t="38185" b="41290"/>
            <a:stretch>
              <a:fillRect/>
            </a:stretch>
          </p:blipFill>
          <p:spPr bwMode="auto">
            <a:xfrm>
              <a:off x="1917" y="674"/>
              <a:ext cx="2239" cy="378"/>
            </a:xfrm>
            <a:prstGeom prst="rect">
              <a:avLst/>
            </a:prstGeom>
            <a:noFill/>
            <a:ln w="9525">
              <a:noFill/>
              <a:miter lim="800000"/>
              <a:headEnd/>
              <a:tailEnd/>
            </a:ln>
          </p:spPr>
        </p:pic>
        <p:pic>
          <p:nvPicPr>
            <p:cNvPr id="156680" name="Picture 8" descr="z2106_zbl_t2_quick"/>
            <p:cNvPicPr>
              <a:picLocks noChangeAspect="1" noChangeArrowheads="1"/>
            </p:cNvPicPr>
            <p:nvPr/>
          </p:nvPicPr>
          <p:blipFill>
            <a:blip r:embed="rId6"/>
            <a:srcRect l="8594" t="41132" r="5968" b="38078"/>
            <a:stretch>
              <a:fillRect/>
            </a:stretch>
          </p:blipFill>
          <p:spPr bwMode="auto">
            <a:xfrm>
              <a:off x="1909" y="1045"/>
              <a:ext cx="2100" cy="383"/>
            </a:xfrm>
            <a:prstGeom prst="rect">
              <a:avLst/>
            </a:prstGeom>
            <a:noFill/>
            <a:ln w="9525">
              <a:noFill/>
              <a:miter lim="800000"/>
              <a:headEnd/>
              <a:tailEnd/>
            </a:ln>
          </p:spPr>
        </p:pic>
        <p:pic>
          <p:nvPicPr>
            <p:cNvPr id="156681" name="Picture 9" descr="z2172_zbl_t1_psl"/>
            <p:cNvPicPr>
              <a:picLocks noChangeAspect="1" noChangeArrowheads="1"/>
            </p:cNvPicPr>
            <p:nvPr/>
          </p:nvPicPr>
          <p:blipFill>
            <a:blip r:embed="rId7"/>
            <a:srcRect l="6189" t="22983" r="16553" b="27129"/>
            <a:stretch>
              <a:fillRect/>
            </a:stretch>
          </p:blipFill>
          <p:spPr bwMode="auto">
            <a:xfrm>
              <a:off x="1830" y="1316"/>
              <a:ext cx="2147" cy="1040"/>
            </a:xfrm>
            <a:prstGeom prst="rect">
              <a:avLst/>
            </a:prstGeom>
            <a:noFill/>
            <a:ln w="9525">
              <a:noFill/>
              <a:miter lim="800000"/>
              <a:headEnd/>
              <a:tailEnd/>
            </a:ln>
          </p:spPr>
        </p:pic>
        <p:pic>
          <p:nvPicPr>
            <p:cNvPr id="156682" name="Picture 11" descr="z2172_zbl_t2_psl"/>
            <p:cNvPicPr>
              <a:picLocks noChangeAspect="1" noChangeArrowheads="1"/>
            </p:cNvPicPr>
            <p:nvPr/>
          </p:nvPicPr>
          <p:blipFill>
            <a:blip r:embed="rId8"/>
            <a:srcRect l="9660" t="20537" r="17186" b="26213"/>
            <a:stretch>
              <a:fillRect/>
            </a:stretch>
          </p:blipFill>
          <p:spPr bwMode="auto">
            <a:xfrm>
              <a:off x="1925" y="2383"/>
              <a:ext cx="2037" cy="1112"/>
            </a:xfrm>
            <a:prstGeom prst="rect">
              <a:avLst/>
            </a:prstGeom>
            <a:noFill/>
            <a:ln w="9525">
              <a:noFill/>
              <a:miter lim="800000"/>
              <a:headEnd/>
              <a:tailEnd/>
            </a:ln>
          </p:spPr>
        </p:pic>
        <p:pic>
          <p:nvPicPr>
            <p:cNvPr id="156683" name="Picture 14" descr="z2173_zbl_t1_psl"/>
            <p:cNvPicPr>
              <a:picLocks noChangeAspect="1" noChangeArrowheads="1"/>
            </p:cNvPicPr>
            <p:nvPr/>
          </p:nvPicPr>
          <p:blipFill>
            <a:blip r:embed="rId9"/>
            <a:srcRect l="9875" t="25238" r="16875" b="27460"/>
            <a:stretch>
              <a:fillRect/>
            </a:stretch>
          </p:blipFill>
          <p:spPr bwMode="auto">
            <a:xfrm>
              <a:off x="1932" y="3515"/>
              <a:ext cx="2041" cy="989"/>
            </a:xfrm>
            <a:prstGeom prst="rect">
              <a:avLst/>
            </a:prstGeom>
            <a:noFill/>
            <a:ln w="9525">
              <a:noFill/>
              <a:miter lim="800000"/>
              <a:headEnd/>
              <a:tailEnd/>
            </a:ln>
          </p:spPr>
        </p:pic>
        <p:pic>
          <p:nvPicPr>
            <p:cNvPr id="156684" name="Picture 15" descr="z2173_zbl_t2_psl"/>
            <p:cNvPicPr>
              <a:picLocks noChangeAspect="1" noChangeArrowheads="1"/>
            </p:cNvPicPr>
            <p:nvPr/>
          </p:nvPicPr>
          <p:blipFill>
            <a:blip r:embed="rId10"/>
            <a:srcRect l="9660" t="22624" r="16751" b="10323"/>
            <a:stretch>
              <a:fillRect/>
            </a:stretch>
          </p:blipFill>
          <p:spPr bwMode="auto">
            <a:xfrm>
              <a:off x="1926" y="4531"/>
              <a:ext cx="2047" cy="1398"/>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2320 t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9615" y="4048216"/>
            <a:ext cx="3399083" cy="2548959"/>
          </a:xfrm>
          <a:prstGeom prst="rect">
            <a:avLst/>
          </a:prstGeom>
        </p:spPr>
      </p:pic>
      <p:sp>
        <p:nvSpPr>
          <p:cNvPr id="3" name="Title 1"/>
          <p:cNvSpPr txBox="1">
            <a:spLocks/>
          </p:cNvSpPr>
          <p:nvPr/>
        </p:nvSpPr>
        <p:spPr>
          <a:xfrm>
            <a:off x="914400" y="54042"/>
            <a:ext cx="8229600" cy="1487488"/>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r"/>
            <a:r>
              <a:rPr lang="en-US" b="0" dirty="0" smtClean="0">
                <a:solidFill>
                  <a:srgbClr val="FFFFFF"/>
                </a:solidFill>
                <a:latin typeface="Calibri" pitchFamily="34" charset="0"/>
                <a:ea typeface="ＭＳ Ｐゴシック"/>
                <a:cs typeface="Calibri" pitchFamily="34" charset="0"/>
              </a:rPr>
              <a:t>Recent studies examined a thin </a:t>
            </a:r>
            <a:r>
              <a:rPr lang="en-US" b="0" i="1" smtClean="0">
                <a:solidFill>
                  <a:srgbClr val="FFFFFF"/>
                </a:solidFill>
                <a:latin typeface="Calibri" pitchFamily="34" charset="0"/>
                <a:ea typeface="ＭＳ Ｐゴシック"/>
                <a:cs typeface="Calibri" pitchFamily="34" charset="0"/>
              </a:rPr>
              <a:t>Al</a:t>
            </a:r>
            <a:r>
              <a:rPr lang="en-US" b="0" smtClean="0">
                <a:solidFill>
                  <a:srgbClr val="FFFFFF"/>
                </a:solidFill>
                <a:latin typeface="Calibri" pitchFamily="34" charset="0"/>
                <a:ea typeface="ＭＳ Ｐゴシック"/>
                <a:cs typeface="Calibri" pitchFamily="34" charset="0"/>
              </a:rPr>
              <a:t> sleeve placed</a:t>
            </a:r>
            <a:endParaRPr lang="en-US" b="0" dirty="0" smtClean="0">
              <a:solidFill>
                <a:srgbClr val="FFFFFF"/>
              </a:solidFill>
              <a:latin typeface="Calibri" pitchFamily="34" charset="0"/>
              <a:ea typeface="ＭＳ Ｐゴシック"/>
              <a:cs typeface="Calibri" pitchFamily="34" charset="0"/>
            </a:endParaRPr>
          </a:p>
          <a:p>
            <a:pPr algn="r"/>
            <a:r>
              <a:rPr lang="en-US" b="0" dirty="0" smtClean="0">
                <a:solidFill>
                  <a:srgbClr val="FFFFFF"/>
                </a:solidFill>
                <a:latin typeface="Calibri" pitchFamily="34" charset="0"/>
                <a:ea typeface="ＭＳ Ｐゴシック"/>
                <a:cs typeface="Calibri" pitchFamily="34" charset="0"/>
              </a:rPr>
              <a:t>inside </a:t>
            </a:r>
            <a:r>
              <a:rPr lang="en-US" b="0" smtClean="0">
                <a:solidFill>
                  <a:srgbClr val="FFFFFF"/>
                </a:solidFill>
                <a:latin typeface="Calibri" pitchFamily="34" charset="0"/>
                <a:ea typeface="ＭＳ Ｐゴシック"/>
                <a:cs typeface="Calibri" pitchFamily="34" charset="0"/>
              </a:rPr>
              <a:t>a </a:t>
            </a:r>
            <a:r>
              <a:rPr lang="en-US" b="0" i="1" smtClean="0">
                <a:solidFill>
                  <a:srgbClr val="FFFFFF"/>
                </a:solidFill>
                <a:latin typeface="Calibri" pitchFamily="34" charset="0"/>
                <a:ea typeface="ＭＳ Ｐゴシック"/>
                <a:cs typeface="Calibri" pitchFamily="34" charset="0"/>
              </a:rPr>
              <a:t>Be</a:t>
            </a:r>
            <a:r>
              <a:rPr lang="en-US" b="0" smtClean="0">
                <a:solidFill>
                  <a:srgbClr val="FFFFFF"/>
                </a:solidFill>
                <a:latin typeface="Calibri" pitchFamily="34" charset="0"/>
                <a:ea typeface="ＭＳ Ｐゴシック"/>
                <a:cs typeface="Calibri" pitchFamily="34" charset="0"/>
              </a:rPr>
              <a:t> </a:t>
            </a:r>
            <a:r>
              <a:rPr lang="en-US" b="0" dirty="0" smtClean="0">
                <a:solidFill>
                  <a:srgbClr val="FFFFFF"/>
                </a:solidFill>
                <a:latin typeface="Calibri" pitchFamily="34" charset="0"/>
                <a:ea typeface="ＭＳ Ｐゴシック"/>
                <a:cs typeface="Calibri" pitchFamily="34" charset="0"/>
              </a:rPr>
              <a:t>liner to study the integrity of the inner surface</a:t>
            </a:r>
          </a:p>
        </p:txBody>
      </p:sp>
      <p:pic>
        <p:nvPicPr>
          <p:cNvPr id="5" name="Picture 4" descr="z2320 t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9510" y="4027650"/>
            <a:ext cx="3399083" cy="2548959"/>
          </a:xfrm>
          <a:prstGeom prst="rect">
            <a:avLst/>
          </a:prstGeom>
        </p:spPr>
      </p:pic>
      <p:pic>
        <p:nvPicPr>
          <p:cNvPr id="6" name="Picture 5" descr="z2319 t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1435" y="1555448"/>
            <a:ext cx="3399083" cy="2548959"/>
          </a:xfrm>
          <a:prstGeom prst="rect">
            <a:avLst/>
          </a:prstGeom>
        </p:spPr>
      </p:pic>
      <p:pic>
        <p:nvPicPr>
          <p:cNvPr id="7" name="Picture 6" descr="z2318 t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4267" y="1554406"/>
            <a:ext cx="3394840" cy="2546130"/>
          </a:xfrm>
          <a:prstGeom prst="rect">
            <a:avLst/>
          </a:prstGeom>
        </p:spPr>
      </p:pic>
      <p:pic>
        <p:nvPicPr>
          <p:cNvPr id="8" name="Picture 7" descr="z2318 t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562500"/>
            <a:ext cx="3364016" cy="2523012"/>
          </a:xfrm>
          <a:prstGeom prst="rect">
            <a:avLst/>
          </a:prstGeom>
        </p:spPr>
      </p:pic>
    </p:spTree>
    <p:extLst>
      <p:ext uri="{BB962C8B-B14F-4D97-AF65-F5344CB8AC3E}">
        <p14:creationId xmlns:p14="http://schemas.microsoft.com/office/powerpoint/2010/main" val="2851106002"/>
      </p:ext>
    </p:extLst>
  </p:cSld>
  <p:clrMapOvr>
    <a:masterClrMapping/>
  </p:clrMapOvr>
  <mc:AlternateContent xmlns:mc="http://schemas.openxmlformats.org/markup-compatibility/2006" xmlns:p14="http://schemas.microsoft.com/office/powerpoint/2010/main">
    <mc:Choice Requires="p14">
      <p:transition spd="slow" p14:dur="2000" advTm="620"/>
    </mc:Choice>
    <mc:Fallback xmlns="">
      <p:transition xmlns:p14="http://schemas.microsoft.com/office/powerpoint/2010/main" spd="slow" advTm="62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osevelt 1-m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7" y="1365250"/>
            <a:ext cx="9025247" cy="5280366"/>
          </a:xfrm>
          <a:prstGeom prst="rect">
            <a:avLst/>
          </a:prstGeom>
        </p:spPr>
      </p:pic>
      <p:sp>
        <p:nvSpPr>
          <p:cNvPr id="5" name="Title 1"/>
          <p:cNvSpPr txBox="1">
            <a:spLocks/>
          </p:cNvSpPr>
          <p:nvPr/>
        </p:nvSpPr>
        <p:spPr>
          <a:xfrm>
            <a:off x="838011" y="78454"/>
            <a:ext cx="8229600" cy="1297379"/>
          </a:xfrm>
          <a:prstGeom prst="rect">
            <a:avLst/>
          </a:prstGeom>
        </p:spPr>
        <p:txBody>
          <a:bodyPr/>
          <a:lstStyle>
            <a:lvl1pPr algn="ctr" rtl="0" fontAlgn="base">
              <a:spcBef>
                <a:spcPct val="0"/>
              </a:spcBef>
              <a:spcAft>
                <a:spcPct val="0"/>
              </a:spcAft>
              <a:defRPr sz="2400" b="1">
                <a:solidFill>
                  <a:srgbClr val="336699"/>
                </a:solidFill>
                <a:latin typeface="+mj-lt"/>
                <a:ea typeface="+mj-ea"/>
                <a:cs typeface="+mj-cs"/>
              </a:defRPr>
            </a:lvl1pPr>
            <a:lvl2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2pPr>
            <a:lvl3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3pPr>
            <a:lvl4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4pPr>
            <a:lvl5pPr algn="ctr" rtl="0" fontAlgn="base">
              <a:spcBef>
                <a:spcPct val="0"/>
              </a:spcBef>
              <a:spcAft>
                <a:spcPct val="0"/>
              </a:spcAft>
              <a:defRPr sz="2400" b="1">
                <a:solidFill>
                  <a:srgbClr val="336699"/>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6pPr>
            <a:lvl7pPr marL="9144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7pPr>
            <a:lvl8pPr marL="13716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8pPr>
            <a:lvl9pPr marL="1828800" algn="ctr" rtl="0" fontAlgn="base">
              <a:spcBef>
                <a:spcPct val="0"/>
              </a:spcBef>
              <a:spcAft>
                <a:spcPct val="0"/>
              </a:spcAft>
              <a:defRPr sz="2400" b="1">
                <a:solidFill>
                  <a:srgbClr val="336699"/>
                </a:solidFill>
                <a:latin typeface="Arial" charset="0"/>
                <a:ea typeface="ＭＳ Ｐゴシック" charset="-128"/>
                <a:cs typeface="ＭＳ Ｐゴシック" charset="-128"/>
              </a:defRPr>
            </a:lvl9pPr>
          </a:lstStyle>
          <a:p>
            <a:pPr algn="r"/>
            <a:r>
              <a:rPr lang="en-US" b="0" dirty="0" smtClean="0">
                <a:solidFill>
                  <a:srgbClr val="FFFFFF"/>
                </a:solidFill>
                <a:latin typeface="Calibri" pitchFamily="34" charset="0"/>
                <a:ea typeface="ＭＳ Ｐゴシック"/>
                <a:cs typeface="Calibri" pitchFamily="34" charset="0"/>
              </a:rPr>
              <a:t>Recent experiments with B</a:t>
            </a:r>
            <a:r>
              <a:rPr lang="en-US" b="0" baseline="-25000" dirty="0" smtClean="0">
                <a:solidFill>
                  <a:srgbClr val="FFFFFF"/>
                </a:solidFill>
                <a:latin typeface="Calibri" pitchFamily="34" charset="0"/>
                <a:ea typeface="ＭＳ Ｐゴシック"/>
                <a:cs typeface="Calibri" pitchFamily="34" charset="0"/>
              </a:rPr>
              <a:t>z</a:t>
            </a:r>
            <a:r>
              <a:rPr lang="en-US" b="0" baseline="30000" dirty="0" smtClean="0">
                <a:solidFill>
                  <a:srgbClr val="FFFFFF"/>
                </a:solidFill>
                <a:latin typeface="Calibri" pitchFamily="34" charset="0"/>
                <a:ea typeface="ＭＳ Ｐゴシック"/>
                <a:cs typeface="Calibri" pitchFamily="34" charset="0"/>
              </a:rPr>
              <a:t>0</a:t>
            </a:r>
            <a:r>
              <a:rPr lang="en-US" b="0" dirty="0" smtClean="0">
                <a:solidFill>
                  <a:srgbClr val="FFFFFF"/>
                </a:solidFill>
                <a:latin typeface="Calibri" pitchFamily="34" charset="0"/>
                <a:ea typeface="ＭＳ Ｐゴシック"/>
                <a:cs typeface="Calibri" pitchFamily="34" charset="0"/>
              </a:rPr>
              <a:t>=7 T and 10 T, and I</a:t>
            </a:r>
            <a:r>
              <a:rPr lang="en-US" b="0" baseline="-25000" dirty="0" smtClean="0">
                <a:solidFill>
                  <a:srgbClr val="FFFFFF"/>
                </a:solidFill>
                <a:latin typeface="Calibri" pitchFamily="34" charset="0"/>
                <a:ea typeface="ＭＳ Ｐゴシック"/>
                <a:cs typeface="Calibri" pitchFamily="34" charset="0"/>
              </a:rPr>
              <a:t>max</a:t>
            </a:r>
            <a:r>
              <a:rPr lang="en-US" b="0" dirty="0" smtClean="0">
                <a:solidFill>
                  <a:srgbClr val="FFFFFF"/>
                </a:solidFill>
                <a:latin typeface="Calibri" pitchFamily="34" charset="0"/>
                <a:ea typeface="ＭＳ Ｐゴシック"/>
                <a:cs typeface="Calibri" pitchFamily="34" charset="0"/>
              </a:rPr>
              <a:t>~17 MA,</a:t>
            </a:r>
          </a:p>
          <a:p>
            <a:pPr algn="r"/>
            <a:r>
              <a:rPr lang="en-US" b="0" dirty="0" smtClean="0">
                <a:solidFill>
                  <a:srgbClr val="FFFFFF"/>
                </a:solidFill>
                <a:latin typeface="Calibri" pitchFamily="34" charset="0"/>
                <a:ea typeface="ＭＳ Ｐゴシック"/>
                <a:cs typeface="Calibri" pitchFamily="34" charset="0"/>
              </a:rPr>
              <a:t>demonstrate excellent inner surface integrity at CR ~ 7</a:t>
            </a:r>
          </a:p>
        </p:txBody>
      </p:sp>
    </p:spTree>
    <p:extLst>
      <p:ext uri="{BB962C8B-B14F-4D97-AF65-F5344CB8AC3E}">
        <p14:creationId xmlns:p14="http://schemas.microsoft.com/office/powerpoint/2010/main" val="187017034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luxcom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811" y="3749749"/>
            <a:ext cx="3575391" cy="2664036"/>
          </a:xfrm>
          <a:prstGeom prst="rect">
            <a:avLst/>
          </a:prstGeom>
        </p:spPr>
      </p:pic>
      <p:pic>
        <p:nvPicPr>
          <p:cNvPr id="9" name="Picture 8" descr="fluxcom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17" y="1169340"/>
            <a:ext cx="3147314" cy="5249093"/>
          </a:xfrm>
          <a:prstGeom prst="rect">
            <a:avLst/>
          </a:prstGeom>
        </p:spPr>
      </p:pic>
      <p:grpSp>
        <p:nvGrpSpPr>
          <p:cNvPr id="2" name="Group 1"/>
          <p:cNvGrpSpPr/>
          <p:nvPr/>
        </p:nvGrpSpPr>
        <p:grpSpPr>
          <a:xfrm>
            <a:off x="1921648" y="3844636"/>
            <a:ext cx="2718977" cy="485148"/>
            <a:chOff x="1722928" y="3844636"/>
            <a:chExt cx="2718977" cy="485148"/>
          </a:xfrm>
        </p:grpSpPr>
        <p:sp>
          <p:nvSpPr>
            <p:cNvPr id="10" name="Oval 9"/>
            <p:cNvSpPr/>
            <p:nvPr/>
          </p:nvSpPr>
          <p:spPr bwMode="auto">
            <a:xfrm>
              <a:off x="1722928" y="4078795"/>
              <a:ext cx="425302" cy="41563"/>
            </a:xfrm>
            <a:prstGeom prst="ellipse">
              <a:avLst/>
            </a:prstGeom>
            <a:noFill/>
            <a:ln w="19050" cap="flat" cmpd="sng" algn="ctr">
              <a:solidFill>
                <a:srgbClr val="FF0000"/>
              </a:solidFill>
              <a:prstDash val="solid"/>
              <a:round/>
              <a:headEnd type="none" w="med" len="med"/>
              <a:tailEnd type="none" w="med" len="med"/>
            </a:ln>
            <a:effectLst/>
          </p:spPr>
          <p:txBody>
            <a:bodyPr vert="horz" wrap="square" lIns="84216" tIns="42108" rIns="84216" bIns="42108" numCol="1" rtlCol="0" anchor="t" anchorCtr="0" compatLnSpc="1">
              <a:prstTxWarp prst="textNoShape">
                <a:avLst/>
              </a:prstTxWarp>
            </a:bodyPr>
            <a:lstStyle/>
            <a:p>
              <a:pPr defTabSz="842162" fontAlgn="base">
                <a:spcBef>
                  <a:spcPct val="0"/>
                </a:spcBef>
                <a:spcAft>
                  <a:spcPct val="0"/>
                </a:spcAft>
              </a:pPr>
              <a:endParaRPr lang="en-US" sz="1700" b="1">
                <a:latin typeface="Arial" charset="0"/>
              </a:endParaRPr>
            </a:p>
          </p:txBody>
        </p:sp>
        <p:cxnSp>
          <p:nvCxnSpPr>
            <p:cNvPr id="12" name="Straight Connector 11"/>
            <p:cNvCxnSpPr>
              <a:stCxn id="10" idx="6"/>
            </p:cNvCxnSpPr>
            <p:nvPr/>
          </p:nvCxnSpPr>
          <p:spPr bwMode="auto">
            <a:xfrm flipV="1">
              <a:off x="2148230" y="4081516"/>
              <a:ext cx="2211119" cy="18061"/>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14" name="TextBox 13"/>
            <p:cNvSpPr txBox="1"/>
            <p:nvPr/>
          </p:nvSpPr>
          <p:spPr>
            <a:xfrm>
              <a:off x="3510796" y="3844636"/>
              <a:ext cx="931109" cy="485148"/>
            </a:xfrm>
            <a:prstGeom prst="rect">
              <a:avLst/>
            </a:prstGeom>
            <a:noFill/>
          </p:spPr>
          <p:txBody>
            <a:bodyPr wrap="none" lIns="84216" tIns="42108" rIns="84216" bIns="42108" rtlCol="0">
              <a:spAutoFit/>
            </a:bodyPr>
            <a:lstStyle/>
            <a:p>
              <a:pPr algn="ctr"/>
              <a:r>
                <a:rPr lang="en-US" sz="1300">
                  <a:latin typeface="Calibri"/>
                  <a:cs typeface="Calibri"/>
                </a:rPr>
                <a:t>micro-Bdot</a:t>
              </a:r>
            </a:p>
            <a:p>
              <a:pPr algn="ctr"/>
              <a:r>
                <a:rPr lang="en-US" sz="1300">
                  <a:latin typeface="Calibri"/>
                  <a:cs typeface="Calibri"/>
                </a:rPr>
                <a:t>probe</a:t>
              </a:r>
            </a:p>
          </p:txBody>
        </p:sp>
      </p:grpSp>
      <p:sp>
        <p:nvSpPr>
          <p:cNvPr id="17" name="Title 4"/>
          <p:cNvSpPr txBox="1">
            <a:spLocks/>
          </p:cNvSpPr>
          <p:nvPr/>
        </p:nvSpPr>
        <p:spPr bwMode="auto">
          <a:xfrm>
            <a:off x="83598" y="-42006"/>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r>
              <a:rPr lang="en-US" sz="2800" dirty="0">
                <a:solidFill>
                  <a:srgbClr val="FFFFFF"/>
                </a:solidFill>
                <a:latin typeface="Calibri"/>
                <a:cs typeface="Calibri"/>
              </a:rPr>
              <a:t>Liner-only flux compression experiments</a:t>
            </a:r>
          </a:p>
          <a:p>
            <a:pPr algn="r"/>
            <a:r>
              <a:rPr lang="en-US" sz="2800" dirty="0">
                <a:solidFill>
                  <a:srgbClr val="FFFFFF"/>
                </a:solidFill>
                <a:latin typeface="Calibri"/>
                <a:cs typeface="Calibri"/>
              </a:rPr>
              <a:t>(with B</a:t>
            </a:r>
            <a:r>
              <a:rPr lang="en-US" sz="2800" baseline="-25000" dirty="0">
                <a:solidFill>
                  <a:srgbClr val="FFFFFF"/>
                </a:solidFill>
                <a:latin typeface="Calibri"/>
                <a:cs typeface="Calibri"/>
              </a:rPr>
              <a:t>z</a:t>
            </a:r>
            <a:r>
              <a:rPr lang="en-US" sz="2800" dirty="0">
                <a:solidFill>
                  <a:srgbClr val="FFFFFF"/>
                </a:solidFill>
                <a:latin typeface="Calibri"/>
                <a:cs typeface="Calibri"/>
              </a:rPr>
              <a:t>, without laser) measure B</a:t>
            </a:r>
            <a:r>
              <a:rPr lang="en-US" sz="2800" baseline="-25000" dirty="0">
                <a:solidFill>
                  <a:srgbClr val="FFFFFF"/>
                </a:solidFill>
                <a:latin typeface="Calibri"/>
                <a:cs typeface="Calibri"/>
              </a:rPr>
              <a:t>z</a:t>
            </a:r>
            <a:r>
              <a:rPr lang="en-US" sz="2800" dirty="0">
                <a:solidFill>
                  <a:srgbClr val="FFFFFF"/>
                </a:solidFill>
                <a:latin typeface="Calibri"/>
                <a:cs typeface="Calibri"/>
              </a:rPr>
              <a:t>(t) and r</a:t>
            </a:r>
            <a:r>
              <a:rPr lang="en-US" sz="2800" baseline="-25000" dirty="0">
                <a:solidFill>
                  <a:srgbClr val="FFFFFF"/>
                </a:solidFill>
                <a:latin typeface="Calibri"/>
                <a:cs typeface="Calibri"/>
              </a:rPr>
              <a:t>inner</a:t>
            </a:r>
            <a:r>
              <a:rPr lang="en-US" sz="2800" dirty="0">
                <a:solidFill>
                  <a:srgbClr val="FFFFFF"/>
                </a:solidFill>
                <a:latin typeface="Calibri"/>
                <a:cs typeface="Calibri"/>
              </a:rPr>
              <a:t>(t)</a:t>
            </a:r>
          </a:p>
        </p:txBody>
      </p:sp>
      <p:sp>
        <p:nvSpPr>
          <p:cNvPr id="18" name="TextBox 17"/>
          <p:cNvSpPr txBox="1"/>
          <p:nvPr/>
        </p:nvSpPr>
        <p:spPr>
          <a:xfrm>
            <a:off x="5636841" y="4141586"/>
            <a:ext cx="1381008" cy="362037"/>
          </a:xfrm>
          <a:prstGeom prst="rect">
            <a:avLst/>
          </a:prstGeom>
          <a:noFill/>
        </p:spPr>
        <p:txBody>
          <a:bodyPr wrap="none" lIns="84216" tIns="42108" rIns="84216" bIns="42108" rtlCol="0">
            <a:spAutoFit/>
          </a:bodyPr>
          <a:lstStyle/>
          <a:p>
            <a:r>
              <a:rPr lang="en-US" b="1">
                <a:solidFill>
                  <a:srgbClr val="33CC33"/>
                </a:solidFill>
                <a:latin typeface="Calibri"/>
                <a:cs typeface="Calibri"/>
              </a:rPr>
              <a:t>Simulated B</a:t>
            </a:r>
            <a:r>
              <a:rPr lang="en-US" b="1" baseline="-25000">
                <a:solidFill>
                  <a:srgbClr val="33CC33"/>
                </a:solidFill>
                <a:latin typeface="Calibri"/>
                <a:cs typeface="Calibri"/>
              </a:rPr>
              <a:t>z</a:t>
            </a:r>
          </a:p>
        </p:txBody>
      </p:sp>
      <p:sp>
        <p:nvSpPr>
          <p:cNvPr id="19" name="TextBox 18"/>
          <p:cNvSpPr txBox="1"/>
          <p:nvPr/>
        </p:nvSpPr>
        <p:spPr>
          <a:xfrm>
            <a:off x="5920376" y="3923160"/>
            <a:ext cx="1382811" cy="362037"/>
          </a:xfrm>
          <a:prstGeom prst="rect">
            <a:avLst/>
          </a:prstGeom>
          <a:noFill/>
        </p:spPr>
        <p:txBody>
          <a:bodyPr wrap="none" lIns="84216" tIns="42108" rIns="84216" bIns="42108" rtlCol="0">
            <a:spAutoFit/>
          </a:bodyPr>
          <a:lstStyle/>
          <a:p>
            <a:r>
              <a:rPr lang="en-US" b="1">
                <a:latin typeface="Calibri"/>
                <a:cs typeface="Calibri"/>
              </a:rPr>
              <a:t>Measured B</a:t>
            </a:r>
            <a:r>
              <a:rPr lang="en-US" b="1" baseline="-25000">
                <a:latin typeface="Calibri"/>
                <a:cs typeface="Calibri"/>
              </a:rPr>
              <a:t>z</a:t>
            </a:r>
          </a:p>
        </p:txBody>
      </p:sp>
      <p:pic>
        <p:nvPicPr>
          <p:cNvPr id="21" name="Picture 20" descr="linerwithBz.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727" y="1208480"/>
            <a:ext cx="2522561" cy="2600189"/>
          </a:xfrm>
          <a:prstGeom prst="rect">
            <a:avLst/>
          </a:prstGeom>
        </p:spPr>
      </p:pic>
    </p:spTree>
    <p:extLst>
      <p:ext uri="{BB962C8B-B14F-4D97-AF65-F5344CB8AC3E}">
        <p14:creationId xmlns:p14="http://schemas.microsoft.com/office/powerpoint/2010/main" val="14651380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709" y="1382146"/>
            <a:ext cx="1277712" cy="4846638"/>
          </a:xfrm>
        </p:spPr>
      </p:pic>
      <p:sp>
        <p:nvSpPr>
          <p:cNvPr id="11" name="Content Placeholder 2"/>
          <p:cNvSpPr txBox="1">
            <a:spLocks/>
          </p:cNvSpPr>
          <p:nvPr/>
        </p:nvSpPr>
        <p:spPr bwMode="auto">
          <a:xfrm>
            <a:off x="1554010" y="1371897"/>
            <a:ext cx="4271894" cy="3571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defTabSz="914400">
              <a:spcAft>
                <a:spcPts val="600"/>
              </a:spcAft>
            </a:pPr>
            <a:r>
              <a:rPr lang="en-US" b="1" kern="0" dirty="0" smtClean="0"/>
              <a:t>Thermonuclear neutron generation up to 2e12</a:t>
            </a:r>
          </a:p>
          <a:p>
            <a:pPr defTabSz="914400">
              <a:spcAft>
                <a:spcPts val="600"/>
              </a:spcAft>
            </a:pPr>
            <a:r>
              <a:rPr lang="en-US" b="1" kern="0" dirty="0" smtClean="0"/>
              <a:t>Fusion-relevant stagnation temperatures</a:t>
            </a:r>
          </a:p>
          <a:p>
            <a:pPr defTabSz="914400">
              <a:spcAft>
                <a:spcPts val="600"/>
              </a:spcAft>
            </a:pPr>
            <a:r>
              <a:rPr lang="en-US" b="1" kern="0" dirty="0" smtClean="0"/>
              <a:t>Stable pinch with narrow emission column at stagnation</a:t>
            </a:r>
          </a:p>
          <a:p>
            <a:pPr defTabSz="914400">
              <a:spcAft>
                <a:spcPts val="600"/>
              </a:spcAft>
            </a:pPr>
            <a:r>
              <a:rPr lang="en-US" b="1" kern="0" dirty="0" smtClean="0"/>
              <a:t>Successful flux compression</a:t>
            </a:r>
          </a:p>
        </p:txBody>
      </p:sp>
      <p:grpSp>
        <p:nvGrpSpPr>
          <p:cNvPr id="17" name="Group 16"/>
          <p:cNvGrpSpPr/>
          <p:nvPr/>
        </p:nvGrpSpPr>
        <p:grpSpPr>
          <a:xfrm>
            <a:off x="3152249" y="4970716"/>
            <a:ext cx="3758433" cy="1670956"/>
            <a:chOff x="1391047" y="5028753"/>
            <a:chExt cx="3086106" cy="1372047"/>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 b="65309"/>
            <a:stretch/>
          </p:blipFill>
          <p:spPr>
            <a:xfrm>
              <a:off x="1391047" y="5028753"/>
              <a:ext cx="3086106" cy="1298448"/>
            </a:xfrm>
            <a:prstGeom prst="rect">
              <a:avLst/>
            </a:prstGeom>
          </p:spPr>
        </p:pic>
        <p:sp>
          <p:nvSpPr>
            <p:cNvPr id="16" name="Rectangle 15"/>
            <p:cNvSpPr/>
            <p:nvPr/>
          </p:nvSpPr>
          <p:spPr>
            <a:xfrm>
              <a:off x="1511929" y="6228784"/>
              <a:ext cx="181069" cy="172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itle 1"/>
          <p:cNvSpPr txBox="1">
            <a:spLocks/>
          </p:cNvSpPr>
          <p:nvPr/>
        </p:nvSpPr>
        <p:spPr bwMode="auto">
          <a:xfrm>
            <a:off x="1074176" y="1021"/>
            <a:ext cx="8020049"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pPr algn="r"/>
            <a:r>
              <a:rPr lang="en-US" sz="2800" b="1" dirty="0" smtClean="0">
                <a:solidFill>
                  <a:srgbClr val="FFFFFF"/>
                </a:solidFill>
              </a:rPr>
              <a:t>First integrated (with laser) MagLIF experiments</a:t>
            </a:r>
          </a:p>
          <a:p>
            <a:pPr algn="r"/>
            <a:r>
              <a:rPr lang="en-US" sz="2800" b="1" dirty="0">
                <a:solidFill>
                  <a:srgbClr val="FFFFFF"/>
                </a:solidFill>
              </a:rPr>
              <a:t>successfully demonstrated the concept</a:t>
            </a:r>
          </a:p>
        </p:txBody>
      </p:sp>
      <p:pic>
        <p:nvPicPr>
          <p:cNvPr id="5" name="Picture 4" descr="Screen Shot 2014-06-09 at 9.11.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465" y="1555122"/>
            <a:ext cx="3706895" cy="2977444"/>
          </a:xfrm>
          <a:prstGeom prst="rect">
            <a:avLst/>
          </a:prstGeom>
        </p:spPr>
      </p:pic>
    </p:spTree>
    <p:extLst>
      <p:ext uri="{BB962C8B-B14F-4D97-AF65-F5344CB8AC3E}">
        <p14:creationId xmlns:p14="http://schemas.microsoft.com/office/powerpoint/2010/main" val="298614772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40" y="1366604"/>
            <a:ext cx="7584489" cy="4043116"/>
          </a:xfrm>
          <a:prstGeom prst="rect">
            <a:avLst/>
          </a:prstGeom>
        </p:spPr>
      </p:pic>
      <p:sp>
        <p:nvSpPr>
          <p:cNvPr id="9" name="TextBox 8"/>
          <p:cNvSpPr txBox="1"/>
          <p:nvPr/>
        </p:nvSpPr>
        <p:spPr>
          <a:xfrm>
            <a:off x="5585996" y="3630916"/>
            <a:ext cx="1226242" cy="400110"/>
          </a:xfrm>
          <a:prstGeom prst="rect">
            <a:avLst/>
          </a:prstGeom>
          <a:noFill/>
        </p:spPr>
        <p:txBody>
          <a:bodyPr wrap="none" rtlCol="0">
            <a:spAutoFit/>
          </a:bodyPr>
          <a:lstStyle/>
          <a:p>
            <a:r>
              <a:rPr lang="en-US" sz="2000" b="1">
                <a:solidFill>
                  <a:schemeClr val="bg1"/>
                </a:solidFill>
                <a:latin typeface="Calibri"/>
                <a:cs typeface="Calibri"/>
              </a:rPr>
              <a:t>0.7 mg/cc</a:t>
            </a:r>
          </a:p>
        </p:txBody>
      </p:sp>
      <p:pic>
        <p:nvPicPr>
          <p:cNvPr id="2" name="Picture 1" descr="tlasoff1.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409097" y="1193619"/>
            <a:ext cx="4444618" cy="4212827"/>
          </a:xfrm>
          <a:prstGeom prst="rect">
            <a:avLst/>
          </a:prstGeom>
        </p:spPr>
      </p:pic>
      <p:sp>
        <p:nvSpPr>
          <p:cNvPr id="5" name="Title 4"/>
          <p:cNvSpPr txBox="1">
            <a:spLocks/>
          </p:cNvSpPr>
          <p:nvPr/>
        </p:nvSpPr>
        <p:spPr bwMode="auto">
          <a:xfrm>
            <a:off x="83598" y="34637"/>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lnSpc>
                <a:spcPct val="80000"/>
              </a:lnSpc>
            </a:pPr>
            <a:r>
              <a:rPr lang="en-US" sz="2800" dirty="0">
                <a:solidFill>
                  <a:srgbClr val="FFFFFF"/>
                </a:solidFill>
                <a:latin typeface="Calibri"/>
                <a:cs typeface="Calibri"/>
              </a:rPr>
              <a:t>Estimate for laser energy transmission is</a:t>
            </a:r>
          </a:p>
          <a:p>
            <a:pPr algn="r">
              <a:lnSpc>
                <a:spcPct val="80000"/>
              </a:lnSpc>
            </a:pPr>
            <a:r>
              <a:rPr lang="en-US" sz="2400" dirty="0">
                <a:solidFill>
                  <a:srgbClr val="FFFFFF"/>
                </a:solidFill>
                <a:latin typeface="Calibri"/>
                <a:cs typeface="Calibri"/>
              </a:rPr>
              <a:t>FWHM</a:t>
            </a:r>
            <a:r>
              <a:rPr lang="en-US" sz="2800" dirty="0">
                <a:solidFill>
                  <a:srgbClr val="FFFFFF"/>
                </a:solidFill>
                <a:latin typeface="Calibri"/>
                <a:cs typeface="Calibri"/>
              </a:rPr>
              <a:t>~450±150  </a:t>
            </a:r>
            <a:r>
              <a:rPr lang="en-US" sz="2800" dirty="0">
                <a:solidFill>
                  <a:srgbClr val="FFFFFF"/>
                </a:solidFill>
                <a:latin typeface="Symbol" charset="2"/>
                <a:cs typeface="Symbol" charset="2"/>
              </a:rPr>
              <a:t>m</a:t>
            </a:r>
            <a:r>
              <a:rPr lang="en-US" sz="2800" dirty="0">
                <a:solidFill>
                  <a:srgbClr val="FFFFFF"/>
                </a:solidFill>
                <a:latin typeface="Calibri"/>
                <a:cs typeface="Calibri"/>
              </a:rPr>
              <a:t>m gaussian beam with 150±50 J</a:t>
            </a:r>
          </a:p>
        </p:txBody>
      </p:sp>
      <p:sp>
        <p:nvSpPr>
          <p:cNvPr id="13" name="TextBox 12"/>
          <p:cNvSpPr txBox="1"/>
          <p:nvPr/>
        </p:nvSpPr>
        <p:spPr>
          <a:xfrm>
            <a:off x="3485712" y="4940218"/>
            <a:ext cx="1753945" cy="1470033"/>
          </a:xfrm>
          <a:prstGeom prst="rect">
            <a:avLst/>
          </a:prstGeom>
          <a:solidFill>
            <a:schemeClr val="bg1"/>
          </a:solidFill>
        </p:spPr>
        <p:txBody>
          <a:bodyPr wrap="square" lIns="84216" tIns="42108" rIns="84216" bIns="42108" rtlCol="0">
            <a:spAutoFit/>
          </a:bodyPr>
          <a:lstStyle/>
          <a:p>
            <a:pPr marL="263176" indent="-263176">
              <a:buFont typeface="Arial"/>
              <a:buChar char="•"/>
            </a:pPr>
            <a:r>
              <a:rPr lang="en-US">
                <a:latin typeface="Calibri"/>
                <a:cs typeface="Calibri"/>
              </a:rPr>
              <a:t>CR</a:t>
            </a:r>
            <a:r>
              <a:rPr lang="en-US" baseline="-25000">
                <a:latin typeface="Calibri"/>
                <a:cs typeface="Calibri"/>
              </a:rPr>
              <a:t>2D</a:t>
            </a:r>
            <a:r>
              <a:rPr lang="en-US">
                <a:latin typeface="Calibri"/>
                <a:cs typeface="Calibri"/>
              </a:rPr>
              <a:t> 44</a:t>
            </a:r>
          </a:p>
          <a:p>
            <a:pPr marL="263176" indent="-263176">
              <a:buFont typeface="Arial"/>
              <a:buChar char="•"/>
            </a:pPr>
            <a:r>
              <a:rPr lang="en-US">
                <a:latin typeface="Calibri"/>
                <a:cs typeface="Calibri"/>
              </a:rPr>
              <a:t>m</a:t>
            </a:r>
            <a:r>
              <a:rPr lang="en-US" baseline="-25000">
                <a:latin typeface="Calibri"/>
                <a:cs typeface="Calibri"/>
              </a:rPr>
              <a:t>loss</a:t>
            </a:r>
            <a:r>
              <a:rPr lang="en-US">
                <a:latin typeface="Calibri"/>
                <a:cs typeface="Calibri"/>
              </a:rPr>
              <a:t> 61%   </a:t>
            </a:r>
          </a:p>
          <a:p>
            <a:pPr marL="263176" indent="-263176">
              <a:buFont typeface="Arial"/>
              <a:buChar char="•"/>
            </a:pPr>
            <a:r>
              <a:rPr lang="en-US">
                <a:latin typeface="Symbol" charset="2"/>
                <a:cs typeface="Symbol" charset="2"/>
              </a:rPr>
              <a:t>F</a:t>
            </a:r>
            <a:r>
              <a:rPr lang="en-US" baseline="-25000">
                <a:latin typeface="Calibri"/>
                <a:cs typeface="Calibri"/>
              </a:rPr>
              <a:t>loss</a:t>
            </a:r>
            <a:r>
              <a:rPr lang="en-US">
                <a:latin typeface="Calibri"/>
                <a:cs typeface="Calibri"/>
              </a:rPr>
              <a:t> 53%</a:t>
            </a:r>
          </a:p>
          <a:p>
            <a:pPr marL="263176" indent="-263176">
              <a:buFont typeface="Arial"/>
              <a:buChar char="•"/>
            </a:pPr>
            <a:r>
              <a:rPr lang="en-US">
                <a:latin typeface="Calibri"/>
                <a:cs typeface="Calibri"/>
              </a:rPr>
              <a:t>&lt;T</a:t>
            </a:r>
            <a:r>
              <a:rPr lang="en-US" baseline="-25000">
                <a:latin typeface="Calibri"/>
                <a:cs typeface="Calibri"/>
              </a:rPr>
              <a:t>i</a:t>
            </a:r>
            <a:r>
              <a:rPr lang="en-US">
                <a:latin typeface="Calibri"/>
                <a:cs typeface="Calibri"/>
              </a:rPr>
              <a:t>&gt;</a:t>
            </a:r>
            <a:r>
              <a:rPr lang="en-US" baseline="30000">
                <a:latin typeface="Calibri"/>
                <a:cs typeface="Calibri"/>
              </a:rPr>
              <a:t>DD</a:t>
            </a:r>
            <a:r>
              <a:rPr lang="en-US">
                <a:latin typeface="Calibri"/>
                <a:cs typeface="Calibri"/>
              </a:rPr>
              <a:t> 3.0 keV</a:t>
            </a:r>
          </a:p>
          <a:p>
            <a:pPr marL="263176" indent="-263176">
              <a:buFont typeface="Arial"/>
              <a:buChar char="•"/>
            </a:pPr>
            <a:r>
              <a:rPr lang="en-US">
                <a:latin typeface="Calibri"/>
                <a:cs typeface="Calibri"/>
              </a:rPr>
              <a:t>&lt;T</a:t>
            </a:r>
            <a:r>
              <a:rPr lang="en-US" baseline="-25000">
                <a:latin typeface="Calibri"/>
                <a:cs typeface="Calibri"/>
              </a:rPr>
              <a:t>e/i</a:t>
            </a:r>
            <a:r>
              <a:rPr lang="en-US">
                <a:latin typeface="Calibri"/>
                <a:cs typeface="Calibri"/>
              </a:rPr>
              <a:t>&gt; 2.7 keV</a:t>
            </a:r>
          </a:p>
        </p:txBody>
      </p:sp>
    </p:spTree>
    <p:extLst>
      <p:ext uri="{BB962C8B-B14F-4D97-AF65-F5344CB8AC3E}">
        <p14:creationId xmlns:p14="http://schemas.microsoft.com/office/powerpoint/2010/main" val="4190969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bwMode="auto">
          <a:xfrm>
            <a:off x="83598" y="34637"/>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lnSpc>
                <a:spcPct val="80000"/>
              </a:lnSpc>
            </a:pPr>
            <a:r>
              <a:rPr lang="en-US" sz="2800" dirty="0">
                <a:solidFill>
                  <a:srgbClr val="FFFFFF"/>
                </a:solidFill>
                <a:latin typeface="Calibri"/>
                <a:cs typeface="Calibri"/>
              </a:rPr>
              <a:t>Current and implosion time agree within error</a:t>
            </a:r>
          </a:p>
        </p:txBody>
      </p:sp>
      <p:pic>
        <p:nvPicPr>
          <p:cNvPr id="2" name="Picture 1" descr="currentz259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40" y="1919592"/>
            <a:ext cx="5644845" cy="3660815"/>
          </a:xfrm>
          <a:prstGeom prst="rect">
            <a:avLst/>
          </a:prstGeom>
        </p:spPr>
      </p:pic>
      <p:pic>
        <p:nvPicPr>
          <p:cNvPr id="3" name="Picture 2" descr="currentz2591co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39" y="1919592"/>
            <a:ext cx="5644845" cy="3660815"/>
          </a:xfrm>
          <a:prstGeom prst="rect">
            <a:avLst/>
          </a:prstGeom>
        </p:spPr>
      </p:pic>
      <p:pic>
        <p:nvPicPr>
          <p:cNvPr id="4" name="Picture 3" descr="timingz259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07" y="1920140"/>
            <a:ext cx="2930898" cy="3657306"/>
          </a:xfrm>
          <a:prstGeom prst="rect">
            <a:avLst/>
          </a:prstGeom>
        </p:spPr>
      </p:pic>
      <p:pic>
        <p:nvPicPr>
          <p:cNvPr id="8" name="Picture 7" descr="timingz2591com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407" y="1920140"/>
            <a:ext cx="2930898" cy="3657306"/>
          </a:xfrm>
          <a:prstGeom prst="rect">
            <a:avLst/>
          </a:prstGeom>
        </p:spPr>
      </p:pic>
      <p:sp>
        <p:nvSpPr>
          <p:cNvPr id="10" name="TextBox 9"/>
          <p:cNvSpPr txBox="1"/>
          <p:nvPr/>
        </p:nvSpPr>
        <p:spPr>
          <a:xfrm>
            <a:off x="1572439" y="1412491"/>
            <a:ext cx="1931914" cy="923330"/>
          </a:xfrm>
          <a:prstGeom prst="rect">
            <a:avLst/>
          </a:prstGeom>
          <a:noFill/>
        </p:spPr>
        <p:txBody>
          <a:bodyPr wrap="none" rtlCol="0">
            <a:spAutoFit/>
          </a:bodyPr>
          <a:lstStyle/>
          <a:p>
            <a:r>
              <a:rPr lang="en-US" b="1">
                <a:latin typeface="Calibri"/>
                <a:cs typeface="Calibri"/>
              </a:rPr>
              <a:t>Data (BIAVE)</a:t>
            </a:r>
          </a:p>
          <a:p>
            <a:r>
              <a:rPr lang="en-US" b="1">
                <a:solidFill>
                  <a:srgbClr val="3366FF"/>
                </a:solidFill>
                <a:latin typeface="Calibri"/>
                <a:cs typeface="Calibri"/>
              </a:rPr>
              <a:t>HYDRA simulation</a:t>
            </a:r>
          </a:p>
          <a:p>
            <a:r>
              <a:rPr lang="en-US" b="1">
                <a:solidFill>
                  <a:srgbClr val="3366FF"/>
                </a:solidFill>
                <a:latin typeface="Calibri"/>
                <a:cs typeface="Calibri"/>
              </a:rPr>
              <a:t>(</a:t>
            </a:r>
            <a:r>
              <a:rPr lang="en-US" b="1" i="1">
                <a:solidFill>
                  <a:srgbClr val="3366FF"/>
                </a:solidFill>
                <a:latin typeface="Calibri"/>
                <a:cs typeface="Calibri"/>
              </a:rPr>
              <a:t>v</a:t>
            </a:r>
            <a:r>
              <a:rPr lang="en-US" b="1" baseline="-25000">
                <a:solidFill>
                  <a:srgbClr val="3366FF"/>
                </a:solidFill>
                <a:latin typeface="Calibri"/>
                <a:cs typeface="Calibri"/>
              </a:rPr>
              <a:t>imp</a:t>
            </a:r>
            <a:r>
              <a:rPr lang="en-US" b="1" baseline="30000">
                <a:solidFill>
                  <a:srgbClr val="3366FF"/>
                </a:solidFill>
                <a:latin typeface="Calibri"/>
                <a:cs typeface="Calibri"/>
              </a:rPr>
              <a:t>sim</a:t>
            </a:r>
            <a:r>
              <a:rPr lang="en-US" b="1">
                <a:solidFill>
                  <a:srgbClr val="3366FF"/>
                </a:solidFill>
                <a:latin typeface="Calibri"/>
                <a:cs typeface="Calibri"/>
              </a:rPr>
              <a:t> = 70 km/s)</a:t>
            </a:r>
          </a:p>
        </p:txBody>
      </p:sp>
      <p:sp>
        <p:nvSpPr>
          <p:cNvPr id="11" name="TextBox 10"/>
          <p:cNvSpPr txBox="1"/>
          <p:nvPr/>
        </p:nvSpPr>
        <p:spPr>
          <a:xfrm>
            <a:off x="6708604" y="1324874"/>
            <a:ext cx="1927631" cy="923330"/>
          </a:xfrm>
          <a:prstGeom prst="rect">
            <a:avLst/>
          </a:prstGeom>
          <a:noFill/>
        </p:spPr>
        <p:txBody>
          <a:bodyPr wrap="none" rtlCol="0">
            <a:spAutoFit/>
          </a:bodyPr>
          <a:lstStyle/>
          <a:p>
            <a:r>
              <a:rPr lang="en-US" b="1">
                <a:solidFill>
                  <a:srgbClr val="FF0000"/>
                </a:solidFill>
                <a:latin typeface="Calibri"/>
                <a:cs typeface="Calibri"/>
              </a:rPr>
              <a:t>PCD (x-rays)</a:t>
            </a:r>
          </a:p>
          <a:p>
            <a:r>
              <a:rPr lang="en-US" b="1">
                <a:solidFill>
                  <a:srgbClr val="FF0000"/>
                </a:solidFill>
                <a:latin typeface="Calibri"/>
                <a:cs typeface="Calibri"/>
              </a:rPr>
              <a:t>SiD (x-rays)</a:t>
            </a:r>
          </a:p>
          <a:p>
            <a:r>
              <a:rPr lang="en-US" b="1">
                <a:solidFill>
                  <a:srgbClr val="3366FF"/>
                </a:solidFill>
                <a:latin typeface="Calibri"/>
                <a:cs typeface="Calibri"/>
              </a:rPr>
              <a:t>HYDRA (neutrons)</a:t>
            </a:r>
          </a:p>
        </p:txBody>
      </p:sp>
      <p:sp>
        <p:nvSpPr>
          <p:cNvPr id="9" name="Rectangle 8"/>
          <p:cNvSpPr/>
          <p:nvPr/>
        </p:nvSpPr>
        <p:spPr>
          <a:xfrm>
            <a:off x="3450094" y="1980144"/>
            <a:ext cx="200006" cy="3100226"/>
          </a:xfrm>
          <a:prstGeom prst="rect">
            <a:avLst/>
          </a:prstGeom>
          <a:solidFill>
            <a:srgbClr val="008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32521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comparis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10" y="1037645"/>
            <a:ext cx="7879763" cy="5376625"/>
          </a:xfrm>
          <a:prstGeom prst="rect">
            <a:avLst/>
          </a:prstGeom>
        </p:spPr>
      </p:pic>
      <p:sp>
        <p:nvSpPr>
          <p:cNvPr id="5" name="Title 4"/>
          <p:cNvSpPr txBox="1">
            <a:spLocks/>
          </p:cNvSpPr>
          <p:nvPr/>
        </p:nvSpPr>
        <p:spPr bwMode="auto">
          <a:xfrm>
            <a:off x="83598" y="34637"/>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lnSpc>
                <a:spcPct val="80000"/>
              </a:lnSpc>
            </a:pPr>
            <a:r>
              <a:rPr lang="en-US" sz="3200" dirty="0">
                <a:solidFill>
                  <a:srgbClr val="FFFFFF"/>
                </a:solidFill>
                <a:latin typeface="Calibri"/>
                <a:cs typeface="Calibri"/>
              </a:rPr>
              <a:t>Comparison of stagnation column shape</a:t>
            </a:r>
          </a:p>
        </p:txBody>
      </p:sp>
      <p:sp>
        <p:nvSpPr>
          <p:cNvPr id="3" name="TextBox 2"/>
          <p:cNvSpPr txBox="1"/>
          <p:nvPr/>
        </p:nvSpPr>
        <p:spPr>
          <a:xfrm>
            <a:off x="3941487" y="2199501"/>
            <a:ext cx="954107" cy="707886"/>
          </a:xfrm>
          <a:prstGeom prst="rect">
            <a:avLst/>
          </a:prstGeom>
          <a:noFill/>
        </p:spPr>
        <p:txBody>
          <a:bodyPr wrap="none" rtlCol="0">
            <a:spAutoFit/>
          </a:bodyPr>
          <a:lstStyle/>
          <a:p>
            <a:pPr algn="ctr"/>
            <a:r>
              <a:rPr lang="en-US" sz="2000" b="1">
                <a:solidFill>
                  <a:srgbClr val="0000FF"/>
                </a:solidFill>
                <a:latin typeface="Calibri"/>
                <a:cs typeface="Calibri"/>
              </a:rPr>
              <a:t>HYDRA</a:t>
            </a:r>
          </a:p>
          <a:p>
            <a:pPr algn="ctr"/>
            <a:r>
              <a:rPr lang="en-US" sz="2000" b="1">
                <a:solidFill>
                  <a:srgbClr val="0000FF"/>
                </a:solidFill>
                <a:latin typeface="Calibri"/>
                <a:cs typeface="Calibri"/>
              </a:rPr>
              <a:t>(radial)</a:t>
            </a:r>
          </a:p>
        </p:txBody>
      </p:sp>
      <p:sp>
        <p:nvSpPr>
          <p:cNvPr id="7" name="TextBox 6"/>
          <p:cNvSpPr txBox="1"/>
          <p:nvPr/>
        </p:nvSpPr>
        <p:spPr>
          <a:xfrm>
            <a:off x="2613431" y="1154473"/>
            <a:ext cx="954107" cy="400110"/>
          </a:xfrm>
          <a:prstGeom prst="rect">
            <a:avLst/>
          </a:prstGeom>
          <a:noFill/>
        </p:spPr>
        <p:txBody>
          <a:bodyPr wrap="none" rtlCol="0">
            <a:spAutoFit/>
          </a:bodyPr>
          <a:lstStyle/>
          <a:p>
            <a:pPr algn="ctr"/>
            <a:r>
              <a:rPr lang="en-US" sz="2000" b="1">
                <a:solidFill>
                  <a:srgbClr val="0000FF"/>
                </a:solidFill>
                <a:latin typeface="Calibri"/>
                <a:cs typeface="Calibri"/>
              </a:rPr>
              <a:t>(radial)</a:t>
            </a:r>
          </a:p>
        </p:txBody>
      </p:sp>
      <p:sp>
        <p:nvSpPr>
          <p:cNvPr id="9" name="TextBox 8"/>
          <p:cNvSpPr txBox="1"/>
          <p:nvPr/>
        </p:nvSpPr>
        <p:spPr>
          <a:xfrm>
            <a:off x="7473952" y="1974534"/>
            <a:ext cx="841521" cy="400110"/>
          </a:xfrm>
          <a:prstGeom prst="rect">
            <a:avLst/>
          </a:prstGeom>
          <a:noFill/>
        </p:spPr>
        <p:txBody>
          <a:bodyPr wrap="none" rtlCol="0">
            <a:spAutoFit/>
          </a:bodyPr>
          <a:lstStyle/>
          <a:p>
            <a:pPr algn="ctr"/>
            <a:r>
              <a:rPr lang="en-US" sz="2000" b="1">
                <a:solidFill>
                  <a:srgbClr val="0000FF"/>
                </a:solidFill>
                <a:latin typeface="Calibri"/>
                <a:cs typeface="Calibri"/>
              </a:rPr>
              <a:t>(axial)</a:t>
            </a:r>
          </a:p>
        </p:txBody>
      </p:sp>
      <p:sp>
        <p:nvSpPr>
          <p:cNvPr id="10" name="TextBox 9"/>
          <p:cNvSpPr txBox="1"/>
          <p:nvPr/>
        </p:nvSpPr>
        <p:spPr>
          <a:xfrm>
            <a:off x="2474539" y="1962747"/>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sp>
        <p:nvSpPr>
          <p:cNvPr id="11" name="TextBox 10"/>
          <p:cNvSpPr txBox="1"/>
          <p:nvPr/>
        </p:nvSpPr>
        <p:spPr>
          <a:xfrm>
            <a:off x="3209899" y="2677341"/>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sp>
        <p:nvSpPr>
          <p:cNvPr id="12" name="TextBox 11"/>
          <p:cNvSpPr txBox="1"/>
          <p:nvPr/>
        </p:nvSpPr>
        <p:spPr>
          <a:xfrm>
            <a:off x="2467039" y="3173304"/>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sp>
        <p:nvSpPr>
          <p:cNvPr id="13" name="TextBox 12"/>
          <p:cNvSpPr txBox="1"/>
          <p:nvPr/>
        </p:nvSpPr>
        <p:spPr>
          <a:xfrm>
            <a:off x="3098299" y="4012830"/>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sp>
        <p:nvSpPr>
          <p:cNvPr id="14" name="TextBox 13"/>
          <p:cNvSpPr txBox="1"/>
          <p:nvPr/>
        </p:nvSpPr>
        <p:spPr>
          <a:xfrm>
            <a:off x="3104959" y="4664958"/>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sp>
        <p:nvSpPr>
          <p:cNvPr id="15" name="TextBox 14"/>
          <p:cNvSpPr txBox="1"/>
          <p:nvPr/>
        </p:nvSpPr>
        <p:spPr>
          <a:xfrm>
            <a:off x="3834514" y="3177030"/>
            <a:ext cx="537327" cy="400110"/>
          </a:xfrm>
          <a:prstGeom prst="rect">
            <a:avLst/>
          </a:prstGeom>
          <a:noFill/>
        </p:spPr>
        <p:txBody>
          <a:bodyPr wrap="none" rtlCol="0">
            <a:spAutoFit/>
          </a:bodyPr>
          <a:lstStyle/>
          <a:p>
            <a:pPr algn="ctr"/>
            <a:r>
              <a:rPr lang="en-US" sz="2000">
                <a:latin typeface="Symbol" charset="2"/>
                <a:cs typeface="Symbol" charset="2"/>
              </a:rPr>
              <a:t>m</a:t>
            </a:r>
            <a:r>
              <a:rPr lang="en-US" sz="2000">
                <a:latin typeface="Calibri"/>
                <a:cs typeface="Calibri"/>
              </a:rPr>
              <a:t>m</a:t>
            </a:r>
          </a:p>
        </p:txBody>
      </p:sp>
      <p:pic>
        <p:nvPicPr>
          <p:cNvPr id="2" name="Picture 1" descr="Screen Shot 2015-06-11 at 6.34.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663" y="1196575"/>
            <a:ext cx="1350654" cy="4775802"/>
          </a:xfrm>
          <a:prstGeom prst="rect">
            <a:avLst/>
          </a:prstGeom>
        </p:spPr>
      </p:pic>
      <p:sp>
        <p:nvSpPr>
          <p:cNvPr id="4" name="Rectangle 3"/>
          <p:cNvSpPr/>
          <p:nvPr/>
        </p:nvSpPr>
        <p:spPr>
          <a:xfrm>
            <a:off x="7010838" y="1112605"/>
            <a:ext cx="1658252" cy="485977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32931" y="5982871"/>
            <a:ext cx="2030616" cy="32538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05296" y="2508610"/>
            <a:ext cx="1364526" cy="646331"/>
          </a:xfrm>
          <a:prstGeom prst="rect">
            <a:avLst/>
          </a:prstGeom>
          <a:noFill/>
        </p:spPr>
        <p:txBody>
          <a:bodyPr wrap="none" rtlCol="0">
            <a:spAutoFit/>
          </a:bodyPr>
          <a:lstStyle/>
          <a:p>
            <a:r>
              <a:rPr lang="en-US" b="1">
                <a:solidFill>
                  <a:srgbClr val="3366FF"/>
                </a:solidFill>
              </a:rPr>
              <a:t>HYDRA</a:t>
            </a:r>
          </a:p>
          <a:p>
            <a:r>
              <a:rPr lang="en-US" b="1">
                <a:solidFill>
                  <a:srgbClr val="3366FF"/>
                </a:solidFill>
              </a:rPr>
              <a:t>Simulation</a:t>
            </a:r>
          </a:p>
        </p:txBody>
      </p:sp>
    </p:spTree>
    <p:extLst>
      <p:ext uri="{BB962C8B-B14F-4D97-AF65-F5344CB8AC3E}">
        <p14:creationId xmlns:p14="http://schemas.microsoft.com/office/powerpoint/2010/main" val="22082776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22346" y="1424263"/>
            <a:ext cx="8176537" cy="20998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2" name="Rectangle 1"/>
          <p:cNvSpPr/>
          <p:nvPr/>
        </p:nvSpPr>
        <p:spPr>
          <a:xfrm>
            <a:off x="401532" y="1057065"/>
            <a:ext cx="8497352" cy="3175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37" name="Rectangle 36"/>
          <p:cNvSpPr/>
          <p:nvPr/>
        </p:nvSpPr>
        <p:spPr>
          <a:xfrm>
            <a:off x="708960" y="1700496"/>
            <a:ext cx="8189924" cy="2606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47" name="Rectangle 46"/>
          <p:cNvSpPr/>
          <p:nvPr/>
        </p:nvSpPr>
        <p:spPr>
          <a:xfrm>
            <a:off x="734679" y="2015573"/>
            <a:ext cx="8176537" cy="235018"/>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48" name="Rectangle 47"/>
          <p:cNvSpPr/>
          <p:nvPr/>
        </p:nvSpPr>
        <p:spPr>
          <a:xfrm>
            <a:off x="721293" y="2291806"/>
            <a:ext cx="8189924" cy="266957"/>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49" name="Rectangle 48"/>
          <p:cNvSpPr/>
          <p:nvPr/>
        </p:nvSpPr>
        <p:spPr>
          <a:xfrm>
            <a:off x="734679" y="2603902"/>
            <a:ext cx="8176537" cy="2630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0" name="Rectangle 49"/>
          <p:cNvSpPr/>
          <p:nvPr/>
        </p:nvSpPr>
        <p:spPr>
          <a:xfrm>
            <a:off x="739968" y="2908152"/>
            <a:ext cx="8189924" cy="24827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1" name="Rectangle 50"/>
          <p:cNvSpPr/>
          <p:nvPr/>
        </p:nvSpPr>
        <p:spPr>
          <a:xfrm>
            <a:off x="753354" y="3220247"/>
            <a:ext cx="8176537" cy="253695"/>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2" name="Rectangle 51"/>
          <p:cNvSpPr/>
          <p:nvPr/>
        </p:nvSpPr>
        <p:spPr>
          <a:xfrm>
            <a:off x="749306" y="3524498"/>
            <a:ext cx="8189924" cy="248278"/>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3" name="Rectangle 52"/>
          <p:cNvSpPr/>
          <p:nvPr/>
        </p:nvSpPr>
        <p:spPr>
          <a:xfrm>
            <a:off x="747011" y="3820897"/>
            <a:ext cx="8176537" cy="24137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4" name="Rectangle 53"/>
          <p:cNvSpPr/>
          <p:nvPr/>
        </p:nvSpPr>
        <p:spPr>
          <a:xfrm>
            <a:off x="733626" y="4106467"/>
            <a:ext cx="8189924" cy="263976"/>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5" name="Rectangle 54"/>
          <p:cNvSpPr/>
          <p:nvPr/>
        </p:nvSpPr>
        <p:spPr>
          <a:xfrm>
            <a:off x="734678" y="4424921"/>
            <a:ext cx="8176537" cy="244356"/>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6" name="Rectangle 55"/>
          <p:cNvSpPr/>
          <p:nvPr/>
        </p:nvSpPr>
        <p:spPr>
          <a:xfrm>
            <a:off x="739967" y="4729160"/>
            <a:ext cx="8189924" cy="23895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7" name="Rectangle 56"/>
          <p:cNvSpPr/>
          <p:nvPr/>
        </p:nvSpPr>
        <p:spPr>
          <a:xfrm>
            <a:off x="762692" y="5041265"/>
            <a:ext cx="8176537" cy="20700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8" name="Rectangle 57"/>
          <p:cNvSpPr/>
          <p:nvPr/>
        </p:nvSpPr>
        <p:spPr>
          <a:xfrm>
            <a:off x="749306" y="5308158"/>
            <a:ext cx="8189924" cy="292239"/>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59" name="Rectangle 58"/>
          <p:cNvSpPr/>
          <p:nvPr/>
        </p:nvSpPr>
        <p:spPr>
          <a:xfrm>
            <a:off x="753355" y="5616879"/>
            <a:ext cx="8176537" cy="24435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60" name="Rectangle 59"/>
          <p:cNvSpPr/>
          <p:nvPr/>
        </p:nvSpPr>
        <p:spPr>
          <a:xfrm>
            <a:off x="739969" y="5924504"/>
            <a:ext cx="8189924" cy="22960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61" name="Rectangle 60"/>
          <p:cNvSpPr/>
          <p:nvPr/>
        </p:nvSpPr>
        <p:spPr>
          <a:xfrm>
            <a:off x="737675" y="6230244"/>
            <a:ext cx="8176537" cy="213357"/>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endParaRPr lang="en-US"/>
          </a:p>
        </p:txBody>
      </p:sp>
      <p:sp>
        <p:nvSpPr>
          <p:cNvPr id="16" name="TextBox 15"/>
          <p:cNvSpPr txBox="1"/>
          <p:nvPr/>
        </p:nvSpPr>
        <p:spPr>
          <a:xfrm>
            <a:off x="445521" y="983727"/>
            <a:ext cx="8537403" cy="5565002"/>
          </a:xfrm>
          <a:prstGeom prst="rect">
            <a:avLst/>
          </a:prstGeom>
          <a:noFill/>
        </p:spPr>
        <p:txBody>
          <a:bodyPr wrap="square" lIns="84216" tIns="42108" rIns="84216" bIns="42108" rtlCol="0">
            <a:spAutoFit/>
          </a:bodyPr>
          <a:lstStyle/>
          <a:p>
            <a:pPr>
              <a:lnSpc>
                <a:spcPct val="110000"/>
              </a:lnSpc>
            </a:pPr>
            <a:r>
              <a:rPr lang="en-US" b="1">
                <a:solidFill>
                  <a:schemeClr val="bg1"/>
                </a:solidFill>
                <a:latin typeface="Calibri"/>
                <a:cs typeface="Calibri"/>
              </a:rPr>
              <a:t>Parameter	Measured/inferred [z2591]	Post-shot HYDRA simulations</a:t>
            </a:r>
            <a:endParaRPr lang="en-US" b="1">
              <a:latin typeface="Calibri"/>
              <a:cs typeface="Calibri"/>
            </a:endParaRPr>
          </a:p>
          <a:p>
            <a:pPr marL="263176" indent="-263176">
              <a:lnSpc>
                <a:spcPct val="110000"/>
              </a:lnSpc>
              <a:buFont typeface="Arial"/>
              <a:buChar char="•"/>
            </a:pPr>
            <a:r>
              <a:rPr lang="en-US" b="1">
                <a:latin typeface="Calibri"/>
                <a:cs typeface="Calibri"/>
              </a:rPr>
              <a:t>I</a:t>
            </a:r>
            <a:r>
              <a:rPr lang="en-US" b="1" baseline="-25000">
                <a:latin typeface="Calibri"/>
                <a:cs typeface="Calibri"/>
              </a:rPr>
              <a:t>max</a:t>
            </a:r>
            <a:r>
              <a:rPr lang="en-US" b="1">
                <a:latin typeface="Calibri"/>
                <a:cs typeface="Calibri"/>
              </a:rPr>
              <a:t>		19 ± 1.5 MA		19 MA</a:t>
            </a:r>
          </a:p>
          <a:p>
            <a:pPr marL="263176" indent="-263176">
              <a:lnSpc>
                <a:spcPct val="110000"/>
              </a:lnSpc>
              <a:buFont typeface="Arial"/>
              <a:buChar char="•"/>
            </a:pPr>
            <a:r>
              <a:rPr lang="en-US" b="1">
                <a:latin typeface="Calibri"/>
                <a:cs typeface="Calibri"/>
              </a:rPr>
              <a:t>t</a:t>
            </a:r>
            <a:r>
              <a:rPr lang="en-US" b="1" baseline="-25000">
                <a:latin typeface="Calibri"/>
                <a:cs typeface="Calibri"/>
              </a:rPr>
              <a:t>imp</a:t>
            </a:r>
            <a:r>
              <a:rPr lang="en-US" b="1" baseline="30000">
                <a:latin typeface="Calibri"/>
                <a:cs typeface="Calibri"/>
              </a:rPr>
              <a:t>5MA</a:t>
            </a:r>
            <a:r>
              <a:rPr lang="en-US" b="1">
                <a:latin typeface="Calibri"/>
                <a:cs typeface="Calibri"/>
              </a:rPr>
              <a:t>		+90 ± 1 ns		+90 ns   (~70 km/s)</a:t>
            </a:r>
            <a:endParaRPr lang="en-US" b="1" baseline="-25000">
              <a:latin typeface="Calibri"/>
              <a:cs typeface="Calibri"/>
            </a:endParaRPr>
          </a:p>
          <a:p>
            <a:pPr marL="263176" indent="-263176">
              <a:lnSpc>
                <a:spcPct val="110000"/>
              </a:lnSpc>
              <a:buFont typeface="Arial"/>
              <a:buChar char="•"/>
            </a:pPr>
            <a:r>
              <a:rPr lang="en-US" b="1">
                <a:latin typeface="Calibri"/>
                <a:cs typeface="Calibri"/>
              </a:rPr>
              <a:t>r</a:t>
            </a:r>
            <a:r>
              <a:rPr lang="en-US" b="1" baseline="-25000">
                <a:latin typeface="Calibri"/>
                <a:cs typeface="Calibri"/>
              </a:rPr>
              <a:t>laser</a:t>
            </a:r>
            <a:r>
              <a:rPr lang="en-US" b="1">
                <a:latin typeface="Calibri"/>
                <a:cs typeface="Calibri"/>
              </a:rPr>
              <a:t>		450 ± 150 </a:t>
            </a:r>
            <a:r>
              <a:rPr lang="en-US" b="1">
                <a:latin typeface="Symbol" charset="2"/>
                <a:cs typeface="Symbol" charset="2"/>
              </a:rPr>
              <a:t>m</a:t>
            </a:r>
            <a:r>
              <a:rPr lang="en-US" b="1">
                <a:latin typeface="Calibri"/>
                <a:cs typeface="Calibri"/>
              </a:rPr>
              <a:t>m		450 ± 150  </a:t>
            </a:r>
            <a:r>
              <a:rPr lang="en-US" b="1">
                <a:latin typeface="Symbol" charset="2"/>
                <a:cs typeface="Symbol" charset="2"/>
              </a:rPr>
              <a:t>m</a:t>
            </a:r>
            <a:r>
              <a:rPr lang="en-US" b="1">
                <a:latin typeface="Calibri"/>
                <a:cs typeface="Calibri"/>
              </a:rPr>
              <a:t>m</a:t>
            </a:r>
            <a:endParaRPr lang="en-US" b="1" baseline="-25000">
              <a:latin typeface="Calibri"/>
              <a:cs typeface="Calibri"/>
            </a:endParaRPr>
          </a:p>
          <a:p>
            <a:pPr marL="263176" indent="-263176">
              <a:lnSpc>
                <a:spcPct val="110000"/>
              </a:lnSpc>
              <a:buFont typeface="Arial"/>
              <a:buChar char="•"/>
            </a:pPr>
            <a:r>
              <a:rPr lang="en-US" b="1">
                <a:latin typeface="Calibri"/>
                <a:cs typeface="Calibri"/>
              </a:rPr>
              <a:t>E</a:t>
            </a:r>
            <a:r>
              <a:rPr lang="en-US" b="1" baseline="-25000">
                <a:latin typeface="Calibri"/>
                <a:cs typeface="Calibri"/>
              </a:rPr>
              <a:t>gas</a:t>
            </a:r>
            <a:r>
              <a:rPr lang="en-US" b="1" baseline="30000">
                <a:latin typeface="Calibri"/>
                <a:cs typeface="Calibri"/>
              </a:rPr>
              <a:t>abs</a:t>
            </a:r>
            <a:r>
              <a:rPr lang="en-US" b="1">
                <a:latin typeface="Calibri"/>
                <a:cs typeface="Calibri"/>
              </a:rPr>
              <a:t>		~100-600 J		150 ± 50 J</a:t>
            </a:r>
          </a:p>
          <a:p>
            <a:pPr marL="263176" indent="-263176">
              <a:lnSpc>
                <a:spcPct val="110000"/>
              </a:lnSpc>
              <a:buFont typeface="Arial"/>
              <a:buChar char="•"/>
            </a:pPr>
            <a:r>
              <a:rPr lang="en-US" b="1">
                <a:latin typeface="Calibri"/>
                <a:cs typeface="Calibri"/>
              </a:rPr>
              <a:t>r</a:t>
            </a:r>
            <a:r>
              <a:rPr lang="en-US" b="1" baseline="-25000">
                <a:latin typeface="Calibri"/>
                <a:cs typeface="Calibri"/>
              </a:rPr>
              <a:t>stag</a:t>
            </a:r>
            <a:r>
              <a:rPr lang="en-US" b="1" baseline="30000">
                <a:latin typeface="Calibri"/>
                <a:cs typeface="Calibri"/>
              </a:rPr>
              <a:t>hot</a:t>
            </a:r>
            <a:r>
              <a:rPr lang="en-US" b="1">
                <a:latin typeface="Calibri"/>
                <a:cs typeface="Calibri"/>
              </a:rPr>
              <a:t>		44 ± 13 </a:t>
            </a:r>
            <a:r>
              <a:rPr lang="en-US" b="1">
                <a:latin typeface="Symbol" charset="2"/>
                <a:cs typeface="Symbol" charset="2"/>
              </a:rPr>
              <a:t>m</a:t>
            </a:r>
            <a:r>
              <a:rPr lang="en-US" b="1">
                <a:latin typeface="Calibri"/>
                <a:cs typeface="Calibri"/>
              </a:rPr>
              <a:t>m		40 </a:t>
            </a:r>
            <a:r>
              <a:rPr lang="en-US" b="1">
                <a:latin typeface="Symbol" charset="2"/>
                <a:cs typeface="Symbol" charset="2"/>
              </a:rPr>
              <a:t>m</a:t>
            </a:r>
            <a:r>
              <a:rPr lang="en-US" b="1">
                <a:latin typeface="Calibri"/>
                <a:cs typeface="Calibri"/>
              </a:rPr>
              <a:t>m   (r</a:t>
            </a:r>
            <a:r>
              <a:rPr lang="en-US" b="1" baseline="-25000">
                <a:latin typeface="Calibri"/>
                <a:cs typeface="Calibri"/>
              </a:rPr>
              <a:t>stag</a:t>
            </a:r>
            <a:r>
              <a:rPr lang="en-US" b="1" baseline="30000">
                <a:latin typeface="Calibri"/>
                <a:cs typeface="Calibri"/>
              </a:rPr>
              <a:t>liner</a:t>
            </a:r>
            <a:r>
              <a:rPr lang="en-US" b="1">
                <a:latin typeface="Calibri"/>
                <a:cs typeface="Calibri"/>
              </a:rPr>
              <a:t> 53 </a:t>
            </a:r>
            <a:r>
              <a:rPr lang="en-US" b="1">
                <a:latin typeface="Symbol" charset="2"/>
                <a:cs typeface="Symbol" charset="2"/>
              </a:rPr>
              <a:t>m</a:t>
            </a:r>
            <a:r>
              <a:rPr lang="en-US" b="1">
                <a:latin typeface="Calibri"/>
                <a:cs typeface="Calibri"/>
              </a:rPr>
              <a:t>m, CR</a:t>
            </a:r>
            <a:r>
              <a:rPr lang="en-US" b="1" baseline="-25000">
                <a:latin typeface="Calibri"/>
                <a:cs typeface="Calibri"/>
              </a:rPr>
              <a:t>2D</a:t>
            </a:r>
            <a:r>
              <a:rPr lang="en-US" b="1" baseline="30000">
                <a:latin typeface="Calibri"/>
                <a:cs typeface="Calibri"/>
              </a:rPr>
              <a:t>liner</a:t>
            </a:r>
            <a:r>
              <a:rPr lang="en-US" b="1">
                <a:latin typeface="Calibri"/>
                <a:cs typeface="Calibri"/>
              </a:rPr>
              <a:t> 44)</a:t>
            </a:r>
          </a:p>
          <a:p>
            <a:pPr marL="263176" indent="-263176">
              <a:lnSpc>
                <a:spcPct val="110000"/>
              </a:lnSpc>
              <a:buFont typeface="Arial"/>
              <a:buChar char="•"/>
            </a:pPr>
            <a:r>
              <a:rPr lang="en-US" b="1">
                <a:latin typeface="Calibri"/>
                <a:cs typeface="Calibri"/>
              </a:rPr>
              <a:t>&lt;T</a:t>
            </a:r>
            <a:r>
              <a:rPr lang="en-US" b="1" baseline="-25000">
                <a:latin typeface="Calibri"/>
                <a:cs typeface="Calibri"/>
              </a:rPr>
              <a:t>i</a:t>
            </a:r>
            <a:r>
              <a:rPr lang="en-US" b="1">
                <a:latin typeface="Calibri"/>
                <a:cs typeface="Calibri"/>
              </a:rPr>
              <a:t>&gt;</a:t>
            </a:r>
            <a:r>
              <a:rPr lang="en-US" b="1" baseline="30000">
                <a:latin typeface="Calibri"/>
                <a:cs typeface="Calibri"/>
              </a:rPr>
              <a:t>DD</a:t>
            </a:r>
            <a:r>
              <a:rPr lang="en-US" b="1">
                <a:latin typeface="Calibri"/>
                <a:cs typeface="Calibri"/>
              </a:rPr>
              <a:t>, &lt;T</a:t>
            </a:r>
            <a:r>
              <a:rPr lang="en-US" b="1" baseline="-25000">
                <a:latin typeface="Calibri"/>
                <a:cs typeface="Calibri"/>
              </a:rPr>
              <a:t>i,e</a:t>
            </a:r>
            <a:r>
              <a:rPr lang="en-US" b="1" baseline="30000">
                <a:latin typeface="Calibri"/>
                <a:cs typeface="Calibri"/>
              </a:rPr>
              <a:t>spec</a:t>
            </a:r>
            <a:r>
              <a:rPr lang="en-US" b="1">
                <a:latin typeface="Calibri"/>
                <a:cs typeface="Calibri"/>
              </a:rPr>
              <a:t>&gt;	2.5 ± 0.75, 3.0 ± 0.5 keV	3.0 ± 0.5, 2.7 ± 0.5 keV</a:t>
            </a:r>
          </a:p>
          <a:p>
            <a:pPr marL="263176" indent="-263176">
              <a:lnSpc>
                <a:spcPct val="110000"/>
              </a:lnSpc>
              <a:buFont typeface="Arial"/>
              <a:buChar char="•"/>
            </a:pPr>
            <a:r>
              <a:rPr lang="en-US" b="1">
                <a:latin typeface="Symbol" charset="2"/>
                <a:cs typeface="Symbol" charset="2"/>
              </a:rPr>
              <a:t>r</a:t>
            </a:r>
            <a:r>
              <a:rPr lang="en-US" b="1" baseline="-25000">
                <a:latin typeface="Calibri"/>
                <a:cs typeface="Calibri"/>
              </a:rPr>
              <a:t>gas</a:t>
            </a:r>
            <a:r>
              <a:rPr lang="en-US" b="1" baseline="30000">
                <a:latin typeface="Calibri"/>
                <a:cs typeface="Calibri"/>
              </a:rPr>
              <a:t>stag		</a:t>
            </a:r>
            <a:r>
              <a:rPr lang="en-US" b="1">
                <a:latin typeface="Calibri"/>
                <a:cs typeface="Calibri"/>
              </a:rPr>
              <a:t>0.3 ± 0.2 g cm</a:t>
            </a:r>
            <a:r>
              <a:rPr lang="en-US" b="1" baseline="30000">
                <a:latin typeface="Calibri"/>
                <a:cs typeface="Calibri"/>
              </a:rPr>
              <a:t>-3		</a:t>
            </a:r>
            <a:r>
              <a:rPr lang="en-US" b="1">
                <a:latin typeface="Calibri"/>
                <a:cs typeface="Calibri"/>
              </a:rPr>
              <a:t>0.4 ± 0.2 g cm</a:t>
            </a:r>
            <a:r>
              <a:rPr lang="en-US" b="1" baseline="30000">
                <a:latin typeface="Calibri"/>
                <a:cs typeface="Calibri"/>
              </a:rPr>
              <a:t>-3</a:t>
            </a:r>
            <a:endParaRPr lang="en-US" b="1">
              <a:latin typeface="Symbol" charset="2"/>
              <a:cs typeface="Symbol" charset="2"/>
            </a:endParaRPr>
          </a:p>
          <a:p>
            <a:pPr marL="263176" indent="-263176">
              <a:lnSpc>
                <a:spcPct val="110000"/>
              </a:lnSpc>
              <a:buFont typeface="Arial"/>
              <a:buChar char="•"/>
            </a:pPr>
            <a:r>
              <a:rPr lang="en-US" b="1">
                <a:latin typeface="Symbol" charset="2"/>
                <a:cs typeface="Symbol" charset="2"/>
              </a:rPr>
              <a:t>r</a:t>
            </a:r>
            <a:r>
              <a:rPr lang="en-US" b="1">
                <a:latin typeface="Calibri"/>
                <a:cs typeface="Calibri"/>
              </a:rPr>
              <a:t>R</a:t>
            </a:r>
            <a:r>
              <a:rPr lang="en-US" b="1" baseline="-25000">
                <a:latin typeface="Calibri"/>
                <a:cs typeface="Calibri"/>
              </a:rPr>
              <a:t>gas</a:t>
            </a:r>
            <a:r>
              <a:rPr lang="en-US" b="1">
                <a:latin typeface="Calibri"/>
                <a:cs typeface="Calibri"/>
              </a:rPr>
              <a:t>, </a:t>
            </a:r>
            <a:r>
              <a:rPr lang="en-US" b="1">
                <a:latin typeface="Symbol" charset="2"/>
                <a:cs typeface="Symbol" charset="2"/>
              </a:rPr>
              <a:t>r</a:t>
            </a:r>
            <a:r>
              <a:rPr lang="en-US" b="1">
                <a:latin typeface="Calibri"/>
                <a:cs typeface="Calibri"/>
              </a:rPr>
              <a:t>R</a:t>
            </a:r>
            <a:r>
              <a:rPr lang="en-US" b="1" baseline="-25000">
                <a:latin typeface="Calibri"/>
                <a:cs typeface="Calibri"/>
              </a:rPr>
              <a:t>liner</a:t>
            </a:r>
            <a:r>
              <a:rPr lang="en-US" b="1" baseline="30000">
                <a:latin typeface="Calibri"/>
                <a:cs typeface="Calibri"/>
              </a:rPr>
              <a:t>stag	</a:t>
            </a:r>
            <a:r>
              <a:rPr lang="en-US" b="1">
                <a:latin typeface="Calibri"/>
                <a:cs typeface="Calibri"/>
              </a:rPr>
              <a:t>2 ± 1, 900 ± 300 mg cm</a:t>
            </a:r>
            <a:r>
              <a:rPr lang="en-US" b="1" baseline="30000">
                <a:latin typeface="Calibri"/>
                <a:cs typeface="Calibri"/>
              </a:rPr>
              <a:t>-2</a:t>
            </a:r>
            <a:r>
              <a:rPr lang="en-US" b="1">
                <a:latin typeface="Calibri"/>
                <a:cs typeface="Calibri"/>
              </a:rPr>
              <a:t> </a:t>
            </a:r>
            <a:r>
              <a:rPr lang="en-US" b="1" baseline="30000">
                <a:latin typeface="Calibri"/>
                <a:cs typeface="Calibri"/>
              </a:rPr>
              <a:t>	</a:t>
            </a:r>
            <a:r>
              <a:rPr lang="en-US" b="1">
                <a:latin typeface="Calibri"/>
                <a:cs typeface="Calibri"/>
              </a:rPr>
              <a:t>2.6 ± 1.0, 900 mg cm</a:t>
            </a:r>
            <a:r>
              <a:rPr lang="en-US" b="1" baseline="30000">
                <a:latin typeface="Calibri"/>
                <a:cs typeface="Calibri"/>
              </a:rPr>
              <a:t>-2</a:t>
            </a:r>
          </a:p>
          <a:p>
            <a:pPr marL="263176" indent="-263176">
              <a:lnSpc>
                <a:spcPct val="110000"/>
              </a:lnSpc>
              <a:buFont typeface="Arial"/>
              <a:buChar char="•"/>
            </a:pPr>
            <a:r>
              <a:rPr lang="en-US" b="1">
                <a:latin typeface="Calibri"/>
                <a:cs typeface="Calibri"/>
              </a:rPr>
              <a:t>&lt;P</a:t>
            </a:r>
            <a:r>
              <a:rPr lang="en-US" b="1" baseline="30000">
                <a:latin typeface="Calibri"/>
                <a:cs typeface="Calibri"/>
              </a:rPr>
              <a:t>stag</a:t>
            </a:r>
            <a:r>
              <a:rPr lang="en-US" b="1">
                <a:latin typeface="Calibri"/>
                <a:cs typeface="Calibri"/>
              </a:rPr>
              <a:t>&gt;, E</a:t>
            </a:r>
            <a:r>
              <a:rPr lang="en-US" b="1" baseline="-25000">
                <a:latin typeface="Calibri"/>
                <a:cs typeface="Calibri"/>
              </a:rPr>
              <a:t>gas</a:t>
            </a:r>
            <a:r>
              <a:rPr lang="en-US" b="1" baseline="30000">
                <a:latin typeface="Calibri"/>
                <a:cs typeface="Calibri"/>
              </a:rPr>
              <a:t>stag	</a:t>
            </a:r>
            <a:r>
              <a:rPr lang="en-US" b="1">
                <a:latin typeface="Calibri"/>
                <a:cs typeface="Calibri"/>
              </a:rPr>
              <a:t>1.0 ± 0.5 Gbar, 4 ± 2 kJ	1.5 ± 0.3 Gbar, 7 ± 2 kJ</a:t>
            </a:r>
            <a:endParaRPr lang="en-US" b="1" baseline="30000">
              <a:latin typeface="Calibri"/>
              <a:cs typeface="Calibri"/>
            </a:endParaRPr>
          </a:p>
          <a:p>
            <a:pPr marL="263176" indent="-263176">
              <a:lnSpc>
                <a:spcPct val="110000"/>
              </a:lnSpc>
              <a:buFont typeface="Arial"/>
              <a:buChar char="•"/>
            </a:pPr>
            <a:r>
              <a:rPr lang="en-US" b="1">
                <a:latin typeface="Calibri"/>
                <a:cs typeface="Calibri"/>
              </a:rPr>
              <a:t>&lt;B</a:t>
            </a:r>
            <a:r>
              <a:rPr lang="en-US" b="1" baseline="-25000">
                <a:latin typeface="Calibri"/>
                <a:cs typeface="Calibri"/>
              </a:rPr>
              <a:t>z</a:t>
            </a:r>
            <a:r>
              <a:rPr lang="en-US" b="1" baseline="30000">
                <a:latin typeface="Calibri"/>
                <a:cs typeface="Calibri"/>
              </a:rPr>
              <a:t>f</a:t>
            </a:r>
            <a:r>
              <a:rPr lang="en-US" b="1">
                <a:latin typeface="Calibri"/>
                <a:cs typeface="Calibri"/>
              </a:rPr>
              <a:t>r</a:t>
            </a:r>
            <a:r>
              <a:rPr lang="en-US" b="1" baseline="-25000">
                <a:latin typeface="Calibri"/>
                <a:cs typeface="Calibri"/>
              </a:rPr>
              <a:t>stag</a:t>
            </a:r>
            <a:r>
              <a:rPr lang="en-US" b="1">
                <a:latin typeface="Calibri"/>
                <a:cs typeface="Calibri"/>
              </a:rPr>
              <a:t>&gt;</a:t>
            </a:r>
            <a:r>
              <a:rPr lang="en-US" b="1" baseline="-25000">
                <a:latin typeface="Calibri"/>
                <a:cs typeface="Calibri"/>
              </a:rPr>
              <a:t>	</a:t>
            </a:r>
            <a:r>
              <a:rPr lang="en-US" b="1">
                <a:latin typeface="Calibri"/>
                <a:cs typeface="Calibri"/>
              </a:rPr>
              <a:t>(4.5±0.5)e5 G cm </a:t>
            </a:r>
            <a:r>
              <a:rPr lang="en-US" sz="1400" b="1">
                <a:latin typeface="Calibri"/>
                <a:cs typeface="Calibri"/>
              </a:rPr>
              <a:t>(r</a:t>
            </a:r>
            <a:r>
              <a:rPr lang="en-US" sz="1400" b="1" baseline="-25000">
                <a:latin typeface="Calibri"/>
                <a:cs typeface="Calibri"/>
              </a:rPr>
              <a:t>stag</a:t>
            </a:r>
            <a:r>
              <a:rPr lang="en-US" sz="1400" b="1">
                <a:latin typeface="Calibri"/>
                <a:cs typeface="Calibri"/>
              </a:rPr>
              <a:t>/r</a:t>
            </a:r>
            <a:r>
              <a:rPr lang="en-US" sz="1400" b="1" baseline="-25000">
                <a:latin typeface="Calibri"/>
                <a:cs typeface="Calibri"/>
              </a:rPr>
              <a:t>L,</a:t>
            </a:r>
            <a:r>
              <a:rPr lang="en-US" sz="1400" b="1" baseline="-25000">
                <a:latin typeface="Symbol" charset="2"/>
                <a:cs typeface="Symbol" charset="2"/>
              </a:rPr>
              <a:t>a</a:t>
            </a:r>
            <a:r>
              <a:rPr lang="en-US" sz="1400" b="1">
                <a:latin typeface="Calibri"/>
                <a:cs typeface="Calibri"/>
              </a:rPr>
              <a:t> 1.7)	</a:t>
            </a:r>
            <a:r>
              <a:rPr lang="en-US" b="1">
                <a:latin typeface="Calibri"/>
                <a:cs typeface="Calibri"/>
              </a:rPr>
              <a:t>4.8e5 G cm </a:t>
            </a:r>
            <a:r>
              <a:rPr lang="en-US" sz="1400" b="1">
                <a:latin typeface="Calibri"/>
                <a:cs typeface="Calibri"/>
              </a:rPr>
              <a:t>(r</a:t>
            </a:r>
            <a:r>
              <a:rPr lang="en-US" sz="1400" b="1" baseline="-25000">
                <a:latin typeface="Calibri"/>
                <a:cs typeface="Calibri"/>
              </a:rPr>
              <a:t>stag</a:t>
            </a:r>
            <a:r>
              <a:rPr lang="en-US" sz="1400" b="1">
                <a:latin typeface="Calibri"/>
                <a:cs typeface="Calibri"/>
              </a:rPr>
              <a:t>/r</a:t>
            </a:r>
            <a:r>
              <a:rPr lang="en-US" sz="1400" b="1" baseline="-25000">
                <a:latin typeface="Calibri"/>
                <a:cs typeface="Calibri"/>
              </a:rPr>
              <a:t>L,</a:t>
            </a:r>
            <a:r>
              <a:rPr lang="en-US" sz="1400" b="1" baseline="-25000">
                <a:latin typeface="Symbol" charset="2"/>
                <a:cs typeface="Symbol" charset="2"/>
              </a:rPr>
              <a:t>a</a:t>
            </a:r>
            <a:r>
              <a:rPr lang="en-US" sz="1400" b="1">
                <a:latin typeface="Calibri"/>
                <a:cs typeface="Calibri"/>
              </a:rPr>
              <a:t> 1.8)           </a:t>
            </a:r>
            <a:r>
              <a:rPr lang="en-US" b="1">
                <a:latin typeface="Calibri"/>
                <a:cs typeface="Calibri"/>
              </a:rPr>
              <a:t>(&lt;B</a:t>
            </a:r>
            <a:r>
              <a:rPr lang="en-US" b="1" baseline="-25000">
                <a:latin typeface="Calibri"/>
                <a:cs typeface="Calibri"/>
              </a:rPr>
              <a:t>z</a:t>
            </a:r>
            <a:r>
              <a:rPr lang="en-US" b="1" baseline="30000">
                <a:latin typeface="Calibri"/>
                <a:cs typeface="Calibri"/>
              </a:rPr>
              <a:t>f</a:t>
            </a:r>
            <a:r>
              <a:rPr lang="en-US" b="1">
                <a:latin typeface="Calibri"/>
                <a:cs typeface="Calibri"/>
              </a:rPr>
              <a:t>&gt; 91 MG)</a:t>
            </a:r>
          </a:p>
          <a:p>
            <a:pPr marL="263176" indent="-263176">
              <a:lnSpc>
                <a:spcPct val="110000"/>
              </a:lnSpc>
              <a:buFont typeface="Arial"/>
              <a:buChar char="•"/>
            </a:pPr>
            <a:r>
              <a:rPr lang="en-US" b="1">
                <a:latin typeface="Calibri"/>
                <a:cs typeface="Calibri"/>
              </a:rPr>
              <a:t>Y</a:t>
            </a:r>
            <a:r>
              <a:rPr lang="en-US" b="1" baseline="-25000">
                <a:latin typeface="Calibri"/>
                <a:cs typeface="Calibri"/>
              </a:rPr>
              <a:t>n</a:t>
            </a:r>
            <a:r>
              <a:rPr lang="en-US" b="1" baseline="30000">
                <a:latin typeface="Calibri"/>
                <a:cs typeface="Calibri"/>
              </a:rPr>
              <a:t>DD</a:t>
            </a:r>
            <a:r>
              <a:rPr lang="en-US" b="1" baseline="-25000">
                <a:latin typeface="Calibri"/>
                <a:cs typeface="Calibri"/>
              </a:rPr>
              <a:t>		</a:t>
            </a:r>
            <a:r>
              <a:rPr lang="en-US" b="1">
                <a:latin typeface="Calibri"/>
                <a:cs typeface="Calibri"/>
              </a:rPr>
              <a:t>(2.0±0.4)e12		(2.5±0.5)e12</a:t>
            </a:r>
            <a:endParaRPr lang="en-US" b="1" baseline="30000">
              <a:latin typeface="Calibri"/>
              <a:cs typeface="Calibri"/>
            </a:endParaRPr>
          </a:p>
          <a:p>
            <a:pPr marL="263176" indent="-263176">
              <a:lnSpc>
                <a:spcPct val="110000"/>
              </a:lnSpc>
              <a:buFont typeface="Arial"/>
              <a:buChar char="•"/>
            </a:pPr>
            <a:r>
              <a:rPr lang="en-US" b="1">
                <a:latin typeface="Calibri"/>
                <a:cs typeface="Calibri"/>
              </a:rPr>
              <a:t>Y</a:t>
            </a:r>
            <a:r>
              <a:rPr lang="en-US" b="1" baseline="-25000">
                <a:latin typeface="Calibri"/>
                <a:cs typeface="Calibri"/>
              </a:rPr>
              <a:t>n</a:t>
            </a:r>
            <a:r>
              <a:rPr lang="en-US" b="1" baseline="30000">
                <a:latin typeface="Calibri"/>
                <a:cs typeface="Calibri"/>
              </a:rPr>
              <a:t>DD</a:t>
            </a:r>
            <a:r>
              <a:rPr lang="en-US" b="1">
                <a:latin typeface="Calibri"/>
                <a:cs typeface="Calibri"/>
              </a:rPr>
              <a:t>/Y</a:t>
            </a:r>
            <a:r>
              <a:rPr lang="en-US" b="1" baseline="-25000">
                <a:latin typeface="Calibri"/>
                <a:cs typeface="Calibri"/>
              </a:rPr>
              <a:t>n</a:t>
            </a:r>
            <a:r>
              <a:rPr lang="en-US" b="1" baseline="30000">
                <a:latin typeface="Calibri"/>
                <a:cs typeface="Calibri"/>
              </a:rPr>
              <a:t>DT	</a:t>
            </a:r>
            <a:r>
              <a:rPr lang="en-US" b="1">
                <a:latin typeface="Calibri"/>
                <a:cs typeface="Calibri"/>
              </a:rPr>
              <a:t>40 ± 20			41-57</a:t>
            </a:r>
          </a:p>
          <a:p>
            <a:pPr marL="263176" indent="-263176">
              <a:lnSpc>
                <a:spcPct val="110000"/>
              </a:lnSpc>
              <a:buFont typeface="Arial"/>
              <a:buChar char="•"/>
            </a:pPr>
            <a:r>
              <a:rPr lang="en-US" b="1">
                <a:latin typeface="Calibri"/>
                <a:cs typeface="Calibri"/>
              </a:rPr>
              <a:t>DD, DT spectra	isotropic, asymmetric	isotropic, asymmetric</a:t>
            </a:r>
          </a:p>
          <a:p>
            <a:pPr marL="263176" indent="-263176">
              <a:lnSpc>
                <a:spcPct val="110000"/>
              </a:lnSpc>
              <a:buFont typeface="Arial"/>
              <a:buChar char="•"/>
            </a:pPr>
            <a:r>
              <a:rPr lang="en-US" b="1">
                <a:latin typeface="Calibri"/>
                <a:cs typeface="Calibri"/>
              </a:rPr>
              <a:t>t</a:t>
            </a:r>
            <a:r>
              <a:rPr lang="en-US" b="1" baseline="-25000">
                <a:latin typeface="Calibri"/>
                <a:cs typeface="Calibri"/>
              </a:rPr>
              <a:t>burn</a:t>
            </a:r>
            <a:r>
              <a:rPr lang="en-US" b="1" baseline="30000">
                <a:latin typeface="Calibri"/>
                <a:cs typeface="Calibri"/>
              </a:rPr>
              <a:t>FWHM	</a:t>
            </a:r>
            <a:r>
              <a:rPr lang="en-US" b="1">
                <a:latin typeface="Calibri"/>
                <a:cs typeface="Calibri"/>
              </a:rPr>
              <a:t>			1.6 ± 0.2 ns (neutrons)</a:t>
            </a:r>
          </a:p>
          <a:p>
            <a:pPr marL="263176" indent="-263176">
              <a:lnSpc>
                <a:spcPct val="110000"/>
              </a:lnSpc>
              <a:buFont typeface="Arial"/>
              <a:buChar char="•"/>
            </a:pPr>
            <a:r>
              <a:rPr lang="en-US" b="1">
                <a:latin typeface="Calibri"/>
                <a:cs typeface="Calibri"/>
              </a:rPr>
              <a:t>Liner emission	</a:t>
            </a:r>
            <a:r>
              <a:rPr lang="en-US" sz="1400" b="1">
                <a:latin typeface="Calibri"/>
                <a:cs typeface="Calibri"/>
              </a:rPr>
              <a:t>bounce &amp; peak emission: </a:t>
            </a:r>
            <a:r>
              <a:rPr lang="en-US" sz="1600" b="1">
                <a:latin typeface="Calibri"/>
                <a:cs typeface="Calibri"/>
              </a:rPr>
              <a:t>t</a:t>
            </a:r>
            <a:r>
              <a:rPr lang="en-US" sz="1600" b="1" baseline="-25000">
                <a:latin typeface="Calibri"/>
                <a:cs typeface="Calibri"/>
              </a:rPr>
              <a:t>stag</a:t>
            </a:r>
            <a:r>
              <a:rPr lang="en-US" sz="1600" b="1">
                <a:latin typeface="Calibri"/>
                <a:cs typeface="Calibri"/>
              </a:rPr>
              <a:t>+5 ns</a:t>
            </a:r>
            <a:r>
              <a:rPr lang="en-US" sz="1400" b="1">
                <a:latin typeface="Calibri"/>
                <a:cs typeface="Calibri"/>
              </a:rPr>
              <a:t>	bounce &amp; peak emission: </a:t>
            </a:r>
            <a:r>
              <a:rPr lang="en-US" sz="1600" b="1">
                <a:latin typeface="Calibri"/>
                <a:cs typeface="Calibri"/>
              </a:rPr>
              <a:t>t</a:t>
            </a:r>
            <a:r>
              <a:rPr lang="en-US" sz="1600" b="1" baseline="-25000">
                <a:latin typeface="Calibri"/>
                <a:cs typeface="Calibri"/>
              </a:rPr>
              <a:t>stag</a:t>
            </a:r>
            <a:r>
              <a:rPr lang="en-US" sz="1600" b="1">
                <a:latin typeface="Calibri"/>
                <a:cs typeface="Calibri"/>
              </a:rPr>
              <a:t> +5 ns</a:t>
            </a:r>
            <a:endParaRPr lang="en-US" b="1">
              <a:latin typeface="Calibri"/>
              <a:cs typeface="Calibri"/>
            </a:endParaRPr>
          </a:p>
          <a:p>
            <a:pPr marL="263176" indent="-263176">
              <a:lnSpc>
                <a:spcPct val="110000"/>
              </a:lnSpc>
              <a:buFont typeface="Arial"/>
              <a:buChar char="•"/>
            </a:pPr>
            <a:r>
              <a:rPr lang="en-US" b="1">
                <a:latin typeface="Symbol" charset="2"/>
                <a:cs typeface="Symbol" charset="2"/>
              </a:rPr>
              <a:t>D</a:t>
            </a:r>
            <a:r>
              <a:rPr lang="en-US" b="1">
                <a:latin typeface="Calibri"/>
                <a:cs typeface="Calibri"/>
              </a:rPr>
              <a:t>z</a:t>
            </a:r>
            <a:r>
              <a:rPr lang="en-US" b="1" baseline="-25000">
                <a:latin typeface="Calibri"/>
                <a:cs typeface="Calibri"/>
              </a:rPr>
              <a:t>burn</a:t>
            </a:r>
            <a:r>
              <a:rPr lang="en-US" b="1">
                <a:latin typeface="Calibri"/>
                <a:cs typeface="Calibri"/>
              </a:rPr>
              <a:t> shape	5 ± 1 mm, asymmetric	Similar</a:t>
            </a:r>
            <a:r>
              <a:rPr lang="en-US" sz="1200" b="1">
                <a:latin typeface="Calibri"/>
                <a:cs typeface="Calibri"/>
              </a:rPr>
              <a:t> (but no helix or liner attenuation)</a:t>
            </a:r>
            <a:endParaRPr lang="en-US" sz="1600" b="1">
              <a:latin typeface="Calibri"/>
              <a:cs typeface="Calibri"/>
            </a:endParaRPr>
          </a:p>
          <a:p>
            <a:pPr marL="263176" indent="-263176">
              <a:lnSpc>
                <a:spcPct val="110000"/>
              </a:lnSpc>
              <a:buFont typeface="Arial"/>
              <a:buChar char="•"/>
            </a:pPr>
            <a:r>
              <a:rPr lang="en-US" b="1">
                <a:latin typeface="Calibri"/>
                <a:cs typeface="Calibri"/>
              </a:rPr>
              <a:t>mix		0 - 10 %, not ≥ 20%		0% </a:t>
            </a:r>
            <a:r>
              <a:rPr lang="en-US" sz="1200" b="1">
                <a:latin typeface="Calibri"/>
                <a:cs typeface="Calibri"/>
              </a:rPr>
              <a:t>(by design)</a:t>
            </a:r>
          </a:p>
        </p:txBody>
      </p:sp>
      <p:sp>
        <p:nvSpPr>
          <p:cNvPr id="10" name="Title 4"/>
          <p:cNvSpPr txBox="1">
            <a:spLocks/>
          </p:cNvSpPr>
          <p:nvPr/>
        </p:nvSpPr>
        <p:spPr bwMode="auto">
          <a:xfrm>
            <a:off x="83598" y="34637"/>
            <a:ext cx="9024961" cy="991675"/>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lvl1pPr algn="ctr" rtl="0" fontAlgn="base">
              <a:spcBef>
                <a:spcPct val="0"/>
              </a:spcBef>
              <a:spcAft>
                <a:spcPct val="0"/>
              </a:spcAft>
              <a:defRPr sz="2600" b="1">
                <a:solidFill>
                  <a:srgbClr val="336699"/>
                </a:solidFill>
                <a:latin typeface="+mj-lt"/>
                <a:ea typeface="+mj-ea"/>
                <a:cs typeface="+mj-cs"/>
              </a:defRPr>
            </a:lvl1pPr>
            <a:lvl2pPr algn="ctr" rtl="0" fontAlgn="base">
              <a:spcBef>
                <a:spcPct val="0"/>
              </a:spcBef>
              <a:spcAft>
                <a:spcPct val="0"/>
              </a:spcAft>
              <a:defRPr sz="2600" b="1">
                <a:solidFill>
                  <a:srgbClr val="336699"/>
                </a:solidFill>
                <a:latin typeface="Arial" charset="0"/>
              </a:defRPr>
            </a:lvl2pPr>
            <a:lvl3pPr algn="ctr" rtl="0" fontAlgn="base">
              <a:spcBef>
                <a:spcPct val="0"/>
              </a:spcBef>
              <a:spcAft>
                <a:spcPct val="0"/>
              </a:spcAft>
              <a:defRPr sz="2600" b="1">
                <a:solidFill>
                  <a:srgbClr val="336699"/>
                </a:solidFill>
                <a:latin typeface="Arial" charset="0"/>
              </a:defRPr>
            </a:lvl3pPr>
            <a:lvl4pPr algn="ctr" rtl="0" fontAlgn="base">
              <a:spcBef>
                <a:spcPct val="0"/>
              </a:spcBef>
              <a:spcAft>
                <a:spcPct val="0"/>
              </a:spcAft>
              <a:defRPr sz="2600" b="1">
                <a:solidFill>
                  <a:srgbClr val="336699"/>
                </a:solidFill>
                <a:latin typeface="Arial" charset="0"/>
              </a:defRPr>
            </a:lvl4pPr>
            <a:lvl5pPr algn="ctr" rtl="0" fontAlgn="base">
              <a:spcBef>
                <a:spcPct val="0"/>
              </a:spcBef>
              <a:spcAft>
                <a:spcPct val="0"/>
              </a:spcAft>
              <a:defRPr sz="2600" b="1">
                <a:solidFill>
                  <a:srgbClr val="336699"/>
                </a:solidFill>
                <a:latin typeface="Arial" charset="0"/>
              </a:defRPr>
            </a:lvl5pPr>
            <a:lvl6pPr marL="496355" algn="ctr" rtl="0" fontAlgn="base">
              <a:spcBef>
                <a:spcPct val="0"/>
              </a:spcBef>
              <a:spcAft>
                <a:spcPct val="0"/>
              </a:spcAft>
              <a:defRPr sz="2600" b="1">
                <a:solidFill>
                  <a:srgbClr val="336699"/>
                </a:solidFill>
                <a:latin typeface="Arial" charset="0"/>
              </a:defRPr>
            </a:lvl6pPr>
            <a:lvl7pPr marL="992711" algn="ctr" rtl="0" fontAlgn="base">
              <a:spcBef>
                <a:spcPct val="0"/>
              </a:spcBef>
              <a:spcAft>
                <a:spcPct val="0"/>
              </a:spcAft>
              <a:defRPr sz="2600" b="1">
                <a:solidFill>
                  <a:srgbClr val="336699"/>
                </a:solidFill>
                <a:latin typeface="Arial" charset="0"/>
              </a:defRPr>
            </a:lvl7pPr>
            <a:lvl8pPr marL="1489066" algn="ctr" rtl="0" fontAlgn="base">
              <a:spcBef>
                <a:spcPct val="0"/>
              </a:spcBef>
              <a:spcAft>
                <a:spcPct val="0"/>
              </a:spcAft>
              <a:defRPr sz="2600" b="1">
                <a:solidFill>
                  <a:srgbClr val="336699"/>
                </a:solidFill>
                <a:latin typeface="Arial" charset="0"/>
              </a:defRPr>
            </a:lvl8pPr>
            <a:lvl9pPr marL="1985421" algn="ctr" rtl="0" fontAlgn="base">
              <a:spcBef>
                <a:spcPct val="0"/>
              </a:spcBef>
              <a:spcAft>
                <a:spcPct val="0"/>
              </a:spcAft>
              <a:defRPr sz="2600" b="1">
                <a:solidFill>
                  <a:srgbClr val="336699"/>
                </a:solidFill>
                <a:latin typeface="Arial" charset="0"/>
              </a:defRPr>
            </a:lvl9pPr>
          </a:lstStyle>
          <a:p>
            <a:pPr algn="r">
              <a:lnSpc>
                <a:spcPct val="80000"/>
              </a:lnSpc>
            </a:pPr>
            <a:r>
              <a:rPr lang="en-US" sz="3200" dirty="0">
                <a:solidFill>
                  <a:srgbClr val="FFFFFF"/>
                </a:solidFill>
                <a:latin typeface="Calibri"/>
                <a:cs typeface="Calibri"/>
              </a:rPr>
              <a:t>Comparison between observables and</a:t>
            </a:r>
          </a:p>
          <a:p>
            <a:pPr algn="r">
              <a:lnSpc>
                <a:spcPct val="80000"/>
              </a:lnSpc>
            </a:pPr>
            <a:r>
              <a:rPr lang="en-US" sz="3200" dirty="0">
                <a:solidFill>
                  <a:srgbClr val="FFFFFF"/>
                </a:solidFill>
                <a:latin typeface="Calibri"/>
                <a:cs typeface="Calibri"/>
              </a:rPr>
              <a:t>post-shot degraded simulations</a:t>
            </a:r>
          </a:p>
        </p:txBody>
      </p:sp>
      <p:sp>
        <p:nvSpPr>
          <p:cNvPr id="4" name="Rectangle 3"/>
          <p:cNvSpPr/>
          <p:nvPr/>
        </p:nvSpPr>
        <p:spPr>
          <a:xfrm>
            <a:off x="2260639" y="5267297"/>
            <a:ext cx="2951361" cy="404213"/>
          </a:xfrm>
          <a:prstGeom prst="rect">
            <a:avLst/>
          </a:prstGeom>
        </p:spPr>
        <p:txBody>
          <a:bodyPr wrap="none">
            <a:spAutoFit/>
          </a:bodyPr>
          <a:lstStyle/>
          <a:p>
            <a:pPr>
              <a:lnSpc>
                <a:spcPct val="60000"/>
              </a:lnSpc>
            </a:pPr>
            <a:r>
              <a:rPr lang="en-US" sz="1600" b="1">
                <a:latin typeface="Calibri"/>
                <a:cs typeface="Calibri"/>
              </a:rPr>
              <a:t>2.3 ± 0.6 ns (x-rays) </a:t>
            </a:r>
            <a:r>
              <a:rPr lang="en-US" sz="1000" b="1">
                <a:latin typeface="Calibri"/>
                <a:cs typeface="Calibri"/>
              </a:rPr>
              <a:t>[z2591, Y</a:t>
            </a:r>
            <a:r>
              <a:rPr lang="en-US" sz="1000" b="1" baseline="-25000">
                <a:latin typeface="Calibri"/>
                <a:cs typeface="Calibri"/>
              </a:rPr>
              <a:t>n</a:t>
            </a:r>
            <a:r>
              <a:rPr lang="en-US" sz="1000" b="1" baseline="30000">
                <a:latin typeface="Calibri"/>
                <a:cs typeface="Calibri"/>
              </a:rPr>
              <a:t>DD</a:t>
            </a:r>
            <a:r>
              <a:rPr lang="en-US" sz="1000" b="1">
                <a:latin typeface="Calibri"/>
                <a:cs typeface="Calibri"/>
              </a:rPr>
              <a:t>=2e12]</a:t>
            </a:r>
            <a:endParaRPr lang="en-US" sz="1600" b="1">
              <a:latin typeface="Calibri"/>
              <a:cs typeface="Calibri"/>
            </a:endParaRPr>
          </a:p>
          <a:p>
            <a:pPr>
              <a:lnSpc>
                <a:spcPct val="60000"/>
              </a:lnSpc>
            </a:pPr>
            <a:r>
              <a:rPr lang="en-US" sz="1600" b="1">
                <a:latin typeface="Calibri"/>
                <a:cs typeface="Calibri"/>
              </a:rPr>
              <a:t>1.5 ± 0.1 ns (x-rays) </a:t>
            </a:r>
            <a:r>
              <a:rPr lang="en-US" sz="1000" b="1">
                <a:latin typeface="Calibri"/>
                <a:cs typeface="Calibri"/>
              </a:rPr>
              <a:t>[z2613, Y</a:t>
            </a:r>
            <a:r>
              <a:rPr lang="en-US" sz="1000" b="1" baseline="-25000">
                <a:latin typeface="Calibri"/>
                <a:cs typeface="Calibri"/>
              </a:rPr>
              <a:t>n</a:t>
            </a:r>
            <a:r>
              <a:rPr lang="en-US" sz="1000" b="1" baseline="30000">
                <a:latin typeface="Calibri"/>
                <a:cs typeface="Calibri"/>
              </a:rPr>
              <a:t>DD</a:t>
            </a:r>
            <a:r>
              <a:rPr lang="en-US" sz="1000" b="1">
                <a:latin typeface="Calibri"/>
                <a:cs typeface="Calibri"/>
              </a:rPr>
              <a:t>=1e12]</a:t>
            </a:r>
            <a:endParaRPr lang="en-US" sz="1600"/>
          </a:p>
        </p:txBody>
      </p:sp>
    </p:spTree>
    <p:extLst>
      <p:ext uri="{BB962C8B-B14F-4D97-AF65-F5344CB8AC3E}">
        <p14:creationId xmlns:p14="http://schemas.microsoft.com/office/powerpoint/2010/main" val="139167085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9628" y="187391"/>
            <a:ext cx="3776061" cy="3831122"/>
            <a:chOff x="106918" y="124925"/>
            <a:chExt cx="3776061" cy="3831122"/>
          </a:xfrm>
        </p:grpSpPr>
        <p:pic>
          <p:nvPicPr>
            <p:cNvPr id="5" name="Picture 4" descr="compo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8" y="124925"/>
              <a:ext cx="3776061" cy="3800870"/>
            </a:xfrm>
            <a:prstGeom prst="rect">
              <a:avLst/>
            </a:prstGeom>
          </p:spPr>
        </p:pic>
        <p:sp>
          <p:nvSpPr>
            <p:cNvPr id="6" name="Rectangle 5"/>
            <p:cNvSpPr/>
            <p:nvPr/>
          </p:nvSpPr>
          <p:spPr>
            <a:xfrm>
              <a:off x="270675" y="3518801"/>
              <a:ext cx="3508203" cy="437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045"/>
          <p:cNvSpPr txBox="1">
            <a:spLocks noChangeArrowheads="1"/>
          </p:cNvSpPr>
          <p:nvPr/>
        </p:nvSpPr>
        <p:spPr bwMode="auto">
          <a:xfrm>
            <a:off x="2456790" y="76200"/>
            <a:ext cx="5961495" cy="914400"/>
          </a:xfrm>
          <a:prstGeom prst="rect">
            <a:avLst/>
          </a:prstGeom>
          <a:noFill/>
          <a:ln w="9525">
            <a:noFill/>
            <a:miter lim="800000"/>
            <a:headEnd/>
            <a:tailEnd/>
          </a:ln>
          <a:effectLst/>
        </p:spPr>
        <p:txBody>
          <a:bodyPr vert="horz" wrap="square" lIns="91429" tIns="45715" rIns="91429" bIns="45715" numCol="1" anchor="ctr" anchorCtr="0" compatLnSpc="1">
            <a:prstTxWarp prst="textNoShape">
              <a:avLst/>
            </a:prstTxWarp>
          </a:bodyPr>
          <a:lstStyle/>
          <a:p>
            <a:pPr algn="r" defTabSz="914287"/>
            <a:r>
              <a:rPr lang="en-US" sz="3200" b="1" kern="0" dirty="0">
                <a:solidFill>
                  <a:srgbClr val="FFFFFF"/>
                </a:solidFill>
                <a:latin typeface="Calibri"/>
                <a:ea typeface="+mj-ea"/>
                <a:cs typeface="Calibri"/>
              </a:rPr>
              <a:t>MagLIF Summary</a:t>
            </a:r>
          </a:p>
        </p:txBody>
      </p:sp>
      <p:sp>
        <p:nvSpPr>
          <p:cNvPr id="3" name="TextBox 2"/>
          <p:cNvSpPr txBox="1"/>
          <p:nvPr/>
        </p:nvSpPr>
        <p:spPr>
          <a:xfrm>
            <a:off x="676151" y="1273209"/>
            <a:ext cx="8091338" cy="5016748"/>
          </a:xfrm>
          <a:prstGeom prst="rect">
            <a:avLst/>
          </a:prstGeom>
          <a:noFill/>
        </p:spPr>
        <p:txBody>
          <a:bodyPr wrap="square" lIns="91429" tIns="45715" rIns="91429" bIns="45715" rtlCol="0">
            <a:spAutoFit/>
          </a:bodyPr>
          <a:lstStyle/>
          <a:p>
            <a:pPr algn="r"/>
            <a:endParaRPr lang="en-US" sz="2000" b="1" dirty="0">
              <a:solidFill>
                <a:srgbClr val="FF0000"/>
              </a:solidFill>
              <a:latin typeface="Calibri"/>
              <a:cs typeface="Calibri"/>
            </a:endParaRPr>
          </a:p>
          <a:p>
            <a:pPr algn="r"/>
            <a:r>
              <a:rPr lang="en-US" sz="2000" b="1" dirty="0">
                <a:solidFill>
                  <a:srgbClr val="FF0000"/>
                </a:solidFill>
                <a:latin typeface="Calibri"/>
                <a:cs typeface="Calibri"/>
              </a:rPr>
              <a:t>MagLIF enables ICF yields</a:t>
            </a:r>
            <a:endParaRPr lang="en-US" sz="2000" b="1" dirty="0">
              <a:solidFill>
                <a:srgbClr val="008000"/>
              </a:solidFill>
              <a:latin typeface="Calibri"/>
              <a:cs typeface="Calibri"/>
            </a:endParaRPr>
          </a:p>
          <a:p>
            <a:pPr algn="r"/>
            <a:r>
              <a:rPr lang="en-US" sz="2000" b="1" dirty="0">
                <a:latin typeface="Calibri"/>
                <a:cs typeface="Calibri"/>
              </a:rPr>
              <a:t>on pulsed-power accelerators</a:t>
            </a:r>
          </a:p>
          <a:p>
            <a:pPr algn="r"/>
            <a:r>
              <a:rPr lang="en-US" sz="2000" b="1" dirty="0">
                <a:solidFill>
                  <a:srgbClr val="3366FF"/>
                </a:solidFill>
                <a:latin typeface="Calibri"/>
                <a:cs typeface="Calibri"/>
              </a:rPr>
              <a:t>using slow &lt; 100 km/s implosions</a:t>
            </a:r>
          </a:p>
          <a:p>
            <a:pPr algn="ctr"/>
            <a:endParaRPr lang="en-US" sz="2800" b="1" dirty="0">
              <a:latin typeface="Calibri"/>
              <a:cs typeface="Calibri"/>
            </a:endParaRPr>
          </a:p>
          <a:p>
            <a:pPr algn="ctr"/>
            <a:endParaRPr lang="en-US" sz="2400" b="1" dirty="0">
              <a:latin typeface="Calibri"/>
              <a:cs typeface="Calibri"/>
            </a:endParaRPr>
          </a:p>
          <a:p>
            <a:pPr algn="ctr"/>
            <a:endParaRPr lang="en-US" sz="2400" b="1" dirty="0">
              <a:latin typeface="Calibri"/>
              <a:cs typeface="Calibri"/>
            </a:endParaRPr>
          </a:p>
          <a:p>
            <a:pPr algn="ctr"/>
            <a:r>
              <a:rPr lang="en-US" sz="2000" b="1" dirty="0">
                <a:solidFill>
                  <a:srgbClr val="FF6600"/>
                </a:solidFill>
                <a:latin typeface="Calibri"/>
                <a:cs typeface="Calibri"/>
              </a:rPr>
              <a:t>Integrated calculations </a:t>
            </a:r>
            <a:r>
              <a:rPr lang="en-US" sz="2000" b="1" dirty="0">
                <a:latin typeface="Calibri"/>
                <a:cs typeface="Calibri"/>
              </a:rPr>
              <a:t>provide realistic design requirements for</a:t>
            </a:r>
          </a:p>
          <a:p>
            <a:pPr algn="ctr"/>
            <a:r>
              <a:rPr lang="en-US" sz="2000" b="1" dirty="0">
                <a:latin typeface="Calibri"/>
                <a:cs typeface="Calibri"/>
              </a:rPr>
              <a:t>MagLIF experiments, as well as “clean 2D” predictions</a:t>
            </a:r>
          </a:p>
          <a:p>
            <a:pPr algn="ctr"/>
            <a:endParaRPr lang="en-US" sz="2800" b="1" dirty="0">
              <a:latin typeface="Calibri"/>
              <a:cs typeface="Calibri"/>
            </a:endParaRPr>
          </a:p>
          <a:p>
            <a:pPr algn="ctr"/>
            <a:endParaRPr lang="en-US" sz="2800" b="1" dirty="0">
              <a:latin typeface="Calibri"/>
              <a:cs typeface="Calibri"/>
            </a:endParaRPr>
          </a:p>
          <a:p>
            <a:pPr algn="ctr"/>
            <a:endParaRPr lang="en-US" sz="2800" b="1" dirty="0">
              <a:latin typeface="Calibri"/>
              <a:cs typeface="Calibri"/>
            </a:endParaRPr>
          </a:p>
          <a:p>
            <a:pPr algn="ctr"/>
            <a:r>
              <a:rPr lang="en-US" sz="2000" b="1" dirty="0">
                <a:solidFill>
                  <a:srgbClr val="660066"/>
                </a:solidFill>
                <a:latin typeface="Calibri"/>
                <a:cs typeface="Calibri"/>
              </a:rPr>
              <a:t>Detailed comparisons </a:t>
            </a:r>
            <a:r>
              <a:rPr lang="en-US" sz="2000" b="1" dirty="0">
                <a:latin typeface="Calibri"/>
                <a:cs typeface="Calibri"/>
              </a:rPr>
              <a:t>between “post-shot, degraded” simulations</a:t>
            </a:r>
          </a:p>
          <a:p>
            <a:pPr algn="ctr"/>
            <a:r>
              <a:rPr lang="en-US" sz="2000" b="1" dirty="0">
                <a:latin typeface="Calibri"/>
                <a:cs typeface="Calibri"/>
              </a:rPr>
              <a:t>and experimental results are promising and ongoing</a:t>
            </a:r>
          </a:p>
        </p:txBody>
      </p:sp>
      <p:sp>
        <p:nvSpPr>
          <p:cNvPr id="4" name="Rectangle 3"/>
          <p:cNvSpPr/>
          <p:nvPr/>
        </p:nvSpPr>
        <p:spPr>
          <a:xfrm>
            <a:off x="229260" y="4507392"/>
            <a:ext cx="8789581" cy="823702"/>
          </a:xfrm>
          <a:prstGeom prst="rect">
            <a:avLst/>
          </a:prstGeom>
        </p:spPr>
        <p:txBody>
          <a:bodyPr wrap="square" lIns="84216" tIns="42108" rIns="84216" bIns="42108">
            <a:spAutoFit/>
          </a:bodyPr>
          <a:lstStyle/>
          <a:p>
            <a:pPr algn="ctr"/>
            <a:r>
              <a:rPr lang="en-US" sz="2400" b="1" dirty="0">
                <a:solidFill>
                  <a:srgbClr val="008000"/>
                </a:solidFill>
                <a:effectLst>
                  <a:outerShdw blurRad="50800" dist="38100" dir="18900000" algn="bl" rotWithShape="0">
                    <a:prstClr val="black">
                      <a:alpha val="40000"/>
                    </a:prstClr>
                  </a:outerShdw>
                </a:effectLst>
                <a:latin typeface="Calibri"/>
                <a:cs typeface="Calibri"/>
              </a:rPr>
              <a:t>Integrated experiments show strong evidence for</a:t>
            </a:r>
          </a:p>
          <a:p>
            <a:pPr algn="ctr"/>
            <a:r>
              <a:rPr lang="en-US" sz="2400" b="1" dirty="0">
                <a:solidFill>
                  <a:srgbClr val="008000"/>
                </a:solidFill>
                <a:effectLst>
                  <a:outerShdw blurRad="50800" dist="38100" dir="18900000" algn="bl" rotWithShape="0">
                    <a:prstClr val="black">
                      <a:alpha val="40000"/>
                    </a:prstClr>
                  </a:outerShdw>
                </a:effectLst>
                <a:latin typeface="Calibri"/>
                <a:cs typeface="Calibri"/>
              </a:rPr>
              <a:t>thermonuclear </a:t>
            </a:r>
            <a:r>
              <a:rPr lang="en-US" sz="2400" b="1" dirty="0" smtClean="0">
                <a:solidFill>
                  <a:srgbClr val="008000"/>
                </a:solidFill>
                <a:effectLst>
                  <a:outerShdw blurRad="50800" dist="38100" dir="18900000" algn="bl" rotWithShape="0">
                    <a:prstClr val="black">
                      <a:alpha val="40000"/>
                    </a:prstClr>
                  </a:outerShdw>
                </a:effectLst>
                <a:latin typeface="Calibri"/>
                <a:cs typeface="Calibri"/>
              </a:rPr>
              <a:t>neutrons and magnetized fuel</a:t>
            </a:r>
            <a:endParaRPr lang="en-US" sz="2400" b="1" dirty="0">
              <a:solidFill>
                <a:srgbClr val="008000"/>
              </a:solidFill>
              <a:effectLst>
                <a:outerShdw blurRad="50800" dist="38100" dir="18900000" algn="bl" rotWithShape="0">
                  <a:prstClr val="black">
                    <a:alpha val="40000"/>
                  </a:prstClr>
                </a:outerShdw>
              </a:effectLst>
              <a:latin typeface="Calibri"/>
              <a:cs typeface="Calibri"/>
            </a:endParaRPr>
          </a:p>
        </p:txBody>
      </p:sp>
    </p:spTree>
    <p:extLst>
      <p:ext uri="{BB962C8B-B14F-4D97-AF65-F5344CB8AC3E}">
        <p14:creationId xmlns:p14="http://schemas.microsoft.com/office/powerpoint/2010/main" val="11533330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487488" y="-19579"/>
            <a:ext cx="6807200" cy="1019176"/>
          </a:xfrm>
        </p:spPr>
        <p:txBody>
          <a:bodyPr/>
          <a:lstStyle/>
          <a:p>
            <a:pPr eaLnBrk="1" hangingPunct="1"/>
            <a:r>
              <a:rPr lang="en-US" sz="2400" b="1" dirty="0">
                <a:solidFill>
                  <a:schemeClr val="bg1"/>
                </a:solidFill>
                <a:ea typeface="ＭＳ Ｐゴシック" pitchFamily="-112" charset="-128"/>
                <a:cs typeface="ＭＳ Ｐゴシック" pitchFamily="-112" charset="-128"/>
              </a:rPr>
              <a:t>How strong is this pressure?</a:t>
            </a:r>
          </a:p>
        </p:txBody>
      </p:sp>
      <p:sp>
        <p:nvSpPr>
          <p:cNvPr id="25604" name="Text Box 11"/>
          <p:cNvSpPr txBox="1">
            <a:spLocks noChangeArrowheads="1"/>
          </p:cNvSpPr>
          <p:nvPr/>
        </p:nvSpPr>
        <p:spPr bwMode="auto">
          <a:xfrm>
            <a:off x="382588" y="2883111"/>
            <a:ext cx="8397875" cy="3416320"/>
          </a:xfrm>
          <a:prstGeom prst="rect">
            <a:avLst/>
          </a:prstGeom>
          <a:noFill/>
          <a:ln w="12700">
            <a:noFill/>
            <a:miter lim="800000"/>
            <a:headEnd/>
            <a:tailEnd/>
          </a:ln>
        </p:spPr>
        <p:txBody>
          <a:bodyPr>
            <a:prstTxWarp prst="textNoShape">
              <a:avLst/>
            </a:prstTxWarp>
            <a:spAutoFit/>
          </a:bodyPr>
          <a:lstStyle/>
          <a:p>
            <a:r>
              <a:rPr lang="en-US" dirty="0"/>
              <a:t>A typical refrigerator magnet is 100 gauss ~ 400 dyne/cm</a:t>
            </a:r>
            <a:r>
              <a:rPr lang="en-US" baseline="30000" dirty="0"/>
              <a:t>2</a:t>
            </a:r>
          </a:p>
          <a:p>
            <a:endParaRPr lang="en-US" dirty="0"/>
          </a:p>
          <a:p>
            <a:r>
              <a:rPr lang="en-US" dirty="0"/>
              <a:t>A 5000 G (0.5 T) magnetic field ~ 10</a:t>
            </a:r>
            <a:r>
              <a:rPr lang="en-US" baseline="30000" dirty="0"/>
              <a:t>6</a:t>
            </a:r>
            <a:r>
              <a:rPr lang="en-US" dirty="0"/>
              <a:t> dyne/cm</a:t>
            </a:r>
            <a:r>
              <a:rPr lang="en-US" baseline="30000" dirty="0"/>
              <a:t>2</a:t>
            </a:r>
            <a:r>
              <a:rPr lang="en-US" dirty="0"/>
              <a:t> ~ 1 atmosphere ~ 1 Bar</a:t>
            </a:r>
          </a:p>
          <a:p>
            <a:endParaRPr lang="en-US" dirty="0"/>
          </a:p>
          <a:p>
            <a:r>
              <a:rPr lang="en-US" dirty="0"/>
              <a:t>A 5x10</a:t>
            </a:r>
            <a:r>
              <a:rPr lang="en-US" baseline="30000" dirty="0"/>
              <a:t>6</a:t>
            </a:r>
            <a:r>
              <a:rPr lang="en-US" dirty="0"/>
              <a:t> G (500 T)  magnetic field ~ 1 Million atmospheres = 1 </a:t>
            </a:r>
            <a:r>
              <a:rPr lang="en-US" dirty="0" err="1"/>
              <a:t>Megabar</a:t>
            </a:r>
            <a:r>
              <a:rPr lang="en-US" dirty="0"/>
              <a:t> (MB)= High energy density </a:t>
            </a:r>
            <a:r>
              <a:rPr lang="en-US" dirty="0" smtClean="0"/>
              <a:t>physics (“HEDP”)</a:t>
            </a:r>
            <a:endParaRPr lang="en-US" dirty="0"/>
          </a:p>
          <a:p>
            <a:endParaRPr lang="en-US" dirty="0"/>
          </a:p>
          <a:p>
            <a:r>
              <a:rPr lang="en-US" dirty="0"/>
              <a:t>A 5x10</a:t>
            </a:r>
            <a:r>
              <a:rPr lang="en-US" baseline="30000" dirty="0"/>
              <a:t>9</a:t>
            </a:r>
            <a:r>
              <a:rPr lang="en-US" dirty="0"/>
              <a:t> G </a:t>
            </a:r>
            <a:r>
              <a:rPr lang="en-US" dirty="0" smtClean="0"/>
              <a:t>(500 </a:t>
            </a:r>
            <a:r>
              <a:rPr lang="en-US" dirty="0" err="1" smtClean="0"/>
              <a:t>kT</a:t>
            </a:r>
            <a:r>
              <a:rPr lang="en-US" dirty="0" smtClean="0"/>
              <a:t>) magnetic </a:t>
            </a:r>
            <a:r>
              <a:rPr lang="en-US" dirty="0"/>
              <a:t>field ~ 1 Trillion atmospheres = 1 </a:t>
            </a:r>
            <a:r>
              <a:rPr lang="en-US" dirty="0" err="1"/>
              <a:t>Terabar</a:t>
            </a:r>
            <a:r>
              <a:rPr lang="en-US" dirty="0"/>
              <a:t> (TB) &gt; pressure in the center of the sun</a:t>
            </a:r>
          </a:p>
          <a:p>
            <a:endParaRPr lang="en-US" dirty="0"/>
          </a:p>
          <a:p>
            <a:r>
              <a:rPr lang="en-US" dirty="0"/>
              <a:t>Note that high explosives have pressure ~ </a:t>
            </a:r>
            <a:r>
              <a:rPr lang="en-US" dirty="0" smtClean="0"/>
              <a:t>100,000-300,000 atmospheres</a:t>
            </a:r>
          </a:p>
          <a:p>
            <a:r>
              <a:rPr lang="en-US" dirty="0" smtClean="0"/>
              <a:t>~ 0.1-0.3 Mbar (not “HEDP”) ~ equivalent ~50-150 T or 5x10</a:t>
            </a:r>
            <a:r>
              <a:rPr lang="en-US" baseline="30000" dirty="0" smtClean="0"/>
              <a:t>5</a:t>
            </a:r>
            <a:r>
              <a:rPr lang="en-US" dirty="0" smtClean="0"/>
              <a:t>-1.5x10</a:t>
            </a:r>
            <a:r>
              <a:rPr lang="en-US" baseline="30000" dirty="0" smtClean="0"/>
              <a:t>6</a:t>
            </a:r>
            <a:r>
              <a:rPr lang="en-US" dirty="0" smtClean="0"/>
              <a:t> G</a:t>
            </a:r>
            <a:endParaRPr lang="en-US" dirty="0"/>
          </a:p>
        </p:txBody>
      </p:sp>
      <p:graphicFrame>
        <p:nvGraphicFramePr>
          <p:cNvPr id="25602" name="Object 2"/>
          <p:cNvGraphicFramePr>
            <a:graphicFrameLocks noChangeAspect="1"/>
          </p:cNvGraphicFramePr>
          <p:nvPr>
            <p:extLst>
              <p:ext uri="{D42A27DB-BD31-4B8C-83A1-F6EECF244321}">
                <p14:modId xmlns:p14="http://schemas.microsoft.com/office/powerpoint/2010/main" val="3282524993"/>
              </p:ext>
            </p:extLst>
          </p:nvPr>
        </p:nvGraphicFramePr>
        <p:xfrm>
          <a:off x="2946400" y="1966358"/>
          <a:ext cx="3276600" cy="823912"/>
        </p:xfrm>
        <a:graphic>
          <a:graphicData uri="http://schemas.openxmlformats.org/presentationml/2006/ole">
            <mc:AlternateContent xmlns:mc="http://schemas.openxmlformats.org/markup-compatibility/2006">
              <mc:Choice xmlns:v="urn:schemas-microsoft-com:vml" Requires="v">
                <p:oleObj spid="_x0000_s25847" name="Equation" r:id="rId4" imgW="1714500" imgH="431800" progId="Equation.3">
                  <p:embed/>
                </p:oleObj>
              </mc:Choice>
              <mc:Fallback>
                <p:oleObj name="Equation" r:id="rId4" imgW="1714500" imgH="431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400" y="1966358"/>
                        <a:ext cx="3276600" cy="823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5" name="Text Box 1029"/>
          <p:cNvSpPr txBox="1">
            <a:spLocks noChangeArrowheads="1"/>
          </p:cNvSpPr>
          <p:nvPr/>
        </p:nvSpPr>
        <p:spPr bwMode="auto">
          <a:xfrm>
            <a:off x="2252663" y="1041400"/>
            <a:ext cx="4989512" cy="1038225"/>
          </a:xfrm>
          <a:prstGeom prst="rect">
            <a:avLst/>
          </a:prstGeom>
          <a:noFill/>
          <a:ln w="9525">
            <a:noFill/>
            <a:miter lim="800000"/>
            <a:headEnd/>
            <a:tailEnd/>
          </a:ln>
        </p:spPr>
        <p:txBody>
          <a:bodyPr wrap="none">
            <a:prstTxWarp prst="textNoShape">
              <a:avLst/>
            </a:prstTxWarp>
            <a:spAutoFit/>
          </a:bodyPr>
          <a:lstStyle/>
          <a:p>
            <a:pPr algn="ctr"/>
            <a:r>
              <a:rPr lang="en-US" i="1"/>
              <a:t>N = kg m s</a:t>
            </a:r>
            <a:r>
              <a:rPr lang="en-US" i="1" baseline="30000"/>
              <a:t>-2</a:t>
            </a:r>
            <a:r>
              <a:rPr lang="en-US"/>
              <a:t> (mks) versus </a:t>
            </a:r>
            <a:r>
              <a:rPr lang="en-US" i="1"/>
              <a:t>dyne = g cm s</a:t>
            </a:r>
            <a:r>
              <a:rPr lang="en-US" i="1" baseline="30000"/>
              <a:t>-2</a:t>
            </a:r>
            <a:r>
              <a:rPr lang="en-US"/>
              <a:t> (cgs)</a:t>
            </a:r>
          </a:p>
          <a:p>
            <a:pPr algn="ctr"/>
            <a:endParaRPr lang="en-US" sz="800"/>
          </a:p>
          <a:p>
            <a:pPr algn="ctr"/>
            <a:r>
              <a:rPr lang="en-US"/>
              <a:t>So </a:t>
            </a:r>
            <a:r>
              <a:rPr lang="en-US" i="1"/>
              <a:t>1 N = 10</a:t>
            </a:r>
            <a:r>
              <a:rPr lang="en-US" i="1" baseline="30000"/>
              <a:t>5</a:t>
            </a:r>
            <a:r>
              <a:rPr lang="en-US" i="1"/>
              <a:t> dyne</a:t>
            </a:r>
            <a:r>
              <a:rPr lang="en-US"/>
              <a:t>, and, in pressure units:</a:t>
            </a:r>
          </a:p>
          <a:p>
            <a:pPr algn="ctr"/>
            <a:r>
              <a:rPr lang="en-US" i="1"/>
              <a:t>1 N m</a:t>
            </a:r>
            <a:r>
              <a:rPr lang="en-US" i="1" baseline="30000"/>
              <a:t>-2</a:t>
            </a:r>
            <a:r>
              <a:rPr lang="en-US"/>
              <a:t> (Pa)</a:t>
            </a:r>
            <a:r>
              <a:rPr lang="en-US" i="1"/>
              <a:t> = 10 dyne cm</a:t>
            </a:r>
            <a:r>
              <a:rPr lang="en-US" i="1" baseline="30000"/>
              <a:t>-2</a:t>
            </a:r>
            <a:r>
              <a:rPr lang="en-US"/>
              <a:t> = </a:t>
            </a:r>
            <a:r>
              <a:rPr lang="en-US" i="1"/>
              <a:t>10</a:t>
            </a:r>
            <a:r>
              <a:rPr lang="en-US" i="1" baseline="30000"/>
              <a:t>-5</a:t>
            </a:r>
            <a:r>
              <a:rPr lang="en-US" i="1"/>
              <a:t> bar</a:t>
            </a:r>
            <a:endParaRPr lang="en-US" i="1" baseline="3000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6 at 1.2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02678"/>
          </a:xfrm>
          <a:prstGeom prst="rect">
            <a:avLst/>
          </a:prstGeom>
        </p:spPr>
      </p:pic>
    </p:spTree>
    <p:extLst>
      <p:ext uri="{BB962C8B-B14F-4D97-AF65-F5344CB8AC3E}">
        <p14:creationId xmlns:p14="http://schemas.microsoft.com/office/powerpoint/2010/main" val="80450267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6 at 1.46.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4" y="115926"/>
            <a:ext cx="8663424" cy="6552998"/>
          </a:xfrm>
          <a:prstGeom prst="rect">
            <a:avLst/>
          </a:prstGeom>
        </p:spPr>
      </p:pic>
    </p:spTree>
    <p:extLst>
      <p:ext uri="{BB962C8B-B14F-4D97-AF65-F5344CB8AC3E}">
        <p14:creationId xmlns:p14="http://schemas.microsoft.com/office/powerpoint/2010/main" val="125647280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6 at 1.25.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377988"/>
          </a:xfrm>
          <a:prstGeom prst="rect">
            <a:avLst/>
          </a:prstGeom>
        </p:spPr>
      </p:pic>
      <p:sp>
        <p:nvSpPr>
          <p:cNvPr id="6" name="Rectangle 5"/>
          <p:cNvSpPr/>
          <p:nvPr/>
        </p:nvSpPr>
        <p:spPr>
          <a:xfrm>
            <a:off x="6658054" y="1433660"/>
            <a:ext cx="2001265" cy="19628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3-06-11 at 11.37.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875" y="1190126"/>
            <a:ext cx="1541125" cy="1244212"/>
          </a:xfrm>
          <a:prstGeom prst="rect">
            <a:avLst/>
          </a:prstGeom>
        </p:spPr>
      </p:pic>
      <p:pic>
        <p:nvPicPr>
          <p:cNvPr id="4" name="Picture 3" descr="Screen Shot 2013-06-11 at 11.37.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430" y="2468574"/>
            <a:ext cx="1925134" cy="1312827"/>
          </a:xfrm>
          <a:prstGeom prst="rect">
            <a:avLst/>
          </a:prstGeom>
        </p:spPr>
      </p:pic>
      <p:pic>
        <p:nvPicPr>
          <p:cNvPr id="5" name="Picture 4" descr="Screen Shot 2013-06-11 at 11.37.5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930" y="1157975"/>
            <a:ext cx="1645271" cy="1629375"/>
          </a:xfrm>
          <a:prstGeom prst="rect">
            <a:avLst/>
          </a:prstGeom>
        </p:spPr>
      </p:pic>
    </p:spTree>
    <p:extLst>
      <p:ext uri="{BB962C8B-B14F-4D97-AF65-F5344CB8AC3E}">
        <p14:creationId xmlns:p14="http://schemas.microsoft.com/office/powerpoint/2010/main" val="162545018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3"/>
          <p:cNvSpPr>
            <a:spLocks noGrp="1"/>
          </p:cNvSpPr>
          <p:nvPr>
            <p:ph type="title"/>
          </p:nvPr>
        </p:nvSpPr>
        <p:spPr>
          <a:xfrm>
            <a:off x="1412213" y="0"/>
            <a:ext cx="7572375" cy="992188"/>
          </a:xfrm>
        </p:spPr>
        <p:txBody>
          <a:bodyPr/>
          <a:lstStyle/>
          <a:p>
            <a:r>
              <a:rPr lang="en-US" sz="2800" dirty="0">
                <a:solidFill>
                  <a:srgbClr val="FFFFFF"/>
                </a:solidFill>
                <a:latin typeface="Calibri" charset="0"/>
                <a:ea typeface="ＭＳ Ｐゴシック" charset="0"/>
              </a:rPr>
              <a:t>Direct-magnetically-</a:t>
            </a:r>
            <a:r>
              <a:rPr lang="en-US" sz="2800">
                <a:solidFill>
                  <a:srgbClr val="FFFFFF"/>
                </a:solidFill>
                <a:latin typeface="Calibri" charset="0"/>
                <a:ea typeface="ＭＳ Ｐゴシック" charset="0"/>
              </a:rPr>
              <a:t>driven </a:t>
            </a:r>
            <a:r>
              <a:rPr lang="en-US" sz="2800" smtClean="0">
                <a:solidFill>
                  <a:srgbClr val="FFFFFF"/>
                </a:solidFill>
                <a:latin typeface="Calibri" charset="0"/>
                <a:ea typeface="ＭＳ Ｐゴシック" charset="0"/>
              </a:rPr>
              <a:t>targets give</a:t>
            </a:r>
            <a:br>
              <a:rPr lang="en-US" sz="2800" smtClean="0">
                <a:solidFill>
                  <a:srgbClr val="FFFFFF"/>
                </a:solidFill>
                <a:latin typeface="Calibri" charset="0"/>
                <a:ea typeface="ＭＳ Ｐゴシック" charset="0"/>
              </a:rPr>
            </a:br>
            <a:r>
              <a:rPr lang="en-US" sz="2800" smtClean="0">
                <a:solidFill>
                  <a:srgbClr val="FFFFFF"/>
                </a:solidFill>
                <a:latin typeface="Calibri" charset="0"/>
                <a:ea typeface="ＭＳ Ｐゴシック" charset="0"/>
              </a:rPr>
              <a:t>high </a:t>
            </a:r>
            <a:r>
              <a:rPr lang="en-US" sz="2800">
                <a:solidFill>
                  <a:srgbClr val="FFFFFF"/>
                </a:solidFill>
                <a:latin typeface="Calibri" charset="0"/>
                <a:ea typeface="ＭＳ Ｐゴシック" charset="0"/>
              </a:rPr>
              <a:t>yields </a:t>
            </a:r>
            <a:r>
              <a:rPr lang="en-US" sz="2800" smtClean="0">
                <a:solidFill>
                  <a:srgbClr val="FFFFFF"/>
                </a:solidFill>
                <a:latin typeface="Calibri" charset="0"/>
                <a:ea typeface="ＭＳ Ｐゴシック" charset="0"/>
              </a:rPr>
              <a:t>(&gt;1 GJ) at 60 MA in simulations</a:t>
            </a:r>
            <a:endParaRPr lang="en-US" sz="2800" dirty="0">
              <a:solidFill>
                <a:srgbClr val="FFFFFF"/>
              </a:solidFill>
              <a:latin typeface="Calibri" charset="0"/>
              <a:ea typeface="ＭＳ Ｐゴシック" charset="0"/>
            </a:endParaRPr>
          </a:p>
        </p:txBody>
      </p:sp>
      <p:pic>
        <p:nvPicPr>
          <p:cNvPr id="28676" name="Picture 6"/>
          <p:cNvPicPr>
            <a:picLocks noChangeAspect="1"/>
          </p:cNvPicPr>
          <p:nvPr/>
        </p:nvPicPr>
        <p:blipFill>
          <a:blip r:embed="rId2">
            <a:extLst>
              <a:ext uri="{28A0092B-C50C-407E-A947-70E740481C1C}">
                <a14:useLocalDpi xmlns:a14="http://schemas.microsoft.com/office/drawing/2010/main" val="0"/>
              </a:ext>
            </a:extLst>
          </a:blip>
          <a:srcRect b="4324"/>
          <a:stretch>
            <a:fillRect/>
          </a:stretch>
        </p:blipFill>
        <p:spPr bwMode="auto">
          <a:xfrm>
            <a:off x="4403002" y="1163638"/>
            <a:ext cx="47117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7"/>
          <p:cNvSpPr txBox="1">
            <a:spLocks noChangeArrowheads="1"/>
          </p:cNvSpPr>
          <p:nvPr/>
        </p:nvSpPr>
        <p:spPr bwMode="auto">
          <a:xfrm>
            <a:off x="6419850" y="1196975"/>
            <a:ext cx="1524000" cy="369888"/>
          </a:xfrm>
          <a:prstGeom prst="rect">
            <a:avLst/>
          </a:prstGeom>
          <a:solidFill>
            <a:srgbClr val="FFFF00"/>
          </a:solidFill>
          <a:ln w="9525">
            <a:solidFill>
              <a:srgbClr val="000000"/>
            </a:solidFill>
            <a:miter lim="800000"/>
            <a:headEnd/>
            <a:tailEnd/>
          </a:ln>
          <a:effectLst>
            <a:outerShdw blurRad="50800" dist="38100" dir="2700000">
              <a:srgbClr val="000000">
                <a:alpha val="43000"/>
              </a:srgbClr>
            </a:outerShdw>
          </a:effectLst>
        </p:spPr>
        <p:txBody>
          <a:bodyPr wrap="non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r>
              <a:rPr lang="en-US">
                <a:latin typeface="Calibri" charset="0"/>
                <a:cs typeface="Calibri" charset="0"/>
              </a:rPr>
              <a:t>Yield and Gain</a:t>
            </a:r>
          </a:p>
        </p:txBody>
      </p:sp>
      <p:sp>
        <p:nvSpPr>
          <p:cNvPr id="27" name="TextBox 7"/>
          <p:cNvSpPr txBox="1">
            <a:spLocks noChangeArrowheads="1"/>
          </p:cNvSpPr>
          <p:nvPr/>
        </p:nvSpPr>
        <p:spPr bwMode="auto">
          <a:xfrm>
            <a:off x="731838" y="1196975"/>
            <a:ext cx="3675062" cy="369888"/>
          </a:xfrm>
          <a:prstGeom prst="rect">
            <a:avLst/>
          </a:prstGeom>
          <a:solidFill>
            <a:srgbClr val="FFFF00"/>
          </a:solidFill>
          <a:ln w="9525">
            <a:solidFill>
              <a:srgbClr val="000000"/>
            </a:solidFill>
            <a:miter lim="800000"/>
            <a:headEnd/>
            <a:tailEnd/>
          </a:ln>
          <a:effectLst>
            <a:outerShdw blurRad="50800" dist="38100" dir="2700000">
              <a:srgbClr val="000000">
                <a:alpha val="43000"/>
              </a:srgbClr>
            </a:outerShdw>
          </a:effectLst>
        </p:spPr>
        <p:txBody>
          <a:bodyPr wrap="non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r>
              <a:rPr lang="en-US">
                <a:latin typeface="Calibri" charset="0"/>
                <a:cs typeface="Calibri" charset="0"/>
              </a:rPr>
              <a:t>Magnetized Cryogenic Levitated Shell</a:t>
            </a:r>
          </a:p>
        </p:txBody>
      </p:sp>
      <p:sp>
        <p:nvSpPr>
          <p:cNvPr id="28" name="Content Placeholder 40"/>
          <p:cNvSpPr txBox="1">
            <a:spLocks/>
          </p:cNvSpPr>
          <p:nvPr/>
        </p:nvSpPr>
        <p:spPr bwMode="auto">
          <a:xfrm>
            <a:off x="61913" y="4705289"/>
            <a:ext cx="5083175" cy="1181100"/>
          </a:xfrm>
          <a:prstGeom prst="rect">
            <a:avLst/>
          </a:prstGeom>
          <a:noFill/>
          <a:ln w="9525">
            <a:noFill/>
            <a:miter lim="800000"/>
            <a:headEnd/>
            <a:tailEnd/>
          </a:ln>
        </p:spPr>
        <p:txBody>
          <a:bodyPr/>
          <a:lstStyle>
            <a:lvl1pPr marL="342900" indent="-342900">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defTabSz="914400" eaLnBrk="0" hangingPunct="0">
              <a:spcAft>
                <a:spcPts val="200"/>
              </a:spcAft>
              <a:buClr>
                <a:srgbClr val="C40704"/>
              </a:buClr>
              <a:buFont typeface="Wingdings" charset="0"/>
              <a:buChar char="§"/>
            </a:pPr>
            <a:r>
              <a:rPr lang="en-US">
                <a:latin typeface="Calibri" charset="0"/>
                <a:cs typeface="Calibri" charset="0"/>
              </a:rPr>
              <a:t>Reduce difficulty of ignition and high yield </a:t>
            </a:r>
          </a:p>
          <a:p>
            <a:pPr lvl="1" defTabSz="914400" eaLnBrk="0" hangingPunct="0">
              <a:spcAft>
                <a:spcPts val="200"/>
              </a:spcAft>
              <a:buClr>
                <a:srgbClr val="3C71B5"/>
              </a:buClr>
              <a:buFont typeface="Wingdings" charset="0"/>
              <a:buChar char="§"/>
            </a:pPr>
            <a:r>
              <a:rPr lang="en-US">
                <a:latin typeface="Calibri" charset="0"/>
                <a:cs typeface="Calibri" charset="0"/>
              </a:rPr>
              <a:t>Large energies to target (&gt; 1 MJ)</a:t>
            </a:r>
          </a:p>
          <a:p>
            <a:pPr lvl="1" defTabSz="914400" eaLnBrk="0" hangingPunct="0">
              <a:spcAft>
                <a:spcPts val="200"/>
              </a:spcAft>
              <a:buClr>
                <a:srgbClr val="3C71B5"/>
              </a:buClr>
              <a:buFont typeface="Wingdings" charset="0"/>
              <a:buChar char="§"/>
            </a:pPr>
            <a:r>
              <a:rPr lang="en-US">
                <a:latin typeface="Calibri" charset="0"/>
                <a:cs typeface="Calibri" charset="0"/>
              </a:rPr>
              <a:t>Magnetized fuel</a:t>
            </a:r>
          </a:p>
          <a:p>
            <a:pPr lvl="1" defTabSz="914400" eaLnBrk="0" hangingPunct="0">
              <a:spcAft>
                <a:spcPts val="200"/>
              </a:spcAft>
              <a:buClr>
                <a:srgbClr val="3C71B5"/>
              </a:buClr>
              <a:buFont typeface="Wingdings" charset="0"/>
              <a:buChar char="§"/>
            </a:pPr>
            <a:r>
              <a:rPr lang="en-US">
                <a:latin typeface="Calibri" charset="0"/>
                <a:cs typeface="Calibri" charset="0"/>
              </a:rPr>
              <a:t>Pre-heated fuel</a:t>
            </a:r>
          </a:p>
        </p:txBody>
      </p:sp>
      <p:sp>
        <p:nvSpPr>
          <p:cNvPr id="28684" name="Rectangle 19"/>
          <p:cNvSpPr>
            <a:spLocks noChangeArrowheads="1"/>
          </p:cNvSpPr>
          <p:nvPr/>
        </p:nvSpPr>
        <p:spPr bwMode="auto">
          <a:xfrm>
            <a:off x="4614863" y="5106988"/>
            <a:ext cx="4451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Calibri" charset="0"/>
                <a:cs typeface="Calibri" charset="0"/>
              </a:rPr>
              <a:t>S. A. Slutz </a:t>
            </a:r>
            <a:r>
              <a:rPr lang="en-US" sz="1200" i="1">
                <a:solidFill>
                  <a:srgbClr val="000000"/>
                </a:solidFill>
                <a:latin typeface="Calibri" charset="0"/>
                <a:cs typeface="Calibri" charset="0"/>
              </a:rPr>
              <a:t>et al</a:t>
            </a:r>
            <a:r>
              <a:rPr lang="en-US" sz="1200">
                <a:solidFill>
                  <a:srgbClr val="000000"/>
                </a:solidFill>
                <a:latin typeface="Calibri" charset="0"/>
                <a:cs typeface="Calibri" charset="0"/>
              </a:rPr>
              <a:t>.,</a:t>
            </a:r>
            <a:r>
              <a:rPr lang="en-US" sz="1200" i="1">
                <a:latin typeface="Calibri" charset="0"/>
                <a:cs typeface="Calibri" charset="0"/>
              </a:rPr>
              <a:t> Phys. Plasmas</a:t>
            </a:r>
            <a:r>
              <a:rPr lang="en-US" sz="1200">
                <a:latin typeface="Calibri" charset="0"/>
                <a:cs typeface="Calibri" charset="0"/>
              </a:rPr>
              <a:t>, 17</a:t>
            </a:r>
            <a:r>
              <a:rPr lang="en-US" sz="1200">
                <a:solidFill>
                  <a:srgbClr val="000000"/>
                </a:solidFill>
                <a:latin typeface="Calibri" charset="0"/>
                <a:cs typeface="Calibri" charset="0"/>
              </a:rPr>
              <a:t>, 056303 (2010).</a:t>
            </a:r>
          </a:p>
          <a:p>
            <a:pPr algn="r"/>
            <a:r>
              <a:rPr lang="en-US" sz="1200">
                <a:solidFill>
                  <a:srgbClr val="000000"/>
                </a:solidFill>
                <a:latin typeface="Calibri" charset="0"/>
                <a:cs typeface="Calibri" charset="0"/>
              </a:rPr>
              <a:t>S. A. Slutz, R. A. Vesey, </a:t>
            </a:r>
            <a:r>
              <a:rPr lang="en-US" sz="1200" i="1" smtClean="0">
                <a:solidFill>
                  <a:srgbClr val="000000"/>
                </a:solidFill>
                <a:latin typeface="Calibri" charset="0"/>
                <a:cs typeface="Calibri" charset="0"/>
              </a:rPr>
              <a:t>Phys</a:t>
            </a:r>
            <a:r>
              <a:rPr lang="en-US" sz="1200" i="1">
                <a:solidFill>
                  <a:srgbClr val="000000"/>
                </a:solidFill>
                <a:latin typeface="Calibri" charset="0"/>
                <a:cs typeface="Calibri" charset="0"/>
              </a:rPr>
              <a:t>. Rev. Lett.</a:t>
            </a:r>
            <a:r>
              <a:rPr lang="en-US" sz="1200">
                <a:solidFill>
                  <a:srgbClr val="000000"/>
                </a:solidFill>
                <a:latin typeface="Calibri" charset="0"/>
                <a:cs typeface="Calibri" charset="0"/>
              </a:rPr>
              <a:t> </a:t>
            </a:r>
            <a:r>
              <a:rPr lang="en-US" sz="1200" smtClean="0">
                <a:solidFill>
                  <a:srgbClr val="000000"/>
                </a:solidFill>
                <a:latin typeface="Calibri" charset="0"/>
                <a:cs typeface="Calibri" charset="0"/>
              </a:rPr>
              <a:t>108, 025003 (2012)</a:t>
            </a:r>
            <a:endParaRPr lang="en-US" sz="1200">
              <a:solidFill>
                <a:srgbClr val="000000"/>
              </a:solidFill>
              <a:latin typeface="Calibri" charset="0"/>
              <a:cs typeface="Calibri" charset="0"/>
            </a:endParaRPr>
          </a:p>
        </p:txBody>
      </p:sp>
      <p:grpSp>
        <p:nvGrpSpPr>
          <p:cNvPr id="5" name="Group 4"/>
          <p:cNvGrpSpPr/>
          <p:nvPr/>
        </p:nvGrpSpPr>
        <p:grpSpPr>
          <a:xfrm>
            <a:off x="229109" y="1604866"/>
            <a:ext cx="3349625" cy="2800447"/>
            <a:chOff x="885043" y="1604866"/>
            <a:chExt cx="3349625" cy="2800447"/>
          </a:xfrm>
        </p:grpSpPr>
        <p:grpSp>
          <p:nvGrpSpPr>
            <p:cNvPr id="28674" name="Group 30"/>
            <p:cNvGrpSpPr>
              <a:grpSpLocks noChangeAspect="1"/>
            </p:cNvGrpSpPr>
            <p:nvPr/>
          </p:nvGrpSpPr>
          <p:grpSpPr bwMode="auto">
            <a:xfrm>
              <a:off x="2320143" y="1908175"/>
              <a:ext cx="1573213" cy="2127250"/>
              <a:chOff x="0" y="1447800"/>
              <a:chExt cx="3276600" cy="4431134"/>
            </a:xfrm>
          </p:grpSpPr>
          <p:pic>
            <p:nvPicPr>
              <p:cNvPr id="28691" name="Picture 4" descr="mag liner_ asm-t0"/>
              <p:cNvPicPr>
                <a:picLocks noChangeAspect="1" noChangeArrowheads="1"/>
              </p:cNvPicPr>
              <p:nvPr/>
            </p:nvPicPr>
            <p:blipFill>
              <a:blip r:embed="rId3">
                <a:extLst>
                  <a:ext uri="{28A0092B-C50C-407E-A947-70E740481C1C}">
                    <a14:useLocalDpi xmlns:a14="http://schemas.microsoft.com/office/drawing/2010/main" val="0"/>
                  </a:ext>
                </a:extLst>
              </a:blip>
              <a:srcRect l="24435" t="14977" r="32825"/>
              <a:stretch>
                <a:fillRect/>
              </a:stretch>
            </p:blipFill>
            <p:spPr bwMode="auto">
              <a:xfrm>
                <a:off x="0" y="1447800"/>
                <a:ext cx="3276600" cy="4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arallelogram 18"/>
              <p:cNvSpPr>
                <a:spLocks noChangeAspect="1"/>
              </p:cNvSpPr>
              <p:nvPr/>
            </p:nvSpPr>
            <p:spPr>
              <a:xfrm rot="21336756">
                <a:off x="1861480" y="2340640"/>
                <a:ext cx="1038196" cy="2883544"/>
              </a:xfrm>
              <a:prstGeom prst="parallelogram">
                <a:avLst>
                  <a:gd name="adj" fmla="val 53323"/>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Parallelogram 22"/>
              <p:cNvSpPr>
                <a:spLocks noChangeAspect="1"/>
              </p:cNvSpPr>
              <p:nvPr/>
            </p:nvSpPr>
            <p:spPr>
              <a:xfrm rot="21336756">
                <a:off x="449664" y="2446459"/>
                <a:ext cx="1038196" cy="2883544"/>
              </a:xfrm>
              <a:prstGeom prst="parallelogram">
                <a:avLst>
                  <a:gd name="adj" fmla="val 53323"/>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8677" name="TextBox 11"/>
            <p:cNvSpPr txBox="1">
              <a:spLocks noChangeArrowheads="1"/>
            </p:cNvSpPr>
            <p:nvPr/>
          </p:nvSpPr>
          <p:spPr bwMode="auto">
            <a:xfrm>
              <a:off x="885043" y="4010025"/>
              <a:ext cx="196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r>
                <a:rPr lang="en-US">
                  <a:latin typeface="Calibri" charset="0"/>
                  <a:cs typeface="Calibri" charset="0"/>
                </a:rPr>
                <a:t>Aluminum liner</a:t>
              </a:r>
            </a:p>
          </p:txBody>
        </p:sp>
        <p:sp>
          <p:nvSpPr>
            <p:cNvPr id="28678" name="TextBox 12"/>
            <p:cNvSpPr txBox="1">
              <a:spLocks noChangeArrowheads="1"/>
            </p:cNvSpPr>
            <p:nvPr/>
          </p:nvSpPr>
          <p:spPr bwMode="auto">
            <a:xfrm>
              <a:off x="3291693" y="4035425"/>
              <a:ext cx="92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r>
                <a:rPr lang="en-US">
                  <a:latin typeface="Calibri" charset="0"/>
                  <a:cs typeface="Calibri" charset="0"/>
                </a:rPr>
                <a:t>DT shell</a:t>
              </a:r>
            </a:p>
          </p:txBody>
        </p:sp>
        <p:cxnSp>
          <p:nvCxnSpPr>
            <p:cNvPr id="21" name="Straight Arrow Connector 20"/>
            <p:cNvCxnSpPr/>
            <p:nvPr/>
          </p:nvCxnSpPr>
          <p:spPr>
            <a:xfrm rot="5400000" flipH="1" flipV="1">
              <a:off x="2427299" y="3948907"/>
              <a:ext cx="250825"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flipV="1">
              <a:off x="3240099" y="3948907"/>
              <a:ext cx="250825"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687" name="Line 26"/>
            <p:cNvSpPr>
              <a:spLocks noChangeShapeType="1"/>
            </p:cNvSpPr>
            <p:nvPr/>
          </p:nvSpPr>
          <p:spPr bwMode="auto">
            <a:xfrm flipV="1">
              <a:off x="3758418" y="2500313"/>
              <a:ext cx="173038" cy="1309687"/>
            </a:xfrm>
            <a:prstGeom prst="line">
              <a:avLst/>
            </a:prstGeom>
            <a:noFill/>
            <a:ln w="12700">
              <a:solidFill>
                <a:srgbClr val="000000"/>
              </a:solidFill>
              <a:round/>
              <a:headEnd/>
              <a:tailEnd type="arrow" w="lg"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8688" name="Text Box 27"/>
            <p:cNvSpPr txBox="1">
              <a:spLocks noChangeArrowheads="1"/>
            </p:cNvSpPr>
            <p:nvPr/>
          </p:nvSpPr>
          <p:spPr bwMode="auto">
            <a:xfrm rot="16637214">
              <a:off x="3317093" y="2778125"/>
              <a:ext cx="146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r>
                <a:rPr lang="en-US"/>
                <a:t>current</a:t>
              </a:r>
            </a:p>
          </p:txBody>
        </p:sp>
        <p:sp>
          <p:nvSpPr>
            <p:cNvPr id="28690" name="Text Box 20"/>
            <p:cNvSpPr txBox="1">
              <a:spLocks noChangeArrowheads="1"/>
            </p:cNvSpPr>
            <p:nvPr/>
          </p:nvSpPr>
          <p:spPr bwMode="auto">
            <a:xfrm>
              <a:off x="2024868" y="2735263"/>
              <a:ext cx="59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r>
                <a:rPr lang="en-US" sz="2000"/>
                <a:t>B</a:t>
              </a:r>
              <a:r>
                <a:rPr lang="en-US" sz="2000" baseline="-25000">
                  <a:latin typeface="Symbol" charset="0"/>
                  <a:cs typeface="Symbol" charset="0"/>
                </a:rPr>
                <a:t>q</a:t>
              </a:r>
              <a:endParaRPr lang="en-US" sz="2000">
                <a:latin typeface="Symbol" charset="0"/>
                <a:cs typeface="Symbol" charset="0"/>
              </a:endParaRPr>
            </a:p>
          </p:txBody>
        </p:sp>
        <p:sp>
          <p:nvSpPr>
            <p:cNvPr id="28686" name="Text Box 20"/>
            <p:cNvSpPr txBox="1">
              <a:spLocks noChangeArrowheads="1"/>
            </p:cNvSpPr>
            <p:nvPr/>
          </p:nvSpPr>
          <p:spPr bwMode="auto">
            <a:xfrm>
              <a:off x="2953968" y="1604866"/>
              <a:ext cx="59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r>
                <a:rPr lang="en-US" sz="2000"/>
                <a:t>B</a:t>
              </a:r>
              <a:r>
                <a:rPr lang="en-US" sz="2000" baseline="-25000"/>
                <a:t>z</a:t>
              </a:r>
              <a:endParaRPr lang="en-US" sz="2000"/>
            </a:p>
          </p:txBody>
        </p:sp>
      </p:grpSp>
    </p:spTree>
    <p:extLst>
      <p:ext uri="{BB962C8B-B14F-4D97-AF65-F5344CB8AC3E}">
        <p14:creationId xmlns:p14="http://schemas.microsoft.com/office/powerpoint/2010/main" val="424195762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6 at 12.5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451"/>
            <a:ext cx="8921900" cy="6161998"/>
          </a:xfrm>
          <a:prstGeom prst="rect">
            <a:avLst/>
          </a:prstGeom>
        </p:spPr>
      </p:pic>
    </p:spTree>
    <p:extLst>
      <p:ext uri="{BB962C8B-B14F-4D97-AF65-F5344CB8AC3E}">
        <p14:creationId xmlns:p14="http://schemas.microsoft.com/office/powerpoint/2010/main" val="217448702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06 at 1.25.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9144000" cy="6664918"/>
          </a:xfrm>
          <a:prstGeom prst="rect">
            <a:avLst/>
          </a:prstGeom>
        </p:spPr>
      </p:pic>
    </p:spTree>
    <p:extLst>
      <p:ext uri="{BB962C8B-B14F-4D97-AF65-F5344CB8AC3E}">
        <p14:creationId xmlns:p14="http://schemas.microsoft.com/office/powerpoint/2010/main" val="69563122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Title 1"/>
          <p:cNvSpPr>
            <a:spLocks noGrp="1"/>
          </p:cNvSpPr>
          <p:nvPr>
            <p:ph type="title"/>
          </p:nvPr>
        </p:nvSpPr>
        <p:spPr>
          <a:xfrm>
            <a:off x="1256943" y="0"/>
            <a:ext cx="7548562" cy="992188"/>
          </a:xfrm>
        </p:spPr>
        <p:txBody>
          <a:bodyPr/>
          <a:lstStyle/>
          <a:p>
            <a:r>
              <a:rPr lang="en-US" sz="2800" dirty="0">
                <a:solidFill>
                  <a:schemeClr val="bg1"/>
                </a:solidFill>
                <a:latin typeface="Calibri" charset="0"/>
                <a:ea typeface="ＭＳ Ｐゴシック" charset="0"/>
                <a:cs typeface="ＭＳ Ｐゴシック" charset="0"/>
              </a:rPr>
              <a:t>Large yields and low rep-rate may </a:t>
            </a:r>
            <a:r>
              <a:rPr lang="en-US" sz="2800">
                <a:solidFill>
                  <a:schemeClr val="bg1"/>
                </a:solidFill>
                <a:latin typeface="Calibri" charset="0"/>
                <a:ea typeface="ＭＳ Ｐゴシック" charset="0"/>
                <a:cs typeface="ＭＳ Ｐゴシック" charset="0"/>
              </a:rPr>
              <a:t>be </a:t>
            </a:r>
            <a:r>
              <a:rPr lang="en-US" sz="2800" smtClean="0">
                <a:solidFill>
                  <a:schemeClr val="bg1"/>
                </a:solidFill>
                <a:latin typeface="Calibri" charset="0"/>
                <a:ea typeface="ＭＳ Ｐゴシック" charset="0"/>
                <a:cs typeface="ＭＳ Ｐゴシック" charset="0"/>
              </a:rPr>
              <a:t>an</a:t>
            </a:r>
            <a:br>
              <a:rPr lang="en-US" sz="2800" smtClean="0">
                <a:solidFill>
                  <a:schemeClr val="bg1"/>
                </a:solidFill>
                <a:latin typeface="Calibri" charset="0"/>
                <a:ea typeface="ＭＳ Ｐゴシック" charset="0"/>
                <a:cs typeface="ＭＳ Ｐゴシック" charset="0"/>
              </a:rPr>
            </a:br>
            <a:r>
              <a:rPr lang="en-US" sz="2800" smtClean="0">
                <a:solidFill>
                  <a:schemeClr val="bg1"/>
                </a:solidFill>
                <a:latin typeface="Calibri" charset="0"/>
                <a:ea typeface="ＭＳ Ｐゴシック" charset="0"/>
                <a:cs typeface="ＭＳ Ｐゴシック" charset="0"/>
              </a:rPr>
              <a:t>attractive </a:t>
            </a:r>
            <a:r>
              <a:rPr lang="en-US" sz="2800" dirty="0">
                <a:solidFill>
                  <a:schemeClr val="bg1"/>
                </a:solidFill>
                <a:latin typeface="Calibri" charset="0"/>
                <a:ea typeface="ＭＳ Ｐゴシック" charset="0"/>
                <a:cs typeface="ＭＳ Ｐゴシック" charset="0"/>
              </a:rPr>
              <a:t>path for Inertial Fusion Energy</a:t>
            </a:r>
          </a:p>
        </p:txBody>
      </p:sp>
      <p:sp>
        <p:nvSpPr>
          <p:cNvPr id="32777" name="Content Placeholder 2"/>
          <p:cNvSpPr>
            <a:spLocks noGrp="1"/>
          </p:cNvSpPr>
          <p:nvPr>
            <p:ph idx="1"/>
          </p:nvPr>
        </p:nvSpPr>
        <p:spPr>
          <a:xfrm>
            <a:off x="271463" y="1755775"/>
            <a:ext cx="8686800" cy="2987675"/>
          </a:xfrm>
        </p:spPr>
        <p:txBody>
          <a:bodyPr/>
          <a:lstStyle/>
          <a:p>
            <a:r>
              <a:rPr lang="en-US" sz="2000" dirty="0">
                <a:latin typeface="Calibri" charset="0"/>
                <a:ea typeface="ＭＳ Ｐゴシック" charset="0"/>
              </a:rPr>
              <a:t>Compact, efficient, low cost, long-lifetime, repetitive driver</a:t>
            </a:r>
          </a:p>
          <a:p>
            <a:r>
              <a:rPr lang="en-US" sz="2000" dirty="0">
                <a:latin typeface="Calibri" charset="0"/>
                <a:ea typeface="ＭＳ Ｐゴシック" charset="0"/>
              </a:rPr>
              <a:t>Advanced, efficient, low cost, robust targets, that are simple to fabricate</a:t>
            </a:r>
          </a:p>
          <a:p>
            <a:r>
              <a:rPr lang="en-US" sz="2000" dirty="0">
                <a:latin typeface="Calibri" charset="0"/>
                <a:ea typeface="ＭＳ Ｐゴシック" charset="0"/>
              </a:rPr>
              <a:t>Large stored energies, efficient coupling</a:t>
            </a:r>
          </a:p>
          <a:p>
            <a:r>
              <a:rPr lang="en-US" sz="2000" dirty="0">
                <a:latin typeface="Calibri" charset="0"/>
                <a:ea typeface="ＭＳ Ｐゴシック" charset="0"/>
              </a:rPr>
              <a:t>              Very large absorbed target energies</a:t>
            </a:r>
          </a:p>
          <a:p>
            <a:r>
              <a:rPr lang="en-US" sz="2000" dirty="0">
                <a:latin typeface="Calibri" charset="0"/>
                <a:ea typeface="ＭＳ Ｐゴシック" charset="0"/>
              </a:rPr>
              <a:t>              Very large fusion yields</a:t>
            </a:r>
          </a:p>
          <a:p>
            <a:r>
              <a:rPr lang="en-US" sz="2000" dirty="0">
                <a:latin typeface="Calibri" charset="0"/>
                <a:ea typeface="ＭＳ Ｐゴシック" charset="0"/>
              </a:rPr>
              <a:t>              Allows low rep-rate</a:t>
            </a:r>
          </a:p>
          <a:p>
            <a:r>
              <a:rPr lang="en-US" sz="2000" dirty="0">
                <a:latin typeface="Calibri" charset="0"/>
                <a:ea typeface="ＭＳ Ｐゴシック" charset="0"/>
              </a:rPr>
              <a:t>              RTL coupling is feasible, engineering development required</a:t>
            </a:r>
          </a:p>
          <a:p>
            <a:r>
              <a:rPr lang="en-US" sz="2000" dirty="0">
                <a:latin typeface="Calibri" charset="0"/>
                <a:ea typeface="ＭＳ Ｐゴシック" charset="0"/>
              </a:rPr>
              <a:t>              RTL allows thick-liquid-wall (TLW) and vaporizing blanket</a:t>
            </a:r>
          </a:p>
          <a:p>
            <a:r>
              <a:rPr lang="en-US" sz="2000" dirty="0">
                <a:latin typeface="Calibri" charset="0"/>
                <a:ea typeface="ＭＳ Ｐゴシック" charset="0"/>
              </a:rPr>
              <a:t>              TLW provides long lifetime chamber</a:t>
            </a:r>
          </a:p>
        </p:txBody>
      </p:sp>
      <p:graphicFrame>
        <p:nvGraphicFramePr>
          <p:cNvPr id="32770" name="Content Placeholder 9"/>
          <p:cNvGraphicFramePr>
            <a:graphicFrameLocks noChangeAspect="1"/>
          </p:cNvGraphicFramePr>
          <p:nvPr/>
        </p:nvGraphicFramePr>
        <p:xfrm>
          <a:off x="720725" y="2936875"/>
          <a:ext cx="609600" cy="277813"/>
        </p:xfrm>
        <a:graphic>
          <a:graphicData uri="http://schemas.openxmlformats.org/presentationml/2006/ole">
            <mc:AlternateContent xmlns:mc="http://schemas.openxmlformats.org/markup-compatibility/2006">
              <mc:Choice xmlns:v="urn:schemas-microsoft-com:vml" Requires="v">
                <p:oleObj spid="_x0000_s158542" name="Equation" r:id="rId4" imgW="279400" imgH="127000" progId="Equation.3">
                  <p:embed/>
                </p:oleObj>
              </mc:Choice>
              <mc:Fallback>
                <p:oleObj name="Equation" r:id="rId4" imgW="279400" imgH="12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2936875"/>
                        <a:ext cx="609600"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1" name="Object 3"/>
          <p:cNvGraphicFramePr>
            <a:graphicFrameLocks noChangeAspect="1"/>
          </p:cNvGraphicFramePr>
          <p:nvPr/>
        </p:nvGraphicFramePr>
        <p:xfrm>
          <a:off x="720725" y="3297238"/>
          <a:ext cx="609600" cy="276225"/>
        </p:xfrm>
        <a:graphic>
          <a:graphicData uri="http://schemas.openxmlformats.org/presentationml/2006/ole">
            <mc:AlternateContent xmlns:mc="http://schemas.openxmlformats.org/markup-compatibility/2006">
              <mc:Choice xmlns:v="urn:schemas-microsoft-com:vml" Requires="v">
                <p:oleObj spid="_x0000_s158543" name="Equation" r:id="rId6" imgW="279400" imgH="127000" progId="Equation.3">
                  <p:embed/>
                </p:oleObj>
              </mc:Choice>
              <mc:Fallback>
                <p:oleObj name="Equation" r:id="rId6" imgW="279400" imgH="127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725" y="3297238"/>
                        <a:ext cx="6096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2" name="Object 4"/>
          <p:cNvGraphicFramePr>
            <a:graphicFrameLocks noChangeAspect="1"/>
          </p:cNvGraphicFramePr>
          <p:nvPr/>
        </p:nvGraphicFramePr>
        <p:xfrm>
          <a:off x="720725" y="3668713"/>
          <a:ext cx="609600" cy="276225"/>
        </p:xfrm>
        <a:graphic>
          <a:graphicData uri="http://schemas.openxmlformats.org/presentationml/2006/ole">
            <mc:AlternateContent xmlns:mc="http://schemas.openxmlformats.org/markup-compatibility/2006">
              <mc:Choice xmlns:v="urn:schemas-microsoft-com:vml" Requires="v">
                <p:oleObj spid="_x0000_s158544" name="Equation" r:id="rId8" imgW="279400" imgH="127000" progId="Equation.3">
                  <p:embed/>
                </p:oleObj>
              </mc:Choice>
              <mc:Fallback>
                <p:oleObj name="Equation" r:id="rId8" imgW="279400" imgH="127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725" y="3668713"/>
                        <a:ext cx="6096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3" name="Object 5"/>
          <p:cNvGraphicFramePr>
            <a:graphicFrameLocks noChangeAspect="1"/>
          </p:cNvGraphicFramePr>
          <p:nvPr/>
        </p:nvGraphicFramePr>
        <p:xfrm>
          <a:off x="720725" y="4038600"/>
          <a:ext cx="609600" cy="276225"/>
        </p:xfrm>
        <a:graphic>
          <a:graphicData uri="http://schemas.openxmlformats.org/presentationml/2006/ole">
            <mc:AlternateContent xmlns:mc="http://schemas.openxmlformats.org/markup-compatibility/2006">
              <mc:Choice xmlns:v="urn:schemas-microsoft-com:vml" Requires="v">
                <p:oleObj spid="_x0000_s158545" name="Equation" r:id="rId10" imgW="279400" imgH="127000" progId="Equation.3">
                  <p:embed/>
                </p:oleObj>
              </mc:Choice>
              <mc:Fallback>
                <p:oleObj name="Equation" r:id="rId10" imgW="279400" imgH="127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725" y="4038600"/>
                        <a:ext cx="6096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774" name="Object 6"/>
          <p:cNvGraphicFramePr>
            <a:graphicFrameLocks noChangeAspect="1"/>
          </p:cNvGraphicFramePr>
          <p:nvPr/>
        </p:nvGraphicFramePr>
        <p:xfrm>
          <a:off x="720725" y="4406900"/>
          <a:ext cx="609600" cy="276225"/>
        </p:xfrm>
        <a:graphic>
          <a:graphicData uri="http://schemas.openxmlformats.org/presentationml/2006/ole">
            <mc:AlternateContent xmlns:mc="http://schemas.openxmlformats.org/markup-compatibility/2006">
              <mc:Choice xmlns:v="urn:schemas-microsoft-com:vml" Requires="v">
                <p:oleObj spid="_x0000_s158546" name="Equation" r:id="rId12" imgW="279400" imgH="127000" progId="Equation.3">
                  <p:embed/>
                </p:oleObj>
              </mc:Choice>
              <mc:Fallback>
                <p:oleObj name="Equation" r:id="rId12" imgW="279400" imgH="127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725" y="4406900"/>
                        <a:ext cx="6096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7" name="TextBox 10"/>
          <p:cNvSpPr txBox="1">
            <a:spLocks noChangeArrowheads="1"/>
          </p:cNvSpPr>
          <p:nvPr/>
        </p:nvSpPr>
        <p:spPr bwMode="auto">
          <a:xfrm>
            <a:off x="1824038" y="1195388"/>
            <a:ext cx="5222875" cy="400050"/>
          </a:xfrm>
          <a:prstGeom prst="rect">
            <a:avLst/>
          </a:prstGeom>
          <a:solidFill>
            <a:srgbClr val="FFFF00"/>
          </a:solidFill>
          <a:ln w="19050">
            <a:solidFill>
              <a:schemeClr val="tx1"/>
            </a:solidFill>
            <a:miter lim="800000"/>
            <a:headEnd/>
            <a:tailEnd/>
          </a:ln>
          <a:effectLst>
            <a:outerShdw blurRad="50800" dist="38100" dir="2700000">
              <a:srgbClr val="000000">
                <a:alpha val="43000"/>
              </a:srgbClr>
            </a:outerShdw>
          </a:effectLst>
        </p:spPr>
        <p:txBody>
          <a:bodyPr wrap="none">
            <a:spAutoFit/>
          </a:bodyPr>
          <a:lstStyle/>
          <a:p>
            <a:pPr fontAlgn="auto">
              <a:spcBef>
                <a:spcPts val="0"/>
              </a:spcBef>
              <a:spcAft>
                <a:spcPts val="0"/>
              </a:spcAft>
              <a:defRPr/>
            </a:pPr>
            <a:r>
              <a:rPr lang="en-US" sz="2000" b="1" dirty="0">
                <a:latin typeface="Calibri"/>
                <a:ea typeface="+mn-ea"/>
                <a:cs typeface="Calibri"/>
              </a:rPr>
              <a:t>The logic of the integrated system is compelling</a:t>
            </a:r>
          </a:p>
        </p:txBody>
      </p:sp>
      <p:sp>
        <p:nvSpPr>
          <p:cNvPr id="29708" name="TextBox 11"/>
          <p:cNvSpPr txBox="1">
            <a:spLocks noChangeArrowheads="1"/>
          </p:cNvSpPr>
          <p:nvPr/>
        </p:nvSpPr>
        <p:spPr bwMode="auto">
          <a:xfrm>
            <a:off x="800100" y="5326063"/>
            <a:ext cx="7755632" cy="708025"/>
          </a:xfrm>
          <a:prstGeom prst="rect">
            <a:avLst/>
          </a:prstGeom>
          <a:solidFill>
            <a:srgbClr val="FFFF00"/>
          </a:solidFill>
          <a:ln w="12700">
            <a:solidFill>
              <a:schemeClr val="tx1"/>
            </a:solidFill>
            <a:miter lim="800000"/>
            <a:headEnd/>
            <a:tailEnd/>
          </a:ln>
          <a:effectLst>
            <a:outerShdw blurRad="50800" dist="38100" dir="2700000">
              <a:srgbClr val="000000">
                <a:alpha val="43000"/>
              </a:srgbClr>
            </a:outerShdw>
          </a:effectLst>
        </p:spPr>
        <p:txBody>
          <a:bodyPr wrap="squar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r>
              <a:rPr lang="en-US" sz="2000" b="1" dirty="0">
                <a:latin typeface="Calibri" charset="0"/>
                <a:cs typeface="Calibri" charset="0"/>
              </a:rPr>
              <a:t>Key enabling physics:		 	magnetically-driven-targets  </a:t>
            </a:r>
          </a:p>
          <a:p>
            <a:r>
              <a:rPr lang="en-US" sz="2000" b="1" dirty="0">
                <a:latin typeface="Calibri" charset="0"/>
                <a:cs typeface="Calibri" charset="0"/>
              </a:rPr>
              <a:t>Key enabling technologies: 	LTD</a:t>
            </a:r>
            <a:r>
              <a:rPr lang="ja-JP" altLang="en-US" sz="2000" b="1" dirty="0">
                <a:latin typeface="Calibri" charset="0"/>
                <a:cs typeface="Calibri" charset="0"/>
              </a:rPr>
              <a:t>’</a:t>
            </a:r>
            <a:r>
              <a:rPr lang="en-US" sz="2000" b="1" dirty="0">
                <a:latin typeface="Calibri" charset="0"/>
                <a:cs typeface="Calibri" charset="0"/>
              </a:rPr>
              <a:t>s and RTL</a:t>
            </a:r>
            <a:r>
              <a:rPr lang="ja-JP" altLang="en-US" sz="2000" b="1" dirty="0">
                <a:latin typeface="Calibri" charset="0"/>
                <a:cs typeface="Calibri" charset="0"/>
              </a:rPr>
              <a:t>’</a:t>
            </a:r>
            <a:r>
              <a:rPr lang="en-US" sz="2000" b="1" dirty="0">
                <a:latin typeface="Calibri" charset="0"/>
                <a:cs typeface="Calibri" charset="0"/>
              </a:rPr>
              <a:t>s, Fusion Engineering</a:t>
            </a:r>
          </a:p>
        </p:txBody>
      </p:sp>
      <p:sp>
        <p:nvSpPr>
          <p:cNvPr id="32780" name="Rectangle 12"/>
          <p:cNvSpPr>
            <a:spLocks noChangeArrowheads="1"/>
          </p:cNvSpPr>
          <p:nvPr/>
        </p:nvSpPr>
        <p:spPr bwMode="auto">
          <a:xfrm>
            <a:off x="2014538" y="62579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32775" name="Object 7"/>
          <p:cNvGraphicFramePr>
            <a:graphicFrameLocks noChangeAspect="1"/>
          </p:cNvGraphicFramePr>
          <p:nvPr/>
        </p:nvGraphicFramePr>
        <p:xfrm>
          <a:off x="711200" y="4762500"/>
          <a:ext cx="609600" cy="276225"/>
        </p:xfrm>
        <a:graphic>
          <a:graphicData uri="http://schemas.openxmlformats.org/presentationml/2006/ole">
            <mc:AlternateContent xmlns:mc="http://schemas.openxmlformats.org/markup-compatibility/2006">
              <mc:Choice xmlns:v="urn:schemas-microsoft-com:vml" Requires="v">
                <p:oleObj spid="_x0000_s158547" name="Equation" r:id="rId14" imgW="279400" imgH="127000" progId="Equation.3">
                  <p:embed/>
                </p:oleObj>
              </mc:Choice>
              <mc:Fallback>
                <p:oleObj name="Equation" r:id="rId14" imgW="279400" imgH="127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1200" y="4762500"/>
                        <a:ext cx="6096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3137360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1625600" y="-88900"/>
            <a:ext cx="7099300" cy="1143000"/>
          </a:xfrm>
        </p:spPr>
        <p:txBody>
          <a:bodyPr/>
          <a:lstStyle/>
          <a:p>
            <a:r>
              <a:rPr lang="en-US" sz="2400" b="1" dirty="0">
                <a:solidFill>
                  <a:schemeClr val="bg1"/>
                </a:solidFill>
                <a:ea typeface="ＭＳ Ｐゴシック" pitchFamily="-112" charset="-128"/>
                <a:cs typeface="ＭＳ Ｐゴシック" pitchFamily="-112" charset="-128"/>
              </a:rPr>
              <a:t>There are many applications of pulsed power technology – we’ve only discussed </a:t>
            </a:r>
            <a:r>
              <a:rPr lang="en-US" sz="2400" b="1" dirty="0" smtClean="0">
                <a:solidFill>
                  <a:schemeClr val="bg1"/>
                </a:solidFill>
                <a:ea typeface="ＭＳ Ｐゴシック" pitchFamily="-112" charset="-128"/>
                <a:cs typeface="ＭＳ Ｐゴシック" pitchFamily="-112" charset="-128"/>
              </a:rPr>
              <a:t>some</a:t>
            </a:r>
            <a:endParaRPr lang="en-US" sz="2400" b="1" dirty="0">
              <a:solidFill>
                <a:schemeClr val="bg1"/>
              </a:solidFill>
              <a:ea typeface="ＭＳ Ｐゴシック" pitchFamily="-112" charset="-128"/>
              <a:cs typeface="ＭＳ Ｐゴシック" pitchFamily="-112" charset="-128"/>
            </a:endParaRPr>
          </a:p>
        </p:txBody>
      </p:sp>
      <p:sp>
        <p:nvSpPr>
          <p:cNvPr id="171011" name="Content Placeholder 2"/>
          <p:cNvSpPr>
            <a:spLocks noGrp="1"/>
          </p:cNvSpPr>
          <p:nvPr>
            <p:ph idx="1"/>
          </p:nvPr>
        </p:nvSpPr>
        <p:spPr>
          <a:xfrm>
            <a:off x="180975" y="1361964"/>
            <a:ext cx="8229600" cy="4965700"/>
          </a:xfrm>
        </p:spPr>
        <p:txBody>
          <a:bodyPr/>
          <a:lstStyle/>
          <a:p>
            <a:r>
              <a:rPr lang="en-US" sz="2000" dirty="0">
                <a:ea typeface="ＭＳ Ｐゴシック" pitchFamily="-112" charset="-128"/>
                <a:cs typeface="ＭＳ Ｐゴシック" pitchFamily="-112" charset="-128"/>
              </a:rPr>
              <a:t>Pulsed electric fields</a:t>
            </a:r>
          </a:p>
          <a:p>
            <a:pPr lvl="1"/>
            <a:r>
              <a:rPr lang="en-US" sz="1600" dirty="0"/>
              <a:t>Electroporation</a:t>
            </a:r>
          </a:p>
          <a:p>
            <a:pPr lvl="1"/>
            <a:r>
              <a:rPr lang="en-US" sz="1600" dirty="0"/>
              <a:t>Bacterial decontamination</a:t>
            </a:r>
          </a:p>
          <a:p>
            <a:pPr lvl="1"/>
            <a:r>
              <a:rPr lang="en-US" sz="1600" dirty="0"/>
              <a:t>Discharges through solids and liquids</a:t>
            </a:r>
          </a:p>
          <a:p>
            <a:r>
              <a:rPr lang="en-US" sz="2000" dirty="0">
                <a:ea typeface="ＭＳ Ｐゴシック" pitchFamily="-112" charset="-128"/>
                <a:cs typeface="ＭＳ Ｐゴシック" pitchFamily="-112" charset="-128"/>
              </a:rPr>
              <a:t>Pulsed magnetic fields</a:t>
            </a:r>
          </a:p>
          <a:p>
            <a:pPr lvl="1"/>
            <a:r>
              <a:rPr lang="en-US" sz="1600" dirty="0">
                <a:solidFill>
                  <a:srgbClr val="FF0000"/>
                </a:solidFill>
              </a:rPr>
              <a:t>Equation of state measurements</a:t>
            </a:r>
          </a:p>
          <a:p>
            <a:pPr lvl="1"/>
            <a:r>
              <a:rPr lang="en-US" sz="1600" dirty="0">
                <a:solidFill>
                  <a:srgbClr val="FF0000"/>
                </a:solidFill>
              </a:rPr>
              <a:t>High energy </a:t>
            </a:r>
            <a:r>
              <a:rPr lang="en-US" sz="1600">
                <a:solidFill>
                  <a:srgbClr val="FF0000"/>
                </a:solidFill>
              </a:rPr>
              <a:t>density </a:t>
            </a:r>
            <a:r>
              <a:rPr lang="en-US" sz="1600" smtClean="0">
                <a:solidFill>
                  <a:srgbClr val="FF0000"/>
                </a:solidFill>
              </a:rPr>
              <a:t>physics</a:t>
            </a:r>
          </a:p>
          <a:p>
            <a:pPr lvl="1"/>
            <a:r>
              <a:rPr lang="en-US" sz="1600" smtClean="0"/>
              <a:t>Ultra high field production</a:t>
            </a:r>
            <a:endParaRPr lang="en-US" sz="2000" dirty="0"/>
          </a:p>
          <a:p>
            <a:r>
              <a:rPr lang="en-US" sz="2000" dirty="0">
                <a:ea typeface="ＭＳ Ｐゴシック" pitchFamily="-112" charset="-128"/>
                <a:cs typeface="ＭＳ Ｐゴシック" pitchFamily="-112" charset="-128"/>
              </a:rPr>
              <a:t>High power beams</a:t>
            </a:r>
          </a:p>
          <a:p>
            <a:pPr lvl="1"/>
            <a:r>
              <a:rPr lang="en-US" sz="1600" dirty="0"/>
              <a:t>Electron beams</a:t>
            </a:r>
          </a:p>
          <a:p>
            <a:pPr lvl="1"/>
            <a:r>
              <a:rPr lang="en-US" sz="1600" dirty="0"/>
              <a:t>Ion beams</a:t>
            </a:r>
            <a:endParaRPr lang="en-US" sz="2000" dirty="0"/>
          </a:p>
          <a:p>
            <a:r>
              <a:rPr lang="en-US" sz="2000" dirty="0">
                <a:ea typeface="ＭＳ Ｐゴシック" pitchFamily="-112" charset="-128"/>
                <a:cs typeface="ＭＳ Ｐゴシック" pitchFamily="-112" charset="-128"/>
              </a:rPr>
              <a:t>Intense radiation sources</a:t>
            </a:r>
          </a:p>
          <a:p>
            <a:pPr lvl="1"/>
            <a:r>
              <a:rPr lang="en-US" sz="1600" dirty="0" smtClean="0"/>
              <a:t>Laser </a:t>
            </a:r>
            <a:r>
              <a:rPr lang="en-US" sz="1600" dirty="0" err="1"/>
              <a:t>flashlamps</a:t>
            </a:r>
            <a:endParaRPr lang="en-US" sz="1600" dirty="0"/>
          </a:p>
          <a:p>
            <a:pPr lvl="1"/>
            <a:r>
              <a:rPr lang="en-US" sz="1600" dirty="0"/>
              <a:t>Microwave generation</a:t>
            </a:r>
          </a:p>
          <a:p>
            <a:pPr lvl="1"/>
            <a:r>
              <a:rPr lang="en-US" sz="1600" dirty="0">
                <a:solidFill>
                  <a:srgbClr val="FF0000"/>
                </a:solidFill>
              </a:rPr>
              <a:t>Z-pinch soft X-ray sources (&lt; 5 </a:t>
            </a:r>
            <a:r>
              <a:rPr lang="en-US" sz="1600" dirty="0" err="1">
                <a:solidFill>
                  <a:srgbClr val="FF0000"/>
                </a:solidFill>
              </a:rPr>
              <a:t>keV</a:t>
            </a:r>
            <a:r>
              <a:rPr lang="en-US" sz="1600" dirty="0">
                <a:solidFill>
                  <a:srgbClr val="FF0000"/>
                </a:solidFill>
              </a:rPr>
              <a:t>)</a:t>
            </a:r>
          </a:p>
          <a:p>
            <a:pPr lvl="1"/>
            <a:r>
              <a:rPr lang="en-US" sz="1600" dirty="0"/>
              <a:t>Z-pinch warm x-ray sources (5-10 </a:t>
            </a:r>
            <a:r>
              <a:rPr lang="en-US" sz="1600" dirty="0" err="1"/>
              <a:t>keV</a:t>
            </a:r>
            <a:r>
              <a:rPr lang="en-US" sz="1600" dirty="0"/>
              <a:t>)</a:t>
            </a:r>
          </a:p>
          <a:p>
            <a:pPr lvl="1"/>
            <a:r>
              <a:rPr lang="en-US" sz="1600" dirty="0"/>
              <a:t>Hard X-ray sources (&gt;100 </a:t>
            </a:r>
            <a:r>
              <a:rPr lang="en-US" sz="1600" dirty="0" err="1"/>
              <a:t>keV</a:t>
            </a:r>
            <a:r>
              <a:rPr lang="en-US" sz="1600" dirty="0"/>
              <a:t>)</a:t>
            </a:r>
          </a:p>
          <a:p>
            <a:endParaRPr lang="en-US" sz="2000" dirty="0">
              <a:ea typeface="ＭＳ Ｐゴシック" pitchFamily="-112" charset="-128"/>
              <a:cs typeface="ＭＳ Ｐゴシック" pitchFamily="-112" charset="-128"/>
            </a:endParaRPr>
          </a:p>
          <a:p>
            <a:endParaRPr lang="en-US" sz="2000" dirty="0">
              <a:ea typeface="ＭＳ Ｐゴシック" pitchFamily="-112" charset="-128"/>
              <a:cs typeface="ＭＳ Ｐゴシック" pitchFamily="-112" charset="-128"/>
            </a:endParaRPr>
          </a:p>
        </p:txBody>
      </p:sp>
      <p:sp>
        <p:nvSpPr>
          <p:cNvPr id="171013" name="Content Placeholder 2"/>
          <p:cNvSpPr>
            <a:spLocks/>
          </p:cNvSpPr>
          <p:nvPr/>
        </p:nvSpPr>
        <p:spPr bwMode="auto">
          <a:xfrm>
            <a:off x="4476043" y="1428821"/>
            <a:ext cx="4540250" cy="4580539"/>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Tx/>
              <a:buChar char="•"/>
            </a:pPr>
            <a:r>
              <a:rPr lang="en-US" sz="2000" dirty="0"/>
              <a:t>Pulsed power inertial</a:t>
            </a:r>
          </a:p>
          <a:p>
            <a:pPr marL="342900" indent="-342900" eaLnBrk="0" hangingPunct="0">
              <a:spcBef>
                <a:spcPct val="20000"/>
              </a:spcBef>
            </a:pPr>
            <a:r>
              <a:rPr lang="en-US" sz="2000" dirty="0"/>
              <a:t>	confinement fusion</a:t>
            </a:r>
          </a:p>
          <a:p>
            <a:pPr marL="742950" lvl="1" indent="-285750" eaLnBrk="0" hangingPunct="0">
              <a:spcBef>
                <a:spcPct val="20000"/>
              </a:spcBef>
              <a:buFontTx/>
              <a:buChar char="–"/>
            </a:pPr>
            <a:r>
              <a:rPr lang="en-US" sz="1600" dirty="0">
                <a:solidFill>
                  <a:srgbClr val="FF0000"/>
                </a:solidFill>
              </a:rPr>
              <a:t>Indirect-drive wire arrays</a:t>
            </a:r>
          </a:p>
          <a:p>
            <a:pPr lvl="2" eaLnBrk="0" hangingPunct="0">
              <a:spcBef>
                <a:spcPct val="20000"/>
              </a:spcBef>
            </a:pPr>
            <a:r>
              <a:rPr lang="en-US" sz="1400" dirty="0">
                <a:solidFill>
                  <a:srgbClr val="FF0000"/>
                </a:solidFill>
              </a:rPr>
              <a:t>Dynamic and double ended </a:t>
            </a:r>
            <a:r>
              <a:rPr lang="en-US" sz="1400" dirty="0" err="1">
                <a:solidFill>
                  <a:srgbClr val="FF0000"/>
                </a:solidFill>
              </a:rPr>
              <a:t>hohlraum</a:t>
            </a:r>
            <a:endParaRPr lang="en-US" sz="1400" dirty="0">
              <a:solidFill>
                <a:srgbClr val="FF0000"/>
              </a:solidFill>
            </a:endParaRPr>
          </a:p>
          <a:p>
            <a:pPr marL="742950" lvl="1" indent="-285750" eaLnBrk="0" hangingPunct="0">
              <a:spcBef>
                <a:spcPct val="20000"/>
              </a:spcBef>
              <a:buFontTx/>
              <a:buChar char="–"/>
            </a:pPr>
            <a:r>
              <a:rPr lang="en-US" sz="1600" smtClean="0">
                <a:solidFill>
                  <a:srgbClr val="FF0000"/>
                </a:solidFill>
              </a:rPr>
              <a:t>Direct-drive magnetically</a:t>
            </a:r>
            <a:r>
              <a:rPr lang="en-US" sz="1600" dirty="0">
                <a:solidFill>
                  <a:srgbClr val="FF0000"/>
                </a:solidFill>
              </a:rPr>
              <a:t>-</a:t>
            </a:r>
            <a:r>
              <a:rPr lang="en-US" sz="1600">
                <a:solidFill>
                  <a:srgbClr val="FF0000"/>
                </a:solidFill>
              </a:rPr>
              <a:t>driven </a:t>
            </a:r>
            <a:r>
              <a:rPr lang="en-US" sz="1600" smtClean="0">
                <a:solidFill>
                  <a:srgbClr val="FF0000"/>
                </a:solidFill>
              </a:rPr>
              <a:t>implosions</a:t>
            </a:r>
            <a:endParaRPr lang="en-US" sz="1600" dirty="0">
              <a:solidFill>
                <a:srgbClr val="FF0000"/>
              </a:solidFill>
            </a:endParaRPr>
          </a:p>
          <a:p>
            <a:pPr lvl="2" eaLnBrk="0" hangingPunct="0">
              <a:spcBef>
                <a:spcPct val="20000"/>
              </a:spcBef>
            </a:pPr>
            <a:r>
              <a:rPr lang="en-US" sz="1400" dirty="0">
                <a:solidFill>
                  <a:srgbClr val="FF0000"/>
                </a:solidFill>
              </a:rPr>
              <a:t>Magnetized Liner Inertial Fusion</a:t>
            </a:r>
          </a:p>
          <a:p>
            <a:pPr marL="742950" lvl="1" indent="-285750" eaLnBrk="0" hangingPunct="0">
              <a:spcBef>
                <a:spcPct val="20000"/>
              </a:spcBef>
              <a:buFontTx/>
              <a:buChar char="–"/>
            </a:pPr>
            <a:r>
              <a:rPr lang="en-US" sz="1600" dirty="0">
                <a:solidFill>
                  <a:srgbClr val="FF0000"/>
                </a:solidFill>
              </a:rPr>
              <a:t>Liner stability </a:t>
            </a:r>
            <a:r>
              <a:rPr lang="en-US" sz="1600" dirty="0" smtClean="0">
                <a:solidFill>
                  <a:srgbClr val="FF0000"/>
                </a:solidFill>
              </a:rPr>
              <a:t>experiments</a:t>
            </a:r>
          </a:p>
          <a:p>
            <a:pPr marL="742950" lvl="1" indent="-285750" eaLnBrk="0" hangingPunct="0">
              <a:spcBef>
                <a:spcPct val="20000"/>
              </a:spcBef>
              <a:buFontTx/>
              <a:buChar char="–"/>
            </a:pPr>
            <a:r>
              <a:rPr lang="en-US" sz="1600" dirty="0" smtClean="0">
                <a:solidFill>
                  <a:srgbClr val="FF0000"/>
                </a:solidFill>
              </a:rPr>
              <a:t>Inertial Fusion Energy</a:t>
            </a:r>
          </a:p>
          <a:p>
            <a:pPr lvl="2" eaLnBrk="0" hangingPunct="0">
              <a:spcBef>
                <a:spcPct val="20000"/>
              </a:spcBef>
            </a:pPr>
            <a:r>
              <a:rPr lang="en-US" sz="1400" dirty="0" smtClean="0">
                <a:solidFill>
                  <a:srgbClr val="FF0000"/>
                </a:solidFill>
              </a:rPr>
              <a:t>High gain targets, linear transformer drivers, chambers, recyclable transmission lines</a:t>
            </a:r>
          </a:p>
          <a:p>
            <a:pPr marL="342900" indent="-342900" eaLnBrk="0" hangingPunct="0">
              <a:spcBef>
                <a:spcPct val="20000"/>
              </a:spcBef>
              <a:buFont typeface="Arial"/>
              <a:buChar char="•"/>
            </a:pPr>
            <a:r>
              <a:rPr lang="en-US" sz="2000" dirty="0" smtClean="0"/>
              <a:t>Fundamental science</a:t>
            </a:r>
            <a:endParaRPr lang="en-US" sz="2000" dirty="0"/>
          </a:p>
          <a:p>
            <a:pPr marL="742950" lvl="1" indent="-285750" eaLnBrk="0" hangingPunct="0">
              <a:spcBef>
                <a:spcPct val="20000"/>
              </a:spcBef>
              <a:buFontTx/>
              <a:buChar char="–"/>
            </a:pPr>
            <a:r>
              <a:rPr lang="en-US" sz="1600" dirty="0" smtClean="0">
                <a:solidFill>
                  <a:srgbClr val="FF0000"/>
                </a:solidFill>
              </a:rPr>
              <a:t>Laboratory astrophysics</a:t>
            </a:r>
            <a:endParaRPr lang="en-US" sz="1600" dirty="0">
              <a:solidFill>
                <a:srgbClr val="FF0000"/>
              </a:solidFill>
            </a:endParaRPr>
          </a:p>
          <a:p>
            <a:pPr marL="742950" lvl="1" indent="-285750" eaLnBrk="0" hangingPunct="0">
              <a:spcBef>
                <a:spcPct val="20000"/>
              </a:spcBef>
              <a:buFontTx/>
              <a:buChar char="–"/>
            </a:pPr>
            <a:r>
              <a:rPr lang="en-US" sz="1600" dirty="0" smtClean="0">
                <a:solidFill>
                  <a:srgbClr val="FF0000"/>
                </a:solidFill>
              </a:rPr>
              <a:t>Earth </a:t>
            </a:r>
            <a:r>
              <a:rPr lang="en-US" sz="1600" smtClean="0">
                <a:solidFill>
                  <a:srgbClr val="FF0000"/>
                </a:solidFill>
              </a:rPr>
              <a:t>and planetary Sciences</a:t>
            </a:r>
            <a:endParaRPr lang="en-US" sz="1400" dirty="0">
              <a:solidFill>
                <a:srgbClr val="FF0000"/>
              </a:solidFill>
            </a:endParaRPr>
          </a:p>
        </p:txBody>
      </p:sp>
      <p:sp>
        <p:nvSpPr>
          <p:cNvPr id="2" name="TextBox 1"/>
          <p:cNvSpPr txBox="1"/>
          <p:nvPr/>
        </p:nvSpPr>
        <p:spPr>
          <a:xfrm>
            <a:off x="2785241" y="937170"/>
            <a:ext cx="4216534" cy="369332"/>
          </a:xfrm>
          <a:prstGeom prst="rect">
            <a:avLst/>
          </a:prstGeom>
          <a:noFill/>
        </p:spPr>
        <p:txBody>
          <a:bodyPr wrap="none" rtlCol="0">
            <a:spAutoFit/>
          </a:bodyPr>
          <a:lstStyle/>
          <a:p>
            <a:r>
              <a:rPr lang="en-US" i="1" smtClean="0"/>
              <a:t>(and there are more than just these….)</a:t>
            </a:r>
            <a:endParaRPr lang="en-US" i="1"/>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6350"/>
            <a:ext cx="8229600" cy="966788"/>
          </a:xfrm>
        </p:spPr>
        <p:txBody>
          <a:bodyPr/>
          <a:lstStyle/>
          <a:p>
            <a:pPr eaLnBrk="1" hangingPunct="1"/>
            <a:r>
              <a:rPr lang="en-US" sz="2400" b="1">
                <a:solidFill>
                  <a:schemeClr val="bg1"/>
                </a:solidFill>
                <a:ea typeface="ＭＳ Ｐゴシック" pitchFamily="-112" charset="-128"/>
                <a:cs typeface="ＭＳ Ｐゴシック" pitchFamily="-112" charset="-128"/>
              </a:rPr>
              <a:t>Summary</a:t>
            </a:r>
          </a:p>
        </p:txBody>
      </p:sp>
      <p:sp>
        <p:nvSpPr>
          <p:cNvPr id="173059" name="Rectangle 3"/>
          <p:cNvSpPr>
            <a:spLocks noGrp="1" noChangeArrowheads="1"/>
          </p:cNvSpPr>
          <p:nvPr>
            <p:ph type="body" idx="1"/>
          </p:nvPr>
        </p:nvSpPr>
        <p:spPr>
          <a:xfrm>
            <a:off x="266700" y="1298870"/>
            <a:ext cx="8715375" cy="4954588"/>
          </a:xfrm>
        </p:spPr>
        <p:txBody>
          <a:bodyPr/>
          <a:lstStyle/>
          <a:p>
            <a:pPr eaLnBrk="1" hangingPunct="1">
              <a:lnSpc>
                <a:spcPct val="80000"/>
              </a:lnSpc>
            </a:pPr>
            <a:endParaRPr lang="en-US" sz="1400" dirty="0">
              <a:ea typeface="ＭＳ Ｐゴシック" pitchFamily="-112" charset="-128"/>
              <a:cs typeface="ＭＳ Ｐゴシック" pitchFamily="-112" charset="-128"/>
            </a:endParaRPr>
          </a:p>
          <a:p>
            <a:pPr eaLnBrk="1" hangingPunct="1">
              <a:lnSpc>
                <a:spcPct val="80000"/>
              </a:lnSpc>
            </a:pPr>
            <a:r>
              <a:rPr lang="en-US" sz="1800" b="1" dirty="0">
                <a:ea typeface="ＭＳ Ｐゴシック" pitchFamily="-112" charset="-128"/>
                <a:cs typeface="ＭＳ Ｐゴシック" pitchFamily="-112" charset="-128"/>
              </a:rPr>
              <a:t>Large currents</a:t>
            </a:r>
            <a:r>
              <a:rPr lang="en-US" sz="1800" dirty="0">
                <a:ea typeface="ＭＳ Ｐゴシック" pitchFamily="-112" charset="-128"/>
                <a:cs typeface="ＭＳ Ｐゴシック" pitchFamily="-112" charset="-128"/>
              </a:rPr>
              <a:t> create large magnetic fields, </a:t>
            </a:r>
            <a:r>
              <a:rPr lang="en-US" sz="1800" dirty="0" smtClean="0">
                <a:ea typeface="ＭＳ Ｐゴシック" pitchFamily="-112" charset="-128"/>
                <a:cs typeface="ＭＳ Ｐゴシック" pitchFamily="-112" charset="-128"/>
              </a:rPr>
              <a:t>and large </a:t>
            </a:r>
            <a:r>
              <a:rPr lang="en-US" sz="1800" dirty="0">
                <a:ea typeface="ＭＳ Ｐゴシック" pitchFamily="-112" charset="-128"/>
                <a:cs typeface="ＭＳ Ｐゴシック" pitchFamily="-112" charset="-128"/>
              </a:rPr>
              <a:t>magnetic fields </a:t>
            </a:r>
            <a:r>
              <a:rPr lang="en-US" sz="1800" b="1" dirty="0">
                <a:ea typeface="ＭＳ Ｐゴシック" pitchFamily="-112" charset="-128"/>
                <a:cs typeface="ＭＳ Ｐゴシック" pitchFamily="-112" charset="-128"/>
              </a:rPr>
              <a:t>create </a:t>
            </a:r>
            <a:r>
              <a:rPr lang="en-US" sz="1800" b="1">
                <a:ea typeface="ＭＳ Ｐゴシック" pitchFamily="-112" charset="-128"/>
                <a:cs typeface="ＭＳ Ｐゴシック" pitchFamily="-112" charset="-128"/>
              </a:rPr>
              <a:t>large </a:t>
            </a:r>
            <a:r>
              <a:rPr lang="en-US" sz="1800" b="1" smtClean="0">
                <a:ea typeface="ＭＳ Ｐゴシック" pitchFamily="-112" charset="-128"/>
                <a:cs typeface="ＭＳ Ｐゴシック" pitchFamily="-112" charset="-128"/>
              </a:rPr>
              <a:t>pressures</a:t>
            </a:r>
            <a:r>
              <a:rPr lang="en-US" sz="1800" smtClean="0">
                <a:ea typeface="ＭＳ Ｐゴシック" pitchFamily="-112" charset="-128"/>
                <a:cs typeface="ＭＳ Ｐゴシック" pitchFamily="-112" charset="-128"/>
              </a:rPr>
              <a:t>, which are needed to access </a:t>
            </a:r>
            <a:r>
              <a:rPr lang="en-US" sz="1800" u="sng" smtClean="0">
                <a:ea typeface="ＭＳ Ｐゴシック" pitchFamily="-112" charset="-128"/>
                <a:cs typeface="ＭＳ Ｐゴシック" pitchFamily="-112" charset="-128"/>
              </a:rPr>
              <a:t>high energy density regimes</a:t>
            </a:r>
          </a:p>
          <a:p>
            <a:pPr eaLnBrk="1" hangingPunct="1">
              <a:lnSpc>
                <a:spcPct val="80000"/>
              </a:lnSpc>
            </a:pPr>
            <a:endParaRPr lang="en-US" sz="1800" u="sng">
              <a:ea typeface="ＭＳ Ｐゴシック" pitchFamily="-112" charset="-128"/>
              <a:cs typeface="ＭＳ Ｐゴシック" pitchFamily="-112" charset="-128"/>
            </a:endParaRPr>
          </a:p>
          <a:p>
            <a:pPr eaLnBrk="1" hangingPunct="1">
              <a:lnSpc>
                <a:spcPct val="80000"/>
              </a:lnSpc>
            </a:pPr>
            <a:r>
              <a:rPr lang="en-US" sz="1800" smtClean="0">
                <a:ea typeface="ＭＳ Ｐゴシック" pitchFamily="-112" charset="-128"/>
                <a:cs typeface="ＭＳ Ｐゴシック" pitchFamily="-112" charset="-128"/>
              </a:rPr>
              <a:t>Pulsed </a:t>
            </a:r>
            <a:r>
              <a:rPr lang="en-US" sz="1800">
                <a:ea typeface="ＭＳ Ｐゴシック" pitchFamily="-112" charset="-128"/>
                <a:cs typeface="ＭＳ Ｐゴシック" pitchFamily="-112" charset="-128"/>
              </a:rPr>
              <a:t>power can inexpensively, efficiently, and flexibly drive </a:t>
            </a:r>
            <a:r>
              <a:rPr lang="en-US" sz="1800" u="sng">
                <a:ea typeface="ＭＳ Ｐゴシック" pitchFamily="-112" charset="-128"/>
                <a:cs typeface="ＭＳ Ｐゴシック" pitchFamily="-112" charset="-128"/>
              </a:rPr>
              <a:t>many different kinds of experiments</a:t>
            </a:r>
            <a:r>
              <a:rPr lang="en-US" sz="1800">
                <a:ea typeface="ＭＳ Ｐゴシック" pitchFamily="-112" charset="-128"/>
                <a:cs typeface="ＭＳ Ｐゴシック" pitchFamily="-112" charset="-128"/>
              </a:rPr>
              <a:t> at </a:t>
            </a:r>
            <a:r>
              <a:rPr lang="en-US" sz="1800" b="1">
                <a:ea typeface="ＭＳ Ｐゴシック" pitchFamily="-112" charset="-128"/>
                <a:cs typeface="ＭＳ Ｐゴシック" pitchFamily="-112" charset="-128"/>
              </a:rPr>
              <a:t>large currents</a:t>
            </a:r>
            <a:r>
              <a:rPr lang="en-US" sz="1800">
                <a:ea typeface="ＭＳ Ｐゴシック" pitchFamily="-112" charset="-128"/>
                <a:cs typeface="ＭＳ Ｐゴシック" pitchFamily="-112" charset="-128"/>
              </a:rPr>
              <a:t> and high voltages</a:t>
            </a:r>
          </a:p>
          <a:p>
            <a:pPr eaLnBrk="1" hangingPunct="1">
              <a:lnSpc>
                <a:spcPct val="80000"/>
              </a:lnSpc>
              <a:buFontTx/>
              <a:buNone/>
            </a:pPr>
            <a:endParaRPr lang="en-US" sz="1400" smtClean="0">
              <a:ea typeface="ＭＳ Ｐゴシック" pitchFamily="-112" charset="-128"/>
              <a:cs typeface="ＭＳ Ｐゴシック" pitchFamily="-112" charset="-128"/>
            </a:endParaRPr>
          </a:p>
          <a:p>
            <a:pPr eaLnBrk="1" hangingPunct="1">
              <a:lnSpc>
                <a:spcPct val="80000"/>
              </a:lnSpc>
            </a:pPr>
            <a:r>
              <a:rPr lang="en-US" sz="1800" smtClean="0">
                <a:solidFill>
                  <a:srgbClr val="0000FF"/>
                </a:solidFill>
                <a:ea typeface="ＭＳ Ｐゴシック" pitchFamily="-112" charset="-128"/>
                <a:cs typeface="ＭＳ Ｐゴシック" pitchFamily="-112" charset="-128"/>
              </a:rPr>
              <a:t>The </a:t>
            </a:r>
            <a:r>
              <a:rPr lang="en-US" sz="1800" dirty="0">
                <a:solidFill>
                  <a:srgbClr val="0000FF"/>
                </a:solidFill>
                <a:ea typeface="ＭＳ Ｐゴシック" pitchFamily="-112" charset="-128"/>
                <a:cs typeface="ＭＳ Ｐゴシック" pitchFamily="-112" charset="-128"/>
              </a:rPr>
              <a:t>Z machine creates large currents </a:t>
            </a:r>
            <a:r>
              <a:rPr lang="en-US" sz="1800" dirty="0" smtClean="0">
                <a:solidFill>
                  <a:srgbClr val="0000FF"/>
                </a:solidFill>
                <a:ea typeface="ＭＳ Ｐゴシック" pitchFamily="-112" charset="-128"/>
                <a:cs typeface="ＭＳ Ｐゴシック" pitchFamily="-112" charset="-128"/>
              </a:rPr>
              <a:t>(and </a:t>
            </a:r>
            <a:r>
              <a:rPr lang="en-US" sz="1800" dirty="0">
                <a:solidFill>
                  <a:srgbClr val="0000FF"/>
                </a:solidFill>
                <a:ea typeface="ＭＳ Ｐゴシック" pitchFamily="-112" charset="-128"/>
                <a:cs typeface="ＭＳ Ｐゴシック" pitchFamily="-112" charset="-128"/>
              </a:rPr>
              <a:t>is the world’s largest x-ray </a:t>
            </a:r>
            <a:r>
              <a:rPr lang="en-US" sz="1800" dirty="0" smtClean="0">
                <a:solidFill>
                  <a:srgbClr val="0000FF"/>
                </a:solidFill>
                <a:ea typeface="ＭＳ Ｐゴシック" pitchFamily="-112" charset="-128"/>
                <a:cs typeface="ＭＳ Ｐゴシック" pitchFamily="-112" charset="-128"/>
              </a:rPr>
              <a:t>source), allowing us to address fundamental issues in </a:t>
            </a:r>
            <a:r>
              <a:rPr lang="en-US" sz="1800" smtClean="0">
                <a:solidFill>
                  <a:srgbClr val="0000FF"/>
                </a:solidFill>
                <a:ea typeface="ＭＳ Ｐゴシック" pitchFamily="-112" charset="-128"/>
                <a:cs typeface="ＭＳ Ｐゴシック" pitchFamily="-112" charset="-128"/>
              </a:rPr>
              <a:t>HED science, laboratory astrophysics, and inertial fusion energy</a:t>
            </a:r>
            <a:endParaRPr lang="en-US" sz="1800" dirty="0">
              <a:solidFill>
                <a:srgbClr val="0000FF"/>
              </a:solidFill>
              <a:ea typeface="ＭＳ Ｐゴシック" pitchFamily="-112" charset="-128"/>
              <a:cs typeface="ＭＳ Ｐゴシック" pitchFamily="-112" charset="-128"/>
            </a:endParaRPr>
          </a:p>
          <a:p>
            <a:pPr eaLnBrk="1" hangingPunct="1">
              <a:lnSpc>
                <a:spcPct val="80000"/>
              </a:lnSpc>
            </a:pPr>
            <a:endParaRPr lang="en-US" sz="1400" dirty="0">
              <a:ea typeface="ＭＳ Ｐゴシック" pitchFamily="-112" charset="-128"/>
              <a:cs typeface="ＭＳ Ｐゴシック" pitchFamily="-112" charset="-128"/>
            </a:endParaRPr>
          </a:p>
          <a:p>
            <a:pPr eaLnBrk="1" hangingPunct="1">
              <a:lnSpc>
                <a:spcPct val="80000"/>
              </a:lnSpc>
            </a:pPr>
            <a:r>
              <a:rPr lang="en-US" sz="1800" dirty="0">
                <a:solidFill>
                  <a:srgbClr val="FF0000"/>
                </a:solidFill>
                <a:ea typeface="ＭＳ Ｐゴシック" pitchFamily="-112" charset="-128"/>
                <a:cs typeface="ＭＳ Ｐゴシック" pitchFamily="-112" charset="-128"/>
              </a:rPr>
              <a:t>Lasers have more control than Z-pinches regarding “where”, “how”, and “how long” energy is deposited.</a:t>
            </a:r>
          </a:p>
          <a:p>
            <a:pPr eaLnBrk="1" hangingPunct="1">
              <a:lnSpc>
                <a:spcPct val="80000"/>
              </a:lnSpc>
              <a:buFontTx/>
              <a:buNone/>
            </a:pPr>
            <a:r>
              <a:rPr lang="en-US" sz="1800" dirty="0">
                <a:ea typeface="ＭＳ Ｐゴシック" pitchFamily="-112" charset="-128"/>
                <a:cs typeface="ＭＳ Ｐゴシック" pitchFamily="-112" charset="-128"/>
              </a:rPr>
              <a:t>	</a:t>
            </a:r>
            <a:r>
              <a:rPr lang="en-US" sz="1800" dirty="0">
                <a:solidFill>
                  <a:srgbClr val="29D22B"/>
                </a:solidFill>
                <a:ea typeface="ＭＳ Ｐゴシック" pitchFamily="-112" charset="-128"/>
                <a:cs typeface="ＭＳ Ｐゴシック" pitchFamily="-112" charset="-128"/>
              </a:rPr>
              <a:t>However, Z-pinches are </a:t>
            </a:r>
            <a:r>
              <a:rPr lang="en-US" sz="1800" b="1" dirty="0">
                <a:solidFill>
                  <a:srgbClr val="29D22B"/>
                </a:solidFill>
                <a:ea typeface="ＭＳ Ｐゴシック" pitchFamily="-112" charset="-128"/>
                <a:cs typeface="ＭＳ Ｐゴシック" pitchFamily="-112" charset="-128"/>
              </a:rPr>
              <a:t>much cheaper </a:t>
            </a:r>
            <a:r>
              <a:rPr lang="en-US" sz="1800" dirty="0">
                <a:solidFill>
                  <a:srgbClr val="29D22B"/>
                </a:solidFill>
                <a:ea typeface="ＭＳ Ｐゴシック" pitchFamily="-112" charset="-128"/>
                <a:cs typeface="ＭＳ Ｐゴシック" pitchFamily="-112" charset="-128"/>
              </a:rPr>
              <a:t>and </a:t>
            </a:r>
            <a:r>
              <a:rPr lang="en-US" sz="1800" b="1" dirty="0">
                <a:solidFill>
                  <a:srgbClr val="29D22B"/>
                </a:solidFill>
                <a:ea typeface="ＭＳ Ｐゴシック" pitchFamily="-112" charset="-128"/>
                <a:cs typeface="ＭＳ Ｐゴシック" pitchFamily="-112" charset="-128"/>
              </a:rPr>
              <a:t>more efficient </a:t>
            </a:r>
            <a:r>
              <a:rPr lang="en-US" sz="1800">
                <a:solidFill>
                  <a:srgbClr val="29D22B"/>
                </a:solidFill>
                <a:ea typeface="ＭＳ Ｐゴシック" pitchFamily="-112" charset="-128"/>
                <a:cs typeface="ＭＳ Ｐゴシック" pitchFamily="-112" charset="-128"/>
              </a:rPr>
              <a:t>than </a:t>
            </a:r>
            <a:r>
              <a:rPr lang="en-US" sz="1800" smtClean="0">
                <a:solidFill>
                  <a:srgbClr val="29D22B"/>
                </a:solidFill>
                <a:ea typeface="ＭＳ Ｐゴシック" pitchFamily="-112" charset="-128"/>
                <a:cs typeface="ＭＳ Ｐゴシック" pitchFamily="-112" charset="-128"/>
              </a:rPr>
              <a:t>lasers, and so provide an </a:t>
            </a:r>
            <a:r>
              <a:rPr lang="en-US" sz="1800" u="sng" smtClean="0">
                <a:solidFill>
                  <a:srgbClr val="29D22B"/>
                </a:solidFill>
                <a:ea typeface="ＭＳ Ｐゴシック" pitchFamily="-112" charset="-128"/>
                <a:cs typeface="ＭＳ Ｐゴシック" pitchFamily="-112" charset="-128"/>
              </a:rPr>
              <a:t>attractive option for inertial fusion energy</a:t>
            </a:r>
            <a:endParaRPr lang="en-US" sz="1800" u="sng" dirty="0">
              <a:solidFill>
                <a:srgbClr val="29D22B"/>
              </a:solidFill>
              <a:ea typeface="ＭＳ Ｐゴシック" pitchFamily="-112" charset="-128"/>
              <a:cs typeface="ＭＳ Ｐゴシック" pitchFamily="-112" charset="-128"/>
            </a:endParaRPr>
          </a:p>
          <a:p>
            <a:pPr eaLnBrk="1" hangingPunct="1">
              <a:lnSpc>
                <a:spcPct val="80000"/>
              </a:lnSpc>
            </a:pPr>
            <a:endParaRPr lang="en-US" sz="1400" dirty="0">
              <a:solidFill>
                <a:srgbClr val="29D22B"/>
              </a:solidFill>
              <a:ea typeface="ＭＳ Ｐゴシック" pitchFamily="-112" charset="-128"/>
              <a:cs typeface="ＭＳ Ｐゴシック" pitchFamily="-112" charset="-128"/>
            </a:endParaRPr>
          </a:p>
          <a:p>
            <a:pPr eaLnBrk="1" hangingPunct="1">
              <a:lnSpc>
                <a:spcPct val="80000"/>
              </a:lnSpc>
            </a:pPr>
            <a:r>
              <a:rPr lang="en-US" sz="1800" b="1" dirty="0" smtClean="0">
                <a:ea typeface="ＭＳ Ｐゴシック" pitchFamily="-112" charset="-128"/>
                <a:cs typeface="ＭＳ Ｐゴシック" pitchFamily="-112" charset="-128"/>
              </a:rPr>
              <a:t>The </a:t>
            </a:r>
            <a:r>
              <a:rPr lang="en-US" sz="1800" b="1" dirty="0">
                <a:ea typeface="ＭＳ Ｐゴシック" pitchFamily="-112" charset="-128"/>
                <a:cs typeface="ＭＳ Ｐゴシック" pitchFamily="-112" charset="-128"/>
              </a:rPr>
              <a:t>upper limits on Z-pinch performance in achieving high energy densities are not known</a:t>
            </a:r>
            <a:r>
              <a:rPr lang="en-US" sz="1800" b="1" dirty="0" smtClean="0">
                <a:ea typeface="ＭＳ Ｐゴシック" pitchFamily="-112" charset="-128"/>
                <a:cs typeface="ＭＳ Ｐゴシック" pitchFamily="-112" charset="-128"/>
              </a:rPr>
              <a:t>.</a:t>
            </a:r>
          </a:p>
          <a:p>
            <a:pPr eaLnBrk="1" hangingPunct="1">
              <a:lnSpc>
                <a:spcPct val="80000"/>
              </a:lnSpc>
            </a:pPr>
            <a:endParaRPr lang="en-US" sz="1800" b="1" dirty="0">
              <a:ea typeface="ＭＳ Ｐゴシック" pitchFamily="-112" charset="-128"/>
              <a:cs typeface="ＭＳ Ｐゴシック" pitchFamily="-112" charset="-128"/>
            </a:endParaRPr>
          </a:p>
          <a:p>
            <a:pPr eaLnBrk="1" hangingPunct="1">
              <a:lnSpc>
                <a:spcPct val="80000"/>
              </a:lnSpc>
              <a:buFontTx/>
              <a:buNone/>
            </a:pPr>
            <a:r>
              <a:rPr lang="en-US" sz="1800" b="1" dirty="0">
                <a:ea typeface="ＭＳ Ｐゴシック" pitchFamily="-112" charset="-128"/>
                <a:cs typeface="ＭＳ Ｐゴシック" pitchFamily="-112" charset="-128"/>
              </a:rPr>
              <a:t>	There is a lot of room for innovation! (esp. direct drive concepts for fusion)</a:t>
            </a:r>
          </a:p>
        </p:txBody>
      </p:sp>
      <p:sp>
        <p:nvSpPr>
          <p:cNvPr id="173060" name="Rectangle 5"/>
          <p:cNvSpPr>
            <a:spLocks noChangeArrowheads="1"/>
          </p:cNvSpPr>
          <p:nvPr/>
        </p:nvSpPr>
        <p:spPr bwMode="auto">
          <a:xfrm>
            <a:off x="-815975" y="4813300"/>
            <a:ext cx="263525" cy="339725"/>
          </a:xfrm>
          <a:prstGeom prst="rect">
            <a:avLst/>
          </a:prstGeom>
          <a:noFill/>
          <a:ln w="12700">
            <a:noFill/>
            <a:miter lim="800000"/>
            <a:headEnd/>
            <a:tailEnd/>
          </a:ln>
        </p:spPr>
        <p:txBody>
          <a:bodyPr wrap="none">
            <a:prstTxWarp prst="textNoShape">
              <a:avLst/>
            </a:prstTxWarp>
            <a:spAutoFit/>
          </a:bodyPr>
          <a:lstStyle/>
          <a:p>
            <a:pPr>
              <a:lnSpc>
                <a:spcPct val="90000"/>
              </a:lnSpc>
              <a:spcBef>
                <a:spcPct val="20000"/>
              </a:spcBef>
              <a:buSzPct val="100000"/>
              <a:buFontTx/>
              <a:buChar char="•"/>
            </a:pPr>
            <a:endParaRPr lang="en-US" b="1">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0"/>
            <a:ext cx="8229600" cy="973138"/>
          </a:xfrm>
        </p:spPr>
        <p:txBody>
          <a:bodyPr/>
          <a:lstStyle/>
          <a:p>
            <a:pPr eaLnBrk="1" hangingPunct="1"/>
            <a:r>
              <a:rPr lang="en-US" sz="2400" b="1">
                <a:solidFill>
                  <a:schemeClr val="bg1"/>
                </a:solidFill>
                <a:ea typeface="ＭＳ Ｐゴシック" pitchFamily="-112" charset="-128"/>
                <a:cs typeface="ＭＳ Ｐゴシック" pitchFamily="-112" charset="-128"/>
              </a:rPr>
              <a:t>Some References</a:t>
            </a:r>
          </a:p>
        </p:txBody>
      </p:sp>
      <p:sp>
        <p:nvSpPr>
          <p:cNvPr id="175107" name="Rectangle 3"/>
          <p:cNvSpPr>
            <a:spLocks noGrp="1" noChangeArrowheads="1"/>
          </p:cNvSpPr>
          <p:nvPr>
            <p:ph type="body" idx="1"/>
          </p:nvPr>
        </p:nvSpPr>
        <p:spPr>
          <a:xfrm>
            <a:off x="317500" y="1044575"/>
            <a:ext cx="7899400" cy="5305425"/>
          </a:xfrm>
        </p:spPr>
        <p:txBody>
          <a:bodyPr/>
          <a:lstStyle/>
          <a:p>
            <a:pPr eaLnBrk="1" hangingPunct="1">
              <a:buFontTx/>
              <a:buNone/>
            </a:pPr>
            <a:endParaRPr lang="en-US" sz="1800">
              <a:ea typeface="ＭＳ Ｐゴシック" pitchFamily="-112" charset="-128"/>
              <a:cs typeface="ＭＳ Ｐゴシック" pitchFamily="-112" charset="-128"/>
            </a:endParaRPr>
          </a:p>
          <a:p>
            <a:pPr lvl="2" eaLnBrk="1" hangingPunct="1"/>
            <a:r>
              <a:rPr lang="en-US" sz="1800">
                <a:ea typeface="ＭＳ Ｐゴシック" pitchFamily="-112" charset="-128"/>
              </a:rPr>
              <a:t>ICF and HEDP</a:t>
            </a:r>
          </a:p>
          <a:p>
            <a:pPr lvl="3" eaLnBrk="1" hangingPunct="1"/>
            <a:r>
              <a:rPr lang="en-US" sz="1600">
                <a:ea typeface="ＭＳ Ｐゴシック" pitchFamily="-112" charset="-128"/>
              </a:rPr>
              <a:t>“The Physics of Inertial Fusion” by S. Atzeni and J. Meyer-ter-Vehn, Clarendon Press, Oxford (2004).</a:t>
            </a:r>
          </a:p>
          <a:p>
            <a:pPr lvl="3" eaLnBrk="1" hangingPunct="1"/>
            <a:r>
              <a:rPr lang="en-US" sz="1600">
                <a:ea typeface="ＭＳ Ｐゴシック" pitchFamily="-112" charset="-128"/>
              </a:rPr>
              <a:t>“High-Energy-Density Physics” by R.P. Drake, Springer,  (2006).</a:t>
            </a:r>
          </a:p>
          <a:p>
            <a:pPr lvl="3" eaLnBrk="1" hangingPunct="1"/>
            <a:r>
              <a:rPr lang="en-US" sz="1600">
                <a:ea typeface="ＭＳ Ｐゴシック" pitchFamily="-112" charset="-128"/>
              </a:rPr>
              <a:t>"Inertial Confinement Fusion" by J.D. Lindl, Springer  Verlag, NY (1998) ; Phys. Plasmas </a:t>
            </a:r>
            <a:r>
              <a:rPr lang="en-US" sz="1600" u="sng">
                <a:ea typeface="ＭＳ Ｐゴシック" pitchFamily="-112" charset="-128"/>
              </a:rPr>
              <a:t>2</a:t>
            </a:r>
            <a:r>
              <a:rPr lang="en-US" sz="1600">
                <a:ea typeface="ＭＳ Ｐゴシック" pitchFamily="-112" charset="-128"/>
              </a:rPr>
              <a:t>, 3933 (1995)</a:t>
            </a:r>
          </a:p>
          <a:p>
            <a:pPr lvl="3" eaLnBrk="1" hangingPunct="1"/>
            <a:r>
              <a:rPr lang="en-US" sz="1600">
                <a:ea typeface="ＭＳ Ｐゴシック" pitchFamily="-112" charset="-128"/>
              </a:rPr>
              <a:t>M. D. Rosen, Phys. Plasmas </a:t>
            </a:r>
            <a:r>
              <a:rPr lang="en-US" sz="1600" u="sng">
                <a:ea typeface="ＭＳ Ｐゴシック" pitchFamily="-112" charset="-128"/>
              </a:rPr>
              <a:t>6</a:t>
            </a:r>
            <a:r>
              <a:rPr lang="en-US" sz="1600">
                <a:ea typeface="ＭＳ Ｐゴシック" pitchFamily="-112" charset="-128"/>
              </a:rPr>
              <a:t>, 1690 (1999)</a:t>
            </a:r>
          </a:p>
          <a:p>
            <a:pPr lvl="3" eaLnBrk="1" hangingPunct="1"/>
            <a:r>
              <a:rPr lang="en-US" sz="1600">
                <a:ea typeface="ＭＳ Ｐゴシック" pitchFamily="-112" charset="-128"/>
              </a:rPr>
              <a:t>“Physics of Shock Waves &amp; High Temperature Hydrodynamic Phenomena” by Ya. B. Zeldovich &amp; Yu. P. Raizer, (edited by W. D. Hayes &amp; R. F. Probstein) Academic Press, NY (1966).</a:t>
            </a:r>
          </a:p>
          <a:p>
            <a:pPr lvl="3" eaLnBrk="1" hangingPunct="1"/>
            <a:r>
              <a:rPr lang="en-US" sz="1600">
                <a:ea typeface="ＭＳ Ｐゴシック" pitchFamily="-112" charset="-128"/>
              </a:rPr>
              <a:t>HEDP Summer School, August 2005, 2007, and 2009                (see </a:t>
            </a:r>
            <a:r>
              <a:rPr lang="en-US" sz="1600">
                <a:ea typeface="ＭＳ Ｐゴシック" pitchFamily="-112" charset="-128"/>
                <a:hlinkClick r:id="rId3"/>
              </a:rPr>
              <a:t>http://hedpschool.lle.rochester.edu</a:t>
            </a:r>
            <a:r>
              <a:rPr lang="en-US" sz="1600">
                <a:ea typeface="ＭＳ Ｐゴシック" pitchFamily="-112" charset="-128"/>
              </a:rPr>
              <a:t>)</a:t>
            </a:r>
          </a:p>
          <a:p>
            <a:pPr lvl="2" eaLnBrk="1" hangingPunct="1"/>
            <a:r>
              <a:rPr lang="en-US" sz="1800">
                <a:ea typeface="ＭＳ Ｐゴシック" pitchFamily="-112" charset="-128"/>
              </a:rPr>
              <a:t>Pulsed power and z-pinches</a:t>
            </a:r>
          </a:p>
          <a:p>
            <a:pPr lvl="3" eaLnBrk="1" hangingPunct="1"/>
            <a:r>
              <a:rPr lang="en-US" sz="1600">
                <a:ea typeface="ＭＳ Ｐゴシック" pitchFamily="-112" charset="-128"/>
              </a:rPr>
              <a:t>“Pulsed Power Systems” by H. Bluhm, Springer, (2006)</a:t>
            </a:r>
          </a:p>
          <a:p>
            <a:pPr lvl="3" eaLnBrk="1" hangingPunct="1"/>
            <a:r>
              <a:rPr lang="en-US" sz="1600">
                <a:ea typeface="ＭＳ Ｐゴシック" pitchFamily="-112" charset="-128"/>
              </a:rPr>
              <a:t>“Physics of High-Density Z-pinch Plasmas, Springer, (1999)</a:t>
            </a:r>
          </a:p>
          <a:p>
            <a:pPr lvl="3" eaLnBrk="1" hangingPunct="1"/>
            <a:r>
              <a:rPr lang="en-US" sz="1600">
                <a:ea typeface="ＭＳ Ｐゴシック" pitchFamily="-112" charset="-128"/>
              </a:rPr>
              <a:t>“The physics of fast z-pinches,” D. Ryutov  et al., Rev. Modern Physics, 72, 167 (2000).</a:t>
            </a:r>
          </a:p>
          <a:p>
            <a:pPr lvl="2" eaLnBrk="1" hangingPunct="1"/>
            <a:endParaRPr lang="en-US" sz="1800">
              <a:ea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1026"/>
          <p:cNvSpPr>
            <a:spLocks noGrp="1" noChangeArrowheads="1"/>
          </p:cNvSpPr>
          <p:nvPr>
            <p:ph type="title"/>
          </p:nvPr>
        </p:nvSpPr>
        <p:spPr>
          <a:xfrm>
            <a:off x="1524000" y="67734"/>
            <a:ext cx="6807200" cy="905934"/>
          </a:xfrm>
        </p:spPr>
        <p:txBody>
          <a:bodyPr/>
          <a:lstStyle/>
          <a:p>
            <a:pPr eaLnBrk="1" hangingPunct="1"/>
            <a:r>
              <a:rPr lang="en-US" sz="2400" b="1" dirty="0">
                <a:solidFill>
                  <a:schemeClr val="bg1"/>
                </a:solidFill>
                <a:ea typeface="ＭＳ Ｐゴシック" pitchFamily="-112" charset="-128"/>
                <a:cs typeface="ＭＳ Ｐゴシック" pitchFamily="-112" charset="-128"/>
              </a:rPr>
              <a:t>Large currents can create large </a:t>
            </a:r>
            <a:r>
              <a:rPr lang="en-US" sz="2400" b="1" dirty="0" smtClean="0">
                <a:solidFill>
                  <a:schemeClr val="bg1"/>
                </a:solidFill>
                <a:ea typeface="ＭＳ Ｐゴシック" pitchFamily="-112" charset="-128"/>
                <a:cs typeface="ＭＳ Ｐゴシック" pitchFamily="-112" charset="-128"/>
              </a:rPr>
              <a:t>B fields</a:t>
            </a:r>
            <a:r>
              <a:rPr lang="en-US" sz="2400" b="1" dirty="0">
                <a:solidFill>
                  <a:schemeClr val="bg1"/>
                </a:solidFill>
                <a:ea typeface="ＭＳ Ｐゴシック" pitchFamily="-112" charset="-128"/>
                <a:cs typeface="ＭＳ Ｐゴシック" pitchFamily="-112" charset="-128"/>
              </a:rPr>
              <a:t>!</a:t>
            </a:r>
          </a:p>
        </p:txBody>
      </p:sp>
      <p:graphicFrame>
        <p:nvGraphicFramePr>
          <p:cNvPr id="27650" name="Object 2"/>
          <p:cNvGraphicFramePr>
            <a:graphicFrameLocks noChangeAspect="1"/>
          </p:cNvGraphicFramePr>
          <p:nvPr>
            <p:extLst>
              <p:ext uri="{D42A27DB-BD31-4B8C-83A1-F6EECF244321}">
                <p14:modId xmlns:p14="http://schemas.microsoft.com/office/powerpoint/2010/main" val="2144361949"/>
              </p:ext>
            </p:extLst>
          </p:nvPr>
        </p:nvGraphicFramePr>
        <p:xfrm>
          <a:off x="1203325" y="1188335"/>
          <a:ext cx="1524000" cy="750888"/>
        </p:xfrm>
        <a:graphic>
          <a:graphicData uri="http://schemas.openxmlformats.org/presentationml/2006/ole">
            <mc:AlternateContent xmlns:mc="http://schemas.openxmlformats.org/markup-compatibility/2006">
              <mc:Choice xmlns:v="urn:schemas-microsoft-com:vml" Requires="v">
                <p:oleObj spid="_x0000_s28597" name="Equation" r:id="rId4" imgW="800100" imgH="393700" progId="Equation.3">
                  <p:embed/>
                </p:oleObj>
              </mc:Choice>
              <mc:Fallback>
                <p:oleObj name="Equation" r:id="rId4" imgW="8001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325" y="1188335"/>
                        <a:ext cx="1524000" cy="750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1" name="Object 3"/>
          <p:cNvGraphicFramePr>
            <a:graphicFrameLocks noChangeAspect="1"/>
          </p:cNvGraphicFramePr>
          <p:nvPr>
            <p:extLst>
              <p:ext uri="{D42A27DB-BD31-4B8C-83A1-F6EECF244321}">
                <p14:modId xmlns:p14="http://schemas.microsoft.com/office/powerpoint/2010/main" val="4250031491"/>
              </p:ext>
            </p:extLst>
          </p:nvPr>
        </p:nvGraphicFramePr>
        <p:xfrm>
          <a:off x="1087438" y="1967278"/>
          <a:ext cx="2951162" cy="968375"/>
        </p:xfrm>
        <a:graphic>
          <a:graphicData uri="http://schemas.openxmlformats.org/presentationml/2006/ole">
            <mc:AlternateContent xmlns:mc="http://schemas.openxmlformats.org/markup-compatibility/2006">
              <mc:Choice xmlns:v="urn:schemas-microsoft-com:vml" Requires="v">
                <p:oleObj spid="_x0000_s28598" name="Equation" r:id="rId6" imgW="1549400" imgH="508000" progId="Equation.3">
                  <p:embed/>
                </p:oleObj>
              </mc:Choice>
              <mc:Fallback>
                <p:oleObj name="Equation" r:id="rId6" imgW="1549400" imgH="5080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438" y="1967278"/>
                        <a:ext cx="2951162" cy="96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5" name="Text Box 1034"/>
          <p:cNvSpPr txBox="1">
            <a:spLocks noChangeArrowheads="1"/>
          </p:cNvSpPr>
          <p:nvPr/>
        </p:nvSpPr>
        <p:spPr bwMode="auto">
          <a:xfrm>
            <a:off x="4187825" y="2174355"/>
            <a:ext cx="1555750" cy="366713"/>
          </a:xfrm>
          <a:prstGeom prst="rect">
            <a:avLst/>
          </a:prstGeom>
          <a:noFill/>
          <a:ln w="12700">
            <a:noFill/>
            <a:miter lim="800000"/>
            <a:headEnd/>
            <a:tailEnd/>
          </a:ln>
        </p:spPr>
        <p:txBody>
          <a:bodyPr wrap="none">
            <a:prstTxWarp prst="textNoShape">
              <a:avLst/>
            </a:prstTxWarp>
            <a:spAutoFit/>
          </a:bodyPr>
          <a:lstStyle/>
          <a:p>
            <a:r>
              <a:rPr lang="en-US" dirty="0"/>
              <a:t>Ampere’s law</a:t>
            </a:r>
          </a:p>
        </p:txBody>
      </p:sp>
      <p:pic>
        <p:nvPicPr>
          <p:cNvPr id="27656" name="Picture 1036"/>
          <p:cNvPicPr>
            <a:picLocks noChangeAspect="1" noChangeArrowheads="1"/>
          </p:cNvPicPr>
          <p:nvPr/>
        </p:nvPicPr>
        <p:blipFill>
          <a:blip r:embed="rId8"/>
          <a:srcRect l="62129" t="19931"/>
          <a:stretch>
            <a:fillRect/>
          </a:stretch>
        </p:blipFill>
        <p:spPr bwMode="auto">
          <a:xfrm>
            <a:off x="6684963" y="1094311"/>
            <a:ext cx="1851025" cy="2819400"/>
          </a:xfrm>
          <a:prstGeom prst="rect">
            <a:avLst/>
          </a:prstGeom>
          <a:noFill/>
          <a:ln w="12700">
            <a:noFill/>
            <a:miter lim="800000"/>
            <a:headEnd/>
            <a:tailEnd/>
          </a:ln>
        </p:spPr>
      </p:pic>
      <p:sp>
        <p:nvSpPr>
          <p:cNvPr id="27657" name="Text Box 1037"/>
          <p:cNvSpPr txBox="1">
            <a:spLocks noChangeArrowheads="1"/>
          </p:cNvSpPr>
          <p:nvPr/>
        </p:nvSpPr>
        <p:spPr bwMode="auto">
          <a:xfrm>
            <a:off x="890825" y="2890838"/>
            <a:ext cx="2344738" cy="915987"/>
          </a:xfrm>
          <a:prstGeom prst="rect">
            <a:avLst/>
          </a:prstGeom>
          <a:noFill/>
          <a:ln w="12700">
            <a:noFill/>
            <a:miter lim="800000"/>
            <a:headEnd/>
            <a:tailEnd/>
          </a:ln>
        </p:spPr>
        <p:txBody>
          <a:bodyPr wrap="none">
            <a:prstTxWarp prst="textNoShape">
              <a:avLst/>
            </a:prstTxWarp>
            <a:spAutoFit/>
          </a:bodyPr>
          <a:lstStyle/>
          <a:p>
            <a:r>
              <a:rPr lang="en-US" dirty="0"/>
              <a:t>For an axial current I:</a:t>
            </a:r>
          </a:p>
          <a:p>
            <a:endParaRPr lang="en-US" dirty="0"/>
          </a:p>
          <a:p>
            <a:endParaRPr lang="en-US" dirty="0"/>
          </a:p>
        </p:txBody>
      </p:sp>
      <p:graphicFrame>
        <p:nvGraphicFramePr>
          <p:cNvPr id="27652" name="Object 4"/>
          <p:cNvGraphicFramePr>
            <a:graphicFrameLocks noChangeAspect="1"/>
          </p:cNvGraphicFramePr>
          <p:nvPr>
            <p:extLst>
              <p:ext uri="{D42A27DB-BD31-4B8C-83A1-F6EECF244321}">
                <p14:modId xmlns:p14="http://schemas.microsoft.com/office/powerpoint/2010/main" val="407261502"/>
              </p:ext>
            </p:extLst>
          </p:nvPr>
        </p:nvGraphicFramePr>
        <p:xfrm>
          <a:off x="1152580" y="3195075"/>
          <a:ext cx="1668463" cy="795337"/>
        </p:xfrm>
        <a:graphic>
          <a:graphicData uri="http://schemas.openxmlformats.org/presentationml/2006/ole">
            <mc:AlternateContent xmlns:mc="http://schemas.openxmlformats.org/markup-compatibility/2006">
              <mc:Choice xmlns:v="urn:schemas-microsoft-com:vml" Requires="v">
                <p:oleObj spid="_x0000_s28599" name="Microsoft Equation 3.0" r:id="rId9" imgW="876300" imgH="393700" progId="Equation.3">
                  <p:embed/>
                </p:oleObj>
              </mc:Choice>
              <mc:Fallback>
                <p:oleObj name="Microsoft Equation 3.0" r:id="rId9" imgW="876300" imgH="3937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2580" y="3195075"/>
                        <a:ext cx="1668463"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3" name="Object 5"/>
          <p:cNvGraphicFramePr>
            <a:graphicFrameLocks noChangeAspect="1"/>
          </p:cNvGraphicFramePr>
          <p:nvPr>
            <p:extLst>
              <p:ext uri="{D42A27DB-BD31-4B8C-83A1-F6EECF244321}">
                <p14:modId xmlns:p14="http://schemas.microsoft.com/office/powerpoint/2010/main" val="2199455045"/>
              </p:ext>
            </p:extLst>
          </p:nvPr>
        </p:nvGraphicFramePr>
        <p:xfrm>
          <a:off x="3556940" y="3172877"/>
          <a:ext cx="2127250" cy="1693863"/>
        </p:xfrm>
        <a:graphic>
          <a:graphicData uri="http://schemas.openxmlformats.org/presentationml/2006/ole">
            <mc:AlternateContent xmlns:mc="http://schemas.openxmlformats.org/markup-compatibility/2006">
              <mc:Choice xmlns:v="urn:schemas-microsoft-com:vml" Requires="v">
                <p:oleObj spid="_x0000_s28600" name="Equation" r:id="rId11" imgW="1117600" imgH="889000" progId="Equation.3">
                  <p:embed/>
                </p:oleObj>
              </mc:Choice>
              <mc:Fallback>
                <p:oleObj name="Equation" r:id="rId11" imgW="1117600" imgH="889000" progId="Equation.3">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56940" y="3172877"/>
                        <a:ext cx="2127250" cy="169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8" name="Text Box 1040"/>
          <p:cNvSpPr txBox="1">
            <a:spLocks noChangeArrowheads="1"/>
          </p:cNvSpPr>
          <p:nvPr/>
        </p:nvSpPr>
        <p:spPr bwMode="auto">
          <a:xfrm>
            <a:off x="257429" y="4800594"/>
            <a:ext cx="8795402" cy="1200329"/>
          </a:xfrm>
          <a:prstGeom prst="rect">
            <a:avLst/>
          </a:prstGeom>
          <a:noFill/>
          <a:ln w="12700">
            <a:noFill/>
            <a:miter lim="800000"/>
            <a:headEnd/>
            <a:tailEnd/>
          </a:ln>
        </p:spPr>
        <p:txBody>
          <a:bodyPr wrap="square">
            <a:prstTxWarp prst="textNoShape">
              <a:avLst/>
            </a:prstTxWarp>
            <a:spAutoFit/>
          </a:bodyPr>
          <a:lstStyle/>
          <a:p>
            <a:r>
              <a:rPr lang="en-US" dirty="0"/>
              <a:t>100 A at 2 mm radius is 100 G</a:t>
            </a:r>
          </a:p>
          <a:p>
            <a:r>
              <a:rPr lang="en-US" dirty="0"/>
              <a:t>1.0x10</a:t>
            </a:r>
            <a:r>
              <a:rPr lang="en-US" baseline="30000" dirty="0"/>
              <a:t>7</a:t>
            </a:r>
            <a:r>
              <a:rPr lang="en-US" dirty="0"/>
              <a:t> A (</a:t>
            </a:r>
            <a:r>
              <a:rPr lang="en-US" b="1" dirty="0"/>
              <a:t>10 MA</a:t>
            </a:r>
            <a:r>
              <a:rPr lang="en-US" dirty="0"/>
              <a:t>) at </a:t>
            </a:r>
            <a:r>
              <a:rPr lang="en-US" b="1" dirty="0"/>
              <a:t>4 mm</a:t>
            </a:r>
            <a:r>
              <a:rPr lang="en-US" dirty="0"/>
              <a:t> radius is 5x10</a:t>
            </a:r>
            <a:r>
              <a:rPr lang="en-US" baseline="30000" dirty="0"/>
              <a:t>6</a:t>
            </a:r>
            <a:r>
              <a:rPr lang="en-US" dirty="0"/>
              <a:t> G = </a:t>
            </a:r>
            <a:r>
              <a:rPr lang="en-US" b="1" dirty="0"/>
              <a:t>1     </a:t>
            </a:r>
            <a:r>
              <a:rPr lang="en-US" b="1" dirty="0" err="1"/>
              <a:t>MBar</a:t>
            </a:r>
            <a:r>
              <a:rPr lang="en-US" dirty="0"/>
              <a:t> of </a:t>
            </a:r>
            <a:r>
              <a:rPr lang="en-US" dirty="0" smtClean="0"/>
              <a:t>pressure!</a:t>
            </a:r>
            <a:endParaRPr lang="en-US" dirty="0"/>
          </a:p>
          <a:p>
            <a:r>
              <a:rPr lang="en-US" dirty="0"/>
              <a:t>2.5x10</a:t>
            </a:r>
            <a:r>
              <a:rPr lang="en-US" baseline="30000" dirty="0"/>
              <a:t>7</a:t>
            </a:r>
            <a:r>
              <a:rPr lang="en-US" dirty="0"/>
              <a:t> A (</a:t>
            </a:r>
            <a:r>
              <a:rPr lang="en-US" b="1" dirty="0"/>
              <a:t>25 MA</a:t>
            </a:r>
            <a:r>
              <a:rPr lang="en-US" dirty="0"/>
              <a:t>) at </a:t>
            </a:r>
            <a:r>
              <a:rPr lang="en-US" b="1" dirty="0"/>
              <a:t>1 mm</a:t>
            </a:r>
            <a:r>
              <a:rPr lang="en-US" dirty="0"/>
              <a:t> radius is 5x10</a:t>
            </a:r>
            <a:r>
              <a:rPr lang="en-US" baseline="30000" dirty="0"/>
              <a:t>7</a:t>
            </a:r>
            <a:r>
              <a:rPr lang="en-US" dirty="0"/>
              <a:t> G = </a:t>
            </a:r>
            <a:r>
              <a:rPr lang="en-US" b="1" dirty="0"/>
              <a:t>100 </a:t>
            </a:r>
            <a:r>
              <a:rPr lang="en-US" b="1" dirty="0" err="1"/>
              <a:t>MBar</a:t>
            </a:r>
            <a:r>
              <a:rPr lang="en-US" dirty="0"/>
              <a:t> of pressure!</a:t>
            </a:r>
            <a:r>
              <a:rPr lang="en-US" dirty="0" smtClean="0"/>
              <a:t>! </a:t>
            </a:r>
            <a:r>
              <a:rPr lang="en-US" b="1" dirty="0" smtClean="0">
                <a:solidFill>
                  <a:srgbClr val="FF0000"/>
                </a:solidFill>
                <a:sym typeface="Wingdings"/>
              </a:rPr>
              <a:t></a:t>
            </a:r>
            <a:r>
              <a:rPr lang="en-US" b="1" dirty="0" smtClean="0">
                <a:solidFill>
                  <a:srgbClr val="FF0000"/>
                </a:solidFill>
              </a:rPr>
              <a:t>Z Machine</a:t>
            </a:r>
            <a:r>
              <a:rPr lang="en-US" dirty="0" smtClean="0"/>
              <a:t> </a:t>
            </a:r>
          </a:p>
          <a:p>
            <a:r>
              <a:rPr lang="en-US" dirty="0"/>
              <a:t>	</a:t>
            </a:r>
            <a:r>
              <a:rPr lang="en-US" dirty="0" smtClean="0"/>
              <a:t>				</a:t>
            </a:r>
            <a:r>
              <a:rPr lang="en-US" i="1" dirty="0" smtClean="0"/>
              <a:t>(~1000x more than high explosives)</a:t>
            </a:r>
            <a:endParaRPr lang="en-US" i="1" dirty="0"/>
          </a:p>
        </p:txBody>
      </p:sp>
      <p:sp>
        <p:nvSpPr>
          <p:cNvPr id="27659" name="Line 1036"/>
          <p:cNvSpPr>
            <a:spLocks noChangeShapeType="1"/>
          </p:cNvSpPr>
          <p:nvPr/>
        </p:nvSpPr>
        <p:spPr bwMode="auto">
          <a:xfrm>
            <a:off x="5752845" y="4456106"/>
            <a:ext cx="4953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7660" name="Text Box 1037"/>
          <p:cNvSpPr txBox="1">
            <a:spLocks noChangeArrowheads="1"/>
          </p:cNvSpPr>
          <p:nvPr/>
        </p:nvSpPr>
        <p:spPr bwMode="auto">
          <a:xfrm>
            <a:off x="6303708" y="4254493"/>
            <a:ext cx="2608106" cy="461665"/>
          </a:xfrm>
          <a:prstGeom prst="rect">
            <a:avLst/>
          </a:prstGeom>
          <a:solidFill>
            <a:srgbClr val="FFFF00"/>
          </a:solidFill>
          <a:ln w="9525">
            <a:noFill/>
            <a:miter lim="800000"/>
            <a:headEnd/>
            <a:tailEnd/>
          </a:ln>
        </p:spPr>
        <p:txBody>
          <a:bodyPr wrap="none">
            <a:prstTxWarp prst="textNoShape">
              <a:avLst/>
            </a:prstTxWarp>
            <a:spAutoFit/>
          </a:bodyPr>
          <a:lstStyle/>
          <a:p>
            <a:r>
              <a:rPr lang="en-US" sz="2400" b="1" dirty="0" err="1" smtClean="0"/>
              <a:t>P</a:t>
            </a:r>
            <a:r>
              <a:rPr lang="en-US" sz="2400" b="1" baseline="-25000" dirty="0" err="1" smtClean="0"/>
              <a:t>mag</a:t>
            </a:r>
            <a:r>
              <a:rPr lang="en-US" sz="2400" b="1" dirty="0" smtClean="0"/>
              <a:t> </a:t>
            </a:r>
            <a:r>
              <a:rPr lang="en-US" sz="2400" b="1" dirty="0"/>
              <a:t>~ B</a:t>
            </a:r>
            <a:r>
              <a:rPr lang="en-US" sz="2400" b="1" baseline="30000" dirty="0"/>
              <a:t>2</a:t>
            </a:r>
            <a:r>
              <a:rPr lang="en-US" sz="2400" b="1" dirty="0"/>
              <a:t>  ~ I</a:t>
            </a:r>
            <a:r>
              <a:rPr lang="en-US" sz="2400" b="1" baseline="30000" dirty="0"/>
              <a:t>2</a:t>
            </a:r>
            <a:r>
              <a:rPr lang="en-US" sz="2400" b="1" dirty="0"/>
              <a:t> r </a:t>
            </a:r>
            <a:r>
              <a:rPr lang="en-US" sz="2400" b="1" baseline="30000" dirty="0"/>
              <a:t>-2</a:t>
            </a:r>
            <a:r>
              <a:rPr lang="en-US" sz="2400" b="1" dirty="0"/>
              <a:t> </a:t>
            </a:r>
          </a:p>
        </p:txBody>
      </p:sp>
      <p:sp>
        <p:nvSpPr>
          <p:cNvPr id="27661" name="Text Box 1038"/>
          <p:cNvSpPr txBox="1">
            <a:spLocks noChangeArrowheads="1"/>
          </p:cNvSpPr>
          <p:nvPr/>
        </p:nvSpPr>
        <p:spPr bwMode="auto">
          <a:xfrm>
            <a:off x="434975" y="5962650"/>
            <a:ext cx="8328025" cy="366713"/>
          </a:xfrm>
          <a:prstGeom prst="rect">
            <a:avLst/>
          </a:prstGeom>
          <a:solidFill>
            <a:srgbClr val="FFFF00"/>
          </a:solidFill>
          <a:ln w="9525">
            <a:noFill/>
            <a:miter lim="800000"/>
            <a:headEnd/>
            <a:tailEnd/>
          </a:ln>
        </p:spPr>
        <p:txBody>
          <a:bodyPr wrap="none">
            <a:prstTxWarp prst="textNoShape">
              <a:avLst/>
            </a:prstTxWarp>
            <a:spAutoFit/>
          </a:bodyPr>
          <a:lstStyle/>
          <a:p>
            <a:r>
              <a:rPr lang="en-US" b="1" dirty="0"/>
              <a:t>LARGE CURRENTS </a:t>
            </a:r>
            <a:r>
              <a:rPr lang="en-US" b="1" dirty="0">
                <a:sym typeface="Wingdings" pitchFamily="-112" charset="2"/>
              </a:rPr>
              <a:t> LARGE MAGNETIC FIELDS  LARGE PRESSURES!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395" y="1281545"/>
            <a:ext cx="7772400" cy="3148529"/>
          </a:xfrm>
        </p:spPr>
        <p:txBody>
          <a:bodyPr>
            <a:normAutofit/>
          </a:bodyPr>
          <a:lstStyle/>
          <a:p>
            <a:r>
              <a:rPr lang="en-US" sz="3300" dirty="0" smtClean="0">
                <a:solidFill>
                  <a:schemeClr val="tx1"/>
                </a:solidFill>
                <a:latin typeface="Calibri"/>
                <a:cs typeface="Calibri"/>
              </a:rPr>
              <a:t>Thanks for your attention!</a:t>
            </a:r>
            <a:br>
              <a:rPr lang="en-US" sz="3300" dirty="0" smtClean="0">
                <a:solidFill>
                  <a:schemeClr val="tx1"/>
                </a:solidFill>
                <a:latin typeface="Calibri"/>
                <a:cs typeface="Calibri"/>
              </a:rPr>
            </a:br>
            <a:r>
              <a:rPr lang="en-US" sz="3300" dirty="0">
                <a:solidFill>
                  <a:schemeClr val="tx1"/>
                </a:solidFill>
                <a:latin typeface="Calibri"/>
                <a:cs typeface="Calibri"/>
              </a:rPr>
              <a:t/>
            </a:r>
            <a:br>
              <a:rPr lang="en-US" sz="3300" dirty="0">
                <a:solidFill>
                  <a:schemeClr val="tx1"/>
                </a:solidFill>
                <a:latin typeface="Calibri"/>
                <a:cs typeface="Calibri"/>
              </a:rPr>
            </a:br>
            <a:r>
              <a:rPr lang="en-US" sz="3300" dirty="0" smtClean="0">
                <a:solidFill>
                  <a:schemeClr val="tx1"/>
                </a:solidFill>
                <a:latin typeface="Calibri"/>
                <a:cs typeface="Calibri"/>
              </a:rPr>
              <a:t>Any questions?</a:t>
            </a:r>
            <a:endParaRPr lang="en-US" sz="3300" dirty="0">
              <a:solidFill>
                <a:schemeClr val="tx1"/>
              </a:solidFill>
              <a:latin typeface="Calibri"/>
              <a:cs typeface="Calibri"/>
            </a:endParaRPr>
          </a:p>
        </p:txBody>
      </p:sp>
    </p:spTree>
    <p:extLst>
      <p:ext uri="{BB962C8B-B14F-4D97-AF65-F5344CB8AC3E}">
        <p14:creationId xmlns:p14="http://schemas.microsoft.com/office/powerpoint/2010/main" val="4635557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Heeter_plasmas-mod copy"/>
          <p:cNvPicPr>
            <a:picLocks noChangeAspect="1" noChangeArrowheads="1"/>
          </p:cNvPicPr>
          <p:nvPr/>
        </p:nvPicPr>
        <p:blipFill>
          <a:blip r:embed="rId3"/>
          <a:srcRect/>
          <a:stretch>
            <a:fillRect/>
          </a:stretch>
        </p:blipFill>
        <p:spPr bwMode="auto">
          <a:xfrm>
            <a:off x="1785938" y="1295400"/>
            <a:ext cx="5986462" cy="4897438"/>
          </a:xfrm>
          <a:prstGeom prst="rect">
            <a:avLst/>
          </a:prstGeom>
          <a:noFill/>
          <a:ln w="9525">
            <a:noFill/>
            <a:miter lim="800000"/>
            <a:headEnd/>
            <a:tailEnd/>
          </a:ln>
        </p:spPr>
      </p:pic>
      <p:sp>
        <p:nvSpPr>
          <p:cNvPr id="35843" name="Line 4"/>
          <p:cNvSpPr>
            <a:spLocks noChangeShapeType="1"/>
          </p:cNvSpPr>
          <p:nvPr/>
        </p:nvSpPr>
        <p:spPr bwMode="auto">
          <a:xfrm flipH="1" flipV="1">
            <a:off x="5334000" y="1371600"/>
            <a:ext cx="1371600" cy="3962400"/>
          </a:xfrm>
          <a:prstGeom prst="line">
            <a:avLst/>
          </a:prstGeom>
          <a:noFill/>
          <a:ln w="28575">
            <a:solidFill>
              <a:schemeClr val="hlink"/>
            </a:solidFill>
            <a:round/>
            <a:headEnd/>
            <a:tailEnd/>
          </a:ln>
        </p:spPr>
        <p:txBody>
          <a:bodyPr wrap="none" anchor="ctr">
            <a:prstTxWarp prst="textNoShape">
              <a:avLst/>
            </a:prstTxWarp>
          </a:bodyPr>
          <a:lstStyle/>
          <a:p>
            <a:endParaRPr lang="en-US"/>
          </a:p>
        </p:txBody>
      </p:sp>
      <p:sp>
        <p:nvSpPr>
          <p:cNvPr id="608261" name="Oval 5"/>
          <p:cNvSpPr>
            <a:spLocks noChangeArrowheads="1"/>
          </p:cNvSpPr>
          <p:nvPr/>
        </p:nvSpPr>
        <p:spPr bwMode="auto">
          <a:xfrm>
            <a:off x="5410200" y="2057400"/>
            <a:ext cx="1143000" cy="990600"/>
          </a:xfrm>
          <a:prstGeom prst="ellipse">
            <a:avLst/>
          </a:prstGeom>
          <a:noFill/>
          <a:ln w="38100">
            <a:solidFill>
              <a:srgbClr val="FFFF00"/>
            </a:solidFill>
            <a:round/>
            <a:headEnd/>
            <a:tailEnd/>
          </a:ln>
        </p:spPr>
        <p:txBody>
          <a:bodyPr wrap="none" anchor="ctr">
            <a:prstTxWarp prst="textNoShape">
              <a:avLst/>
            </a:prstTxWarp>
          </a:bodyPr>
          <a:lstStyle/>
          <a:p>
            <a:endParaRPr lang="en-US"/>
          </a:p>
        </p:txBody>
      </p:sp>
      <p:sp>
        <p:nvSpPr>
          <p:cNvPr id="608263" name="Text Box 7"/>
          <p:cNvSpPr txBox="1">
            <a:spLocks noChangeArrowheads="1"/>
          </p:cNvSpPr>
          <p:nvPr/>
        </p:nvSpPr>
        <p:spPr bwMode="auto">
          <a:xfrm>
            <a:off x="5434013" y="2373313"/>
            <a:ext cx="1144587" cy="336550"/>
          </a:xfrm>
          <a:prstGeom prst="rect">
            <a:avLst/>
          </a:prstGeom>
          <a:noFill/>
          <a:ln w="12700">
            <a:noFill/>
            <a:miter lim="800000"/>
            <a:headEnd/>
            <a:tailEnd/>
          </a:ln>
        </p:spPr>
        <p:txBody>
          <a:bodyPr wrap="none">
            <a:prstTxWarp prst="textNoShape">
              <a:avLst/>
            </a:prstTxWarp>
            <a:spAutoFit/>
          </a:bodyPr>
          <a:lstStyle/>
          <a:p>
            <a:pPr algn="ctr"/>
            <a:r>
              <a:rPr lang="en-US" sz="1600" b="1">
                <a:solidFill>
                  <a:srgbClr val="FFFF00"/>
                </a:solidFill>
              </a:rPr>
              <a:t>Z-pinches</a:t>
            </a:r>
          </a:p>
        </p:txBody>
      </p:sp>
      <p:sp>
        <p:nvSpPr>
          <p:cNvPr id="35849" name="Line 10"/>
          <p:cNvSpPr>
            <a:spLocks noChangeShapeType="1"/>
          </p:cNvSpPr>
          <p:nvPr/>
        </p:nvSpPr>
        <p:spPr bwMode="auto">
          <a:xfrm flipV="1">
            <a:off x="6019800" y="3200400"/>
            <a:ext cx="381000" cy="152400"/>
          </a:xfrm>
          <a:prstGeom prst="line">
            <a:avLst/>
          </a:prstGeom>
          <a:noFill/>
          <a:ln w="76200">
            <a:solidFill>
              <a:schemeClr val="hlink"/>
            </a:solidFill>
            <a:round/>
            <a:headEnd/>
            <a:tailEnd type="triangle" w="med" len="med"/>
          </a:ln>
        </p:spPr>
        <p:txBody>
          <a:bodyPr wrap="none" anchor="ctr">
            <a:prstTxWarp prst="textNoShape">
              <a:avLst/>
            </a:prstTxWarp>
          </a:bodyPr>
          <a:lstStyle/>
          <a:p>
            <a:endParaRPr lang="en-US"/>
          </a:p>
        </p:txBody>
      </p:sp>
      <p:sp>
        <p:nvSpPr>
          <p:cNvPr id="35850" name="Text Box 11"/>
          <p:cNvSpPr txBox="1">
            <a:spLocks noChangeArrowheads="1"/>
          </p:cNvSpPr>
          <p:nvPr/>
        </p:nvSpPr>
        <p:spPr bwMode="auto">
          <a:xfrm>
            <a:off x="2392363" y="6183313"/>
            <a:ext cx="5014912" cy="304800"/>
          </a:xfrm>
          <a:prstGeom prst="rect">
            <a:avLst/>
          </a:prstGeom>
          <a:noFill/>
          <a:ln w="12700">
            <a:noFill/>
            <a:miter lim="800000"/>
            <a:headEnd/>
            <a:tailEnd/>
          </a:ln>
        </p:spPr>
        <p:txBody>
          <a:bodyPr wrap="none">
            <a:prstTxWarp prst="textNoShape">
              <a:avLst/>
            </a:prstTxWarp>
            <a:spAutoFit/>
          </a:bodyPr>
          <a:lstStyle/>
          <a:p>
            <a:r>
              <a:rPr lang="en-US" sz="1400" b="1">
                <a:solidFill>
                  <a:srgbClr val="0000FF"/>
                </a:solidFill>
              </a:rPr>
              <a:t>Copyright 2001 Contemporary Physics Education Project</a:t>
            </a:r>
          </a:p>
        </p:txBody>
      </p:sp>
      <p:sp>
        <p:nvSpPr>
          <p:cNvPr id="35851" name="Rectangle 2"/>
          <p:cNvSpPr txBox="1">
            <a:spLocks noChangeArrowheads="1"/>
          </p:cNvSpPr>
          <p:nvPr/>
        </p:nvSpPr>
        <p:spPr bwMode="auto">
          <a:xfrm>
            <a:off x="1487488" y="-36513"/>
            <a:ext cx="7656512" cy="1019176"/>
          </a:xfrm>
          <a:prstGeom prst="rect">
            <a:avLst/>
          </a:prstGeom>
          <a:noFill/>
          <a:ln w="9525">
            <a:noFill/>
            <a:miter lim="800000"/>
            <a:headEnd/>
            <a:tailEnd/>
          </a:ln>
        </p:spPr>
        <p:txBody>
          <a:bodyPr anchor="ctr">
            <a:prstTxWarp prst="textNoShape">
              <a:avLst/>
            </a:prstTxWarp>
          </a:bodyPr>
          <a:lstStyle/>
          <a:p>
            <a:pPr algn="ctr"/>
            <a:r>
              <a:rPr lang="en-US" sz="2400">
                <a:solidFill>
                  <a:schemeClr val="bg1"/>
                </a:solidFill>
              </a:rPr>
              <a:t>Regimes of high energy density are typically associated with energy density 10</a:t>
            </a:r>
            <a:r>
              <a:rPr lang="en-US" sz="2400" baseline="30000">
                <a:solidFill>
                  <a:schemeClr val="bg1"/>
                </a:solidFill>
              </a:rPr>
              <a:t>11</a:t>
            </a:r>
            <a:r>
              <a:rPr lang="en-US" sz="2400">
                <a:solidFill>
                  <a:schemeClr val="bg1"/>
                </a:solidFill>
              </a:rPr>
              <a:t> J/m</a:t>
            </a:r>
            <a:r>
              <a:rPr lang="en-US" sz="2400" baseline="30000">
                <a:solidFill>
                  <a:schemeClr val="bg1"/>
                </a:solidFill>
              </a:rPr>
              <a:t>3</a:t>
            </a:r>
            <a:r>
              <a:rPr lang="en-US" sz="2400">
                <a:solidFill>
                  <a:schemeClr val="bg1"/>
                </a:solidFill>
              </a:rPr>
              <a:t> = 1 Mbar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08263"/>
                                        </p:tgtEl>
                                        <p:attrNameLst>
                                          <p:attrName>style.visibility</p:attrName>
                                        </p:attrNameLst>
                                      </p:cBhvr>
                                      <p:to>
                                        <p:strVal val="visible"/>
                                      </p:to>
                                    </p:set>
                                    <p:anim calcmode="lin" valueType="num">
                                      <p:cBhvr additive="base">
                                        <p:cTn id="7" dur="500" fill="hold"/>
                                        <p:tgtEl>
                                          <p:spTgt spid="608263"/>
                                        </p:tgtEl>
                                        <p:attrNameLst>
                                          <p:attrName>ppt_x</p:attrName>
                                        </p:attrNameLst>
                                      </p:cBhvr>
                                      <p:tavLst>
                                        <p:tav tm="0">
                                          <p:val>
                                            <p:strVal val="1+#ppt_w/2"/>
                                          </p:val>
                                        </p:tav>
                                        <p:tav tm="100000">
                                          <p:val>
                                            <p:strVal val="#ppt_x"/>
                                          </p:val>
                                        </p:tav>
                                      </p:tavLst>
                                    </p:anim>
                                    <p:anim calcmode="lin" valueType="num">
                                      <p:cBhvr additive="base">
                                        <p:cTn id="8" dur="500" fill="hold"/>
                                        <p:tgtEl>
                                          <p:spTgt spid="60826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08261"/>
                                        </p:tgtEl>
                                        <p:attrNameLst>
                                          <p:attrName>style.visibility</p:attrName>
                                        </p:attrNameLst>
                                      </p:cBhvr>
                                      <p:to>
                                        <p:strVal val="visible"/>
                                      </p:to>
                                    </p:set>
                                    <p:anim calcmode="lin" valueType="num">
                                      <p:cBhvr additive="base">
                                        <p:cTn id="11" dur="500" fill="hold"/>
                                        <p:tgtEl>
                                          <p:spTgt spid="608261"/>
                                        </p:tgtEl>
                                        <p:attrNameLst>
                                          <p:attrName>ppt_x</p:attrName>
                                        </p:attrNameLst>
                                      </p:cBhvr>
                                      <p:tavLst>
                                        <p:tav tm="0">
                                          <p:val>
                                            <p:strVal val="1+#ppt_w/2"/>
                                          </p:val>
                                        </p:tav>
                                        <p:tav tm="100000">
                                          <p:val>
                                            <p:strVal val="#ppt_x"/>
                                          </p:val>
                                        </p:tav>
                                      </p:tavLst>
                                    </p:anim>
                                    <p:anim calcmode="lin" valueType="num">
                                      <p:cBhvr additive="base">
                                        <p:cTn id="12" dur="500" fill="hold"/>
                                        <p:tgtEl>
                                          <p:spTgt spid="608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1" grpId="0" animBg="1"/>
      <p:bldP spid="60826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0.7|2.7|1.6|1.8|2.2"/>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25006</TotalTime>
  <Words>5671</Words>
  <Application>Microsoft Macintosh PowerPoint</Application>
  <PresentationFormat>On-screen Show (4:3)</PresentationFormat>
  <Paragraphs>1054</Paragraphs>
  <Slides>80</Slides>
  <Notes>55</Notes>
  <HiddenSlides>0</HiddenSlides>
  <MMClips>0</MMClips>
  <ScaleCrop>false</ScaleCrop>
  <HeadingPairs>
    <vt:vector size="8" baseType="variant">
      <vt:variant>
        <vt:lpstr>Theme</vt:lpstr>
      </vt:variant>
      <vt:variant>
        <vt:i4>1</vt:i4>
      </vt:variant>
      <vt:variant>
        <vt:lpstr>Links</vt:lpstr>
      </vt:variant>
      <vt:variant>
        <vt:i4>6</vt:i4>
      </vt:variant>
      <vt:variant>
        <vt:lpstr>Embedded OLE Servers</vt:lpstr>
      </vt:variant>
      <vt:variant>
        <vt:i4>3</vt:i4>
      </vt:variant>
      <vt:variant>
        <vt:lpstr>Slide Titles</vt:lpstr>
      </vt:variant>
      <vt:variant>
        <vt:i4>80</vt:i4>
      </vt:variant>
    </vt:vector>
  </HeadingPairs>
  <TitlesOfParts>
    <vt:vector size="90" baseType="lpstr">
      <vt:lpstr>1_Default Design</vt:lpstr>
      <vt:lpstr>???</vt:lpstr>
      <vt:lpstr>???</vt:lpstr>
      <vt:lpstr>???</vt:lpstr>
      <vt:lpstr>???</vt:lpstr>
      <vt:lpstr>???</vt:lpstr>
      <vt:lpstr>???</vt:lpstr>
      <vt:lpstr>Equation</vt:lpstr>
      <vt:lpstr>Microsoft Equation 3.0</vt:lpstr>
      <vt:lpstr>Image</vt:lpstr>
      <vt:lpstr>Adam B. Sefkow Sandia National Laboratories   Special Thanks to  Mike Cuneo, Mark Herrmann, Greg Rochau, Dan Sinars, Ryan McBride, and Tom Awe (SNL)</vt:lpstr>
      <vt:lpstr>Outline</vt:lpstr>
      <vt:lpstr>PowerPoint Presentation</vt:lpstr>
      <vt:lpstr>1st year physics refresher</vt:lpstr>
      <vt:lpstr>We can incorporate the effect of magnetic fields into our plasma fluid equations as an effective pressure </vt:lpstr>
      <vt:lpstr>Large currents and the corresponding magnetic fields can create and manipulate high energy density (HED) matter</vt:lpstr>
      <vt:lpstr>How strong is this pressure?</vt:lpstr>
      <vt:lpstr>Large currents can create large B fields!</vt:lpstr>
      <vt:lpstr>PowerPoint Presentation</vt:lpstr>
      <vt:lpstr>Several recent studies have highlighted High Energy Density Science</vt:lpstr>
      <vt:lpstr>The “Z” pulsed-power facility is located at Sandia National Laboratories in Albuquerque, New Mexico</vt:lpstr>
      <vt:lpstr>The “Z” pulsed-power facility is located at Sandia National Laboratories in Albuquerque, New Mexico</vt:lpstr>
      <vt:lpstr>“Z” is the world’s largest pulsed-power facility</vt:lpstr>
      <vt:lpstr>“Z” is the world’s largest pulsed-power facility</vt:lpstr>
      <vt:lpstr>“Z” is a great place to conduct experiments</vt:lpstr>
      <vt:lpstr>PowerPoint Presentation</vt:lpstr>
      <vt:lpstr>Our experiments are well-diagnosed</vt:lpstr>
      <vt:lpstr>PowerPoint Presentation</vt:lpstr>
      <vt:lpstr>PowerPoint Presentation</vt:lpstr>
      <vt:lpstr>Pulsed-power technology produces high electrical power using fast switching and pulse compression</vt:lpstr>
      <vt:lpstr>Multiple modules are used to achieve the highest powers </vt:lpstr>
      <vt:lpstr>PowerPoint Presentation</vt:lpstr>
      <vt:lpstr>Pulsed-power provides compact, efficient, power amplification</vt:lpstr>
      <vt:lpstr>We compress energy in space and time on Z</vt:lpstr>
      <vt:lpstr>We can use high currents to push plasmas in different ways for different applications</vt:lpstr>
      <vt:lpstr>Wire arrays are a “simple” extension of the two wire problem</vt:lpstr>
      <vt:lpstr>Magnetically-driven fast z-pinch implosions efficiently convert electrical energy into radiation</vt:lpstr>
      <vt:lpstr>The 2-3 MJ of magnetic energy and radiation destroys the hardware following the pulse</vt:lpstr>
      <vt:lpstr>Magneto-Rayleigh-Taylor (MRT) instability limits the quality of the implosion</vt:lpstr>
      <vt:lpstr>The plasma is the heavy fluid and the B field is the light fluid  unstable to the MRT</vt:lpstr>
      <vt:lpstr>The plasma pinch convergence ratio is commonly estimated using x-ray self-emission imaging</vt:lpstr>
      <vt:lpstr>Summary: J x B force pinches wire array into a dense, radiating plasma column</vt:lpstr>
      <vt:lpstr>A power of 330 TW</vt:lpstr>
      <vt:lpstr>We have established a fundamental science program on Z and have awarded time to university users</vt:lpstr>
      <vt:lpstr>PowerPoint Presentation</vt:lpstr>
      <vt:lpstr>We can use high currents to push plasmas in different ways for different applications</vt:lpstr>
      <vt:lpstr>Understanding material properties at high pressure is important for Stockpile Stewardship, ICF, and understanding planets</vt:lpstr>
      <vt:lpstr>Isentropic compression and shock wave experiments map different regions of phase space</vt:lpstr>
      <vt:lpstr>PowerPoint Presentation</vt:lpstr>
      <vt:lpstr>PowerPoint Presentation</vt:lpstr>
      <vt:lpstr>PowerPoint Presentation</vt:lpstr>
      <vt:lpstr>PowerPoint Presentation</vt:lpstr>
      <vt:lpstr>PowerPoint Presentation</vt:lpstr>
      <vt:lpstr>We can use high currents to push plasmas in different ways for different applications</vt:lpstr>
      <vt:lpstr>Indirect drive: how can we use this efficient x-ray source to do ICF?</vt:lpstr>
      <vt:lpstr>Integrated simulations demonstrate 400+ MJ fusion yield in a z-pinch driven hohlraum</vt:lpstr>
      <vt:lpstr>The cost effectiveness and efficiency of pulsed power is evident from a size comparison of Z and NIF</vt:lpstr>
      <vt:lpstr> While Z pinches are more efficient radiators, they need more energy to reach ICF conditions...</vt:lpstr>
      <vt:lpstr>Are there more efficient pulsed power methods for heating and compressing fusion fuel? </vt:lpstr>
      <vt:lpstr>Magnetic direct-drive implosions generate high pressures just like radiation indirect-drive implosions</vt:lpstr>
      <vt:lpstr>PowerPoint Presentation</vt:lpstr>
      <vt:lpstr>We are working toward the evaluation of the Magnetized Liner Inertial Fusion* concept</vt:lpstr>
      <vt:lpstr>MagLIF uses the Z facility to compress a liner containing pre-magnetized and pre-heated D2 gas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Direct-magnetically-driven targets give high yields (&gt;1 GJ) at 60 MA in simulations</vt:lpstr>
      <vt:lpstr>PowerPoint Presentation</vt:lpstr>
      <vt:lpstr>PowerPoint Presentation</vt:lpstr>
      <vt:lpstr>Large yields and low rep-rate may be an attractive path for Inertial Fusion Energy</vt:lpstr>
      <vt:lpstr>There are many applications of pulsed power technology – we’ve only discussed some</vt:lpstr>
      <vt:lpstr>Summary</vt:lpstr>
      <vt:lpstr>Some References</vt:lpstr>
      <vt:lpstr>Thanks for your attention!  Any questions?</vt:lpstr>
    </vt:vector>
  </TitlesOfParts>
  <Company>Sandia National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Gregory A. Rochau</dc:creator>
  <cp:lastModifiedBy>Arturo Dominguez</cp:lastModifiedBy>
  <cp:revision>614</cp:revision>
  <cp:lastPrinted>2013-06-11T23:56:14Z</cp:lastPrinted>
  <dcterms:created xsi:type="dcterms:W3CDTF">2011-06-08T21:41:35Z</dcterms:created>
  <dcterms:modified xsi:type="dcterms:W3CDTF">2015-06-11T13:41:20Z</dcterms:modified>
</cp:coreProperties>
</file>