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mov" ContentType="video/unknown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25.gif" ContentType="image/gif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6" r:id="rId1"/>
  </p:sldMasterIdLst>
  <p:notesMasterIdLst>
    <p:notesMasterId r:id="rId35"/>
  </p:notesMasterIdLst>
  <p:handoutMasterIdLst>
    <p:handoutMasterId r:id="rId36"/>
  </p:handoutMasterIdLst>
  <p:sldIdLst>
    <p:sldId id="256" r:id="rId2"/>
    <p:sldId id="564" r:id="rId3"/>
    <p:sldId id="563" r:id="rId4"/>
    <p:sldId id="382" r:id="rId5"/>
    <p:sldId id="383" r:id="rId6"/>
    <p:sldId id="472" r:id="rId7"/>
    <p:sldId id="473" r:id="rId8"/>
    <p:sldId id="474" r:id="rId9"/>
    <p:sldId id="475" r:id="rId10"/>
    <p:sldId id="476" r:id="rId11"/>
    <p:sldId id="560" r:id="rId12"/>
    <p:sldId id="424" r:id="rId13"/>
    <p:sldId id="423" r:id="rId14"/>
    <p:sldId id="548" r:id="rId15"/>
    <p:sldId id="502" r:id="rId16"/>
    <p:sldId id="499" r:id="rId17"/>
    <p:sldId id="559" r:id="rId18"/>
    <p:sldId id="407" r:id="rId19"/>
    <p:sldId id="565" r:id="rId20"/>
    <p:sldId id="551" r:id="rId21"/>
    <p:sldId id="399" r:id="rId22"/>
    <p:sldId id="400" r:id="rId23"/>
    <p:sldId id="511" r:id="rId24"/>
    <p:sldId id="531" r:id="rId25"/>
    <p:sldId id="516" r:id="rId26"/>
    <p:sldId id="506" r:id="rId27"/>
    <p:sldId id="508" r:id="rId28"/>
    <p:sldId id="517" r:id="rId29"/>
    <p:sldId id="488" r:id="rId30"/>
    <p:sldId id="501" r:id="rId31"/>
    <p:sldId id="416" r:id="rId32"/>
    <p:sldId id="436" r:id="rId33"/>
    <p:sldId id="529" r:id="rId3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1"/>
    <p:restoredTop sz="94713"/>
  </p:normalViewPr>
  <p:slideViewPr>
    <p:cSldViewPr snapToGrid="0" snapToObjects="1">
      <p:cViewPr varScale="1">
        <p:scale>
          <a:sx n="172" d="100"/>
          <a:sy n="172" d="100"/>
        </p:scale>
        <p:origin x="-1792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1"/>
            <c:bubble3D val="0"/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6.0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0.55166</cdr:x>
      <cdr:y>0.1714</cdr:y>
    </cdr:from>
    <cdr:to>
      <cdr:x>0.7052</cdr:x>
      <cdr:y>0.29568</cdr:y>
    </cdr:to>
    <cdr:sp macro="" textlink="">
      <cdr:nvSpPr>
        <cdr:cNvPr id="2" name="TextBox 1"/>
        <cdr:cNvSpPr txBox="1"/>
      </cdr:nvSpPr>
      <cdr:spPr>
        <a:xfrm xmlns:a="http://schemas.openxmlformats.org/drawingml/2006/main" rot="2345656">
          <a:off x="3015976" y="717839"/>
          <a:ext cx="839424" cy="5205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smtClean="0"/>
            <a:t>Ion heating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0.27431</cdr:x>
      <cdr:y>0.56085</cdr:y>
    </cdr:from>
    <cdr:to>
      <cdr:x>0.34305</cdr:x>
      <cdr:y>0.87566</cdr:y>
    </cdr:to>
    <cdr:sp macro="" textlink="">
      <cdr:nvSpPr>
        <cdr:cNvPr id="3" name="TextBox 2"/>
        <cdr:cNvSpPr txBox="1"/>
      </cdr:nvSpPr>
      <cdr:spPr>
        <a:xfrm xmlns:a="http://schemas.openxmlformats.org/drawingml/2006/main" rot="3070558">
          <a:off x="1028316" y="2820297"/>
          <a:ext cx="1318515" cy="3758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 smtClean="0"/>
            <a:t>Current drive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0.16985</cdr:x>
      <cdr:y>0.22775</cdr:y>
    </cdr:from>
    <cdr:to>
      <cdr:x>0.28503</cdr:x>
      <cdr:y>0.41359</cdr:y>
    </cdr:to>
    <cdr:sp macro="" textlink="">
      <cdr:nvSpPr>
        <cdr:cNvPr id="4" name="TextBox 3"/>
        <cdr:cNvSpPr txBox="1"/>
      </cdr:nvSpPr>
      <cdr:spPr>
        <a:xfrm xmlns:a="http://schemas.openxmlformats.org/drawingml/2006/main" rot="18722909">
          <a:off x="538346" y="925614"/>
          <a:ext cx="664152" cy="440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smtClean="0"/>
            <a:t>MHD </a:t>
          </a:r>
        </a:p>
        <a:p xmlns:a="http://schemas.openxmlformats.org/drawingml/2006/main">
          <a:pPr algn="ctr"/>
          <a:r>
            <a:rPr lang="en-US" sz="1600" b="1" dirty="0" smtClean="0"/>
            <a:t>control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0.3668</cdr:x>
      <cdr:y>0.12002</cdr:y>
    </cdr:from>
    <cdr:to>
      <cdr:x>0.46901</cdr:x>
      <cdr:y>0.22405</cdr:y>
    </cdr:to>
    <cdr:sp macro="" textlink="">
      <cdr:nvSpPr>
        <cdr:cNvPr id="5" name="TextBox 4"/>
        <cdr:cNvSpPr txBox="1"/>
      </cdr:nvSpPr>
      <cdr:spPr>
        <a:xfrm xmlns:a="http://schemas.openxmlformats.org/drawingml/2006/main" rot="20356186">
          <a:off x="2005343" y="502656"/>
          <a:ext cx="558796" cy="4356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/>
            <a:t>rotation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0.5414</cdr:x>
      <cdr:y>0.74142</cdr:y>
    </cdr:from>
    <cdr:to>
      <cdr:x>0.65251</cdr:x>
      <cdr:y>0.88198</cdr:y>
    </cdr:to>
    <cdr:sp macro="" textlink="">
      <cdr:nvSpPr>
        <cdr:cNvPr id="10" name="TextBox 9"/>
        <cdr:cNvSpPr txBox="1"/>
      </cdr:nvSpPr>
      <cdr:spPr>
        <a:xfrm xmlns:a="http://schemas.openxmlformats.org/drawingml/2006/main" rot="19461982">
          <a:off x="2071968" y="2649661"/>
          <a:ext cx="425223" cy="502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/>
            <a:t>e</a:t>
          </a:r>
          <a:r>
            <a:rPr lang="en-US" sz="1600" b="1" dirty="0" smtClean="0"/>
            <a:t>lectron</a:t>
          </a:r>
        </a:p>
        <a:p xmlns:a="http://schemas.openxmlformats.org/drawingml/2006/main">
          <a:r>
            <a:rPr lang="en-US" sz="1600" b="1" dirty="0" smtClean="0"/>
            <a:t>heating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0.76142</cdr:x>
      <cdr:y>0.42648</cdr:y>
    </cdr:from>
    <cdr:to>
      <cdr:x>0.76307</cdr:x>
      <cdr:y>0.6598</cdr:y>
    </cdr:to>
    <cdr:cxnSp macro="">
      <cdr:nvCxnSpPr>
        <cdr:cNvPr id="12" name="Straight Arrow Connector 11"/>
        <cdr:cNvCxnSpPr/>
      </cdr:nvCxnSpPr>
      <cdr:spPr>
        <a:xfrm xmlns:a="http://schemas.openxmlformats.org/drawingml/2006/main" flipV="1">
          <a:off x="2913995" y="1524130"/>
          <a:ext cx="6307" cy="833842"/>
        </a:xfrm>
        <a:prstGeom xmlns:a="http://schemas.openxmlformats.org/drawingml/2006/main" prst="straightConnector1">
          <a:avLst/>
        </a:prstGeom>
        <a:ln xmlns:a="http://schemas.openxmlformats.org/drawingml/2006/main" w="38100" cmpd="sng">
          <a:solidFill>
            <a:schemeClr val="bg1"/>
          </a:solidFill>
          <a:headEnd type="arrow"/>
          <a:tailEnd type="arrow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DFC43-C68E-344F-8AED-FDB98A0E9D10}" type="datetimeFigureOut">
              <a:rPr lang="en-US" smtClean="0"/>
              <a:t>6/26/19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DD14D-3B8C-1C4D-A5B8-BC815C320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78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43785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d65dd285c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d65dd285c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Fueling</a:t>
            </a:r>
            <a:r>
              <a:rPr lang="en-US" baseline="0" dirty="0" smtClean="0"/>
              <a:t> with 1 L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Change plasma (internal) color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8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Credit: Differ (replace comma)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64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Fueling</a:t>
            </a:r>
            <a:r>
              <a:rPr lang="en-US" baseline="0" dirty="0" smtClean="0"/>
              <a:t> with 1 L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Change plasma (internal) color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8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65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scales involved</a:t>
            </a:r>
          </a:p>
          <a:p>
            <a:endParaRPr lang="en-US" dirty="0" smtClean="0"/>
          </a:p>
          <a:p>
            <a:r>
              <a:rPr lang="en-US" dirty="0" smtClean="0"/>
              <a:t>Describe figure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22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Fueling</a:t>
            </a:r>
            <a:r>
              <a:rPr lang="en-US" baseline="0" dirty="0" smtClean="0"/>
              <a:t> with 1 L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Change plasma (internal) color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8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01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65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65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Fueling</a:t>
            </a:r>
            <a:r>
              <a:rPr lang="en-US" baseline="0" dirty="0" smtClean="0"/>
              <a:t> with 1 L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Change plasma (internal) color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8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37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Fueling </a:t>
            </a:r>
          </a:p>
          <a:p>
            <a:endParaRPr lang="en-US" dirty="0" smtClean="0"/>
          </a:p>
          <a:p>
            <a:r>
              <a:rPr lang="en-US" dirty="0" smtClean="0"/>
              <a:t>put in backup</a:t>
            </a:r>
          </a:p>
          <a:p>
            <a:endParaRPr lang="en-US" dirty="0" smtClean="0"/>
          </a:p>
          <a:p>
            <a:r>
              <a:rPr lang="en-US" dirty="0" smtClean="0"/>
              <a:t>Correct text</a:t>
            </a:r>
            <a:r>
              <a:rPr lang="en-US" baseline="0" dirty="0" smtClean="0"/>
              <a:t> color to be consistent with figure (cartoon on the right)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15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84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84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84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84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84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84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90246-F1BF-B643-B923-8AEF274D6B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63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10450" y="6200375"/>
            <a:ext cx="9144000" cy="6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1905006"/>
            <a:ext cx="7543800" cy="25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Calibri"/>
              <a:buNone/>
              <a:defRPr sz="66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85800" y="4571997"/>
            <a:ext cx="7543800" cy="14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000" b="0" i="0" u="none" strike="noStrike" cap="none">
                <a:solidFill>
                  <a:srgbClr val="59BDD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8" name="Google Shape;18;p2"/>
          <p:cNvCxnSpPr/>
          <p:nvPr/>
        </p:nvCxnSpPr>
        <p:spPr>
          <a:xfrm>
            <a:off x="457200" y="4498975"/>
            <a:ext cx="816870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" name="Google Shape;1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73486" y="6257400"/>
            <a:ext cx="1352413" cy="37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6257400"/>
            <a:ext cx="1907275" cy="37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76200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Calibri"/>
              <a:buNone/>
              <a:defRPr sz="3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620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457200" y="1417639"/>
            <a:ext cx="816870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526750" y="6180025"/>
            <a:ext cx="5487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">
  <p:cSld name="Title, Subtitle,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76200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Calibri"/>
              <a:buNone/>
              <a:defRPr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57200" y="1878904"/>
            <a:ext cx="7620000" cy="42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9" name="Google Shape;29;p4"/>
          <p:cNvCxnSpPr/>
          <p:nvPr/>
        </p:nvCxnSpPr>
        <p:spPr>
          <a:xfrm>
            <a:off x="457200" y="1417639"/>
            <a:ext cx="816870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" name="Google Shape;30;p4"/>
          <p:cNvSpPr txBox="1">
            <a:spLocks noGrp="1"/>
          </p:cNvSpPr>
          <p:nvPr>
            <p:ph type="subTitle" idx="2"/>
          </p:nvPr>
        </p:nvSpPr>
        <p:spPr>
          <a:xfrm>
            <a:off x="457175" y="1417650"/>
            <a:ext cx="7620000" cy="4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accent6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526750" y="6180025"/>
            <a:ext cx="5487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76200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Calibri"/>
              <a:buNone/>
              <a:defRPr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34" name="Google Shape;34;p5"/>
          <p:cNvCxnSpPr/>
          <p:nvPr/>
        </p:nvCxnSpPr>
        <p:spPr>
          <a:xfrm>
            <a:off x="457200" y="1417639"/>
            <a:ext cx="816870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" name="Google Shape;35;p5"/>
          <p:cNvCxnSpPr/>
          <p:nvPr/>
        </p:nvCxnSpPr>
        <p:spPr>
          <a:xfrm flipH="1">
            <a:off x="4263300" y="1536192"/>
            <a:ext cx="3900" cy="4635900"/>
          </a:xfrm>
          <a:prstGeom prst="straightConnector1">
            <a:avLst/>
          </a:prstGeom>
          <a:noFill/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4415700" y="1559150"/>
            <a:ext cx="3657600" cy="4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457200" y="1536175"/>
            <a:ext cx="3657600" cy="4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526750" y="6180025"/>
            <a:ext cx="5487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icture">
  <p:cSld name="Content and Pictur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76200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Calibri"/>
              <a:buNone/>
              <a:defRPr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41" name="Google Shape;41;p6"/>
          <p:cNvCxnSpPr/>
          <p:nvPr/>
        </p:nvCxnSpPr>
        <p:spPr>
          <a:xfrm>
            <a:off x="457200" y="1417639"/>
            <a:ext cx="816870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6192"/>
            <a:ext cx="3657600" cy="45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526750" y="6180025"/>
            <a:ext cx="5487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4415700" y="2253300"/>
            <a:ext cx="3657600" cy="3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76200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Calibri"/>
              <a:buNone/>
              <a:defRPr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233800"/>
            <a:ext cx="3657600" cy="3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48" name="Google Shape;48;p7"/>
          <p:cNvCxnSpPr/>
          <p:nvPr/>
        </p:nvCxnSpPr>
        <p:spPr>
          <a:xfrm>
            <a:off x="457200" y="1417639"/>
            <a:ext cx="816870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" name="Google Shape;49;p7"/>
          <p:cNvCxnSpPr/>
          <p:nvPr/>
        </p:nvCxnSpPr>
        <p:spPr>
          <a:xfrm flipH="1">
            <a:off x="4263300" y="1536192"/>
            <a:ext cx="3900" cy="4635900"/>
          </a:xfrm>
          <a:prstGeom prst="straightConnector1">
            <a:avLst/>
          </a:prstGeom>
          <a:noFill/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" name="Google Shape;50;p7"/>
          <p:cNvSpPr txBox="1">
            <a:spLocks noGrp="1"/>
          </p:cNvSpPr>
          <p:nvPr>
            <p:ph type="subTitle" idx="3"/>
          </p:nvPr>
        </p:nvSpPr>
        <p:spPr>
          <a:xfrm>
            <a:off x="457350" y="1536200"/>
            <a:ext cx="36576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56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4"/>
          </p:nvPr>
        </p:nvSpPr>
        <p:spPr>
          <a:xfrm>
            <a:off x="4415550" y="1536200"/>
            <a:ext cx="36576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6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526750" y="6180025"/>
            <a:ext cx="5487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76200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Calibri"/>
              <a:buNone/>
              <a:defRPr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55" name="Google Shape;55;p8"/>
          <p:cNvCxnSpPr/>
          <p:nvPr/>
        </p:nvCxnSpPr>
        <p:spPr>
          <a:xfrm>
            <a:off x="457200" y="1417639"/>
            <a:ext cx="816870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8526750" y="6180025"/>
            <a:ext cx="5487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02" y="274639"/>
            <a:ext cx="8183520" cy="1143000"/>
          </a:xfrm>
        </p:spPr>
        <p:txBody>
          <a:bodyPr/>
          <a:lstStyle/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13398" y="6473280"/>
            <a:ext cx="6124316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635743" y="6473280"/>
            <a:ext cx="1077657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8069943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Body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9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77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76200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Calibri"/>
              <a:buNone/>
              <a:defRPr sz="3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620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0" y="5"/>
            <a:ext cx="9144000" cy="27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8458200" y="5486400"/>
            <a:ext cx="6858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0;p1" descr="3logos_9x.5.png"/>
          <p:cNvPicPr preferRelativeResize="0"/>
          <p:nvPr/>
        </p:nvPicPr>
        <p:blipFill rotWithShape="1">
          <a:blip r:embed="rId10">
            <a:alphaModFix/>
          </a:blip>
          <a:srcRect l="2" r="94748"/>
          <a:stretch/>
        </p:blipFill>
        <p:spPr>
          <a:xfrm>
            <a:off x="347395" y="6180015"/>
            <a:ext cx="4326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526750" y="6180025"/>
            <a:ext cx="5487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buNone/>
              <a:defRPr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r">
              <a:buNone/>
              <a:defRPr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r">
              <a:buNone/>
              <a:defRPr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r">
              <a:buNone/>
              <a:defRPr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r">
              <a:buNone/>
              <a:defRPr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r">
              <a:buNone/>
              <a:defRPr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r">
              <a:buNone/>
              <a:defRPr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r">
              <a:buNone/>
              <a:defRPr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" name="Google Shape;12;p1"/>
          <p:cNvSpPr txBox="1"/>
          <p:nvPr/>
        </p:nvSpPr>
        <p:spPr>
          <a:xfrm>
            <a:off x="884124" y="6220975"/>
            <a:ext cx="1209659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June 27</a:t>
            </a:r>
            <a:r>
              <a:rPr lang="en-US" sz="1200" baseline="0" dirty="0" smtClean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dirty="0" smtClean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12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"/>
          <p:cNvSpPr txBox="1"/>
          <p:nvPr/>
        </p:nvSpPr>
        <p:spPr>
          <a:xfrm>
            <a:off x="2401650" y="6220975"/>
            <a:ext cx="42798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Francesca M. Poli</a:t>
            </a:r>
            <a:endParaRPr sz="12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7.png"/><Relationship Id="rId5" Type="http://schemas.openxmlformats.org/officeDocument/2006/relationships/image" Target="../media/image18.emf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Relationship Id="rId3" Type="http://schemas.openxmlformats.org/officeDocument/2006/relationships/image" Target="../media/image2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emf"/><Relationship Id="rId3" Type="http://schemas.openxmlformats.org/officeDocument/2006/relationships/image" Target="../media/image2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25.gi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Relationship Id="rId3" Type="http://schemas.openxmlformats.org/officeDocument/2006/relationships/image" Target="../media/image3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ctrTitle"/>
          </p:nvPr>
        </p:nvSpPr>
        <p:spPr>
          <a:xfrm>
            <a:off x="634450" y="1426429"/>
            <a:ext cx="7543800" cy="259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4000" dirty="0" smtClean="0"/>
              <a:t>Modeling a </a:t>
            </a:r>
            <a:r>
              <a:rPr lang="en-US" sz="4000" dirty="0" err="1" smtClean="0"/>
              <a:t>tokamak</a:t>
            </a:r>
            <a:r>
              <a:rPr lang="en-US" sz="4000" dirty="0" smtClean="0"/>
              <a:t> from A to Z</a:t>
            </a:r>
            <a:endParaRPr sz="3600"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subTitle" idx="1"/>
          </p:nvPr>
        </p:nvSpPr>
        <p:spPr>
          <a:xfrm>
            <a:off x="685800" y="4571997"/>
            <a:ext cx="7543800" cy="14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 smtClean="0"/>
              <a:t>Francesca </a:t>
            </a:r>
            <a:r>
              <a:rPr lang="en-US" dirty="0" smtClean="0"/>
              <a:t>Poli (</a:t>
            </a:r>
            <a:r>
              <a:rPr lang="en-US" dirty="0" err="1" smtClean="0"/>
              <a:t>fpoli@pppl.gov</a:t>
            </a:r>
            <a:r>
              <a:rPr lang="en-US" dirty="0" smtClean="0"/>
              <a:t>)</a:t>
            </a:r>
            <a:endParaRPr lang="en-US" dirty="0" smtClean="0"/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 smtClean="0"/>
              <a:t>Integrated Modeling and Control group</a:t>
            </a: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 smtClean="0"/>
              <a:t>Princeton Plasma Physics Laboratory</a:t>
            </a:r>
            <a:endParaRPr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200696" y="1471501"/>
            <a:ext cx="2667663" cy="500177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097026" y="3543422"/>
            <a:ext cx="2674923" cy="868578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66129" y="3050979"/>
            <a:ext cx="198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External heating</a:t>
            </a:r>
            <a:endParaRPr lang="en-US" sz="1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136012" y="3559438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Radiofrequency waves</a:t>
            </a:r>
          </a:p>
          <a:p>
            <a:r>
              <a:rPr lang="en-US" sz="1800" dirty="0" smtClean="0"/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5" y="4993401"/>
            <a:ext cx="100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F</a:t>
            </a:r>
            <a:r>
              <a:rPr lang="en-US" sz="1800" b="1" dirty="0" smtClean="0"/>
              <a:t>ueling</a:t>
            </a:r>
            <a:endParaRPr lang="en-US" sz="1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46690" y="5555898"/>
            <a:ext cx="151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Gas injection</a:t>
            </a:r>
          </a:p>
          <a:p>
            <a:r>
              <a:rPr lang="en-US" sz="1800" dirty="0"/>
              <a:t>P</a:t>
            </a:r>
            <a:r>
              <a:rPr lang="en-US" sz="1800" dirty="0" smtClean="0"/>
              <a:t>ellets</a:t>
            </a:r>
            <a:endParaRPr lang="en-US" sz="1800" dirty="0"/>
          </a:p>
        </p:txBody>
      </p:sp>
      <p:sp>
        <p:nvSpPr>
          <p:cNvPr id="23" name="Rounded Rectangle 22"/>
          <p:cNvSpPr/>
          <p:nvPr/>
        </p:nvSpPr>
        <p:spPr>
          <a:xfrm>
            <a:off x="6646690" y="5470992"/>
            <a:ext cx="1611942" cy="90761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868359" y="1530910"/>
            <a:ext cx="3091923" cy="1217915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943869" y="1636778"/>
            <a:ext cx="3091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plasma is surrounded</a:t>
            </a:r>
          </a:p>
          <a:p>
            <a:r>
              <a:rPr lang="en-US" sz="1800" dirty="0" smtClean="0"/>
              <a:t>by solid structures:</a:t>
            </a:r>
          </a:p>
          <a:p>
            <a:r>
              <a:rPr lang="en-US" sz="1800" dirty="0" smtClean="0"/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2599793"/>
            <a:ext cx="3035584" cy="12192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820" y="1562095"/>
            <a:ext cx="3032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Confined plasma</a:t>
            </a:r>
          </a:p>
          <a:p>
            <a:r>
              <a:rPr lang="en-US" sz="1800" dirty="0" smtClean="0"/>
              <a:t>(closed magnetic field lines)</a:t>
            </a:r>
          </a:p>
          <a:p>
            <a:endParaRPr lang="en-US" sz="1800" dirty="0"/>
          </a:p>
        </p:txBody>
      </p:sp>
      <p:sp>
        <p:nvSpPr>
          <p:cNvPr id="25" name="Rounded Rectangle 24"/>
          <p:cNvSpPr/>
          <p:nvPr/>
        </p:nvSpPr>
        <p:spPr>
          <a:xfrm>
            <a:off x="167819" y="5030163"/>
            <a:ext cx="2539453" cy="12192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0" y="4185975"/>
            <a:ext cx="3596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Scrape-Off Layer plasma (SOL)</a:t>
            </a:r>
          </a:p>
          <a:p>
            <a:r>
              <a:rPr lang="en-US" sz="1800" dirty="0" smtClean="0"/>
              <a:t>(open field lines)</a:t>
            </a:r>
            <a:endParaRPr lang="en-US" sz="1800" dirty="0"/>
          </a:p>
        </p:txBody>
      </p:sp>
      <p:sp>
        <p:nvSpPr>
          <p:cNvPr id="30" name="Rounded Rectangle 29"/>
          <p:cNvSpPr/>
          <p:nvPr/>
        </p:nvSpPr>
        <p:spPr>
          <a:xfrm>
            <a:off x="167818" y="5030163"/>
            <a:ext cx="2662004" cy="1219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</a:rPr>
              <a:t>M</a:t>
            </a:r>
            <a:r>
              <a:rPr lang="en-US" sz="1800" dirty="0" err="1" smtClean="0">
                <a:solidFill>
                  <a:srgbClr val="000000"/>
                </a:solidFill>
              </a:rPr>
              <a:t>icroturbulence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ionization, recombination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radiation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7819" y="2560108"/>
            <a:ext cx="3035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MHD equilibrium/instabilities, </a:t>
            </a:r>
          </a:p>
          <a:p>
            <a:pPr algn="ctr"/>
            <a:r>
              <a:rPr lang="en-US" sz="1800" dirty="0" err="1" smtClean="0">
                <a:solidFill>
                  <a:srgbClr val="000000"/>
                </a:solidFill>
              </a:rPr>
              <a:t>microturbulence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energetic </a:t>
            </a:r>
            <a:r>
              <a:rPr lang="en-US" sz="1800" dirty="0">
                <a:solidFill>
                  <a:srgbClr val="000000"/>
                </a:solidFill>
              </a:rPr>
              <a:t>particles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pPr algn="ctr"/>
            <a:r>
              <a:rPr lang="en-US" sz="2800" dirty="0"/>
              <a:t>Plasmas need frequent pit stops for ‘re-fueling’</a:t>
            </a:r>
          </a:p>
        </p:txBody>
      </p:sp>
      <p:sp>
        <p:nvSpPr>
          <p:cNvPr id="28" name="Left Arrow 27"/>
          <p:cNvSpPr/>
          <p:nvPr/>
        </p:nvSpPr>
        <p:spPr>
          <a:xfrm>
            <a:off x="5363044" y="5622616"/>
            <a:ext cx="1161649" cy="624539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4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pPr algn="ctr"/>
            <a:r>
              <a:rPr lang="en-US" sz="2800" dirty="0" smtClean="0"/>
              <a:t>Modeling a </a:t>
            </a:r>
            <a:r>
              <a:rPr lang="en-US" sz="2800" dirty="0" err="1" smtClean="0"/>
              <a:t>tokamak</a:t>
            </a:r>
            <a:r>
              <a:rPr lang="en-US" sz="2800" dirty="0" smtClean="0"/>
              <a:t> is like playing with LEGO® </a:t>
            </a:r>
            <a:br>
              <a:rPr lang="en-US" sz="2800" dirty="0" smtClean="0"/>
            </a:br>
            <a:r>
              <a:rPr lang="mr-IN" sz="2800" dirty="0" smtClean="0"/>
              <a:t>…</a:t>
            </a:r>
            <a:r>
              <a:rPr lang="en-US" sz="2800" dirty="0" smtClean="0"/>
              <a:t> all you need is a lot of bricks, the good ones</a:t>
            </a:r>
            <a:endParaRPr lang="en-US" sz="2800" dirty="0"/>
          </a:p>
        </p:txBody>
      </p:sp>
      <p:pic>
        <p:nvPicPr>
          <p:cNvPr id="9" name="Picture 8" descr="ITERleg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t="11600" r="2477" b="6529"/>
          <a:stretch/>
        </p:blipFill>
        <p:spPr>
          <a:xfrm>
            <a:off x="1769307" y="1700500"/>
            <a:ext cx="5102566" cy="4307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8219" y="5700563"/>
            <a:ext cx="118228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www.iter.org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50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570" y="1690043"/>
            <a:ext cx="2142404" cy="523220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Transformer: source</a:t>
            </a:r>
          </a:p>
          <a:p>
            <a:pPr algn="ctr"/>
            <a:r>
              <a:rPr lang="en-US" dirty="0"/>
              <a:t>o</a:t>
            </a:r>
            <a:r>
              <a:rPr lang="en-US" dirty="0" smtClean="0"/>
              <a:t>f </a:t>
            </a:r>
            <a:r>
              <a:rPr lang="en-US" dirty="0" err="1" smtClean="0"/>
              <a:t>poloidal</a:t>
            </a:r>
            <a:r>
              <a:rPr lang="en-US" dirty="0" smtClean="0"/>
              <a:t> flux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17654" y="1771634"/>
            <a:ext cx="1250355" cy="58477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Auxiliary</a:t>
            </a:r>
          </a:p>
          <a:p>
            <a:pPr algn="ctr"/>
            <a:r>
              <a:rPr lang="en-US" sz="1600" dirty="0" smtClean="0"/>
              <a:t>H&amp;CD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859780" y="1561802"/>
            <a:ext cx="1195510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External </a:t>
            </a:r>
          </a:p>
          <a:p>
            <a:pPr algn="ctr"/>
            <a:r>
              <a:rPr lang="en-US" sz="1600" dirty="0" smtClean="0"/>
              <a:t>momentum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3758152" y="2825468"/>
            <a:ext cx="1066004" cy="338554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ymbol" charset="2"/>
                <a:cs typeface="Symbol" charset="2"/>
              </a:rPr>
              <a:t>a</a:t>
            </a:r>
            <a:r>
              <a:rPr lang="en-US" sz="1600" dirty="0" smtClean="0"/>
              <a:t>-heating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3510809" y="3670777"/>
            <a:ext cx="1580314" cy="307777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k</a:t>
            </a:r>
            <a:r>
              <a:rPr lang="en-US" dirty="0" smtClean="0">
                <a:latin typeface="Calibri"/>
                <a:cs typeface="Calibri"/>
              </a:rPr>
              <a:t>inetic profiles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58663" y="4613019"/>
            <a:ext cx="1726906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Heat, particle &amp;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Momentum fluxes 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98233" y="5710548"/>
            <a:ext cx="2480679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Transport coefficients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Turbulent &amp; neoclassical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804" y="4656834"/>
            <a:ext cx="1613778" cy="523220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Magnetic flux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diffusion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94909" y="4768986"/>
            <a:ext cx="1279557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Conductivity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profiles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92800" y="3550589"/>
            <a:ext cx="1421217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Self-generated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current </a:t>
            </a:r>
            <a:endParaRPr lang="en-US" sz="1600" dirty="0">
              <a:latin typeface="Calibri"/>
              <a:cs typeface="Calibri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9804" y="2676933"/>
            <a:ext cx="88147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2570" y="2226443"/>
            <a:ext cx="169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Actuators (external)</a:t>
            </a:r>
            <a:endParaRPr lang="en-US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cxnSp>
        <p:nvCxnSpPr>
          <p:cNvPr id="42" name="Elbow Connector 41"/>
          <p:cNvCxnSpPr>
            <a:stCxn id="38" idx="1"/>
          </p:cNvCxnSpPr>
          <p:nvPr/>
        </p:nvCxnSpPr>
        <p:spPr>
          <a:xfrm rot="10800000" flipV="1">
            <a:off x="983902" y="3842976"/>
            <a:ext cx="308898" cy="822321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 rot="5400000">
            <a:off x="-594711" y="3434849"/>
            <a:ext cx="2460904" cy="0"/>
          </a:xfrm>
          <a:prstGeom prst="bentConnector3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644581" y="2631161"/>
            <a:ext cx="55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CD</a:t>
            </a:r>
            <a:endParaRPr lang="en-US" sz="2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4220596" y="1951653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</a:t>
            </a:r>
            <a:endParaRPr lang="en-US" sz="2000" b="1" dirty="0"/>
          </a:p>
        </p:txBody>
      </p:sp>
      <p:cxnSp>
        <p:nvCxnSpPr>
          <p:cNvPr id="47" name="Elbow Connector 46"/>
          <p:cNvCxnSpPr>
            <a:endCxn id="65" idx="3"/>
          </p:cNvCxnSpPr>
          <p:nvPr/>
        </p:nvCxnSpPr>
        <p:spPr>
          <a:xfrm>
            <a:off x="4050296" y="2052359"/>
            <a:ext cx="1498334" cy="788544"/>
          </a:xfrm>
          <a:prstGeom prst="bentConnector2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>
            <a:off x="4824190" y="3054619"/>
            <a:ext cx="438573" cy="0"/>
          </a:xfrm>
          <a:prstGeom prst="bentConnector3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9" idx="2"/>
            <a:endCxn id="31" idx="3"/>
          </p:cNvCxnSpPr>
          <p:nvPr/>
        </p:nvCxnSpPr>
        <p:spPr>
          <a:xfrm rot="5400000">
            <a:off x="4442138" y="2890009"/>
            <a:ext cx="2758829" cy="1271966"/>
          </a:xfrm>
          <a:prstGeom prst="bentConnector2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34" idx="2"/>
          </p:cNvCxnSpPr>
          <p:nvPr/>
        </p:nvCxnSpPr>
        <p:spPr>
          <a:xfrm rot="16200000" flipH="1">
            <a:off x="1426389" y="4610357"/>
            <a:ext cx="988793" cy="2128185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4068009" y="3978554"/>
            <a:ext cx="17949" cy="6643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165599" y="5197795"/>
            <a:ext cx="0" cy="5237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533099" y="3978554"/>
            <a:ext cx="0" cy="678283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4544431" y="5197795"/>
            <a:ext cx="0" cy="51275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8" idx="0"/>
            <a:endCxn id="25" idx="2"/>
          </p:cNvCxnSpPr>
          <p:nvPr/>
        </p:nvCxnSpPr>
        <p:spPr>
          <a:xfrm flipH="1" flipV="1">
            <a:off x="4291154" y="3164022"/>
            <a:ext cx="9812" cy="506755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65" idx="1"/>
          </p:cNvCxnSpPr>
          <p:nvPr/>
        </p:nvCxnSpPr>
        <p:spPr>
          <a:xfrm rot="5400000">
            <a:off x="4651582" y="3871944"/>
            <a:ext cx="1431038" cy="363058"/>
          </a:xfrm>
          <a:prstGeom prst="bentConnector3">
            <a:avLst>
              <a:gd name="adj1" fmla="val 93834"/>
            </a:avLst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28" idx="3"/>
            <a:endCxn id="32" idx="3"/>
          </p:cNvCxnSpPr>
          <p:nvPr/>
        </p:nvCxnSpPr>
        <p:spPr>
          <a:xfrm>
            <a:off x="5091123" y="3824666"/>
            <a:ext cx="387789" cy="2178270"/>
          </a:xfrm>
          <a:prstGeom prst="bentConnector3">
            <a:avLst>
              <a:gd name="adj1" fmla="val 158950"/>
            </a:avLst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10800000">
            <a:off x="1624470" y="4998119"/>
            <a:ext cx="259442" cy="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28" idx="1"/>
          </p:cNvCxnSpPr>
          <p:nvPr/>
        </p:nvCxnSpPr>
        <p:spPr>
          <a:xfrm rot="10800000" flipV="1">
            <a:off x="2998237" y="3824666"/>
            <a:ext cx="512573" cy="931618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 rot="10800000" flipV="1">
            <a:off x="2714015" y="3787866"/>
            <a:ext cx="796794" cy="0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lus 64"/>
          <p:cNvSpPr/>
          <p:nvPr/>
        </p:nvSpPr>
        <p:spPr>
          <a:xfrm>
            <a:off x="5237480" y="2751252"/>
            <a:ext cx="622300" cy="676353"/>
          </a:xfrm>
          <a:prstGeom prst="mathPlus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9" name="TextBox 68"/>
          <p:cNvSpPr txBox="1"/>
          <p:nvPr/>
        </p:nvSpPr>
        <p:spPr>
          <a:xfrm>
            <a:off x="7287388" y="1644405"/>
            <a:ext cx="1361897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Fuelling </a:t>
            </a:r>
          </a:p>
          <a:p>
            <a:pPr algn="ctr"/>
            <a:r>
              <a:rPr lang="en-US" sz="1600" dirty="0" smtClean="0"/>
              <a:t>&amp; pumping</a:t>
            </a:r>
            <a:endParaRPr lang="en-US" sz="1600" dirty="0"/>
          </a:p>
        </p:txBody>
      </p:sp>
      <p:sp>
        <p:nvSpPr>
          <p:cNvPr id="70" name="TextBox 69"/>
          <p:cNvSpPr txBox="1"/>
          <p:nvPr/>
        </p:nvSpPr>
        <p:spPr>
          <a:xfrm>
            <a:off x="7344591" y="4796107"/>
            <a:ext cx="1257214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Wall sources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a</a:t>
            </a:r>
            <a:r>
              <a:rPr lang="en-US" sz="1600" dirty="0" smtClean="0">
                <a:latin typeface="Calibri"/>
                <a:cs typeface="Calibri"/>
              </a:rPr>
              <a:t>nd sinks</a:t>
            </a:r>
            <a:endParaRPr lang="en-US" sz="1600" dirty="0">
              <a:latin typeface="Calibri"/>
              <a:cs typeface="Calibri"/>
            </a:endParaRPr>
          </a:p>
        </p:txBody>
      </p:sp>
      <p:cxnSp>
        <p:nvCxnSpPr>
          <p:cNvPr id="71" name="Straight Arrow Connector 70"/>
          <p:cNvCxnSpPr>
            <a:endCxn id="70" idx="1"/>
          </p:cNvCxnSpPr>
          <p:nvPr/>
        </p:nvCxnSpPr>
        <p:spPr>
          <a:xfrm flipV="1">
            <a:off x="5159769" y="5088495"/>
            <a:ext cx="2184822" cy="97463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69" idx="2"/>
            <a:endCxn id="70" idx="0"/>
          </p:cNvCxnSpPr>
          <p:nvPr/>
        </p:nvCxnSpPr>
        <p:spPr>
          <a:xfrm rot="16200000" flipH="1">
            <a:off x="6687304" y="3510213"/>
            <a:ext cx="2566926" cy="4861"/>
          </a:xfrm>
          <a:prstGeom prst="bentConnector3">
            <a:avLst>
              <a:gd name="adj1" fmla="val 50000"/>
            </a:avLst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96"/>
          <p:cNvSpPr txBox="1">
            <a:spLocks noGrp="1"/>
          </p:cNvSpPr>
          <p:nvPr>
            <p:ph type="title"/>
          </p:nvPr>
        </p:nvSpPr>
        <p:spPr>
          <a:xfrm>
            <a:off x="0" y="401930"/>
            <a:ext cx="9144000" cy="88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cs typeface="PrincetonMonti"/>
              </a:rPr>
              <a:t>A </a:t>
            </a:r>
            <a:r>
              <a:rPr lang="en-US" sz="2800" dirty="0" err="1">
                <a:cs typeface="PrincetonMonti"/>
              </a:rPr>
              <a:t>tokamak</a:t>
            </a:r>
            <a:r>
              <a:rPr lang="en-US" sz="2800" dirty="0">
                <a:cs typeface="PrincetonMonti"/>
              </a:rPr>
              <a:t> </a:t>
            </a:r>
            <a:r>
              <a:rPr lang="en-US" sz="2800" dirty="0" smtClean="0">
                <a:cs typeface="PrincetonMonti"/>
              </a:rPr>
              <a:t>simulator needs to connect </a:t>
            </a:r>
            <a:r>
              <a:rPr lang="en-US" sz="2800" dirty="0" smtClean="0">
                <a:solidFill>
                  <a:srgbClr val="0000FF"/>
                </a:solidFill>
                <a:latin typeface="+mj-lt"/>
                <a:ea typeface="+mn-ea"/>
                <a:cs typeface="PrincetonMonti"/>
              </a:rPr>
              <a:t>fast</a:t>
            </a:r>
            <a:r>
              <a:rPr lang="en-US" sz="2800" dirty="0" smtClean="0">
                <a:latin typeface="+mj-lt"/>
                <a:ea typeface="+mn-ea"/>
                <a:cs typeface="PrincetonMonti"/>
              </a:rPr>
              <a:t> (transport)                    and </a:t>
            </a:r>
            <a:r>
              <a:rPr lang="en-US" sz="2800" dirty="0" smtClean="0">
                <a:solidFill>
                  <a:srgbClr val="FF0000"/>
                </a:solidFill>
                <a:latin typeface="+mj-lt"/>
                <a:ea typeface="+mn-ea"/>
                <a:cs typeface="PrincetonMonti"/>
              </a:rPr>
              <a:t>slow</a:t>
            </a:r>
            <a:r>
              <a:rPr lang="en-US" sz="2800" dirty="0" smtClean="0">
                <a:latin typeface="+mj-lt"/>
                <a:ea typeface="+mn-ea"/>
                <a:cs typeface="PrincetonMonti"/>
              </a:rPr>
              <a:t> (current diffusion) time scales</a:t>
            </a:r>
            <a:endParaRPr lang="en-US" sz="2800" dirty="0">
              <a:latin typeface="+mj-lt"/>
              <a:ea typeface="+mn-ea"/>
              <a:cs typeface="PrincetonMonti"/>
            </a:endParaRPr>
          </a:p>
        </p:txBody>
      </p:sp>
      <p:cxnSp>
        <p:nvCxnSpPr>
          <p:cNvPr id="105" name="Elbow Connector 104"/>
          <p:cNvCxnSpPr/>
          <p:nvPr/>
        </p:nvCxnSpPr>
        <p:spPr>
          <a:xfrm rot="5400000">
            <a:off x="1032044" y="2193325"/>
            <a:ext cx="2303418" cy="2654115"/>
          </a:xfrm>
          <a:prstGeom prst="bentConnector3">
            <a:avLst>
              <a:gd name="adj1" fmla="val 39402"/>
            </a:avLst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5442" y="2709190"/>
            <a:ext cx="145763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Plasma (internal)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59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7" name="Elbow Connector 6"/>
          <p:cNvCxnSpPr>
            <a:endCxn id="33" idx="0"/>
          </p:cNvCxnSpPr>
          <p:nvPr/>
        </p:nvCxnSpPr>
        <p:spPr>
          <a:xfrm rot="5400000">
            <a:off x="458631" y="3113117"/>
            <a:ext cx="1121973" cy="5"/>
          </a:xfrm>
          <a:prstGeom prst="bentConnector3">
            <a:avLst>
              <a:gd name="adj1" fmla="val 50000"/>
            </a:avLst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79876" y="1547313"/>
            <a:ext cx="2085389" cy="697631"/>
            <a:chOff x="261477" y="1861310"/>
            <a:chExt cx="2413531" cy="592721"/>
          </a:xfrm>
          <a:effectLst/>
        </p:grpSpPr>
        <p:sp>
          <p:nvSpPr>
            <p:cNvPr id="9" name="Rectangle 8"/>
            <p:cNvSpPr/>
            <p:nvPr/>
          </p:nvSpPr>
          <p:spPr>
            <a:xfrm>
              <a:off x="261477" y="1861310"/>
              <a:ext cx="2413531" cy="5927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1946" y="1897065"/>
              <a:ext cx="2413062" cy="4445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Transformer: source</a:t>
              </a:r>
            </a:p>
            <a:p>
              <a:pPr algn="ctr"/>
              <a:r>
                <a:rPr lang="en-US" dirty="0"/>
                <a:t>o</a:t>
              </a:r>
              <a:r>
                <a:rPr lang="en-US" dirty="0" smtClean="0"/>
                <a:t>f </a:t>
              </a:r>
              <a:r>
                <a:rPr lang="en-US" dirty="0" err="1" smtClean="0"/>
                <a:t>poloidal</a:t>
              </a:r>
              <a:r>
                <a:rPr lang="en-US" dirty="0" smtClean="0"/>
                <a:t> flux</a:t>
              </a:r>
              <a:endParaRPr lang="en-US" dirty="0"/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703828"/>
            <a:ext cx="88147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643" y="2254592"/>
            <a:ext cx="169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Actuators (external)</a:t>
            </a:r>
            <a:endParaRPr lang="en-US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42" y="2709190"/>
            <a:ext cx="145763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Plasma (internal)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725019" y="1779677"/>
            <a:ext cx="4089360" cy="4263970"/>
            <a:chOff x="5541742" y="1155981"/>
            <a:chExt cx="3322859" cy="2624722"/>
          </a:xfrm>
        </p:grpSpPr>
        <p:pic>
          <p:nvPicPr>
            <p:cNvPr id="16" name="Picture 15" descr="JG05.537-1c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7" t="16780" r="12204" b="17623"/>
            <a:stretch/>
          </p:blipFill>
          <p:spPr>
            <a:xfrm>
              <a:off x="5912571" y="1682186"/>
              <a:ext cx="2952030" cy="188445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492973" y="1155981"/>
              <a:ext cx="1204295" cy="322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Central solenoid</a:t>
              </a:r>
            </a:p>
            <a:p>
              <a:r>
                <a:rPr lang="en-US" dirty="0" smtClean="0"/>
                <a:t>Primary circuit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41742" y="2798146"/>
              <a:ext cx="1268975" cy="32207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Plasma current</a:t>
              </a:r>
            </a:p>
            <a:p>
              <a:r>
                <a:rPr lang="en-US" dirty="0"/>
                <a:t>S</a:t>
              </a:r>
              <a:r>
                <a:rPr lang="en-US" dirty="0" smtClean="0"/>
                <a:t>econdary circuit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97485" y="3591248"/>
              <a:ext cx="985255" cy="1894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Toroidal</a:t>
              </a:r>
              <a:r>
                <a:rPr lang="en-US" dirty="0" smtClean="0"/>
                <a:t> field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09372" y="3346222"/>
              <a:ext cx="960822" cy="1894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Helical field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41742" y="1514561"/>
              <a:ext cx="977277" cy="1894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Poloidal</a:t>
              </a:r>
              <a:r>
                <a:rPr lang="en-US" dirty="0" smtClean="0"/>
                <a:t> field</a:t>
              </a:r>
              <a:endParaRPr lang="en-US" dirty="0"/>
            </a:p>
          </p:txBody>
        </p:sp>
      </p:grpSp>
      <p:cxnSp>
        <p:nvCxnSpPr>
          <p:cNvPr id="23" name="Elbow Connector 22"/>
          <p:cNvCxnSpPr>
            <a:stCxn id="10" idx="3"/>
          </p:cNvCxnSpPr>
          <p:nvPr/>
        </p:nvCxnSpPr>
        <p:spPr>
          <a:xfrm>
            <a:off x="2265265" y="1850995"/>
            <a:ext cx="4781000" cy="1370319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lg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709534" y="4993891"/>
            <a:ext cx="1866759" cy="877080"/>
          </a:xfrm>
          <a:prstGeom prst="roundRect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2517" y="4037007"/>
            <a:ext cx="1854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Magnetic flux diffusion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2523" y="3674105"/>
            <a:ext cx="1854180" cy="95622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pPr algn="ctr"/>
            <a:r>
              <a:rPr lang="en-US" sz="2800" dirty="0" smtClean="0"/>
              <a:t>A </a:t>
            </a:r>
            <a:r>
              <a:rPr lang="en-US" sz="2800" dirty="0" err="1" smtClean="0"/>
              <a:t>tokamak</a:t>
            </a:r>
            <a:r>
              <a:rPr lang="en-US" sz="2800" dirty="0" smtClean="0"/>
              <a:t> is a transformer, but the secondary circuit is a conducting fluid </a:t>
            </a:r>
            <a:r>
              <a:rPr lang="mr-IN" sz="2800" dirty="0" smtClean="0"/>
              <a:t>…</a:t>
            </a:r>
            <a:r>
              <a:rPr lang="en-US" sz="2800" dirty="0" smtClean="0"/>
              <a:t> </a:t>
            </a:r>
            <a:r>
              <a:rPr lang="en-US" sz="2800" dirty="0" err="1" smtClean="0"/>
              <a:t>sooo</a:t>
            </a:r>
            <a:r>
              <a:rPr lang="en-US" sz="2800" dirty="0" smtClean="0"/>
              <a:t> complicated</a:t>
            </a:r>
            <a:endParaRPr lang="en-US" sz="2800" dirty="0"/>
          </a:p>
        </p:txBody>
      </p:sp>
      <p:cxnSp>
        <p:nvCxnSpPr>
          <p:cNvPr id="34" name="Elbow Connector 33"/>
          <p:cNvCxnSpPr>
            <a:stCxn id="33" idx="2"/>
            <a:endCxn id="26" idx="1"/>
          </p:cNvCxnSpPr>
          <p:nvPr/>
        </p:nvCxnSpPr>
        <p:spPr>
          <a:xfrm rot="16200000" flipH="1">
            <a:off x="1463523" y="4186421"/>
            <a:ext cx="802101" cy="1689919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26" idx="0"/>
            <a:endCxn id="30" idx="3"/>
          </p:cNvCxnSpPr>
          <p:nvPr/>
        </p:nvCxnSpPr>
        <p:spPr>
          <a:xfrm rot="16200000" flipV="1">
            <a:off x="2393309" y="3744285"/>
            <a:ext cx="802995" cy="1696217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38411" y="5165690"/>
            <a:ext cx="1196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transport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550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pPr algn="ctr"/>
            <a:r>
              <a:rPr lang="en-US" sz="2800" dirty="0" smtClean="0"/>
              <a:t>A plasma in equilibrium can be described </a:t>
            </a:r>
            <a:r>
              <a:rPr lang="en-US" sz="2800" smtClean="0"/>
              <a:t>by ideal MHD 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 descr="GS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43" y="4595022"/>
            <a:ext cx="3721100" cy="709950"/>
          </a:xfrm>
          <a:prstGeom prst="rect">
            <a:avLst/>
          </a:prstGeom>
        </p:spPr>
      </p:pic>
      <p:pic>
        <p:nvPicPr>
          <p:cNvPr id="13" name="Picture 12" descr="Tokamak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4"/>
          <a:stretch/>
        </p:blipFill>
        <p:spPr>
          <a:xfrm>
            <a:off x="6491755" y="1516860"/>
            <a:ext cx="2647357" cy="36502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95334" y="5543595"/>
            <a:ext cx="4084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[</a:t>
            </a:r>
            <a:r>
              <a:rPr lang="en-US" sz="1600" i="1" dirty="0" smtClean="0">
                <a:solidFill>
                  <a:srgbClr val="008000"/>
                </a:solidFill>
              </a:rPr>
              <a:t>Credit, DIFFER website, The Netherlands</a:t>
            </a:r>
            <a:r>
              <a:rPr lang="en-US" sz="1600" dirty="0" smtClean="0">
                <a:solidFill>
                  <a:srgbClr val="008000"/>
                </a:solidFill>
              </a:rPr>
              <a:t>]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7" name="Content Placeholder 5"/>
          <p:cNvSpPr>
            <a:spLocks noGrp="1"/>
          </p:cNvSpPr>
          <p:nvPr>
            <p:ph idx="1"/>
          </p:nvPr>
        </p:nvSpPr>
        <p:spPr>
          <a:xfrm>
            <a:off x="166409" y="1502028"/>
            <a:ext cx="6083711" cy="3570716"/>
          </a:xfrm>
        </p:spPr>
        <p:txBody>
          <a:bodyPr>
            <a:normAutofit/>
          </a:bodyPr>
          <a:lstStyle/>
          <a:p>
            <a:pPr marL="114300" indent="0">
              <a:lnSpc>
                <a:spcPct val="120000"/>
              </a:lnSpc>
              <a:buNone/>
            </a:pPr>
            <a:r>
              <a:rPr lang="en-US" sz="2400" dirty="0" smtClean="0"/>
              <a:t>Equilibrium condition:</a:t>
            </a:r>
          </a:p>
          <a:p>
            <a:pPr marL="114300" indent="0">
              <a:lnSpc>
                <a:spcPct val="120000"/>
              </a:lnSpc>
              <a:buNone/>
            </a:pPr>
            <a:endParaRPr lang="en-US" sz="2400" dirty="0" smtClean="0"/>
          </a:p>
          <a:p>
            <a:pPr>
              <a:lnSpc>
                <a:spcPct val="120000"/>
              </a:lnSpc>
              <a:buFont typeface="Symbol" charset="0"/>
              <a:buChar char=""/>
            </a:pPr>
            <a:r>
              <a:rPr lang="en-US" sz="2400" b="1" dirty="0" smtClean="0"/>
              <a:t> j</a:t>
            </a:r>
            <a:r>
              <a:rPr lang="en-US" sz="2400" dirty="0" smtClean="0"/>
              <a:t>,</a:t>
            </a:r>
            <a:r>
              <a:rPr lang="en-US" sz="2400" b="1" dirty="0" smtClean="0"/>
              <a:t> B</a:t>
            </a:r>
            <a:r>
              <a:rPr lang="en-US" sz="2400" dirty="0" smtClean="0"/>
              <a:t> lie on nested surfaces</a:t>
            </a:r>
          </a:p>
          <a:p>
            <a:pPr>
              <a:lnSpc>
                <a:spcPct val="120000"/>
              </a:lnSpc>
              <a:buFont typeface="Symbol" charset="0"/>
              <a:buChar char=""/>
            </a:pPr>
            <a:r>
              <a:rPr lang="en-US" sz="2400" b="1" dirty="0" smtClean="0"/>
              <a:t> j</a:t>
            </a:r>
            <a:r>
              <a:rPr lang="en-US" sz="2400" dirty="0" smtClean="0"/>
              <a:t>,</a:t>
            </a:r>
            <a:r>
              <a:rPr lang="en-US" sz="2400" b="1" dirty="0" smtClean="0"/>
              <a:t> B</a:t>
            </a:r>
            <a:r>
              <a:rPr lang="en-US" sz="2400" dirty="0" smtClean="0"/>
              <a:t>, p are described by a flux function </a:t>
            </a:r>
            <a:r>
              <a:rPr lang="en-US" sz="2400" dirty="0" smtClean="0">
                <a:latin typeface="Symbol" charset="2"/>
                <a:cs typeface="Symbol" charset="2"/>
              </a:rPr>
              <a:t>y</a:t>
            </a:r>
          </a:p>
          <a:p>
            <a:pPr>
              <a:lnSpc>
                <a:spcPct val="120000"/>
              </a:lnSpc>
              <a:buFont typeface="Symbol" charset="0"/>
              <a:buChar char=""/>
            </a:pPr>
            <a:r>
              <a:rPr lang="en-US" sz="2400" dirty="0"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equilibrium entirely defined by:</a:t>
            </a:r>
          </a:p>
        </p:txBody>
      </p:sp>
      <p:pic>
        <p:nvPicPr>
          <p:cNvPr id="14" name="Picture 13" descr="equilibrum_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34" y="1683738"/>
            <a:ext cx="1562100" cy="290205"/>
          </a:xfrm>
          <a:prstGeom prst="rect">
            <a:avLst/>
          </a:prstGeom>
        </p:spPr>
      </p:pic>
      <p:pic>
        <p:nvPicPr>
          <p:cNvPr id="18" name="Picture 17" descr="equilibrum_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34" y="2083365"/>
            <a:ext cx="3314700" cy="3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22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pPr algn="ctr"/>
            <a:r>
              <a:rPr lang="en-US" sz="2800" dirty="0"/>
              <a:t>The first step is to get all coil currents and plasma shape right</a:t>
            </a:r>
          </a:p>
        </p:txBody>
      </p:sp>
      <p:pic>
        <p:nvPicPr>
          <p:cNvPr id="2" name="38530T22_anim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620" r="24501"/>
          <a:stretch/>
        </p:blipFill>
        <p:spPr>
          <a:xfrm>
            <a:off x="5554766" y="1417639"/>
            <a:ext cx="3444815" cy="4795209"/>
          </a:xfrm>
          <a:prstGeom prst="rect">
            <a:avLst/>
          </a:prstGeom>
        </p:spPr>
      </p:pic>
      <p:pic>
        <p:nvPicPr>
          <p:cNvPr id="6" name="Picture 5" descr="GS_2 cop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3364"/>
            <a:ext cx="5424800" cy="1303720"/>
          </a:xfrm>
          <a:prstGeom prst="rect">
            <a:avLst/>
          </a:prstGeom>
          <a:solidFill>
            <a:schemeClr val="bg1"/>
          </a:solidFill>
          <a:ln w="76200" cmpd="tri">
            <a:solidFill>
              <a:srgbClr val="FEA022"/>
            </a:solidFill>
          </a:ln>
        </p:spPr>
      </p:pic>
    </p:spTree>
    <p:extLst>
      <p:ext uri="{BB962C8B-B14F-4D97-AF65-F5344CB8AC3E}">
        <p14:creationId xmlns:p14="http://schemas.microsoft.com/office/powerpoint/2010/main" val="870058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570" y="1690043"/>
            <a:ext cx="2142404" cy="523220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Transformer: source</a:t>
            </a:r>
          </a:p>
          <a:p>
            <a:pPr algn="ctr"/>
            <a:r>
              <a:rPr lang="en-US" dirty="0"/>
              <a:t>o</a:t>
            </a:r>
            <a:r>
              <a:rPr lang="en-US" dirty="0" smtClean="0"/>
              <a:t>f </a:t>
            </a:r>
            <a:r>
              <a:rPr lang="en-US" dirty="0" err="1" smtClean="0"/>
              <a:t>poloidal</a:t>
            </a:r>
            <a:r>
              <a:rPr lang="en-US" dirty="0" smtClean="0"/>
              <a:t> flux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17654" y="1771634"/>
            <a:ext cx="1250355" cy="58477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Auxiliary</a:t>
            </a:r>
          </a:p>
          <a:p>
            <a:pPr algn="ctr"/>
            <a:r>
              <a:rPr lang="en-US" sz="1600" dirty="0" smtClean="0"/>
              <a:t>H&amp;CD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859780" y="1561802"/>
            <a:ext cx="1195510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External </a:t>
            </a:r>
          </a:p>
          <a:p>
            <a:pPr algn="ctr"/>
            <a:r>
              <a:rPr lang="en-US" sz="1600" dirty="0" smtClean="0"/>
              <a:t>momentum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3758152" y="2825468"/>
            <a:ext cx="1066004" cy="338554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ymbol" charset="2"/>
                <a:cs typeface="Symbol" charset="2"/>
              </a:rPr>
              <a:t>a</a:t>
            </a:r>
            <a:r>
              <a:rPr lang="en-US" sz="1600" dirty="0" smtClean="0"/>
              <a:t>-heating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3510809" y="3670777"/>
            <a:ext cx="1580314" cy="307777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k</a:t>
            </a:r>
            <a:r>
              <a:rPr lang="en-US" dirty="0" smtClean="0">
                <a:latin typeface="Calibri"/>
                <a:cs typeface="Calibri"/>
              </a:rPr>
              <a:t>inetic profiles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58663" y="4613019"/>
            <a:ext cx="1726906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Heat, particle &amp;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Momentum fluxes 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98233" y="5710548"/>
            <a:ext cx="2480679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Transport coefficients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Turbulent &amp; neoclassical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804" y="4656834"/>
            <a:ext cx="1613778" cy="523220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Magnetic flux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diffusion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94909" y="4768986"/>
            <a:ext cx="1279557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Conductivity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profiles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92800" y="3550589"/>
            <a:ext cx="1421217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Self-generated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current </a:t>
            </a:r>
            <a:endParaRPr lang="en-US" sz="1600" dirty="0">
              <a:latin typeface="Calibri"/>
              <a:cs typeface="Calibri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9804" y="2676933"/>
            <a:ext cx="88147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2570" y="2226443"/>
            <a:ext cx="169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Actuators (external)</a:t>
            </a:r>
            <a:endParaRPr lang="en-US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cxnSp>
        <p:nvCxnSpPr>
          <p:cNvPr id="42" name="Elbow Connector 41"/>
          <p:cNvCxnSpPr>
            <a:stCxn id="38" idx="1"/>
          </p:cNvCxnSpPr>
          <p:nvPr/>
        </p:nvCxnSpPr>
        <p:spPr>
          <a:xfrm rot="10800000" flipV="1">
            <a:off x="983902" y="3842976"/>
            <a:ext cx="308898" cy="822321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 rot="5400000">
            <a:off x="-594711" y="3434849"/>
            <a:ext cx="2460904" cy="0"/>
          </a:xfrm>
          <a:prstGeom prst="bentConnector3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644581" y="2631161"/>
            <a:ext cx="55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CD</a:t>
            </a:r>
            <a:endParaRPr lang="en-US" sz="2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4220596" y="1951653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</a:t>
            </a:r>
            <a:endParaRPr lang="en-US" sz="2000" b="1" dirty="0"/>
          </a:p>
        </p:txBody>
      </p:sp>
      <p:cxnSp>
        <p:nvCxnSpPr>
          <p:cNvPr id="47" name="Elbow Connector 46"/>
          <p:cNvCxnSpPr>
            <a:endCxn id="65" idx="3"/>
          </p:cNvCxnSpPr>
          <p:nvPr/>
        </p:nvCxnSpPr>
        <p:spPr>
          <a:xfrm>
            <a:off x="4050296" y="2052359"/>
            <a:ext cx="1498334" cy="788544"/>
          </a:xfrm>
          <a:prstGeom prst="bentConnector2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>
            <a:off x="4824190" y="3054619"/>
            <a:ext cx="438573" cy="0"/>
          </a:xfrm>
          <a:prstGeom prst="bentConnector3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9" idx="2"/>
            <a:endCxn id="31" idx="3"/>
          </p:cNvCxnSpPr>
          <p:nvPr/>
        </p:nvCxnSpPr>
        <p:spPr>
          <a:xfrm rot="5400000">
            <a:off x="4442138" y="2890009"/>
            <a:ext cx="2758829" cy="1271966"/>
          </a:xfrm>
          <a:prstGeom prst="bentConnector2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34" idx="2"/>
          </p:cNvCxnSpPr>
          <p:nvPr/>
        </p:nvCxnSpPr>
        <p:spPr>
          <a:xfrm rot="16200000" flipH="1">
            <a:off x="1426389" y="4610357"/>
            <a:ext cx="988793" cy="2128185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4068009" y="3978554"/>
            <a:ext cx="17949" cy="6643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165599" y="5197795"/>
            <a:ext cx="0" cy="5237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533099" y="3978554"/>
            <a:ext cx="0" cy="678283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4544431" y="5197795"/>
            <a:ext cx="0" cy="51275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8" idx="0"/>
            <a:endCxn id="25" idx="2"/>
          </p:cNvCxnSpPr>
          <p:nvPr/>
        </p:nvCxnSpPr>
        <p:spPr>
          <a:xfrm flipH="1" flipV="1">
            <a:off x="4291154" y="3164022"/>
            <a:ext cx="9812" cy="506755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65" idx="1"/>
          </p:cNvCxnSpPr>
          <p:nvPr/>
        </p:nvCxnSpPr>
        <p:spPr>
          <a:xfrm rot="5400000">
            <a:off x="4651582" y="3871944"/>
            <a:ext cx="1431038" cy="363058"/>
          </a:xfrm>
          <a:prstGeom prst="bentConnector3">
            <a:avLst>
              <a:gd name="adj1" fmla="val 93834"/>
            </a:avLst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28" idx="3"/>
            <a:endCxn id="32" idx="3"/>
          </p:cNvCxnSpPr>
          <p:nvPr/>
        </p:nvCxnSpPr>
        <p:spPr>
          <a:xfrm>
            <a:off x="5091123" y="3824666"/>
            <a:ext cx="387789" cy="2178270"/>
          </a:xfrm>
          <a:prstGeom prst="bentConnector3">
            <a:avLst>
              <a:gd name="adj1" fmla="val 158950"/>
            </a:avLst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10800000">
            <a:off x="1624470" y="4998119"/>
            <a:ext cx="259442" cy="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28" idx="1"/>
          </p:cNvCxnSpPr>
          <p:nvPr/>
        </p:nvCxnSpPr>
        <p:spPr>
          <a:xfrm rot="10800000" flipV="1">
            <a:off x="2998237" y="3824666"/>
            <a:ext cx="512573" cy="931618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 rot="10800000" flipV="1">
            <a:off x="2714015" y="3787866"/>
            <a:ext cx="796794" cy="0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lus 64"/>
          <p:cNvSpPr/>
          <p:nvPr/>
        </p:nvSpPr>
        <p:spPr>
          <a:xfrm>
            <a:off x="5237480" y="2751252"/>
            <a:ext cx="622300" cy="676353"/>
          </a:xfrm>
          <a:prstGeom prst="mathPlus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9" name="TextBox 68"/>
          <p:cNvSpPr txBox="1"/>
          <p:nvPr/>
        </p:nvSpPr>
        <p:spPr>
          <a:xfrm>
            <a:off x="7287388" y="1644405"/>
            <a:ext cx="1361897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Fuelling </a:t>
            </a:r>
          </a:p>
          <a:p>
            <a:pPr algn="ctr"/>
            <a:r>
              <a:rPr lang="en-US" sz="1600" dirty="0" smtClean="0"/>
              <a:t>&amp; pumping</a:t>
            </a:r>
            <a:endParaRPr lang="en-US" sz="1600" dirty="0"/>
          </a:p>
        </p:txBody>
      </p:sp>
      <p:sp>
        <p:nvSpPr>
          <p:cNvPr id="70" name="TextBox 69"/>
          <p:cNvSpPr txBox="1"/>
          <p:nvPr/>
        </p:nvSpPr>
        <p:spPr>
          <a:xfrm>
            <a:off x="7344591" y="4796107"/>
            <a:ext cx="1257214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Wall sources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a</a:t>
            </a:r>
            <a:r>
              <a:rPr lang="en-US" sz="1600" dirty="0" smtClean="0">
                <a:latin typeface="Calibri"/>
                <a:cs typeface="Calibri"/>
              </a:rPr>
              <a:t>nd sinks</a:t>
            </a:r>
            <a:endParaRPr lang="en-US" sz="1600" dirty="0">
              <a:latin typeface="Calibri"/>
              <a:cs typeface="Calibri"/>
            </a:endParaRPr>
          </a:p>
        </p:txBody>
      </p:sp>
      <p:cxnSp>
        <p:nvCxnSpPr>
          <p:cNvPr id="71" name="Straight Arrow Connector 70"/>
          <p:cNvCxnSpPr>
            <a:endCxn id="70" idx="1"/>
          </p:cNvCxnSpPr>
          <p:nvPr/>
        </p:nvCxnSpPr>
        <p:spPr>
          <a:xfrm flipV="1">
            <a:off x="5159769" y="5088495"/>
            <a:ext cx="2184822" cy="97463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69" idx="2"/>
            <a:endCxn id="70" idx="0"/>
          </p:cNvCxnSpPr>
          <p:nvPr/>
        </p:nvCxnSpPr>
        <p:spPr>
          <a:xfrm rot="16200000" flipH="1">
            <a:off x="6687304" y="3510213"/>
            <a:ext cx="2566926" cy="4861"/>
          </a:xfrm>
          <a:prstGeom prst="bentConnector3">
            <a:avLst>
              <a:gd name="adj1" fmla="val 50000"/>
            </a:avLst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96"/>
          <p:cNvSpPr txBox="1">
            <a:spLocks noGrp="1"/>
          </p:cNvSpPr>
          <p:nvPr>
            <p:ph type="title"/>
          </p:nvPr>
        </p:nvSpPr>
        <p:spPr>
          <a:xfrm>
            <a:off x="0" y="574285"/>
            <a:ext cx="9144000" cy="543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cs typeface="PrincetonMonti"/>
              </a:rPr>
              <a:t>The second step is a good model for </a:t>
            </a:r>
            <a:r>
              <a:rPr lang="en-US" sz="2800" dirty="0" smtClean="0">
                <a:cs typeface="PrincetonMonti"/>
              </a:rPr>
              <a:t>core</a:t>
            </a:r>
            <a:r>
              <a:rPr lang="en-US" sz="2800" dirty="0" smtClean="0">
                <a:cs typeface="PrincetonMonti"/>
              </a:rPr>
              <a:t> </a:t>
            </a:r>
            <a:r>
              <a:rPr lang="en-US" sz="2800" dirty="0" smtClean="0">
                <a:cs typeface="PrincetonMonti"/>
              </a:rPr>
              <a:t>transport</a:t>
            </a:r>
            <a:endParaRPr lang="en-US" sz="2800" dirty="0">
              <a:latin typeface="+mj-lt"/>
              <a:ea typeface="+mn-ea"/>
              <a:cs typeface="PrincetonMonti"/>
            </a:endParaRPr>
          </a:p>
        </p:txBody>
      </p:sp>
      <p:cxnSp>
        <p:nvCxnSpPr>
          <p:cNvPr id="105" name="Elbow Connector 104"/>
          <p:cNvCxnSpPr/>
          <p:nvPr/>
        </p:nvCxnSpPr>
        <p:spPr>
          <a:xfrm rot="5400000">
            <a:off x="1032044" y="2193325"/>
            <a:ext cx="2303418" cy="2654115"/>
          </a:xfrm>
          <a:prstGeom prst="bentConnector3">
            <a:avLst>
              <a:gd name="adj1" fmla="val 39402"/>
            </a:avLst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5442" y="2709190"/>
            <a:ext cx="145763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Plasma (internal)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92800" y="2751252"/>
            <a:ext cx="4800680" cy="3660607"/>
          </a:xfrm>
          <a:prstGeom prst="roundRect">
            <a:avLst/>
          </a:prstGeom>
          <a:solidFill>
            <a:schemeClr val="bg2">
              <a:lumMod val="40000"/>
              <a:lumOff val="60000"/>
              <a:alpha val="2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57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pPr algn="ctr"/>
            <a:r>
              <a:rPr lang="en-US" sz="2800" dirty="0" smtClean="0"/>
              <a:t>Separation of scales enables representing (almost) any transport problem as a diffusion/convection-like problem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702" y="1875488"/>
            <a:ext cx="8910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goal is to obtain a set of diffusion-like equations in the form: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35117" y="4360108"/>
            <a:ext cx="667362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Symbol" charset="0"/>
              <a:buChar char=""/>
            </a:pPr>
            <a:r>
              <a:rPr lang="en-US" sz="2400" dirty="0"/>
              <a:t>f</a:t>
            </a:r>
            <a:r>
              <a:rPr lang="en-US" sz="2400" dirty="0" smtClean="0"/>
              <a:t>or a physical variable </a:t>
            </a:r>
            <a:r>
              <a:rPr lang="en-US" sz="2400" b="1" dirty="0" smtClean="0"/>
              <a:t>Q</a:t>
            </a:r>
          </a:p>
          <a:p>
            <a:pPr marL="342900" indent="-342900">
              <a:buFont typeface="Symbol" charset="0"/>
              <a:buChar char=""/>
            </a:pPr>
            <a:r>
              <a:rPr lang="en-US" sz="2400" dirty="0" smtClean="0"/>
              <a:t>identify the flux </a:t>
            </a:r>
            <a:r>
              <a:rPr lang="en-US" sz="2400" b="1" dirty="0" smtClean="0">
                <a:latin typeface="Symbol" charset="2"/>
                <a:cs typeface="Symbol" charset="2"/>
              </a:rPr>
              <a:t>G</a:t>
            </a:r>
          </a:p>
          <a:p>
            <a:pPr marL="342900" indent="-342900">
              <a:buFont typeface="Symbol" charset="0"/>
              <a:buChar char=""/>
            </a:pPr>
            <a:r>
              <a:rPr lang="en-US" sz="2400" dirty="0" smtClean="0"/>
              <a:t>and the source and sink terms contained in </a:t>
            </a:r>
            <a:r>
              <a:rPr lang="en-US" sz="2400" b="1" dirty="0" smtClean="0"/>
              <a:t>S</a:t>
            </a:r>
            <a:endParaRPr lang="en-US" sz="2400" b="1" dirty="0"/>
          </a:p>
        </p:txBody>
      </p:sp>
      <p:pic>
        <p:nvPicPr>
          <p:cNvPr id="6" name="Picture 5" descr="transport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63" y="3085380"/>
            <a:ext cx="3073400" cy="6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73" y="274639"/>
            <a:ext cx="8470534" cy="1143000"/>
          </a:xfrm>
        </p:spPr>
        <p:txBody>
          <a:bodyPr/>
          <a:lstStyle/>
          <a:p>
            <a:r>
              <a:rPr lang="en-US" sz="2800" dirty="0" smtClean="0"/>
              <a:t>Understanding and modeling tokamak turbulent transport requires theory-based prediction of flux-gradient relationships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5335312" y="2141141"/>
            <a:ext cx="3708952" cy="3902593"/>
            <a:chOff x="5335312" y="1722031"/>
            <a:chExt cx="3708952" cy="2926944"/>
          </a:xfrm>
        </p:grpSpPr>
        <p:grpSp>
          <p:nvGrpSpPr>
            <p:cNvPr id="2" name="Group 1"/>
            <p:cNvGrpSpPr/>
            <p:nvPr/>
          </p:nvGrpSpPr>
          <p:grpSpPr>
            <a:xfrm>
              <a:off x="5335312" y="1722031"/>
              <a:ext cx="3708952" cy="2926944"/>
              <a:chOff x="5422152" y="1472389"/>
              <a:chExt cx="3708952" cy="2926944"/>
            </a:xfrm>
          </p:grpSpPr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1449" y="1632338"/>
                <a:ext cx="3619655" cy="2766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590337" y="4138771"/>
                <a:ext cx="3310782" cy="2539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 smtClean="0"/>
                  <a:t>Gyrokinetic</a:t>
                </a:r>
                <a:r>
                  <a:rPr lang="en-US" sz="1600" dirty="0" smtClean="0"/>
                  <a:t> prediction</a:t>
                </a:r>
                <a:endParaRPr lang="en-US" sz="16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16200000">
                <a:off x="4250834" y="2643707"/>
                <a:ext cx="268119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45720" bIns="45720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</a:rPr>
                  <a:t>Reduced </a:t>
                </a:r>
                <a:r>
                  <a:rPr lang="en-US" sz="1600" dirty="0" err="1" smtClean="0">
                    <a:solidFill>
                      <a:srgbClr val="000000"/>
                    </a:solidFill>
                  </a:rPr>
                  <a:t>gyrofluid</a:t>
                </a:r>
                <a:r>
                  <a:rPr lang="en-US" sz="1600" dirty="0" smtClean="0">
                    <a:solidFill>
                      <a:srgbClr val="000000"/>
                    </a:solidFill>
                  </a:rPr>
                  <a:t> model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234631" y="3804109"/>
              <a:ext cx="2688304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008000"/>
                  </a:solidFill>
                </a:rPr>
                <a:t>G. </a:t>
              </a:r>
              <a:r>
                <a:rPr lang="en-US" sz="1400" i="1" dirty="0" err="1" smtClean="0">
                  <a:solidFill>
                    <a:srgbClr val="008000"/>
                  </a:solidFill>
                </a:rPr>
                <a:t>Staebler</a:t>
              </a:r>
              <a:r>
                <a:rPr lang="en-US" sz="1400" i="1" dirty="0" smtClean="0">
                  <a:solidFill>
                    <a:srgbClr val="008000"/>
                  </a:solidFill>
                </a:rPr>
                <a:t>, Phys. Plasmas (2016)</a:t>
              </a:r>
              <a:endParaRPr lang="en-US" sz="1400" i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0320" y="3423580"/>
            <a:ext cx="44144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State</a:t>
            </a:r>
            <a:r>
              <a:rPr lang="en-US" sz="2000" b="1" dirty="0"/>
              <a:t>-of-the-art </a:t>
            </a:r>
            <a:r>
              <a:rPr lang="en-US" sz="2000" b="1" dirty="0" smtClean="0"/>
              <a:t>multi</a:t>
            </a:r>
            <a:r>
              <a:rPr lang="en-US" sz="2000" b="1" dirty="0"/>
              <a:t>-scale (</a:t>
            </a:r>
            <a:r>
              <a:rPr lang="en-US" sz="2000" b="1" dirty="0" err="1">
                <a:latin typeface="Symbol" panose="05050102010706020507" pitchFamily="18" charset="2"/>
              </a:rPr>
              <a:t>r</a:t>
            </a:r>
            <a:r>
              <a:rPr lang="en-US" sz="2000" b="1" baseline="-25000" dirty="0" err="1"/>
              <a:t>i</a:t>
            </a:r>
            <a:r>
              <a:rPr lang="en-US" sz="2000" b="1" dirty="0" err="1">
                <a:sym typeface="Symbol"/>
              </a:rPr>
              <a:t></a:t>
            </a:r>
            <a:r>
              <a:rPr lang="en-US" sz="2000" b="1" dirty="0" err="1">
                <a:latin typeface="Symbol" panose="05050102010706020507" pitchFamily="18" charset="2"/>
                <a:sym typeface="Symbol"/>
              </a:rPr>
              <a:t>r</a:t>
            </a:r>
            <a:r>
              <a:rPr lang="en-US" sz="2000" b="1" baseline="-25000" dirty="0" err="1">
                <a:sym typeface="Symbol"/>
              </a:rPr>
              <a:t>e</a:t>
            </a:r>
            <a:r>
              <a:rPr lang="en-US" sz="2000" b="1" dirty="0" smtClean="0">
                <a:sym typeface="Symbol"/>
              </a:rPr>
              <a:t>)</a:t>
            </a:r>
          </a:p>
          <a:p>
            <a:r>
              <a:rPr lang="en-US" sz="2000" b="1" dirty="0" smtClean="0"/>
              <a:t>~50M CPU</a:t>
            </a:r>
            <a:r>
              <a:rPr lang="en-US" sz="2000" b="1" dirty="0"/>
              <a:t>-</a:t>
            </a:r>
            <a:r>
              <a:rPr lang="en-US" sz="2000" b="1" dirty="0" err="1"/>
              <a:t>hrs</a:t>
            </a:r>
            <a:r>
              <a:rPr lang="en-US" sz="2000" b="1" dirty="0"/>
              <a:t> for 3-point </a:t>
            </a:r>
            <a:r>
              <a:rPr lang="en-US" sz="2000" b="1" dirty="0" smtClean="0"/>
              <a:t>scan</a:t>
            </a:r>
          </a:p>
          <a:p>
            <a:r>
              <a:rPr lang="en-US" sz="2000" dirty="0" smtClean="0"/>
              <a:t>[</a:t>
            </a:r>
            <a:r>
              <a:rPr lang="en-US" sz="2000" i="1" dirty="0">
                <a:solidFill>
                  <a:srgbClr val="008000"/>
                </a:solidFill>
              </a:rPr>
              <a:t>N. Howard, </a:t>
            </a:r>
            <a:r>
              <a:rPr lang="en-US" sz="2000" i="1" dirty="0" err="1">
                <a:solidFill>
                  <a:srgbClr val="008000"/>
                </a:solidFill>
              </a:rPr>
              <a:t>Nucl</a:t>
            </a:r>
            <a:r>
              <a:rPr lang="en-US" sz="2000" i="1" dirty="0">
                <a:solidFill>
                  <a:srgbClr val="008000"/>
                </a:solidFill>
              </a:rPr>
              <a:t>. Fusion (2016</a:t>
            </a:r>
            <a:r>
              <a:rPr lang="en-US" sz="2000" i="1" dirty="0" smtClean="0">
                <a:solidFill>
                  <a:srgbClr val="008000"/>
                </a:solidFill>
              </a:rPr>
              <a:t>)</a:t>
            </a:r>
            <a:r>
              <a:rPr lang="en-US" sz="2000" dirty="0" smtClean="0"/>
              <a:t>]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1361594" y="4813222"/>
            <a:ext cx="48238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fluid eq. with right closure =&gt;</a:t>
            </a:r>
            <a:endParaRPr lang="en-US" sz="2000" dirty="0"/>
          </a:p>
          <a:p>
            <a:r>
              <a:rPr lang="en-US" sz="2000" dirty="0" smtClean="0"/>
              <a:t>Fit over limited </a:t>
            </a:r>
            <a:r>
              <a:rPr lang="en-US" sz="2000" dirty="0"/>
              <a:t>set </a:t>
            </a:r>
            <a:r>
              <a:rPr lang="en-US" sz="2000" dirty="0" smtClean="0"/>
              <a:t>of GK </a:t>
            </a:r>
          </a:p>
          <a:p>
            <a:r>
              <a:rPr lang="en-US" sz="2000" b="1" dirty="0" smtClean="0"/>
              <a:t>(&lt; </a:t>
            </a:r>
            <a:r>
              <a:rPr lang="en-US" sz="2000" b="1" dirty="0"/>
              <a:t>1 </a:t>
            </a:r>
            <a:r>
              <a:rPr lang="en-US" sz="2000" b="1" dirty="0" smtClean="0"/>
              <a:t>sec with NN)</a:t>
            </a:r>
          </a:p>
          <a:p>
            <a:r>
              <a:rPr lang="en-US" sz="1600" i="1" dirty="0" smtClean="0">
                <a:solidFill>
                  <a:srgbClr val="008000"/>
                </a:solidFill>
              </a:rPr>
              <a:t>[</a:t>
            </a:r>
            <a:r>
              <a:rPr lang="en-US" sz="1600" i="1" dirty="0" err="1" smtClean="0">
                <a:solidFill>
                  <a:srgbClr val="008000"/>
                </a:solidFill>
              </a:rPr>
              <a:t>Citrin</a:t>
            </a:r>
            <a:r>
              <a:rPr lang="en-US" sz="1600" i="1" dirty="0" smtClean="0">
                <a:solidFill>
                  <a:srgbClr val="008000"/>
                </a:solidFill>
              </a:rPr>
              <a:t> NF </a:t>
            </a:r>
            <a:r>
              <a:rPr lang="en-US" sz="1600" b="1" i="1" dirty="0" smtClean="0">
                <a:solidFill>
                  <a:srgbClr val="008000"/>
                </a:solidFill>
              </a:rPr>
              <a:t>55</a:t>
            </a:r>
            <a:r>
              <a:rPr lang="en-US" sz="1600" i="1" dirty="0" smtClean="0">
                <a:solidFill>
                  <a:srgbClr val="008000"/>
                </a:solidFill>
              </a:rPr>
              <a:t> (2015), </a:t>
            </a:r>
            <a:r>
              <a:rPr lang="en-US" sz="1600" i="1" dirty="0" err="1" smtClean="0">
                <a:solidFill>
                  <a:srgbClr val="008000"/>
                </a:solidFill>
              </a:rPr>
              <a:t>Meneghini</a:t>
            </a:r>
            <a:r>
              <a:rPr lang="en-US" sz="1600" i="1" dirty="0" smtClean="0">
                <a:solidFill>
                  <a:srgbClr val="008000"/>
                </a:solidFill>
              </a:rPr>
              <a:t>, NF </a:t>
            </a:r>
            <a:r>
              <a:rPr lang="en-US" sz="1600" b="1" i="1" dirty="0" smtClean="0">
                <a:solidFill>
                  <a:srgbClr val="008000"/>
                </a:solidFill>
              </a:rPr>
              <a:t>57</a:t>
            </a:r>
            <a:r>
              <a:rPr lang="en-US" sz="1600" i="1" dirty="0">
                <a:solidFill>
                  <a:srgbClr val="008000"/>
                </a:solidFill>
              </a:rPr>
              <a:t> </a:t>
            </a:r>
            <a:r>
              <a:rPr lang="en-US" sz="1600" i="1" dirty="0" smtClean="0">
                <a:solidFill>
                  <a:srgbClr val="008000"/>
                </a:solidFill>
              </a:rPr>
              <a:t>(2017)]</a:t>
            </a:r>
            <a:endParaRPr lang="en-US" sz="1600" i="1" dirty="0">
              <a:solidFill>
                <a:srgbClr val="008000"/>
              </a:solidFill>
            </a:endParaRPr>
          </a:p>
        </p:txBody>
      </p:sp>
      <p:pic>
        <p:nvPicPr>
          <p:cNvPr id="18" name="Picture 17" descr="Untitled 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6" t="988" r="10615" b="71604"/>
          <a:stretch/>
        </p:blipFill>
        <p:spPr>
          <a:xfrm>
            <a:off x="26633" y="1618343"/>
            <a:ext cx="2796274" cy="18052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8603" y="1483192"/>
            <a:ext cx="6336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6D </a:t>
            </a:r>
            <a:r>
              <a:rPr lang="en-US" sz="2000" dirty="0" err="1"/>
              <a:t>Vlasov</a:t>
            </a:r>
            <a:r>
              <a:rPr lang="en-US" sz="2000" dirty="0"/>
              <a:t> equations =&gt; </a:t>
            </a:r>
            <a:r>
              <a:rPr lang="en-US" sz="2000" dirty="0" smtClean="0"/>
              <a:t>5D nonlinear “</a:t>
            </a:r>
            <a:r>
              <a:rPr lang="en-US" sz="2000" dirty="0" err="1"/>
              <a:t>gyrokinetic</a:t>
            </a:r>
            <a:r>
              <a:rPr lang="en-US" sz="2000" dirty="0"/>
              <a:t>” </a:t>
            </a:r>
          </a:p>
        </p:txBody>
      </p:sp>
      <p:sp>
        <p:nvSpPr>
          <p:cNvPr id="9" name="Bent-Up Arrow 8"/>
          <p:cNvSpPr/>
          <p:nvPr/>
        </p:nvSpPr>
        <p:spPr>
          <a:xfrm rot="5400000">
            <a:off x="163954" y="4702106"/>
            <a:ext cx="1171357" cy="1077657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633" y="1463409"/>
            <a:ext cx="71336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GYRO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54463" y="4139856"/>
            <a:ext cx="64350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TGLF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75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570" y="1690043"/>
            <a:ext cx="2142404" cy="523220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Transformer: source</a:t>
            </a:r>
          </a:p>
          <a:p>
            <a:pPr algn="ctr"/>
            <a:r>
              <a:rPr lang="en-US" dirty="0"/>
              <a:t>o</a:t>
            </a:r>
            <a:r>
              <a:rPr lang="en-US" dirty="0" smtClean="0"/>
              <a:t>f </a:t>
            </a:r>
            <a:r>
              <a:rPr lang="en-US" dirty="0" err="1" smtClean="0"/>
              <a:t>poloidal</a:t>
            </a:r>
            <a:r>
              <a:rPr lang="en-US" dirty="0" smtClean="0"/>
              <a:t> flux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17654" y="1771634"/>
            <a:ext cx="1250355" cy="58477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Auxiliary</a:t>
            </a:r>
          </a:p>
          <a:p>
            <a:pPr algn="ctr"/>
            <a:r>
              <a:rPr lang="en-US" sz="1600" dirty="0" smtClean="0"/>
              <a:t>H&amp;CD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859780" y="1561802"/>
            <a:ext cx="1195510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External </a:t>
            </a:r>
          </a:p>
          <a:p>
            <a:pPr algn="ctr"/>
            <a:r>
              <a:rPr lang="en-US" sz="1600" dirty="0" smtClean="0"/>
              <a:t>momentum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3758152" y="2825468"/>
            <a:ext cx="1066004" cy="338554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ymbol" charset="2"/>
                <a:cs typeface="Symbol" charset="2"/>
              </a:rPr>
              <a:t>a</a:t>
            </a:r>
            <a:r>
              <a:rPr lang="en-US" sz="1600" dirty="0" smtClean="0"/>
              <a:t>-heating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3510809" y="3670777"/>
            <a:ext cx="1580314" cy="307777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k</a:t>
            </a:r>
            <a:r>
              <a:rPr lang="en-US" dirty="0" smtClean="0">
                <a:latin typeface="Calibri"/>
                <a:cs typeface="Calibri"/>
              </a:rPr>
              <a:t>inetic profiles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58663" y="4613019"/>
            <a:ext cx="1726906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Heat, particle &amp;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Momentum fluxes 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98233" y="5710548"/>
            <a:ext cx="2480679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Transport coefficients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Turbulent &amp; neoclassical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804" y="4656834"/>
            <a:ext cx="1613778" cy="523220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Magnetic flux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diffusion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94909" y="4768986"/>
            <a:ext cx="1279557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Conductivity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profiles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92800" y="3550589"/>
            <a:ext cx="1421217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Self-generated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current </a:t>
            </a:r>
            <a:endParaRPr lang="en-US" sz="1600" dirty="0">
              <a:latin typeface="Calibri"/>
              <a:cs typeface="Calibri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9804" y="2676933"/>
            <a:ext cx="88147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2570" y="2226443"/>
            <a:ext cx="169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Actuators (external)</a:t>
            </a:r>
            <a:endParaRPr lang="en-US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cxnSp>
        <p:nvCxnSpPr>
          <p:cNvPr id="42" name="Elbow Connector 41"/>
          <p:cNvCxnSpPr>
            <a:stCxn id="38" idx="1"/>
          </p:cNvCxnSpPr>
          <p:nvPr/>
        </p:nvCxnSpPr>
        <p:spPr>
          <a:xfrm rot="10800000" flipV="1">
            <a:off x="983902" y="3842976"/>
            <a:ext cx="308898" cy="822321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 rot="5400000">
            <a:off x="-594711" y="3434849"/>
            <a:ext cx="2460904" cy="0"/>
          </a:xfrm>
          <a:prstGeom prst="bentConnector3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644581" y="2631161"/>
            <a:ext cx="55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CD</a:t>
            </a:r>
            <a:endParaRPr lang="en-US" sz="2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4220596" y="1951653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</a:t>
            </a:r>
            <a:endParaRPr lang="en-US" sz="2000" b="1" dirty="0"/>
          </a:p>
        </p:txBody>
      </p:sp>
      <p:cxnSp>
        <p:nvCxnSpPr>
          <p:cNvPr id="47" name="Elbow Connector 46"/>
          <p:cNvCxnSpPr>
            <a:endCxn id="65" idx="3"/>
          </p:cNvCxnSpPr>
          <p:nvPr/>
        </p:nvCxnSpPr>
        <p:spPr>
          <a:xfrm>
            <a:off x="4050296" y="2052359"/>
            <a:ext cx="1498334" cy="788544"/>
          </a:xfrm>
          <a:prstGeom prst="bentConnector2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>
            <a:off x="4824190" y="3054619"/>
            <a:ext cx="438573" cy="0"/>
          </a:xfrm>
          <a:prstGeom prst="bentConnector3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9" idx="2"/>
            <a:endCxn id="31" idx="3"/>
          </p:cNvCxnSpPr>
          <p:nvPr/>
        </p:nvCxnSpPr>
        <p:spPr>
          <a:xfrm rot="5400000">
            <a:off x="4442138" y="2890009"/>
            <a:ext cx="2758829" cy="1271966"/>
          </a:xfrm>
          <a:prstGeom prst="bentConnector2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34" idx="2"/>
          </p:cNvCxnSpPr>
          <p:nvPr/>
        </p:nvCxnSpPr>
        <p:spPr>
          <a:xfrm rot="16200000" flipH="1">
            <a:off x="1426389" y="4610357"/>
            <a:ext cx="988793" cy="2128185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4068009" y="3978554"/>
            <a:ext cx="17949" cy="6643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165599" y="5197795"/>
            <a:ext cx="0" cy="5237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533099" y="3978554"/>
            <a:ext cx="0" cy="678283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4544431" y="5197795"/>
            <a:ext cx="0" cy="51275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8" idx="0"/>
            <a:endCxn id="25" idx="2"/>
          </p:cNvCxnSpPr>
          <p:nvPr/>
        </p:nvCxnSpPr>
        <p:spPr>
          <a:xfrm flipH="1" flipV="1">
            <a:off x="4291154" y="3164022"/>
            <a:ext cx="9812" cy="506755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65" idx="1"/>
          </p:cNvCxnSpPr>
          <p:nvPr/>
        </p:nvCxnSpPr>
        <p:spPr>
          <a:xfrm rot="5400000">
            <a:off x="4651582" y="3871944"/>
            <a:ext cx="1431038" cy="363058"/>
          </a:xfrm>
          <a:prstGeom prst="bentConnector3">
            <a:avLst>
              <a:gd name="adj1" fmla="val 93834"/>
            </a:avLst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28" idx="3"/>
            <a:endCxn id="32" idx="3"/>
          </p:cNvCxnSpPr>
          <p:nvPr/>
        </p:nvCxnSpPr>
        <p:spPr>
          <a:xfrm>
            <a:off x="5091123" y="3824666"/>
            <a:ext cx="387789" cy="2178270"/>
          </a:xfrm>
          <a:prstGeom prst="bentConnector3">
            <a:avLst>
              <a:gd name="adj1" fmla="val 158950"/>
            </a:avLst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10800000">
            <a:off x="1624470" y="4998119"/>
            <a:ext cx="259442" cy="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28" idx="1"/>
          </p:cNvCxnSpPr>
          <p:nvPr/>
        </p:nvCxnSpPr>
        <p:spPr>
          <a:xfrm rot="10800000" flipV="1">
            <a:off x="2998237" y="3824666"/>
            <a:ext cx="512573" cy="931618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 rot="10800000" flipV="1">
            <a:off x="2714015" y="3787866"/>
            <a:ext cx="796794" cy="0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lus 64"/>
          <p:cNvSpPr/>
          <p:nvPr/>
        </p:nvSpPr>
        <p:spPr>
          <a:xfrm>
            <a:off x="5237480" y="2751252"/>
            <a:ext cx="622300" cy="676353"/>
          </a:xfrm>
          <a:prstGeom prst="mathPlus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9" name="TextBox 68"/>
          <p:cNvSpPr txBox="1"/>
          <p:nvPr/>
        </p:nvSpPr>
        <p:spPr>
          <a:xfrm>
            <a:off x="7287388" y="1644405"/>
            <a:ext cx="1361897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Fuelling </a:t>
            </a:r>
          </a:p>
          <a:p>
            <a:pPr algn="ctr"/>
            <a:r>
              <a:rPr lang="en-US" sz="1600" dirty="0" smtClean="0"/>
              <a:t>&amp; pumping</a:t>
            </a:r>
            <a:endParaRPr lang="en-US" sz="1600" dirty="0"/>
          </a:p>
        </p:txBody>
      </p:sp>
      <p:sp>
        <p:nvSpPr>
          <p:cNvPr id="70" name="TextBox 69"/>
          <p:cNvSpPr txBox="1"/>
          <p:nvPr/>
        </p:nvSpPr>
        <p:spPr>
          <a:xfrm>
            <a:off x="7344591" y="4796107"/>
            <a:ext cx="1257214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Wall sources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a</a:t>
            </a:r>
            <a:r>
              <a:rPr lang="en-US" sz="1600" dirty="0" smtClean="0">
                <a:latin typeface="Calibri"/>
                <a:cs typeface="Calibri"/>
              </a:rPr>
              <a:t>nd sinks</a:t>
            </a:r>
            <a:endParaRPr lang="en-US" sz="1600" dirty="0">
              <a:latin typeface="Calibri"/>
              <a:cs typeface="Calibri"/>
            </a:endParaRPr>
          </a:p>
        </p:txBody>
      </p:sp>
      <p:cxnSp>
        <p:nvCxnSpPr>
          <p:cNvPr id="71" name="Straight Arrow Connector 70"/>
          <p:cNvCxnSpPr>
            <a:endCxn id="70" idx="1"/>
          </p:cNvCxnSpPr>
          <p:nvPr/>
        </p:nvCxnSpPr>
        <p:spPr>
          <a:xfrm flipV="1">
            <a:off x="5159769" y="5088495"/>
            <a:ext cx="2184822" cy="97463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69" idx="2"/>
            <a:endCxn id="70" idx="0"/>
          </p:cNvCxnSpPr>
          <p:nvPr/>
        </p:nvCxnSpPr>
        <p:spPr>
          <a:xfrm rot="16200000" flipH="1">
            <a:off x="6687304" y="3510213"/>
            <a:ext cx="2566926" cy="4861"/>
          </a:xfrm>
          <a:prstGeom prst="bentConnector3">
            <a:avLst>
              <a:gd name="adj1" fmla="val 50000"/>
            </a:avLst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96"/>
          <p:cNvSpPr txBox="1">
            <a:spLocks noGrp="1"/>
          </p:cNvSpPr>
          <p:nvPr>
            <p:ph type="title"/>
          </p:nvPr>
        </p:nvSpPr>
        <p:spPr>
          <a:xfrm>
            <a:off x="0" y="401930"/>
            <a:ext cx="9144000" cy="88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cs typeface="PrincetonMonti"/>
              </a:rPr>
              <a:t>The </a:t>
            </a:r>
            <a:r>
              <a:rPr lang="en-US" sz="2800" dirty="0" smtClean="0">
                <a:cs typeface="PrincetonMonti"/>
              </a:rPr>
              <a:t>third </a:t>
            </a:r>
            <a:r>
              <a:rPr lang="en-US" sz="2800" dirty="0" smtClean="0">
                <a:cs typeface="PrincetonMonti"/>
              </a:rPr>
              <a:t>step is </a:t>
            </a:r>
            <a:r>
              <a:rPr lang="en-US" sz="2800" dirty="0" smtClean="0">
                <a:cs typeface="PrincetonMonti"/>
              </a:rPr>
              <a:t>realistic models for heating, current and momentum</a:t>
            </a:r>
            <a:endParaRPr lang="en-US" sz="2800" dirty="0">
              <a:latin typeface="+mj-lt"/>
              <a:ea typeface="+mn-ea"/>
              <a:cs typeface="PrincetonMonti"/>
            </a:endParaRPr>
          </a:p>
        </p:txBody>
      </p:sp>
      <p:cxnSp>
        <p:nvCxnSpPr>
          <p:cNvPr id="105" name="Elbow Connector 104"/>
          <p:cNvCxnSpPr/>
          <p:nvPr/>
        </p:nvCxnSpPr>
        <p:spPr>
          <a:xfrm rot="5400000">
            <a:off x="1032044" y="2193325"/>
            <a:ext cx="2303418" cy="2654115"/>
          </a:xfrm>
          <a:prstGeom prst="bentConnector3">
            <a:avLst>
              <a:gd name="adj1" fmla="val 39402"/>
            </a:avLst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5442" y="2709190"/>
            <a:ext cx="145763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Plasma (internal)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23816" y="1370061"/>
            <a:ext cx="4800680" cy="1164159"/>
          </a:xfrm>
          <a:prstGeom prst="roundRect">
            <a:avLst/>
          </a:prstGeom>
          <a:solidFill>
            <a:schemeClr val="bg2">
              <a:lumMod val="40000"/>
              <a:lumOff val="60000"/>
              <a:alpha val="2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6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</a:t>
            </a:fld>
            <a:endParaRPr lang="uk-UA"/>
          </a:p>
        </p:txBody>
      </p:sp>
      <p:grpSp>
        <p:nvGrpSpPr>
          <p:cNvPr id="8" name="Group 7"/>
          <p:cNvGrpSpPr/>
          <p:nvPr/>
        </p:nvGrpSpPr>
        <p:grpSpPr>
          <a:xfrm>
            <a:off x="2012894" y="1653323"/>
            <a:ext cx="4167773" cy="4282208"/>
            <a:chOff x="804470" y="1653323"/>
            <a:chExt cx="4167773" cy="4282208"/>
          </a:xfrm>
        </p:grpSpPr>
        <p:pic>
          <p:nvPicPr>
            <p:cNvPr id="7" name="Picture 6" descr="MAST_ELM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470" y="1653323"/>
              <a:ext cx="4167773" cy="428220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04470" y="5566199"/>
              <a:ext cx="736099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MAST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3999" cy="1143300"/>
          </a:xfrm>
        </p:spPr>
        <p:txBody>
          <a:bodyPr/>
          <a:lstStyle/>
          <a:p>
            <a:r>
              <a:rPr lang="en-US" dirty="0" smtClean="0"/>
              <a:t>There is a lot going on into a </a:t>
            </a:r>
            <a:r>
              <a:rPr lang="en-US" dirty="0" smtClean="0"/>
              <a:t>plasma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46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pPr algn="ctr"/>
            <a:r>
              <a:rPr lang="en-US" sz="2800" dirty="0" smtClean="0"/>
              <a:t>External sources do more than providing heating and current:</a:t>
            </a:r>
            <a:br>
              <a:rPr lang="en-US" sz="2800" dirty="0" smtClean="0"/>
            </a:br>
            <a:r>
              <a:rPr lang="en-US" sz="2800" dirty="0" smtClean="0"/>
              <a:t>they can provide momentum and control of MHD instabilities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125852" y="1815579"/>
            <a:ext cx="3751448" cy="3823222"/>
            <a:chOff x="6568887" y="1896116"/>
            <a:chExt cx="2388722" cy="2209107"/>
          </a:xfrm>
        </p:grpSpPr>
        <p:pic>
          <p:nvPicPr>
            <p:cNvPr id="14" name="Picture 13" descr="heating_ite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887" y="2217624"/>
              <a:ext cx="2388722" cy="1688040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7193560" y="1896116"/>
              <a:ext cx="1695070" cy="46714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RF antennas (IC, LH),</a:t>
              </a:r>
            </a:p>
            <a:p>
              <a:pPr algn="ctr"/>
              <a:r>
                <a:rPr lang="en-US" dirty="0" err="1" smtClean="0">
                  <a:solidFill>
                    <a:srgbClr val="000000"/>
                  </a:solidFill>
                </a:rPr>
                <a:t>Gyrotrons</a:t>
              </a:r>
              <a:r>
                <a:rPr lang="en-US" dirty="0" smtClean="0">
                  <a:solidFill>
                    <a:srgbClr val="000000"/>
                  </a:solidFill>
                </a:rPr>
                <a:t> (EC)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984285" y="3706105"/>
              <a:ext cx="1646280" cy="3991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Neutral beams (NB)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11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7209372"/>
              </p:ext>
            </p:extLst>
          </p:nvPr>
        </p:nvGraphicFramePr>
        <p:xfrm>
          <a:off x="4699698" y="1719231"/>
          <a:ext cx="3827052" cy="3573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Rounded Rectangle 27"/>
          <p:cNvSpPr/>
          <p:nvPr/>
        </p:nvSpPr>
        <p:spPr>
          <a:xfrm>
            <a:off x="6345465" y="2891758"/>
            <a:ext cx="529772" cy="36769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r>
              <a:rPr lang="en-US" dirty="0"/>
              <a:t>B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414408" y="3830193"/>
            <a:ext cx="529772" cy="36769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EC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5956193" y="3367776"/>
            <a:ext cx="529772" cy="367696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IC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7460758" y="3562099"/>
            <a:ext cx="913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collisions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773636" y="3376612"/>
            <a:ext cx="529772" cy="367696"/>
          </a:xfrm>
          <a:prstGeom prst="round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00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5265757" y="2136401"/>
            <a:ext cx="1700575" cy="153841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pPr algn="ctr"/>
            <a:r>
              <a:rPr lang="en-US" sz="2800" dirty="0" smtClean="0"/>
              <a:t>Perturbation of equilibrium enables description of waves propagation by representing the plasma with a dielectric tensor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" name="Picture 9" descr="dielectric_2_20p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85" y="2784659"/>
            <a:ext cx="1574800" cy="6271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81017" y="2292903"/>
            <a:ext cx="1419399" cy="92333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bri"/>
                <a:cs typeface="Calibri"/>
              </a:rPr>
              <a:t>Heating, current</a:t>
            </a:r>
          </a:p>
          <a:p>
            <a:pPr algn="ctr"/>
            <a:r>
              <a:rPr lang="en-US" sz="1800" dirty="0" smtClean="0">
                <a:latin typeface="Calibri"/>
                <a:cs typeface="Calibri"/>
              </a:rPr>
              <a:t>profiles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38895" y="2175598"/>
            <a:ext cx="167832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libri"/>
                <a:cs typeface="Calibri"/>
              </a:rPr>
              <a:t>d</a:t>
            </a:r>
            <a:r>
              <a:rPr lang="en-US" sz="1800" dirty="0" smtClean="0">
                <a:latin typeface="Calibri"/>
                <a:cs typeface="Calibri"/>
              </a:rPr>
              <a:t>ensity, temperature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26607" y="3033421"/>
            <a:ext cx="13906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bri"/>
                <a:cs typeface="Calibri"/>
              </a:rPr>
              <a:t>Magnetic equilibrium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31706" y="2233961"/>
            <a:ext cx="1792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Dielectric tensor</a:t>
            </a:r>
            <a:endParaRPr lang="en-US" sz="1600" b="1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822878" y="2437208"/>
            <a:ext cx="459446" cy="20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817427" y="3264269"/>
            <a:ext cx="44832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8" idx="3"/>
            <a:endCxn id="18" idx="1"/>
          </p:cNvCxnSpPr>
          <p:nvPr/>
        </p:nvCxnSpPr>
        <p:spPr>
          <a:xfrm flipV="1">
            <a:off x="6966332" y="2754568"/>
            <a:ext cx="514685" cy="151042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13630" r="31085" b="15846"/>
          <a:stretch/>
        </p:blipFill>
        <p:spPr bwMode="auto">
          <a:xfrm>
            <a:off x="222250" y="1507094"/>
            <a:ext cx="2072802" cy="338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141485" y="4480341"/>
            <a:ext cx="1703344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full wave solver</a:t>
            </a:r>
          </a:p>
          <a:p>
            <a:r>
              <a:rPr lang="en-US" sz="1600" dirty="0" smtClean="0"/>
              <a:t>(TORLH)</a:t>
            </a:r>
          </a:p>
          <a:p>
            <a:r>
              <a:rPr lang="en-US" sz="1600" dirty="0" smtClean="0"/>
              <a:t>&lt;10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</a:t>
            </a:r>
            <a:r>
              <a:rPr lang="en-US" sz="1600" dirty="0"/>
              <a:t>CPU </a:t>
            </a:r>
            <a:r>
              <a:rPr lang="en-US" sz="1600" dirty="0" smtClean="0"/>
              <a:t>Hours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88901" y="5361903"/>
            <a:ext cx="4236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8000"/>
                </a:solidFill>
              </a:rPr>
              <a:t>[courtesy of S. </a:t>
            </a:r>
            <a:r>
              <a:rPr lang="en-US" sz="1600" i="1" dirty="0" err="1" smtClean="0">
                <a:solidFill>
                  <a:srgbClr val="008000"/>
                </a:solidFill>
              </a:rPr>
              <a:t>Shiraiwa</a:t>
            </a:r>
            <a:r>
              <a:rPr lang="en-US" sz="1600" i="1" dirty="0" smtClean="0">
                <a:solidFill>
                  <a:srgbClr val="008000"/>
                </a:solidFill>
              </a:rPr>
              <a:t> (PSFC), </a:t>
            </a:r>
            <a:r>
              <a:rPr lang="en-US" sz="1600" b="1" i="1" dirty="0" smtClean="0">
                <a:solidFill>
                  <a:srgbClr val="008000"/>
                </a:solidFill>
              </a:rPr>
              <a:t>VI2.00003</a:t>
            </a:r>
            <a:r>
              <a:rPr lang="en-US" sz="1600" i="1" dirty="0" smtClean="0">
                <a:solidFill>
                  <a:srgbClr val="008000"/>
                </a:solidFill>
              </a:rPr>
              <a:t>]</a:t>
            </a:r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4465" y="1443490"/>
            <a:ext cx="145043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CMod</a:t>
            </a:r>
            <a:r>
              <a:rPr lang="en-US" sz="1600" dirty="0" smtClean="0"/>
              <a:t> plasma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8972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Elbow Connector 34"/>
          <p:cNvCxnSpPr>
            <a:endCxn id="34" idx="1"/>
          </p:cNvCxnSpPr>
          <p:nvPr/>
        </p:nvCxnSpPr>
        <p:spPr>
          <a:xfrm rot="16200000" flipH="1">
            <a:off x="3448761" y="3835806"/>
            <a:ext cx="2692857" cy="692649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pPr algn="ctr"/>
            <a:r>
              <a:rPr lang="en-US" sz="2800" dirty="0" smtClean="0"/>
              <a:t>Ray-tracing equations are accurate (and fast) approximations of high frequency wave propagation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 descr="fig_rays_F21_1360ms-eps-converted-t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"/>
          <a:stretch/>
        </p:blipFill>
        <p:spPr>
          <a:xfrm>
            <a:off x="55706" y="1531358"/>
            <a:ext cx="2973806" cy="41337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80515" y="4977727"/>
            <a:ext cx="1308171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ray-tracing</a:t>
            </a:r>
          </a:p>
          <a:p>
            <a:r>
              <a:rPr lang="en-US" sz="1600" dirty="0"/>
              <a:t>(GENRAY)</a:t>
            </a:r>
          </a:p>
          <a:p>
            <a:r>
              <a:rPr lang="en-US" sz="1600" dirty="0" smtClean="0"/>
              <a:t>&lt;10 minutes</a:t>
            </a:r>
            <a:endParaRPr lang="en-US" sz="1600" dirty="0"/>
          </a:p>
        </p:txBody>
      </p:sp>
      <p:sp>
        <p:nvSpPr>
          <p:cNvPr id="33" name="Rounded Rectangle 32"/>
          <p:cNvSpPr/>
          <p:nvPr/>
        </p:nvSpPr>
        <p:spPr>
          <a:xfrm>
            <a:off x="5086042" y="5080320"/>
            <a:ext cx="2333992" cy="86889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141514" y="5236172"/>
            <a:ext cx="23395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Ray-tracing equations</a:t>
            </a:r>
          </a:p>
          <a:p>
            <a:pPr algn="ctr"/>
            <a:r>
              <a:rPr lang="en-US" sz="1600" b="1" dirty="0"/>
              <a:t>d</a:t>
            </a:r>
            <a:r>
              <a:rPr lang="en-US" sz="1600" b="1" dirty="0" smtClean="0"/>
              <a:t>ispersion relation</a:t>
            </a:r>
            <a:endParaRPr lang="en-US" sz="1600" b="1" dirty="0"/>
          </a:p>
        </p:txBody>
      </p:sp>
      <p:cxnSp>
        <p:nvCxnSpPr>
          <p:cNvPr id="11" name="Elbow Connector 10"/>
          <p:cNvCxnSpPr>
            <a:endCxn id="34" idx="1"/>
          </p:cNvCxnSpPr>
          <p:nvPr/>
        </p:nvCxnSpPr>
        <p:spPr>
          <a:xfrm rot="16200000" flipH="1">
            <a:off x="3576451" y="3963497"/>
            <a:ext cx="1814168" cy="1315958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33" idx="3"/>
            <a:endCxn id="42" idx="2"/>
          </p:cNvCxnSpPr>
          <p:nvPr/>
        </p:nvCxnSpPr>
        <p:spPr>
          <a:xfrm flipV="1">
            <a:off x="7420034" y="3216233"/>
            <a:ext cx="770683" cy="2298537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4463" y="1443490"/>
            <a:ext cx="234000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(another) </a:t>
            </a:r>
            <a:r>
              <a:rPr lang="en-US" sz="1600" dirty="0" err="1" smtClean="0"/>
              <a:t>CMod</a:t>
            </a:r>
            <a:r>
              <a:rPr lang="en-US" sz="1600" dirty="0" smtClean="0"/>
              <a:t> plasma</a:t>
            </a:r>
            <a:endParaRPr lang="en-US" sz="1600" dirty="0"/>
          </a:p>
        </p:txBody>
      </p:sp>
      <p:sp>
        <p:nvSpPr>
          <p:cNvPr id="38" name="Rounded Rectangle 37"/>
          <p:cNvSpPr/>
          <p:nvPr/>
        </p:nvSpPr>
        <p:spPr>
          <a:xfrm>
            <a:off x="5265757" y="2136401"/>
            <a:ext cx="1700575" cy="153841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dielectric_2_20p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85" y="2784659"/>
            <a:ext cx="1574800" cy="59653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481017" y="2292903"/>
            <a:ext cx="1419399" cy="92333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bri"/>
                <a:cs typeface="Calibri"/>
              </a:rPr>
              <a:t>Heating, current</a:t>
            </a:r>
          </a:p>
          <a:p>
            <a:pPr algn="ctr"/>
            <a:r>
              <a:rPr lang="en-US" sz="1800" dirty="0" smtClean="0">
                <a:latin typeface="Calibri"/>
                <a:cs typeface="Calibri"/>
              </a:rPr>
              <a:t>profiles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44555" y="2055303"/>
            <a:ext cx="167832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libri"/>
                <a:cs typeface="Calibri"/>
              </a:rPr>
              <a:t>d</a:t>
            </a:r>
            <a:r>
              <a:rPr lang="en-US" sz="1800" dirty="0" smtClean="0">
                <a:latin typeface="Calibri"/>
                <a:cs typeface="Calibri"/>
              </a:rPr>
              <a:t>ensity, temperature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331706" y="2233961"/>
            <a:ext cx="1792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Dielectric tensor</a:t>
            </a:r>
            <a:endParaRPr lang="en-US" sz="16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426607" y="3006505"/>
            <a:ext cx="139061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Magnetic equilibrium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377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30" y="2999366"/>
            <a:ext cx="8183520" cy="1143000"/>
          </a:xfrm>
        </p:spPr>
        <p:txBody>
          <a:bodyPr/>
          <a:lstStyle/>
          <a:p>
            <a:pPr algn="ctr"/>
            <a:r>
              <a:rPr lang="en-US" dirty="0" smtClean="0"/>
              <a:t>Let’s put everything together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43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Google Shape;185;p29"/>
          <p:cNvSpPr txBox="1">
            <a:spLocks noGrp="1"/>
          </p:cNvSpPr>
          <p:nvPr>
            <p:ph type="title"/>
          </p:nvPr>
        </p:nvSpPr>
        <p:spPr>
          <a:xfrm>
            <a:off x="457200" y="468726"/>
            <a:ext cx="81918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TRANSP is a 1.5D equilibrium and transport solver for tokamak plasma </a:t>
            </a:r>
            <a:r>
              <a:rPr lang="en" dirty="0" smtClean="0"/>
              <a:t>simulations</a:t>
            </a:r>
            <a:r>
              <a:rPr lang="en-US" dirty="0" smtClean="0"/>
              <a:t> developed at PPPL</a:t>
            </a:r>
            <a:endParaRPr dirty="0"/>
          </a:p>
        </p:txBody>
      </p:sp>
      <p:pic>
        <p:nvPicPr>
          <p:cNvPr id="6" name="Google Shape;187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2616" y="2394265"/>
            <a:ext cx="7258050" cy="3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transplogo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28" y="1457779"/>
            <a:ext cx="1883621" cy="5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96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F9BE4C-A2B3-114D-BBAE-AC9CE497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191786" cy="1143300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e </a:t>
            </a:r>
            <a:r>
              <a:rPr lang="en-US" dirty="0"/>
              <a:t>have learnt from modeling of ITER that the ramp-up phase is critical for sustainment of </a:t>
            </a:r>
            <a:r>
              <a:rPr lang="en-US" dirty="0" err="1"/>
              <a:t>q</a:t>
            </a:r>
            <a:r>
              <a:rPr lang="en-US" baseline="-25000" dirty="0" err="1"/>
              <a:t>min</a:t>
            </a:r>
            <a:r>
              <a:rPr lang="en-US" dirty="0"/>
              <a:t> </a:t>
            </a:r>
            <a:r>
              <a:rPr lang="en-US" dirty="0" smtClean="0"/>
              <a:t>   as </a:t>
            </a:r>
            <a:r>
              <a:rPr lang="en-US" dirty="0"/>
              <a:t>much as a correct choice of H&amp;CD mix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93F820-1534-8F43-9453-E32544FABD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0335A74-B77A-2547-81C5-8919661ADAC0}"/>
              </a:ext>
            </a:extLst>
          </p:cNvPr>
          <p:cNvGrpSpPr/>
          <p:nvPr/>
        </p:nvGrpSpPr>
        <p:grpSpPr>
          <a:xfrm>
            <a:off x="99968" y="1779380"/>
            <a:ext cx="3954681" cy="4263922"/>
            <a:chOff x="172129" y="1483523"/>
            <a:chExt cx="3166238" cy="29705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EEAFC1F-A2AD-434A-AAA2-1AD3546EA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868" b="66755"/>
            <a:stretch/>
          </p:blipFill>
          <p:spPr>
            <a:xfrm>
              <a:off x="172129" y="1483523"/>
              <a:ext cx="3166238" cy="18084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82B4B8C-C50D-FD40-83F2-EEAB87D35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868" t="78638"/>
            <a:stretch/>
          </p:blipFill>
          <p:spPr>
            <a:xfrm>
              <a:off x="172129" y="3292021"/>
              <a:ext cx="3166238" cy="116207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F34FAF-98E1-4C47-9221-1B27D1CE1923}"/>
              </a:ext>
            </a:extLst>
          </p:cNvPr>
          <p:cNvSpPr txBox="1"/>
          <p:nvPr/>
        </p:nvSpPr>
        <p:spPr>
          <a:xfrm>
            <a:off x="4269491" y="1801950"/>
            <a:ext cx="44769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slower current ramp-up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Early RF core heating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=&gt; Delay current penetration and q relaxation </a:t>
            </a:r>
          </a:p>
        </p:txBody>
      </p:sp>
      <p:pic>
        <p:nvPicPr>
          <p:cNvPr id="19" name="Picture 15" descr="fig1_slide9.pdf">
            <a:extLst>
              <a:ext uri="{FF2B5EF4-FFF2-40B4-BE49-F238E27FC236}">
                <a16:creationId xmlns:a16="http://schemas.microsoft.com/office/drawing/2014/main" xmlns="" id="{B871A58F-8595-0749-92CC-780FA9EA16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05"/>
          <a:stretch/>
        </p:blipFill>
        <p:spPr bwMode="auto">
          <a:xfrm>
            <a:off x="5446984" y="4520945"/>
            <a:ext cx="3079766" cy="188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3A86C88-00A6-B14A-8AB1-7FDD876EB378}"/>
              </a:ext>
            </a:extLst>
          </p:cNvPr>
          <p:cNvSpPr txBox="1"/>
          <p:nvPr/>
        </p:nvSpPr>
        <p:spPr>
          <a:xfrm>
            <a:off x="4627001" y="3147835"/>
            <a:ext cx="42370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Core electron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heating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current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Off-axis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current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after H-mode formation</a:t>
            </a:r>
          </a:p>
          <a:p>
            <a:pPr marL="285750" indent="-285750">
              <a:buFont typeface="Symbol" pitchFamily="2" charset="2"/>
              <a:buChar char="Þ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Sustains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bootstrap current at mid-radius</a:t>
            </a:r>
          </a:p>
          <a:p>
            <a:pPr marL="285750" indent="-285750">
              <a:buFont typeface="Symbol" pitchFamily="2" charset="2"/>
              <a:buChar char="Þ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Prevents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q relaxation</a:t>
            </a:r>
          </a:p>
        </p:txBody>
      </p:sp>
      <p:pic>
        <p:nvPicPr>
          <p:cNvPr id="10" name="Picture 9" descr="transplogo_smal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457779"/>
            <a:ext cx="1303049" cy="38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2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Time-dependent modeling of </a:t>
            </a:r>
            <a:r>
              <a:rPr lang="en-US" dirty="0" smtClean="0"/>
              <a:t>current ramp</a:t>
            </a:r>
            <a:r>
              <a:rPr lang="en-US" dirty="0" smtClean="0"/>
              <a:t>-up </a:t>
            </a:r>
            <a:r>
              <a:rPr lang="en-US" dirty="0" smtClean="0"/>
              <a:t>has highlighted the role of RF to heat the plasma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 descr="figure9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63" y="1181145"/>
            <a:ext cx="3699387" cy="522045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4096" y="1585750"/>
            <a:ext cx="4724400" cy="3902189"/>
          </a:xfrm>
        </p:spPr>
        <p:txBody>
          <a:bodyPr>
            <a:normAutofit/>
          </a:bodyPr>
          <a:lstStyle/>
          <a:p>
            <a:r>
              <a:rPr lang="en-US" sz="2400" dirty="0"/>
              <a:t>Minimize </a:t>
            </a:r>
            <a:r>
              <a:rPr lang="en-US" sz="2400" dirty="0" smtClean="0"/>
              <a:t>power </a:t>
            </a:r>
            <a:r>
              <a:rPr lang="en-US" sz="2400" dirty="0"/>
              <a:t>needs </a:t>
            </a:r>
            <a:r>
              <a:rPr lang="en-US" sz="2400" dirty="0" smtClean="0"/>
              <a:t>to obtain the same current</a:t>
            </a:r>
            <a:endParaRPr lang="en-US" baseline="30000" dirty="0"/>
          </a:p>
          <a:p>
            <a:endParaRPr lang="en-US" sz="2400" baseline="30000" dirty="0"/>
          </a:p>
          <a:p>
            <a:pPr marL="7620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Everything works on paper …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The </a:t>
            </a:r>
            <a:r>
              <a:rPr lang="en-US" sz="2400" dirty="0"/>
              <a:t>challenge now is to demonstrate </a:t>
            </a:r>
            <a:r>
              <a:rPr lang="en-US" sz="2400" dirty="0" smtClean="0"/>
              <a:t>it in </a:t>
            </a:r>
            <a:r>
              <a:rPr lang="en-US" sz="2400" dirty="0"/>
              <a:t>experiments</a:t>
            </a:r>
            <a:r>
              <a:rPr lang="en-US" sz="2400" dirty="0" smtClean="0"/>
              <a:t>.</a:t>
            </a:r>
          </a:p>
        </p:txBody>
      </p:sp>
      <p:pic>
        <p:nvPicPr>
          <p:cNvPr id="8" name="Picture 7" descr="transplogo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057" y="788353"/>
            <a:ext cx="1303049" cy="38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8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Time-dependent application:</a:t>
            </a:r>
            <a:br>
              <a:rPr lang="en-US" dirty="0" smtClean="0"/>
            </a:br>
            <a:r>
              <a:rPr lang="en-US" dirty="0" smtClean="0"/>
              <a:t>assessment of O-X-B startup in NSTX-U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 descr="ppcfaabaa8f9_l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6" y="1568857"/>
            <a:ext cx="4364833" cy="2396690"/>
          </a:xfrm>
          <a:prstGeom prst="rect">
            <a:avLst/>
          </a:prstGeom>
        </p:spPr>
      </p:pic>
      <p:pic>
        <p:nvPicPr>
          <p:cNvPr id="8" name="Picture 7" descr="ppcfaabaa8f6_l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146" y="2355852"/>
            <a:ext cx="2881853" cy="38241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9243" y="1568857"/>
            <a:ext cx="4304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8000"/>
                </a:solidFill>
              </a:rPr>
              <a:t>[N. Lopez (Princeton University) PPCF 2016]</a:t>
            </a:r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7234" y="4149257"/>
            <a:ext cx="5859420" cy="2138672"/>
          </a:xfrm>
          <a:prstGeom prst="rect">
            <a:avLst/>
          </a:prstGeom>
          <a:noFill/>
        </p:spPr>
        <p:txBody>
          <a:bodyPr vert="horz" lIns="274320" tIns="91440" rIns="274320" bIns="45720" rtlCol="0" anchor="ctr" anchorCtr="0">
            <a:normAutofit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800" dirty="0" smtClean="0">
                <a:latin typeface="Arial" charset="0"/>
                <a:cs typeface="Arial" charset="0"/>
              </a:rPr>
              <a:t>Used TRANSP to assess the propagation and conversion of EC waves in NSTX-U</a:t>
            </a:r>
          </a:p>
          <a:p>
            <a:pPr marL="0" indent="0">
              <a:buNone/>
            </a:pPr>
            <a:endParaRPr lang="en-US" altLang="en-US" sz="1800" dirty="0" smtClean="0"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altLang="en-US" sz="1800" dirty="0" smtClean="0">
                <a:latin typeface="Arial" charset="0"/>
                <a:cs typeface="Arial" charset="0"/>
              </a:rPr>
              <a:t>GOAL: 	find optimal launching geometry</a:t>
            </a:r>
          </a:p>
          <a:p>
            <a:pPr marL="0" indent="0">
              <a:buNone/>
            </a:pPr>
            <a:r>
              <a:rPr lang="en-US" altLang="en-US" sz="1800" dirty="0">
                <a:latin typeface="Arial" charset="0"/>
                <a:cs typeface="Arial" charset="0"/>
              </a:rPr>
              <a:t>	</a:t>
            </a:r>
            <a:r>
              <a:rPr lang="en-US" altLang="en-US" sz="1800" dirty="0" smtClean="0">
                <a:latin typeface="Arial" charset="0"/>
                <a:cs typeface="Arial" charset="0"/>
              </a:rPr>
              <a:t>	that maximizes both heating and current</a:t>
            </a:r>
          </a:p>
          <a:p>
            <a:pPr marL="0" indent="0">
              <a:buNone/>
            </a:pPr>
            <a:r>
              <a:rPr lang="en-US" altLang="en-US" sz="1800" dirty="0">
                <a:latin typeface="Arial" charset="0"/>
                <a:cs typeface="Arial" charset="0"/>
              </a:rPr>
              <a:t>	</a:t>
            </a:r>
            <a:r>
              <a:rPr lang="en-US" altLang="en-US" sz="1800" dirty="0" smtClean="0">
                <a:latin typeface="Arial" charset="0"/>
                <a:cs typeface="Arial" charset="0"/>
              </a:rPr>
              <a:t>	that does not make the plasma unstable</a:t>
            </a:r>
          </a:p>
        </p:txBody>
      </p:sp>
      <p:pic>
        <p:nvPicPr>
          <p:cNvPr id="11" name="Picture 10" descr="transplogo_smal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884464"/>
            <a:ext cx="1303049" cy="38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55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F9BE4C-A2B3-114D-BBAE-AC9CE497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191786" cy="1143300"/>
          </a:xfrm>
        </p:spPr>
        <p:txBody>
          <a:bodyPr/>
          <a:lstStyle/>
          <a:p>
            <a:r>
              <a:rPr lang="en-US" dirty="0" smtClean="0"/>
              <a:t>Used </a:t>
            </a:r>
            <a:r>
              <a:rPr lang="en-US" dirty="0" smtClean="0"/>
              <a:t>integrated modeling to design experiments BEFORE going to the control room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93F820-1534-8F43-9453-E32544FABD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10" name="Shape 357">
            <a:extLst>
              <a:ext uri="{FF2B5EF4-FFF2-40B4-BE49-F238E27FC236}">
                <a16:creationId xmlns:a16="http://schemas.microsoft.com/office/drawing/2014/main" xmlns="" id="{659258FD-53D8-9D4A-AF6E-7BDF30B4016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3126" y="2164780"/>
            <a:ext cx="8347797" cy="43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GA DIIID.jpg">
            <a:extLst>
              <a:ext uri="{FF2B5EF4-FFF2-40B4-BE49-F238E27FC236}">
                <a16:creationId xmlns:a16="http://schemas.microsoft.com/office/drawing/2014/main" xmlns="" id="{480F6702-15B1-5146-8D4D-A45C46186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27" y="6225967"/>
            <a:ext cx="1053966" cy="619205"/>
          </a:xfrm>
          <a:prstGeom prst="rect">
            <a:avLst/>
          </a:prstGeom>
        </p:spPr>
      </p:pic>
      <p:cxnSp>
        <p:nvCxnSpPr>
          <p:cNvPr id="12" name="Shape 360">
            <a:extLst>
              <a:ext uri="{FF2B5EF4-FFF2-40B4-BE49-F238E27FC236}">
                <a16:creationId xmlns:a16="http://schemas.microsoft.com/office/drawing/2014/main" xmlns="" id="{838F8A77-EC99-F647-B285-246FF7E1BCBF}"/>
              </a:ext>
            </a:extLst>
          </p:cNvPr>
          <p:cNvCxnSpPr/>
          <p:nvPr/>
        </p:nvCxnSpPr>
        <p:spPr>
          <a:xfrm>
            <a:off x="7151875" y="4965025"/>
            <a:ext cx="477000" cy="556500"/>
          </a:xfrm>
          <a:prstGeom prst="straightConnector1">
            <a:avLst/>
          </a:prstGeom>
          <a:noFill/>
          <a:ln w="76200" cap="flat" cmpd="sng">
            <a:solidFill>
              <a:srgbClr val="6AA84F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3" name="Shape 361">
            <a:extLst>
              <a:ext uri="{FF2B5EF4-FFF2-40B4-BE49-F238E27FC236}">
                <a16:creationId xmlns:a16="http://schemas.microsoft.com/office/drawing/2014/main" xmlns="" id="{9ED593E6-19FD-7540-AB8B-C9E8D5B0E5AF}"/>
              </a:ext>
            </a:extLst>
          </p:cNvPr>
          <p:cNvCxnSpPr/>
          <p:nvPr/>
        </p:nvCxnSpPr>
        <p:spPr>
          <a:xfrm flipH="1" flipV="1">
            <a:off x="5830847" y="3391647"/>
            <a:ext cx="627778" cy="892078"/>
          </a:xfrm>
          <a:prstGeom prst="straightConnector1">
            <a:avLst/>
          </a:prstGeom>
          <a:noFill/>
          <a:ln w="76200" cap="flat" cmpd="sng">
            <a:solidFill>
              <a:srgbClr val="6AA84F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4" name="Shape 362">
            <a:extLst>
              <a:ext uri="{FF2B5EF4-FFF2-40B4-BE49-F238E27FC236}">
                <a16:creationId xmlns:a16="http://schemas.microsoft.com/office/drawing/2014/main" xmlns="" id="{E7087538-DFC7-EC40-B557-2571850965E9}"/>
              </a:ext>
            </a:extLst>
          </p:cNvPr>
          <p:cNvSpPr txBox="1"/>
          <p:nvPr/>
        </p:nvSpPr>
        <p:spPr>
          <a:xfrm>
            <a:off x="5830847" y="4283725"/>
            <a:ext cx="29406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6AA84F"/>
                </a:solidFill>
              </a:rPr>
              <a:t>Early EC step-ups</a:t>
            </a:r>
            <a:endParaRPr sz="1800" b="1" dirty="0">
              <a:solidFill>
                <a:srgbClr val="6AA84F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6AA84F"/>
                </a:solidFill>
              </a:rPr>
              <a:t>Improved q</a:t>
            </a:r>
            <a:r>
              <a:rPr lang="en" sz="1800" b="1" baseline="-25000" dirty="0">
                <a:solidFill>
                  <a:srgbClr val="6AA84F"/>
                </a:solidFill>
              </a:rPr>
              <a:t>min</a:t>
            </a:r>
            <a:r>
              <a:rPr lang="en" sz="1800" b="1" dirty="0">
                <a:solidFill>
                  <a:srgbClr val="6AA84F"/>
                </a:solidFill>
              </a:rPr>
              <a:t> trajectory</a:t>
            </a:r>
            <a:endParaRPr sz="1800" b="1" dirty="0">
              <a:solidFill>
                <a:srgbClr val="6AA84F"/>
              </a:solidFill>
            </a:endParaRPr>
          </a:p>
        </p:txBody>
      </p:sp>
      <p:cxnSp>
        <p:nvCxnSpPr>
          <p:cNvPr id="15" name="Shape 364">
            <a:extLst>
              <a:ext uri="{FF2B5EF4-FFF2-40B4-BE49-F238E27FC236}">
                <a16:creationId xmlns:a16="http://schemas.microsoft.com/office/drawing/2014/main" xmlns="" id="{FF85751E-EC17-934A-B817-F4C96422DF9D}"/>
              </a:ext>
            </a:extLst>
          </p:cNvPr>
          <p:cNvCxnSpPr/>
          <p:nvPr/>
        </p:nvCxnSpPr>
        <p:spPr>
          <a:xfrm rot="10800000" flipH="1">
            <a:off x="1730375" y="4327238"/>
            <a:ext cx="688800" cy="1659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6" name="Shape 365">
            <a:extLst>
              <a:ext uri="{FF2B5EF4-FFF2-40B4-BE49-F238E27FC236}">
                <a16:creationId xmlns:a16="http://schemas.microsoft.com/office/drawing/2014/main" xmlns="" id="{25B8EBD2-B90D-2248-9510-B2E2426C38AA}"/>
              </a:ext>
            </a:extLst>
          </p:cNvPr>
          <p:cNvCxnSpPr/>
          <p:nvPr/>
        </p:nvCxnSpPr>
        <p:spPr>
          <a:xfrm>
            <a:off x="1650875" y="4557875"/>
            <a:ext cx="768300" cy="4923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7" name="Shape 366">
            <a:extLst>
              <a:ext uri="{FF2B5EF4-FFF2-40B4-BE49-F238E27FC236}">
                <a16:creationId xmlns:a16="http://schemas.microsoft.com/office/drawing/2014/main" xmlns="" id="{20B22EC6-BE13-CA4C-8655-CB9FC5D21DBB}"/>
              </a:ext>
            </a:extLst>
          </p:cNvPr>
          <p:cNvSpPr txBox="1"/>
          <p:nvPr/>
        </p:nvSpPr>
        <p:spPr>
          <a:xfrm>
            <a:off x="723575" y="4327238"/>
            <a:ext cx="9273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6AA84F"/>
                </a:solidFill>
              </a:rPr>
              <a:t>High β</a:t>
            </a:r>
            <a:endParaRPr sz="1800" b="1" dirty="0">
              <a:solidFill>
                <a:srgbClr val="6AA84F"/>
              </a:solidFill>
            </a:endParaRPr>
          </a:p>
        </p:txBody>
      </p:sp>
      <p:sp>
        <p:nvSpPr>
          <p:cNvPr id="18" name="Shape 359">
            <a:extLst>
              <a:ext uri="{FF2B5EF4-FFF2-40B4-BE49-F238E27FC236}">
                <a16:creationId xmlns:a16="http://schemas.microsoft.com/office/drawing/2014/main" xmlns="" id="{3B012D92-7304-694D-B6E0-6C0CF5EED5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379780"/>
            <a:ext cx="91440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Feed-forward NBI and EC predicted first with TRANSP (no feedback)</a:t>
            </a:r>
            <a:endParaRPr sz="2000" dirty="0"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Improved access to high beta with little MHD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55120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3230" y="2210833"/>
            <a:ext cx="8183520" cy="3024636"/>
          </a:xfrm>
        </p:spPr>
        <p:txBody>
          <a:bodyPr/>
          <a:lstStyle/>
          <a:p>
            <a:pPr algn="ctr"/>
            <a:r>
              <a:rPr lang="en-US" dirty="0" smtClean="0"/>
              <a:t>What is missing?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00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3999" cy="1143300"/>
          </a:xfrm>
        </p:spPr>
        <p:txBody>
          <a:bodyPr/>
          <a:lstStyle/>
          <a:p>
            <a:r>
              <a:rPr lang="en-US" dirty="0" smtClean="0"/>
              <a:t>There is a lot going on into a plasma (including rubbish)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3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6316261" y="5969000"/>
            <a:ext cx="2802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4"/>
                </a:solidFill>
              </a:rPr>
              <a:t>Courtesy of </a:t>
            </a:r>
            <a:r>
              <a:rPr lang="en-US" i="1" dirty="0" err="1" smtClean="0">
                <a:solidFill>
                  <a:schemeClr val="accent4"/>
                </a:solidFill>
              </a:rPr>
              <a:t>Filippo</a:t>
            </a:r>
            <a:r>
              <a:rPr lang="en-US" i="1" dirty="0" smtClean="0">
                <a:solidFill>
                  <a:schemeClr val="accent4"/>
                </a:solidFill>
              </a:rPr>
              <a:t> </a:t>
            </a:r>
            <a:r>
              <a:rPr lang="en-US" i="1" dirty="0" err="1" smtClean="0">
                <a:solidFill>
                  <a:schemeClr val="accent4"/>
                </a:solidFill>
              </a:rPr>
              <a:t>Scotti</a:t>
            </a:r>
            <a:r>
              <a:rPr lang="en-US" i="1" dirty="0" smtClean="0">
                <a:solidFill>
                  <a:schemeClr val="accent4"/>
                </a:solidFill>
              </a:rPr>
              <a:t> [LLNL]</a:t>
            </a:r>
            <a:endParaRPr lang="en-US" i="1" dirty="0">
              <a:solidFill>
                <a:schemeClr val="accent4"/>
              </a:solidFill>
            </a:endParaRPr>
          </a:p>
        </p:txBody>
      </p:sp>
      <p:pic>
        <p:nvPicPr>
          <p:cNvPr id="5" name="nstx_2_141988_0203-0450m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4908" y="1606175"/>
            <a:ext cx="4101353" cy="410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570" y="1690043"/>
            <a:ext cx="2142404" cy="523220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Transformer: source</a:t>
            </a:r>
          </a:p>
          <a:p>
            <a:pPr algn="ctr"/>
            <a:r>
              <a:rPr lang="en-US" dirty="0"/>
              <a:t>o</a:t>
            </a:r>
            <a:r>
              <a:rPr lang="en-US" dirty="0" smtClean="0"/>
              <a:t>f </a:t>
            </a:r>
            <a:r>
              <a:rPr lang="en-US" dirty="0" err="1" smtClean="0"/>
              <a:t>poloidal</a:t>
            </a:r>
            <a:r>
              <a:rPr lang="en-US" dirty="0" smtClean="0"/>
              <a:t> flux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17654" y="1771634"/>
            <a:ext cx="1250355" cy="58477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Auxiliary</a:t>
            </a:r>
          </a:p>
          <a:p>
            <a:pPr algn="ctr"/>
            <a:r>
              <a:rPr lang="en-US" sz="1600" dirty="0" smtClean="0"/>
              <a:t>H&amp;CD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859780" y="1561802"/>
            <a:ext cx="1195510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External </a:t>
            </a:r>
          </a:p>
          <a:p>
            <a:pPr algn="ctr"/>
            <a:r>
              <a:rPr lang="en-US" sz="1600" dirty="0" smtClean="0"/>
              <a:t>momentum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3758152" y="2825468"/>
            <a:ext cx="1066004" cy="338554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ymbol" charset="2"/>
                <a:cs typeface="Symbol" charset="2"/>
              </a:rPr>
              <a:t>a</a:t>
            </a:r>
            <a:r>
              <a:rPr lang="en-US" sz="1600" dirty="0" smtClean="0"/>
              <a:t>-heating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3510809" y="3670777"/>
            <a:ext cx="1580314" cy="307777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k</a:t>
            </a:r>
            <a:r>
              <a:rPr lang="en-US" dirty="0" smtClean="0">
                <a:latin typeface="Calibri"/>
                <a:cs typeface="Calibri"/>
              </a:rPr>
              <a:t>inetic profiles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58663" y="4613019"/>
            <a:ext cx="1726906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Heat, particle &amp;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Momentum fluxes 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98233" y="5710548"/>
            <a:ext cx="2480679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Transport coefficients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Turbulent &amp; neoclassical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804" y="4656834"/>
            <a:ext cx="1613778" cy="523220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Magnetic flux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diffusion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94909" y="4768986"/>
            <a:ext cx="1279557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Conductivity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profiles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92800" y="3550589"/>
            <a:ext cx="1421217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Self-generated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current </a:t>
            </a:r>
            <a:endParaRPr lang="en-US" sz="1600" dirty="0">
              <a:latin typeface="Calibri"/>
              <a:cs typeface="Calibri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9804" y="2676933"/>
            <a:ext cx="88147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2570" y="2226443"/>
            <a:ext cx="169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Actuators (external)</a:t>
            </a:r>
            <a:endParaRPr lang="en-US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cxnSp>
        <p:nvCxnSpPr>
          <p:cNvPr id="42" name="Elbow Connector 41"/>
          <p:cNvCxnSpPr>
            <a:stCxn id="38" idx="1"/>
          </p:cNvCxnSpPr>
          <p:nvPr/>
        </p:nvCxnSpPr>
        <p:spPr>
          <a:xfrm rot="10800000" flipV="1">
            <a:off x="983902" y="3842976"/>
            <a:ext cx="308898" cy="822321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 rot="5400000">
            <a:off x="-594711" y="3434849"/>
            <a:ext cx="2460904" cy="0"/>
          </a:xfrm>
          <a:prstGeom prst="bentConnector3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644581" y="2631161"/>
            <a:ext cx="55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CD</a:t>
            </a:r>
            <a:endParaRPr lang="en-US" sz="2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4220596" y="1951653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</a:t>
            </a:r>
            <a:endParaRPr lang="en-US" sz="2000" b="1" dirty="0"/>
          </a:p>
        </p:txBody>
      </p:sp>
      <p:cxnSp>
        <p:nvCxnSpPr>
          <p:cNvPr id="47" name="Elbow Connector 46"/>
          <p:cNvCxnSpPr>
            <a:endCxn id="65" idx="3"/>
          </p:cNvCxnSpPr>
          <p:nvPr/>
        </p:nvCxnSpPr>
        <p:spPr>
          <a:xfrm>
            <a:off x="4050296" y="2052359"/>
            <a:ext cx="1498334" cy="788544"/>
          </a:xfrm>
          <a:prstGeom prst="bentConnector2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>
            <a:off x="4824190" y="3054619"/>
            <a:ext cx="438573" cy="0"/>
          </a:xfrm>
          <a:prstGeom prst="bentConnector3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9" idx="2"/>
            <a:endCxn id="31" idx="3"/>
          </p:cNvCxnSpPr>
          <p:nvPr/>
        </p:nvCxnSpPr>
        <p:spPr>
          <a:xfrm rot="5400000">
            <a:off x="4442138" y="2890009"/>
            <a:ext cx="2758829" cy="1271966"/>
          </a:xfrm>
          <a:prstGeom prst="bentConnector2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34" idx="2"/>
          </p:cNvCxnSpPr>
          <p:nvPr/>
        </p:nvCxnSpPr>
        <p:spPr>
          <a:xfrm rot="16200000" flipH="1">
            <a:off x="1426389" y="4610357"/>
            <a:ext cx="988793" cy="2128185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4068009" y="3978554"/>
            <a:ext cx="17949" cy="6643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165599" y="5197795"/>
            <a:ext cx="0" cy="5237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533099" y="3978554"/>
            <a:ext cx="0" cy="678283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4544431" y="5197795"/>
            <a:ext cx="0" cy="51275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8" idx="0"/>
            <a:endCxn id="25" idx="2"/>
          </p:cNvCxnSpPr>
          <p:nvPr/>
        </p:nvCxnSpPr>
        <p:spPr>
          <a:xfrm flipH="1" flipV="1">
            <a:off x="4291154" y="3164022"/>
            <a:ext cx="9812" cy="506755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65" idx="1"/>
          </p:cNvCxnSpPr>
          <p:nvPr/>
        </p:nvCxnSpPr>
        <p:spPr>
          <a:xfrm rot="5400000">
            <a:off x="4651582" y="3871944"/>
            <a:ext cx="1431038" cy="363058"/>
          </a:xfrm>
          <a:prstGeom prst="bentConnector3">
            <a:avLst>
              <a:gd name="adj1" fmla="val 93834"/>
            </a:avLst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28" idx="3"/>
            <a:endCxn id="32" idx="3"/>
          </p:cNvCxnSpPr>
          <p:nvPr/>
        </p:nvCxnSpPr>
        <p:spPr>
          <a:xfrm>
            <a:off x="5091123" y="3824666"/>
            <a:ext cx="387789" cy="2178270"/>
          </a:xfrm>
          <a:prstGeom prst="bentConnector3">
            <a:avLst>
              <a:gd name="adj1" fmla="val 158950"/>
            </a:avLst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10800000">
            <a:off x="1624470" y="4998119"/>
            <a:ext cx="259442" cy="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28" idx="1"/>
          </p:cNvCxnSpPr>
          <p:nvPr/>
        </p:nvCxnSpPr>
        <p:spPr>
          <a:xfrm rot="10800000" flipV="1">
            <a:off x="2998237" y="3824666"/>
            <a:ext cx="512573" cy="931618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 rot="10800000" flipV="1">
            <a:off x="2714015" y="3787866"/>
            <a:ext cx="796794" cy="0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lus 64"/>
          <p:cNvSpPr/>
          <p:nvPr/>
        </p:nvSpPr>
        <p:spPr>
          <a:xfrm>
            <a:off x="5237480" y="2751252"/>
            <a:ext cx="622300" cy="676353"/>
          </a:xfrm>
          <a:prstGeom prst="mathPlus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9" name="TextBox 68"/>
          <p:cNvSpPr txBox="1"/>
          <p:nvPr/>
        </p:nvSpPr>
        <p:spPr>
          <a:xfrm>
            <a:off x="7287388" y="1644405"/>
            <a:ext cx="1361897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Fuelling </a:t>
            </a:r>
          </a:p>
          <a:p>
            <a:pPr algn="ctr"/>
            <a:r>
              <a:rPr lang="en-US" sz="1600" dirty="0" smtClean="0"/>
              <a:t>&amp; pumping</a:t>
            </a:r>
            <a:endParaRPr lang="en-US" sz="1600" dirty="0"/>
          </a:p>
        </p:txBody>
      </p:sp>
      <p:sp>
        <p:nvSpPr>
          <p:cNvPr id="70" name="TextBox 69"/>
          <p:cNvSpPr txBox="1"/>
          <p:nvPr/>
        </p:nvSpPr>
        <p:spPr>
          <a:xfrm>
            <a:off x="7344591" y="4796107"/>
            <a:ext cx="1257214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Wall sources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a</a:t>
            </a:r>
            <a:r>
              <a:rPr lang="en-US" sz="1600" dirty="0" smtClean="0">
                <a:latin typeface="Calibri"/>
                <a:cs typeface="Calibri"/>
              </a:rPr>
              <a:t>nd sinks</a:t>
            </a:r>
            <a:endParaRPr lang="en-US" sz="1600" dirty="0">
              <a:latin typeface="Calibri"/>
              <a:cs typeface="Calibri"/>
            </a:endParaRPr>
          </a:p>
        </p:txBody>
      </p:sp>
      <p:cxnSp>
        <p:nvCxnSpPr>
          <p:cNvPr id="71" name="Straight Arrow Connector 70"/>
          <p:cNvCxnSpPr>
            <a:endCxn id="70" idx="1"/>
          </p:cNvCxnSpPr>
          <p:nvPr/>
        </p:nvCxnSpPr>
        <p:spPr>
          <a:xfrm flipV="1">
            <a:off x="5159769" y="5088495"/>
            <a:ext cx="2184822" cy="97463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69" idx="2"/>
            <a:endCxn id="70" idx="0"/>
          </p:cNvCxnSpPr>
          <p:nvPr/>
        </p:nvCxnSpPr>
        <p:spPr>
          <a:xfrm rot="16200000" flipH="1">
            <a:off x="6687304" y="3510213"/>
            <a:ext cx="2566926" cy="4861"/>
          </a:xfrm>
          <a:prstGeom prst="bentConnector3">
            <a:avLst>
              <a:gd name="adj1" fmla="val 50000"/>
            </a:avLst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96"/>
          <p:cNvSpPr txBox="1">
            <a:spLocks noGrp="1"/>
          </p:cNvSpPr>
          <p:nvPr>
            <p:ph type="title"/>
          </p:nvPr>
        </p:nvSpPr>
        <p:spPr>
          <a:xfrm>
            <a:off x="0" y="574285"/>
            <a:ext cx="9144000" cy="543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cs typeface="PrincetonMonti"/>
              </a:rPr>
              <a:t>What happens close to the plasma wall is very important</a:t>
            </a:r>
            <a:endParaRPr lang="en-US" sz="2800" dirty="0">
              <a:latin typeface="+mj-lt"/>
              <a:ea typeface="+mn-ea"/>
              <a:cs typeface="PrincetonMonti"/>
            </a:endParaRPr>
          </a:p>
        </p:txBody>
      </p:sp>
      <p:cxnSp>
        <p:nvCxnSpPr>
          <p:cNvPr id="105" name="Elbow Connector 104"/>
          <p:cNvCxnSpPr/>
          <p:nvPr/>
        </p:nvCxnSpPr>
        <p:spPr>
          <a:xfrm rot="5400000">
            <a:off x="1032044" y="2193325"/>
            <a:ext cx="2303418" cy="2654115"/>
          </a:xfrm>
          <a:prstGeom prst="bentConnector3">
            <a:avLst>
              <a:gd name="adj1" fmla="val 39402"/>
            </a:avLst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5442" y="2709190"/>
            <a:ext cx="145763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Plasma (internal)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076402" y="1316289"/>
            <a:ext cx="1788198" cy="4686647"/>
          </a:xfrm>
          <a:prstGeom prst="roundRect">
            <a:avLst/>
          </a:prstGeom>
          <a:solidFill>
            <a:schemeClr val="bg2">
              <a:lumMod val="40000"/>
              <a:lumOff val="60000"/>
              <a:alpha val="2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8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r>
              <a:rPr lang="en-US" sz="2800" dirty="0" smtClean="0"/>
              <a:t>Edge transport and fuelling are critical ingredients to model the plasma evolution in burning plasma conditions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 descr="pellet_injector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3" y="1614984"/>
            <a:ext cx="2535001" cy="36204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88182" y="1494606"/>
            <a:ext cx="3080300" cy="4019675"/>
            <a:chOff x="6064385" y="1255569"/>
            <a:chExt cx="2631266" cy="2575470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6064385" y="1255569"/>
              <a:ext cx="2631266" cy="2575470"/>
              <a:chOff x="115370" y="1099051"/>
              <a:chExt cx="4789072" cy="4921418"/>
            </a:xfrm>
          </p:grpSpPr>
          <p:pic>
            <p:nvPicPr>
              <p:cNvPr id="12" name="Picture 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28" t="65077" r="35106" b="3539"/>
              <a:stretch/>
            </p:blipFill>
            <p:spPr bwMode="auto">
              <a:xfrm>
                <a:off x="115370" y="1099051"/>
                <a:ext cx="4789072" cy="4921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2"/>
              <p:cNvSpPr/>
              <p:nvPr/>
            </p:nvSpPr>
            <p:spPr>
              <a:xfrm>
                <a:off x="1916704" y="4278438"/>
                <a:ext cx="315035" cy="514833"/>
              </a:xfrm>
              <a:prstGeom prst="ellipse">
                <a:avLst/>
              </a:prstGeom>
              <a:solidFill>
                <a:srgbClr val="660033">
                  <a:alpha val="6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 rot="1886831">
                <a:off x="1835333" y="4049387"/>
                <a:ext cx="315035" cy="436333"/>
              </a:xfrm>
              <a:prstGeom prst="ellipse">
                <a:avLst/>
              </a:prstGeom>
              <a:solidFill>
                <a:srgbClr val="008000">
                  <a:alpha val="6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 rot="1900791">
                <a:off x="1767444" y="3789089"/>
                <a:ext cx="315035" cy="545354"/>
              </a:xfrm>
              <a:prstGeom prst="ellipse">
                <a:avLst/>
              </a:prstGeom>
              <a:solidFill>
                <a:srgbClr val="CC3300">
                  <a:alpha val="6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2108181">
                <a:off x="234854" y="3612762"/>
                <a:ext cx="315035" cy="514833"/>
              </a:xfrm>
              <a:prstGeom prst="ellipse">
                <a:avLst/>
              </a:prstGeom>
              <a:solidFill>
                <a:srgbClr val="660033">
                  <a:alpha val="6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 rot="1886831">
                <a:off x="395216" y="3609610"/>
                <a:ext cx="315035" cy="436333"/>
              </a:xfrm>
              <a:prstGeom prst="ellipse">
                <a:avLst/>
              </a:prstGeom>
              <a:solidFill>
                <a:srgbClr val="008000">
                  <a:alpha val="6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 rot="1900791">
                <a:off x="526249" y="3390784"/>
                <a:ext cx="315035" cy="545354"/>
              </a:xfrm>
              <a:prstGeom prst="ellipse">
                <a:avLst/>
              </a:prstGeom>
              <a:solidFill>
                <a:srgbClr val="CC3300">
                  <a:alpha val="6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552734" y="2818263"/>
                <a:ext cx="1671851" cy="1419367"/>
              </a:xfrm>
              <a:custGeom>
                <a:avLst/>
                <a:gdLst>
                  <a:gd name="connsiteX0" fmla="*/ 1658203 w 1671851"/>
                  <a:gd name="connsiteY0" fmla="*/ 443552 h 1419367"/>
                  <a:gd name="connsiteX1" fmla="*/ 1671851 w 1671851"/>
                  <a:gd name="connsiteY1" fmla="*/ 375313 h 1419367"/>
                  <a:gd name="connsiteX2" fmla="*/ 1630908 w 1671851"/>
                  <a:gd name="connsiteY2" fmla="*/ 327546 h 1419367"/>
                  <a:gd name="connsiteX3" fmla="*/ 1583141 w 1671851"/>
                  <a:gd name="connsiteY3" fmla="*/ 272955 h 1419367"/>
                  <a:gd name="connsiteX4" fmla="*/ 1480782 w 1671851"/>
                  <a:gd name="connsiteY4" fmla="*/ 245659 h 1419367"/>
                  <a:gd name="connsiteX5" fmla="*/ 1371600 w 1671851"/>
                  <a:gd name="connsiteY5" fmla="*/ 245659 h 1419367"/>
                  <a:gd name="connsiteX6" fmla="*/ 1303362 w 1671851"/>
                  <a:gd name="connsiteY6" fmla="*/ 259307 h 1419367"/>
                  <a:gd name="connsiteX7" fmla="*/ 1255594 w 1671851"/>
                  <a:gd name="connsiteY7" fmla="*/ 272955 h 1419367"/>
                  <a:gd name="connsiteX8" fmla="*/ 1160060 w 1671851"/>
                  <a:gd name="connsiteY8" fmla="*/ 300250 h 1419367"/>
                  <a:gd name="connsiteX9" fmla="*/ 1071350 w 1671851"/>
                  <a:gd name="connsiteY9" fmla="*/ 320722 h 1419367"/>
                  <a:gd name="connsiteX10" fmla="*/ 989463 w 1671851"/>
                  <a:gd name="connsiteY10" fmla="*/ 313898 h 1419367"/>
                  <a:gd name="connsiteX11" fmla="*/ 921224 w 1671851"/>
                  <a:gd name="connsiteY11" fmla="*/ 313898 h 1419367"/>
                  <a:gd name="connsiteX12" fmla="*/ 893929 w 1671851"/>
                  <a:gd name="connsiteY12" fmla="*/ 259307 h 1419367"/>
                  <a:gd name="connsiteX13" fmla="*/ 859809 w 1671851"/>
                  <a:gd name="connsiteY13" fmla="*/ 211540 h 1419367"/>
                  <a:gd name="connsiteX14" fmla="*/ 812042 w 1671851"/>
                  <a:gd name="connsiteY14" fmla="*/ 122830 h 1419367"/>
                  <a:gd name="connsiteX15" fmla="*/ 777923 w 1671851"/>
                  <a:gd name="connsiteY15" fmla="*/ 75062 h 1419367"/>
                  <a:gd name="connsiteX16" fmla="*/ 736979 w 1671851"/>
                  <a:gd name="connsiteY16" fmla="*/ 27295 h 1419367"/>
                  <a:gd name="connsiteX17" fmla="*/ 689212 w 1671851"/>
                  <a:gd name="connsiteY17" fmla="*/ 0 h 1419367"/>
                  <a:gd name="connsiteX18" fmla="*/ 634621 w 1671851"/>
                  <a:gd name="connsiteY18" fmla="*/ 13647 h 1419367"/>
                  <a:gd name="connsiteX19" fmla="*/ 607326 w 1671851"/>
                  <a:gd name="connsiteY19" fmla="*/ 68238 h 1419367"/>
                  <a:gd name="connsiteX20" fmla="*/ 593678 w 1671851"/>
                  <a:gd name="connsiteY20" fmla="*/ 129653 h 1419367"/>
                  <a:gd name="connsiteX21" fmla="*/ 580030 w 1671851"/>
                  <a:gd name="connsiteY21" fmla="*/ 238836 h 1419367"/>
                  <a:gd name="connsiteX22" fmla="*/ 532263 w 1671851"/>
                  <a:gd name="connsiteY22" fmla="*/ 341194 h 1419367"/>
                  <a:gd name="connsiteX23" fmla="*/ 511791 w 1671851"/>
                  <a:gd name="connsiteY23" fmla="*/ 423080 h 1419367"/>
                  <a:gd name="connsiteX24" fmla="*/ 484496 w 1671851"/>
                  <a:gd name="connsiteY24" fmla="*/ 484495 h 1419367"/>
                  <a:gd name="connsiteX25" fmla="*/ 423081 w 1671851"/>
                  <a:gd name="connsiteY25" fmla="*/ 539086 h 1419367"/>
                  <a:gd name="connsiteX26" fmla="*/ 368490 w 1671851"/>
                  <a:gd name="connsiteY26" fmla="*/ 607325 h 1419367"/>
                  <a:gd name="connsiteX27" fmla="*/ 300251 w 1671851"/>
                  <a:gd name="connsiteY27" fmla="*/ 648268 h 1419367"/>
                  <a:gd name="connsiteX28" fmla="*/ 225188 w 1671851"/>
                  <a:gd name="connsiteY28" fmla="*/ 689212 h 1419367"/>
                  <a:gd name="connsiteX29" fmla="*/ 129654 w 1671851"/>
                  <a:gd name="connsiteY29" fmla="*/ 736979 h 1419367"/>
                  <a:gd name="connsiteX30" fmla="*/ 68239 w 1671851"/>
                  <a:gd name="connsiteY30" fmla="*/ 805218 h 1419367"/>
                  <a:gd name="connsiteX31" fmla="*/ 27296 w 1671851"/>
                  <a:gd name="connsiteY31" fmla="*/ 880280 h 1419367"/>
                  <a:gd name="connsiteX32" fmla="*/ 0 w 1671851"/>
                  <a:gd name="connsiteY32" fmla="*/ 941695 h 1419367"/>
                  <a:gd name="connsiteX33" fmla="*/ 27296 w 1671851"/>
                  <a:gd name="connsiteY33" fmla="*/ 975815 h 1419367"/>
                  <a:gd name="connsiteX34" fmla="*/ 116006 w 1671851"/>
                  <a:gd name="connsiteY34" fmla="*/ 1009934 h 1419367"/>
                  <a:gd name="connsiteX35" fmla="*/ 177421 w 1671851"/>
                  <a:gd name="connsiteY35" fmla="*/ 1016758 h 1419367"/>
                  <a:gd name="connsiteX36" fmla="*/ 218365 w 1671851"/>
                  <a:gd name="connsiteY36" fmla="*/ 1009934 h 1419367"/>
                  <a:gd name="connsiteX37" fmla="*/ 320723 w 1671851"/>
                  <a:gd name="connsiteY37" fmla="*/ 982638 h 1419367"/>
                  <a:gd name="connsiteX38" fmla="*/ 361666 w 1671851"/>
                  <a:gd name="connsiteY38" fmla="*/ 962167 h 1419367"/>
                  <a:gd name="connsiteX39" fmla="*/ 464024 w 1671851"/>
                  <a:gd name="connsiteY39" fmla="*/ 921224 h 1419367"/>
                  <a:gd name="connsiteX40" fmla="*/ 525439 w 1671851"/>
                  <a:gd name="connsiteY40" fmla="*/ 914400 h 1419367"/>
                  <a:gd name="connsiteX41" fmla="*/ 573206 w 1671851"/>
                  <a:gd name="connsiteY41" fmla="*/ 887104 h 1419367"/>
                  <a:gd name="connsiteX42" fmla="*/ 648269 w 1671851"/>
                  <a:gd name="connsiteY42" fmla="*/ 839337 h 1419367"/>
                  <a:gd name="connsiteX43" fmla="*/ 696036 w 1671851"/>
                  <a:gd name="connsiteY43" fmla="*/ 812041 h 1419367"/>
                  <a:gd name="connsiteX44" fmla="*/ 750627 w 1671851"/>
                  <a:gd name="connsiteY44" fmla="*/ 784746 h 1419367"/>
                  <a:gd name="connsiteX45" fmla="*/ 784747 w 1671851"/>
                  <a:gd name="connsiteY45" fmla="*/ 784746 h 1419367"/>
                  <a:gd name="connsiteX46" fmla="*/ 832514 w 1671851"/>
                  <a:gd name="connsiteY46" fmla="*/ 784746 h 1419367"/>
                  <a:gd name="connsiteX47" fmla="*/ 866633 w 1671851"/>
                  <a:gd name="connsiteY47" fmla="*/ 791570 h 1419367"/>
                  <a:gd name="connsiteX48" fmla="*/ 962167 w 1671851"/>
                  <a:gd name="connsiteY48" fmla="*/ 873456 h 1419367"/>
                  <a:gd name="connsiteX49" fmla="*/ 1003111 w 1671851"/>
                  <a:gd name="connsiteY49" fmla="*/ 948519 h 1419367"/>
                  <a:gd name="connsiteX50" fmla="*/ 1037230 w 1671851"/>
                  <a:gd name="connsiteY50" fmla="*/ 1050877 h 1419367"/>
                  <a:gd name="connsiteX51" fmla="*/ 1050878 w 1671851"/>
                  <a:gd name="connsiteY51" fmla="*/ 1105468 h 1419367"/>
                  <a:gd name="connsiteX52" fmla="*/ 1098645 w 1671851"/>
                  <a:gd name="connsiteY52" fmla="*/ 1187355 h 1419367"/>
                  <a:gd name="connsiteX53" fmla="*/ 1139588 w 1671851"/>
                  <a:gd name="connsiteY53" fmla="*/ 1248770 h 1419367"/>
                  <a:gd name="connsiteX54" fmla="*/ 1173708 w 1671851"/>
                  <a:gd name="connsiteY54" fmla="*/ 1310185 h 1419367"/>
                  <a:gd name="connsiteX55" fmla="*/ 1228299 w 1671851"/>
                  <a:gd name="connsiteY55" fmla="*/ 1364776 h 1419367"/>
                  <a:gd name="connsiteX56" fmla="*/ 1303362 w 1671851"/>
                  <a:gd name="connsiteY56" fmla="*/ 1405719 h 1419367"/>
                  <a:gd name="connsiteX57" fmla="*/ 1303362 w 1671851"/>
                  <a:gd name="connsiteY57" fmla="*/ 1405719 h 1419367"/>
                  <a:gd name="connsiteX58" fmla="*/ 1371600 w 1671851"/>
                  <a:gd name="connsiteY58" fmla="*/ 1419367 h 1419367"/>
                  <a:gd name="connsiteX59" fmla="*/ 1433015 w 1671851"/>
                  <a:gd name="connsiteY59" fmla="*/ 1385247 h 1419367"/>
                  <a:gd name="connsiteX60" fmla="*/ 1467135 w 1671851"/>
                  <a:gd name="connsiteY60" fmla="*/ 1282889 h 1419367"/>
                  <a:gd name="connsiteX61" fmla="*/ 1460311 w 1671851"/>
                  <a:gd name="connsiteY61" fmla="*/ 1194179 h 1419367"/>
                  <a:gd name="connsiteX62" fmla="*/ 1433015 w 1671851"/>
                  <a:gd name="connsiteY62" fmla="*/ 1105468 h 1419367"/>
                  <a:gd name="connsiteX63" fmla="*/ 1405720 w 1671851"/>
                  <a:gd name="connsiteY63" fmla="*/ 1050877 h 1419367"/>
                  <a:gd name="connsiteX64" fmla="*/ 1364776 w 1671851"/>
                  <a:gd name="connsiteY64" fmla="*/ 975815 h 1419367"/>
                  <a:gd name="connsiteX65" fmla="*/ 1344305 w 1671851"/>
                  <a:gd name="connsiteY65" fmla="*/ 914400 h 1419367"/>
                  <a:gd name="connsiteX66" fmla="*/ 1323833 w 1671851"/>
                  <a:gd name="connsiteY66" fmla="*/ 880280 h 1419367"/>
                  <a:gd name="connsiteX67" fmla="*/ 1344305 w 1671851"/>
                  <a:gd name="connsiteY67" fmla="*/ 825689 h 1419367"/>
                  <a:gd name="connsiteX68" fmla="*/ 1351129 w 1671851"/>
                  <a:gd name="connsiteY68" fmla="*/ 805218 h 1419367"/>
                  <a:gd name="connsiteX69" fmla="*/ 1371600 w 1671851"/>
                  <a:gd name="connsiteY69" fmla="*/ 716507 h 1419367"/>
                  <a:gd name="connsiteX70" fmla="*/ 1467135 w 1671851"/>
                  <a:gd name="connsiteY70" fmla="*/ 607325 h 1419367"/>
                  <a:gd name="connsiteX71" fmla="*/ 1514902 w 1671851"/>
                  <a:gd name="connsiteY71" fmla="*/ 566382 h 1419367"/>
                  <a:gd name="connsiteX72" fmla="*/ 1658203 w 1671851"/>
                  <a:gd name="connsiteY72" fmla="*/ 443552 h 1419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671851" h="1419367">
                    <a:moveTo>
                      <a:pt x="1658203" y="443552"/>
                    </a:moveTo>
                    <a:lnTo>
                      <a:pt x="1671851" y="375313"/>
                    </a:lnTo>
                    <a:lnTo>
                      <a:pt x="1630908" y="327546"/>
                    </a:lnTo>
                    <a:lnTo>
                      <a:pt x="1583141" y="272955"/>
                    </a:lnTo>
                    <a:lnTo>
                      <a:pt x="1480782" y="245659"/>
                    </a:lnTo>
                    <a:lnTo>
                      <a:pt x="1371600" y="245659"/>
                    </a:lnTo>
                    <a:cubicBezTo>
                      <a:pt x="1307965" y="259800"/>
                      <a:pt x="1331156" y="259307"/>
                      <a:pt x="1303362" y="259307"/>
                    </a:cubicBezTo>
                    <a:lnTo>
                      <a:pt x="1255594" y="272955"/>
                    </a:lnTo>
                    <a:lnTo>
                      <a:pt x="1160060" y="300250"/>
                    </a:lnTo>
                    <a:lnTo>
                      <a:pt x="1071350" y="320722"/>
                    </a:lnTo>
                    <a:lnTo>
                      <a:pt x="989463" y="313898"/>
                    </a:lnTo>
                    <a:lnTo>
                      <a:pt x="921224" y="313898"/>
                    </a:lnTo>
                    <a:lnTo>
                      <a:pt x="893929" y="259307"/>
                    </a:lnTo>
                    <a:lnTo>
                      <a:pt x="859809" y="211540"/>
                    </a:lnTo>
                    <a:lnTo>
                      <a:pt x="812042" y="122830"/>
                    </a:lnTo>
                    <a:lnTo>
                      <a:pt x="777923" y="75062"/>
                    </a:lnTo>
                    <a:lnTo>
                      <a:pt x="736979" y="27295"/>
                    </a:lnTo>
                    <a:lnTo>
                      <a:pt x="689212" y="0"/>
                    </a:lnTo>
                    <a:lnTo>
                      <a:pt x="634621" y="13647"/>
                    </a:lnTo>
                    <a:lnTo>
                      <a:pt x="607326" y="68238"/>
                    </a:lnTo>
                    <a:lnTo>
                      <a:pt x="593678" y="129653"/>
                    </a:lnTo>
                    <a:lnTo>
                      <a:pt x="580030" y="238836"/>
                    </a:lnTo>
                    <a:lnTo>
                      <a:pt x="532263" y="341194"/>
                    </a:lnTo>
                    <a:lnTo>
                      <a:pt x="511791" y="423080"/>
                    </a:lnTo>
                    <a:lnTo>
                      <a:pt x="484496" y="484495"/>
                    </a:lnTo>
                    <a:lnTo>
                      <a:pt x="423081" y="539086"/>
                    </a:lnTo>
                    <a:lnTo>
                      <a:pt x="368490" y="607325"/>
                    </a:lnTo>
                    <a:lnTo>
                      <a:pt x="300251" y="648268"/>
                    </a:lnTo>
                    <a:lnTo>
                      <a:pt x="225188" y="689212"/>
                    </a:lnTo>
                    <a:lnTo>
                      <a:pt x="129654" y="736979"/>
                    </a:lnTo>
                    <a:lnTo>
                      <a:pt x="68239" y="805218"/>
                    </a:lnTo>
                    <a:lnTo>
                      <a:pt x="27296" y="880280"/>
                    </a:lnTo>
                    <a:lnTo>
                      <a:pt x="0" y="941695"/>
                    </a:lnTo>
                    <a:lnTo>
                      <a:pt x="27296" y="975815"/>
                    </a:lnTo>
                    <a:lnTo>
                      <a:pt x="116006" y="1009934"/>
                    </a:lnTo>
                    <a:lnTo>
                      <a:pt x="177421" y="1016758"/>
                    </a:lnTo>
                    <a:lnTo>
                      <a:pt x="218365" y="1009934"/>
                    </a:lnTo>
                    <a:lnTo>
                      <a:pt x="320723" y="982638"/>
                    </a:lnTo>
                    <a:lnTo>
                      <a:pt x="361666" y="962167"/>
                    </a:lnTo>
                    <a:lnTo>
                      <a:pt x="464024" y="921224"/>
                    </a:lnTo>
                    <a:lnTo>
                      <a:pt x="525439" y="914400"/>
                    </a:lnTo>
                    <a:lnTo>
                      <a:pt x="573206" y="887104"/>
                    </a:lnTo>
                    <a:lnTo>
                      <a:pt x="648269" y="839337"/>
                    </a:lnTo>
                    <a:lnTo>
                      <a:pt x="696036" y="812041"/>
                    </a:lnTo>
                    <a:lnTo>
                      <a:pt x="750627" y="784746"/>
                    </a:lnTo>
                    <a:lnTo>
                      <a:pt x="784747" y="784746"/>
                    </a:lnTo>
                    <a:lnTo>
                      <a:pt x="832514" y="784746"/>
                    </a:lnTo>
                    <a:lnTo>
                      <a:pt x="866633" y="791570"/>
                    </a:lnTo>
                    <a:lnTo>
                      <a:pt x="962167" y="873456"/>
                    </a:lnTo>
                    <a:lnTo>
                      <a:pt x="1003111" y="948519"/>
                    </a:lnTo>
                    <a:lnTo>
                      <a:pt x="1037230" y="1050877"/>
                    </a:lnTo>
                    <a:lnTo>
                      <a:pt x="1050878" y="1105468"/>
                    </a:lnTo>
                    <a:lnTo>
                      <a:pt x="1098645" y="1187355"/>
                    </a:lnTo>
                    <a:lnTo>
                      <a:pt x="1139588" y="1248770"/>
                    </a:lnTo>
                    <a:lnTo>
                      <a:pt x="1173708" y="1310185"/>
                    </a:lnTo>
                    <a:lnTo>
                      <a:pt x="1228299" y="1364776"/>
                    </a:lnTo>
                    <a:lnTo>
                      <a:pt x="1303362" y="1405719"/>
                    </a:lnTo>
                    <a:lnTo>
                      <a:pt x="1303362" y="1405719"/>
                    </a:lnTo>
                    <a:lnTo>
                      <a:pt x="1371600" y="1419367"/>
                    </a:lnTo>
                    <a:lnTo>
                      <a:pt x="1433015" y="1385247"/>
                    </a:lnTo>
                    <a:lnTo>
                      <a:pt x="1467135" y="1282889"/>
                    </a:lnTo>
                    <a:lnTo>
                      <a:pt x="1460311" y="1194179"/>
                    </a:lnTo>
                    <a:lnTo>
                      <a:pt x="1433015" y="1105468"/>
                    </a:lnTo>
                    <a:lnTo>
                      <a:pt x="1405720" y="1050877"/>
                    </a:lnTo>
                    <a:lnTo>
                      <a:pt x="1364776" y="975815"/>
                    </a:lnTo>
                    <a:lnTo>
                      <a:pt x="1344305" y="914400"/>
                    </a:lnTo>
                    <a:lnTo>
                      <a:pt x="1323833" y="880280"/>
                    </a:lnTo>
                    <a:cubicBezTo>
                      <a:pt x="1330657" y="862083"/>
                      <a:pt x="1337663" y="843953"/>
                      <a:pt x="1344305" y="825689"/>
                    </a:cubicBezTo>
                    <a:cubicBezTo>
                      <a:pt x="1346763" y="818929"/>
                      <a:pt x="1351129" y="805218"/>
                      <a:pt x="1351129" y="805218"/>
                    </a:cubicBezTo>
                    <a:lnTo>
                      <a:pt x="1371600" y="716507"/>
                    </a:lnTo>
                    <a:lnTo>
                      <a:pt x="1467135" y="607325"/>
                    </a:lnTo>
                    <a:lnTo>
                      <a:pt x="1514902" y="566382"/>
                    </a:lnTo>
                    <a:lnTo>
                      <a:pt x="1658203" y="443552"/>
                    </a:lnTo>
                    <a:close/>
                  </a:path>
                </a:pathLst>
              </a:custGeom>
              <a:solidFill>
                <a:srgbClr val="0000FF">
                  <a:alpha val="4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ight Arrow 8"/>
            <p:cNvSpPr/>
            <p:nvPr/>
          </p:nvSpPr>
          <p:spPr>
            <a:xfrm rot="8732594">
              <a:off x="7790345" y="1779949"/>
              <a:ext cx="502284" cy="11352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Right Arrow 9"/>
            <p:cNvSpPr/>
            <p:nvPr/>
          </p:nvSpPr>
          <p:spPr>
            <a:xfrm rot="2313879">
              <a:off x="7522378" y="1475137"/>
              <a:ext cx="487794" cy="189218"/>
            </a:xfrm>
            <a:prstGeom prst="rightArrow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6965859" y="1426435"/>
              <a:ext cx="804150" cy="21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altLang="en-US" sz="1800" b="0" dirty="0" smtClean="0">
                  <a:solidFill>
                    <a:srgbClr val="000000"/>
                  </a:solidFill>
                  <a:latin typeface="Helvetica" charset="0"/>
                </a:rPr>
                <a:t>P</a:t>
              </a:r>
              <a:r>
                <a:rPr kumimoji="0" lang="en-US" altLang="en-US" sz="1800" b="0" baseline="-25000" dirty="0" smtClean="0">
                  <a:solidFill>
                    <a:srgbClr val="000000"/>
                  </a:solidFill>
                  <a:latin typeface="Helvetica" charset="0"/>
                </a:rPr>
                <a:t>SOL</a:t>
              </a:r>
              <a:endParaRPr kumimoji="0" lang="en-US" altLang="en-US" sz="1800" b="0" dirty="0" smtClean="0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213557" y="5708093"/>
            <a:ext cx="3882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8000"/>
                </a:solidFill>
              </a:rPr>
              <a:t>Courtesy of R. Pitts (ITER Organization)</a:t>
            </a:r>
            <a:endParaRPr lang="en-US" sz="1600" i="1" dirty="0">
              <a:solidFill>
                <a:srgbClr val="008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655455" y="1651105"/>
            <a:ext cx="3219698" cy="3933878"/>
            <a:chOff x="4343485" y="1514189"/>
            <a:chExt cx="2060457" cy="2572228"/>
          </a:xfrm>
        </p:grpSpPr>
        <p:sp>
          <p:nvSpPr>
            <p:cNvPr id="22" name="TextBox 21"/>
            <p:cNvSpPr txBox="1"/>
            <p:nvPr/>
          </p:nvSpPr>
          <p:spPr>
            <a:xfrm>
              <a:off x="4574318" y="3663803"/>
              <a:ext cx="1652602" cy="422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660066"/>
                  </a:solidFill>
                </a:rPr>
                <a:t>Recombination zone</a:t>
              </a:r>
            </a:p>
            <a:p>
              <a:r>
                <a:rPr lang="en-US" sz="1800" dirty="0" smtClean="0">
                  <a:solidFill>
                    <a:srgbClr val="660066"/>
                  </a:solidFill>
                </a:rPr>
                <a:t>(</a:t>
              </a:r>
              <a:r>
                <a:rPr lang="en-US" sz="1800" dirty="0" err="1" smtClean="0">
                  <a:solidFill>
                    <a:srgbClr val="660066"/>
                  </a:solidFill>
                </a:rPr>
                <a:t>T</a:t>
              </a:r>
              <a:r>
                <a:rPr lang="en-US" sz="1800" baseline="-25000" dirty="0" err="1" smtClean="0">
                  <a:solidFill>
                    <a:srgbClr val="660066"/>
                  </a:solidFill>
                </a:rPr>
                <a:t>e</a:t>
              </a:r>
              <a:r>
                <a:rPr lang="en-US" sz="1800" dirty="0" smtClean="0">
                  <a:solidFill>
                    <a:srgbClr val="660066"/>
                  </a:solidFill>
                </a:rPr>
                <a:t>&lt;1eV)</a:t>
              </a:r>
              <a:endParaRPr lang="en-US" sz="1800" dirty="0">
                <a:solidFill>
                  <a:srgbClr val="660066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74318" y="3100491"/>
              <a:ext cx="1740892" cy="241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8000"/>
                  </a:solidFill>
                </a:rPr>
                <a:t>Neutral friction zone</a:t>
              </a:r>
              <a:endParaRPr lang="en-US" sz="1800" dirty="0">
                <a:solidFill>
                  <a:srgbClr val="008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43485" y="2485527"/>
              <a:ext cx="2060457" cy="422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6600"/>
                  </a:solidFill>
                </a:rPr>
                <a:t>H</a:t>
              </a:r>
              <a:r>
                <a:rPr lang="en-US" sz="1800" baseline="30000" dirty="0" smtClean="0">
                  <a:solidFill>
                    <a:srgbClr val="FF6600"/>
                  </a:solidFill>
                </a:rPr>
                <a:t>0</a:t>
              </a:r>
              <a:r>
                <a:rPr lang="en-US" sz="1800" dirty="0" smtClean="0">
                  <a:solidFill>
                    <a:srgbClr val="FF6600"/>
                  </a:solidFill>
                </a:rPr>
                <a:t>/D</a:t>
              </a:r>
              <a:r>
                <a:rPr lang="en-US" sz="1800" baseline="30000" dirty="0" smtClean="0">
                  <a:solidFill>
                    <a:srgbClr val="FF6600"/>
                  </a:solidFill>
                </a:rPr>
                <a:t>0</a:t>
              </a:r>
              <a:r>
                <a:rPr lang="en-US" sz="1800" dirty="0" smtClean="0">
                  <a:solidFill>
                    <a:srgbClr val="FF6600"/>
                  </a:solidFill>
                </a:rPr>
                <a:t>/T</a:t>
              </a:r>
              <a:r>
                <a:rPr lang="en-US" sz="1800" baseline="30000" dirty="0" smtClean="0">
                  <a:solidFill>
                    <a:srgbClr val="FF6600"/>
                  </a:solidFill>
                </a:rPr>
                <a:t>0</a:t>
              </a:r>
              <a:r>
                <a:rPr lang="en-US" sz="1800" dirty="0" smtClean="0">
                  <a:solidFill>
                    <a:srgbClr val="FF6600"/>
                  </a:solidFill>
                </a:rPr>
                <a:t> ionization zone</a:t>
              </a:r>
            </a:p>
            <a:p>
              <a:r>
                <a:rPr lang="en-US" sz="1800" dirty="0" smtClean="0">
                  <a:solidFill>
                    <a:srgbClr val="FF6600"/>
                  </a:solidFill>
                </a:rPr>
                <a:t>(</a:t>
              </a:r>
              <a:r>
                <a:rPr lang="en-US" sz="1800" dirty="0" err="1" smtClean="0">
                  <a:solidFill>
                    <a:srgbClr val="FF6600"/>
                  </a:solidFill>
                </a:rPr>
                <a:t>T</a:t>
              </a:r>
              <a:r>
                <a:rPr lang="en-US" sz="1800" baseline="-25000" dirty="0" err="1" smtClean="0">
                  <a:solidFill>
                    <a:srgbClr val="FF6600"/>
                  </a:solidFill>
                </a:rPr>
                <a:t>e</a:t>
              </a:r>
              <a:r>
                <a:rPr lang="en-US" sz="1800" dirty="0">
                  <a:solidFill>
                    <a:srgbClr val="FF6600"/>
                  </a:solidFill>
                </a:rPr>
                <a:t>&gt;</a:t>
              </a:r>
              <a:r>
                <a:rPr lang="en-US" sz="1800" dirty="0" smtClean="0">
                  <a:solidFill>
                    <a:srgbClr val="FF6600"/>
                  </a:solidFill>
                </a:rPr>
                <a:t>5eV)</a:t>
              </a:r>
              <a:endParaRPr lang="en-US" sz="1800" dirty="0">
                <a:solidFill>
                  <a:srgbClr val="FF66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02045" y="1938637"/>
              <a:ext cx="1960571" cy="241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4">
                      <a:lumMod val="75000"/>
                    </a:schemeClr>
                  </a:solidFill>
                </a:rPr>
                <a:t>Impurity radiation zone</a:t>
              </a:r>
              <a:endParaRPr lang="en-US" sz="18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97374" y="1514189"/>
              <a:ext cx="1881031" cy="241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Heat conduction zone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66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pPr algn="ctr"/>
            <a:r>
              <a:rPr lang="en-GB" sz="2800" dirty="0" smtClean="0"/>
              <a:t>Hybrid approach to </a:t>
            </a:r>
            <a:r>
              <a:rPr lang="en-GB" sz="2800" dirty="0" err="1" smtClean="0"/>
              <a:t>modeling</a:t>
            </a:r>
            <a:r>
              <a:rPr lang="en-GB" sz="2800" dirty="0" smtClean="0"/>
              <a:t> of RF </a:t>
            </a:r>
            <a:r>
              <a:rPr lang="en-GB" sz="2800" dirty="0"/>
              <a:t>wave propagation </a:t>
            </a:r>
            <a:r>
              <a:rPr lang="en-GB" sz="2800" dirty="0" smtClean="0"/>
              <a:t>is a promising avenue towards implementation in </a:t>
            </a:r>
            <a:r>
              <a:rPr lang="en-GB" sz="2800" dirty="0" err="1" smtClean="0"/>
              <a:t>tokamak</a:t>
            </a:r>
            <a:r>
              <a:rPr lang="en-GB" sz="2800" dirty="0" smtClean="0"/>
              <a:t> simulator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 descr="figure30300_02_12_12_23_4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15947" r="6453" b="2760"/>
          <a:stretch/>
        </p:blipFill>
        <p:spPr>
          <a:xfrm>
            <a:off x="6517495" y="1937669"/>
            <a:ext cx="2498748" cy="373441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" b="6893"/>
          <a:stretch/>
        </p:blipFill>
        <p:spPr>
          <a:xfrm>
            <a:off x="11135" y="1858927"/>
            <a:ext cx="1940121" cy="34438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8218" y="1884602"/>
            <a:ext cx="45418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Core: </a:t>
            </a:r>
            <a:r>
              <a:rPr lang="en-US" sz="2000" b="1" dirty="0" smtClean="0">
                <a:solidFill>
                  <a:srgbClr val="00B050"/>
                </a:solidFill>
              </a:rPr>
              <a:t>Axisymmetric</a:t>
            </a:r>
            <a:r>
              <a:rPr lang="en-US" sz="2000" dirty="0" smtClean="0"/>
              <a:t> flux surface grid</a:t>
            </a:r>
          </a:p>
          <a:p>
            <a:pPr lvl="1"/>
            <a:r>
              <a:rPr lang="en-US" sz="2000" dirty="0" smtClean="0"/>
              <a:t> Hot plasma conductivity</a:t>
            </a:r>
          </a:p>
          <a:p>
            <a:pPr lvl="1"/>
            <a:r>
              <a:rPr lang="en-US" sz="2000" dirty="0" smtClean="0"/>
              <a:t> Dense Matrix Solver</a:t>
            </a:r>
          </a:p>
          <a:p>
            <a:r>
              <a:rPr lang="en-US" sz="2000" dirty="0" smtClean="0"/>
              <a:t>Edge: </a:t>
            </a:r>
            <a:r>
              <a:rPr lang="en-US" sz="2000" b="1" dirty="0" smtClean="0">
                <a:solidFill>
                  <a:srgbClr val="00B050"/>
                </a:solidFill>
              </a:rPr>
              <a:t>Unstructured mesh </a:t>
            </a:r>
            <a:r>
              <a:rPr lang="en-US" sz="2000" dirty="0" smtClean="0"/>
              <a:t>with complicated geometry (either 2D or </a:t>
            </a:r>
            <a:r>
              <a:rPr lang="en-US" sz="2000" b="1" dirty="0" smtClean="0">
                <a:solidFill>
                  <a:srgbClr val="00B050"/>
                </a:solidFill>
              </a:rPr>
              <a:t>3D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   Cold plasma with collision.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Boundary: </a:t>
            </a:r>
            <a:r>
              <a:rPr lang="en-US" sz="2000" b="1" dirty="0" smtClean="0">
                <a:solidFill>
                  <a:srgbClr val="00B050"/>
                </a:solidFill>
              </a:rPr>
              <a:t>matching technique </a:t>
            </a:r>
            <a:r>
              <a:rPr lang="en-US" sz="2000" dirty="0" smtClean="0"/>
              <a:t>to build integrated solution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42064" y="5904997"/>
            <a:ext cx="4788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Would benefit from realistic model of SOL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302754"/>
            <a:ext cx="3440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008000"/>
                </a:solidFill>
              </a:rPr>
              <a:t>Courtesy </a:t>
            </a:r>
            <a:r>
              <a:rPr lang="en-US" sz="1800" i="1" dirty="0" smtClean="0">
                <a:solidFill>
                  <a:srgbClr val="008000"/>
                </a:solidFill>
              </a:rPr>
              <a:t>of </a:t>
            </a:r>
            <a:r>
              <a:rPr lang="en-US" sz="1800" i="1" dirty="0" smtClean="0">
                <a:solidFill>
                  <a:srgbClr val="008000"/>
                </a:solidFill>
              </a:rPr>
              <a:t>S</a:t>
            </a:r>
            <a:r>
              <a:rPr lang="en-US" sz="1800" i="1" dirty="0" smtClean="0">
                <a:solidFill>
                  <a:srgbClr val="008000"/>
                </a:solidFill>
              </a:rPr>
              <a:t>. </a:t>
            </a:r>
            <a:r>
              <a:rPr lang="en-US" sz="1800" i="1" dirty="0" err="1" smtClean="0">
                <a:solidFill>
                  <a:srgbClr val="008000"/>
                </a:solidFill>
              </a:rPr>
              <a:t>Shiraiwa</a:t>
            </a:r>
            <a:r>
              <a:rPr lang="en-US" sz="1800" i="1" dirty="0" smtClean="0">
                <a:solidFill>
                  <a:srgbClr val="008000"/>
                </a:solidFill>
              </a:rPr>
              <a:t> (PSFC)</a:t>
            </a:r>
            <a:endParaRPr lang="en-US" sz="1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75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84" y="1439334"/>
            <a:ext cx="8915793" cy="4394970"/>
          </a:xfrm>
        </p:spPr>
        <p:txBody>
          <a:bodyPr/>
          <a:lstStyle/>
          <a:p>
            <a:pPr algn="ctr"/>
            <a:r>
              <a:rPr lang="en-US" dirty="0" smtClean="0"/>
              <a:t>Integrated </a:t>
            </a:r>
            <a:r>
              <a:rPr lang="en-US" dirty="0" err="1" smtClean="0"/>
              <a:t>Tokamak</a:t>
            </a:r>
            <a:r>
              <a:rPr lang="en-US" dirty="0" smtClean="0"/>
              <a:t> Modeling offers plenty of opportunities to understand and model </a:t>
            </a:r>
            <a:r>
              <a:rPr lang="en-US" dirty="0" smtClean="0"/>
              <a:t>experiments (we have collaborations all over the world)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mr-IN" dirty="0" smtClean="0"/>
              <a:t>…</a:t>
            </a:r>
            <a:r>
              <a:rPr lang="en-US" dirty="0" smtClean="0"/>
              <a:t> and it is a lot of FUN !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JOIN </a:t>
            </a:r>
            <a:r>
              <a:rPr lang="en-US" smtClean="0"/>
              <a:t>OUR TEAM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/>
              <a:t> </a:t>
            </a:r>
            <a:r>
              <a:rPr lang="en-US" smtClean="0"/>
              <a:t>  fpoli</a:t>
            </a:r>
            <a:r>
              <a:rPr lang="en-US" dirty="0" err="1" smtClean="0"/>
              <a:t>@pppl.gov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90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pPr algn="ctr"/>
            <a:r>
              <a:rPr lang="en-US" sz="2800" dirty="0" smtClean="0"/>
              <a:t>Fusion plasma physics encompasses a </a:t>
            </a:r>
            <a:r>
              <a:rPr lang="en-US" sz="2800" dirty="0"/>
              <a:t>wide range of </a:t>
            </a:r>
            <a:r>
              <a:rPr lang="en-US" sz="2800" dirty="0" smtClean="0"/>
              <a:t>spatial </a:t>
            </a:r>
            <a:r>
              <a:rPr lang="en-US" sz="2800" dirty="0"/>
              <a:t>and temporal </a:t>
            </a:r>
            <a:r>
              <a:rPr lang="en-US" sz="2800" dirty="0" smtClean="0"/>
              <a:t>scales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58632" y="6460892"/>
            <a:ext cx="548640" cy="396240"/>
          </a:xfrm>
        </p:spPr>
        <p:txBody>
          <a:bodyPr/>
          <a:lstStyle/>
          <a:p>
            <a:fld id="{2A58D50E-4A1C-D745-8EB4-193C227A261C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222252" y="1362128"/>
            <a:ext cx="6990007" cy="4223768"/>
            <a:chOff x="222250" y="1021596"/>
            <a:chExt cx="6990007" cy="3167826"/>
          </a:xfrm>
        </p:grpSpPr>
        <p:grpSp>
          <p:nvGrpSpPr>
            <p:cNvPr id="8" name="Group 7"/>
            <p:cNvGrpSpPr/>
            <p:nvPr/>
          </p:nvGrpSpPr>
          <p:grpSpPr>
            <a:xfrm>
              <a:off x="1270876" y="1407919"/>
              <a:ext cx="5475545" cy="606139"/>
              <a:chOff x="1270876" y="1407919"/>
              <a:chExt cx="5475545" cy="606139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1351448" y="1768701"/>
                <a:ext cx="539497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/>
              <p:cNvGrpSpPr/>
              <p:nvPr/>
            </p:nvGrpSpPr>
            <p:grpSpPr>
              <a:xfrm>
                <a:off x="1270876" y="1407919"/>
                <a:ext cx="5467091" cy="606139"/>
                <a:chOff x="4061185" y="1964160"/>
                <a:chExt cx="3987982" cy="435804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4061185" y="1964160"/>
                  <a:ext cx="3987982" cy="182561"/>
                  <a:chOff x="3743931" y="1230771"/>
                  <a:chExt cx="3987982" cy="182561"/>
                </a:xfrm>
              </p:grpSpPr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3743931" y="1230771"/>
                    <a:ext cx="445401" cy="1825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-10</a:t>
                    </a:r>
                    <a:endParaRPr lang="en-US" sz="1600" baseline="30000" dirty="0"/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4302846" y="1230771"/>
                    <a:ext cx="389908" cy="1825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-8</a:t>
                    </a:r>
                    <a:endParaRPr lang="en-US" sz="1600" baseline="30000" dirty="0"/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4822763" y="1230771"/>
                    <a:ext cx="389908" cy="1825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-6</a:t>
                    </a:r>
                    <a:endParaRPr lang="en-US" sz="1600" baseline="30000" dirty="0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5342680" y="1230771"/>
                    <a:ext cx="389908" cy="1825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-4</a:t>
                    </a:r>
                    <a:endParaRPr lang="en-US" sz="1600" baseline="30000" dirty="0"/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5862597" y="1230771"/>
                    <a:ext cx="389908" cy="1825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-2</a:t>
                    </a:r>
                    <a:endParaRPr lang="en-US" sz="1600" baseline="30000" dirty="0"/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6382514" y="1230771"/>
                    <a:ext cx="356680" cy="1825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0</a:t>
                    </a:r>
                    <a:endParaRPr lang="en-US" sz="1600" baseline="30000" dirty="0"/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6878874" y="1230771"/>
                    <a:ext cx="356680" cy="1825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/>
                      <a:t>2</a:t>
                    </a:r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7375233" y="1230771"/>
                    <a:ext cx="356680" cy="1825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4</a:t>
                    </a:r>
                    <a:endParaRPr lang="en-US" sz="1600" baseline="30000" dirty="0"/>
                  </a:p>
                </p:txBody>
              </p:sp>
            </p:grpSp>
            <p:grpSp>
              <p:nvGrpSpPr>
                <p:cNvPr id="12" name="Group 11"/>
                <p:cNvGrpSpPr/>
                <p:nvPr/>
              </p:nvGrpSpPr>
              <p:grpSpPr>
                <a:xfrm>
                  <a:off x="4066781" y="2217403"/>
                  <a:ext cx="3931821" cy="182561"/>
                  <a:chOff x="704301" y="3919336"/>
                  <a:chExt cx="3931821" cy="182561"/>
                </a:xfrm>
              </p:grpSpPr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704301" y="3919336"/>
                    <a:ext cx="389908" cy="1825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-6</a:t>
                    </a:r>
                    <a:endParaRPr lang="en-US" sz="1600" baseline="30000" dirty="0"/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1603975" y="3919336"/>
                    <a:ext cx="389908" cy="1825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-4</a:t>
                    </a:r>
                    <a:endParaRPr lang="en-US" sz="1600" baseline="30000" dirty="0"/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2503649" y="3919336"/>
                    <a:ext cx="389908" cy="1825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-2</a:t>
                    </a:r>
                    <a:endParaRPr lang="en-US" sz="1600" baseline="30000" dirty="0"/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3403324" y="3919336"/>
                    <a:ext cx="356680" cy="1825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0</a:t>
                    </a:r>
                    <a:endParaRPr lang="en-US" sz="1600" baseline="30000" dirty="0"/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4279442" y="3919336"/>
                    <a:ext cx="356680" cy="1825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/>
                      <a:t>2</a:t>
                    </a:r>
                  </a:p>
                </p:txBody>
              </p:sp>
            </p:grpSp>
          </p:grpSp>
        </p:grpSp>
        <p:sp>
          <p:nvSpPr>
            <p:cNvPr id="29" name="Rounded Rectangle 28"/>
            <p:cNvSpPr/>
            <p:nvPr/>
          </p:nvSpPr>
          <p:spPr>
            <a:xfrm>
              <a:off x="1132868" y="1377285"/>
              <a:ext cx="1572232" cy="114278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2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32868" y="2156767"/>
              <a:ext cx="1641821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Wave propagation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36443" y="1127260"/>
              <a:ext cx="580528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w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EC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-1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45385" y="1198735"/>
              <a:ext cx="533949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w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IC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-1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60457" y="1127260"/>
              <a:ext cx="567261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w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LH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-1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705100" y="1399433"/>
              <a:ext cx="1938109" cy="98816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2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504961" y="1861957"/>
              <a:ext cx="1317739" cy="73295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2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93881" y="1137012"/>
              <a:ext cx="351378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A</a:t>
              </a:r>
              <a:endParaRPr lang="en-US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33873" y="2404655"/>
              <a:ext cx="1671626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Plasma turbulence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942898" y="2023482"/>
              <a:ext cx="1851789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FF"/>
                  </a:solidFill>
                </a:rPr>
                <a:t>Macroscopic stability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102388" y="1167858"/>
              <a:ext cx="2539275" cy="135221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2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083031" y="2206975"/>
              <a:ext cx="3129226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FF"/>
                  </a:solidFill>
                </a:rPr>
                <a:t>Transport           current diffusion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888087" y="1021596"/>
              <a:ext cx="343309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FF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baseline="-25000" dirty="0" err="1">
                  <a:solidFill>
                    <a:srgbClr val="FF00FF"/>
                  </a:solidFill>
                </a:rPr>
                <a:t>E</a:t>
              </a:r>
              <a:endParaRPr lang="en-US" baseline="30000" dirty="0">
                <a:solidFill>
                  <a:srgbClr val="FF00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76670" y="1031854"/>
              <a:ext cx="351378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FF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baseline="-25000" dirty="0" err="1" smtClean="0">
                  <a:solidFill>
                    <a:srgbClr val="FF00FF"/>
                  </a:solidFill>
                </a:rPr>
                <a:t>R</a:t>
              </a:r>
              <a:endParaRPr lang="en-US" baseline="30000" dirty="0">
                <a:solidFill>
                  <a:srgbClr val="FF00FF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14064" y="1072128"/>
              <a:ext cx="349913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FF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baseline="-25000" dirty="0" err="1">
                  <a:solidFill>
                    <a:srgbClr val="FF00FF"/>
                  </a:solidFill>
                </a:rPr>
                <a:t>D</a:t>
              </a:r>
              <a:endParaRPr lang="en-US" baseline="30000" dirty="0">
                <a:solidFill>
                  <a:srgbClr val="FF00FF"/>
                </a:solidFill>
              </a:endParaRPr>
            </a:p>
          </p:txBody>
        </p:sp>
        <p:pic>
          <p:nvPicPr>
            <p:cNvPr id="44" name="Picture 43" descr="Untitled 5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16" t="988" r="10615" b="71604"/>
            <a:stretch/>
          </p:blipFill>
          <p:spPr>
            <a:xfrm>
              <a:off x="1454783" y="2899383"/>
              <a:ext cx="2628248" cy="1082780"/>
            </a:xfrm>
            <a:prstGeom prst="rect">
              <a:avLst/>
            </a:prstGeom>
          </p:spPr>
        </p:pic>
        <p:pic>
          <p:nvPicPr>
            <p:cNvPr id="45" name="Picture 44" descr="Untitled 5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" t="3827" r="79351" b="74872"/>
            <a:stretch/>
          </p:blipFill>
          <p:spPr>
            <a:xfrm>
              <a:off x="3971478" y="2571965"/>
              <a:ext cx="1698919" cy="1168764"/>
            </a:xfrm>
            <a:prstGeom prst="rect">
              <a:avLst/>
            </a:prstGeom>
          </p:spPr>
        </p:pic>
        <p:pic>
          <p:nvPicPr>
            <p:cNvPr id="47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8" t="13630" r="31085" b="15846"/>
            <a:stretch/>
          </p:blipFill>
          <p:spPr bwMode="auto">
            <a:xfrm>
              <a:off x="222250" y="2557191"/>
              <a:ext cx="1224937" cy="1632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22250" y="3491654"/>
            <a:ext cx="136482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Full wave solvers</a:t>
            </a:r>
          </a:p>
          <a:p>
            <a:r>
              <a:rPr lang="en-US" sz="1200" dirty="0"/>
              <a:t>&lt;</a:t>
            </a:r>
            <a:r>
              <a:rPr lang="en-US" sz="1200" dirty="0" smtClean="0"/>
              <a:t>1M </a:t>
            </a:r>
            <a:r>
              <a:rPr lang="en-US" sz="1200" dirty="0"/>
              <a:t>CPU </a:t>
            </a:r>
            <a:r>
              <a:rPr lang="en-US" sz="1200" dirty="0" smtClean="0"/>
              <a:t>Hours</a:t>
            </a:r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2196345" y="5355063"/>
            <a:ext cx="140773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Gyrokinetic</a:t>
            </a:r>
            <a:r>
              <a:rPr lang="en-US" sz="1200" dirty="0" smtClean="0"/>
              <a:t> codes</a:t>
            </a:r>
          </a:p>
          <a:p>
            <a:r>
              <a:rPr lang="en-US" sz="1200" dirty="0" smtClean="0"/>
              <a:t>&lt;10M CPU hours</a:t>
            </a:r>
            <a:endParaRPr lang="en-US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3925577" y="3446534"/>
            <a:ext cx="99257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MHD codes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2599" y="1869221"/>
            <a:ext cx="868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</a:t>
            </a:r>
            <a:r>
              <a:rPr lang="en-US" sz="1600" dirty="0" smtClean="0"/>
              <a:t>ime (s)</a:t>
            </a:r>
            <a:endParaRPr lang="en-US" sz="1600" dirty="0"/>
          </a:p>
        </p:txBody>
      </p:sp>
      <p:sp>
        <p:nvSpPr>
          <p:cNvPr id="55" name="TextBox 54"/>
          <p:cNvSpPr txBox="1"/>
          <p:nvPr/>
        </p:nvSpPr>
        <p:spPr>
          <a:xfrm>
            <a:off x="72599" y="2511938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space (m)</a:t>
            </a:r>
            <a:endParaRPr lang="en-US" sz="1600" dirty="0"/>
          </a:p>
        </p:txBody>
      </p:sp>
      <p:pic>
        <p:nvPicPr>
          <p:cNvPr id="52" name="Picture 51" descr="IT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523" y="1557143"/>
            <a:ext cx="2035477" cy="180295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8149926" y="1598313"/>
            <a:ext cx="410369" cy="21544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ITER</a:t>
            </a:r>
            <a:endParaRPr lang="en-US" dirty="0"/>
          </a:p>
        </p:txBody>
      </p:sp>
      <p:pic>
        <p:nvPicPr>
          <p:cNvPr id="6" name="Picture 5" descr="ITER_Isolver_timeslic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07" y="3865844"/>
            <a:ext cx="1347019" cy="2330453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886255" y="3676320"/>
            <a:ext cx="132600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Equilibrium and</a:t>
            </a:r>
          </a:p>
          <a:p>
            <a:r>
              <a:rPr lang="en-US" sz="1200" dirty="0" smtClean="0"/>
              <a:t>transport solvers</a:t>
            </a:r>
          </a:p>
          <a:p>
            <a:r>
              <a:rPr lang="en-US" sz="1200" dirty="0" smtClean="0"/>
              <a:t>&lt;10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CPU hours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922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200696" y="1471501"/>
            <a:ext cx="2667663" cy="500177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097026" y="3543422"/>
            <a:ext cx="2674923" cy="868578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66129" y="3050979"/>
            <a:ext cx="198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External heating</a:t>
            </a:r>
            <a:endParaRPr lang="en-US" sz="1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136012" y="3559438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Radiofrequency waves</a:t>
            </a:r>
          </a:p>
          <a:p>
            <a:r>
              <a:rPr lang="en-US" sz="1800" dirty="0" smtClean="0"/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5" y="4993401"/>
            <a:ext cx="100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F</a:t>
            </a:r>
            <a:r>
              <a:rPr lang="en-US" sz="1800" b="1" dirty="0" smtClean="0"/>
              <a:t>ueling</a:t>
            </a:r>
            <a:endParaRPr lang="en-US" sz="1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46690" y="5555898"/>
            <a:ext cx="151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Gas injection</a:t>
            </a:r>
          </a:p>
          <a:p>
            <a:r>
              <a:rPr lang="en-US" sz="1800" dirty="0"/>
              <a:t>P</a:t>
            </a:r>
            <a:r>
              <a:rPr lang="en-US" sz="1800" dirty="0" smtClean="0"/>
              <a:t>ellets</a:t>
            </a:r>
            <a:endParaRPr lang="en-US" sz="1800" dirty="0"/>
          </a:p>
        </p:txBody>
      </p:sp>
      <p:sp>
        <p:nvSpPr>
          <p:cNvPr id="23" name="Rounded Rectangle 22"/>
          <p:cNvSpPr/>
          <p:nvPr/>
        </p:nvSpPr>
        <p:spPr>
          <a:xfrm>
            <a:off x="6646690" y="5470992"/>
            <a:ext cx="1611942" cy="90761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868359" y="1530910"/>
            <a:ext cx="3091923" cy="1217915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943869" y="1636778"/>
            <a:ext cx="3091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plasma is surrounded</a:t>
            </a:r>
          </a:p>
          <a:p>
            <a:r>
              <a:rPr lang="en-US" sz="1800" dirty="0" smtClean="0"/>
              <a:t>by solid structures:</a:t>
            </a:r>
          </a:p>
          <a:p>
            <a:r>
              <a:rPr lang="en-US" sz="1800" dirty="0" smtClean="0"/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2599793"/>
            <a:ext cx="3035584" cy="12192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820" y="1562095"/>
            <a:ext cx="3032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Confined plasma</a:t>
            </a:r>
          </a:p>
          <a:p>
            <a:r>
              <a:rPr lang="en-US" sz="1800" dirty="0" smtClean="0"/>
              <a:t>(closed magnetic field lines)</a:t>
            </a:r>
          </a:p>
          <a:p>
            <a:endParaRPr lang="en-US" sz="1800" dirty="0"/>
          </a:p>
        </p:txBody>
      </p:sp>
      <p:sp>
        <p:nvSpPr>
          <p:cNvPr id="25" name="Rounded Rectangle 24"/>
          <p:cNvSpPr/>
          <p:nvPr/>
        </p:nvSpPr>
        <p:spPr>
          <a:xfrm>
            <a:off x="167819" y="5030163"/>
            <a:ext cx="2539453" cy="12192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0" y="4185975"/>
            <a:ext cx="3596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Scrape-Off Layer plasma (SOL)</a:t>
            </a:r>
          </a:p>
          <a:p>
            <a:r>
              <a:rPr lang="en-US" sz="1800" dirty="0" smtClean="0"/>
              <a:t>(open field lines)</a:t>
            </a:r>
            <a:endParaRPr lang="en-US" sz="1800" dirty="0"/>
          </a:p>
        </p:txBody>
      </p:sp>
      <p:sp>
        <p:nvSpPr>
          <p:cNvPr id="30" name="Rounded Rectangle 29"/>
          <p:cNvSpPr/>
          <p:nvPr/>
        </p:nvSpPr>
        <p:spPr>
          <a:xfrm>
            <a:off x="167818" y="5030163"/>
            <a:ext cx="2662004" cy="1219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</a:rPr>
              <a:t>M</a:t>
            </a:r>
            <a:r>
              <a:rPr lang="en-US" sz="1800" dirty="0" err="1" smtClean="0">
                <a:solidFill>
                  <a:srgbClr val="000000"/>
                </a:solidFill>
              </a:rPr>
              <a:t>icroturbulence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ionization, recombination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radiation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7819" y="2560108"/>
            <a:ext cx="3035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MHD equilibrium/instabilities, </a:t>
            </a:r>
          </a:p>
          <a:p>
            <a:pPr algn="ctr"/>
            <a:r>
              <a:rPr lang="en-US" sz="1800" dirty="0" err="1" smtClean="0">
                <a:solidFill>
                  <a:srgbClr val="000000"/>
                </a:solidFill>
              </a:rPr>
              <a:t>microturbulence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energetic </a:t>
            </a:r>
            <a:r>
              <a:rPr lang="en-US" sz="1800" dirty="0">
                <a:solidFill>
                  <a:srgbClr val="000000"/>
                </a:solidFill>
              </a:rPr>
              <a:t>particles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pPr algn="ctr"/>
            <a:r>
              <a:rPr lang="en-US" sz="2800" dirty="0" smtClean="0"/>
              <a:t>In a </a:t>
            </a:r>
            <a:r>
              <a:rPr lang="en-US" sz="2800" dirty="0" err="1" smtClean="0"/>
              <a:t>tokamak</a:t>
            </a:r>
            <a:r>
              <a:rPr lang="en-US" sz="2800" dirty="0" smtClean="0"/>
              <a:t> these scales are all coupled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9965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200696" y="1471501"/>
            <a:ext cx="2667663" cy="500177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097026" y="3543422"/>
            <a:ext cx="2674923" cy="868578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66129" y="3050979"/>
            <a:ext cx="198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External heating</a:t>
            </a:r>
            <a:endParaRPr lang="en-US" sz="1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136012" y="3559438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Radiofrequency waves</a:t>
            </a:r>
          </a:p>
          <a:p>
            <a:r>
              <a:rPr lang="en-US" sz="1800" dirty="0" smtClean="0"/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5" y="4993401"/>
            <a:ext cx="100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F</a:t>
            </a:r>
            <a:r>
              <a:rPr lang="en-US" sz="1800" b="1" dirty="0" smtClean="0"/>
              <a:t>ueling</a:t>
            </a:r>
            <a:endParaRPr lang="en-US" sz="1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46690" y="5555898"/>
            <a:ext cx="151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Gas injection</a:t>
            </a:r>
          </a:p>
          <a:p>
            <a:r>
              <a:rPr lang="en-US" sz="1800" dirty="0"/>
              <a:t>P</a:t>
            </a:r>
            <a:r>
              <a:rPr lang="en-US" sz="1800" dirty="0" smtClean="0"/>
              <a:t>ellets</a:t>
            </a:r>
            <a:endParaRPr lang="en-US" sz="1800" dirty="0"/>
          </a:p>
        </p:txBody>
      </p:sp>
      <p:sp>
        <p:nvSpPr>
          <p:cNvPr id="23" name="Rounded Rectangle 22"/>
          <p:cNvSpPr/>
          <p:nvPr/>
        </p:nvSpPr>
        <p:spPr>
          <a:xfrm>
            <a:off x="6646690" y="5470992"/>
            <a:ext cx="1611942" cy="90761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868359" y="1530910"/>
            <a:ext cx="3091923" cy="1217915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943869" y="1636778"/>
            <a:ext cx="3091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plasma is surrounded</a:t>
            </a:r>
          </a:p>
          <a:p>
            <a:r>
              <a:rPr lang="en-US" sz="1800" dirty="0" smtClean="0"/>
              <a:t>by solid structures:</a:t>
            </a:r>
          </a:p>
          <a:p>
            <a:r>
              <a:rPr lang="en-US" sz="1800" dirty="0" smtClean="0"/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2599793"/>
            <a:ext cx="3035584" cy="12192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820" y="1562095"/>
            <a:ext cx="3032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Confined plasma</a:t>
            </a:r>
          </a:p>
          <a:p>
            <a:r>
              <a:rPr lang="en-US" sz="1800" dirty="0" smtClean="0"/>
              <a:t>(closed magnetic field lines)</a:t>
            </a:r>
          </a:p>
          <a:p>
            <a:endParaRPr lang="en-US" sz="1800" dirty="0"/>
          </a:p>
        </p:txBody>
      </p:sp>
      <p:sp>
        <p:nvSpPr>
          <p:cNvPr id="25" name="Rounded Rectangle 24"/>
          <p:cNvSpPr/>
          <p:nvPr/>
        </p:nvSpPr>
        <p:spPr>
          <a:xfrm>
            <a:off x="167819" y="5030163"/>
            <a:ext cx="2539453" cy="12192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0" y="4185975"/>
            <a:ext cx="3596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Scrape-Off Layer plasma (SOL)</a:t>
            </a:r>
          </a:p>
          <a:p>
            <a:r>
              <a:rPr lang="en-US" sz="1800" dirty="0" smtClean="0"/>
              <a:t>(open field lines)</a:t>
            </a:r>
            <a:endParaRPr lang="en-US" sz="1800" dirty="0"/>
          </a:p>
        </p:txBody>
      </p:sp>
      <p:sp>
        <p:nvSpPr>
          <p:cNvPr id="30" name="Rounded Rectangle 29"/>
          <p:cNvSpPr/>
          <p:nvPr/>
        </p:nvSpPr>
        <p:spPr>
          <a:xfrm>
            <a:off x="167818" y="5030163"/>
            <a:ext cx="2662004" cy="1219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</a:rPr>
              <a:t>M</a:t>
            </a:r>
            <a:r>
              <a:rPr lang="en-US" sz="1800" dirty="0" err="1" smtClean="0">
                <a:solidFill>
                  <a:srgbClr val="000000"/>
                </a:solidFill>
              </a:rPr>
              <a:t>icroturbulence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ionization, recombination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radiation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7819" y="2560108"/>
            <a:ext cx="3035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MHD equilibrium/instabilities, </a:t>
            </a:r>
          </a:p>
          <a:p>
            <a:pPr algn="ctr"/>
            <a:r>
              <a:rPr lang="en-US" sz="1800" dirty="0" err="1" smtClean="0">
                <a:solidFill>
                  <a:srgbClr val="000000"/>
                </a:solidFill>
              </a:rPr>
              <a:t>microturbulence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energetic </a:t>
            </a:r>
            <a:r>
              <a:rPr lang="en-US" sz="1800" dirty="0">
                <a:solidFill>
                  <a:srgbClr val="000000"/>
                </a:solidFill>
              </a:rPr>
              <a:t>particles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pPr algn="ctr"/>
            <a:r>
              <a:rPr lang="en-US" sz="2800" dirty="0" smtClean="0"/>
              <a:t>Particles and energy are ‘confined’ by magnetic fields</a:t>
            </a:r>
            <a:endParaRPr lang="en-US" sz="2800" dirty="0"/>
          </a:p>
        </p:txBody>
      </p:sp>
      <p:sp>
        <p:nvSpPr>
          <p:cNvPr id="32" name="Freeform 31"/>
          <p:cNvSpPr/>
          <p:nvPr/>
        </p:nvSpPr>
        <p:spPr>
          <a:xfrm>
            <a:off x="3748637" y="2264325"/>
            <a:ext cx="1361751" cy="2906905"/>
          </a:xfrm>
          <a:custGeom>
            <a:avLst/>
            <a:gdLst>
              <a:gd name="connsiteX0" fmla="*/ 155975 w 1091821"/>
              <a:gd name="connsiteY0" fmla="*/ 2160994 h 2160994"/>
              <a:gd name="connsiteX1" fmla="*/ 77988 w 1091821"/>
              <a:gd name="connsiteY1" fmla="*/ 1849098 h 2160994"/>
              <a:gd name="connsiteX2" fmla="*/ 0 w 1091821"/>
              <a:gd name="connsiteY2" fmla="*/ 1392393 h 2160994"/>
              <a:gd name="connsiteX3" fmla="*/ 0 w 1091821"/>
              <a:gd name="connsiteY3" fmla="*/ 1047079 h 2160994"/>
              <a:gd name="connsiteX4" fmla="*/ 11141 w 1091821"/>
              <a:gd name="connsiteY4" fmla="*/ 545818 h 2160994"/>
              <a:gd name="connsiteX5" fmla="*/ 77988 w 1091821"/>
              <a:gd name="connsiteY5" fmla="*/ 178226 h 2160994"/>
              <a:gd name="connsiteX6" fmla="*/ 233962 w 1091821"/>
              <a:gd name="connsiteY6" fmla="*/ 0 h 2160994"/>
              <a:gd name="connsiteX7" fmla="*/ 423359 w 1091821"/>
              <a:gd name="connsiteY7" fmla="*/ 11139 h 2160994"/>
              <a:gd name="connsiteX8" fmla="*/ 735308 w 1091821"/>
              <a:gd name="connsiteY8" fmla="*/ 233922 h 2160994"/>
              <a:gd name="connsiteX9" fmla="*/ 1024975 w 1091821"/>
              <a:gd name="connsiteY9" fmla="*/ 634931 h 2160994"/>
              <a:gd name="connsiteX10" fmla="*/ 1091821 w 1091821"/>
              <a:gd name="connsiteY10" fmla="*/ 991384 h 2160994"/>
              <a:gd name="connsiteX11" fmla="*/ 1036116 w 1091821"/>
              <a:gd name="connsiteY11" fmla="*/ 1425810 h 2160994"/>
              <a:gd name="connsiteX12" fmla="*/ 846719 w 1091821"/>
              <a:gd name="connsiteY12" fmla="*/ 1726567 h 2160994"/>
              <a:gd name="connsiteX13" fmla="*/ 568193 w 1091821"/>
              <a:gd name="connsiteY13" fmla="*/ 2027324 h 2160994"/>
              <a:gd name="connsiteX14" fmla="*/ 311949 w 1091821"/>
              <a:gd name="connsiteY14" fmla="*/ 2138715 h 2160994"/>
              <a:gd name="connsiteX15" fmla="*/ 155975 w 1091821"/>
              <a:gd name="connsiteY15" fmla="*/ 2160994 h 216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1821" h="2160994">
                <a:moveTo>
                  <a:pt x="155975" y="2160994"/>
                </a:moveTo>
                <a:lnTo>
                  <a:pt x="77988" y="1849098"/>
                </a:lnTo>
                <a:lnTo>
                  <a:pt x="0" y="1392393"/>
                </a:lnTo>
                <a:lnTo>
                  <a:pt x="0" y="1047079"/>
                </a:lnTo>
                <a:lnTo>
                  <a:pt x="11141" y="545818"/>
                </a:lnTo>
                <a:lnTo>
                  <a:pt x="77988" y="178226"/>
                </a:lnTo>
                <a:lnTo>
                  <a:pt x="233962" y="0"/>
                </a:lnTo>
                <a:lnTo>
                  <a:pt x="423359" y="11139"/>
                </a:lnTo>
                <a:lnTo>
                  <a:pt x="735308" y="233922"/>
                </a:lnTo>
                <a:lnTo>
                  <a:pt x="1024975" y="634931"/>
                </a:lnTo>
                <a:lnTo>
                  <a:pt x="1091821" y="991384"/>
                </a:lnTo>
                <a:lnTo>
                  <a:pt x="1036116" y="1425810"/>
                </a:lnTo>
                <a:lnTo>
                  <a:pt x="846719" y="1726567"/>
                </a:lnTo>
                <a:lnTo>
                  <a:pt x="568193" y="2027324"/>
                </a:lnTo>
                <a:lnTo>
                  <a:pt x="311949" y="2138715"/>
                </a:lnTo>
                <a:lnTo>
                  <a:pt x="155975" y="2160994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Arrow 32"/>
          <p:cNvSpPr/>
          <p:nvPr/>
        </p:nvSpPr>
        <p:spPr>
          <a:xfrm rot="10800000">
            <a:off x="3200696" y="3050979"/>
            <a:ext cx="1029369" cy="475232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9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200696" y="1471501"/>
            <a:ext cx="2667663" cy="500177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097026" y="3543422"/>
            <a:ext cx="2674923" cy="868578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66129" y="3050979"/>
            <a:ext cx="198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External heating</a:t>
            </a:r>
            <a:endParaRPr lang="en-US" sz="1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136012" y="3559438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Radiofrequency waves</a:t>
            </a:r>
          </a:p>
          <a:p>
            <a:r>
              <a:rPr lang="en-US" sz="1800" dirty="0" smtClean="0"/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5" y="4993401"/>
            <a:ext cx="100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F</a:t>
            </a:r>
            <a:r>
              <a:rPr lang="en-US" sz="1800" b="1" dirty="0" smtClean="0"/>
              <a:t>ueling</a:t>
            </a:r>
            <a:endParaRPr lang="en-US" sz="1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46690" y="5555898"/>
            <a:ext cx="151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Gas injection</a:t>
            </a:r>
          </a:p>
          <a:p>
            <a:r>
              <a:rPr lang="en-US" sz="1800" dirty="0"/>
              <a:t>P</a:t>
            </a:r>
            <a:r>
              <a:rPr lang="en-US" sz="1800" dirty="0" smtClean="0"/>
              <a:t>ellets</a:t>
            </a:r>
            <a:endParaRPr lang="en-US" sz="1800" dirty="0"/>
          </a:p>
        </p:txBody>
      </p:sp>
      <p:sp>
        <p:nvSpPr>
          <p:cNvPr id="23" name="Rounded Rectangle 22"/>
          <p:cNvSpPr/>
          <p:nvPr/>
        </p:nvSpPr>
        <p:spPr>
          <a:xfrm>
            <a:off x="6646690" y="5470992"/>
            <a:ext cx="1611942" cy="90761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868359" y="1530910"/>
            <a:ext cx="3091923" cy="1217915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943869" y="1636778"/>
            <a:ext cx="3091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plasma is surrounded</a:t>
            </a:r>
          </a:p>
          <a:p>
            <a:r>
              <a:rPr lang="en-US" sz="1800" dirty="0" smtClean="0"/>
              <a:t>by solid structures:</a:t>
            </a:r>
          </a:p>
          <a:p>
            <a:r>
              <a:rPr lang="en-US" sz="1800" dirty="0" smtClean="0"/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2599793"/>
            <a:ext cx="3035584" cy="12192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820" y="1562095"/>
            <a:ext cx="3032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Confined plasma</a:t>
            </a:r>
          </a:p>
          <a:p>
            <a:r>
              <a:rPr lang="en-US" sz="1800" dirty="0" smtClean="0"/>
              <a:t>(closed magnetic field lines)</a:t>
            </a:r>
          </a:p>
          <a:p>
            <a:endParaRPr lang="en-US" sz="1800" dirty="0"/>
          </a:p>
        </p:txBody>
      </p:sp>
      <p:sp>
        <p:nvSpPr>
          <p:cNvPr id="25" name="Rounded Rectangle 24"/>
          <p:cNvSpPr/>
          <p:nvPr/>
        </p:nvSpPr>
        <p:spPr>
          <a:xfrm>
            <a:off x="167819" y="5030163"/>
            <a:ext cx="2539453" cy="12192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0" y="4185975"/>
            <a:ext cx="3596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Scrape-Off Layer plasma (SOL)</a:t>
            </a:r>
          </a:p>
          <a:p>
            <a:r>
              <a:rPr lang="en-US" sz="1800" dirty="0" smtClean="0"/>
              <a:t>(open field lines)</a:t>
            </a:r>
            <a:endParaRPr lang="en-US" sz="1800" dirty="0"/>
          </a:p>
        </p:txBody>
      </p:sp>
      <p:sp>
        <p:nvSpPr>
          <p:cNvPr id="30" name="Rounded Rectangle 29"/>
          <p:cNvSpPr/>
          <p:nvPr/>
        </p:nvSpPr>
        <p:spPr>
          <a:xfrm>
            <a:off x="167818" y="5030163"/>
            <a:ext cx="2662004" cy="1219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</a:rPr>
              <a:t>M</a:t>
            </a:r>
            <a:r>
              <a:rPr lang="en-US" sz="1800" dirty="0" err="1" smtClean="0">
                <a:solidFill>
                  <a:srgbClr val="000000"/>
                </a:solidFill>
              </a:rPr>
              <a:t>icroturbulence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ionization, recombination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radiation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7819" y="2560108"/>
            <a:ext cx="3035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MHD equilibrium/instabilities, </a:t>
            </a:r>
          </a:p>
          <a:p>
            <a:pPr algn="ctr"/>
            <a:r>
              <a:rPr lang="en-US" sz="1800" dirty="0" err="1" smtClean="0">
                <a:solidFill>
                  <a:srgbClr val="000000"/>
                </a:solidFill>
              </a:rPr>
              <a:t>microturbulence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energetic </a:t>
            </a:r>
            <a:r>
              <a:rPr lang="en-US" sz="1800" dirty="0">
                <a:solidFill>
                  <a:srgbClr val="000000"/>
                </a:solidFill>
              </a:rPr>
              <a:t>particles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pPr algn="ctr"/>
            <a:r>
              <a:rPr lang="en-US" sz="2800" dirty="0"/>
              <a:t>and they can also ‘flow’ along open magnetic field lines</a:t>
            </a:r>
          </a:p>
        </p:txBody>
      </p:sp>
      <p:sp>
        <p:nvSpPr>
          <p:cNvPr id="32" name="Freeform 31"/>
          <p:cNvSpPr/>
          <p:nvPr/>
        </p:nvSpPr>
        <p:spPr>
          <a:xfrm>
            <a:off x="3748637" y="2264325"/>
            <a:ext cx="1361751" cy="2906905"/>
          </a:xfrm>
          <a:custGeom>
            <a:avLst/>
            <a:gdLst>
              <a:gd name="connsiteX0" fmla="*/ 155975 w 1091821"/>
              <a:gd name="connsiteY0" fmla="*/ 2160994 h 2160994"/>
              <a:gd name="connsiteX1" fmla="*/ 77988 w 1091821"/>
              <a:gd name="connsiteY1" fmla="*/ 1849098 h 2160994"/>
              <a:gd name="connsiteX2" fmla="*/ 0 w 1091821"/>
              <a:gd name="connsiteY2" fmla="*/ 1392393 h 2160994"/>
              <a:gd name="connsiteX3" fmla="*/ 0 w 1091821"/>
              <a:gd name="connsiteY3" fmla="*/ 1047079 h 2160994"/>
              <a:gd name="connsiteX4" fmla="*/ 11141 w 1091821"/>
              <a:gd name="connsiteY4" fmla="*/ 545818 h 2160994"/>
              <a:gd name="connsiteX5" fmla="*/ 77988 w 1091821"/>
              <a:gd name="connsiteY5" fmla="*/ 178226 h 2160994"/>
              <a:gd name="connsiteX6" fmla="*/ 233962 w 1091821"/>
              <a:gd name="connsiteY6" fmla="*/ 0 h 2160994"/>
              <a:gd name="connsiteX7" fmla="*/ 423359 w 1091821"/>
              <a:gd name="connsiteY7" fmla="*/ 11139 h 2160994"/>
              <a:gd name="connsiteX8" fmla="*/ 735308 w 1091821"/>
              <a:gd name="connsiteY8" fmla="*/ 233922 h 2160994"/>
              <a:gd name="connsiteX9" fmla="*/ 1024975 w 1091821"/>
              <a:gd name="connsiteY9" fmla="*/ 634931 h 2160994"/>
              <a:gd name="connsiteX10" fmla="*/ 1091821 w 1091821"/>
              <a:gd name="connsiteY10" fmla="*/ 991384 h 2160994"/>
              <a:gd name="connsiteX11" fmla="*/ 1036116 w 1091821"/>
              <a:gd name="connsiteY11" fmla="*/ 1425810 h 2160994"/>
              <a:gd name="connsiteX12" fmla="*/ 846719 w 1091821"/>
              <a:gd name="connsiteY12" fmla="*/ 1726567 h 2160994"/>
              <a:gd name="connsiteX13" fmla="*/ 568193 w 1091821"/>
              <a:gd name="connsiteY13" fmla="*/ 2027324 h 2160994"/>
              <a:gd name="connsiteX14" fmla="*/ 311949 w 1091821"/>
              <a:gd name="connsiteY14" fmla="*/ 2138715 h 2160994"/>
              <a:gd name="connsiteX15" fmla="*/ 155975 w 1091821"/>
              <a:gd name="connsiteY15" fmla="*/ 2160994 h 216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1821" h="2160994">
                <a:moveTo>
                  <a:pt x="155975" y="2160994"/>
                </a:moveTo>
                <a:lnTo>
                  <a:pt x="77988" y="1849098"/>
                </a:lnTo>
                <a:lnTo>
                  <a:pt x="0" y="1392393"/>
                </a:lnTo>
                <a:lnTo>
                  <a:pt x="0" y="1047079"/>
                </a:lnTo>
                <a:lnTo>
                  <a:pt x="11141" y="545818"/>
                </a:lnTo>
                <a:lnTo>
                  <a:pt x="77988" y="178226"/>
                </a:lnTo>
                <a:lnTo>
                  <a:pt x="233962" y="0"/>
                </a:lnTo>
                <a:lnTo>
                  <a:pt x="423359" y="11139"/>
                </a:lnTo>
                <a:lnTo>
                  <a:pt x="735308" y="233922"/>
                </a:lnTo>
                <a:lnTo>
                  <a:pt x="1024975" y="634931"/>
                </a:lnTo>
                <a:lnTo>
                  <a:pt x="1091821" y="991384"/>
                </a:lnTo>
                <a:lnTo>
                  <a:pt x="1036116" y="1425810"/>
                </a:lnTo>
                <a:lnTo>
                  <a:pt x="846719" y="1726567"/>
                </a:lnTo>
                <a:lnTo>
                  <a:pt x="568193" y="2027324"/>
                </a:lnTo>
                <a:lnTo>
                  <a:pt x="311949" y="2138715"/>
                </a:lnTo>
                <a:lnTo>
                  <a:pt x="155975" y="2160994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 rot="9290199">
            <a:off x="2856756" y="5262643"/>
            <a:ext cx="1029369" cy="475232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59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200696" y="1471501"/>
            <a:ext cx="2667663" cy="500177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097026" y="3543422"/>
            <a:ext cx="2674923" cy="868578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66129" y="3050979"/>
            <a:ext cx="198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External heating</a:t>
            </a:r>
            <a:endParaRPr lang="en-US" sz="1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136012" y="3559438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Radiofrequency waves</a:t>
            </a:r>
          </a:p>
          <a:p>
            <a:r>
              <a:rPr lang="en-US" sz="1800" dirty="0" smtClean="0"/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5" y="4993401"/>
            <a:ext cx="100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F</a:t>
            </a:r>
            <a:r>
              <a:rPr lang="en-US" sz="1800" b="1" dirty="0" smtClean="0"/>
              <a:t>ueling</a:t>
            </a:r>
            <a:endParaRPr lang="en-US" sz="1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46690" y="5555898"/>
            <a:ext cx="151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Gas injection</a:t>
            </a:r>
          </a:p>
          <a:p>
            <a:r>
              <a:rPr lang="en-US" sz="1800" dirty="0"/>
              <a:t>P</a:t>
            </a:r>
            <a:r>
              <a:rPr lang="en-US" sz="1800" dirty="0" smtClean="0"/>
              <a:t>ellets</a:t>
            </a:r>
            <a:endParaRPr lang="en-US" sz="1800" dirty="0"/>
          </a:p>
        </p:txBody>
      </p:sp>
      <p:sp>
        <p:nvSpPr>
          <p:cNvPr id="23" name="Rounded Rectangle 22"/>
          <p:cNvSpPr/>
          <p:nvPr/>
        </p:nvSpPr>
        <p:spPr>
          <a:xfrm>
            <a:off x="6646690" y="5470992"/>
            <a:ext cx="1611942" cy="90761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868359" y="1530910"/>
            <a:ext cx="3091923" cy="1217915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943869" y="1636778"/>
            <a:ext cx="3091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plasma is surrounded</a:t>
            </a:r>
          </a:p>
          <a:p>
            <a:r>
              <a:rPr lang="en-US" sz="1800" dirty="0" smtClean="0"/>
              <a:t>by solid structures:</a:t>
            </a:r>
          </a:p>
          <a:p>
            <a:r>
              <a:rPr lang="en-US" sz="1800" dirty="0" smtClean="0"/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2599793"/>
            <a:ext cx="3035584" cy="12192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820" y="1562095"/>
            <a:ext cx="3032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Confined plasma</a:t>
            </a:r>
          </a:p>
          <a:p>
            <a:r>
              <a:rPr lang="en-US" sz="1800" dirty="0" smtClean="0"/>
              <a:t>(closed magnetic field lines)</a:t>
            </a:r>
          </a:p>
          <a:p>
            <a:endParaRPr lang="en-US" sz="1800" dirty="0"/>
          </a:p>
        </p:txBody>
      </p:sp>
      <p:sp>
        <p:nvSpPr>
          <p:cNvPr id="25" name="Rounded Rectangle 24"/>
          <p:cNvSpPr/>
          <p:nvPr/>
        </p:nvSpPr>
        <p:spPr>
          <a:xfrm>
            <a:off x="167819" y="5030163"/>
            <a:ext cx="2539453" cy="12192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0" y="4185975"/>
            <a:ext cx="3596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Scrape-Off Layer plasma (SOL)</a:t>
            </a:r>
          </a:p>
          <a:p>
            <a:r>
              <a:rPr lang="en-US" sz="1800" dirty="0" smtClean="0"/>
              <a:t>(open field lines)</a:t>
            </a:r>
            <a:endParaRPr lang="en-US" sz="1800" dirty="0"/>
          </a:p>
        </p:txBody>
      </p:sp>
      <p:sp>
        <p:nvSpPr>
          <p:cNvPr id="30" name="Rounded Rectangle 29"/>
          <p:cNvSpPr/>
          <p:nvPr/>
        </p:nvSpPr>
        <p:spPr>
          <a:xfrm>
            <a:off x="167818" y="5030163"/>
            <a:ext cx="2662004" cy="1219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</a:rPr>
              <a:t>M</a:t>
            </a:r>
            <a:r>
              <a:rPr lang="en-US" sz="1800" dirty="0" err="1" smtClean="0">
                <a:solidFill>
                  <a:srgbClr val="000000"/>
                </a:solidFill>
              </a:rPr>
              <a:t>icroturbulence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ionization, recombination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radiation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7819" y="2560108"/>
            <a:ext cx="3035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MHD equilibrium/instabilities, </a:t>
            </a:r>
          </a:p>
          <a:p>
            <a:pPr algn="ctr"/>
            <a:r>
              <a:rPr lang="en-US" sz="1800" dirty="0" err="1" smtClean="0">
                <a:solidFill>
                  <a:srgbClr val="000000"/>
                </a:solidFill>
              </a:rPr>
              <a:t>microturbulence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energetic </a:t>
            </a:r>
            <a:r>
              <a:rPr lang="en-US" sz="1800" dirty="0">
                <a:solidFill>
                  <a:srgbClr val="000000"/>
                </a:solidFill>
              </a:rPr>
              <a:t>particles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pPr algn="ctr"/>
            <a:r>
              <a:rPr lang="en-US" sz="2800" dirty="0"/>
              <a:t>Plasmas in a </a:t>
            </a:r>
            <a:r>
              <a:rPr lang="en-US" sz="2800" dirty="0" err="1"/>
              <a:t>tokamak</a:t>
            </a:r>
            <a:r>
              <a:rPr lang="en-US" sz="2800" dirty="0"/>
              <a:t> are in contact with the ‘wall’</a:t>
            </a:r>
          </a:p>
        </p:txBody>
      </p:sp>
      <p:sp>
        <p:nvSpPr>
          <p:cNvPr id="28" name="Left Arrow 27"/>
          <p:cNvSpPr/>
          <p:nvPr/>
        </p:nvSpPr>
        <p:spPr>
          <a:xfrm rot="19542012">
            <a:off x="4904667" y="2310837"/>
            <a:ext cx="1049853" cy="286175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2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200696" y="1471501"/>
            <a:ext cx="2667663" cy="500177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097026" y="3543422"/>
            <a:ext cx="2674923" cy="868578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66129" y="3050979"/>
            <a:ext cx="198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External heating</a:t>
            </a:r>
            <a:endParaRPr lang="en-US" sz="1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136012" y="3559438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Radiofrequency waves</a:t>
            </a:r>
          </a:p>
          <a:p>
            <a:r>
              <a:rPr lang="en-US" sz="1800" dirty="0" smtClean="0"/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5" y="4993401"/>
            <a:ext cx="100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F</a:t>
            </a:r>
            <a:r>
              <a:rPr lang="en-US" sz="1800" b="1" dirty="0" smtClean="0"/>
              <a:t>ueling</a:t>
            </a:r>
            <a:endParaRPr lang="en-US" sz="1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46690" y="5555898"/>
            <a:ext cx="151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Gas injection</a:t>
            </a:r>
          </a:p>
          <a:p>
            <a:r>
              <a:rPr lang="en-US" sz="1800" dirty="0"/>
              <a:t>P</a:t>
            </a:r>
            <a:r>
              <a:rPr lang="en-US" sz="1800" dirty="0" smtClean="0"/>
              <a:t>ellets</a:t>
            </a:r>
            <a:endParaRPr lang="en-US" sz="1800" dirty="0"/>
          </a:p>
        </p:txBody>
      </p:sp>
      <p:sp>
        <p:nvSpPr>
          <p:cNvPr id="23" name="Rounded Rectangle 22"/>
          <p:cNvSpPr/>
          <p:nvPr/>
        </p:nvSpPr>
        <p:spPr>
          <a:xfrm>
            <a:off x="6646690" y="5470992"/>
            <a:ext cx="1611942" cy="90761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868359" y="1530910"/>
            <a:ext cx="3091923" cy="1217915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943869" y="1636778"/>
            <a:ext cx="3091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plasma is surrounded</a:t>
            </a:r>
          </a:p>
          <a:p>
            <a:r>
              <a:rPr lang="en-US" sz="1800" dirty="0" smtClean="0"/>
              <a:t>by solid structures:</a:t>
            </a:r>
          </a:p>
          <a:p>
            <a:r>
              <a:rPr lang="en-US" sz="1800" dirty="0" smtClean="0"/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2599793"/>
            <a:ext cx="3035584" cy="12192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820" y="1562095"/>
            <a:ext cx="3032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Confined plasma</a:t>
            </a:r>
          </a:p>
          <a:p>
            <a:r>
              <a:rPr lang="en-US" sz="1800" dirty="0" smtClean="0"/>
              <a:t>(closed magnetic field lines)</a:t>
            </a:r>
          </a:p>
          <a:p>
            <a:endParaRPr lang="en-US" sz="1800" dirty="0"/>
          </a:p>
        </p:txBody>
      </p:sp>
      <p:sp>
        <p:nvSpPr>
          <p:cNvPr id="25" name="Rounded Rectangle 24"/>
          <p:cNvSpPr/>
          <p:nvPr/>
        </p:nvSpPr>
        <p:spPr>
          <a:xfrm>
            <a:off x="167819" y="5030163"/>
            <a:ext cx="2539453" cy="12192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0" y="4185975"/>
            <a:ext cx="3596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Scrape-Off Layer plasma (SOL)</a:t>
            </a:r>
          </a:p>
          <a:p>
            <a:r>
              <a:rPr lang="en-US" sz="1800" dirty="0" smtClean="0"/>
              <a:t>(open field lines)</a:t>
            </a:r>
            <a:endParaRPr lang="en-US" sz="1800" dirty="0"/>
          </a:p>
        </p:txBody>
      </p:sp>
      <p:sp>
        <p:nvSpPr>
          <p:cNvPr id="30" name="Rounded Rectangle 29"/>
          <p:cNvSpPr/>
          <p:nvPr/>
        </p:nvSpPr>
        <p:spPr>
          <a:xfrm>
            <a:off x="167818" y="5030163"/>
            <a:ext cx="2662004" cy="1219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</a:rPr>
              <a:t>M</a:t>
            </a:r>
            <a:r>
              <a:rPr lang="en-US" sz="1800" dirty="0" err="1" smtClean="0">
                <a:solidFill>
                  <a:srgbClr val="000000"/>
                </a:solidFill>
              </a:rPr>
              <a:t>icroturbulence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ionization, recombination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radiation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7819" y="2560108"/>
            <a:ext cx="3035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MHD equilibrium/instabilities, </a:t>
            </a:r>
          </a:p>
          <a:p>
            <a:pPr algn="ctr"/>
            <a:r>
              <a:rPr lang="en-US" sz="1800" dirty="0" err="1" smtClean="0">
                <a:solidFill>
                  <a:srgbClr val="000000"/>
                </a:solidFill>
              </a:rPr>
              <a:t>microturbulence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energetic </a:t>
            </a:r>
            <a:r>
              <a:rPr lang="en-US" sz="1800" dirty="0">
                <a:solidFill>
                  <a:srgbClr val="000000"/>
                </a:solidFill>
              </a:rPr>
              <a:t>particles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pPr algn="ctr"/>
            <a:r>
              <a:rPr lang="en-US" sz="2800" dirty="0"/>
              <a:t>Plasmas in a </a:t>
            </a:r>
            <a:r>
              <a:rPr lang="en-US" sz="2800" dirty="0" err="1"/>
              <a:t>tokamak</a:t>
            </a:r>
            <a:r>
              <a:rPr lang="en-US" sz="2800" dirty="0"/>
              <a:t> need to be ‘heated’</a:t>
            </a:r>
          </a:p>
        </p:txBody>
      </p:sp>
      <p:sp>
        <p:nvSpPr>
          <p:cNvPr id="24" name="Left Arrow 23"/>
          <p:cNvSpPr/>
          <p:nvPr/>
        </p:nvSpPr>
        <p:spPr>
          <a:xfrm rot="671423">
            <a:off x="4560882" y="3673467"/>
            <a:ext cx="1368225" cy="286175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37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PPL_slideshow_template_PPPL-DOE-Princeton">
  <a:themeElements>
    <a:clrScheme name="Kilter">
      <a:dk1>
        <a:srgbClr val="000000"/>
      </a:dk1>
      <a:lt1>
        <a:srgbClr val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5644</TotalTime>
  <Words>1736</Words>
  <Application>Microsoft Macintosh PowerPoint</Application>
  <PresentationFormat>On-screen Show (4:3)</PresentationFormat>
  <Paragraphs>485</Paragraphs>
  <Slides>33</Slides>
  <Notes>20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PPPL_slideshow_template_PPPL-DOE-Princeton</vt:lpstr>
      <vt:lpstr>Modeling a tokamak from A to Z</vt:lpstr>
      <vt:lpstr>There is a lot going on into a plasma</vt:lpstr>
      <vt:lpstr>There is a lot going on into a plasma (including rubbish)</vt:lpstr>
      <vt:lpstr>Fusion plasma physics encompasses a wide range of spatial and temporal scales</vt:lpstr>
      <vt:lpstr>In a tokamak these scales are all coupled</vt:lpstr>
      <vt:lpstr>Particles and energy are ‘confined’ by magnetic fields</vt:lpstr>
      <vt:lpstr>and they can also ‘flow’ along open magnetic field lines</vt:lpstr>
      <vt:lpstr>Plasmas in a tokamak are in contact with the ‘wall’</vt:lpstr>
      <vt:lpstr>Plasmas in a tokamak need to be ‘heated’</vt:lpstr>
      <vt:lpstr>Plasmas need frequent pit stops for ‘re-fueling’</vt:lpstr>
      <vt:lpstr>Modeling a tokamak is like playing with LEGO®  … all you need is a lot of bricks, the good ones</vt:lpstr>
      <vt:lpstr>A tokamak simulator needs to connect fast (transport)                    and slow (current diffusion) time scales</vt:lpstr>
      <vt:lpstr>A tokamak is a transformer, but the secondary circuit is a conducting fluid … sooo complicated</vt:lpstr>
      <vt:lpstr>A plasma in equilibrium can be described by ideal MHD </vt:lpstr>
      <vt:lpstr>The first step is to get all coil currents and plasma shape right</vt:lpstr>
      <vt:lpstr>The second step is a good model for core transport</vt:lpstr>
      <vt:lpstr>Separation of scales enables representing (almost) any transport problem as a diffusion/convection-like problem</vt:lpstr>
      <vt:lpstr>Understanding and modeling tokamak turbulent transport requires theory-based prediction of flux-gradient relationships</vt:lpstr>
      <vt:lpstr>The third step is realistic models for heating, current and momentum</vt:lpstr>
      <vt:lpstr>External sources do more than providing heating and current: they can provide momentum and control of MHD instabilities</vt:lpstr>
      <vt:lpstr>Perturbation of equilibrium enables description of waves propagation by representing the plasma with a dielectric tensor</vt:lpstr>
      <vt:lpstr>Ray-tracing equations are accurate (and fast) approximations of high frequency wave propagation</vt:lpstr>
      <vt:lpstr>Let’s put everything together …</vt:lpstr>
      <vt:lpstr>TRANSP is a 1.5D equilibrium and transport solver for tokamak plasma simulations developed at PPPL</vt:lpstr>
      <vt:lpstr>We have learnt from modeling of ITER that the ramp-up phase is critical for sustainment of qmin    as much as a correct choice of H&amp;CD mix</vt:lpstr>
      <vt:lpstr>Time-dependent modeling of current ramp-up has highlighted the role of RF to heat the plasma</vt:lpstr>
      <vt:lpstr>Time-dependent application: assessment of O-X-B startup in NSTX-U</vt:lpstr>
      <vt:lpstr>Used integrated modeling to design experiments BEFORE going to the control room</vt:lpstr>
      <vt:lpstr>What is missing? </vt:lpstr>
      <vt:lpstr>What happens close to the plasma wall is very important</vt:lpstr>
      <vt:lpstr>Edge transport and fuelling are critical ingredients to model the plasma evolution in burning plasma conditions</vt:lpstr>
      <vt:lpstr>Hybrid approach to modeling of RF wave propagation is a promising avenue towards implementation in tokamak simulator</vt:lpstr>
      <vt:lpstr>Integrated Tokamak Modeling offers plenty of opportunities to understand and model experiments (we have collaborations all over the world)    … and it is a lot of FUN !    JOIN OUR TEAM     fpoli@pppl.gov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Francesca Poli</cp:lastModifiedBy>
  <cp:revision>444</cp:revision>
  <dcterms:modified xsi:type="dcterms:W3CDTF">2019-06-26T15:32:35Z</dcterms:modified>
</cp:coreProperties>
</file>