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52"/>
  </p:notesMasterIdLst>
  <p:handoutMasterIdLst>
    <p:handoutMasterId r:id="rId53"/>
  </p:handoutMasterIdLst>
  <p:sldIdLst>
    <p:sldId id="1373" r:id="rId2"/>
    <p:sldId id="1552" r:id="rId3"/>
    <p:sldId id="1554" r:id="rId4"/>
    <p:sldId id="1559" r:id="rId5"/>
    <p:sldId id="1557" r:id="rId6"/>
    <p:sldId id="1614" r:id="rId7"/>
    <p:sldId id="1620" r:id="rId8"/>
    <p:sldId id="1558" r:id="rId9"/>
    <p:sldId id="1560" r:id="rId10"/>
    <p:sldId id="1603" r:id="rId11"/>
    <p:sldId id="1551" r:id="rId12"/>
    <p:sldId id="1580" r:id="rId13"/>
    <p:sldId id="1595" r:id="rId14"/>
    <p:sldId id="1589" r:id="rId15"/>
    <p:sldId id="1596" r:id="rId16"/>
    <p:sldId id="1593" r:id="rId17"/>
    <p:sldId id="1600" r:id="rId18"/>
    <p:sldId id="1586" r:id="rId19"/>
    <p:sldId id="1587" r:id="rId20"/>
    <p:sldId id="1590" r:id="rId21"/>
    <p:sldId id="1591" r:id="rId22"/>
    <p:sldId id="1543" r:id="rId23"/>
    <p:sldId id="1601" r:id="rId24"/>
    <p:sldId id="1452" r:id="rId25"/>
    <p:sldId id="1321" r:id="rId26"/>
    <p:sldId id="1602" r:id="rId27"/>
    <p:sldId id="1598" r:id="rId28"/>
    <p:sldId id="1460" r:id="rId29"/>
    <p:sldId id="1604" r:id="rId30"/>
    <p:sldId id="1563" r:id="rId31"/>
    <p:sldId id="1564" r:id="rId32"/>
    <p:sldId id="1616" r:id="rId33"/>
    <p:sldId id="1618" r:id="rId34"/>
    <p:sldId id="1617" r:id="rId35"/>
    <p:sldId id="1571" r:id="rId36"/>
    <p:sldId id="1572" r:id="rId37"/>
    <p:sldId id="1573" r:id="rId38"/>
    <p:sldId id="1575" r:id="rId39"/>
    <p:sldId id="1576" r:id="rId40"/>
    <p:sldId id="1585" r:id="rId41"/>
    <p:sldId id="1608" r:id="rId42"/>
    <p:sldId id="1609" r:id="rId43"/>
    <p:sldId id="1610" r:id="rId44"/>
    <p:sldId id="1612" r:id="rId45"/>
    <p:sldId id="1615" r:id="rId46"/>
    <p:sldId id="1605" r:id="rId47"/>
    <p:sldId id="1619" r:id="rId48"/>
    <p:sldId id="1606" r:id="rId49"/>
    <p:sldId id="1588" r:id="rId50"/>
    <p:sldId id="1577" r:id="rId51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1200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1pPr>
    <a:lvl2pPr marL="455613" indent="1588" algn="l" rtl="0" fontAlgn="base">
      <a:spcBef>
        <a:spcPct val="20000"/>
      </a:spcBef>
      <a:spcAft>
        <a:spcPct val="0"/>
      </a:spcAft>
      <a:buChar char="•"/>
      <a:defRPr sz="1200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2pPr>
    <a:lvl3pPr marL="911225" indent="3175" algn="l" rtl="0" fontAlgn="base">
      <a:spcBef>
        <a:spcPct val="20000"/>
      </a:spcBef>
      <a:spcAft>
        <a:spcPct val="0"/>
      </a:spcAft>
      <a:buChar char="•"/>
      <a:defRPr sz="1200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3pPr>
    <a:lvl4pPr marL="1366838" indent="4763" algn="l" rtl="0" fontAlgn="base">
      <a:spcBef>
        <a:spcPct val="20000"/>
      </a:spcBef>
      <a:spcAft>
        <a:spcPct val="0"/>
      </a:spcAft>
      <a:buChar char="•"/>
      <a:defRPr sz="1200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4pPr>
    <a:lvl5pPr marL="1822450" indent="6350" algn="l" rtl="0" fontAlgn="base">
      <a:spcBef>
        <a:spcPct val="20000"/>
      </a:spcBef>
      <a:spcAft>
        <a:spcPct val="0"/>
      </a:spcAft>
      <a:buChar char="•"/>
      <a:defRPr sz="1200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38">
          <p15:clr>
            <a:srgbClr val="A4A3A4"/>
          </p15:clr>
        </p15:guide>
        <p15:guide id="2" pos="22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DD00"/>
    <a:srgbClr val="02CC3A"/>
    <a:srgbClr val="05FF4A"/>
    <a:srgbClr val="FF8A87"/>
    <a:srgbClr val="CC0000"/>
    <a:srgbClr val="00CC66"/>
    <a:srgbClr val="FF00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6"/>
    <p:restoredTop sz="50000" autoAdjust="0"/>
  </p:normalViewPr>
  <p:slideViewPr>
    <p:cSldViewPr snapToGrid="0">
      <p:cViewPr varScale="1">
        <p:scale>
          <a:sx n="121" d="100"/>
          <a:sy n="121" d="100"/>
        </p:scale>
        <p:origin x="168" y="344"/>
      </p:cViewPr>
      <p:guideLst>
        <p:guide orient="horz" pos="2038"/>
        <p:guide pos="22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3" d="100"/>
          <a:sy n="103" d="100"/>
        </p:scale>
        <p:origin x="-3872" y="-9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15" tIns="46158" rIns="92315" bIns="46158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15" tIns="46158" rIns="92315" bIns="46158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15" tIns="46158" rIns="92315" bIns="46158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15" tIns="46158" rIns="92315" bIns="46158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65D08E0-326E-AF4F-8D4B-50373B683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73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3" tIns="45687" rIns="91373" bIns="4568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3" tIns="45687" rIns="91373" bIns="4568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6650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3" tIns="45687" rIns="91373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3" tIns="45687" rIns="91373" bIns="4568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3" tIns="45687" rIns="91373" bIns="4568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529447E-FEC1-0F4B-A310-F660ED38B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11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668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24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79547" algn="l" defTabSz="911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460" algn="l" defTabSz="911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1365" algn="l" defTabSz="911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7277" algn="l" defTabSz="9118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F087488-672C-6E45-9CE1-C8093811DBFB}" type="slidenum">
              <a:rPr lang="en-US" i="0">
                <a:solidFill>
                  <a:srgbClr val="000000"/>
                </a:solidFill>
                <a:latin typeface="Times New Roman" charset="0"/>
                <a:cs typeface="Arial" charset="0"/>
              </a:rPr>
              <a:pPr eaLnBrk="1" hangingPunct="1"/>
              <a:t>1</a:t>
            </a:fld>
            <a:endParaRPr lang="en-US" i="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343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0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67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5"/>
          <p:cNvSpPr txBox="1">
            <a:spLocks noGrp="1" noChangeArrowheads="1"/>
          </p:cNvSpPr>
          <p:nvPr/>
        </p:nvSpPr>
        <p:spPr bwMode="auto">
          <a:xfrm>
            <a:off x="3924300" y="8774113"/>
            <a:ext cx="30099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143" tIns="0" rIns="20143" bIns="0" anchor="b"/>
          <a:lstStyle>
            <a:lvl1pPr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19C3AC9E-7C12-2D45-A829-A79C9573EAA5}" type="slidenum">
              <a:rPr lang="en-US" sz="1800">
                <a:solidFill>
                  <a:schemeClr val="tx1"/>
                </a:solidFill>
                <a:latin typeface="Times New Roman" charset="0"/>
              </a:rPr>
              <a:pPr algn="r" eaLnBrk="1" hangingPunct="1"/>
              <a:t>35</a:t>
            </a:fld>
            <a:endParaRPr lang="en-US" sz="18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 anchor="b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5BCFEEA9-3012-894B-A869-5AEA87E9C37B}" type="slidenum">
              <a:rPr lang="en-US">
                <a:solidFill>
                  <a:schemeClr val="tx1"/>
                </a:solidFill>
                <a:latin typeface="Times New Roman" charset="0"/>
              </a:rPr>
              <a:pPr algn="r" eaLnBrk="1" hangingPunct="1"/>
              <a:t>35</a:t>
            </a:fld>
            <a:endParaRPr lang="en-US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8838" cy="3502025"/>
          </a:xfrm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9" tIns="45710" rIns="91419" bIns="4571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5"/>
          <p:cNvSpPr txBox="1">
            <a:spLocks noGrp="1" noChangeArrowheads="1"/>
          </p:cNvSpPr>
          <p:nvPr/>
        </p:nvSpPr>
        <p:spPr bwMode="auto">
          <a:xfrm>
            <a:off x="3924300" y="8774113"/>
            <a:ext cx="30099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143" tIns="0" rIns="20143" bIns="0" anchor="b"/>
          <a:lstStyle>
            <a:lvl1pPr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08D2AD2B-9C7A-784A-B1F8-12BFE2871BED}" type="slidenum">
              <a:rPr lang="en-US" sz="1800">
                <a:solidFill>
                  <a:schemeClr val="tx1"/>
                </a:solidFill>
                <a:latin typeface="Times New Roman" charset="0"/>
              </a:rPr>
              <a:pPr algn="r" eaLnBrk="1" hangingPunct="1"/>
              <a:t>36</a:t>
            </a:fld>
            <a:endParaRPr lang="en-US" sz="18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 anchor="b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21DE1AB2-2148-9C4B-8841-F7B3ED5FCAAD}" type="slidenum">
              <a:rPr lang="en-US">
                <a:solidFill>
                  <a:schemeClr val="tx1"/>
                </a:solidFill>
                <a:latin typeface="Times New Roman" charset="0"/>
              </a:rPr>
              <a:pPr algn="r" eaLnBrk="1" hangingPunct="1"/>
              <a:t>36</a:t>
            </a:fld>
            <a:endParaRPr lang="en-US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8838" cy="3502025"/>
          </a:xfrm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9" tIns="45710" rIns="91419" bIns="4571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5"/>
          <p:cNvSpPr txBox="1">
            <a:spLocks noGrp="1" noChangeArrowheads="1"/>
          </p:cNvSpPr>
          <p:nvPr/>
        </p:nvSpPr>
        <p:spPr bwMode="auto">
          <a:xfrm>
            <a:off x="3924300" y="8774113"/>
            <a:ext cx="30099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143" tIns="0" rIns="20143" bIns="0" anchor="b"/>
          <a:lstStyle>
            <a:lvl1pPr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8A943D70-BEB7-BE4B-968F-5D8032E451B7}" type="slidenum">
              <a:rPr lang="en-US" sz="1800">
                <a:solidFill>
                  <a:schemeClr val="tx1"/>
                </a:solidFill>
                <a:latin typeface="Times New Roman" charset="0"/>
              </a:rPr>
              <a:pPr algn="r" eaLnBrk="1" hangingPunct="1"/>
              <a:t>37</a:t>
            </a:fld>
            <a:endParaRPr lang="en-US" sz="18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 anchor="b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DDB82763-145C-4343-A90D-2802DB2B352A}" type="slidenum">
              <a:rPr lang="en-US">
                <a:solidFill>
                  <a:schemeClr val="tx1"/>
                </a:solidFill>
                <a:latin typeface="Times New Roman" charset="0"/>
              </a:rPr>
              <a:pPr algn="r" eaLnBrk="1" hangingPunct="1"/>
              <a:t>37</a:t>
            </a:fld>
            <a:endParaRPr lang="en-US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8838" cy="3502025"/>
          </a:xfrm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9" tIns="45710" rIns="91419" bIns="4571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5"/>
          <p:cNvSpPr txBox="1">
            <a:spLocks noGrp="1" noChangeArrowheads="1"/>
          </p:cNvSpPr>
          <p:nvPr/>
        </p:nvSpPr>
        <p:spPr bwMode="auto">
          <a:xfrm>
            <a:off x="3924300" y="8774113"/>
            <a:ext cx="30099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143" tIns="0" rIns="20143" bIns="0" anchor="b"/>
          <a:lstStyle>
            <a:lvl1pPr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6012F16D-2916-D144-9F43-A920A1E6A5EE}" type="slidenum">
              <a:rPr lang="en-US" sz="1800">
                <a:solidFill>
                  <a:schemeClr val="tx1"/>
                </a:solidFill>
                <a:latin typeface="Times New Roman" charset="0"/>
              </a:rPr>
              <a:pPr algn="r" eaLnBrk="1" hangingPunct="1"/>
              <a:t>38</a:t>
            </a:fld>
            <a:endParaRPr lang="en-US" sz="18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 anchor="b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FB4A3DEE-DBF9-304D-90A7-165036A94AC9}" type="slidenum">
              <a:rPr lang="en-US">
                <a:solidFill>
                  <a:schemeClr val="tx1"/>
                </a:solidFill>
                <a:latin typeface="Times New Roman" charset="0"/>
              </a:rPr>
              <a:pPr algn="r" eaLnBrk="1" hangingPunct="1"/>
              <a:t>38</a:t>
            </a:fld>
            <a:endParaRPr lang="en-US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8838" cy="3502025"/>
          </a:xfrm>
          <a:solidFill>
            <a:srgbClr val="FFFFFF"/>
          </a:solidFill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9" tIns="45710" rIns="91419" bIns="4571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1622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 txBox="1">
            <a:spLocks noGrp="1" noChangeArrowheads="1"/>
          </p:cNvSpPr>
          <p:nvPr/>
        </p:nvSpPr>
        <p:spPr bwMode="auto">
          <a:xfrm>
            <a:off x="3924300" y="8774113"/>
            <a:ext cx="30099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143" tIns="0" rIns="20143" bIns="0" anchor="b"/>
          <a:lstStyle>
            <a:lvl1pPr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10096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D34BB7DE-6DC9-5146-9B62-7E56B8C0C649}" type="slidenum">
              <a:rPr lang="en-US" sz="1800">
                <a:solidFill>
                  <a:schemeClr val="tx1"/>
                </a:solidFill>
                <a:latin typeface="Times New Roman" charset="0"/>
              </a:rPr>
              <a:pPr algn="r" eaLnBrk="1" hangingPunct="1"/>
              <a:t>49</a:t>
            </a:fld>
            <a:endParaRPr lang="en-US" sz="18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65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908" indent="0" algn="ctr">
              <a:buNone/>
              <a:defRPr/>
            </a:lvl2pPr>
            <a:lvl3pPr marL="911821" indent="0" algn="ctr">
              <a:buNone/>
              <a:defRPr/>
            </a:lvl3pPr>
            <a:lvl4pPr marL="1367730" indent="0" algn="ctr">
              <a:buNone/>
              <a:defRPr/>
            </a:lvl4pPr>
            <a:lvl5pPr marL="1823642" indent="0" algn="ctr">
              <a:buNone/>
              <a:defRPr/>
            </a:lvl5pPr>
            <a:lvl6pPr marL="2279547" indent="0" algn="ctr">
              <a:buNone/>
              <a:defRPr/>
            </a:lvl6pPr>
            <a:lvl7pPr marL="2735460" indent="0" algn="ctr">
              <a:buNone/>
              <a:defRPr/>
            </a:lvl7pPr>
            <a:lvl8pPr marL="3191365" indent="0" algn="ctr">
              <a:buNone/>
              <a:defRPr/>
            </a:lvl8pPr>
            <a:lvl9pPr marL="36472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B67CF-7D96-EE40-A439-4EF334887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2459F6D-F137-624B-9455-8AC23E687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DBB8B95-1D04-4F42-8E02-2C082728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 dirty="0">
                <a:solidFill>
                  <a:sysClr val="windowText" lastClr="000000"/>
                </a:solidFill>
              </a:rPr>
              <a:t>R. Maingi PPPL SULI 2019 lecture</a:t>
            </a:r>
          </a:p>
        </p:txBody>
      </p:sp>
    </p:spTree>
    <p:extLst>
      <p:ext uri="{BB962C8B-B14F-4D97-AF65-F5344CB8AC3E}">
        <p14:creationId xmlns:p14="http://schemas.microsoft.com/office/powerpoint/2010/main" val="131586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BA937-0128-E449-8C0C-753662053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F93C65-6801-DE45-AFDA-B357D237F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E3EF5E-F99A-DA44-9CC5-4467D6036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2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1C381-41D9-7449-9797-6FA5D0E88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E3188C-C7BC-BA47-9617-25DA88153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73AEB7-3F5E-B341-8F5D-F730B102E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56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b="0"/>
            </a:lvl1pPr>
          </a:lstStyle>
          <a:p>
            <a:pPr>
              <a:defRPr/>
            </a:pPr>
            <a:fld id="{0746D81B-CB02-CD4D-A56A-B8E8C1C09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A5361D-C165-0544-A97D-4CF7B9C0B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CBD86C-B0C3-1441-A10F-F1D4A88F7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8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7E7DC-9D17-0A4E-A77B-EADCD0123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A542F6C-E111-3E43-A85E-94E59DF3E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98F180D-EEE7-F94E-8C36-07A4B29A3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 dirty="0">
                <a:solidFill>
                  <a:sysClr val="windowText" lastClr="000000"/>
                </a:solidFill>
              </a:rPr>
              <a:t>R. Maingi PPPL SULI 2019 lecture</a:t>
            </a:r>
          </a:p>
        </p:txBody>
      </p:sp>
    </p:spTree>
    <p:extLst>
      <p:ext uri="{BB962C8B-B14F-4D97-AF65-F5344CB8AC3E}">
        <p14:creationId xmlns:p14="http://schemas.microsoft.com/office/powerpoint/2010/main" val="354096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08" indent="0">
              <a:buNone/>
              <a:defRPr sz="1800"/>
            </a:lvl2pPr>
            <a:lvl3pPr marL="911821" indent="0">
              <a:buNone/>
              <a:defRPr sz="1600"/>
            </a:lvl3pPr>
            <a:lvl4pPr marL="1367730" indent="0">
              <a:buNone/>
              <a:defRPr sz="1400"/>
            </a:lvl4pPr>
            <a:lvl5pPr marL="1823642" indent="0">
              <a:buNone/>
              <a:defRPr sz="1400"/>
            </a:lvl5pPr>
            <a:lvl6pPr marL="2279547" indent="0">
              <a:buNone/>
              <a:defRPr sz="1400"/>
            </a:lvl6pPr>
            <a:lvl7pPr marL="2735460" indent="0">
              <a:buNone/>
              <a:defRPr sz="1400"/>
            </a:lvl7pPr>
            <a:lvl8pPr marL="3191365" indent="0">
              <a:buNone/>
              <a:defRPr sz="1400"/>
            </a:lvl8pPr>
            <a:lvl9pPr marL="364727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1DDA6-804F-D348-9EEA-FE69EAC3F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8BF138-49D9-3C49-9A6A-D815C5727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7DBA2F-0515-1B4C-982E-BC252ED7F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2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4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4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18390-BCFA-0D42-B790-0D0E9CBF7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112CAEA-A25E-4544-8E2F-B6AF9D0F940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C39183-72C8-A84E-9E56-5E3C0DB4B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08" indent="0">
              <a:buNone/>
              <a:defRPr sz="2000" b="1"/>
            </a:lvl2pPr>
            <a:lvl3pPr marL="911821" indent="0">
              <a:buNone/>
              <a:defRPr sz="1800" b="1"/>
            </a:lvl3pPr>
            <a:lvl4pPr marL="1367730" indent="0">
              <a:buNone/>
              <a:defRPr sz="1600" b="1"/>
            </a:lvl4pPr>
            <a:lvl5pPr marL="1823642" indent="0">
              <a:buNone/>
              <a:defRPr sz="1600" b="1"/>
            </a:lvl5pPr>
            <a:lvl6pPr marL="2279547" indent="0">
              <a:buNone/>
              <a:defRPr sz="1600" b="1"/>
            </a:lvl6pPr>
            <a:lvl7pPr marL="2735460" indent="0">
              <a:buNone/>
              <a:defRPr sz="1600" b="1"/>
            </a:lvl7pPr>
            <a:lvl8pPr marL="3191365" indent="0">
              <a:buNone/>
              <a:defRPr sz="1600" b="1"/>
            </a:lvl8pPr>
            <a:lvl9pPr marL="36472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08" indent="0">
              <a:buNone/>
              <a:defRPr sz="2000" b="1"/>
            </a:lvl2pPr>
            <a:lvl3pPr marL="911821" indent="0">
              <a:buNone/>
              <a:defRPr sz="1800" b="1"/>
            </a:lvl3pPr>
            <a:lvl4pPr marL="1367730" indent="0">
              <a:buNone/>
              <a:defRPr sz="1600" b="1"/>
            </a:lvl4pPr>
            <a:lvl5pPr marL="1823642" indent="0">
              <a:buNone/>
              <a:defRPr sz="1600" b="1"/>
            </a:lvl5pPr>
            <a:lvl6pPr marL="2279547" indent="0">
              <a:buNone/>
              <a:defRPr sz="1600" b="1"/>
            </a:lvl6pPr>
            <a:lvl7pPr marL="2735460" indent="0">
              <a:buNone/>
              <a:defRPr sz="1600" b="1"/>
            </a:lvl7pPr>
            <a:lvl8pPr marL="3191365" indent="0">
              <a:buNone/>
              <a:defRPr sz="1600" b="1"/>
            </a:lvl8pPr>
            <a:lvl9pPr marL="36472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0588F-455A-1D4C-8308-1716B8241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D3271C1-34D7-C847-AA15-0BD37D660D9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B1BC954-5A20-9442-A6F9-170F0BA0EF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3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57AD1-E3E8-814C-90BD-7A7A25E8C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E844AC-2C55-9644-B61A-2DA2B8F3D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3A0D8CC-55C3-654A-9BF9-63C920835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CB665-80DC-9943-895C-13F425124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7E077B-927A-DA4B-A25B-034BC05C7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147837-53D0-C942-83DE-29A3A1B2D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0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4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08" indent="0">
              <a:buNone/>
              <a:defRPr sz="1200"/>
            </a:lvl2pPr>
            <a:lvl3pPr marL="911821" indent="0">
              <a:buNone/>
              <a:defRPr sz="1000"/>
            </a:lvl3pPr>
            <a:lvl4pPr marL="1367730" indent="0">
              <a:buNone/>
              <a:defRPr sz="900"/>
            </a:lvl4pPr>
            <a:lvl5pPr marL="1823642" indent="0">
              <a:buNone/>
              <a:defRPr sz="900"/>
            </a:lvl5pPr>
            <a:lvl6pPr marL="2279547" indent="0">
              <a:buNone/>
              <a:defRPr sz="900"/>
            </a:lvl6pPr>
            <a:lvl7pPr marL="2735460" indent="0">
              <a:buNone/>
              <a:defRPr sz="900"/>
            </a:lvl7pPr>
            <a:lvl8pPr marL="3191365" indent="0">
              <a:buNone/>
              <a:defRPr sz="900"/>
            </a:lvl8pPr>
            <a:lvl9pPr marL="36472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4DC32-58B7-9849-839F-87EEF6ECD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028C07-21F4-8740-B229-5ABBBF52B9D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F7E6010-8C3A-0149-B543-883EEBD73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1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08" indent="0">
              <a:buNone/>
              <a:defRPr sz="2800"/>
            </a:lvl2pPr>
            <a:lvl3pPr marL="911821" indent="0">
              <a:buNone/>
              <a:defRPr sz="2400"/>
            </a:lvl3pPr>
            <a:lvl4pPr marL="1367730" indent="0">
              <a:buNone/>
              <a:defRPr sz="2000"/>
            </a:lvl4pPr>
            <a:lvl5pPr marL="1823642" indent="0">
              <a:buNone/>
              <a:defRPr sz="2000"/>
            </a:lvl5pPr>
            <a:lvl6pPr marL="2279547" indent="0">
              <a:buNone/>
              <a:defRPr sz="2000"/>
            </a:lvl6pPr>
            <a:lvl7pPr marL="2735460" indent="0">
              <a:buNone/>
              <a:defRPr sz="2000"/>
            </a:lvl7pPr>
            <a:lvl8pPr marL="3191365" indent="0">
              <a:buNone/>
              <a:defRPr sz="2000"/>
            </a:lvl8pPr>
            <a:lvl9pPr marL="364727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08" indent="0">
              <a:buNone/>
              <a:defRPr sz="1200"/>
            </a:lvl2pPr>
            <a:lvl3pPr marL="911821" indent="0">
              <a:buNone/>
              <a:defRPr sz="1000"/>
            </a:lvl3pPr>
            <a:lvl4pPr marL="1367730" indent="0">
              <a:buNone/>
              <a:defRPr sz="900"/>
            </a:lvl4pPr>
            <a:lvl5pPr marL="1823642" indent="0">
              <a:buNone/>
              <a:defRPr sz="900"/>
            </a:lvl5pPr>
            <a:lvl6pPr marL="2279547" indent="0">
              <a:buNone/>
              <a:defRPr sz="900"/>
            </a:lvl6pPr>
            <a:lvl7pPr marL="2735460" indent="0">
              <a:buNone/>
              <a:defRPr sz="900"/>
            </a:lvl7pPr>
            <a:lvl8pPr marL="3191365" indent="0">
              <a:buNone/>
              <a:defRPr sz="900"/>
            </a:lvl8pPr>
            <a:lvl9pPr marL="36472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E22E2-6289-D246-957B-E55D66AD3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8EB926-9776-B64E-A103-9D5483B4380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370B716-6504-6340-9984-1EBE08754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6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183" tIns="45591" rIns="91183" bIns="455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183" tIns="45591" rIns="91183" bIns="455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3" tIns="45591" rIns="91183" bIns="45591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b="1" i="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fld id="{73CFE008-9948-164B-8106-8D66D5C5C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0" y="6468318"/>
            <a:ext cx="9144000" cy="0"/>
          </a:xfrm>
          <a:prstGeom prst="line">
            <a:avLst/>
          </a:prstGeom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0" y="902804"/>
            <a:ext cx="9144000" cy="0"/>
          </a:xfrm>
          <a:prstGeom prst="line">
            <a:avLst/>
          </a:prstGeom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2342443" y="6505222"/>
            <a:ext cx="1270001" cy="35209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593" y="6491111"/>
            <a:ext cx="4157776" cy="367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i="0" kern="0" dirty="0">
                <a:solidFill>
                  <a:sysClr val="windowText" lastClr="000000"/>
                </a:solidFill>
              </a:rPr>
              <a:t>R. Maingi PPPL SULI 2019 lecture</a:t>
            </a:r>
          </a:p>
        </p:txBody>
      </p:sp>
      <p:pic>
        <p:nvPicPr>
          <p:cNvPr id="20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9" y="6525884"/>
            <a:ext cx="929921" cy="33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29" r:id="rId1"/>
    <p:sldLayoutId id="2147485830" r:id="rId2"/>
    <p:sldLayoutId id="2147485831" r:id="rId3"/>
    <p:sldLayoutId id="2147485832" r:id="rId4"/>
    <p:sldLayoutId id="2147485833" r:id="rId5"/>
    <p:sldLayoutId id="2147485834" r:id="rId6"/>
    <p:sldLayoutId id="2147485835" r:id="rId7"/>
    <p:sldLayoutId id="2147485836" r:id="rId8"/>
    <p:sldLayoutId id="2147485837" r:id="rId9"/>
    <p:sldLayoutId id="2147485838" r:id="rId10"/>
    <p:sldLayoutId id="2147485839" r:id="rId11"/>
    <p:sldLayoutId id="214748588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5908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1821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6773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3642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charset="-128"/>
        </a:defRPr>
      </a:lvl2pPr>
      <a:lvl3pPr marL="1138238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0000"/>
          </a:solidFill>
          <a:latin typeface="+mn-lt"/>
          <a:ea typeface="ＭＳ Ｐゴシック" charset="-128"/>
        </a:defRPr>
      </a:lvl3pPr>
      <a:lvl4pPr marL="1595438" indent="-2270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  <a:ea typeface="ＭＳ Ｐゴシック" charset="-128"/>
        </a:defRPr>
      </a:lvl4pPr>
      <a:lvl5pPr marL="2051050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07502" indent="-227954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63401" indent="-227954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19322" indent="-227954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75232" indent="-227954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08" algn="l" defTabSz="911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21" algn="l" defTabSz="911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30" algn="l" defTabSz="911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42" algn="l" defTabSz="911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47" algn="l" defTabSz="911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60" algn="l" defTabSz="911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65" algn="l" defTabSz="911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77" algn="l" defTabSz="911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2.tiff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129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30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31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32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33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34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35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36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37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38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39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40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41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42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43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44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45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46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47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48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49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50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51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52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53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54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55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56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57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58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59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60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61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62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63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8164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65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66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67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68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69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170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172" name="Text Box 9"/>
          <p:cNvSpPr txBox="1">
            <a:spLocks noChangeArrowheads="1"/>
          </p:cNvSpPr>
          <p:nvPr/>
        </p:nvSpPr>
        <p:spPr bwMode="auto">
          <a:xfrm>
            <a:off x="668339" y="2425582"/>
            <a:ext cx="8027986" cy="252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3" tIns="45591" rIns="91183" bIns="45591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600" b="1" i="0" dirty="0">
                <a:solidFill>
                  <a:srgbClr val="0000FF"/>
                </a:solidFill>
                <a:latin typeface="Arial" charset="0"/>
              </a:rPr>
              <a:t>PLASMA EXHAUST VIA A MAGNETIC DIVERTOR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 b="1" i="0" dirty="0">
              <a:solidFill>
                <a:srgbClr val="0000FF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 i="0" dirty="0">
                <a:solidFill>
                  <a:schemeClr val="tx1"/>
                </a:solidFill>
                <a:latin typeface="Arial" charset="0"/>
              </a:rPr>
              <a:t>Rajesh Maingi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 b="1" i="0" dirty="0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 i="0" dirty="0">
                <a:solidFill>
                  <a:schemeClr val="tx1"/>
                </a:solidFill>
                <a:latin typeface="Arial" charset="0"/>
              </a:rPr>
              <a:t>Princeton Plasma Physics Laboratory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 b="1" i="0" dirty="0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 b="1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173" name="Text Box 10"/>
          <p:cNvSpPr txBox="1">
            <a:spLocks noChangeArrowheads="1"/>
          </p:cNvSpPr>
          <p:nvPr/>
        </p:nvSpPr>
        <p:spPr bwMode="auto">
          <a:xfrm>
            <a:off x="1672431" y="5339486"/>
            <a:ext cx="6019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</a:rPr>
              <a:t>SULI summer lecture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</a:rPr>
              <a:t>July 11, 2019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i="0" dirty="0">
                <a:solidFill>
                  <a:schemeClr val="tx1"/>
                </a:solidFill>
              </a:rPr>
              <a:t>Princeton, NJ</a:t>
            </a:r>
          </a:p>
        </p:txBody>
      </p:sp>
      <p:pic>
        <p:nvPicPr>
          <p:cNvPr id="48174" name="Picture 26" descr="PPPL_logo_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27" y="151901"/>
            <a:ext cx="1817679" cy="100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75" name="Straight Connector 3"/>
          <p:cNvCxnSpPr>
            <a:cxnSpLocks noChangeShapeType="1"/>
          </p:cNvCxnSpPr>
          <p:nvPr/>
        </p:nvCxnSpPr>
        <p:spPr bwMode="auto">
          <a:xfrm flipV="1">
            <a:off x="668338" y="1308100"/>
            <a:ext cx="8027987" cy="4921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D00C-1B5D-F54F-B643-99B93FB6C3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slow" advTm="823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0"/>
            <a:ext cx="81788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Outline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4351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Introduction to magnetic confinement and tokamaks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Plasma exhaust via magnetic X-point </a:t>
            </a:r>
            <a:r>
              <a:rPr lang="en-US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divertors</a:t>
            </a:r>
            <a:endParaRPr lang="en-US" b="1" dirty="0">
              <a:solidFill>
                <a:srgbClr val="0000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/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Particle exhaust</a:t>
            </a:r>
          </a:p>
          <a:p>
            <a:pPr lvl="1" eaLnBrk="1" hangingPunct="1"/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Momentum and power exhaust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Recently identified challenges to attractive core-edge plasma scenarios with W walls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Types of transient events, and their impact</a:t>
            </a:r>
          </a:p>
        </p:txBody>
      </p:sp>
      <p:sp>
        <p:nvSpPr>
          <p:cNvPr id="66563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2962BEF4-8309-5E49-ACA0-7F1BD02A8EB5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10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657BF-55EF-ED4C-9BFC-92F8A10617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7299C-E01A-0041-A52A-B40AD324C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99" y="5842000"/>
            <a:ext cx="7772401" cy="46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R. Maingi, </a:t>
            </a:r>
            <a:r>
              <a:rPr lang="en-US" sz="1200" dirty="0">
                <a:latin typeface="+mj-lt"/>
              </a:rPr>
              <a:t>‘Plasma Exhaust’, </a:t>
            </a:r>
            <a:r>
              <a:rPr lang="en-US" sz="1200" i="0" dirty="0">
                <a:latin typeface="+mj-lt"/>
              </a:rPr>
              <a:t>chapter in </a:t>
            </a:r>
            <a:r>
              <a:rPr lang="en-US" sz="1200" u="sng" dirty="0">
                <a:latin typeface="+mj-lt"/>
              </a:rPr>
              <a:t>Magnetic Fusion Energy: from Experiments to Power Plants</a:t>
            </a:r>
            <a:r>
              <a:rPr lang="en-US" sz="1200" dirty="0">
                <a:latin typeface="+mj-lt"/>
              </a:rPr>
              <a:t>, </a:t>
            </a:r>
            <a:r>
              <a:rPr lang="en-US" sz="1200" i="0" dirty="0">
                <a:latin typeface="+mj-lt"/>
              </a:rPr>
              <a:t>G.H. Neilson, editor,</a:t>
            </a:r>
            <a:r>
              <a:rPr lang="en-US" sz="1200" dirty="0">
                <a:latin typeface="+mj-lt"/>
              </a:rPr>
              <a:t> </a:t>
            </a:r>
            <a:r>
              <a:rPr lang="en-US" sz="1200" i="0" dirty="0">
                <a:latin typeface="+mj-lt"/>
              </a:rPr>
              <a:t>Woodhead Publishing, Elsevier Press, </a:t>
            </a:r>
            <a:r>
              <a:rPr lang="en-US" sz="1200" dirty="0">
                <a:latin typeface="+mj-lt"/>
              </a:rPr>
              <a:t>(2016) 31-59. </a:t>
            </a:r>
            <a:endParaRPr lang="en-US" sz="1200" i="0" kern="0" dirty="0">
              <a:solidFill>
                <a:sysClr val="windowText" lastClr="000000"/>
              </a:solidFill>
              <a:latin typeface="+mj-lt"/>
              <a:cs typeface="Comic Sans M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18619-668F-7445-A9BB-A1BF073A42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BE84C-280D-FA4F-828A-FCCD9FFD8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27963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Limiters and </a:t>
            </a:r>
            <a:r>
              <a:rPr lang="en-US" dirty="0" err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divertors</a:t>
            </a:r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used to exhaust plasma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8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E04D2CF-250E-B64C-98F1-0B55206B9A69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11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70659" name="Picture 3" descr="nf453798f02_on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18"/>
          <a:stretch>
            <a:fillRect/>
          </a:stretch>
        </p:blipFill>
        <p:spPr bwMode="auto">
          <a:xfrm>
            <a:off x="5608638" y="958850"/>
            <a:ext cx="3317875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8" descr="nf453798f02_on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1" t="7845"/>
          <a:stretch>
            <a:fillRect/>
          </a:stretch>
        </p:blipFill>
        <p:spPr bwMode="auto">
          <a:xfrm>
            <a:off x="5884863" y="3824442"/>
            <a:ext cx="14795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3"/>
          <p:cNvSpPr txBox="1">
            <a:spLocks noChangeArrowheads="1"/>
          </p:cNvSpPr>
          <p:nvPr/>
        </p:nvSpPr>
        <p:spPr bwMode="auto">
          <a:xfrm>
            <a:off x="301625" y="1527175"/>
            <a:ext cx="50117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4700" indent="-300038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A </a:t>
            </a:r>
            <a:r>
              <a:rPr lang="en-US" sz="2400" b="1" i="0">
                <a:solidFill>
                  <a:schemeClr val="tx1"/>
                </a:solidFill>
                <a:latin typeface="Arial" charset="0"/>
                <a:cs typeface="Arial" charset="0"/>
              </a:rPr>
              <a:t>limiter</a:t>
            </a: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 is a surface in contact with the plasma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Can be inserted (sacrificial) or part of surrounding wall structure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Examples of inner wall and outer wall limiters shown at right</a:t>
            </a:r>
          </a:p>
          <a:p>
            <a:pPr eaLnBrk="1" hangingPunct="1">
              <a:buSzPct val="100000"/>
            </a:pPr>
            <a:endParaRPr lang="en-US" sz="2400" i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buSzPct val="100000"/>
            </a:pP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If external current is run in the same direction as plasma current </a:t>
            </a:r>
            <a:r>
              <a:rPr lang="en-US" sz="2400">
                <a:solidFill>
                  <a:schemeClr val="tx1"/>
                </a:solidFill>
                <a:latin typeface="Arial" charset="0"/>
                <a:cs typeface="Arial" charset="0"/>
              </a:rPr>
              <a:t>outside</a:t>
            </a: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 of the confined plasma, then one component of the field can be canceled, creating an </a:t>
            </a:r>
            <a:r>
              <a:rPr lang="en-US" sz="2400" b="1" i="0">
                <a:solidFill>
                  <a:schemeClr val="tx1"/>
                </a:solidFill>
                <a:latin typeface="Arial" charset="0"/>
                <a:cs typeface="Arial" charset="0"/>
              </a:rPr>
              <a:t>X-point divertor</a:t>
            </a:r>
            <a:endParaRPr lang="en-US" sz="2400" b="1" i="0" baseline="300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cxnSp>
        <p:nvCxnSpPr>
          <p:cNvPr id="70662" name="Straight Arrow Connector 5"/>
          <p:cNvCxnSpPr>
            <a:cxnSpLocks noChangeShapeType="1"/>
          </p:cNvCxnSpPr>
          <p:nvPr/>
        </p:nvCxnSpPr>
        <p:spPr bwMode="auto">
          <a:xfrm flipV="1">
            <a:off x="4213225" y="2559740"/>
            <a:ext cx="4346575" cy="9375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0663" name="Straight Arrow Connector 13"/>
          <p:cNvCxnSpPr>
            <a:cxnSpLocks noChangeShapeType="1"/>
          </p:cNvCxnSpPr>
          <p:nvPr/>
        </p:nvCxnSpPr>
        <p:spPr bwMode="auto">
          <a:xfrm flipV="1">
            <a:off x="4645025" y="5795269"/>
            <a:ext cx="1779214" cy="399156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70664" name="Group 18"/>
          <p:cNvGrpSpPr>
            <a:grpSpLocks/>
          </p:cNvGrpSpPr>
          <p:nvPr/>
        </p:nvGrpSpPr>
        <p:grpSpPr bwMode="auto">
          <a:xfrm>
            <a:off x="6350000" y="2182813"/>
            <a:ext cx="455613" cy="428625"/>
            <a:chOff x="8237314" y="4168018"/>
            <a:chExt cx="456138" cy="429324"/>
          </a:xfrm>
        </p:grpSpPr>
        <p:sp>
          <p:nvSpPr>
            <p:cNvPr id="17" name="Multiply 16"/>
            <p:cNvSpPr/>
            <p:nvPr/>
          </p:nvSpPr>
          <p:spPr bwMode="auto">
            <a:xfrm>
              <a:off x="8237314" y="4168018"/>
              <a:ext cx="456138" cy="429324"/>
            </a:xfrm>
            <a:prstGeom prst="mathMultiply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 b="1">
                <a:latin typeface="Helvetica" pitchFamily="34" charset="0"/>
              </a:endParaRPr>
            </a:p>
          </p:txBody>
        </p:sp>
        <p:sp>
          <p:nvSpPr>
            <p:cNvPr id="70683" name="Oval 17"/>
            <p:cNvSpPr>
              <a:spLocks noChangeArrowheads="1"/>
            </p:cNvSpPr>
            <p:nvPr/>
          </p:nvSpPr>
          <p:spPr bwMode="auto">
            <a:xfrm>
              <a:off x="8290977" y="4212740"/>
              <a:ext cx="348811" cy="33988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b="1"/>
            </a:p>
          </p:txBody>
        </p:sp>
      </p:grpSp>
      <p:grpSp>
        <p:nvGrpSpPr>
          <p:cNvPr id="70665" name="Group 22"/>
          <p:cNvGrpSpPr>
            <a:grpSpLocks/>
          </p:cNvGrpSpPr>
          <p:nvPr/>
        </p:nvGrpSpPr>
        <p:grpSpPr bwMode="auto">
          <a:xfrm>
            <a:off x="7897813" y="2146300"/>
            <a:ext cx="455612" cy="430213"/>
            <a:chOff x="8237314" y="4168018"/>
            <a:chExt cx="456138" cy="429324"/>
          </a:xfrm>
        </p:grpSpPr>
        <p:sp>
          <p:nvSpPr>
            <p:cNvPr id="24" name="Multiply 23"/>
            <p:cNvSpPr/>
            <p:nvPr/>
          </p:nvSpPr>
          <p:spPr bwMode="auto">
            <a:xfrm>
              <a:off x="8237314" y="4168018"/>
              <a:ext cx="456138" cy="429324"/>
            </a:xfrm>
            <a:prstGeom prst="mathMultiply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 b="1">
                <a:latin typeface="Helvetica" pitchFamily="34" charset="0"/>
              </a:endParaRPr>
            </a:p>
          </p:txBody>
        </p:sp>
        <p:sp>
          <p:nvSpPr>
            <p:cNvPr id="70681" name="Oval 24"/>
            <p:cNvSpPr>
              <a:spLocks noChangeArrowheads="1"/>
            </p:cNvSpPr>
            <p:nvPr/>
          </p:nvSpPr>
          <p:spPr bwMode="auto">
            <a:xfrm>
              <a:off x="8290977" y="4212740"/>
              <a:ext cx="348811" cy="33988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b="1"/>
            </a:p>
          </p:txBody>
        </p:sp>
      </p:grpSp>
      <p:grpSp>
        <p:nvGrpSpPr>
          <p:cNvPr id="70666" name="Group 25"/>
          <p:cNvGrpSpPr>
            <a:grpSpLocks/>
          </p:cNvGrpSpPr>
          <p:nvPr/>
        </p:nvGrpSpPr>
        <p:grpSpPr bwMode="auto">
          <a:xfrm>
            <a:off x="6370638" y="4887913"/>
            <a:ext cx="455612" cy="428625"/>
            <a:chOff x="8237314" y="4168018"/>
            <a:chExt cx="456138" cy="429324"/>
          </a:xfrm>
        </p:grpSpPr>
        <p:sp>
          <p:nvSpPr>
            <p:cNvPr id="27" name="Multiply 26"/>
            <p:cNvSpPr/>
            <p:nvPr/>
          </p:nvSpPr>
          <p:spPr bwMode="auto">
            <a:xfrm>
              <a:off x="8237314" y="4168018"/>
              <a:ext cx="456138" cy="429324"/>
            </a:xfrm>
            <a:prstGeom prst="mathMultiply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 b="1">
                <a:latin typeface="Helvetica" pitchFamily="34" charset="0"/>
              </a:endParaRPr>
            </a:p>
          </p:txBody>
        </p:sp>
        <p:sp>
          <p:nvSpPr>
            <p:cNvPr id="70679" name="Oval 27"/>
            <p:cNvSpPr>
              <a:spLocks noChangeArrowheads="1"/>
            </p:cNvSpPr>
            <p:nvPr/>
          </p:nvSpPr>
          <p:spPr bwMode="auto">
            <a:xfrm>
              <a:off x="8290977" y="4212740"/>
              <a:ext cx="348811" cy="33988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b="1"/>
            </a:p>
          </p:txBody>
        </p:sp>
      </p:grpSp>
      <p:grpSp>
        <p:nvGrpSpPr>
          <p:cNvPr id="70667" name="Group 28"/>
          <p:cNvGrpSpPr>
            <a:grpSpLocks/>
          </p:cNvGrpSpPr>
          <p:nvPr/>
        </p:nvGrpSpPr>
        <p:grpSpPr bwMode="auto">
          <a:xfrm>
            <a:off x="6130925" y="5949950"/>
            <a:ext cx="455613" cy="428625"/>
            <a:chOff x="8237314" y="4168018"/>
            <a:chExt cx="456138" cy="429324"/>
          </a:xfrm>
        </p:grpSpPr>
        <p:sp>
          <p:nvSpPr>
            <p:cNvPr id="30" name="Multiply 29"/>
            <p:cNvSpPr/>
            <p:nvPr/>
          </p:nvSpPr>
          <p:spPr bwMode="auto">
            <a:xfrm>
              <a:off x="8237314" y="4168018"/>
              <a:ext cx="456138" cy="429324"/>
            </a:xfrm>
            <a:prstGeom prst="mathMultiply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 b="1">
                <a:latin typeface="Helvetica" pitchFamily="34" charset="0"/>
              </a:endParaRPr>
            </a:p>
          </p:txBody>
        </p:sp>
        <p:sp>
          <p:nvSpPr>
            <p:cNvPr id="70677" name="Oval 30"/>
            <p:cNvSpPr>
              <a:spLocks noChangeArrowheads="1"/>
            </p:cNvSpPr>
            <p:nvPr/>
          </p:nvSpPr>
          <p:spPr bwMode="auto">
            <a:xfrm>
              <a:off x="8290977" y="4212740"/>
              <a:ext cx="348811" cy="33988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b="1"/>
            </a:p>
          </p:txBody>
        </p:sp>
      </p:grpSp>
      <p:sp>
        <p:nvSpPr>
          <p:cNvPr id="70668" name="Rectangle 3"/>
          <p:cNvSpPr txBox="1">
            <a:spLocks noChangeArrowheads="1"/>
          </p:cNvSpPr>
          <p:nvPr/>
        </p:nvSpPr>
        <p:spPr bwMode="auto">
          <a:xfrm>
            <a:off x="7439025" y="4105275"/>
            <a:ext cx="1616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B</a:t>
            </a:r>
            <a:r>
              <a:rPr lang="en-US" sz="2400" i="0" baseline="-25000">
                <a:solidFill>
                  <a:schemeClr val="tx1"/>
                </a:solidFill>
                <a:latin typeface="Symbol" charset="0"/>
                <a:cs typeface="Symbol" charset="0"/>
              </a:rPr>
              <a:t>q</a:t>
            </a: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=I/(2πa)</a:t>
            </a:r>
            <a:endParaRPr lang="en-US" sz="2000" i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70669" name="Group 5"/>
          <p:cNvGrpSpPr>
            <a:grpSpLocks/>
          </p:cNvGrpSpPr>
          <p:nvPr/>
        </p:nvGrpSpPr>
        <p:grpSpPr bwMode="auto">
          <a:xfrm>
            <a:off x="7704138" y="4552950"/>
            <a:ext cx="865187" cy="1771650"/>
            <a:chOff x="7704034" y="4767281"/>
            <a:chExt cx="864558" cy="1771311"/>
          </a:xfrm>
        </p:grpSpPr>
        <p:grpSp>
          <p:nvGrpSpPr>
            <p:cNvPr id="70670" name="Group 4"/>
            <p:cNvGrpSpPr>
              <a:grpSpLocks/>
            </p:cNvGrpSpPr>
            <p:nvPr/>
          </p:nvGrpSpPr>
          <p:grpSpPr bwMode="auto">
            <a:xfrm>
              <a:off x="7704034" y="4767281"/>
              <a:ext cx="855260" cy="992814"/>
              <a:chOff x="7793473" y="3774469"/>
              <a:chExt cx="855260" cy="992814"/>
            </a:xfrm>
          </p:grpSpPr>
          <p:sp>
            <p:nvSpPr>
              <p:cNvPr id="3" name="Circular Arrow 2"/>
              <p:cNvSpPr/>
              <p:nvPr/>
            </p:nvSpPr>
            <p:spPr bwMode="auto">
              <a:xfrm>
                <a:off x="7793473" y="3774469"/>
                <a:ext cx="855040" cy="993585"/>
              </a:xfrm>
              <a:prstGeom prst="circularArrow">
                <a:avLst/>
              </a:prstGeom>
              <a:solidFill>
                <a:srgbClr val="FF000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 b="1">
                  <a:latin typeface="Helvetica" pitchFamily="34" charset="0"/>
                </a:endParaRPr>
              </a:p>
            </p:txBody>
          </p:sp>
          <p:sp>
            <p:nvSpPr>
              <p:cNvPr id="26" name="Circular Arrow 25"/>
              <p:cNvSpPr/>
              <p:nvPr/>
            </p:nvSpPr>
            <p:spPr bwMode="auto">
              <a:xfrm flipH="1" flipV="1">
                <a:off x="7799818" y="3810975"/>
                <a:ext cx="848695" cy="957079"/>
              </a:xfrm>
              <a:prstGeom prst="circularArrow">
                <a:avLst/>
              </a:prstGeom>
              <a:solidFill>
                <a:srgbClr val="FF000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 b="1">
                  <a:latin typeface="Helvetica" pitchFamily="34" charset="0"/>
                </a:endParaRPr>
              </a:p>
            </p:txBody>
          </p:sp>
        </p:grpSp>
        <p:grpSp>
          <p:nvGrpSpPr>
            <p:cNvPr id="70671" name="Group 27"/>
            <p:cNvGrpSpPr>
              <a:grpSpLocks/>
            </p:cNvGrpSpPr>
            <p:nvPr/>
          </p:nvGrpSpPr>
          <p:grpSpPr bwMode="auto">
            <a:xfrm>
              <a:off x="7713332" y="5545778"/>
              <a:ext cx="855260" cy="992814"/>
              <a:chOff x="7793473" y="3774469"/>
              <a:chExt cx="855260" cy="992814"/>
            </a:xfrm>
          </p:grpSpPr>
          <p:sp>
            <p:nvSpPr>
              <p:cNvPr id="29" name="Circular Arrow 28"/>
              <p:cNvSpPr/>
              <p:nvPr/>
            </p:nvSpPr>
            <p:spPr bwMode="auto">
              <a:xfrm>
                <a:off x="7793693" y="3773698"/>
                <a:ext cx="855040" cy="993585"/>
              </a:xfrm>
              <a:prstGeom prst="circularArrow">
                <a:avLst/>
              </a:prstGeom>
              <a:solidFill>
                <a:srgbClr val="0000FF">
                  <a:alpha val="56000"/>
                </a:srgb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 b="1">
                  <a:latin typeface="Helvetica" pitchFamily="34" charset="0"/>
                </a:endParaRPr>
              </a:p>
            </p:txBody>
          </p:sp>
          <p:sp>
            <p:nvSpPr>
              <p:cNvPr id="31" name="Circular Arrow 30"/>
              <p:cNvSpPr/>
              <p:nvPr/>
            </p:nvSpPr>
            <p:spPr bwMode="auto">
              <a:xfrm flipH="1" flipV="1">
                <a:off x="7800038" y="3810204"/>
                <a:ext cx="848695" cy="957079"/>
              </a:xfrm>
              <a:prstGeom prst="circularArrow">
                <a:avLst/>
              </a:prstGeom>
              <a:solidFill>
                <a:srgbClr val="0000FF">
                  <a:alpha val="60000"/>
                </a:srgb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 b="1">
                  <a:latin typeface="Helvetica" pitchFamily="34" charset="0"/>
                </a:endParaRPr>
              </a:p>
            </p:txBody>
          </p: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DA876-50FC-2646-983F-EA598428BE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cxnSp>
        <p:nvCxnSpPr>
          <p:cNvPr id="33" name="Straight Arrow Connector 5">
            <a:extLst>
              <a:ext uri="{FF2B5EF4-FFF2-40B4-BE49-F238E27FC236}">
                <a16:creationId xmlns:a16="http://schemas.microsoft.com/office/drawing/2014/main" id="{95E34107-E709-4741-8318-82A4A41658B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11575" y="2392198"/>
            <a:ext cx="2315152" cy="730266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EFC9564-EB07-0440-BBF1-7276BFE71A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89CAC14-3109-7949-BA8B-15A7A84C2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27174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Divertors used to exhaust plasma and reduce PMI at wall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6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59C9DCD-2480-3947-81CA-B56901CE7824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12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72707" name="Picture 2" descr="Diverto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6" y="3981185"/>
            <a:ext cx="4332398" cy="230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42119" y="6194828"/>
            <a:ext cx="3240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Y. Feng et. al.,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Nucl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. Fusion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46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(2006) 807 </a:t>
            </a:r>
          </a:p>
        </p:txBody>
      </p:sp>
      <p:grpSp>
        <p:nvGrpSpPr>
          <p:cNvPr id="72709" name="Group 1"/>
          <p:cNvGrpSpPr>
            <a:grpSpLocks/>
          </p:cNvGrpSpPr>
          <p:nvPr/>
        </p:nvGrpSpPr>
        <p:grpSpPr bwMode="auto">
          <a:xfrm>
            <a:off x="5207000" y="1016000"/>
            <a:ext cx="3770312" cy="5329238"/>
            <a:chOff x="5207000" y="1016000"/>
            <a:chExt cx="3702050" cy="5621338"/>
          </a:xfrm>
        </p:grpSpPr>
        <p:pic>
          <p:nvPicPr>
            <p:cNvPr id="72711" name="Picture 4" descr="Poster_Radial_Profi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4" t="16693" r="32895" b="19221"/>
            <a:stretch>
              <a:fillRect/>
            </a:stretch>
          </p:blipFill>
          <p:spPr bwMode="auto">
            <a:xfrm>
              <a:off x="5207000" y="1016000"/>
              <a:ext cx="3568700" cy="557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2" name="Right Arrow 10"/>
            <p:cNvSpPr>
              <a:spLocks noChangeArrowheads="1"/>
            </p:cNvSpPr>
            <p:nvPr/>
          </p:nvSpPr>
          <p:spPr bwMode="auto">
            <a:xfrm>
              <a:off x="7480300" y="3556000"/>
              <a:ext cx="469900" cy="254000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/>
            </a:p>
          </p:txBody>
        </p:sp>
        <p:sp>
          <p:nvSpPr>
            <p:cNvPr id="72713" name="Right Arrow 10"/>
            <p:cNvSpPr>
              <a:spLocks noChangeArrowheads="1"/>
            </p:cNvSpPr>
            <p:nvPr/>
          </p:nvSpPr>
          <p:spPr bwMode="auto">
            <a:xfrm rot="-1533274">
              <a:off x="7378700" y="3111500"/>
              <a:ext cx="469900" cy="254000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/>
            </a:p>
          </p:txBody>
        </p:sp>
        <p:sp>
          <p:nvSpPr>
            <p:cNvPr id="72714" name="Right Arrow 10"/>
            <p:cNvSpPr>
              <a:spLocks noChangeArrowheads="1"/>
            </p:cNvSpPr>
            <p:nvPr/>
          </p:nvSpPr>
          <p:spPr bwMode="auto">
            <a:xfrm rot="900894">
              <a:off x="7416800" y="3975100"/>
              <a:ext cx="469900" cy="254000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/>
            </a:p>
          </p:txBody>
        </p:sp>
        <p:sp>
          <p:nvSpPr>
            <p:cNvPr id="72715" name="Right Arrow 10"/>
            <p:cNvSpPr>
              <a:spLocks noChangeArrowheads="1"/>
            </p:cNvSpPr>
            <p:nvPr/>
          </p:nvSpPr>
          <p:spPr bwMode="auto">
            <a:xfrm rot="-2500805">
              <a:off x="7200900" y="2755900"/>
              <a:ext cx="469900" cy="254000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/>
            </a:p>
          </p:txBody>
        </p:sp>
        <p:sp>
          <p:nvSpPr>
            <p:cNvPr id="72716" name="Right Arrow 10"/>
            <p:cNvSpPr>
              <a:spLocks noChangeArrowheads="1"/>
            </p:cNvSpPr>
            <p:nvPr/>
          </p:nvSpPr>
          <p:spPr bwMode="auto">
            <a:xfrm rot="1969829">
              <a:off x="7277100" y="4330700"/>
              <a:ext cx="469900" cy="254000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0000FF"/>
            </a:solidFill>
            <a:ln w="158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/>
            </a:p>
          </p:txBody>
        </p:sp>
        <p:sp>
          <p:nvSpPr>
            <p:cNvPr id="72717" name="Text Box 22"/>
            <p:cNvSpPr txBox="1">
              <a:spLocks noChangeArrowheads="1"/>
            </p:cNvSpPr>
            <p:nvPr/>
          </p:nvSpPr>
          <p:spPr bwMode="auto">
            <a:xfrm>
              <a:off x="6670675" y="3467100"/>
              <a:ext cx="1846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sz="2400" b="1" i="0">
                <a:solidFill>
                  <a:srgbClr val="0619FF"/>
                </a:solidFill>
                <a:cs typeface="Helvetica" charset="0"/>
              </a:endParaRPr>
            </a:p>
          </p:txBody>
        </p:sp>
        <p:cxnSp>
          <p:nvCxnSpPr>
            <p:cNvPr id="72718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6407150" y="4641850"/>
              <a:ext cx="993775" cy="84296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719" name="Straight Arrow Connector 24"/>
            <p:cNvCxnSpPr>
              <a:cxnSpLocks noChangeShapeType="1"/>
            </p:cNvCxnSpPr>
            <p:nvPr/>
          </p:nvCxnSpPr>
          <p:spPr bwMode="auto">
            <a:xfrm rot="16200000" flipH="1">
              <a:off x="6431757" y="5530056"/>
              <a:ext cx="241300" cy="242887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720" name="Straight Arrow Connector 28"/>
            <p:cNvCxnSpPr>
              <a:cxnSpLocks noChangeShapeType="1"/>
            </p:cNvCxnSpPr>
            <p:nvPr/>
          </p:nvCxnSpPr>
          <p:spPr bwMode="auto">
            <a:xfrm rot="10800000">
              <a:off x="6269038" y="1847850"/>
              <a:ext cx="1111250" cy="85566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721" name="Straight Arrow Connector 30"/>
            <p:cNvCxnSpPr>
              <a:cxnSpLocks noChangeShapeType="1"/>
            </p:cNvCxnSpPr>
            <p:nvPr/>
          </p:nvCxnSpPr>
          <p:spPr bwMode="auto">
            <a:xfrm rot="5400000" flipH="1" flipV="1">
              <a:off x="6366669" y="1624807"/>
              <a:ext cx="268287" cy="22860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722" name="Straight Arrow Connector 33"/>
            <p:cNvCxnSpPr>
              <a:cxnSpLocks noChangeShapeType="1"/>
            </p:cNvCxnSpPr>
            <p:nvPr/>
          </p:nvCxnSpPr>
          <p:spPr bwMode="auto">
            <a:xfrm rot="5400000">
              <a:off x="5633244" y="1991519"/>
              <a:ext cx="584200" cy="442912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723" name="Straight Arrow Connector 35"/>
            <p:cNvCxnSpPr>
              <a:cxnSpLocks noChangeShapeType="1"/>
            </p:cNvCxnSpPr>
            <p:nvPr/>
          </p:nvCxnSpPr>
          <p:spPr bwMode="auto">
            <a:xfrm rot="10800000" flipV="1">
              <a:off x="5726113" y="5521325"/>
              <a:ext cx="303212" cy="23971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724" name="Straight Arrow Connector 37"/>
            <p:cNvCxnSpPr>
              <a:cxnSpLocks noChangeShapeType="1"/>
            </p:cNvCxnSpPr>
            <p:nvPr/>
          </p:nvCxnSpPr>
          <p:spPr bwMode="auto">
            <a:xfrm rot="5400000">
              <a:off x="4365625" y="3816350"/>
              <a:ext cx="2520950" cy="635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725" name="Straight Arrow Connector 39"/>
            <p:cNvCxnSpPr>
              <a:cxnSpLocks noChangeShapeType="1"/>
            </p:cNvCxnSpPr>
            <p:nvPr/>
          </p:nvCxnSpPr>
          <p:spPr bwMode="auto">
            <a:xfrm rot="16200000" flipH="1">
              <a:off x="5641181" y="5133182"/>
              <a:ext cx="465137" cy="30480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726" name="Text Box 22"/>
            <p:cNvSpPr txBox="1">
              <a:spLocks noChangeArrowheads="1"/>
            </p:cNvSpPr>
            <p:nvPr/>
          </p:nvSpPr>
          <p:spPr bwMode="auto">
            <a:xfrm>
              <a:off x="5876925" y="2084388"/>
              <a:ext cx="9032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2400" b="1" i="0">
                  <a:solidFill>
                    <a:srgbClr val="0619FF"/>
                  </a:solidFill>
                  <a:cs typeface="Helvetica" charset="0"/>
                </a:rPr>
                <a:t>edge</a:t>
              </a:r>
            </a:p>
          </p:txBody>
        </p:sp>
        <p:sp>
          <p:nvSpPr>
            <p:cNvPr id="72727" name="Text Box 22"/>
            <p:cNvSpPr txBox="1">
              <a:spLocks noChangeArrowheads="1"/>
            </p:cNvSpPr>
            <p:nvPr/>
          </p:nvSpPr>
          <p:spPr bwMode="auto">
            <a:xfrm>
              <a:off x="6583363" y="1924050"/>
              <a:ext cx="8175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2400" b="1" i="0">
                  <a:solidFill>
                    <a:srgbClr val="0619FF"/>
                  </a:solidFill>
                  <a:cs typeface="Helvetica" charset="0"/>
                </a:rPr>
                <a:t>SOL</a:t>
              </a:r>
            </a:p>
          </p:txBody>
        </p:sp>
        <p:sp>
          <p:nvSpPr>
            <p:cNvPr id="72728" name="Text Box 22"/>
            <p:cNvSpPr txBox="1">
              <a:spLocks noChangeArrowheads="1"/>
            </p:cNvSpPr>
            <p:nvPr/>
          </p:nvSpPr>
          <p:spPr bwMode="auto">
            <a:xfrm>
              <a:off x="7023100" y="6003925"/>
              <a:ext cx="1885950" cy="63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1600" b="1" i="0">
                  <a:solidFill>
                    <a:srgbClr val="0619FF"/>
                  </a:solidFill>
                  <a:cs typeface="Helvetica" charset="0"/>
                </a:rPr>
                <a:t>SOL = Scrape-Off </a:t>
              </a:r>
            </a:p>
            <a:p>
              <a:pPr algn="ctr" eaLnBrk="1" hangingPunct="1">
                <a:buFontTx/>
                <a:buNone/>
              </a:pPr>
              <a:r>
                <a:rPr lang="en-US" sz="1600" b="1" i="0">
                  <a:solidFill>
                    <a:srgbClr val="0619FF"/>
                  </a:solidFill>
                  <a:cs typeface="Helvetica" charset="0"/>
                </a:rPr>
                <a:t>Layer</a:t>
              </a:r>
            </a:p>
          </p:txBody>
        </p:sp>
      </p:grpSp>
      <p:sp>
        <p:nvSpPr>
          <p:cNvPr id="72710" name="Rectangle 3"/>
          <p:cNvSpPr txBox="1">
            <a:spLocks noChangeArrowheads="1"/>
          </p:cNvSpPr>
          <p:nvPr/>
        </p:nvSpPr>
        <p:spPr bwMode="auto">
          <a:xfrm>
            <a:off x="98193" y="914400"/>
            <a:ext cx="50101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4700" indent="-300038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In a </a:t>
            </a:r>
            <a:r>
              <a:rPr lang="en-US" sz="2400" b="1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divertor</a:t>
            </a: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, edge plasma flows across closed magnetic flux surfaces into the scrape-off layer</a:t>
            </a:r>
          </a:p>
          <a:p>
            <a:pPr eaLnBrk="1" hangingPunct="1">
              <a:buSzPct val="100000"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Plasma flows along open magnetic field lines in the SOL to the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divertor</a:t>
            </a: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 target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Can have one or more X-points, e.g. 1, 2, or even 8!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A899D-7D15-C24A-930A-6901C1C72F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8B048-79F1-624C-B4C6-86A866B250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64E4B-94ED-BC49-806B-19E6F127B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93944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Divertors, cryopumps, and structures to restrict neutral flow (baffles) can provide particle control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4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80157F4-1186-584F-BB17-FF0FCFC9B4B4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13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747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649663"/>
            <a:ext cx="4157776" cy="267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20918" y="6232951"/>
            <a:ext cx="2733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M. Wade et. al., PRL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74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(1995) 2702 </a:t>
            </a:r>
          </a:p>
        </p:txBody>
      </p:sp>
      <p:pic>
        <p:nvPicPr>
          <p:cNvPr id="7475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960438"/>
            <a:ext cx="3802063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78413" y="3225800"/>
            <a:ext cx="3973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M.A. Mahdavi et. al., J.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Nucl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. Mater.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220-222 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(1995) 13 </a:t>
            </a:r>
          </a:p>
        </p:txBody>
      </p:sp>
      <p:sp>
        <p:nvSpPr>
          <p:cNvPr id="74759" name="Rectangle 3"/>
          <p:cNvSpPr txBox="1">
            <a:spLocks noChangeArrowheads="1"/>
          </p:cNvSpPr>
          <p:nvPr/>
        </p:nvSpPr>
        <p:spPr bwMode="auto">
          <a:xfrm>
            <a:off x="166688" y="1001713"/>
            <a:ext cx="51276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4700" indent="-300038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Both D/T (fuel) and He (ash) need to be exhausted </a:t>
            </a:r>
          </a:p>
          <a:p>
            <a:pPr eaLnBrk="1" hangingPunct="1">
              <a:buSzPct val="100000"/>
            </a:pP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In-vessel cryopumps control deuterium and He inventory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Divertor particle flux can be captured and exhausted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ITER designed with cryos</a:t>
            </a:r>
          </a:p>
        </p:txBody>
      </p:sp>
      <p:pic>
        <p:nvPicPr>
          <p:cNvPr id="7476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3659188"/>
            <a:ext cx="3668712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46712" y="6194425"/>
            <a:ext cx="3367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R. Maingi et. al.,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Nucl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. Fusion.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39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(1999) 1187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A9B4F-AD45-634E-9B3B-F6A11F2601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028B0-187B-8C4F-9E6B-EC8CE590BD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6B8FFF-1A29-8849-8F3B-ECF6C24DE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39457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Tritium retention is a central element of particle exhaust, and strongly affected by choice of PFC materials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2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0ED1294-8437-2C49-812D-B4C0CBAC0453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14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31631" y="6205706"/>
            <a:ext cx="342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G. Federici et. al.,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Nucl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. Fusion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41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(2001) 1967 </a:t>
            </a:r>
          </a:p>
        </p:txBody>
      </p:sp>
      <p:pic>
        <p:nvPicPr>
          <p:cNvPr id="76804" name="Picture 6" descr="c2cp42385e-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989013"/>
            <a:ext cx="30861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3"/>
          <p:cNvSpPr txBox="1">
            <a:spLocks noChangeArrowheads="1"/>
          </p:cNvSpPr>
          <p:nvPr/>
        </p:nvSpPr>
        <p:spPr bwMode="auto">
          <a:xfrm>
            <a:off x="166688" y="912902"/>
            <a:ext cx="553561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4700" indent="-300038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Graphite was PFC of choice in 90’s, but it captures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hyrogenic</a:t>
            </a: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 species via unsaturable co-deposition 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e.g. Graphene &amp; Zn shown on right</a:t>
            </a:r>
          </a:p>
        </p:txBody>
      </p:sp>
      <p:sp>
        <p:nvSpPr>
          <p:cNvPr id="76806" name="Rectangle 3"/>
          <p:cNvSpPr txBox="1">
            <a:spLocks noChangeArrowheads="1"/>
          </p:cNvSpPr>
          <p:nvPr/>
        </p:nvSpPr>
        <p:spPr bwMode="auto">
          <a:xfrm>
            <a:off x="169863" y="2594064"/>
            <a:ext cx="691356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4700" indent="-300038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C advantages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Good power handling, good thermal shock and thermal fatigue resistance (low crack propagation)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Doesn’t melt (but sublimes), low radiated power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Good joining technology, low-Z</a:t>
            </a:r>
          </a:p>
          <a:p>
            <a:pPr eaLnBrk="1" hangingPunct="1">
              <a:buSzPct val="100000"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C disadvantages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Chemical erosion and co-deposition; dust generation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May require conditioning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Physical and mechanical properties degrade w/low neutron fluence</a:t>
            </a:r>
          </a:p>
        </p:txBody>
      </p:sp>
      <p:grpSp>
        <p:nvGrpSpPr>
          <p:cNvPr id="76807" name="Group 8"/>
          <p:cNvGrpSpPr>
            <a:grpSpLocks/>
          </p:cNvGrpSpPr>
          <p:nvPr/>
        </p:nvGrpSpPr>
        <p:grpSpPr bwMode="auto">
          <a:xfrm>
            <a:off x="7212013" y="3558469"/>
            <a:ext cx="1733550" cy="2625725"/>
            <a:chOff x="7053943" y="3134313"/>
            <a:chExt cx="1733550" cy="2625725"/>
          </a:xfrm>
        </p:grpSpPr>
        <p:pic>
          <p:nvPicPr>
            <p:cNvPr id="76811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31"/>
            <a:stretch>
              <a:fillRect/>
            </a:stretch>
          </p:blipFill>
          <p:spPr bwMode="auto">
            <a:xfrm>
              <a:off x="7053943" y="3134313"/>
              <a:ext cx="1733550" cy="133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2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43"/>
            <a:stretch>
              <a:fillRect/>
            </a:stretch>
          </p:blipFill>
          <p:spPr bwMode="auto">
            <a:xfrm>
              <a:off x="7053943" y="4429713"/>
              <a:ext cx="1701800" cy="133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5375275" y="6217225"/>
            <a:ext cx="3486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lvl="1" indent="0">
              <a:buFontTx/>
              <a:buNone/>
              <a:defRPr/>
            </a:pPr>
            <a:r>
              <a:rPr lang="en-US" sz="1200" i="0" dirty="0" err="1">
                <a:latin typeface="+mn-lt"/>
                <a:cs typeface="Times" charset="0"/>
              </a:rPr>
              <a:t>Roubin</a:t>
            </a:r>
            <a:r>
              <a:rPr lang="en-US" sz="1200" i="0" dirty="0">
                <a:latin typeface="+mn-lt"/>
                <a:cs typeface="Times" charset="0"/>
              </a:rPr>
              <a:t> et al., J. </a:t>
            </a:r>
            <a:r>
              <a:rPr lang="en-US" sz="1200" i="0" dirty="0" err="1">
                <a:latin typeface="+mn-lt"/>
                <a:cs typeface="Times" charset="0"/>
              </a:rPr>
              <a:t>Nucl</a:t>
            </a:r>
            <a:r>
              <a:rPr lang="en-US" sz="1200" i="0" dirty="0">
                <a:latin typeface="+mn-lt"/>
                <a:cs typeface="Times" charset="0"/>
              </a:rPr>
              <a:t>. Mater.</a:t>
            </a:r>
            <a:r>
              <a:rPr lang="en-US" sz="1200" b="1" i="0" dirty="0">
                <a:latin typeface="+mn-lt"/>
                <a:cs typeface="Times" charset="0"/>
              </a:rPr>
              <a:t> 390-391 </a:t>
            </a:r>
            <a:r>
              <a:rPr lang="en-US" sz="1200" i="0" dirty="0">
                <a:latin typeface="+mn-lt"/>
                <a:cs typeface="Times" charset="0"/>
              </a:rPr>
              <a:t>(2009) 49  </a:t>
            </a:r>
          </a:p>
        </p:txBody>
      </p:sp>
      <p:cxnSp>
        <p:nvCxnSpPr>
          <p:cNvPr id="76809" name="Straight Arrow Connector 18"/>
          <p:cNvCxnSpPr>
            <a:cxnSpLocks noChangeShapeType="1"/>
          </p:cNvCxnSpPr>
          <p:nvPr/>
        </p:nvCxnSpPr>
        <p:spPr bwMode="auto">
          <a:xfrm flipV="1">
            <a:off x="6665119" y="5777707"/>
            <a:ext cx="482600" cy="50165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6810" name="Rectangle 3"/>
          <p:cNvSpPr txBox="1">
            <a:spLocks noChangeArrowheads="1"/>
          </p:cNvSpPr>
          <p:nvPr/>
        </p:nvSpPr>
        <p:spPr bwMode="auto">
          <a:xfrm>
            <a:off x="6923088" y="3198283"/>
            <a:ext cx="2355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  <a:buFontTx/>
              <a:buNone/>
            </a:pPr>
            <a:r>
              <a:rPr lang="en-US" sz="1400" i="0" dirty="0">
                <a:solidFill>
                  <a:schemeClr val="tx1"/>
                </a:solidFill>
                <a:latin typeface="Arial" charset="0"/>
                <a:cs typeface="Arial" charset="0"/>
              </a:rPr>
              <a:t>Co-deposits in Tore Supra</a:t>
            </a:r>
            <a:endParaRPr lang="en-US" sz="1400" i="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AE8F1-171E-C444-9B01-0E4204A74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0CE48-C379-DA40-A4A4-FE52987687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76532C-7F43-124B-9436-FAC741BC0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01383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W chosen for divertor &amp; Be for wall of ITER 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0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AF01768-0D4D-EC45-A251-7A78CF51013B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15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31631" y="6228997"/>
            <a:ext cx="342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G.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Federici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, et. al.,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Nucl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. Fusion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41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(2001) 1967 </a:t>
            </a:r>
          </a:p>
        </p:txBody>
      </p: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195263" y="968375"/>
            <a:ext cx="8655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4700" indent="-300038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W advantages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Low physical sputtering yield; high threshold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No chemical sputtering with hydrogen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Low in-vessel tritium retention at T &lt; 500 </a:t>
            </a:r>
            <a:r>
              <a:rPr lang="en-US" sz="2000" i="0" baseline="30000">
                <a:solidFill>
                  <a:srgbClr val="0000FF"/>
                </a:solidFill>
                <a:latin typeface="Arial" charset="0"/>
                <a:cs typeface="Arial" charset="0"/>
              </a:rPr>
              <a:t>o</a:t>
            </a: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Reparable by plasma spray; good joining technology</a:t>
            </a:r>
          </a:p>
          <a:p>
            <a:pPr eaLnBrk="1" hangingPunct="1">
              <a:buSzPct val="100000"/>
            </a:pPr>
            <a:endParaRPr lang="en-US" sz="2400" i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buSzPct val="100000"/>
            </a:pP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W disadvantages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Low allowable core concentration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Melts under large transient loads 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High ductile-brittle transition temperature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Recrystallizes (embrittles) at temperatures &gt;1500 K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High activation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Blisters and generates ‘fuzz’ under He bombardment</a:t>
            </a:r>
          </a:p>
          <a:p>
            <a:pPr lvl="1" eaLnBrk="1" hangingPunct="1">
              <a:buSzPct val="100000"/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Confinement reduced in tokamaks as compared with carbon PFCs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1D16B-05F0-3546-97C2-06C686753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EF68C-1857-7F47-9611-21D3683895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5D61C9-EFCA-5446-8036-54669FC29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7622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Components in present and past fusion devices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898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5209927F-0BA7-2A4E-ABCF-A0D996B08383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16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881170"/>
              </p:ext>
            </p:extLst>
          </p:nvPr>
        </p:nvGraphicFramePr>
        <p:xfrm>
          <a:off x="200025" y="1084263"/>
          <a:ext cx="8753476" cy="5308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4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7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2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3547">
                <a:tc>
                  <a:txBody>
                    <a:bodyPr/>
                    <a:lstStyle/>
                    <a:p>
                      <a:r>
                        <a:rPr lang="en-US" sz="1800" dirty="0"/>
                        <a:t>Device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Lim/</a:t>
                      </a:r>
                      <a:r>
                        <a:rPr lang="en-US" sz="1800" dirty="0" err="1"/>
                        <a:t>Div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PFC </a:t>
                      </a:r>
                      <a:r>
                        <a:rPr lang="en-US" sz="1800" dirty="0" err="1"/>
                        <a:t>mat’l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Device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Lim/</a:t>
                      </a:r>
                      <a:r>
                        <a:rPr lang="en-US" sz="1800" dirty="0" err="1"/>
                        <a:t>Div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PFC </a:t>
                      </a:r>
                      <a:r>
                        <a:rPr lang="en-US" sz="1800" dirty="0" err="1"/>
                        <a:t>mat’l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4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JET (2012+)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 div.</a:t>
                      </a:r>
                      <a:r>
                        <a:rPr lang="en-US" sz="1800" baseline="0" dirty="0"/>
                        <a:t> &amp; </a:t>
                      </a:r>
                      <a:r>
                        <a:rPr lang="en-US" sz="1800" dirty="0"/>
                        <a:t>Be wall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JET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Carbon</a:t>
                      </a:r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54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ASDEX-U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 </a:t>
                      </a:r>
                      <a:r>
                        <a:rPr lang="en-US" sz="1800" dirty="0" err="1"/>
                        <a:t>divertor</a:t>
                      </a:r>
                      <a:r>
                        <a:rPr lang="en-US" sz="1800" baseline="0" dirty="0"/>
                        <a:t> &amp; wall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ASDEX-U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Carbon</a:t>
                      </a:r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02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C-Mod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Mo </a:t>
                      </a:r>
                      <a:r>
                        <a:rPr lang="en-US" sz="1800" dirty="0" err="1"/>
                        <a:t>divertor</a:t>
                      </a:r>
                      <a:r>
                        <a:rPr lang="en-US" sz="1800" baseline="0" dirty="0"/>
                        <a:t> &amp; wall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DIII-D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Carbon</a:t>
                      </a:r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54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NSTX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 Wall/Li coating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NSTX-U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</a:rPr>
                        <a:t>plan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High-Z</a:t>
                      </a:r>
                      <a:r>
                        <a:rPr lang="en-US" sz="1800" baseline="0" dirty="0"/>
                        <a:t> + Liq. Li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4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RFX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Limiter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Liq.</a:t>
                      </a:r>
                      <a:r>
                        <a:rPr lang="en-US" sz="1800" baseline="0" dirty="0"/>
                        <a:t> Li - Mo mesh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LTX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Limiter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Liq. Li on SS</a:t>
                      </a:r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54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JT-60U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Carbon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TFTR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Limiter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Carbon</a:t>
                      </a:r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54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Tore Supra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Limiter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Carbon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West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 wall</a:t>
                      </a:r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304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EAST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 upper, Mo wall, C lower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KSTAR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Carbon</a:t>
                      </a:r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354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MAST-U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Carbon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COMPASS</a:t>
                      </a:r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pPr marL="0" marR="0" indent="0" algn="l" defTabSz="91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Divertor</a:t>
                      </a:r>
                      <a:endParaRPr lang="en-US" sz="1800" dirty="0"/>
                    </a:p>
                  </a:txBody>
                  <a:tcPr marL="91450" marR="91450"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Carbon</a:t>
                      </a:r>
                    </a:p>
                  </a:txBody>
                  <a:tcPr marL="91450" marR="91450" marT="45722" marB="4572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B9DC0-31F6-2C42-93D6-7CBD1D928D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6C85D-2C80-5440-8894-3CF9666EA2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30947-4A41-3648-86F7-924575E31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41958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" y="90488"/>
            <a:ext cx="9096375" cy="731837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Critical challenge: keeping the core hot and and the plasma facing components ‘cold’ via magnetic </a:t>
            </a:r>
            <a:r>
              <a:rPr lang="en-US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divertors</a:t>
            </a: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29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963"/>
            <a:ext cx="43703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Oval 8"/>
          <p:cNvSpPr>
            <a:spLocks noChangeArrowheads="1"/>
          </p:cNvSpPr>
          <p:nvPr/>
        </p:nvSpPr>
        <p:spPr bwMode="auto">
          <a:xfrm>
            <a:off x="47625" y="1873250"/>
            <a:ext cx="3235325" cy="56515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82948" name="TextBox 1"/>
          <p:cNvSpPr txBox="1">
            <a:spLocks noChangeArrowheads="1"/>
          </p:cNvSpPr>
          <p:nvPr/>
        </p:nvSpPr>
        <p:spPr bwMode="auto">
          <a:xfrm>
            <a:off x="1863725" y="3819525"/>
            <a:ext cx="217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>
                <a:solidFill>
                  <a:srgbClr val="FF0000"/>
                </a:solidFill>
              </a:rPr>
              <a:t>Solid material limits</a:t>
            </a:r>
          </a:p>
        </p:txBody>
      </p:sp>
      <p:sp>
        <p:nvSpPr>
          <p:cNvPr id="82949" name="Oval 9"/>
          <p:cNvSpPr>
            <a:spLocks noChangeArrowheads="1"/>
          </p:cNvSpPr>
          <p:nvPr/>
        </p:nvSpPr>
        <p:spPr bwMode="auto">
          <a:xfrm>
            <a:off x="0" y="3810000"/>
            <a:ext cx="4273550" cy="47783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29702" name="Rectangle 3"/>
          <p:cNvSpPr txBox="1">
            <a:spLocks noChangeArrowheads="1"/>
          </p:cNvSpPr>
          <p:nvPr/>
        </p:nvSpPr>
        <p:spPr bwMode="auto">
          <a:xfrm>
            <a:off x="4749800" y="1001713"/>
            <a:ext cx="420370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i="0" u="sng" dirty="0">
                <a:solidFill>
                  <a:schemeClr val="tx1"/>
                </a:solidFill>
                <a:latin typeface="Arial" charset="0"/>
                <a:cs typeface="Arial" charset="0"/>
              </a:rPr>
              <a:t>Need to exhaust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Plasma particles</a:t>
            </a:r>
          </a:p>
          <a:p>
            <a:pPr lvl="1" eaLnBrk="1" hangingPunct="1">
              <a:lnSpc>
                <a:spcPct val="90000"/>
              </a:lnSpc>
              <a:buFont typeface="Lucida Grande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Recapture tritium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4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i="0" dirty="0">
                <a:solidFill>
                  <a:srgbClr val="FF6600"/>
                </a:solidFill>
                <a:latin typeface="Arial" charset="0"/>
                <a:cs typeface="Arial" charset="0"/>
              </a:rPr>
              <a:t>Plasma momentum</a:t>
            </a:r>
          </a:p>
          <a:p>
            <a:pPr lvl="1" eaLnBrk="1" hangingPunct="1">
              <a:lnSpc>
                <a:spcPct val="90000"/>
              </a:lnSpc>
              <a:buFont typeface="Lucida Grande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Plasma is spinning in the core, either spontaneously or from momentum injection</a:t>
            </a:r>
          </a:p>
          <a:p>
            <a:pPr lvl="1" eaLnBrk="1" hangingPunct="1">
              <a:lnSpc>
                <a:spcPct val="90000"/>
              </a:lnSpc>
              <a:buFont typeface="Lucida Grande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Sheath accelerates ions at PFCs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4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i="0" dirty="0">
                <a:solidFill>
                  <a:srgbClr val="FF6600"/>
                </a:solidFill>
                <a:latin typeface="Arial" charset="0"/>
                <a:cs typeface="Arial" charset="0"/>
              </a:rPr>
              <a:t>Plasma energy</a:t>
            </a:r>
          </a:p>
          <a:p>
            <a:pPr lvl="1" eaLnBrk="1" hangingPunct="1">
              <a:lnSpc>
                <a:spcPct val="90000"/>
              </a:lnSpc>
              <a:buFont typeface="Lucida Grande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Plasma heated by fusion, simulated with neutral beams &amp; RF heating</a:t>
            </a:r>
          </a:p>
        </p:txBody>
      </p:sp>
      <p:sp>
        <p:nvSpPr>
          <p:cNvPr id="82951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B21A722-295A-A64C-BAA9-54BE9771F93E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17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17800" y="4819650"/>
            <a:ext cx="181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i="0" kern="0" dirty="0">
                <a:solidFill>
                  <a:srgbClr val="0000FF"/>
                </a:solidFill>
                <a:latin typeface="Comic Sans MS"/>
                <a:cs typeface="Comic Sans MS"/>
              </a:rPr>
              <a:t>1 </a:t>
            </a:r>
            <a:r>
              <a:rPr lang="en-US" sz="1800" i="0" kern="0" dirty="0" err="1">
                <a:solidFill>
                  <a:srgbClr val="0000FF"/>
                </a:solidFill>
                <a:latin typeface="Comic Sans MS"/>
                <a:cs typeface="Comic Sans MS"/>
              </a:rPr>
              <a:t>eV</a:t>
            </a:r>
            <a:r>
              <a:rPr lang="en-US" sz="1800" i="0" kern="0" dirty="0">
                <a:solidFill>
                  <a:srgbClr val="0000FF"/>
                </a:solidFill>
                <a:latin typeface="Comic Sans MS"/>
                <a:cs typeface="Comic Sans MS"/>
              </a:rPr>
              <a:t> ~ 11,600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647AC-BACF-2546-9BA9-00A7036651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1C5446-A4E8-4244-AFEE-7468B09E8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873" y="2424545"/>
            <a:ext cx="4462562" cy="30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B.L. </a:t>
            </a:r>
            <a:r>
              <a:rPr lang="en-US" sz="14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LaBombard</a:t>
            </a:r>
            <a:r>
              <a:rPr lang="en-US" sz="14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et. al., Phys. Plasmas </a:t>
            </a:r>
            <a:r>
              <a:rPr lang="en-US" sz="14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2</a:t>
            </a:r>
            <a:r>
              <a:rPr lang="en-US" sz="14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(1995) 2242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52577-FDEE-CD41-8357-C209FF66BC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5B29F-ACF7-184E-9617-AE744DFB2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109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Plasma momentum exhaust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4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6FB3F64-D6EF-2A42-BE4F-C0A5438ACEF6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18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4995" name="Content Placeholder 2"/>
          <p:cNvSpPr>
            <a:spLocks/>
          </p:cNvSpPr>
          <p:nvPr/>
        </p:nvSpPr>
        <p:spPr bwMode="auto">
          <a:xfrm>
            <a:off x="177800" y="1014413"/>
            <a:ext cx="872172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/>
          <a:lstStyle/>
          <a:p>
            <a:pPr marL="341313" indent="-341313" eaLnBrk="0" hangingPunct="0">
              <a:buFont typeface="Arial" charset="0"/>
              <a:buChar char="•"/>
            </a:pPr>
            <a:r>
              <a:rPr lang="en-US" sz="2400" i="0">
                <a:solidFill>
                  <a:schemeClr val="tx1"/>
                </a:solidFill>
                <a:latin typeface="Arial" charset="0"/>
              </a:rPr>
              <a:t>Plasma spins in the core spontaneously, which is good for stability and confinement</a:t>
            </a:r>
          </a:p>
          <a:p>
            <a:pPr lvl="1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 Problem if rotation goes to zero (locked mode) – confinement loss</a:t>
            </a:r>
            <a:endParaRPr lang="en-US" sz="2400" i="0">
              <a:solidFill>
                <a:schemeClr val="tx1"/>
              </a:solidFill>
              <a:latin typeface="Arial" charset="0"/>
            </a:endParaRPr>
          </a:p>
          <a:p>
            <a:pPr marL="341313" indent="-341313" eaLnBrk="0" hangingPunct="0">
              <a:buFont typeface="Arial" charset="0"/>
              <a:buChar char="•"/>
            </a:pPr>
            <a:r>
              <a:rPr lang="en-US" sz="2400" i="0">
                <a:solidFill>
                  <a:schemeClr val="tx1"/>
                </a:solidFill>
                <a:latin typeface="Arial" charset="0"/>
              </a:rPr>
              <a:t>Sheath forms at PFC for equal ion and elec. flux</a:t>
            </a:r>
            <a:endParaRPr lang="en-US" sz="2000" i="0">
              <a:solidFill>
                <a:srgbClr val="FF0000"/>
              </a:solidFill>
              <a:latin typeface="Arial" charset="0"/>
            </a:endParaRPr>
          </a:p>
          <a:p>
            <a:pPr lvl="1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 Pre-sheath accelerates ions to sonic speed</a:t>
            </a:r>
          </a:p>
          <a:p>
            <a:pPr lvl="2" eaLnBrk="0" hangingPunct="0">
              <a:buFont typeface="Wingdings" charset="0"/>
              <a:buChar char="Ø"/>
            </a:pPr>
            <a:r>
              <a:rPr lang="en-US" sz="1800" i="0">
                <a:solidFill>
                  <a:schemeClr val="tx1"/>
                </a:solidFill>
                <a:latin typeface="Arial" charset="0"/>
              </a:rPr>
              <a:t> Bohm criterion: local Mach number </a:t>
            </a:r>
            <a:r>
              <a:rPr lang="en-US" sz="1800" i="0">
                <a:solidFill>
                  <a:schemeClr val="tx1"/>
                </a:solidFill>
                <a:latin typeface="Symbol" charset="0"/>
                <a:cs typeface="Symbol" charset="0"/>
              </a:rPr>
              <a:t>u</a:t>
            </a:r>
            <a:r>
              <a:rPr lang="en-US" sz="1800" i="0">
                <a:solidFill>
                  <a:schemeClr val="tx1"/>
                </a:solidFill>
                <a:latin typeface="Arial" charset="0"/>
              </a:rPr>
              <a:t>/c</a:t>
            </a:r>
            <a:r>
              <a:rPr lang="en-US" sz="1800" i="0" baseline="-2500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1800" i="0">
                <a:solidFill>
                  <a:schemeClr val="tx1"/>
                </a:solidFill>
                <a:latin typeface="Arial" charset="0"/>
              </a:rPr>
              <a:t> = 1</a:t>
            </a:r>
            <a:endParaRPr lang="en-US" sz="2000" i="0">
              <a:latin typeface="Arial" charset="0"/>
            </a:endParaRPr>
          </a:p>
          <a:p>
            <a:pPr lvl="1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 Sheath accelerates ions through a ~ 3kTe potential drop </a:t>
            </a:r>
          </a:p>
          <a:p>
            <a:pPr lvl="1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 This plasma momentum is naturally exhausted at PFCs</a:t>
            </a:r>
            <a:endParaRPr lang="en-US" sz="2000" i="0">
              <a:latin typeface="Arial" charset="0"/>
            </a:endParaRPr>
          </a:p>
        </p:txBody>
      </p:sp>
      <p:sp>
        <p:nvSpPr>
          <p:cNvPr id="84996" name="Content Placeholder 2"/>
          <p:cNvSpPr>
            <a:spLocks/>
          </p:cNvSpPr>
          <p:nvPr/>
        </p:nvSpPr>
        <p:spPr bwMode="auto">
          <a:xfrm>
            <a:off x="177800" y="4029075"/>
            <a:ext cx="52593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/>
          <a:lstStyle/>
          <a:p>
            <a:pPr marL="341313" indent="-341313" eaLnBrk="0" hangingPunct="0">
              <a:buFont typeface="Arial" charset="0"/>
              <a:buChar char="•"/>
            </a:pPr>
            <a:r>
              <a:rPr lang="en-US" sz="2400" i="0">
                <a:solidFill>
                  <a:schemeClr val="tx1"/>
                </a:solidFill>
                <a:latin typeface="Arial" charset="0"/>
              </a:rPr>
              <a:t>Charge exchange between plasma ions and neutrals (recycling, beam input) reduces plasma momentum</a:t>
            </a:r>
          </a:p>
          <a:p>
            <a:pPr lvl="1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 Becomes important for T</a:t>
            </a:r>
            <a:r>
              <a:rPr lang="en-US" sz="2000" i="0" baseline="-25000">
                <a:solidFill>
                  <a:srgbClr val="0000FF"/>
                </a:solidFill>
                <a:latin typeface="Arial" charset="0"/>
              </a:rPr>
              <a:t>e</a:t>
            </a:r>
            <a:r>
              <a:rPr lang="en-US" sz="2000" i="0">
                <a:solidFill>
                  <a:srgbClr val="0000FF"/>
                </a:solidFill>
                <a:latin typeface="Arial" charset="0"/>
              </a:rPr>
              <a:t> &lt; 10 eV</a:t>
            </a:r>
          </a:p>
          <a:p>
            <a:pPr lvl="1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 Manifests as a reduction in plasma  	pressure at low T</a:t>
            </a:r>
            <a:r>
              <a:rPr lang="en-US" sz="2000" i="0" baseline="-25000">
                <a:solidFill>
                  <a:srgbClr val="0000FF"/>
                </a:solidFill>
                <a:latin typeface="Arial" charset="0"/>
              </a:rPr>
              <a:t>e</a:t>
            </a:r>
          </a:p>
        </p:txBody>
      </p:sp>
      <p:pic>
        <p:nvPicPr>
          <p:cNvPr id="849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45" y="3986214"/>
            <a:ext cx="2960254" cy="244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73899" y="5097286"/>
            <a:ext cx="1663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Courtesy of J.L. Terry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B5090-5586-1B4C-942F-DFBE09D4F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92F1E-6463-6446-97DD-F189D8A6F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68185-EBF2-BB4D-9A58-6D1EA65D1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7773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Power flow in the scrape-off layer to the </a:t>
            </a:r>
            <a:r>
              <a:rPr lang="en-US" dirty="0" err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divertor</a:t>
            </a:r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depends on density and </a:t>
            </a:r>
            <a:r>
              <a:rPr lang="en-US" dirty="0" err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collisionality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2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61CEDC-D2FE-604E-8F31-670C3D31CA77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19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7043" name="Content Placeholder 2"/>
          <p:cNvSpPr>
            <a:spLocks/>
          </p:cNvSpPr>
          <p:nvPr/>
        </p:nvSpPr>
        <p:spPr bwMode="auto">
          <a:xfrm>
            <a:off x="95250" y="901700"/>
            <a:ext cx="37052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/>
          <a:lstStyle/>
          <a:p>
            <a:pPr marL="341313" indent="-341313" eaLnBrk="0" hangingPunct="0">
              <a:buFont typeface="Arial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heath-limited: the midplane and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</a:rPr>
              <a:t>divertor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</a:rPr>
              <a:t>T</a:t>
            </a:r>
            <a:r>
              <a:rPr lang="en-US" sz="2400" i="0" baseline="-25000" dirty="0" err="1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 are about equal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Pressure is same at midplane and </a:t>
            </a:r>
            <a:r>
              <a:rPr lang="en-US" sz="2000" i="0" dirty="0" err="1">
                <a:solidFill>
                  <a:srgbClr val="0000FF"/>
                </a:solidFill>
                <a:latin typeface="Arial" charset="0"/>
              </a:rPr>
              <a:t>divertor</a:t>
            </a:r>
            <a:endParaRPr lang="en-US" sz="2000" i="0" dirty="0">
              <a:solidFill>
                <a:srgbClr val="0000FF"/>
              </a:solidFill>
              <a:latin typeface="Arial" charset="0"/>
            </a:endParaRPr>
          </a:p>
          <a:p>
            <a:pPr marL="341313" indent="-341313" eaLnBrk="0" hangingPunct="0">
              <a:buFont typeface="Arial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lux-limited: the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</a:rPr>
              <a:t>divertor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</a:rPr>
              <a:t>T</a:t>
            </a:r>
            <a:r>
              <a:rPr lang="en-US" sz="2400" i="0" baseline="-25000" dirty="0" err="1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 is below midplane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Pressure is same at midplane and </a:t>
            </a:r>
            <a:r>
              <a:rPr lang="en-US" sz="2000" i="0" dirty="0" err="1">
                <a:solidFill>
                  <a:srgbClr val="0000FF"/>
                </a:solidFill>
                <a:latin typeface="Arial" charset="0"/>
              </a:rPr>
              <a:t>divertor</a:t>
            </a:r>
            <a:endParaRPr lang="en-US" sz="2000" i="0" dirty="0">
              <a:solidFill>
                <a:srgbClr val="0000FF"/>
              </a:solidFill>
              <a:latin typeface="Arial" charset="0"/>
            </a:endParaRPr>
          </a:p>
          <a:p>
            <a:pPr marL="341313" indent="-341313" eaLnBrk="0" hangingPunct="0">
              <a:buFont typeface="Arial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latin typeface="Arial" charset="0"/>
              </a:rPr>
              <a:t>D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etached: the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</a:rPr>
              <a:t>divertor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</a:rPr>
              <a:t>T</a:t>
            </a:r>
            <a:r>
              <a:rPr lang="en-US" sz="2400" i="0" baseline="-25000" dirty="0" err="1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 is ~ 1-2 eV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Pressure in </a:t>
            </a:r>
            <a:r>
              <a:rPr lang="en-US" sz="2000" i="0" dirty="0" err="1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well below midplane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Recombination observed</a:t>
            </a:r>
            <a:endParaRPr lang="en-US" sz="2400" i="0" dirty="0">
              <a:solidFill>
                <a:schemeClr val="tx1"/>
              </a:solidFill>
              <a:latin typeface="Arial" charset="0"/>
            </a:endParaRPr>
          </a:p>
          <a:p>
            <a:pPr marL="341313" indent="-341313" eaLnBrk="0" hangingPunct="0">
              <a:buFont typeface="Arial" charset="0"/>
              <a:buChar char="•"/>
            </a:pPr>
            <a:endParaRPr lang="en-US" sz="2400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70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1624013"/>
            <a:ext cx="5387975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84738" y="6010275"/>
            <a:ext cx="386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B.L.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LaBombard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et. al., Phys. Plasmas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2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(1995) 2242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00475" y="1188420"/>
            <a:ext cx="5248275" cy="46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b="1" i="0" kern="0" dirty="0">
                <a:solidFill>
                  <a:srgbClr val="FF0000"/>
                </a:solidFill>
                <a:latin typeface="+mj-lt"/>
                <a:cs typeface="Comic Sans MS"/>
              </a:rPr>
              <a:t>      Sheath	       Flux	Detached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049EE-3D3E-F941-A3A1-390D7320CE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A9F939-AE76-3941-A590-99ADA7BD7A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72724-A329-A746-A3B9-A34E6E05E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30324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0"/>
            <a:ext cx="8178800" cy="90054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Outline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435100"/>
            <a:ext cx="7772400" cy="4114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Introduction to magnetic confinement and tokamaks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Plasma exhaust via magnetic X-point divertors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Particle exhaust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Momentum and power exhaust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Recently identified challenges to attractive core-edge plasma scenarios with W walls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Types of transient events, and their impact</a:t>
            </a:r>
          </a:p>
        </p:txBody>
      </p:sp>
      <p:sp>
        <p:nvSpPr>
          <p:cNvPr id="50179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22EADA39-E61F-7D4A-8AF5-F9E35419A969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88011-C660-0342-A361-CF5B705D7B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CA3BB-2C84-8A4C-8F04-90581E97DB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13B41-B73B-2040-83ED-83F172448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26939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err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Divertor</a:t>
            </a:r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radiation and detachment used to reduce plasma heat flux onto PFCs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0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34754FB-D838-0943-9AA5-4FAFBD50B135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20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890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3879223"/>
            <a:ext cx="2344088" cy="218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920750"/>
            <a:ext cx="3043238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3743326"/>
            <a:ext cx="3526127" cy="253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9237" y="6225752"/>
            <a:ext cx="4460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C.S. Pitcher et. al., Plasma Phys. Contr. Fusion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39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(1997) 779 </a:t>
            </a:r>
          </a:p>
        </p:txBody>
      </p:sp>
      <p:sp>
        <p:nvSpPr>
          <p:cNvPr id="89095" name="Content Placeholder 2"/>
          <p:cNvSpPr>
            <a:spLocks/>
          </p:cNvSpPr>
          <p:nvPr/>
        </p:nvSpPr>
        <p:spPr bwMode="auto">
          <a:xfrm>
            <a:off x="177800" y="1014413"/>
            <a:ext cx="54721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/>
          <a:lstStyle/>
          <a:p>
            <a:pPr marL="341313" indent="-341313" eaLnBrk="0" hangingPunct="0">
              <a:buFont typeface="Arial" charset="0"/>
              <a:buChar char="•"/>
            </a:pPr>
            <a:r>
              <a:rPr lang="en-US" sz="2400" i="0">
                <a:solidFill>
                  <a:schemeClr val="tx1"/>
                </a:solidFill>
                <a:latin typeface="Arial" charset="0"/>
              </a:rPr>
              <a:t>At high density, divertor radiation occurs somewhere between the X-point divertor and PFC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Low-Z impurity radiation zone: 1-10 eV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Deuterium ionization front: 5 eV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Recombination zone: 1-2 eV</a:t>
            </a:r>
          </a:p>
          <a:p>
            <a:pPr marL="341313" indent="-341313" eaLnBrk="0" hangingPunct="0">
              <a:buFont typeface="Arial" charset="0"/>
              <a:buChar char="•"/>
            </a:pPr>
            <a:r>
              <a:rPr lang="en-US" sz="2400" i="0">
                <a:solidFill>
                  <a:schemeClr val="tx1"/>
                </a:solidFill>
                <a:latin typeface="Arial" charset="0"/>
              </a:rPr>
              <a:t>Can be represented in 1-D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69842" y="3623853"/>
            <a:ext cx="307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A.W. Leonard et. al., PRL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78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(1997) 4769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77229" y="6053106"/>
            <a:ext cx="3074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M.E.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Fenstermacher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et. al., Plasma Phys.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Contr. Fusion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41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(1999) A345 </a:t>
            </a:r>
          </a:p>
        </p:txBody>
      </p:sp>
      <p:cxnSp>
        <p:nvCxnSpPr>
          <p:cNvPr id="89098" name="Straight Arrow Connector 7"/>
          <p:cNvCxnSpPr>
            <a:cxnSpLocks noChangeShapeType="1"/>
          </p:cNvCxnSpPr>
          <p:nvPr/>
        </p:nvCxnSpPr>
        <p:spPr bwMode="auto">
          <a:xfrm>
            <a:off x="3783013" y="1968500"/>
            <a:ext cx="2087562" cy="3778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099" name="Straight Arrow Connector 15"/>
          <p:cNvCxnSpPr>
            <a:cxnSpLocks noChangeShapeType="1"/>
          </p:cNvCxnSpPr>
          <p:nvPr/>
        </p:nvCxnSpPr>
        <p:spPr bwMode="auto">
          <a:xfrm>
            <a:off x="4587875" y="2609850"/>
            <a:ext cx="1274763" cy="157797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100" name="Straight Arrow Connector 17"/>
          <p:cNvCxnSpPr>
            <a:cxnSpLocks noChangeShapeType="1"/>
          </p:cNvCxnSpPr>
          <p:nvPr/>
        </p:nvCxnSpPr>
        <p:spPr bwMode="auto">
          <a:xfrm>
            <a:off x="2346325" y="3671888"/>
            <a:ext cx="266700" cy="6619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5C14C-E8EF-3E40-A66C-E08EF2731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1EDA5-A6BF-7641-8B6A-2D128EF7AE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D4368-1E98-104F-85B2-B6C821FD0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30324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Limit to detachment: intense radiation zone gets to X-point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8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A2FD811-13DC-9544-97EB-248067C99E8C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21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1139" name="Content Placeholder 2"/>
          <p:cNvSpPr>
            <a:spLocks/>
          </p:cNvSpPr>
          <p:nvPr/>
        </p:nvSpPr>
        <p:spPr bwMode="auto">
          <a:xfrm>
            <a:off x="76200" y="895350"/>
            <a:ext cx="47640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/>
          <a:lstStyle/>
          <a:p>
            <a:pPr marL="341313" indent="-341313" eaLnBrk="0" hangingPunct="0">
              <a:buFont typeface="Arial" charset="0"/>
              <a:buChar char="•"/>
            </a:pPr>
            <a:r>
              <a:rPr lang="en-US" sz="2400" i="0">
                <a:solidFill>
                  <a:schemeClr val="tx1"/>
                </a:solidFill>
                <a:latin typeface="Arial" charset="0"/>
              </a:rPr>
              <a:t>When impurity radiation is present, certain T</a:t>
            </a:r>
            <a:r>
              <a:rPr lang="en-US" sz="2400" i="0" baseline="-250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400" i="0">
                <a:solidFill>
                  <a:schemeClr val="tx1"/>
                </a:solidFill>
                <a:latin typeface="Arial" charset="0"/>
              </a:rPr>
              <a:t> ranges have a positive radiation-temperature feedback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Lower T</a:t>
            </a:r>
            <a:r>
              <a:rPr lang="en-US" sz="2000" i="0" baseline="-25000">
                <a:solidFill>
                  <a:srgbClr val="0000FF"/>
                </a:solidFill>
                <a:latin typeface="Arial" charset="0"/>
              </a:rPr>
              <a:t>e</a:t>
            </a:r>
            <a:r>
              <a:rPr lang="en-US" sz="2000" i="0">
                <a:solidFill>
                  <a:srgbClr val="0000FF"/>
                </a:solidFill>
                <a:latin typeface="Arial" charset="0"/>
              </a:rPr>
              <a:t> -&gt; more radiation!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00FF"/>
                </a:solidFill>
                <a:latin typeface="Arial" charset="0"/>
              </a:rPr>
              <a:t>Condensation instability: MARFE</a:t>
            </a:r>
          </a:p>
          <a:p>
            <a:pPr marL="690563" lvl="1" indent="-233363" eaLnBrk="0" hangingPunct="0">
              <a:buFont typeface="Lucida Grande" charset="0"/>
              <a:buChar char="-"/>
            </a:pPr>
            <a:r>
              <a:rPr lang="en-US" sz="2000" i="0">
                <a:solidFill>
                  <a:srgbClr val="008000"/>
                </a:solidFill>
                <a:latin typeface="Comic Sans MS" charset="0"/>
                <a:cs typeface="Comic Sans MS" charset="0"/>
              </a:rPr>
              <a:t>MARFE</a:t>
            </a:r>
            <a:r>
              <a:rPr lang="en-US" sz="2000" i="0">
                <a:solidFill>
                  <a:srgbClr val="0000FF"/>
                </a:solidFill>
                <a:latin typeface="Comic Sans MS" charset="0"/>
                <a:cs typeface="Comic Sans MS" charset="0"/>
              </a:rPr>
              <a:t> = </a:t>
            </a:r>
            <a:r>
              <a:rPr lang="en-US" sz="2000" i="0">
                <a:solidFill>
                  <a:srgbClr val="008000"/>
                </a:solidFill>
                <a:latin typeface="Comic Sans MS" charset="0"/>
                <a:cs typeface="Comic Sans MS" charset="0"/>
              </a:rPr>
              <a:t>M</a:t>
            </a:r>
            <a:r>
              <a:rPr lang="en-US" sz="2000" i="0">
                <a:solidFill>
                  <a:srgbClr val="0000FF"/>
                </a:solidFill>
                <a:latin typeface="Comic Sans MS" charset="0"/>
                <a:cs typeface="Comic Sans MS" charset="0"/>
              </a:rPr>
              <a:t>ulti-faceted </a:t>
            </a:r>
            <a:r>
              <a:rPr lang="en-US" sz="2000" i="0">
                <a:solidFill>
                  <a:srgbClr val="008000"/>
                </a:solidFill>
                <a:latin typeface="Comic Sans MS" charset="0"/>
                <a:cs typeface="Comic Sans MS" charset="0"/>
              </a:rPr>
              <a:t>A</a:t>
            </a:r>
            <a:r>
              <a:rPr lang="en-US" sz="2000" i="0">
                <a:solidFill>
                  <a:srgbClr val="0000FF"/>
                </a:solidFill>
                <a:latin typeface="Comic Sans MS" charset="0"/>
                <a:cs typeface="Comic Sans MS" charset="0"/>
              </a:rPr>
              <a:t>xisymmetric </a:t>
            </a:r>
            <a:r>
              <a:rPr lang="en-US" sz="2000" i="0">
                <a:solidFill>
                  <a:srgbClr val="008000"/>
                </a:solidFill>
                <a:latin typeface="Comic Sans MS" charset="0"/>
                <a:cs typeface="Comic Sans MS" charset="0"/>
              </a:rPr>
              <a:t>R</a:t>
            </a:r>
            <a:r>
              <a:rPr lang="en-US" sz="2000" i="0">
                <a:solidFill>
                  <a:srgbClr val="0000FF"/>
                </a:solidFill>
                <a:latin typeface="Comic Sans MS" charset="0"/>
                <a:cs typeface="Comic Sans MS" charset="0"/>
              </a:rPr>
              <a:t>adiation </a:t>
            </a:r>
            <a:r>
              <a:rPr lang="en-US" sz="2000" i="0">
                <a:solidFill>
                  <a:srgbClr val="008000"/>
                </a:solidFill>
                <a:latin typeface="Comic Sans MS" charset="0"/>
                <a:cs typeface="Comic Sans MS" charset="0"/>
              </a:rPr>
              <a:t>F</a:t>
            </a:r>
            <a:r>
              <a:rPr lang="en-US" sz="2000" i="0">
                <a:solidFill>
                  <a:srgbClr val="0000FF"/>
                </a:solidFill>
                <a:latin typeface="Comic Sans MS" charset="0"/>
                <a:cs typeface="Comic Sans MS" charset="0"/>
              </a:rPr>
              <a:t>rom the </a:t>
            </a:r>
            <a:r>
              <a:rPr lang="en-US" sz="2000" i="0">
                <a:solidFill>
                  <a:srgbClr val="008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i="0">
                <a:solidFill>
                  <a:srgbClr val="0000FF"/>
                </a:solidFill>
                <a:latin typeface="Comic Sans MS" charset="0"/>
                <a:cs typeface="Comic Sans MS" charset="0"/>
              </a:rPr>
              <a:t>dge, </a:t>
            </a:r>
            <a:r>
              <a:rPr lang="en-US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and</a:t>
            </a:r>
            <a:r>
              <a:rPr lang="en-US" sz="2000" i="0">
                <a:solidFill>
                  <a:srgbClr val="0000FF"/>
                </a:solidFill>
                <a:latin typeface="Comic Sans MS" charset="0"/>
                <a:cs typeface="Comic Sans MS" charset="0"/>
              </a:rPr>
              <a:t> earl </a:t>
            </a:r>
            <a:r>
              <a:rPr lang="en-US" sz="2000" i="0">
                <a:solidFill>
                  <a:srgbClr val="008000"/>
                </a:solidFill>
                <a:latin typeface="Comic Sans MS" charset="0"/>
                <a:cs typeface="Comic Sans MS" charset="0"/>
              </a:rPr>
              <a:t>MAR</a:t>
            </a:r>
            <a:r>
              <a:rPr lang="en-US" sz="2000" i="0">
                <a:solidFill>
                  <a:srgbClr val="0000FF"/>
                </a:solidFill>
                <a:latin typeface="Comic Sans MS" charset="0"/>
                <a:cs typeface="Comic Sans MS" charset="0"/>
              </a:rPr>
              <a:t>mar &amp; steve wol</a:t>
            </a:r>
            <a:r>
              <a:rPr lang="en-US" sz="2000" i="0">
                <a:solidFill>
                  <a:srgbClr val="008000"/>
                </a:solidFill>
                <a:latin typeface="Comic Sans MS" charset="0"/>
                <a:cs typeface="Comic Sans MS" charset="0"/>
              </a:rPr>
              <a:t>FE</a:t>
            </a:r>
            <a:r>
              <a:rPr lang="en-US" sz="2000" i="0">
                <a:solidFill>
                  <a:srgbClr val="0000FF"/>
                </a:solidFill>
                <a:latin typeface="Comic Sans MS" charset="0"/>
                <a:cs typeface="Comic Sans MS" charset="0"/>
              </a:rPr>
              <a:t> (MIT)</a:t>
            </a:r>
          </a:p>
          <a:p>
            <a:pPr marL="341313" indent="-341313" eaLnBrk="0" hangingPunct="0">
              <a:buFont typeface="Arial" charset="0"/>
              <a:buChar char="•"/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  <a:p>
            <a:pPr marL="341313" indent="-341313" eaLnBrk="0" hangingPunct="0">
              <a:buFont typeface="Arial" charset="0"/>
              <a:buChar char="•"/>
            </a:pPr>
            <a:endParaRPr lang="en-US" sz="2400" i="0">
              <a:solidFill>
                <a:schemeClr val="tx1"/>
              </a:solidFill>
              <a:latin typeface="Arial" charset="0"/>
            </a:endParaRPr>
          </a:p>
          <a:p>
            <a:pPr marL="341313" indent="-341313" eaLnBrk="0" hangingPunct="0">
              <a:buFont typeface="Arial" charset="0"/>
              <a:buChar char="•"/>
            </a:pPr>
            <a:endParaRPr lang="en-US" sz="2000" i="0">
              <a:solidFill>
                <a:schemeClr val="tx1"/>
              </a:solidFill>
              <a:latin typeface="Arial" charset="0"/>
            </a:endParaRPr>
          </a:p>
          <a:p>
            <a:pPr marL="341313" indent="-341313" eaLnBrk="0" hangingPunct="0">
              <a:buFont typeface="Arial" charset="0"/>
              <a:buChar char="•"/>
            </a:pPr>
            <a:r>
              <a:rPr lang="en-US" sz="2400" i="0">
                <a:solidFill>
                  <a:schemeClr val="tx1"/>
                </a:solidFill>
                <a:latin typeface="Arial" charset="0"/>
              </a:rPr>
              <a:t>Limit to detachment: if MARFE migrates to X-point, </a:t>
            </a:r>
            <a:r>
              <a:rPr lang="en-US" sz="2400" i="0">
                <a:solidFill>
                  <a:schemeClr val="tx1"/>
                </a:solidFill>
                <a:latin typeface="Symbol" charset="0"/>
                <a:cs typeface="Symbol" charset="0"/>
              </a:rPr>
              <a:t>t</a:t>
            </a:r>
            <a:r>
              <a:rPr lang="en-US" sz="2400" i="0" baseline="-250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400" i="0">
                <a:solidFill>
                  <a:schemeClr val="tx1"/>
                </a:solidFill>
                <a:latin typeface="Arial" charset="0"/>
              </a:rPr>
              <a:t> reduced</a:t>
            </a:r>
          </a:p>
        </p:txBody>
      </p:sp>
      <p:pic>
        <p:nvPicPr>
          <p:cNvPr id="911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612900"/>
            <a:ext cx="44799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42909" y="5989637"/>
            <a:ext cx="245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Alcator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C-Mod D</a:t>
            </a:r>
            <a:r>
              <a:rPr lang="en-US" sz="1200" i="0" kern="0" dirty="0">
                <a:solidFill>
                  <a:sysClr val="windowText" lastClr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emission data,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Courtesy of J.L. Terry</a:t>
            </a:r>
          </a:p>
        </p:txBody>
      </p:sp>
      <p:grpSp>
        <p:nvGrpSpPr>
          <p:cNvPr id="91142" name="Group 3"/>
          <p:cNvGrpSpPr>
            <a:grpSpLocks/>
          </p:cNvGrpSpPr>
          <p:nvPr/>
        </p:nvGrpSpPr>
        <p:grpSpPr bwMode="auto">
          <a:xfrm>
            <a:off x="1284288" y="4537075"/>
            <a:ext cx="2182812" cy="1201738"/>
            <a:chOff x="1219086" y="4490709"/>
            <a:chExt cx="2184367" cy="1201371"/>
          </a:xfrm>
        </p:grpSpPr>
        <p:pic>
          <p:nvPicPr>
            <p:cNvPr id="91143" name="Picture 1" descr="marma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086" y="4494216"/>
              <a:ext cx="1075944" cy="119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4" name="Picture 2" descr="Wolf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80" r="-2" b="33076"/>
            <a:stretch>
              <a:fillRect/>
            </a:stretch>
          </p:blipFill>
          <p:spPr bwMode="auto">
            <a:xfrm>
              <a:off x="2328274" y="4490709"/>
              <a:ext cx="1075179" cy="119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379E4-9850-CA4B-B56C-2CEDCD4119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900B0-57BA-4840-A481-4EA7E579A7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BF8555-B8AA-F244-A691-903C668A6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3032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Difficulties for W PFCs to achieve attractive, self-consistent core-edge scenarios have been identified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6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5817658-D427-1E4E-A63B-A0D22D8215F9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22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3187" name="Content Placeholder 2"/>
          <p:cNvSpPr>
            <a:spLocks/>
          </p:cNvSpPr>
          <p:nvPr/>
        </p:nvSpPr>
        <p:spPr bwMode="auto">
          <a:xfrm>
            <a:off x="3700853" y="1152260"/>
            <a:ext cx="518679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/>
          <a:lstStyle/>
          <a:p>
            <a:pPr marL="341313" indent="-341313" eaLnBrk="0" hangingPunct="0">
              <a:buFont typeface="Arial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Power exhaust challenge harder than thought</a:t>
            </a:r>
          </a:p>
          <a:p>
            <a:pPr marL="796925" lvl="1" indent="-341313" eaLnBrk="0" hangingPunct="0">
              <a:buFont typeface="Lucida Grande" charset="0"/>
              <a:buChar char="-"/>
            </a:pP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Heat flux footprint decreases with </a:t>
            </a:r>
            <a:r>
              <a:rPr lang="en-US" sz="2400" i="0" dirty="0" err="1">
                <a:solidFill>
                  <a:srgbClr val="0000FF"/>
                </a:solidFill>
                <a:latin typeface="Arial" charset="0"/>
              </a:rPr>
              <a:t>I</a:t>
            </a:r>
            <a:r>
              <a:rPr lang="en-US" sz="2400" i="0" baseline="-25000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; no increase with R</a:t>
            </a:r>
          </a:p>
          <a:p>
            <a:pPr marL="1252538" lvl="2" indent="-341313" eaLnBrk="0" hangingPunct="0">
              <a:buFont typeface="Wingdings" charset="0"/>
              <a:buChar char="Ø"/>
            </a:pPr>
            <a:r>
              <a:rPr lang="en-US" sz="2000" i="0" dirty="0">
                <a:solidFill>
                  <a:srgbClr val="FF0000"/>
                </a:solidFill>
                <a:latin typeface="Arial" charset="0"/>
              </a:rPr>
              <a:t>Both steady and transient loads can exceed solid PFC limits</a:t>
            </a:r>
            <a:endParaRPr lang="en-US" sz="2400" i="0" dirty="0">
              <a:solidFill>
                <a:schemeClr val="tx1"/>
              </a:solidFill>
              <a:latin typeface="Arial" charset="0"/>
            </a:endParaRPr>
          </a:p>
          <a:p>
            <a:pPr marL="341313" indent="-341313" eaLnBrk="0" hangingPunct="0">
              <a:buFont typeface="Arial" charset="0"/>
              <a:buChar char="•"/>
            </a:pPr>
            <a:endParaRPr lang="en-US" sz="2400" i="0" dirty="0">
              <a:solidFill>
                <a:schemeClr val="tx1"/>
              </a:solidFill>
              <a:latin typeface="Arial" charset="0"/>
            </a:endParaRPr>
          </a:p>
          <a:p>
            <a:pPr marL="341313" indent="-341313" eaLnBrk="0" hangingPunct="0">
              <a:buFont typeface="Arial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Confinement difficult with bare high-Z PFCs</a:t>
            </a:r>
          </a:p>
          <a:p>
            <a:pPr marL="796925" lvl="1" indent="-341313" eaLnBrk="0" hangingPunct="0">
              <a:buFont typeface="Lucida Grande" charset="0"/>
              <a:buChar char="-"/>
            </a:pP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Good confinement is challenging with high-Z walls in e.g. JET</a:t>
            </a:r>
            <a:endParaRPr lang="en-US" sz="2000" i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B27E9-D676-074F-AD37-9CD19382AF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973A36E-54AB-1441-9DF4-BC8D6135A5AB}"/>
              </a:ext>
            </a:extLst>
          </p:cNvPr>
          <p:cNvSpPr txBox="1">
            <a:spLocks noChangeArrowheads="1"/>
          </p:cNvSpPr>
          <p:nvPr/>
        </p:nvSpPr>
        <p:spPr>
          <a:xfrm>
            <a:off x="103951" y="1371600"/>
            <a:ext cx="3356093" cy="411480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397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11382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5954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-128"/>
              </a:defRPr>
            </a:lvl4pPr>
            <a:lvl5pPr marL="2051050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07502" indent="-22795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63401" indent="-22795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19322" indent="-22795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75232" indent="-22795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US" b="1" i="0" u="sng" kern="0" dirty="0">
                <a:latin typeface="Arial" charset="0"/>
                <a:ea typeface="ＭＳ Ｐゴシック" charset="0"/>
                <a:cs typeface="Arial" charset="0"/>
              </a:rPr>
              <a:t>Outline</a:t>
            </a:r>
          </a:p>
          <a:p>
            <a:pPr eaLnBrk="1" hangingPunct="1"/>
            <a:r>
              <a:rPr lang="en-US" i="0" kern="0" dirty="0">
                <a:latin typeface="Arial" charset="0"/>
                <a:ea typeface="ＭＳ Ｐゴシック" charset="0"/>
                <a:cs typeface="Arial" charset="0"/>
              </a:rPr>
              <a:t>Plasma exhaust via magnetic X-point </a:t>
            </a:r>
            <a:r>
              <a:rPr lang="en-US" i="0" kern="0" dirty="0" err="1">
                <a:latin typeface="Arial" charset="0"/>
                <a:ea typeface="ＭＳ Ｐゴシック" charset="0"/>
                <a:cs typeface="Arial" charset="0"/>
              </a:rPr>
              <a:t>divertors</a:t>
            </a:r>
            <a:endParaRPr lang="en-US" i="0" kern="0" dirty="0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/>
            <a:r>
              <a:rPr lang="en-US" i="0" kern="0" dirty="0">
                <a:latin typeface="Arial" charset="0"/>
                <a:ea typeface="ＭＳ Ｐゴシック" charset="0"/>
                <a:cs typeface="Arial" charset="0"/>
              </a:rPr>
              <a:t>Particle exhaust</a:t>
            </a:r>
          </a:p>
          <a:p>
            <a:pPr lvl="1" eaLnBrk="1" hangingPunct="1"/>
            <a:r>
              <a:rPr lang="en-US" i="0" kern="0" dirty="0">
                <a:latin typeface="Arial" charset="0"/>
                <a:ea typeface="ＭＳ Ｐゴシック" charset="0"/>
                <a:cs typeface="Arial" charset="0"/>
              </a:rPr>
              <a:t>Momentum and power exhaust</a:t>
            </a:r>
          </a:p>
          <a:p>
            <a:pPr lvl="1" eaLnBrk="1" hangingPunct="1"/>
            <a:r>
              <a:rPr lang="en-US" b="1" i="0" kern="0" dirty="0">
                <a:latin typeface="Arial" charset="0"/>
                <a:ea typeface="ＭＳ Ｐゴシック" charset="0"/>
                <a:cs typeface="Arial" charset="0"/>
              </a:rPr>
              <a:t>Recently identified challenges to attractive core-edge plasma scenarios with W walls</a:t>
            </a:r>
          </a:p>
        </p:txBody>
      </p:sp>
      <p:cxnSp>
        <p:nvCxnSpPr>
          <p:cNvPr id="9" name="Straight Arrow Connector 7">
            <a:extLst>
              <a:ext uri="{FF2B5EF4-FFF2-40B4-BE49-F238E27FC236}">
                <a16:creationId xmlns:a16="http://schemas.microsoft.com/office/drawing/2014/main" id="{EC6115F3-24E3-BA45-BE1D-1143DBCD222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29756" y="1539394"/>
            <a:ext cx="867325" cy="251666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15">
            <a:extLst>
              <a:ext uri="{FF2B5EF4-FFF2-40B4-BE49-F238E27FC236}">
                <a16:creationId xmlns:a16="http://schemas.microsoft.com/office/drawing/2014/main" id="{49559F62-8E1E-7E4F-860D-AFA51E46931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41964" y="4274674"/>
            <a:ext cx="812629" cy="16999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79B2F-3ED6-9C40-AE46-89EA5F0726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85750-A7CE-144A-9817-64729A689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357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Heat flux profile measured in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divertor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with infrared thermography &amp; compared to midplane n</a:t>
            </a:r>
            <a:r>
              <a:rPr lang="en-US" sz="2200" baseline="-25000" dirty="0"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200" baseline="-25000" dirty="0" err="1"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profiles</a:t>
            </a:r>
          </a:p>
        </p:txBody>
      </p:sp>
      <p:sp>
        <p:nvSpPr>
          <p:cNvPr id="95234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F7AE323A-CBEE-D743-A69A-D0A3AE87A0F2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23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9523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981075"/>
            <a:ext cx="2846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10"/>
          <p:cNvSpPr>
            <a:spLocks noChangeArrowheads="1"/>
          </p:cNvSpPr>
          <p:nvPr/>
        </p:nvSpPr>
        <p:spPr bwMode="auto">
          <a:xfrm>
            <a:off x="1343025" y="5224463"/>
            <a:ext cx="1133475" cy="998537"/>
          </a:xfrm>
          <a:prstGeom prst="rect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95237" name="Rectangle 10"/>
          <p:cNvSpPr>
            <a:spLocks noChangeArrowheads="1"/>
          </p:cNvSpPr>
          <p:nvPr/>
        </p:nvSpPr>
        <p:spPr bwMode="auto">
          <a:xfrm>
            <a:off x="3222625" y="3733800"/>
            <a:ext cx="269875" cy="215900"/>
          </a:xfrm>
          <a:prstGeom prst="rect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b="1"/>
          </a:p>
        </p:txBody>
      </p:sp>
      <p:cxnSp>
        <p:nvCxnSpPr>
          <p:cNvPr id="95238" name="Straight Arrow Connector 2"/>
          <p:cNvCxnSpPr>
            <a:cxnSpLocks noChangeShapeType="1"/>
          </p:cNvCxnSpPr>
          <p:nvPr/>
        </p:nvCxnSpPr>
        <p:spPr bwMode="auto">
          <a:xfrm flipV="1">
            <a:off x="2705100" y="5514975"/>
            <a:ext cx="2354263" cy="365125"/>
          </a:xfrm>
          <a:prstGeom prst="straightConnector1">
            <a:avLst/>
          </a:prstGeom>
          <a:noFill/>
          <a:ln w="57150">
            <a:solidFill>
              <a:srgbClr val="00CA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5239" name="Straight Arrow Connector 10"/>
          <p:cNvCxnSpPr>
            <a:cxnSpLocks noChangeShapeType="1"/>
          </p:cNvCxnSpPr>
          <p:nvPr/>
        </p:nvCxnSpPr>
        <p:spPr bwMode="auto">
          <a:xfrm flipV="1">
            <a:off x="3568700" y="2578100"/>
            <a:ext cx="914400" cy="1143000"/>
          </a:xfrm>
          <a:prstGeom prst="straightConnector1">
            <a:avLst/>
          </a:prstGeom>
          <a:noFill/>
          <a:ln w="57150">
            <a:solidFill>
              <a:srgbClr val="00CA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5240" name="Rectangle 3"/>
          <p:cNvSpPr>
            <a:spLocks noChangeArrowheads="1"/>
          </p:cNvSpPr>
          <p:nvPr/>
        </p:nvSpPr>
        <p:spPr bwMode="auto">
          <a:xfrm>
            <a:off x="5440363" y="922338"/>
            <a:ext cx="8255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30000"/>
              </a:spcBef>
              <a:buFontTx/>
              <a:buNone/>
            </a:pPr>
            <a:r>
              <a:rPr lang="en-US" sz="2000" i="0">
                <a:solidFill>
                  <a:schemeClr val="tx2"/>
                </a:solidFill>
                <a:latin typeface="Symbol" charset="0"/>
                <a:cs typeface="Symbol" charset="0"/>
              </a:rPr>
              <a:t>l</a:t>
            </a:r>
            <a:r>
              <a:rPr lang="en-US" sz="2000" i="0" baseline="-25000">
                <a:solidFill>
                  <a:schemeClr val="tx2"/>
                </a:solidFill>
                <a:latin typeface="Arial" charset="0"/>
              </a:rPr>
              <a:t>n</a:t>
            </a:r>
            <a:r>
              <a:rPr lang="en-US" sz="2000" i="0" baseline="30000">
                <a:solidFill>
                  <a:schemeClr val="tx2"/>
                </a:solidFill>
                <a:latin typeface="Arial" charset="0"/>
              </a:rPr>
              <a:t>mid</a:t>
            </a:r>
            <a:endParaRPr lang="en-US" sz="2000" i="0">
              <a:solidFill>
                <a:srgbClr val="3366FF"/>
              </a:solidFill>
              <a:latin typeface="Arial" charset="0"/>
            </a:endParaRPr>
          </a:p>
        </p:txBody>
      </p:sp>
      <p:grpSp>
        <p:nvGrpSpPr>
          <p:cNvPr id="95241" name="Group 1"/>
          <p:cNvGrpSpPr>
            <a:grpSpLocks/>
          </p:cNvGrpSpPr>
          <p:nvPr/>
        </p:nvGrpSpPr>
        <p:grpSpPr bwMode="auto">
          <a:xfrm>
            <a:off x="4683125" y="3706813"/>
            <a:ext cx="4008438" cy="2606675"/>
            <a:chOff x="4098925" y="3897313"/>
            <a:chExt cx="4008438" cy="2606675"/>
          </a:xfrm>
        </p:grpSpPr>
        <p:pic>
          <p:nvPicPr>
            <p:cNvPr id="95251" name="Picture 8" descr="qPerpPlot.ai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925" y="3897313"/>
              <a:ext cx="4008438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52" name="Rectangle 3"/>
            <p:cNvSpPr>
              <a:spLocks noChangeArrowheads="1"/>
            </p:cNvSpPr>
            <p:nvPr/>
          </p:nvSpPr>
          <p:spPr bwMode="auto">
            <a:xfrm>
              <a:off x="6354763" y="4673600"/>
              <a:ext cx="1085850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0" hangingPunct="0">
                <a:spcBef>
                  <a:spcPct val="30000"/>
                </a:spcBef>
                <a:buFontTx/>
                <a:buNone/>
              </a:pPr>
              <a:r>
                <a:rPr lang="en-US" sz="2000" i="0">
                  <a:solidFill>
                    <a:srgbClr val="3366FF"/>
                  </a:solidFill>
                  <a:latin typeface="Symbol" charset="0"/>
                  <a:cs typeface="Symbol" charset="0"/>
                </a:rPr>
                <a:t>l</a:t>
              </a:r>
              <a:r>
                <a:rPr lang="en-US" sz="2000" i="0" baseline="-25000">
                  <a:solidFill>
                    <a:srgbClr val="3366FF"/>
                  </a:solidFill>
                  <a:latin typeface="Arial" charset="0"/>
                </a:rPr>
                <a:t>q</a:t>
              </a:r>
              <a:r>
                <a:rPr lang="en-US" sz="2000" i="0" baseline="30000">
                  <a:solidFill>
                    <a:srgbClr val="3366FF"/>
                  </a:solidFill>
                  <a:latin typeface="Arial" charset="0"/>
                </a:rPr>
                <a:t>div,SOL</a:t>
              </a:r>
              <a:endParaRPr lang="en-US" sz="2000" i="0">
                <a:solidFill>
                  <a:srgbClr val="3366FF"/>
                </a:solidFill>
                <a:latin typeface="Arial" charset="0"/>
              </a:endParaRPr>
            </a:p>
          </p:txBody>
        </p:sp>
        <p:sp>
          <p:nvSpPr>
            <p:cNvPr id="95253" name="Rectangle 3"/>
            <p:cNvSpPr>
              <a:spLocks noChangeArrowheads="1"/>
            </p:cNvSpPr>
            <p:nvPr/>
          </p:nvSpPr>
          <p:spPr bwMode="auto">
            <a:xfrm>
              <a:off x="4729163" y="4708525"/>
              <a:ext cx="1049337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0" hangingPunct="0">
                <a:spcBef>
                  <a:spcPct val="30000"/>
                </a:spcBef>
                <a:buFontTx/>
                <a:buNone/>
              </a:pPr>
              <a:r>
                <a:rPr lang="en-US" sz="2000" i="0">
                  <a:solidFill>
                    <a:srgbClr val="3366FF"/>
                  </a:solidFill>
                  <a:latin typeface="Symbol" charset="0"/>
                  <a:cs typeface="Symbol" charset="0"/>
                </a:rPr>
                <a:t>l</a:t>
              </a:r>
              <a:r>
                <a:rPr lang="en-US" sz="2000" i="0" baseline="-25000">
                  <a:solidFill>
                    <a:srgbClr val="3366FF"/>
                  </a:solidFill>
                  <a:latin typeface="Arial" charset="0"/>
                </a:rPr>
                <a:t>q</a:t>
              </a:r>
              <a:r>
                <a:rPr lang="en-US" sz="2000" i="0" baseline="30000">
                  <a:solidFill>
                    <a:srgbClr val="3366FF"/>
                  </a:solidFill>
                  <a:latin typeface="Arial" charset="0"/>
                </a:rPr>
                <a:t>div,PFR</a:t>
              </a:r>
              <a:endParaRPr lang="en-US" sz="2000" i="0">
                <a:solidFill>
                  <a:srgbClr val="3366FF"/>
                </a:solidFill>
                <a:latin typeface="Arial" charset="0"/>
              </a:endParaRPr>
            </a:p>
          </p:txBody>
        </p:sp>
      </p:grpSp>
      <p:grpSp>
        <p:nvGrpSpPr>
          <p:cNvPr id="95242" name="Group 18"/>
          <p:cNvGrpSpPr>
            <a:grpSpLocks/>
          </p:cNvGrpSpPr>
          <p:nvPr/>
        </p:nvGrpSpPr>
        <p:grpSpPr bwMode="auto">
          <a:xfrm>
            <a:off x="4246563" y="1365250"/>
            <a:ext cx="4687887" cy="2233613"/>
            <a:chOff x="4193117" y="1132417"/>
            <a:chExt cx="4687907" cy="2233084"/>
          </a:xfrm>
        </p:grpSpPr>
        <p:grpSp>
          <p:nvGrpSpPr>
            <p:cNvPr id="95245" name="Group 17"/>
            <p:cNvGrpSpPr>
              <a:grpSpLocks/>
            </p:cNvGrpSpPr>
            <p:nvPr/>
          </p:nvGrpSpPr>
          <p:grpSpPr bwMode="auto">
            <a:xfrm>
              <a:off x="4193117" y="1135063"/>
              <a:ext cx="2450590" cy="2230438"/>
              <a:chOff x="4193117" y="1135063"/>
              <a:chExt cx="2450590" cy="2230438"/>
            </a:xfrm>
          </p:grpSpPr>
          <p:pic>
            <p:nvPicPr>
              <p:cNvPr id="95249" name="Picture 6" descr="profiles_and_fits_zoomed2.ai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832"/>
              <a:stretch>
                <a:fillRect/>
              </a:stretch>
            </p:blipFill>
            <p:spPr bwMode="auto">
              <a:xfrm>
                <a:off x="4193117" y="2794001"/>
                <a:ext cx="245059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250" name="Picture 6" descr="profiles_and_fits_zoomed2.ai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919"/>
              <a:stretch>
                <a:fillRect/>
              </a:stretch>
            </p:blipFill>
            <p:spPr bwMode="auto">
              <a:xfrm>
                <a:off x="4272491" y="1135063"/>
                <a:ext cx="2312988" cy="1595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5246" name="Group 16"/>
            <p:cNvGrpSpPr>
              <a:grpSpLocks/>
            </p:cNvGrpSpPr>
            <p:nvPr/>
          </p:nvGrpSpPr>
          <p:grpSpPr bwMode="auto">
            <a:xfrm>
              <a:off x="6430434" y="1132417"/>
              <a:ext cx="2450590" cy="2216150"/>
              <a:chOff x="6430434" y="1132417"/>
              <a:chExt cx="2450590" cy="2216150"/>
            </a:xfrm>
          </p:grpSpPr>
          <p:pic>
            <p:nvPicPr>
              <p:cNvPr id="95247" name="Picture 6" descr="profiles_and_fits_zoomed2.ai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62" b="40308"/>
              <a:stretch>
                <a:fillRect/>
              </a:stretch>
            </p:blipFill>
            <p:spPr bwMode="auto">
              <a:xfrm>
                <a:off x="6564842" y="1132417"/>
                <a:ext cx="2312988" cy="1608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248" name="Picture 6" descr="profiles_and_fits_zoomed2.ai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832"/>
              <a:stretch>
                <a:fillRect/>
              </a:stretch>
            </p:blipFill>
            <p:spPr bwMode="auto">
              <a:xfrm>
                <a:off x="6430434" y="2777067"/>
                <a:ext cx="245059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5243" name="Rectangle 3"/>
          <p:cNvSpPr>
            <a:spLocks noChangeArrowheads="1"/>
          </p:cNvSpPr>
          <p:nvPr/>
        </p:nvSpPr>
        <p:spPr bwMode="auto">
          <a:xfrm>
            <a:off x="7783513" y="904875"/>
            <a:ext cx="8255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30000"/>
              </a:spcBef>
              <a:buFontTx/>
              <a:buNone/>
            </a:pPr>
            <a:r>
              <a:rPr lang="en-US" sz="2000" i="0">
                <a:solidFill>
                  <a:schemeClr val="tx2"/>
                </a:solidFill>
                <a:latin typeface="Symbol" charset="0"/>
                <a:cs typeface="Symbol" charset="0"/>
              </a:rPr>
              <a:t>l</a:t>
            </a:r>
            <a:r>
              <a:rPr lang="en-US" sz="2000" i="0" baseline="-25000">
                <a:solidFill>
                  <a:schemeClr val="tx2"/>
                </a:solidFill>
                <a:latin typeface="Arial" charset="0"/>
              </a:rPr>
              <a:t>T</a:t>
            </a:r>
            <a:r>
              <a:rPr lang="en-US" sz="2000" i="0" baseline="30000">
                <a:solidFill>
                  <a:schemeClr val="tx2"/>
                </a:solidFill>
                <a:latin typeface="Arial" charset="0"/>
              </a:rPr>
              <a:t>mid</a:t>
            </a:r>
            <a:endParaRPr lang="en-US" sz="2000" i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727143" y="6223000"/>
            <a:ext cx="40401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M.A. Makowski et. al., Phys. Plasmas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19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 (2012) 056122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1C76A-7EB5-5C4C-8C16-898BC671E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AB09B-B61D-564E-B1B4-E40D5D4594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C2C54-20C9-264A-BB3D-3E1F952A1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81616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Steady heat flux flows in the SOL in a very narrow channel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2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22AF9E05-7EC1-8348-9CA2-0D829CC0F1D6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24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7411" name="Content Placeholder 2"/>
          <p:cNvSpPr>
            <a:spLocks/>
          </p:cNvSpPr>
          <p:nvPr/>
        </p:nvSpPr>
        <p:spPr bwMode="auto">
          <a:xfrm>
            <a:off x="127000" y="892750"/>
            <a:ext cx="45735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/>
          <a:lstStyle/>
          <a:p>
            <a:pPr marL="341936" indent="-341936" eaLnBrk="0" hangingPunct="0">
              <a:buFont typeface="Arial" charset="0"/>
              <a:buChar char="•"/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Heat flux profile width </a:t>
            </a:r>
            <a:r>
              <a:rPr lang="en-US" sz="2400" i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l</a:t>
            </a:r>
            <a:r>
              <a:rPr lang="en-US" sz="2400" i="0" baseline="-25000" dirty="0" err="1">
                <a:solidFill>
                  <a:schemeClr val="tx1"/>
                </a:solidFill>
                <a:latin typeface="Arial" charset="0"/>
              </a:rPr>
              <a:t>q</a:t>
            </a:r>
            <a:r>
              <a:rPr lang="en-US" sz="2400" i="0" baseline="-25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measured in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</a:rPr>
              <a:t>divertor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797839" lvl="1" indent="-341936" eaLnBrk="0" hangingPunct="0">
              <a:buFont typeface="Lucida Grande"/>
              <a:buChar char="-"/>
              <a:defRPr/>
            </a:pPr>
            <a:r>
              <a:rPr lang="en-US" sz="2000" i="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000" i="0" baseline="-25000" dirty="0" err="1">
                <a:solidFill>
                  <a:srgbClr val="0000FF"/>
                </a:solidFill>
                <a:latin typeface="Arial" charset="0"/>
              </a:rPr>
              <a:t>q</a:t>
            </a: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projected to outer </a:t>
            </a:r>
            <a:r>
              <a:rPr lang="en-US" sz="2000" i="0" dirty="0" err="1">
                <a:solidFill>
                  <a:srgbClr val="0000FF"/>
                </a:solidFill>
                <a:latin typeface="Arial" charset="0"/>
              </a:rPr>
              <a:t>midplane</a:t>
            </a: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with flux expansion</a:t>
            </a:r>
          </a:p>
          <a:p>
            <a:pPr marL="341936" indent="-341936" eaLnBrk="0" hangingPunct="0">
              <a:buFont typeface="Arial" charset="0"/>
              <a:buChar char="•"/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International effort found that </a:t>
            </a:r>
            <a:r>
              <a:rPr lang="en-US" sz="2400" i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l</a:t>
            </a:r>
            <a:r>
              <a:rPr lang="en-US" sz="2400" i="0" baseline="-25000" dirty="0" err="1">
                <a:solidFill>
                  <a:schemeClr val="tx1"/>
                </a:solidFill>
                <a:latin typeface="Arial" charset="0"/>
              </a:rPr>
              <a:t>q</a:t>
            </a: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 varies inversely with </a:t>
            </a:r>
            <a:r>
              <a:rPr lang="en-US" sz="2400" i="0" dirty="0" err="1">
                <a:solidFill>
                  <a:schemeClr val="tx1"/>
                </a:solidFill>
                <a:latin typeface="Arial" charset="0"/>
              </a:rPr>
              <a:t>B</a:t>
            </a:r>
            <a:r>
              <a:rPr lang="en-US" sz="2400" i="0" baseline="-25000" dirty="0" err="1">
                <a:solidFill>
                  <a:schemeClr val="tx1"/>
                </a:solidFill>
                <a:latin typeface="Arial" charset="0"/>
              </a:rPr>
              <a:t>pol,MP</a:t>
            </a:r>
            <a:endParaRPr lang="en-US" sz="2400" i="0" dirty="0">
              <a:solidFill>
                <a:schemeClr val="tx1"/>
              </a:solidFill>
              <a:latin typeface="Arial" charset="0"/>
            </a:endParaRPr>
          </a:p>
          <a:p>
            <a:pPr marL="797839" lvl="1" indent="-341936" eaLnBrk="0" hangingPunct="0">
              <a:buFont typeface="Lucida Grande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No increase with R, P</a:t>
            </a:r>
            <a:r>
              <a:rPr lang="en-US" sz="2000" i="0" baseline="-25000" dirty="0">
                <a:solidFill>
                  <a:srgbClr val="0000FF"/>
                </a:solidFill>
                <a:latin typeface="Arial" charset="0"/>
              </a:rPr>
              <a:t>SOL</a:t>
            </a: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marL="797839" lvl="1" indent="-341936" eaLnBrk="0" hangingPunct="0">
              <a:buFont typeface="Lucida Grande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Low gas puff attached plasmas; some broadening and heat flux dissipation with detachment</a:t>
            </a:r>
          </a:p>
          <a:p>
            <a:pPr marL="341936" indent="-341936" eaLnBrk="0" hangingPunct="0">
              <a:buFont typeface="Arial" charset="0"/>
              <a:buChar char="•"/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Projected width in ITER ~ 1/5 previous value; peak heat flux 5x higher unless mitigated</a:t>
            </a:r>
          </a:p>
          <a:p>
            <a:pPr marL="341936" indent="-341936" eaLnBrk="0" hangingPunct="0"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" charset="0"/>
              </a:rPr>
              <a:t>Much more challenging for reactors, due to higher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  <a:latin typeface="Arial" charset="0"/>
              </a:rPr>
              <a:t>fusion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341936" indent="-341936" eaLnBrk="0" hangingPunct="0">
              <a:buFont typeface="Arial" charset="0"/>
              <a:buChar char="•"/>
              <a:defRPr/>
            </a:pPr>
            <a:endParaRPr lang="en-US" sz="2400" i="0" dirty="0">
              <a:solidFill>
                <a:schemeClr val="tx1"/>
              </a:solidFill>
              <a:latin typeface="Arial" charset="0"/>
            </a:endParaRPr>
          </a:p>
          <a:p>
            <a:pPr marL="341936" indent="-341936" eaLnBrk="0" hangingPunct="0">
              <a:buFont typeface="Arial" charset="0"/>
              <a:buChar char="•"/>
              <a:defRPr/>
            </a:pPr>
            <a:endParaRPr lang="en-US" sz="2000" i="0" dirty="0">
              <a:solidFill>
                <a:schemeClr val="accent2"/>
              </a:solidFill>
              <a:latin typeface="Arial" charset="0"/>
            </a:endParaRPr>
          </a:p>
          <a:p>
            <a:pPr eaLnBrk="0" hangingPunct="0">
              <a:buFontTx/>
              <a:buNone/>
              <a:defRPr/>
            </a:pPr>
            <a:endParaRPr lang="en-US" sz="2000" i="0" dirty="0">
              <a:latin typeface="Arial" charset="0"/>
            </a:endParaRPr>
          </a:p>
        </p:txBody>
      </p:sp>
      <p:pic>
        <p:nvPicPr>
          <p:cNvPr id="972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2" t="15692" b="7169"/>
          <a:stretch>
            <a:fillRect/>
          </a:stretch>
        </p:blipFill>
        <p:spPr bwMode="auto">
          <a:xfrm>
            <a:off x="4651375" y="1214438"/>
            <a:ext cx="41973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72100" y="6019800"/>
            <a:ext cx="33226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T.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</a:rPr>
              <a:t>Eich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 et. al.,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</a:rPr>
              <a:t>Nucl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. Fusion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</a:rPr>
              <a:t>53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 (2013) 093031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24838" y="1346200"/>
            <a:ext cx="646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000" b="1" i="0" kern="0" dirty="0">
                <a:solidFill>
                  <a:srgbClr val="0000FF"/>
                </a:solidFill>
              </a:rPr>
              <a:t>ITER</a:t>
            </a:r>
          </a:p>
        </p:txBody>
      </p:sp>
      <p:cxnSp>
        <p:nvCxnSpPr>
          <p:cNvPr id="97287" name="Straight Arrow Connector 2"/>
          <p:cNvCxnSpPr>
            <a:cxnSpLocks noChangeShapeType="1"/>
          </p:cNvCxnSpPr>
          <p:nvPr/>
        </p:nvCxnSpPr>
        <p:spPr bwMode="auto">
          <a:xfrm>
            <a:off x="4562475" y="3228975"/>
            <a:ext cx="1125538" cy="517525"/>
          </a:xfrm>
          <a:prstGeom prst="straightConnector1">
            <a:avLst/>
          </a:prstGeom>
          <a:noFill/>
          <a:ln w="1587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E396F-ACA9-694E-9F76-1D143A6541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8266F-C67B-724A-B125-D584483D8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C7EDCB-93E8-FE4B-B74A-1FB5A6F2D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9273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Edge and core plasma temperature and confinement was reduced in JET scenarios with installation of ITER-like wall</a:t>
            </a:r>
          </a:p>
        </p:txBody>
      </p:sp>
      <p:sp>
        <p:nvSpPr>
          <p:cNvPr id="99330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80D40E44-3FEE-8B4E-91EF-49E585B90CF9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25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9933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9" y="914400"/>
            <a:ext cx="5818909" cy="549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920582" y="6122698"/>
            <a:ext cx="3249089" cy="2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M.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</a:rPr>
              <a:t>Beurskens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 et al., PPCF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</a:rPr>
              <a:t>55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 (2013) 124013</a:t>
            </a:r>
          </a:p>
        </p:txBody>
      </p:sp>
      <p:cxnSp>
        <p:nvCxnSpPr>
          <p:cNvPr id="99336" name="Straight Arrow Connector 9"/>
          <p:cNvCxnSpPr>
            <a:cxnSpLocks noChangeShapeType="1"/>
          </p:cNvCxnSpPr>
          <p:nvPr/>
        </p:nvCxnSpPr>
        <p:spPr bwMode="auto">
          <a:xfrm>
            <a:off x="4530434" y="2729525"/>
            <a:ext cx="1" cy="1017533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50F62-ECE4-9340-AC75-56E1C0C4E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510C4-AB1E-A34E-8E97-C48C3BABCD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FC3F8E-BA1D-EC4E-9872-B22E99C74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7" name="Straight Arrow Connector 9">
            <a:extLst>
              <a:ext uri="{FF2B5EF4-FFF2-40B4-BE49-F238E27FC236}">
                <a16:creationId xmlns:a16="http://schemas.microsoft.com/office/drawing/2014/main" id="{D40138C9-F69B-3044-BD11-7C6DD0A59B7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477868" y="2729525"/>
            <a:ext cx="1" cy="817239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 advTm="112328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Several </a:t>
            </a:r>
            <a:r>
              <a:rPr lang="en-US" dirty="0" err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divertor</a:t>
            </a:r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innovations may increase the heat dispersal area for future (and present!) devices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1CCBC4E-3D5B-9049-B2EB-C88EE728C75F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26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101379" name="Group 9"/>
          <p:cNvGrpSpPr>
            <a:grpSpLocks/>
          </p:cNvGrpSpPr>
          <p:nvPr/>
        </p:nvGrpSpPr>
        <p:grpSpPr bwMode="auto">
          <a:xfrm>
            <a:off x="728662" y="893763"/>
            <a:ext cx="2668587" cy="5441950"/>
            <a:chOff x="294747" y="945621"/>
            <a:chExt cx="2668587" cy="5441950"/>
          </a:xfrm>
        </p:grpSpPr>
        <p:grpSp>
          <p:nvGrpSpPr>
            <p:cNvPr id="101384" name="Group 8"/>
            <p:cNvGrpSpPr>
              <a:grpSpLocks noChangeAspect="1"/>
            </p:cNvGrpSpPr>
            <p:nvPr/>
          </p:nvGrpSpPr>
          <p:grpSpPr bwMode="auto">
            <a:xfrm>
              <a:off x="294747" y="1153583"/>
              <a:ext cx="2668587" cy="5233988"/>
              <a:chOff x="2556" y="67"/>
              <a:chExt cx="1575" cy="3089"/>
            </a:xfrm>
          </p:grpSpPr>
          <p:pic>
            <p:nvPicPr>
              <p:cNvPr id="10138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8" y="67"/>
                <a:ext cx="1217" cy="1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387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6" y="1793"/>
                <a:ext cx="1575" cy="1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Rectangle 18"/>
            <p:cNvSpPr txBox="1">
              <a:spLocks noChangeArrowheads="1"/>
            </p:cNvSpPr>
            <p:nvPr/>
          </p:nvSpPr>
          <p:spPr bwMode="auto">
            <a:xfrm>
              <a:off x="328084" y="945621"/>
              <a:ext cx="2474913" cy="523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r>
                <a:rPr lang="en-US" sz="2000" i="0" kern="0" dirty="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Snowflake </a:t>
              </a:r>
              <a:r>
                <a:rPr lang="en-US" sz="2000" i="0" kern="0" dirty="0" err="1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divertors</a:t>
              </a:r>
              <a:endParaRPr lang="en-US" sz="20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0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0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0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0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0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0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0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32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32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r>
                <a:rPr lang="en-US" sz="4000" i="0" kern="0" dirty="0">
                  <a:solidFill>
                    <a:srgbClr val="0000F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	+	    </a:t>
              </a:r>
              <a:r>
                <a:rPr lang="en-US" sz="4800" i="0" kern="0" dirty="0">
                  <a:solidFill>
                    <a:srgbClr val="0000F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-</a:t>
              </a:r>
              <a:r>
                <a:rPr lang="en-US" sz="2000" i="0" kern="0" dirty="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	</a:t>
              </a: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0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400" i="0" kern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228600" indent="-228600" eaLnBrk="0" hangingPunct="0">
                <a:lnSpc>
                  <a:spcPct val="90000"/>
                </a:lnSpc>
                <a:spcBef>
                  <a:spcPct val="10000"/>
                </a:spcBef>
                <a:buFontTx/>
                <a:buNone/>
                <a:defRPr/>
              </a:pPr>
              <a:endParaRPr lang="en-US" sz="2000" i="0" kern="0" dirty="0">
                <a:solidFill>
                  <a:srgbClr val="1200F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0138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514475"/>
            <a:ext cx="4567238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45050" y="6165055"/>
            <a:ext cx="3546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P.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</a:rPr>
              <a:t>Valanju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 et. al.,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</a:rPr>
              <a:t>Nucl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. Fusion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</a:rPr>
              <a:t>16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 (2009) 056110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93003" y="6236711"/>
            <a:ext cx="3768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D.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</a:rPr>
              <a:t>Ryutov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 et. al., Phys. Plasmas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</a:rPr>
              <a:t>14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 (2007) 064502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6400" y="1096963"/>
            <a:ext cx="4175125" cy="37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eaLnBrk="0" hangingPunct="0">
              <a:lnSpc>
                <a:spcPct val="90000"/>
              </a:lnSpc>
              <a:spcBef>
                <a:spcPct val="10000"/>
              </a:spcBef>
              <a:buFontTx/>
              <a:buNone/>
              <a:defRPr/>
            </a:pPr>
            <a:r>
              <a:rPr lang="en-US" sz="2000" i="0" kern="0" dirty="0">
                <a:solidFill>
                  <a:schemeClr val="tx1"/>
                </a:solidFill>
                <a:ea typeface="ＭＳ Ｐゴシック" pitchFamily="-112" charset="-128"/>
                <a:cs typeface="ＭＳ Ｐゴシック" pitchFamily="-112" charset="-128"/>
              </a:rPr>
              <a:t>Super-X </a:t>
            </a:r>
            <a:r>
              <a:rPr lang="en-US" sz="2000" i="0" kern="0" dirty="0" err="1">
                <a:solidFill>
                  <a:schemeClr val="tx1"/>
                </a:solidFill>
                <a:ea typeface="ＭＳ Ｐゴシック" pitchFamily="-112" charset="-128"/>
                <a:cs typeface="ＭＳ Ｐゴシック" pitchFamily="-112" charset="-128"/>
              </a:rPr>
              <a:t>divertor</a:t>
            </a:r>
            <a:r>
              <a:rPr lang="en-US" sz="2000" i="0" kern="0" dirty="0">
                <a:solidFill>
                  <a:schemeClr val="tx1"/>
                </a:solidFill>
                <a:ea typeface="ＭＳ Ｐゴシック" pitchFamily="-112" charset="-128"/>
                <a:cs typeface="ＭＳ Ｐゴシック" pitchFamily="-112" charset="-128"/>
              </a:rPr>
              <a:t> in MAST-Upgrade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62577-45DB-E643-ABE5-E5C1905EC1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7C517F2-E75C-624B-82B4-21FAB3A2B7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A38237-1C24-2444-B4FC-37F429632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85777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Liquid metal PFCs are an option to solid PFCs, but have substantial R&amp;D needs to assess viability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6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8FF8A9F1-DD0B-7642-9C74-B76B24D25428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27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0115" name="Content Placeholder 2"/>
          <p:cNvSpPr>
            <a:spLocks/>
          </p:cNvSpPr>
          <p:nvPr/>
        </p:nvSpPr>
        <p:spPr bwMode="auto">
          <a:xfrm>
            <a:off x="112713" y="976313"/>
            <a:ext cx="8763000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/>
          <a:lstStyle/>
          <a:p>
            <a:pPr marL="341313" indent="-341313" eaLnBrk="0" hangingPunct="0">
              <a:buFont typeface="Arial" charset="0"/>
              <a:buChar char="•"/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Advantages</a:t>
            </a:r>
          </a:p>
          <a:p>
            <a:pPr marL="796925" lvl="1" indent="-341313" eaLnBrk="0" hangingPunct="0">
              <a:buFont typeface="Lucida Grande" charset="0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Erosion tolerable from PFC view: self-healing surface </a:t>
            </a:r>
          </a:p>
          <a:p>
            <a:pPr marL="796925" lvl="1" indent="-341313" eaLnBrk="0" hangingPunct="0">
              <a:buFont typeface="Lucida Grande" charset="0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No dust; main chamber material and tritium transported to </a:t>
            </a:r>
            <a:r>
              <a:rPr lang="en-US" sz="2000" i="0" dirty="0" err="1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could be removed via flow outside of </a:t>
            </a:r>
            <a:r>
              <a:rPr lang="en-US" sz="2000" i="0" dirty="0" err="1">
                <a:solidFill>
                  <a:srgbClr val="0000FF"/>
                </a:solidFill>
                <a:latin typeface="Arial" charset="0"/>
              </a:rPr>
              <a:t>tokamak</a:t>
            </a:r>
            <a:endParaRPr lang="en-US" sz="2000" i="0" dirty="0">
              <a:solidFill>
                <a:srgbClr val="0000FF"/>
              </a:solidFill>
              <a:latin typeface="Arial" charset="0"/>
            </a:endParaRPr>
          </a:p>
          <a:p>
            <a:pPr marL="796925" lvl="1" indent="-341313" eaLnBrk="0" hangingPunct="0">
              <a:buFont typeface="Lucida Grande" charset="0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Liquid metal is neutron tolerant; protects substrate from PMI</a:t>
            </a:r>
            <a:endParaRPr lang="en-US" sz="2400" i="0" dirty="0">
              <a:solidFill>
                <a:schemeClr val="tx1"/>
              </a:solidFill>
              <a:latin typeface="Arial" charset="0"/>
            </a:endParaRPr>
          </a:p>
          <a:p>
            <a:pPr marL="798512" lvl="1" indent="-342900" eaLnBrk="0" hangingPunct="0">
              <a:buFont typeface="Lucida Grande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Liquid (and solid) lithium offer access to low recycling, high confinement regimes under proper conditions</a:t>
            </a:r>
            <a:endParaRPr lang="en-US" sz="2400" i="0" dirty="0">
              <a:solidFill>
                <a:schemeClr val="tx1"/>
              </a:solidFill>
              <a:latin typeface="Arial" charset="0"/>
            </a:endParaRPr>
          </a:p>
          <a:p>
            <a:pPr marL="798512" lvl="1" indent="-342900" eaLnBrk="0" hangingPunct="0">
              <a:buFont typeface="Lucida Grande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Very high steady, and transient heat exhaust, in principle (50 MW/m</a:t>
            </a:r>
            <a:r>
              <a:rPr lang="en-US" sz="2000" i="0" baseline="30000" dirty="0">
                <a:solidFill>
                  <a:srgbClr val="0000FF"/>
                </a:solidFill>
                <a:latin typeface="Arial" charset="0"/>
              </a:rPr>
              <a:t>2 </a:t>
            </a: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from electron beam exhausted; also 60 MJ/m</a:t>
            </a:r>
            <a:r>
              <a:rPr lang="en-US" sz="2000" i="0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 in 1 </a:t>
            </a:r>
            <a:r>
              <a:rPr lang="en-US" sz="2000" i="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m</a:t>
            </a:r>
            <a:r>
              <a:rPr lang="en-US" sz="2000" i="0" dirty="0" err="1">
                <a:solidFill>
                  <a:srgbClr val="0000FF"/>
                </a:solidFill>
                <a:latin typeface="Arial" charset="0"/>
              </a:rPr>
              <a:t>sec</a:t>
            </a: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)</a:t>
            </a:r>
          </a:p>
          <a:p>
            <a:pPr marL="341313" indent="-341313" eaLnBrk="0" hangingPunct="0">
              <a:buFont typeface="Arial" charset="0"/>
              <a:buChar char="•"/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Disadvantages and R&amp;D needs</a:t>
            </a:r>
          </a:p>
          <a:p>
            <a:pPr marL="796925" lvl="1" indent="-341313" eaLnBrk="0" hangingPunct="0">
              <a:buFont typeface="Lucida Grande" charset="0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Liquid metal surfaces and flows need to be stable</a:t>
            </a:r>
          </a:p>
          <a:p>
            <a:pPr marL="796925" lvl="1" indent="-341313" eaLnBrk="0" hangingPunct="0">
              <a:buFont typeface="Lucida Grande" charset="0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Liquid metal chemistry needs to be controlled</a:t>
            </a:r>
          </a:p>
          <a:p>
            <a:pPr marL="796925" lvl="1" indent="-341313" eaLnBrk="0" hangingPunct="0">
              <a:buFont typeface="Lucida Grande" charset="0"/>
              <a:buChar char="-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Temperature windows need optimization</a:t>
            </a:r>
          </a:p>
          <a:p>
            <a:pPr marL="342899" indent="-342900" eaLnBrk="0" hangingPunct="0">
              <a:buFont typeface="Lucida Grande"/>
              <a:buChar char="*"/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Most of experience in fusion is with Li, but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Sn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and eutectics (e.g.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Sn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-Li) offer some promise in terms of broader temperature windows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  <a:p>
            <a:pPr marL="796925" lvl="1" indent="-341313" eaLnBrk="0" hangingPunct="0">
              <a:buFont typeface="Lucida Grande" charset="0"/>
              <a:buChar char="-"/>
              <a:defRPr/>
            </a:pPr>
            <a:endParaRPr lang="en-US" sz="2000" i="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03428" name="Picture 2" descr="terminator-2-liquid-metal-t-1000-self-healing-640x3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4230688"/>
            <a:ext cx="260032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27A30-9925-EF44-AB98-91D963650D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1C2CB-C146-4047-9AB3-017E7C4CF1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93C7A-E4BF-0541-BCD6-19FC88FF5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85777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Lithium (solid and liquid) PFCs can enhance confinement</a:t>
            </a:r>
          </a:p>
        </p:txBody>
      </p:sp>
      <p:sp>
        <p:nvSpPr>
          <p:cNvPr id="105474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5B05FA6C-954F-F34B-9D05-D3F29143FE40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28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1619" name="TextBox 1"/>
          <p:cNvSpPr txBox="1">
            <a:spLocks noChangeArrowheads="1"/>
          </p:cNvSpPr>
          <p:nvPr/>
        </p:nvSpPr>
        <p:spPr bwMode="auto">
          <a:xfrm>
            <a:off x="403225" y="5541963"/>
            <a:ext cx="44386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>
            <a:spAutoFit/>
          </a:bodyPr>
          <a:lstStyle>
            <a:lvl1pPr marL="2857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i="0" dirty="0">
                <a:solidFill>
                  <a:srgbClr val="D86E2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2-4x improvement over ITER98P(y,2)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1800" i="0" dirty="0">
                <a:solidFill>
                  <a:srgbClr val="D86E2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	(H-mode scaling)</a:t>
            </a:r>
          </a:p>
        </p:txBody>
      </p:sp>
      <p:sp>
        <p:nvSpPr>
          <p:cNvPr id="105476" name="TextBox 1"/>
          <p:cNvSpPr txBox="1">
            <a:spLocks noChangeArrowheads="1"/>
          </p:cNvSpPr>
          <p:nvPr/>
        </p:nvSpPr>
        <p:spPr bwMode="auto">
          <a:xfrm>
            <a:off x="5070475" y="5575300"/>
            <a:ext cx="4073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>
            <a:spAutoFit/>
          </a:bodyPr>
          <a:lstStyle>
            <a:lvl1pPr marL="2857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H98y2 increased from 0.8 -&gt; 1.4 	(H-mode scaling)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826250" y="1087438"/>
            <a:ext cx="911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b="1" i="0" kern="0" dirty="0">
                <a:solidFill>
                  <a:srgbClr val="0000FF"/>
                </a:solidFill>
              </a:rPr>
              <a:t>NSTX</a:t>
            </a: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1301015" y="6218494"/>
            <a:ext cx="3927159" cy="2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n-lt"/>
              </a:rPr>
              <a:t>J.C. Schmitt et al, Phys. Plasmas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n-lt"/>
              </a:rPr>
              <a:t>22</a:t>
            </a:r>
            <a:r>
              <a:rPr lang="en-US" sz="1200" i="0" kern="0" dirty="0">
                <a:solidFill>
                  <a:sysClr val="windowText" lastClr="000000"/>
                </a:solidFill>
                <a:latin typeface="+mn-lt"/>
              </a:rPr>
              <a:t> (2015) 056112   </a:t>
            </a:r>
          </a:p>
        </p:txBody>
      </p:sp>
      <p:pic>
        <p:nvPicPr>
          <p:cNvPr id="10547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1658938"/>
            <a:ext cx="4110038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085975" y="1193800"/>
            <a:ext cx="658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b="1" i="0" kern="0" dirty="0">
                <a:solidFill>
                  <a:srgbClr val="0000FF"/>
                </a:solidFill>
              </a:rPr>
              <a:t>LTX</a:t>
            </a:r>
          </a:p>
        </p:txBody>
      </p:sp>
      <p:pic>
        <p:nvPicPr>
          <p:cNvPr id="10548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20"/>
          <a:stretch>
            <a:fillRect/>
          </a:stretch>
        </p:blipFill>
        <p:spPr bwMode="auto">
          <a:xfrm>
            <a:off x="14288" y="1579563"/>
            <a:ext cx="490220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387975" y="6155315"/>
            <a:ext cx="3795713" cy="2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D.P. Boyle et al., J.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+mj-lt"/>
              </a:rPr>
              <a:t>Nucl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. Mater. </a:t>
            </a:r>
            <a:r>
              <a:rPr lang="en-US" sz="1200" b="1" i="0" kern="0" dirty="0">
                <a:solidFill>
                  <a:sysClr val="windowText" lastClr="000000"/>
                </a:solidFill>
                <a:latin typeface="+mj-lt"/>
              </a:rPr>
              <a:t>438</a:t>
            </a:r>
            <a:r>
              <a:rPr lang="en-US" sz="1200" i="0" kern="0" dirty="0">
                <a:solidFill>
                  <a:sysClr val="windowText" lastClr="000000"/>
                </a:solidFill>
                <a:latin typeface="+mj-lt"/>
              </a:rPr>
              <a:t> (2013) S979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F3376-3F18-2F43-809E-A9F0B6FDFD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E738B-3316-8142-A3DD-C533C3490B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5361-52B4-1B4B-802F-FDA7D44B3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54747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Outline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435100"/>
            <a:ext cx="7772400" cy="4114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Introduction to magnetic confinement and tokamaks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Plasma exhaust via magnetic X-point divertors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Particle exhaust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Momentum and power exhaust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Recently identified challenges to attractive core-edge plasma scenarios with W walls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 b="1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Types of transient events, and their impact</a:t>
            </a:r>
          </a:p>
        </p:txBody>
      </p:sp>
      <p:sp>
        <p:nvSpPr>
          <p:cNvPr id="107523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A60CF02-1D0F-B44A-81B2-62F05D3ED435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29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8B705-803B-554C-9B26-634465381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93548-2498-CA4B-86A8-B9AEF27509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0B32E-D5FE-194A-B77B-5CFE2E97F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3152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688" y="103982"/>
            <a:ext cx="7994073" cy="731837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Critical challenge for fusion: keeping the core hot and and the plasma facing components ‘cold’</a:t>
            </a:r>
          </a:p>
        </p:txBody>
      </p:sp>
      <p:pic>
        <p:nvPicPr>
          <p:cNvPr id="563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963"/>
            <a:ext cx="4226514" cy="493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Oval 8"/>
          <p:cNvSpPr>
            <a:spLocks noChangeArrowheads="1"/>
          </p:cNvSpPr>
          <p:nvPr/>
        </p:nvSpPr>
        <p:spPr bwMode="auto">
          <a:xfrm>
            <a:off x="47625" y="1873250"/>
            <a:ext cx="3235325" cy="56515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56324" name="TextBox 1"/>
          <p:cNvSpPr txBox="1">
            <a:spLocks noChangeArrowheads="1"/>
          </p:cNvSpPr>
          <p:nvPr/>
        </p:nvSpPr>
        <p:spPr bwMode="auto">
          <a:xfrm>
            <a:off x="1863725" y="3819525"/>
            <a:ext cx="217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>
                <a:solidFill>
                  <a:srgbClr val="FF0000"/>
                </a:solidFill>
              </a:rPr>
              <a:t>Solid material limits</a:t>
            </a:r>
          </a:p>
        </p:txBody>
      </p:sp>
      <p:sp>
        <p:nvSpPr>
          <p:cNvPr id="56325" name="Oval 9"/>
          <p:cNvSpPr>
            <a:spLocks noChangeArrowheads="1"/>
          </p:cNvSpPr>
          <p:nvPr/>
        </p:nvSpPr>
        <p:spPr bwMode="auto">
          <a:xfrm>
            <a:off x="0" y="3810000"/>
            <a:ext cx="4273550" cy="47783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29702" name="Rectangle 3"/>
          <p:cNvSpPr txBox="1">
            <a:spLocks noChangeArrowheads="1"/>
          </p:cNvSpPr>
          <p:nvPr/>
        </p:nvSpPr>
        <p:spPr bwMode="auto">
          <a:xfrm>
            <a:off x="4749800" y="1001713"/>
            <a:ext cx="420370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sz="2400" i="0" u="sng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i="0" u="sng" dirty="0">
                <a:solidFill>
                  <a:schemeClr val="tx1"/>
                </a:solidFill>
                <a:latin typeface="Arial" charset="0"/>
                <a:cs typeface="Arial" charset="0"/>
              </a:rPr>
              <a:t>Need to exhaust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en-US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Plasma particles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  <a:defRPr/>
            </a:pPr>
            <a:endParaRPr lang="en-US" sz="24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  <a:defRPr/>
            </a:pPr>
            <a:endParaRPr lang="en-US" sz="24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Plasma momentum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  <a:defRPr/>
            </a:pPr>
            <a:endParaRPr lang="en-US" sz="24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  <a:defRPr/>
            </a:pPr>
            <a:endParaRPr lang="en-US" sz="24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Plasma energy</a:t>
            </a:r>
          </a:p>
        </p:txBody>
      </p:sp>
      <p:sp>
        <p:nvSpPr>
          <p:cNvPr id="56327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46AD611C-ACFE-8A4F-8CD0-5FA687471D53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17800" y="4819650"/>
            <a:ext cx="181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i="0" kern="0" dirty="0">
                <a:solidFill>
                  <a:srgbClr val="0000FF"/>
                </a:solidFill>
                <a:latin typeface="Comic Sans MS"/>
                <a:cs typeface="Comic Sans MS"/>
              </a:rPr>
              <a:t>1 </a:t>
            </a:r>
            <a:r>
              <a:rPr lang="en-US" sz="1800" i="0" kern="0" dirty="0" err="1">
                <a:solidFill>
                  <a:srgbClr val="0000FF"/>
                </a:solidFill>
                <a:latin typeface="Comic Sans MS"/>
                <a:cs typeface="Comic Sans MS"/>
              </a:rPr>
              <a:t>eV</a:t>
            </a:r>
            <a:r>
              <a:rPr lang="en-US" sz="1800" i="0" kern="0" dirty="0">
                <a:solidFill>
                  <a:srgbClr val="0000FF"/>
                </a:solidFill>
                <a:latin typeface="Comic Sans MS"/>
                <a:cs typeface="Comic Sans MS"/>
              </a:rPr>
              <a:t> ~ 11,600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1300D-C9F5-C24E-8999-F35F30BCD2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3F911-5EEA-D748-AEB3-C2F4C0E7D6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19A06-F453-EB4A-BB26-73AB58EC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30588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3999" cy="872836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What if the heat flux from the plasma is time-varying?</a:t>
            </a:r>
          </a:p>
        </p:txBody>
      </p:sp>
      <p:sp>
        <p:nvSpPr>
          <p:cNvPr id="111618" name="Rectangle 3"/>
          <p:cNvSpPr txBox="1">
            <a:spLocks noChangeArrowheads="1"/>
          </p:cNvSpPr>
          <p:nvPr/>
        </p:nvSpPr>
        <p:spPr bwMode="auto">
          <a:xfrm>
            <a:off x="698500" y="1319213"/>
            <a:ext cx="78914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4700" indent="-300038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The heat flux from the plasma is indeed variable in time, with a </a:t>
            </a:r>
            <a:r>
              <a:rPr lang="ja-JP" alt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‘</a:t>
            </a:r>
            <a:r>
              <a:rPr lang="en-US" altLang="ja-JP" sz="2400" i="0">
                <a:solidFill>
                  <a:schemeClr val="tx1"/>
                </a:solidFill>
                <a:latin typeface="Arial" charset="0"/>
                <a:cs typeface="Arial" charset="0"/>
              </a:rPr>
              <a:t>DC</a:t>
            </a:r>
            <a:r>
              <a:rPr lang="ja-JP" alt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’</a:t>
            </a:r>
            <a:r>
              <a:rPr lang="en-US" altLang="ja-JP" sz="2400" i="0">
                <a:solidFill>
                  <a:schemeClr val="tx1"/>
                </a:solidFill>
                <a:latin typeface="Arial" charset="0"/>
                <a:cs typeface="Arial" charset="0"/>
              </a:rPr>
              <a:t> component and periodic eruptions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The biggest problems are </a:t>
            </a:r>
            <a:r>
              <a:rPr lang="ja-JP" alt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‘</a:t>
            </a:r>
            <a:r>
              <a:rPr lang="en-US" altLang="ja-JP" sz="2000" i="0">
                <a:solidFill>
                  <a:srgbClr val="0000FF"/>
                </a:solidFill>
                <a:latin typeface="Arial" charset="0"/>
                <a:cs typeface="Arial" charset="0"/>
              </a:rPr>
              <a:t>disruptions</a:t>
            </a:r>
            <a:r>
              <a:rPr lang="ja-JP" alt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’</a:t>
            </a:r>
            <a:r>
              <a:rPr lang="en-US" altLang="ja-JP" sz="2000" i="0">
                <a:solidFill>
                  <a:srgbClr val="0000FF"/>
                </a:solidFill>
                <a:latin typeface="Arial" charset="0"/>
                <a:cs typeface="Arial" charset="0"/>
              </a:rPr>
              <a:t>, when the plasma current and energy quenches in ~ milliseconds; ITER </a:t>
            </a:r>
            <a:r>
              <a:rPr lang="en-US" altLang="ja-JP" sz="2000">
                <a:solidFill>
                  <a:srgbClr val="0000FF"/>
                </a:solidFill>
                <a:latin typeface="Arial" charset="0"/>
                <a:cs typeface="Arial" charset="0"/>
              </a:rPr>
              <a:t>must</a:t>
            </a:r>
            <a:r>
              <a:rPr lang="en-US" altLang="ja-JP" sz="2000" i="0">
                <a:solidFill>
                  <a:srgbClr val="0000FF"/>
                </a:solidFill>
                <a:latin typeface="Arial" charset="0"/>
                <a:cs typeface="Arial" charset="0"/>
              </a:rPr>
              <a:t> either avoid disruptions or mitigate their effects!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>
                <a:solidFill>
                  <a:srgbClr val="FF0000"/>
                </a:solidFill>
                <a:latin typeface="Apple Casual" charset="0"/>
                <a:cs typeface="Apple Casual" charset="0"/>
              </a:rPr>
              <a:t>More periodic events include </a:t>
            </a:r>
            <a:r>
              <a:rPr lang="en-US" sz="2000" i="0" u="sng">
                <a:solidFill>
                  <a:srgbClr val="FF0000"/>
                </a:solidFill>
                <a:latin typeface="Apple Casual" charset="0"/>
                <a:cs typeface="Apple Casual" charset="0"/>
              </a:rPr>
              <a:t>edge localized modes (ELMs),</a:t>
            </a:r>
            <a:r>
              <a:rPr lang="en-US" sz="2000" i="0">
                <a:solidFill>
                  <a:srgbClr val="FF0000"/>
                </a:solidFill>
                <a:latin typeface="Apple Casual" charset="0"/>
                <a:cs typeface="Apple Casual" charset="0"/>
              </a:rPr>
              <a:t> which can eject 10% of the plasma energy in ~ 0.5 msec</a:t>
            </a:r>
            <a:endParaRPr lang="en-US" sz="2000" i="0">
              <a:solidFill>
                <a:srgbClr val="0000FF"/>
              </a:solidFill>
              <a:latin typeface="Apple Casual" charset="0"/>
              <a:cs typeface="Apple Casual" charset="0"/>
            </a:endParaRP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>
                <a:solidFill>
                  <a:srgbClr val="0000FF"/>
                </a:solidFill>
                <a:latin typeface="Arial" charset="0"/>
                <a:cs typeface="Arial" charset="0"/>
              </a:rPr>
              <a:t>Turbulence (thermodynamic) and other instabilities can regularly release up a few tenths of plasma energy rapidly</a:t>
            </a:r>
          </a:p>
          <a:p>
            <a:pPr lvl="1" eaLnBrk="1" hangingPunct="1">
              <a:buSzPct val="100000"/>
              <a:buFont typeface="Lucida Grande" charset="0"/>
              <a:buChar char="*"/>
            </a:pPr>
            <a:endParaRPr lang="en-US" sz="2000" i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eaLnBrk="1" hangingPunct="1">
              <a:buSzPct val="100000"/>
            </a:pPr>
            <a:r>
              <a:rPr lang="en-US" sz="2400" i="0">
                <a:solidFill>
                  <a:schemeClr val="tx1"/>
                </a:solidFill>
                <a:latin typeface="Arial" charset="0"/>
                <a:cs typeface="Arial" charset="0"/>
              </a:rPr>
              <a:t>Substantial research goes into understanding and controlling transient events in fusion devices</a:t>
            </a:r>
          </a:p>
          <a:p>
            <a:pPr lvl="1" eaLnBrk="1" hangingPunct="1">
              <a:buSzPct val="100000"/>
            </a:pPr>
            <a:endParaRPr lang="en-US" sz="2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11619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C128F4E-7055-A545-8C6A-301654690ECA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30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A21AC-4465-7543-8F4D-E43BA0CE1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DAD45-7D5E-3744-BB77-6534F32DD5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42D00-2E05-6941-B0E4-C16DC1215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/>
          </p:cNvSpPr>
          <p:nvPr/>
        </p:nvSpPr>
        <p:spPr bwMode="auto">
          <a:xfrm>
            <a:off x="4546600" y="1760538"/>
            <a:ext cx="4357688" cy="4081462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40000"/>
              </a:spcBef>
              <a:buFontTx/>
              <a:buNone/>
            </a:pPr>
            <a:r>
              <a:rPr lang="en-US" sz="2400" b="1" i="0" u="sng">
                <a:solidFill>
                  <a:srgbClr val="0066FF"/>
                </a:solidFill>
              </a:rPr>
              <a:t>NSTX-U Facility Parameters</a:t>
            </a:r>
            <a:endParaRPr lang="en-US" sz="800" i="0">
              <a:solidFill>
                <a:srgbClr val="FF0000"/>
              </a:solidFill>
            </a:endParaRPr>
          </a:p>
          <a:p>
            <a:pPr>
              <a:spcBef>
                <a:spcPct val="40000"/>
              </a:spcBef>
              <a:buFontTx/>
              <a:buNone/>
            </a:pPr>
            <a:r>
              <a:rPr lang="en-US" sz="2400" i="0">
                <a:solidFill>
                  <a:srgbClr val="FF0000"/>
                </a:solidFill>
              </a:rPr>
              <a:t>Major Radius </a:t>
            </a:r>
            <a:r>
              <a:rPr lang="en-US" sz="2400" i="0">
                <a:solidFill>
                  <a:srgbClr val="0066FF"/>
                </a:solidFill>
              </a:rPr>
              <a:t>0.90 m</a:t>
            </a:r>
            <a:endParaRPr lang="en-US" sz="2400" i="0"/>
          </a:p>
          <a:p>
            <a:pPr>
              <a:spcBef>
                <a:spcPct val="40000"/>
              </a:spcBef>
              <a:buFontTx/>
              <a:buNone/>
            </a:pPr>
            <a:r>
              <a:rPr lang="en-US" sz="2400" i="0">
                <a:solidFill>
                  <a:srgbClr val="FF0000"/>
                </a:solidFill>
              </a:rPr>
              <a:t>Minor Radius </a:t>
            </a:r>
            <a:r>
              <a:rPr lang="en-US" sz="2400" i="0">
                <a:solidFill>
                  <a:srgbClr val="0066FF"/>
                </a:solidFill>
              </a:rPr>
              <a:t>≤</a:t>
            </a:r>
            <a:r>
              <a:rPr lang="en-US" sz="2400" i="0">
                <a:solidFill>
                  <a:srgbClr val="FF0000"/>
                </a:solidFill>
              </a:rPr>
              <a:t> </a:t>
            </a:r>
            <a:r>
              <a:rPr lang="en-US" sz="2400" i="0">
                <a:solidFill>
                  <a:srgbClr val="0066FF"/>
                </a:solidFill>
              </a:rPr>
              <a:t>0.55 m</a:t>
            </a:r>
            <a:endParaRPr lang="en-US" sz="2400" i="0">
              <a:solidFill>
                <a:srgbClr val="FF0000"/>
              </a:solidFill>
              <a:latin typeface="Symbol" charset="0"/>
            </a:endParaRPr>
          </a:p>
          <a:p>
            <a:pPr>
              <a:spcBef>
                <a:spcPct val="40000"/>
              </a:spcBef>
              <a:buFontTx/>
              <a:buNone/>
            </a:pPr>
            <a:r>
              <a:rPr lang="en-US" sz="2400" i="0">
                <a:solidFill>
                  <a:srgbClr val="FF0000"/>
                </a:solidFill>
              </a:rPr>
              <a:t>Plasma Current</a:t>
            </a:r>
            <a:r>
              <a:rPr lang="en-US" sz="2400" i="0"/>
              <a:t> </a:t>
            </a:r>
            <a:r>
              <a:rPr lang="en-US" sz="2400" i="0">
                <a:solidFill>
                  <a:srgbClr val="0066FF"/>
                </a:solidFill>
              </a:rPr>
              <a:t>≤</a:t>
            </a:r>
            <a:r>
              <a:rPr lang="en-US" sz="2400" i="0"/>
              <a:t> </a:t>
            </a:r>
            <a:r>
              <a:rPr lang="en-US" sz="2400" i="0">
                <a:solidFill>
                  <a:srgbClr val="0066FF"/>
                </a:solidFill>
              </a:rPr>
              <a:t>2.0 MA</a:t>
            </a:r>
            <a:endParaRPr lang="en-US" sz="2400" i="0"/>
          </a:p>
          <a:p>
            <a:pPr>
              <a:spcBef>
                <a:spcPct val="40000"/>
              </a:spcBef>
              <a:buFontTx/>
              <a:buNone/>
            </a:pPr>
            <a:r>
              <a:rPr lang="en-US" sz="2400" i="0">
                <a:solidFill>
                  <a:srgbClr val="FF0000"/>
                </a:solidFill>
              </a:rPr>
              <a:t>Toroidal Field</a:t>
            </a:r>
            <a:r>
              <a:rPr lang="en-US" sz="2400" i="0"/>
              <a:t> </a:t>
            </a:r>
            <a:r>
              <a:rPr lang="en-US" sz="2400" i="0">
                <a:solidFill>
                  <a:srgbClr val="0066FF"/>
                </a:solidFill>
              </a:rPr>
              <a:t>≤</a:t>
            </a:r>
            <a:r>
              <a:rPr lang="en-US" sz="2400" i="0"/>
              <a:t> </a:t>
            </a:r>
            <a:r>
              <a:rPr lang="en-US" sz="2400" i="0">
                <a:solidFill>
                  <a:srgbClr val="0066FF"/>
                </a:solidFill>
              </a:rPr>
              <a:t>1.0 T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sz="2400" i="0">
                <a:solidFill>
                  <a:srgbClr val="FF0000"/>
                </a:solidFill>
              </a:rPr>
              <a:t>Neutral Beam Power </a:t>
            </a:r>
            <a:r>
              <a:rPr lang="en-US" sz="2400" i="0">
                <a:solidFill>
                  <a:srgbClr val="0066FF"/>
                </a:solidFill>
              </a:rPr>
              <a:t>≤ 12 MW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sz="2400" i="0">
                <a:solidFill>
                  <a:srgbClr val="FF0000"/>
                </a:solidFill>
              </a:rPr>
              <a:t>RF Heating</a:t>
            </a:r>
            <a:r>
              <a:rPr lang="en-US" sz="2400" i="0">
                <a:solidFill>
                  <a:srgbClr val="0066FF"/>
                </a:solidFill>
              </a:rPr>
              <a:t> ≤ 6 MW</a:t>
            </a:r>
            <a:endParaRPr lang="en-US" sz="2400" i="0"/>
          </a:p>
          <a:p>
            <a:pPr>
              <a:spcBef>
                <a:spcPct val="40000"/>
              </a:spcBef>
              <a:buFontTx/>
              <a:buNone/>
            </a:pPr>
            <a:r>
              <a:rPr lang="en-US" sz="2400" i="0">
                <a:solidFill>
                  <a:srgbClr val="FF0000"/>
                </a:solidFill>
              </a:rPr>
              <a:t>Pulse Length </a:t>
            </a:r>
            <a:r>
              <a:rPr lang="en-US" sz="2400" i="0">
                <a:solidFill>
                  <a:srgbClr val="0066FF"/>
                </a:solidFill>
              </a:rPr>
              <a:t>≤ 10 sec</a:t>
            </a:r>
          </a:p>
        </p:txBody>
      </p:sp>
      <p:pic>
        <p:nvPicPr>
          <p:cNvPr id="1136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r="9735" b="8900"/>
          <a:stretch>
            <a:fillRect/>
          </a:stretch>
        </p:blipFill>
        <p:spPr bwMode="auto">
          <a:xfrm>
            <a:off x="264405" y="990536"/>
            <a:ext cx="4156075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5"/>
          <p:cNvSpPr>
            <a:spLocks noChangeArrowheads="1"/>
          </p:cNvSpPr>
          <p:nvPr/>
        </p:nvSpPr>
        <p:spPr bwMode="auto">
          <a:xfrm>
            <a:off x="283368" y="11995"/>
            <a:ext cx="85772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 anchor="ctr"/>
          <a:lstStyle/>
          <a:p>
            <a:pPr algn="ctr" defTabSz="960438">
              <a:buFontTx/>
              <a:buNone/>
            </a:pPr>
            <a:r>
              <a:rPr lang="en-US" sz="2400" b="1" i="0" dirty="0">
                <a:solidFill>
                  <a:srgbClr val="0132E6"/>
                </a:solidFill>
              </a:rPr>
              <a:t>NSTX was a fusion research facility at PPPL, presently undergoing a major upgrade</a:t>
            </a:r>
          </a:p>
        </p:txBody>
      </p:sp>
      <p:sp>
        <p:nvSpPr>
          <p:cNvPr id="113668" name="Oval 7"/>
          <p:cNvSpPr>
            <a:spLocks noChangeArrowheads="1"/>
          </p:cNvSpPr>
          <p:nvPr/>
        </p:nvSpPr>
        <p:spPr bwMode="auto">
          <a:xfrm>
            <a:off x="1183128" y="2329441"/>
            <a:ext cx="2200275" cy="2519362"/>
          </a:xfrm>
          <a:prstGeom prst="ellipse">
            <a:avLst/>
          </a:prstGeom>
          <a:noFill/>
          <a:ln w="63500">
            <a:solidFill>
              <a:srgbClr val="00D8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z="1800"/>
          </a:p>
        </p:txBody>
      </p:sp>
      <p:sp>
        <p:nvSpPr>
          <p:cNvPr id="113669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0D52B38-AA03-394C-9013-5A4E0F0B0716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31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3B461-2381-5246-B5ED-79EA08CC9B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6D200-8407-7045-81DC-682E4D1D16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BB1A0-6FF0-7C44-998A-938289D18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754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ELMs are periodic eruptions in ‘H-mode’ plasmas (NSTX)</a:t>
            </a:r>
          </a:p>
        </p:txBody>
      </p:sp>
      <p:sp>
        <p:nvSpPr>
          <p:cNvPr id="107523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A60CF02-1D0F-B44A-81B2-62F05D3ED435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32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8B705-803B-554C-9B26-634465381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93548-2498-CA4B-86A8-B9AEF27509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0B32E-D5FE-194A-B77B-5CFE2E97F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Online Media 6" descr="nstx_TypeIII_fisheye_124667">
            <a:hlinkClick r:id="" action="ppaction://media"/>
            <a:extLst>
              <a:ext uri="{FF2B5EF4-FFF2-40B4-BE49-F238E27FC236}">
                <a16:creationId xmlns:a16="http://schemas.microsoft.com/office/drawing/2014/main" id="{C6D7AB47-7CFD-E045-86D5-00A771102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21" y="2419006"/>
            <a:ext cx="9096079" cy="402691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E80B15-E6BB-AC4F-8294-0AA30F723C5A}"/>
              </a:ext>
            </a:extLst>
          </p:cNvPr>
          <p:cNvGrpSpPr/>
          <p:nvPr/>
        </p:nvGrpSpPr>
        <p:grpSpPr>
          <a:xfrm>
            <a:off x="-6356" y="919241"/>
            <a:ext cx="9144000" cy="1571977"/>
            <a:chOff x="2342443" y="4371107"/>
            <a:chExt cx="6849478" cy="24275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D5B6A4-D000-5740-8AC1-0A2A89054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2323"/>
            <a:stretch/>
          </p:blipFill>
          <p:spPr>
            <a:xfrm>
              <a:off x="2342443" y="4371107"/>
              <a:ext cx="6838605" cy="18980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187738-4340-5E42-9735-C39540562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2380"/>
            <a:stretch/>
          </p:blipFill>
          <p:spPr>
            <a:xfrm>
              <a:off x="2353316" y="6276108"/>
              <a:ext cx="6838605" cy="522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5309881"/>
      </p:ext>
    </p:extLst>
  </p:cSld>
  <p:clrMapOvr>
    <a:masterClrMapping/>
  </p:clrMapOvr>
  <p:transition spd="slow" advTm="31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ELMs are periodic eruptions in ‘H-mode’ plasmas (MAST)</a:t>
            </a:r>
          </a:p>
        </p:txBody>
      </p:sp>
      <p:sp>
        <p:nvSpPr>
          <p:cNvPr id="107523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A60CF02-1D0F-B44A-81B2-62F05D3ED435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33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8B705-803B-554C-9B26-634465381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93548-2498-CA4B-86A8-B9AEF27509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0B32E-D5FE-194A-B77B-5CFE2E97F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Online Media 1" descr="MAST_15681_cine (Converted)">
            <a:hlinkClick r:id="" action="ppaction://media"/>
            <a:extLst>
              <a:ext uri="{FF2B5EF4-FFF2-40B4-BE49-F238E27FC236}">
                <a16:creationId xmlns:a16="http://schemas.microsoft.com/office/drawing/2014/main" id="{D6CD4312-C5E4-C24D-AAC5-0B66B7A016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782" y="949397"/>
            <a:ext cx="6719454" cy="54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93918"/>
      </p:ext>
    </p:extLst>
  </p:cSld>
  <p:clrMapOvr>
    <a:masterClrMapping/>
  </p:clrMapOvr>
  <p:transition spd="slow" advTm="31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49397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Solar flares are also periodic eruptions</a:t>
            </a:r>
          </a:p>
        </p:txBody>
      </p:sp>
      <p:sp>
        <p:nvSpPr>
          <p:cNvPr id="107523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A60CF02-1D0F-B44A-81B2-62F05D3ED435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34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8B705-803B-554C-9B26-634465381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93548-2498-CA4B-86A8-B9AEF27509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0B32E-D5FE-194A-B77B-5CFE2E97F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Online Media 2" descr="Coolsolarflarevideo">
            <a:hlinkClick r:id="" action="ppaction://media"/>
            <a:extLst>
              <a:ext uri="{FF2B5EF4-FFF2-40B4-BE49-F238E27FC236}">
                <a16:creationId xmlns:a16="http://schemas.microsoft.com/office/drawing/2014/main" id="{BFCEEC20-3462-D648-AD8F-16AA0902C6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138" y="949397"/>
            <a:ext cx="7225723" cy="54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6165"/>
      </p:ext>
    </p:extLst>
  </p:cSld>
  <p:clrMapOvr>
    <a:masterClrMapping/>
  </p:clrMapOvr>
  <p:transition spd="slow" advTm="31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What Are Edge Localized Modes (ELMs)? Most likely violations of ideal or resistive MHD stability limits</a:t>
            </a:r>
          </a:p>
        </p:txBody>
      </p:sp>
      <p:sp>
        <p:nvSpPr>
          <p:cNvPr id="1280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6213" y="1065213"/>
            <a:ext cx="4979987" cy="2376487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dirty="0">
                <a:latin typeface="Helvetica" charset="0"/>
                <a:ea typeface="ＭＳ Ｐゴシック" charset="0"/>
                <a:cs typeface="Helvetica" charset="0"/>
              </a:rPr>
              <a:t>Plasmas undergo a transition from low (L-mode) to high (H-mode) when enough heating power is added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 dirty="0">
                <a:latin typeface="Helvetica" charset="0"/>
                <a:ea typeface="ＭＳ Ｐゴシック" charset="0"/>
                <a:cs typeface="Helvetica" charset="0"/>
              </a:rPr>
              <a:t>The edge plasma pressure develops a stair-step or </a:t>
            </a:r>
            <a:r>
              <a:rPr lang="ja-JP" altLang="en-US" sz="1800">
                <a:latin typeface="Helvetica" charset="0"/>
                <a:ea typeface="ＭＳ Ｐゴシック" charset="0"/>
                <a:cs typeface="Helvetica" charset="0"/>
              </a:rPr>
              <a:t>“</a:t>
            </a:r>
            <a:r>
              <a:rPr lang="en-US" altLang="ja-JP" sz="1800" dirty="0">
                <a:latin typeface="Helvetica" charset="0"/>
                <a:ea typeface="ＭＳ Ｐゴシック" charset="0"/>
                <a:cs typeface="Helvetica" charset="0"/>
              </a:rPr>
              <a:t>pedestal</a:t>
            </a:r>
            <a:r>
              <a:rPr lang="ja-JP" altLang="en-US" sz="1800">
                <a:latin typeface="Helvetica" charset="0"/>
                <a:ea typeface="ＭＳ Ｐゴシック" charset="0"/>
                <a:cs typeface="Helvetica" charset="0"/>
              </a:rPr>
              <a:t>”</a:t>
            </a:r>
            <a:r>
              <a:rPr lang="en-US" altLang="ja-JP" sz="1800" dirty="0">
                <a:latin typeface="Helvetica" charset="0"/>
                <a:ea typeface="ＭＳ Ｐゴシック" charset="0"/>
                <a:cs typeface="Helvetica" charset="0"/>
              </a:rPr>
              <a:t> in H-mode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 dirty="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 dirty="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 dirty="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 dirty="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 dirty="0">
              <a:latin typeface="Helvetica" charset="0"/>
              <a:ea typeface="ＭＳ Ｐゴシック" charset="0"/>
              <a:cs typeface="Helvetica" charset="0"/>
            </a:endParaRPr>
          </a:p>
        </p:txBody>
      </p:sp>
      <p:pic>
        <p:nvPicPr>
          <p:cNvPr id="128003" name="Picture 4" descr="Poster_Radial_Profi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t="16693" r="32895" b="19221"/>
          <a:stretch>
            <a:fillRect/>
          </a:stretch>
        </p:blipFill>
        <p:spPr bwMode="auto">
          <a:xfrm>
            <a:off x="5207000" y="1016000"/>
            <a:ext cx="3452091" cy="539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22"/>
          <p:cNvSpPr txBox="1">
            <a:spLocks noChangeArrowheads="1"/>
          </p:cNvSpPr>
          <p:nvPr/>
        </p:nvSpPr>
        <p:spPr bwMode="auto">
          <a:xfrm>
            <a:off x="6578600" y="3386138"/>
            <a:ext cx="835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core</a:t>
            </a:r>
          </a:p>
        </p:txBody>
      </p:sp>
      <p:sp>
        <p:nvSpPr>
          <p:cNvPr id="128005" name="Text Box 22"/>
          <p:cNvSpPr txBox="1">
            <a:spLocks noChangeArrowheads="1"/>
          </p:cNvSpPr>
          <p:nvPr/>
        </p:nvSpPr>
        <p:spPr bwMode="auto">
          <a:xfrm>
            <a:off x="5876925" y="2084388"/>
            <a:ext cx="903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edge</a:t>
            </a:r>
          </a:p>
        </p:txBody>
      </p:sp>
      <p:sp>
        <p:nvSpPr>
          <p:cNvPr id="128006" name="Text Box 22"/>
          <p:cNvSpPr txBox="1">
            <a:spLocks noChangeArrowheads="1"/>
          </p:cNvSpPr>
          <p:nvPr/>
        </p:nvSpPr>
        <p:spPr bwMode="auto">
          <a:xfrm>
            <a:off x="5673725" y="5448300"/>
            <a:ext cx="1330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divertor</a:t>
            </a:r>
          </a:p>
        </p:txBody>
      </p:sp>
      <p:grpSp>
        <p:nvGrpSpPr>
          <p:cNvPr id="128007" name="Group 27"/>
          <p:cNvGrpSpPr>
            <a:grpSpLocks/>
          </p:cNvGrpSpPr>
          <p:nvPr/>
        </p:nvGrpSpPr>
        <p:grpSpPr bwMode="auto">
          <a:xfrm>
            <a:off x="1473200" y="2827338"/>
            <a:ext cx="2527300" cy="1982787"/>
            <a:chOff x="928" y="1781"/>
            <a:chExt cx="1592" cy="1249"/>
          </a:xfrm>
        </p:grpSpPr>
        <p:grpSp>
          <p:nvGrpSpPr>
            <p:cNvPr id="128011" name="Group 5"/>
            <p:cNvGrpSpPr>
              <a:grpSpLocks/>
            </p:cNvGrpSpPr>
            <p:nvPr/>
          </p:nvGrpSpPr>
          <p:grpSpPr bwMode="auto">
            <a:xfrm>
              <a:off x="928" y="1781"/>
              <a:ext cx="1592" cy="1249"/>
              <a:chOff x="944" y="1237"/>
              <a:chExt cx="1592" cy="1249"/>
            </a:xfrm>
          </p:grpSpPr>
          <p:grpSp>
            <p:nvGrpSpPr>
              <p:cNvPr id="128014" name="Group 6"/>
              <p:cNvGrpSpPr>
                <a:grpSpLocks/>
              </p:cNvGrpSpPr>
              <p:nvPr/>
            </p:nvGrpSpPr>
            <p:grpSpPr bwMode="auto">
              <a:xfrm>
                <a:off x="944" y="1237"/>
                <a:ext cx="1592" cy="1249"/>
                <a:chOff x="944" y="1237"/>
                <a:chExt cx="1592" cy="1249"/>
              </a:xfrm>
            </p:grpSpPr>
            <p:sp>
              <p:nvSpPr>
                <p:cNvPr id="128016" name="Rectangle 7"/>
                <p:cNvSpPr>
                  <a:spLocks noChangeArrowheads="1"/>
                </p:cNvSpPr>
                <p:nvPr/>
              </p:nvSpPr>
              <p:spPr bwMode="auto">
                <a:xfrm>
                  <a:off x="1184" y="1288"/>
                  <a:ext cx="1352" cy="992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 sz="1800"/>
                </a:p>
              </p:txBody>
            </p:sp>
            <p:sp>
              <p:nvSpPr>
                <p:cNvPr id="128017" name="Line 8"/>
                <p:cNvSpPr>
                  <a:spLocks noChangeShapeType="1"/>
                </p:cNvSpPr>
                <p:nvPr/>
              </p:nvSpPr>
              <p:spPr bwMode="auto">
                <a:xfrm>
                  <a:off x="1176" y="1600"/>
                  <a:ext cx="1168" cy="67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28018" name="Line 9"/>
                <p:cNvSpPr>
                  <a:spLocks noChangeShapeType="1"/>
                </p:cNvSpPr>
                <p:nvPr/>
              </p:nvSpPr>
              <p:spPr bwMode="auto">
                <a:xfrm>
                  <a:off x="1176" y="1296"/>
                  <a:ext cx="960" cy="60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28019" name="Line 10"/>
                <p:cNvSpPr>
                  <a:spLocks noChangeShapeType="1"/>
                </p:cNvSpPr>
                <p:nvPr/>
              </p:nvSpPr>
              <p:spPr bwMode="auto">
                <a:xfrm>
                  <a:off x="2136" y="1904"/>
                  <a:ext cx="200" cy="36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2802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96" y="2292"/>
                  <a:ext cx="835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58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 sz="2000" b="1" i="0">
                      <a:solidFill>
                        <a:schemeClr val="tx1"/>
                      </a:solidFill>
                    </a:rPr>
                    <a:t>Radius (m)</a:t>
                  </a:r>
                </a:p>
              </p:txBody>
            </p:sp>
            <p:sp>
              <p:nvSpPr>
                <p:cNvPr id="128021" name="Text Box 1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75" y="1706"/>
                  <a:ext cx="1132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58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i="1">
                      <a:solidFill>
                        <a:srgbClr val="1822CD"/>
                      </a:solidFill>
                      <a:latin typeface="Helvetica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 sz="2000" b="1" i="0">
                      <a:solidFill>
                        <a:schemeClr val="tx1"/>
                      </a:solidFill>
                    </a:rPr>
                    <a:t>Pressure (kPa)</a:t>
                  </a:r>
                </a:p>
              </p:txBody>
            </p:sp>
          </p:grpSp>
          <p:sp>
            <p:nvSpPr>
              <p:cNvPr id="128015" name="Text Box 13"/>
              <p:cNvSpPr txBox="1">
                <a:spLocks noChangeArrowheads="1"/>
              </p:cNvSpPr>
              <p:nvPr/>
            </p:nvSpPr>
            <p:spPr bwMode="auto">
              <a:xfrm>
                <a:off x="1928" y="1308"/>
                <a:ext cx="601" cy="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200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2000" b="1" i="0">
                    <a:solidFill>
                      <a:schemeClr val="tx1"/>
                    </a:solidFill>
                  </a:rPr>
                  <a:t>L-mode</a:t>
                </a:r>
              </a:p>
              <a:p>
                <a:pPr eaLnBrk="1" hangingPunct="1">
                  <a:buFontTx/>
                  <a:buNone/>
                </a:pPr>
                <a:r>
                  <a:rPr lang="en-US" sz="2000" b="1" i="0">
                    <a:solidFill>
                      <a:srgbClr val="FF0000"/>
                    </a:solidFill>
                  </a:rPr>
                  <a:t>H-mode</a:t>
                </a:r>
              </a:p>
              <a:p>
                <a:pPr eaLnBrk="1" hangingPunct="1">
                  <a:buFontTx/>
                  <a:buNone/>
                </a:pPr>
                <a:r>
                  <a:rPr lang="en-US" sz="2000" b="1" i="0">
                    <a:solidFill>
                      <a:srgbClr val="FF0000"/>
                    </a:solidFill>
                  </a:rPr>
                  <a:t>        </a:t>
                </a:r>
                <a:r>
                  <a:rPr lang="en-US" sz="2000" b="1" i="0">
                    <a:solidFill>
                      <a:srgbClr val="00D800"/>
                    </a:solidFill>
                  </a:rPr>
                  <a:t>j</a:t>
                </a:r>
                <a:r>
                  <a:rPr lang="en-US" sz="2000" b="1" i="0" baseline="-25000">
                    <a:solidFill>
                      <a:srgbClr val="00D800"/>
                    </a:solidFill>
                  </a:rPr>
                  <a:t>||</a:t>
                </a:r>
                <a:endParaRPr lang="en-US" sz="2000" b="1" i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8012" name="Freeform 24"/>
            <p:cNvSpPr>
              <a:spLocks/>
            </p:cNvSpPr>
            <p:nvPr/>
          </p:nvSpPr>
          <p:spPr bwMode="auto">
            <a:xfrm>
              <a:off x="2104" y="2558"/>
              <a:ext cx="136" cy="251"/>
            </a:xfrm>
            <a:custGeom>
              <a:avLst/>
              <a:gdLst>
                <a:gd name="T0" fmla="*/ 0 w 224"/>
                <a:gd name="T1" fmla="*/ 171 h 249"/>
                <a:gd name="T2" fmla="*/ 1 w 224"/>
                <a:gd name="T3" fmla="*/ 1 h 249"/>
                <a:gd name="T4" fmla="*/ 1 w 224"/>
                <a:gd name="T5" fmla="*/ 9 h 249"/>
                <a:gd name="T6" fmla="*/ 1 w 224"/>
                <a:gd name="T7" fmla="*/ 57 h 249"/>
                <a:gd name="T8" fmla="*/ 1 w 224"/>
                <a:gd name="T9" fmla="*/ 203 h 249"/>
                <a:gd name="T10" fmla="*/ 1 w 224"/>
                <a:gd name="T11" fmla="*/ 253 h 249"/>
                <a:gd name="T12" fmla="*/ 1 w 224"/>
                <a:gd name="T13" fmla="*/ 269 h 2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4"/>
                <a:gd name="T22" fmla="*/ 0 h 249"/>
                <a:gd name="T23" fmla="*/ 224 w 224"/>
                <a:gd name="T24" fmla="*/ 249 h 2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4" h="249">
                  <a:moveTo>
                    <a:pt x="0" y="161"/>
                  </a:moveTo>
                  <a:cubicBezTo>
                    <a:pt x="47" y="89"/>
                    <a:pt x="28" y="82"/>
                    <a:pt x="56" y="1"/>
                  </a:cubicBezTo>
                  <a:cubicBezTo>
                    <a:pt x="66" y="3"/>
                    <a:pt x="80" y="0"/>
                    <a:pt x="88" y="9"/>
                  </a:cubicBezTo>
                  <a:cubicBezTo>
                    <a:pt x="98" y="21"/>
                    <a:pt x="98" y="41"/>
                    <a:pt x="104" y="57"/>
                  </a:cubicBezTo>
                  <a:cubicBezTo>
                    <a:pt x="119" y="104"/>
                    <a:pt x="115" y="155"/>
                    <a:pt x="160" y="185"/>
                  </a:cubicBezTo>
                  <a:cubicBezTo>
                    <a:pt x="170" y="201"/>
                    <a:pt x="173" y="226"/>
                    <a:pt x="192" y="233"/>
                  </a:cubicBezTo>
                  <a:cubicBezTo>
                    <a:pt x="219" y="242"/>
                    <a:pt x="210" y="235"/>
                    <a:pt x="224" y="249"/>
                  </a:cubicBezTo>
                </a:path>
              </a:pathLst>
            </a:custGeom>
            <a:noFill/>
            <a:ln w="31750">
              <a:solidFill>
                <a:srgbClr val="00D8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8013" name="Line 26"/>
            <p:cNvSpPr>
              <a:spLocks noChangeShapeType="1"/>
            </p:cNvSpPr>
            <p:nvPr/>
          </p:nvSpPr>
          <p:spPr bwMode="auto">
            <a:xfrm>
              <a:off x="1168" y="2528"/>
              <a:ext cx="944" cy="184"/>
            </a:xfrm>
            <a:prstGeom prst="line">
              <a:avLst/>
            </a:prstGeom>
            <a:noFill/>
            <a:ln w="31750">
              <a:solidFill>
                <a:srgbClr val="00D8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8008" name="Text Box 22"/>
          <p:cNvSpPr txBox="1">
            <a:spLocks noChangeArrowheads="1"/>
          </p:cNvSpPr>
          <p:nvPr/>
        </p:nvSpPr>
        <p:spPr bwMode="auto">
          <a:xfrm>
            <a:off x="6583363" y="1924050"/>
            <a:ext cx="81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SOL</a:t>
            </a:r>
          </a:p>
        </p:txBody>
      </p:sp>
      <p:sp>
        <p:nvSpPr>
          <p:cNvPr id="128009" name="Text Box 22"/>
          <p:cNvSpPr txBox="1">
            <a:spLocks noChangeArrowheads="1"/>
          </p:cNvSpPr>
          <p:nvPr/>
        </p:nvSpPr>
        <p:spPr bwMode="auto">
          <a:xfrm>
            <a:off x="7133937" y="5816704"/>
            <a:ext cx="18859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619FF"/>
                </a:solidFill>
                <a:cs typeface="Helvetica" charset="0"/>
              </a:rPr>
              <a:t>SOL = Scrape-Off </a:t>
            </a:r>
          </a:p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619FF"/>
                </a:solidFill>
                <a:cs typeface="Helvetica" charset="0"/>
              </a:rPr>
              <a:t>Layer</a:t>
            </a:r>
          </a:p>
        </p:txBody>
      </p:sp>
      <p:sp>
        <p:nvSpPr>
          <p:cNvPr id="128010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24C3CBAF-26C1-3643-ACED-D0FB1310870A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35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EEF97-779C-B146-96DC-9FF700116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FD87B-486F-6B4D-8E2D-FB05B19AAE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6CB63-D556-194D-9C8A-B8CE10A0D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advTm="55846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ELMs expel plasma from the low field side, which is prone to ballooning-type pressure driven modes</a:t>
            </a:r>
          </a:p>
        </p:txBody>
      </p:sp>
      <p:sp>
        <p:nvSpPr>
          <p:cNvPr id="1300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6213" y="1065213"/>
            <a:ext cx="4979987" cy="2376487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Plasmas undergo a transition from low (L-mode) to high (H-mode) when enough heating power is added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The edge plasma pressure develops a stair-step or </a:t>
            </a:r>
            <a:r>
              <a:rPr lang="ja-JP" altLang="en-US" sz="1800">
                <a:latin typeface="Helvetica" charset="0"/>
                <a:ea typeface="ＭＳ Ｐゴシック" charset="0"/>
                <a:cs typeface="Helvetica" charset="0"/>
              </a:rPr>
              <a:t>“</a:t>
            </a:r>
            <a:r>
              <a:rPr lang="en-US" altLang="ja-JP" sz="1800">
                <a:latin typeface="Helvetica" charset="0"/>
                <a:ea typeface="ＭＳ Ｐゴシック" charset="0"/>
                <a:cs typeface="Helvetica" charset="0"/>
              </a:rPr>
              <a:t>pedestal</a:t>
            </a:r>
            <a:r>
              <a:rPr lang="ja-JP" altLang="en-US" sz="1800">
                <a:latin typeface="Helvetica" charset="0"/>
                <a:ea typeface="ＭＳ Ｐゴシック" charset="0"/>
                <a:cs typeface="Helvetica" charset="0"/>
              </a:rPr>
              <a:t>”</a:t>
            </a:r>
            <a:r>
              <a:rPr lang="en-US" altLang="ja-JP" sz="1800">
                <a:latin typeface="Helvetica" charset="0"/>
                <a:ea typeface="ＭＳ Ｐゴシック" charset="0"/>
                <a:cs typeface="Helvetica" charset="0"/>
              </a:rPr>
              <a:t> in H-mode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The steep </a:t>
            </a:r>
            <a:r>
              <a:rPr lang="en-US" sz="18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rPr>
              <a:t>edge pressure gradient</a:t>
            </a: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 and/or </a:t>
            </a:r>
            <a:r>
              <a:rPr lang="en-US" sz="1800">
                <a:solidFill>
                  <a:srgbClr val="00D800"/>
                </a:solidFill>
                <a:latin typeface="Helvetica" charset="0"/>
                <a:ea typeface="ＭＳ Ｐゴシック" charset="0"/>
                <a:cs typeface="Helvetica" charset="0"/>
              </a:rPr>
              <a:t>edge current</a:t>
            </a: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 can destabilize Edge Localized Modes (ELMs), where a portion of the pedestal pressure and energy is periodically expelled </a:t>
            </a:r>
            <a:endParaRPr lang="en-US" sz="18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1" name="Rectangle 7"/>
          <p:cNvSpPr>
            <a:spLocks noChangeArrowheads="1"/>
          </p:cNvSpPr>
          <p:nvPr/>
        </p:nvSpPr>
        <p:spPr bwMode="auto">
          <a:xfrm>
            <a:off x="1854200" y="2908300"/>
            <a:ext cx="2146300" cy="15748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130052" name="Line 8"/>
          <p:cNvSpPr>
            <a:spLocks noChangeShapeType="1"/>
          </p:cNvSpPr>
          <p:nvPr/>
        </p:nvSpPr>
        <p:spPr bwMode="auto">
          <a:xfrm>
            <a:off x="1841500" y="3403600"/>
            <a:ext cx="185420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0053" name="Line 9"/>
          <p:cNvSpPr>
            <a:spLocks noChangeShapeType="1"/>
          </p:cNvSpPr>
          <p:nvPr/>
        </p:nvSpPr>
        <p:spPr bwMode="auto">
          <a:xfrm>
            <a:off x="1841500" y="2921000"/>
            <a:ext cx="1524000" cy="965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0054" name="Line 10"/>
          <p:cNvSpPr>
            <a:spLocks noChangeShapeType="1"/>
          </p:cNvSpPr>
          <p:nvPr/>
        </p:nvSpPr>
        <p:spPr bwMode="auto">
          <a:xfrm>
            <a:off x="3365500" y="3886200"/>
            <a:ext cx="317500" cy="571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0055" name="Text Box 11"/>
          <p:cNvSpPr txBox="1">
            <a:spLocks noChangeArrowheads="1"/>
          </p:cNvSpPr>
          <p:nvPr/>
        </p:nvSpPr>
        <p:spPr bwMode="auto">
          <a:xfrm>
            <a:off x="2349500" y="4502150"/>
            <a:ext cx="132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i="0">
                <a:solidFill>
                  <a:schemeClr val="tx1"/>
                </a:solidFill>
              </a:rPr>
              <a:t>Radius (m)</a:t>
            </a:r>
          </a:p>
        </p:txBody>
      </p:sp>
      <p:sp>
        <p:nvSpPr>
          <p:cNvPr id="130056" name="Text Box 12"/>
          <p:cNvSpPr txBox="1">
            <a:spLocks noChangeArrowheads="1"/>
          </p:cNvSpPr>
          <p:nvPr/>
        </p:nvSpPr>
        <p:spPr bwMode="auto">
          <a:xfrm rot="-5400000">
            <a:off x="729457" y="3571081"/>
            <a:ext cx="1795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i="0">
                <a:solidFill>
                  <a:schemeClr val="tx1"/>
                </a:solidFill>
              </a:rPr>
              <a:t>Pressure (kPa)</a:t>
            </a:r>
          </a:p>
        </p:txBody>
      </p:sp>
      <p:sp>
        <p:nvSpPr>
          <p:cNvPr id="130057" name="Text Box 13"/>
          <p:cNvSpPr txBox="1">
            <a:spLocks noChangeArrowheads="1"/>
          </p:cNvSpPr>
          <p:nvPr/>
        </p:nvSpPr>
        <p:spPr bwMode="auto">
          <a:xfrm>
            <a:off x="2921000" y="2938463"/>
            <a:ext cx="106362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i="0">
                <a:solidFill>
                  <a:srgbClr val="FF0000"/>
                </a:solidFill>
              </a:rPr>
              <a:t>Pre-ELM</a:t>
            </a:r>
          </a:p>
          <a:p>
            <a:pPr eaLnBrk="1" hangingPunct="1">
              <a:buFontTx/>
              <a:buNone/>
            </a:pPr>
            <a:r>
              <a:rPr lang="en-US" sz="1800" b="1" i="0">
                <a:solidFill>
                  <a:srgbClr val="0132E6"/>
                </a:solidFill>
              </a:rPr>
              <a:t>Post-ELM</a:t>
            </a:r>
            <a:endParaRPr lang="en-US" sz="1800" b="1" i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US" sz="1800" b="1" i="0">
                <a:solidFill>
                  <a:srgbClr val="FF0000"/>
                </a:solidFill>
              </a:rPr>
              <a:t>        </a:t>
            </a:r>
            <a:r>
              <a:rPr lang="en-US" sz="1800" b="1" i="0">
                <a:solidFill>
                  <a:srgbClr val="00D800"/>
                </a:solidFill>
              </a:rPr>
              <a:t>j</a:t>
            </a:r>
            <a:r>
              <a:rPr lang="en-US" sz="1800" b="1" i="0" baseline="-25000">
                <a:solidFill>
                  <a:srgbClr val="00D800"/>
                </a:solidFill>
              </a:rPr>
              <a:t>||</a:t>
            </a:r>
            <a:endParaRPr lang="en-US" sz="2000" b="1" i="0">
              <a:solidFill>
                <a:schemeClr val="tx1"/>
              </a:solidFill>
            </a:endParaRPr>
          </a:p>
        </p:txBody>
      </p:sp>
      <p:pic>
        <p:nvPicPr>
          <p:cNvPr id="130058" name="Picture 4" descr="Poster_Radial_Profi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t="16693" r="32895" b="19221"/>
          <a:stretch>
            <a:fillRect/>
          </a:stretch>
        </p:blipFill>
        <p:spPr bwMode="auto">
          <a:xfrm>
            <a:off x="5254624" y="1016000"/>
            <a:ext cx="3521076" cy="550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9" name="Right Arrow 10"/>
          <p:cNvSpPr>
            <a:spLocks noChangeArrowheads="1"/>
          </p:cNvSpPr>
          <p:nvPr/>
        </p:nvSpPr>
        <p:spPr bwMode="auto">
          <a:xfrm>
            <a:off x="7480300" y="35560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0060" name="Right Arrow 10"/>
          <p:cNvSpPr>
            <a:spLocks noChangeArrowheads="1"/>
          </p:cNvSpPr>
          <p:nvPr/>
        </p:nvSpPr>
        <p:spPr bwMode="auto">
          <a:xfrm rot="-1533274">
            <a:off x="7378700" y="31115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0061" name="Right Arrow 10"/>
          <p:cNvSpPr>
            <a:spLocks noChangeArrowheads="1"/>
          </p:cNvSpPr>
          <p:nvPr/>
        </p:nvSpPr>
        <p:spPr bwMode="auto">
          <a:xfrm rot="900894">
            <a:off x="7416800" y="39751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0062" name="Right Arrow 10"/>
          <p:cNvSpPr>
            <a:spLocks noChangeArrowheads="1"/>
          </p:cNvSpPr>
          <p:nvPr/>
        </p:nvSpPr>
        <p:spPr bwMode="auto">
          <a:xfrm rot="-2500805">
            <a:off x="7200900" y="27559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0063" name="Right Arrow 10"/>
          <p:cNvSpPr>
            <a:spLocks noChangeArrowheads="1"/>
          </p:cNvSpPr>
          <p:nvPr/>
        </p:nvSpPr>
        <p:spPr bwMode="auto">
          <a:xfrm rot="1969829">
            <a:off x="7277100" y="43307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0064" name="Text Box 22"/>
          <p:cNvSpPr txBox="1">
            <a:spLocks noChangeArrowheads="1"/>
          </p:cNvSpPr>
          <p:nvPr/>
        </p:nvSpPr>
        <p:spPr bwMode="auto">
          <a:xfrm>
            <a:off x="6670675" y="346710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ELM</a:t>
            </a:r>
          </a:p>
        </p:txBody>
      </p:sp>
      <p:sp>
        <p:nvSpPr>
          <p:cNvPr id="130065" name="Freeform 21"/>
          <p:cNvSpPr>
            <a:spLocks/>
          </p:cNvSpPr>
          <p:nvPr/>
        </p:nvSpPr>
        <p:spPr bwMode="auto">
          <a:xfrm>
            <a:off x="3340100" y="4117975"/>
            <a:ext cx="355600" cy="398463"/>
          </a:xfrm>
          <a:custGeom>
            <a:avLst/>
            <a:gdLst>
              <a:gd name="T0" fmla="*/ 0 w 224"/>
              <a:gd name="T1" fmla="*/ 2147483647 h 249"/>
              <a:gd name="T2" fmla="*/ 2147483647 w 224"/>
              <a:gd name="T3" fmla="*/ 2147483647 h 249"/>
              <a:gd name="T4" fmla="*/ 2147483647 w 224"/>
              <a:gd name="T5" fmla="*/ 2147483647 h 249"/>
              <a:gd name="T6" fmla="*/ 2147483647 w 224"/>
              <a:gd name="T7" fmla="*/ 2147483647 h 249"/>
              <a:gd name="T8" fmla="*/ 2147483647 w 224"/>
              <a:gd name="T9" fmla="*/ 2147483647 h 249"/>
              <a:gd name="T10" fmla="*/ 2147483647 w 224"/>
              <a:gd name="T11" fmla="*/ 2147483647 h 249"/>
              <a:gd name="T12" fmla="*/ 2147483647 w 224"/>
              <a:gd name="T13" fmla="*/ 2147483647 h 2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249"/>
              <a:gd name="T23" fmla="*/ 224 w 224"/>
              <a:gd name="T24" fmla="*/ 249 h 2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249">
                <a:moveTo>
                  <a:pt x="0" y="161"/>
                </a:moveTo>
                <a:cubicBezTo>
                  <a:pt x="47" y="89"/>
                  <a:pt x="28" y="82"/>
                  <a:pt x="56" y="1"/>
                </a:cubicBezTo>
                <a:cubicBezTo>
                  <a:pt x="66" y="3"/>
                  <a:pt x="80" y="0"/>
                  <a:pt x="88" y="9"/>
                </a:cubicBezTo>
                <a:cubicBezTo>
                  <a:pt x="98" y="21"/>
                  <a:pt x="98" y="41"/>
                  <a:pt x="104" y="57"/>
                </a:cubicBezTo>
                <a:cubicBezTo>
                  <a:pt x="119" y="104"/>
                  <a:pt x="115" y="155"/>
                  <a:pt x="160" y="185"/>
                </a:cubicBezTo>
                <a:cubicBezTo>
                  <a:pt x="170" y="201"/>
                  <a:pt x="173" y="226"/>
                  <a:pt x="192" y="233"/>
                </a:cubicBezTo>
                <a:cubicBezTo>
                  <a:pt x="219" y="242"/>
                  <a:pt x="210" y="235"/>
                  <a:pt x="224" y="249"/>
                </a:cubicBezTo>
              </a:path>
            </a:pathLst>
          </a:custGeom>
          <a:noFill/>
          <a:ln w="31750">
            <a:solidFill>
              <a:srgbClr val="00D8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0066" name="Line 22"/>
          <p:cNvSpPr>
            <a:spLocks noChangeShapeType="1"/>
          </p:cNvSpPr>
          <p:nvPr/>
        </p:nvSpPr>
        <p:spPr bwMode="auto">
          <a:xfrm>
            <a:off x="1854200" y="4013200"/>
            <a:ext cx="1498600" cy="292100"/>
          </a:xfrm>
          <a:prstGeom prst="line">
            <a:avLst/>
          </a:prstGeom>
          <a:noFill/>
          <a:ln w="31750">
            <a:solidFill>
              <a:srgbClr val="00D8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067" name="Line 23"/>
          <p:cNvSpPr>
            <a:spLocks noChangeShapeType="1"/>
          </p:cNvSpPr>
          <p:nvPr/>
        </p:nvSpPr>
        <p:spPr bwMode="auto">
          <a:xfrm>
            <a:off x="1841500" y="3048000"/>
            <a:ext cx="1524000" cy="965200"/>
          </a:xfrm>
          <a:prstGeom prst="line">
            <a:avLst/>
          </a:prstGeom>
          <a:noFill/>
          <a:ln w="25400">
            <a:solidFill>
              <a:srgbClr val="0132E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0068" name="Line 24"/>
          <p:cNvSpPr>
            <a:spLocks noChangeShapeType="1"/>
          </p:cNvSpPr>
          <p:nvPr/>
        </p:nvSpPr>
        <p:spPr bwMode="auto">
          <a:xfrm>
            <a:off x="3352800" y="4000500"/>
            <a:ext cx="317500" cy="457200"/>
          </a:xfrm>
          <a:prstGeom prst="line">
            <a:avLst/>
          </a:prstGeom>
          <a:noFill/>
          <a:ln w="25400">
            <a:solidFill>
              <a:srgbClr val="0132E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0069" name="Text Box 22"/>
          <p:cNvSpPr txBox="1">
            <a:spLocks noChangeArrowheads="1"/>
          </p:cNvSpPr>
          <p:nvPr/>
        </p:nvSpPr>
        <p:spPr bwMode="auto">
          <a:xfrm>
            <a:off x="5876925" y="2084388"/>
            <a:ext cx="903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edge</a:t>
            </a:r>
          </a:p>
        </p:txBody>
      </p:sp>
      <p:sp>
        <p:nvSpPr>
          <p:cNvPr id="130070" name="Text Box 22"/>
          <p:cNvSpPr txBox="1">
            <a:spLocks noChangeArrowheads="1"/>
          </p:cNvSpPr>
          <p:nvPr/>
        </p:nvSpPr>
        <p:spPr bwMode="auto">
          <a:xfrm>
            <a:off x="5673725" y="5448300"/>
            <a:ext cx="1330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divertor</a:t>
            </a:r>
          </a:p>
        </p:txBody>
      </p:sp>
      <p:sp>
        <p:nvSpPr>
          <p:cNvPr id="130071" name="Text Box 22"/>
          <p:cNvSpPr txBox="1">
            <a:spLocks noChangeArrowheads="1"/>
          </p:cNvSpPr>
          <p:nvPr/>
        </p:nvSpPr>
        <p:spPr bwMode="auto">
          <a:xfrm>
            <a:off x="6583363" y="1924050"/>
            <a:ext cx="81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SOL</a:t>
            </a:r>
          </a:p>
        </p:txBody>
      </p:sp>
      <p:sp>
        <p:nvSpPr>
          <p:cNvPr id="130072" name="Text Box 22"/>
          <p:cNvSpPr txBox="1">
            <a:spLocks noChangeArrowheads="1"/>
          </p:cNvSpPr>
          <p:nvPr/>
        </p:nvSpPr>
        <p:spPr bwMode="auto">
          <a:xfrm>
            <a:off x="7054791" y="5876926"/>
            <a:ext cx="18859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619FF"/>
                </a:solidFill>
                <a:cs typeface="Helvetica" charset="0"/>
              </a:rPr>
              <a:t>SOL = Scrape-Off </a:t>
            </a:r>
          </a:p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619FF"/>
                </a:solidFill>
                <a:cs typeface="Helvetica" charset="0"/>
              </a:rPr>
              <a:t>Layer</a:t>
            </a:r>
          </a:p>
        </p:txBody>
      </p:sp>
      <p:sp>
        <p:nvSpPr>
          <p:cNvPr id="130073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40DC23E1-3B4D-1046-A40A-6D279D9BF36F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36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430DC-7AB6-0F40-B80A-4A0B08DE2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C05B5-7DE8-5242-8E09-B9D112EFB9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58F0B-7742-704E-A9EB-63CC38C9A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advTm="55846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What Are Edge Localized Modes (ELMs)?</a:t>
            </a:r>
          </a:p>
        </p:txBody>
      </p:sp>
      <p:sp>
        <p:nvSpPr>
          <p:cNvPr id="1320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6213" y="1065213"/>
            <a:ext cx="4979987" cy="2376487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Plasmas undergo a transition from low (L-mode) to high (H-mode) when enough heating power is added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The edge plasma pressure develops a stair-step or </a:t>
            </a:r>
            <a:r>
              <a:rPr lang="ja-JP" altLang="en-US" sz="1800">
                <a:latin typeface="Helvetica" charset="0"/>
                <a:ea typeface="ＭＳ Ｐゴシック" charset="0"/>
                <a:cs typeface="Helvetica" charset="0"/>
              </a:rPr>
              <a:t>“</a:t>
            </a:r>
            <a:r>
              <a:rPr lang="en-US" altLang="ja-JP" sz="1800">
                <a:latin typeface="Helvetica" charset="0"/>
                <a:ea typeface="ＭＳ Ｐゴシック" charset="0"/>
                <a:cs typeface="Helvetica" charset="0"/>
              </a:rPr>
              <a:t>pedestal</a:t>
            </a:r>
            <a:r>
              <a:rPr lang="ja-JP" altLang="en-US" sz="1800">
                <a:latin typeface="Helvetica" charset="0"/>
                <a:ea typeface="ＭＳ Ｐゴシック" charset="0"/>
                <a:cs typeface="Helvetica" charset="0"/>
              </a:rPr>
              <a:t>”</a:t>
            </a:r>
            <a:r>
              <a:rPr lang="en-US" altLang="ja-JP" sz="1800">
                <a:latin typeface="Helvetica" charset="0"/>
                <a:ea typeface="ＭＳ Ｐゴシック" charset="0"/>
                <a:cs typeface="Helvetica" charset="0"/>
              </a:rPr>
              <a:t> in H-mode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The steep </a:t>
            </a:r>
            <a:r>
              <a:rPr lang="en-US" sz="180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rPr>
              <a:t>edge pressure gradient</a:t>
            </a: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 and/or </a:t>
            </a:r>
            <a:r>
              <a:rPr lang="en-US" sz="1800">
                <a:solidFill>
                  <a:srgbClr val="00D800"/>
                </a:solidFill>
                <a:latin typeface="Helvetica" charset="0"/>
                <a:ea typeface="ＭＳ Ｐゴシック" charset="0"/>
                <a:cs typeface="Helvetica" charset="0"/>
              </a:rPr>
              <a:t>edge current</a:t>
            </a:r>
            <a:r>
              <a:rPr lang="en-US" sz="1800">
                <a:latin typeface="Helvetica" charset="0"/>
                <a:ea typeface="ＭＳ Ｐゴシック" charset="0"/>
                <a:cs typeface="Helvetica" charset="0"/>
              </a:rPr>
              <a:t> can destabilize Edge Localized Modes (ELMs), where a portion of the pedestal pressure and energy is periodically expelled </a:t>
            </a:r>
            <a:endParaRPr lang="en-US" sz="18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099" name="Rectangle 7"/>
          <p:cNvSpPr>
            <a:spLocks noChangeArrowheads="1"/>
          </p:cNvSpPr>
          <p:nvPr/>
        </p:nvSpPr>
        <p:spPr bwMode="auto">
          <a:xfrm>
            <a:off x="1854200" y="2908300"/>
            <a:ext cx="2146300" cy="15748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132100" name="Line 8"/>
          <p:cNvSpPr>
            <a:spLocks noChangeShapeType="1"/>
          </p:cNvSpPr>
          <p:nvPr/>
        </p:nvSpPr>
        <p:spPr bwMode="auto">
          <a:xfrm>
            <a:off x="1841500" y="3403600"/>
            <a:ext cx="185420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2101" name="Line 9"/>
          <p:cNvSpPr>
            <a:spLocks noChangeShapeType="1"/>
          </p:cNvSpPr>
          <p:nvPr/>
        </p:nvSpPr>
        <p:spPr bwMode="auto">
          <a:xfrm>
            <a:off x="1841500" y="2921000"/>
            <a:ext cx="1524000" cy="965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2102" name="Line 10"/>
          <p:cNvSpPr>
            <a:spLocks noChangeShapeType="1"/>
          </p:cNvSpPr>
          <p:nvPr/>
        </p:nvSpPr>
        <p:spPr bwMode="auto">
          <a:xfrm>
            <a:off x="3365500" y="3886200"/>
            <a:ext cx="317500" cy="571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2103" name="Text Box 11"/>
          <p:cNvSpPr txBox="1">
            <a:spLocks noChangeArrowheads="1"/>
          </p:cNvSpPr>
          <p:nvPr/>
        </p:nvSpPr>
        <p:spPr bwMode="auto">
          <a:xfrm>
            <a:off x="2349500" y="4502150"/>
            <a:ext cx="132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i="0">
                <a:solidFill>
                  <a:schemeClr val="tx1"/>
                </a:solidFill>
              </a:rPr>
              <a:t>Radius (m)</a:t>
            </a:r>
          </a:p>
        </p:txBody>
      </p:sp>
      <p:sp>
        <p:nvSpPr>
          <p:cNvPr id="132104" name="Text Box 12"/>
          <p:cNvSpPr txBox="1">
            <a:spLocks noChangeArrowheads="1"/>
          </p:cNvSpPr>
          <p:nvPr/>
        </p:nvSpPr>
        <p:spPr bwMode="auto">
          <a:xfrm rot="-5400000">
            <a:off x="729457" y="3571081"/>
            <a:ext cx="1795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i="0">
                <a:solidFill>
                  <a:schemeClr val="tx1"/>
                </a:solidFill>
              </a:rPr>
              <a:t>Pressure (kPa)</a:t>
            </a:r>
          </a:p>
        </p:txBody>
      </p:sp>
      <p:sp>
        <p:nvSpPr>
          <p:cNvPr id="132105" name="Text Box 13"/>
          <p:cNvSpPr txBox="1">
            <a:spLocks noChangeArrowheads="1"/>
          </p:cNvSpPr>
          <p:nvPr/>
        </p:nvSpPr>
        <p:spPr bwMode="auto">
          <a:xfrm>
            <a:off x="2921000" y="2938463"/>
            <a:ext cx="106362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i="0">
                <a:solidFill>
                  <a:srgbClr val="FF0000"/>
                </a:solidFill>
              </a:rPr>
              <a:t>Pre-ELM</a:t>
            </a:r>
          </a:p>
          <a:p>
            <a:pPr eaLnBrk="1" hangingPunct="1">
              <a:buFontTx/>
              <a:buNone/>
            </a:pPr>
            <a:r>
              <a:rPr lang="en-US" sz="1800" b="1" i="0">
                <a:solidFill>
                  <a:srgbClr val="0132E6"/>
                </a:solidFill>
              </a:rPr>
              <a:t>Post-ELM</a:t>
            </a:r>
            <a:endParaRPr lang="en-US" sz="1800" b="1" i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US" sz="1800" b="1" i="0">
                <a:solidFill>
                  <a:srgbClr val="FF0000"/>
                </a:solidFill>
              </a:rPr>
              <a:t>        </a:t>
            </a:r>
            <a:r>
              <a:rPr lang="en-US" sz="1800" b="1" i="0">
                <a:solidFill>
                  <a:srgbClr val="00D800"/>
                </a:solidFill>
              </a:rPr>
              <a:t>j</a:t>
            </a:r>
            <a:r>
              <a:rPr lang="en-US" sz="1800" b="1" i="0" baseline="-25000">
                <a:solidFill>
                  <a:srgbClr val="00D800"/>
                </a:solidFill>
              </a:rPr>
              <a:t>||</a:t>
            </a:r>
            <a:endParaRPr lang="en-US" sz="2000" b="1" i="0">
              <a:solidFill>
                <a:schemeClr val="tx1"/>
              </a:solidFill>
            </a:endParaRPr>
          </a:p>
        </p:txBody>
      </p:sp>
      <p:sp>
        <p:nvSpPr>
          <p:cNvPr id="132106" name="Freeform 21"/>
          <p:cNvSpPr>
            <a:spLocks/>
          </p:cNvSpPr>
          <p:nvPr/>
        </p:nvSpPr>
        <p:spPr bwMode="auto">
          <a:xfrm>
            <a:off x="3340100" y="4117975"/>
            <a:ext cx="355600" cy="398463"/>
          </a:xfrm>
          <a:custGeom>
            <a:avLst/>
            <a:gdLst>
              <a:gd name="T0" fmla="*/ 0 w 224"/>
              <a:gd name="T1" fmla="*/ 2147483647 h 249"/>
              <a:gd name="T2" fmla="*/ 2147483647 w 224"/>
              <a:gd name="T3" fmla="*/ 2147483647 h 249"/>
              <a:gd name="T4" fmla="*/ 2147483647 w 224"/>
              <a:gd name="T5" fmla="*/ 2147483647 h 249"/>
              <a:gd name="T6" fmla="*/ 2147483647 w 224"/>
              <a:gd name="T7" fmla="*/ 2147483647 h 249"/>
              <a:gd name="T8" fmla="*/ 2147483647 w 224"/>
              <a:gd name="T9" fmla="*/ 2147483647 h 249"/>
              <a:gd name="T10" fmla="*/ 2147483647 w 224"/>
              <a:gd name="T11" fmla="*/ 2147483647 h 249"/>
              <a:gd name="T12" fmla="*/ 2147483647 w 224"/>
              <a:gd name="T13" fmla="*/ 2147483647 h 2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4"/>
              <a:gd name="T22" fmla="*/ 0 h 249"/>
              <a:gd name="T23" fmla="*/ 224 w 224"/>
              <a:gd name="T24" fmla="*/ 249 h 2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4" h="249">
                <a:moveTo>
                  <a:pt x="0" y="161"/>
                </a:moveTo>
                <a:cubicBezTo>
                  <a:pt x="47" y="89"/>
                  <a:pt x="28" y="82"/>
                  <a:pt x="56" y="1"/>
                </a:cubicBezTo>
                <a:cubicBezTo>
                  <a:pt x="66" y="3"/>
                  <a:pt x="80" y="0"/>
                  <a:pt x="88" y="9"/>
                </a:cubicBezTo>
                <a:cubicBezTo>
                  <a:pt x="98" y="21"/>
                  <a:pt x="98" y="41"/>
                  <a:pt x="104" y="57"/>
                </a:cubicBezTo>
                <a:cubicBezTo>
                  <a:pt x="119" y="104"/>
                  <a:pt x="115" y="155"/>
                  <a:pt x="160" y="185"/>
                </a:cubicBezTo>
                <a:cubicBezTo>
                  <a:pt x="170" y="201"/>
                  <a:pt x="173" y="226"/>
                  <a:pt x="192" y="233"/>
                </a:cubicBezTo>
                <a:cubicBezTo>
                  <a:pt x="219" y="242"/>
                  <a:pt x="210" y="235"/>
                  <a:pt x="224" y="249"/>
                </a:cubicBezTo>
              </a:path>
            </a:pathLst>
          </a:custGeom>
          <a:noFill/>
          <a:ln w="31750">
            <a:solidFill>
              <a:srgbClr val="00D8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2107" name="Line 22"/>
          <p:cNvSpPr>
            <a:spLocks noChangeShapeType="1"/>
          </p:cNvSpPr>
          <p:nvPr/>
        </p:nvSpPr>
        <p:spPr bwMode="auto">
          <a:xfrm>
            <a:off x="1854200" y="4013200"/>
            <a:ext cx="1498600" cy="292100"/>
          </a:xfrm>
          <a:prstGeom prst="line">
            <a:avLst/>
          </a:prstGeom>
          <a:noFill/>
          <a:ln w="31750">
            <a:solidFill>
              <a:srgbClr val="00D8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2108" name="Line 23"/>
          <p:cNvSpPr>
            <a:spLocks noChangeShapeType="1"/>
          </p:cNvSpPr>
          <p:nvPr/>
        </p:nvSpPr>
        <p:spPr bwMode="auto">
          <a:xfrm>
            <a:off x="1841500" y="3048000"/>
            <a:ext cx="1524000" cy="965200"/>
          </a:xfrm>
          <a:prstGeom prst="line">
            <a:avLst/>
          </a:prstGeom>
          <a:noFill/>
          <a:ln w="25400">
            <a:solidFill>
              <a:srgbClr val="0132E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2109" name="Line 24"/>
          <p:cNvSpPr>
            <a:spLocks noChangeShapeType="1"/>
          </p:cNvSpPr>
          <p:nvPr/>
        </p:nvSpPr>
        <p:spPr bwMode="auto">
          <a:xfrm>
            <a:off x="3352800" y="4000500"/>
            <a:ext cx="317500" cy="457200"/>
          </a:xfrm>
          <a:prstGeom prst="line">
            <a:avLst/>
          </a:prstGeom>
          <a:noFill/>
          <a:ln w="25400">
            <a:solidFill>
              <a:srgbClr val="0132E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132110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8" r="61232" b="42981"/>
          <a:stretch>
            <a:fillRect/>
          </a:stretch>
        </p:blipFill>
        <p:spPr bwMode="auto">
          <a:xfrm>
            <a:off x="5080000" y="2192338"/>
            <a:ext cx="3544888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1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460EAD6-5C47-774A-B02F-AD7315F14ADB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37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5A8C2-2636-7E40-964D-D2ECFCB1ED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B28DA-3565-904D-A824-111E70439D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9F310-EDE2-8840-B3E0-05E7CF755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advTm="55846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3999" cy="94615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Plasma fluxes from ELMs on outer wall and </a:t>
            </a:r>
            <a:r>
              <a:rPr lang="en-US" altLang="ja-JP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divertor</a:t>
            </a:r>
            <a:r>
              <a:rPr lang="en-US" altLang="ja-JP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are 10 times higher than steady inter-ELM fluxes</a:t>
            </a: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6194" name="Picture 4" descr="Poster_Radial_Profi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t="16693" r="32895" b="19221"/>
          <a:stretch>
            <a:fillRect/>
          </a:stretch>
        </p:blipFill>
        <p:spPr bwMode="auto">
          <a:xfrm>
            <a:off x="5338646" y="1016000"/>
            <a:ext cx="3437053" cy="536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ight Arrow 10"/>
          <p:cNvSpPr>
            <a:spLocks noChangeArrowheads="1"/>
          </p:cNvSpPr>
          <p:nvPr/>
        </p:nvSpPr>
        <p:spPr bwMode="auto">
          <a:xfrm>
            <a:off x="7480300" y="35560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6196" name="Right Arrow 10"/>
          <p:cNvSpPr>
            <a:spLocks noChangeArrowheads="1"/>
          </p:cNvSpPr>
          <p:nvPr/>
        </p:nvSpPr>
        <p:spPr bwMode="auto">
          <a:xfrm rot="-1533274">
            <a:off x="7378700" y="31115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6197" name="Right Arrow 10"/>
          <p:cNvSpPr>
            <a:spLocks noChangeArrowheads="1"/>
          </p:cNvSpPr>
          <p:nvPr/>
        </p:nvSpPr>
        <p:spPr bwMode="auto">
          <a:xfrm rot="900894">
            <a:off x="7416800" y="39751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6198" name="Right Arrow 10"/>
          <p:cNvSpPr>
            <a:spLocks noChangeArrowheads="1"/>
          </p:cNvSpPr>
          <p:nvPr/>
        </p:nvSpPr>
        <p:spPr bwMode="auto">
          <a:xfrm rot="-2500805">
            <a:off x="7200900" y="27559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6199" name="Right Arrow 10"/>
          <p:cNvSpPr>
            <a:spLocks noChangeArrowheads="1"/>
          </p:cNvSpPr>
          <p:nvPr/>
        </p:nvSpPr>
        <p:spPr bwMode="auto">
          <a:xfrm rot="1969829">
            <a:off x="7277100" y="4330700"/>
            <a:ext cx="469900" cy="254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00FF"/>
          </a:solidFill>
          <a:ln w="158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="1"/>
          </a:p>
        </p:txBody>
      </p:sp>
      <p:sp>
        <p:nvSpPr>
          <p:cNvPr id="136200" name="Text Box 22"/>
          <p:cNvSpPr txBox="1">
            <a:spLocks noChangeArrowheads="1"/>
          </p:cNvSpPr>
          <p:nvPr/>
        </p:nvSpPr>
        <p:spPr bwMode="auto">
          <a:xfrm>
            <a:off x="6670675" y="346710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ELM</a:t>
            </a:r>
          </a:p>
        </p:txBody>
      </p:sp>
      <p:cxnSp>
        <p:nvCxnSpPr>
          <p:cNvPr id="136201" name="Straight Arrow Connector 23"/>
          <p:cNvCxnSpPr>
            <a:cxnSpLocks noChangeShapeType="1"/>
          </p:cNvCxnSpPr>
          <p:nvPr/>
        </p:nvCxnSpPr>
        <p:spPr bwMode="auto">
          <a:xfrm rot="10800000" flipV="1">
            <a:off x="6407150" y="4641850"/>
            <a:ext cx="993775" cy="842963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6202" name="Straight Arrow Connector 24"/>
          <p:cNvCxnSpPr>
            <a:cxnSpLocks noChangeShapeType="1"/>
          </p:cNvCxnSpPr>
          <p:nvPr/>
        </p:nvCxnSpPr>
        <p:spPr bwMode="auto">
          <a:xfrm rot="16200000" flipH="1">
            <a:off x="6431757" y="5530056"/>
            <a:ext cx="241300" cy="242887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6203" name="Straight Arrow Connector 28"/>
          <p:cNvCxnSpPr>
            <a:cxnSpLocks noChangeShapeType="1"/>
          </p:cNvCxnSpPr>
          <p:nvPr/>
        </p:nvCxnSpPr>
        <p:spPr bwMode="auto">
          <a:xfrm rot="10800000">
            <a:off x="6269038" y="1847850"/>
            <a:ext cx="1111250" cy="855663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6204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6366669" y="1624807"/>
            <a:ext cx="268287" cy="22860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6205" name="Straight Arrow Connector 33"/>
          <p:cNvCxnSpPr>
            <a:cxnSpLocks noChangeShapeType="1"/>
          </p:cNvCxnSpPr>
          <p:nvPr/>
        </p:nvCxnSpPr>
        <p:spPr bwMode="auto">
          <a:xfrm rot="5400000">
            <a:off x="5633244" y="1991519"/>
            <a:ext cx="584200" cy="442912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6206" name="Straight Arrow Connector 35"/>
          <p:cNvCxnSpPr>
            <a:cxnSpLocks noChangeShapeType="1"/>
          </p:cNvCxnSpPr>
          <p:nvPr/>
        </p:nvCxnSpPr>
        <p:spPr bwMode="auto">
          <a:xfrm rot="10800000" flipV="1">
            <a:off x="5726113" y="5521325"/>
            <a:ext cx="303212" cy="239713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6207" name="Straight Arrow Connector 37"/>
          <p:cNvCxnSpPr>
            <a:cxnSpLocks noChangeShapeType="1"/>
          </p:cNvCxnSpPr>
          <p:nvPr/>
        </p:nvCxnSpPr>
        <p:spPr bwMode="auto">
          <a:xfrm rot="5400000">
            <a:off x="4365625" y="3816350"/>
            <a:ext cx="2520950" cy="635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6208" name="Straight Arrow Connector 39"/>
          <p:cNvCxnSpPr>
            <a:cxnSpLocks noChangeShapeType="1"/>
          </p:cNvCxnSpPr>
          <p:nvPr/>
        </p:nvCxnSpPr>
        <p:spPr bwMode="auto">
          <a:xfrm rot="16200000" flipH="1">
            <a:off x="5641181" y="5133182"/>
            <a:ext cx="465137" cy="30480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6209" name="Text Box 22"/>
          <p:cNvSpPr txBox="1">
            <a:spLocks noChangeArrowheads="1"/>
          </p:cNvSpPr>
          <p:nvPr/>
        </p:nvSpPr>
        <p:spPr bwMode="auto">
          <a:xfrm>
            <a:off x="5876925" y="2084388"/>
            <a:ext cx="903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edge</a:t>
            </a:r>
          </a:p>
        </p:txBody>
      </p:sp>
      <p:sp>
        <p:nvSpPr>
          <p:cNvPr id="136210" name="Text Box 22"/>
          <p:cNvSpPr txBox="1">
            <a:spLocks noChangeArrowheads="1"/>
          </p:cNvSpPr>
          <p:nvPr/>
        </p:nvSpPr>
        <p:spPr bwMode="auto">
          <a:xfrm>
            <a:off x="6583363" y="1924050"/>
            <a:ext cx="81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i="0">
                <a:solidFill>
                  <a:srgbClr val="0619FF"/>
                </a:solidFill>
                <a:cs typeface="Helvetica" charset="0"/>
              </a:rPr>
              <a:t>SOL</a:t>
            </a:r>
          </a:p>
        </p:txBody>
      </p:sp>
      <p:sp>
        <p:nvSpPr>
          <p:cNvPr id="136211" name="Oval 32"/>
          <p:cNvSpPr>
            <a:spLocks noChangeArrowheads="1"/>
          </p:cNvSpPr>
          <p:nvPr/>
        </p:nvSpPr>
        <p:spPr bwMode="auto">
          <a:xfrm>
            <a:off x="5383213" y="5454650"/>
            <a:ext cx="1687512" cy="566738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b="1">
              <a:solidFill>
                <a:srgbClr val="FF6600"/>
              </a:solidFill>
            </a:endParaRPr>
          </a:p>
        </p:txBody>
      </p:sp>
      <p:sp>
        <p:nvSpPr>
          <p:cNvPr id="136212" name="Oval 33"/>
          <p:cNvSpPr>
            <a:spLocks noChangeArrowheads="1"/>
          </p:cNvSpPr>
          <p:nvPr/>
        </p:nvSpPr>
        <p:spPr bwMode="auto">
          <a:xfrm>
            <a:off x="7488238" y="2938463"/>
            <a:ext cx="766762" cy="1516062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b="1">
              <a:solidFill>
                <a:srgbClr val="FF6600"/>
              </a:solidFill>
            </a:endParaRPr>
          </a:p>
        </p:txBody>
      </p:sp>
      <p:sp>
        <p:nvSpPr>
          <p:cNvPr id="131093" name="Text Box 9"/>
          <p:cNvSpPr txBox="1">
            <a:spLocks noChangeArrowheads="1"/>
          </p:cNvSpPr>
          <p:nvPr/>
        </p:nvSpPr>
        <p:spPr bwMode="auto">
          <a:xfrm>
            <a:off x="212018" y="6109406"/>
            <a:ext cx="4260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i="0" dirty="0">
                <a:solidFill>
                  <a:srgbClr val="000000"/>
                </a:solidFill>
                <a:latin typeface="+mn-lt"/>
              </a:rPr>
              <a:t>J.W. </a:t>
            </a:r>
            <a:r>
              <a:rPr lang="en-US" i="0" dirty="0" err="1">
                <a:solidFill>
                  <a:srgbClr val="000000"/>
                </a:solidFill>
                <a:latin typeface="+mn-lt"/>
              </a:rPr>
              <a:t>Ahn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 et. al., J. </a:t>
            </a:r>
            <a:r>
              <a:rPr lang="en-US" i="0" dirty="0" err="1">
                <a:solidFill>
                  <a:srgbClr val="000000"/>
                </a:solidFill>
                <a:latin typeface="+mn-lt"/>
              </a:rPr>
              <a:t>Nucl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. Mater. </a:t>
            </a:r>
            <a:r>
              <a:rPr lang="en-US" b="1" i="0" dirty="0">
                <a:solidFill>
                  <a:srgbClr val="000000"/>
                </a:solidFill>
                <a:latin typeface="+mn-lt"/>
              </a:rPr>
              <a:t>438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 (2013) S317</a:t>
            </a:r>
          </a:p>
        </p:txBody>
      </p:sp>
      <p:sp>
        <p:nvSpPr>
          <p:cNvPr id="136214" name="Text Box 22"/>
          <p:cNvSpPr txBox="1">
            <a:spLocks noChangeArrowheads="1"/>
          </p:cNvSpPr>
          <p:nvPr/>
        </p:nvSpPr>
        <p:spPr bwMode="auto">
          <a:xfrm>
            <a:off x="7139625" y="5825820"/>
            <a:ext cx="18859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619FF"/>
                </a:solidFill>
                <a:cs typeface="Helvetica" charset="0"/>
              </a:rPr>
              <a:t>SOL = Scrape-Off </a:t>
            </a:r>
          </a:p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619FF"/>
                </a:solidFill>
                <a:cs typeface="Helvetica" charset="0"/>
              </a:rPr>
              <a:t>Layer</a:t>
            </a:r>
          </a:p>
        </p:txBody>
      </p:sp>
      <p:cxnSp>
        <p:nvCxnSpPr>
          <p:cNvPr id="136216" name="Straight Arrow Connector 3"/>
          <p:cNvCxnSpPr>
            <a:cxnSpLocks noChangeShapeType="1"/>
          </p:cNvCxnSpPr>
          <p:nvPr/>
        </p:nvCxnSpPr>
        <p:spPr bwMode="auto">
          <a:xfrm>
            <a:off x="4259263" y="3394075"/>
            <a:ext cx="2257425" cy="239077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6217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9596961-58F7-624B-8BDC-13186DD765C8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38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49350"/>
            <a:ext cx="45847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03F9E-38D5-4B4E-8218-2539F94AC5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A7A82-70AB-E444-9D5C-F0BA2C3E5F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72676-ABB1-4146-81C8-27702FC08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advTm="58019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3855"/>
            <a:ext cx="9074150" cy="9048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ELM simulators used to assess ELM heating limits in ITER </a:t>
            </a:r>
          </a:p>
        </p:txBody>
      </p:sp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6638" y="1466850"/>
            <a:ext cx="4043362" cy="4114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Russian ELM simulator, showing damage to Tungsten surface with ITER ELM-like plasma bombardment of Tungsten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After 100 simulated 1.6 MJ ELMs, substantial tungsten melting that covers gaps between tiles</a:t>
            </a:r>
          </a:p>
        </p:txBody>
      </p:sp>
      <p:pic>
        <p:nvPicPr>
          <p:cNvPr id="13824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917575"/>
            <a:ext cx="30829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3803650"/>
            <a:ext cx="4346864" cy="261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9"/>
          <p:cNvSpPr txBox="1">
            <a:spLocks noChangeArrowheads="1"/>
          </p:cNvSpPr>
          <p:nvPr/>
        </p:nvSpPr>
        <p:spPr bwMode="auto">
          <a:xfrm>
            <a:off x="4999037" y="6157480"/>
            <a:ext cx="4075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i="0" dirty="0" err="1">
                <a:solidFill>
                  <a:srgbClr val="000000"/>
                </a:solidFill>
                <a:latin typeface="+mn-lt"/>
              </a:rPr>
              <a:t>Zhitlukhin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 et. al. J. </a:t>
            </a:r>
            <a:r>
              <a:rPr lang="en-US" i="0" dirty="0" err="1">
                <a:solidFill>
                  <a:srgbClr val="000000"/>
                </a:solidFill>
                <a:latin typeface="+mn-lt"/>
              </a:rPr>
              <a:t>Nucl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. Mater. </a:t>
            </a:r>
            <a:r>
              <a:rPr lang="en-US" b="1" i="0" dirty="0">
                <a:solidFill>
                  <a:srgbClr val="000000"/>
                </a:solidFill>
                <a:latin typeface="+mn-lt"/>
              </a:rPr>
              <a:t>363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 (2007) 301</a:t>
            </a:r>
          </a:p>
        </p:txBody>
      </p:sp>
      <p:sp>
        <p:nvSpPr>
          <p:cNvPr id="138246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8FC125C-9040-9E42-9ADC-8BDC4F940DCA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39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67E99-9284-AC43-9C42-3265BDA70B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AAD8C-5D44-054D-B5AF-95F1838B92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C67D0-0F3C-374E-8A60-35C191002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Ways of confining plasmas</a:t>
            </a:r>
          </a:p>
        </p:txBody>
      </p:sp>
      <p:grpSp>
        <p:nvGrpSpPr>
          <p:cNvPr id="58370" name="Group 7"/>
          <p:cNvGrpSpPr>
            <a:grpSpLocks noChangeAspect="1"/>
          </p:cNvGrpSpPr>
          <p:nvPr/>
        </p:nvGrpSpPr>
        <p:grpSpPr bwMode="auto">
          <a:xfrm>
            <a:off x="331788" y="1016070"/>
            <a:ext cx="8812212" cy="4512423"/>
            <a:chOff x="808" y="953"/>
            <a:chExt cx="4112" cy="2106"/>
          </a:xfrm>
        </p:grpSpPr>
        <p:pic>
          <p:nvPicPr>
            <p:cNvPr id="58375" name="Picture 5" descr="plasma_confinem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3" t="37920" r="11455" b="27580"/>
            <a:stretch>
              <a:fillRect/>
            </a:stretch>
          </p:blipFill>
          <p:spPr bwMode="auto">
            <a:xfrm>
              <a:off x="816" y="1600"/>
              <a:ext cx="4104" cy="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6" name="Picture 6" descr="plasma_confinem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8" t="5762" r="11455" b="77142"/>
            <a:stretch>
              <a:fillRect/>
            </a:stretch>
          </p:blipFill>
          <p:spPr bwMode="auto">
            <a:xfrm>
              <a:off x="808" y="953"/>
              <a:ext cx="4112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1" name="Text Box 8"/>
          <p:cNvSpPr txBox="1">
            <a:spLocks noChangeArrowheads="1"/>
          </p:cNvSpPr>
          <p:nvPr/>
        </p:nvSpPr>
        <p:spPr bwMode="auto">
          <a:xfrm>
            <a:off x="241300" y="5556886"/>
            <a:ext cx="2211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i="0" dirty="0">
                <a:solidFill>
                  <a:srgbClr val="000000"/>
                </a:solidFill>
                <a:latin typeface="Sand" charset="0"/>
              </a:rPr>
              <a:t>Requires large </a:t>
            </a:r>
          </a:p>
          <a:p>
            <a:pPr eaLnBrk="1" hangingPunct="1">
              <a:buFontTx/>
              <a:buNone/>
            </a:pPr>
            <a:r>
              <a:rPr lang="en-US" sz="1800" b="1" i="0" dirty="0">
                <a:solidFill>
                  <a:srgbClr val="000000"/>
                </a:solidFill>
                <a:latin typeface="Sand" charset="0"/>
              </a:rPr>
              <a:t>amounts of mass!</a:t>
            </a:r>
          </a:p>
        </p:txBody>
      </p:sp>
      <p:sp>
        <p:nvSpPr>
          <p:cNvPr id="58372" name="Text Box 9"/>
          <p:cNvSpPr txBox="1">
            <a:spLocks noChangeArrowheads="1"/>
          </p:cNvSpPr>
          <p:nvPr/>
        </p:nvSpPr>
        <p:spPr bwMode="auto">
          <a:xfrm>
            <a:off x="3370263" y="5450523"/>
            <a:ext cx="2895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i="0">
                <a:solidFill>
                  <a:srgbClr val="CC3300"/>
                </a:solidFill>
                <a:latin typeface="Sand" charset="0"/>
              </a:rPr>
              <a:t>Confines the plasma in the direction across the magnetic field</a:t>
            </a:r>
          </a:p>
        </p:txBody>
      </p:sp>
      <p:sp>
        <p:nvSpPr>
          <p:cNvPr id="58373" name="Text Box 10"/>
          <p:cNvSpPr txBox="1">
            <a:spLocks noChangeArrowheads="1"/>
          </p:cNvSpPr>
          <p:nvPr/>
        </p:nvSpPr>
        <p:spPr bwMode="auto">
          <a:xfrm>
            <a:off x="6502400" y="5569586"/>
            <a:ext cx="2454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i="0">
                <a:solidFill>
                  <a:srgbClr val="000000"/>
                </a:solidFill>
                <a:latin typeface="Sand" charset="0"/>
              </a:rPr>
              <a:t>Energy and defense </a:t>
            </a:r>
          </a:p>
          <a:p>
            <a:pPr eaLnBrk="1" hangingPunct="1">
              <a:buFontTx/>
              <a:buNone/>
            </a:pPr>
            <a:r>
              <a:rPr lang="en-US" sz="1800" b="1" i="0">
                <a:solidFill>
                  <a:srgbClr val="000000"/>
                </a:solidFill>
                <a:latin typeface="Sand" charset="0"/>
              </a:rPr>
              <a:t>relevant</a:t>
            </a:r>
          </a:p>
        </p:txBody>
      </p:sp>
      <p:sp>
        <p:nvSpPr>
          <p:cNvPr id="58374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D1FCF640-0F16-A64A-8D81-05394CC1C48B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4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67E6C-F06C-0A4E-92E2-4F5E0F60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EFCB9-6885-274D-AAB4-E3017C834F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8626E-9A92-4341-9694-F788A8E15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65752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73"/>
            <a:ext cx="9144000" cy="87471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ELMs can be avoided or mitigated in several ways</a:t>
            </a:r>
          </a:p>
        </p:txBody>
      </p:sp>
      <p:sp>
        <p:nvSpPr>
          <p:cNvPr id="62468" name="Rectangle 3"/>
          <p:cNvSpPr txBox="1">
            <a:spLocks noChangeArrowheads="1"/>
          </p:cNvSpPr>
          <p:nvPr/>
        </p:nvSpPr>
        <p:spPr bwMode="auto">
          <a:xfrm>
            <a:off x="406400" y="893586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>
              <a:defRPr sz="600">
                <a:solidFill>
                  <a:schemeClr val="tx1"/>
                </a:solidFill>
                <a:latin typeface="Sand" charset="0"/>
                <a:ea typeface="ＭＳ Ｐゴシック" charset="0"/>
                <a:cs typeface="ＭＳ Ｐゴシック" charset="0"/>
              </a:defRPr>
            </a:lvl1pPr>
            <a:lvl2pPr marL="774700" indent="-300038" defTabSz="960438">
              <a:defRPr sz="600">
                <a:solidFill>
                  <a:schemeClr val="tx1"/>
                </a:solidFill>
                <a:latin typeface="Sand" charset="0"/>
                <a:ea typeface="ＭＳ Ｐゴシック" charset="0"/>
              </a:defRPr>
            </a:lvl2pPr>
            <a:lvl3pPr>
              <a:defRPr sz="600">
                <a:solidFill>
                  <a:schemeClr val="tx1"/>
                </a:solidFill>
                <a:latin typeface="Sand" charset="0"/>
                <a:ea typeface="ＭＳ Ｐゴシック" charset="0"/>
              </a:defRPr>
            </a:lvl3pPr>
            <a:lvl4pPr>
              <a:defRPr sz="600">
                <a:solidFill>
                  <a:schemeClr val="tx1"/>
                </a:solidFill>
                <a:latin typeface="Sand" charset="0"/>
                <a:ea typeface="ＭＳ Ｐゴシック" charset="0"/>
              </a:defRPr>
            </a:lvl4pPr>
            <a:lvl5pPr>
              <a:defRPr sz="600">
                <a:solidFill>
                  <a:schemeClr val="tx1"/>
                </a:solidFill>
                <a:latin typeface="Sa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Sa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Sa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Sa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Sand" charset="0"/>
                <a:ea typeface="ＭＳ Ｐゴシック" charset="0"/>
              </a:defRPr>
            </a:lvl9pPr>
          </a:lstStyle>
          <a:p>
            <a:pPr>
              <a:buSzPct val="100000"/>
              <a:buFont typeface="Wingdings" charset="2"/>
              <a:buChar char="Ø"/>
              <a:defRPr/>
            </a:pPr>
            <a:r>
              <a:rPr lang="en-US" sz="2400" i="0" dirty="0">
                <a:solidFill>
                  <a:srgbClr val="FF0000"/>
                </a:solidFill>
                <a:latin typeface="Arial" charset="0"/>
                <a:cs typeface="Arial" charset="0"/>
              </a:rPr>
              <a:t>ELMs are caused by having too much pressure and/or current near the plasma boundary</a:t>
            </a:r>
            <a:r>
              <a:rPr lang="en-US" sz="2400" i="0" dirty="0">
                <a:latin typeface="Arial" charset="0"/>
                <a:cs typeface="Arial" charset="0"/>
              </a:rPr>
              <a:t> </a:t>
            </a:r>
          </a:p>
          <a:p>
            <a:pPr marL="0" indent="0">
              <a:buSzPct val="100000"/>
              <a:buFontTx/>
              <a:buNone/>
              <a:defRPr/>
            </a:pPr>
            <a:r>
              <a:rPr lang="en-US" sz="2400" i="0" u="sng" dirty="0">
                <a:solidFill>
                  <a:srgbClr val="008000"/>
                </a:solidFill>
                <a:latin typeface="Arial" charset="0"/>
                <a:cs typeface="Arial" charset="0"/>
              </a:rPr>
              <a:t>Solutions</a:t>
            </a:r>
            <a:r>
              <a:rPr lang="en-US" sz="2400" i="0" dirty="0">
                <a:solidFill>
                  <a:srgbClr val="008000"/>
                </a:solidFill>
                <a:latin typeface="Arial" charset="0"/>
                <a:cs typeface="Arial" charset="0"/>
              </a:rPr>
              <a:t>:</a:t>
            </a:r>
          </a:p>
          <a:p>
            <a:pPr>
              <a:buSzPct val="100000"/>
              <a:defRPr/>
            </a:pPr>
            <a:r>
              <a:rPr lang="en-US" sz="2400" i="0" dirty="0">
                <a:latin typeface="Arial" charset="0"/>
                <a:cs typeface="Arial" charset="0"/>
              </a:rPr>
              <a:t>Trigger rapid, tiny ELMs with pellets</a:t>
            </a:r>
          </a:p>
          <a:p>
            <a:pPr>
              <a:buSzPct val="100000"/>
              <a:defRPr/>
            </a:pPr>
            <a:r>
              <a:rPr lang="en-US" sz="2400" i="0" dirty="0">
                <a:latin typeface="Arial" charset="0"/>
                <a:cs typeface="Arial" charset="0"/>
              </a:rPr>
              <a:t>Apply additional 3-D fields to eliminate ELMs</a:t>
            </a:r>
          </a:p>
          <a:p>
            <a:pPr lvl="1">
              <a:buSzPct val="100000"/>
              <a:buFontTx/>
              <a:buChar char="–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Tiny leak in magnetic bottle - pressure relief</a:t>
            </a:r>
            <a:endParaRPr lang="en-US" sz="2400" i="0" dirty="0">
              <a:latin typeface="Arial" charset="0"/>
              <a:cs typeface="Arial" charset="0"/>
            </a:endParaRPr>
          </a:p>
          <a:p>
            <a:pPr>
              <a:buSzPct val="100000"/>
              <a:defRPr/>
            </a:pPr>
            <a:r>
              <a:rPr lang="en-US" sz="2400" i="0" dirty="0">
                <a:latin typeface="Arial" charset="0"/>
                <a:cs typeface="Arial" charset="0"/>
              </a:rPr>
              <a:t>Operate with some other instability that relieves the plasma pressure continuously – ‘quiescent’ modes</a:t>
            </a:r>
          </a:p>
          <a:p>
            <a:pPr>
              <a:buSzPct val="100000"/>
              <a:defRPr/>
            </a:pPr>
            <a:r>
              <a:rPr lang="en-US" sz="2400" i="0" dirty="0">
                <a:latin typeface="Arial" charset="0"/>
                <a:cs typeface="Arial" charset="0"/>
              </a:rPr>
              <a:t>Operate far away from large, naturally occurring ELM conditions, or in tiny ELM conditions</a:t>
            </a:r>
          </a:p>
          <a:p>
            <a:pPr>
              <a:buSzPct val="100000"/>
              <a:defRPr/>
            </a:pPr>
            <a:r>
              <a:rPr lang="en-US" sz="2400" i="0" dirty="0">
                <a:latin typeface="Arial" charset="0"/>
                <a:cs typeface="Arial" charset="0"/>
              </a:rPr>
              <a:t>Widen the ELM-stable operating window</a:t>
            </a:r>
          </a:p>
          <a:p>
            <a:pPr lvl="1">
              <a:buSzPct val="100000"/>
              <a:buFontTx/>
              <a:buChar char="–"/>
              <a:defRPr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One way to do this is to change the plasma characteristics responsible for ELMs -&gt; lithium or boron powder injection</a:t>
            </a:r>
          </a:p>
        </p:txBody>
      </p:sp>
      <p:sp>
        <p:nvSpPr>
          <p:cNvPr id="140292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D5103F5C-9AFE-1D4A-BADA-D687C73303B2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40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11075" y="1768299"/>
            <a:ext cx="3687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i="0" dirty="0">
                <a:latin typeface="+mj-lt"/>
              </a:rPr>
              <a:t>Review: R. Maingi, </a:t>
            </a:r>
            <a:r>
              <a:rPr lang="en-US" sz="1200" i="0" dirty="0" err="1">
                <a:latin typeface="+mj-lt"/>
              </a:rPr>
              <a:t>Nucl</a:t>
            </a:r>
            <a:r>
              <a:rPr lang="en-US" sz="1200" i="0" dirty="0">
                <a:latin typeface="+mj-lt"/>
              </a:rPr>
              <a:t>. Fusion </a:t>
            </a:r>
            <a:r>
              <a:rPr lang="en-US" sz="1200" b="1" i="0" dirty="0">
                <a:latin typeface="+mj-lt"/>
              </a:rPr>
              <a:t>54</a:t>
            </a:r>
            <a:r>
              <a:rPr lang="en-US" sz="1200" i="0" dirty="0">
                <a:latin typeface="+mj-lt"/>
              </a:rPr>
              <a:t> (2014) 114016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CCAE3E-73B1-6B48-973E-363EA224F3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DE782-026B-D043-8A9D-929F0C79BE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1241A4-31E4-4C48-8666-4AB2B52F6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 lIns="0" rIns="0"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ELM mitigation via pellets and magnetic perturbations to trigger small, frequent ELMs are baseline for ITER</a:t>
            </a:r>
            <a:endParaRPr lang="en-US" dirty="0"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9682" name="Picture 3" descr="Drawing_of_ELM_Contol_and_VS_coils_and_f_457XX3_v1_0 cop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4292"/>
          <a:stretch>
            <a:fillRect/>
          </a:stretch>
        </p:blipFill>
        <p:spPr bwMode="auto">
          <a:xfrm>
            <a:off x="4572000" y="2398713"/>
            <a:ext cx="4572000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5"/>
          <p:cNvSpPr txBox="1">
            <a:spLocks noChangeArrowheads="1"/>
          </p:cNvSpPr>
          <p:nvPr/>
        </p:nvSpPr>
        <p:spPr bwMode="auto">
          <a:xfrm>
            <a:off x="5572125" y="1633538"/>
            <a:ext cx="2884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>
                <a:solidFill>
                  <a:schemeClr val="tx1"/>
                </a:solidFill>
                <a:latin typeface="Century Gothic" charset="0"/>
              </a:rPr>
              <a:t>ITER ELM coils, 3 x 9 coils</a:t>
            </a:r>
          </a:p>
        </p:txBody>
      </p:sp>
      <p:pic>
        <p:nvPicPr>
          <p:cNvPr id="1996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r="5737"/>
          <a:stretch>
            <a:fillRect/>
          </a:stretch>
        </p:blipFill>
        <p:spPr bwMode="auto">
          <a:xfrm>
            <a:off x="0" y="2463800"/>
            <a:ext cx="4572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5" name="TextBox 5"/>
          <p:cNvSpPr txBox="1">
            <a:spLocks noChangeArrowheads="1"/>
          </p:cNvSpPr>
          <p:nvPr/>
        </p:nvSpPr>
        <p:spPr bwMode="auto">
          <a:xfrm>
            <a:off x="195263" y="1668463"/>
            <a:ext cx="451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>
                <a:solidFill>
                  <a:schemeClr val="tx1"/>
                </a:solidFill>
                <a:latin typeface="Century Gothic" charset="0"/>
              </a:rPr>
              <a:t>ITER Pacing pellet trajectory schematic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941AE-EEAB-6D4C-B196-365F5E795B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E3F47-8A6A-694D-BB2B-D5AFDF9C7F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DD7A9-ED16-B04A-8037-0CFABC23D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30222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title" idx="4294967295"/>
          </p:nvPr>
        </p:nvSpPr>
        <p:spPr>
          <a:xfrm>
            <a:off x="110836" y="0"/>
            <a:ext cx="8894619" cy="914400"/>
          </a:xfrm>
        </p:spPr>
        <p:txBody>
          <a:bodyPr lIns="0" rIns="0"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Acceptable ELM size in ITER depends strongly on ELM heat flux deposition region (“wetted area”)</a:t>
            </a:r>
          </a:p>
        </p:txBody>
      </p:sp>
      <p:sp>
        <p:nvSpPr>
          <p:cNvPr id="200706" name="Content Placeholder 1"/>
          <p:cNvSpPr>
            <a:spLocks noGrp="1"/>
          </p:cNvSpPr>
          <p:nvPr>
            <p:ph idx="1"/>
          </p:nvPr>
        </p:nvSpPr>
        <p:spPr>
          <a:xfrm>
            <a:off x="3175" y="992188"/>
            <a:ext cx="4203700" cy="4754562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>
                <a:latin typeface="Symbol" charset="0"/>
                <a:ea typeface="ＭＳ Ｐゴシック" charset="0"/>
                <a:cs typeface="Symbol" charset="0"/>
              </a:rPr>
              <a:t>D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ELM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&lt; 0.7 MJ (0.2% W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>
              <a:spcBef>
                <a:spcPts val="1800"/>
              </a:spcBef>
            </a:pPr>
            <a:r>
              <a:rPr lang="en-US" sz="2200">
                <a:solidFill>
                  <a:srgbClr val="0000FF"/>
                </a:solidFill>
                <a:latin typeface="Arial" charset="0"/>
                <a:ea typeface="ＭＳ Ｐゴシック" charset="0"/>
              </a:rPr>
              <a:t>50% of damage limit, not including fatigue</a:t>
            </a:r>
          </a:p>
          <a:p>
            <a:pPr>
              <a:spcBef>
                <a:spcPts val="180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Inter-ELM heat flux width </a:t>
            </a:r>
            <a:r>
              <a:rPr lang="en-US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q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~ 1/I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1800"/>
              </a:spcBef>
            </a:pPr>
            <a:r>
              <a:rPr lang="en-US" sz="2200">
                <a:solidFill>
                  <a:srgbClr val="0000FF"/>
                </a:solidFill>
                <a:latin typeface="Arial" charset="0"/>
                <a:ea typeface="ＭＳ Ｐゴシック" charset="0"/>
              </a:rPr>
              <a:t>ELM wetted area critical</a:t>
            </a:r>
          </a:p>
          <a:p>
            <a:pPr>
              <a:spcBef>
                <a:spcPts val="180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070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884363"/>
            <a:ext cx="5091112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460317" y="6084888"/>
            <a:ext cx="3482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i="0" dirty="0">
                <a:latin typeface="+mj-lt"/>
              </a:rPr>
              <a:t>A. </a:t>
            </a:r>
            <a:r>
              <a:rPr lang="en-US" sz="1200" i="0" dirty="0" err="1">
                <a:latin typeface="+mj-lt"/>
              </a:rPr>
              <a:t>Loarte</a:t>
            </a:r>
            <a:r>
              <a:rPr lang="en-US" sz="1200" i="0" dirty="0">
                <a:latin typeface="+mj-lt"/>
              </a:rPr>
              <a:t> et. al., </a:t>
            </a:r>
            <a:r>
              <a:rPr lang="en-US" sz="1200" i="0" dirty="0" err="1">
                <a:latin typeface="+mj-lt"/>
              </a:rPr>
              <a:t>Nucl</a:t>
            </a:r>
            <a:r>
              <a:rPr lang="en-US" sz="1200" i="0" dirty="0">
                <a:latin typeface="+mj-lt"/>
              </a:rPr>
              <a:t>. Fusion </a:t>
            </a:r>
            <a:r>
              <a:rPr lang="en-US" sz="1200" b="1" i="0" dirty="0">
                <a:latin typeface="+mj-lt"/>
              </a:rPr>
              <a:t>54</a:t>
            </a:r>
            <a:r>
              <a:rPr lang="en-US" sz="1200" i="0" dirty="0">
                <a:latin typeface="+mj-lt"/>
              </a:rPr>
              <a:t> (2014) 033007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30658-6E92-8E48-B276-4BE8E918C7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266A8-A354-474B-9A2A-EA64A1E7A2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A559B-E4B8-D049-B3CD-8E35E696B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31185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 idx="4294967295"/>
          </p:nvPr>
        </p:nvSpPr>
        <p:spPr>
          <a:xfrm>
            <a:off x="110836" y="0"/>
            <a:ext cx="8797637" cy="914400"/>
          </a:xfrm>
        </p:spPr>
        <p:txBody>
          <a:bodyPr lIns="0" rIns="0"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Required ELM frequency for acceptable ELMs in ITER increases with </a:t>
            </a:r>
            <a:r>
              <a:rPr lang="en-US" dirty="0" err="1">
                <a:solidFill>
                  <a:srgbClr val="0000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</a:t>
            </a:r>
            <a:r>
              <a:rPr lang="en-US" baseline="-25000" dirty="0" err="1">
                <a:solidFill>
                  <a:srgbClr val="0000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</a:t>
            </a:r>
            <a:endParaRPr lang="en-US" dirty="0">
              <a:solidFill>
                <a:srgbClr val="0000FF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0" name="Content Placeholder 1"/>
          <p:cNvSpPr>
            <a:spLocks noGrp="1"/>
          </p:cNvSpPr>
          <p:nvPr>
            <p:ph idx="1"/>
          </p:nvPr>
        </p:nvSpPr>
        <p:spPr>
          <a:xfrm>
            <a:off x="0" y="985838"/>
            <a:ext cx="4206875" cy="4754562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>
                <a:latin typeface="Symbol" charset="0"/>
                <a:ea typeface="ＭＳ Ｐゴシック" charset="0"/>
                <a:cs typeface="Symbol" charset="0"/>
              </a:rPr>
              <a:t>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ELM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&lt; 0.7 MJ (0.2% W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>
              <a:spcBef>
                <a:spcPts val="1800"/>
              </a:spcBef>
            </a:pPr>
            <a:r>
              <a:rPr lang="en-US" sz="22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50% of damage limit, not including fatigue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Inter-ELM heat flux width </a:t>
            </a:r>
            <a:r>
              <a:rPr lang="en-US" dirty="0" err="1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</a:rPr>
              <a:t>q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~ 1/I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1800"/>
              </a:spcBef>
            </a:pPr>
            <a:r>
              <a:rPr lang="en-US" sz="22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ELM wetted area critical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Symbol" charset="0"/>
                <a:ea typeface="ＭＳ Ｐゴシック" charset="0"/>
                <a:cs typeface="Symbol" charset="0"/>
              </a:rPr>
              <a:t>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ELM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f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</a:rPr>
              <a:t>ELM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= (0.2-0.4) P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SOL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180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New analysis: minimum required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f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</a:rPr>
              <a:t>ELM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 acceptable heat flux</a:t>
            </a:r>
          </a:p>
          <a:p>
            <a:pPr marL="857250" lvl="2" eaLnBrk="1" hangingPunct="1">
              <a:spcBef>
                <a:spcPts val="1800"/>
              </a:spcBef>
              <a:buFont typeface="Lucida Grande" charset="0"/>
              <a:buChar char="-"/>
            </a:pPr>
            <a:r>
              <a:rPr lang="en-US" sz="20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(Including Be/W PFCs)</a:t>
            </a:r>
          </a:p>
          <a:p>
            <a:pPr>
              <a:spcBef>
                <a:spcPts val="180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1731" name="Group 1"/>
          <p:cNvGrpSpPr>
            <a:grpSpLocks/>
          </p:cNvGrpSpPr>
          <p:nvPr/>
        </p:nvGrpSpPr>
        <p:grpSpPr bwMode="auto">
          <a:xfrm>
            <a:off x="5335588" y="917575"/>
            <a:ext cx="2772255" cy="5530445"/>
            <a:chOff x="6336170" y="914400"/>
            <a:chExt cx="2807830" cy="5672140"/>
          </a:xfrm>
        </p:grpSpPr>
        <p:pic>
          <p:nvPicPr>
            <p:cNvPr id="201733" name="Picture 12" descr="ITER_ELM_Freq_with_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0373" y="914400"/>
              <a:ext cx="2733627" cy="304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1734" name="Picture 13" descr="ITER_fELM_increa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170" y="3552272"/>
              <a:ext cx="2807830" cy="303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391621" y="6193340"/>
            <a:ext cx="3482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i="0" dirty="0">
                <a:latin typeface="+mj-lt"/>
              </a:rPr>
              <a:t>A. </a:t>
            </a:r>
            <a:r>
              <a:rPr lang="en-US" sz="1200" i="0" dirty="0" err="1">
                <a:latin typeface="+mj-lt"/>
              </a:rPr>
              <a:t>Loarte</a:t>
            </a:r>
            <a:r>
              <a:rPr lang="en-US" sz="1200" i="0" dirty="0">
                <a:latin typeface="+mj-lt"/>
              </a:rPr>
              <a:t> et. al., </a:t>
            </a:r>
            <a:r>
              <a:rPr lang="en-US" sz="1200" i="0" dirty="0" err="1">
                <a:latin typeface="+mj-lt"/>
              </a:rPr>
              <a:t>Nucl</a:t>
            </a:r>
            <a:r>
              <a:rPr lang="en-US" sz="1200" i="0" dirty="0">
                <a:latin typeface="+mj-lt"/>
              </a:rPr>
              <a:t>. Fusion </a:t>
            </a:r>
            <a:r>
              <a:rPr lang="en-US" sz="1200" b="1" i="0" dirty="0">
                <a:latin typeface="+mj-lt"/>
              </a:rPr>
              <a:t>54</a:t>
            </a:r>
            <a:r>
              <a:rPr lang="en-US" sz="1200" i="0" dirty="0">
                <a:latin typeface="+mj-lt"/>
              </a:rPr>
              <a:t> (2014) 033007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0AC4F-090C-C745-BC47-E660DCCEA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FF80A-7880-5849-AC26-19E1B205F9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EF0FC-5B87-5044-85AA-A8A21C562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4254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 idx="4294967295"/>
          </p:nvPr>
        </p:nvSpPr>
        <p:spPr>
          <a:xfrm>
            <a:off x="19052" y="0"/>
            <a:ext cx="9124948" cy="914400"/>
          </a:xfrm>
        </p:spPr>
        <p:txBody>
          <a:bodyPr lIns="0" rIns="0"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ELM pacing and heat flux reduction with pellets shown in DIII-D, but more complex story from JET and AUG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01650" y="6175375"/>
            <a:ext cx="31146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i="0" dirty="0">
                <a:latin typeface="+mj-lt"/>
              </a:rPr>
              <a:t>L.R. Baylor et. al., PRL </a:t>
            </a:r>
            <a:r>
              <a:rPr lang="en-US" sz="1200" b="1" i="0" dirty="0">
                <a:latin typeface="+mj-lt"/>
              </a:rPr>
              <a:t>110</a:t>
            </a:r>
            <a:r>
              <a:rPr lang="en-US" sz="1200" i="0" dirty="0">
                <a:latin typeface="+mj-lt"/>
              </a:rPr>
              <a:t> (2013) 245001</a:t>
            </a:r>
          </a:p>
        </p:txBody>
      </p:sp>
      <p:grpSp>
        <p:nvGrpSpPr>
          <p:cNvPr id="202755" name="Group 8"/>
          <p:cNvGrpSpPr>
            <a:grpSpLocks/>
          </p:cNvGrpSpPr>
          <p:nvPr/>
        </p:nvGrpSpPr>
        <p:grpSpPr bwMode="auto">
          <a:xfrm>
            <a:off x="76200" y="2043113"/>
            <a:ext cx="4205288" cy="3524250"/>
            <a:chOff x="4427508" y="2489200"/>
            <a:chExt cx="4204746" cy="3524310"/>
          </a:xfrm>
        </p:grpSpPr>
        <p:sp>
          <p:nvSpPr>
            <p:cNvPr id="202761" name="Rectangle 52"/>
            <p:cNvSpPr>
              <a:spLocks noChangeArrowheads="1"/>
            </p:cNvSpPr>
            <p:nvPr/>
          </p:nvSpPr>
          <p:spPr bwMode="auto">
            <a:xfrm>
              <a:off x="5181600" y="2597150"/>
              <a:ext cx="3240088" cy="2762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US" i="0"/>
            </a:p>
          </p:txBody>
        </p:sp>
        <p:sp>
          <p:nvSpPr>
            <p:cNvPr id="202762" name="Freeform 53"/>
            <p:cNvSpPr>
              <a:spLocks noEditPoints="1"/>
            </p:cNvSpPr>
            <p:nvPr/>
          </p:nvSpPr>
          <p:spPr bwMode="auto">
            <a:xfrm>
              <a:off x="5272088" y="2562225"/>
              <a:ext cx="3249612" cy="2770188"/>
            </a:xfrm>
            <a:custGeom>
              <a:avLst/>
              <a:gdLst>
                <a:gd name="T0" fmla="*/ 0 w 4093"/>
                <a:gd name="T1" fmla="*/ 2147483647 h 3490"/>
                <a:gd name="T2" fmla="*/ 0 w 4093"/>
                <a:gd name="T3" fmla="*/ 0 h 3490"/>
                <a:gd name="T4" fmla="*/ 2147483647 w 4093"/>
                <a:gd name="T5" fmla="*/ 0 h 3490"/>
                <a:gd name="T6" fmla="*/ 2147483647 w 4093"/>
                <a:gd name="T7" fmla="*/ 0 h 3490"/>
                <a:gd name="T8" fmla="*/ 2147483647 w 4093"/>
                <a:gd name="T9" fmla="*/ 0 h 3490"/>
                <a:gd name="T10" fmla="*/ 2147483647 w 4093"/>
                <a:gd name="T11" fmla="*/ 2147483647 h 3490"/>
                <a:gd name="T12" fmla="*/ 2147483647 w 4093"/>
                <a:gd name="T13" fmla="*/ 2147483647 h 3490"/>
                <a:gd name="T14" fmla="*/ 2147483647 w 4093"/>
                <a:gd name="T15" fmla="*/ 2147483647 h 3490"/>
                <a:gd name="T16" fmla="*/ 2147483647 w 4093"/>
                <a:gd name="T17" fmla="*/ 2147483647 h 3490"/>
                <a:gd name="T18" fmla="*/ 2147483647 w 4093"/>
                <a:gd name="T19" fmla="*/ 2147483647 h 3490"/>
                <a:gd name="T20" fmla="*/ 0 w 4093"/>
                <a:gd name="T21" fmla="*/ 2147483647 h 3490"/>
                <a:gd name="T22" fmla="*/ 0 w 4093"/>
                <a:gd name="T23" fmla="*/ 2147483647 h 3490"/>
                <a:gd name="T24" fmla="*/ 0 w 4093"/>
                <a:gd name="T25" fmla="*/ 2147483647 h 3490"/>
                <a:gd name="T26" fmla="*/ 2147483647 w 4093"/>
                <a:gd name="T27" fmla="*/ 2147483647 h 3490"/>
                <a:gd name="T28" fmla="*/ 2147483647 w 4093"/>
                <a:gd name="T29" fmla="*/ 2147483647 h 3490"/>
                <a:gd name="T30" fmla="*/ 2147483647 w 4093"/>
                <a:gd name="T31" fmla="*/ 2147483647 h 3490"/>
                <a:gd name="T32" fmla="*/ 2147483647 w 4093"/>
                <a:gd name="T33" fmla="*/ 2147483647 h 3490"/>
                <a:gd name="T34" fmla="*/ 2147483647 w 4093"/>
                <a:gd name="T35" fmla="*/ 2147483647 h 3490"/>
                <a:gd name="T36" fmla="*/ 2147483647 w 4093"/>
                <a:gd name="T37" fmla="*/ 2147483647 h 3490"/>
                <a:gd name="T38" fmla="*/ 2147483647 w 4093"/>
                <a:gd name="T39" fmla="*/ 2147483647 h 3490"/>
                <a:gd name="T40" fmla="*/ 2147483647 w 4093"/>
                <a:gd name="T41" fmla="*/ 2147483647 h 3490"/>
                <a:gd name="T42" fmla="*/ 2147483647 w 4093"/>
                <a:gd name="T43" fmla="*/ 2147483647 h 34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93" h="3490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4087" y="0"/>
                  </a:lnTo>
                  <a:lnTo>
                    <a:pt x="4091" y="0"/>
                  </a:lnTo>
                  <a:lnTo>
                    <a:pt x="4093" y="5"/>
                  </a:lnTo>
                  <a:lnTo>
                    <a:pt x="4093" y="3485"/>
                  </a:lnTo>
                  <a:lnTo>
                    <a:pt x="4091" y="3488"/>
                  </a:lnTo>
                  <a:lnTo>
                    <a:pt x="4087" y="3490"/>
                  </a:lnTo>
                  <a:lnTo>
                    <a:pt x="6" y="3490"/>
                  </a:lnTo>
                  <a:lnTo>
                    <a:pt x="0" y="3488"/>
                  </a:lnTo>
                  <a:lnTo>
                    <a:pt x="0" y="3485"/>
                  </a:lnTo>
                  <a:lnTo>
                    <a:pt x="0" y="5"/>
                  </a:lnTo>
                  <a:close/>
                  <a:moveTo>
                    <a:pt x="12" y="3485"/>
                  </a:moveTo>
                  <a:lnTo>
                    <a:pt x="6" y="3480"/>
                  </a:lnTo>
                  <a:lnTo>
                    <a:pt x="4087" y="3480"/>
                  </a:lnTo>
                  <a:lnTo>
                    <a:pt x="4081" y="3485"/>
                  </a:lnTo>
                  <a:lnTo>
                    <a:pt x="4081" y="5"/>
                  </a:lnTo>
                  <a:lnTo>
                    <a:pt x="4087" y="10"/>
                  </a:lnTo>
                  <a:lnTo>
                    <a:pt x="6" y="10"/>
                  </a:lnTo>
                  <a:lnTo>
                    <a:pt x="12" y="5"/>
                  </a:lnTo>
                  <a:lnTo>
                    <a:pt x="12" y="3485"/>
                  </a:lnTo>
                  <a:close/>
                </a:path>
              </a:pathLst>
            </a:custGeom>
            <a:solidFill>
              <a:srgbClr val="7F7F7F"/>
            </a:solidFill>
            <a:ln w="1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763" name="Rectangle 54"/>
            <p:cNvSpPr>
              <a:spLocks noChangeArrowheads="1"/>
            </p:cNvSpPr>
            <p:nvPr/>
          </p:nvSpPr>
          <p:spPr bwMode="auto">
            <a:xfrm>
              <a:off x="5272088" y="2566988"/>
              <a:ext cx="9525" cy="2762250"/>
            </a:xfrm>
            <a:prstGeom prst="rect">
              <a:avLst/>
            </a:prstGeom>
            <a:solidFill>
              <a:srgbClr val="868686"/>
            </a:solidFill>
            <a:ln w="1">
              <a:solidFill>
                <a:srgbClr val="86868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buFontTx/>
                <a:buNone/>
              </a:pPr>
              <a:endParaRPr lang="en-US" i="0"/>
            </a:p>
          </p:txBody>
        </p:sp>
        <p:sp>
          <p:nvSpPr>
            <p:cNvPr id="202764" name="Freeform 55"/>
            <p:cNvSpPr>
              <a:spLocks noEditPoints="1"/>
            </p:cNvSpPr>
            <p:nvPr/>
          </p:nvSpPr>
          <p:spPr bwMode="auto">
            <a:xfrm>
              <a:off x="5276850" y="2562225"/>
              <a:ext cx="42863" cy="2770188"/>
            </a:xfrm>
            <a:custGeom>
              <a:avLst/>
              <a:gdLst>
                <a:gd name="T0" fmla="*/ 0 w 53"/>
                <a:gd name="T1" fmla="*/ 2147483647 h 3490"/>
                <a:gd name="T2" fmla="*/ 2147483647 w 53"/>
                <a:gd name="T3" fmla="*/ 2147483647 h 3490"/>
                <a:gd name="T4" fmla="*/ 2147483647 w 53"/>
                <a:gd name="T5" fmla="*/ 2147483647 h 3490"/>
                <a:gd name="T6" fmla="*/ 0 w 53"/>
                <a:gd name="T7" fmla="*/ 2147483647 h 3490"/>
                <a:gd name="T8" fmla="*/ 0 w 53"/>
                <a:gd name="T9" fmla="*/ 2147483647 h 3490"/>
                <a:gd name="T10" fmla="*/ 0 w 53"/>
                <a:gd name="T11" fmla="*/ 2147483647 h 3490"/>
                <a:gd name="T12" fmla="*/ 2147483647 w 53"/>
                <a:gd name="T13" fmla="*/ 2147483647 h 3490"/>
                <a:gd name="T14" fmla="*/ 2147483647 w 53"/>
                <a:gd name="T15" fmla="*/ 2147483647 h 3490"/>
                <a:gd name="T16" fmla="*/ 0 w 53"/>
                <a:gd name="T17" fmla="*/ 2147483647 h 3490"/>
                <a:gd name="T18" fmla="*/ 0 w 53"/>
                <a:gd name="T19" fmla="*/ 2147483647 h 3490"/>
                <a:gd name="T20" fmla="*/ 0 w 53"/>
                <a:gd name="T21" fmla="*/ 2147483647 h 3490"/>
                <a:gd name="T22" fmla="*/ 2147483647 w 53"/>
                <a:gd name="T23" fmla="*/ 2147483647 h 3490"/>
                <a:gd name="T24" fmla="*/ 2147483647 w 53"/>
                <a:gd name="T25" fmla="*/ 2147483647 h 3490"/>
                <a:gd name="T26" fmla="*/ 0 w 53"/>
                <a:gd name="T27" fmla="*/ 2147483647 h 3490"/>
                <a:gd name="T28" fmla="*/ 0 w 53"/>
                <a:gd name="T29" fmla="*/ 2147483647 h 3490"/>
                <a:gd name="T30" fmla="*/ 0 w 53"/>
                <a:gd name="T31" fmla="*/ 2147483647 h 3490"/>
                <a:gd name="T32" fmla="*/ 2147483647 w 53"/>
                <a:gd name="T33" fmla="*/ 2147483647 h 3490"/>
                <a:gd name="T34" fmla="*/ 2147483647 w 53"/>
                <a:gd name="T35" fmla="*/ 2147483647 h 3490"/>
                <a:gd name="T36" fmla="*/ 0 w 53"/>
                <a:gd name="T37" fmla="*/ 2147483647 h 3490"/>
                <a:gd name="T38" fmla="*/ 0 w 53"/>
                <a:gd name="T39" fmla="*/ 2147483647 h 3490"/>
                <a:gd name="T40" fmla="*/ 0 w 53"/>
                <a:gd name="T41" fmla="*/ 2147483647 h 3490"/>
                <a:gd name="T42" fmla="*/ 2147483647 w 53"/>
                <a:gd name="T43" fmla="*/ 2147483647 h 3490"/>
                <a:gd name="T44" fmla="*/ 2147483647 w 53"/>
                <a:gd name="T45" fmla="*/ 2147483647 h 3490"/>
                <a:gd name="T46" fmla="*/ 0 w 53"/>
                <a:gd name="T47" fmla="*/ 2147483647 h 3490"/>
                <a:gd name="T48" fmla="*/ 0 w 53"/>
                <a:gd name="T49" fmla="*/ 2147483647 h 3490"/>
                <a:gd name="T50" fmla="*/ 0 w 53"/>
                <a:gd name="T51" fmla="*/ 2147483647 h 3490"/>
                <a:gd name="T52" fmla="*/ 2147483647 w 53"/>
                <a:gd name="T53" fmla="*/ 2147483647 h 3490"/>
                <a:gd name="T54" fmla="*/ 2147483647 w 53"/>
                <a:gd name="T55" fmla="*/ 2147483647 h 3490"/>
                <a:gd name="T56" fmla="*/ 0 w 53"/>
                <a:gd name="T57" fmla="*/ 2147483647 h 3490"/>
                <a:gd name="T58" fmla="*/ 0 w 53"/>
                <a:gd name="T59" fmla="*/ 2147483647 h 3490"/>
                <a:gd name="T60" fmla="*/ 0 w 53"/>
                <a:gd name="T61" fmla="*/ 2147483647 h 3490"/>
                <a:gd name="T62" fmla="*/ 2147483647 w 53"/>
                <a:gd name="T63" fmla="*/ 2147483647 h 3490"/>
                <a:gd name="T64" fmla="*/ 2147483647 w 53"/>
                <a:gd name="T65" fmla="*/ 2147483647 h 3490"/>
                <a:gd name="T66" fmla="*/ 0 w 53"/>
                <a:gd name="T67" fmla="*/ 2147483647 h 3490"/>
                <a:gd name="T68" fmla="*/ 0 w 53"/>
                <a:gd name="T69" fmla="*/ 2147483647 h 3490"/>
                <a:gd name="T70" fmla="*/ 0 w 53"/>
                <a:gd name="T71" fmla="*/ 0 h 3490"/>
                <a:gd name="T72" fmla="*/ 2147483647 w 53"/>
                <a:gd name="T73" fmla="*/ 0 h 3490"/>
                <a:gd name="T74" fmla="*/ 2147483647 w 53"/>
                <a:gd name="T75" fmla="*/ 2147483647 h 3490"/>
                <a:gd name="T76" fmla="*/ 0 w 53"/>
                <a:gd name="T77" fmla="*/ 2147483647 h 3490"/>
                <a:gd name="T78" fmla="*/ 0 w 53"/>
                <a:gd name="T79" fmla="*/ 0 h 34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3" h="3490">
                  <a:moveTo>
                    <a:pt x="0" y="3480"/>
                  </a:moveTo>
                  <a:lnTo>
                    <a:pt x="53" y="3480"/>
                  </a:lnTo>
                  <a:lnTo>
                    <a:pt x="53" y="3490"/>
                  </a:lnTo>
                  <a:lnTo>
                    <a:pt x="0" y="3490"/>
                  </a:lnTo>
                  <a:lnTo>
                    <a:pt x="0" y="3480"/>
                  </a:lnTo>
                  <a:close/>
                  <a:moveTo>
                    <a:pt x="0" y="2983"/>
                  </a:moveTo>
                  <a:lnTo>
                    <a:pt x="53" y="2983"/>
                  </a:lnTo>
                  <a:lnTo>
                    <a:pt x="53" y="2994"/>
                  </a:lnTo>
                  <a:lnTo>
                    <a:pt x="0" y="2994"/>
                  </a:lnTo>
                  <a:lnTo>
                    <a:pt x="0" y="2983"/>
                  </a:lnTo>
                  <a:close/>
                  <a:moveTo>
                    <a:pt x="0" y="2485"/>
                  </a:moveTo>
                  <a:lnTo>
                    <a:pt x="53" y="2485"/>
                  </a:lnTo>
                  <a:lnTo>
                    <a:pt x="53" y="2495"/>
                  </a:lnTo>
                  <a:lnTo>
                    <a:pt x="0" y="2495"/>
                  </a:lnTo>
                  <a:lnTo>
                    <a:pt x="0" y="2485"/>
                  </a:lnTo>
                  <a:close/>
                  <a:moveTo>
                    <a:pt x="0" y="1989"/>
                  </a:moveTo>
                  <a:lnTo>
                    <a:pt x="53" y="1989"/>
                  </a:lnTo>
                  <a:lnTo>
                    <a:pt x="53" y="1999"/>
                  </a:lnTo>
                  <a:lnTo>
                    <a:pt x="0" y="1999"/>
                  </a:lnTo>
                  <a:lnTo>
                    <a:pt x="0" y="1989"/>
                  </a:lnTo>
                  <a:close/>
                  <a:moveTo>
                    <a:pt x="0" y="1491"/>
                  </a:moveTo>
                  <a:lnTo>
                    <a:pt x="53" y="1491"/>
                  </a:lnTo>
                  <a:lnTo>
                    <a:pt x="53" y="1501"/>
                  </a:lnTo>
                  <a:lnTo>
                    <a:pt x="0" y="1501"/>
                  </a:lnTo>
                  <a:lnTo>
                    <a:pt x="0" y="1491"/>
                  </a:lnTo>
                  <a:close/>
                  <a:moveTo>
                    <a:pt x="0" y="994"/>
                  </a:moveTo>
                  <a:lnTo>
                    <a:pt x="53" y="994"/>
                  </a:lnTo>
                  <a:lnTo>
                    <a:pt x="53" y="1005"/>
                  </a:lnTo>
                  <a:lnTo>
                    <a:pt x="0" y="1005"/>
                  </a:lnTo>
                  <a:lnTo>
                    <a:pt x="0" y="994"/>
                  </a:lnTo>
                  <a:close/>
                  <a:moveTo>
                    <a:pt x="0" y="496"/>
                  </a:moveTo>
                  <a:lnTo>
                    <a:pt x="53" y="496"/>
                  </a:lnTo>
                  <a:lnTo>
                    <a:pt x="53" y="507"/>
                  </a:lnTo>
                  <a:lnTo>
                    <a:pt x="0" y="507"/>
                  </a:lnTo>
                  <a:lnTo>
                    <a:pt x="0" y="496"/>
                  </a:lnTo>
                  <a:close/>
                  <a:moveTo>
                    <a:pt x="0" y="0"/>
                  </a:moveTo>
                  <a:lnTo>
                    <a:pt x="53" y="0"/>
                  </a:lnTo>
                  <a:lnTo>
                    <a:pt x="53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686"/>
            </a:solidFill>
            <a:ln w="1">
              <a:solidFill>
                <a:srgbClr val="86868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765" name="Rectangle 56"/>
            <p:cNvSpPr>
              <a:spLocks noChangeArrowheads="1"/>
            </p:cNvSpPr>
            <p:nvPr/>
          </p:nvSpPr>
          <p:spPr bwMode="auto">
            <a:xfrm>
              <a:off x="5276850" y="5324475"/>
              <a:ext cx="3240088" cy="7938"/>
            </a:xfrm>
            <a:prstGeom prst="rect">
              <a:avLst/>
            </a:prstGeom>
            <a:solidFill>
              <a:srgbClr val="868686"/>
            </a:solidFill>
            <a:ln w="1">
              <a:solidFill>
                <a:srgbClr val="86868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buFontTx/>
                <a:buNone/>
              </a:pPr>
              <a:endParaRPr lang="en-US" i="0"/>
            </a:p>
          </p:txBody>
        </p:sp>
        <p:sp>
          <p:nvSpPr>
            <p:cNvPr id="202766" name="Freeform 57"/>
            <p:cNvSpPr>
              <a:spLocks noEditPoints="1"/>
            </p:cNvSpPr>
            <p:nvPr/>
          </p:nvSpPr>
          <p:spPr bwMode="auto">
            <a:xfrm>
              <a:off x="5272088" y="5292725"/>
              <a:ext cx="3249612" cy="36513"/>
            </a:xfrm>
            <a:custGeom>
              <a:avLst/>
              <a:gdLst>
                <a:gd name="T0" fmla="*/ 2147483647 w 4093"/>
                <a:gd name="T1" fmla="*/ 0 h 46"/>
                <a:gd name="T2" fmla="*/ 2147483647 w 4093"/>
                <a:gd name="T3" fmla="*/ 2147483647 h 46"/>
                <a:gd name="T4" fmla="*/ 0 w 4093"/>
                <a:gd name="T5" fmla="*/ 2147483647 h 46"/>
                <a:gd name="T6" fmla="*/ 0 w 4093"/>
                <a:gd name="T7" fmla="*/ 0 h 46"/>
                <a:gd name="T8" fmla="*/ 2147483647 w 4093"/>
                <a:gd name="T9" fmla="*/ 0 h 46"/>
                <a:gd name="T10" fmla="*/ 2147483647 w 4093"/>
                <a:gd name="T11" fmla="*/ 0 h 46"/>
                <a:gd name="T12" fmla="*/ 2147483647 w 4093"/>
                <a:gd name="T13" fmla="*/ 2147483647 h 46"/>
                <a:gd name="T14" fmla="*/ 2147483647 w 4093"/>
                <a:gd name="T15" fmla="*/ 2147483647 h 46"/>
                <a:gd name="T16" fmla="*/ 2147483647 w 4093"/>
                <a:gd name="T17" fmla="*/ 0 h 46"/>
                <a:gd name="T18" fmla="*/ 2147483647 w 4093"/>
                <a:gd name="T19" fmla="*/ 0 h 46"/>
                <a:gd name="T20" fmla="*/ 2147483647 w 4093"/>
                <a:gd name="T21" fmla="*/ 0 h 46"/>
                <a:gd name="T22" fmla="*/ 2147483647 w 4093"/>
                <a:gd name="T23" fmla="*/ 2147483647 h 46"/>
                <a:gd name="T24" fmla="*/ 2147483647 w 4093"/>
                <a:gd name="T25" fmla="*/ 2147483647 h 46"/>
                <a:gd name="T26" fmla="*/ 2147483647 w 4093"/>
                <a:gd name="T27" fmla="*/ 0 h 46"/>
                <a:gd name="T28" fmla="*/ 2147483647 w 4093"/>
                <a:gd name="T29" fmla="*/ 0 h 46"/>
                <a:gd name="T30" fmla="*/ 2147483647 w 4093"/>
                <a:gd name="T31" fmla="*/ 0 h 46"/>
                <a:gd name="T32" fmla="*/ 2147483647 w 4093"/>
                <a:gd name="T33" fmla="*/ 2147483647 h 46"/>
                <a:gd name="T34" fmla="*/ 2147483647 w 4093"/>
                <a:gd name="T35" fmla="*/ 2147483647 h 46"/>
                <a:gd name="T36" fmla="*/ 2147483647 w 4093"/>
                <a:gd name="T37" fmla="*/ 0 h 46"/>
                <a:gd name="T38" fmla="*/ 2147483647 w 4093"/>
                <a:gd name="T39" fmla="*/ 0 h 46"/>
                <a:gd name="T40" fmla="*/ 2147483647 w 4093"/>
                <a:gd name="T41" fmla="*/ 0 h 46"/>
                <a:gd name="T42" fmla="*/ 2147483647 w 4093"/>
                <a:gd name="T43" fmla="*/ 2147483647 h 46"/>
                <a:gd name="T44" fmla="*/ 2147483647 w 4093"/>
                <a:gd name="T45" fmla="*/ 2147483647 h 46"/>
                <a:gd name="T46" fmla="*/ 2147483647 w 4093"/>
                <a:gd name="T47" fmla="*/ 0 h 46"/>
                <a:gd name="T48" fmla="*/ 2147483647 w 4093"/>
                <a:gd name="T49" fmla="*/ 0 h 46"/>
                <a:gd name="T50" fmla="*/ 2147483647 w 4093"/>
                <a:gd name="T51" fmla="*/ 0 h 46"/>
                <a:gd name="T52" fmla="*/ 2147483647 w 4093"/>
                <a:gd name="T53" fmla="*/ 2147483647 h 46"/>
                <a:gd name="T54" fmla="*/ 2147483647 w 4093"/>
                <a:gd name="T55" fmla="*/ 2147483647 h 46"/>
                <a:gd name="T56" fmla="*/ 2147483647 w 4093"/>
                <a:gd name="T57" fmla="*/ 0 h 46"/>
                <a:gd name="T58" fmla="*/ 2147483647 w 4093"/>
                <a:gd name="T59" fmla="*/ 0 h 46"/>
                <a:gd name="T60" fmla="*/ 2147483647 w 4093"/>
                <a:gd name="T61" fmla="*/ 0 h 46"/>
                <a:gd name="T62" fmla="*/ 2147483647 w 4093"/>
                <a:gd name="T63" fmla="*/ 2147483647 h 46"/>
                <a:gd name="T64" fmla="*/ 2147483647 w 4093"/>
                <a:gd name="T65" fmla="*/ 2147483647 h 46"/>
                <a:gd name="T66" fmla="*/ 2147483647 w 4093"/>
                <a:gd name="T67" fmla="*/ 0 h 46"/>
                <a:gd name="T68" fmla="*/ 2147483647 w 4093"/>
                <a:gd name="T69" fmla="*/ 0 h 46"/>
                <a:gd name="T70" fmla="*/ 2147483647 w 4093"/>
                <a:gd name="T71" fmla="*/ 0 h 46"/>
                <a:gd name="T72" fmla="*/ 2147483647 w 4093"/>
                <a:gd name="T73" fmla="*/ 2147483647 h 46"/>
                <a:gd name="T74" fmla="*/ 2147483647 w 4093"/>
                <a:gd name="T75" fmla="*/ 2147483647 h 46"/>
                <a:gd name="T76" fmla="*/ 2147483647 w 4093"/>
                <a:gd name="T77" fmla="*/ 0 h 46"/>
                <a:gd name="T78" fmla="*/ 2147483647 w 4093"/>
                <a:gd name="T79" fmla="*/ 0 h 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093" h="46">
                  <a:moveTo>
                    <a:pt x="12" y="0"/>
                  </a:moveTo>
                  <a:lnTo>
                    <a:pt x="12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12" y="0"/>
                  </a:lnTo>
                  <a:close/>
                  <a:moveTo>
                    <a:pt x="595" y="0"/>
                  </a:moveTo>
                  <a:lnTo>
                    <a:pt x="595" y="46"/>
                  </a:lnTo>
                  <a:lnTo>
                    <a:pt x="583" y="46"/>
                  </a:lnTo>
                  <a:lnTo>
                    <a:pt x="583" y="0"/>
                  </a:lnTo>
                  <a:lnTo>
                    <a:pt x="595" y="0"/>
                  </a:lnTo>
                  <a:close/>
                  <a:moveTo>
                    <a:pt x="1178" y="0"/>
                  </a:moveTo>
                  <a:lnTo>
                    <a:pt x="1178" y="46"/>
                  </a:lnTo>
                  <a:lnTo>
                    <a:pt x="1166" y="46"/>
                  </a:lnTo>
                  <a:lnTo>
                    <a:pt x="1166" y="0"/>
                  </a:lnTo>
                  <a:lnTo>
                    <a:pt x="1178" y="0"/>
                  </a:lnTo>
                  <a:close/>
                  <a:moveTo>
                    <a:pt x="1761" y="0"/>
                  </a:moveTo>
                  <a:lnTo>
                    <a:pt x="1761" y="46"/>
                  </a:lnTo>
                  <a:lnTo>
                    <a:pt x="1749" y="46"/>
                  </a:lnTo>
                  <a:lnTo>
                    <a:pt x="1749" y="0"/>
                  </a:lnTo>
                  <a:lnTo>
                    <a:pt x="1761" y="0"/>
                  </a:lnTo>
                  <a:close/>
                  <a:moveTo>
                    <a:pt x="2344" y="0"/>
                  </a:moveTo>
                  <a:lnTo>
                    <a:pt x="2344" y="46"/>
                  </a:lnTo>
                  <a:lnTo>
                    <a:pt x="2332" y="46"/>
                  </a:lnTo>
                  <a:lnTo>
                    <a:pt x="2332" y="0"/>
                  </a:lnTo>
                  <a:lnTo>
                    <a:pt x="2344" y="0"/>
                  </a:lnTo>
                  <a:close/>
                  <a:moveTo>
                    <a:pt x="2927" y="0"/>
                  </a:moveTo>
                  <a:lnTo>
                    <a:pt x="2927" y="46"/>
                  </a:lnTo>
                  <a:lnTo>
                    <a:pt x="2915" y="46"/>
                  </a:lnTo>
                  <a:lnTo>
                    <a:pt x="2915" y="0"/>
                  </a:lnTo>
                  <a:lnTo>
                    <a:pt x="2927" y="0"/>
                  </a:lnTo>
                  <a:close/>
                  <a:moveTo>
                    <a:pt x="3510" y="0"/>
                  </a:moveTo>
                  <a:lnTo>
                    <a:pt x="3510" y="46"/>
                  </a:lnTo>
                  <a:lnTo>
                    <a:pt x="3498" y="46"/>
                  </a:lnTo>
                  <a:lnTo>
                    <a:pt x="3498" y="0"/>
                  </a:lnTo>
                  <a:lnTo>
                    <a:pt x="3510" y="0"/>
                  </a:lnTo>
                  <a:close/>
                  <a:moveTo>
                    <a:pt x="4093" y="0"/>
                  </a:moveTo>
                  <a:lnTo>
                    <a:pt x="4093" y="46"/>
                  </a:lnTo>
                  <a:lnTo>
                    <a:pt x="4081" y="46"/>
                  </a:lnTo>
                  <a:lnTo>
                    <a:pt x="4081" y="0"/>
                  </a:lnTo>
                  <a:lnTo>
                    <a:pt x="4093" y="0"/>
                  </a:lnTo>
                  <a:close/>
                </a:path>
              </a:pathLst>
            </a:custGeom>
            <a:solidFill>
              <a:srgbClr val="868686"/>
            </a:solidFill>
            <a:ln w="1">
              <a:solidFill>
                <a:srgbClr val="86868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767" name="Rectangle 66"/>
            <p:cNvSpPr>
              <a:spLocks noChangeArrowheads="1"/>
            </p:cNvSpPr>
            <p:nvPr/>
          </p:nvSpPr>
          <p:spPr bwMode="auto">
            <a:xfrm>
              <a:off x="5462588" y="3235325"/>
              <a:ext cx="90487" cy="80963"/>
            </a:xfrm>
            <a:prstGeom prst="rect">
              <a:avLst/>
            </a:prstGeom>
            <a:solidFill>
              <a:srgbClr val="A5002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buFontTx/>
                <a:buNone/>
              </a:pPr>
              <a:endParaRPr lang="en-US" i="0"/>
            </a:p>
          </p:txBody>
        </p:sp>
        <p:sp>
          <p:nvSpPr>
            <p:cNvPr id="202768" name="Freeform 67"/>
            <p:cNvSpPr>
              <a:spLocks noEditPoints="1"/>
            </p:cNvSpPr>
            <p:nvPr/>
          </p:nvSpPr>
          <p:spPr bwMode="auto">
            <a:xfrm>
              <a:off x="5457825" y="3232150"/>
              <a:ext cx="100013" cy="88900"/>
            </a:xfrm>
            <a:custGeom>
              <a:avLst/>
              <a:gdLst>
                <a:gd name="T0" fmla="*/ 0 w 127"/>
                <a:gd name="T1" fmla="*/ 2147483647 h 111"/>
                <a:gd name="T2" fmla="*/ 0 w 127"/>
                <a:gd name="T3" fmla="*/ 0 h 111"/>
                <a:gd name="T4" fmla="*/ 2147483647 w 127"/>
                <a:gd name="T5" fmla="*/ 0 h 111"/>
                <a:gd name="T6" fmla="*/ 2147483647 w 127"/>
                <a:gd name="T7" fmla="*/ 0 h 111"/>
                <a:gd name="T8" fmla="*/ 2147483647 w 127"/>
                <a:gd name="T9" fmla="*/ 0 h 111"/>
                <a:gd name="T10" fmla="*/ 2147483647 w 127"/>
                <a:gd name="T11" fmla="*/ 2147483647 h 111"/>
                <a:gd name="T12" fmla="*/ 2147483647 w 127"/>
                <a:gd name="T13" fmla="*/ 2147483647 h 111"/>
                <a:gd name="T14" fmla="*/ 2147483647 w 127"/>
                <a:gd name="T15" fmla="*/ 2147483647 h 111"/>
                <a:gd name="T16" fmla="*/ 2147483647 w 127"/>
                <a:gd name="T17" fmla="*/ 2147483647 h 111"/>
                <a:gd name="T18" fmla="*/ 2147483647 w 127"/>
                <a:gd name="T19" fmla="*/ 2147483647 h 111"/>
                <a:gd name="T20" fmla="*/ 0 w 127"/>
                <a:gd name="T21" fmla="*/ 2147483647 h 111"/>
                <a:gd name="T22" fmla="*/ 0 w 127"/>
                <a:gd name="T23" fmla="*/ 2147483647 h 111"/>
                <a:gd name="T24" fmla="*/ 0 w 127"/>
                <a:gd name="T25" fmla="*/ 2147483647 h 111"/>
                <a:gd name="T26" fmla="*/ 2147483647 w 127"/>
                <a:gd name="T27" fmla="*/ 2147483647 h 111"/>
                <a:gd name="T28" fmla="*/ 2147483647 w 127"/>
                <a:gd name="T29" fmla="*/ 2147483647 h 111"/>
                <a:gd name="T30" fmla="*/ 2147483647 w 127"/>
                <a:gd name="T31" fmla="*/ 2147483647 h 111"/>
                <a:gd name="T32" fmla="*/ 2147483647 w 127"/>
                <a:gd name="T33" fmla="*/ 2147483647 h 111"/>
                <a:gd name="T34" fmla="*/ 2147483647 w 127"/>
                <a:gd name="T35" fmla="*/ 2147483647 h 111"/>
                <a:gd name="T36" fmla="*/ 2147483647 w 127"/>
                <a:gd name="T37" fmla="*/ 2147483647 h 111"/>
                <a:gd name="T38" fmla="*/ 2147483647 w 127"/>
                <a:gd name="T39" fmla="*/ 2147483647 h 111"/>
                <a:gd name="T40" fmla="*/ 2147483647 w 127"/>
                <a:gd name="T41" fmla="*/ 2147483647 h 111"/>
                <a:gd name="T42" fmla="*/ 2147483647 w 127"/>
                <a:gd name="T43" fmla="*/ 2147483647 h 1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7" h="1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7" y="5"/>
                  </a:lnTo>
                  <a:lnTo>
                    <a:pt x="127" y="106"/>
                  </a:lnTo>
                  <a:lnTo>
                    <a:pt x="125" y="109"/>
                  </a:lnTo>
                  <a:lnTo>
                    <a:pt x="121" y="111"/>
                  </a:lnTo>
                  <a:lnTo>
                    <a:pt x="6" y="111"/>
                  </a:lnTo>
                  <a:lnTo>
                    <a:pt x="0" y="109"/>
                  </a:lnTo>
                  <a:lnTo>
                    <a:pt x="0" y="106"/>
                  </a:lnTo>
                  <a:lnTo>
                    <a:pt x="0" y="5"/>
                  </a:lnTo>
                  <a:close/>
                  <a:moveTo>
                    <a:pt x="12" y="106"/>
                  </a:moveTo>
                  <a:lnTo>
                    <a:pt x="6" y="101"/>
                  </a:lnTo>
                  <a:lnTo>
                    <a:pt x="121" y="101"/>
                  </a:lnTo>
                  <a:lnTo>
                    <a:pt x="115" y="106"/>
                  </a:lnTo>
                  <a:lnTo>
                    <a:pt x="115" y="5"/>
                  </a:lnTo>
                  <a:lnTo>
                    <a:pt x="121" y="10"/>
                  </a:lnTo>
                  <a:lnTo>
                    <a:pt x="6" y="10"/>
                  </a:lnTo>
                  <a:lnTo>
                    <a:pt x="12" y="5"/>
                  </a:lnTo>
                  <a:lnTo>
                    <a:pt x="12" y="106"/>
                  </a:lnTo>
                  <a:close/>
                </a:path>
              </a:pathLst>
            </a:custGeom>
            <a:solidFill>
              <a:srgbClr val="BE4B48"/>
            </a:solidFill>
            <a:ln w="0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769" name="Rectangle 68"/>
            <p:cNvSpPr>
              <a:spLocks noChangeArrowheads="1"/>
            </p:cNvSpPr>
            <p:nvPr/>
          </p:nvSpPr>
          <p:spPr bwMode="auto">
            <a:xfrm>
              <a:off x="6156325" y="5127625"/>
              <a:ext cx="92075" cy="79375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US" i="0"/>
            </a:p>
          </p:txBody>
        </p:sp>
        <p:sp>
          <p:nvSpPr>
            <p:cNvPr id="202770" name="Freeform 69"/>
            <p:cNvSpPr>
              <a:spLocks noEditPoints="1"/>
            </p:cNvSpPr>
            <p:nvPr/>
          </p:nvSpPr>
          <p:spPr bwMode="auto">
            <a:xfrm>
              <a:off x="6151563" y="5122863"/>
              <a:ext cx="101600" cy="88900"/>
            </a:xfrm>
            <a:custGeom>
              <a:avLst/>
              <a:gdLst>
                <a:gd name="T0" fmla="*/ 0 w 127"/>
                <a:gd name="T1" fmla="*/ 2147483647 h 112"/>
                <a:gd name="T2" fmla="*/ 0 w 127"/>
                <a:gd name="T3" fmla="*/ 0 h 112"/>
                <a:gd name="T4" fmla="*/ 2147483647 w 127"/>
                <a:gd name="T5" fmla="*/ 0 h 112"/>
                <a:gd name="T6" fmla="*/ 2147483647 w 127"/>
                <a:gd name="T7" fmla="*/ 0 h 112"/>
                <a:gd name="T8" fmla="*/ 2147483647 w 127"/>
                <a:gd name="T9" fmla="*/ 0 h 112"/>
                <a:gd name="T10" fmla="*/ 2147483647 w 127"/>
                <a:gd name="T11" fmla="*/ 2147483647 h 112"/>
                <a:gd name="T12" fmla="*/ 2147483647 w 127"/>
                <a:gd name="T13" fmla="*/ 2147483647 h 112"/>
                <a:gd name="T14" fmla="*/ 2147483647 w 127"/>
                <a:gd name="T15" fmla="*/ 2147483647 h 112"/>
                <a:gd name="T16" fmla="*/ 2147483647 w 127"/>
                <a:gd name="T17" fmla="*/ 2147483647 h 112"/>
                <a:gd name="T18" fmla="*/ 2147483647 w 127"/>
                <a:gd name="T19" fmla="*/ 2147483647 h 112"/>
                <a:gd name="T20" fmla="*/ 0 w 127"/>
                <a:gd name="T21" fmla="*/ 2147483647 h 112"/>
                <a:gd name="T22" fmla="*/ 0 w 127"/>
                <a:gd name="T23" fmla="*/ 2147483647 h 112"/>
                <a:gd name="T24" fmla="*/ 0 w 127"/>
                <a:gd name="T25" fmla="*/ 2147483647 h 112"/>
                <a:gd name="T26" fmla="*/ 2147483647 w 127"/>
                <a:gd name="T27" fmla="*/ 2147483647 h 112"/>
                <a:gd name="T28" fmla="*/ 2147483647 w 127"/>
                <a:gd name="T29" fmla="*/ 2147483647 h 112"/>
                <a:gd name="T30" fmla="*/ 2147483647 w 127"/>
                <a:gd name="T31" fmla="*/ 2147483647 h 112"/>
                <a:gd name="T32" fmla="*/ 2147483647 w 127"/>
                <a:gd name="T33" fmla="*/ 2147483647 h 112"/>
                <a:gd name="T34" fmla="*/ 2147483647 w 127"/>
                <a:gd name="T35" fmla="*/ 2147483647 h 112"/>
                <a:gd name="T36" fmla="*/ 2147483647 w 127"/>
                <a:gd name="T37" fmla="*/ 2147483647 h 112"/>
                <a:gd name="T38" fmla="*/ 2147483647 w 127"/>
                <a:gd name="T39" fmla="*/ 2147483647 h 112"/>
                <a:gd name="T40" fmla="*/ 2147483647 w 127"/>
                <a:gd name="T41" fmla="*/ 2147483647 h 112"/>
                <a:gd name="T42" fmla="*/ 2147483647 w 127"/>
                <a:gd name="T43" fmla="*/ 2147483647 h 11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7" h="112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7" y="5"/>
                  </a:lnTo>
                  <a:lnTo>
                    <a:pt x="127" y="106"/>
                  </a:lnTo>
                  <a:lnTo>
                    <a:pt x="125" y="110"/>
                  </a:lnTo>
                  <a:lnTo>
                    <a:pt x="121" y="112"/>
                  </a:lnTo>
                  <a:lnTo>
                    <a:pt x="6" y="112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0" y="5"/>
                  </a:lnTo>
                  <a:close/>
                  <a:moveTo>
                    <a:pt x="12" y="106"/>
                  </a:moveTo>
                  <a:lnTo>
                    <a:pt x="6" y="101"/>
                  </a:lnTo>
                  <a:lnTo>
                    <a:pt x="121" y="101"/>
                  </a:lnTo>
                  <a:lnTo>
                    <a:pt x="115" y="106"/>
                  </a:lnTo>
                  <a:lnTo>
                    <a:pt x="115" y="5"/>
                  </a:lnTo>
                  <a:lnTo>
                    <a:pt x="121" y="11"/>
                  </a:lnTo>
                  <a:lnTo>
                    <a:pt x="6" y="11"/>
                  </a:lnTo>
                  <a:lnTo>
                    <a:pt x="12" y="5"/>
                  </a:lnTo>
                  <a:lnTo>
                    <a:pt x="12" y="106"/>
                  </a:lnTo>
                  <a:close/>
                </a:path>
              </a:pathLst>
            </a:custGeom>
            <a:solidFill>
              <a:srgbClr val="BE4B48"/>
            </a:solidFill>
            <a:ln w="0">
              <a:solidFill>
                <a:srgbClr val="0033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771" name="Rectangle 70"/>
            <p:cNvSpPr>
              <a:spLocks noChangeArrowheads="1"/>
            </p:cNvSpPr>
            <p:nvPr/>
          </p:nvSpPr>
          <p:spPr bwMode="auto">
            <a:xfrm>
              <a:off x="7081838" y="5119688"/>
              <a:ext cx="92075" cy="79375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US" i="0"/>
            </a:p>
          </p:txBody>
        </p:sp>
        <p:sp>
          <p:nvSpPr>
            <p:cNvPr id="202772" name="Freeform 71"/>
            <p:cNvSpPr>
              <a:spLocks noEditPoints="1"/>
            </p:cNvSpPr>
            <p:nvPr/>
          </p:nvSpPr>
          <p:spPr bwMode="auto">
            <a:xfrm>
              <a:off x="7077075" y="5114925"/>
              <a:ext cx="101600" cy="88900"/>
            </a:xfrm>
            <a:custGeom>
              <a:avLst/>
              <a:gdLst>
                <a:gd name="T0" fmla="*/ 0 w 127"/>
                <a:gd name="T1" fmla="*/ 2147483647 h 111"/>
                <a:gd name="T2" fmla="*/ 0 w 127"/>
                <a:gd name="T3" fmla="*/ 0 h 111"/>
                <a:gd name="T4" fmla="*/ 2147483647 w 127"/>
                <a:gd name="T5" fmla="*/ 0 h 111"/>
                <a:gd name="T6" fmla="*/ 2147483647 w 127"/>
                <a:gd name="T7" fmla="*/ 0 h 111"/>
                <a:gd name="T8" fmla="*/ 2147483647 w 127"/>
                <a:gd name="T9" fmla="*/ 0 h 111"/>
                <a:gd name="T10" fmla="*/ 2147483647 w 127"/>
                <a:gd name="T11" fmla="*/ 2147483647 h 111"/>
                <a:gd name="T12" fmla="*/ 2147483647 w 127"/>
                <a:gd name="T13" fmla="*/ 2147483647 h 111"/>
                <a:gd name="T14" fmla="*/ 2147483647 w 127"/>
                <a:gd name="T15" fmla="*/ 2147483647 h 111"/>
                <a:gd name="T16" fmla="*/ 2147483647 w 127"/>
                <a:gd name="T17" fmla="*/ 2147483647 h 111"/>
                <a:gd name="T18" fmla="*/ 2147483647 w 127"/>
                <a:gd name="T19" fmla="*/ 2147483647 h 111"/>
                <a:gd name="T20" fmla="*/ 0 w 127"/>
                <a:gd name="T21" fmla="*/ 2147483647 h 111"/>
                <a:gd name="T22" fmla="*/ 0 w 127"/>
                <a:gd name="T23" fmla="*/ 2147483647 h 111"/>
                <a:gd name="T24" fmla="*/ 0 w 127"/>
                <a:gd name="T25" fmla="*/ 2147483647 h 111"/>
                <a:gd name="T26" fmla="*/ 2147483647 w 127"/>
                <a:gd name="T27" fmla="*/ 2147483647 h 111"/>
                <a:gd name="T28" fmla="*/ 2147483647 w 127"/>
                <a:gd name="T29" fmla="*/ 2147483647 h 111"/>
                <a:gd name="T30" fmla="*/ 2147483647 w 127"/>
                <a:gd name="T31" fmla="*/ 2147483647 h 111"/>
                <a:gd name="T32" fmla="*/ 2147483647 w 127"/>
                <a:gd name="T33" fmla="*/ 2147483647 h 111"/>
                <a:gd name="T34" fmla="*/ 2147483647 w 127"/>
                <a:gd name="T35" fmla="*/ 2147483647 h 111"/>
                <a:gd name="T36" fmla="*/ 2147483647 w 127"/>
                <a:gd name="T37" fmla="*/ 2147483647 h 111"/>
                <a:gd name="T38" fmla="*/ 2147483647 w 127"/>
                <a:gd name="T39" fmla="*/ 2147483647 h 111"/>
                <a:gd name="T40" fmla="*/ 2147483647 w 127"/>
                <a:gd name="T41" fmla="*/ 2147483647 h 111"/>
                <a:gd name="T42" fmla="*/ 2147483647 w 127"/>
                <a:gd name="T43" fmla="*/ 2147483647 h 1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7" h="1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7" y="5"/>
                  </a:lnTo>
                  <a:lnTo>
                    <a:pt x="127" y="106"/>
                  </a:lnTo>
                  <a:lnTo>
                    <a:pt x="125" y="110"/>
                  </a:lnTo>
                  <a:lnTo>
                    <a:pt x="121" y="111"/>
                  </a:lnTo>
                  <a:lnTo>
                    <a:pt x="6" y="111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0" y="5"/>
                  </a:lnTo>
                  <a:close/>
                  <a:moveTo>
                    <a:pt x="12" y="106"/>
                  </a:moveTo>
                  <a:lnTo>
                    <a:pt x="6" y="101"/>
                  </a:lnTo>
                  <a:lnTo>
                    <a:pt x="121" y="101"/>
                  </a:lnTo>
                  <a:lnTo>
                    <a:pt x="115" y="106"/>
                  </a:lnTo>
                  <a:lnTo>
                    <a:pt x="115" y="5"/>
                  </a:lnTo>
                  <a:lnTo>
                    <a:pt x="121" y="10"/>
                  </a:lnTo>
                  <a:lnTo>
                    <a:pt x="6" y="10"/>
                  </a:lnTo>
                  <a:lnTo>
                    <a:pt x="12" y="5"/>
                  </a:lnTo>
                  <a:lnTo>
                    <a:pt x="12" y="106"/>
                  </a:lnTo>
                  <a:close/>
                </a:path>
              </a:pathLst>
            </a:custGeom>
            <a:solidFill>
              <a:srgbClr val="003399"/>
            </a:solidFill>
            <a:ln w="0">
              <a:solidFill>
                <a:srgbClr val="0033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773" name="Rectangle 72"/>
            <p:cNvSpPr>
              <a:spLocks noChangeArrowheads="1"/>
            </p:cNvSpPr>
            <p:nvPr/>
          </p:nvSpPr>
          <p:spPr bwMode="auto">
            <a:xfrm>
              <a:off x="8005763" y="5173663"/>
              <a:ext cx="92075" cy="80962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US" i="0"/>
            </a:p>
          </p:txBody>
        </p:sp>
        <p:sp>
          <p:nvSpPr>
            <p:cNvPr id="202774" name="Rectangle 74"/>
            <p:cNvSpPr>
              <a:spLocks noChangeArrowheads="1"/>
            </p:cNvSpPr>
            <p:nvPr/>
          </p:nvSpPr>
          <p:spPr bwMode="auto">
            <a:xfrm>
              <a:off x="5089525" y="5253038"/>
              <a:ext cx="9099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0</a:t>
              </a:r>
              <a:endParaRPr lang="en-US" sz="4000" i="0"/>
            </a:p>
          </p:txBody>
        </p:sp>
        <p:sp>
          <p:nvSpPr>
            <p:cNvPr id="202775" name="Rectangle 75"/>
            <p:cNvSpPr>
              <a:spLocks noChangeArrowheads="1"/>
            </p:cNvSpPr>
            <p:nvPr/>
          </p:nvSpPr>
          <p:spPr bwMode="auto">
            <a:xfrm>
              <a:off x="4956175" y="4857750"/>
              <a:ext cx="2729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100</a:t>
              </a:r>
              <a:endParaRPr lang="en-US" sz="4000" i="0"/>
            </a:p>
          </p:txBody>
        </p:sp>
        <p:sp>
          <p:nvSpPr>
            <p:cNvPr id="202776" name="Rectangle 76"/>
            <p:cNvSpPr>
              <a:spLocks noChangeArrowheads="1"/>
            </p:cNvSpPr>
            <p:nvPr/>
          </p:nvSpPr>
          <p:spPr bwMode="auto">
            <a:xfrm>
              <a:off x="4956175" y="4464050"/>
              <a:ext cx="2729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200</a:t>
              </a:r>
              <a:endParaRPr lang="en-US" sz="4000" i="0"/>
            </a:p>
          </p:txBody>
        </p:sp>
        <p:sp>
          <p:nvSpPr>
            <p:cNvPr id="202777" name="Rectangle 77"/>
            <p:cNvSpPr>
              <a:spLocks noChangeArrowheads="1"/>
            </p:cNvSpPr>
            <p:nvPr/>
          </p:nvSpPr>
          <p:spPr bwMode="auto">
            <a:xfrm>
              <a:off x="4956175" y="4067175"/>
              <a:ext cx="2729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300</a:t>
              </a:r>
              <a:endParaRPr lang="en-US" sz="4000" i="0"/>
            </a:p>
          </p:txBody>
        </p:sp>
        <p:sp>
          <p:nvSpPr>
            <p:cNvPr id="202778" name="Rectangle 78"/>
            <p:cNvSpPr>
              <a:spLocks noChangeArrowheads="1"/>
            </p:cNvSpPr>
            <p:nvPr/>
          </p:nvSpPr>
          <p:spPr bwMode="auto">
            <a:xfrm>
              <a:off x="4956175" y="3673475"/>
              <a:ext cx="2729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400</a:t>
              </a:r>
              <a:endParaRPr lang="en-US" sz="4000" i="0"/>
            </a:p>
          </p:txBody>
        </p:sp>
        <p:sp>
          <p:nvSpPr>
            <p:cNvPr id="202779" name="Rectangle 79"/>
            <p:cNvSpPr>
              <a:spLocks noChangeArrowheads="1"/>
            </p:cNvSpPr>
            <p:nvPr/>
          </p:nvSpPr>
          <p:spPr bwMode="auto">
            <a:xfrm>
              <a:off x="4956175" y="3278188"/>
              <a:ext cx="2729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500</a:t>
              </a:r>
              <a:endParaRPr lang="en-US" sz="4000" i="0"/>
            </a:p>
          </p:txBody>
        </p:sp>
        <p:sp>
          <p:nvSpPr>
            <p:cNvPr id="202780" name="Rectangle 80"/>
            <p:cNvSpPr>
              <a:spLocks noChangeArrowheads="1"/>
            </p:cNvSpPr>
            <p:nvPr/>
          </p:nvSpPr>
          <p:spPr bwMode="auto">
            <a:xfrm>
              <a:off x="4956175" y="2884488"/>
              <a:ext cx="2729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600</a:t>
              </a:r>
              <a:endParaRPr lang="en-US" sz="4000" i="0"/>
            </a:p>
          </p:txBody>
        </p:sp>
        <p:sp>
          <p:nvSpPr>
            <p:cNvPr id="202781" name="Rectangle 81"/>
            <p:cNvSpPr>
              <a:spLocks noChangeArrowheads="1"/>
            </p:cNvSpPr>
            <p:nvPr/>
          </p:nvSpPr>
          <p:spPr bwMode="auto">
            <a:xfrm>
              <a:off x="4956175" y="2489200"/>
              <a:ext cx="2729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700</a:t>
              </a:r>
              <a:endParaRPr lang="en-US" sz="4000" i="0"/>
            </a:p>
          </p:txBody>
        </p:sp>
        <p:sp>
          <p:nvSpPr>
            <p:cNvPr id="202782" name="Rectangle 82"/>
            <p:cNvSpPr>
              <a:spLocks noChangeArrowheads="1"/>
            </p:cNvSpPr>
            <p:nvPr/>
          </p:nvSpPr>
          <p:spPr bwMode="auto">
            <a:xfrm>
              <a:off x="5243513" y="5340350"/>
              <a:ext cx="9099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0</a:t>
              </a:r>
              <a:endParaRPr lang="en-US" sz="4000" i="0"/>
            </a:p>
          </p:txBody>
        </p:sp>
        <p:sp>
          <p:nvSpPr>
            <p:cNvPr id="202783" name="Rectangle 83"/>
            <p:cNvSpPr>
              <a:spLocks noChangeArrowheads="1"/>
            </p:cNvSpPr>
            <p:nvPr/>
          </p:nvSpPr>
          <p:spPr bwMode="auto">
            <a:xfrm>
              <a:off x="5673725" y="5340350"/>
              <a:ext cx="1819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10</a:t>
              </a:r>
              <a:endParaRPr lang="en-US" sz="4000" i="0"/>
            </a:p>
          </p:txBody>
        </p:sp>
        <p:sp>
          <p:nvSpPr>
            <p:cNvPr id="202784" name="Rectangle 84"/>
            <p:cNvSpPr>
              <a:spLocks noChangeArrowheads="1"/>
            </p:cNvSpPr>
            <p:nvPr/>
          </p:nvSpPr>
          <p:spPr bwMode="auto">
            <a:xfrm>
              <a:off x="6135688" y="5340350"/>
              <a:ext cx="1819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20</a:t>
              </a:r>
              <a:endParaRPr lang="en-US" sz="4000" i="0"/>
            </a:p>
          </p:txBody>
        </p:sp>
        <p:sp>
          <p:nvSpPr>
            <p:cNvPr id="202785" name="Rectangle 85"/>
            <p:cNvSpPr>
              <a:spLocks noChangeArrowheads="1"/>
            </p:cNvSpPr>
            <p:nvPr/>
          </p:nvSpPr>
          <p:spPr bwMode="auto">
            <a:xfrm>
              <a:off x="6599238" y="5340350"/>
              <a:ext cx="1819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30</a:t>
              </a:r>
              <a:endParaRPr lang="en-US" sz="4000" i="0"/>
            </a:p>
          </p:txBody>
        </p:sp>
        <p:sp>
          <p:nvSpPr>
            <p:cNvPr id="202786" name="Rectangle 86"/>
            <p:cNvSpPr>
              <a:spLocks noChangeArrowheads="1"/>
            </p:cNvSpPr>
            <p:nvPr/>
          </p:nvSpPr>
          <p:spPr bwMode="auto">
            <a:xfrm>
              <a:off x="7061200" y="5340350"/>
              <a:ext cx="1819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40</a:t>
              </a:r>
              <a:endParaRPr lang="en-US" sz="4000" i="0"/>
            </a:p>
          </p:txBody>
        </p:sp>
        <p:sp>
          <p:nvSpPr>
            <p:cNvPr id="202787" name="Rectangle 87"/>
            <p:cNvSpPr>
              <a:spLocks noChangeArrowheads="1"/>
            </p:cNvSpPr>
            <p:nvPr/>
          </p:nvSpPr>
          <p:spPr bwMode="auto">
            <a:xfrm>
              <a:off x="7524750" y="5340350"/>
              <a:ext cx="1819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50</a:t>
              </a:r>
              <a:endParaRPr lang="en-US" sz="4000" i="0"/>
            </a:p>
          </p:txBody>
        </p:sp>
        <p:sp>
          <p:nvSpPr>
            <p:cNvPr id="202788" name="Rectangle 88"/>
            <p:cNvSpPr>
              <a:spLocks noChangeArrowheads="1"/>
            </p:cNvSpPr>
            <p:nvPr/>
          </p:nvSpPr>
          <p:spPr bwMode="auto">
            <a:xfrm>
              <a:off x="7986713" y="5340350"/>
              <a:ext cx="1819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60</a:t>
              </a:r>
              <a:endParaRPr lang="en-US" sz="4000" i="0"/>
            </a:p>
          </p:txBody>
        </p:sp>
        <p:sp>
          <p:nvSpPr>
            <p:cNvPr id="202789" name="Rectangle 89"/>
            <p:cNvSpPr>
              <a:spLocks noChangeArrowheads="1"/>
            </p:cNvSpPr>
            <p:nvPr/>
          </p:nvSpPr>
          <p:spPr bwMode="auto">
            <a:xfrm>
              <a:off x="8450263" y="5340350"/>
              <a:ext cx="1819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70</a:t>
              </a:r>
              <a:endParaRPr lang="en-US" sz="4000" i="0"/>
            </a:p>
          </p:txBody>
        </p:sp>
        <p:sp>
          <p:nvSpPr>
            <p:cNvPr id="202790" name="Rectangle 92"/>
            <p:cNvSpPr>
              <a:spLocks noChangeArrowheads="1"/>
            </p:cNvSpPr>
            <p:nvPr/>
          </p:nvSpPr>
          <p:spPr bwMode="auto">
            <a:xfrm>
              <a:off x="7661275" y="3127375"/>
              <a:ext cx="4252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Outer</a:t>
              </a:r>
              <a:endParaRPr lang="en-US" sz="4000" i="0"/>
            </a:p>
          </p:txBody>
        </p:sp>
        <p:sp>
          <p:nvSpPr>
            <p:cNvPr id="202791" name="Rectangle 93"/>
            <p:cNvSpPr>
              <a:spLocks noChangeArrowheads="1"/>
            </p:cNvSpPr>
            <p:nvPr/>
          </p:nvSpPr>
          <p:spPr bwMode="auto">
            <a:xfrm>
              <a:off x="7485063" y="3403600"/>
              <a:ext cx="77787" cy="6985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en-US" sz="4000" i="0"/>
            </a:p>
          </p:txBody>
        </p:sp>
        <p:sp>
          <p:nvSpPr>
            <p:cNvPr id="202792" name="Freeform 94"/>
            <p:cNvSpPr>
              <a:spLocks noEditPoints="1"/>
            </p:cNvSpPr>
            <p:nvPr/>
          </p:nvSpPr>
          <p:spPr bwMode="auto">
            <a:xfrm>
              <a:off x="7481888" y="3395663"/>
              <a:ext cx="87312" cy="76200"/>
            </a:xfrm>
            <a:custGeom>
              <a:avLst/>
              <a:gdLst>
                <a:gd name="T0" fmla="*/ 0 w 111"/>
                <a:gd name="T1" fmla="*/ 2147483647 h 98"/>
                <a:gd name="T2" fmla="*/ 0 w 111"/>
                <a:gd name="T3" fmla="*/ 0 h 98"/>
                <a:gd name="T4" fmla="*/ 2147483647 w 111"/>
                <a:gd name="T5" fmla="*/ 0 h 98"/>
                <a:gd name="T6" fmla="*/ 2147483647 w 111"/>
                <a:gd name="T7" fmla="*/ 0 h 98"/>
                <a:gd name="T8" fmla="*/ 2147483647 w 111"/>
                <a:gd name="T9" fmla="*/ 0 h 98"/>
                <a:gd name="T10" fmla="*/ 2147483647 w 111"/>
                <a:gd name="T11" fmla="*/ 2147483647 h 98"/>
                <a:gd name="T12" fmla="*/ 2147483647 w 111"/>
                <a:gd name="T13" fmla="*/ 2147483647 h 98"/>
                <a:gd name="T14" fmla="*/ 2147483647 w 111"/>
                <a:gd name="T15" fmla="*/ 2147483647 h 98"/>
                <a:gd name="T16" fmla="*/ 2147483647 w 111"/>
                <a:gd name="T17" fmla="*/ 2147483647 h 98"/>
                <a:gd name="T18" fmla="*/ 2147483647 w 111"/>
                <a:gd name="T19" fmla="*/ 2147483647 h 98"/>
                <a:gd name="T20" fmla="*/ 0 w 111"/>
                <a:gd name="T21" fmla="*/ 2147483647 h 98"/>
                <a:gd name="T22" fmla="*/ 0 w 111"/>
                <a:gd name="T23" fmla="*/ 2147483647 h 98"/>
                <a:gd name="T24" fmla="*/ 0 w 111"/>
                <a:gd name="T25" fmla="*/ 2147483647 h 98"/>
                <a:gd name="T26" fmla="*/ 2147483647 w 111"/>
                <a:gd name="T27" fmla="*/ 2147483647 h 98"/>
                <a:gd name="T28" fmla="*/ 2147483647 w 111"/>
                <a:gd name="T29" fmla="*/ 2147483647 h 98"/>
                <a:gd name="T30" fmla="*/ 2147483647 w 111"/>
                <a:gd name="T31" fmla="*/ 2147483647 h 98"/>
                <a:gd name="T32" fmla="*/ 2147483647 w 111"/>
                <a:gd name="T33" fmla="*/ 2147483647 h 98"/>
                <a:gd name="T34" fmla="*/ 2147483647 w 111"/>
                <a:gd name="T35" fmla="*/ 2147483647 h 98"/>
                <a:gd name="T36" fmla="*/ 2147483647 w 111"/>
                <a:gd name="T37" fmla="*/ 2147483647 h 98"/>
                <a:gd name="T38" fmla="*/ 2147483647 w 111"/>
                <a:gd name="T39" fmla="*/ 2147483647 h 98"/>
                <a:gd name="T40" fmla="*/ 2147483647 w 111"/>
                <a:gd name="T41" fmla="*/ 2147483647 h 98"/>
                <a:gd name="T42" fmla="*/ 2147483647 w 111"/>
                <a:gd name="T43" fmla="*/ 2147483647 h 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1" h="98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1" y="5"/>
                  </a:lnTo>
                  <a:lnTo>
                    <a:pt x="111" y="92"/>
                  </a:lnTo>
                  <a:lnTo>
                    <a:pt x="109" y="96"/>
                  </a:lnTo>
                  <a:lnTo>
                    <a:pt x="105" y="98"/>
                  </a:lnTo>
                  <a:lnTo>
                    <a:pt x="6" y="98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5"/>
                  </a:lnTo>
                  <a:close/>
                  <a:moveTo>
                    <a:pt x="12" y="92"/>
                  </a:moveTo>
                  <a:lnTo>
                    <a:pt x="6" y="87"/>
                  </a:lnTo>
                  <a:lnTo>
                    <a:pt x="105" y="87"/>
                  </a:lnTo>
                  <a:lnTo>
                    <a:pt x="100" y="92"/>
                  </a:lnTo>
                  <a:lnTo>
                    <a:pt x="100" y="5"/>
                  </a:lnTo>
                  <a:lnTo>
                    <a:pt x="105" y="11"/>
                  </a:lnTo>
                  <a:lnTo>
                    <a:pt x="6" y="11"/>
                  </a:lnTo>
                  <a:lnTo>
                    <a:pt x="12" y="5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003399"/>
            </a:solidFill>
            <a:ln w="3175">
              <a:solidFill>
                <a:srgbClr val="0033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793" name="Rectangle 95"/>
            <p:cNvSpPr>
              <a:spLocks noChangeArrowheads="1"/>
            </p:cNvSpPr>
            <p:nvPr/>
          </p:nvSpPr>
          <p:spPr bwMode="auto">
            <a:xfrm>
              <a:off x="7661275" y="3335338"/>
              <a:ext cx="38581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 i="0">
                  <a:solidFill>
                    <a:srgbClr val="000000"/>
                  </a:solidFill>
                  <a:latin typeface="Calibri" charset="0"/>
                </a:rPr>
                <a:t>Inner</a:t>
              </a:r>
              <a:endParaRPr lang="en-US" sz="4000" i="0"/>
            </a:p>
          </p:txBody>
        </p:sp>
        <p:sp>
          <p:nvSpPr>
            <p:cNvPr id="202794" name="TextBox 6"/>
            <p:cNvSpPr txBox="1">
              <a:spLocks noChangeArrowheads="1"/>
            </p:cNvSpPr>
            <p:nvPr/>
          </p:nvSpPr>
          <p:spPr bwMode="auto">
            <a:xfrm rot="-5400000">
              <a:off x="3494285" y="3571052"/>
              <a:ext cx="22665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US" sz="2000" b="1" i="0">
                  <a:solidFill>
                    <a:schemeClr val="tx1"/>
                  </a:solidFill>
                  <a:latin typeface="Arial" charset="0"/>
                  <a:cs typeface="Arial" charset="0"/>
                </a:rPr>
                <a:t>Peak_IR (W/cm</a:t>
              </a:r>
              <a:r>
                <a:rPr lang="en-US" sz="2000" b="1" i="0" baseline="30000">
                  <a:solidFill>
                    <a:schemeClr val="tx1"/>
                  </a:solidFill>
                  <a:latin typeface="Arial" charset="0"/>
                  <a:cs typeface="Arial" charset="0"/>
                </a:rPr>
                <a:t>2</a:t>
              </a:r>
              <a:r>
                <a:rPr lang="en-US" sz="2000" b="1" i="0">
                  <a:solidFill>
                    <a:schemeClr val="tx1"/>
                  </a:solidFill>
                  <a:latin typeface="Arial" charset="0"/>
                  <a:cs typeface="Arial" charset="0"/>
                </a:rPr>
                <a:t>)</a:t>
              </a:r>
            </a:p>
          </p:txBody>
        </p:sp>
        <p:sp>
          <p:nvSpPr>
            <p:cNvPr id="202795" name="TextBox 17423"/>
            <p:cNvSpPr txBox="1">
              <a:spLocks noChangeArrowheads="1"/>
            </p:cNvSpPr>
            <p:nvPr/>
          </p:nvSpPr>
          <p:spPr bwMode="auto">
            <a:xfrm>
              <a:off x="6860255" y="4491038"/>
              <a:ext cx="7320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US" sz="1600" b="1" i="0">
                  <a:solidFill>
                    <a:srgbClr val="003399"/>
                  </a:solidFill>
                  <a:latin typeface="Arial" charset="0"/>
                  <a:cs typeface="Arial" charset="0"/>
                </a:rPr>
                <a:t>Pellet</a:t>
              </a:r>
            </a:p>
          </p:txBody>
        </p:sp>
        <p:sp>
          <p:nvSpPr>
            <p:cNvPr id="202796" name="TextBox 17422"/>
            <p:cNvSpPr txBox="1">
              <a:spLocks noChangeArrowheads="1"/>
            </p:cNvSpPr>
            <p:nvPr/>
          </p:nvSpPr>
          <p:spPr bwMode="auto">
            <a:xfrm>
              <a:off x="5690419" y="2770188"/>
              <a:ext cx="8032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US" sz="1400" b="1" i="0">
                  <a:solidFill>
                    <a:srgbClr val="C00000"/>
                  </a:solidFill>
                  <a:latin typeface="Arial" charset="0"/>
                  <a:cs typeface="Arial" charset="0"/>
                </a:rPr>
                <a:t>Natural</a:t>
              </a:r>
            </a:p>
          </p:txBody>
        </p:sp>
        <p:sp>
          <p:nvSpPr>
            <p:cNvPr id="202797" name="TextBox 199"/>
            <p:cNvSpPr txBox="1">
              <a:spLocks noChangeArrowheads="1"/>
            </p:cNvSpPr>
            <p:nvPr/>
          </p:nvSpPr>
          <p:spPr bwMode="auto">
            <a:xfrm>
              <a:off x="5520804" y="5613400"/>
              <a:ext cx="28553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US" sz="2000" b="1" i="0">
                  <a:solidFill>
                    <a:schemeClr val="tx1"/>
                  </a:solidFill>
                  <a:latin typeface="Arial" charset="0"/>
                  <a:cs typeface="Arial" charset="0"/>
                </a:rPr>
                <a:t>Pellet Frequency (Hz)</a:t>
              </a: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5502107" y="2922594"/>
              <a:ext cx="2582529" cy="2182850"/>
            </a:xfrm>
            <a:custGeom>
              <a:avLst/>
              <a:gdLst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163773 w 2524836"/>
                <a:gd name="connsiteY7" fmla="*/ 723332 h 2142699"/>
                <a:gd name="connsiteX8" fmla="*/ 191069 w 2524836"/>
                <a:gd name="connsiteY8" fmla="*/ 832514 h 2142699"/>
                <a:gd name="connsiteX9" fmla="*/ 218364 w 2524836"/>
                <a:gd name="connsiteY9" fmla="*/ 1078174 h 2142699"/>
                <a:gd name="connsiteX10" fmla="*/ 232012 w 2524836"/>
                <a:gd name="connsiteY10" fmla="*/ 1119117 h 2142699"/>
                <a:gd name="connsiteX11" fmla="*/ 286603 w 2524836"/>
                <a:gd name="connsiteY11" fmla="*/ 1201003 h 2142699"/>
                <a:gd name="connsiteX12" fmla="*/ 313898 w 2524836"/>
                <a:gd name="connsiteY12" fmla="*/ 1241947 h 2142699"/>
                <a:gd name="connsiteX13" fmla="*/ 395785 w 2524836"/>
                <a:gd name="connsiteY13" fmla="*/ 1323833 h 2142699"/>
                <a:gd name="connsiteX14" fmla="*/ 436728 w 2524836"/>
                <a:gd name="connsiteY14" fmla="*/ 1351129 h 2142699"/>
                <a:gd name="connsiteX15" fmla="*/ 504967 w 2524836"/>
                <a:gd name="connsiteY15" fmla="*/ 1433015 h 2142699"/>
                <a:gd name="connsiteX16" fmla="*/ 545910 w 2524836"/>
                <a:gd name="connsiteY16" fmla="*/ 1460311 h 2142699"/>
                <a:gd name="connsiteX17" fmla="*/ 600501 w 2524836"/>
                <a:gd name="connsiteY17" fmla="*/ 1542198 h 2142699"/>
                <a:gd name="connsiteX18" fmla="*/ 627797 w 2524836"/>
                <a:gd name="connsiteY18" fmla="*/ 1583141 h 2142699"/>
                <a:gd name="connsiteX19" fmla="*/ 668740 w 2524836"/>
                <a:gd name="connsiteY19" fmla="*/ 1596789 h 2142699"/>
                <a:gd name="connsiteX20" fmla="*/ 723331 w 2524836"/>
                <a:gd name="connsiteY20" fmla="*/ 1678675 h 2142699"/>
                <a:gd name="connsiteX21" fmla="*/ 805218 w 2524836"/>
                <a:gd name="connsiteY21" fmla="*/ 1705971 h 2142699"/>
                <a:gd name="connsiteX22" fmla="*/ 887104 w 2524836"/>
                <a:gd name="connsiteY22" fmla="*/ 1746914 h 2142699"/>
                <a:gd name="connsiteX23" fmla="*/ 928048 w 2524836"/>
                <a:gd name="connsiteY23" fmla="*/ 1774209 h 2142699"/>
                <a:gd name="connsiteX24" fmla="*/ 968991 w 2524836"/>
                <a:gd name="connsiteY24" fmla="*/ 1787857 h 2142699"/>
                <a:gd name="connsiteX25" fmla="*/ 1050878 w 2524836"/>
                <a:gd name="connsiteY25" fmla="*/ 1828800 h 2142699"/>
                <a:gd name="connsiteX26" fmla="*/ 1187355 w 2524836"/>
                <a:gd name="connsiteY26" fmla="*/ 1883392 h 2142699"/>
                <a:gd name="connsiteX27" fmla="*/ 1269242 w 2524836"/>
                <a:gd name="connsiteY27" fmla="*/ 1910687 h 2142699"/>
                <a:gd name="connsiteX28" fmla="*/ 1310185 w 2524836"/>
                <a:gd name="connsiteY28" fmla="*/ 1924335 h 2142699"/>
                <a:gd name="connsiteX29" fmla="*/ 1392072 w 2524836"/>
                <a:gd name="connsiteY29" fmla="*/ 1965278 h 2142699"/>
                <a:gd name="connsiteX30" fmla="*/ 1433015 w 2524836"/>
                <a:gd name="connsiteY30" fmla="*/ 1992574 h 2142699"/>
                <a:gd name="connsiteX31" fmla="*/ 1501254 w 2524836"/>
                <a:gd name="connsiteY31" fmla="*/ 2006221 h 2142699"/>
                <a:gd name="connsiteX32" fmla="*/ 1555845 w 2524836"/>
                <a:gd name="connsiteY32" fmla="*/ 2019869 h 2142699"/>
                <a:gd name="connsiteX33" fmla="*/ 1624084 w 2524836"/>
                <a:gd name="connsiteY33" fmla="*/ 2033517 h 2142699"/>
                <a:gd name="connsiteX34" fmla="*/ 1910687 w 2524836"/>
                <a:gd name="connsiteY34" fmla="*/ 2060812 h 2142699"/>
                <a:gd name="connsiteX35" fmla="*/ 2115403 w 2524836"/>
                <a:gd name="connsiteY35" fmla="*/ 2088108 h 2142699"/>
                <a:gd name="connsiteX36" fmla="*/ 2169994 w 2524836"/>
                <a:gd name="connsiteY36" fmla="*/ 2101756 h 2142699"/>
                <a:gd name="connsiteX37" fmla="*/ 2210937 w 2524836"/>
                <a:gd name="connsiteY37" fmla="*/ 2115403 h 2142699"/>
                <a:gd name="connsiteX38" fmla="*/ 2483892 w 2524836"/>
                <a:gd name="connsiteY38" fmla="*/ 2129051 h 2142699"/>
                <a:gd name="connsiteX39" fmla="*/ 2524836 w 2524836"/>
                <a:gd name="connsiteY39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163773 w 2524836"/>
                <a:gd name="connsiteY7" fmla="*/ 723332 h 2142699"/>
                <a:gd name="connsiteX8" fmla="*/ 218364 w 2524836"/>
                <a:gd name="connsiteY8" fmla="*/ 1078174 h 2142699"/>
                <a:gd name="connsiteX9" fmla="*/ 232012 w 2524836"/>
                <a:gd name="connsiteY9" fmla="*/ 1119117 h 2142699"/>
                <a:gd name="connsiteX10" fmla="*/ 286603 w 2524836"/>
                <a:gd name="connsiteY10" fmla="*/ 1201003 h 2142699"/>
                <a:gd name="connsiteX11" fmla="*/ 313898 w 2524836"/>
                <a:gd name="connsiteY11" fmla="*/ 1241947 h 2142699"/>
                <a:gd name="connsiteX12" fmla="*/ 395785 w 2524836"/>
                <a:gd name="connsiteY12" fmla="*/ 1323833 h 2142699"/>
                <a:gd name="connsiteX13" fmla="*/ 436728 w 2524836"/>
                <a:gd name="connsiteY13" fmla="*/ 1351129 h 2142699"/>
                <a:gd name="connsiteX14" fmla="*/ 504967 w 2524836"/>
                <a:gd name="connsiteY14" fmla="*/ 1433015 h 2142699"/>
                <a:gd name="connsiteX15" fmla="*/ 545910 w 2524836"/>
                <a:gd name="connsiteY15" fmla="*/ 1460311 h 2142699"/>
                <a:gd name="connsiteX16" fmla="*/ 600501 w 2524836"/>
                <a:gd name="connsiteY16" fmla="*/ 1542198 h 2142699"/>
                <a:gd name="connsiteX17" fmla="*/ 627797 w 2524836"/>
                <a:gd name="connsiteY17" fmla="*/ 1583141 h 2142699"/>
                <a:gd name="connsiteX18" fmla="*/ 668740 w 2524836"/>
                <a:gd name="connsiteY18" fmla="*/ 1596789 h 2142699"/>
                <a:gd name="connsiteX19" fmla="*/ 723331 w 2524836"/>
                <a:gd name="connsiteY19" fmla="*/ 1678675 h 2142699"/>
                <a:gd name="connsiteX20" fmla="*/ 805218 w 2524836"/>
                <a:gd name="connsiteY20" fmla="*/ 1705971 h 2142699"/>
                <a:gd name="connsiteX21" fmla="*/ 887104 w 2524836"/>
                <a:gd name="connsiteY21" fmla="*/ 1746914 h 2142699"/>
                <a:gd name="connsiteX22" fmla="*/ 928048 w 2524836"/>
                <a:gd name="connsiteY22" fmla="*/ 1774209 h 2142699"/>
                <a:gd name="connsiteX23" fmla="*/ 968991 w 2524836"/>
                <a:gd name="connsiteY23" fmla="*/ 1787857 h 2142699"/>
                <a:gd name="connsiteX24" fmla="*/ 1050878 w 2524836"/>
                <a:gd name="connsiteY24" fmla="*/ 1828800 h 2142699"/>
                <a:gd name="connsiteX25" fmla="*/ 1187355 w 2524836"/>
                <a:gd name="connsiteY25" fmla="*/ 1883392 h 2142699"/>
                <a:gd name="connsiteX26" fmla="*/ 1269242 w 2524836"/>
                <a:gd name="connsiteY26" fmla="*/ 1910687 h 2142699"/>
                <a:gd name="connsiteX27" fmla="*/ 1310185 w 2524836"/>
                <a:gd name="connsiteY27" fmla="*/ 1924335 h 2142699"/>
                <a:gd name="connsiteX28" fmla="*/ 1392072 w 2524836"/>
                <a:gd name="connsiteY28" fmla="*/ 1965278 h 2142699"/>
                <a:gd name="connsiteX29" fmla="*/ 1433015 w 2524836"/>
                <a:gd name="connsiteY29" fmla="*/ 1992574 h 2142699"/>
                <a:gd name="connsiteX30" fmla="*/ 1501254 w 2524836"/>
                <a:gd name="connsiteY30" fmla="*/ 2006221 h 2142699"/>
                <a:gd name="connsiteX31" fmla="*/ 1555845 w 2524836"/>
                <a:gd name="connsiteY31" fmla="*/ 2019869 h 2142699"/>
                <a:gd name="connsiteX32" fmla="*/ 1624084 w 2524836"/>
                <a:gd name="connsiteY32" fmla="*/ 2033517 h 2142699"/>
                <a:gd name="connsiteX33" fmla="*/ 1910687 w 2524836"/>
                <a:gd name="connsiteY33" fmla="*/ 2060812 h 2142699"/>
                <a:gd name="connsiteX34" fmla="*/ 2115403 w 2524836"/>
                <a:gd name="connsiteY34" fmla="*/ 2088108 h 2142699"/>
                <a:gd name="connsiteX35" fmla="*/ 2169994 w 2524836"/>
                <a:gd name="connsiteY35" fmla="*/ 2101756 h 2142699"/>
                <a:gd name="connsiteX36" fmla="*/ 2210937 w 2524836"/>
                <a:gd name="connsiteY36" fmla="*/ 2115403 h 2142699"/>
                <a:gd name="connsiteX37" fmla="*/ 2483892 w 2524836"/>
                <a:gd name="connsiteY37" fmla="*/ 2129051 h 2142699"/>
                <a:gd name="connsiteX38" fmla="*/ 2524836 w 2524836"/>
                <a:gd name="connsiteY38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04967 w 2524836"/>
                <a:gd name="connsiteY13" fmla="*/ 1433015 h 2142699"/>
                <a:gd name="connsiteX14" fmla="*/ 545910 w 2524836"/>
                <a:gd name="connsiteY14" fmla="*/ 1460311 h 2142699"/>
                <a:gd name="connsiteX15" fmla="*/ 600501 w 2524836"/>
                <a:gd name="connsiteY15" fmla="*/ 1542198 h 2142699"/>
                <a:gd name="connsiteX16" fmla="*/ 627797 w 2524836"/>
                <a:gd name="connsiteY16" fmla="*/ 1583141 h 2142699"/>
                <a:gd name="connsiteX17" fmla="*/ 668740 w 2524836"/>
                <a:gd name="connsiteY17" fmla="*/ 1596789 h 2142699"/>
                <a:gd name="connsiteX18" fmla="*/ 723331 w 2524836"/>
                <a:gd name="connsiteY18" fmla="*/ 1678675 h 2142699"/>
                <a:gd name="connsiteX19" fmla="*/ 805218 w 2524836"/>
                <a:gd name="connsiteY19" fmla="*/ 1705971 h 2142699"/>
                <a:gd name="connsiteX20" fmla="*/ 887104 w 2524836"/>
                <a:gd name="connsiteY20" fmla="*/ 1746914 h 2142699"/>
                <a:gd name="connsiteX21" fmla="*/ 928048 w 2524836"/>
                <a:gd name="connsiteY21" fmla="*/ 1774209 h 2142699"/>
                <a:gd name="connsiteX22" fmla="*/ 968991 w 2524836"/>
                <a:gd name="connsiteY22" fmla="*/ 1787857 h 2142699"/>
                <a:gd name="connsiteX23" fmla="*/ 1050878 w 2524836"/>
                <a:gd name="connsiteY23" fmla="*/ 1828800 h 2142699"/>
                <a:gd name="connsiteX24" fmla="*/ 1187355 w 2524836"/>
                <a:gd name="connsiteY24" fmla="*/ 1883392 h 2142699"/>
                <a:gd name="connsiteX25" fmla="*/ 1269242 w 2524836"/>
                <a:gd name="connsiteY25" fmla="*/ 1910687 h 2142699"/>
                <a:gd name="connsiteX26" fmla="*/ 1310185 w 2524836"/>
                <a:gd name="connsiteY26" fmla="*/ 1924335 h 2142699"/>
                <a:gd name="connsiteX27" fmla="*/ 1392072 w 2524836"/>
                <a:gd name="connsiteY27" fmla="*/ 1965278 h 2142699"/>
                <a:gd name="connsiteX28" fmla="*/ 1433015 w 2524836"/>
                <a:gd name="connsiteY28" fmla="*/ 1992574 h 2142699"/>
                <a:gd name="connsiteX29" fmla="*/ 1501254 w 2524836"/>
                <a:gd name="connsiteY29" fmla="*/ 2006221 h 2142699"/>
                <a:gd name="connsiteX30" fmla="*/ 1555845 w 2524836"/>
                <a:gd name="connsiteY30" fmla="*/ 2019869 h 2142699"/>
                <a:gd name="connsiteX31" fmla="*/ 1624084 w 2524836"/>
                <a:gd name="connsiteY31" fmla="*/ 2033517 h 2142699"/>
                <a:gd name="connsiteX32" fmla="*/ 1910687 w 2524836"/>
                <a:gd name="connsiteY32" fmla="*/ 2060812 h 2142699"/>
                <a:gd name="connsiteX33" fmla="*/ 2115403 w 2524836"/>
                <a:gd name="connsiteY33" fmla="*/ 2088108 h 2142699"/>
                <a:gd name="connsiteX34" fmla="*/ 2169994 w 2524836"/>
                <a:gd name="connsiteY34" fmla="*/ 2101756 h 2142699"/>
                <a:gd name="connsiteX35" fmla="*/ 2210937 w 2524836"/>
                <a:gd name="connsiteY35" fmla="*/ 2115403 h 2142699"/>
                <a:gd name="connsiteX36" fmla="*/ 2483892 w 2524836"/>
                <a:gd name="connsiteY36" fmla="*/ 2129051 h 2142699"/>
                <a:gd name="connsiteX37" fmla="*/ 2524836 w 2524836"/>
                <a:gd name="connsiteY37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04967 w 2524836"/>
                <a:gd name="connsiteY13" fmla="*/ 1433015 h 2142699"/>
                <a:gd name="connsiteX14" fmla="*/ 545910 w 2524836"/>
                <a:gd name="connsiteY14" fmla="*/ 1460311 h 2142699"/>
                <a:gd name="connsiteX15" fmla="*/ 600501 w 2524836"/>
                <a:gd name="connsiteY15" fmla="*/ 1542198 h 2142699"/>
                <a:gd name="connsiteX16" fmla="*/ 627797 w 2524836"/>
                <a:gd name="connsiteY16" fmla="*/ 1583141 h 2142699"/>
                <a:gd name="connsiteX17" fmla="*/ 668740 w 2524836"/>
                <a:gd name="connsiteY17" fmla="*/ 1596789 h 2142699"/>
                <a:gd name="connsiteX18" fmla="*/ 723331 w 2524836"/>
                <a:gd name="connsiteY18" fmla="*/ 1678675 h 2142699"/>
                <a:gd name="connsiteX19" fmla="*/ 805218 w 2524836"/>
                <a:gd name="connsiteY19" fmla="*/ 1705971 h 2142699"/>
                <a:gd name="connsiteX20" fmla="*/ 887104 w 2524836"/>
                <a:gd name="connsiteY20" fmla="*/ 1746914 h 2142699"/>
                <a:gd name="connsiteX21" fmla="*/ 928048 w 2524836"/>
                <a:gd name="connsiteY21" fmla="*/ 1774209 h 2142699"/>
                <a:gd name="connsiteX22" fmla="*/ 968991 w 2524836"/>
                <a:gd name="connsiteY22" fmla="*/ 1787857 h 2142699"/>
                <a:gd name="connsiteX23" fmla="*/ 1050878 w 2524836"/>
                <a:gd name="connsiteY23" fmla="*/ 1828800 h 2142699"/>
                <a:gd name="connsiteX24" fmla="*/ 1187355 w 2524836"/>
                <a:gd name="connsiteY24" fmla="*/ 1883392 h 2142699"/>
                <a:gd name="connsiteX25" fmla="*/ 1269242 w 2524836"/>
                <a:gd name="connsiteY25" fmla="*/ 1910687 h 2142699"/>
                <a:gd name="connsiteX26" fmla="*/ 1310185 w 2524836"/>
                <a:gd name="connsiteY26" fmla="*/ 1924335 h 2142699"/>
                <a:gd name="connsiteX27" fmla="*/ 1392072 w 2524836"/>
                <a:gd name="connsiteY27" fmla="*/ 1965278 h 2142699"/>
                <a:gd name="connsiteX28" fmla="*/ 1433015 w 2524836"/>
                <a:gd name="connsiteY28" fmla="*/ 1992574 h 2142699"/>
                <a:gd name="connsiteX29" fmla="*/ 1501254 w 2524836"/>
                <a:gd name="connsiteY29" fmla="*/ 2006221 h 2142699"/>
                <a:gd name="connsiteX30" fmla="*/ 1555845 w 2524836"/>
                <a:gd name="connsiteY30" fmla="*/ 2019869 h 2142699"/>
                <a:gd name="connsiteX31" fmla="*/ 1624084 w 2524836"/>
                <a:gd name="connsiteY31" fmla="*/ 2033517 h 2142699"/>
                <a:gd name="connsiteX32" fmla="*/ 2115403 w 2524836"/>
                <a:gd name="connsiteY32" fmla="*/ 2088108 h 2142699"/>
                <a:gd name="connsiteX33" fmla="*/ 2169994 w 2524836"/>
                <a:gd name="connsiteY33" fmla="*/ 2101756 h 2142699"/>
                <a:gd name="connsiteX34" fmla="*/ 2210937 w 2524836"/>
                <a:gd name="connsiteY34" fmla="*/ 2115403 h 2142699"/>
                <a:gd name="connsiteX35" fmla="*/ 2483892 w 2524836"/>
                <a:gd name="connsiteY35" fmla="*/ 2129051 h 2142699"/>
                <a:gd name="connsiteX36" fmla="*/ 2524836 w 2524836"/>
                <a:gd name="connsiteY36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04967 w 2524836"/>
                <a:gd name="connsiteY13" fmla="*/ 1433015 h 2142699"/>
                <a:gd name="connsiteX14" fmla="*/ 545910 w 2524836"/>
                <a:gd name="connsiteY14" fmla="*/ 1460311 h 2142699"/>
                <a:gd name="connsiteX15" fmla="*/ 600501 w 2524836"/>
                <a:gd name="connsiteY15" fmla="*/ 1542198 h 2142699"/>
                <a:gd name="connsiteX16" fmla="*/ 627797 w 2524836"/>
                <a:gd name="connsiteY16" fmla="*/ 1583141 h 2142699"/>
                <a:gd name="connsiteX17" fmla="*/ 668740 w 2524836"/>
                <a:gd name="connsiteY17" fmla="*/ 1596789 h 2142699"/>
                <a:gd name="connsiteX18" fmla="*/ 723331 w 2524836"/>
                <a:gd name="connsiteY18" fmla="*/ 1678675 h 2142699"/>
                <a:gd name="connsiteX19" fmla="*/ 805218 w 2524836"/>
                <a:gd name="connsiteY19" fmla="*/ 1705971 h 2142699"/>
                <a:gd name="connsiteX20" fmla="*/ 887104 w 2524836"/>
                <a:gd name="connsiteY20" fmla="*/ 1746914 h 2142699"/>
                <a:gd name="connsiteX21" fmla="*/ 928048 w 2524836"/>
                <a:gd name="connsiteY21" fmla="*/ 1774209 h 2142699"/>
                <a:gd name="connsiteX22" fmla="*/ 968991 w 2524836"/>
                <a:gd name="connsiteY22" fmla="*/ 1787857 h 2142699"/>
                <a:gd name="connsiteX23" fmla="*/ 1050878 w 2524836"/>
                <a:gd name="connsiteY23" fmla="*/ 1828800 h 2142699"/>
                <a:gd name="connsiteX24" fmla="*/ 1187355 w 2524836"/>
                <a:gd name="connsiteY24" fmla="*/ 1883392 h 2142699"/>
                <a:gd name="connsiteX25" fmla="*/ 1269242 w 2524836"/>
                <a:gd name="connsiteY25" fmla="*/ 1910687 h 2142699"/>
                <a:gd name="connsiteX26" fmla="*/ 1310185 w 2524836"/>
                <a:gd name="connsiteY26" fmla="*/ 1924335 h 2142699"/>
                <a:gd name="connsiteX27" fmla="*/ 1392072 w 2524836"/>
                <a:gd name="connsiteY27" fmla="*/ 1965278 h 2142699"/>
                <a:gd name="connsiteX28" fmla="*/ 1433015 w 2524836"/>
                <a:gd name="connsiteY28" fmla="*/ 1992574 h 2142699"/>
                <a:gd name="connsiteX29" fmla="*/ 1501254 w 2524836"/>
                <a:gd name="connsiteY29" fmla="*/ 2006221 h 2142699"/>
                <a:gd name="connsiteX30" fmla="*/ 1555845 w 2524836"/>
                <a:gd name="connsiteY30" fmla="*/ 2019869 h 2142699"/>
                <a:gd name="connsiteX31" fmla="*/ 1624084 w 2524836"/>
                <a:gd name="connsiteY31" fmla="*/ 2033517 h 2142699"/>
                <a:gd name="connsiteX32" fmla="*/ 2169994 w 2524836"/>
                <a:gd name="connsiteY32" fmla="*/ 2101756 h 2142699"/>
                <a:gd name="connsiteX33" fmla="*/ 2210937 w 2524836"/>
                <a:gd name="connsiteY33" fmla="*/ 2115403 h 2142699"/>
                <a:gd name="connsiteX34" fmla="*/ 2483892 w 2524836"/>
                <a:gd name="connsiteY34" fmla="*/ 2129051 h 2142699"/>
                <a:gd name="connsiteX35" fmla="*/ 2524836 w 2524836"/>
                <a:gd name="connsiteY35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04967 w 2524836"/>
                <a:gd name="connsiteY13" fmla="*/ 1433015 h 2142699"/>
                <a:gd name="connsiteX14" fmla="*/ 545910 w 2524836"/>
                <a:gd name="connsiteY14" fmla="*/ 1460311 h 2142699"/>
                <a:gd name="connsiteX15" fmla="*/ 600501 w 2524836"/>
                <a:gd name="connsiteY15" fmla="*/ 1542198 h 2142699"/>
                <a:gd name="connsiteX16" fmla="*/ 627797 w 2524836"/>
                <a:gd name="connsiteY16" fmla="*/ 1583141 h 2142699"/>
                <a:gd name="connsiteX17" fmla="*/ 668740 w 2524836"/>
                <a:gd name="connsiteY17" fmla="*/ 1596789 h 2142699"/>
                <a:gd name="connsiteX18" fmla="*/ 723331 w 2524836"/>
                <a:gd name="connsiteY18" fmla="*/ 1678675 h 2142699"/>
                <a:gd name="connsiteX19" fmla="*/ 805218 w 2524836"/>
                <a:gd name="connsiteY19" fmla="*/ 1705971 h 2142699"/>
                <a:gd name="connsiteX20" fmla="*/ 887104 w 2524836"/>
                <a:gd name="connsiteY20" fmla="*/ 1746914 h 2142699"/>
                <a:gd name="connsiteX21" fmla="*/ 928048 w 2524836"/>
                <a:gd name="connsiteY21" fmla="*/ 1774209 h 2142699"/>
                <a:gd name="connsiteX22" fmla="*/ 968991 w 2524836"/>
                <a:gd name="connsiteY22" fmla="*/ 1787857 h 2142699"/>
                <a:gd name="connsiteX23" fmla="*/ 1050878 w 2524836"/>
                <a:gd name="connsiteY23" fmla="*/ 1828800 h 2142699"/>
                <a:gd name="connsiteX24" fmla="*/ 1187355 w 2524836"/>
                <a:gd name="connsiteY24" fmla="*/ 1883392 h 2142699"/>
                <a:gd name="connsiteX25" fmla="*/ 1269242 w 2524836"/>
                <a:gd name="connsiteY25" fmla="*/ 1910687 h 2142699"/>
                <a:gd name="connsiteX26" fmla="*/ 1310185 w 2524836"/>
                <a:gd name="connsiteY26" fmla="*/ 1924335 h 2142699"/>
                <a:gd name="connsiteX27" fmla="*/ 1392072 w 2524836"/>
                <a:gd name="connsiteY27" fmla="*/ 1965278 h 2142699"/>
                <a:gd name="connsiteX28" fmla="*/ 1433015 w 2524836"/>
                <a:gd name="connsiteY28" fmla="*/ 1992574 h 2142699"/>
                <a:gd name="connsiteX29" fmla="*/ 1501254 w 2524836"/>
                <a:gd name="connsiteY29" fmla="*/ 2006221 h 2142699"/>
                <a:gd name="connsiteX30" fmla="*/ 1555845 w 2524836"/>
                <a:gd name="connsiteY30" fmla="*/ 2019869 h 2142699"/>
                <a:gd name="connsiteX31" fmla="*/ 1624084 w 2524836"/>
                <a:gd name="connsiteY31" fmla="*/ 2033517 h 2142699"/>
                <a:gd name="connsiteX32" fmla="*/ 2210937 w 2524836"/>
                <a:gd name="connsiteY32" fmla="*/ 2115403 h 2142699"/>
                <a:gd name="connsiteX33" fmla="*/ 2483892 w 2524836"/>
                <a:gd name="connsiteY33" fmla="*/ 2129051 h 2142699"/>
                <a:gd name="connsiteX34" fmla="*/ 2524836 w 2524836"/>
                <a:gd name="connsiteY34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04967 w 2524836"/>
                <a:gd name="connsiteY13" fmla="*/ 1433015 h 2142699"/>
                <a:gd name="connsiteX14" fmla="*/ 545910 w 2524836"/>
                <a:gd name="connsiteY14" fmla="*/ 1460311 h 2142699"/>
                <a:gd name="connsiteX15" fmla="*/ 600501 w 2524836"/>
                <a:gd name="connsiteY15" fmla="*/ 1542198 h 2142699"/>
                <a:gd name="connsiteX16" fmla="*/ 627797 w 2524836"/>
                <a:gd name="connsiteY16" fmla="*/ 1583141 h 2142699"/>
                <a:gd name="connsiteX17" fmla="*/ 723331 w 2524836"/>
                <a:gd name="connsiteY17" fmla="*/ 1678675 h 2142699"/>
                <a:gd name="connsiteX18" fmla="*/ 805218 w 2524836"/>
                <a:gd name="connsiteY18" fmla="*/ 1705971 h 2142699"/>
                <a:gd name="connsiteX19" fmla="*/ 887104 w 2524836"/>
                <a:gd name="connsiteY19" fmla="*/ 1746914 h 2142699"/>
                <a:gd name="connsiteX20" fmla="*/ 928048 w 2524836"/>
                <a:gd name="connsiteY20" fmla="*/ 1774209 h 2142699"/>
                <a:gd name="connsiteX21" fmla="*/ 968991 w 2524836"/>
                <a:gd name="connsiteY21" fmla="*/ 1787857 h 2142699"/>
                <a:gd name="connsiteX22" fmla="*/ 1050878 w 2524836"/>
                <a:gd name="connsiteY22" fmla="*/ 1828800 h 2142699"/>
                <a:gd name="connsiteX23" fmla="*/ 1187355 w 2524836"/>
                <a:gd name="connsiteY23" fmla="*/ 1883392 h 2142699"/>
                <a:gd name="connsiteX24" fmla="*/ 1269242 w 2524836"/>
                <a:gd name="connsiteY24" fmla="*/ 1910687 h 2142699"/>
                <a:gd name="connsiteX25" fmla="*/ 1310185 w 2524836"/>
                <a:gd name="connsiteY25" fmla="*/ 1924335 h 2142699"/>
                <a:gd name="connsiteX26" fmla="*/ 1392072 w 2524836"/>
                <a:gd name="connsiteY26" fmla="*/ 1965278 h 2142699"/>
                <a:gd name="connsiteX27" fmla="*/ 1433015 w 2524836"/>
                <a:gd name="connsiteY27" fmla="*/ 1992574 h 2142699"/>
                <a:gd name="connsiteX28" fmla="*/ 1501254 w 2524836"/>
                <a:gd name="connsiteY28" fmla="*/ 2006221 h 2142699"/>
                <a:gd name="connsiteX29" fmla="*/ 1555845 w 2524836"/>
                <a:gd name="connsiteY29" fmla="*/ 2019869 h 2142699"/>
                <a:gd name="connsiteX30" fmla="*/ 1624084 w 2524836"/>
                <a:gd name="connsiteY30" fmla="*/ 2033517 h 2142699"/>
                <a:gd name="connsiteX31" fmla="*/ 2210937 w 2524836"/>
                <a:gd name="connsiteY31" fmla="*/ 2115403 h 2142699"/>
                <a:gd name="connsiteX32" fmla="*/ 2483892 w 2524836"/>
                <a:gd name="connsiteY32" fmla="*/ 2129051 h 2142699"/>
                <a:gd name="connsiteX33" fmla="*/ 2524836 w 2524836"/>
                <a:gd name="connsiteY33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04967 w 2524836"/>
                <a:gd name="connsiteY13" fmla="*/ 1433015 h 2142699"/>
                <a:gd name="connsiteX14" fmla="*/ 545910 w 2524836"/>
                <a:gd name="connsiteY14" fmla="*/ 1460311 h 2142699"/>
                <a:gd name="connsiteX15" fmla="*/ 600501 w 2524836"/>
                <a:gd name="connsiteY15" fmla="*/ 1542198 h 2142699"/>
                <a:gd name="connsiteX16" fmla="*/ 627797 w 2524836"/>
                <a:gd name="connsiteY16" fmla="*/ 1583141 h 2142699"/>
                <a:gd name="connsiteX17" fmla="*/ 723331 w 2524836"/>
                <a:gd name="connsiteY17" fmla="*/ 1678675 h 2142699"/>
                <a:gd name="connsiteX18" fmla="*/ 887104 w 2524836"/>
                <a:gd name="connsiteY18" fmla="*/ 1746914 h 2142699"/>
                <a:gd name="connsiteX19" fmla="*/ 928048 w 2524836"/>
                <a:gd name="connsiteY19" fmla="*/ 1774209 h 2142699"/>
                <a:gd name="connsiteX20" fmla="*/ 968991 w 2524836"/>
                <a:gd name="connsiteY20" fmla="*/ 1787857 h 2142699"/>
                <a:gd name="connsiteX21" fmla="*/ 1050878 w 2524836"/>
                <a:gd name="connsiteY21" fmla="*/ 1828800 h 2142699"/>
                <a:gd name="connsiteX22" fmla="*/ 1187355 w 2524836"/>
                <a:gd name="connsiteY22" fmla="*/ 1883392 h 2142699"/>
                <a:gd name="connsiteX23" fmla="*/ 1269242 w 2524836"/>
                <a:gd name="connsiteY23" fmla="*/ 1910687 h 2142699"/>
                <a:gd name="connsiteX24" fmla="*/ 1310185 w 2524836"/>
                <a:gd name="connsiteY24" fmla="*/ 1924335 h 2142699"/>
                <a:gd name="connsiteX25" fmla="*/ 1392072 w 2524836"/>
                <a:gd name="connsiteY25" fmla="*/ 1965278 h 2142699"/>
                <a:gd name="connsiteX26" fmla="*/ 1433015 w 2524836"/>
                <a:gd name="connsiteY26" fmla="*/ 1992574 h 2142699"/>
                <a:gd name="connsiteX27" fmla="*/ 1501254 w 2524836"/>
                <a:gd name="connsiteY27" fmla="*/ 2006221 h 2142699"/>
                <a:gd name="connsiteX28" fmla="*/ 1555845 w 2524836"/>
                <a:gd name="connsiteY28" fmla="*/ 2019869 h 2142699"/>
                <a:gd name="connsiteX29" fmla="*/ 1624084 w 2524836"/>
                <a:gd name="connsiteY29" fmla="*/ 2033517 h 2142699"/>
                <a:gd name="connsiteX30" fmla="*/ 2210937 w 2524836"/>
                <a:gd name="connsiteY30" fmla="*/ 2115403 h 2142699"/>
                <a:gd name="connsiteX31" fmla="*/ 2483892 w 2524836"/>
                <a:gd name="connsiteY31" fmla="*/ 2129051 h 2142699"/>
                <a:gd name="connsiteX32" fmla="*/ 2524836 w 2524836"/>
                <a:gd name="connsiteY32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04967 w 2524836"/>
                <a:gd name="connsiteY13" fmla="*/ 1433015 h 2142699"/>
                <a:gd name="connsiteX14" fmla="*/ 545910 w 2524836"/>
                <a:gd name="connsiteY14" fmla="*/ 1460311 h 2142699"/>
                <a:gd name="connsiteX15" fmla="*/ 600501 w 2524836"/>
                <a:gd name="connsiteY15" fmla="*/ 1542198 h 2142699"/>
                <a:gd name="connsiteX16" fmla="*/ 627797 w 2524836"/>
                <a:gd name="connsiteY16" fmla="*/ 1583141 h 2142699"/>
                <a:gd name="connsiteX17" fmla="*/ 689713 w 2524836"/>
                <a:gd name="connsiteY17" fmla="*/ 1712293 h 2142699"/>
                <a:gd name="connsiteX18" fmla="*/ 887104 w 2524836"/>
                <a:gd name="connsiteY18" fmla="*/ 1746914 h 2142699"/>
                <a:gd name="connsiteX19" fmla="*/ 928048 w 2524836"/>
                <a:gd name="connsiteY19" fmla="*/ 1774209 h 2142699"/>
                <a:gd name="connsiteX20" fmla="*/ 968991 w 2524836"/>
                <a:gd name="connsiteY20" fmla="*/ 1787857 h 2142699"/>
                <a:gd name="connsiteX21" fmla="*/ 1050878 w 2524836"/>
                <a:gd name="connsiteY21" fmla="*/ 1828800 h 2142699"/>
                <a:gd name="connsiteX22" fmla="*/ 1187355 w 2524836"/>
                <a:gd name="connsiteY22" fmla="*/ 1883392 h 2142699"/>
                <a:gd name="connsiteX23" fmla="*/ 1269242 w 2524836"/>
                <a:gd name="connsiteY23" fmla="*/ 1910687 h 2142699"/>
                <a:gd name="connsiteX24" fmla="*/ 1310185 w 2524836"/>
                <a:gd name="connsiteY24" fmla="*/ 1924335 h 2142699"/>
                <a:gd name="connsiteX25" fmla="*/ 1392072 w 2524836"/>
                <a:gd name="connsiteY25" fmla="*/ 1965278 h 2142699"/>
                <a:gd name="connsiteX26" fmla="*/ 1433015 w 2524836"/>
                <a:gd name="connsiteY26" fmla="*/ 1992574 h 2142699"/>
                <a:gd name="connsiteX27" fmla="*/ 1501254 w 2524836"/>
                <a:gd name="connsiteY27" fmla="*/ 2006221 h 2142699"/>
                <a:gd name="connsiteX28" fmla="*/ 1555845 w 2524836"/>
                <a:gd name="connsiteY28" fmla="*/ 2019869 h 2142699"/>
                <a:gd name="connsiteX29" fmla="*/ 1624084 w 2524836"/>
                <a:gd name="connsiteY29" fmla="*/ 2033517 h 2142699"/>
                <a:gd name="connsiteX30" fmla="*/ 2210937 w 2524836"/>
                <a:gd name="connsiteY30" fmla="*/ 2115403 h 2142699"/>
                <a:gd name="connsiteX31" fmla="*/ 2483892 w 2524836"/>
                <a:gd name="connsiteY31" fmla="*/ 2129051 h 2142699"/>
                <a:gd name="connsiteX32" fmla="*/ 2524836 w 2524836"/>
                <a:gd name="connsiteY32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45910 w 2524836"/>
                <a:gd name="connsiteY13" fmla="*/ 1460311 h 2142699"/>
                <a:gd name="connsiteX14" fmla="*/ 600501 w 2524836"/>
                <a:gd name="connsiteY14" fmla="*/ 1542198 h 2142699"/>
                <a:gd name="connsiteX15" fmla="*/ 627797 w 2524836"/>
                <a:gd name="connsiteY15" fmla="*/ 1583141 h 2142699"/>
                <a:gd name="connsiteX16" fmla="*/ 689713 w 2524836"/>
                <a:gd name="connsiteY16" fmla="*/ 1712293 h 2142699"/>
                <a:gd name="connsiteX17" fmla="*/ 887104 w 2524836"/>
                <a:gd name="connsiteY17" fmla="*/ 1746914 h 2142699"/>
                <a:gd name="connsiteX18" fmla="*/ 928048 w 2524836"/>
                <a:gd name="connsiteY18" fmla="*/ 1774209 h 2142699"/>
                <a:gd name="connsiteX19" fmla="*/ 968991 w 2524836"/>
                <a:gd name="connsiteY19" fmla="*/ 1787857 h 2142699"/>
                <a:gd name="connsiteX20" fmla="*/ 1050878 w 2524836"/>
                <a:gd name="connsiteY20" fmla="*/ 1828800 h 2142699"/>
                <a:gd name="connsiteX21" fmla="*/ 1187355 w 2524836"/>
                <a:gd name="connsiteY21" fmla="*/ 1883392 h 2142699"/>
                <a:gd name="connsiteX22" fmla="*/ 1269242 w 2524836"/>
                <a:gd name="connsiteY22" fmla="*/ 1910687 h 2142699"/>
                <a:gd name="connsiteX23" fmla="*/ 1310185 w 2524836"/>
                <a:gd name="connsiteY23" fmla="*/ 1924335 h 2142699"/>
                <a:gd name="connsiteX24" fmla="*/ 1392072 w 2524836"/>
                <a:gd name="connsiteY24" fmla="*/ 1965278 h 2142699"/>
                <a:gd name="connsiteX25" fmla="*/ 1433015 w 2524836"/>
                <a:gd name="connsiteY25" fmla="*/ 1992574 h 2142699"/>
                <a:gd name="connsiteX26" fmla="*/ 1501254 w 2524836"/>
                <a:gd name="connsiteY26" fmla="*/ 2006221 h 2142699"/>
                <a:gd name="connsiteX27" fmla="*/ 1555845 w 2524836"/>
                <a:gd name="connsiteY27" fmla="*/ 2019869 h 2142699"/>
                <a:gd name="connsiteX28" fmla="*/ 1624084 w 2524836"/>
                <a:gd name="connsiteY28" fmla="*/ 2033517 h 2142699"/>
                <a:gd name="connsiteX29" fmla="*/ 2210937 w 2524836"/>
                <a:gd name="connsiteY29" fmla="*/ 2115403 h 2142699"/>
                <a:gd name="connsiteX30" fmla="*/ 2483892 w 2524836"/>
                <a:gd name="connsiteY30" fmla="*/ 2129051 h 2142699"/>
                <a:gd name="connsiteX31" fmla="*/ 2524836 w 2524836"/>
                <a:gd name="connsiteY31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45910 w 2524836"/>
                <a:gd name="connsiteY13" fmla="*/ 1460311 h 2142699"/>
                <a:gd name="connsiteX14" fmla="*/ 600501 w 2524836"/>
                <a:gd name="connsiteY14" fmla="*/ 1542198 h 2142699"/>
                <a:gd name="connsiteX15" fmla="*/ 689713 w 2524836"/>
                <a:gd name="connsiteY15" fmla="*/ 1712293 h 2142699"/>
                <a:gd name="connsiteX16" fmla="*/ 887104 w 2524836"/>
                <a:gd name="connsiteY16" fmla="*/ 1746914 h 2142699"/>
                <a:gd name="connsiteX17" fmla="*/ 928048 w 2524836"/>
                <a:gd name="connsiteY17" fmla="*/ 1774209 h 2142699"/>
                <a:gd name="connsiteX18" fmla="*/ 968991 w 2524836"/>
                <a:gd name="connsiteY18" fmla="*/ 1787857 h 2142699"/>
                <a:gd name="connsiteX19" fmla="*/ 1050878 w 2524836"/>
                <a:gd name="connsiteY19" fmla="*/ 1828800 h 2142699"/>
                <a:gd name="connsiteX20" fmla="*/ 1187355 w 2524836"/>
                <a:gd name="connsiteY20" fmla="*/ 1883392 h 2142699"/>
                <a:gd name="connsiteX21" fmla="*/ 1269242 w 2524836"/>
                <a:gd name="connsiteY21" fmla="*/ 1910687 h 2142699"/>
                <a:gd name="connsiteX22" fmla="*/ 1310185 w 2524836"/>
                <a:gd name="connsiteY22" fmla="*/ 1924335 h 2142699"/>
                <a:gd name="connsiteX23" fmla="*/ 1392072 w 2524836"/>
                <a:gd name="connsiteY23" fmla="*/ 1965278 h 2142699"/>
                <a:gd name="connsiteX24" fmla="*/ 1433015 w 2524836"/>
                <a:gd name="connsiteY24" fmla="*/ 1992574 h 2142699"/>
                <a:gd name="connsiteX25" fmla="*/ 1501254 w 2524836"/>
                <a:gd name="connsiteY25" fmla="*/ 2006221 h 2142699"/>
                <a:gd name="connsiteX26" fmla="*/ 1555845 w 2524836"/>
                <a:gd name="connsiteY26" fmla="*/ 2019869 h 2142699"/>
                <a:gd name="connsiteX27" fmla="*/ 1624084 w 2524836"/>
                <a:gd name="connsiteY27" fmla="*/ 2033517 h 2142699"/>
                <a:gd name="connsiteX28" fmla="*/ 2210937 w 2524836"/>
                <a:gd name="connsiteY28" fmla="*/ 2115403 h 2142699"/>
                <a:gd name="connsiteX29" fmla="*/ 2483892 w 2524836"/>
                <a:gd name="connsiteY29" fmla="*/ 2129051 h 2142699"/>
                <a:gd name="connsiteX30" fmla="*/ 2524836 w 2524836"/>
                <a:gd name="connsiteY30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545910 w 2524836"/>
                <a:gd name="connsiteY13" fmla="*/ 1460311 h 2142699"/>
                <a:gd name="connsiteX14" fmla="*/ 689713 w 2524836"/>
                <a:gd name="connsiteY14" fmla="*/ 1712293 h 2142699"/>
                <a:gd name="connsiteX15" fmla="*/ 887104 w 2524836"/>
                <a:gd name="connsiteY15" fmla="*/ 1746914 h 2142699"/>
                <a:gd name="connsiteX16" fmla="*/ 928048 w 2524836"/>
                <a:gd name="connsiteY16" fmla="*/ 1774209 h 2142699"/>
                <a:gd name="connsiteX17" fmla="*/ 968991 w 2524836"/>
                <a:gd name="connsiteY17" fmla="*/ 1787857 h 2142699"/>
                <a:gd name="connsiteX18" fmla="*/ 1050878 w 2524836"/>
                <a:gd name="connsiteY18" fmla="*/ 1828800 h 2142699"/>
                <a:gd name="connsiteX19" fmla="*/ 1187355 w 2524836"/>
                <a:gd name="connsiteY19" fmla="*/ 1883392 h 2142699"/>
                <a:gd name="connsiteX20" fmla="*/ 1269242 w 2524836"/>
                <a:gd name="connsiteY20" fmla="*/ 1910687 h 2142699"/>
                <a:gd name="connsiteX21" fmla="*/ 1310185 w 2524836"/>
                <a:gd name="connsiteY21" fmla="*/ 1924335 h 2142699"/>
                <a:gd name="connsiteX22" fmla="*/ 1392072 w 2524836"/>
                <a:gd name="connsiteY22" fmla="*/ 1965278 h 2142699"/>
                <a:gd name="connsiteX23" fmla="*/ 1433015 w 2524836"/>
                <a:gd name="connsiteY23" fmla="*/ 1992574 h 2142699"/>
                <a:gd name="connsiteX24" fmla="*/ 1501254 w 2524836"/>
                <a:gd name="connsiteY24" fmla="*/ 2006221 h 2142699"/>
                <a:gd name="connsiteX25" fmla="*/ 1555845 w 2524836"/>
                <a:gd name="connsiteY25" fmla="*/ 2019869 h 2142699"/>
                <a:gd name="connsiteX26" fmla="*/ 1624084 w 2524836"/>
                <a:gd name="connsiteY26" fmla="*/ 2033517 h 2142699"/>
                <a:gd name="connsiteX27" fmla="*/ 2210937 w 2524836"/>
                <a:gd name="connsiteY27" fmla="*/ 2115403 h 2142699"/>
                <a:gd name="connsiteX28" fmla="*/ 2483892 w 2524836"/>
                <a:gd name="connsiteY28" fmla="*/ 2129051 h 2142699"/>
                <a:gd name="connsiteX29" fmla="*/ 2524836 w 2524836"/>
                <a:gd name="connsiteY29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436728 w 2524836"/>
                <a:gd name="connsiteY12" fmla="*/ 1351129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887104 w 2524836"/>
                <a:gd name="connsiteY15" fmla="*/ 1746914 h 2142699"/>
                <a:gd name="connsiteX16" fmla="*/ 928048 w 2524836"/>
                <a:gd name="connsiteY16" fmla="*/ 1774209 h 2142699"/>
                <a:gd name="connsiteX17" fmla="*/ 968991 w 2524836"/>
                <a:gd name="connsiteY17" fmla="*/ 1787857 h 2142699"/>
                <a:gd name="connsiteX18" fmla="*/ 1050878 w 2524836"/>
                <a:gd name="connsiteY18" fmla="*/ 1828800 h 2142699"/>
                <a:gd name="connsiteX19" fmla="*/ 1187355 w 2524836"/>
                <a:gd name="connsiteY19" fmla="*/ 1883392 h 2142699"/>
                <a:gd name="connsiteX20" fmla="*/ 1269242 w 2524836"/>
                <a:gd name="connsiteY20" fmla="*/ 1910687 h 2142699"/>
                <a:gd name="connsiteX21" fmla="*/ 1310185 w 2524836"/>
                <a:gd name="connsiteY21" fmla="*/ 1924335 h 2142699"/>
                <a:gd name="connsiteX22" fmla="*/ 1392072 w 2524836"/>
                <a:gd name="connsiteY22" fmla="*/ 1965278 h 2142699"/>
                <a:gd name="connsiteX23" fmla="*/ 1433015 w 2524836"/>
                <a:gd name="connsiteY23" fmla="*/ 1992574 h 2142699"/>
                <a:gd name="connsiteX24" fmla="*/ 1501254 w 2524836"/>
                <a:gd name="connsiteY24" fmla="*/ 2006221 h 2142699"/>
                <a:gd name="connsiteX25" fmla="*/ 1555845 w 2524836"/>
                <a:gd name="connsiteY25" fmla="*/ 2019869 h 2142699"/>
                <a:gd name="connsiteX26" fmla="*/ 1624084 w 2524836"/>
                <a:gd name="connsiteY26" fmla="*/ 2033517 h 2142699"/>
                <a:gd name="connsiteX27" fmla="*/ 2210937 w 2524836"/>
                <a:gd name="connsiteY27" fmla="*/ 2115403 h 2142699"/>
                <a:gd name="connsiteX28" fmla="*/ 2483892 w 2524836"/>
                <a:gd name="connsiteY28" fmla="*/ 2129051 h 2142699"/>
                <a:gd name="connsiteX29" fmla="*/ 2524836 w 2524836"/>
                <a:gd name="connsiteY29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95785 w 2524836"/>
                <a:gd name="connsiteY11" fmla="*/ 1323833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887104 w 2524836"/>
                <a:gd name="connsiteY15" fmla="*/ 1746914 h 2142699"/>
                <a:gd name="connsiteX16" fmla="*/ 928048 w 2524836"/>
                <a:gd name="connsiteY16" fmla="*/ 1774209 h 2142699"/>
                <a:gd name="connsiteX17" fmla="*/ 968991 w 2524836"/>
                <a:gd name="connsiteY17" fmla="*/ 1787857 h 2142699"/>
                <a:gd name="connsiteX18" fmla="*/ 1050878 w 2524836"/>
                <a:gd name="connsiteY18" fmla="*/ 1828800 h 2142699"/>
                <a:gd name="connsiteX19" fmla="*/ 1187355 w 2524836"/>
                <a:gd name="connsiteY19" fmla="*/ 1883392 h 2142699"/>
                <a:gd name="connsiteX20" fmla="*/ 1269242 w 2524836"/>
                <a:gd name="connsiteY20" fmla="*/ 1910687 h 2142699"/>
                <a:gd name="connsiteX21" fmla="*/ 1310185 w 2524836"/>
                <a:gd name="connsiteY21" fmla="*/ 1924335 h 2142699"/>
                <a:gd name="connsiteX22" fmla="*/ 1392072 w 2524836"/>
                <a:gd name="connsiteY22" fmla="*/ 1965278 h 2142699"/>
                <a:gd name="connsiteX23" fmla="*/ 1433015 w 2524836"/>
                <a:gd name="connsiteY23" fmla="*/ 1992574 h 2142699"/>
                <a:gd name="connsiteX24" fmla="*/ 1501254 w 2524836"/>
                <a:gd name="connsiteY24" fmla="*/ 2006221 h 2142699"/>
                <a:gd name="connsiteX25" fmla="*/ 1555845 w 2524836"/>
                <a:gd name="connsiteY25" fmla="*/ 2019869 h 2142699"/>
                <a:gd name="connsiteX26" fmla="*/ 1624084 w 2524836"/>
                <a:gd name="connsiteY26" fmla="*/ 2033517 h 2142699"/>
                <a:gd name="connsiteX27" fmla="*/ 2210937 w 2524836"/>
                <a:gd name="connsiteY27" fmla="*/ 2115403 h 2142699"/>
                <a:gd name="connsiteX28" fmla="*/ 2483892 w 2524836"/>
                <a:gd name="connsiteY28" fmla="*/ 2129051 h 2142699"/>
                <a:gd name="connsiteX29" fmla="*/ 2524836 w 2524836"/>
                <a:gd name="connsiteY29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313898 w 2524836"/>
                <a:gd name="connsiteY10" fmla="*/ 1241947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887104 w 2524836"/>
                <a:gd name="connsiteY15" fmla="*/ 1746914 h 2142699"/>
                <a:gd name="connsiteX16" fmla="*/ 928048 w 2524836"/>
                <a:gd name="connsiteY16" fmla="*/ 1774209 h 2142699"/>
                <a:gd name="connsiteX17" fmla="*/ 968991 w 2524836"/>
                <a:gd name="connsiteY17" fmla="*/ 1787857 h 2142699"/>
                <a:gd name="connsiteX18" fmla="*/ 1050878 w 2524836"/>
                <a:gd name="connsiteY18" fmla="*/ 1828800 h 2142699"/>
                <a:gd name="connsiteX19" fmla="*/ 1187355 w 2524836"/>
                <a:gd name="connsiteY19" fmla="*/ 1883392 h 2142699"/>
                <a:gd name="connsiteX20" fmla="*/ 1269242 w 2524836"/>
                <a:gd name="connsiteY20" fmla="*/ 1910687 h 2142699"/>
                <a:gd name="connsiteX21" fmla="*/ 1310185 w 2524836"/>
                <a:gd name="connsiteY21" fmla="*/ 1924335 h 2142699"/>
                <a:gd name="connsiteX22" fmla="*/ 1392072 w 2524836"/>
                <a:gd name="connsiteY22" fmla="*/ 1965278 h 2142699"/>
                <a:gd name="connsiteX23" fmla="*/ 1433015 w 2524836"/>
                <a:gd name="connsiteY23" fmla="*/ 1992574 h 2142699"/>
                <a:gd name="connsiteX24" fmla="*/ 1501254 w 2524836"/>
                <a:gd name="connsiteY24" fmla="*/ 2006221 h 2142699"/>
                <a:gd name="connsiteX25" fmla="*/ 1555845 w 2524836"/>
                <a:gd name="connsiteY25" fmla="*/ 2019869 h 2142699"/>
                <a:gd name="connsiteX26" fmla="*/ 1624084 w 2524836"/>
                <a:gd name="connsiteY26" fmla="*/ 2033517 h 2142699"/>
                <a:gd name="connsiteX27" fmla="*/ 2210937 w 2524836"/>
                <a:gd name="connsiteY27" fmla="*/ 2115403 h 2142699"/>
                <a:gd name="connsiteX28" fmla="*/ 2483892 w 2524836"/>
                <a:gd name="connsiteY28" fmla="*/ 2129051 h 2142699"/>
                <a:gd name="connsiteX29" fmla="*/ 2524836 w 2524836"/>
                <a:gd name="connsiteY29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86603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887104 w 2524836"/>
                <a:gd name="connsiteY15" fmla="*/ 1746914 h 2142699"/>
                <a:gd name="connsiteX16" fmla="*/ 928048 w 2524836"/>
                <a:gd name="connsiteY16" fmla="*/ 1774209 h 2142699"/>
                <a:gd name="connsiteX17" fmla="*/ 968991 w 2524836"/>
                <a:gd name="connsiteY17" fmla="*/ 1787857 h 2142699"/>
                <a:gd name="connsiteX18" fmla="*/ 1050878 w 2524836"/>
                <a:gd name="connsiteY18" fmla="*/ 1828800 h 2142699"/>
                <a:gd name="connsiteX19" fmla="*/ 1187355 w 2524836"/>
                <a:gd name="connsiteY19" fmla="*/ 1883392 h 2142699"/>
                <a:gd name="connsiteX20" fmla="*/ 1269242 w 2524836"/>
                <a:gd name="connsiteY20" fmla="*/ 1910687 h 2142699"/>
                <a:gd name="connsiteX21" fmla="*/ 1310185 w 2524836"/>
                <a:gd name="connsiteY21" fmla="*/ 1924335 h 2142699"/>
                <a:gd name="connsiteX22" fmla="*/ 1392072 w 2524836"/>
                <a:gd name="connsiteY22" fmla="*/ 1965278 h 2142699"/>
                <a:gd name="connsiteX23" fmla="*/ 1433015 w 2524836"/>
                <a:gd name="connsiteY23" fmla="*/ 1992574 h 2142699"/>
                <a:gd name="connsiteX24" fmla="*/ 1501254 w 2524836"/>
                <a:gd name="connsiteY24" fmla="*/ 2006221 h 2142699"/>
                <a:gd name="connsiteX25" fmla="*/ 1555845 w 2524836"/>
                <a:gd name="connsiteY25" fmla="*/ 2019869 h 2142699"/>
                <a:gd name="connsiteX26" fmla="*/ 1624084 w 2524836"/>
                <a:gd name="connsiteY26" fmla="*/ 2033517 h 2142699"/>
                <a:gd name="connsiteX27" fmla="*/ 2210937 w 2524836"/>
                <a:gd name="connsiteY27" fmla="*/ 2115403 h 2142699"/>
                <a:gd name="connsiteX28" fmla="*/ 2483892 w 2524836"/>
                <a:gd name="connsiteY28" fmla="*/ 2129051 h 2142699"/>
                <a:gd name="connsiteX29" fmla="*/ 2524836 w 2524836"/>
                <a:gd name="connsiteY29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887104 w 2524836"/>
                <a:gd name="connsiteY15" fmla="*/ 1746914 h 2142699"/>
                <a:gd name="connsiteX16" fmla="*/ 928048 w 2524836"/>
                <a:gd name="connsiteY16" fmla="*/ 1774209 h 2142699"/>
                <a:gd name="connsiteX17" fmla="*/ 968991 w 2524836"/>
                <a:gd name="connsiteY17" fmla="*/ 1787857 h 2142699"/>
                <a:gd name="connsiteX18" fmla="*/ 1050878 w 2524836"/>
                <a:gd name="connsiteY18" fmla="*/ 1828800 h 2142699"/>
                <a:gd name="connsiteX19" fmla="*/ 1187355 w 2524836"/>
                <a:gd name="connsiteY19" fmla="*/ 1883392 h 2142699"/>
                <a:gd name="connsiteX20" fmla="*/ 1269242 w 2524836"/>
                <a:gd name="connsiteY20" fmla="*/ 1910687 h 2142699"/>
                <a:gd name="connsiteX21" fmla="*/ 1310185 w 2524836"/>
                <a:gd name="connsiteY21" fmla="*/ 1924335 h 2142699"/>
                <a:gd name="connsiteX22" fmla="*/ 1392072 w 2524836"/>
                <a:gd name="connsiteY22" fmla="*/ 1965278 h 2142699"/>
                <a:gd name="connsiteX23" fmla="*/ 1433015 w 2524836"/>
                <a:gd name="connsiteY23" fmla="*/ 1992574 h 2142699"/>
                <a:gd name="connsiteX24" fmla="*/ 1501254 w 2524836"/>
                <a:gd name="connsiteY24" fmla="*/ 2006221 h 2142699"/>
                <a:gd name="connsiteX25" fmla="*/ 1555845 w 2524836"/>
                <a:gd name="connsiteY25" fmla="*/ 2019869 h 2142699"/>
                <a:gd name="connsiteX26" fmla="*/ 1624084 w 2524836"/>
                <a:gd name="connsiteY26" fmla="*/ 2033517 h 2142699"/>
                <a:gd name="connsiteX27" fmla="*/ 2210937 w 2524836"/>
                <a:gd name="connsiteY27" fmla="*/ 2115403 h 2142699"/>
                <a:gd name="connsiteX28" fmla="*/ 2483892 w 2524836"/>
                <a:gd name="connsiteY28" fmla="*/ 2129051 h 2142699"/>
                <a:gd name="connsiteX29" fmla="*/ 2524836 w 2524836"/>
                <a:gd name="connsiteY29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928048 w 2524836"/>
                <a:gd name="connsiteY15" fmla="*/ 1774209 h 2142699"/>
                <a:gd name="connsiteX16" fmla="*/ 968991 w 2524836"/>
                <a:gd name="connsiteY16" fmla="*/ 1787857 h 2142699"/>
                <a:gd name="connsiteX17" fmla="*/ 1050878 w 2524836"/>
                <a:gd name="connsiteY17" fmla="*/ 1828800 h 2142699"/>
                <a:gd name="connsiteX18" fmla="*/ 1187355 w 2524836"/>
                <a:gd name="connsiteY18" fmla="*/ 1883392 h 2142699"/>
                <a:gd name="connsiteX19" fmla="*/ 1269242 w 2524836"/>
                <a:gd name="connsiteY19" fmla="*/ 1910687 h 2142699"/>
                <a:gd name="connsiteX20" fmla="*/ 1310185 w 2524836"/>
                <a:gd name="connsiteY20" fmla="*/ 1924335 h 2142699"/>
                <a:gd name="connsiteX21" fmla="*/ 1392072 w 2524836"/>
                <a:gd name="connsiteY21" fmla="*/ 1965278 h 2142699"/>
                <a:gd name="connsiteX22" fmla="*/ 1433015 w 2524836"/>
                <a:gd name="connsiteY22" fmla="*/ 1992574 h 2142699"/>
                <a:gd name="connsiteX23" fmla="*/ 1501254 w 2524836"/>
                <a:gd name="connsiteY23" fmla="*/ 2006221 h 2142699"/>
                <a:gd name="connsiteX24" fmla="*/ 1555845 w 2524836"/>
                <a:gd name="connsiteY24" fmla="*/ 2019869 h 2142699"/>
                <a:gd name="connsiteX25" fmla="*/ 1624084 w 2524836"/>
                <a:gd name="connsiteY25" fmla="*/ 2033517 h 2142699"/>
                <a:gd name="connsiteX26" fmla="*/ 2210937 w 2524836"/>
                <a:gd name="connsiteY26" fmla="*/ 2115403 h 2142699"/>
                <a:gd name="connsiteX27" fmla="*/ 2483892 w 2524836"/>
                <a:gd name="connsiteY27" fmla="*/ 2129051 h 2142699"/>
                <a:gd name="connsiteX28" fmla="*/ 2524836 w 2524836"/>
                <a:gd name="connsiteY28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928048 w 2524836"/>
                <a:gd name="connsiteY15" fmla="*/ 1774209 h 2142699"/>
                <a:gd name="connsiteX16" fmla="*/ 968991 w 2524836"/>
                <a:gd name="connsiteY16" fmla="*/ 1787857 h 2142699"/>
                <a:gd name="connsiteX17" fmla="*/ 1050878 w 2524836"/>
                <a:gd name="connsiteY17" fmla="*/ 1828800 h 2142699"/>
                <a:gd name="connsiteX18" fmla="*/ 1269242 w 2524836"/>
                <a:gd name="connsiteY18" fmla="*/ 1910687 h 2142699"/>
                <a:gd name="connsiteX19" fmla="*/ 1310185 w 2524836"/>
                <a:gd name="connsiteY19" fmla="*/ 1924335 h 2142699"/>
                <a:gd name="connsiteX20" fmla="*/ 1392072 w 2524836"/>
                <a:gd name="connsiteY20" fmla="*/ 1965278 h 2142699"/>
                <a:gd name="connsiteX21" fmla="*/ 1433015 w 2524836"/>
                <a:gd name="connsiteY21" fmla="*/ 1992574 h 2142699"/>
                <a:gd name="connsiteX22" fmla="*/ 1501254 w 2524836"/>
                <a:gd name="connsiteY22" fmla="*/ 2006221 h 2142699"/>
                <a:gd name="connsiteX23" fmla="*/ 1555845 w 2524836"/>
                <a:gd name="connsiteY23" fmla="*/ 2019869 h 2142699"/>
                <a:gd name="connsiteX24" fmla="*/ 1624084 w 2524836"/>
                <a:gd name="connsiteY24" fmla="*/ 2033517 h 2142699"/>
                <a:gd name="connsiteX25" fmla="*/ 2210937 w 2524836"/>
                <a:gd name="connsiteY25" fmla="*/ 2115403 h 2142699"/>
                <a:gd name="connsiteX26" fmla="*/ 2483892 w 2524836"/>
                <a:gd name="connsiteY26" fmla="*/ 2129051 h 2142699"/>
                <a:gd name="connsiteX27" fmla="*/ 2524836 w 2524836"/>
                <a:gd name="connsiteY27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968991 w 2524836"/>
                <a:gd name="connsiteY15" fmla="*/ 1787857 h 2142699"/>
                <a:gd name="connsiteX16" fmla="*/ 1050878 w 2524836"/>
                <a:gd name="connsiteY16" fmla="*/ 1828800 h 2142699"/>
                <a:gd name="connsiteX17" fmla="*/ 1269242 w 2524836"/>
                <a:gd name="connsiteY17" fmla="*/ 1910687 h 2142699"/>
                <a:gd name="connsiteX18" fmla="*/ 1310185 w 2524836"/>
                <a:gd name="connsiteY18" fmla="*/ 1924335 h 2142699"/>
                <a:gd name="connsiteX19" fmla="*/ 1392072 w 2524836"/>
                <a:gd name="connsiteY19" fmla="*/ 1965278 h 2142699"/>
                <a:gd name="connsiteX20" fmla="*/ 1433015 w 2524836"/>
                <a:gd name="connsiteY20" fmla="*/ 1992574 h 2142699"/>
                <a:gd name="connsiteX21" fmla="*/ 1501254 w 2524836"/>
                <a:gd name="connsiteY21" fmla="*/ 2006221 h 2142699"/>
                <a:gd name="connsiteX22" fmla="*/ 1555845 w 2524836"/>
                <a:gd name="connsiteY22" fmla="*/ 2019869 h 2142699"/>
                <a:gd name="connsiteX23" fmla="*/ 1624084 w 2524836"/>
                <a:gd name="connsiteY23" fmla="*/ 2033517 h 2142699"/>
                <a:gd name="connsiteX24" fmla="*/ 2210937 w 2524836"/>
                <a:gd name="connsiteY24" fmla="*/ 2115403 h 2142699"/>
                <a:gd name="connsiteX25" fmla="*/ 2483892 w 2524836"/>
                <a:gd name="connsiteY25" fmla="*/ 2129051 h 2142699"/>
                <a:gd name="connsiteX26" fmla="*/ 2524836 w 2524836"/>
                <a:gd name="connsiteY26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1050878 w 2524836"/>
                <a:gd name="connsiteY15" fmla="*/ 1828800 h 2142699"/>
                <a:gd name="connsiteX16" fmla="*/ 1269242 w 2524836"/>
                <a:gd name="connsiteY16" fmla="*/ 1910687 h 2142699"/>
                <a:gd name="connsiteX17" fmla="*/ 1310185 w 2524836"/>
                <a:gd name="connsiteY17" fmla="*/ 1924335 h 2142699"/>
                <a:gd name="connsiteX18" fmla="*/ 1392072 w 2524836"/>
                <a:gd name="connsiteY18" fmla="*/ 1965278 h 2142699"/>
                <a:gd name="connsiteX19" fmla="*/ 1433015 w 2524836"/>
                <a:gd name="connsiteY19" fmla="*/ 1992574 h 2142699"/>
                <a:gd name="connsiteX20" fmla="*/ 1501254 w 2524836"/>
                <a:gd name="connsiteY20" fmla="*/ 2006221 h 2142699"/>
                <a:gd name="connsiteX21" fmla="*/ 1555845 w 2524836"/>
                <a:gd name="connsiteY21" fmla="*/ 2019869 h 2142699"/>
                <a:gd name="connsiteX22" fmla="*/ 1624084 w 2524836"/>
                <a:gd name="connsiteY22" fmla="*/ 2033517 h 2142699"/>
                <a:gd name="connsiteX23" fmla="*/ 2210937 w 2524836"/>
                <a:gd name="connsiteY23" fmla="*/ 2115403 h 2142699"/>
                <a:gd name="connsiteX24" fmla="*/ 2483892 w 2524836"/>
                <a:gd name="connsiteY24" fmla="*/ 2129051 h 2142699"/>
                <a:gd name="connsiteX25" fmla="*/ 2524836 w 2524836"/>
                <a:gd name="connsiteY25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1050878 w 2524836"/>
                <a:gd name="connsiteY15" fmla="*/ 1828800 h 2142699"/>
                <a:gd name="connsiteX16" fmla="*/ 1269242 w 2524836"/>
                <a:gd name="connsiteY16" fmla="*/ 1910687 h 2142699"/>
                <a:gd name="connsiteX17" fmla="*/ 1310185 w 2524836"/>
                <a:gd name="connsiteY17" fmla="*/ 1924335 h 2142699"/>
                <a:gd name="connsiteX18" fmla="*/ 1392072 w 2524836"/>
                <a:gd name="connsiteY18" fmla="*/ 1965278 h 2142699"/>
                <a:gd name="connsiteX19" fmla="*/ 1501254 w 2524836"/>
                <a:gd name="connsiteY19" fmla="*/ 2006221 h 2142699"/>
                <a:gd name="connsiteX20" fmla="*/ 1555845 w 2524836"/>
                <a:gd name="connsiteY20" fmla="*/ 2019869 h 2142699"/>
                <a:gd name="connsiteX21" fmla="*/ 1624084 w 2524836"/>
                <a:gd name="connsiteY21" fmla="*/ 2033517 h 2142699"/>
                <a:gd name="connsiteX22" fmla="*/ 2210937 w 2524836"/>
                <a:gd name="connsiteY22" fmla="*/ 2115403 h 2142699"/>
                <a:gd name="connsiteX23" fmla="*/ 2483892 w 2524836"/>
                <a:gd name="connsiteY23" fmla="*/ 2129051 h 2142699"/>
                <a:gd name="connsiteX24" fmla="*/ 2524836 w 2524836"/>
                <a:gd name="connsiteY24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1044155 w 2524836"/>
                <a:gd name="connsiteY15" fmla="*/ 1848971 h 2142699"/>
                <a:gd name="connsiteX16" fmla="*/ 1269242 w 2524836"/>
                <a:gd name="connsiteY16" fmla="*/ 1910687 h 2142699"/>
                <a:gd name="connsiteX17" fmla="*/ 1310185 w 2524836"/>
                <a:gd name="connsiteY17" fmla="*/ 1924335 h 2142699"/>
                <a:gd name="connsiteX18" fmla="*/ 1392072 w 2524836"/>
                <a:gd name="connsiteY18" fmla="*/ 1965278 h 2142699"/>
                <a:gd name="connsiteX19" fmla="*/ 1501254 w 2524836"/>
                <a:gd name="connsiteY19" fmla="*/ 2006221 h 2142699"/>
                <a:gd name="connsiteX20" fmla="*/ 1555845 w 2524836"/>
                <a:gd name="connsiteY20" fmla="*/ 2019869 h 2142699"/>
                <a:gd name="connsiteX21" fmla="*/ 1624084 w 2524836"/>
                <a:gd name="connsiteY21" fmla="*/ 2033517 h 2142699"/>
                <a:gd name="connsiteX22" fmla="*/ 2210937 w 2524836"/>
                <a:gd name="connsiteY22" fmla="*/ 2115403 h 2142699"/>
                <a:gd name="connsiteX23" fmla="*/ 2483892 w 2524836"/>
                <a:gd name="connsiteY23" fmla="*/ 2129051 h 2142699"/>
                <a:gd name="connsiteX24" fmla="*/ 2524836 w 2524836"/>
                <a:gd name="connsiteY24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1044155 w 2524836"/>
                <a:gd name="connsiteY15" fmla="*/ 1848971 h 2142699"/>
                <a:gd name="connsiteX16" fmla="*/ 1242348 w 2524836"/>
                <a:gd name="connsiteY16" fmla="*/ 1924134 h 2142699"/>
                <a:gd name="connsiteX17" fmla="*/ 1310185 w 2524836"/>
                <a:gd name="connsiteY17" fmla="*/ 1924335 h 2142699"/>
                <a:gd name="connsiteX18" fmla="*/ 1392072 w 2524836"/>
                <a:gd name="connsiteY18" fmla="*/ 1965278 h 2142699"/>
                <a:gd name="connsiteX19" fmla="*/ 1501254 w 2524836"/>
                <a:gd name="connsiteY19" fmla="*/ 2006221 h 2142699"/>
                <a:gd name="connsiteX20" fmla="*/ 1555845 w 2524836"/>
                <a:gd name="connsiteY20" fmla="*/ 2019869 h 2142699"/>
                <a:gd name="connsiteX21" fmla="*/ 1624084 w 2524836"/>
                <a:gd name="connsiteY21" fmla="*/ 2033517 h 2142699"/>
                <a:gd name="connsiteX22" fmla="*/ 2210937 w 2524836"/>
                <a:gd name="connsiteY22" fmla="*/ 2115403 h 2142699"/>
                <a:gd name="connsiteX23" fmla="*/ 2483892 w 2524836"/>
                <a:gd name="connsiteY23" fmla="*/ 2129051 h 2142699"/>
                <a:gd name="connsiteX24" fmla="*/ 2524836 w 2524836"/>
                <a:gd name="connsiteY24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1044155 w 2524836"/>
                <a:gd name="connsiteY15" fmla="*/ 1848971 h 2142699"/>
                <a:gd name="connsiteX16" fmla="*/ 1242348 w 2524836"/>
                <a:gd name="connsiteY16" fmla="*/ 1924134 h 2142699"/>
                <a:gd name="connsiteX17" fmla="*/ 1392072 w 2524836"/>
                <a:gd name="connsiteY17" fmla="*/ 1965278 h 2142699"/>
                <a:gd name="connsiteX18" fmla="*/ 1501254 w 2524836"/>
                <a:gd name="connsiteY18" fmla="*/ 2006221 h 2142699"/>
                <a:gd name="connsiteX19" fmla="*/ 1555845 w 2524836"/>
                <a:gd name="connsiteY19" fmla="*/ 2019869 h 2142699"/>
                <a:gd name="connsiteX20" fmla="*/ 1624084 w 2524836"/>
                <a:gd name="connsiteY20" fmla="*/ 2033517 h 2142699"/>
                <a:gd name="connsiteX21" fmla="*/ 2210937 w 2524836"/>
                <a:gd name="connsiteY21" fmla="*/ 2115403 h 2142699"/>
                <a:gd name="connsiteX22" fmla="*/ 2483892 w 2524836"/>
                <a:gd name="connsiteY22" fmla="*/ 2129051 h 2142699"/>
                <a:gd name="connsiteX23" fmla="*/ 2524836 w 2524836"/>
                <a:gd name="connsiteY23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485399 w 2524836"/>
                <a:gd name="connsiteY13" fmla="*/ 1527547 h 2142699"/>
                <a:gd name="connsiteX14" fmla="*/ 689713 w 2524836"/>
                <a:gd name="connsiteY14" fmla="*/ 1712293 h 2142699"/>
                <a:gd name="connsiteX15" fmla="*/ 1044155 w 2524836"/>
                <a:gd name="connsiteY15" fmla="*/ 1848971 h 2142699"/>
                <a:gd name="connsiteX16" fmla="*/ 1242348 w 2524836"/>
                <a:gd name="connsiteY16" fmla="*/ 1924134 h 2142699"/>
                <a:gd name="connsiteX17" fmla="*/ 1392072 w 2524836"/>
                <a:gd name="connsiteY17" fmla="*/ 1965278 h 2142699"/>
                <a:gd name="connsiteX18" fmla="*/ 1501254 w 2524836"/>
                <a:gd name="connsiteY18" fmla="*/ 2006221 h 2142699"/>
                <a:gd name="connsiteX19" fmla="*/ 1555845 w 2524836"/>
                <a:gd name="connsiteY19" fmla="*/ 2019869 h 2142699"/>
                <a:gd name="connsiteX20" fmla="*/ 1624084 w 2524836"/>
                <a:gd name="connsiteY20" fmla="*/ 2033517 h 2142699"/>
                <a:gd name="connsiteX21" fmla="*/ 2210937 w 2524836"/>
                <a:gd name="connsiteY21" fmla="*/ 2115403 h 2142699"/>
                <a:gd name="connsiteX22" fmla="*/ 2524836 w 2524836"/>
                <a:gd name="connsiteY22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389663 w 2524836"/>
                <a:gd name="connsiteY12" fmla="*/ 1418364 h 2142699"/>
                <a:gd name="connsiteX13" fmla="*/ 689713 w 2524836"/>
                <a:gd name="connsiteY13" fmla="*/ 1712293 h 2142699"/>
                <a:gd name="connsiteX14" fmla="*/ 1044155 w 2524836"/>
                <a:gd name="connsiteY14" fmla="*/ 1848971 h 2142699"/>
                <a:gd name="connsiteX15" fmla="*/ 1242348 w 2524836"/>
                <a:gd name="connsiteY15" fmla="*/ 1924134 h 2142699"/>
                <a:gd name="connsiteX16" fmla="*/ 1392072 w 2524836"/>
                <a:gd name="connsiteY16" fmla="*/ 1965278 h 2142699"/>
                <a:gd name="connsiteX17" fmla="*/ 1501254 w 2524836"/>
                <a:gd name="connsiteY17" fmla="*/ 2006221 h 2142699"/>
                <a:gd name="connsiteX18" fmla="*/ 1555845 w 2524836"/>
                <a:gd name="connsiteY18" fmla="*/ 2019869 h 2142699"/>
                <a:gd name="connsiteX19" fmla="*/ 1624084 w 2524836"/>
                <a:gd name="connsiteY19" fmla="*/ 2033517 h 2142699"/>
                <a:gd name="connsiteX20" fmla="*/ 2210937 w 2524836"/>
                <a:gd name="connsiteY20" fmla="*/ 2115403 h 2142699"/>
                <a:gd name="connsiteX21" fmla="*/ 2524836 w 2524836"/>
                <a:gd name="connsiteY21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54591 w 2524836"/>
                <a:gd name="connsiteY3" fmla="*/ 313899 h 2142699"/>
                <a:gd name="connsiteX4" fmla="*/ 68239 w 2524836"/>
                <a:gd name="connsiteY4" fmla="*/ 450377 h 2142699"/>
                <a:gd name="connsiteX5" fmla="*/ 109182 w 2524836"/>
                <a:gd name="connsiteY5" fmla="*/ 573206 h 2142699"/>
                <a:gd name="connsiteX6" fmla="*/ 122830 w 2524836"/>
                <a:gd name="connsiteY6" fmla="*/ 614150 h 2142699"/>
                <a:gd name="connsiteX7" fmla="*/ 218364 w 2524836"/>
                <a:gd name="connsiteY7" fmla="*/ 1078174 h 2142699"/>
                <a:gd name="connsiteX8" fmla="*/ 232012 w 2524836"/>
                <a:gd name="connsiteY8" fmla="*/ 1119117 h 2142699"/>
                <a:gd name="connsiteX9" fmla="*/ 252986 w 2524836"/>
                <a:gd name="connsiteY9" fmla="*/ 1201003 h 2142699"/>
                <a:gd name="connsiteX10" fmla="*/ 280280 w 2524836"/>
                <a:gd name="connsiteY10" fmla="*/ 1262118 h 2142699"/>
                <a:gd name="connsiteX11" fmla="*/ 321826 w 2524836"/>
                <a:gd name="connsiteY11" fmla="*/ 1357451 h 2142699"/>
                <a:gd name="connsiteX12" fmla="*/ 430004 w 2524836"/>
                <a:gd name="connsiteY12" fmla="*/ 1472152 h 2142699"/>
                <a:gd name="connsiteX13" fmla="*/ 689713 w 2524836"/>
                <a:gd name="connsiteY13" fmla="*/ 1712293 h 2142699"/>
                <a:gd name="connsiteX14" fmla="*/ 1044155 w 2524836"/>
                <a:gd name="connsiteY14" fmla="*/ 1848971 h 2142699"/>
                <a:gd name="connsiteX15" fmla="*/ 1242348 w 2524836"/>
                <a:gd name="connsiteY15" fmla="*/ 1924134 h 2142699"/>
                <a:gd name="connsiteX16" fmla="*/ 1392072 w 2524836"/>
                <a:gd name="connsiteY16" fmla="*/ 1965278 h 2142699"/>
                <a:gd name="connsiteX17" fmla="*/ 1501254 w 2524836"/>
                <a:gd name="connsiteY17" fmla="*/ 2006221 h 2142699"/>
                <a:gd name="connsiteX18" fmla="*/ 1555845 w 2524836"/>
                <a:gd name="connsiteY18" fmla="*/ 2019869 h 2142699"/>
                <a:gd name="connsiteX19" fmla="*/ 1624084 w 2524836"/>
                <a:gd name="connsiteY19" fmla="*/ 2033517 h 2142699"/>
                <a:gd name="connsiteX20" fmla="*/ 2210937 w 2524836"/>
                <a:gd name="connsiteY20" fmla="*/ 2115403 h 2142699"/>
                <a:gd name="connsiteX21" fmla="*/ 2524836 w 2524836"/>
                <a:gd name="connsiteY21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109182 w 2524836"/>
                <a:gd name="connsiteY4" fmla="*/ 573206 h 2142699"/>
                <a:gd name="connsiteX5" fmla="*/ 122830 w 2524836"/>
                <a:gd name="connsiteY5" fmla="*/ 614150 h 2142699"/>
                <a:gd name="connsiteX6" fmla="*/ 218364 w 2524836"/>
                <a:gd name="connsiteY6" fmla="*/ 1078174 h 2142699"/>
                <a:gd name="connsiteX7" fmla="*/ 232012 w 2524836"/>
                <a:gd name="connsiteY7" fmla="*/ 1119117 h 2142699"/>
                <a:gd name="connsiteX8" fmla="*/ 252986 w 2524836"/>
                <a:gd name="connsiteY8" fmla="*/ 1201003 h 2142699"/>
                <a:gd name="connsiteX9" fmla="*/ 280280 w 2524836"/>
                <a:gd name="connsiteY9" fmla="*/ 1262118 h 2142699"/>
                <a:gd name="connsiteX10" fmla="*/ 321826 w 2524836"/>
                <a:gd name="connsiteY10" fmla="*/ 1357451 h 2142699"/>
                <a:gd name="connsiteX11" fmla="*/ 430004 w 2524836"/>
                <a:gd name="connsiteY11" fmla="*/ 1472152 h 2142699"/>
                <a:gd name="connsiteX12" fmla="*/ 689713 w 2524836"/>
                <a:gd name="connsiteY12" fmla="*/ 1712293 h 2142699"/>
                <a:gd name="connsiteX13" fmla="*/ 1044155 w 2524836"/>
                <a:gd name="connsiteY13" fmla="*/ 1848971 h 2142699"/>
                <a:gd name="connsiteX14" fmla="*/ 1242348 w 2524836"/>
                <a:gd name="connsiteY14" fmla="*/ 1924134 h 2142699"/>
                <a:gd name="connsiteX15" fmla="*/ 1392072 w 2524836"/>
                <a:gd name="connsiteY15" fmla="*/ 1965278 h 2142699"/>
                <a:gd name="connsiteX16" fmla="*/ 1501254 w 2524836"/>
                <a:gd name="connsiteY16" fmla="*/ 2006221 h 2142699"/>
                <a:gd name="connsiteX17" fmla="*/ 1555845 w 2524836"/>
                <a:gd name="connsiteY17" fmla="*/ 2019869 h 2142699"/>
                <a:gd name="connsiteX18" fmla="*/ 1624084 w 2524836"/>
                <a:gd name="connsiteY18" fmla="*/ 2033517 h 2142699"/>
                <a:gd name="connsiteX19" fmla="*/ 2210937 w 2524836"/>
                <a:gd name="connsiteY19" fmla="*/ 2115403 h 2142699"/>
                <a:gd name="connsiteX20" fmla="*/ 2524836 w 2524836"/>
                <a:gd name="connsiteY20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109182 w 2524836"/>
                <a:gd name="connsiteY4" fmla="*/ 573206 h 2142699"/>
                <a:gd name="connsiteX5" fmla="*/ 218364 w 2524836"/>
                <a:gd name="connsiteY5" fmla="*/ 1078174 h 2142699"/>
                <a:gd name="connsiteX6" fmla="*/ 232012 w 2524836"/>
                <a:gd name="connsiteY6" fmla="*/ 1119117 h 2142699"/>
                <a:gd name="connsiteX7" fmla="*/ 252986 w 2524836"/>
                <a:gd name="connsiteY7" fmla="*/ 1201003 h 2142699"/>
                <a:gd name="connsiteX8" fmla="*/ 280280 w 2524836"/>
                <a:gd name="connsiteY8" fmla="*/ 1262118 h 2142699"/>
                <a:gd name="connsiteX9" fmla="*/ 321826 w 2524836"/>
                <a:gd name="connsiteY9" fmla="*/ 1357451 h 2142699"/>
                <a:gd name="connsiteX10" fmla="*/ 430004 w 2524836"/>
                <a:gd name="connsiteY10" fmla="*/ 1472152 h 2142699"/>
                <a:gd name="connsiteX11" fmla="*/ 689713 w 2524836"/>
                <a:gd name="connsiteY11" fmla="*/ 1712293 h 2142699"/>
                <a:gd name="connsiteX12" fmla="*/ 1044155 w 2524836"/>
                <a:gd name="connsiteY12" fmla="*/ 1848971 h 2142699"/>
                <a:gd name="connsiteX13" fmla="*/ 1242348 w 2524836"/>
                <a:gd name="connsiteY13" fmla="*/ 1924134 h 2142699"/>
                <a:gd name="connsiteX14" fmla="*/ 1392072 w 2524836"/>
                <a:gd name="connsiteY14" fmla="*/ 1965278 h 2142699"/>
                <a:gd name="connsiteX15" fmla="*/ 1501254 w 2524836"/>
                <a:gd name="connsiteY15" fmla="*/ 2006221 h 2142699"/>
                <a:gd name="connsiteX16" fmla="*/ 1555845 w 2524836"/>
                <a:gd name="connsiteY16" fmla="*/ 2019869 h 2142699"/>
                <a:gd name="connsiteX17" fmla="*/ 1624084 w 2524836"/>
                <a:gd name="connsiteY17" fmla="*/ 2033517 h 2142699"/>
                <a:gd name="connsiteX18" fmla="*/ 2210937 w 2524836"/>
                <a:gd name="connsiteY18" fmla="*/ 2115403 h 2142699"/>
                <a:gd name="connsiteX19" fmla="*/ 2524836 w 2524836"/>
                <a:gd name="connsiteY19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252986 w 2524836"/>
                <a:gd name="connsiteY6" fmla="*/ 1201003 h 2142699"/>
                <a:gd name="connsiteX7" fmla="*/ 280280 w 2524836"/>
                <a:gd name="connsiteY7" fmla="*/ 1262118 h 2142699"/>
                <a:gd name="connsiteX8" fmla="*/ 321826 w 2524836"/>
                <a:gd name="connsiteY8" fmla="*/ 1357451 h 2142699"/>
                <a:gd name="connsiteX9" fmla="*/ 430004 w 2524836"/>
                <a:gd name="connsiteY9" fmla="*/ 1472152 h 2142699"/>
                <a:gd name="connsiteX10" fmla="*/ 689713 w 2524836"/>
                <a:gd name="connsiteY10" fmla="*/ 1712293 h 2142699"/>
                <a:gd name="connsiteX11" fmla="*/ 1044155 w 2524836"/>
                <a:gd name="connsiteY11" fmla="*/ 1848971 h 2142699"/>
                <a:gd name="connsiteX12" fmla="*/ 1242348 w 2524836"/>
                <a:gd name="connsiteY12" fmla="*/ 1924134 h 2142699"/>
                <a:gd name="connsiteX13" fmla="*/ 1392072 w 2524836"/>
                <a:gd name="connsiteY13" fmla="*/ 1965278 h 2142699"/>
                <a:gd name="connsiteX14" fmla="*/ 1501254 w 2524836"/>
                <a:gd name="connsiteY14" fmla="*/ 2006221 h 2142699"/>
                <a:gd name="connsiteX15" fmla="*/ 1555845 w 2524836"/>
                <a:gd name="connsiteY15" fmla="*/ 2019869 h 2142699"/>
                <a:gd name="connsiteX16" fmla="*/ 1624084 w 2524836"/>
                <a:gd name="connsiteY16" fmla="*/ 2033517 h 2142699"/>
                <a:gd name="connsiteX17" fmla="*/ 2210937 w 2524836"/>
                <a:gd name="connsiteY17" fmla="*/ 2115403 h 2142699"/>
                <a:gd name="connsiteX18" fmla="*/ 2524836 w 2524836"/>
                <a:gd name="connsiteY18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252986 w 2524836"/>
                <a:gd name="connsiteY6" fmla="*/ 1201003 h 2142699"/>
                <a:gd name="connsiteX7" fmla="*/ 280280 w 2524836"/>
                <a:gd name="connsiteY7" fmla="*/ 1262118 h 2142699"/>
                <a:gd name="connsiteX8" fmla="*/ 430004 w 2524836"/>
                <a:gd name="connsiteY8" fmla="*/ 1472152 h 2142699"/>
                <a:gd name="connsiteX9" fmla="*/ 689713 w 2524836"/>
                <a:gd name="connsiteY9" fmla="*/ 1712293 h 2142699"/>
                <a:gd name="connsiteX10" fmla="*/ 1044155 w 2524836"/>
                <a:gd name="connsiteY10" fmla="*/ 1848971 h 2142699"/>
                <a:gd name="connsiteX11" fmla="*/ 1242348 w 2524836"/>
                <a:gd name="connsiteY11" fmla="*/ 1924134 h 2142699"/>
                <a:gd name="connsiteX12" fmla="*/ 1392072 w 2524836"/>
                <a:gd name="connsiteY12" fmla="*/ 1965278 h 2142699"/>
                <a:gd name="connsiteX13" fmla="*/ 1501254 w 2524836"/>
                <a:gd name="connsiteY13" fmla="*/ 2006221 h 2142699"/>
                <a:gd name="connsiteX14" fmla="*/ 1555845 w 2524836"/>
                <a:gd name="connsiteY14" fmla="*/ 2019869 h 2142699"/>
                <a:gd name="connsiteX15" fmla="*/ 1624084 w 2524836"/>
                <a:gd name="connsiteY15" fmla="*/ 2033517 h 2142699"/>
                <a:gd name="connsiteX16" fmla="*/ 2210937 w 2524836"/>
                <a:gd name="connsiteY16" fmla="*/ 2115403 h 2142699"/>
                <a:gd name="connsiteX17" fmla="*/ 2524836 w 2524836"/>
                <a:gd name="connsiteY17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252986 w 2524836"/>
                <a:gd name="connsiteY6" fmla="*/ 1201003 h 2142699"/>
                <a:gd name="connsiteX7" fmla="*/ 280280 w 2524836"/>
                <a:gd name="connsiteY7" fmla="*/ 1262118 h 2142699"/>
                <a:gd name="connsiteX8" fmla="*/ 430004 w 2524836"/>
                <a:gd name="connsiteY8" fmla="*/ 1472152 h 2142699"/>
                <a:gd name="connsiteX9" fmla="*/ 689713 w 2524836"/>
                <a:gd name="connsiteY9" fmla="*/ 1712293 h 2142699"/>
                <a:gd name="connsiteX10" fmla="*/ 1242348 w 2524836"/>
                <a:gd name="connsiteY10" fmla="*/ 1924134 h 2142699"/>
                <a:gd name="connsiteX11" fmla="*/ 1392072 w 2524836"/>
                <a:gd name="connsiteY11" fmla="*/ 1965278 h 2142699"/>
                <a:gd name="connsiteX12" fmla="*/ 1501254 w 2524836"/>
                <a:gd name="connsiteY12" fmla="*/ 2006221 h 2142699"/>
                <a:gd name="connsiteX13" fmla="*/ 1555845 w 2524836"/>
                <a:gd name="connsiteY13" fmla="*/ 2019869 h 2142699"/>
                <a:gd name="connsiteX14" fmla="*/ 1624084 w 2524836"/>
                <a:gd name="connsiteY14" fmla="*/ 2033517 h 2142699"/>
                <a:gd name="connsiteX15" fmla="*/ 2210937 w 2524836"/>
                <a:gd name="connsiteY15" fmla="*/ 2115403 h 2142699"/>
                <a:gd name="connsiteX16" fmla="*/ 2524836 w 2524836"/>
                <a:gd name="connsiteY16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252986 w 2524836"/>
                <a:gd name="connsiteY6" fmla="*/ 1201003 h 2142699"/>
                <a:gd name="connsiteX7" fmla="*/ 280280 w 2524836"/>
                <a:gd name="connsiteY7" fmla="*/ 1262118 h 2142699"/>
                <a:gd name="connsiteX8" fmla="*/ 430004 w 2524836"/>
                <a:gd name="connsiteY8" fmla="*/ 1472152 h 2142699"/>
                <a:gd name="connsiteX9" fmla="*/ 689713 w 2524836"/>
                <a:gd name="connsiteY9" fmla="*/ 1712293 h 2142699"/>
                <a:gd name="connsiteX10" fmla="*/ 1242348 w 2524836"/>
                <a:gd name="connsiteY10" fmla="*/ 1924134 h 2142699"/>
                <a:gd name="connsiteX11" fmla="*/ 1501254 w 2524836"/>
                <a:gd name="connsiteY11" fmla="*/ 2006221 h 2142699"/>
                <a:gd name="connsiteX12" fmla="*/ 1555845 w 2524836"/>
                <a:gd name="connsiteY12" fmla="*/ 2019869 h 2142699"/>
                <a:gd name="connsiteX13" fmla="*/ 1624084 w 2524836"/>
                <a:gd name="connsiteY13" fmla="*/ 2033517 h 2142699"/>
                <a:gd name="connsiteX14" fmla="*/ 2210937 w 2524836"/>
                <a:gd name="connsiteY14" fmla="*/ 2115403 h 2142699"/>
                <a:gd name="connsiteX15" fmla="*/ 2524836 w 2524836"/>
                <a:gd name="connsiteY15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252986 w 2524836"/>
                <a:gd name="connsiteY6" fmla="*/ 1201003 h 2142699"/>
                <a:gd name="connsiteX7" fmla="*/ 430004 w 2524836"/>
                <a:gd name="connsiteY7" fmla="*/ 1472152 h 2142699"/>
                <a:gd name="connsiteX8" fmla="*/ 689713 w 2524836"/>
                <a:gd name="connsiteY8" fmla="*/ 1712293 h 2142699"/>
                <a:gd name="connsiteX9" fmla="*/ 1242348 w 2524836"/>
                <a:gd name="connsiteY9" fmla="*/ 1924134 h 2142699"/>
                <a:gd name="connsiteX10" fmla="*/ 1501254 w 2524836"/>
                <a:gd name="connsiteY10" fmla="*/ 2006221 h 2142699"/>
                <a:gd name="connsiteX11" fmla="*/ 1555845 w 2524836"/>
                <a:gd name="connsiteY11" fmla="*/ 2019869 h 2142699"/>
                <a:gd name="connsiteX12" fmla="*/ 1624084 w 2524836"/>
                <a:gd name="connsiteY12" fmla="*/ 2033517 h 2142699"/>
                <a:gd name="connsiteX13" fmla="*/ 2210937 w 2524836"/>
                <a:gd name="connsiteY13" fmla="*/ 2115403 h 2142699"/>
                <a:gd name="connsiteX14" fmla="*/ 2524836 w 2524836"/>
                <a:gd name="connsiteY14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430004 w 2524836"/>
                <a:gd name="connsiteY6" fmla="*/ 1472152 h 2142699"/>
                <a:gd name="connsiteX7" fmla="*/ 689713 w 2524836"/>
                <a:gd name="connsiteY7" fmla="*/ 1712293 h 2142699"/>
                <a:gd name="connsiteX8" fmla="*/ 1242348 w 2524836"/>
                <a:gd name="connsiteY8" fmla="*/ 1924134 h 2142699"/>
                <a:gd name="connsiteX9" fmla="*/ 1501254 w 2524836"/>
                <a:gd name="connsiteY9" fmla="*/ 2006221 h 2142699"/>
                <a:gd name="connsiteX10" fmla="*/ 1555845 w 2524836"/>
                <a:gd name="connsiteY10" fmla="*/ 2019869 h 2142699"/>
                <a:gd name="connsiteX11" fmla="*/ 1624084 w 2524836"/>
                <a:gd name="connsiteY11" fmla="*/ 2033517 h 2142699"/>
                <a:gd name="connsiteX12" fmla="*/ 2210937 w 2524836"/>
                <a:gd name="connsiteY12" fmla="*/ 2115403 h 2142699"/>
                <a:gd name="connsiteX13" fmla="*/ 2524836 w 2524836"/>
                <a:gd name="connsiteY13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430004 w 2524836"/>
                <a:gd name="connsiteY6" fmla="*/ 1472152 h 2142699"/>
                <a:gd name="connsiteX7" fmla="*/ 689713 w 2524836"/>
                <a:gd name="connsiteY7" fmla="*/ 1712293 h 2142699"/>
                <a:gd name="connsiteX8" fmla="*/ 1205353 w 2524836"/>
                <a:gd name="connsiteY8" fmla="*/ 1938379 h 2142699"/>
                <a:gd name="connsiteX9" fmla="*/ 1501254 w 2524836"/>
                <a:gd name="connsiteY9" fmla="*/ 2006221 h 2142699"/>
                <a:gd name="connsiteX10" fmla="*/ 1555845 w 2524836"/>
                <a:gd name="connsiteY10" fmla="*/ 2019869 h 2142699"/>
                <a:gd name="connsiteX11" fmla="*/ 1624084 w 2524836"/>
                <a:gd name="connsiteY11" fmla="*/ 2033517 h 2142699"/>
                <a:gd name="connsiteX12" fmla="*/ 2210937 w 2524836"/>
                <a:gd name="connsiteY12" fmla="*/ 2115403 h 2142699"/>
                <a:gd name="connsiteX13" fmla="*/ 2524836 w 2524836"/>
                <a:gd name="connsiteY13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430004 w 2524836"/>
                <a:gd name="connsiteY6" fmla="*/ 1472152 h 2142699"/>
                <a:gd name="connsiteX7" fmla="*/ 689713 w 2524836"/>
                <a:gd name="connsiteY7" fmla="*/ 1712293 h 2142699"/>
                <a:gd name="connsiteX8" fmla="*/ 1205353 w 2524836"/>
                <a:gd name="connsiteY8" fmla="*/ 1938379 h 2142699"/>
                <a:gd name="connsiteX9" fmla="*/ 1471482 w 2524836"/>
                <a:gd name="connsiteY9" fmla="*/ 2020450 h 2142699"/>
                <a:gd name="connsiteX10" fmla="*/ 1555845 w 2524836"/>
                <a:gd name="connsiteY10" fmla="*/ 2019869 h 2142699"/>
                <a:gd name="connsiteX11" fmla="*/ 1624084 w 2524836"/>
                <a:gd name="connsiteY11" fmla="*/ 2033517 h 2142699"/>
                <a:gd name="connsiteX12" fmla="*/ 2210937 w 2524836"/>
                <a:gd name="connsiteY12" fmla="*/ 2115403 h 2142699"/>
                <a:gd name="connsiteX13" fmla="*/ 2524836 w 2524836"/>
                <a:gd name="connsiteY13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430004 w 2524836"/>
                <a:gd name="connsiteY6" fmla="*/ 1472152 h 2142699"/>
                <a:gd name="connsiteX7" fmla="*/ 689713 w 2524836"/>
                <a:gd name="connsiteY7" fmla="*/ 1712293 h 2142699"/>
                <a:gd name="connsiteX8" fmla="*/ 1205353 w 2524836"/>
                <a:gd name="connsiteY8" fmla="*/ 1938379 h 2142699"/>
                <a:gd name="connsiteX9" fmla="*/ 1449034 w 2524836"/>
                <a:gd name="connsiteY9" fmla="*/ 2012735 h 2142699"/>
                <a:gd name="connsiteX10" fmla="*/ 1555845 w 2524836"/>
                <a:gd name="connsiteY10" fmla="*/ 2019869 h 2142699"/>
                <a:gd name="connsiteX11" fmla="*/ 1624084 w 2524836"/>
                <a:gd name="connsiteY11" fmla="*/ 2033517 h 2142699"/>
                <a:gd name="connsiteX12" fmla="*/ 2210937 w 2524836"/>
                <a:gd name="connsiteY12" fmla="*/ 2115403 h 2142699"/>
                <a:gd name="connsiteX13" fmla="*/ 2524836 w 2524836"/>
                <a:gd name="connsiteY13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430004 w 2524836"/>
                <a:gd name="connsiteY6" fmla="*/ 1472152 h 2142699"/>
                <a:gd name="connsiteX7" fmla="*/ 689713 w 2524836"/>
                <a:gd name="connsiteY7" fmla="*/ 1712293 h 2142699"/>
                <a:gd name="connsiteX8" fmla="*/ 1205353 w 2524836"/>
                <a:gd name="connsiteY8" fmla="*/ 1938379 h 2142699"/>
                <a:gd name="connsiteX9" fmla="*/ 1449034 w 2524836"/>
                <a:gd name="connsiteY9" fmla="*/ 2012735 h 2142699"/>
                <a:gd name="connsiteX10" fmla="*/ 1624084 w 2524836"/>
                <a:gd name="connsiteY10" fmla="*/ 2033517 h 2142699"/>
                <a:gd name="connsiteX11" fmla="*/ 2210937 w 2524836"/>
                <a:gd name="connsiteY11" fmla="*/ 2115403 h 2142699"/>
                <a:gd name="connsiteX12" fmla="*/ 2524836 w 2524836"/>
                <a:gd name="connsiteY12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430004 w 2524836"/>
                <a:gd name="connsiteY6" fmla="*/ 1472152 h 2142699"/>
                <a:gd name="connsiteX7" fmla="*/ 689713 w 2524836"/>
                <a:gd name="connsiteY7" fmla="*/ 1712293 h 2142699"/>
                <a:gd name="connsiteX8" fmla="*/ 1205353 w 2524836"/>
                <a:gd name="connsiteY8" fmla="*/ 1938379 h 2142699"/>
                <a:gd name="connsiteX9" fmla="*/ 1426592 w 2524836"/>
                <a:gd name="connsiteY9" fmla="*/ 2005020 h 2142699"/>
                <a:gd name="connsiteX10" fmla="*/ 1624084 w 2524836"/>
                <a:gd name="connsiteY10" fmla="*/ 2033517 h 2142699"/>
                <a:gd name="connsiteX11" fmla="*/ 2210937 w 2524836"/>
                <a:gd name="connsiteY11" fmla="*/ 2115403 h 2142699"/>
                <a:gd name="connsiteX12" fmla="*/ 2524836 w 2524836"/>
                <a:gd name="connsiteY12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232012 w 2524836"/>
                <a:gd name="connsiteY5" fmla="*/ 1119117 h 2142699"/>
                <a:gd name="connsiteX6" fmla="*/ 430004 w 2524836"/>
                <a:gd name="connsiteY6" fmla="*/ 1472152 h 2142699"/>
                <a:gd name="connsiteX7" fmla="*/ 689713 w 2524836"/>
                <a:gd name="connsiteY7" fmla="*/ 1712293 h 2142699"/>
                <a:gd name="connsiteX8" fmla="*/ 1205353 w 2524836"/>
                <a:gd name="connsiteY8" fmla="*/ 1938379 h 2142699"/>
                <a:gd name="connsiteX9" fmla="*/ 1426592 w 2524836"/>
                <a:gd name="connsiteY9" fmla="*/ 2005020 h 2142699"/>
                <a:gd name="connsiteX10" fmla="*/ 1645458 w 2524836"/>
                <a:gd name="connsiteY10" fmla="*/ 2047740 h 2142699"/>
                <a:gd name="connsiteX11" fmla="*/ 2210937 w 2524836"/>
                <a:gd name="connsiteY11" fmla="*/ 2115403 h 2142699"/>
                <a:gd name="connsiteX12" fmla="*/ 2524836 w 2524836"/>
                <a:gd name="connsiteY12" fmla="*/ 2142699 h 2142699"/>
                <a:gd name="connsiteX0" fmla="*/ 13648 w 2524836"/>
                <a:gd name="connsiteY0" fmla="*/ 0 h 2142699"/>
                <a:gd name="connsiteX1" fmla="*/ 0 w 2524836"/>
                <a:gd name="connsiteY1" fmla="*/ 68239 h 2142699"/>
                <a:gd name="connsiteX2" fmla="*/ 27295 w 2524836"/>
                <a:gd name="connsiteY2" fmla="*/ 232012 h 2142699"/>
                <a:gd name="connsiteX3" fmla="*/ 68239 w 2524836"/>
                <a:gd name="connsiteY3" fmla="*/ 450377 h 2142699"/>
                <a:gd name="connsiteX4" fmla="*/ 218364 w 2524836"/>
                <a:gd name="connsiteY4" fmla="*/ 1078174 h 2142699"/>
                <a:gd name="connsiteX5" fmla="*/ 430004 w 2524836"/>
                <a:gd name="connsiteY5" fmla="*/ 1472152 h 2142699"/>
                <a:gd name="connsiteX6" fmla="*/ 689713 w 2524836"/>
                <a:gd name="connsiteY6" fmla="*/ 1712293 h 2142699"/>
                <a:gd name="connsiteX7" fmla="*/ 1205353 w 2524836"/>
                <a:gd name="connsiteY7" fmla="*/ 1938379 h 2142699"/>
                <a:gd name="connsiteX8" fmla="*/ 1426592 w 2524836"/>
                <a:gd name="connsiteY8" fmla="*/ 2005020 h 2142699"/>
                <a:gd name="connsiteX9" fmla="*/ 1645458 w 2524836"/>
                <a:gd name="connsiteY9" fmla="*/ 2047740 h 2142699"/>
                <a:gd name="connsiteX10" fmla="*/ 2210937 w 2524836"/>
                <a:gd name="connsiteY10" fmla="*/ 2115403 h 2142699"/>
                <a:gd name="connsiteX11" fmla="*/ 2524836 w 2524836"/>
                <a:gd name="connsiteY11" fmla="*/ 2142699 h 2142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4836" h="2142699">
                  <a:moveTo>
                    <a:pt x="13648" y="0"/>
                  </a:moveTo>
                  <a:cubicBezTo>
                    <a:pt x="9099" y="22746"/>
                    <a:pt x="0" y="45042"/>
                    <a:pt x="0" y="68239"/>
                  </a:cubicBezTo>
                  <a:cubicBezTo>
                    <a:pt x="0" y="87762"/>
                    <a:pt x="15922" y="168322"/>
                    <a:pt x="27295" y="232012"/>
                  </a:cubicBezTo>
                  <a:cubicBezTo>
                    <a:pt x="38668" y="295702"/>
                    <a:pt x="54591" y="393511"/>
                    <a:pt x="68239" y="450377"/>
                  </a:cubicBezTo>
                  <a:cubicBezTo>
                    <a:pt x="100084" y="591404"/>
                    <a:pt x="158070" y="907878"/>
                    <a:pt x="218364" y="1078174"/>
                  </a:cubicBezTo>
                  <a:cubicBezTo>
                    <a:pt x="278658" y="1248470"/>
                    <a:pt x="351446" y="1366466"/>
                    <a:pt x="430004" y="1472152"/>
                  </a:cubicBezTo>
                  <a:cubicBezTo>
                    <a:pt x="508562" y="1577839"/>
                    <a:pt x="560488" y="1634589"/>
                    <a:pt x="689713" y="1712293"/>
                  </a:cubicBezTo>
                  <a:cubicBezTo>
                    <a:pt x="818938" y="1789997"/>
                    <a:pt x="1082540" y="1889591"/>
                    <a:pt x="1205353" y="1938379"/>
                  </a:cubicBezTo>
                  <a:cubicBezTo>
                    <a:pt x="1328166" y="1987167"/>
                    <a:pt x="1353241" y="1986793"/>
                    <a:pt x="1426592" y="2005020"/>
                  </a:cubicBezTo>
                  <a:cubicBezTo>
                    <a:pt x="1499943" y="2023247"/>
                    <a:pt x="1518474" y="2030629"/>
                    <a:pt x="1645458" y="2047740"/>
                  </a:cubicBezTo>
                  <a:lnTo>
                    <a:pt x="2210937" y="2115403"/>
                  </a:lnTo>
                  <a:cubicBezTo>
                    <a:pt x="2361062" y="2133600"/>
                    <a:pt x="2459441" y="2137012"/>
                    <a:pt x="2524836" y="2142699"/>
                  </a:cubicBezTo>
                </a:path>
              </a:pathLst>
            </a:cu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 i="0"/>
            </a:p>
          </p:txBody>
        </p:sp>
        <p:sp>
          <p:nvSpPr>
            <p:cNvPr id="202799" name="TextBox 1"/>
            <p:cNvSpPr txBox="1">
              <a:spLocks noChangeArrowheads="1"/>
            </p:cNvSpPr>
            <p:nvPr/>
          </p:nvSpPr>
          <p:spPr bwMode="auto">
            <a:xfrm>
              <a:off x="6186488" y="3705225"/>
              <a:ext cx="20385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800" i="0">
                  <a:solidFill>
                    <a:schemeClr val="tx1"/>
                  </a:solidFill>
                  <a:latin typeface="Arial" charset="0"/>
                  <a:cs typeface="Arial" charset="0"/>
                </a:rPr>
                <a:t>f</a:t>
              </a:r>
              <a:r>
                <a:rPr lang="en-US" sz="1800" i="0" baseline="-25000">
                  <a:solidFill>
                    <a:schemeClr val="tx1"/>
                  </a:solidFill>
                  <a:latin typeface="Arial" charset="0"/>
                  <a:cs typeface="Arial" charset="0"/>
                </a:rPr>
                <a:t>ELM</a:t>
              </a:r>
              <a:r>
                <a:rPr lang="en-US" sz="1800" i="0" baseline="-10000">
                  <a:solidFill>
                    <a:schemeClr val="tx1"/>
                  </a:solidFill>
                  <a:latin typeface="Arial" charset="0"/>
                  <a:cs typeface="Arial" charset="0"/>
                </a:rPr>
                <a:t> * </a:t>
              </a:r>
              <a:r>
                <a:rPr lang="en-US" sz="1800" i="0">
                  <a:solidFill>
                    <a:schemeClr val="tx1"/>
                  </a:solidFill>
                  <a:latin typeface="Arial" charset="0"/>
                  <a:cs typeface="Arial" charset="0"/>
                </a:rPr>
                <a:t>q</a:t>
              </a:r>
              <a:r>
                <a:rPr lang="en-US" sz="1800" i="0" baseline="-25000">
                  <a:solidFill>
                    <a:schemeClr val="tx1"/>
                  </a:solidFill>
                  <a:latin typeface="Arial" charset="0"/>
                  <a:cs typeface="Arial" charset="0"/>
                </a:rPr>
                <a:t>peak</a:t>
              </a:r>
              <a:r>
                <a:rPr lang="en-US" sz="1800" i="0">
                  <a:solidFill>
                    <a:schemeClr val="tx1"/>
                  </a:solidFill>
                  <a:latin typeface="Arial" charset="0"/>
                  <a:cs typeface="Arial" charset="0"/>
                </a:rPr>
                <a:t>= Const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 flipH="1">
              <a:off x="5946550" y="4105303"/>
              <a:ext cx="546030" cy="260354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325909" y="3005146"/>
              <a:ext cx="917457" cy="627074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 i="0"/>
            </a:p>
          </p:txBody>
        </p:sp>
        <p:sp>
          <p:nvSpPr>
            <p:cNvPr id="53" name="Oval 52"/>
            <p:cNvSpPr/>
            <p:nvPr/>
          </p:nvSpPr>
          <p:spPr>
            <a:xfrm>
              <a:off x="6176708" y="4829215"/>
              <a:ext cx="46032" cy="492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 i="0"/>
            </a:p>
          </p:txBody>
        </p:sp>
        <p:sp>
          <p:nvSpPr>
            <p:cNvPr id="54" name="Oval 53"/>
            <p:cNvSpPr/>
            <p:nvPr/>
          </p:nvSpPr>
          <p:spPr>
            <a:xfrm>
              <a:off x="7103688" y="4889541"/>
              <a:ext cx="47619" cy="492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 i="0"/>
            </a:p>
          </p:txBody>
        </p:sp>
        <p:sp>
          <p:nvSpPr>
            <p:cNvPr id="55" name="Oval 54"/>
            <p:cNvSpPr/>
            <p:nvPr/>
          </p:nvSpPr>
          <p:spPr>
            <a:xfrm>
              <a:off x="8030669" y="5078456"/>
              <a:ext cx="47619" cy="4921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 i="0"/>
            </a:p>
          </p:txBody>
        </p:sp>
        <p:sp>
          <p:nvSpPr>
            <p:cNvPr id="56" name="Oval 55"/>
            <p:cNvSpPr/>
            <p:nvPr/>
          </p:nvSpPr>
          <p:spPr>
            <a:xfrm>
              <a:off x="7492576" y="3179774"/>
              <a:ext cx="46031" cy="4921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 i="0"/>
            </a:p>
          </p:txBody>
        </p:sp>
        <p:sp>
          <p:nvSpPr>
            <p:cNvPr id="57" name="Oval 56"/>
            <p:cNvSpPr/>
            <p:nvPr/>
          </p:nvSpPr>
          <p:spPr>
            <a:xfrm>
              <a:off x="5484647" y="2898782"/>
              <a:ext cx="46032" cy="50801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Tx/>
                <a:buNone/>
                <a:defRPr/>
              </a:pPr>
              <a:endParaRPr lang="en-US" i="0"/>
            </a:p>
          </p:txBody>
        </p:sp>
      </p:grpSp>
      <p:pic>
        <p:nvPicPr>
          <p:cNvPr id="202756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2181225"/>
            <a:ext cx="4624387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TextBox 58"/>
          <p:cNvSpPr txBox="1">
            <a:spLocks noChangeArrowheads="1"/>
          </p:cNvSpPr>
          <p:nvPr/>
        </p:nvSpPr>
        <p:spPr bwMode="auto">
          <a:xfrm>
            <a:off x="7231063" y="1838325"/>
            <a:ext cx="1366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0"/>
              <a:t>Reference</a:t>
            </a:r>
          </a:p>
        </p:txBody>
      </p:sp>
      <p:sp>
        <p:nvSpPr>
          <p:cNvPr id="202758" name="TextBox 59"/>
          <p:cNvSpPr txBox="1">
            <a:spLocks noChangeArrowheads="1"/>
          </p:cNvSpPr>
          <p:nvPr/>
        </p:nvSpPr>
        <p:spPr bwMode="auto">
          <a:xfrm>
            <a:off x="5267325" y="1771650"/>
            <a:ext cx="91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0"/>
              <a:t>Paced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495800" y="2193925"/>
            <a:ext cx="2443163" cy="1901825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TextBox 5"/>
          <p:cNvSpPr txBox="1">
            <a:spLocks noChangeArrowheads="1"/>
          </p:cNvSpPr>
          <p:nvPr/>
        </p:nvSpPr>
        <p:spPr bwMode="auto">
          <a:xfrm>
            <a:off x="5273675" y="6153150"/>
            <a:ext cx="3476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i="0" dirty="0">
                <a:latin typeface="+mj-lt"/>
              </a:rPr>
              <a:t>P.T. Lang et. al., </a:t>
            </a:r>
            <a:r>
              <a:rPr lang="en-US" sz="1200" i="0" dirty="0" err="1">
                <a:latin typeface="+mj-lt"/>
              </a:rPr>
              <a:t>Nucl</a:t>
            </a:r>
            <a:r>
              <a:rPr lang="en-US" sz="1200" i="0" dirty="0">
                <a:latin typeface="+mj-lt"/>
              </a:rPr>
              <a:t>. Fusion </a:t>
            </a:r>
            <a:r>
              <a:rPr lang="en-US" sz="1200" b="1" i="0" dirty="0">
                <a:latin typeface="+mj-lt"/>
              </a:rPr>
              <a:t>53</a:t>
            </a:r>
            <a:r>
              <a:rPr lang="en-US" sz="1200" i="0" dirty="0">
                <a:latin typeface="+mj-lt"/>
              </a:rPr>
              <a:t> (2013) 073010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82567-3155-6F49-8CC6-FA83701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4C447-7539-C449-9204-D64860CFD9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EB484-DC96-D141-9C7E-E55A62725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4254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 idx="4294967295"/>
          </p:nvPr>
        </p:nvSpPr>
        <p:spPr>
          <a:xfrm>
            <a:off x="138545" y="0"/>
            <a:ext cx="9005455" cy="914400"/>
          </a:xfrm>
        </p:spPr>
        <p:txBody>
          <a:bodyPr lIns="0" rIns="0"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Impurity (Li) granules also trigger ELMs and reduce peak heat flux in DIII-D, but not in all conditions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01650" y="6175375"/>
            <a:ext cx="35557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i="0" dirty="0">
                <a:latin typeface="+mj-lt"/>
              </a:rPr>
              <a:t>A. </a:t>
            </a:r>
            <a:r>
              <a:rPr lang="en-US" sz="1200" i="0" dirty="0" err="1">
                <a:latin typeface="+mj-lt"/>
              </a:rPr>
              <a:t>Bortolon</a:t>
            </a:r>
            <a:r>
              <a:rPr lang="en-US" sz="1200" i="0" dirty="0">
                <a:latin typeface="+mj-lt"/>
              </a:rPr>
              <a:t> et. al., </a:t>
            </a:r>
            <a:r>
              <a:rPr lang="en-US" sz="1200" i="0" dirty="0" err="1">
                <a:latin typeface="+mj-lt"/>
              </a:rPr>
              <a:t>Nucl</a:t>
            </a:r>
            <a:r>
              <a:rPr lang="en-US" sz="1200" i="0" dirty="0">
                <a:latin typeface="+mj-lt"/>
              </a:rPr>
              <a:t>. Fusion </a:t>
            </a:r>
            <a:r>
              <a:rPr lang="en-US" sz="1200" b="1" i="0" dirty="0">
                <a:latin typeface="+mj-lt"/>
              </a:rPr>
              <a:t>56</a:t>
            </a:r>
            <a:r>
              <a:rPr lang="en-US" sz="1200" i="0" dirty="0">
                <a:latin typeface="+mj-lt"/>
              </a:rPr>
              <a:t> (2016) 056008</a:t>
            </a:r>
          </a:p>
        </p:txBody>
      </p:sp>
      <p:sp>
        <p:nvSpPr>
          <p:cNvPr id="202757" name="TextBox 58"/>
          <p:cNvSpPr txBox="1">
            <a:spLocks noChangeArrowheads="1"/>
          </p:cNvSpPr>
          <p:nvPr/>
        </p:nvSpPr>
        <p:spPr bwMode="auto">
          <a:xfrm>
            <a:off x="4910149" y="953137"/>
            <a:ext cx="42338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0" dirty="0"/>
              <a:t>No ELM mitigation in ITER baseline</a:t>
            </a:r>
          </a:p>
        </p:txBody>
      </p:sp>
      <p:sp>
        <p:nvSpPr>
          <p:cNvPr id="202758" name="TextBox 59"/>
          <p:cNvSpPr txBox="1">
            <a:spLocks noChangeArrowheads="1"/>
          </p:cNvSpPr>
          <p:nvPr/>
        </p:nvSpPr>
        <p:spPr bwMode="auto">
          <a:xfrm>
            <a:off x="541725" y="973871"/>
            <a:ext cx="36014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0" dirty="0"/>
              <a:t>ELM mitigation in High Torque</a:t>
            </a:r>
          </a:p>
        </p:txBody>
      </p:sp>
      <p:sp>
        <p:nvSpPr>
          <p:cNvPr id="62" name="TextBox 5"/>
          <p:cNvSpPr txBox="1">
            <a:spLocks noChangeArrowheads="1"/>
          </p:cNvSpPr>
          <p:nvPr/>
        </p:nvSpPr>
        <p:spPr bwMode="auto">
          <a:xfrm>
            <a:off x="5013442" y="6194743"/>
            <a:ext cx="38823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i="0" dirty="0">
                <a:latin typeface="+mj-lt"/>
              </a:rPr>
              <a:t>A. </a:t>
            </a:r>
            <a:r>
              <a:rPr lang="en-US" sz="1200" i="0" dirty="0" err="1">
                <a:latin typeface="+mj-lt"/>
              </a:rPr>
              <a:t>Bortolon</a:t>
            </a:r>
            <a:r>
              <a:rPr lang="en-US" sz="1200" i="0" dirty="0">
                <a:latin typeface="+mj-lt"/>
              </a:rPr>
              <a:t> et. al., </a:t>
            </a:r>
            <a:r>
              <a:rPr lang="en-US" sz="1200" i="0" dirty="0" err="1">
                <a:latin typeface="+mj-lt"/>
              </a:rPr>
              <a:t>Nucl</a:t>
            </a:r>
            <a:r>
              <a:rPr lang="en-US" sz="1200" i="0" dirty="0">
                <a:latin typeface="+mj-lt"/>
              </a:rPr>
              <a:t>. Mater. Energy </a:t>
            </a:r>
            <a:r>
              <a:rPr lang="en-US" sz="1200" b="1" i="0" dirty="0">
                <a:latin typeface="+mj-lt"/>
              </a:rPr>
              <a:t>12</a:t>
            </a:r>
            <a:r>
              <a:rPr lang="en-US" sz="1200" i="0" dirty="0">
                <a:latin typeface="+mj-lt"/>
              </a:rPr>
              <a:t> (2017) 1030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82567-3155-6F49-8CC6-FA83701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76EE9-0354-1246-B110-2B7DCBA0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663" y="1373981"/>
            <a:ext cx="3935787" cy="47791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E4A51C-23BA-CB45-A8C8-C21BE63F4212}"/>
              </a:ext>
            </a:extLst>
          </p:cNvPr>
          <p:cNvGrpSpPr/>
          <p:nvPr/>
        </p:nvGrpSpPr>
        <p:grpSpPr>
          <a:xfrm>
            <a:off x="1009185" y="1436276"/>
            <a:ext cx="2599192" cy="4800324"/>
            <a:chOff x="1009185" y="1436276"/>
            <a:chExt cx="2599192" cy="48003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B407B2-9114-314F-817E-ACCB33E98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188"/>
            <a:stretch/>
          </p:blipFill>
          <p:spPr>
            <a:xfrm>
              <a:off x="1028244" y="1436276"/>
              <a:ext cx="2580133" cy="25146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8598EEA-E1AC-1740-831D-1E28E458E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949"/>
            <a:stretch/>
          </p:blipFill>
          <p:spPr>
            <a:xfrm>
              <a:off x="1009185" y="3722000"/>
              <a:ext cx="2540712" cy="2514600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CDA6266-CCC1-9443-B3DB-ED2A64680E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23D0821-6573-E046-B3D4-52041FCAA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73681"/>
      </p:ext>
    </p:extLst>
  </p:cSld>
  <p:clrMapOvr>
    <a:masterClrMapping/>
  </p:clrMapOvr>
  <p:transition spd="slow" advTm="14254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ELMs eliminated with either 3-D magnetic perturbations, or naturally via access to a Quiescent H-mode</a:t>
            </a:r>
          </a:p>
        </p:txBody>
      </p:sp>
      <p:sp>
        <p:nvSpPr>
          <p:cNvPr id="142338" name="Slide Number Placeholder 3"/>
          <p:cNvSpPr txBox="1">
            <a:spLocks noGrp="1"/>
          </p:cNvSpPr>
          <p:nvPr/>
        </p:nvSpPr>
        <p:spPr bwMode="auto">
          <a:xfrm>
            <a:off x="8382000" y="6662738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D50702B-838C-844E-BEDD-25BB82754E6E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46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423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/>
          <a:stretch>
            <a:fillRect/>
          </a:stretch>
        </p:blipFill>
        <p:spPr bwMode="auto">
          <a:xfrm>
            <a:off x="4781983" y="937506"/>
            <a:ext cx="3690189" cy="53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77267" y="6167437"/>
            <a:ext cx="40751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i="0" dirty="0">
                <a:solidFill>
                  <a:srgbClr val="000000"/>
                </a:solidFill>
                <a:latin typeface="+mn-lt"/>
              </a:rPr>
              <a:t>T.E. Evans et al., Nature Phys. </a:t>
            </a:r>
            <a:r>
              <a:rPr lang="en-US" b="1" i="0" dirty="0">
                <a:solidFill>
                  <a:srgbClr val="000000"/>
                </a:solidFill>
                <a:latin typeface="+mn-lt"/>
              </a:rPr>
              <a:t>2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 (2006) 419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413808" y="893763"/>
            <a:ext cx="40751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000000"/>
                </a:solidFill>
                <a:latin typeface="+mn-lt"/>
              </a:rPr>
              <a:t>Magnetic Perturbations</a:t>
            </a:r>
          </a:p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000000"/>
                </a:solidFill>
                <a:latin typeface="+mn-lt"/>
              </a:rPr>
              <a:t>D3D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A63C5-5B64-C340-ACDE-3CD019B462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31068-5828-E045-94A0-6030A661F0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3500E13-28F4-E742-A011-60938CC79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5C60BA-DF68-8447-8406-4C897A190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3" y="968913"/>
            <a:ext cx="4497803" cy="5325496"/>
          </a:xfrm>
          <a:prstGeom prst="rect">
            <a:avLst/>
          </a:prstGeom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E6907C77-9FB9-D742-82E8-669E35035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6201363"/>
            <a:ext cx="40751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i="0" dirty="0">
                <a:solidFill>
                  <a:srgbClr val="000000"/>
                </a:solidFill>
                <a:latin typeface="+mn-lt"/>
              </a:rPr>
              <a:t>A. </a:t>
            </a:r>
            <a:r>
              <a:rPr lang="en-US" i="0" dirty="0" err="1">
                <a:solidFill>
                  <a:srgbClr val="000000"/>
                </a:solidFill>
                <a:latin typeface="+mn-lt"/>
              </a:rPr>
              <a:t>Bortolon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 et al., </a:t>
            </a:r>
            <a:r>
              <a:rPr lang="en-US" i="0" dirty="0" err="1">
                <a:solidFill>
                  <a:srgbClr val="000000"/>
                </a:solidFill>
                <a:latin typeface="+mn-lt"/>
              </a:rPr>
              <a:t>Nucl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. Fusion </a:t>
            </a:r>
            <a:r>
              <a:rPr lang="en-US" b="1" i="0" dirty="0">
                <a:solidFill>
                  <a:srgbClr val="000000"/>
                </a:solidFill>
                <a:latin typeface="+mn-lt"/>
              </a:rPr>
              <a:t>56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 (2016) 056008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C45F6769-D206-5446-936A-ECAEDDA1B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640" y="968913"/>
            <a:ext cx="40751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000000"/>
                </a:solidFill>
                <a:latin typeface="+mn-lt"/>
              </a:rPr>
              <a:t>Pellet ELM pacing</a:t>
            </a:r>
          </a:p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000000"/>
                </a:solidFill>
                <a:latin typeface="+mn-lt"/>
              </a:rPr>
              <a:t>D3D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35A5B347-BB1C-F04D-B93C-136121972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510" y="3593026"/>
            <a:ext cx="4075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FF0000"/>
                </a:solidFill>
                <a:latin typeface="+mn-lt"/>
              </a:rPr>
              <a:t>Li Pellets</a:t>
            </a:r>
            <a:endParaRPr lang="en-US" sz="2000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EC9815E3-23D8-814A-A6B3-4BA320733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248" y="2631067"/>
            <a:ext cx="4075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000000"/>
                </a:solidFill>
                <a:latin typeface="+mn-lt"/>
              </a:rPr>
              <a:t>no Pellets</a:t>
            </a:r>
          </a:p>
        </p:txBody>
      </p:sp>
    </p:spTree>
  </p:cSld>
  <p:clrMapOvr>
    <a:masterClrMapping/>
  </p:clrMapOvr>
  <p:transition spd="slow" advTm="2375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4D9C1D-7DED-7145-B518-6BB8F7259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4484" r="8518"/>
          <a:stretch/>
        </p:blipFill>
        <p:spPr>
          <a:xfrm>
            <a:off x="4251987" y="1662108"/>
            <a:ext cx="4440069" cy="3960926"/>
          </a:xfrm>
          <a:prstGeom prst="rect">
            <a:avLst/>
          </a:prstGeom>
        </p:spPr>
      </p:pic>
      <p:sp>
        <p:nvSpPr>
          <p:cNvPr id="1423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ELMs eliminated naturally via access to a Quiescent H-mode or via boron powder injection triggering quiescence</a:t>
            </a:r>
          </a:p>
        </p:txBody>
      </p:sp>
      <p:sp>
        <p:nvSpPr>
          <p:cNvPr id="142338" name="Slide Number Placeholder 3"/>
          <p:cNvSpPr txBox="1">
            <a:spLocks noGrp="1"/>
          </p:cNvSpPr>
          <p:nvPr/>
        </p:nvSpPr>
        <p:spPr bwMode="auto">
          <a:xfrm>
            <a:off x="8382000" y="6662738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D50702B-838C-844E-BEDD-25BB82754E6E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47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6" y="1102158"/>
            <a:ext cx="3863398" cy="52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71968" y="6228997"/>
            <a:ext cx="4075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i="0" dirty="0">
                <a:solidFill>
                  <a:srgbClr val="000000"/>
                </a:solidFill>
                <a:latin typeface="+mn-lt"/>
              </a:rPr>
              <a:t>K.H. Burrell et al., </a:t>
            </a:r>
            <a:r>
              <a:rPr lang="en-US" i="0" dirty="0" err="1">
                <a:solidFill>
                  <a:srgbClr val="000000"/>
                </a:solidFill>
                <a:latin typeface="+mn-lt"/>
              </a:rPr>
              <a:t>Nucl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. Fusion </a:t>
            </a:r>
            <a:r>
              <a:rPr lang="en-US" b="1" i="0" dirty="0">
                <a:solidFill>
                  <a:srgbClr val="000000"/>
                </a:solidFill>
                <a:latin typeface="+mn-lt"/>
              </a:rPr>
              <a:t>53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 (2013) 073038 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96888" y="913245"/>
            <a:ext cx="4075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000000"/>
                </a:solidFill>
                <a:latin typeface="+mn-lt"/>
              </a:rPr>
              <a:t>Quiescent H-mode D3D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A63C5-5B64-C340-ACDE-3CD019B462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31068-5828-E045-94A0-6030A661F0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3500E13-28F4-E742-A011-60938CC79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F4781A12-2176-2C42-955F-B745A1959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667" y="999884"/>
            <a:ext cx="44371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000000"/>
                </a:solidFill>
                <a:latin typeface="+mn-lt"/>
              </a:rPr>
              <a:t>B powder injection EAST (May 2019)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0BC597-ABE8-D44C-8363-9DB625D23726}"/>
              </a:ext>
            </a:extLst>
          </p:cNvPr>
          <p:cNvSpPr/>
          <p:nvPr/>
        </p:nvSpPr>
        <p:spPr bwMode="auto">
          <a:xfrm>
            <a:off x="4939879" y="2340959"/>
            <a:ext cx="2848286" cy="37933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640E84-7CC7-A248-BF05-64CA84BD32D2}"/>
              </a:ext>
            </a:extLst>
          </p:cNvPr>
          <p:cNvSpPr txBox="1"/>
          <p:nvPr/>
        </p:nvSpPr>
        <p:spPr>
          <a:xfrm>
            <a:off x="5983293" y="2289111"/>
            <a:ext cx="1657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000" b="1" dirty="0">
                <a:solidFill>
                  <a:schemeClr val="tx1"/>
                </a:solidFill>
              </a:rPr>
              <a:t>B injection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14D17F-F9DC-D349-8C85-A0BDB1F242FD}"/>
              </a:ext>
            </a:extLst>
          </p:cNvPr>
          <p:cNvSpPr txBox="1"/>
          <p:nvPr/>
        </p:nvSpPr>
        <p:spPr>
          <a:xfrm>
            <a:off x="4565417" y="2744400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B inj.</a:t>
            </a:r>
          </a:p>
          <a:p>
            <a:pPr>
              <a:spcBef>
                <a:spcPts val="0"/>
              </a:spcBef>
              <a:buNone/>
            </a:pPr>
            <a:r>
              <a:rPr lang="en-US" altLang="zh-CN" sz="1800" b="1" dirty="0">
                <a:solidFill>
                  <a:schemeClr val="accent2"/>
                </a:solidFill>
              </a:rPr>
              <a:t>No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F5A0DE-7786-6C41-8581-0E5AFFF1D0DD}"/>
              </a:ext>
            </a:extLst>
          </p:cNvPr>
          <p:cNvSpPr txBox="1"/>
          <p:nvPr/>
        </p:nvSpPr>
        <p:spPr>
          <a:xfrm>
            <a:off x="5343993" y="3067565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Stored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Energy [kJ]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D90DC8-7773-DC48-8FE4-6B9294951425}"/>
              </a:ext>
            </a:extLst>
          </p:cNvPr>
          <p:cNvSpPr txBox="1"/>
          <p:nvPr/>
        </p:nvSpPr>
        <p:spPr>
          <a:xfrm>
            <a:off x="5343993" y="3791344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Density [10</a:t>
            </a:r>
            <a:r>
              <a:rPr lang="en-US" altLang="zh-CN" sz="2400" baseline="30000" dirty="0">
                <a:solidFill>
                  <a:schemeClr val="tx1"/>
                </a:solidFill>
              </a:rPr>
              <a:t>19</a:t>
            </a:r>
            <a:r>
              <a:rPr lang="en-US" altLang="zh-CN" sz="2400" dirty="0">
                <a:solidFill>
                  <a:schemeClr val="tx1"/>
                </a:solidFill>
              </a:rPr>
              <a:t> m</a:t>
            </a:r>
            <a:r>
              <a:rPr lang="en-US" altLang="zh-CN" sz="2400" baseline="30000" dirty="0">
                <a:solidFill>
                  <a:schemeClr val="tx1"/>
                </a:solidFill>
              </a:rPr>
              <a:t>-3</a:t>
            </a:r>
            <a:r>
              <a:rPr lang="en-US" altLang="zh-CN" sz="2400" dirty="0">
                <a:solidFill>
                  <a:schemeClr val="tx1"/>
                </a:solidFill>
              </a:rPr>
              <a:t>]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7FB46A76-3F6C-D444-88BF-651905B31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38" y="5790104"/>
            <a:ext cx="4625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i="0" dirty="0">
                <a:solidFill>
                  <a:srgbClr val="000000"/>
                </a:solidFill>
                <a:latin typeface="+mn-lt"/>
              </a:rPr>
              <a:t>Z. Sun et al., PRL and A. Diallo et al., NF, both in preparation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688010-FBD0-4142-81CB-6E3DDB6F87CF}"/>
              </a:ext>
            </a:extLst>
          </p:cNvPr>
          <p:cNvSpPr txBox="1"/>
          <p:nvPr/>
        </p:nvSpPr>
        <p:spPr>
          <a:xfrm>
            <a:off x="5646811" y="4600377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B-V edge [au]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95756"/>
      </p:ext>
    </p:extLst>
  </p:cSld>
  <p:clrMapOvr>
    <a:masterClrMapping/>
  </p:clrMapOvr>
  <p:transition spd="slow" advTm="2375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3999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ELMs eliminated by lithium wall conditioning or by operating far from instability boundaries</a:t>
            </a:r>
          </a:p>
        </p:txBody>
      </p:sp>
      <p:sp>
        <p:nvSpPr>
          <p:cNvPr id="144386" name="Slide Number Placeholder 3"/>
          <p:cNvSpPr txBox="1">
            <a:spLocks noGrp="1"/>
          </p:cNvSpPr>
          <p:nvPr/>
        </p:nvSpPr>
        <p:spPr bwMode="auto">
          <a:xfrm>
            <a:off x="8382000" y="6662738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5BD23112-FF30-4943-9A39-D58DE07FF07A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48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81000" y="6235267"/>
            <a:ext cx="40751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i="0" dirty="0">
                <a:solidFill>
                  <a:srgbClr val="000000"/>
                </a:solidFill>
                <a:latin typeface="+mn-lt"/>
              </a:rPr>
              <a:t>R. Maingi et al., PRL </a:t>
            </a:r>
            <a:r>
              <a:rPr lang="en-US" b="1" i="0" dirty="0">
                <a:solidFill>
                  <a:srgbClr val="000000"/>
                </a:solidFill>
                <a:latin typeface="+mn-lt"/>
              </a:rPr>
              <a:t>103</a:t>
            </a:r>
            <a:r>
              <a:rPr lang="en-US" i="0" dirty="0">
                <a:solidFill>
                  <a:srgbClr val="000000"/>
                </a:solidFill>
                <a:latin typeface="+mn-lt"/>
              </a:rPr>
              <a:t> (2009) 075001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08063" y="893763"/>
            <a:ext cx="4075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000000"/>
                </a:solidFill>
                <a:latin typeface="+mn-lt"/>
              </a:rPr>
              <a:t>Lithium conditioning NSTX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924425" y="854075"/>
            <a:ext cx="407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000" i="0" dirty="0">
                <a:solidFill>
                  <a:srgbClr val="000000"/>
                </a:solidFill>
                <a:latin typeface="+mn-lt"/>
              </a:rPr>
              <a:t>I-mode C-Mod</a:t>
            </a:r>
          </a:p>
        </p:txBody>
      </p:sp>
      <p:pic>
        <p:nvPicPr>
          <p:cNvPr id="14439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174751"/>
            <a:ext cx="3675062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0" r="6512"/>
          <a:stretch>
            <a:fillRect/>
          </a:stretch>
        </p:blipFill>
        <p:spPr bwMode="auto">
          <a:xfrm>
            <a:off x="817563" y="1279525"/>
            <a:ext cx="3879128" cy="483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7EA7-F4B7-604A-B381-FB8F1AD1E2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887912" y="6232670"/>
            <a:ext cx="4075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i="0" dirty="0">
                <a:solidFill>
                  <a:srgbClr val="000000"/>
                </a:solidFill>
                <a:latin typeface="+mn-lt"/>
              </a:rPr>
              <a:t>A.E. Hubbard et al., IAEA 2012 paper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E99E-B340-A541-8096-72EF0D1121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99E4D7-1315-A74D-A795-5E4AD7C16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2375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Control of plasma exhaust is an exciting fusion research area with engaging science and technology</a:t>
            </a:r>
            <a:endParaRPr lang="en-US" sz="28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6434" name="Text Box 7"/>
          <p:cNvSpPr txBox="1">
            <a:spLocks noChangeArrowheads="1"/>
          </p:cNvSpPr>
          <p:nvPr/>
        </p:nvSpPr>
        <p:spPr bwMode="auto">
          <a:xfrm>
            <a:off x="3489325" y="2541588"/>
            <a:ext cx="2354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77800" indent="-1778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sz="1800" i="0">
              <a:solidFill>
                <a:schemeClr val="tx1"/>
              </a:solidFill>
              <a:latin typeface="Sand" charset="0"/>
            </a:endParaRPr>
          </a:p>
        </p:txBody>
      </p:sp>
      <p:sp>
        <p:nvSpPr>
          <p:cNvPr id="122883" name="Rectangle 5"/>
          <p:cNvSpPr>
            <a:spLocks noChangeArrowheads="1"/>
          </p:cNvSpPr>
          <p:nvPr/>
        </p:nvSpPr>
        <p:spPr bwMode="auto">
          <a:xfrm>
            <a:off x="688975" y="987425"/>
            <a:ext cx="7829550" cy="459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>
              <a:buFont typeface="Times" charset="0"/>
              <a:buChar char="•"/>
              <a:defRPr/>
            </a:pPr>
            <a:r>
              <a:rPr lang="en-US" sz="2400" i="0" dirty="0">
                <a:solidFill>
                  <a:srgbClr val="000000"/>
                </a:solidFill>
              </a:rPr>
              <a:t>Vibrant topic with substantial domestic and international effort</a:t>
            </a:r>
          </a:p>
          <a:p>
            <a:pPr marL="233363" indent="-233363">
              <a:buFont typeface="Times" charset="0"/>
              <a:buChar char="•"/>
              <a:defRPr/>
            </a:pPr>
            <a:endParaRPr lang="en-US" sz="2400" i="0" dirty="0">
              <a:solidFill>
                <a:srgbClr val="000000"/>
              </a:solidFill>
            </a:endParaRPr>
          </a:p>
          <a:p>
            <a:pPr marL="233363" indent="-233363">
              <a:buFont typeface="Times" charset="0"/>
              <a:buChar char="•"/>
              <a:defRPr/>
            </a:pPr>
            <a:r>
              <a:rPr lang="en-US" sz="2400" i="0" dirty="0">
                <a:solidFill>
                  <a:srgbClr val="000000"/>
                </a:solidFill>
              </a:rPr>
              <a:t>Engineering the plasma-material interface is critical to the success of fusion</a:t>
            </a:r>
          </a:p>
          <a:p>
            <a:pPr marL="233363" indent="-233363">
              <a:buFont typeface="Times" charset="0"/>
              <a:buChar char="•"/>
              <a:defRPr/>
            </a:pPr>
            <a:endParaRPr lang="en-US" sz="2400" i="0" dirty="0">
              <a:solidFill>
                <a:srgbClr val="000000"/>
              </a:solidFill>
            </a:endParaRPr>
          </a:p>
          <a:p>
            <a:pPr marL="342900" indent="-342900">
              <a:buFont typeface="Wingdings" charset="2"/>
              <a:buChar char="ü"/>
              <a:defRPr/>
            </a:pPr>
            <a:r>
              <a:rPr lang="en-US" sz="2400" i="0" dirty="0">
                <a:solidFill>
                  <a:srgbClr val="008000"/>
                </a:solidFill>
              </a:rPr>
              <a:t>Expertise needed in all areas beyond physics and NE: materials science, chemistry, large scale computing…</a:t>
            </a:r>
          </a:p>
          <a:p>
            <a:pPr marL="233363" indent="-233363">
              <a:buFont typeface="Times" charset="0"/>
              <a:buChar char="•"/>
              <a:defRPr/>
            </a:pPr>
            <a:endParaRPr lang="en-US" sz="2400" i="0" dirty="0">
              <a:solidFill>
                <a:srgbClr val="008000"/>
              </a:solidFill>
            </a:endParaRPr>
          </a:p>
          <a:p>
            <a:pPr marL="342900" indent="-342900">
              <a:buFont typeface="Wingdings" charset="2"/>
              <a:buChar char="ü"/>
              <a:defRPr/>
            </a:pPr>
            <a:r>
              <a:rPr lang="en-US" sz="2400" b="1" i="0" dirty="0">
                <a:solidFill>
                  <a:srgbClr val="008000"/>
                </a:solidFill>
                <a:latin typeface="Comic Sans MS" charset="0"/>
              </a:rPr>
              <a:t>Early career researchers can make meaningful contributions</a:t>
            </a:r>
          </a:p>
        </p:txBody>
      </p:sp>
      <p:sp>
        <p:nvSpPr>
          <p:cNvPr id="146436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E195D42-9D47-0049-A7C9-75FF61E11D2C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49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7CA5D-8C9C-7C4C-8075-C1A5D24E3D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8FBEA-C525-2444-960E-6DDC088355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0DA12-6067-5F4E-9CB8-7FBB810C1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advTm="83814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0"/>
            <a:ext cx="7772400" cy="914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Origin of the tokamak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749530" y="868362"/>
            <a:ext cx="8003945" cy="574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8" tIns="47625" rIns="96838" bIns="47625"/>
          <a:lstStyle/>
          <a:p>
            <a:pPr marL="360363" indent="-360363" defTabSz="960438">
              <a:buSzPct val="100000"/>
              <a:defRPr/>
            </a:pPr>
            <a:r>
              <a:rPr lang="en-US" sz="2400" i="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Original idea was to use a concentrated magnetic field on the end of a linear system, to reflect particles back into main chamber (‘magnetic mirror’)</a:t>
            </a:r>
          </a:p>
          <a:p>
            <a:pPr marL="817563" lvl="1" indent="-360363" defTabSz="960438">
              <a:buSzPct val="100000"/>
              <a:buFont typeface="Lucida Grande"/>
              <a:buChar char="-"/>
              <a:defRPr/>
            </a:pPr>
            <a:r>
              <a:rPr lang="en-US" sz="2000" i="0" kern="0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Suffered from ‘end loss cone’</a:t>
            </a:r>
            <a:endParaRPr lang="en-US" sz="2400" i="0" kern="0" dirty="0">
              <a:solidFill>
                <a:srgbClr val="0000FF"/>
              </a:solidFill>
              <a:latin typeface="Arial"/>
              <a:ea typeface="+mn-ea"/>
              <a:cs typeface="Arial"/>
            </a:endParaRPr>
          </a:p>
          <a:p>
            <a:pPr marL="360363" indent="-360363" defTabSz="960438">
              <a:buSzPct val="100000"/>
              <a:defRPr/>
            </a:pPr>
            <a:r>
              <a:rPr lang="en-US" sz="2400" i="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In the 1960’s, Russian scientists proposed a doughnut-shaped device with ‘axial’ or toroidal magnetic field for stability, and ‘azimuthal’ or poloidal field for confinement, driven by a current in the plasma</a:t>
            </a:r>
          </a:p>
          <a:p>
            <a:pPr marL="360363" indent="-360363" defTabSz="960438">
              <a:buSzPct val="100000"/>
              <a:defRPr/>
            </a:pPr>
            <a:endParaRPr lang="en-US" sz="2400" i="0" kern="0" dirty="0">
              <a:latin typeface="Arial"/>
              <a:ea typeface="+mn-ea"/>
              <a:cs typeface="Arial"/>
            </a:endParaRPr>
          </a:p>
          <a:p>
            <a:pPr marL="360363" indent="-360363" defTabSz="960438">
              <a:buSzPct val="100000"/>
              <a:defRPr/>
            </a:pPr>
            <a:endParaRPr lang="en-US" sz="2400" i="0" kern="0" dirty="0">
              <a:latin typeface="Arial"/>
              <a:ea typeface="+mn-ea"/>
              <a:cs typeface="Arial"/>
            </a:endParaRPr>
          </a:p>
          <a:p>
            <a:pPr marL="360363" indent="-360363" defTabSz="960438">
              <a:buSzPct val="100000"/>
              <a:defRPr/>
            </a:pPr>
            <a:endParaRPr lang="en-US" sz="2400" i="0" kern="0" dirty="0">
              <a:latin typeface="Arial"/>
              <a:ea typeface="+mn-ea"/>
              <a:cs typeface="Arial"/>
            </a:endParaRPr>
          </a:p>
          <a:p>
            <a:pPr marL="360363" indent="-360363" defTabSz="960438">
              <a:buSzPct val="100000"/>
              <a:defRPr/>
            </a:pPr>
            <a:endParaRPr lang="en-US" sz="2400" i="0" kern="0" dirty="0">
              <a:latin typeface="Arial"/>
              <a:ea typeface="+mn-ea"/>
              <a:cs typeface="Arial"/>
            </a:endParaRPr>
          </a:p>
          <a:p>
            <a:pPr marL="360363" indent="-360363" defTabSz="960438">
              <a:buSzPct val="100000"/>
              <a:defRPr/>
            </a:pPr>
            <a:endParaRPr lang="en-US" sz="2400" i="0" kern="0" dirty="0">
              <a:latin typeface="Arial"/>
              <a:ea typeface="+mn-ea"/>
              <a:cs typeface="Arial"/>
            </a:endParaRPr>
          </a:p>
          <a:p>
            <a:pPr marL="817563" lvl="1" indent="-360363" defTabSz="960438">
              <a:buSzPct val="100000"/>
              <a:buFont typeface="Lucida Grande"/>
              <a:buChar char="-"/>
              <a:defRPr/>
            </a:pPr>
            <a:r>
              <a:rPr lang="en-US" sz="2000" i="0" kern="0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Particles saw no beginning or end -&gt; high confinement!</a:t>
            </a:r>
          </a:p>
          <a:p>
            <a:pPr defTabSz="960438">
              <a:buSzPct val="100000"/>
              <a:buFontTx/>
              <a:buNone/>
              <a:defRPr/>
            </a:pPr>
            <a:r>
              <a:rPr lang="en-US" sz="2400" i="0" kern="0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		</a:t>
            </a:r>
            <a:endParaRPr lang="en-US" sz="2400" i="0" kern="0" dirty="0">
              <a:latin typeface="Arial"/>
              <a:ea typeface="+mn-ea"/>
              <a:cs typeface="Arial"/>
            </a:endParaRPr>
          </a:p>
          <a:p>
            <a:pPr marL="774700" lvl="1" indent="-300038" defTabSz="960438">
              <a:buSzPct val="100000"/>
              <a:buFontTx/>
              <a:buChar char="–"/>
              <a:defRPr/>
            </a:pPr>
            <a:endParaRPr lang="en-US" sz="1800" i="0" kern="0" dirty="0">
              <a:solidFill>
                <a:srgbClr val="0000FF"/>
              </a:solidFill>
              <a:latin typeface="Arial"/>
              <a:ea typeface="ＭＳ Ｐゴシック" charset="-128"/>
              <a:cs typeface="Arial"/>
            </a:endParaRPr>
          </a:p>
          <a:p>
            <a:pPr marL="360363" indent="-360363" defTabSz="960438">
              <a:buSzPct val="100000"/>
              <a:defRPr/>
            </a:pPr>
            <a:endParaRPr lang="en-US" sz="2000" i="0" kern="0" dirty="0">
              <a:latin typeface="Arial"/>
              <a:ea typeface="+mn-ea"/>
              <a:cs typeface="Arial"/>
            </a:endParaRPr>
          </a:p>
          <a:p>
            <a:pPr marL="774700" lvl="1" indent="-300038" defTabSz="960438">
              <a:buSzPct val="100000"/>
              <a:defRPr/>
            </a:pPr>
            <a:endParaRPr lang="en-US" sz="2900" i="0" kern="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604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06" y="3914620"/>
            <a:ext cx="2540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2" descr="fig03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/>
          <a:stretch>
            <a:fillRect/>
          </a:stretch>
        </p:blipFill>
        <p:spPr bwMode="auto">
          <a:xfrm>
            <a:off x="5454650" y="3858812"/>
            <a:ext cx="278606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3540125" y="4229100"/>
            <a:ext cx="2790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8" tIns="47625" rIns="96838" bIns="47625"/>
          <a:lstStyle/>
          <a:p>
            <a:pPr defTabSz="960438">
              <a:buSzPct val="100000"/>
              <a:buFontTx/>
              <a:buNone/>
              <a:defRPr/>
            </a:pPr>
            <a:r>
              <a:rPr lang="en-US" sz="1600" i="0" kern="0" dirty="0" err="1">
                <a:solidFill>
                  <a:srgbClr val="02CC3A"/>
                </a:solidFill>
                <a:latin typeface="Arial"/>
                <a:ea typeface="+mn-ea"/>
                <a:cs typeface="Arial"/>
              </a:rPr>
              <a:t>Toroidal</a:t>
            </a:r>
            <a:r>
              <a:rPr lang="en-US" sz="1600" i="0" kern="0" dirty="0">
                <a:solidFill>
                  <a:srgbClr val="02CC3A"/>
                </a:solidFill>
                <a:latin typeface="Arial"/>
                <a:ea typeface="+mn-ea"/>
                <a:cs typeface="Arial"/>
              </a:rPr>
              <a:t> field coils</a:t>
            </a:r>
          </a:p>
          <a:p>
            <a:pPr defTabSz="960438">
              <a:buSzPct val="100000"/>
              <a:buFontTx/>
              <a:buNone/>
              <a:defRPr/>
            </a:pPr>
            <a:endParaRPr lang="en-US" sz="1600" i="0" kern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defTabSz="960438">
              <a:buSzPct val="100000"/>
              <a:buFontTx/>
              <a:buNone/>
              <a:defRPr/>
            </a:pPr>
            <a:endParaRPr lang="en-US" sz="1600" i="0" kern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defTabSz="960438">
              <a:buSzPct val="100000"/>
              <a:buFontTx/>
              <a:buNone/>
              <a:defRPr/>
            </a:pPr>
            <a:endParaRPr lang="en-US" sz="1600" i="0" kern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defTabSz="960438">
              <a:buSzPct val="100000"/>
              <a:buFontTx/>
              <a:buNone/>
              <a:defRPr/>
            </a:pPr>
            <a:r>
              <a:rPr lang="en-US" sz="1600" i="0" kern="0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Plasma current</a:t>
            </a:r>
          </a:p>
          <a:p>
            <a:pPr defTabSz="960438">
              <a:buSzPct val="100000"/>
              <a:buFontTx/>
              <a:buNone/>
              <a:defRPr/>
            </a:pPr>
            <a:r>
              <a:rPr lang="en-US" sz="2400" i="0" kern="0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		</a:t>
            </a:r>
            <a:endParaRPr lang="en-US" sz="2400" i="0" kern="0" dirty="0">
              <a:latin typeface="Arial"/>
              <a:ea typeface="+mn-ea"/>
              <a:cs typeface="Arial"/>
            </a:endParaRPr>
          </a:p>
          <a:p>
            <a:pPr marL="774700" lvl="1" indent="-300038" defTabSz="960438">
              <a:buSzPct val="100000"/>
              <a:buFontTx/>
              <a:buChar char="–"/>
              <a:defRPr/>
            </a:pPr>
            <a:endParaRPr lang="en-US" sz="1800" i="0" kern="0" dirty="0">
              <a:solidFill>
                <a:srgbClr val="0000FF"/>
              </a:solidFill>
              <a:latin typeface="Arial"/>
              <a:ea typeface="ＭＳ Ｐゴシック" charset="-128"/>
              <a:cs typeface="Arial"/>
            </a:endParaRPr>
          </a:p>
          <a:p>
            <a:pPr marL="360363" indent="-360363" defTabSz="960438">
              <a:buSzPct val="100000"/>
              <a:defRPr/>
            </a:pPr>
            <a:endParaRPr lang="en-US" sz="2000" i="0" kern="0" dirty="0">
              <a:latin typeface="Arial"/>
              <a:ea typeface="+mn-ea"/>
              <a:cs typeface="Arial"/>
            </a:endParaRPr>
          </a:p>
          <a:p>
            <a:pPr marL="774700" lvl="1" indent="-300038" defTabSz="960438">
              <a:buSzPct val="100000"/>
              <a:defRPr/>
            </a:pPr>
            <a:endParaRPr lang="en-US" sz="2900" i="0" kern="0" dirty="0">
              <a:latin typeface="+mn-lt"/>
              <a:ea typeface="ＭＳ Ｐゴシック" charset="-128"/>
              <a:cs typeface="+mn-cs"/>
            </a:endParaRPr>
          </a:p>
        </p:txBody>
      </p:sp>
      <p:cxnSp>
        <p:nvCxnSpPr>
          <p:cNvPr id="60422" name="Straight Arrow Connector 4"/>
          <p:cNvCxnSpPr>
            <a:cxnSpLocks noChangeShapeType="1"/>
          </p:cNvCxnSpPr>
          <p:nvPr/>
        </p:nvCxnSpPr>
        <p:spPr bwMode="auto">
          <a:xfrm flipH="1">
            <a:off x="3248025" y="4527550"/>
            <a:ext cx="455613" cy="368300"/>
          </a:xfrm>
          <a:prstGeom prst="straightConnector1">
            <a:avLst/>
          </a:prstGeom>
          <a:noFill/>
          <a:ln w="15875">
            <a:solidFill>
              <a:srgbClr val="02CC3A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23" name="Straight Arrow Connector 31"/>
          <p:cNvCxnSpPr>
            <a:cxnSpLocks noChangeShapeType="1"/>
          </p:cNvCxnSpPr>
          <p:nvPr/>
        </p:nvCxnSpPr>
        <p:spPr bwMode="auto">
          <a:xfrm flipH="1" flipV="1">
            <a:off x="2576513" y="5310188"/>
            <a:ext cx="1030287" cy="254000"/>
          </a:xfrm>
          <a:prstGeom prst="straightConnector1">
            <a:avLst/>
          </a:prstGeom>
          <a:noFill/>
          <a:ln w="1587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0424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E5A62A0-6FEA-6548-AD08-723FB2BD8ABD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5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E0119-0800-0F4A-A06F-96C5EF98CD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E3E9D-201E-4744-B55A-A4AFF58C54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55EE9-8832-304E-9927-9662A4E68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132628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0910"/>
            <a:ext cx="9144000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THANK YOU FOR YOUR ATTENDANCE</a:t>
            </a:r>
          </a:p>
        </p:txBody>
      </p:sp>
      <p:sp>
        <p:nvSpPr>
          <p:cNvPr id="148482" name="Slide Number Placeholder 3"/>
          <p:cNvSpPr txBox="1">
            <a:spLocks noGrp="1"/>
          </p:cNvSpPr>
          <p:nvPr/>
        </p:nvSpPr>
        <p:spPr bwMode="auto">
          <a:xfrm>
            <a:off x="8382000" y="6662738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D40E0FA-E393-5347-9D7B-E64DB0576CCA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50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B4BE4-D2EA-794A-B475-394AF0126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CB665-80DC-9943-895C-13F425124FA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1636E-B0D8-A243-9014-C23E3B9B37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26567-3980-4940-A0CA-798BC405F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237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74963" y="0"/>
            <a:ext cx="7994073" cy="914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‘H-mode’: a strong gradient of density, temperature &amp; pressure near plasma edge</a:t>
            </a:r>
          </a:p>
        </p:txBody>
      </p:sp>
      <p:sp>
        <p:nvSpPr>
          <p:cNvPr id="60424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E5A62A0-6FEA-6548-AD08-723FB2BD8ABD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6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686F3-5ACF-3347-B0B4-23734728A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0E5E1B-F25F-E642-B0B0-AD6ACCCF1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16" y="914400"/>
            <a:ext cx="3368222" cy="5522812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D053E344-8ADB-274D-A521-C20F7B7A0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536" y="5000014"/>
            <a:ext cx="2100983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400" i="0" dirty="0">
                <a:solidFill>
                  <a:srgbClr val="000000"/>
                </a:solidFill>
                <a:latin typeface="+mn-lt"/>
              </a:rPr>
              <a:t>NSTX-U data, </a:t>
            </a:r>
          </a:p>
          <a:p>
            <a:pPr algn="ctr" eaLnBrk="1" hangingPunct="1">
              <a:buFontTx/>
              <a:buNone/>
              <a:defRPr/>
            </a:pPr>
            <a:r>
              <a:rPr lang="en-US" sz="2400" i="0" dirty="0">
                <a:solidFill>
                  <a:srgbClr val="000000"/>
                </a:solidFill>
                <a:latin typeface="+mn-lt"/>
              </a:rPr>
              <a:t>Courtesy of D. </a:t>
            </a:r>
            <a:r>
              <a:rPr lang="en-US" sz="2400" i="0" dirty="0" err="1">
                <a:solidFill>
                  <a:srgbClr val="000000"/>
                </a:solidFill>
                <a:latin typeface="+mn-lt"/>
              </a:rPr>
              <a:t>Battaglia</a:t>
            </a:r>
            <a:endParaRPr lang="en-US" sz="2400" i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B19227-1CF9-4848-A37F-6F3FE43B0834}"/>
              </a:ext>
            </a:extLst>
          </p:cNvPr>
          <p:cNvCxnSpPr/>
          <p:nvPr/>
        </p:nvCxnSpPr>
        <p:spPr bwMode="auto">
          <a:xfrm flipV="1">
            <a:off x="2869006" y="2093812"/>
            <a:ext cx="0" cy="2286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956E12-9203-874D-AB16-99A3DAF11695}"/>
              </a:ext>
            </a:extLst>
          </p:cNvPr>
          <p:cNvCxnSpPr/>
          <p:nvPr/>
        </p:nvCxnSpPr>
        <p:spPr bwMode="auto">
          <a:xfrm flipV="1">
            <a:off x="2869006" y="3313012"/>
            <a:ext cx="0" cy="4572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132101-9618-484D-B9CA-E7C04582A9BD}"/>
              </a:ext>
            </a:extLst>
          </p:cNvPr>
          <p:cNvCxnSpPr/>
          <p:nvPr/>
        </p:nvCxnSpPr>
        <p:spPr bwMode="auto">
          <a:xfrm flipV="1">
            <a:off x="2792806" y="5522812"/>
            <a:ext cx="0" cy="2286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 Box 9">
            <a:extLst>
              <a:ext uri="{FF2B5EF4-FFF2-40B4-BE49-F238E27FC236}">
                <a16:creationId xmlns:a16="http://schemas.microsoft.com/office/drawing/2014/main" id="{7A91E6FE-D29E-3E45-9F86-BD4F98997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194" y="1017002"/>
            <a:ext cx="3914086" cy="43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42900" indent="-342900" eaLnBrk="1" hangingPunct="1">
              <a:defRPr/>
            </a:pPr>
            <a:r>
              <a:rPr lang="en-US" sz="2400" i="0" dirty="0">
                <a:solidFill>
                  <a:srgbClr val="000000"/>
                </a:solidFill>
                <a:latin typeface="+mn-lt"/>
              </a:rPr>
              <a:t>Sharp increase in edge density, temperature, pressure observed in tokamaks in 1982 – called ‘H-mode’</a:t>
            </a:r>
          </a:p>
          <a:p>
            <a:pPr marL="342900" indent="-342900" eaLnBrk="1" hangingPunct="1">
              <a:defRPr/>
            </a:pPr>
            <a:r>
              <a:rPr lang="en-US" sz="2400" i="0" dirty="0">
                <a:solidFill>
                  <a:srgbClr val="000000"/>
                </a:solidFill>
                <a:latin typeface="+mn-lt"/>
              </a:rPr>
              <a:t>Core sits on top of a ‘pedestal’ – more stored energy for same input power –&gt; improved energy confinement</a:t>
            </a:r>
          </a:p>
          <a:p>
            <a:pPr marL="342900" indent="-342900" eaLnBrk="1" hangingPunct="1">
              <a:defRPr/>
            </a:pPr>
            <a:endParaRPr lang="en-US" sz="2400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2D696-067D-D246-BF0D-8A6D298F75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63351-5D2D-E74A-ADE9-D43C8CE4E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86780"/>
      </p:ext>
    </p:extLst>
  </p:cSld>
  <p:clrMapOvr>
    <a:masterClrMapping/>
  </p:clrMapOvr>
  <p:transition spd="slow" advTm="13262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914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‘H-mode’: a strong reduction in edge plasma turbulence</a:t>
            </a:r>
          </a:p>
        </p:txBody>
      </p:sp>
      <p:sp>
        <p:nvSpPr>
          <p:cNvPr id="60424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E5A62A0-6FEA-6548-AD08-723FB2BD8ABD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7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686F3-5ACF-3347-B0B4-23734728A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053E344-8ADB-274D-A521-C20F7B7A0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438" y="5975547"/>
            <a:ext cx="5347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400" i="0" dirty="0">
                <a:solidFill>
                  <a:srgbClr val="000000"/>
                </a:solidFill>
                <a:latin typeface="+mn-lt"/>
              </a:rPr>
              <a:t>NSTX data, Courtesy of S. </a:t>
            </a:r>
            <a:r>
              <a:rPr lang="en-US" sz="2400" i="0" dirty="0" err="1">
                <a:solidFill>
                  <a:srgbClr val="000000"/>
                </a:solidFill>
                <a:latin typeface="+mn-lt"/>
              </a:rPr>
              <a:t>Zweben</a:t>
            </a:r>
            <a:endParaRPr lang="en-US" sz="2400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2D696-067D-D246-BF0D-8A6D298F75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63351-5D2D-E74A-ADE9-D43C8CE4E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Online Media 2" descr="NSTX_GPI_113732_LH (Converted)">
            <a:hlinkClick r:id="" action="ppaction://media"/>
            <a:extLst>
              <a:ext uri="{FF2B5EF4-FFF2-40B4-BE49-F238E27FC236}">
                <a16:creationId xmlns:a16="http://schemas.microsoft.com/office/drawing/2014/main" id="{1ADD181C-A4DF-EC4A-9D65-134D0AC75B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7583" y="1693024"/>
            <a:ext cx="7592444" cy="346721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DF01739-42DC-0645-BEB0-1AE8AF495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5" r="9735" b="8900"/>
          <a:stretch/>
        </p:blipFill>
        <p:spPr bwMode="auto">
          <a:xfrm>
            <a:off x="73973" y="1693023"/>
            <a:ext cx="1403610" cy="348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7">
            <a:extLst>
              <a:ext uri="{FF2B5EF4-FFF2-40B4-BE49-F238E27FC236}">
                <a16:creationId xmlns:a16="http://schemas.microsoft.com/office/drawing/2014/main" id="{D844E1D2-0F65-8D46-B29C-3F1480F21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617" y="3083351"/>
            <a:ext cx="189161" cy="352091"/>
          </a:xfrm>
          <a:prstGeom prst="ellipse">
            <a:avLst/>
          </a:prstGeom>
          <a:noFill/>
          <a:ln w="63500">
            <a:solidFill>
              <a:srgbClr val="00D8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98847819"/>
      </p:ext>
    </p:extLst>
  </p:cSld>
  <p:clrMapOvr>
    <a:masterClrMapping/>
  </p:clrMapOvr>
  <p:transition spd="slow" advTm="132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127" y="-4762"/>
            <a:ext cx="8215745" cy="8921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The international fusion community has agreed to build a large tokamak toward energy production</a:t>
            </a:r>
          </a:p>
        </p:txBody>
      </p:sp>
      <p:grpSp>
        <p:nvGrpSpPr>
          <p:cNvPr id="62466" name="Group 8"/>
          <p:cNvGrpSpPr>
            <a:grpSpLocks/>
          </p:cNvGrpSpPr>
          <p:nvPr/>
        </p:nvGrpSpPr>
        <p:grpSpPr bwMode="auto">
          <a:xfrm>
            <a:off x="223838" y="1528763"/>
            <a:ext cx="4213225" cy="4483100"/>
            <a:chOff x="4931833" y="3506261"/>
            <a:chExt cx="2698750" cy="2907238"/>
          </a:xfrm>
        </p:grpSpPr>
        <p:pic>
          <p:nvPicPr>
            <p:cNvPr id="6247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833" y="3714749"/>
              <a:ext cx="2698750" cy="269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1" name="Text Box 18"/>
            <p:cNvSpPr txBox="1">
              <a:spLocks noChangeArrowheads="1"/>
            </p:cNvSpPr>
            <p:nvPr/>
          </p:nvSpPr>
          <p:spPr bwMode="auto">
            <a:xfrm>
              <a:off x="5901919" y="3506261"/>
              <a:ext cx="998558" cy="296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2400" b="1" i="0" dirty="0">
                  <a:solidFill>
                    <a:srgbClr val="FF0000"/>
                  </a:solidFill>
                  <a:latin typeface="Sand" charset="0"/>
                </a:rPr>
                <a:t>ITER</a:t>
              </a:r>
            </a:p>
          </p:txBody>
        </p:sp>
      </p:grpSp>
      <p:sp>
        <p:nvSpPr>
          <p:cNvPr id="62467" name="Oval 1032"/>
          <p:cNvSpPr>
            <a:spLocks noChangeArrowheads="1"/>
          </p:cNvSpPr>
          <p:nvPr/>
        </p:nvSpPr>
        <p:spPr bwMode="auto">
          <a:xfrm>
            <a:off x="2757488" y="5408613"/>
            <a:ext cx="222250" cy="327025"/>
          </a:xfrm>
          <a:prstGeom prst="ellips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z="1800"/>
          </a:p>
        </p:txBody>
      </p:sp>
      <p:sp>
        <p:nvSpPr>
          <p:cNvPr id="62468" name="Rectangle 3"/>
          <p:cNvSpPr txBox="1">
            <a:spLocks noChangeArrowheads="1"/>
          </p:cNvSpPr>
          <p:nvPr/>
        </p:nvSpPr>
        <p:spPr bwMode="auto">
          <a:xfrm>
            <a:off x="4484688" y="1004888"/>
            <a:ext cx="43640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4700" indent="-300038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Seven international partners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EU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Japan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US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Russia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China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Korea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India</a:t>
            </a:r>
            <a:endParaRPr lang="en-US" sz="20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buSzPct val="100000"/>
            </a:pPr>
            <a:r>
              <a:rPr lang="en-US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Being built in France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First plasma ~ Dec. 2025</a:t>
            </a:r>
          </a:p>
          <a:p>
            <a:pPr eaLnBrk="1" hangingPunct="1">
              <a:buSzPct val="100000"/>
            </a:pPr>
            <a:endParaRPr lang="en-US" sz="20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buSzPct val="100000"/>
            </a:pPr>
            <a:r>
              <a:rPr lang="en-US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P</a:t>
            </a:r>
            <a:r>
              <a:rPr lang="en-US" sz="2000" i="0" baseline="-25000" dirty="0" err="1">
                <a:solidFill>
                  <a:schemeClr val="tx1"/>
                </a:solidFill>
                <a:latin typeface="Arial" charset="0"/>
                <a:cs typeface="Arial" charset="0"/>
              </a:rPr>
              <a:t>fusion</a:t>
            </a:r>
            <a:r>
              <a:rPr lang="en-US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 = 500 MW for 1000 sec discharges</a:t>
            </a:r>
          </a:p>
          <a:p>
            <a:pPr eaLnBrk="1" hangingPunct="1">
              <a:buSzPct val="100000"/>
            </a:pPr>
            <a:r>
              <a:rPr lang="en-US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P</a:t>
            </a:r>
            <a:r>
              <a:rPr lang="en-US" sz="2000" i="0" baseline="-25000" dirty="0" err="1">
                <a:solidFill>
                  <a:schemeClr val="tx1"/>
                </a:solidFill>
                <a:latin typeface="Arial" charset="0"/>
                <a:cs typeface="Arial" charset="0"/>
              </a:rPr>
              <a:t>fusion</a:t>
            </a:r>
            <a:r>
              <a:rPr lang="en-US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 = 250 MW in steady state</a:t>
            </a:r>
          </a:p>
        </p:txBody>
      </p:sp>
      <p:sp>
        <p:nvSpPr>
          <p:cNvPr id="62469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CF2E92DB-1549-5240-B32E-85EF68346021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5F898-6E81-6248-B089-8D83DE25D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AA01C-2AA3-304F-8E06-57C93AFCB1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63EA0-ADCA-3947-86D7-F320E78AE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Tm="46073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0"/>
            <a:ext cx="8178800" cy="88265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Plasma-material interactions: how do you keep the hot part hot and the cold part cold?</a:t>
            </a:r>
          </a:p>
        </p:txBody>
      </p:sp>
      <p:sp>
        <p:nvSpPr>
          <p:cNvPr id="64514" name="Rectangle 3"/>
          <p:cNvSpPr txBox="1">
            <a:spLocks noChangeArrowheads="1"/>
          </p:cNvSpPr>
          <p:nvPr/>
        </p:nvSpPr>
        <p:spPr bwMode="auto">
          <a:xfrm>
            <a:off x="688273" y="886494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>
            <a:lvl1pPr marL="360363" indent="-360363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4700" indent="-300038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60438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Answer: mass difference!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In ITER, there is less than ½ gram of deuterium and tritium in the core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The total mass of ITER is nearly 50 million pounds; a fraction of this is in the plasma facing components, which will absorb the heat 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The internal components of ITER will be actively cooled to keep temperature below melt limits</a:t>
            </a:r>
          </a:p>
          <a:p>
            <a:pPr lvl="2" eaLnBrk="1" hangingPunct="1">
              <a:buSzPct val="100000"/>
              <a:buFont typeface="Lucida Grande" charset="0"/>
              <a:buChar char="*"/>
            </a:pPr>
            <a:r>
              <a:rPr lang="en-US" sz="2000" b="1" i="0" dirty="0">
                <a:solidFill>
                  <a:srgbClr val="FF0000"/>
                </a:solidFill>
                <a:latin typeface="Arial" charset="0"/>
                <a:cs typeface="Arial" charset="0"/>
              </a:rPr>
              <a:t>The key is to maximize heat dispersal area</a:t>
            </a:r>
          </a:p>
          <a:p>
            <a:pPr eaLnBrk="1" hangingPunct="1">
              <a:buSzPct val="100000"/>
            </a:pPr>
            <a:r>
              <a:rPr lang="en-US" sz="2400" i="0" dirty="0">
                <a:solidFill>
                  <a:schemeClr val="tx1"/>
                </a:solidFill>
                <a:latin typeface="Arial" charset="0"/>
                <a:cs typeface="Arial" charset="0"/>
              </a:rPr>
              <a:t>The present technological heat flux removal limit for solids is about 10 MW/m</a:t>
            </a:r>
            <a:r>
              <a:rPr lang="en-US" sz="2400" i="0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2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A rocket nozzle has average heat flux of 1 MW/m</a:t>
            </a:r>
            <a:r>
              <a:rPr lang="en-US" sz="2000" i="0" baseline="30000" dirty="0">
                <a:solidFill>
                  <a:srgbClr val="0000FF"/>
                </a:solidFill>
                <a:latin typeface="Arial" charset="0"/>
                <a:cs typeface="Arial" charset="0"/>
              </a:rPr>
              <a:t>2</a:t>
            </a: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!</a:t>
            </a:r>
          </a:p>
          <a:p>
            <a:pPr lvl="1" eaLnBrk="1" hangingPunct="1">
              <a:buSzPct val="100000"/>
              <a:buFontTx/>
              <a:buChar char="–"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The sun</a:t>
            </a:r>
            <a:r>
              <a:rPr lang="ja-JP" altLang="en-US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’</a:t>
            </a:r>
            <a:r>
              <a:rPr lang="en-US" altLang="ja-JP" sz="2000" i="0" dirty="0">
                <a:solidFill>
                  <a:srgbClr val="0000FF"/>
                </a:solidFill>
                <a:latin typeface="Arial" charset="0"/>
                <a:cs typeface="Arial" charset="0"/>
              </a:rPr>
              <a:t>s radiant heat flux on earth ~ 1400 W/m</a:t>
            </a:r>
            <a:r>
              <a:rPr lang="en-US" altLang="ja-JP" sz="2000" i="0" baseline="30000" dirty="0">
                <a:solidFill>
                  <a:srgbClr val="0000FF"/>
                </a:solidFill>
                <a:latin typeface="Arial" charset="0"/>
                <a:cs typeface="Arial" charset="0"/>
              </a:rPr>
              <a:t>2</a:t>
            </a:r>
          </a:p>
          <a:p>
            <a:pPr eaLnBrk="1" hangingPunct="1">
              <a:buSzPct val="100000"/>
            </a:pP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64515" name="Group 9"/>
          <p:cNvGrpSpPr>
            <a:grpSpLocks/>
          </p:cNvGrpSpPr>
          <p:nvPr/>
        </p:nvGrpSpPr>
        <p:grpSpPr bwMode="auto">
          <a:xfrm>
            <a:off x="3033895" y="5494398"/>
            <a:ext cx="1816100" cy="914400"/>
            <a:chOff x="3249083" y="5943600"/>
            <a:chExt cx="1817038" cy="914400"/>
          </a:xfrm>
        </p:grpSpPr>
        <p:pic>
          <p:nvPicPr>
            <p:cNvPr id="6451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084" y="5943600"/>
              <a:ext cx="1055037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1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083" y="6096001"/>
              <a:ext cx="740833" cy="74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 anchor="ctr"/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FCD17533-E267-5E4C-A375-1AA7F6A24E91}" type="slidenum">
              <a:rPr lang="en-US" sz="900" b="1" i="0">
                <a:solidFill>
                  <a:schemeClr val="accent2"/>
                </a:solidFill>
                <a:latin typeface="Arial" charset="0"/>
              </a:rPr>
              <a:pPr algn="r">
                <a:spcBef>
                  <a:spcPct val="0"/>
                </a:spcBef>
                <a:buFontTx/>
                <a:buNone/>
              </a:pPr>
              <a:t>9</a:t>
            </a:fld>
            <a:endParaRPr lang="en-US" sz="900" b="1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64517" name="Picture 3" descr="rocke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9" r="40823"/>
          <a:stretch>
            <a:fillRect/>
          </a:stretch>
        </p:blipFill>
        <p:spPr bwMode="auto">
          <a:xfrm>
            <a:off x="7350125" y="4500897"/>
            <a:ext cx="8778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60D28-11AB-2649-8C38-D7D80F99B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7E7DC-9D17-0A4E-A77B-EADCD012344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7F7AD-3F86-8545-AA8E-06486C18FB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07/11/2019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8A3E2-53CF-4C48-9562-A25A59A4D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0" kern="0">
                <a:solidFill>
                  <a:sysClr val="windowText" lastClr="000000"/>
                </a:solidFill>
              </a:rPr>
              <a:t>R. Maingi PPPL SULI 2019 lecture</a:t>
            </a:r>
            <a:endParaRPr lang="en-US" i="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16"/>
    </mc:Choice>
    <mc:Fallback xmlns="">
      <p:transition xmlns:p14="http://schemas.microsoft.com/office/powerpoint/2010/main" spd="slow" advTm="106616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202982</TotalTime>
  <Words>3937</Words>
  <Application>Microsoft Macintosh PowerPoint</Application>
  <PresentationFormat>On-screen Show (4:3)</PresentationFormat>
  <Paragraphs>729</Paragraphs>
  <Slides>50</Slides>
  <Notes>45</Notes>
  <HiddenSlides>6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Apple Casual</vt:lpstr>
      <vt:lpstr>Arial</vt:lpstr>
      <vt:lpstr>Calibri</vt:lpstr>
      <vt:lpstr>Century Gothic</vt:lpstr>
      <vt:lpstr>Comic Sans MS</vt:lpstr>
      <vt:lpstr>Helvetica</vt:lpstr>
      <vt:lpstr>Lucida Grande</vt:lpstr>
      <vt:lpstr>Sand</vt:lpstr>
      <vt:lpstr>Symbol</vt:lpstr>
      <vt:lpstr>Times</vt:lpstr>
      <vt:lpstr>Times New Roman</vt:lpstr>
      <vt:lpstr>Wingdings</vt:lpstr>
      <vt:lpstr>Blank Presentation</vt:lpstr>
      <vt:lpstr>PowerPoint Presentation</vt:lpstr>
      <vt:lpstr>Outline</vt:lpstr>
      <vt:lpstr>Critical challenge for fusion: keeping the core hot and and the plasma facing components ‘cold’</vt:lpstr>
      <vt:lpstr>Ways of confining plasmas</vt:lpstr>
      <vt:lpstr>Origin of the tokamak</vt:lpstr>
      <vt:lpstr>‘H-mode’: a strong gradient of density, temperature &amp; pressure near plasma edge</vt:lpstr>
      <vt:lpstr>‘H-mode’: a strong reduction in edge plasma turbulence</vt:lpstr>
      <vt:lpstr>The international fusion community has agreed to build a large tokamak toward energy production</vt:lpstr>
      <vt:lpstr>Plasma-material interactions: how do you keep the hot part hot and the cold part cold?</vt:lpstr>
      <vt:lpstr>Outline</vt:lpstr>
      <vt:lpstr>Limiters and divertors used to exhaust plasma</vt:lpstr>
      <vt:lpstr>Divertors used to exhaust plasma and reduce PMI at wall</vt:lpstr>
      <vt:lpstr>Divertors, cryopumps, and structures to restrict neutral flow (baffles) can provide particle control</vt:lpstr>
      <vt:lpstr>Tritium retention is a central element of particle exhaust, and strongly affected by choice of PFC materials</vt:lpstr>
      <vt:lpstr>W chosen for divertor &amp; Be for wall of ITER </vt:lpstr>
      <vt:lpstr>Components in present and past fusion devices</vt:lpstr>
      <vt:lpstr>Critical challenge: keeping the core hot and and the plasma facing components ‘cold’ via magnetic divertors</vt:lpstr>
      <vt:lpstr>Plasma momentum exhaust</vt:lpstr>
      <vt:lpstr>Power flow in the scrape-off layer to the divertor depends on density and collisionality</vt:lpstr>
      <vt:lpstr>Divertor radiation and detachment used to reduce plasma heat flux onto PFCs</vt:lpstr>
      <vt:lpstr>Limit to detachment: intense radiation zone gets to X-point</vt:lpstr>
      <vt:lpstr>Difficulties for W PFCs to achieve attractive, self-consistent core-edge scenarios have been identified</vt:lpstr>
      <vt:lpstr>Heat flux profile measured in divertor with infrared thermography &amp; compared to midplane ne and Te profiles</vt:lpstr>
      <vt:lpstr>Steady heat flux flows in the SOL in a very narrow channel</vt:lpstr>
      <vt:lpstr>Edge and core plasma temperature and confinement was reduced in JET scenarios with installation of ITER-like wall</vt:lpstr>
      <vt:lpstr>Several divertor innovations may increase the heat dispersal area for future (and present!) devices</vt:lpstr>
      <vt:lpstr>Liquid metal PFCs are an option to solid PFCs, but have substantial R&amp;D needs to assess viability</vt:lpstr>
      <vt:lpstr>Lithium (solid and liquid) PFCs can enhance confinement</vt:lpstr>
      <vt:lpstr>Outline</vt:lpstr>
      <vt:lpstr>What if the heat flux from the plasma is time-varying?</vt:lpstr>
      <vt:lpstr>PowerPoint Presentation</vt:lpstr>
      <vt:lpstr>ELMs are periodic eruptions in ‘H-mode’ plasmas (NSTX)</vt:lpstr>
      <vt:lpstr>ELMs are periodic eruptions in ‘H-mode’ plasmas (MAST)</vt:lpstr>
      <vt:lpstr>Solar flares are also periodic eruptions</vt:lpstr>
      <vt:lpstr>What Are Edge Localized Modes (ELMs)? Most likely violations of ideal or resistive MHD stability limits</vt:lpstr>
      <vt:lpstr>ELMs expel plasma from the low field side, which is prone to ballooning-type pressure driven modes</vt:lpstr>
      <vt:lpstr>What Are Edge Localized Modes (ELMs)?</vt:lpstr>
      <vt:lpstr>Plasma fluxes from ELMs on outer wall and divertor are 10 times higher than steady inter-ELM fluxes</vt:lpstr>
      <vt:lpstr>ELM simulators used to assess ELM heating limits in ITER </vt:lpstr>
      <vt:lpstr>ELMs can be avoided or mitigated in several ways</vt:lpstr>
      <vt:lpstr>ELM mitigation via pellets and magnetic perturbations to trigger small, frequent ELMs are baseline for ITER</vt:lpstr>
      <vt:lpstr>Acceptable ELM size in ITER depends strongly on ELM heat flux deposition region (“wetted area”)</vt:lpstr>
      <vt:lpstr>Required ELM frequency for acceptable ELMs in ITER increases with Ip</vt:lpstr>
      <vt:lpstr>ELM pacing and heat flux reduction with pellets shown in DIII-D, but more complex story from JET and AUG</vt:lpstr>
      <vt:lpstr>Impurity (Li) granules also trigger ELMs and reduce peak heat flux in DIII-D, but not in all conditions</vt:lpstr>
      <vt:lpstr>ELMs eliminated with either 3-D magnetic perturbations, or naturally via access to a Quiescent H-mode</vt:lpstr>
      <vt:lpstr>ELMs eliminated naturally via access to a Quiescent H-mode or via boron powder injection triggering quiescence</vt:lpstr>
      <vt:lpstr>ELMs eliminated by lithium wall conditioning or by operating far from instability boundaries</vt:lpstr>
      <vt:lpstr>Control of plasma exhaust is an exciting fusion research area with engaging science and technology</vt:lpstr>
      <vt:lpstr>THANK YOU FOR YOUR ATTENDANCE</vt:lpstr>
    </vt:vector>
  </TitlesOfParts>
  <Company>Princeton Plasma Physics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Rajesh Maingi</cp:lastModifiedBy>
  <cp:revision>13295</cp:revision>
  <cp:lastPrinted>2019-06-02T00:31:38Z</cp:lastPrinted>
  <dcterms:created xsi:type="dcterms:W3CDTF">2011-10-25T17:23:41Z</dcterms:created>
  <dcterms:modified xsi:type="dcterms:W3CDTF">2019-07-10T20:02:23Z</dcterms:modified>
</cp:coreProperties>
</file>