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1520" r:id="rId2"/>
    <p:sldId id="278" r:id="rId3"/>
    <p:sldId id="277" r:id="rId4"/>
    <p:sldId id="1509" r:id="rId5"/>
    <p:sldId id="272" r:id="rId6"/>
    <p:sldId id="302" r:id="rId7"/>
    <p:sldId id="290" r:id="rId8"/>
    <p:sldId id="291" r:id="rId9"/>
    <p:sldId id="287" r:id="rId10"/>
    <p:sldId id="286" r:id="rId11"/>
    <p:sldId id="368" r:id="rId12"/>
    <p:sldId id="1507" r:id="rId13"/>
    <p:sldId id="1508" r:id="rId14"/>
    <p:sldId id="294" r:id="rId15"/>
    <p:sldId id="295" r:id="rId16"/>
    <p:sldId id="1514" r:id="rId17"/>
    <p:sldId id="300" r:id="rId18"/>
    <p:sldId id="297" r:id="rId19"/>
    <p:sldId id="307" r:id="rId20"/>
    <p:sldId id="308" r:id="rId21"/>
    <p:sldId id="357" r:id="rId22"/>
    <p:sldId id="358" r:id="rId23"/>
    <p:sldId id="363" r:id="rId24"/>
    <p:sldId id="1517" r:id="rId25"/>
    <p:sldId id="1528" r:id="rId26"/>
    <p:sldId id="367" r:id="rId27"/>
    <p:sldId id="271" r:id="rId28"/>
    <p:sldId id="1516" r:id="rId29"/>
    <p:sldId id="1529" r:id="rId30"/>
    <p:sldId id="1527" r:id="rId31"/>
    <p:sldId id="303" r:id="rId32"/>
    <p:sldId id="305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08">
          <p15:clr>
            <a:srgbClr val="A4A3A4"/>
          </p15:clr>
        </p15:guide>
        <p15:guide id="2" pos="2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h Hawryluk" initials="R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1" autoAdjust="0"/>
    <p:restoredTop sz="91185" autoAdjust="0"/>
  </p:normalViewPr>
  <p:slideViewPr>
    <p:cSldViewPr snapToObjects="1">
      <p:cViewPr varScale="1">
        <p:scale>
          <a:sx n="149" d="100"/>
          <a:sy n="149" d="100"/>
        </p:scale>
        <p:origin x="1248" y="176"/>
      </p:cViewPr>
      <p:guideLst>
        <p:guide orient="horz" pos="3108"/>
        <p:guide pos="288"/>
      </p:guideLst>
    </p:cSldViewPr>
  </p:slideViewPr>
  <p:outlineViewPr>
    <p:cViewPr>
      <p:scale>
        <a:sx n="33" d="100"/>
        <a:sy n="33" d="100"/>
      </p:scale>
      <p:origin x="0" y="-16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BC241-B664-E34A-92FB-D56014D3273C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8D17F-593D-A14A-80A4-0E4D4A2BF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796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FA5AF-6CDB-C445-AFD8-36A1BB7E0F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66654-6EA0-524F-8531-15C3F36690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9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2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278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815140D-3256-E64D-B427-200902A8C739}" type="slidenum">
              <a:rPr lang="en-US" altLang="x-none" sz="1200"/>
              <a:pPr eaLnBrk="1" hangingPunct="1"/>
              <a:t>19</a:t>
            </a:fld>
            <a:endParaRPr lang="en-US" altLang="x-none" sz="1200"/>
          </a:p>
        </p:txBody>
      </p:sp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6275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12A9218-A453-3E41-96AA-BEB44F4EF2AF}" type="slidenum">
              <a:rPr lang="en-US" altLang="x-none" sz="1200"/>
              <a:pPr eaLnBrk="1" hangingPunct="1"/>
              <a:t>20</a:t>
            </a:fld>
            <a:endParaRPr lang="en-US" altLang="x-none" sz="1200"/>
          </a:p>
        </p:txBody>
      </p:sp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943573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9E6A3DA-DBB4-4540-A3E6-12D26E697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D34E42-8D9A-9249-8597-416D775C2853}" type="slidenum">
              <a:rPr lang="en-GB" altLang="en-US" sz="1200"/>
              <a:pPr eaLnBrk="1" hangingPunct="1"/>
              <a:t>21</a:t>
            </a:fld>
            <a:endParaRPr lang="en-GB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B1858A9B-1618-924E-B0A7-E00E5FD9420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69888" y="703263"/>
            <a:ext cx="6118225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AFEB3C99-79C7-0040-BEB6-9A92ECC358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0669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8E3D1B32-885A-9E4C-B11D-DA7F999B38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276450-F94B-0E40-94FA-234506720337}" type="slidenum">
              <a:rPr lang="en-GB" altLang="en-US" sz="1200"/>
              <a:pPr eaLnBrk="1" hangingPunct="1"/>
              <a:t>22</a:t>
            </a:fld>
            <a:endParaRPr lang="en-GB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1ABC1D49-8184-6743-B3BF-30450AB6677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69888" y="703263"/>
            <a:ext cx="6118225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E888342-3C74-7044-8717-B29564E4FD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033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B3E4F758-E1F0-8E4F-B202-4B04EE456B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641226-6915-444F-AFA6-175C611B0815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7BEBED9E-08EE-6F4E-957B-AA79A1769D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E26923A-F693-B141-9835-AAACABC745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7225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60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66654-6EA0-524F-8531-15C3F36690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81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78E1A82-25FC-A94E-8E7F-341DF7F58D2D}" type="slidenum">
              <a:rPr lang="en-GB" altLang="x-none" sz="1200"/>
              <a:pPr eaLnBrk="1" hangingPunct="1"/>
              <a:t>32</a:t>
            </a:fld>
            <a:endParaRPr lang="en-GB" altLang="x-none" sz="1200"/>
          </a:p>
        </p:txBody>
      </p:sp>
      <p:sp>
        <p:nvSpPr>
          <p:cNvPr id="481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5063" y="703263"/>
            <a:ext cx="4587875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998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3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201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5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3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6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99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9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64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10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77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>
            <a:extLst>
              <a:ext uri="{FF2B5EF4-FFF2-40B4-BE49-F238E27FC236}">
                <a16:creationId xmlns:a16="http://schemas.microsoft.com/office/drawing/2014/main" id="{0E77D0DA-2A30-0644-9877-1DE930E5CA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2D5DBAA-F83F-5149-9B93-66A7A54A3CE8}" type="slidenum">
              <a:rPr lang="zh-CN" altLang="en-US" smtClean="0">
                <a:ea typeface="SimSun" panose="02010600030101010101" pitchFamily="2" charset="-122"/>
              </a:rPr>
              <a:pPr>
                <a:spcBef>
                  <a:spcPct val="0"/>
                </a:spcBef>
              </a:pPr>
              <a:t>13</a:t>
            </a:fld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BC07F15B-1AB7-CC43-851A-9391FBC001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3525" cy="3721100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C26BBB7-0110-864C-8A16-DA0233D3EA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169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E8053D-11A6-B941-8006-DD6A49B55DBA}" type="slidenum">
              <a:rPr lang="en-US" altLang="x-none" sz="1200"/>
              <a:pPr eaLnBrk="1" hangingPunct="1"/>
              <a:t>15</a:t>
            </a:fld>
            <a:endParaRPr lang="en-US" altLang="x-none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6650" y="703263"/>
            <a:ext cx="4586288" cy="3441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3925" y="4356100"/>
            <a:ext cx="5010150" cy="40735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6849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29E119-9A31-BE48-BAA6-B7C29939E839}" type="slidenum">
              <a:rPr lang="en-GB" sz="1200"/>
              <a:pPr eaLnBrk="1" hangingPunct="1"/>
              <a:t>17</a:t>
            </a:fld>
            <a:endParaRPr lang="en-GB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655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4158" y="556718"/>
            <a:ext cx="8435684" cy="769293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4" name="Picture 3" descr="PPPL_logo_horizontal_gradient_72dpi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7" y="177307"/>
            <a:ext cx="1403604" cy="28346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189088" y="4612940"/>
            <a:ext cx="9522176" cy="56718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158" y="4615756"/>
            <a:ext cx="8435684" cy="527744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 descr="princeton-university-logo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180979"/>
            <a:ext cx="1014618" cy="282611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0" y="1324841"/>
            <a:ext cx="9144000" cy="32876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8" name="Picture 7" descr="3logos_screen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 r="32132"/>
          <a:stretch/>
        </p:blipFill>
        <p:spPr>
          <a:xfrm>
            <a:off x="3934240" y="127524"/>
            <a:ext cx="1269970" cy="4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5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9088" y="2647"/>
            <a:ext cx="9522176" cy="4896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22761"/>
            <a:ext cx="4038600" cy="39556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22761"/>
            <a:ext cx="4348154" cy="395562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539153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70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9088" y="2648"/>
            <a:ext cx="9522176" cy="4896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1093" y="622762"/>
            <a:ext cx="4505261" cy="444801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52493" y="622697"/>
            <a:ext cx="4038600" cy="4448086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969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9088" y="2648"/>
            <a:ext cx="9522176" cy="4896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1093" y="622762"/>
            <a:ext cx="4505261" cy="38337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52493" y="622697"/>
            <a:ext cx="4038600" cy="383376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539153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517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, Pictur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89088" y="1"/>
            <a:ext cx="9522176" cy="7533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643" y="141191"/>
            <a:ext cx="7916714" cy="489631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799" y="891886"/>
            <a:ext cx="4500555" cy="41705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B7D5411-241C-2046-8016-D10C1BB24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57200" y="891887"/>
            <a:ext cx="4038600" cy="417056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06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, Pictur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89088" y="1"/>
            <a:ext cx="9522176" cy="7533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3643" y="141191"/>
            <a:ext cx="7916714" cy="489631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799" y="891886"/>
            <a:ext cx="4500555" cy="36864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B7D5411-241C-2046-8016-D10C1BB24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57200" y="891887"/>
            <a:ext cx="4038600" cy="3686499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229599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3245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9088" y="-1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604808"/>
            <a:ext cx="4191000" cy="445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648199" y="604808"/>
            <a:ext cx="4365917" cy="445628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792123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icture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9088" y="-1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539153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604808"/>
            <a:ext cx="4191000" cy="39735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4648199" y="604808"/>
            <a:ext cx="4365917" cy="3973577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16447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, Content,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89088" y="1"/>
            <a:ext cx="9522176" cy="7533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191"/>
            <a:ext cx="8229600" cy="489631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1887"/>
            <a:ext cx="4191000" cy="4117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B7D5411-241C-2046-8016-D10C1BB24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648199" y="891887"/>
            <a:ext cx="4365917" cy="411728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018595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, Content, Picture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89088" y="1"/>
            <a:ext cx="9522176" cy="7533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191"/>
            <a:ext cx="8229600" cy="489631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1887"/>
            <a:ext cx="4191000" cy="36864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B7D5411-241C-2046-8016-D10C1BB24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4648199" y="891887"/>
            <a:ext cx="4365917" cy="368649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539153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48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200" y="491729"/>
            <a:ext cx="8686800" cy="465177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934762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14500"/>
            <a:ext cx="9144000" cy="1490337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89088" y="4612940"/>
            <a:ext cx="9522176" cy="56718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7" y="177307"/>
            <a:ext cx="1403604" cy="283464"/>
          </a:xfrm>
          <a:prstGeom prst="rect">
            <a:avLst/>
          </a:prstGeom>
        </p:spPr>
      </p:pic>
      <p:pic>
        <p:nvPicPr>
          <p:cNvPr id="8" name="Picture 7" descr="princeton-university-logo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180979"/>
            <a:ext cx="1014618" cy="282611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54158" y="4615756"/>
            <a:ext cx="8435684" cy="527744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3logos_screen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 r="32132"/>
          <a:stretch/>
        </p:blipFill>
        <p:spPr>
          <a:xfrm>
            <a:off x="3934240" y="127524"/>
            <a:ext cx="1269970" cy="4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9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ig Picture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200" y="491729"/>
            <a:ext cx="8686800" cy="408622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229599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173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9089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144781"/>
            <a:ext cx="4040188" cy="33466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589089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144781"/>
            <a:ext cx="4041775" cy="334663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94" y="589089"/>
            <a:ext cx="0" cy="39023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229599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326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229599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42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229599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220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-189088" y="2647"/>
            <a:ext cx="9522176" cy="4896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3643" y="2647"/>
            <a:ext cx="7916714" cy="4896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7497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76200" y="800100"/>
            <a:ext cx="8991600" cy="4057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46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eft and Space for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38521" y="523667"/>
            <a:ext cx="4495800" cy="4070956"/>
          </a:xfrm>
        </p:spPr>
        <p:txBody>
          <a:bodyPr anchor="ctr" anchorCtr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June 8, 2018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DOE Annual Laboratory Plan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PL_logo_horizontal_gradient_72dpi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8518"/>
          <a:stretch/>
        </p:blipFill>
        <p:spPr>
          <a:xfrm>
            <a:off x="146608" y="4748572"/>
            <a:ext cx="301521" cy="2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39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CFE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5AC9DEDB-DB43-C44D-985E-73A09580D9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324350"/>
            <a:ext cx="755650" cy="67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0358"/>
            <a:ext cx="8229600" cy="39134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39999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E57C23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6123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64" y="0"/>
            <a:ext cx="7881937" cy="5191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681037"/>
            <a:ext cx="8713788" cy="399692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7092950" y="4786313"/>
            <a:ext cx="1295400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900113" y="4786313"/>
            <a:ext cx="6192837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976" y="4786312"/>
            <a:ext cx="846138" cy="1857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5AD79-4BF3-D44A-BB62-C3D71905D50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6050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7092950" y="4786313"/>
            <a:ext cx="1295400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900113" y="4786313"/>
            <a:ext cx="6192837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976" y="4786312"/>
            <a:ext cx="846138" cy="1857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231D184-5956-0A4D-84EE-E336A7215BD9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82086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, extra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851329"/>
            <a:ext cx="9144000" cy="1889325"/>
          </a:xfrm>
        </p:spPr>
        <p:txBody>
          <a:bodyPr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89088" y="4897744"/>
            <a:ext cx="9522176" cy="282386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7" y="177307"/>
            <a:ext cx="1403604" cy="283464"/>
          </a:xfrm>
          <a:prstGeom prst="rect">
            <a:avLst/>
          </a:prstGeom>
        </p:spPr>
      </p:pic>
      <p:pic>
        <p:nvPicPr>
          <p:cNvPr id="8" name="Picture 7" descr="princeton-university-logo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180979"/>
            <a:ext cx="1014618" cy="28261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2740025"/>
            <a:ext cx="9144000" cy="18732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accent1"/>
                </a:solidFill>
              </a:defRPr>
            </a:lvl1pPr>
            <a:lvl2pPr marL="457200" indent="0" algn="ctr">
              <a:buNone/>
              <a:defRPr b="1">
                <a:solidFill>
                  <a:schemeClr val="accent1"/>
                </a:solidFill>
              </a:defRPr>
            </a:lvl2pPr>
            <a:lvl3pPr marL="914400" indent="0" algn="ctr">
              <a:buNone/>
              <a:defRPr b="1">
                <a:solidFill>
                  <a:schemeClr val="accent1"/>
                </a:solidFill>
              </a:defRPr>
            </a:lvl3pPr>
            <a:lvl4pPr marL="1371600" indent="0" algn="ctr">
              <a:buNone/>
              <a:defRPr b="1">
                <a:solidFill>
                  <a:schemeClr val="accent1"/>
                </a:solidFill>
              </a:defRPr>
            </a:lvl4pPr>
            <a:lvl5pPr marL="1828800" indent="0" algn="ctr">
              <a:buNone/>
              <a:defRPr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3logos_screen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 r="32132"/>
          <a:stretch/>
        </p:blipFill>
        <p:spPr>
          <a:xfrm>
            <a:off x="3934240" y="127524"/>
            <a:ext cx="1269970" cy="4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46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2064" y="0"/>
            <a:ext cx="7881937" cy="5191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681037"/>
            <a:ext cx="8713788" cy="39969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7092950" y="4786313"/>
            <a:ext cx="1295400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900113" y="4786313"/>
            <a:ext cx="6192837" cy="1881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3976" y="4786312"/>
            <a:ext cx="846138" cy="18573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CBA3832C-AFDD-264E-9FB7-1C85C3CF2329}" type="slidenum">
              <a:rPr lang="en-GB" altLang="x-none"/>
              <a:pPr/>
              <a:t>‹#›</a:t>
            </a:fld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551086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1723159"/>
            <a:ext cx="9144000" cy="1481291"/>
          </a:xfrm>
        </p:spPr>
        <p:txBody>
          <a:bodyPr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189088" y="4612940"/>
            <a:ext cx="9522176" cy="56718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354158" y="4615756"/>
            <a:ext cx="8435684" cy="527744"/>
          </a:xfrm>
        </p:spPr>
        <p:txBody>
          <a:bodyPr lIns="91440" anchor="ctr">
            <a:normAutofit/>
          </a:bodyPr>
          <a:lstStyle>
            <a:lvl1pPr marL="0" indent="0" algn="ctr">
              <a:lnSpc>
                <a:spcPct val="80000"/>
              </a:lnSpc>
              <a:buNone/>
              <a:defRPr sz="24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PPPL_logo_horizontal_gradient_72dpi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77" y="177307"/>
            <a:ext cx="1403604" cy="283464"/>
          </a:xfrm>
          <a:prstGeom prst="rect">
            <a:avLst/>
          </a:prstGeom>
        </p:spPr>
      </p:pic>
      <p:pic>
        <p:nvPicPr>
          <p:cNvPr id="10" name="Picture 9" descr="princeton-university-logo1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03" y="180979"/>
            <a:ext cx="1014618" cy="282611"/>
          </a:xfrm>
          <a:prstGeom prst="rect">
            <a:avLst/>
          </a:prstGeom>
        </p:spPr>
      </p:pic>
      <p:pic>
        <p:nvPicPr>
          <p:cNvPr id="8" name="Picture 7" descr="3logos_screen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9" r="32132"/>
          <a:stretch/>
        </p:blipFill>
        <p:spPr>
          <a:xfrm>
            <a:off x="3934240" y="127524"/>
            <a:ext cx="1269970" cy="4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24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642102"/>
            <a:ext cx="8536756" cy="4396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9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89088" y="0"/>
            <a:ext cx="9522176" cy="492277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47"/>
            <a:ext cx="8229600" cy="4896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642103"/>
            <a:ext cx="8539155" cy="39736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B7D5411-241C-2046-8016-D10C1BB2456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539153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62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89088" y="1"/>
            <a:ext cx="9522176" cy="7533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191"/>
            <a:ext cx="8229600" cy="489631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932112"/>
            <a:ext cx="8229600" cy="41066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3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, Content,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89088" y="1"/>
            <a:ext cx="9522176" cy="75334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41191"/>
            <a:ext cx="8229600" cy="489631"/>
          </a:xfrm>
        </p:spPr>
        <p:txBody>
          <a:bodyPr/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1" y="932112"/>
            <a:ext cx="8229600" cy="36836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457201" y="4615756"/>
            <a:ext cx="8539153" cy="527744"/>
          </a:xfrm>
        </p:spPr>
        <p:txBody>
          <a:bodyPr lIns="457200" anchor="ctr">
            <a:normAutofit/>
          </a:bodyPr>
          <a:lstStyle>
            <a:lvl1pPr marL="0" indent="0" algn="l">
              <a:lnSpc>
                <a:spcPct val="80000"/>
              </a:lnSpc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56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-189088" y="2647"/>
            <a:ext cx="9522176" cy="48963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22761"/>
            <a:ext cx="4038600" cy="44402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22761"/>
            <a:ext cx="4348154" cy="44402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0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47"/>
            <a:ext cx="8229600" cy="4896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642102"/>
            <a:ext cx="8590239" cy="4430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4578385"/>
            <a:ext cx="457200" cy="5824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spc="-50">
                <a:solidFill>
                  <a:schemeClr val="accent1"/>
                </a:solidFill>
              </a:defRPr>
            </a:lvl1pPr>
          </a:lstStyle>
          <a:p>
            <a:fld id="{E430981E-6847-1A49-9E9C-177C4986BF9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PPPL_logo_horizontal_white.png"/>
          <p:cNvPicPr>
            <a:picLocks noChangeAspect="1"/>
          </p:cNvPicPr>
          <p:nvPr/>
        </p:nvPicPr>
        <p:blipFill rotWithShape="1"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324"/>
          <a:stretch/>
        </p:blipFill>
        <p:spPr>
          <a:xfrm>
            <a:off x="8229206" y="4700756"/>
            <a:ext cx="374904" cy="371443"/>
          </a:xfrm>
          <a:prstGeom prst="rect">
            <a:avLst/>
          </a:prstGeom>
        </p:spPr>
      </p:pic>
      <p:pic>
        <p:nvPicPr>
          <p:cNvPr id="11" name="Picture 10" descr="PU_shield_white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800" y="4652827"/>
            <a:ext cx="360639" cy="44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1" r:id="rId3"/>
    <p:sldLayoutId id="2147483660" r:id="rId4"/>
    <p:sldLayoutId id="2147483664" r:id="rId5"/>
    <p:sldLayoutId id="2147483650" r:id="rId6"/>
    <p:sldLayoutId id="2147483666" r:id="rId7"/>
    <p:sldLayoutId id="2147483672" r:id="rId8"/>
    <p:sldLayoutId id="2147483669" r:id="rId9"/>
    <p:sldLayoutId id="2147483652" r:id="rId10"/>
    <p:sldLayoutId id="2147483675" r:id="rId11"/>
    <p:sldLayoutId id="2147483659" r:id="rId12"/>
    <p:sldLayoutId id="2147483668" r:id="rId13"/>
    <p:sldLayoutId id="2147483670" r:id="rId14"/>
    <p:sldLayoutId id="2147483674" r:id="rId15"/>
    <p:sldLayoutId id="2147483658" r:id="rId16"/>
    <p:sldLayoutId id="2147483667" r:id="rId17"/>
    <p:sldLayoutId id="2147483673" r:id="rId18"/>
    <p:sldLayoutId id="2147483676" r:id="rId19"/>
    <p:sldLayoutId id="2147483662" r:id="rId20"/>
    <p:sldLayoutId id="2147483653" r:id="rId21"/>
    <p:sldLayoutId id="2147483654" r:id="rId22"/>
    <p:sldLayoutId id="2147483655" r:id="rId23"/>
    <p:sldLayoutId id="2147483663" r:id="rId24"/>
    <p:sldLayoutId id="2147483680" r:id="rId25"/>
    <p:sldLayoutId id="2147483681" r:id="rId26"/>
    <p:sldLayoutId id="2147483683" r:id="rId27"/>
    <p:sldLayoutId id="2147483684" r:id="rId28"/>
    <p:sldLayoutId id="2147483685" r:id="rId29"/>
    <p:sldLayoutId id="2147483686" r:id="rId30"/>
  </p:sldLayoutIdLst>
  <p:hf hdr="0" ftr="0" dt="0"/>
  <p:txStyles>
    <p:titleStyle>
      <a:lvl1pPr algn="ctr" defTabSz="457200" rtl="0" eaLnBrk="1" latinLnBrk="0" hangingPunct="1">
        <a:lnSpc>
          <a:spcPct val="8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9663-4511-E44F-8946-19A1E60D2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158" y="1192857"/>
            <a:ext cx="8435684" cy="769293"/>
          </a:xfrm>
        </p:spPr>
        <p:txBody>
          <a:bodyPr/>
          <a:lstStyle/>
          <a:p>
            <a:r>
              <a:rPr lang="en-US" sz="2800" dirty="0">
                <a:latin typeface="Candara" charset="0"/>
                <a:ea typeface="Candara" charset="0"/>
                <a:cs typeface="Candara" charset="0"/>
              </a:rPr>
              <a:t>Introduction to Fusion Power 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88E75-A32C-8443-9CCD-A02FE056405E}"/>
              </a:ext>
            </a:extLst>
          </p:cNvPr>
          <p:cNvSpPr txBox="1"/>
          <p:nvPr/>
        </p:nvSpPr>
        <p:spPr>
          <a:xfrm>
            <a:off x="3048000" y="1962150"/>
            <a:ext cx="2545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Candara" charset="0"/>
                <a:ea typeface="Candara" charset="0"/>
                <a:cs typeface="Candara" charset="0"/>
              </a:rPr>
              <a:t>Steve Cowley, Princeton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69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F7F8E6-A97E-D541-B90B-3805D5B3AF3E}"/>
              </a:ext>
            </a:extLst>
          </p:cNvPr>
          <p:cNvSpPr/>
          <p:nvPr/>
        </p:nvSpPr>
        <p:spPr>
          <a:xfrm>
            <a:off x="-76200" y="0"/>
            <a:ext cx="9525000" cy="5238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jet_banana copy 3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-344613"/>
            <a:ext cx="7848599" cy="589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Princeton First -- TFTR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EC2889-BA3B-C74D-883F-937157ADC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88" y="538928"/>
            <a:ext cx="6076413" cy="4604571"/>
          </a:xfrm>
          <a:prstGeom prst="rect">
            <a:avLst/>
          </a:prstGeom>
        </p:spPr>
      </p:pic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8BF032B7-755B-B74E-8DA0-19835D6AF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816668"/>
              </p:ext>
            </p:extLst>
          </p:nvPr>
        </p:nvGraphicFramePr>
        <p:xfrm>
          <a:off x="6076412" y="590550"/>
          <a:ext cx="3105150" cy="310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Document" r:id="rId4" imgW="1257300" imgH="1111250" progId="Word.Document.8">
                  <p:embed/>
                </p:oleObj>
              </mc:Choice>
              <mc:Fallback>
                <p:oleObj name="Document" r:id="rId4" imgW="1257300" imgH="1111250" progId="Word.Document.8">
                  <p:embed/>
                  <p:pic>
                    <p:nvPicPr>
                      <p:cNvPr id="9219" name="Object 4">
                        <a:extLst>
                          <a:ext uri="{FF2B5EF4-FFF2-40B4-BE49-F238E27FC236}">
                            <a16:creationId xmlns:a16="http://schemas.microsoft.com/office/drawing/2014/main" id="{68049AF2-9704-964A-A421-CB1108D609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412" y="590550"/>
                        <a:ext cx="3105150" cy="310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697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8AD86E6-40AC-F546-9E26-4EF877B50F92}"/>
              </a:ext>
            </a:extLst>
          </p:cNvPr>
          <p:cNvSpPr/>
          <p:nvPr/>
        </p:nvSpPr>
        <p:spPr>
          <a:xfrm>
            <a:off x="7056835" y="4137422"/>
            <a:ext cx="944165" cy="919163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/>
          </a:p>
        </p:txBody>
      </p:sp>
      <p:sp>
        <p:nvSpPr>
          <p:cNvPr id="11266" name="Content Placeholder 1">
            <a:extLst>
              <a:ext uri="{FF2B5EF4-FFF2-40B4-BE49-F238E27FC236}">
                <a16:creationId xmlns:a16="http://schemas.microsoft.com/office/drawing/2014/main" id="{EBEF94EE-0B7E-CB4E-AA4D-3EEB8E8A927B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456135" y="679847"/>
            <a:ext cx="2690813" cy="39135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GB" dirty="0"/>
              <a:t>First sustained burning plasma </a:t>
            </a:r>
          </a:p>
          <a:p>
            <a:pPr marL="0" indent="0">
              <a:buNone/>
            </a:pPr>
            <a:endParaRPr lang="en-GB" altLang="en-GB" sz="1500" dirty="0"/>
          </a:p>
          <a:p>
            <a:pPr marL="0" indent="0">
              <a:buNone/>
            </a:pPr>
            <a:r>
              <a:rPr lang="en-GB" altLang="en-GB" dirty="0"/>
              <a:t>Starts in 2025</a:t>
            </a:r>
          </a:p>
          <a:p>
            <a:pPr marL="0" indent="0">
              <a:buNone/>
            </a:pPr>
            <a:endParaRPr lang="en-GB" altLang="en-GB" sz="1500" dirty="0"/>
          </a:p>
          <a:p>
            <a:pPr marL="0" indent="0">
              <a:spcAft>
                <a:spcPts val="900"/>
              </a:spcAft>
              <a:buNone/>
            </a:pPr>
            <a:r>
              <a:rPr lang="en-GB" altLang="en-GB" sz="1875" b="1" dirty="0"/>
              <a:t>BASIC PARAMETERS:</a:t>
            </a:r>
            <a:endParaRPr lang="en-GB" altLang="en-GB" dirty="0"/>
          </a:p>
          <a:p>
            <a:pPr marL="0" indent="0">
              <a:spcAft>
                <a:spcPts val="900"/>
              </a:spcAft>
              <a:buNone/>
            </a:pPr>
            <a:r>
              <a:rPr lang="en-GB" altLang="en-GB" sz="1500" dirty="0"/>
              <a:t>Fusion Power 500MW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altLang="en-GB" sz="1500" dirty="0"/>
              <a:t>Burn Flat Top &gt; 400 seconds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altLang="en-GB" sz="1500" dirty="0"/>
              <a:t>Power Amplification Q&gt;10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GB" altLang="en-GB" sz="1500" dirty="0"/>
              <a:t>Cost is &gt; 12 Billion Euro</a:t>
            </a:r>
          </a:p>
          <a:p>
            <a:pPr marL="0" indent="0">
              <a:buNone/>
            </a:pPr>
            <a:r>
              <a:rPr lang="en-GB" altLang="en-GB" sz="1500" dirty="0"/>
              <a:t> </a:t>
            </a:r>
          </a:p>
          <a:p>
            <a:pPr marL="0" indent="0">
              <a:buNone/>
            </a:pPr>
            <a:endParaRPr lang="en-GB" altLang="en-GB" dirty="0"/>
          </a:p>
        </p:txBody>
      </p:sp>
      <p:sp>
        <p:nvSpPr>
          <p:cNvPr id="11267" name="Title 2">
            <a:extLst>
              <a:ext uri="{FF2B5EF4-FFF2-40B4-BE49-F238E27FC236}">
                <a16:creationId xmlns:a16="http://schemas.microsoft.com/office/drawing/2014/main" id="{0406218E-4EB9-DC4F-99E5-B80EABE990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43000" y="0"/>
            <a:ext cx="6858000" cy="5405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altLang="en-US" sz="25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ITER</a:t>
            </a:r>
          </a:p>
        </p:txBody>
      </p:sp>
      <p:pic>
        <p:nvPicPr>
          <p:cNvPr id="11268" name="Picture 2" descr="N:\CCFE\CEOSupport\Communications\Shared\Photos\ITER\tkm_cplx_final_plasma2013-07.jpg">
            <a:extLst>
              <a:ext uri="{FF2B5EF4-FFF2-40B4-BE49-F238E27FC236}">
                <a16:creationId xmlns:a16="http://schemas.microsoft.com/office/drawing/2014/main" id="{8733FB4F-DCA1-FB42-A95B-6C4ACD68A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1" r="13152"/>
          <a:stretch>
            <a:fillRect/>
          </a:stretch>
        </p:blipFill>
        <p:spPr bwMode="auto">
          <a:xfrm>
            <a:off x="4252913" y="756048"/>
            <a:ext cx="3394472" cy="28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7">
            <a:extLst>
              <a:ext uri="{FF2B5EF4-FFF2-40B4-BE49-F238E27FC236}">
                <a16:creationId xmlns:a16="http://schemas.microsoft.com/office/drawing/2014/main" id="{2209DF51-A35E-0142-A9BB-F6716D7D20C0}"/>
              </a:ext>
            </a:extLst>
          </p:cNvPr>
          <p:cNvGrpSpPr>
            <a:grpSpLocks/>
          </p:cNvGrpSpPr>
          <p:nvPr/>
        </p:nvGrpSpPr>
        <p:grpSpPr bwMode="auto">
          <a:xfrm>
            <a:off x="4260056" y="3901679"/>
            <a:ext cx="3348038" cy="325040"/>
            <a:chOff x="0" y="3318"/>
            <a:chExt cx="5608" cy="529"/>
          </a:xfrm>
        </p:grpSpPr>
        <p:pic>
          <p:nvPicPr>
            <p:cNvPr id="11270" name="Picture 8" descr="china">
              <a:extLst>
                <a:ext uri="{FF2B5EF4-FFF2-40B4-BE49-F238E27FC236}">
                  <a16:creationId xmlns:a16="http://schemas.microsoft.com/office/drawing/2014/main" id="{DC4F937B-C130-4D42-8E98-44C9D838A6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319"/>
              <a:ext cx="752" cy="52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1" name="Picture 9" descr="usa">
              <a:extLst>
                <a:ext uri="{FF2B5EF4-FFF2-40B4-BE49-F238E27FC236}">
                  <a16:creationId xmlns:a16="http://schemas.microsoft.com/office/drawing/2014/main" id="{4DC031E0-1AAB-3F45-9D30-571A72E30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67"/>
            <a:stretch>
              <a:fillRect/>
            </a:stretch>
          </p:blipFill>
          <p:spPr bwMode="auto">
            <a:xfrm>
              <a:off x="3232" y="3328"/>
              <a:ext cx="772" cy="51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2" name="Picture 10" descr="rusland">
              <a:extLst>
                <a:ext uri="{FF2B5EF4-FFF2-40B4-BE49-F238E27FC236}">
                  <a16:creationId xmlns:a16="http://schemas.microsoft.com/office/drawing/2014/main" id="{C2BF1F08-899C-5A4D-9D02-7B939CA02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8" y="3318"/>
              <a:ext cx="757" cy="52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3" name="Picture 11" descr="raadeuro">
              <a:extLst>
                <a:ext uri="{FF2B5EF4-FFF2-40B4-BE49-F238E27FC236}">
                  <a16:creationId xmlns:a16="http://schemas.microsoft.com/office/drawing/2014/main" id="{7D1DC969-7274-E248-8C42-574199758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" y="3319"/>
              <a:ext cx="752" cy="52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2" descr="japan">
              <a:extLst>
                <a:ext uri="{FF2B5EF4-FFF2-40B4-BE49-F238E27FC236}">
                  <a16:creationId xmlns:a16="http://schemas.microsoft.com/office/drawing/2014/main" id="{8E99013C-A8C9-2545-8CE5-E6C61C086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" y="3320"/>
              <a:ext cx="750" cy="5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5" name="Picture 13" descr="koreaz">
              <a:extLst>
                <a:ext uri="{FF2B5EF4-FFF2-40B4-BE49-F238E27FC236}">
                  <a16:creationId xmlns:a16="http://schemas.microsoft.com/office/drawing/2014/main" id="{1749E685-CF71-AC4B-8141-0A237CE85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" y="3328"/>
              <a:ext cx="733" cy="5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6" name="Picture 14" descr="indiaflag">
              <a:extLst>
                <a:ext uri="{FF2B5EF4-FFF2-40B4-BE49-F238E27FC236}">
                  <a16:creationId xmlns:a16="http://schemas.microsoft.com/office/drawing/2014/main" id="{978726DC-9665-074A-9386-5E3736D3BE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3" y="3327"/>
              <a:ext cx="765" cy="5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850626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>
            <a:extLst>
              <a:ext uri="{FF2B5EF4-FFF2-40B4-BE49-F238E27FC236}">
                <a16:creationId xmlns:a16="http://schemas.microsoft.com/office/drawing/2014/main" id="{932B06EB-366A-AE4F-B881-D5EE8C8BFC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001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549601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49" name="Group 2"/>
          <p:cNvGrpSpPr>
            <a:grpSpLocks/>
          </p:cNvGrpSpPr>
          <p:nvPr/>
        </p:nvGrpSpPr>
        <p:grpSpPr bwMode="auto">
          <a:xfrm>
            <a:off x="1601473" y="484289"/>
            <a:ext cx="2357618" cy="4246329"/>
            <a:chOff x="384" y="406"/>
            <a:chExt cx="2173" cy="3914"/>
          </a:xfrm>
        </p:grpSpPr>
        <p:pic>
          <p:nvPicPr>
            <p:cNvPr id="27659" name="Picture 3" descr="ITER_09"/>
            <p:cNvPicPr>
              <a:picLocks noChangeAspect="1" noChangeArrowheads="1"/>
            </p:cNvPicPr>
            <p:nvPr/>
          </p:nvPicPr>
          <p:blipFill>
            <a:blip r:embed="rId3">
              <a:lum bright="-8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00"/>
            <a:stretch>
              <a:fillRect/>
            </a:stretch>
          </p:blipFill>
          <p:spPr bwMode="auto">
            <a:xfrm>
              <a:off x="384" y="406"/>
              <a:ext cx="2173" cy="3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2516" name="Freeform 4"/>
            <p:cNvSpPr>
              <a:spLocks/>
            </p:cNvSpPr>
            <p:nvPr/>
          </p:nvSpPr>
          <p:spPr bwMode="auto">
            <a:xfrm>
              <a:off x="840" y="1944"/>
              <a:ext cx="398" cy="848"/>
            </a:xfrm>
            <a:custGeom>
              <a:avLst/>
              <a:gdLst>
                <a:gd name="T0" fmla="*/ 48 w 400"/>
                <a:gd name="T1" fmla="*/ 0 h 848"/>
                <a:gd name="T2" fmla="*/ 293 w 400"/>
                <a:gd name="T3" fmla="*/ 96 h 848"/>
                <a:gd name="T4" fmla="*/ 400 w 400"/>
                <a:gd name="T5" fmla="*/ 392 h 848"/>
                <a:gd name="T6" fmla="*/ 320 w 400"/>
                <a:gd name="T7" fmla="*/ 656 h 848"/>
                <a:gd name="T8" fmla="*/ 222 w 400"/>
                <a:gd name="T9" fmla="*/ 760 h 848"/>
                <a:gd name="T10" fmla="*/ 40 w 400"/>
                <a:gd name="T11" fmla="*/ 848 h 848"/>
                <a:gd name="T12" fmla="*/ 0 w 400"/>
                <a:gd name="T13" fmla="*/ 528 h 848"/>
                <a:gd name="T14" fmla="*/ 0 w 400"/>
                <a:gd name="T15" fmla="*/ 232 h 848"/>
                <a:gd name="T16" fmla="*/ 48 w 400"/>
                <a:gd name="T17" fmla="*/ 0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848">
                  <a:moveTo>
                    <a:pt x="48" y="0"/>
                  </a:moveTo>
                  <a:lnTo>
                    <a:pt x="293" y="96"/>
                  </a:lnTo>
                  <a:lnTo>
                    <a:pt x="400" y="392"/>
                  </a:lnTo>
                  <a:lnTo>
                    <a:pt x="320" y="656"/>
                  </a:lnTo>
                  <a:lnTo>
                    <a:pt x="222" y="760"/>
                  </a:lnTo>
                  <a:lnTo>
                    <a:pt x="40" y="848"/>
                  </a:lnTo>
                  <a:lnTo>
                    <a:pt x="0" y="528"/>
                  </a:lnTo>
                  <a:lnTo>
                    <a:pt x="0" y="23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D60093">
                <a:alpha val="4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spcBef>
                  <a:spcPct val="20000"/>
                </a:spcBef>
                <a:buClr>
                  <a:srgbClr val="CC0000"/>
                </a:buClr>
                <a:buFont typeface="Wingdings" charset="0"/>
                <a:buNone/>
                <a:defRPr/>
              </a:pPr>
              <a:endParaRPr lang="en-US" sz="2399" i="1">
                <a:solidFill>
                  <a:schemeClr val="bg1"/>
                </a:solidFill>
                <a:ea typeface="ＭＳ Ｐゴシック" charset="0"/>
              </a:endParaRPr>
            </a:p>
          </p:txBody>
        </p:sp>
      </p:grp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30431" y="15113"/>
            <a:ext cx="5908920" cy="519112"/>
          </a:xfrm>
        </p:spPr>
        <p:txBody>
          <a:bodyPr/>
          <a:lstStyle/>
          <a:p>
            <a:pPr eaLnBrk="1" hangingPunct="1">
              <a:defRPr/>
            </a:pPr>
            <a:r>
              <a:rPr lang="en-US" sz="2221" dirty="0">
                <a:solidFill>
                  <a:schemeClr val="tx2"/>
                </a:solidFill>
              </a:rPr>
              <a:t>Fusion energy balance in ITER</a:t>
            </a:r>
            <a:endParaRPr lang="en-GB" sz="2221" dirty="0">
              <a:solidFill>
                <a:schemeClr val="tx2"/>
              </a:solidFill>
            </a:endParaRPr>
          </a:p>
        </p:txBody>
      </p:sp>
      <p:graphicFrame>
        <p:nvGraphicFramePr>
          <p:cNvPr id="27651" name="Object 6"/>
          <p:cNvGraphicFramePr>
            <a:graphicFrameLocks noChangeAspect="1"/>
          </p:cNvGraphicFramePr>
          <p:nvPr/>
        </p:nvGraphicFramePr>
        <p:xfrm>
          <a:off x="4629125" y="3813041"/>
          <a:ext cx="3084778" cy="4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4" imgW="1092200" imgH="177800" progId="Equation.3">
                  <p:embed/>
                </p:oleObj>
              </mc:Choice>
              <mc:Fallback>
                <p:oleObj name="Equation" r:id="rId4" imgW="1092200" imgH="177800" progId="Equation.3">
                  <p:embed/>
                  <p:pic>
                    <p:nvPicPr>
                      <p:cNvPr id="276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9125" y="3813041"/>
                        <a:ext cx="3084778" cy="484376"/>
                      </a:xfrm>
                      <a:prstGeom prst="rect">
                        <a:avLst/>
                      </a:prstGeom>
                      <a:solidFill>
                        <a:srgbClr val="F4F4F4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2519" name="Text Box 7"/>
          <p:cNvSpPr txBox="1">
            <a:spLocks noChangeArrowheads="1"/>
          </p:cNvSpPr>
          <p:nvPr/>
        </p:nvSpPr>
        <p:spPr bwMode="auto">
          <a:xfrm>
            <a:off x="6089398" y="4353352"/>
            <a:ext cx="821059" cy="3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99">
                <a:solidFill>
                  <a:srgbClr val="FF0000"/>
                </a:solidFill>
                <a:latin typeface="Times" charset="0"/>
                <a:ea typeface="ＭＳ Ｐゴシック" charset="0"/>
              </a:rPr>
              <a:t>3.5MeV</a:t>
            </a:r>
            <a:endParaRPr lang="en-US" sz="1499">
              <a:latin typeface="Times" charset="0"/>
              <a:ea typeface="ＭＳ Ｐゴシック" charset="0"/>
            </a:endParaRPr>
          </a:p>
        </p:txBody>
      </p:sp>
      <p:sp>
        <p:nvSpPr>
          <p:cNvPr id="832520" name="Text Box 8"/>
          <p:cNvSpPr txBox="1">
            <a:spLocks noChangeArrowheads="1"/>
          </p:cNvSpPr>
          <p:nvPr/>
        </p:nvSpPr>
        <p:spPr bwMode="auto">
          <a:xfrm>
            <a:off x="7109326" y="4353352"/>
            <a:ext cx="772969" cy="3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499">
                <a:solidFill>
                  <a:srgbClr val="FF0000"/>
                </a:solidFill>
                <a:latin typeface="Times" charset="0"/>
                <a:ea typeface="ＭＳ Ｐゴシック" charset="0"/>
              </a:rPr>
              <a:t>14MeV</a:t>
            </a:r>
          </a:p>
        </p:txBody>
      </p:sp>
      <p:sp>
        <p:nvSpPr>
          <p:cNvPr id="832521" name="Line 9"/>
          <p:cNvSpPr>
            <a:spLocks noChangeShapeType="1"/>
          </p:cNvSpPr>
          <p:nvPr/>
        </p:nvSpPr>
        <p:spPr bwMode="auto">
          <a:xfrm>
            <a:off x="2553565" y="2876420"/>
            <a:ext cx="1904184" cy="20946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</a:endParaRPr>
          </a:p>
        </p:txBody>
      </p:sp>
      <p:sp>
        <p:nvSpPr>
          <p:cNvPr id="832522" name="Rectangle 10"/>
          <p:cNvSpPr>
            <a:spLocks noChangeArrowheads="1"/>
          </p:cNvSpPr>
          <p:nvPr/>
        </p:nvSpPr>
        <p:spPr bwMode="auto">
          <a:xfrm>
            <a:off x="5102792" y="844895"/>
            <a:ext cx="2906565" cy="28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en-US" sz="1649" b="1" i="1" dirty="0">
                <a:solidFill>
                  <a:schemeClr val="tx2"/>
                </a:solidFill>
              </a:rPr>
              <a:t>‘</a:t>
            </a:r>
            <a:r>
              <a:rPr lang="en-US" altLang="x-none" sz="1649" b="1" i="1" dirty="0">
                <a:solidFill>
                  <a:schemeClr val="tx2"/>
                </a:solidFill>
              </a:rPr>
              <a:t>Baseline Performance</a:t>
            </a:r>
            <a:r>
              <a:rPr lang="en-US" altLang="en-US" sz="1649" b="1" i="1" dirty="0">
                <a:solidFill>
                  <a:schemeClr val="tx2"/>
                </a:solidFill>
              </a:rPr>
              <a:t>’</a:t>
            </a:r>
            <a:endParaRPr lang="en-US" altLang="x-none" sz="1649" b="1" i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1649" i="1" dirty="0">
                <a:solidFill>
                  <a:schemeClr val="tx2"/>
                </a:solidFill>
              </a:rPr>
              <a:t>Power in alphas captured by 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1649" i="1" dirty="0">
                <a:solidFill>
                  <a:schemeClr val="tx2"/>
                </a:solidFill>
              </a:rPr>
              <a:t>Plasma </a:t>
            </a:r>
            <a:r>
              <a:rPr lang="en-US" altLang="x-none" sz="1799" i="1" dirty="0">
                <a:solidFill>
                  <a:schemeClr val="tx2"/>
                </a:solidFill>
                <a:latin typeface="Bradley Hand ITC TT-Bold" charset="0"/>
              </a:rPr>
              <a:t>P</a:t>
            </a:r>
            <a:r>
              <a:rPr lang="en-US" altLang="x-none" sz="1649" i="1" baseline="-25000" dirty="0">
                <a:solidFill>
                  <a:schemeClr val="tx2"/>
                </a:solidFill>
                <a:sym typeface="Symbol" charset="2"/>
              </a:rPr>
              <a:t></a:t>
            </a:r>
            <a:r>
              <a:rPr lang="en-US" altLang="x-none" sz="1649" i="1" dirty="0">
                <a:solidFill>
                  <a:schemeClr val="tx2"/>
                </a:solidFill>
                <a:sym typeface="Symbol" charset="2"/>
              </a:rPr>
              <a:t> ~ 100MW.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endParaRPr lang="en-US" altLang="x-none" sz="1649" i="1" dirty="0">
              <a:solidFill>
                <a:schemeClr val="tx2"/>
              </a:solidFill>
              <a:sym typeface="Symbol" charset="2"/>
            </a:endParaRP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endParaRPr lang="en-US" altLang="x-none" sz="1649" i="1" dirty="0">
              <a:solidFill>
                <a:schemeClr val="tx2"/>
              </a:solidFill>
              <a:sym typeface="Symbol" charset="2"/>
            </a:endParaRP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1649" i="1" dirty="0">
                <a:solidFill>
                  <a:schemeClr val="tx2"/>
                </a:solidFill>
                <a:sym typeface="Symbol" charset="2"/>
              </a:rPr>
              <a:t>Power in neutrons escaping 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1649" i="1" dirty="0">
                <a:solidFill>
                  <a:schemeClr val="tx2"/>
                </a:solidFill>
                <a:sym typeface="Symbol" charset="2"/>
              </a:rPr>
              <a:t>Plasma </a:t>
            </a:r>
            <a:r>
              <a:rPr lang="en-US" altLang="x-none" sz="1799" i="1" dirty="0" err="1">
                <a:solidFill>
                  <a:schemeClr val="tx2"/>
                </a:solidFill>
                <a:latin typeface="Bradley Hand ITC TT-Bold" charset="0"/>
              </a:rPr>
              <a:t>P</a:t>
            </a:r>
            <a:r>
              <a:rPr lang="en-US" altLang="x-none" sz="1649" i="1" baseline="-25000" dirty="0" err="1">
                <a:solidFill>
                  <a:schemeClr val="tx2"/>
                </a:solidFill>
                <a:sym typeface="Symbol" charset="2"/>
              </a:rPr>
              <a:t>n</a:t>
            </a:r>
            <a:r>
              <a:rPr lang="en-US" altLang="x-none" sz="1649" i="1" dirty="0">
                <a:solidFill>
                  <a:schemeClr val="tx2"/>
                </a:solidFill>
                <a:sym typeface="Symbol" charset="2"/>
              </a:rPr>
              <a:t> ~ 400MW.</a:t>
            </a: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endParaRPr lang="en-US" altLang="x-none" sz="1649" i="1" dirty="0">
              <a:solidFill>
                <a:schemeClr val="tx2"/>
              </a:solidFill>
              <a:sym typeface="Symbol" charset="2"/>
            </a:endParaRPr>
          </a:p>
          <a:p>
            <a:pPr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1799" i="1" dirty="0" err="1">
                <a:solidFill>
                  <a:schemeClr val="tx2"/>
                </a:solidFill>
                <a:latin typeface="Bradley Hand ITC TT-Bold" charset="0"/>
              </a:rPr>
              <a:t>P</a:t>
            </a:r>
            <a:r>
              <a:rPr lang="en-US" altLang="x-none" sz="1649" i="1" baseline="-25000" dirty="0" err="1">
                <a:solidFill>
                  <a:schemeClr val="tx2"/>
                </a:solidFill>
                <a:sym typeface="Symbol" charset="2"/>
              </a:rPr>
              <a:t>n</a:t>
            </a:r>
            <a:r>
              <a:rPr lang="en-US" altLang="x-none" sz="1649" i="1" dirty="0">
                <a:solidFill>
                  <a:schemeClr val="tx2"/>
                </a:solidFill>
                <a:sym typeface="Symbol" charset="2"/>
              </a:rPr>
              <a:t> +</a:t>
            </a:r>
            <a:r>
              <a:rPr lang="en-US" altLang="x-none" sz="1649" i="1" baseline="-25000" dirty="0">
                <a:solidFill>
                  <a:schemeClr val="tx2"/>
                </a:solidFill>
                <a:sym typeface="Symbol" charset="2"/>
              </a:rPr>
              <a:t> </a:t>
            </a:r>
            <a:r>
              <a:rPr lang="en-US" altLang="x-none" sz="1799" i="1" dirty="0">
                <a:solidFill>
                  <a:schemeClr val="tx2"/>
                </a:solidFill>
                <a:latin typeface="Bradley Hand ITC TT-Bold" charset="0"/>
              </a:rPr>
              <a:t>P</a:t>
            </a:r>
            <a:r>
              <a:rPr lang="en-US" altLang="x-none" sz="1649" i="1" baseline="-25000" dirty="0">
                <a:solidFill>
                  <a:schemeClr val="tx2"/>
                </a:solidFill>
                <a:sym typeface="Symbol" charset="2"/>
              </a:rPr>
              <a:t> </a:t>
            </a:r>
            <a:r>
              <a:rPr lang="en-US" altLang="x-none" sz="1649" i="1" dirty="0">
                <a:solidFill>
                  <a:schemeClr val="tx2"/>
                </a:solidFill>
                <a:sym typeface="Symbol" charset="2"/>
              </a:rPr>
              <a:t>= </a:t>
            </a:r>
            <a:r>
              <a:rPr lang="en-US" altLang="x-none" sz="1799" i="1" dirty="0" err="1">
                <a:solidFill>
                  <a:schemeClr val="tx2"/>
                </a:solidFill>
                <a:latin typeface="Bradley Hand ITC TT-Bold" charset="0"/>
              </a:rPr>
              <a:t>P</a:t>
            </a:r>
            <a:r>
              <a:rPr lang="en-US" altLang="x-none" sz="1649" i="1" baseline="-25000" dirty="0" err="1">
                <a:solidFill>
                  <a:schemeClr val="tx2"/>
                </a:solidFill>
                <a:sym typeface="Symbol" charset="2"/>
              </a:rPr>
              <a:t>Fusion</a:t>
            </a:r>
            <a:r>
              <a:rPr lang="en-US" altLang="x-none" sz="1649" i="1" dirty="0">
                <a:solidFill>
                  <a:schemeClr val="tx2"/>
                </a:solidFill>
                <a:sym typeface="Symbol" charset="2"/>
              </a:rPr>
              <a:t> </a:t>
            </a:r>
          </a:p>
        </p:txBody>
      </p:sp>
      <p:sp>
        <p:nvSpPr>
          <p:cNvPr id="832523" name="AutoShape 11"/>
          <p:cNvSpPr>
            <a:spLocks noChangeArrowheads="1"/>
          </p:cNvSpPr>
          <p:nvPr/>
        </p:nvSpPr>
        <p:spPr bwMode="auto">
          <a:xfrm>
            <a:off x="2458356" y="2971629"/>
            <a:ext cx="1599514" cy="114251"/>
          </a:xfrm>
          <a:prstGeom prst="rightArrow">
            <a:avLst>
              <a:gd name="adj1" fmla="val 50000"/>
              <a:gd name="adj2" fmla="val 3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endParaRPr lang="en-US" sz="2399" i="1">
              <a:solidFill>
                <a:schemeClr val="bg1"/>
              </a:solidFill>
              <a:ea typeface="ＭＳ Ｐゴシック" charset="0"/>
            </a:endParaRPr>
          </a:p>
        </p:txBody>
      </p:sp>
      <p:sp>
        <p:nvSpPr>
          <p:cNvPr id="832524" name="Rectangle 12"/>
          <p:cNvSpPr>
            <a:spLocks noChangeArrowheads="1"/>
          </p:cNvSpPr>
          <p:nvPr/>
        </p:nvSpPr>
        <p:spPr bwMode="auto">
          <a:xfrm>
            <a:off x="2129859" y="2463451"/>
            <a:ext cx="405881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CC0000"/>
              </a:buClr>
              <a:buFont typeface="Wingdings" charset="2"/>
              <a:buNone/>
            </a:pPr>
            <a:r>
              <a:rPr lang="en-US" altLang="x-none" sz="1799" b="1" i="1">
                <a:latin typeface="Bradley Hand ITC TT-Bold" charset="0"/>
              </a:rPr>
              <a:t>P</a:t>
            </a:r>
            <a:r>
              <a:rPr lang="en-US" altLang="x-none" sz="1649" b="1" i="1" baseline="-25000">
                <a:sym typeface="Symbol" charset="2"/>
              </a:rPr>
              <a:t></a:t>
            </a:r>
          </a:p>
        </p:txBody>
      </p:sp>
      <p:sp>
        <p:nvSpPr>
          <p:cNvPr id="832525" name="Rectangle 13"/>
          <p:cNvSpPr>
            <a:spLocks noChangeArrowheads="1"/>
          </p:cNvSpPr>
          <p:nvPr/>
        </p:nvSpPr>
        <p:spPr bwMode="auto">
          <a:xfrm>
            <a:off x="4443127" y="2949017"/>
            <a:ext cx="389850" cy="369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799" b="1" i="1">
                <a:latin typeface="Bradley Hand ITC TT-Bold" charset="0"/>
                <a:ea typeface="ＭＳ Ｐゴシック" charset="0"/>
              </a:rPr>
              <a:t>P</a:t>
            </a:r>
            <a:r>
              <a:rPr lang="en-US" sz="1649" b="1" i="1" baseline="-25000">
                <a:ea typeface="ＭＳ Ｐゴシック" charset="0"/>
                <a:sym typeface="Symbol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478208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4572000" y="3514321"/>
            <a:ext cx="3313280" cy="68550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pic>
        <p:nvPicPr>
          <p:cNvPr id="28674" name="Picture 4" descr="ITER-FEAT Tokamak core 3D2"/>
          <p:cNvPicPr preferRelativeResize="0"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1" t="2116" b="4233"/>
          <a:stretch>
            <a:fillRect/>
          </a:stretch>
        </p:blipFill>
        <p:spPr bwMode="auto">
          <a:xfrm>
            <a:off x="1205166" y="743734"/>
            <a:ext cx="3240682" cy="439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4909547" y="1337601"/>
            <a:ext cx="2717924" cy="3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>
                <a:ea typeface="ＭＳ Ｐゴシック" charset="0"/>
                <a:cs typeface="ＭＳ Ｐゴシック" charset="0"/>
              </a:rPr>
              <a:t>Turbulent Plasma Energy Loss</a:t>
            </a: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2515482" y="2171872"/>
            <a:ext cx="2342146" cy="9711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pic>
        <p:nvPicPr>
          <p:cNvPr id="28677" name="Picture 7" descr="latex-image-1"/>
          <p:cNvPicPr>
            <a:picLocks noChangeAspect="1" noChangeArrowheads="1"/>
          </p:cNvPicPr>
          <p:nvPr/>
        </p:nvPicPr>
        <p:blipFill>
          <a:blip r:embed="rId4">
            <a:lum bright="-14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53" y="1771993"/>
            <a:ext cx="2170769" cy="43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Rectangle 8"/>
          <p:cNvSpPr>
            <a:spLocks noChangeArrowheads="1"/>
          </p:cNvSpPr>
          <p:nvPr/>
        </p:nvSpPr>
        <p:spPr bwMode="auto">
          <a:xfrm>
            <a:off x="5094423" y="2571750"/>
            <a:ext cx="2124429" cy="599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499" i="1">
                <a:ea typeface="ＭＳ Ｐゴシック" charset="0"/>
                <a:cs typeface="ＭＳ Ｐゴシック" charset="0"/>
              </a:rPr>
              <a:t>External Plasma heating </a:t>
            </a:r>
          </a:p>
          <a:p>
            <a:pPr algn="ctr"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275" i="1">
                <a:latin typeface="Bradley Hand ITC TT-Bold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1499" i="1" baseline="-25000">
                <a:ea typeface="ＭＳ Ｐゴシック" charset="0"/>
                <a:cs typeface="ＭＳ Ｐゴシック" charset="0"/>
              </a:rPr>
              <a:t>Heat</a:t>
            </a:r>
            <a:r>
              <a:rPr lang="en-US" sz="1499" i="1">
                <a:ea typeface="ＭＳ Ｐゴシック" charset="0"/>
                <a:cs typeface="ＭＳ Ｐゴシック" charset="0"/>
              </a:rPr>
              <a:t>~50MW</a:t>
            </a:r>
          </a:p>
        </p:txBody>
      </p:sp>
      <p:pic>
        <p:nvPicPr>
          <p:cNvPr id="28679" name="Picture 9" descr="latex-image-1"/>
          <p:cNvPicPr>
            <a:picLocks noChangeAspect="1" noChangeArrowheads="1"/>
          </p:cNvPicPr>
          <p:nvPr/>
        </p:nvPicPr>
        <p:blipFill>
          <a:blip r:embed="rId5">
            <a:lum bright="-2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88" y="3638093"/>
            <a:ext cx="3170466" cy="46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Line 10"/>
          <p:cNvSpPr>
            <a:spLocks noChangeShapeType="1"/>
          </p:cNvSpPr>
          <p:nvPr/>
        </p:nvSpPr>
        <p:spPr bwMode="auto">
          <a:xfrm flipH="1">
            <a:off x="2572608" y="2857378"/>
            <a:ext cx="2285020" cy="39987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5353905" y="3196561"/>
            <a:ext cx="1531830" cy="3461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b="1" i="1">
                <a:ea typeface="ＭＳ Ｐゴシック" charset="0"/>
                <a:cs typeface="ＭＳ Ｐゴシック" charset="0"/>
              </a:rPr>
              <a:t>Energy Balance</a:t>
            </a:r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5512191" y="2296834"/>
            <a:ext cx="1414875" cy="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275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Confinement Time</a:t>
            </a:r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 flipV="1">
            <a:off x="5943013" y="2228998"/>
            <a:ext cx="228502" cy="11425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275">
              <a:ea typeface="ＭＳ Ｐゴシック" charset="0"/>
              <a:cs typeface="ＭＳ Ｐゴシック" charset="0"/>
            </a:endParaRPr>
          </a:p>
        </p:txBody>
      </p:sp>
      <p:sp>
        <p:nvSpPr>
          <p:cNvPr id="50190" name="Rectangle 14"/>
          <p:cNvSpPr>
            <a:spLocks noChangeArrowheads="1"/>
          </p:cNvSpPr>
          <p:nvPr/>
        </p:nvSpPr>
        <p:spPr bwMode="auto">
          <a:xfrm>
            <a:off x="4607704" y="4222439"/>
            <a:ext cx="1996765" cy="3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b="1" dirty="0">
                <a:solidFill>
                  <a:srgbClr val="FF0000"/>
                </a:solidFill>
                <a:ea typeface="ＭＳ Ｐゴシック" charset="0"/>
                <a:cs typeface="ＭＳ Ｐゴシック" charset="0"/>
              </a:rPr>
              <a:t>Energy Gain = Q &gt; 10</a:t>
            </a:r>
          </a:p>
        </p:txBody>
      </p:sp>
      <p:sp>
        <p:nvSpPr>
          <p:cNvPr id="28685" name="TextBox 14"/>
          <p:cNvSpPr txBox="1">
            <a:spLocks noChangeArrowheads="1"/>
          </p:cNvSpPr>
          <p:nvPr/>
        </p:nvSpPr>
        <p:spPr bwMode="auto">
          <a:xfrm>
            <a:off x="1305485" y="95677"/>
            <a:ext cx="3996607" cy="43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99" dirty="0">
                <a:solidFill>
                  <a:schemeClr val="tx2"/>
                </a:solidFill>
              </a:rPr>
              <a:t>Fusion Energy </a:t>
            </a:r>
            <a:r>
              <a:rPr lang="en-US" altLang="x-none" sz="2221" dirty="0">
                <a:solidFill>
                  <a:schemeClr val="tx2"/>
                </a:solidFill>
              </a:rPr>
              <a:t>Balance</a:t>
            </a:r>
            <a:r>
              <a:rPr lang="en-US" altLang="x-none" sz="2099" dirty="0">
                <a:solidFill>
                  <a:schemeClr val="tx2"/>
                </a:solidFill>
              </a:rPr>
              <a:t> in ITER</a:t>
            </a:r>
          </a:p>
        </p:txBody>
      </p:sp>
    </p:spTree>
    <p:extLst>
      <p:ext uri="{BB962C8B-B14F-4D97-AF65-F5344CB8AC3E}">
        <p14:creationId xmlns:p14="http://schemas.microsoft.com/office/powerpoint/2010/main" val="424292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8" grpId="0"/>
      <p:bldP spid="501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ontent Placeholder 1">
            <a:extLst>
              <a:ext uri="{FF2B5EF4-FFF2-40B4-BE49-F238E27FC236}">
                <a16:creationId xmlns:a16="http://schemas.microsoft.com/office/drawing/2014/main" id="{56C047C2-5136-4E48-86BA-23E6D4358031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485900" y="529829"/>
            <a:ext cx="6172200" cy="39135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buNone/>
            </a:pPr>
            <a:r>
              <a:rPr lang="en-GB" altLang="en-US" sz="1500"/>
              <a:t>Simulation by Bob Budny: benchmarked against JET results</a:t>
            </a:r>
          </a:p>
        </p:txBody>
      </p:sp>
      <p:sp>
        <p:nvSpPr>
          <p:cNvPr id="18434" name="Title 2">
            <a:extLst>
              <a:ext uri="{FF2B5EF4-FFF2-40B4-BE49-F238E27FC236}">
                <a16:creationId xmlns:a16="http://schemas.microsoft.com/office/drawing/2014/main" id="{D2BABAE5-3218-9F4A-B788-0AEA3957F8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43000" y="0"/>
            <a:ext cx="6858000" cy="5405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alt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ITER computer modelling</a:t>
            </a:r>
          </a:p>
        </p:txBody>
      </p:sp>
      <p:pic>
        <p:nvPicPr>
          <p:cNvPr id="18435" name="Picture 6">
            <a:extLst>
              <a:ext uri="{FF2B5EF4-FFF2-40B4-BE49-F238E27FC236}">
                <a16:creationId xmlns:a16="http://schemas.microsoft.com/office/drawing/2014/main" id="{500D6BB7-E538-C342-A72D-3BB2C76C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" t="418" r="2" b="4918"/>
          <a:stretch>
            <a:fillRect/>
          </a:stretch>
        </p:blipFill>
        <p:spPr bwMode="auto">
          <a:xfrm>
            <a:off x="1220391" y="602457"/>
            <a:ext cx="5885259" cy="39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6" name="Straight Connector 6">
            <a:extLst>
              <a:ext uri="{FF2B5EF4-FFF2-40B4-BE49-F238E27FC236}">
                <a16:creationId xmlns:a16="http://schemas.microsoft.com/office/drawing/2014/main" id="{810C062A-76EC-B341-A596-20817AF6577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05025" y="3879056"/>
            <a:ext cx="323850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437" name="Freeform 3">
            <a:extLst>
              <a:ext uri="{FF2B5EF4-FFF2-40B4-BE49-F238E27FC236}">
                <a16:creationId xmlns:a16="http://schemas.microsoft.com/office/drawing/2014/main" id="{28621EC9-5019-FA47-AB71-B73369070B9B}"/>
              </a:ext>
            </a:extLst>
          </p:cNvPr>
          <p:cNvSpPr>
            <a:spLocks/>
          </p:cNvSpPr>
          <p:nvPr/>
        </p:nvSpPr>
        <p:spPr bwMode="auto">
          <a:xfrm>
            <a:off x="2120503" y="2220516"/>
            <a:ext cx="5718572" cy="1885950"/>
          </a:xfrm>
          <a:custGeom>
            <a:avLst/>
            <a:gdLst>
              <a:gd name="T0" fmla="*/ 411414 w 7624534"/>
              <a:gd name="T1" fmla="*/ 2509452 h 2514732"/>
              <a:gd name="T2" fmla="*/ 462294 w 7624534"/>
              <a:gd name="T3" fmla="*/ 1863112 h 2514732"/>
              <a:gd name="T4" fmla="*/ 436854 w 7624534"/>
              <a:gd name="T5" fmla="*/ 925272 h 2514732"/>
              <a:gd name="T6" fmla="*/ 564014 w 7624534"/>
              <a:gd name="T7" fmla="*/ 132 h 2514732"/>
              <a:gd name="T8" fmla="*/ 7633654 w 7624534"/>
              <a:gd name="T9" fmla="*/ 988652 h 251473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624534" h="2514732">
                <a:moveTo>
                  <a:pt x="410934" y="2514732"/>
                </a:moveTo>
                <a:cubicBezTo>
                  <a:pt x="434217" y="2323173"/>
                  <a:pt x="457501" y="2131615"/>
                  <a:pt x="461734" y="1867032"/>
                </a:cubicBezTo>
                <a:cubicBezTo>
                  <a:pt x="465967" y="1602449"/>
                  <a:pt x="419401" y="1238382"/>
                  <a:pt x="436334" y="927232"/>
                </a:cubicBezTo>
                <a:cubicBezTo>
                  <a:pt x="453267" y="616082"/>
                  <a:pt x="-634699" y="-10451"/>
                  <a:pt x="563334" y="132"/>
                </a:cubicBezTo>
                <a:cubicBezTo>
                  <a:pt x="1761367" y="10715"/>
                  <a:pt x="6530217" y="1735799"/>
                  <a:pt x="7624534" y="990732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8438" name="Rectangle 10">
            <a:extLst>
              <a:ext uri="{FF2B5EF4-FFF2-40B4-BE49-F238E27FC236}">
                <a16:creationId xmlns:a16="http://schemas.microsoft.com/office/drawing/2014/main" id="{679789D5-5374-1843-AF41-23FC8B41322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9291" y="1993106"/>
            <a:ext cx="3390900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300">
              <a:solidFill>
                <a:srgbClr val="000066"/>
              </a:solidFill>
            </a:endParaRPr>
          </a:p>
        </p:txBody>
      </p:sp>
      <p:sp>
        <p:nvSpPr>
          <p:cNvPr id="18439" name="Rectangle 11">
            <a:extLst>
              <a:ext uri="{FF2B5EF4-FFF2-40B4-BE49-F238E27FC236}">
                <a16:creationId xmlns:a16="http://schemas.microsoft.com/office/drawing/2014/main" id="{0B3E3C9C-BF19-CB44-A31B-3A42DEAD9C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43500" y="2230041"/>
            <a:ext cx="3390900" cy="704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300"/>
          </a:p>
        </p:txBody>
      </p:sp>
      <p:sp>
        <p:nvSpPr>
          <p:cNvPr id="18440" name="TextBox 6">
            <a:extLst>
              <a:ext uri="{FF2B5EF4-FFF2-40B4-BE49-F238E27FC236}">
                <a16:creationId xmlns:a16="http://schemas.microsoft.com/office/drawing/2014/main" id="{C92EAAFD-9ABA-A948-930F-76CAE7E2E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6050" y="1677592"/>
            <a:ext cx="146706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i="1"/>
              <a:t>Fusion</a:t>
            </a:r>
          </a:p>
          <a:p>
            <a:pPr eaLnBrk="1" hangingPunct="1"/>
            <a:r>
              <a:rPr lang="en-US" altLang="en-US" i="1"/>
              <a:t>Power (MW)</a:t>
            </a:r>
          </a:p>
        </p:txBody>
      </p:sp>
      <p:sp>
        <p:nvSpPr>
          <p:cNvPr id="18441" name="Rectangle 13">
            <a:extLst>
              <a:ext uri="{FF2B5EF4-FFF2-40B4-BE49-F238E27FC236}">
                <a16:creationId xmlns:a16="http://schemas.microsoft.com/office/drawing/2014/main" id="{9672ABA5-9C8F-B04B-A27B-3A17757FE72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66950" y="1144191"/>
            <a:ext cx="409575" cy="561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300">
              <a:solidFill>
                <a:srgbClr val="00006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AB0698-87E4-EB40-B085-CAB8D941B23A}"/>
              </a:ext>
            </a:extLst>
          </p:cNvPr>
          <p:cNvSpPr/>
          <p:nvPr/>
        </p:nvSpPr>
        <p:spPr bwMode="auto">
          <a:xfrm>
            <a:off x="2437210" y="3608785"/>
            <a:ext cx="213122" cy="25836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300">
              <a:solidFill>
                <a:srgbClr val="000066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01079F-340F-9542-94C9-759E93C01169}"/>
              </a:ext>
            </a:extLst>
          </p:cNvPr>
          <p:cNvSpPr/>
          <p:nvPr/>
        </p:nvSpPr>
        <p:spPr bwMode="auto">
          <a:xfrm>
            <a:off x="2561035" y="3698081"/>
            <a:ext cx="1412081" cy="18097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 sz="300">
              <a:solidFill>
                <a:srgbClr val="000066"/>
              </a:solidFill>
              <a:latin typeface="Arial" charset="0"/>
              <a:ea typeface="MS PGothic" charset="-128"/>
            </a:endParaRPr>
          </a:p>
        </p:txBody>
      </p:sp>
      <p:sp>
        <p:nvSpPr>
          <p:cNvPr id="18444" name="Rectangle 8">
            <a:extLst>
              <a:ext uri="{FF2B5EF4-FFF2-40B4-BE49-F238E27FC236}">
                <a16:creationId xmlns:a16="http://schemas.microsoft.com/office/drawing/2014/main" id="{37385DA3-5A37-C849-9A43-F18891ECC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585" y="3338513"/>
            <a:ext cx="434578" cy="27741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300">
              <a:solidFill>
                <a:srgbClr val="000066"/>
              </a:solidFill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829A6D9-DDD3-9E49-8FF8-F880ED709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40981"/>
            <a:ext cx="152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i="1"/>
              <a:t>Heating </a:t>
            </a:r>
          </a:p>
          <a:p>
            <a:pPr eaLnBrk="1" hangingPunct="1"/>
            <a:r>
              <a:rPr lang="en-US" altLang="en-US" sz="1500" i="1"/>
              <a:t>Power (70 MW)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2A2785-9EFA-3344-ADCD-6D6D35328B56}"/>
              </a:ext>
            </a:extLst>
          </p:cNvPr>
          <p:cNvCxnSpPr/>
          <p:nvPr/>
        </p:nvCxnSpPr>
        <p:spPr bwMode="auto">
          <a:xfrm flipV="1">
            <a:off x="2141935" y="3770710"/>
            <a:ext cx="310753" cy="540544"/>
          </a:xfrm>
          <a:prstGeom prst="straightConnector1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sp>
        <p:nvSpPr>
          <p:cNvPr id="21" name="TextBox 17">
            <a:extLst>
              <a:ext uri="{FF2B5EF4-FFF2-40B4-BE49-F238E27FC236}">
                <a16:creationId xmlns:a16="http://schemas.microsoft.com/office/drawing/2014/main" id="{8627C73C-17DC-404B-9184-814565CB6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288" y="4257675"/>
            <a:ext cx="15263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i="1"/>
              <a:t>Heating </a:t>
            </a:r>
          </a:p>
          <a:p>
            <a:pPr eaLnBrk="1" hangingPunct="1"/>
            <a:r>
              <a:rPr lang="en-US" altLang="en-US" sz="1500" i="1"/>
              <a:t>Power (~0 MW)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0A1C06-F2B4-C34F-A366-669918102EF3}"/>
              </a:ext>
            </a:extLst>
          </p:cNvPr>
          <p:cNvCxnSpPr/>
          <p:nvPr/>
        </p:nvCxnSpPr>
        <p:spPr bwMode="auto">
          <a:xfrm flipV="1">
            <a:off x="3492104" y="3879057"/>
            <a:ext cx="472678" cy="594122"/>
          </a:xfrm>
          <a:prstGeom prst="straightConnector1">
            <a:avLst/>
          </a:prstGeom>
          <a:noFill/>
          <a:ln w="381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/>
            <a:ext uri="{AF507438-7753-43e0-B8FC-AC1667EBCBE1}"/>
          </a:extLst>
        </p:spPr>
      </p:cxnSp>
      <p:sp>
        <p:nvSpPr>
          <p:cNvPr id="18449" name="Rectangle 5">
            <a:extLst>
              <a:ext uri="{FF2B5EF4-FFF2-40B4-BE49-F238E27FC236}">
                <a16:creationId xmlns:a16="http://schemas.microsoft.com/office/drawing/2014/main" id="{E43928C8-CD62-A34F-8AA1-1A204209A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529829"/>
            <a:ext cx="4010025" cy="209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300">
              <a:solidFill>
                <a:srgbClr val="000066"/>
              </a:solidFill>
            </a:endParaRPr>
          </a:p>
        </p:txBody>
      </p:sp>
      <p:sp>
        <p:nvSpPr>
          <p:cNvPr id="18450" name="Rectangle 7">
            <a:extLst>
              <a:ext uri="{FF2B5EF4-FFF2-40B4-BE49-F238E27FC236}">
                <a16:creationId xmlns:a16="http://schemas.microsoft.com/office/drawing/2014/main" id="{5726C47B-198E-804B-9AC5-61EAA20A4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391" y="496492"/>
            <a:ext cx="4648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200"/>
              <a:t>Simulation by Bob Budny:</a:t>
            </a:r>
          </a:p>
        </p:txBody>
      </p:sp>
    </p:spTree>
    <p:extLst>
      <p:ext uri="{BB962C8B-B14F-4D97-AF65-F5344CB8AC3E}">
        <p14:creationId xmlns:p14="http://schemas.microsoft.com/office/powerpoint/2010/main" val="4197306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487308" y="2309986"/>
            <a:ext cx="1973617" cy="434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Will ITER Burn?</a:t>
            </a:r>
          </a:p>
        </p:txBody>
      </p:sp>
    </p:spTree>
    <p:extLst>
      <p:ext uri="{BB962C8B-B14F-4D97-AF65-F5344CB8AC3E}">
        <p14:creationId xmlns:p14="http://schemas.microsoft.com/office/powerpoint/2010/main" val="3963751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4"/>
          <p:cNvSpPr txBox="1">
            <a:spLocks noChangeArrowheads="1"/>
          </p:cNvSpPr>
          <p:nvPr/>
        </p:nvSpPr>
        <p:spPr bwMode="auto">
          <a:xfrm>
            <a:off x="1144470" y="34425"/>
            <a:ext cx="6910997" cy="41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GB" altLang="x-none" sz="2099">
                <a:solidFill>
                  <a:schemeClr val="tx2"/>
                </a:solidFill>
              </a:rPr>
              <a:t>Supercomputing the Plasma</a:t>
            </a:r>
            <a:endParaRPr lang="en-US" altLang="x-none" sz="2099" dirty="0">
              <a:solidFill>
                <a:schemeClr val="tx2"/>
              </a:solidFill>
            </a:endParaRPr>
          </a:p>
        </p:txBody>
      </p:sp>
      <p:pic>
        <p:nvPicPr>
          <p:cNvPr id="33795" name="81366A35-7A6C-4542-9AAE-311954727CF9" descr="0302C50B-6349-497C-8AC8-8EFD6F42C74D@y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541" y="4750851"/>
            <a:ext cx="1386484" cy="39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455952" y="4909135"/>
            <a:ext cx="1599514" cy="357035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556966" indent="-214218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6871" indent="-171374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199620" indent="-171374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2368" indent="-171374" eaLnBrk="0" hangingPunct="0"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1885116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227865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570613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2913362" indent="-171374" eaLnBrk="0" fontAlgn="base" hangingPunct="0">
              <a:spcBef>
                <a:spcPct val="0"/>
              </a:spcBef>
              <a:spcAft>
                <a:spcPct val="0"/>
              </a:spcAft>
              <a:defRPr sz="1799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50">
                <a:solidFill>
                  <a:schemeClr val="bg1"/>
                </a:solidFill>
                <a:latin typeface="Arial" charset="0"/>
              </a:rPr>
              <a:t>27/29</a:t>
            </a:r>
          </a:p>
        </p:txBody>
      </p:sp>
      <p:pic>
        <p:nvPicPr>
          <p:cNvPr id="2" name="n32o6d0.8 copy 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026" y="34425"/>
            <a:ext cx="6855062" cy="51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5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6046554" y="3296531"/>
            <a:ext cx="184731" cy="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275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1072386" y="63950"/>
            <a:ext cx="5331451" cy="5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587" b="1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Energy Confinement -- Random walk of heat/particles.</a:t>
            </a:r>
          </a:p>
        </p:txBody>
      </p:sp>
      <p:pic>
        <p:nvPicPr>
          <p:cNvPr id="35843" name="Picture 4" descr="Candy-supertorus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1" r="4320" b="5760"/>
          <a:stretch>
            <a:fillRect/>
          </a:stretch>
        </p:blipFill>
        <p:spPr bwMode="auto">
          <a:xfrm>
            <a:off x="1144470" y="753255"/>
            <a:ext cx="3438242" cy="382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4800503" y="930583"/>
            <a:ext cx="2975686" cy="1868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 dirty="0">
                <a:ea typeface="ＭＳ Ｐゴシック" charset="0"/>
                <a:cs typeface="ＭＳ Ｐゴシック" charset="0"/>
              </a:rPr>
              <a:t>L = typical machine size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Symbol" charset="0"/>
              <a:buChar char="D"/>
              <a:defRPr/>
            </a:pPr>
            <a:r>
              <a:rPr lang="en-US" sz="1649" i="1" dirty="0">
                <a:ea typeface="ＭＳ Ｐゴシック" charset="0"/>
                <a:cs typeface="ＭＳ Ｐゴシック" charset="0"/>
                <a:sym typeface="Symbol" charset="0"/>
              </a:rPr>
              <a:t>= radial eddy size  Ion </a:t>
            </a:r>
            <a:r>
              <a:rPr lang="en-US" sz="1649" i="1" dirty="0" err="1">
                <a:ea typeface="ＭＳ Ｐゴシック" charset="0"/>
                <a:cs typeface="ＭＳ Ｐゴシック" charset="0"/>
                <a:sym typeface="Symbol" charset="0"/>
              </a:rPr>
              <a:t>larmor</a:t>
            </a:r>
            <a:r>
              <a:rPr lang="en-US" sz="1649" i="1" dirty="0">
                <a:ea typeface="ＭＳ Ｐゴシック" charset="0"/>
                <a:cs typeface="ＭＳ Ｐゴシック" charset="0"/>
                <a:sym typeface="Symbol" charset="0"/>
              </a:rPr>
              <a:t> 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Symbol" charset="0"/>
              <a:buNone/>
              <a:defRPr/>
            </a:pPr>
            <a:r>
              <a:rPr lang="en-US" sz="1649" i="1" dirty="0">
                <a:ea typeface="ＭＳ Ｐゴシック" charset="0"/>
                <a:cs typeface="ＭＳ Ｐゴシック" charset="0"/>
                <a:sym typeface="Symbol" charset="0"/>
              </a:rPr>
              <a:t>radius </a:t>
            </a:r>
            <a:r>
              <a:rPr lang="en-US" sz="1649" i="1" baseline="-25000" dirty="0" err="1">
                <a:ea typeface="ＭＳ Ｐゴシック" charset="0"/>
                <a:cs typeface="ＭＳ Ｐゴシック" charset="0"/>
                <a:sym typeface="Symbol" charset="0"/>
              </a:rPr>
              <a:t>i</a:t>
            </a:r>
            <a:r>
              <a:rPr lang="en-US" sz="1649" i="1" dirty="0">
                <a:ea typeface="ＭＳ Ｐゴシック" charset="0"/>
                <a:cs typeface="ＭＳ Ｐゴシック" charset="0"/>
                <a:sym typeface="Symbol" charset="0"/>
              </a:rPr>
              <a:t> = random step.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Symbol" charset="0"/>
              <a:buNone/>
              <a:defRPr/>
            </a:pPr>
            <a:endParaRPr lang="en-US" sz="1649" i="1" dirty="0">
              <a:ea typeface="ＭＳ Ｐゴシック" charset="0"/>
              <a:cs typeface="ＭＳ Ｐゴシック" charset="0"/>
              <a:sym typeface="Symbol" charset="0"/>
            </a:endParaRPr>
          </a:p>
          <a:p>
            <a:pPr>
              <a:spcBef>
                <a:spcPct val="20000"/>
              </a:spcBef>
              <a:buClr>
                <a:srgbClr val="CC0000"/>
              </a:buClr>
              <a:buFont typeface="Symbol" charset="0"/>
              <a:buNone/>
              <a:defRPr/>
            </a:pPr>
            <a:r>
              <a:rPr lang="en-US" sz="1649" i="1" dirty="0">
                <a:ea typeface="ＭＳ Ｐゴシック" charset="0"/>
                <a:cs typeface="ＭＳ Ｐゴシック" charset="0"/>
              </a:rPr>
              <a:t>N = number of steps to 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Symbol" charset="0"/>
              <a:buNone/>
              <a:defRPr/>
            </a:pPr>
            <a:r>
              <a:rPr lang="en-US" sz="1649" i="1" dirty="0">
                <a:ea typeface="ＭＳ Ｐゴシック" charset="0"/>
                <a:cs typeface="ＭＳ Ｐゴシック" charset="0"/>
              </a:rPr>
              <a:t>random walk out of plasma</a:t>
            </a: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5068279" y="4365253"/>
            <a:ext cx="1608133" cy="3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>
                <a:ea typeface="ＭＳ Ｐゴシック" charset="0"/>
                <a:cs typeface="ＭＳ Ｐゴシック" charset="0"/>
              </a:rPr>
              <a:t>For ITER N ~ 10</a:t>
            </a:r>
            <a:r>
              <a:rPr lang="en-US" sz="1649" i="1" baseline="30000">
                <a:ea typeface="ＭＳ Ｐゴシック" charset="0"/>
                <a:cs typeface="ＭＳ Ｐゴシック" charset="0"/>
              </a:rPr>
              <a:t>6</a:t>
            </a:r>
            <a:r>
              <a:rPr lang="en-US" sz="1649" i="1"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35846" name="Picture 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412" y="2895462"/>
            <a:ext cx="2818192" cy="139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869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60" y="868549"/>
            <a:ext cx="3637225" cy="2055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6354" t="20060"/>
          <a:stretch/>
        </p:blipFill>
        <p:spPr>
          <a:xfrm>
            <a:off x="5007602" y="847790"/>
            <a:ext cx="2991929" cy="41099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936195" y="1380939"/>
            <a:ext cx="454486" cy="3233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01323" y="892596"/>
            <a:ext cx="1374222" cy="53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>
                <a:solidFill>
                  <a:schemeClr val="tx2"/>
                </a:solidFill>
              </a:rPr>
              <a:t>Repulsion of</a:t>
            </a:r>
          </a:p>
          <a:p>
            <a:r>
              <a:rPr lang="en-US" sz="1428" dirty="0">
                <a:solidFill>
                  <a:schemeClr val="tx2"/>
                </a:solidFill>
              </a:rPr>
              <a:t>Positive charges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060726" y="2437037"/>
            <a:ext cx="377281" cy="167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498694" y="2465078"/>
            <a:ext cx="1088888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chemeClr val="tx2"/>
                </a:solidFill>
              </a:rPr>
              <a:t>Strong force</a:t>
            </a:r>
            <a:endParaRPr lang="en-US" sz="1428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0"/>
            <a:ext cx="2949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Building a Nucleus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09520" y="3158598"/>
            <a:ext cx="3532442" cy="531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/>
              <a:t>Binding energy per nucleon of a nucleus with</a:t>
            </a:r>
          </a:p>
          <a:p>
            <a:r>
              <a:rPr lang="en-US" sz="1428" dirty="0"/>
              <a:t>N</a:t>
            </a:r>
            <a:r>
              <a:rPr lang="en-US" sz="1428" baseline="-25000" dirty="0"/>
              <a:t>p </a:t>
            </a:r>
            <a:r>
              <a:rPr lang="en-US" sz="1428" dirty="0"/>
              <a:t>protons and </a:t>
            </a:r>
            <a:r>
              <a:rPr lang="en-US" sz="1428" dirty="0" err="1"/>
              <a:t>N</a:t>
            </a:r>
            <a:r>
              <a:rPr lang="en-US" sz="1428" baseline="-25000" dirty="0" err="1"/>
              <a:t>n</a:t>
            </a:r>
            <a:r>
              <a:rPr lang="en-US" sz="1428" dirty="0"/>
              <a:t> neutrons.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9520" y="3956625"/>
            <a:ext cx="3057482" cy="5718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696" y="4011890"/>
            <a:ext cx="1982179" cy="76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18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6046554" y="3296531"/>
            <a:ext cx="184731" cy="288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275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7890" name="Picture 4" descr="Candy-supertorus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1" r="4320" b="5760"/>
          <a:stretch>
            <a:fillRect/>
          </a:stretch>
        </p:blipFill>
        <p:spPr bwMode="auto">
          <a:xfrm>
            <a:off x="1144470" y="753255"/>
            <a:ext cx="3438242" cy="382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4800503" y="930582"/>
            <a:ext cx="2016962" cy="3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>
                <a:ea typeface="ＭＳ Ｐゴシック" charset="0"/>
                <a:cs typeface="ＭＳ Ｐゴシック" charset="0"/>
                <a:sym typeface="Symbol" charset="0"/>
              </a:rPr>
              <a:t>Eddy turnover time = </a:t>
            </a:r>
            <a:endParaRPr lang="en-US" sz="1649" i="1">
              <a:ea typeface="ＭＳ Ｐゴシック" charset="0"/>
              <a:cs typeface="ＭＳ Ｐゴシック" charset="0"/>
            </a:endParaRPr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4343498" y="3934433"/>
            <a:ext cx="3166316" cy="955262"/>
          </a:xfrm>
          <a:prstGeom prst="rect">
            <a:avLst/>
          </a:prstGeom>
          <a:solidFill>
            <a:srgbClr val="FBE0A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>
                <a:ea typeface="ＭＳ Ｐゴシック" charset="0"/>
                <a:cs typeface="ＭＳ Ｐゴシック" charset="0"/>
              </a:rPr>
              <a:t>Dramatic scaling with size!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>
                <a:ea typeface="ＭＳ Ｐゴシック" charset="0"/>
                <a:cs typeface="ＭＳ Ｐゴシック" charset="0"/>
              </a:rPr>
              <a:t>Scaling approximately agrees with 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649" i="1">
                <a:ea typeface="ＭＳ Ｐゴシック" charset="0"/>
                <a:cs typeface="ＭＳ Ｐゴシック" charset="0"/>
              </a:rPr>
              <a:t>data BUT geometry dependant.</a:t>
            </a:r>
          </a:p>
        </p:txBody>
      </p:sp>
      <p:pic>
        <p:nvPicPr>
          <p:cNvPr id="37893" name="Picture 7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628" y="1314989"/>
            <a:ext cx="2037477" cy="76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1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49" y="2193293"/>
            <a:ext cx="3256154" cy="131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72386" y="63950"/>
            <a:ext cx="5331451" cy="5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587" b="1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Energy Confinement -- Random walk of heat/particles.</a:t>
            </a:r>
          </a:p>
        </p:txBody>
      </p:sp>
    </p:spTree>
    <p:extLst>
      <p:ext uri="{BB962C8B-B14F-4D97-AF65-F5344CB8AC3E}">
        <p14:creationId xmlns:p14="http://schemas.microsoft.com/office/powerpoint/2010/main" val="3927568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>
            <a:extLst>
              <a:ext uri="{FF2B5EF4-FFF2-40B4-BE49-F238E27FC236}">
                <a16:creationId xmlns:a16="http://schemas.microsoft.com/office/drawing/2014/main" id="{45EAF39A-402C-2D4E-A92A-01D5A9CA6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2400" dirty="0"/>
              <a:t>Simple considerations – things we all know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64581CA8-4DE3-944C-89DA-42E76B29F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2366" y="1062038"/>
            <a:ext cx="6047184" cy="1219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>
              <a:solidFill>
                <a:srgbClr val="001C6B"/>
              </a:solidFill>
            </a:endParaRPr>
          </a:p>
        </p:txBody>
      </p:sp>
      <p:sp>
        <p:nvSpPr>
          <p:cNvPr id="741380" name="Rectangle 4">
            <a:extLst>
              <a:ext uri="{FF2B5EF4-FFF2-40B4-BE49-F238E27FC236}">
                <a16:creationId xmlns:a16="http://schemas.microsoft.com/office/drawing/2014/main" id="{4A8E055D-B9DF-B44B-AC2D-B948B6F37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3101" y="833437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135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1381" name="Rectangle 5">
            <a:extLst>
              <a:ext uri="{FF2B5EF4-FFF2-40B4-BE49-F238E27FC236}">
                <a16:creationId xmlns:a16="http://schemas.microsoft.com/office/drawing/2014/main" id="{C16E0C09-2576-1545-9B05-845D9D1582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8642" y="592275"/>
            <a:ext cx="771444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dirty="0"/>
              <a:t>For plasma at 10-20Kev temperatures (100-200MºC) D-T fusion power density is approximated by:</a:t>
            </a:r>
          </a:p>
        </p:txBody>
      </p:sp>
      <p:pic>
        <p:nvPicPr>
          <p:cNvPr id="23557" name="Picture 6" descr="latex-image-1">
            <a:extLst>
              <a:ext uri="{FF2B5EF4-FFF2-40B4-BE49-F238E27FC236}">
                <a16:creationId xmlns:a16="http://schemas.microsoft.com/office/drawing/2014/main" id="{0275A469-3DFA-E348-B135-9C2BA2373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462088"/>
            <a:ext cx="4371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1383" name="Line 7">
            <a:extLst>
              <a:ext uri="{FF2B5EF4-FFF2-40B4-BE49-F238E27FC236}">
                <a16:creationId xmlns:a16="http://schemas.microsoft.com/office/drawing/2014/main" id="{91B76B34-0311-504C-A916-1659F67EBB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57700" y="1856943"/>
            <a:ext cx="114300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741384" name="Rectangle 8">
            <a:extLst>
              <a:ext uri="{FF2B5EF4-FFF2-40B4-BE49-F238E27FC236}">
                <a16:creationId xmlns:a16="http://schemas.microsoft.com/office/drawing/2014/main" id="{BDCB9AEC-C0AD-754B-8332-A3B94EE35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1" y="2205038"/>
            <a:ext cx="3001143" cy="323165"/>
          </a:xfrm>
          <a:prstGeom prst="rect">
            <a:avLst/>
          </a:prstGeom>
          <a:solidFill>
            <a:srgbClr val="FBE0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Plasma pressure in atmospheres</a:t>
            </a:r>
          </a:p>
        </p:txBody>
      </p:sp>
      <p:sp>
        <p:nvSpPr>
          <p:cNvPr id="741385" name="Rectangle 9">
            <a:extLst>
              <a:ext uri="{FF2B5EF4-FFF2-40B4-BE49-F238E27FC236}">
                <a16:creationId xmlns:a16="http://schemas.microsoft.com/office/drawing/2014/main" id="{12881E1C-D848-5347-AEF3-C560D4022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394" y="2490788"/>
            <a:ext cx="553068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b="1" dirty="0">
                <a:latin typeface="Arial" charset="0"/>
                <a:ea typeface="ＭＳ Ｐゴシック" charset="0"/>
                <a:cs typeface="ＭＳ Ｐゴシック" charset="0"/>
              </a:rPr>
              <a:t>Magnetic pressure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P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</a:rPr>
              <a:t>Magnetic</a:t>
            </a:r>
            <a:r>
              <a:rPr lang="en-US" b="1" baseline="-25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~  4 B</a:t>
            </a:r>
            <a:r>
              <a:rPr lang="en-US" baseline="30000" dirty="0">
                <a:latin typeface="Arial" charset="0"/>
                <a:ea typeface="ＭＳ Ｐゴシック" charset="0"/>
                <a:cs typeface="ＭＳ Ｐゴシック" charset="0"/>
              </a:rPr>
              <a:t>2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(atmospheres)</a:t>
            </a: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Figure of merit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 = P/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</a:t>
            </a:r>
            <a:r>
              <a:rPr lang="en-US" baseline="-25000" dirty="0" err="1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Magnetic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1386" name="Line 10">
            <a:extLst>
              <a:ext uri="{FF2B5EF4-FFF2-40B4-BE49-F238E27FC236}">
                <a16:creationId xmlns:a16="http://schemas.microsoft.com/office/drawing/2014/main" id="{716F7595-D0BA-F245-85AF-EFC7DC8DD93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29050" y="3076709"/>
            <a:ext cx="171450" cy="342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1387" name="Rectangle 11">
            <a:extLst>
              <a:ext uri="{FF2B5EF4-FFF2-40B4-BE49-F238E27FC236}">
                <a16:creationId xmlns:a16="http://schemas.microsoft.com/office/drawing/2014/main" id="{149FF3B9-AE6F-1C43-819E-A9667208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6216" y="3327797"/>
            <a:ext cx="2527359" cy="369332"/>
          </a:xfrm>
          <a:prstGeom prst="rect">
            <a:avLst/>
          </a:prstGeom>
          <a:solidFill>
            <a:srgbClr val="FBE0A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Magnetic Field in Tesla</a:t>
            </a:r>
          </a:p>
        </p:txBody>
      </p:sp>
      <p:pic>
        <p:nvPicPr>
          <p:cNvPr id="23563" name="Picture 1" descr="latex-image-1.pdf">
            <a:extLst>
              <a:ext uri="{FF2B5EF4-FFF2-40B4-BE49-F238E27FC236}">
                <a16:creationId xmlns:a16="http://schemas.microsoft.com/office/drawing/2014/main" id="{65695237-89E7-0446-8AA6-25F0528A5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45" y="4157686"/>
            <a:ext cx="2475763" cy="308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161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>
            <a:extLst>
              <a:ext uri="{FF2B5EF4-FFF2-40B4-BE49-F238E27FC236}">
                <a16:creationId xmlns:a16="http://schemas.microsoft.com/office/drawing/2014/main" id="{70C60027-9F8B-4E46-8BA9-AE2B80BD38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sz="2400" dirty="0"/>
              <a:t>Simple considerations</a:t>
            </a:r>
          </a:p>
        </p:txBody>
      </p:sp>
      <p:sp>
        <p:nvSpPr>
          <p:cNvPr id="25602" name="TextBox 1">
            <a:extLst>
              <a:ext uri="{FF2B5EF4-FFF2-40B4-BE49-F238E27FC236}">
                <a16:creationId xmlns:a16="http://schemas.microsoft.com/office/drawing/2014/main" id="{FB99E4B2-7CA1-474E-BC87-5992BFF9B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421" y="605564"/>
            <a:ext cx="57182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/>
              <a:t>The energy confinement time        is defined by:</a:t>
            </a:r>
          </a:p>
        </p:txBody>
      </p:sp>
      <p:pic>
        <p:nvPicPr>
          <p:cNvPr id="25603" name="Picture 3" descr="latex-image-1.pdf">
            <a:extLst>
              <a:ext uri="{FF2B5EF4-FFF2-40B4-BE49-F238E27FC236}">
                <a16:creationId xmlns:a16="http://schemas.microsoft.com/office/drawing/2014/main" id="{CD136593-E11A-4A46-812B-1C0F608E2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576" y="1103998"/>
            <a:ext cx="563284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>
            <a:extLst>
              <a:ext uri="{FF2B5EF4-FFF2-40B4-BE49-F238E27FC236}">
                <a16:creationId xmlns:a16="http://schemas.microsoft.com/office/drawing/2014/main" id="{605C69F3-8D9C-7649-84A5-11C599EC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993" y="1827565"/>
            <a:ext cx="87976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dirty="0"/>
              <a:t>Equating the heating from fusion alphas to the transport/turbulent power lost</a:t>
            </a:r>
          </a:p>
          <a:p>
            <a:pPr eaLnBrk="1" hangingPunct="1"/>
            <a:r>
              <a:rPr lang="en-US" altLang="en-US" sz="2000" u="sng" dirty="0"/>
              <a:t>LAWSON CRITERION</a:t>
            </a:r>
            <a:r>
              <a:rPr lang="en-US" altLang="en-US" sz="2000" dirty="0"/>
              <a:t>.</a:t>
            </a:r>
          </a:p>
        </p:txBody>
      </p:sp>
      <p:pic>
        <p:nvPicPr>
          <p:cNvPr id="25605" name="Picture 5" descr="latex-image-1.pdf">
            <a:extLst>
              <a:ext uri="{FF2B5EF4-FFF2-40B4-BE49-F238E27FC236}">
                <a16:creationId xmlns:a16="http://schemas.microsoft.com/office/drawing/2014/main" id="{AABE235F-6818-DD48-898D-84BA9D6281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04" y="2644379"/>
            <a:ext cx="14287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latex-image-1.pdf">
            <a:extLst>
              <a:ext uri="{FF2B5EF4-FFF2-40B4-BE49-F238E27FC236}">
                <a16:creationId xmlns:a16="http://schemas.microsoft.com/office/drawing/2014/main" id="{69520DF5-08E6-4F45-8A80-DC857E997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472" y="3870293"/>
            <a:ext cx="16287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B4CE6904-2EA0-5F4F-BEBF-F0A2BB27C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9804" y="2518172"/>
            <a:ext cx="3894015" cy="553998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500" dirty="0"/>
              <a:t>P= Central Plasma pressure (atmospheres)</a:t>
            </a:r>
          </a:p>
          <a:p>
            <a:pPr eaLnBrk="1" hangingPunct="1"/>
            <a:r>
              <a:rPr lang="en-US" altLang="en-US" sz="1500" dirty="0" err="1"/>
              <a:t>τ</a:t>
            </a:r>
            <a:r>
              <a:rPr lang="en-US" altLang="en-US" sz="1500" baseline="-25000" dirty="0" err="1"/>
              <a:t>E</a:t>
            </a:r>
            <a:r>
              <a:rPr lang="en-US" altLang="en-US" sz="1500" dirty="0"/>
              <a:t> in seconds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4B94053-F001-664F-B257-E0E1F7BC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056" y="3317300"/>
            <a:ext cx="356188" cy="32316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or</a:t>
            </a:r>
          </a:p>
        </p:txBody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6C2AF9CF-E28D-2145-8358-D735CDBFD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3938158"/>
            <a:ext cx="2141164" cy="32316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atin typeface="Arial" charset="0"/>
                <a:ea typeface="ＭＳ Ｐゴシック" charset="0"/>
                <a:cs typeface="ＭＳ Ｐゴシック" charset="0"/>
              </a:rPr>
              <a:t>Magnetic Field in Tesla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E35271-7D11-7343-B641-D7B257605C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4571" y="712306"/>
            <a:ext cx="370031" cy="2200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2E2B68-342B-D94E-A6DF-65ACF660017F}"/>
              </a:ext>
            </a:extLst>
          </p:cNvPr>
          <p:cNvSpPr txBox="1"/>
          <p:nvPr/>
        </p:nvSpPr>
        <p:spPr>
          <a:xfrm>
            <a:off x="1599096" y="4607339"/>
            <a:ext cx="408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DO WE FIND AND EXPRESSION FOR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EA945-0CC4-5540-BD19-FCBF616B1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4213" y="4701573"/>
            <a:ext cx="364753" cy="2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46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D4BB-9581-8448-ABE7-D4EE3EED2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Scaling – rule of thumb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FC06C-F7FD-C440-94B2-9FF8BC90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6/10/19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2DEFD-1A1F-E44C-A839-BAF6BE097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41BD6B2-C909-A549-8640-74D3A6FD9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570390"/>
            <a:ext cx="7545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Supercomputing and experiments predict GYRO-BOHM LIKE SCALING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AD32ACD-EE97-1247-A7A8-4A09ACC9F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110902"/>
            <a:ext cx="4879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/>
              <a:t>Or in engineering parameters ignition requires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BCBE1-53ED-D34C-8AF6-96FBACC3E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426221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ENGINEERING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42AF5E9-199D-0240-B055-930BD5038F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79738" y="2715146"/>
            <a:ext cx="79375" cy="71913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34FE169-0CA2-C943-B658-4092FDC009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87675" y="2786584"/>
            <a:ext cx="431800" cy="5762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E76CA96-3911-7547-AD00-B0E083D84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861" y="2471963"/>
            <a:ext cx="1198562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>
                <a:solidFill>
                  <a:srgbClr val="FF0000"/>
                </a:solidFill>
              </a:rPr>
              <a:t>PHYSICS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415A160-A3D4-6C4C-8407-37610542FCC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549423" y="2858220"/>
            <a:ext cx="425427" cy="550306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C7248BF-A5AD-3643-9BC9-DD1DE7359F9D}"/>
              </a:ext>
            </a:extLst>
          </p:cNvPr>
          <p:cNvSpPr txBox="1"/>
          <p:nvPr/>
        </p:nvSpPr>
        <p:spPr>
          <a:xfrm>
            <a:off x="864710" y="4157191"/>
            <a:ext cx="4866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ITER like tokamaks. R is major radius in </a:t>
            </a:r>
            <a:r>
              <a:rPr lang="en-US" dirty="0" err="1"/>
              <a:t>metres</a:t>
            </a:r>
            <a:endParaRPr lang="en-US" dirty="0"/>
          </a:p>
          <a:p>
            <a:r>
              <a:rPr lang="en-US" dirty="0"/>
              <a:t>B is central magnetic field in tesla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4002B553-7A11-1D45-BBA4-9B230427F5E1}"/>
              </a:ext>
            </a:extLst>
          </p:cNvPr>
          <p:cNvSpPr/>
          <p:nvPr/>
        </p:nvSpPr>
        <p:spPr>
          <a:xfrm>
            <a:off x="6122988" y="3580620"/>
            <a:ext cx="438150" cy="306526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5237CB-5582-6342-99F7-99D59681F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60" y="3485266"/>
            <a:ext cx="3759200" cy="469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9D0FCF-878B-CC49-A550-BCDF37883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035" y="3452890"/>
            <a:ext cx="2146300" cy="457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0FA86D2-B2BC-D743-89E4-B914EED35EFB}"/>
              </a:ext>
            </a:extLst>
          </p:cNvPr>
          <p:cNvSpPr txBox="1"/>
          <p:nvPr/>
        </p:nvSpPr>
        <p:spPr>
          <a:xfrm>
            <a:off x="6141658" y="4145191"/>
            <a:ext cx="2299027" cy="369332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SELF SIMILAR SCALING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FD3C7-137C-5B49-9E7F-4C1E20723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607" y="1188334"/>
            <a:ext cx="31115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9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377397F-0EC0-7647-AC14-8ECBA463D823}"/>
              </a:ext>
            </a:extLst>
          </p:cNvPr>
          <p:cNvSpPr txBox="1"/>
          <p:nvPr/>
        </p:nvSpPr>
        <p:spPr>
          <a:xfrm>
            <a:off x="2514600" y="2114550"/>
            <a:ext cx="4429418" cy="111819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22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Smaller Faster Cheaper?</a:t>
            </a:r>
          </a:p>
          <a:p>
            <a:pPr algn="ctr">
              <a:defRPr/>
            </a:pPr>
            <a:endParaRPr lang="en-US" sz="2222" dirty="0">
              <a:solidFill>
                <a:schemeClr val="tx2"/>
              </a:solidFill>
              <a:latin typeface="Candara" charset="0"/>
              <a:ea typeface="Candara" charset="0"/>
              <a:cs typeface="Candara" charset="0"/>
            </a:endParaRPr>
          </a:p>
          <a:p>
            <a:pPr algn="ctr">
              <a:defRPr/>
            </a:pPr>
            <a:r>
              <a:rPr lang="en-US" sz="2222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Physics and Engineering Innovation</a:t>
            </a:r>
          </a:p>
        </p:txBody>
      </p:sp>
    </p:spTree>
    <p:extLst>
      <p:ext uri="{BB962C8B-B14F-4D97-AF65-F5344CB8AC3E}">
        <p14:creationId xmlns:p14="http://schemas.microsoft.com/office/powerpoint/2010/main" val="89484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55E83-AA57-4F45-AAF6-09F25E5C4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– Rule of Thumb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DC52D-C43D-8F4C-9311-2D93E4929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E7693-D2F0-8E45-8FB6-0C5C05357A69}" type="datetime1">
              <a:rPr lang="en-US" smtClean="0"/>
              <a:t>6/10/19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EE7DC-A643-EF4E-810B-022B4E5D8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1D2470-2A4C-024E-A486-D7822B55A6CD}"/>
              </a:ext>
            </a:extLst>
          </p:cNvPr>
          <p:cNvSpPr txBox="1"/>
          <p:nvPr/>
        </p:nvSpPr>
        <p:spPr>
          <a:xfrm>
            <a:off x="-14370" y="617404"/>
            <a:ext cx="9143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Sheffield, </a:t>
            </a:r>
            <a:r>
              <a:rPr lang="en-US" dirty="0" err="1"/>
              <a:t>Freidberg</a:t>
            </a:r>
            <a:r>
              <a:rPr lang="en-US" dirty="0"/>
              <a:t>, Meade etc.  Empirical fit to the machines/experiments that have been built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1B3320-32ED-6D4F-BC56-B1D16BFBBC9E}"/>
              </a:ext>
            </a:extLst>
          </p:cNvPr>
          <p:cNvSpPr txBox="1"/>
          <p:nvPr/>
        </p:nvSpPr>
        <p:spPr>
          <a:xfrm>
            <a:off x="583050" y="3024559"/>
            <a:ext cx="79934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formula results from the cost of engineering not</a:t>
            </a:r>
          </a:p>
          <a:p>
            <a:r>
              <a:rPr lang="en-US" sz="2800" dirty="0"/>
              <a:t>the cost of stuff (steel, tungsten, niobium etc.).</a:t>
            </a:r>
          </a:p>
          <a:p>
            <a:pPr algn="ctr"/>
            <a:r>
              <a:rPr lang="en-US" sz="2800" dirty="0"/>
              <a:t>SIMPLICITY MATTERS 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3575507-1B9B-C24E-A2DA-0050789A58B4}"/>
              </a:ext>
            </a:extLst>
          </p:cNvPr>
          <p:cNvCxnSpPr/>
          <p:nvPr/>
        </p:nvCxnSpPr>
        <p:spPr>
          <a:xfrm flipH="1" flipV="1">
            <a:off x="4644727" y="2167090"/>
            <a:ext cx="1935033" cy="5085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5C6FE7E-E29E-B246-B0D0-0C6F0D96400E}"/>
              </a:ext>
            </a:extLst>
          </p:cNvPr>
          <p:cNvCxnSpPr>
            <a:cxnSpLocks/>
          </p:cNvCxnSpPr>
          <p:nvPr/>
        </p:nvCxnSpPr>
        <p:spPr>
          <a:xfrm flipH="1" flipV="1">
            <a:off x="6057890" y="2156699"/>
            <a:ext cx="521870" cy="5363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12D5E7C-F3FF-304E-BBDF-DACA26CD5DEE}"/>
              </a:ext>
            </a:extLst>
          </p:cNvPr>
          <p:cNvSpPr txBox="1"/>
          <p:nvPr/>
        </p:nvSpPr>
        <p:spPr>
          <a:xfrm>
            <a:off x="6568791" y="2668934"/>
            <a:ext cx="108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constants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17EB7D-E5F6-C54A-B366-4DE39C92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59" y="1342361"/>
            <a:ext cx="6621675" cy="7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98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Commercial Fusion – innovation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C4E940A7-2BE1-EE4F-BED6-AB909C1A2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478"/>
            <a:ext cx="6345484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0CEE43-498F-F044-83EB-9E0C4080377E}"/>
              </a:ext>
            </a:extLst>
          </p:cNvPr>
          <p:cNvSpPr txBox="1"/>
          <p:nvPr/>
        </p:nvSpPr>
        <p:spPr>
          <a:xfrm>
            <a:off x="914400" y="4171950"/>
            <a:ext cx="4621009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Spherical Tokamak Pilot Plant – less than 1%</a:t>
            </a:r>
          </a:p>
          <a:p>
            <a:r>
              <a:rPr lang="en-US" dirty="0"/>
              <a:t>of the volume of the EU demonstration reactor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46DECF08-EAB4-4448-BD3A-6526E28085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86" y="1368425"/>
            <a:ext cx="2836714" cy="33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4305028C-1CA9-F340-AA29-A9BFF258D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827881"/>
            <a:ext cx="16208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/>
              <a:t>MIT group</a:t>
            </a:r>
          </a:p>
          <a:p>
            <a:r>
              <a:rPr lang="en-US" altLang="en-US" dirty="0" err="1"/>
              <a:t>Sorbom</a:t>
            </a:r>
            <a:r>
              <a:rPr lang="en-US" altLang="en-US" dirty="0"/>
              <a:t> et. al.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054FA-105A-A247-91A9-E706D92395C9}"/>
              </a:ext>
            </a:extLst>
          </p:cNvPr>
          <p:cNvSpPr txBox="1"/>
          <p:nvPr/>
        </p:nvSpPr>
        <p:spPr>
          <a:xfrm>
            <a:off x="5986597" y="4670822"/>
            <a:ext cx="3157403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Commonwealth Fusion Systems</a:t>
            </a:r>
          </a:p>
        </p:txBody>
      </p:sp>
    </p:spTree>
    <p:extLst>
      <p:ext uri="{BB962C8B-B14F-4D97-AF65-F5344CB8AC3E}">
        <p14:creationId xmlns:p14="http://schemas.microsoft.com/office/powerpoint/2010/main" val="1216763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NSTX-U is Crucial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630613" y="622762"/>
            <a:ext cx="5365741" cy="4448014"/>
          </a:xfrm>
        </p:spPr>
        <p:txBody>
          <a:bodyPr/>
          <a:lstStyle/>
          <a:p>
            <a:r>
              <a:rPr lang="en-US" sz="2000" dirty="0"/>
              <a:t>NSTX-U is a platform for discovery</a:t>
            </a:r>
          </a:p>
          <a:p>
            <a:pPr lvl="1"/>
            <a:r>
              <a:rPr lang="en-US" sz="1800" dirty="0"/>
              <a:t>‘Spherical Tokamak’: Does it                       confine the plasma better?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en-US" sz="1800" dirty="0"/>
              <a:t>Can we control it at high pressure (</a:t>
            </a:r>
            <a:r>
              <a:rPr lang="en-US" altLang="en-US" sz="1800" b="1" dirty="0">
                <a:latin typeface="Symbol" charset="2"/>
                <a:cs typeface="Symbol" charset="2"/>
              </a:rPr>
              <a:t>b</a:t>
            </a:r>
            <a:r>
              <a:rPr lang="en-US" sz="1800" dirty="0"/>
              <a:t>)?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Can we exhaust he heat from this high power density plasma?</a:t>
            </a:r>
          </a:p>
          <a:p>
            <a:r>
              <a:rPr lang="en-US" sz="2000" dirty="0"/>
              <a:t>Impact: </a:t>
            </a:r>
          </a:p>
          <a:p>
            <a:pPr lvl="1"/>
            <a:r>
              <a:rPr lang="en-US" sz="1800" dirty="0"/>
              <a:t>Long-lever validation of theoretical models</a:t>
            </a:r>
          </a:p>
          <a:p>
            <a:pPr lvl="1"/>
            <a:r>
              <a:rPr lang="en-US" sz="1800" dirty="0"/>
              <a:t>Evaluate Spherical Tokamak as a compact, </a:t>
            </a:r>
            <a:br>
              <a:rPr lang="en-US" sz="1800" dirty="0"/>
            </a:br>
            <a:r>
              <a:rPr lang="en-US" sz="1800" dirty="0"/>
              <a:t>less-expensive fusion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430981E-6847-1A49-9E9C-177C4986BF91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Content Placeholder 3" descr="NSTX-U.jpeg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r="25985" b="3069"/>
          <a:stretch/>
        </p:blipFill>
        <p:spPr>
          <a:xfrm>
            <a:off x="452438" y="622301"/>
            <a:ext cx="3178175" cy="43116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D3F06A-35B8-C948-AFEC-E445EF209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492278"/>
            <a:ext cx="1360757" cy="116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850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6D269E-6630-DD45-89A2-35D2AA8B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Stellarator</a:t>
            </a:r>
            <a:r>
              <a:rPr lang="en-US" dirty="0"/>
              <a:t> – a modern approach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517C20-C802-7C44-A06D-8E33C0274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73" y="3371165"/>
            <a:ext cx="2641600" cy="16344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717EF4-D3A0-B04E-A562-B958C1518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771" y="864222"/>
            <a:ext cx="4935629" cy="41459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150E78-77DD-9B4B-91E2-EE2E4E1A1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87" y="908050"/>
            <a:ext cx="3127313" cy="242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0BD7B0-5527-A141-AB2C-4C8BC2252B2F}"/>
              </a:ext>
            </a:extLst>
          </p:cNvPr>
          <p:cNvSpPr txBox="1"/>
          <p:nvPr/>
        </p:nvSpPr>
        <p:spPr>
          <a:xfrm>
            <a:off x="183820" y="870635"/>
            <a:ext cx="2346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Lyman Spitzer Princeton 1951</a:t>
            </a:r>
          </a:p>
        </p:txBody>
      </p:sp>
    </p:spTree>
    <p:extLst>
      <p:ext uri="{BB962C8B-B14F-4D97-AF65-F5344CB8AC3E}">
        <p14:creationId xmlns:p14="http://schemas.microsoft.com/office/powerpoint/2010/main" val="2009205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5DDD1B2A-71A2-E745-9C58-70734D88D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Stellarator</a:t>
            </a:r>
            <a:r>
              <a:rPr lang="en-US" dirty="0"/>
              <a:t> – Simplicity – Permanent Magnets</a:t>
            </a:r>
          </a:p>
        </p:txBody>
      </p:sp>
      <p:pic>
        <p:nvPicPr>
          <p:cNvPr id="3" name="Content Placeholder 2" descr="A close up of a device&#10;&#10;Description automatically generated">
            <a:extLst>
              <a:ext uri="{FF2B5EF4-FFF2-40B4-BE49-F238E27FC236}">
                <a16:creationId xmlns:a16="http://schemas.microsoft.com/office/drawing/2014/main" id="{056E9429-495A-6844-B3A5-C8CF10A1D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1640" y="590550"/>
            <a:ext cx="6101975" cy="439737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D5029-F348-B846-8A23-57DEACDB02DC}"/>
              </a:ext>
            </a:extLst>
          </p:cNvPr>
          <p:cNvSpPr txBox="1"/>
          <p:nvPr/>
        </p:nvSpPr>
        <p:spPr>
          <a:xfrm>
            <a:off x="6162261" y="2507382"/>
            <a:ext cx="29236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Neodymium Magnets to </a:t>
            </a:r>
          </a:p>
          <a:p>
            <a:r>
              <a:rPr lang="en-US" dirty="0"/>
              <a:t>make the shaping.</a:t>
            </a:r>
          </a:p>
          <a:p>
            <a:r>
              <a:rPr lang="en-US" dirty="0"/>
              <a:t>Flexible configuration precise</a:t>
            </a:r>
          </a:p>
          <a:p>
            <a:r>
              <a:rPr lang="en-US" dirty="0"/>
              <a:t>Fields.</a:t>
            </a:r>
          </a:p>
          <a:p>
            <a:r>
              <a:rPr lang="en-US" dirty="0"/>
              <a:t>Low B</a:t>
            </a:r>
          </a:p>
          <a:p>
            <a:r>
              <a:rPr lang="en-US" dirty="0"/>
              <a:t>Use NCSX pieces?</a:t>
            </a:r>
          </a:p>
          <a:p>
            <a:r>
              <a:rPr lang="en-US" dirty="0"/>
              <a:t>Low cost</a:t>
            </a:r>
          </a:p>
          <a:p>
            <a:r>
              <a:rPr lang="en-US" dirty="0"/>
              <a:t>Demountable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09B651-8BA4-C845-A7E0-30208E1CF701}"/>
              </a:ext>
            </a:extLst>
          </p:cNvPr>
          <p:cNvSpPr txBox="1"/>
          <p:nvPr/>
        </p:nvSpPr>
        <p:spPr>
          <a:xfrm>
            <a:off x="5909713" y="898026"/>
            <a:ext cx="31728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Mike </a:t>
            </a:r>
            <a:r>
              <a:rPr lang="en-US" dirty="0" err="1"/>
              <a:t>Zarnstorff</a:t>
            </a:r>
            <a:r>
              <a:rPr lang="en-US" dirty="0"/>
              <a:t>, David Gates, SC</a:t>
            </a:r>
          </a:p>
          <a:p>
            <a:r>
              <a:rPr lang="en-US" dirty="0"/>
              <a:t>Simon’s Foundation: </a:t>
            </a:r>
            <a:r>
              <a:rPr lang="en-US" i="1" dirty="0"/>
              <a:t>Hidden </a:t>
            </a:r>
          </a:p>
          <a:p>
            <a:r>
              <a:rPr lang="en-US" i="1" dirty="0"/>
              <a:t>Symmetries Collaboration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C3974-2063-C049-8640-1464FF509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640" y="3667919"/>
            <a:ext cx="13970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96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459921" y="115353"/>
            <a:ext cx="2374368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Nuclear binding Energy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70" y="910308"/>
            <a:ext cx="6855062" cy="38880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6573" y="4862703"/>
            <a:ext cx="2669642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/>
              <a:t>Number of protons </a:t>
            </a:r>
            <a:r>
              <a:rPr lang="en-US" sz="1428"/>
              <a:t>plus neutrons</a:t>
            </a:r>
          </a:p>
        </p:txBody>
      </p:sp>
    </p:spTree>
    <p:extLst>
      <p:ext uri="{BB962C8B-B14F-4D97-AF65-F5344CB8AC3E}">
        <p14:creationId xmlns:p14="http://schemas.microsoft.com/office/powerpoint/2010/main" val="2615308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82AF7-5493-174E-B2D8-0D81D491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– permanent magnet </a:t>
            </a:r>
            <a:r>
              <a:rPr lang="en-US" dirty="0" err="1"/>
              <a:t>stellarator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B5DFA-405F-244E-97B4-CA650CE317D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2204D31-CEC6-AA4C-9C19-7F28329456F4}" type="slidenum">
              <a:rPr lang="en-US" smtClean="0"/>
              <a:t>30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125D8-82A4-BF4C-A521-3223A40C276B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7848600" y="4786313"/>
            <a:ext cx="1295400" cy="188912"/>
          </a:xfrm>
          <a:prstGeom prst="rect">
            <a:avLst/>
          </a:prstGeom>
        </p:spPr>
        <p:txBody>
          <a:bodyPr/>
          <a:lstStyle/>
          <a:p>
            <a:fld id="{F1EE7693-D2F0-8E45-8FB6-0C5C05357A69}" type="datetime1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6D63D-15E9-AE4A-8916-CFDFFF0E132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4786313"/>
            <a:ext cx="6192838" cy="188912"/>
          </a:xfrm>
          <a:prstGeom prst="rect">
            <a:avLst/>
          </a:prstGeom>
        </p:spPr>
        <p:txBody>
          <a:bodyPr/>
          <a:lstStyle/>
          <a:p>
            <a:r>
              <a:rPr lang="en-US"/>
              <a:t>Go to Insert &gt; Header and Footer to change date and footer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1367-A193-3A48-8604-D2B2BFFF6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376" y="525854"/>
            <a:ext cx="6660712" cy="45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167154" y="30226"/>
            <a:ext cx="5908920" cy="519112"/>
          </a:xfrm>
        </p:spPr>
        <p:txBody>
          <a:bodyPr/>
          <a:lstStyle/>
          <a:p>
            <a:pPr>
              <a:defRPr/>
            </a:pPr>
            <a:r>
              <a:rPr lang="en-US" sz="2221">
                <a:solidFill>
                  <a:schemeClr val="tx2"/>
                </a:solidFill>
              </a:rPr>
              <a:t>First Electricity Mid-Century</a:t>
            </a:r>
          </a:p>
        </p:txBody>
      </p:sp>
      <p:pic>
        <p:nvPicPr>
          <p:cNvPr id="41986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4"/>
          <a:stretch>
            <a:fillRect/>
          </a:stretch>
        </p:blipFill>
        <p:spPr bwMode="auto">
          <a:xfrm>
            <a:off x="1313466" y="1063875"/>
            <a:ext cx="2912211" cy="2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1313466" y="3325093"/>
            <a:ext cx="2860270" cy="50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349">
                <a:latin typeface="Calibri" charset="0"/>
              </a:rPr>
              <a:t>CFETR Chinese Demonstration reactor</a:t>
            </a:r>
          </a:p>
          <a:p>
            <a:pPr eaLnBrk="1" hangingPunct="1"/>
            <a:r>
              <a:rPr lang="en-US" altLang="x-none" sz="1349">
                <a:latin typeface="Calibri" charset="0"/>
              </a:rPr>
              <a:t>design</a:t>
            </a:r>
          </a:p>
        </p:txBody>
      </p:sp>
      <p:pic>
        <p:nvPicPr>
          <p:cNvPr id="4198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316" y="1063875"/>
            <a:ext cx="2712271" cy="203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/>
          <p:cNvSpPr txBox="1">
            <a:spLocks noChangeArrowheads="1"/>
          </p:cNvSpPr>
          <p:nvPr/>
        </p:nvSpPr>
        <p:spPr bwMode="auto">
          <a:xfrm>
            <a:off x="5019484" y="3325094"/>
            <a:ext cx="2358787" cy="29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349">
                <a:latin typeface="Calibri" charset="0"/>
              </a:rPr>
              <a:t>Korean Demonstration Reactor</a:t>
            </a:r>
          </a:p>
        </p:txBody>
      </p:sp>
    </p:spTree>
    <p:extLst>
      <p:ext uri="{BB962C8B-B14F-4D97-AF65-F5344CB8AC3E}">
        <p14:creationId xmlns:p14="http://schemas.microsoft.com/office/powerpoint/2010/main" val="3247462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44348" y="844894"/>
            <a:ext cx="6158845" cy="334660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>
              <a:buFont typeface="Times" charset="0"/>
              <a:buNone/>
            </a:pPr>
            <a:r>
              <a:rPr lang="en-GB" altLang="x-none" sz="3299" dirty="0">
                <a:solidFill>
                  <a:schemeClr val="tx2"/>
                </a:solidFill>
              </a:rPr>
              <a:t>Perfect Energy?</a:t>
            </a:r>
          </a:p>
          <a:p>
            <a:pPr algn="ctr">
              <a:buFont typeface="Times" charset="0"/>
              <a:buNone/>
            </a:pPr>
            <a:r>
              <a:rPr lang="en-GB" altLang="x-none" i="1" dirty="0">
                <a:solidFill>
                  <a:schemeClr val="tx2"/>
                </a:solidFill>
              </a:rPr>
              <a:t>Safe, no waste legacy, abundant, minimal land use.  But……</a:t>
            </a:r>
          </a:p>
          <a:p>
            <a:pPr algn="ctr">
              <a:buFont typeface="Times" charset="0"/>
              <a:buNone/>
            </a:pPr>
            <a:endParaRPr lang="en-GB" altLang="x-none" i="1" dirty="0">
              <a:solidFill>
                <a:schemeClr val="tx2"/>
              </a:solidFill>
            </a:endParaRPr>
          </a:p>
          <a:p>
            <a:pPr algn="ctr">
              <a:buFont typeface="Times" charset="0"/>
              <a:buNone/>
            </a:pPr>
            <a:r>
              <a:rPr lang="en-GB" altLang="x-none" i="1" dirty="0">
                <a:solidFill>
                  <a:schemeClr val="tx2"/>
                </a:solidFill>
              </a:rPr>
              <a:t>Development is not optional</a:t>
            </a:r>
          </a:p>
          <a:p>
            <a:pPr algn="ctr">
              <a:buFont typeface="Times" charset="0"/>
              <a:buNone/>
            </a:pPr>
            <a:r>
              <a:rPr lang="en-GB" altLang="x-none" i="1" dirty="0">
                <a:solidFill>
                  <a:schemeClr val="tx2"/>
                </a:solidFill>
              </a:rPr>
              <a:t>We must push down the cost and scale if we are to get to market</a:t>
            </a:r>
            <a:r>
              <a:rPr lang="en-GB" altLang="x-none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2253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Slide Number Placeholder 4">
            <a:extLst>
              <a:ext uri="{FF2B5EF4-FFF2-40B4-BE49-F238E27FC236}">
                <a16:creationId xmlns:a16="http://schemas.microsoft.com/office/drawing/2014/main" id="{B33CDDE5-EC8C-CD43-8AC4-315EA3B209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18859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2288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25717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2914650" indent="-1714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GB" sz="1050">
                <a:solidFill>
                  <a:schemeClr val="bg1"/>
                </a:solidFill>
              </a:rPr>
              <a:t>Slide </a:t>
            </a:r>
            <a:fld id="{DD25B8E4-98A6-084C-A054-0AE2162CA868}" type="slidenum">
              <a:rPr lang="en-GB" altLang="en-GB" sz="1050">
                <a:solidFill>
                  <a:schemeClr val="bg1"/>
                </a:solidFill>
              </a:rPr>
              <a:pPr eaLnBrk="1" hangingPunct="1"/>
              <a:t>4</a:t>
            </a:fld>
            <a:endParaRPr lang="en-GB" altLang="en-GB" sz="1050">
              <a:solidFill>
                <a:schemeClr val="bg1"/>
              </a:solidFill>
            </a:endParaRPr>
          </a:p>
        </p:txBody>
      </p:sp>
      <p:pic>
        <p:nvPicPr>
          <p:cNvPr id="12293" name="Picture 32" descr="JG10">
            <a:extLst>
              <a:ext uri="{FF2B5EF4-FFF2-40B4-BE49-F238E27FC236}">
                <a16:creationId xmlns:a16="http://schemas.microsoft.com/office/drawing/2014/main" id="{97FCEEC5-C6CA-224A-9F51-7CD3B6B26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" t="2681" b="3403"/>
          <a:stretch>
            <a:fillRect/>
          </a:stretch>
        </p:blipFill>
        <p:spPr bwMode="auto">
          <a:xfrm>
            <a:off x="0" y="0"/>
            <a:ext cx="9144000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B29459F2-F1AC-314B-8CF1-BD53BD21DD17}"/>
              </a:ext>
            </a:extLst>
          </p:cNvPr>
          <p:cNvSpPr txBox="1">
            <a:spLocks/>
          </p:cNvSpPr>
          <p:nvPr/>
        </p:nvSpPr>
        <p:spPr bwMode="auto">
          <a:xfrm>
            <a:off x="1101328" y="0"/>
            <a:ext cx="6927057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GB" sz="1875" dirty="0">
                <a:solidFill>
                  <a:srgbClr val="E57C23"/>
                </a:solidFill>
              </a:rPr>
              <a:t>Power density = 0.1(Pressure in atmospheres)</a:t>
            </a:r>
            <a:r>
              <a:rPr lang="en-GB" altLang="en-GB" sz="1875" baseline="30000" dirty="0">
                <a:solidFill>
                  <a:srgbClr val="E57C23"/>
                </a:solidFill>
              </a:rPr>
              <a:t>2</a:t>
            </a:r>
            <a:r>
              <a:rPr lang="en-GB" altLang="en-GB" sz="1875" dirty="0">
                <a:solidFill>
                  <a:srgbClr val="E57C23"/>
                </a:solidFill>
              </a:rPr>
              <a:t> (MWm</a:t>
            </a:r>
            <a:r>
              <a:rPr lang="en-GB" altLang="en-GB" sz="1875" baseline="30000" dirty="0">
                <a:solidFill>
                  <a:srgbClr val="E57C23"/>
                </a:solidFill>
              </a:rPr>
              <a:t>-3</a:t>
            </a:r>
            <a:r>
              <a:rPr lang="en-GB" altLang="en-GB" sz="1875" dirty="0">
                <a:solidFill>
                  <a:srgbClr val="E57C23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37B6EC-4EAF-6348-8BDE-138804E80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7541" y="3806429"/>
            <a:ext cx="428982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GB" sz="2400">
                <a:solidFill>
                  <a:schemeClr val="bg1"/>
                </a:solidFill>
              </a:rPr>
              <a:t>Enough lithium in seawater </a:t>
            </a:r>
            <a:br>
              <a:rPr lang="en-US" altLang="en-GB" sz="2400">
                <a:solidFill>
                  <a:schemeClr val="bg1"/>
                </a:solidFill>
              </a:rPr>
            </a:br>
            <a:r>
              <a:rPr lang="en-US" altLang="en-GB" sz="2400">
                <a:solidFill>
                  <a:schemeClr val="bg1"/>
                </a:solidFill>
              </a:rPr>
              <a:t>to supply 30 million years of world energy needs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CDA7D-3997-304E-856B-737C51403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591" y="2428875"/>
            <a:ext cx="287178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GB" sz="1350">
                <a:solidFill>
                  <a:srgbClr val="ED8000"/>
                </a:solidFill>
              </a:rPr>
              <a:t>Plasma at 200 million degrees 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EFC077-99D5-EA45-97B2-85F41BF06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773" y="3207544"/>
            <a:ext cx="22862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GB" sz="1350">
                <a:solidFill>
                  <a:schemeClr val="bg1"/>
                </a:solidFill>
              </a:rPr>
              <a:t>Blanket at ~ 600 degrees 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BB3E1BD-AD9F-4548-9EFF-610842B35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235" y="465535"/>
            <a:ext cx="5237559" cy="1782365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GB" sz="1350">
              <a:solidFill>
                <a:srgbClr val="FFFFFF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F656A5-C35D-2245-AE55-DFD35546AB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1" y="1762125"/>
            <a:ext cx="3699273" cy="3309938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GB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08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012239" y="4523"/>
            <a:ext cx="2311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Reaction Rate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92" y="-699209"/>
            <a:ext cx="4629715" cy="6572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88077" y="856532"/>
            <a:ext cx="2207912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chemeClr val="tx2"/>
                </a:solidFill>
              </a:rPr>
              <a:t>Deuterium Tritium </a:t>
            </a:r>
            <a:r>
              <a:rPr lang="en-US" sz="1428" dirty="0">
                <a:solidFill>
                  <a:schemeClr val="tx2"/>
                </a:solidFill>
              </a:rPr>
              <a:t>reaction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462090" y="1057554"/>
            <a:ext cx="131102" cy="27094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3847" y="3896637"/>
            <a:ext cx="1782026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 dirty="0">
                <a:solidFill>
                  <a:schemeClr val="tx2"/>
                </a:solidFill>
              </a:rPr>
              <a:t>100 million degrees 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920200" y="3762278"/>
            <a:ext cx="388935" cy="2057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90944" y="2028608"/>
            <a:ext cx="1822165" cy="312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28">
                <a:solidFill>
                  <a:srgbClr val="FF0000"/>
                </a:solidFill>
              </a:rPr>
              <a:t>Deuterium Deuterium</a:t>
            </a:r>
            <a:endParaRPr lang="en-US" sz="1428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7236334" y="1564482"/>
            <a:ext cx="104881" cy="45448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latex-image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28" y="4314969"/>
            <a:ext cx="4624616" cy="42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864513" y="4845780"/>
            <a:ext cx="2845651" cy="33656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Plasma pressure in atmospheres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792726" y="4685609"/>
            <a:ext cx="323384" cy="272136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329180" y="2944168"/>
            <a:ext cx="2191690" cy="1215846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Simple calculation yields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The power generated in 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Each cubic meter.  </a:t>
            </a:r>
          </a:p>
          <a:p>
            <a:pPr>
              <a:spcBef>
                <a:spcPct val="20000"/>
              </a:spcBef>
              <a:buClr>
                <a:srgbClr val="CC0000"/>
              </a:buClr>
              <a:buFont typeface="Wingdings" charset="0"/>
              <a:buNone/>
              <a:defRPr/>
            </a:pPr>
            <a:r>
              <a:rPr lang="en-US" sz="1587" i="1" dirty="0">
                <a:solidFill>
                  <a:schemeClr val="tx2"/>
                </a:solidFill>
                <a:ea typeface="ＭＳ Ｐゴシック" charset="0"/>
              </a:rPr>
              <a:t>Approximately</a:t>
            </a:r>
          </a:p>
        </p:txBody>
      </p:sp>
    </p:spTree>
    <p:extLst>
      <p:ext uri="{BB962C8B-B14F-4D97-AF65-F5344CB8AC3E}">
        <p14:creationId xmlns:p14="http://schemas.microsoft.com/office/powerpoint/2010/main" val="3055707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3487308" y="2309986"/>
            <a:ext cx="3041217" cy="434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21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Magnetic Confinement?</a:t>
            </a:r>
          </a:p>
        </p:txBody>
      </p:sp>
    </p:spTree>
    <p:extLst>
      <p:ext uri="{BB962C8B-B14F-4D97-AF65-F5344CB8AC3E}">
        <p14:creationId xmlns:p14="http://schemas.microsoft.com/office/powerpoint/2010/main" val="167141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9921" y="-19050"/>
            <a:ext cx="5812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Motion of Particle in a Magnetic Field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934" y="1089522"/>
            <a:ext cx="3094272" cy="31007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9205" y="747682"/>
            <a:ext cx="3573414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Force on Particle in a Magnetic Field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2399" y="1300009"/>
            <a:ext cx="1853877" cy="322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95285" y="1997034"/>
            <a:ext cx="3135795" cy="629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Makes a circle around field line.</a:t>
            </a:r>
          </a:p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Motion along field unimpeded.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058" y="2871214"/>
            <a:ext cx="2369539" cy="549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058" y="3652619"/>
            <a:ext cx="2562971" cy="53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2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59921" y="115353"/>
            <a:ext cx="3688830" cy="360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45" dirty="0">
                <a:solidFill>
                  <a:schemeClr val="tx2"/>
                </a:solidFill>
                <a:latin typeface="Candara" charset="0"/>
                <a:ea typeface="Candara" charset="0"/>
                <a:cs typeface="Candara" charset="0"/>
              </a:rPr>
              <a:t>Motion of Particle in a Magnetic Field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470" y="0"/>
            <a:ext cx="6855062" cy="514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90" y="1111102"/>
            <a:ext cx="6416335" cy="36091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9921" y="-19050"/>
            <a:ext cx="5327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Magnetic fusion </a:t>
            </a:r>
            <a:r>
              <a:rPr lang="mr-IN" sz="28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–</a:t>
            </a:r>
            <a:r>
              <a:rPr lang="en-US" sz="2800" dirty="0">
                <a:solidFill>
                  <a:schemeClr val="bg1"/>
                </a:solidFill>
                <a:latin typeface="Candara" charset="0"/>
                <a:ea typeface="Candara" charset="0"/>
                <a:cs typeface="Candara" charset="0"/>
              </a:rPr>
              <a:t> making a bottle</a:t>
            </a:r>
          </a:p>
        </p:txBody>
      </p:sp>
    </p:spTree>
    <p:extLst>
      <p:ext uri="{BB962C8B-B14F-4D97-AF65-F5344CB8AC3E}">
        <p14:creationId xmlns:p14="http://schemas.microsoft.com/office/powerpoint/2010/main" val="987530834"/>
      </p:ext>
    </p:extLst>
  </p:cSld>
  <p:clrMapOvr>
    <a:masterClrMapping/>
  </p:clrMapOvr>
</p:sld>
</file>

<file path=ppt/theme/theme1.xml><?xml version="1.0" encoding="utf-8"?>
<a:theme xmlns:a="http://schemas.openxmlformats.org/drawingml/2006/main" name="PPPL_template_16-9_110217">
  <a:themeElements>
    <a:clrScheme name="PPPL Theme 1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E47312"/>
      </a:accent1>
      <a:accent2>
        <a:srgbClr val="A34319"/>
      </a:accent2>
      <a:accent3>
        <a:srgbClr val="EFAA77"/>
      </a:accent3>
      <a:accent4>
        <a:srgbClr val="F1AC26"/>
      </a:accent4>
      <a:accent5>
        <a:srgbClr val="16576F"/>
      </a:accent5>
      <a:accent6>
        <a:srgbClr val="154250"/>
      </a:accent6>
      <a:hlink>
        <a:srgbClr val="2C89C5"/>
      </a:hlink>
      <a:folHlink>
        <a:srgbClr val="2B7FA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PPPL_template_16-9_110217.thmx</Template>
  <TotalTime>4497</TotalTime>
  <Words>742</Words>
  <Application>Microsoft Macintosh PowerPoint</Application>
  <PresentationFormat>On-screen Show (16:9)</PresentationFormat>
  <Paragraphs>188</Paragraphs>
  <Slides>32</Slides>
  <Notes>17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Bradley Hand ITC TT-Bold</vt:lpstr>
      <vt:lpstr>Calibri</vt:lpstr>
      <vt:lpstr>Candara</vt:lpstr>
      <vt:lpstr>Symbol</vt:lpstr>
      <vt:lpstr>Times</vt:lpstr>
      <vt:lpstr>Times New Roman</vt:lpstr>
      <vt:lpstr>Wingdings</vt:lpstr>
      <vt:lpstr>PPPL_template_16-9_110217</vt:lpstr>
      <vt:lpstr>Document</vt:lpstr>
      <vt:lpstr>Equation</vt:lpstr>
      <vt:lpstr>Introduction to Fusion Power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Princeton First -- TFTR</vt:lpstr>
      <vt:lpstr>ITER</vt:lpstr>
      <vt:lpstr>PowerPoint Presentation</vt:lpstr>
      <vt:lpstr>Fusion energy balance in ITER</vt:lpstr>
      <vt:lpstr>PowerPoint Presentation</vt:lpstr>
      <vt:lpstr>ITER computer modelling</vt:lpstr>
      <vt:lpstr>PowerPoint Presentation</vt:lpstr>
      <vt:lpstr>PowerPoint Presentation</vt:lpstr>
      <vt:lpstr>PowerPoint Presentation</vt:lpstr>
      <vt:lpstr>PowerPoint Presentation</vt:lpstr>
      <vt:lpstr>Simple considerations – things we all know</vt:lpstr>
      <vt:lpstr>Simple considerations</vt:lpstr>
      <vt:lpstr>Engineering Scaling – rule of thumb</vt:lpstr>
      <vt:lpstr>PowerPoint Presentation</vt:lpstr>
      <vt:lpstr>Cost – Rule of Thumb</vt:lpstr>
      <vt:lpstr>Getting to Commercial Fusion – innovation</vt:lpstr>
      <vt:lpstr>NSTX-U is Crucial </vt:lpstr>
      <vt:lpstr>Stellarator – a modern approach</vt:lpstr>
      <vt:lpstr>Stellarator – Simplicity – Permanent Magnets</vt:lpstr>
      <vt:lpstr>Innovation – permanent magnet stellarator</vt:lpstr>
      <vt:lpstr>First Electricity Mid-Century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</dc:creator>
  <cp:lastModifiedBy>Microsoft Office User</cp:lastModifiedBy>
  <cp:revision>372</cp:revision>
  <cp:lastPrinted>2017-12-06T00:54:49Z</cp:lastPrinted>
  <dcterms:created xsi:type="dcterms:W3CDTF">2017-11-02T17:36:37Z</dcterms:created>
  <dcterms:modified xsi:type="dcterms:W3CDTF">2019-06-10T19:25:58Z</dcterms:modified>
</cp:coreProperties>
</file>