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62" r:id="rId5"/>
    <p:sldId id="259" r:id="rId6"/>
    <p:sldId id="266" r:id="rId7"/>
    <p:sldId id="267" r:id="rId8"/>
    <p:sldId id="291" r:id="rId9"/>
    <p:sldId id="292" r:id="rId10"/>
    <p:sldId id="293" r:id="rId11"/>
    <p:sldId id="260" r:id="rId12"/>
    <p:sldId id="263" r:id="rId13"/>
    <p:sldId id="264" r:id="rId14"/>
    <p:sldId id="265" r:id="rId15"/>
    <p:sldId id="270" r:id="rId16"/>
    <p:sldId id="269" r:id="rId17"/>
    <p:sldId id="272" r:id="rId18"/>
    <p:sldId id="273" r:id="rId19"/>
    <p:sldId id="274" r:id="rId20"/>
    <p:sldId id="282" r:id="rId21"/>
    <p:sldId id="283" r:id="rId22"/>
    <p:sldId id="284" r:id="rId23"/>
    <p:sldId id="285" r:id="rId24"/>
    <p:sldId id="286" r:id="rId25"/>
    <p:sldId id="287" r:id="rId26"/>
    <p:sldId id="275" r:id="rId27"/>
    <p:sldId id="276" r:id="rId28"/>
    <p:sldId id="289" r:id="rId29"/>
    <p:sldId id="294" r:id="rId30"/>
    <p:sldId id="277" r:id="rId31"/>
    <p:sldId id="278" r:id="rId32"/>
    <p:sldId id="279" r:id="rId33"/>
    <p:sldId id="280" r:id="rId34"/>
    <p:sldId id="281" r:id="rId35"/>
    <p:sldId id="288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5C572-C06C-2F4F-9915-19BB9B86FAD8}" type="datetimeFigureOut">
              <a:rPr lang="en-US" smtClean="0"/>
              <a:t>6/28/17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E719F-E756-2247-A397-65AD480C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0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A4F359-7FA7-473B-9FC6-460196886470}" type="slidenum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  <a:cs typeface="ヒラギノ角ゴ Pro W3"/>
              </a:rPr>
              <a:pPr/>
              <a:t>13</a:t>
            </a:fld>
            <a:endParaRPr lang="en-US" smtClean="0">
              <a:solidFill>
                <a:prstClr val="black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>
                <a:solidFill>
                  <a:srgbClr val="000000"/>
                </a:solidFill>
              </a:rPr>
              <a:pPr/>
              <a:t>24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>
                <a:solidFill>
                  <a:srgbClr val="000000"/>
                </a:solidFill>
              </a:rPr>
              <a:pPr/>
              <a:t>25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AE7050-D838-4419-BDA8-FBEB42F0B825}" type="slidenum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  <a:cs typeface="ヒラギノ角ゴ Pro W3"/>
              </a:rPr>
              <a:pPr/>
              <a:t>14</a:t>
            </a:fld>
            <a:endParaRPr lang="en-US" smtClean="0">
              <a:solidFill>
                <a:prstClr val="black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17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5405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18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5405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19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5405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>
                <a:solidFill>
                  <a:srgbClr val="000000"/>
                </a:solidFill>
              </a:rPr>
              <a:pPr/>
              <a:t>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>
                <a:solidFill>
                  <a:srgbClr val="000000"/>
                </a:solidFill>
              </a:rPr>
              <a:pPr/>
              <a:t>21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>
                <a:solidFill>
                  <a:srgbClr val="000000"/>
                </a:solidFill>
              </a:rPr>
              <a:pPr/>
              <a:t>22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>
                <a:solidFill>
                  <a:srgbClr val="000000"/>
                </a:solidFill>
              </a:rPr>
              <a:pPr/>
              <a:t>23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8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3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6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12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8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8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8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3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3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5A73B-4A59-E347-977A-8875F46E0866}" type="datetimeFigureOut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C3B62-71CC-2043-B925-D7517EE17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3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4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4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4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Stellarator Physics and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A. Gates</a:t>
            </a:r>
          </a:p>
          <a:p>
            <a:r>
              <a:rPr lang="en-US" dirty="0" smtClean="0"/>
              <a:t>SULI Seminar</a:t>
            </a:r>
            <a:endParaRPr lang="en-US" dirty="0" smtClean="0"/>
          </a:p>
          <a:p>
            <a:r>
              <a:rPr lang="en-US" dirty="0" smtClean="0"/>
              <a:t>June 29,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68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65" y="274638"/>
            <a:ext cx="8667733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Neoclassically</a:t>
            </a:r>
            <a:r>
              <a:rPr lang="en-US" dirty="0"/>
              <a:t> Optimized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166"/>
            <a:ext cx="8229600" cy="979325"/>
          </a:xfrm>
        </p:spPr>
        <p:txBody>
          <a:bodyPr/>
          <a:lstStyle/>
          <a:p>
            <a:r>
              <a:rPr lang="en-US" sz="2000" dirty="0"/>
              <a:t>Three types of neoclassical optimization</a:t>
            </a:r>
          </a:p>
          <a:p>
            <a:r>
              <a:rPr lang="en-US" sz="2000" dirty="0"/>
              <a:t>US </a:t>
            </a:r>
            <a:r>
              <a:rPr lang="en-US" sz="2000" dirty="0" smtClean="0"/>
              <a:t>has substantial expertise </a:t>
            </a:r>
            <a:r>
              <a:rPr lang="en-US" sz="2000" dirty="0"/>
              <a:t>in </a:t>
            </a:r>
            <a:r>
              <a:rPr lang="en-US" sz="2000" dirty="0" smtClean="0"/>
              <a:t>quasi</a:t>
            </a:r>
            <a:r>
              <a:rPr lang="en-US" sz="2000" dirty="0"/>
              <a:t>-symmetry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5733" y="3980423"/>
            <a:ext cx="249319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Quasi-</a:t>
            </a:r>
            <a:r>
              <a:rPr lang="en-US" sz="1600" dirty="0" err="1" smtClean="0"/>
              <a:t>axisymmetry</a:t>
            </a:r>
            <a:r>
              <a:rPr lang="en-US" sz="1600" dirty="0" smtClean="0"/>
              <a:t> (QA)</a:t>
            </a:r>
          </a:p>
          <a:p>
            <a:pPr algn="ctr"/>
            <a:r>
              <a:rPr lang="en-US" sz="1600" dirty="0" smtClean="0"/>
              <a:t>NCSX</a:t>
            </a:r>
          </a:p>
          <a:p>
            <a:endParaRPr lang="en-US" sz="1600" dirty="0"/>
          </a:p>
          <a:p>
            <a:r>
              <a:rPr lang="en-US" sz="1600" dirty="0" smtClean="0"/>
              <a:t>Bootstrap current increases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ransform</a:t>
            </a:r>
          </a:p>
          <a:p>
            <a:r>
              <a:rPr lang="en-US" sz="1600" dirty="0" smtClean="0"/>
              <a:t>Bootstrap current is large</a:t>
            </a:r>
          </a:p>
          <a:p>
            <a:r>
              <a:rPr lang="en-US" sz="1600" dirty="0" smtClean="0"/>
              <a:t>Can be designed at lower </a:t>
            </a:r>
          </a:p>
          <a:p>
            <a:r>
              <a:rPr lang="en-US" sz="1600" dirty="0" smtClean="0"/>
              <a:t>aspect ratio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564499" y="4002959"/>
            <a:ext cx="2266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Quasi-</a:t>
            </a:r>
            <a:r>
              <a:rPr lang="en-US" sz="1600" dirty="0" err="1" smtClean="0"/>
              <a:t>omnigeneity</a:t>
            </a:r>
            <a:r>
              <a:rPr lang="en-US" sz="1600" dirty="0" smtClean="0"/>
              <a:t> (QO)</a:t>
            </a:r>
          </a:p>
          <a:p>
            <a:pPr algn="ctr"/>
            <a:r>
              <a:rPr lang="en-US" sz="1600" dirty="0" smtClean="0"/>
              <a:t>W7-X</a:t>
            </a:r>
          </a:p>
          <a:p>
            <a:endParaRPr lang="en-US" sz="1600" dirty="0"/>
          </a:p>
          <a:p>
            <a:r>
              <a:rPr lang="en-US" sz="1600" dirty="0" smtClean="0"/>
              <a:t>Bootstrap current can be </a:t>
            </a:r>
          </a:p>
          <a:p>
            <a:r>
              <a:rPr lang="en-US" sz="1600" dirty="0" smtClean="0"/>
              <a:t>made to cancel ~0</a:t>
            </a:r>
          </a:p>
          <a:p>
            <a:r>
              <a:rPr lang="en-US" sz="1600" dirty="0" smtClean="0"/>
              <a:t>High aspect ratio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569557" y="3980423"/>
            <a:ext cx="257444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Quasi-helical symmetry (QH)</a:t>
            </a:r>
          </a:p>
          <a:p>
            <a:r>
              <a:rPr lang="en-US" sz="1600" dirty="0" smtClean="0"/>
              <a:t>HSX</a:t>
            </a:r>
          </a:p>
          <a:p>
            <a:endParaRPr lang="en-US" sz="1600" dirty="0"/>
          </a:p>
          <a:p>
            <a:r>
              <a:rPr lang="en-US" sz="1600" dirty="0" smtClean="0"/>
              <a:t>Bootstrap current reduces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ransform</a:t>
            </a:r>
          </a:p>
          <a:p>
            <a:r>
              <a:rPr lang="en-US" sz="1600" dirty="0" smtClean="0"/>
              <a:t>Bootstrap current is lower</a:t>
            </a:r>
          </a:p>
          <a:p>
            <a:r>
              <a:rPr lang="en-US" sz="1600" dirty="0" smtClean="0"/>
              <a:t>than QA</a:t>
            </a:r>
          </a:p>
          <a:p>
            <a:r>
              <a:rPr lang="en-US" sz="1600" dirty="0" smtClean="0"/>
              <a:t>High aspect ratio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33" y="2236365"/>
            <a:ext cx="8370148" cy="16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796980"/>
          </a:xfrm>
        </p:spPr>
        <p:txBody>
          <a:bodyPr/>
          <a:lstStyle/>
          <a:p>
            <a:r>
              <a:rPr lang="en-US" dirty="0" smtClean="0"/>
              <a:t>Stellarator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2857"/>
            <a:ext cx="8229600" cy="5688816"/>
          </a:xfrm>
        </p:spPr>
        <p:txBody>
          <a:bodyPr>
            <a:noAutofit/>
          </a:bodyPr>
          <a:lstStyle/>
          <a:p>
            <a:r>
              <a:rPr lang="en-US" sz="2000" dirty="0" smtClean="0"/>
              <a:t>Lack of “natural” symmetry in </a:t>
            </a:r>
            <a:r>
              <a:rPr lang="en-US" sz="2000" dirty="0" err="1" smtClean="0"/>
              <a:t>toroidal</a:t>
            </a:r>
            <a:r>
              <a:rPr lang="en-US" sz="2000" dirty="0" smtClean="0"/>
              <a:t> </a:t>
            </a:r>
            <a:r>
              <a:rPr lang="en-US" sz="2000" dirty="0" err="1" smtClean="0"/>
              <a:t>stellarators</a:t>
            </a:r>
            <a:endParaRPr lang="en-US" sz="2000" dirty="0" smtClean="0"/>
          </a:p>
          <a:p>
            <a:pPr lvl="1"/>
            <a:r>
              <a:rPr lang="en-US" sz="2000" dirty="0" err="1" smtClean="0"/>
              <a:t>Stellarators</a:t>
            </a:r>
            <a:r>
              <a:rPr lang="en-US" sz="2000" dirty="0" smtClean="0"/>
              <a:t> do not  automatically have closed flux surfaces</a:t>
            </a:r>
          </a:p>
          <a:p>
            <a:pPr lvl="1"/>
            <a:r>
              <a:rPr lang="en-US" sz="2000" dirty="0" err="1" smtClean="0"/>
              <a:t>Stellarators</a:t>
            </a:r>
            <a:r>
              <a:rPr lang="en-US" sz="2000" dirty="0" smtClean="0"/>
              <a:t> do not automatically have closed drift surfaces</a:t>
            </a:r>
          </a:p>
          <a:p>
            <a:pPr lvl="1"/>
            <a:r>
              <a:rPr lang="en-US" sz="2000" dirty="0" smtClean="0"/>
              <a:t>Therefore, </a:t>
            </a:r>
            <a:r>
              <a:rPr lang="en-US" sz="2000" dirty="0" err="1" smtClean="0"/>
              <a:t>stellarators</a:t>
            </a:r>
            <a:r>
              <a:rPr lang="en-US" sz="2000" dirty="0" smtClean="0"/>
              <a:t> must be carefully designed to confine particle orbits</a:t>
            </a:r>
          </a:p>
          <a:p>
            <a:r>
              <a:rPr lang="en-US" sz="2000" dirty="0" smtClean="0"/>
              <a:t>Lack of physical symmetry </a:t>
            </a:r>
            <a:r>
              <a:rPr lang="en-US" sz="2000" dirty="0" smtClean="0">
                <a:latin typeface="Wingdings"/>
                <a:ea typeface="Wingdings"/>
                <a:cs typeface="Wingdings"/>
              </a:rPr>
              <a:t>➪</a:t>
            </a:r>
            <a:r>
              <a:rPr lang="en-US" sz="2000" dirty="0" smtClean="0"/>
              <a:t> lack of symmetry in coil geometry</a:t>
            </a:r>
          </a:p>
          <a:p>
            <a:pPr lvl="1"/>
            <a:r>
              <a:rPr lang="en-US" sz="2000" dirty="0" smtClean="0"/>
              <a:t>Coils are complex</a:t>
            </a:r>
          </a:p>
          <a:p>
            <a:pPr lvl="1"/>
            <a:r>
              <a:rPr lang="en-US" sz="2000" dirty="0" smtClean="0"/>
              <a:t>Complex coil shape must be produced with ~few millimeter accuracy</a:t>
            </a:r>
          </a:p>
          <a:p>
            <a:r>
              <a:rPr lang="en-US" sz="2000" dirty="0" smtClean="0"/>
              <a:t>Field geometry can be beta dependent - pressure driven currents can modify equilibrium</a:t>
            </a:r>
          </a:p>
          <a:p>
            <a:pPr lvl="1"/>
            <a:r>
              <a:rPr lang="en-US" sz="2000" dirty="0" smtClean="0"/>
              <a:t>Solutions:</a:t>
            </a:r>
          </a:p>
          <a:p>
            <a:pPr lvl="2"/>
            <a:r>
              <a:rPr lang="en-US" sz="1600" dirty="0" smtClean="0"/>
              <a:t>Suppress pressure-driven currents (mirror terms, </a:t>
            </a:r>
            <a:r>
              <a:rPr lang="en-US" sz="1600" dirty="0" err="1" smtClean="0"/>
              <a:t>Wendelstein</a:t>
            </a:r>
            <a:r>
              <a:rPr lang="en-US" sz="1600" dirty="0" smtClean="0"/>
              <a:t>-family solution)</a:t>
            </a:r>
          </a:p>
          <a:p>
            <a:pPr lvl="2"/>
            <a:r>
              <a:rPr lang="en-US" sz="1600" dirty="0" smtClean="0"/>
              <a:t>Optimize design around pressure driven  currents (NCSX approach)</a:t>
            </a:r>
          </a:p>
          <a:p>
            <a:r>
              <a:rPr lang="en-US" sz="2000" dirty="0" smtClean="0"/>
              <a:t>No significant </a:t>
            </a:r>
            <a:r>
              <a:rPr lang="en-US" sz="2000" dirty="0" err="1" smtClean="0"/>
              <a:t>Ohmic</a:t>
            </a:r>
            <a:r>
              <a:rPr lang="en-US" sz="2000" dirty="0" smtClean="0"/>
              <a:t> heating</a:t>
            </a:r>
          </a:p>
          <a:p>
            <a:pPr lvl="1"/>
            <a:r>
              <a:rPr lang="en-US" sz="2000" dirty="0" smtClean="0"/>
              <a:t>Inherently not steady-state, but very inexpensive for </a:t>
            </a:r>
            <a:r>
              <a:rPr lang="en-US" sz="2000" dirty="0" err="1" smtClean="0"/>
              <a:t>tokamaks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94210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Stellarators</a:t>
            </a:r>
            <a:r>
              <a:rPr lang="en-US" dirty="0" smtClean="0"/>
              <a:t> provide attractive path to electricity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870"/>
            <a:ext cx="8229600" cy="51731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</a:t>
            </a:r>
            <a:r>
              <a:rPr lang="en-US" dirty="0" smtClean="0"/>
              <a:t>nergy mission requires efficiency</a:t>
            </a:r>
          </a:p>
          <a:p>
            <a:pPr lvl="1"/>
            <a:r>
              <a:rPr lang="en-US" dirty="0" err="1" smtClean="0"/>
              <a:t>Stellarators</a:t>
            </a:r>
            <a:r>
              <a:rPr lang="en-US" dirty="0" smtClean="0"/>
              <a:t> minimize recirculating power!</a:t>
            </a:r>
          </a:p>
          <a:p>
            <a:r>
              <a:rPr lang="en-US" dirty="0" smtClean="0"/>
              <a:t>The advantages of the stellarator</a:t>
            </a:r>
          </a:p>
          <a:p>
            <a:pPr lvl="1"/>
            <a:r>
              <a:rPr lang="en-US" dirty="0" smtClean="0"/>
              <a:t>Device size and confinement requirements are modest</a:t>
            </a:r>
          </a:p>
          <a:p>
            <a:pPr lvl="1"/>
            <a:r>
              <a:rPr lang="en-US" dirty="0" smtClean="0"/>
              <a:t>Operating space much wider (higher density limit)</a:t>
            </a:r>
          </a:p>
          <a:p>
            <a:r>
              <a:rPr lang="en-US" dirty="0" smtClean="0"/>
              <a:t>Modern stellarator confinement database sufficient for reactor</a:t>
            </a:r>
          </a:p>
          <a:p>
            <a:r>
              <a:rPr lang="en-US" dirty="0" smtClean="0"/>
              <a:t>New design tools being employed to design a mission relevant device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4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pitchFamily="34" charset="0"/>
                <a:ea typeface="ＭＳ Ｐゴシック"/>
                <a:cs typeface="ＭＳ Ｐゴシック"/>
              </a:rPr>
              <a:t>Key metric is overall electrical efficiency: </a:t>
            </a:r>
            <a:r>
              <a:rPr lang="en-US" sz="2800" dirty="0" err="1">
                <a:latin typeface="Arial" pitchFamily="34" charset="0"/>
                <a:ea typeface="ＭＳ Ｐゴシック"/>
                <a:cs typeface="ＭＳ Ｐゴシック"/>
              </a:rPr>
              <a:t>Q</a:t>
            </a:r>
            <a:r>
              <a:rPr lang="en-US" sz="2800" baseline="-25000" dirty="0" err="1">
                <a:latin typeface="Arial" pitchFamily="34" charset="0"/>
                <a:ea typeface="ＭＳ Ｐゴシック"/>
                <a:cs typeface="ＭＳ Ｐゴシック"/>
              </a:rPr>
              <a:t>eng</a:t>
            </a:r>
            <a:endParaRPr lang="en-US" sz="280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69939" y="895351"/>
          <a:ext cx="7375525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4" imgW="3670200" imgH="647640" progId="Equation.3">
                  <p:embed/>
                </p:oleObj>
              </mc:Choice>
              <mc:Fallback>
                <p:oleObj name="Equation" r:id="rId4" imgW="367020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39" y="895351"/>
                        <a:ext cx="7375525" cy="1231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3947817" y="3308879"/>
            <a:ext cx="4560887" cy="3171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00" tIns="45700" rIns="91400" bIns="45700">
            <a:spAutoFit/>
          </a:bodyPr>
          <a:lstStyle/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charset="0"/>
                <a:ea typeface="ヒラギノ角ゴ Pro W3" charset="-128"/>
                <a:sym typeface="Symbol" charset="2"/>
              </a:rPr>
              <a:t></a:t>
            </a:r>
            <a:r>
              <a:rPr lang="en-US" sz="1600" b="1" baseline="-25000" dirty="0" err="1">
                <a:solidFill>
                  <a:srgbClr val="FF0000"/>
                </a:solidFill>
                <a:latin typeface="Times New Roman" charset="0"/>
                <a:ea typeface="ヒラギノ角ゴ Pro W3" charset="-128"/>
              </a:rPr>
              <a:t>th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ea typeface="ヒラギノ角ゴ Pro W3" charset="-128"/>
              </a:rPr>
              <a:t>   	</a:t>
            </a:r>
            <a:r>
              <a:rPr lang="en-US" sz="1600" b="1" dirty="0">
                <a:solidFill>
                  <a:srgbClr val="FF0000"/>
                </a:solidFill>
                <a:latin typeface="Calibri"/>
                <a:ea typeface="ヒラギノ角ゴ Pro W3" charset="-128"/>
              </a:rPr>
              <a:t>= 	thermal conversion efficiency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charset="0"/>
                <a:ea typeface="ヒラギノ角ゴ Pro W3" charset="-128"/>
                <a:sym typeface="Symbol" charset="2"/>
              </a:rPr>
              <a:t></a:t>
            </a:r>
            <a:r>
              <a:rPr lang="en-US" sz="1600" b="1" baseline="-25000" dirty="0">
                <a:solidFill>
                  <a:srgbClr val="FF0000"/>
                </a:solidFill>
                <a:latin typeface="Times New Roman" charset="0"/>
                <a:ea typeface="ヒラギノ角ゴ Pro W3" charset="-128"/>
              </a:rPr>
              <a:t>aux 	</a:t>
            </a:r>
            <a:r>
              <a:rPr lang="en-US" sz="1600" b="1" dirty="0">
                <a:solidFill>
                  <a:srgbClr val="FF0000"/>
                </a:solidFill>
                <a:latin typeface="Calibri"/>
                <a:ea typeface="ヒラギノ角ゴ Pro W3" charset="-128"/>
              </a:rPr>
              <a:t>= 	injected power wall plug efficiency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  <a:ea typeface="ヒラギノ角ゴ Pro W3" charset="-128"/>
                <a:sym typeface="Symbol" charset="2"/>
              </a:rPr>
              <a:t>Q</a:t>
            </a:r>
            <a:r>
              <a:rPr lang="en-US" sz="1600" b="1" baseline="-25000" dirty="0">
                <a:solidFill>
                  <a:srgbClr val="FF0000"/>
                </a:solidFill>
                <a:latin typeface="Times New Roman" charset="0"/>
                <a:ea typeface="ヒラギノ角ゴ Pro W3" charset="-128"/>
              </a:rPr>
              <a:t>	</a:t>
            </a:r>
            <a:r>
              <a:rPr lang="en-US" sz="1600" b="1" dirty="0">
                <a:solidFill>
                  <a:srgbClr val="FF0000"/>
                </a:solidFill>
                <a:latin typeface="Calibri"/>
                <a:ea typeface="ヒラギノ角ゴ Pro W3" charset="-128"/>
              </a:rPr>
              <a:t>= 	fusion power / auxiliary power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endParaRPr lang="en-US" sz="600" b="1" dirty="0">
              <a:solidFill>
                <a:srgbClr val="FF0000"/>
              </a:solidFill>
              <a:latin typeface="Times New Roman" charset="0"/>
              <a:ea typeface="ヒラギノ角ゴ Pro W3" charset="-128"/>
            </a:endParaRP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M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 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= 	neutron energy multiplier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=	neutron power from fusion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>
                <a:solidFill>
                  <a:srgbClr val="000000"/>
                </a:solidFill>
                <a:latin typeface="Times New Roman" charset="0"/>
                <a:ea typeface="ヒラギノ角ゴ Pro W3" charset="-128"/>
                <a:sym typeface="Symbol" charset="2"/>
              </a:rPr>
              <a:t>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    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= 	alpha power from fusion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aux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= 	injected power (heat + CD + control)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pump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= 	coolant pumping power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sub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 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= 	subsystems power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coils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 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= 	power lost in coils (Cu)</a:t>
            </a: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control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= 	power used in plasma or plant control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		   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that is not included in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inj</a:t>
            </a:r>
            <a:endParaRPr lang="en-US" sz="1400" baseline="-25000" dirty="0">
              <a:solidFill>
                <a:srgbClr val="000000"/>
              </a:solidFill>
              <a:latin typeface="Calibri"/>
              <a:ea typeface="ヒラギノ角ゴ Pro W3" charset="-128"/>
            </a:endParaRPr>
          </a:p>
          <a:p>
            <a:pPr eaLnBrk="0" hangingPunct="0">
              <a:tabLst>
                <a:tab pos="683916" algn="l"/>
                <a:tab pos="741042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extra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ヒラギノ角ゴ Pro W3" charset="-128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= 	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pump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sub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coils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ヒラギノ角ゴ Pro W3" charset="-128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ea typeface="ヒラギノ角ゴ Pro W3" charset="-128"/>
              </a:rPr>
              <a:t>control</a:t>
            </a:r>
            <a:endParaRPr lang="en-US" sz="1400" dirty="0">
              <a:solidFill>
                <a:srgbClr val="000000"/>
              </a:solidFill>
              <a:latin typeface="Calibri"/>
              <a:ea typeface="ヒラギノ角ゴ Pro W3" charset="-128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956044"/>
              </p:ext>
            </p:extLst>
          </p:nvPr>
        </p:nvGraphicFramePr>
        <p:xfrm>
          <a:off x="1809751" y="2206627"/>
          <a:ext cx="5927725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6" imgW="2857500" imgH="457200" progId="Equation.3">
                  <p:embed/>
                </p:oleObj>
              </mc:Choice>
              <mc:Fallback>
                <p:oleObj name="Equation" r:id="rId6" imgW="2857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1" y="2206627"/>
                        <a:ext cx="5927725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2487544" y="2136775"/>
            <a:ext cx="1350963" cy="5857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Bent-Up Arrow 8"/>
          <p:cNvSpPr/>
          <p:nvPr/>
        </p:nvSpPr>
        <p:spPr>
          <a:xfrm rot="5400000">
            <a:off x="2954269" y="2865441"/>
            <a:ext cx="1060450" cy="790575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2" name="TextBox 10"/>
          <p:cNvSpPr txBox="1">
            <a:spLocks noChangeArrowheads="1"/>
          </p:cNvSpPr>
          <p:nvPr/>
        </p:nvSpPr>
        <p:spPr bwMode="auto">
          <a:xfrm>
            <a:off x="207962" y="3964439"/>
            <a:ext cx="3730626" cy="224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0" tIns="45700" rIns="91400" bIns="4570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Blanket  and auxiliary power efficiency + fusion gain largely determine electrical efficiency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Q</a:t>
            </a:r>
            <a:r>
              <a:rPr lang="en-US" sz="2800" b="1" baseline="-25000" dirty="0" err="1">
                <a:solidFill>
                  <a:srgbClr val="FF0000"/>
                </a:solidFill>
                <a:latin typeface="Calibri"/>
              </a:rPr>
              <a:t>eng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103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293FB02-D67D-4FA8-B679-AAF7373F03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/>
                <a:cs typeface="ヒラギノ角ゴ Pro W3"/>
              </a:rPr>
              <a:pPr/>
              <a:t>13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034" name="TextBox 10"/>
          <p:cNvSpPr txBox="1">
            <a:spLocks noChangeArrowheads="1"/>
          </p:cNvSpPr>
          <p:nvPr/>
        </p:nvSpPr>
        <p:spPr bwMode="auto">
          <a:xfrm>
            <a:off x="1571626" y="914400"/>
            <a:ext cx="2335213" cy="400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0" tIns="45700" rIns="91400" bIns="45700">
            <a:spAutoFit/>
          </a:bodyPr>
          <a:lstStyle/>
          <a:p>
            <a:r>
              <a:rPr lang="en-US" sz="20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Electricity produced    </a:t>
            </a:r>
          </a:p>
        </p:txBody>
      </p:sp>
      <p:sp>
        <p:nvSpPr>
          <p:cNvPr id="1035" name="TextBox 11"/>
          <p:cNvSpPr txBox="1">
            <a:spLocks noChangeArrowheads="1"/>
          </p:cNvSpPr>
          <p:nvPr/>
        </p:nvSpPr>
        <p:spPr bwMode="auto">
          <a:xfrm>
            <a:off x="1514475" y="1352550"/>
            <a:ext cx="2547938" cy="40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0" rIns="91400" bIns="45700">
            <a:spAutoFit/>
          </a:bodyPr>
          <a:lstStyle/>
          <a:p>
            <a:r>
              <a:rPr lang="en-US" sz="20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Electricity consumed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109539"/>
            <a:ext cx="9144000" cy="582612"/>
          </a:xfrm>
        </p:spPr>
        <p:txBody>
          <a:bodyPr/>
          <a:lstStyle/>
          <a:p>
            <a:pPr marL="169789" indent="-223742">
              <a:spcBef>
                <a:spcPts val="100"/>
              </a:spcBef>
            </a:pPr>
            <a:r>
              <a:rPr lang="en-US" sz="3200" dirty="0">
                <a:latin typeface="Arial" pitchFamily="34" charset="0"/>
                <a:ea typeface="ヒラギノ角ゴ Pro W3"/>
                <a:cs typeface="Arial" pitchFamily="34" charset="0"/>
              </a:rPr>
              <a:t>It’s easier to make electricity in a stellarator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B254FBF-26B3-4AFB-A975-6D7AEEF393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/>
                <a:cs typeface="ヒラギノ角ゴ Pro W3"/>
              </a:rPr>
              <a:pPr/>
              <a:t>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" name="Right Arrow 21"/>
          <p:cNvSpPr/>
          <p:nvPr/>
        </p:nvSpPr>
        <p:spPr>
          <a:xfrm flipH="1">
            <a:off x="3962400" y="1825171"/>
            <a:ext cx="476250" cy="42545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ight Arrow 26"/>
          <p:cNvSpPr/>
          <p:nvPr/>
        </p:nvSpPr>
        <p:spPr>
          <a:xfrm flipH="1">
            <a:off x="3962400" y="4383012"/>
            <a:ext cx="476250" cy="42545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ight Arrow 27"/>
          <p:cNvSpPr/>
          <p:nvPr/>
        </p:nvSpPr>
        <p:spPr>
          <a:xfrm flipH="1">
            <a:off x="3962400" y="5762171"/>
            <a:ext cx="476250" cy="42545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91" y="790122"/>
            <a:ext cx="3035300" cy="539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2952" y="1807108"/>
            <a:ext cx="3410858" cy="853870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Fixed Magnetic field at the Coil (14T)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8763" y="6327953"/>
            <a:ext cx="5914572" cy="369291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“Pilot Plants”, J. Menard,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Nucl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 Fusion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51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(2011) 103014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0414" y="5724283"/>
            <a:ext cx="3410858" cy="474818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But makes net electricity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0414" y="4259351"/>
            <a:ext cx="3410858" cy="853870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Stellarator has the lowest fusion power…</a:t>
            </a:r>
          </a:p>
        </p:txBody>
      </p:sp>
      <p:sp>
        <p:nvSpPr>
          <p:cNvPr id="19" name="Right Arrow 18"/>
          <p:cNvSpPr/>
          <p:nvPr/>
        </p:nvSpPr>
        <p:spPr>
          <a:xfrm flipH="1">
            <a:off x="3962400" y="1515835"/>
            <a:ext cx="476250" cy="42545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05047" y="1479621"/>
            <a:ext cx="3410858" cy="474818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Similar sizes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01" y="1326019"/>
            <a:ext cx="7841679" cy="5268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527"/>
            <a:ext cx="9133360" cy="1264114"/>
          </a:xfrm>
        </p:spPr>
        <p:txBody>
          <a:bodyPr/>
          <a:lstStyle/>
          <a:p>
            <a:r>
              <a:rPr lang="en-US" dirty="0" smtClean="0"/>
              <a:t>Movie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442" y="1600204"/>
            <a:ext cx="3980483" cy="4525963"/>
          </a:xfrm>
        </p:spPr>
        <p:txBody>
          <a:bodyPr/>
          <a:lstStyle/>
          <a:p>
            <a:r>
              <a:rPr lang="en-US" dirty="0" smtClean="0"/>
              <a:t>The end of a stellarator shot</a:t>
            </a:r>
          </a:p>
          <a:p>
            <a:r>
              <a:rPr lang="en-US" dirty="0" smtClean="0"/>
              <a:t>The end of a </a:t>
            </a:r>
            <a:r>
              <a:rPr lang="en-US" dirty="0" err="1" smtClean="0"/>
              <a:t>tokamak</a:t>
            </a:r>
            <a:r>
              <a:rPr lang="en-US" dirty="0" smtClean="0"/>
              <a:t> 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2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05" y="1294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W7-X will operate near the assumed confinement times for CS pilot plant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52" y="1514401"/>
            <a:ext cx="3621853" cy="507750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ISS04 database contains many points that cover the assumed pilot plant multiplier values</a:t>
            </a:r>
          </a:p>
          <a:p>
            <a:r>
              <a:rPr lang="en-US" dirty="0" smtClean="0"/>
              <a:t>The stellarator database only goes up to </a:t>
            </a:r>
            <a:r>
              <a:rPr lang="en-US" i="1" dirty="0" err="1" smtClean="0">
                <a:latin typeface="Symbol" charset="2"/>
                <a:cs typeface="Symbol" charset="2"/>
              </a:rPr>
              <a:t>t</a:t>
            </a:r>
            <a:r>
              <a:rPr lang="en-US" i="1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~</a:t>
            </a:r>
            <a:r>
              <a:rPr lang="en-US" baseline="-25000" dirty="0" smtClean="0"/>
              <a:t> </a:t>
            </a:r>
            <a:r>
              <a:rPr lang="en-US" dirty="0" smtClean="0"/>
              <a:t>200ms </a:t>
            </a:r>
          </a:p>
          <a:p>
            <a:pPr lvl="1"/>
            <a:r>
              <a:rPr lang="en-US" dirty="0" err="1" smtClean="0"/>
              <a:t>tokamaks</a:t>
            </a:r>
            <a:r>
              <a:rPr lang="en-US" dirty="0" smtClean="0"/>
              <a:t> are up to </a:t>
            </a:r>
            <a:r>
              <a:rPr lang="en-US" i="1" dirty="0" err="1">
                <a:latin typeface="Symbol" charset="2"/>
                <a:cs typeface="Symbol" charset="2"/>
              </a:rPr>
              <a:t>t</a:t>
            </a:r>
            <a:r>
              <a:rPr lang="en-US" i="1" baseline="-25000" dirty="0" err="1"/>
              <a:t>E</a:t>
            </a:r>
            <a:r>
              <a:rPr lang="en-US" baseline="-25000" dirty="0"/>
              <a:t> </a:t>
            </a:r>
            <a:r>
              <a:rPr lang="en-US" dirty="0" smtClean="0"/>
              <a:t>~ 1s</a:t>
            </a:r>
          </a:p>
          <a:p>
            <a:pPr lvl="1"/>
            <a:r>
              <a:rPr lang="en-US" dirty="0" smtClean="0"/>
              <a:t>W7-X achieve values in this range</a:t>
            </a:r>
          </a:p>
          <a:p>
            <a:pPr lvl="1"/>
            <a:r>
              <a:rPr lang="en-US" dirty="0" smtClean="0"/>
              <a:t>Stellarator extrapolation is larger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1" y="1315538"/>
            <a:ext cx="5098814" cy="853870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ISS95 scaling law with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tokamak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and stellarator data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637" y="2100366"/>
            <a:ext cx="4920699" cy="4757635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4700757" y="2221319"/>
            <a:ext cx="3709002" cy="37194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553064" y="2964746"/>
            <a:ext cx="141103" cy="13351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60407" y="3428362"/>
            <a:ext cx="1428515" cy="369291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CS Pilot Plant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H="1" flipV="1">
            <a:off x="7694167" y="3098260"/>
            <a:ext cx="980498" cy="330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75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W7X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836715"/>
            <a:ext cx="7943954" cy="5616624"/>
          </a:xfrm>
          <a:prstGeom prst="rect">
            <a:avLst/>
          </a:prstGeom>
        </p:spPr>
      </p:pic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9" y="141290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74" tIns="45990" rIns="91974" bIns="45990"/>
          <a:lstStyle/>
          <a:p>
            <a:pPr defTabSz="918765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699698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r>
              <a:rPr lang="de-DE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W7-X Major </a:t>
            </a:r>
            <a:r>
              <a:rPr lang="de-DE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device</a:t>
            </a:r>
            <a:r>
              <a:rPr lang="de-DE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components</a:t>
            </a:r>
            <a:endParaRPr lang="de-DE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78721" y="5159127"/>
            <a:ext cx="1152128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de-DE" sz="2000" dirty="0" err="1">
                <a:latin typeface="+mj-lt"/>
                <a:cs typeface="Arial" pitchFamily="34" charset="0"/>
              </a:rPr>
              <a:t>plasma</a:t>
            </a:r>
            <a:endParaRPr lang="de-DE" sz="2000" dirty="0">
              <a:latin typeface="+mj-lt"/>
              <a:cs typeface="Arial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283968" y="908721"/>
            <a:ext cx="4464496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r>
              <a:rPr lang="de-DE" sz="2000" b="1" dirty="0" err="1">
                <a:latin typeface="+mj-lt"/>
                <a:cs typeface="Arial" pitchFamily="34" charset="0"/>
              </a:rPr>
              <a:t>five</a:t>
            </a:r>
            <a:r>
              <a:rPr lang="de-DE" sz="2000" b="1" dirty="0">
                <a:latin typeface="+mj-lt"/>
                <a:cs typeface="Arial" pitchFamily="34" charset="0"/>
              </a:rPr>
              <a:t> </a:t>
            </a:r>
            <a:r>
              <a:rPr lang="de-DE" sz="2000" b="1" dirty="0" err="1">
                <a:latin typeface="+mj-lt"/>
                <a:cs typeface="Arial" pitchFamily="34" charset="0"/>
              </a:rPr>
              <a:t>roughly</a:t>
            </a:r>
            <a:r>
              <a:rPr lang="de-DE" sz="2000" b="1" dirty="0">
                <a:latin typeface="+mj-lt"/>
                <a:cs typeface="Arial" pitchFamily="34" charset="0"/>
              </a:rPr>
              <a:t> </a:t>
            </a:r>
            <a:r>
              <a:rPr lang="de-DE" sz="2000" b="1" dirty="0" err="1">
                <a:latin typeface="+mj-lt"/>
                <a:cs typeface="Arial" pitchFamily="34" charset="0"/>
              </a:rPr>
              <a:t>identical</a:t>
            </a:r>
            <a:r>
              <a:rPr lang="de-DE" sz="2000" b="1" dirty="0">
                <a:latin typeface="+mj-lt"/>
                <a:cs typeface="Arial" pitchFamily="34" charset="0"/>
              </a:rPr>
              <a:t> </a:t>
            </a:r>
            <a:r>
              <a:rPr lang="de-DE" sz="2000" b="1" dirty="0" err="1">
                <a:latin typeface="+mj-lt"/>
                <a:cs typeface="Arial" pitchFamily="34" charset="0"/>
              </a:rPr>
              <a:t>modules</a:t>
            </a:r>
            <a:endParaRPr lang="de-DE" sz="2000" b="1" dirty="0">
              <a:latin typeface="+mj-lt"/>
              <a:cs typeface="Arial" pitchFamily="34" charset="0"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6010278" y="4152906"/>
            <a:ext cx="2954777" cy="1906281"/>
            <a:chOff x="6010275" y="4152900"/>
            <a:chExt cx="2954777" cy="1906281"/>
          </a:xfrm>
        </p:grpSpPr>
        <p:sp>
          <p:nvSpPr>
            <p:cNvPr id="8" name="Textfeld 7"/>
            <p:cNvSpPr txBox="1"/>
            <p:nvPr/>
          </p:nvSpPr>
          <p:spPr>
            <a:xfrm>
              <a:off x="6588788" y="5330237"/>
              <a:ext cx="2376264" cy="72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latin typeface="+mj-lt"/>
                  <a:cs typeface="Arial" pitchFamily="34" charset="0"/>
                </a:rPr>
                <a:t>50 non-</a:t>
              </a:r>
              <a:r>
                <a:rPr lang="de-DE" sz="2000" dirty="0" err="1">
                  <a:latin typeface="+mj-lt"/>
                  <a:cs typeface="Arial" pitchFamily="34" charset="0"/>
                </a:rPr>
                <a:t>planar</a:t>
              </a:r>
              <a:r>
                <a:rPr lang="de-DE" sz="2000" dirty="0">
                  <a:latin typeface="+mj-lt"/>
                  <a:cs typeface="Arial" pitchFamily="34" charset="0"/>
                </a:rPr>
                <a:t/>
              </a:r>
              <a:br>
                <a:rPr lang="de-DE" sz="2000" dirty="0">
                  <a:latin typeface="+mj-lt"/>
                  <a:cs typeface="Arial" pitchFamily="34" charset="0"/>
                </a:rPr>
              </a:br>
              <a:r>
                <a:rPr lang="de-DE" sz="2000" dirty="0">
                  <a:latin typeface="+mj-lt"/>
                  <a:cs typeface="Arial" pitchFamily="34" charset="0"/>
                </a:rPr>
                <a:t>20 </a:t>
              </a:r>
              <a:r>
                <a:rPr lang="de-DE" sz="2000" dirty="0" err="1">
                  <a:latin typeface="+mj-lt"/>
                  <a:cs typeface="Arial" pitchFamily="34" charset="0"/>
                </a:rPr>
                <a:t>planar</a:t>
              </a:r>
              <a:r>
                <a:rPr lang="de-DE" sz="2000" dirty="0">
                  <a:latin typeface="+mj-lt"/>
                  <a:cs typeface="Arial" pitchFamily="34" charset="0"/>
                </a:rPr>
                <a:t> SC </a:t>
              </a:r>
              <a:r>
                <a:rPr lang="de-DE" sz="2000" dirty="0" err="1">
                  <a:latin typeface="+mj-lt"/>
                  <a:cs typeface="Arial" pitchFamily="34" charset="0"/>
                </a:rPr>
                <a:t>coils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24" name="Freihandform 23"/>
            <p:cNvSpPr/>
            <p:nvPr/>
          </p:nvSpPr>
          <p:spPr bwMode="auto">
            <a:xfrm>
              <a:off x="6010275" y="4333875"/>
              <a:ext cx="721965" cy="1399381"/>
            </a:xfrm>
            <a:custGeom>
              <a:avLst/>
              <a:gdLst>
                <a:gd name="connsiteX0" fmla="*/ 847725 w 847725"/>
                <a:gd name="connsiteY0" fmla="*/ 1257300 h 1352550"/>
                <a:gd name="connsiteX1" fmla="*/ 190500 w 847725"/>
                <a:gd name="connsiteY1" fmla="*/ 1143000 h 1352550"/>
                <a:gd name="connsiteX2" fmla="*/ 0 w 847725"/>
                <a:gd name="connsiteY2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7725" h="1352550">
                  <a:moveTo>
                    <a:pt x="847725" y="1257300"/>
                  </a:moveTo>
                  <a:cubicBezTo>
                    <a:pt x="589756" y="1304925"/>
                    <a:pt x="331787" y="1352550"/>
                    <a:pt x="190500" y="1143000"/>
                  </a:cubicBezTo>
                  <a:cubicBezTo>
                    <a:pt x="49213" y="933450"/>
                    <a:pt x="24606" y="466725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  <p:sp>
          <p:nvSpPr>
            <p:cNvPr id="25" name="Freihandform 24"/>
            <p:cNvSpPr/>
            <p:nvPr/>
          </p:nvSpPr>
          <p:spPr bwMode="auto">
            <a:xfrm>
              <a:off x="6305550" y="4152900"/>
              <a:ext cx="942975" cy="1600200"/>
            </a:xfrm>
            <a:custGeom>
              <a:avLst/>
              <a:gdLst>
                <a:gd name="connsiteX0" fmla="*/ 428625 w 942975"/>
                <a:gd name="connsiteY0" fmla="*/ 1476375 h 1598613"/>
                <a:gd name="connsiteX1" fmla="*/ 85725 w 942975"/>
                <a:gd name="connsiteY1" fmla="*/ 1352550 h 1598613"/>
                <a:gd name="connsiteX2" fmla="*/ 942975 w 942975"/>
                <a:gd name="connsiteY2" fmla="*/ 0 h 159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5" h="1598613">
                  <a:moveTo>
                    <a:pt x="428625" y="1476375"/>
                  </a:moveTo>
                  <a:cubicBezTo>
                    <a:pt x="214312" y="1537494"/>
                    <a:pt x="0" y="1598613"/>
                    <a:pt x="85725" y="1352550"/>
                  </a:cubicBezTo>
                  <a:cubicBezTo>
                    <a:pt x="171450" y="1106487"/>
                    <a:pt x="557212" y="553243"/>
                    <a:pt x="942975" y="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6181725" y="3059437"/>
            <a:ext cx="2940496" cy="417190"/>
            <a:chOff x="6181725" y="3059435"/>
            <a:chExt cx="2940496" cy="417190"/>
          </a:xfrm>
        </p:grpSpPr>
        <p:sp>
          <p:nvSpPr>
            <p:cNvPr id="17" name="Textfeld 16"/>
            <p:cNvSpPr txBox="1"/>
            <p:nvPr/>
          </p:nvSpPr>
          <p:spPr>
            <a:xfrm>
              <a:off x="7789565" y="3059435"/>
              <a:ext cx="1332656" cy="40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latin typeface="+mj-lt"/>
                  <a:cs typeface="Arial" pitchFamily="34" charset="0"/>
                </a:rPr>
                <a:t>He </a:t>
              </a:r>
              <a:r>
                <a:rPr lang="de-DE" sz="2000" dirty="0" err="1">
                  <a:latin typeface="+mj-lt"/>
                  <a:cs typeface="Arial" pitchFamily="34" charset="0"/>
                </a:rPr>
                <a:t>pipes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27" name="Freihandform 26"/>
            <p:cNvSpPr/>
            <p:nvPr/>
          </p:nvSpPr>
          <p:spPr bwMode="auto">
            <a:xfrm>
              <a:off x="6181725" y="3144838"/>
              <a:ext cx="1752600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571993" y="1119412"/>
            <a:ext cx="2514111" cy="852264"/>
            <a:chOff x="571989" y="1119411"/>
            <a:chExt cx="2514111" cy="852264"/>
          </a:xfrm>
        </p:grpSpPr>
        <p:sp>
          <p:nvSpPr>
            <p:cNvPr id="7" name="Textfeld 6"/>
            <p:cNvSpPr txBox="1"/>
            <p:nvPr/>
          </p:nvSpPr>
          <p:spPr>
            <a:xfrm>
              <a:off x="571989" y="1119411"/>
              <a:ext cx="1493118" cy="40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2000" dirty="0">
                  <a:latin typeface="+mj-lt"/>
                  <a:cs typeface="Arial" pitchFamily="34" charset="0"/>
                </a:rPr>
                <a:t> 254 </a:t>
              </a:r>
              <a:r>
                <a:rPr lang="de-DE" sz="2000" dirty="0" err="1">
                  <a:latin typeface="+mj-lt"/>
                  <a:cs typeface="Arial" pitchFamily="34" charset="0"/>
                </a:rPr>
                <a:t>ports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30" name="Freihandform 29"/>
            <p:cNvSpPr/>
            <p:nvPr/>
          </p:nvSpPr>
          <p:spPr bwMode="auto">
            <a:xfrm>
              <a:off x="1914525" y="1322388"/>
              <a:ext cx="1171575" cy="649287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-108771" y="1549059"/>
            <a:ext cx="2649343" cy="1049680"/>
            <a:chOff x="-108772" y="1549056"/>
            <a:chExt cx="2649343" cy="1049680"/>
          </a:xfrm>
        </p:grpSpPr>
        <p:sp>
          <p:nvSpPr>
            <p:cNvPr id="14" name="Textfeld 13"/>
            <p:cNvSpPr txBox="1"/>
            <p:nvPr/>
          </p:nvSpPr>
          <p:spPr>
            <a:xfrm>
              <a:off x="-108772" y="1549056"/>
              <a:ext cx="2471514" cy="104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latin typeface="+mj-lt"/>
                  <a:cs typeface="Arial" pitchFamily="34" charset="0"/>
                </a:rPr>
                <a:t>access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domes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and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instrumentation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plugins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32" name="Freihandform 31"/>
            <p:cNvSpPr/>
            <p:nvPr/>
          </p:nvSpPr>
          <p:spPr bwMode="auto">
            <a:xfrm>
              <a:off x="1835696" y="1916833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5220072" y="1484785"/>
            <a:ext cx="3923928" cy="728944"/>
            <a:chOff x="5220072" y="1484784"/>
            <a:chExt cx="3923928" cy="728942"/>
          </a:xfrm>
        </p:grpSpPr>
        <p:sp>
          <p:nvSpPr>
            <p:cNvPr id="9" name="Textfeld 8"/>
            <p:cNvSpPr txBox="1"/>
            <p:nvPr/>
          </p:nvSpPr>
          <p:spPr>
            <a:xfrm>
              <a:off x="6732240" y="1484784"/>
              <a:ext cx="2411760" cy="728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latin typeface="+mj-lt"/>
                  <a:cs typeface="Arial" pitchFamily="34" charset="0"/>
                </a:rPr>
                <a:t>cryostat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vessel</a:t>
              </a:r>
              <a:r>
                <a:rPr lang="de-DE" sz="2000" dirty="0">
                  <a:latin typeface="+mj-lt"/>
                  <a:cs typeface="Arial" pitchFamily="34" charset="0"/>
                </a:rPr>
                <a:t/>
              </a:r>
              <a:br>
                <a:rPr lang="de-DE" sz="2000" dirty="0">
                  <a:latin typeface="+mj-lt"/>
                  <a:cs typeface="Arial" pitchFamily="34" charset="0"/>
                </a:rPr>
              </a:br>
              <a:r>
                <a:rPr lang="de-DE" sz="2000" dirty="0">
                  <a:latin typeface="+mj-lt"/>
                  <a:cs typeface="Arial" pitchFamily="34" charset="0"/>
                </a:rPr>
                <a:t>~ 500 </a:t>
              </a:r>
              <a:r>
                <a:rPr lang="de-DE" sz="2000" dirty="0" err="1">
                  <a:latin typeface="+mj-lt"/>
                  <a:cs typeface="Arial" pitchFamily="34" charset="0"/>
                </a:rPr>
                <a:t>openings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33" name="Freihandform 32"/>
            <p:cNvSpPr/>
            <p:nvPr/>
          </p:nvSpPr>
          <p:spPr bwMode="auto">
            <a:xfrm>
              <a:off x="5220072" y="1772816"/>
              <a:ext cx="1608584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-47622" y="3033912"/>
            <a:ext cx="2372172" cy="728944"/>
            <a:chOff x="-47625" y="3033911"/>
            <a:chExt cx="2372172" cy="728944"/>
          </a:xfrm>
        </p:grpSpPr>
        <p:sp>
          <p:nvSpPr>
            <p:cNvPr id="13" name="Textfeld 12"/>
            <p:cNvSpPr txBox="1"/>
            <p:nvPr/>
          </p:nvSpPr>
          <p:spPr>
            <a:xfrm>
              <a:off x="-47625" y="3033911"/>
              <a:ext cx="1800200" cy="72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latin typeface="+mj-lt"/>
                  <a:cs typeface="Arial" pitchFamily="34" charset="0"/>
                </a:rPr>
                <a:t>3d-shaped</a:t>
              </a:r>
              <a:br>
                <a:rPr lang="de-DE" sz="2000" dirty="0">
                  <a:latin typeface="+mj-lt"/>
                  <a:cs typeface="Arial" pitchFamily="34" charset="0"/>
                </a:rPr>
              </a:br>
              <a:r>
                <a:rPr lang="de-DE" sz="2000" dirty="0" err="1">
                  <a:latin typeface="+mj-lt"/>
                  <a:cs typeface="Arial" pitchFamily="34" charset="0"/>
                </a:rPr>
                <a:t>plasma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vessel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34" name="Freihandform 33"/>
            <p:cNvSpPr/>
            <p:nvPr/>
          </p:nvSpPr>
          <p:spPr bwMode="auto">
            <a:xfrm>
              <a:off x="1619672" y="3284984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25903" y="4077077"/>
            <a:ext cx="2442663" cy="876628"/>
            <a:chOff x="25900" y="4077072"/>
            <a:chExt cx="2442663" cy="876628"/>
          </a:xfrm>
        </p:grpSpPr>
        <p:sp>
          <p:nvSpPr>
            <p:cNvPr id="20" name="Textfeld 19"/>
            <p:cNvSpPr txBox="1"/>
            <p:nvPr/>
          </p:nvSpPr>
          <p:spPr>
            <a:xfrm>
              <a:off x="25900" y="4224756"/>
              <a:ext cx="1872208" cy="72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latin typeface="+mj-lt"/>
                  <a:cs typeface="Arial" pitchFamily="34" charset="0"/>
                </a:rPr>
                <a:t>2500 in-</a:t>
              </a:r>
              <a:r>
                <a:rPr lang="de-DE" sz="2000" dirty="0" err="1">
                  <a:latin typeface="+mj-lt"/>
                  <a:cs typeface="Arial" pitchFamily="34" charset="0"/>
                </a:rPr>
                <a:t>vessel</a:t>
              </a:r>
              <a:r>
                <a:rPr lang="de-DE" sz="2000" dirty="0">
                  <a:latin typeface="+mj-lt"/>
                  <a:cs typeface="Arial" pitchFamily="34" charset="0"/>
                </a:rPr>
                <a:t/>
              </a:r>
              <a:br>
                <a:rPr lang="de-DE" sz="2000" dirty="0">
                  <a:latin typeface="+mj-lt"/>
                  <a:cs typeface="Arial" pitchFamily="34" charset="0"/>
                </a:rPr>
              </a:br>
              <a:r>
                <a:rPr lang="de-DE" sz="2000" dirty="0" err="1">
                  <a:latin typeface="+mj-lt"/>
                  <a:cs typeface="Arial" pitchFamily="34" charset="0"/>
                </a:rPr>
                <a:t>components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35" name="Freihandform 34"/>
            <p:cNvSpPr/>
            <p:nvPr/>
          </p:nvSpPr>
          <p:spPr bwMode="auto">
            <a:xfrm rot="10800000" flipH="1">
              <a:off x="1763688" y="4077072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323529" y="4797160"/>
            <a:ext cx="2361058" cy="836374"/>
            <a:chOff x="323529" y="4797152"/>
            <a:chExt cx="2361058" cy="836371"/>
          </a:xfrm>
        </p:grpSpPr>
        <p:sp>
          <p:nvSpPr>
            <p:cNvPr id="21" name="Textfeld 20"/>
            <p:cNvSpPr txBox="1"/>
            <p:nvPr/>
          </p:nvSpPr>
          <p:spPr>
            <a:xfrm>
              <a:off x="323529" y="4904581"/>
              <a:ext cx="1848172" cy="728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latin typeface="+mj-lt"/>
                  <a:cs typeface="Arial" pitchFamily="34" charset="0"/>
                </a:rPr>
                <a:t>14 HTSC</a:t>
              </a:r>
              <a:br>
                <a:rPr lang="de-DE" sz="2000" dirty="0">
                  <a:latin typeface="+mj-lt"/>
                  <a:cs typeface="Arial" pitchFamily="34" charset="0"/>
                </a:rPr>
              </a:br>
              <a:r>
                <a:rPr lang="de-DE" sz="2000" dirty="0" err="1">
                  <a:latin typeface="+mj-lt"/>
                  <a:cs typeface="Arial" pitchFamily="34" charset="0"/>
                </a:rPr>
                <a:t>current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leads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36" name="Freihandform 35"/>
            <p:cNvSpPr/>
            <p:nvPr/>
          </p:nvSpPr>
          <p:spPr bwMode="auto">
            <a:xfrm rot="10800000" flipH="1">
              <a:off x="1979712" y="4797152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6012160" y="2420890"/>
            <a:ext cx="3131840" cy="408209"/>
            <a:chOff x="6012160" y="2420888"/>
            <a:chExt cx="3131840" cy="408209"/>
          </a:xfrm>
        </p:grpSpPr>
        <p:sp>
          <p:nvSpPr>
            <p:cNvPr id="16" name="Textfeld 15"/>
            <p:cNvSpPr txBox="1"/>
            <p:nvPr/>
          </p:nvSpPr>
          <p:spPr>
            <a:xfrm>
              <a:off x="7559824" y="2420888"/>
              <a:ext cx="1584176" cy="40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latin typeface="+mj-lt"/>
                  <a:cs typeface="Arial" pitchFamily="34" charset="0"/>
                </a:rPr>
                <a:t>SC </a:t>
              </a:r>
              <a:r>
                <a:rPr lang="de-DE" sz="2000" dirty="0" err="1">
                  <a:latin typeface="+mj-lt"/>
                  <a:cs typeface="Arial" pitchFamily="34" charset="0"/>
                </a:rPr>
                <a:t>bus</a:t>
              </a:r>
              <a:r>
                <a:rPr lang="de-DE" sz="2000" dirty="0">
                  <a:latin typeface="+mj-lt"/>
                  <a:cs typeface="Arial" pitchFamily="34" charset="0"/>
                </a:rPr>
                <a:t> bar</a:t>
              </a:r>
            </a:p>
          </p:txBody>
        </p:sp>
        <p:sp>
          <p:nvSpPr>
            <p:cNvPr id="37" name="Freihandform 36"/>
            <p:cNvSpPr/>
            <p:nvPr/>
          </p:nvSpPr>
          <p:spPr bwMode="auto">
            <a:xfrm>
              <a:off x="6012160" y="2492896"/>
              <a:ext cx="1608584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3515122" y="3760472"/>
            <a:ext cx="1440160" cy="787299"/>
            <a:chOff x="3515122" y="3760465"/>
            <a:chExt cx="1440160" cy="787299"/>
          </a:xfrm>
        </p:grpSpPr>
        <p:sp>
          <p:nvSpPr>
            <p:cNvPr id="15" name="Textfeld 14"/>
            <p:cNvSpPr txBox="1"/>
            <p:nvPr/>
          </p:nvSpPr>
          <p:spPr>
            <a:xfrm>
              <a:off x="3515122" y="4139555"/>
              <a:ext cx="1440160" cy="40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latin typeface="+mj-lt"/>
                  <a:cs typeface="Arial" pitchFamily="34" charset="0"/>
                </a:rPr>
                <a:t>cryo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feet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38" name="Freihandform 37"/>
            <p:cNvSpPr/>
            <p:nvPr/>
          </p:nvSpPr>
          <p:spPr bwMode="auto">
            <a:xfrm rot="10800000" flipH="1">
              <a:off x="4245868" y="3760465"/>
              <a:ext cx="205011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4067944" y="4293104"/>
            <a:ext cx="1656184" cy="768249"/>
            <a:chOff x="4067944" y="4293096"/>
            <a:chExt cx="1656184" cy="768249"/>
          </a:xfrm>
        </p:grpSpPr>
        <p:sp>
          <p:nvSpPr>
            <p:cNvPr id="11" name="Textfeld 10"/>
            <p:cNvSpPr txBox="1"/>
            <p:nvPr/>
          </p:nvSpPr>
          <p:spPr>
            <a:xfrm>
              <a:off x="4067944" y="4653136"/>
              <a:ext cx="1656184" cy="40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latin typeface="+mj-lt"/>
                  <a:cs typeface="Arial" pitchFamily="34" charset="0"/>
                </a:rPr>
                <a:t>machine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base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39" name="Freihandform 38"/>
            <p:cNvSpPr/>
            <p:nvPr/>
          </p:nvSpPr>
          <p:spPr bwMode="auto">
            <a:xfrm rot="10800000" flipH="1">
              <a:off x="5148064" y="4293096"/>
              <a:ext cx="205011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3779912" y="4725147"/>
            <a:ext cx="2880320" cy="1704353"/>
            <a:chOff x="3779912" y="4725144"/>
            <a:chExt cx="2880320" cy="1704353"/>
          </a:xfrm>
        </p:grpSpPr>
        <p:sp>
          <p:nvSpPr>
            <p:cNvPr id="19" name="Textfeld 18"/>
            <p:cNvSpPr txBox="1"/>
            <p:nvPr/>
          </p:nvSpPr>
          <p:spPr>
            <a:xfrm>
              <a:off x="3779912" y="6021288"/>
              <a:ext cx="2880320" cy="40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latin typeface="+mj-lt"/>
                  <a:cs typeface="Arial" pitchFamily="34" charset="0"/>
                </a:rPr>
                <a:t>central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support</a:t>
              </a:r>
              <a:r>
                <a:rPr lang="de-DE" sz="2000" dirty="0">
                  <a:latin typeface="+mj-lt"/>
                  <a:cs typeface="Arial" pitchFamily="34" charset="0"/>
                </a:rPr>
                <a:t> ring</a:t>
              </a:r>
            </a:p>
          </p:txBody>
        </p:sp>
        <p:sp>
          <p:nvSpPr>
            <p:cNvPr id="40" name="Freihandform 39"/>
            <p:cNvSpPr/>
            <p:nvPr/>
          </p:nvSpPr>
          <p:spPr bwMode="auto">
            <a:xfrm rot="10800000" flipH="1">
              <a:off x="5508104" y="4725144"/>
              <a:ext cx="277019" cy="1368152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193463" y="4437118"/>
            <a:ext cx="3600400" cy="2062977"/>
            <a:chOff x="193463" y="4437112"/>
            <a:chExt cx="3600400" cy="2062976"/>
          </a:xfrm>
        </p:grpSpPr>
        <p:sp>
          <p:nvSpPr>
            <p:cNvPr id="10" name="Textfeld 9"/>
            <p:cNvSpPr txBox="1"/>
            <p:nvPr/>
          </p:nvSpPr>
          <p:spPr>
            <a:xfrm>
              <a:off x="193463" y="5771144"/>
              <a:ext cx="3600400" cy="72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latin typeface="+mj-lt"/>
                  <a:cs typeface="Arial" pitchFamily="34" charset="0"/>
                </a:rPr>
                <a:t>thermal </a:t>
              </a:r>
              <a:r>
                <a:rPr lang="de-DE" sz="2000" dirty="0" err="1">
                  <a:latin typeface="+mj-lt"/>
                  <a:cs typeface="Arial" pitchFamily="34" charset="0"/>
                </a:rPr>
                <a:t>insulation</a:t>
              </a:r>
              <a:r>
                <a:rPr lang="de-DE" sz="2000" dirty="0">
                  <a:latin typeface="+mj-lt"/>
                  <a:cs typeface="Arial" pitchFamily="34" charset="0"/>
                </a:rPr>
                <a:t/>
              </a:r>
              <a:br>
                <a:rPr lang="de-DE" sz="2000" dirty="0">
                  <a:latin typeface="+mj-lt"/>
                  <a:cs typeface="Arial" pitchFamily="34" charset="0"/>
                </a:rPr>
              </a:br>
              <a:r>
                <a:rPr lang="de-DE" sz="2000" dirty="0">
                  <a:latin typeface="+mj-lt"/>
                  <a:cs typeface="Arial" pitchFamily="34" charset="0"/>
                </a:rPr>
                <a:t>MLI </a:t>
              </a:r>
              <a:r>
                <a:rPr lang="de-DE" sz="2000" dirty="0" err="1">
                  <a:latin typeface="+mj-lt"/>
                  <a:cs typeface="Arial" pitchFamily="34" charset="0"/>
                </a:rPr>
                <a:t>and</a:t>
              </a:r>
              <a:r>
                <a:rPr lang="de-DE" sz="2000" dirty="0">
                  <a:latin typeface="+mj-lt"/>
                  <a:cs typeface="Arial" pitchFamily="34" charset="0"/>
                </a:rPr>
                <a:t> He gas </a:t>
              </a:r>
              <a:r>
                <a:rPr lang="de-DE" sz="2000" dirty="0" err="1">
                  <a:latin typeface="+mj-lt"/>
                  <a:cs typeface="Arial" pitchFamily="34" charset="0"/>
                </a:rPr>
                <a:t>cooled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shield</a:t>
              </a:r>
              <a:endParaRPr lang="de-DE" sz="2000" dirty="0">
                <a:latin typeface="+mj-lt"/>
                <a:cs typeface="Arial" pitchFamily="34" charset="0"/>
              </a:endParaRPr>
            </a:p>
          </p:txBody>
        </p:sp>
        <p:sp>
          <p:nvSpPr>
            <p:cNvPr id="41" name="Freihandform 40"/>
            <p:cNvSpPr/>
            <p:nvPr/>
          </p:nvSpPr>
          <p:spPr bwMode="auto">
            <a:xfrm rot="10800000" flipH="1">
              <a:off x="2843808" y="4437112"/>
              <a:ext cx="277019" cy="1368152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latin typeface="+mj-lt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9" y="141290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74" tIns="45990" rIns="91974" bIns="45990"/>
          <a:lstStyle/>
          <a:p>
            <a:pPr defTabSz="918765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699698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r>
              <a:rPr lang="de-DE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W7-X Facts </a:t>
            </a:r>
            <a:r>
              <a:rPr lang="de-DE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and</a:t>
            </a:r>
            <a:r>
              <a:rPr lang="de-DE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figures</a:t>
            </a:r>
            <a:endParaRPr lang="de-DE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r>
              <a:rPr lang="de-DE" sz="1000" b="1" dirty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>
                <a:latin typeface="Arial" pitchFamily="34" charset="0"/>
                <a:cs typeface="Arial" pitchFamily="34" charset="0"/>
              </a:rPr>
              <a:pPr/>
              <a:t>18</a:t>
            </a:fld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8" descr="w7x-t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099560" cy="2905844"/>
          </a:xfrm>
          <a:prstGeom prst="rect">
            <a:avLst/>
          </a:prstGeom>
          <a:noFill/>
        </p:spPr>
      </p:pic>
      <p:sp>
        <p:nvSpPr>
          <p:cNvPr id="49" name="Textfeld 48"/>
          <p:cNvSpPr txBox="1"/>
          <p:nvPr/>
        </p:nvSpPr>
        <p:spPr>
          <a:xfrm>
            <a:off x="4499992" y="980732"/>
            <a:ext cx="4427984" cy="2323673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five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magnetic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field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periods</a:t>
            </a:r>
            <a:endParaRPr lang="de-DE" sz="2000" dirty="0">
              <a:latin typeface="+mj-lt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modular non-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planar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coils</a:t>
            </a:r>
            <a:endParaRPr lang="de-DE" sz="2000" dirty="0">
              <a:latin typeface="+mj-lt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quasi-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isodynamic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equilibrium</a:t>
            </a:r>
            <a:endParaRPr lang="de-DE" sz="2000" dirty="0">
              <a:latin typeface="+mj-lt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low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bootstrap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current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O(10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kA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high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iota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and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low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shear</a:t>
            </a:r>
            <a:endParaRPr lang="de-DE" sz="2000" dirty="0">
              <a:latin typeface="+mj-lt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flexible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magnetic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field</a:t>
            </a:r>
            <a:r>
              <a:rPr lang="de-DE" sz="2000" dirty="0">
                <a:latin typeface="+mj-lt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+mj-lt"/>
                <a:ea typeface="Arial MT Condensed" pitchFamily="34" charset="0"/>
                <a:cs typeface="Arial" pitchFamily="34" charset="0"/>
              </a:rPr>
              <a:t>configurations</a:t>
            </a:r>
            <a:endParaRPr lang="de-DE" sz="2000" dirty="0">
              <a:latin typeface="+mj-lt"/>
              <a:ea typeface="Arial MT Condensed" pitchFamily="34" charset="0"/>
              <a:cs typeface="Arial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251520" y="3284988"/>
            <a:ext cx="8496944" cy="3258363"/>
            <a:chOff x="251520" y="3284984"/>
            <a:chExt cx="8496944" cy="3258363"/>
          </a:xfrm>
        </p:grpSpPr>
        <p:sp>
          <p:nvSpPr>
            <p:cNvPr id="52" name="Textfeld 51"/>
            <p:cNvSpPr txBox="1"/>
            <p:nvPr/>
          </p:nvSpPr>
          <p:spPr>
            <a:xfrm>
              <a:off x="251520" y="3645024"/>
              <a:ext cx="4536503" cy="281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0070C0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735 t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mass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with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435 t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cold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mass</a:t>
              </a:r>
              <a:endParaRPr lang="de-DE" sz="2000" dirty="0">
                <a:latin typeface="+mj-lt"/>
                <a:ea typeface="Arial MT Condensed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0070C0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70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superconducting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NbTi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coils</a:t>
              </a:r>
              <a:endParaRPr lang="de-DE" sz="2000" dirty="0">
                <a:latin typeface="+mj-lt"/>
                <a:ea typeface="Arial MT Condensed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0070C0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3 T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magnetic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induction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on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axis</a:t>
              </a:r>
              <a:endParaRPr lang="de-DE" sz="2000" dirty="0">
                <a:latin typeface="+mj-lt"/>
                <a:ea typeface="Arial MT Condensed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0070C0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254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ports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of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120 different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types</a:t>
              </a:r>
              <a:endParaRPr lang="de-DE" sz="2000" dirty="0">
                <a:latin typeface="+mj-lt"/>
                <a:ea typeface="Arial MT Condensed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0070C0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30 m</a:t>
              </a:r>
              <a:r>
                <a:rPr lang="de-DE" sz="2000" baseline="30000" dirty="0">
                  <a:latin typeface="+mj-lt"/>
                  <a:ea typeface="Arial MT Condensed" pitchFamily="34" charset="0"/>
                  <a:cs typeface="Arial" pitchFamily="34" charset="0"/>
                </a:rPr>
                <a:t>3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plasma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volume</a:t>
              </a:r>
              <a:endParaRPr lang="de-DE" sz="2000" dirty="0">
                <a:latin typeface="+mj-lt"/>
                <a:ea typeface="Arial MT Condensed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0070C0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265 m</a:t>
              </a:r>
              <a:r>
                <a:rPr lang="de-DE" sz="2000" baseline="30000" dirty="0">
                  <a:latin typeface="+mj-lt"/>
                  <a:ea typeface="Arial MT Condensed" pitchFamily="34" charset="0"/>
                  <a:cs typeface="Arial" pitchFamily="34" charset="0"/>
                </a:rPr>
                <a:t>2 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in-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vessel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components</a:t>
              </a:r>
              <a:endParaRPr lang="de-DE" sz="2000" baseline="30000" dirty="0">
                <a:latin typeface="+mj-lt"/>
                <a:ea typeface="Arial MT Condensed" pitchFamily="34" charset="0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0070C0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4.5m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height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and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16 m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diameter</a:t>
              </a:r>
              <a:endParaRPr lang="de-DE" sz="2000" baseline="30000" dirty="0">
                <a:latin typeface="+mj-lt"/>
                <a:ea typeface="Arial MT Condensed" pitchFamily="34" charset="0"/>
                <a:cs typeface="Arial" pitchFamily="34" charset="0"/>
              </a:endParaRPr>
            </a:p>
          </p:txBody>
        </p:sp>
        <p:pic>
          <p:nvPicPr>
            <p:cNvPr id="11" name="Grafik 10" descr="W7X Small.jpg"/>
            <p:cNvPicPr>
              <a:picLocks noChangeAspect="1"/>
            </p:cNvPicPr>
            <p:nvPr/>
          </p:nvPicPr>
          <p:blipFill>
            <a:blip r:embed="rId4" cstate="print">
              <a:lum bright="5000" contrast="5000"/>
            </a:blip>
            <a:stretch>
              <a:fillRect/>
            </a:stretch>
          </p:blipFill>
          <p:spPr>
            <a:xfrm>
              <a:off x="4139951" y="3284984"/>
              <a:ext cx="4608513" cy="32583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9" y="141290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74" tIns="45990" rIns="91974" bIns="45990"/>
          <a:lstStyle/>
          <a:p>
            <a:pPr defTabSz="918765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9" y="99020"/>
            <a:ext cx="692497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r>
              <a:rPr lang="de-DE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Physics</a:t>
            </a:r>
            <a:r>
              <a:rPr lang="de-DE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de-DE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optimisation</a:t>
            </a:r>
            <a:endParaRPr lang="de-DE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r>
              <a:rPr lang="de-DE" sz="1000" b="1" dirty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>
                <a:latin typeface="Arial" pitchFamily="34" charset="0"/>
                <a:cs typeface="Arial" pitchFamily="34" charset="0"/>
              </a:rPr>
              <a:pPr/>
              <a:t>19</a:t>
            </a:fld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ieren 10"/>
          <p:cNvGrpSpPr/>
          <p:nvPr/>
        </p:nvGrpSpPr>
        <p:grpSpPr>
          <a:xfrm>
            <a:off x="127696" y="847599"/>
            <a:ext cx="6428904" cy="3243339"/>
            <a:chOff x="231328" y="865287"/>
            <a:chExt cx="6428904" cy="3243340"/>
          </a:xfrm>
        </p:grpSpPr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231328" y="1297087"/>
              <a:ext cx="6428904" cy="281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001" indent="-457001">
                <a:spcBef>
                  <a:spcPts val="600"/>
                </a:spcBef>
                <a:buClr>
                  <a:srgbClr val="0070C0"/>
                </a:buClr>
                <a:buFontTx/>
                <a:buAutoNum type="arabicPeriod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high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quality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of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vacuum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magnetic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surfaces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</a:p>
            <a:p>
              <a:pPr marL="457001" indent="-457001">
                <a:spcBef>
                  <a:spcPts val="600"/>
                </a:spcBef>
                <a:buClr>
                  <a:srgbClr val="0070C0"/>
                </a:buClr>
                <a:buFontTx/>
                <a:buAutoNum type="arabicPeriod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good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finite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/>
                </a:rPr>
                <a:t>equilibrium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/>
                </a:rPr>
                <a:t>properties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/>
                </a:rPr>
                <a:t> </a:t>
              </a:r>
              <a:r>
                <a:rPr lang="de-DE" sz="2000" dirty="0">
                  <a:ea typeface="Arial MT Condensed" pitchFamily="34" charset="0"/>
                  <a:cs typeface="Arial" pitchFamily="34" charset="0"/>
                  <a:sym typeface="Symbol"/>
                </a:rPr>
                <a:t>@ &lt;</a:t>
              </a:r>
              <a:r>
                <a:rPr lang="de-DE" sz="2000" i="1" dirty="0">
                  <a:ea typeface="Arial MT Condensed" pitchFamily="34" charset="0"/>
                  <a:cs typeface="Arial" pitchFamily="34" charset="0"/>
                  <a:sym typeface="Symbol"/>
                </a:rPr>
                <a:t> &gt; = </a:t>
              </a:r>
              <a:r>
                <a:rPr lang="de-DE" sz="2000" dirty="0">
                  <a:ea typeface="Arial MT Condensed" pitchFamily="34" charset="0"/>
                  <a:cs typeface="Arial" pitchFamily="34" charset="0"/>
                  <a:sym typeface="Symbol"/>
                </a:rPr>
                <a:t>5%</a:t>
              </a:r>
              <a:endParaRPr lang="de-DE" sz="2000" dirty="0">
                <a:ea typeface="Arial MT Condensed" pitchFamily="34" charset="0"/>
                <a:cs typeface="Arial" pitchFamily="34" charset="0"/>
              </a:endParaRPr>
            </a:p>
            <a:p>
              <a:pPr marL="457001" indent="-457001">
                <a:spcBef>
                  <a:spcPts val="600"/>
                </a:spcBef>
                <a:buClr>
                  <a:srgbClr val="0070C0"/>
                </a:buClr>
                <a:buFontTx/>
                <a:buAutoNum type="arabicPeriod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good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MHD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stability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</a:rPr>
                <a:t>properties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>
                  <a:ea typeface="Arial MT Condensed" pitchFamily="34" charset="0"/>
                  <a:cs typeface="Arial" pitchFamily="34" charset="0"/>
                  <a:sym typeface="Symbol"/>
                </a:rPr>
                <a:t>@ &lt;</a:t>
              </a:r>
              <a:r>
                <a:rPr lang="de-DE" sz="2000" i="1" dirty="0">
                  <a:ea typeface="Arial MT Condensed" pitchFamily="34" charset="0"/>
                  <a:cs typeface="Arial" pitchFamily="34" charset="0"/>
                  <a:sym typeface="Symbol"/>
                </a:rPr>
                <a:t> &gt; = </a:t>
              </a:r>
              <a:r>
                <a:rPr lang="de-DE" sz="2000" dirty="0">
                  <a:ea typeface="Arial MT Condensed" pitchFamily="34" charset="0"/>
                  <a:cs typeface="Arial" pitchFamily="34" charset="0"/>
                  <a:sym typeface="Symbol"/>
                </a:rPr>
                <a:t>5%</a:t>
              </a:r>
              <a:endParaRPr lang="de-DE" sz="2000" dirty="0"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  <a:p>
              <a:pPr marL="457001" indent="-457001">
                <a:spcBef>
                  <a:spcPts val="600"/>
                </a:spcBef>
                <a:buClr>
                  <a:srgbClr val="0070C0"/>
                </a:buClr>
                <a:buFontTx/>
                <a:buAutoNum type="arabicPeriod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reduced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neoclassical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transport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in </a:t>
              </a:r>
              <a:r>
                <a:rPr lang="de-DE" sz="2000" dirty="0">
                  <a:ea typeface="Arial MT Condensed" pitchFamily="34" charset="0"/>
                  <a:cs typeface="Arial" pitchFamily="34" charset="0"/>
                  <a:sym typeface="Symbol" pitchFamily="18" charset="2"/>
                </a:rPr>
                <a:t>1/</a:t>
              </a:r>
              <a:r>
                <a:rPr lang="de-DE" sz="2000" dirty="0">
                  <a:ea typeface="Arial MT Condensed" pitchFamily="34" charset="0"/>
                  <a:cs typeface="Arial" pitchFamily="34" charset="0"/>
                  <a:sym typeface="Symbol"/>
                </a:rPr>
                <a:t>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/>
                </a:rPr>
                <a:t> -regime</a:t>
              </a:r>
              <a:endParaRPr lang="de-DE" sz="2000" dirty="0">
                <a:latin typeface="+mj-lt"/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  <a:p>
              <a:pPr marL="457001" indent="-457001">
                <a:spcBef>
                  <a:spcPts val="600"/>
                </a:spcBef>
                <a:buClr>
                  <a:srgbClr val="0070C0"/>
                </a:buClr>
                <a:buFontTx/>
                <a:buAutoNum type="arabicPeriod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small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bootstrap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current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in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lmfp-regime</a:t>
              </a:r>
              <a:endParaRPr lang="de-DE" sz="2000" dirty="0">
                <a:latin typeface="+mj-lt"/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  <a:p>
              <a:pPr marL="457001" indent="-457001">
                <a:spcBef>
                  <a:spcPts val="600"/>
                </a:spcBef>
                <a:buClr>
                  <a:srgbClr val="0070C0"/>
                </a:buClr>
                <a:buFontTx/>
                <a:buAutoNum type="arabicPeriod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good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collisionless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fast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particle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confinement</a:t>
              </a:r>
              <a:endParaRPr lang="de-DE" sz="2000" dirty="0">
                <a:latin typeface="+mj-lt"/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  <a:p>
              <a:pPr marL="457001" indent="-457001">
                <a:spcBef>
                  <a:spcPts val="600"/>
                </a:spcBef>
                <a:buClr>
                  <a:srgbClr val="0070C0"/>
                </a:buClr>
                <a:buFontTx/>
                <a:buAutoNum type="arabicPeriod"/>
              </a:pP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good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modular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coil</a:t>
              </a:r>
              <a:r>
                <a:rPr lang="de-DE" sz="2000" dirty="0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+mj-lt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feasibility</a:t>
              </a:r>
              <a:endParaRPr lang="de-DE" sz="2000" dirty="0">
                <a:latin typeface="+mj-lt"/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231329" y="865287"/>
              <a:ext cx="4824536" cy="379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 dirty="0" err="1" smtClean="0">
                  <a:solidFill>
                    <a:srgbClr val="0070C0"/>
                  </a:solidFill>
                  <a:latin typeface="+mj-lt"/>
                  <a:cs typeface="Arial" pitchFamily="34" charset="0"/>
                </a:rPr>
                <a:t>seven</a:t>
              </a:r>
              <a:r>
                <a:rPr lang="de-DE" b="1" dirty="0" smtClean="0">
                  <a:solidFill>
                    <a:srgbClr val="0070C0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de-DE" b="1" dirty="0" err="1" smtClean="0">
                  <a:solidFill>
                    <a:srgbClr val="0070C0"/>
                  </a:solidFill>
                  <a:latin typeface="+mj-lt"/>
                  <a:cs typeface="Arial" pitchFamily="34" charset="0"/>
                </a:rPr>
                <a:t>optimisation</a:t>
              </a:r>
              <a:r>
                <a:rPr lang="de-DE" b="1" dirty="0" smtClean="0">
                  <a:solidFill>
                    <a:srgbClr val="0070C0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de-DE" b="1" dirty="0" err="1" smtClean="0">
                  <a:solidFill>
                    <a:srgbClr val="0070C0"/>
                  </a:solidFill>
                  <a:latin typeface="+mj-lt"/>
                  <a:cs typeface="Arial" pitchFamily="34" charset="0"/>
                </a:rPr>
                <a:t>criteria</a:t>
              </a:r>
              <a:endParaRPr lang="de-DE" b="1" dirty="0" smtClean="0">
                <a:solidFill>
                  <a:srgbClr val="0070C0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3" name="Gruppieren 11"/>
          <p:cNvGrpSpPr/>
          <p:nvPr/>
        </p:nvGrpSpPr>
        <p:grpSpPr>
          <a:xfrm>
            <a:off x="5684169" y="1292425"/>
            <a:ext cx="3168352" cy="5086637"/>
            <a:chOff x="5724128" y="1412776"/>
            <a:chExt cx="3168352" cy="5086637"/>
          </a:xfrm>
        </p:grpSpPr>
        <p:pic>
          <p:nvPicPr>
            <p:cNvPr id="35" name="Picture 13" descr="H:\ppt\su99\vsu99.jpg\so01_pg5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84168" y="1412776"/>
              <a:ext cx="2486025" cy="2087226"/>
            </a:xfrm>
            <a:prstGeom prst="rect">
              <a:avLst/>
            </a:prstGeom>
            <a:noFill/>
          </p:spPr>
        </p:pic>
        <p:sp>
          <p:nvSpPr>
            <p:cNvPr id="36" name="Textfeld 35"/>
            <p:cNvSpPr txBox="1"/>
            <p:nvPr/>
          </p:nvSpPr>
          <p:spPr>
            <a:xfrm>
              <a:off x="5724128" y="3717032"/>
              <a:ext cx="3168352" cy="278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b="1" dirty="0" smtClean="0">
                  <a:solidFill>
                    <a:srgbClr val="0070C0"/>
                  </a:solidFill>
                  <a:latin typeface="+mj-lt"/>
                  <a:cs typeface="Arial" pitchFamily="34" charset="0"/>
                </a:rPr>
                <a:t>3d </a:t>
              </a:r>
              <a:r>
                <a:rPr lang="de-DE" b="1" dirty="0" err="1" smtClean="0">
                  <a:solidFill>
                    <a:srgbClr val="0070C0"/>
                  </a:solidFill>
                  <a:latin typeface="+mj-lt"/>
                  <a:cs typeface="Arial" pitchFamily="34" charset="0"/>
                </a:rPr>
                <a:t>computer</a:t>
              </a:r>
              <a:r>
                <a:rPr lang="de-DE" b="1" dirty="0" smtClean="0">
                  <a:solidFill>
                    <a:srgbClr val="0070C0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de-DE" b="1" dirty="0" err="1" smtClean="0">
                  <a:solidFill>
                    <a:srgbClr val="0070C0"/>
                  </a:solidFill>
                  <a:latin typeface="+mj-lt"/>
                  <a:cs typeface="Arial" pitchFamily="34" charset="0"/>
                </a:rPr>
                <a:t>codes</a:t>
              </a:r>
              <a:endParaRPr lang="de-DE" b="1" dirty="0" smtClean="0">
                <a:solidFill>
                  <a:srgbClr val="0070C0"/>
                </a:solidFill>
                <a:latin typeface="+mj-lt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vacuum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field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and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coils</a:t>
              </a:r>
              <a:endParaRPr lang="de-DE" sz="2000" dirty="0">
                <a:latin typeface="+mj-lt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cs typeface="Arial" pitchFamily="34" charset="0"/>
                </a:rPr>
                <a:t> MHD </a:t>
              </a:r>
              <a:r>
                <a:rPr lang="de-DE" sz="2000" dirty="0" err="1">
                  <a:latin typeface="+mj-lt"/>
                  <a:cs typeface="Arial" pitchFamily="34" charset="0"/>
                </a:rPr>
                <a:t>equilibrium</a:t>
              </a:r>
              <a:endParaRPr lang="de-DE" sz="2000" dirty="0">
                <a:latin typeface="+mj-lt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cs typeface="Arial" pitchFamily="34" charset="0"/>
                </a:rPr>
                <a:t> MHD linear </a:t>
              </a:r>
              <a:r>
                <a:rPr lang="de-DE" sz="2000" dirty="0" err="1">
                  <a:latin typeface="+mj-lt"/>
                  <a:cs typeface="Arial" pitchFamily="34" charset="0"/>
                </a:rPr>
                <a:t>stability</a:t>
              </a:r>
              <a:endParaRPr lang="de-DE" sz="2000" dirty="0">
                <a:latin typeface="+mj-lt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neoclassical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transport</a:t>
              </a:r>
              <a:endParaRPr lang="de-DE" sz="2000" dirty="0">
                <a:latin typeface="+mj-lt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cs typeface="Arial" pitchFamily="34" charset="0"/>
                </a:rPr>
                <a:t> Monte Carlo </a:t>
              </a:r>
              <a:r>
                <a:rPr lang="de-DE" sz="2000" dirty="0" err="1">
                  <a:latin typeface="+mj-lt"/>
                  <a:cs typeface="Arial" pitchFamily="34" charset="0"/>
                </a:rPr>
                <a:t>test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particle</a:t>
              </a:r>
              <a:endParaRPr lang="de-DE" sz="2000" dirty="0">
                <a:latin typeface="+mj-lt"/>
                <a:cs typeface="Arial" pitchFamily="34" charset="0"/>
              </a:endParaRPr>
            </a:p>
            <a:p>
              <a:pPr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edge</a:t>
              </a:r>
              <a:r>
                <a:rPr lang="de-DE" sz="2000" dirty="0">
                  <a:latin typeface="+mj-lt"/>
                  <a:cs typeface="Arial" pitchFamily="34" charset="0"/>
                </a:rPr>
                <a:t> </a:t>
              </a:r>
              <a:r>
                <a:rPr lang="de-DE" sz="2000" dirty="0" err="1">
                  <a:latin typeface="+mj-lt"/>
                  <a:cs typeface="Arial" pitchFamily="34" charset="0"/>
                </a:rPr>
                <a:t>and</a:t>
              </a:r>
              <a:r>
                <a:rPr lang="de-DE" sz="2000" dirty="0">
                  <a:latin typeface="+mj-lt"/>
                  <a:cs typeface="Arial" pitchFamily="34" charset="0"/>
                </a:rPr>
                <a:t> divertor </a:t>
              </a:r>
            </a:p>
          </p:txBody>
        </p:sp>
      </p:grpSp>
      <p:pic>
        <p:nvPicPr>
          <p:cNvPr id="13" name="Grafik 12" descr="w7x_v1_full_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32" y="4221089"/>
            <a:ext cx="4352483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6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Toroidal</a:t>
            </a:r>
            <a:r>
              <a:rPr lang="en-US" b="1" dirty="0" smtClean="0">
                <a:latin typeface="Arial"/>
                <a:cs typeface="Arial"/>
              </a:rPr>
              <a:t> Magnetic Confinement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39406" y="1567672"/>
            <a:ext cx="3483057" cy="2431827"/>
            <a:chOff x="950783" y="2864519"/>
            <a:chExt cx="3929155" cy="2888197"/>
          </a:xfrm>
        </p:grpSpPr>
        <p:pic>
          <p:nvPicPr>
            <p:cNvPr id="5" name="Picture 61" descr="i01"/>
            <p:cNvPicPr>
              <a:picLocks noChangeAspect="1" noChangeArrowheads="1"/>
            </p:cNvPicPr>
            <p:nvPr/>
          </p:nvPicPr>
          <p:blipFill>
            <a:blip r:embed="rId2"/>
            <a:srcRect l="6703" t="21323" r="58109" b="34846"/>
            <a:stretch>
              <a:fillRect/>
            </a:stretch>
          </p:blipFill>
          <p:spPr bwMode="auto">
            <a:xfrm>
              <a:off x="950783" y="2864519"/>
              <a:ext cx="3200474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62"/>
            <p:cNvSpPr>
              <a:spLocks noChangeArrowheads="1"/>
            </p:cNvSpPr>
            <p:nvPr/>
          </p:nvSpPr>
          <p:spPr bwMode="auto">
            <a:xfrm rot="1268248">
              <a:off x="2922504" y="3897982"/>
              <a:ext cx="950935" cy="12096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itchFamily="80" charset="0"/>
              </a:endParaRPr>
            </a:p>
          </p:txBody>
        </p:sp>
        <p:sp>
          <p:nvSpPr>
            <p:cNvPr id="7" name="Oval 63"/>
            <p:cNvSpPr>
              <a:spLocks noChangeArrowheads="1"/>
            </p:cNvSpPr>
            <p:nvPr/>
          </p:nvSpPr>
          <p:spPr bwMode="auto">
            <a:xfrm rot="1268248">
              <a:off x="3078082" y="4037682"/>
              <a:ext cx="708041" cy="9826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itchFamily="80" charset="0"/>
              </a:endParaRPr>
            </a:p>
          </p:txBody>
        </p:sp>
        <p:sp>
          <p:nvSpPr>
            <p:cNvPr id="8" name="Text Box 64"/>
            <p:cNvSpPr txBox="1">
              <a:spLocks noChangeArrowheads="1"/>
            </p:cNvSpPr>
            <p:nvPr/>
          </p:nvSpPr>
          <p:spPr bwMode="auto">
            <a:xfrm>
              <a:off x="3033712" y="5277519"/>
              <a:ext cx="1846226" cy="475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 err="1">
                  <a:latin typeface="Calibri" pitchFamily="80" charset="0"/>
                </a:rPr>
                <a:t>flux</a:t>
              </a:r>
              <a:r>
                <a:rPr lang="de-DE" sz="2000" dirty="0">
                  <a:latin typeface="Calibri" pitchFamily="80" charset="0"/>
                </a:rPr>
                <a:t> </a:t>
              </a:r>
              <a:r>
                <a:rPr lang="de-DE" sz="2000" dirty="0" err="1">
                  <a:latin typeface="Calibri" pitchFamily="80" charset="0"/>
                </a:rPr>
                <a:t>surface</a:t>
              </a:r>
              <a:r>
                <a:rPr lang="de-DE" sz="2000" dirty="0">
                  <a:latin typeface="Symbol" pitchFamily="80" charset="2"/>
                </a:rPr>
                <a:t> y</a:t>
              </a:r>
            </a:p>
          </p:txBody>
        </p:sp>
        <p:sp>
          <p:nvSpPr>
            <p:cNvPr id="9" name="Line 65"/>
            <p:cNvSpPr>
              <a:spLocks noChangeShapeType="1"/>
            </p:cNvSpPr>
            <p:nvPr/>
          </p:nvSpPr>
          <p:spPr bwMode="auto">
            <a:xfrm flipH="1" flipV="1">
              <a:off x="3559106" y="5025107"/>
              <a:ext cx="268294" cy="269875"/>
            </a:xfrm>
            <a:prstGeom prst="line">
              <a:avLst/>
            </a:prstGeom>
            <a:noFill/>
            <a:ln w="9525">
              <a:solidFill>
                <a:srgbClr val="FD150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6"/>
            <p:cNvSpPr>
              <a:spLocks noChangeShapeType="1"/>
            </p:cNvSpPr>
            <p:nvPr/>
          </p:nvSpPr>
          <p:spPr bwMode="auto">
            <a:xfrm flipH="1" flipV="1">
              <a:off x="2578009" y="3423319"/>
              <a:ext cx="720742" cy="18891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67"/>
            <p:cNvSpPr>
              <a:spLocks noChangeShapeType="1"/>
            </p:cNvSpPr>
            <p:nvPr/>
          </p:nvSpPr>
          <p:spPr bwMode="auto">
            <a:xfrm flipH="1">
              <a:off x="2916154" y="3607469"/>
              <a:ext cx="371484" cy="20478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68"/>
            <p:cNvSpPr txBox="1">
              <a:spLocks noChangeArrowheads="1"/>
            </p:cNvSpPr>
            <p:nvPr/>
          </p:nvSpPr>
          <p:spPr bwMode="auto">
            <a:xfrm>
              <a:off x="2587771" y="3665179"/>
              <a:ext cx="660703" cy="548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2400" dirty="0" err="1">
                  <a:solidFill>
                    <a:srgbClr val="CC3300"/>
                  </a:solidFill>
                  <a:ea typeface="Arial" pitchFamily="80" charset="0"/>
                  <a:cs typeface="Arial" pitchFamily="80" charset="0"/>
                </a:rPr>
                <a:t>B</a:t>
              </a:r>
              <a:r>
                <a:rPr lang="en-GB" baseline="-25000" dirty="0" err="1">
                  <a:solidFill>
                    <a:srgbClr val="CC3300"/>
                  </a:solidFill>
                  <a:latin typeface="Symbol" pitchFamily="80" charset="2"/>
                </a:rPr>
                <a:t>q</a:t>
              </a:r>
              <a:endParaRPr lang="en-GB" baseline="-25000" dirty="0">
                <a:solidFill>
                  <a:srgbClr val="CC3300"/>
                </a:solidFill>
                <a:latin typeface="Symbol" pitchFamily="80" charset="2"/>
              </a:endParaRPr>
            </a:p>
          </p:txBody>
        </p:sp>
        <p:sp>
          <p:nvSpPr>
            <p:cNvPr id="13" name="Text Box 69"/>
            <p:cNvSpPr txBox="1">
              <a:spLocks noChangeArrowheads="1"/>
            </p:cNvSpPr>
            <p:nvPr/>
          </p:nvSpPr>
          <p:spPr bwMode="auto">
            <a:xfrm>
              <a:off x="2673957" y="2968574"/>
              <a:ext cx="651549" cy="548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2400" dirty="0">
                  <a:solidFill>
                    <a:srgbClr val="CC3300"/>
                  </a:solidFill>
                  <a:ea typeface="Arial" pitchFamily="80" charset="0"/>
                  <a:cs typeface="Arial" pitchFamily="80" charset="0"/>
                </a:rPr>
                <a:t>B</a:t>
              </a:r>
              <a:r>
                <a:rPr lang="en-GB" baseline="-25000" dirty="0">
                  <a:solidFill>
                    <a:srgbClr val="CC3300"/>
                  </a:solidFill>
                  <a:latin typeface="Symbol" pitchFamily="80" charset="2"/>
                </a:rPr>
                <a:t>F</a:t>
              </a:r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1015873" y="3356644"/>
              <a:ext cx="881083" cy="474663"/>
            </a:xfrm>
            <a:custGeom>
              <a:avLst/>
              <a:gdLst>
                <a:gd name="T0" fmla="*/ 0 w 555"/>
                <a:gd name="T1" fmla="*/ 0 h 299"/>
                <a:gd name="T2" fmla="*/ 768350 w 555"/>
                <a:gd name="T3" fmla="*/ 90488 h 299"/>
                <a:gd name="T4" fmla="*/ 881063 w 555"/>
                <a:gd name="T5" fmla="*/ 192088 h 299"/>
                <a:gd name="T6" fmla="*/ 733425 w 555"/>
                <a:gd name="T7" fmla="*/ 406400 h 299"/>
                <a:gd name="T8" fmla="*/ 293688 w 555"/>
                <a:gd name="T9" fmla="*/ 474663 h 299"/>
                <a:gd name="T10" fmla="*/ 22225 w 555"/>
                <a:gd name="T11" fmla="*/ 463550 h 299"/>
                <a:gd name="T12" fmla="*/ 0 w 555"/>
                <a:gd name="T13" fmla="*/ 0 h 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5"/>
                <a:gd name="T22" fmla="*/ 0 h 299"/>
                <a:gd name="T23" fmla="*/ 555 w 555"/>
                <a:gd name="T24" fmla="*/ 299 h 2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5" h="299">
                  <a:moveTo>
                    <a:pt x="0" y="0"/>
                  </a:moveTo>
                  <a:lnTo>
                    <a:pt x="484" y="57"/>
                  </a:lnTo>
                  <a:lnTo>
                    <a:pt x="555" y="121"/>
                  </a:lnTo>
                  <a:lnTo>
                    <a:pt x="462" y="256"/>
                  </a:lnTo>
                  <a:lnTo>
                    <a:pt x="185" y="299"/>
                  </a:lnTo>
                  <a:lnTo>
                    <a:pt x="14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1841392" y="4893344"/>
              <a:ext cx="1008086" cy="504825"/>
            </a:xfrm>
            <a:custGeom>
              <a:avLst/>
              <a:gdLst>
                <a:gd name="T0" fmla="*/ 863600 w 635"/>
                <a:gd name="T1" fmla="*/ 0 h 318"/>
                <a:gd name="T2" fmla="*/ 1008063 w 635"/>
                <a:gd name="T3" fmla="*/ 71438 h 318"/>
                <a:gd name="T4" fmla="*/ 936625 w 635"/>
                <a:gd name="T5" fmla="*/ 215900 h 318"/>
                <a:gd name="T6" fmla="*/ 576263 w 635"/>
                <a:gd name="T7" fmla="*/ 504825 h 318"/>
                <a:gd name="T8" fmla="*/ 71438 w 635"/>
                <a:gd name="T9" fmla="*/ 431800 h 318"/>
                <a:gd name="T10" fmla="*/ 0 w 635"/>
                <a:gd name="T11" fmla="*/ 431800 h 318"/>
                <a:gd name="T12" fmla="*/ 0 w 635"/>
                <a:gd name="T13" fmla="*/ 360363 h 318"/>
                <a:gd name="T14" fmla="*/ 287338 w 635"/>
                <a:gd name="T15" fmla="*/ 215900 h 318"/>
                <a:gd name="T16" fmla="*/ 863600 w 635"/>
                <a:gd name="T17" fmla="*/ 71438 h 3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5"/>
                <a:gd name="T28" fmla="*/ 0 h 318"/>
                <a:gd name="T29" fmla="*/ 635 w 635"/>
                <a:gd name="T30" fmla="*/ 318 h 3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5" h="318">
                  <a:moveTo>
                    <a:pt x="544" y="0"/>
                  </a:moveTo>
                  <a:lnTo>
                    <a:pt x="635" y="45"/>
                  </a:lnTo>
                  <a:lnTo>
                    <a:pt x="590" y="136"/>
                  </a:lnTo>
                  <a:lnTo>
                    <a:pt x="363" y="318"/>
                  </a:lnTo>
                  <a:lnTo>
                    <a:pt x="45" y="272"/>
                  </a:lnTo>
                  <a:lnTo>
                    <a:pt x="0" y="272"/>
                  </a:lnTo>
                  <a:lnTo>
                    <a:pt x="0" y="227"/>
                  </a:lnTo>
                  <a:lnTo>
                    <a:pt x="181" y="136"/>
                  </a:lnTo>
                  <a:lnTo>
                    <a:pt x="544" y="45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 rot="20510656">
              <a:off x="2666911" y="4164682"/>
              <a:ext cx="311157" cy="804863"/>
            </a:xfrm>
            <a:custGeom>
              <a:avLst/>
              <a:gdLst>
                <a:gd name="T0" fmla="*/ 311150 w 196"/>
                <a:gd name="T1" fmla="*/ 0 h 507"/>
                <a:gd name="T2" fmla="*/ 231775 w 196"/>
                <a:gd name="T3" fmla="*/ 68263 h 507"/>
                <a:gd name="T4" fmla="*/ 165100 w 196"/>
                <a:gd name="T5" fmla="*/ 149225 h 507"/>
                <a:gd name="T6" fmla="*/ 111125 w 196"/>
                <a:gd name="T7" fmla="*/ 223838 h 507"/>
                <a:gd name="T8" fmla="*/ 69850 w 196"/>
                <a:gd name="T9" fmla="*/ 315913 h 507"/>
                <a:gd name="T10" fmla="*/ 22225 w 196"/>
                <a:gd name="T11" fmla="*/ 447675 h 507"/>
                <a:gd name="T12" fmla="*/ 3175 w 196"/>
                <a:gd name="T13" fmla="*/ 544513 h 507"/>
                <a:gd name="T14" fmla="*/ 0 w 196"/>
                <a:gd name="T15" fmla="*/ 639763 h 507"/>
                <a:gd name="T16" fmla="*/ 11113 w 196"/>
                <a:gd name="T17" fmla="*/ 804863 h 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6"/>
                <a:gd name="T28" fmla="*/ 0 h 507"/>
                <a:gd name="T29" fmla="*/ 196 w 196"/>
                <a:gd name="T30" fmla="*/ 507 h 5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6" h="507">
                  <a:moveTo>
                    <a:pt x="196" y="0"/>
                  </a:moveTo>
                  <a:lnTo>
                    <a:pt x="146" y="43"/>
                  </a:lnTo>
                  <a:lnTo>
                    <a:pt x="104" y="94"/>
                  </a:lnTo>
                  <a:lnTo>
                    <a:pt x="70" y="141"/>
                  </a:lnTo>
                  <a:lnTo>
                    <a:pt x="44" y="199"/>
                  </a:lnTo>
                  <a:lnTo>
                    <a:pt x="14" y="282"/>
                  </a:lnTo>
                  <a:lnTo>
                    <a:pt x="2" y="343"/>
                  </a:lnTo>
                  <a:lnTo>
                    <a:pt x="0" y="403"/>
                  </a:lnTo>
                  <a:lnTo>
                    <a:pt x="7" y="507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73"/>
            <p:cNvSpPr txBox="1">
              <a:spLocks noChangeArrowheads="1"/>
            </p:cNvSpPr>
            <p:nvPr/>
          </p:nvSpPr>
          <p:spPr bwMode="auto">
            <a:xfrm>
              <a:off x="1973157" y="4213483"/>
              <a:ext cx="828694" cy="548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1200" dirty="0" err="1">
                  <a:solidFill>
                    <a:srgbClr val="333333"/>
                  </a:solidFill>
                  <a:latin typeface="Calibri" pitchFamily="80" charset="0"/>
                </a:rPr>
                <a:t>Poloidal</a:t>
              </a:r>
              <a:endParaRPr lang="en-GB" sz="1200" dirty="0">
                <a:solidFill>
                  <a:srgbClr val="333333"/>
                </a:solidFill>
                <a:latin typeface="Calibri" pitchFamily="80" charset="0"/>
              </a:endParaRPr>
            </a:p>
            <a:p>
              <a:r>
                <a:rPr lang="en-GB" sz="1200" dirty="0">
                  <a:solidFill>
                    <a:srgbClr val="333333"/>
                  </a:solidFill>
                  <a:latin typeface="Calibri" pitchFamily="80" charset="0"/>
                </a:rPr>
                <a:t>direction</a:t>
              </a:r>
            </a:p>
          </p:txBody>
        </p:sp>
        <p:cxnSp>
          <p:nvCxnSpPr>
            <p:cNvPr id="18" name="Gerade Verbindung 38"/>
            <p:cNvCxnSpPr>
              <a:cxnSpLocks noChangeShapeType="1"/>
            </p:cNvCxnSpPr>
            <p:nvPr/>
          </p:nvCxnSpPr>
          <p:spPr bwMode="auto">
            <a:xfrm rot="16200000" flipV="1">
              <a:off x="3175794" y="4287713"/>
              <a:ext cx="614362" cy="127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19" name="Gerade Verbindung 39"/>
            <p:cNvCxnSpPr/>
            <p:nvPr/>
          </p:nvCxnSpPr>
          <p:spPr bwMode="auto">
            <a:xfrm rot="10800000">
              <a:off x="3033712" y="4296444"/>
              <a:ext cx="469900" cy="29527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43"/>
            <p:cNvSpPr/>
            <p:nvPr/>
          </p:nvSpPr>
          <p:spPr bwMode="auto">
            <a:xfrm>
              <a:off x="3455988" y="4024982"/>
              <a:ext cx="66675" cy="53975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Ellipse 44"/>
            <p:cNvSpPr/>
            <p:nvPr/>
          </p:nvSpPr>
          <p:spPr bwMode="auto">
            <a:xfrm>
              <a:off x="3078162" y="4325019"/>
              <a:ext cx="68262" cy="53975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hteck 46"/>
            <p:cNvSpPr>
              <a:spLocks noChangeArrowheads="1"/>
            </p:cNvSpPr>
            <p:nvPr/>
          </p:nvSpPr>
          <p:spPr bwMode="auto">
            <a:xfrm>
              <a:off x="3248474" y="4152948"/>
              <a:ext cx="285663" cy="986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2400" b="1">
                  <a:solidFill>
                    <a:srgbClr val="000000"/>
                  </a:solidFill>
                  <a:latin typeface="Symbol" pitchFamily="80" charset="2"/>
                </a:rPr>
                <a:t>i</a:t>
              </a:r>
              <a:endParaRPr lang="de-DE" sz="2400">
                <a:latin typeface="Calibri" pitchFamily="80" charset="0"/>
              </a:endParaRP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-1" y="1152105"/>
            <a:ext cx="4973808" cy="3309059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Requires a </a:t>
            </a:r>
            <a:r>
              <a:rPr lang="en-US" sz="2000" dirty="0" err="1" smtClean="0">
                <a:latin typeface="Arial"/>
                <a:cs typeface="Arial"/>
              </a:rPr>
              <a:t>poloidal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dirty="0" err="1" smtClean="0">
                <a:latin typeface="Arial"/>
                <a:cs typeface="Arial"/>
              </a:rPr>
              <a:t>Θ</a:t>
            </a:r>
            <a:r>
              <a:rPr lang="en-US" sz="2000" dirty="0" smtClean="0">
                <a:latin typeface="Arial"/>
                <a:cs typeface="Arial"/>
              </a:rPr>
              <a:t>) component of </a:t>
            </a:r>
            <a:r>
              <a:rPr lang="en-US" sz="2000" b="1" dirty="0" smtClean="0">
                <a:latin typeface="Arial"/>
                <a:cs typeface="Arial"/>
              </a:rPr>
              <a:t>B </a:t>
            </a:r>
            <a:r>
              <a:rPr lang="en-US" sz="2000" dirty="0" smtClean="0">
                <a:latin typeface="Arial"/>
                <a:cs typeface="Arial"/>
              </a:rPr>
              <a:t>so that cross-field particle drifts average to zero over the particle orbit</a:t>
            </a:r>
          </a:p>
          <a:p>
            <a:pPr>
              <a:buNone/>
            </a:pP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For example, in a </a:t>
            </a:r>
            <a:r>
              <a:rPr lang="en-US" sz="2000" dirty="0" err="1" smtClean="0">
                <a:latin typeface="Arial"/>
                <a:cs typeface="Arial"/>
              </a:rPr>
              <a:t>tokamak</a:t>
            </a:r>
            <a:r>
              <a:rPr lang="en-US" sz="2000" dirty="0" smtClean="0"/>
              <a:t>, </a:t>
            </a:r>
            <a:r>
              <a:rPr lang="de-DE" sz="2000" b="1" dirty="0" err="1" smtClean="0">
                <a:latin typeface="Calibri" pitchFamily="80" charset="0"/>
              </a:rPr>
              <a:t>B</a:t>
            </a:r>
            <a:r>
              <a:rPr lang="de-DE" sz="2000" dirty="0" err="1" smtClean="0">
                <a:latin typeface="Calibri" pitchFamily="80" charset="0"/>
              </a:rPr>
              <a:t>x</a:t>
            </a:r>
            <a:r>
              <a:rPr lang="de-DE" sz="2000" dirty="0" err="1" smtClean="0">
                <a:latin typeface="Calibri" pitchFamily="80" charset="0"/>
                <a:sym typeface="Symbol" pitchFamily="80" charset="2"/>
              </a:rPr>
              <a:t></a:t>
            </a:r>
            <a:r>
              <a:rPr lang="de-DE" sz="2000" b="1" dirty="0" err="1" smtClean="0">
                <a:latin typeface="Calibri" pitchFamily="80" charset="0"/>
              </a:rPr>
              <a:t>B</a:t>
            </a:r>
            <a:r>
              <a:rPr lang="de-DE" sz="2000" dirty="0" smtClean="0">
                <a:latin typeface="Calibri" pitchFamily="80" charset="0"/>
              </a:rPr>
              <a:t> </a:t>
            </a:r>
            <a:r>
              <a:rPr lang="de-DE" sz="2000" dirty="0" smtClean="0">
                <a:latin typeface="Arial"/>
                <a:cs typeface="Arial"/>
              </a:rPr>
              <a:t>drift </a:t>
            </a:r>
            <a:r>
              <a:rPr lang="de-DE" sz="2000" dirty="0" err="1" smtClean="0">
                <a:latin typeface="Arial"/>
                <a:cs typeface="Arial"/>
              </a:rPr>
              <a:t>is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vertical</a:t>
            </a:r>
            <a:r>
              <a:rPr lang="de-DE" sz="2000" dirty="0" smtClean="0">
                <a:latin typeface="Arial"/>
                <a:cs typeface="Arial"/>
              </a:rPr>
              <a:t>; </a:t>
            </a:r>
            <a:r>
              <a:rPr lang="de-DE" sz="2000" dirty="0" err="1" smtClean="0">
                <a:latin typeface="Arial"/>
                <a:cs typeface="Arial"/>
              </a:rPr>
              <a:t>discharge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would</a:t>
            </a:r>
            <a:r>
              <a:rPr lang="de-DE" sz="2000" dirty="0" smtClean="0">
                <a:latin typeface="Arial"/>
                <a:cs typeface="Arial"/>
              </a:rPr>
              <a:t> drift out of </a:t>
            </a:r>
            <a:r>
              <a:rPr lang="de-DE" sz="2000" dirty="0" err="1" smtClean="0">
                <a:latin typeface="Arial"/>
                <a:cs typeface="Arial"/>
              </a:rPr>
              <a:t>confinement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region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without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smtClean="0">
                <a:latin typeface="Calibri" pitchFamily="80" charset="0"/>
              </a:rPr>
              <a:t>B</a:t>
            </a:r>
            <a:r>
              <a:rPr lang="en-GB" sz="2000" baseline="-25000" dirty="0" err="1" smtClean="0">
                <a:latin typeface="Symbol" pitchFamily="80" charset="2"/>
              </a:rPr>
              <a:t>q</a:t>
            </a:r>
            <a:endParaRPr lang="en-GB" sz="2000" dirty="0" smtClean="0">
              <a:latin typeface="Symbol" pitchFamily="80" charset="2"/>
            </a:endParaRPr>
          </a:p>
          <a:p>
            <a:pPr lvl="1">
              <a:buNone/>
            </a:pPr>
            <a:endParaRPr lang="en-US" sz="1800" dirty="0" smtClean="0"/>
          </a:p>
          <a:p>
            <a:endParaRPr lang="en-US" sz="2000" dirty="0"/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7179182" y="3999499"/>
            <a:ext cx="571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alibri" pitchFamily="80" charset="0"/>
                <a:sym typeface="Symbol" pitchFamily="80" charset="2"/>
              </a:rPr>
              <a:t></a:t>
            </a:r>
            <a:r>
              <a:rPr lang="de-DE" sz="2400" dirty="0" smtClean="0">
                <a:latin typeface="Calibri" pitchFamily="80" charset="0"/>
              </a:rPr>
              <a:t>B</a:t>
            </a:r>
            <a:endParaRPr lang="de-DE" sz="2400" dirty="0">
              <a:latin typeface="Calibri" pitchFamily="80" charset="0"/>
            </a:endParaRPr>
          </a:p>
        </p:txBody>
      </p:sp>
      <p:sp>
        <p:nvSpPr>
          <p:cNvPr id="25" name="Text Box 75"/>
          <p:cNvSpPr txBox="1">
            <a:spLocks noChangeArrowheads="1"/>
          </p:cNvSpPr>
          <p:nvPr/>
        </p:nvSpPr>
        <p:spPr bwMode="auto">
          <a:xfrm>
            <a:off x="5899109" y="2384021"/>
            <a:ext cx="882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 b="1" dirty="0" err="1" smtClean="0">
                <a:latin typeface="Calibri" pitchFamily="80" charset="0"/>
              </a:rPr>
              <a:t>B</a:t>
            </a:r>
            <a:r>
              <a:rPr lang="de-DE" sz="2400" dirty="0" err="1" smtClean="0">
                <a:latin typeface="Calibri" pitchFamily="80" charset="0"/>
              </a:rPr>
              <a:t>x</a:t>
            </a:r>
            <a:r>
              <a:rPr lang="de-DE" sz="2400" dirty="0" err="1" smtClean="0">
                <a:latin typeface="Calibri" pitchFamily="80" charset="0"/>
                <a:sym typeface="Symbol" pitchFamily="80" charset="2"/>
              </a:rPr>
              <a:t></a:t>
            </a:r>
            <a:r>
              <a:rPr lang="de-DE" sz="2400" b="1" dirty="0" err="1" smtClean="0">
                <a:latin typeface="Calibri" pitchFamily="80" charset="0"/>
              </a:rPr>
              <a:t>B</a:t>
            </a:r>
            <a:endParaRPr lang="de-DE" sz="2400" b="1" dirty="0">
              <a:latin typeface="Calibri" pitchFamily="80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5951465" y="1981728"/>
            <a:ext cx="735161" cy="1588"/>
          </a:xfrm>
          <a:prstGeom prst="straightConnector1">
            <a:avLst/>
          </a:prstGeom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6511424" y="4257180"/>
            <a:ext cx="585690" cy="1588"/>
          </a:xfrm>
          <a:prstGeom prst="straightConnector1">
            <a:avLst/>
          </a:prstGeom>
          <a:ln w="476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5111" y="3726659"/>
            <a:ext cx="8162839" cy="2919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8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80" charset="2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Two methods to produce magnetic transform</a:t>
            </a:r>
          </a:p>
          <a:p>
            <a:pPr marL="342900" indent="-342900">
              <a:spcBef>
                <a:spcPct val="20000"/>
              </a:spcBef>
            </a:pPr>
            <a:r>
              <a:rPr lang="en-GB" dirty="0" smtClean="0">
                <a:latin typeface="Arial"/>
                <a:cs typeface="Arial"/>
              </a:rPr>
              <a:t>				</a:t>
            </a:r>
            <a:r>
              <a:rPr lang="en-GB" sz="2400" b="1" dirty="0" err="1" smtClean="0">
                <a:solidFill>
                  <a:srgbClr val="000000"/>
                </a:solidFill>
                <a:latin typeface="Symbol" pitchFamily="80" charset="2"/>
              </a:rPr>
              <a:t>i</a:t>
            </a:r>
            <a:r>
              <a:rPr lang="de-DE" sz="2400" dirty="0" smtClean="0">
                <a:latin typeface="Calibri" pitchFamily="80" charset="0"/>
              </a:rPr>
              <a:t> </a:t>
            </a:r>
            <a:r>
              <a:rPr lang="en-GB" sz="2400" dirty="0" smtClean="0">
                <a:latin typeface="Arial"/>
                <a:cs typeface="Arial"/>
              </a:rPr>
              <a:t>= 1/q ~ </a:t>
            </a:r>
            <a:r>
              <a:rPr lang="en-GB" sz="2400" dirty="0" err="1" smtClean="0">
                <a:latin typeface="Arial"/>
                <a:cs typeface="Arial"/>
              </a:rPr>
              <a:t>B</a:t>
            </a:r>
            <a:r>
              <a:rPr lang="en-GB" sz="2400" baseline="-25000" dirty="0" err="1" smtClean="0">
                <a:solidFill>
                  <a:srgbClr val="000000"/>
                </a:solidFill>
                <a:latin typeface="Symbol" pitchFamily="80" charset="2"/>
              </a:rPr>
              <a:t>q</a:t>
            </a:r>
            <a:r>
              <a:rPr lang="en-GB" sz="2400" baseline="-25000" dirty="0" smtClean="0">
                <a:solidFill>
                  <a:srgbClr val="000000"/>
                </a:solidFill>
                <a:latin typeface="Symbol" pitchFamily="80" charset="2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/B</a:t>
            </a:r>
            <a:r>
              <a:rPr lang="en-GB" sz="2400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Plasma current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Tokamaks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reversed field pinches,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spheromaks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toroidally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symmetric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GB" sz="2000" dirty="0" smtClean="0">
                <a:latin typeface="Arial"/>
                <a:cs typeface="Arial"/>
              </a:rPr>
              <a:t>Non-symmetric helically deformed fields</a:t>
            </a:r>
          </a:p>
          <a:p>
            <a:pPr marL="1657350" lvl="3" indent="-285750">
              <a:spcBef>
                <a:spcPct val="20000"/>
              </a:spcBef>
              <a:buFont typeface="Arial"/>
              <a:buChar char="–"/>
            </a:pP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Stellarators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>
            <a:stCxn id="9" idx="0"/>
          </p:cNvCxnSpPr>
          <p:nvPr/>
        </p:nvCxnSpPr>
        <p:spPr>
          <a:xfrm rot="16200000" flipV="1">
            <a:off x="7635488" y="3360154"/>
            <a:ext cx="247908" cy="259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065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7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Machine</a:t>
            </a:r>
            <a:r>
              <a:rPr lang="de-DE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 </a:t>
            </a:r>
            <a:r>
              <a:rPr lang="de-DE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base</a:t>
            </a:r>
            <a:endParaRPr lang="de-DE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 Condensed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 descr="W7-X Fundament Top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7"/>
            <a:ext cx="9144000" cy="61653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7" y="107950"/>
            <a:ext cx="712839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Superconducting</a:t>
            </a:r>
            <a:r>
              <a:rPr lang="de-DE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 magnets</a:t>
            </a:r>
            <a:endParaRPr lang="de-DE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 Condensed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 descr="Nichtplanare Spule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4" y="908723"/>
            <a:ext cx="3680815" cy="44371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  <p:pic>
        <p:nvPicPr>
          <p:cNvPr id="31746" name="Picture 2" descr="http://www.iter.org/media/www/sites/newsline_1_120/doc/101/sacl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492896"/>
            <a:ext cx="5184576" cy="38884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4067947" y="836714"/>
            <a:ext cx="4608512" cy="830956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  <a:latin typeface="Arial MT Condensed" pitchFamily="34" charset="0"/>
              </a:rPr>
              <a:t>coil in the assembly handling unit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067944" y="1916837"/>
            <a:ext cx="4773800" cy="474818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err="1">
                <a:solidFill>
                  <a:srgbClr val="000000"/>
                </a:solidFill>
                <a:latin typeface="Arial MT Condensed" pitchFamily="34" charset="0"/>
              </a:rPr>
              <a:t>coil</a:t>
            </a:r>
            <a:r>
              <a:rPr lang="de-DE" sz="2400" dirty="0">
                <a:solidFill>
                  <a:srgbClr val="000000"/>
                </a:solidFill>
                <a:latin typeface="Arial MT Condensed" pitchFamily="34" charset="0"/>
              </a:rPr>
              <a:t> in </a:t>
            </a:r>
            <a:r>
              <a:rPr lang="de-DE" sz="2400" dirty="0" err="1">
                <a:solidFill>
                  <a:srgbClr val="000000"/>
                </a:solidFill>
                <a:latin typeface="Arial MT Condensed" pitchFamily="34" charset="0"/>
              </a:rPr>
              <a:t>the</a:t>
            </a:r>
            <a:r>
              <a:rPr lang="de-DE" sz="2400" dirty="0">
                <a:solidFill>
                  <a:srgbClr val="000000"/>
                </a:solidFill>
                <a:latin typeface="Arial MT Condensed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 MT Condensed" pitchFamily="34" charset="0"/>
              </a:rPr>
              <a:t>test</a:t>
            </a:r>
            <a:r>
              <a:rPr lang="de-DE" sz="2400" dirty="0">
                <a:solidFill>
                  <a:srgbClr val="000000"/>
                </a:solidFill>
                <a:latin typeface="Arial MT Condensed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 MT Condensed" pitchFamily="34" charset="0"/>
              </a:rPr>
              <a:t>bed</a:t>
            </a:r>
            <a:r>
              <a:rPr lang="de-DE" sz="2400" dirty="0">
                <a:solidFill>
                  <a:srgbClr val="000000"/>
                </a:solidFill>
                <a:latin typeface="Arial MT Condensed" pitchFamily="34" charset="0"/>
              </a:rPr>
              <a:t> @ CEA </a:t>
            </a:r>
            <a:r>
              <a:rPr lang="de-DE" sz="2400" dirty="0" err="1">
                <a:solidFill>
                  <a:srgbClr val="000000"/>
                </a:solidFill>
                <a:latin typeface="Arial MT Condensed" pitchFamily="34" charset="0"/>
              </a:rPr>
              <a:t>Saclay</a:t>
            </a:r>
            <a:endParaRPr lang="de-DE" sz="2400" dirty="0">
              <a:solidFill>
                <a:srgbClr val="000000"/>
              </a:solidFill>
              <a:latin typeface="Arial MT Condense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7" y="107950"/>
            <a:ext cx="712839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Superconducting</a:t>
            </a:r>
            <a:r>
              <a:rPr lang="de-DE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 magnet module</a:t>
            </a:r>
            <a:endParaRPr lang="de-DE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 Condensed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Grafik 16" descr="Umsetzen Magnetmodul_28.08.2008_1_Foto_B.Kemnitz.jpg"/>
          <p:cNvPicPr>
            <a:picLocks noChangeAspect="1"/>
          </p:cNvPicPr>
          <p:nvPr/>
        </p:nvPicPr>
        <p:blipFill>
          <a:blip r:embed="rId3" cstate="print">
            <a:lum bright="10000" contrast="5000"/>
          </a:blip>
          <a:stretch>
            <a:fillRect/>
          </a:stretch>
        </p:blipFill>
        <p:spPr>
          <a:xfrm>
            <a:off x="539552" y="980728"/>
            <a:ext cx="8064896" cy="5400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7" y="107950"/>
            <a:ext cx="720040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Magnet module with central ring</a:t>
            </a:r>
            <a:endParaRPr lang="de-DE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 Condensed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Grafik 13" descr="Umsetzen Magnetmodul_29.08.2008_3_Foto_B.Kemnit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80729"/>
            <a:ext cx="8028384" cy="54131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7" y="107950"/>
            <a:ext cx="720040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Integation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 of magnets 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 Condensed"/>
              </a:rPr>
              <a:t>and cryostat </a:t>
            </a:r>
            <a:endParaRPr lang="de-DE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 Condensed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 descr="Einsetzen des ersten Magnetmoduls in die Außengefäßunterschale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80729"/>
            <a:ext cx="8136904" cy="54292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7" y="107950"/>
            <a:ext cx="720040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>
                <a:solidFill>
                  <a:srgbClr val="0070C0"/>
                </a:solidFill>
                <a:latin typeface="Arial MT Condensed"/>
              </a:rPr>
              <a:t>The device is complete</a:t>
            </a:r>
            <a:endParaRPr lang="de-DE" sz="1600" b="1" dirty="0">
              <a:solidFill>
                <a:srgbClr val="0070C0"/>
              </a:solidFill>
              <a:latin typeface="Arial MT Condensed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0" tIns="45700" rIns="91400" bIns="45700"/>
          <a:lstStyle/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ctr" defTabSz="914003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r" defTabSz="914003" fontAlgn="base">
              <a:spcBef>
                <a:spcPct val="0"/>
              </a:spcBef>
              <a:spcAft>
                <a:spcPct val="0"/>
              </a:spcAft>
            </a:pPr>
            <a:endParaRPr lang="de-DE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 descr="Wendelstein 7-X_Oktober_2014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80728"/>
            <a:ext cx="8131938" cy="5400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01" y="1326019"/>
            <a:ext cx="7841679" cy="5268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527"/>
            <a:ext cx="9133360" cy="1264114"/>
          </a:xfrm>
        </p:spPr>
        <p:txBody>
          <a:bodyPr/>
          <a:lstStyle/>
          <a:p>
            <a:r>
              <a:rPr lang="en-US" dirty="0" smtClean="0"/>
              <a:t>Movie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442" y="1600204"/>
            <a:ext cx="3980483" cy="4525963"/>
          </a:xfrm>
        </p:spPr>
        <p:txBody>
          <a:bodyPr/>
          <a:lstStyle/>
          <a:p>
            <a:r>
              <a:rPr lang="en-US" dirty="0" smtClean="0"/>
              <a:t>W7-X time lapse</a:t>
            </a:r>
          </a:p>
        </p:txBody>
      </p:sp>
    </p:spTree>
    <p:extLst>
      <p:ext uri="{BB962C8B-B14F-4D97-AF65-F5344CB8AC3E}">
        <p14:creationId xmlns:p14="http://schemas.microsoft.com/office/powerpoint/2010/main" val="303546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HSX: the Helically Symmetric Experiment</a:t>
            </a:r>
          </a:p>
        </p:txBody>
      </p:sp>
      <p:graphicFrame>
        <p:nvGraphicFramePr>
          <p:cNvPr id="36868" name="Group 4"/>
          <p:cNvGraphicFramePr>
            <a:graphicFrameLocks noGrp="1"/>
          </p:cNvGraphicFramePr>
          <p:nvPr/>
        </p:nvGraphicFramePr>
        <p:xfrm>
          <a:off x="76200" y="1733550"/>
          <a:ext cx="2819400" cy="4058921"/>
        </p:xfrm>
        <a:graphic>
          <a:graphicData uri="http://schemas.openxmlformats.org/drawingml/2006/table">
            <a:tbl>
              <a:tblPr/>
              <a:tblGrid>
                <a:gridCol w="1676400"/>
                <a:gridCol w="1143000"/>
              </a:tblGrid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Major Radius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1.2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Minor Radius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0.12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Number of Field Periods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Coils per Field Period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Rotational Transform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1.05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sym typeface="Symbol" charset="0"/>
                        </a:rPr>
                        <a:t>1.12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Magnetic 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0.5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ECH Power (2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nd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Harmonic)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&lt;100 kW            28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94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55738"/>
            <a:ext cx="6096000" cy="458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381000" y="914400"/>
            <a:ext cx="83820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F2C01-16A2-47C8-BAB1-13F057797866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99582" y="6148150"/>
            <a:ext cx="3183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Cutaway view of accessible stellarator – straight out legs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105" y="129496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</a:rPr>
              <a:t>Simplified Coils 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</a:rPr>
              <a:t>Using Improved Algorithms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99963" y="1224113"/>
            <a:ext cx="8674704" cy="13347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Coils now represented as splines rather than as Fourier series</a:t>
            </a:r>
          </a:p>
          <a:p>
            <a:pPr lvl="1"/>
            <a:r>
              <a:rPr lang="en-US" sz="2000" dirty="0" smtClean="0"/>
              <a:t>Has been used to design a device with clear access for maintenance</a:t>
            </a:r>
          </a:p>
          <a:p>
            <a:r>
              <a:rPr lang="en-US" sz="2400" dirty="0" smtClean="0"/>
              <a:t>Technique facilitates any set of spatial constraints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8" name="Pictur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84" y="2699925"/>
            <a:ext cx="4717501" cy="3549662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6" y="2872527"/>
            <a:ext cx="4272882" cy="32991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0130" y="6249587"/>
            <a:ext cx="318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oils and winding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49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Stellarators</a:t>
            </a:r>
            <a:r>
              <a:rPr lang="en-US" dirty="0" smtClean="0"/>
              <a:t> can solve many of the problems of fusion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confinement</a:t>
            </a:r>
          </a:p>
          <a:p>
            <a:r>
              <a:rPr lang="en-US" dirty="0" smtClean="0"/>
              <a:t>Steady state operation</a:t>
            </a:r>
          </a:p>
          <a:p>
            <a:r>
              <a:rPr lang="en-US" dirty="0" smtClean="0"/>
              <a:t>High density and temperature</a:t>
            </a:r>
          </a:p>
          <a:p>
            <a:r>
              <a:rPr lang="en-US" dirty="0" smtClean="0"/>
              <a:t>W7-X is leading the way in optimized stellarator operation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7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99" y="4837222"/>
            <a:ext cx="6948752" cy="1645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02"/>
            <a:ext cx="8229600" cy="1143000"/>
          </a:xfrm>
        </p:spPr>
        <p:txBody>
          <a:bodyPr/>
          <a:lstStyle/>
          <a:p>
            <a:r>
              <a:rPr lang="en-US" dirty="0" smtClean="0"/>
              <a:t>Stellarator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49" y="1004859"/>
            <a:ext cx="8229600" cy="572911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Concept invented by Lyman Spitzer et al (1958)</a:t>
            </a:r>
          </a:p>
          <a:p>
            <a:pPr lvl="1"/>
            <a:r>
              <a:rPr lang="en-US" sz="2000" dirty="0" smtClean="0"/>
              <a:t>Phys. Fluids </a:t>
            </a:r>
            <a:r>
              <a:rPr lang="en-US" sz="2000" b="1" dirty="0" smtClean="0"/>
              <a:t>1</a:t>
            </a:r>
            <a:r>
              <a:rPr lang="en-US" sz="2000" dirty="0" smtClean="0"/>
              <a:t> (1958) 253.</a:t>
            </a:r>
          </a:p>
          <a:p>
            <a:r>
              <a:rPr lang="en-US" sz="2400" dirty="0" smtClean="0">
                <a:latin typeface="Arial"/>
                <a:cs typeface="Arial"/>
              </a:rPr>
              <a:t>Helical fields</a:t>
            </a:r>
          </a:p>
          <a:p>
            <a:pPr lvl="1"/>
            <a:r>
              <a:rPr lang="en-US" sz="2000" b="1" dirty="0" smtClean="0"/>
              <a:t>B</a:t>
            </a:r>
            <a:r>
              <a:rPr lang="en-US" sz="2000" dirty="0" smtClean="0"/>
              <a:t> = </a:t>
            </a:r>
            <a:r>
              <a:rPr lang="en-US" sz="2000" b="1" dirty="0" smtClean="0"/>
              <a:t>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+ </a:t>
            </a:r>
            <a:r>
              <a:rPr lang="en-US" sz="2000" b="1" dirty="0" smtClean="0"/>
              <a:t>B</a:t>
            </a:r>
            <a:r>
              <a:rPr lang="en-US" sz="2000" baseline="-25000" dirty="0" smtClean="0"/>
              <a:t>P</a:t>
            </a: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lvl="1"/>
            <a:r>
              <a:rPr lang="en-US" sz="2000" dirty="0" smtClean="0"/>
              <a:t>Both field components generated by </a:t>
            </a:r>
            <a:r>
              <a:rPr lang="en-US" sz="2000" u="sng" dirty="0" smtClean="0"/>
              <a:t>coils</a:t>
            </a:r>
            <a:endParaRPr lang="en-US" sz="2000" u="sng" dirty="0" smtClean="0">
              <a:latin typeface="Arial"/>
              <a:cs typeface="Arial"/>
            </a:endParaRPr>
          </a:p>
          <a:p>
            <a:r>
              <a:rPr lang="en-US" sz="2400" b="1" u="sng" dirty="0" smtClean="0"/>
              <a:t>Linear </a:t>
            </a:r>
            <a:r>
              <a:rPr lang="en-US" sz="2400" b="1" u="sng" dirty="0" err="1" smtClean="0"/>
              <a:t>Stellarators</a:t>
            </a:r>
            <a:endParaRPr lang="en-US" sz="2400" b="1" u="sng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/>
              <a:t>Helically symmetric system: </a:t>
            </a:r>
            <a:r>
              <a:rPr lang="en-US" sz="2000" dirty="0" smtClean="0">
                <a:latin typeface="Symbol" charset="2"/>
                <a:cs typeface="Symbol" charset="2"/>
              </a:rPr>
              <a:t>f = </a:t>
            </a:r>
            <a:r>
              <a:rPr lang="en-US" sz="2000" dirty="0" err="1" smtClean="0">
                <a:latin typeface="Symbol" charset="2"/>
                <a:cs typeface="Symbol" charset="2"/>
              </a:rPr>
              <a:t>θ</a:t>
            </a:r>
            <a:r>
              <a:rPr lang="en-US" sz="2000" dirty="0" smtClean="0"/>
              <a:t> – </a:t>
            </a:r>
            <a:r>
              <a:rPr lang="en-US" sz="2000" dirty="0" err="1" smtClean="0">
                <a:latin typeface="Symbol" charset="2"/>
                <a:cs typeface="Symbol" charset="2"/>
              </a:rPr>
              <a:t>a</a:t>
            </a:r>
            <a:r>
              <a:rPr lang="en-US" sz="2000" dirty="0" err="1" smtClean="0"/>
              <a:t>z</a:t>
            </a:r>
            <a:endParaRPr lang="en-US" sz="2000" dirty="0" smtClean="0"/>
          </a:p>
          <a:p>
            <a:pPr lvl="2"/>
            <a:r>
              <a:rPr lang="en-US" sz="1800" dirty="0" smtClean="0">
                <a:latin typeface="Arial"/>
                <a:cs typeface="Arial"/>
              </a:rPr>
              <a:t>2    alternating currents</a:t>
            </a:r>
          </a:p>
          <a:p>
            <a:pPr lvl="2"/>
            <a:r>
              <a:rPr lang="en-US" sz="1800" dirty="0" smtClean="0"/>
              <a:t>Not required to be  same amplitude</a:t>
            </a:r>
          </a:p>
          <a:p>
            <a:r>
              <a:rPr lang="en-US" sz="2800" dirty="0" smtClean="0"/>
              <a:t>Produces flux surfaces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Which rotate helically</a:t>
            </a:r>
          </a:p>
          <a:p>
            <a:endParaRPr lang="en-US" sz="2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70" y="3069315"/>
            <a:ext cx="3740463" cy="155417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74288" y="4934259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95502" y="5502184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74288" y="6038820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42526" y="5502184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85597" y="4878896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13599" y="4926487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83958" y="5502184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87058" y="5502184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985597" y="6111784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13599" y="6036449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48398" y="5502184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54674" y="5502184"/>
            <a:ext cx="119054" cy="1107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5195" y="5502184"/>
            <a:ext cx="46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79756" y="4741821"/>
            <a:ext cx="46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041549" y="5317518"/>
            <a:ext cx="46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=3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4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83857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04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Symmetry can be Broken with Auxiliary Coils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2590800"/>
          </a:xfrm>
        </p:spPr>
        <p:txBody>
          <a:bodyPr/>
          <a:lstStyle/>
          <a:p>
            <a:r>
              <a:rPr lang="en-US" sz="2200" dirty="0"/>
              <a:t>Aux coils add n=4 and 8, m=0 terms to the magnetic spectrum</a:t>
            </a:r>
          </a:p>
          <a:p>
            <a:pPr lvl="1"/>
            <a:r>
              <a:rPr lang="en-US" sz="1800" dirty="0"/>
              <a:t>Called the Mirror configuration</a:t>
            </a:r>
          </a:p>
          <a:p>
            <a:pPr lvl="1"/>
            <a:r>
              <a:rPr lang="en-US" sz="1800" dirty="0"/>
              <a:t>Raises neoclassical transport towards that of a conventional stellarator</a:t>
            </a:r>
          </a:p>
          <a:p>
            <a:r>
              <a:rPr lang="en-US" sz="2200" dirty="0"/>
              <a:t>Other magnetic properties change very little compared to QHS</a:t>
            </a:r>
          </a:p>
          <a:p>
            <a:pPr lvl="1"/>
            <a:r>
              <a:rPr lang="en-US" sz="1800" dirty="0"/>
              <a:t>Separates the effects of the magnetic spectrum on transport</a:t>
            </a:r>
            <a:endParaRPr lang="en-US" sz="2000" dirty="0"/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609600" y="3276600"/>
            <a:ext cx="281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Mirror Magnetic Spectrum</a:t>
            </a:r>
          </a:p>
        </p:txBody>
      </p:sp>
      <p:sp>
        <p:nvSpPr>
          <p:cNvPr id="39986" name="Line 50"/>
          <p:cNvSpPr>
            <a:spLocks noChangeShapeType="1"/>
          </p:cNvSpPr>
          <p:nvPr/>
        </p:nvSpPr>
        <p:spPr bwMode="auto">
          <a:xfrm>
            <a:off x="381000" y="980550"/>
            <a:ext cx="83820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88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 bwMode="auto">
          <a:xfrm>
            <a:off x="3505200" y="3733800"/>
            <a:ext cx="28194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89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>
            <a:fillRect/>
          </a:stretch>
        </p:blipFill>
        <p:spPr bwMode="auto">
          <a:xfrm>
            <a:off x="6324600" y="3733800"/>
            <a:ext cx="2819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810000" y="3657600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Rotational Transform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6705600" y="3657600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Well Depth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326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Core Mirror Symmetry Breaking is Large</a:t>
            </a:r>
          </a:p>
        </p:txBody>
      </p:sp>
      <p:pic>
        <p:nvPicPr>
          <p:cNvPr id="94212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05" y="2362200"/>
            <a:ext cx="4419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213" name="Text Box 1029"/>
          <p:cNvSpPr txBox="1">
            <a:spLocks noChangeArrowheads="1"/>
          </p:cNvSpPr>
          <p:nvPr/>
        </p:nvSpPr>
        <p:spPr bwMode="auto">
          <a:xfrm>
            <a:off x="3107251" y="5480572"/>
            <a:ext cx="342900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sng">
                <a:solidFill>
                  <a:schemeClr val="accent2"/>
                </a:solidFill>
                <a:cs typeface="Arial" charset="0"/>
              </a:rPr>
              <a:t>ε</a:t>
            </a:r>
            <a:r>
              <a:rPr lang="en-US" sz="1800" u="sng" baseline="-25000">
                <a:solidFill>
                  <a:schemeClr val="accent2"/>
                </a:solidFill>
                <a:cs typeface="Arial" charset="0"/>
              </a:rPr>
              <a:t>eff</a:t>
            </a:r>
            <a:r>
              <a:rPr lang="en-US" sz="1800" u="sng">
                <a:solidFill>
                  <a:schemeClr val="accent2"/>
                </a:solidFill>
                <a:cs typeface="Arial" charset="0"/>
              </a:rPr>
              <a:t> at r/a = 2/3</a:t>
            </a:r>
          </a:p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cs typeface="Arial" charset="0"/>
              </a:rPr>
              <a:t>QHS: 0.005</a:t>
            </a:r>
          </a:p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cs typeface="Arial" charset="0"/>
              </a:rPr>
              <a:t>Mirror: 0.04</a:t>
            </a:r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94214" name="Object 10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812141"/>
              </p:ext>
            </p:extLst>
          </p:nvPr>
        </p:nvGraphicFramePr>
        <p:xfrm>
          <a:off x="3360516" y="1219200"/>
          <a:ext cx="19812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4" imgW="1079280" imgH="457200" progId="Equation.3">
                  <p:embed/>
                </p:oleObj>
              </mc:Choice>
              <mc:Fallback>
                <p:oleObj name="Equation" r:id="rId4" imgW="1079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516" y="1219200"/>
                        <a:ext cx="1981200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5" name="Text Box 1031"/>
          <p:cNvSpPr txBox="1">
            <a:spLocks noChangeArrowheads="1"/>
          </p:cNvSpPr>
          <p:nvPr/>
        </p:nvSpPr>
        <p:spPr bwMode="auto">
          <a:xfrm>
            <a:off x="3360516" y="2150431"/>
            <a:ext cx="419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C.D. </a:t>
            </a:r>
            <a:r>
              <a:rPr lang="en-US" sz="1800" dirty="0" err="1"/>
              <a:t>Beidler</a:t>
            </a:r>
            <a:r>
              <a:rPr lang="en-US" sz="1800" dirty="0"/>
              <a:t> </a:t>
            </a:r>
            <a:r>
              <a:rPr lang="en-US" sz="1800" i="1" dirty="0"/>
              <a:t>et al</a:t>
            </a:r>
            <a:r>
              <a:rPr lang="en-US" sz="1800" dirty="0"/>
              <a:t>., PPCF </a:t>
            </a:r>
            <a:r>
              <a:rPr lang="en-US" sz="1800" b="1" dirty="0"/>
              <a:t>36</a:t>
            </a:r>
            <a:r>
              <a:rPr lang="en-US" sz="1800" dirty="0"/>
              <a:t> (1994) 317</a:t>
            </a:r>
          </a:p>
        </p:txBody>
      </p:sp>
      <p:sp>
        <p:nvSpPr>
          <p:cNvPr id="94226" name="Line 1042"/>
          <p:cNvSpPr>
            <a:spLocks noChangeShapeType="1"/>
          </p:cNvSpPr>
          <p:nvPr/>
        </p:nvSpPr>
        <p:spPr bwMode="auto">
          <a:xfrm>
            <a:off x="381000" y="980550"/>
            <a:ext cx="83820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/>
          <a:stretch>
            <a:fillRect/>
          </a:stretch>
        </p:blipFill>
        <p:spPr bwMode="auto">
          <a:xfrm>
            <a:off x="4114800" y="1219200"/>
            <a:ext cx="50292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95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Neoclassical Transport is Reduced in the </a:t>
            </a:r>
            <a:r>
              <a:rPr lang="en-US" sz="3200" dirty="0" err="1"/>
              <a:t>Quasisymmetric</a:t>
            </a:r>
            <a:r>
              <a:rPr lang="en-US" sz="3200" dirty="0"/>
              <a:t> Configuration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28600" y="1371600"/>
            <a:ext cx="3962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/>
              <a:t>Monoenergetic diffusion coefficients calculated with Drift Kinetic Equation Solver (DKES*)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/>
              <a:t>Data is fit to an analytic form, including 1/</a:t>
            </a:r>
            <a:r>
              <a:rPr lang="en-US" sz="1800">
                <a:latin typeface="Times New Roman" charset="0"/>
                <a:cs typeface="Times New Roman" charset="0"/>
              </a:rPr>
              <a:t>ν</a:t>
            </a:r>
            <a:r>
              <a:rPr lang="en-US" sz="1800">
                <a:cs typeface="Times New Roman" charset="0"/>
              </a:rPr>
              <a:t>, </a:t>
            </a:r>
            <a:r>
              <a:rPr lang="en-US" sz="1800">
                <a:latin typeface="Times New Roman" charset="0"/>
                <a:cs typeface="Times New Roman" charset="0"/>
              </a:rPr>
              <a:t>ν</a:t>
            </a:r>
            <a:r>
              <a:rPr lang="en-US" sz="1800" baseline="30000">
                <a:latin typeface="Times New Roman" charset="0"/>
                <a:cs typeface="Times New Roman" charset="0"/>
              </a:rPr>
              <a:t>1/2</a:t>
            </a:r>
            <a:r>
              <a:rPr lang="en-US" sz="1800">
                <a:cs typeface="Times New Roman" charset="0"/>
              </a:rPr>
              <a:t>, and </a:t>
            </a:r>
            <a:r>
              <a:rPr lang="en-US" sz="1800">
                <a:latin typeface="Times New Roman" charset="0"/>
                <a:cs typeface="Times New Roman" charset="0"/>
              </a:rPr>
              <a:t>ν</a:t>
            </a:r>
            <a:r>
              <a:rPr lang="en-US" sz="1800">
                <a:cs typeface="Times New Roman" charset="0"/>
              </a:rPr>
              <a:t> regimes of low-collisionality transport</a:t>
            </a:r>
            <a:r>
              <a:rPr lang="en-US" sz="1800"/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/>
              <a:t>Integration over Maxwellian forms thermal transport matrix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</a:pPr>
            <a:endParaRPr lang="en-US" sz="1800"/>
          </a:p>
        </p:txBody>
      </p:sp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609600" y="4549775"/>
          <a:ext cx="3646488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4" imgW="2298600" imgH="1015920" progId="Equation.3">
                  <p:embed/>
                </p:oleObj>
              </mc:Choice>
              <mc:Fallback>
                <p:oleObj name="Equation" r:id="rId4" imgW="229860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549775"/>
                        <a:ext cx="3646488" cy="162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105400" y="5791200"/>
            <a:ext cx="4038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cs typeface="Times New Roman" charset="0"/>
              </a:rPr>
              <a:t>*W.I. van Rij and S.P. Hirshman, Phys.     Fluids B </a:t>
            </a:r>
            <a:r>
              <a:rPr lang="en-US" sz="1600" b="1">
                <a:cs typeface="Times New Roman" charset="0"/>
              </a:rPr>
              <a:t>1</a:t>
            </a:r>
            <a:r>
              <a:rPr lang="en-US" sz="1600">
                <a:cs typeface="Times New Roman" charset="0"/>
              </a:rPr>
              <a:t>, 563 (1989).</a:t>
            </a:r>
            <a:r>
              <a:rPr lang="en-US" sz="1600"/>
              <a:t> 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705600" y="2209800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Mirror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6553200" y="3810000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QHS</a:t>
            </a:r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5029200" y="2895600"/>
            <a:ext cx="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800600" y="24384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r</a:t>
            </a:r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V="1">
            <a:off x="6248400" y="5029200"/>
            <a:ext cx="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6248400" y="53482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HSX Parameters</a:t>
            </a:r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381000" y="1199100"/>
            <a:ext cx="83820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1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r="6383"/>
          <a:stretch>
            <a:fillRect/>
          </a:stretch>
        </p:blipFill>
        <p:spPr bwMode="auto">
          <a:xfrm>
            <a:off x="4953000" y="4166133"/>
            <a:ext cx="3505200" cy="266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7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Ambipolar</a:t>
            </a:r>
            <a:r>
              <a:rPr lang="en-US" sz="3200" dirty="0"/>
              <a:t> Electric Field has a Large Effect on Neoclassical Transport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58878"/>
            <a:ext cx="4419600" cy="5370522"/>
          </a:xfrm>
          <a:noFill/>
          <a:ln/>
        </p:spPr>
        <p:txBody>
          <a:bodyPr/>
          <a:lstStyle/>
          <a:p>
            <a:r>
              <a:rPr lang="en-US" sz="1800" dirty="0"/>
              <a:t>Electric field is determined by </a:t>
            </a:r>
            <a:r>
              <a:rPr lang="en-US" sz="1800" dirty="0" err="1"/>
              <a:t>ambipolarity</a:t>
            </a:r>
            <a:r>
              <a:rPr lang="en-US" sz="1800" dirty="0"/>
              <a:t> constraint on neoclassical fluxes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This has up to three solutions: the ion and electron roots, and an unstable intermediate root</a:t>
            </a:r>
          </a:p>
          <a:p>
            <a:endParaRPr lang="en-US" sz="1800" dirty="0"/>
          </a:p>
          <a:p>
            <a:r>
              <a:rPr lang="en-US" sz="1800" dirty="0"/>
              <a:t>In HSX plasmas </a:t>
            </a:r>
            <a:r>
              <a:rPr lang="en-US" sz="1800" dirty="0" err="1"/>
              <a:t>T</a:t>
            </a:r>
            <a:r>
              <a:rPr lang="en-US" sz="1800" baseline="-25000" dirty="0" err="1"/>
              <a:t>e</a:t>
            </a:r>
            <a:r>
              <a:rPr lang="en-US" sz="1800" dirty="0"/>
              <a:t> &gt;&gt; T</a:t>
            </a:r>
            <a:r>
              <a:rPr lang="en-US" sz="1800" baseline="-25000" dirty="0"/>
              <a:t>i</a:t>
            </a:r>
            <a:endParaRPr lang="en-US" sz="1800" dirty="0"/>
          </a:p>
          <a:p>
            <a:pPr lvl="1"/>
            <a:r>
              <a:rPr lang="en-US" sz="1600" dirty="0"/>
              <a:t>In Mirror, only electron root exists</a:t>
            </a:r>
          </a:p>
          <a:p>
            <a:pPr lvl="1"/>
            <a:r>
              <a:rPr lang="en-US" sz="1600" dirty="0"/>
              <a:t>Large electric field reduces Mirror transport/neoclassical differences with </a:t>
            </a:r>
            <a:r>
              <a:rPr lang="en-US" sz="1600" dirty="0" err="1"/>
              <a:t>quasisymmetric</a:t>
            </a:r>
            <a:r>
              <a:rPr lang="en-US" sz="1600" dirty="0"/>
              <a:t> field </a:t>
            </a:r>
            <a:endParaRPr lang="en-US" sz="1600" baseline="-25000" dirty="0"/>
          </a:p>
        </p:txBody>
      </p:sp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0808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5867400" y="4175125"/>
            <a:ext cx="215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6600"/>
                </a:solidFill>
              </a:rPr>
              <a:t>HSX Parameters:</a:t>
            </a:r>
          </a:p>
          <a:p>
            <a:pPr algn="ctr"/>
            <a:r>
              <a:rPr lang="en-US" sz="2000">
                <a:solidFill>
                  <a:srgbClr val="006600"/>
                </a:solidFill>
              </a:rPr>
              <a:t>T</a:t>
            </a:r>
            <a:r>
              <a:rPr lang="en-US" sz="2000" baseline="-25000">
                <a:solidFill>
                  <a:srgbClr val="006600"/>
                </a:solidFill>
              </a:rPr>
              <a:t>e</a:t>
            </a:r>
            <a:r>
              <a:rPr lang="en-US" sz="2000">
                <a:solidFill>
                  <a:srgbClr val="006600"/>
                </a:solidFill>
              </a:rPr>
              <a:t> &gt;&gt; T</a:t>
            </a:r>
            <a:r>
              <a:rPr lang="en-US" sz="2000" baseline="-25000">
                <a:solidFill>
                  <a:srgbClr val="006600"/>
                </a:solidFill>
              </a:rPr>
              <a:t>i</a:t>
            </a:r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>
            <a:off x="381000" y="1146180"/>
            <a:ext cx="83820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941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576628"/>
              </p:ext>
            </p:extLst>
          </p:nvPr>
        </p:nvGraphicFramePr>
        <p:xfrm>
          <a:off x="1272636" y="2362219"/>
          <a:ext cx="13874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5" imgW="571320" imgH="228600" progId="Equation.3">
                  <p:embed/>
                </p:oleObj>
              </mc:Choice>
              <mc:Fallback>
                <p:oleObj name="Equation" r:id="rId5" imgW="571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2636" y="2362219"/>
                        <a:ext cx="1387475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7467600" y="1371600"/>
            <a:ext cx="911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6600"/>
                </a:solidFill>
              </a:rPr>
              <a:t>T</a:t>
            </a:r>
            <a:r>
              <a:rPr lang="en-US" sz="2000" baseline="-25000">
                <a:solidFill>
                  <a:srgbClr val="006600"/>
                </a:solidFill>
              </a:rPr>
              <a:t>e</a:t>
            </a:r>
            <a:r>
              <a:rPr lang="en-US" sz="2000">
                <a:solidFill>
                  <a:srgbClr val="006600"/>
                </a:solidFill>
              </a:rPr>
              <a:t> ~ T</a:t>
            </a:r>
            <a:r>
              <a:rPr lang="en-US" sz="2000" baseline="-25000">
                <a:solidFill>
                  <a:srgbClr val="006600"/>
                </a:solidFill>
              </a:rPr>
              <a:t>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862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Differences are Observed between QHS and Mirror Profiles</a:t>
            </a: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1905000"/>
          </a:xfrm>
        </p:spPr>
        <p:txBody>
          <a:bodyPr/>
          <a:lstStyle/>
          <a:p>
            <a:r>
              <a:rPr lang="en-US" sz="2400"/>
              <a:t>Plasma density and temperature profiles are measured with a 10-channel Thomson scattering system</a:t>
            </a:r>
          </a:p>
          <a:p>
            <a:r>
              <a:rPr lang="en-US" sz="2400"/>
              <a:t>Discharges shown: ~50 kW of ECRH power, central deposition</a:t>
            </a:r>
          </a:p>
          <a:p>
            <a:r>
              <a:rPr lang="en-US" sz="2400"/>
              <a:t>QHS has higher temperature, more peaked density profile</a:t>
            </a:r>
          </a:p>
          <a:p>
            <a:endParaRPr lang="en-US" sz="2400"/>
          </a:p>
        </p:txBody>
      </p:sp>
      <p:pic>
        <p:nvPicPr>
          <p:cNvPr id="95236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5237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"/>
          <a:stretch>
            <a:fillRect/>
          </a:stretch>
        </p:blipFill>
        <p:spPr bwMode="auto">
          <a:xfrm>
            <a:off x="4495800" y="3200400"/>
            <a:ext cx="4648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5238" name="Line 1030"/>
          <p:cNvSpPr>
            <a:spLocks noChangeShapeType="1"/>
          </p:cNvSpPr>
          <p:nvPr/>
        </p:nvSpPr>
        <p:spPr bwMode="auto">
          <a:xfrm>
            <a:off x="381000" y="1238790"/>
            <a:ext cx="83820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9" name="Text Box 1031"/>
          <p:cNvSpPr txBox="1">
            <a:spLocks noChangeArrowheads="1"/>
          </p:cNvSpPr>
          <p:nvPr/>
        </p:nvSpPr>
        <p:spPr bwMode="auto">
          <a:xfrm>
            <a:off x="1171575" y="3095625"/>
            <a:ext cx="263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Electron Temperature</a:t>
            </a:r>
          </a:p>
        </p:txBody>
      </p:sp>
      <p:sp>
        <p:nvSpPr>
          <p:cNvPr id="95241" name="Text Box 1033"/>
          <p:cNvSpPr txBox="1">
            <a:spLocks noChangeArrowheads="1"/>
          </p:cNvSpPr>
          <p:nvPr/>
        </p:nvSpPr>
        <p:spPr bwMode="auto">
          <a:xfrm>
            <a:off x="5943600" y="3108325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Electron Density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251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295400"/>
            <a:ext cx="3163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257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Box 7"/>
          <p:cNvSpPr txBox="1">
            <a:spLocks noChangeArrowheads="1"/>
          </p:cNvSpPr>
          <p:nvPr/>
        </p:nvSpPr>
        <p:spPr bwMode="auto">
          <a:xfrm>
            <a:off x="685800" y="381000"/>
            <a:ext cx="588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</a:pPr>
            <a:r>
              <a:rPr lang="en-US" sz="3200">
                <a:solidFill>
                  <a:srgbClr val="0000FF"/>
                </a:solidFill>
              </a:rPr>
              <a:t>Stellarator Divertor Approaches</a:t>
            </a:r>
          </a:p>
        </p:txBody>
      </p:sp>
      <p:sp>
        <p:nvSpPr>
          <p:cNvPr id="76806" name="TextBox 8"/>
          <p:cNvSpPr txBox="1">
            <a:spLocks noChangeArrowheads="1"/>
          </p:cNvSpPr>
          <p:nvPr/>
        </p:nvSpPr>
        <p:spPr bwMode="auto">
          <a:xfrm>
            <a:off x="1676400" y="5029200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</a:pPr>
            <a:r>
              <a:rPr lang="en-US">
                <a:solidFill>
                  <a:srgbClr val="000000"/>
                </a:solidFill>
              </a:rPr>
              <a:t>LHD</a:t>
            </a:r>
          </a:p>
        </p:txBody>
      </p:sp>
      <p:pic>
        <p:nvPicPr>
          <p:cNvPr id="7680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09800"/>
            <a:ext cx="2908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Box 9"/>
          <p:cNvSpPr txBox="1">
            <a:spLocks noChangeArrowheads="1"/>
          </p:cNvSpPr>
          <p:nvPr/>
        </p:nvSpPr>
        <p:spPr bwMode="auto">
          <a:xfrm>
            <a:off x="4254500" y="5029200"/>
            <a:ext cx="814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</a:pPr>
            <a:r>
              <a:rPr lang="en-US">
                <a:solidFill>
                  <a:srgbClr val="000000"/>
                </a:solidFill>
              </a:rPr>
              <a:t>W 7X</a:t>
            </a:r>
          </a:p>
        </p:txBody>
      </p:sp>
      <p:sp>
        <p:nvSpPr>
          <p:cNvPr id="76809" name="TextBox 10"/>
          <p:cNvSpPr txBox="1">
            <a:spLocks noChangeArrowheads="1"/>
          </p:cNvSpPr>
          <p:nvPr/>
        </p:nvSpPr>
        <p:spPr bwMode="auto">
          <a:xfrm>
            <a:off x="7188200" y="5029200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</a:pPr>
            <a:r>
              <a:rPr lang="en-US">
                <a:solidFill>
                  <a:srgbClr val="000000"/>
                </a:solidFill>
              </a:rPr>
              <a:t>NCSX</a:t>
            </a:r>
          </a:p>
        </p:txBody>
      </p:sp>
      <p:sp>
        <p:nvSpPr>
          <p:cNvPr id="76810" name="TextBox 11"/>
          <p:cNvSpPr txBox="1">
            <a:spLocks noChangeArrowheads="1"/>
          </p:cNvSpPr>
          <p:nvPr/>
        </p:nvSpPr>
        <p:spPr bwMode="auto">
          <a:xfrm>
            <a:off x="152400" y="5410200"/>
            <a:ext cx="8991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3 Different strategies for stellarator divertors: islands vs stochastic spreading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Need to test experimentally:  exhaust handling, impurity control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Controlled detachment obtained in LHD and W7X.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28600" y="0"/>
            <a:ext cx="891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39" tIns="44426" rIns="90439" bIns="44426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600">
                <a:solidFill>
                  <a:srgbClr val="FF0000"/>
                </a:solidFill>
              </a:rPr>
              <a:t>Smoother Coils at Higher Aspect Ratio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179" name="Line 4"/>
          <p:cNvSpPr>
            <a:spLocks noChangeShapeType="1"/>
          </p:cNvSpPr>
          <p:nvPr/>
        </p:nvSpPr>
        <p:spPr bwMode="auto">
          <a:xfrm>
            <a:off x="381000" y="609600"/>
            <a:ext cx="8305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180" name="Picture 6" descr="coils_fig_1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1" t="47273" r="32941" b="23636"/>
          <a:stretch>
            <a:fillRect/>
          </a:stretch>
        </p:blipFill>
        <p:spPr bwMode="auto">
          <a:xfrm>
            <a:off x="0" y="609600"/>
            <a:ext cx="277971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7" descr="coils_fig_8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2" t="44545" r="29411" b="20909"/>
          <a:stretch>
            <a:fillRect/>
          </a:stretch>
        </p:blipFill>
        <p:spPr bwMode="auto">
          <a:xfrm>
            <a:off x="2743200" y="627063"/>
            <a:ext cx="29527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8" descr="coils_fig_8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6" t="39999" r="24706" b="16364"/>
          <a:stretch>
            <a:fillRect/>
          </a:stretch>
        </p:blipFill>
        <p:spPr bwMode="auto">
          <a:xfrm>
            <a:off x="5862638" y="609600"/>
            <a:ext cx="3281362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3810000" y="35052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/>
              <a:t> A = 6</a:t>
            </a: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960438" y="32543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/>
              <a:t> A = 4</a:t>
            </a:r>
          </a:p>
        </p:txBody>
      </p:sp>
      <p:sp>
        <p:nvSpPr>
          <p:cNvPr id="50185" name="TextBox 9"/>
          <p:cNvSpPr txBox="1">
            <a:spLocks noChangeArrowheads="1"/>
          </p:cNvSpPr>
          <p:nvPr/>
        </p:nvSpPr>
        <p:spPr bwMode="auto">
          <a:xfrm>
            <a:off x="7086600" y="38862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/>
              <a:t> A = 8</a:t>
            </a:r>
          </a:p>
        </p:txBody>
      </p:sp>
      <p:sp>
        <p:nvSpPr>
          <p:cNvPr id="50186" name="TextBox 10"/>
          <p:cNvSpPr txBox="1">
            <a:spLocks noChangeArrowheads="1"/>
          </p:cNvSpPr>
          <p:nvPr/>
        </p:nvSpPr>
        <p:spPr bwMode="auto">
          <a:xfrm>
            <a:off x="304800" y="4192588"/>
            <a:ext cx="8839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200">
                <a:solidFill>
                  <a:srgbClr val="0000FF"/>
                </a:solidFill>
              </a:rPr>
              <a:t> Aspect ratio scan, all have iota-vac=0.3, kink/RWM stable</a:t>
            </a:r>
          </a:p>
          <a:p>
            <a:r>
              <a:rPr lang="en-US" sz="2200">
                <a:solidFill>
                  <a:srgbClr val="0000FF"/>
                </a:solidFill>
              </a:rPr>
              <a:t> Shown with constant volume.  Larger A </a:t>
            </a:r>
            <a:r>
              <a:rPr lang="en-US" sz="2400">
                <a:solidFill>
                  <a:srgbClr val="0000FF"/>
                </a:solidFill>
                <a:sym typeface="Symbol" charset="0"/>
              </a:rPr>
              <a:t></a:t>
            </a:r>
            <a:r>
              <a:rPr lang="en-US" sz="2200">
                <a:solidFill>
                  <a:srgbClr val="0000FF"/>
                </a:solidFill>
              </a:rPr>
              <a:t> larger R</a:t>
            </a:r>
          </a:p>
          <a:p>
            <a:r>
              <a:rPr lang="en-US" sz="2200">
                <a:solidFill>
                  <a:srgbClr val="0000FF"/>
                </a:solidFill>
              </a:rPr>
              <a:t> Increasing aspect ratio reduces coil distortion, disentangles coils</a:t>
            </a:r>
          </a:p>
          <a:p>
            <a:r>
              <a:rPr lang="en-US" sz="2200">
                <a:solidFill>
                  <a:srgbClr val="0000FF"/>
                </a:solidFill>
              </a:rPr>
              <a:t> All these coil designs can likely be built.  Which is best?</a:t>
            </a:r>
          </a:p>
          <a:p>
            <a:r>
              <a:rPr lang="en-US" sz="2200">
                <a:solidFill>
                  <a:srgbClr val="0000FF"/>
                </a:solidFill>
              </a:rPr>
              <a:t> What aspect of simplicity is important?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" y="878112"/>
            <a:ext cx="9144000" cy="60018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944" y="-118702"/>
            <a:ext cx="9135056" cy="1143000"/>
          </a:xfrm>
        </p:spPr>
        <p:txBody>
          <a:bodyPr>
            <a:noAutofit/>
          </a:bodyPr>
          <a:lstStyle/>
          <a:p>
            <a:r>
              <a:rPr lang="en-US" sz="2800" dirty="0"/>
              <a:t>Historically, </a:t>
            </a:r>
            <a:r>
              <a:rPr lang="en-US" sz="2800" dirty="0" err="1"/>
              <a:t>stellarators</a:t>
            </a:r>
            <a:r>
              <a:rPr lang="en-US" sz="2800" dirty="0"/>
              <a:t> had poor confinement when compared to </a:t>
            </a:r>
            <a:r>
              <a:rPr lang="en-US" sz="2800" dirty="0" err="1"/>
              <a:t>tokamaks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040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Stellarator history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97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To confine plasma axially and eliminate </a:t>
            </a:r>
            <a:r>
              <a:rPr lang="en-US" dirty="0" err="1" smtClean="0"/>
              <a:t>endlosses</a:t>
            </a:r>
            <a:r>
              <a:rPr lang="en-US" dirty="0" smtClean="0"/>
              <a:t>, bend a linear stellarator into a torus</a:t>
            </a:r>
          </a:p>
          <a:p>
            <a:pPr lvl="1"/>
            <a:r>
              <a:rPr lang="en-US" dirty="0" smtClean="0"/>
              <a:t>This breaks the helical symmetry</a:t>
            </a:r>
          </a:p>
          <a:p>
            <a:pPr lvl="1"/>
            <a:r>
              <a:rPr lang="en-US" dirty="0" smtClean="0"/>
              <a:t>Resultant system will </a:t>
            </a:r>
            <a:r>
              <a:rPr lang="en-US" u="sng" dirty="0" smtClean="0"/>
              <a:t>not</a:t>
            </a:r>
            <a:r>
              <a:rPr lang="en-US" dirty="0" smtClean="0"/>
              <a:t> be </a:t>
            </a:r>
            <a:r>
              <a:rPr lang="en-US" dirty="0" err="1" smtClean="0"/>
              <a:t>toroidally</a:t>
            </a:r>
            <a:r>
              <a:rPr lang="en-US" dirty="0" smtClean="0"/>
              <a:t> symmetric</a:t>
            </a:r>
          </a:p>
          <a:p>
            <a:r>
              <a:rPr lang="en-US" dirty="0" smtClean="0"/>
              <a:t>Stellarator designs from 1958 through  ~1988 attempted to produce configurations that required coils or fields that “looked” symmetric (in one sense or another)</a:t>
            </a:r>
          </a:p>
          <a:p>
            <a:r>
              <a:rPr lang="en-US" dirty="0" smtClean="0"/>
              <a:t>Since ~1988, </a:t>
            </a:r>
            <a:r>
              <a:rPr lang="en-US" dirty="0" err="1" smtClean="0"/>
              <a:t>stellarators</a:t>
            </a:r>
            <a:r>
              <a:rPr lang="en-US" dirty="0" smtClean="0"/>
              <a:t> have been </a:t>
            </a:r>
            <a:r>
              <a:rPr lang="en-US" u="sng" dirty="0" smtClean="0"/>
              <a:t>numerically</a:t>
            </a:r>
            <a:r>
              <a:rPr lang="en-US" dirty="0" smtClean="0"/>
              <a:t> designed to have  the desired plasma characteristics</a:t>
            </a:r>
          </a:p>
          <a:p>
            <a:pPr lvl="1"/>
            <a:r>
              <a:rPr lang="en-US" dirty="0" smtClean="0"/>
              <a:t>E.g. symmetric-like orbits (even though they don’t “look” symmetric)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Stellarators</a:t>
            </a:r>
            <a:r>
              <a:rPr lang="en-US" dirty="0" smtClean="0"/>
              <a:t> with numerically designed </a:t>
            </a:r>
            <a:r>
              <a:rPr lang="en-US" dirty="0" err="1" smtClean="0"/>
              <a:t>coilsets</a:t>
            </a:r>
            <a:r>
              <a:rPr lang="en-US" dirty="0" smtClean="0"/>
              <a:t> to produce “symmetric” fields:</a:t>
            </a:r>
          </a:p>
          <a:p>
            <a:pPr lvl="1"/>
            <a:r>
              <a:rPr lang="en-US" dirty="0" smtClean="0"/>
              <a:t>HSX – operating since 1999</a:t>
            </a:r>
          </a:p>
          <a:p>
            <a:pPr lvl="1"/>
            <a:r>
              <a:rPr lang="en-US" dirty="0" smtClean="0"/>
              <a:t>Wendelstein7-X operated this year (quasi-</a:t>
            </a:r>
            <a:r>
              <a:rPr lang="en-US" dirty="0" err="1" smtClean="0"/>
              <a:t>omnigeneous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NCSX (mostly constructed, but project cancelled)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88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71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Asymmetric variation in |B| cause for radial drift</a:t>
            </a:r>
          </a:p>
        </p:txBody>
      </p:sp>
      <p:pic>
        <p:nvPicPr>
          <p:cNvPr id="4" name="Picture 3" descr="imag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42" y="4432927"/>
            <a:ext cx="3661059" cy="2333079"/>
          </a:xfrm>
          <a:prstGeom prst="rect">
            <a:avLst/>
          </a:prstGeom>
        </p:spPr>
      </p:pic>
      <p:pic>
        <p:nvPicPr>
          <p:cNvPr id="5" name="Picture 4" descr="imag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299" y="1563306"/>
            <a:ext cx="3814574" cy="2715311"/>
          </a:xfrm>
          <a:prstGeom prst="rect">
            <a:avLst/>
          </a:prstGeom>
        </p:spPr>
      </p:pic>
      <p:pic>
        <p:nvPicPr>
          <p:cNvPr id="13" name="Picture 12" descr="DIIID_imag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7" y="4154564"/>
            <a:ext cx="3876653" cy="2474124"/>
          </a:xfrm>
          <a:prstGeom prst="rect">
            <a:avLst/>
          </a:prstGeom>
        </p:spPr>
      </p:pic>
      <p:pic>
        <p:nvPicPr>
          <p:cNvPr id="14" name="Picture 13" descr="DIIID_imag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6" y="1420869"/>
            <a:ext cx="4048297" cy="28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8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different types of optimization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17" y="2197139"/>
            <a:ext cx="3146827" cy="2089153"/>
          </a:xfrm>
          <a:prstGeom prst="rect">
            <a:avLst/>
          </a:prstGeom>
        </p:spPr>
      </p:pic>
      <p:pic>
        <p:nvPicPr>
          <p:cNvPr id="7" name="Picture 6" descr="W7-X_sha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83" y="4625297"/>
            <a:ext cx="3162300" cy="1868632"/>
          </a:xfrm>
          <a:prstGeom prst="rect">
            <a:avLst/>
          </a:prstGeom>
        </p:spPr>
      </p:pic>
      <p:pic>
        <p:nvPicPr>
          <p:cNvPr id="8" name="Picture 7" descr="QUASAR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5" y="2211250"/>
            <a:ext cx="2796935" cy="1942825"/>
          </a:xfrm>
          <a:prstGeom prst="rect">
            <a:avLst/>
          </a:prstGeom>
        </p:spPr>
      </p:pic>
      <p:pic>
        <p:nvPicPr>
          <p:cNvPr id="9" name="Picture 8" descr="QUASAR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5" y="4755441"/>
            <a:ext cx="2612822" cy="1596146"/>
          </a:xfrm>
          <a:prstGeom prst="rect">
            <a:avLst/>
          </a:prstGeom>
        </p:spPr>
      </p:pic>
      <p:pic>
        <p:nvPicPr>
          <p:cNvPr id="10" name="Picture 9" descr="HSX_m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54" y="2300107"/>
            <a:ext cx="2767549" cy="1942002"/>
          </a:xfrm>
          <a:prstGeom prst="rect">
            <a:avLst/>
          </a:prstGeom>
        </p:spPr>
      </p:pic>
      <p:pic>
        <p:nvPicPr>
          <p:cNvPr id="11" name="Picture 10" descr="HSX_shap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20" y="4967108"/>
            <a:ext cx="2053350" cy="13010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9152" y="1417640"/>
            <a:ext cx="2012873" cy="646290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Quasi-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Axisymmetry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(QUASAR)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33001" y="1422229"/>
            <a:ext cx="1848427" cy="646290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Quasi-Isodynamic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(W7-X)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5532" y="1432633"/>
            <a:ext cx="2329591" cy="646290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Quasi-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helicalsymmetry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(HSX)</a:t>
            </a:r>
          </a:p>
        </p:txBody>
      </p:sp>
    </p:spTree>
    <p:extLst>
      <p:ext uri="{BB962C8B-B14F-4D97-AF65-F5344CB8AC3E}">
        <p14:creationId xmlns:p14="http://schemas.microsoft.com/office/powerpoint/2010/main" val="81576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Neoclassical losses in classical </a:t>
            </a:r>
            <a:r>
              <a:rPr lang="en-US" sz="3600" dirty="0" err="1" smtClean="0"/>
              <a:t>stellarators</a:t>
            </a:r>
            <a:endParaRPr lang="en-US" sz="3600" dirty="0"/>
          </a:p>
        </p:txBody>
      </p:sp>
      <p:pic>
        <p:nvPicPr>
          <p:cNvPr id="4" name="traj_lhd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425" y="1600200"/>
            <a:ext cx="5899150" cy="4424363"/>
          </a:xfrm>
        </p:spPr>
      </p:pic>
    </p:spTree>
    <p:extLst>
      <p:ext uri="{BB962C8B-B14F-4D97-AF65-F5344CB8AC3E}">
        <p14:creationId xmlns:p14="http://schemas.microsoft.com/office/powerpoint/2010/main" val="358631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Trajectories in an optimized stellarator</a:t>
            </a:r>
            <a:endParaRPr lang="en-US" dirty="0"/>
          </a:p>
        </p:txBody>
      </p:sp>
      <p:pic>
        <p:nvPicPr>
          <p:cNvPr id="4" name="traj_w7x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425" y="1600200"/>
            <a:ext cx="5899150" cy="4424363"/>
          </a:xfrm>
        </p:spPr>
      </p:pic>
    </p:spTree>
    <p:extLst>
      <p:ext uri="{BB962C8B-B14F-4D97-AF65-F5344CB8AC3E}">
        <p14:creationId xmlns:p14="http://schemas.microsoft.com/office/powerpoint/2010/main" val="165247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1636</Words>
  <Application>Microsoft Macintosh PowerPoint</Application>
  <PresentationFormat>On-screen Show (4:3)</PresentationFormat>
  <Paragraphs>310</Paragraphs>
  <Slides>36</Slides>
  <Notes>12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Equation</vt:lpstr>
      <vt:lpstr>Stellarator Physics and Design</vt:lpstr>
      <vt:lpstr>Toroidal Magnetic Confinement</vt:lpstr>
      <vt:lpstr>Stellarator history</vt:lpstr>
      <vt:lpstr>Historically, stellarators had poor confinement when compared to tokamaks</vt:lpstr>
      <vt:lpstr>Stellarator history (continued)</vt:lpstr>
      <vt:lpstr>Asymmetric variation in |B| cause for radial drift</vt:lpstr>
      <vt:lpstr>Three different types of optimization</vt:lpstr>
      <vt:lpstr>Neoclassical losses in classical stellarators</vt:lpstr>
      <vt:lpstr>Trajectories in an optimized stellarator</vt:lpstr>
      <vt:lpstr>Neoclassically Optimized Configurations</vt:lpstr>
      <vt:lpstr>Stellarator issues</vt:lpstr>
      <vt:lpstr>Stellarators provide attractive path to electricity production</vt:lpstr>
      <vt:lpstr>Key metric is overall electrical efficiency: Qeng</vt:lpstr>
      <vt:lpstr>It’s easier to make electricity in a stellarator</vt:lpstr>
      <vt:lpstr>Movie Time</vt:lpstr>
      <vt:lpstr>W7-X will operate near the assumed confinement times for CS pilot 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Movie Time</vt:lpstr>
      <vt:lpstr>HSX: the Helically Symmetric Experiment</vt:lpstr>
      <vt:lpstr>PowerPoint Presentation</vt:lpstr>
      <vt:lpstr>Stellarators can solve many of the problems of fusion energy</vt:lpstr>
      <vt:lpstr>Symmetry can be Broken with Auxiliary Coils</vt:lpstr>
      <vt:lpstr>Core Mirror Symmetry Breaking is Large</vt:lpstr>
      <vt:lpstr>Neoclassical Transport is Reduced in the Quasisymmetric Configuration</vt:lpstr>
      <vt:lpstr>The Ambipolar Electric Field has a Large Effect on Neoclassical Transport</vt:lpstr>
      <vt:lpstr>Large Differences are Observed between QHS and Mirror Profiles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Gates</dc:creator>
  <cp:lastModifiedBy>David Gates</cp:lastModifiedBy>
  <cp:revision>14</cp:revision>
  <dcterms:created xsi:type="dcterms:W3CDTF">2016-12-06T15:07:04Z</dcterms:created>
  <dcterms:modified xsi:type="dcterms:W3CDTF">2017-06-28T21:28:59Z</dcterms:modified>
</cp:coreProperties>
</file>