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g" ContentType="image/jpeg"/>
  <Default Extension="jpeg" ContentType="image/jpeg"/>
  <Default Extension="emf" ContentType="image/x-emf"/>
  <Default Extension="mpg" ContentType="video/unknown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notesSlides/notesSlide1.xml" ContentType="application/vnd.openxmlformats-officedocument.presentationml.notesSlide+xml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embeddings/oleObject37.bin" ContentType="application/vnd.openxmlformats-officedocument.oleObject"/>
  <Override PartName="/ppt/embeddings/oleObject38.bin" ContentType="application/vnd.openxmlformats-officedocument.oleObject"/>
  <Override PartName="/ppt/embeddings/oleObject39.bin" ContentType="application/vnd.openxmlformats-officedocument.oleObject"/>
  <Override PartName="/ppt/embeddings/oleObject40.bin" ContentType="application/vnd.openxmlformats-officedocument.oleObject"/>
  <Override PartName="/ppt/embeddings/oleObject41.bin" ContentType="application/vnd.openxmlformats-officedocument.oleObject"/>
  <Override PartName="/ppt/embeddings/oleObject42.bin" ContentType="application/vnd.openxmlformats-officedocument.oleObject"/>
  <Override PartName="/ppt/embeddings/oleObject43.bin" ContentType="application/vnd.openxmlformats-officedocument.oleObject"/>
  <Override PartName="/ppt/embeddings/oleObject44.bin" ContentType="application/vnd.openxmlformats-officedocument.oleObject"/>
  <Override PartName="/ppt/embeddings/oleObject45.bin" ContentType="application/vnd.openxmlformats-officedocument.oleObject"/>
  <Override PartName="/ppt/embeddings/oleObject46.bin" ContentType="application/vnd.openxmlformats-officedocument.oleObject"/>
  <Override PartName="/ppt/embeddings/oleObject47.bin" ContentType="application/vnd.openxmlformats-officedocument.oleObject"/>
  <Override PartName="/ppt/embeddings/oleObject48.bin" ContentType="application/vnd.openxmlformats-officedocument.oleObject"/>
  <Override PartName="/ppt/embeddings/oleObject49.bin" ContentType="application/vnd.openxmlformats-officedocument.oleObject"/>
  <Override PartName="/ppt/embeddings/oleObject50.bin" ContentType="application/vnd.openxmlformats-officedocument.oleObject"/>
  <Override PartName="/ppt/embeddings/oleObject51.bin" ContentType="application/vnd.openxmlformats-officedocument.oleObject"/>
  <Override PartName="/ppt/embeddings/oleObject52.bin" ContentType="application/vnd.openxmlformats-officedocument.oleObject"/>
  <Override PartName="/ppt/embeddings/oleObject53.bin" ContentType="application/vnd.openxmlformats-officedocument.oleObject"/>
  <Override PartName="/ppt/embeddings/oleObject54.bin" ContentType="application/vnd.openxmlformats-officedocument.oleObject"/>
  <Override PartName="/ppt/embeddings/oleObject55.bin" ContentType="application/vnd.openxmlformats-officedocument.oleObject"/>
  <Override PartName="/ppt/embeddings/oleObject56.bin" ContentType="application/vnd.openxmlformats-officedocument.oleObject"/>
  <Override PartName="/ppt/embeddings/Microsoft_Equation1.bin" ContentType="application/vnd.openxmlformats-officedocument.oleObject"/>
  <Override PartName="/ppt/embeddings/oleObject57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4"/>
  </p:notesMasterIdLst>
  <p:sldIdLst>
    <p:sldId id="256" r:id="rId2"/>
    <p:sldId id="260" r:id="rId3"/>
    <p:sldId id="303" r:id="rId4"/>
    <p:sldId id="304" r:id="rId5"/>
    <p:sldId id="305" r:id="rId6"/>
    <p:sldId id="257" r:id="rId7"/>
    <p:sldId id="307" r:id="rId8"/>
    <p:sldId id="308" r:id="rId9"/>
    <p:sldId id="306" r:id="rId10"/>
    <p:sldId id="310" r:id="rId11"/>
    <p:sldId id="309" r:id="rId12"/>
    <p:sldId id="311" r:id="rId13"/>
    <p:sldId id="312" r:id="rId14"/>
    <p:sldId id="271" r:id="rId15"/>
    <p:sldId id="313" r:id="rId16"/>
    <p:sldId id="266" r:id="rId17"/>
    <p:sldId id="314" r:id="rId18"/>
    <p:sldId id="315" r:id="rId19"/>
    <p:sldId id="316" r:id="rId20"/>
    <p:sldId id="318" r:id="rId21"/>
    <p:sldId id="319" r:id="rId22"/>
    <p:sldId id="320" r:id="rId23"/>
    <p:sldId id="321" r:id="rId24"/>
    <p:sldId id="323" r:id="rId25"/>
    <p:sldId id="324" r:id="rId26"/>
    <p:sldId id="325" r:id="rId27"/>
    <p:sldId id="326" r:id="rId28"/>
    <p:sldId id="327" r:id="rId29"/>
    <p:sldId id="328" r:id="rId30"/>
    <p:sldId id="261" r:id="rId31"/>
    <p:sldId id="262" r:id="rId32"/>
    <p:sldId id="263" r:id="rId33"/>
    <p:sldId id="286" r:id="rId34"/>
    <p:sldId id="329" r:id="rId35"/>
    <p:sldId id="330" r:id="rId36"/>
    <p:sldId id="317" r:id="rId37"/>
    <p:sldId id="331" r:id="rId38"/>
    <p:sldId id="332" r:id="rId39"/>
    <p:sldId id="333" r:id="rId40"/>
    <p:sldId id="334" r:id="rId41"/>
    <p:sldId id="335" r:id="rId42"/>
    <p:sldId id="336" r:id="rId43"/>
    <p:sldId id="337" r:id="rId44"/>
    <p:sldId id="338" r:id="rId45"/>
    <p:sldId id="340" r:id="rId46"/>
    <p:sldId id="341" r:id="rId47"/>
    <p:sldId id="342" r:id="rId48"/>
    <p:sldId id="343" r:id="rId49"/>
    <p:sldId id="345" r:id="rId50"/>
    <p:sldId id="346" r:id="rId51"/>
    <p:sldId id="347" r:id="rId52"/>
    <p:sldId id="349" r:id="rId5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DF6ED"/>
    <a:srgbClr val="FF00DC"/>
    <a:srgbClr val="CE05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9033" autoAdjust="0"/>
  </p:normalViewPr>
  <p:slideViewPr>
    <p:cSldViewPr snapToGrid="0" snapToObjects="1">
      <p:cViewPr varScale="1">
        <p:scale>
          <a:sx n="91" d="100"/>
          <a:sy n="91" d="100"/>
        </p:scale>
        <p:origin x="-71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notesMaster" Target="notesMasters/notesMaster1.xml"/><Relationship Id="rId55" Type="http://schemas.openxmlformats.org/officeDocument/2006/relationships/printerSettings" Target="printerSettings/printerSettings1.bin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Relationship Id="rId2" Type="http://schemas.openxmlformats.org/officeDocument/2006/relationships/image" Target="../media/image3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4" Type="http://schemas.openxmlformats.org/officeDocument/2006/relationships/image" Target="../media/image77.emf"/><Relationship Id="rId1" Type="http://schemas.openxmlformats.org/officeDocument/2006/relationships/image" Target="../media/image74.emf"/><Relationship Id="rId2" Type="http://schemas.openxmlformats.org/officeDocument/2006/relationships/image" Target="../media/image75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emf"/><Relationship Id="rId2" Type="http://schemas.openxmlformats.org/officeDocument/2006/relationships/image" Target="../media/image83.emf"/><Relationship Id="rId3" Type="http://schemas.openxmlformats.org/officeDocument/2006/relationships/image" Target="../media/image84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Relationship Id="rId2" Type="http://schemas.openxmlformats.org/officeDocument/2006/relationships/image" Target="../media/image6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emf"/><Relationship Id="rId5" Type="http://schemas.openxmlformats.org/officeDocument/2006/relationships/image" Target="../media/image37.emf"/><Relationship Id="rId6" Type="http://schemas.openxmlformats.org/officeDocument/2006/relationships/image" Target="../media/image38.emf"/><Relationship Id="rId1" Type="http://schemas.openxmlformats.org/officeDocument/2006/relationships/image" Target="../media/image33.emf"/><Relationship Id="rId2" Type="http://schemas.openxmlformats.org/officeDocument/2006/relationships/image" Target="../media/image34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emf"/><Relationship Id="rId5" Type="http://schemas.openxmlformats.org/officeDocument/2006/relationships/image" Target="../media/image36.emf"/><Relationship Id="rId6" Type="http://schemas.openxmlformats.org/officeDocument/2006/relationships/image" Target="../media/image43.emf"/><Relationship Id="rId7" Type="http://schemas.openxmlformats.org/officeDocument/2006/relationships/image" Target="../media/image38.emf"/><Relationship Id="rId1" Type="http://schemas.openxmlformats.org/officeDocument/2006/relationships/image" Target="../media/image39.emf"/><Relationship Id="rId2" Type="http://schemas.openxmlformats.org/officeDocument/2006/relationships/image" Target="../media/image40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4" Type="http://schemas.openxmlformats.org/officeDocument/2006/relationships/image" Target="../media/image46.emf"/><Relationship Id="rId5" Type="http://schemas.openxmlformats.org/officeDocument/2006/relationships/image" Target="../media/image47.emf"/><Relationship Id="rId6" Type="http://schemas.openxmlformats.org/officeDocument/2006/relationships/image" Target="../media/image48.emf"/><Relationship Id="rId1" Type="http://schemas.openxmlformats.org/officeDocument/2006/relationships/image" Target="../media/image39.emf"/><Relationship Id="rId2" Type="http://schemas.openxmlformats.org/officeDocument/2006/relationships/image" Target="../media/image44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4" Type="http://schemas.openxmlformats.org/officeDocument/2006/relationships/image" Target="../media/image52.emf"/><Relationship Id="rId5" Type="http://schemas.openxmlformats.org/officeDocument/2006/relationships/image" Target="../media/image53.emf"/><Relationship Id="rId6" Type="http://schemas.openxmlformats.org/officeDocument/2006/relationships/image" Target="../media/image54.emf"/><Relationship Id="rId7" Type="http://schemas.openxmlformats.org/officeDocument/2006/relationships/image" Target="../media/image55.emf"/><Relationship Id="rId1" Type="http://schemas.openxmlformats.org/officeDocument/2006/relationships/image" Target="../media/image49.emf"/><Relationship Id="rId2" Type="http://schemas.openxmlformats.org/officeDocument/2006/relationships/image" Target="../media/image50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62.emf"/><Relationship Id="rId5" Type="http://schemas.openxmlformats.org/officeDocument/2006/relationships/image" Target="../media/image63.emf"/><Relationship Id="rId6" Type="http://schemas.openxmlformats.org/officeDocument/2006/relationships/image" Target="../media/image64.emf"/><Relationship Id="rId7" Type="http://schemas.openxmlformats.org/officeDocument/2006/relationships/image" Target="../media/image65.emf"/><Relationship Id="rId1" Type="http://schemas.openxmlformats.org/officeDocument/2006/relationships/image" Target="../media/image59.emf"/><Relationship Id="rId2" Type="http://schemas.openxmlformats.org/officeDocument/2006/relationships/image" Target="../media/image60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4" Type="http://schemas.openxmlformats.org/officeDocument/2006/relationships/image" Target="../media/image59.emf"/><Relationship Id="rId1" Type="http://schemas.openxmlformats.org/officeDocument/2006/relationships/image" Target="../media/image66.emf"/><Relationship Id="rId2" Type="http://schemas.openxmlformats.org/officeDocument/2006/relationships/image" Target="../media/image6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CAB2D1-8B45-6B42-9904-CD7400C02767}" type="datetimeFigureOut">
              <a:rPr lang="en-US" smtClean="0"/>
              <a:t>6/12/17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B93559-E1EB-6343-9299-36D88F3C0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062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MHD gyro-orbs -&gt; 0.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B93559-E1EB-6343-9299-36D88F3C0AE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1537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51E25AB-382F-FA49-A3CB-57240C2FE478}" type="slidenum">
              <a:rPr lang="en-US" sz="1200"/>
              <a:pPr/>
              <a:t>45</a:t>
            </a:fld>
            <a:endParaRPr lang="en-US" sz="120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52F01CE-4BB4-A04C-91CE-10C65ED342DC}" type="slidenum">
              <a:rPr lang="en-US" sz="1200"/>
              <a:pPr/>
              <a:t>46</a:t>
            </a:fld>
            <a:endParaRPr lang="en-US" sz="1200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7272800-8A1C-714F-8464-6BC3B8094E7A}" type="slidenum">
              <a:rPr lang="en-US" sz="1200"/>
              <a:pPr/>
              <a:t>47</a:t>
            </a:fld>
            <a:endParaRPr lang="en-US" sz="1200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4020D7A-3D77-3041-B54C-CDBE9057B9C7}" type="slidenum">
              <a:rPr lang="en-US" sz="1200"/>
              <a:pPr/>
              <a:t>48</a:t>
            </a:fld>
            <a:endParaRPr lang="en-US" sz="1200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055F849-350A-8A47-9AC8-16C1C4BF3D04}" type="slidenum">
              <a:rPr lang="en-US" sz="1200"/>
              <a:pPr/>
              <a:t>49</a:t>
            </a:fld>
            <a:endParaRPr lang="en-US" sz="1200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D0CA61C-8B1A-A645-8033-D8F248F5C6A5}" type="slidenum">
              <a:rPr lang="de-DE" sz="1200"/>
              <a:pPr/>
              <a:t>50</a:t>
            </a:fld>
            <a:endParaRPr lang="de-DE" sz="1200"/>
          </a:p>
        </p:txBody>
      </p:sp>
      <p:sp>
        <p:nvSpPr>
          <p:cNvPr id="152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2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2FFCFC6-1B7B-9044-AADE-2E498681CCB0}" type="slidenum">
              <a:rPr lang="en-US" sz="1200"/>
              <a:pPr/>
              <a:t>51</a:t>
            </a:fld>
            <a:endParaRPr lang="en-US" sz="1200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A5C3DB6-FAE9-184D-9830-4622424DA6ED}" type="slidenum">
              <a:rPr lang="en-US" sz="1200"/>
              <a:pPr/>
              <a:t>52</a:t>
            </a:fld>
            <a:endParaRPr lang="en-US" sz="1200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AF6DFF5-1D55-0B45-931F-156A8383A1DB}" type="slidenum">
              <a:rPr lang="en-US" sz="1200"/>
              <a:pPr/>
              <a:t>37</a:t>
            </a:fld>
            <a:endParaRPr lang="en-US" sz="12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A7698A8-484F-764D-ADDC-EB00DA0153CB}" type="slidenum">
              <a:rPr lang="en-US" sz="1200"/>
              <a:pPr/>
              <a:t>38</a:t>
            </a:fld>
            <a:endParaRPr lang="en-US" sz="1200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7C3EF85-D624-9846-9936-D81BEC3AB305}" type="slidenum">
              <a:rPr lang="en-US" sz="1200"/>
              <a:pPr/>
              <a:t>39</a:t>
            </a:fld>
            <a:endParaRPr lang="en-US" sz="1200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5834F82-F604-C047-9B6C-DAD1DCB62763}" type="slidenum">
              <a:rPr lang="en-US" sz="1200"/>
              <a:pPr/>
              <a:t>40</a:t>
            </a:fld>
            <a:endParaRPr lang="en-US" sz="1200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6006C70-0D6F-7C4E-A03B-1455A0DDBA25}" type="slidenum">
              <a:rPr lang="en-US" sz="1200"/>
              <a:pPr/>
              <a:t>41</a:t>
            </a:fld>
            <a:endParaRPr lang="en-US" sz="1200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568734E-E5B7-D74E-B6F2-C5ED0871161F}" type="slidenum">
              <a:rPr lang="en-US" sz="1200"/>
              <a:pPr/>
              <a:t>42</a:t>
            </a:fld>
            <a:endParaRPr lang="en-US" sz="1200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D4A18C3-36C6-5946-9BAA-852A3D7142BE}" type="slidenum">
              <a:rPr lang="en-US" sz="1200"/>
              <a:pPr/>
              <a:t>43</a:t>
            </a:fld>
            <a:endParaRPr lang="en-US" sz="1200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D4A18C3-36C6-5946-9BAA-852A3D7142BE}" type="slidenum">
              <a:rPr lang="en-US" sz="1200"/>
              <a:pPr/>
              <a:t>44</a:t>
            </a:fld>
            <a:endParaRPr lang="en-US" sz="1200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A77A5-9684-A648-96FF-5ABC36F4C9E3}" type="datetimeFigureOut">
              <a:rPr lang="en-US" smtClean="0"/>
              <a:t>6/12/17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DCC4E-0B61-E34E-9435-1FE06F598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579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A77A5-9684-A648-96FF-5ABC36F4C9E3}" type="datetimeFigureOut">
              <a:rPr lang="en-US" smtClean="0"/>
              <a:t>6/12/17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DCC4E-0B61-E34E-9435-1FE06F598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60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A77A5-9684-A648-96FF-5ABC36F4C9E3}" type="datetimeFigureOut">
              <a:rPr lang="en-US" smtClean="0"/>
              <a:t>6/12/17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DCC4E-0B61-E34E-9435-1FE06F598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011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A77A5-9684-A648-96FF-5ABC36F4C9E3}" type="datetimeFigureOut">
              <a:rPr lang="en-US" smtClean="0"/>
              <a:t>6/12/17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DCC4E-0B61-E34E-9435-1FE06F598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85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A77A5-9684-A648-96FF-5ABC36F4C9E3}" type="datetimeFigureOut">
              <a:rPr lang="en-US" smtClean="0"/>
              <a:t>6/12/17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DCC4E-0B61-E34E-9435-1FE06F598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953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A77A5-9684-A648-96FF-5ABC36F4C9E3}" type="datetimeFigureOut">
              <a:rPr lang="en-US" smtClean="0"/>
              <a:t>6/12/17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DCC4E-0B61-E34E-9435-1FE06F598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91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A77A5-9684-A648-96FF-5ABC36F4C9E3}" type="datetimeFigureOut">
              <a:rPr lang="en-US" smtClean="0"/>
              <a:t>6/12/17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DCC4E-0B61-E34E-9435-1FE06F598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537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A77A5-9684-A648-96FF-5ABC36F4C9E3}" type="datetimeFigureOut">
              <a:rPr lang="en-US" smtClean="0"/>
              <a:t>6/12/17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DCC4E-0B61-E34E-9435-1FE06F598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342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A77A5-9684-A648-96FF-5ABC36F4C9E3}" type="datetimeFigureOut">
              <a:rPr lang="en-US" smtClean="0"/>
              <a:t>6/12/17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DCC4E-0B61-E34E-9435-1FE06F598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752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A77A5-9684-A648-96FF-5ABC36F4C9E3}" type="datetimeFigureOut">
              <a:rPr lang="en-US" smtClean="0"/>
              <a:t>6/12/17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DCC4E-0B61-E34E-9435-1FE06F598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122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A77A5-9684-A648-96FF-5ABC36F4C9E3}" type="datetimeFigureOut">
              <a:rPr lang="en-US" smtClean="0"/>
              <a:t>6/12/17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DCC4E-0B61-E34E-9435-1FE06F598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153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A77A5-9684-A648-96FF-5ABC36F4C9E3}" type="datetimeFigureOut">
              <a:rPr lang="en-US" smtClean="0"/>
              <a:t>6/12/17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6DCC4E-0B61-E34E-9435-1FE06F598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232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9.jpg"/><Relationship Id="rId5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23.jpg"/><Relationship Id="rId5" Type="http://schemas.openxmlformats.org/officeDocument/2006/relationships/image" Target="../media/image1.png"/><Relationship Id="rId6" Type="http://schemas.openxmlformats.org/officeDocument/2006/relationships/image" Target="../media/image24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jpg"/><Relationship Id="rId5" Type="http://schemas.openxmlformats.org/officeDocument/2006/relationships/image" Target="../media/image27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6" Type="http://schemas.openxmlformats.org/officeDocument/2006/relationships/image" Target="../media/image30.jpeg"/><Relationship Id="rId7" Type="http://schemas.openxmlformats.org/officeDocument/2006/relationships/image" Target="../media/image1.png"/><Relationship Id="rId8" Type="http://schemas.openxmlformats.org/officeDocument/2006/relationships/image" Target="../media/image31.png"/><Relationship Id="rId9" Type="http://schemas.openxmlformats.org/officeDocument/2006/relationships/image" Target="../media/image32.jpg"/><Relationship Id="rId1" Type="http://schemas.microsoft.com/office/2007/relationships/media" Target="../media/media2.mpg"/><Relationship Id="rId2" Type="http://schemas.openxmlformats.org/officeDocument/2006/relationships/video" Target="../media/media2.m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.png"/><Relationship Id="rId12" Type="http://schemas.openxmlformats.org/officeDocument/2006/relationships/oleObject" Target="../embeddings/oleObject16.bin"/><Relationship Id="rId13" Type="http://schemas.openxmlformats.org/officeDocument/2006/relationships/image" Target="../media/image37.emf"/><Relationship Id="rId14" Type="http://schemas.openxmlformats.org/officeDocument/2006/relationships/oleObject" Target="../embeddings/oleObject17.bin"/><Relationship Id="rId15" Type="http://schemas.openxmlformats.org/officeDocument/2006/relationships/image" Target="../media/image38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oleObject12.bin"/><Relationship Id="rId4" Type="http://schemas.openxmlformats.org/officeDocument/2006/relationships/image" Target="../media/image33.emf"/><Relationship Id="rId5" Type="http://schemas.openxmlformats.org/officeDocument/2006/relationships/oleObject" Target="../embeddings/oleObject13.bin"/><Relationship Id="rId6" Type="http://schemas.openxmlformats.org/officeDocument/2006/relationships/image" Target="../media/image34.emf"/><Relationship Id="rId7" Type="http://schemas.openxmlformats.org/officeDocument/2006/relationships/oleObject" Target="../embeddings/oleObject14.bin"/><Relationship Id="rId8" Type="http://schemas.openxmlformats.org/officeDocument/2006/relationships/image" Target="../media/image35.emf"/><Relationship Id="rId9" Type="http://schemas.openxmlformats.org/officeDocument/2006/relationships/oleObject" Target="../embeddings/oleObject15.bin"/><Relationship Id="rId10" Type="http://schemas.openxmlformats.org/officeDocument/2006/relationships/image" Target="../media/image36.emf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2.bin"/><Relationship Id="rId12" Type="http://schemas.openxmlformats.org/officeDocument/2006/relationships/image" Target="../media/image36.emf"/><Relationship Id="rId13" Type="http://schemas.openxmlformats.org/officeDocument/2006/relationships/image" Target="../media/image1.png"/><Relationship Id="rId14" Type="http://schemas.openxmlformats.org/officeDocument/2006/relationships/oleObject" Target="../embeddings/oleObject23.bin"/><Relationship Id="rId15" Type="http://schemas.openxmlformats.org/officeDocument/2006/relationships/image" Target="../media/image43.emf"/><Relationship Id="rId16" Type="http://schemas.openxmlformats.org/officeDocument/2006/relationships/oleObject" Target="../embeddings/oleObject24.bin"/><Relationship Id="rId17" Type="http://schemas.openxmlformats.org/officeDocument/2006/relationships/image" Target="../media/image38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oleObject18.bin"/><Relationship Id="rId4" Type="http://schemas.openxmlformats.org/officeDocument/2006/relationships/image" Target="../media/image39.emf"/><Relationship Id="rId5" Type="http://schemas.openxmlformats.org/officeDocument/2006/relationships/oleObject" Target="../embeddings/oleObject19.bin"/><Relationship Id="rId6" Type="http://schemas.openxmlformats.org/officeDocument/2006/relationships/image" Target="../media/image40.emf"/><Relationship Id="rId7" Type="http://schemas.openxmlformats.org/officeDocument/2006/relationships/oleObject" Target="../embeddings/oleObject20.bin"/><Relationship Id="rId8" Type="http://schemas.openxmlformats.org/officeDocument/2006/relationships/image" Target="../media/image41.emf"/><Relationship Id="rId9" Type="http://schemas.openxmlformats.org/officeDocument/2006/relationships/oleObject" Target="../embeddings/oleObject21.bin"/><Relationship Id="rId10" Type="http://schemas.openxmlformats.org/officeDocument/2006/relationships/image" Target="../media/image42.emf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6.emf"/><Relationship Id="rId12" Type="http://schemas.openxmlformats.org/officeDocument/2006/relationships/oleObject" Target="../embeddings/oleObject29.bin"/><Relationship Id="rId13" Type="http://schemas.openxmlformats.org/officeDocument/2006/relationships/image" Target="../media/image47.emf"/><Relationship Id="rId14" Type="http://schemas.openxmlformats.org/officeDocument/2006/relationships/oleObject" Target="../embeddings/oleObject30.bin"/><Relationship Id="rId15" Type="http://schemas.openxmlformats.org/officeDocument/2006/relationships/image" Target="../media/image48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oleObject25.bin"/><Relationship Id="rId4" Type="http://schemas.openxmlformats.org/officeDocument/2006/relationships/image" Target="../media/image39.emf"/><Relationship Id="rId5" Type="http://schemas.openxmlformats.org/officeDocument/2006/relationships/oleObject" Target="../embeddings/oleObject26.bin"/><Relationship Id="rId6" Type="http://schemas.openxmlformats.org/officeDocument/2006/relationships/image" Target="../media/image44.emf"/><Relationship Id="rId7" Type="http://schemas.openxmlformats.org/officeDocument/2006/relationships/image" Target="../media/image1.png"/><Relationship Id="rId8" Type="http://schemas.openxmlformats.org/officeDocument/2006/relationships/oleObject" Target="../embeddings/oleObject27.bin"/><Relationship Id="rId9" Type="http://schemas.openxmlformats.org/officeDocument/2006/relationships/image" Target="../media/image45.emf"/><Relationship Id="rId10" Type="http://schemas.openxmlformats.org/officeDocument/2006/relationships/oleObject" Target="../embeddings/oleObject28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2.emf"/><Relationship Id="rId12" Type="http://schemas.openxmlformats.org/officeDocument/2006/relationships/oleObject" Target="../embeddings/oleObject35.bin"/><Relationship Id="rId13" Type="http://schemas.openxmlformats.org/officeDocument/2006/relationships/image" Target="../media/image53.emf"/><Relationship Id="rId14" Type="http://schemas.openxmlformats.org/officeDocument/2006/relationships/oleObject" Target="../embeddings/oleObject36.bin"/><Relationship Id="rId15" Type="http://schemas.openxmlformats.org/officeDocument/2006/relationships/image" Target="../media/image54.emf"/><Relationship Id="rId16" Type="http://schemas.openxmlformats.org/officeDocument/2006/relationships/oleObject" Target="../embeddings/oleObject37.bin"/><Relationship Id="rId17" Type="http://schemas.openxmlformats.org/officeDocument/2006/relationships/image" Target="../media/image55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1.png"/><Relationship Id="rId4" Type="http://schemas.openxmlformats.org/officeDocument/2006/relationships/oleObject" Target="../embeddings/oleObject31.bin"/><Relationship Id="rId5" Type="http://schemas.openxmlformats.org/officeDocument/2006/relationships/image" Target="../media/image49.emf"/><Relationship Id="rId6" Type="http://schemas.openxmlformats.org/officeDocument/2006/relationships/oleObject" Target="../embeddings/oleObject32.bin"/><Relationship Id="rId7" Type="http://schemas.openxmlformats.org/officeDocument/2006/relationships/image" Target="../media/image50.emf"/><Relationship Id="rId8" Type="http://schemas.openxmlformats.org/officeDocument/2006/relationships/oleObject" Target="../embeddings/oleObject33.bin"/><Relationship Id="rId9" Type="http://schemas.openxmlformats.org/officeDocument/2006/relationships/image" Target="../media/image51.emf"/><Relationship Id="rId10" Type="http://schemas.openxmlformats.org/officeDocument/2006/relationships/oleObject" Target="../embeddings/oleObject34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microsoft.com/office/2007/relationships/hdphoto" Target="../media/hdphoto2.wdp"/><Relationship Id="rId5" Type="http://schemas.openxmlformats.org/officeDocument/2006/relationships/image" Target="../media/image57.jpeg"/><Relationship Id="rId6" Type="http://schemas.microsoft.com/office/2007/relationships/hdphoto" Target="../media/hdphoto3.wdp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58.jpg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2.emf"/><Relationship Id="rId12" Type="http://schemas.openxmlformats.org/officeDocument/2006/relationships/oleObject" Target="../embeddings/oleObject42.bin"/><Relationship Id="rId13" Type="http://schemas.openxmlformats.org/officeDocument/2006/relationships/image" Target="../media/image63.emf"/><Relationship Id="rId14" Type="http://schemas.openxmlformats.org/officeDocument/2006/relationships/oleObject" Target="../embeddings/oleObject43.bin"/><Relationship Id="rId15" Type="http://schemas.openxmlformats.org/officeDocument/2006/relationships/image" Target="../media/image64.emf"/><Relationship Id="rId16" Type="http://schemas.openxmlformats.org/officeDocument/2006/relationships/oleObject" Target="../embeddings/oleObject44.bin"/><Relationship Id="rId17" Type="http://schemas.openxmlformats.org/officeDocument/2006/relationships/image" Target="../media/image65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1.png"/><Relationship Id="rId4" Type="http://schemas.openxmlformats.org/officeDocument/2006/relationships/oleObject" Target="../embeddings/oleObject38.bin"/><Relationship Id="rId5" Type="http://schemas.openxmlformats.org/officeDocument/2006/relationships/image" Target="../media/image59.emf"/><Relationship Id="rId6" Type="http://schemas.openxmlformats.org/officeDocument/2006/relationships/oleObject" Target="../embeddings/oleObject39.bin"/><Relationship Id="rId7" Type="http://schemas.openxmlformats.org/officeDocument/2006/relationships/image" Target="../media/image60.emf"/><Relationship Id="rId8" Type="http://schemas.openxmlformats.org/officeDocument/2006/relationships/oleObject" Target="../embeddings/oleObject40.bin"/><Relationship Id="rId9" Type="http://schemas.openxmlformats.org/officeDocument/2006/relationships/image" Target="../media/image61.emf"/><Relationship Id="rId10" Type="http://schemas.openxmlformats.org/officeDocument/2006/relationships/oleObject" Target="../embeddings/oleObject41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oleObject" Target="../embeddings/oleObject45.bin"/><Relationship Id="rId5" Type="http://schemas.openxmlformats.org/officeDocument/2006/relationships/image" Target="../media/image66.emf"/><Relationship Id="rId6" Type="http://schemas.openxmlformats.org/officeDocument/2006/relationships/oleObject" Target="../embeddings/oleObject46.bin"/><Relationship Id="rId7" Type="http://schemas.openxmlformats.org/officeDocument/2006/relationships/image" Target="../media/image67.emf"/><Relationship Id="rId8" Type="http://schemas.openxmlformats.org/officeDocument/2006/relationships/oleObject" Target="../embeddings/oleObject47.bin"/><Relationship Id="rId9" Type="http://schemas.openxmlformats.org/officeDocument/2006/relationships/image" Target="../media/image68.emf"/><Relationship Id="rId10" Type="http://schemas.openxmlformats.org/officeDocument/2006/relationships/oleObject" Target="../embeddings/oleObject48.bin"/><Relationship Id="rId11" Type="http://schemas.openxmlformats.org/officeDocument/2006/relationships/image" Target="../media/image59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4" Type="http://schemas.openxmlformats.org/officeDocument/2006/relationships/image" Target="../media/image70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oleObject" Target="../embeddings/oleObject49.bin"/><Relationship Id="rId5" Type="http://schemas.openxmlformats.org/officeDocument/2006/relationships/image" Target="../media/image71.emf"/><Relationship Id="rId6" Type="http://schemas.openxmlformats.org/officeDocument/2006/relationships/image" Target="../media/image72.jpg"/><Relationship Id="rId7" Type="http://schemas.openxmlformats.org/officeDocument/2006/relationships/image" Target="../media/image73.jpg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oleObject" Target="../embeddings/oleObject50.bin"/><Relationship Id="rId5" Type="http://schemas.openxmlformats.org/officeDocument/2006/relationships/image" Target="../media/image74.emf"/><Relationship Id="rId6" Type="http://schemas.openxmlformats.org/officeDocument/2006/relationships/oleObject" Target="../embeddings/oleObject51.bin"/><Relationship Id="rId7" Type="http://schemas.openxmlformats.org/officeDocument/2006/relationships/image" Target="../media/image75.emf"/><Relationship Id="rId8" Type="http://schemas.openxmlformats.org/officeDocument/2006/relationships/oleObject" Target="../embeddings/oleObject52.bin"/><Relationship Id="rId9" Type="http://schemas.openxmlformats.org/officeDocument/2006/relationships/image" Target="../media/image76.emf"/><Relationship Id="rId10" Type="http://schemas.openxmlformats.org/officeDocument/2006/relationships/oleObject" Target="../embeddings/oleObject53.bin"/><Relationship Id="rId11" Type="http://schemas.openxmlformats.org/officeDocument/2006/relationships/image" Target="../media/image77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4" Type="http://schemas.openxmlformats.org/officeDocument/2006/relationships/image" Target="../media/image79.jpg"/><Relationship Id="rId5" Type="http://schemas.openxmlformats.org/officeDocument/2006/relationships/image" Target="../media/image80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oleObject" Target="../embeddings/oleObject54.bin"/><Relationship Id="rId5" Type="http://schemas.openxmlformats.org/officeDocument/2006/relationships/image" Target="../media/image81.e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6.bin"/><Relationship Id="rId12" Type="http://schemas.openxmlformats.org/officeDocument/2006/relationships/oleObject" Target="../embeddings/oleObject7.bin"/><Relationship Id="rId13" Type="http://schemas.openxmlformats.org/officeDocument/2006/relationships/oleObject" Target="../embeddings/oleObject8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1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2.emf"/><Relationship Id="rId6" Type="http://schemas.openxmlformats.org/officeDocument/2006/relationships/oleObject" Target="../embeddings/oleObject2.bin"/><Relationship Id="rId7" Type="http://schemas.openxmlformats.org/officeDocument/2006/relationships/oleObject" Target="../embeddings/oleObject3.bin"/><Relationship Id="rId8" Type="http://schemas.openxmlformats.org/officeDocument/2006/relationships/image" Target="../media/image3.emf"/><Relationship Id="rId9" Type="http://schemas.openxmlformats.org/officeDocument/2006/relationships/oleObject" Target="../embeddings/oleObject4.bin"/><Relationship Id="rId10" Type="http://schemas.openxmlformats.org/officeDocument/2006/relationships/oleObject" Target="../embeddings/oleObject5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85.jpg"/><Relationship Id="rId5" Type="http://schemas.openxmlformats.org/officeDocument/2006/relationships/oleObject" Target="../embeddings/oleObject55.bin"/><Relationship Id="rId6" Type="http://schemas.openxmlformats.org/officeDocument/2006/relationships/image" Target="../media/image82.emf"/><Relationship Id="rId7" Type="http://schemas.openxmlformats.org/officeDocument/2006/relationships/oleObject" Target="../embeddings/oleObject56.bin"/><Relationship Id="rId8" Type="http://schemas.openxmlformats.org/officeDocument/2006/relationships/image" Target="../media/image83.emf"/><Relationship Id="rId9" Type="http://schemas.openxmlformats.org/officeDocument/2006/relationships/oleObject" Target="../embeddings/Microsoft_Equation1.bin"/><Relationship Id="rId10" Type="http://schemas.openxmlformats.org/officeDocument/2006/relationships/image" Target="../media/image84.e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oleObject" Target="../embeddings/oleObject57.bin"/><Relationship Id="rId5" Type="http://schemas.openxmlformats.org/officeDocument/2006/relationships/image" Target="../media/image86.emf"/><Relationship Id="rId6" Type="http://schemas.openxmlformats.org/officeDocument/2006/relationships/image" Target="../media/image87.emf"/><Relationship Id="rId7" Type="http://schemas.openxmlformats.org/officeDocument/2006/relationships/image" Target="../media/image88.jpg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4" Type="http://schemas.openxmlformats.org/officeDocument/2006/relationships/image" Target="../media/image90.emf"/><Relationship Id="rId5" Type="http://schemas.openxmlformats.org/officeDocument/2006/relationships/image" Target="../media/image91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4" Type="http://schemas.openxmlformats.org/officeDocument/2006/relationships/image" Target="../media/image93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4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oleObject" Target="../embeddings/oleObject9.bin"/><Relationship Id="rId5" Type="http://schemas.openxmlformats.org/officeDocument/2006/relationships/image" Target="../media/image4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4" Type="http://schemas.openxmlformats.org/officeDocument/2006/relationships/image" Target="../media/image96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4" Type="http://schemas.openxmlformats.org/officeDocument/2006/relationships/image" Target="../media/image9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4" Type="http://schemas.openxmlformats.org/officeDocument/2006/relationships/image" Target="../media/image101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4" Type="http://schemas.openxmlformats.org/officeDocument/2006/relationships/image" Target="../media/image103.jpeg"/><Relationship Id="rId5" Type="http://schemas.openxmlformats.org/officeDocument/2006/relationships/image" Target="../media/image104.jpeg"/><Relationship Id="rId6" Type="http://schemas.openxmlformats.org/officeDocument/2006/relationships/image" Target="../media/image105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96.jpeg"/><Relationship Id="rId6" Type="http://schemas.openxmlformats.org/officeDocument/2006/relationships/image" Target="../media/image106.png"/><Relationship Id="rId1" Type="http://schemas.microsoft.com/office/2007/relationships/media" Target="file://localhost/Users/carl/PSIC/obryan_peg_movie/S02_3d_lambda.mov" TargetMode="External"/><Relationship Id="rId2" Type="http://schemas.openxmlformats.org/officeDocument/2006/relationships/video" Target="file://localhost/Users/carl/PSIC/obryan_peg_movie/S02_3d_lambda.mov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4" Type="http://schemas.openxmlformats.org/officeDocument/2006/relationships/image" Target="../media/image108.emf"/><Relationship Id="rId5" Type="http://schemas.openxmlformats.org/officeDocument/2006/relationships/image" Target="../media/image10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oleObject" Target="../embeddings/oleObject10.bin"/><Relationship Id="rId5" Type="http://schemas.openxmlformats.org/officeDocument/2006/relationships/image" Target="../media/image5.emf"/><Relationship Id="rId6" Type="http://schemas.openxmlformats.org/officeDocument/2006/relationships/oleObject" Target="../embeddings/oleObject11.bin"/><Relationship Id="rId7" Type="http://schemas.openxmlformats.org/officeDocument/2006/relationships/image" Target="../media/image6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4" Type="http://schemas.openxmlformats.org/officeDocument/2006/relationships/image" Target="../media/image111.wmf"/><Relationship Id="rId5" Type="http://schemas.openxmlformats.org/officeDocument/2006/relationships/image" Target="../media/image112.png"/><Relationship Id="rId6" Type="http://schemas.openxmlformats.org/officeDocument/2006/relationships/image" Target="../media/image113.png"/><Relationship Id="rId7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9.png"/><Relationship Id="rId5" Type="http://schemas.microsoft.com/office/2007/relationships/hdphoto" Target="../media/hdphoto1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g"/><Relationship Id="rId3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2.jpg"/><Relationship Id="rId5" Type="http://schemas.openxmlformats.org/officeDocument/2006/relationships/image" Target="../media/image13.jpg"/><Relationship Id="rId6" Type="http://schemas.openxmlformats.org/officeDocument/2006/relationships/image" Target="../media/image14.JPG"/><Relationship Id="rId7" Type="http://schemas.openxmlformats.org/officeDocument/2006/relationships/image" Target="../media/image15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466" y="412564"/>
            <a:ext cx="8363769" cy="1879887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An Introduction to </a:t>
            </a:r>
            <a:r>
              <a:rPr lang="en-US" b="1" dirty="0" err="1" smtClean="0">
                <a:solidFill>
                  <a:srgbClr val="800000"/>
                </a:solidFill>
              </a:rPr>
              <a:t>Magnetohydrodynamics</a:t>
            </a:r>
            <a:r>
              <a:rPr lang="en-US" b="1" dirty="0" smtClean="0">
                <a:solidFill>
                  <a:srgbClr val="800000"/>
                </a:solidFill>
              </a:rPr>
              <a:t> for Magnetic Confinement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122" y="2599219"/>
            <a:ext cx="7302775" cy="3440359"/>
          </a:xfrm>
        </p:spPr>
        <p:txBody>
          <a:bodyPr>
            <a:normAutofit fontScale="92500" lnSpcReduction="20000"/>
          </a:bodyPr>
          <a:lstStyle/>
          <a:p>
            <a:r>
              <a:rPr lang="en-US" sz="3500" dirty="0" smtClean="0">
                <a:solidFill>
                  <a:schemeClr val="tx1"/>
                </a:solidFill>
              </a:rPr>
              <a:t>Carl R. Sovinec</a:t>
            </a:r>
          </a:p>
          <a:p>
            <a:r>
              <a:rPr lang="en-US" i="1" dirty="0" smtClean="0">
                <a:solidFill>
                  <a:schemeClr val="tx1"/>
                </a:solidFill>
              </a:rPr>
              <a:t>University of Wisconsin-Madison</a:t>
            </a:r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2017 Summer Science Undergraduate Laboratory Internship, One-Week Course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June 12, 2017     Princeton Plasma Physics Lab</a:t>
            </a: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4" name="Picture 5" descr="wcr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317" y="5826020"/>
            <a:ext cx="476817" cy="763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3256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4798939" y="5725434"/>
            <a:ext cx="423935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/>
              <a:t>Kink deformation is evident from surface-</a:t>
            </a:r>
            <a:r>
              <a:rPr lang="en-US" sz="2000" b="1" dirty="0" smtClean="0"/>
              <a:t>B</a:t>
            </a:r>
            <a:r>
              <a:rPr lang="en-US" sz="2000" dirty="0" smtClean="0"/>
              <a:t> measurements.  [See</a:t>
            </a:r>
          </a:p>
          <a:p>
            <a:r>
              <a:rPr lang="de-DE" sz="2000" dirty="0" err="1" smtClean="0"/>
              <a:t>plasma.physics.wisc.edu</a:t>
            </a:r>
            <a:r>
              <a:rPr lang="de-DE" sz="2000" dirty="0"/>
              <a:t>/</a:t>
            </a:r>
            <a:r>
              <a:rPr lang="de-DE" sz="2000" dirty="0" err="1"/>
              <a:t>rwm</a:t>
            </a:r>
            <a:r>
              <a:rPr lang="de-DE" sz="2000" dirty="0"/>
              <a:t>-</a:t>
            </a:r>
            <a:r>
              <a:rPr lang="de-DE" sz="2000" dirty="0" smtClean="0"/>
              <a:t>gallery]</a:t>
            </a: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146" y="150722"/>
            <a:ext cx="8679232" cy="1008153"/>
          </a:xfrm>
          <a:solidFill>
            <a:srgbClr val="CE0507"/>
          </a:solidFill>
        </p:spPr>
        <p:txBody>
          <a:bodyPr>
            <a:noAutofit/>
          </a:bodyPr>
          <a:lstStyle/>
          <a:p>
            <a:pPr algn="l"/>
            <a:r>
              <a:rPr lang="en-US" sz="3200" dirty="0" smtClean="0">
                <a:solidFill>
                  <a:srgbClr val="FFFFFF"/>
                </a:solidFill>
              </a:rPr>
              <a:t>External kink dynamics need to be controlled in experiments.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44230" y="591701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5" name="Picture 5" descr="wcr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278" y="5600579"/>
            <a:ext cx="436014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DSCN066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10" y="3131094"/>
            <a:ext cx="3570716" cy="2678037"/>
          </a:xfrm>
          <a:prstGeom prst="rect">
            <a:avLst/>
          </a:prstGeom>
        </p:spPr>
      </p:pic>
      <p:pic>
        <p:nvPicPr>
          <p:cNvPr id="6" name="Picture 5" descr="externalkink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82"/>
          <a:stretch/>
        </p:blipFill>
        <p:spPr>
          <a:xfrm>
            <a:off x="5173146" y="2863166"/>
            <a:ext cx="3578818" cy="273741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26303" y="1402134"/>
            <a:ext cx="860869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200" dirty="0" smtClean="0"/>
              <a:t>Discharge profile control is the first step.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200" dirty="0" smtClean="0"/>
              <a:t>Passive conductors and active magnetic feedback can be used.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200" dirty="0" smtClean="0"/>
              <a:t>Rotating plasma relative to conductors helps maintain stabilizing eddy currents.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265147" y="5937648"/>
            <a:ext cx="438139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/>
              <a:t>The Rotating Wall Machine investigated relative plasma/conductor motion.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4211686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146" y="150722"/>
            <a:ext cx="8679232" cy="1008153"/>
          </a:xfrm>
          <a:solidFill>
            <a:srgbClr val="CE0507"/>
          </a:solidFill>
        </p:spPr>
        <p:txBody>
          <a:bodyPr>
            <a:noAutofit/>
          </a:bodyPr>
          <a:lstStyle/>
          <a:p>
            <a:pPr algn="l"/>
            <a:r>
              <a:rPr lang="en-US" sz="3200" dirty="0" smtClean="0">
                <a:solidFill>
                  <a:srgbClr val="FFFFFF"/>
                </a:solidFill>
              </a:rPr>
              <a:t>2) Internal kink is related but only affects the core of the plasma.</a:t>
            </a:r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3" name="Picture 7" descr="M3d1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" t="5263" r="5263" b="2632"/>
          <a:stretch>
            <a:fillRect/>
          </a:stretch>
        </p:blipFill>
        <p:spPr bwMode="auto">
          <a:xfrm>
            <a:off x="469729" y="1424662"/>
            <a:ext cx="2580440" cy="258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265146" y="4122002"/>
            <a:ext cx="300037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/>
              <a:t>Simulation </a:t>
            </a:r>
            <a:r>
              <a:rPr lang="en-US" sz="2000" dirty="0"/>
              <a:t>of </a:t>
            </a:r>
            <a:r>
              <a:rPr lang="en-US" sz="2000" dirty="0" smtClean="0"/>
              <a:t>internal kink in NSTX by W. Park, PPPL.</a:t>
            </a:r>
            <a:endParaRPr lang="en-US" sz="2200" b="1" dirty="0"/>
          </a:p>
        </p:txBody>
      </p:sp>
      <p:pic>
        <p:nvPicPr>
          <p:cNvPr id="15" name="Picture 5" descr="wcre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780" y="6079377"/>
            <a:ext cx="436014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265146" y="5120961"/>
            <a:ext cx="4908000" cy="1523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200" dirty="0" smtClean="0"/>
              <a:t>Internal kink can be relatively benign.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200" dirty="0" smtClean="0"/>
              <a:t>Repetitive kink behavior is called “</a:t>
            </a:r>
            <a:r>
              <a:rPr lang="en-US" sz="2200" dirty="0" err="1" smtClean="0"/>
              <a:t>sawtoothing</a:t>
            </a:r>
            <a:r>
              <a:rPr lang="en-US" sz="2200" dirty="0" smtClean="0"/>
              <a:t>” due to its effect on central-</a:t>
            </a:r>
            <a:r>
              <a:rPr lang="en-US" sz="2200" i="1" dirty="0" err="1" smtClean="0"/>
              <a:t>T</a:t>
            </a:r>
            <a:r>
              <a:rPr lang="en-US" sz="2200" i="1" baseline="-25000" dirty="0" err="1" smtClean="0"/>
              <a:t>e</a:t>
            </a:r>
            <a:r>
              <a:rPr lang="en-US" sz="2200" i="1" dirty="0" smtClean="0"/>
              <a:t>.</a:t>
            </a:r>
            <a:r>
              <a:rPr lang="en-US" sz="2200" dirty="0" smtClean="0"/>
              <a:t> [Yamada, </a:t>
            </a:r>
            <a:r>
              <a:rPr lang="en-US" sz="2200" i="1" dirty="0" smtClean="0"/>
              <a:t>et al.</a:t>
            </a:r>
            <a:r>
              <a:rPr lang="en-US" sz="2200" dirty="0" smtClean="0"/>
              <a:t>]</a:t>
            </a:r>
            <a:endParaRPr lang="en-US" sz="2200" dirty="0"/>
          </a:p>
        </p:txBody>
      </p:sp>
      <p:pic>
        <p:nvPicPr>
          <p:cNvPr id="6" name="Picture 5" descr="yamada_PoP1_3269p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106" y="1271548"/>
            <a:ext cx="4258790" cy="2948086"/>
          </a:xfrm>
          <a:prstGeom prst="rect">
            <a:avLst/>
          </a:prstGeom>
        </p:spPr>
      </p:pic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3376484" y="4128477"/>
            <a:ext cx="576751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/>
              <a:t>TFTR electron temperature profile is lopped-off by </a:t>
            </a:r>
            <a:r>
              <a:rPr lang="en-US" sz="2000" dirty="0" err="1" smtClean="0"/>
              <a:t>sawtoothing</a:t>
            </a:r>
            <a:r>
              <a:rPr lang="en-US" sz="2000" dirty="0" smtClean="0"/>
              <a:t> [Yamada, </a:t>
            </a:r>
            <a:r>
              <a:rPr lang="en-US" sz="2000" i="1" dirty="0" smtClean="0"/>
              <a:t>et al.</a:t>
            </a:r>
            <a:r>
              <a:rPr lang="en-US" sz="2000" dirty="0" smtClean="0"/>
              <a:t>, Phys. Plasmas </a:t>
            </a:r>
            <a:r>
              <a:rPr lang="en-US" sz="2000" b="1" dirty="0" smtClean="0"/>
              <a:t>1</a:t>
            </a:r>
            <a:r>
              <a:rPr lang="en-US" sz="2000" dirty="0" smtClean="0"/>
              <a:t>, 3269].</a:t>
            </a:r>
            <a:endParaRPr lang="en-US" sz="2200" b="1" dirty="0"/>
          </a:p>
        </p:txBody>
      </p:sp>
      <p:pic>
        <p:nvPicPr>
          <p:cNvPr id="8" name="Picture 7" descr="yamada_PoP1_3269p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002" y="4851853"/>
            <a:ext cx="3237986" cy="1941514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4569096" y="5452323"/>
            <a:ext cx="913819" cy="449201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5402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146" y="150722"/>
            <a:ext cx="8679232" cy="1008153"/>
          </a:xfrm>
          <a:solidFill>
            <a:srgbClr val="CE0507"/>
          </a:solidFill>
        </p:spPr>
        <p:txBody>
          <a:bodyPr>
            <a:noAutofit/>
          </a:bodyPr>
          <a:lstStyle/>
          <a:p>
            <a:pPr algn="l"/>
            <a:r>
              <a:rPr lang="en-US" sz="3200" dirty="0" smtClean="0">
                <a:solidFill>
                  <a:srgbClr val="FFFFFF"/>
                </a:solidFill>
              </a:rPr>
              <a:t>3) The development of large magnetic islands alters confinement.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44230" y="568466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5" name="Picture 5" descr="wcr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8364" y="6079377"/>
            <a:ext cx="436014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90936" y="5638493"/>
            <a:ext cx="85755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Isolated magnetic islands in </a:t>
            </a:r>
            <a:r>
              <a:rPr lang="en-US" sz="2400" dirty="0" err="1" smtClean="0"/>
              <a:t>tokamaks</a:t>
            </a:r>
            <a:r>
              <a:rPr lang="en-US" sz="2400" dirty="0" smtClean="0"/>
              <a:t> provide limited short-circuits for heat to escape more readily.</a:t>
            </a:r>
            <a:endParaRPr lang="en-US" sz="2400" dirty="0"/>
          </a:p>
        </p:txBody>
      </p:sp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265146" y="4714501"/>
            <a:ext cx="3597009" cy="679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  <a:spcBef>
                <a:spcPct val="50000"/>
              </a:spcBef>
            </a:pPr>
            <a:r>
              <a:rPr lang="en-US" sz="2000" dirty="0" smtClean="0"/>
              <a:t>Magnetic “reconnection” alters field-line connectivity.</a:t>
            </a:r>
            <a:endParaRPr lang="en-US" sz="2200" dirty="0"/>
          </a:p>
        </p:txBody>
      </p:sp>
      <p:pic>
        <p:nvPicPr>
          <p:cNvPr id="7" name="Picture 6" descr="d3dps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69" y="1177199"/>
            <a:ext cx="2464729" cy="3481348"/>
          </a:xfrm>
          <a:prstGeom prst="rect">
            <a:avLst/>
          </a:prstGeom>
        </p:spPr>
      </p:pic>
      <p:pic>
        <p:nvPicPr>
          <p:cNvPr id="8" name="Picture 7" descr="d3dtrace2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54"/>
          <a:stretch/>
        </p:blipFill>
        <p:spPr>
          <a:xfrm>
            <a:off x="4260766" y="1440522"/>
            <a:ext cx="3925824" cy="2508948"/>
          </a:xfrm>
          <a:prstGeom prst="rect">
            <a:avLst/>
          </a:prstGeom>
        </p:spPr>
      </p:pic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4014555" y="3999126"/>
            <a:ext cx="4751914" cy="972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  <a:spcBef>
                <a:spcPct val="50000"/>
              </a:spcBef>
            </a:pPr>
            <a:r>
              <a:rPr lang="en-US" sz="2000" dirty="0" smtClean="0"/>
              <a:t>Magnetic islands are topologically isolated helical structures</a:t>
            </a:r>
            <a:r>
              <a:rPr lang="en-US" sz="2000" dirty="0"/>
              <a:t> </a:t>
            </a:r>
            <a:r>
              <a:rPr lang="en-US" sz="2000" dirty="0" smtClean="0"/>
              <a:t>that result from reconnection.  [from NIMROD computation]</a:t>
            </a:r>
            <a:endParaRPr lang="en-US" sz="2200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478154" y="2292447"/>
            <a:ext cx="2385223" cy="0"/>
          </a:xfrm>
          <a:prstGeom prst="straightConnector1">
            <a:avLst/>
          </a:prstGeom>
          <a:ln w="38100" cmpd="sng">
            <a:solidFill>
              <a:srgbClr val="FF00DC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2630554" y="3095427"/>
            <a:ext cx="2385223" cy="0"/>
          </a:xfrm>
          <a:prstGeom prst="straightConnector1">
            <a:avLst/>
          </a:prstGeom>
          <a:ln w="38100" cmpd="sng">
            <a:solidFill>
              <a:srgbClr val="0DF6ED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8487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highb_disr_02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94" y="2602245"/>
            <a:ext cx="3372147" cy="22614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146" y="150722"/>
            <a:ext cx="8679232" cy="1008153"/>
          </a:xfrm>
          <a:solidFill>
            <a:srgbClr val="CE0507"/>
          </a:solidFill>
        </p:spPr>
        <p:txBody>
          <a:bodyPr>
            <a:noAutofit/>
          </a:bodyPr>
          <a:lstStyle/>
          <a:p>
            <a:pPr algn="l"/>
            <a:r>
              <a:rPr lang="en-US" sz="3200" dirty="0" smtClean="0">
                <a:solidFill>
                  <a:srgbClr val="FFFFFF"/>
                </a:solidFill>
              </a:rPr>
              <a:t>The overlap of magnetic islands in </a:t>
            </a:r>
            <a:r>
              <a:rPr lang="en-US" sz="3200" dirty="0" err="1" smtClean="0">
                <a:solidFill>
                  <a:srgbClr val="FFFFFF"/>
                </a:solidFill>
              </a:rPr>
              <a:t>tokamaks</a:t>
            </a:r>
            <a:r>
              <a:rPr lang="en-US" sz="3200" dirty="0" smtClean="0">
                <a:solidFill>
                  <a:srgbClr val="FFFFFF"/>
                </a:solidFill>
              </a:rPr>
              <a:t> is more problematic.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44230" y="591701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5" name="Picture 5" descr="wcres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8364" y="6079377"/>
            <a:ext cx="436014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305985" y="1283095"/>
            <a:ext cx="8545464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Magnetic-island overlap allows significant and rapid energy loss and changes in electrical conductivity.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This process results in a disruptive termination of a discharge.</a:t>
            </a:r>
            <a:endParaRPr lang="en-US" sz="2000" dirty="0"/>
          </a:p>
        </p:txBody>
      </p:sp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502194" y="5053806"/>
            <a:ext cx="3372147" cy="1264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  <a:spcBef>
                <a:spcPct val="50000"/>
              </a:spcBef>
            </a:pPr>
            <a:r>
              <a:rPr lang="en-US" sz="2000" dirty="0" smtClean="0"/>
              <a:t>High-pressure disruption simulation </a:t>
            </a:r>
            <a:r>
              <a:rPr lang="en-US" sz="2000" dirty="0"/>
              <a:t>by S. Kruger and A. Sanderson [Phys. Plasmas </a:t>
            </a:r>
            <a:r>
              <a:rPr lang="en-US" sz="2000" b="1" dirty="0"/>
              <a:t>12</a:t>
            </a:r>
            <a:r>
              <a:rPr lang="en-US" sz="2000" dirty="0"/>
              <a:t>, </a:t>
            </a:r>
            <a:r>
              <a:rPr lang="en-US" sz="2000" dirty="0" smtClean="0"/>
              <a:t>56113].</a:t>
            </a:r>
            <a:endParaRPr lang="en-US" sz="2200" dirty="0"/>
          </a:p>
        </p:txBody>
      </p:sp>
      <p:pic>
        <p:nvPicPr>
          <p:cNvPr id="3" name="NIMROD_SCIRun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33312" y="2602245"/>
            <a:ext cx="4375052" cy="3684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302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146" y="150722"/>
            <a:ext cx="8679232" cy="1008153"/>
          </a:xfrm>
          <a:solidFill>
            <a:srgbClr val="CE0507"/>
          </a:solidFill>
        </p:spPr>
        <p:txBody>
          <a:bodyPr>
            <a:noAutofit/>
          </a:bodyPr>
          <a:lstStyle/>
          <a:p>
            <a:pPr algn="l"/>
            <a:r>
              <a:rPr lang="en-US" sz="3200" dirty="0" smtClean="0">
                <a:solidFill>
                  <a:srgbClr val="FFFFFF"/>
                </a:solidFill>
              </a:rPr>
              <a:t>4) Edge-localized modes are a combination of “ballooning” and surface kink.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44230" y="591701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5" name="Picture 5" descr="wcr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8364" y="6079377"/>
            <a:ext cx="436014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PPCF2009_fig2a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68" r="28692"/>
          <a:stretch/>
        </p:blipFill>
        <p:spPr>
          <a:xfrm>
            <a:off x="455785" y="2796267"/>
            <a:ext cx="1562492" cy="2652478"/>
          </a:xfrm>
          <a:prstGeom prst="rect">
            <a:avLst/>
          </a:prstGeom>
        </p:spPr>
      </p:pic>
      <p:pic>
        <p:nvPicPr>
          <p:cNvPr id="18" name="Picture 17" descr="PPCF2009_fig2c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5" r="28834"/>
          <a:stretch/>
        </p:blipFill>
        <p:spPr>
          <a:xfrm>
            <a:off x="2472550" y="2858227"/>
            <a:ext cx="1610621" cy="2652478"/>
          </a:xfrm>
          <a:prstGeom prst="rect">
            <a:avLst/>
          </a:prstGeom>
        </p:spPr>
      </p:pic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168684" y="5776435"/>
            <a:ext cx="4538972" cy="620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  <a:spcBef>
                <a:spcPct val="50000"/>
              </a:spcBef>
            </a:pPr>
            <a:r>
              <a:rPr lang="en-US" dirty="0" smtClean="0"/>
              <a:t>Particle and current density from an ELM simulation by G. Huysmans [PPCF </a:t>
            </a:r>
            <a:r>
              <a:rPr lang="en-US" b="1" dirty="0" smtClean="0"/>
              <a:t>51</a:t>
            </a:r>
            <a:r>
              <a:rPr lang="en-US" dirty="0" smtClean="0"/>
              <a:t>, 124012].</a:t>
            </a:r>
            <a:endParaRPr lang="en-US" sz="2000" dirty="0"/>
          </a:p>
        </p:txBody>
      </p:sp>
      <p:pic>
        <p:nvPicPr>
          <p:cNvPr id="3" name="Picture 2" descr="koch_JNM363_1056p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046" y="2796267"/>
            <a:ext cx="3801957" cy="2993951"/>
          </a:xfrm>
          <a:prstGeom prst="rect">
            <a:avLst/>
          </a:prstGeom>
        </p:spPr>
      </p:pic>
      <p:sp>
        <p:nvSpPr>
          <p:cNvPr id="20" name="Text Box 13"/>
          <p:cNvSpPr txBox="1">
            <a:spLocks noChangeArrowheads="1"/>
          </p:cNvSpPr>
          <p:nvPr/>
        </p:nvSpPr>
        <p:spPr bwMode="auto">
          <a:xfrm>
            <a:off x="4780228" y="5832247"/>
            <a:ext cx="3918775" cy="88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  <a:spcBef>
                <a:spcPct val="50000"/>
              </a:spcBef>
            </a:pPr>
            <a:r>
              <a:rPr lang="en-US" dirty="0" smtClean="0"/>
              <a:t>Framing-camera images of ELMs in the MAST experiment [Koch, </a:t>
            </a:r>
            <a:r>
              <a:rPr lang="en-US" i="1" dirty="0" smtClean="0"/>
              <a:t>et al</a:t>
            </a:r>
            <a:r>
              <a:rPr lang="en-US" dirty="0" smtClean="0"/>
              <a:t>., JNM </a:t>
            </a:r>
            <a:r>
              <a:rPr lang="en-US" b="1" dirty="0" smtClean="0"/>
              <a:t>363</a:t>
            </a:r>
            <a:r>
              <a:rPr lang="en-US" dirty="0" smtClean="0"/>
              <a:t>, 1056].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265146" y="1292050"/>
            <a:ext cx="867923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Edge-localized modes (ELMs) result from large gradients near the edge of the confinement region.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ELMs make heat loading intermittent – a concern for ITER.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41858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146" y="150722"/>
            <a:ext cx="8679232" cy="1008153"/>
          </a:xfrm>
          <a:solidFill>
            <a:srgbClr val="CE0507"/>
          </a:solidFill>
        </p:spPr>
        <p:txBody>
          <a:bodyPr>
            <a:noAutofit/>
          </a:bodyPr>
          <a:lstStyle/>
          <a:p>
            <a:pPr algn="l"/>
            <a:r>
              <a:rPr lang="en-US" sz="3200" dirty="0">
                <a:solidFill>
                  <a:srgbClr val="FFFFFF"/>
                </a:solidFill>
              </a:rPr>
              <a:t>5</a:t>
            </a:r>
            <a:r>
              <a:rPr lang="en-US" sz="3200" dirty="0" smtClean="0">
                <a:solidFill>
                  <a:srgbClr val="FFFFFF"/>
                </a:solidFill>
              </a:rPr>
              <a:t>) Magnetic relaxation is non-disruptive MHD that alters magnetic configurations.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44230" y="591701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457200" y="4754859"/>
            <a:ext cx="5282719" cy="1830784"/>
            <a:chOff x="260164" y="1722352"/>
            <a:chExt cx="5282719" cy="1830784"/>
          </a:xfrm>
        </p:grpSpPr>
        <p:pic>
          <p:nvPicPr>
            <p:cNvPr id="9" name="Picture 8" descr="early.jpe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164" y="1722352"/>
              <a:ext cx="1828800" cy="1828800"/>
            </a:xfrm>
            <a:prstGeom prst="rect">
              <a:avLst/>
            </a:prstGeom>
          </p:spPr>
        </p:pic>
        <p:pic>
          <p:nvPicPr>
            <p:cNvPr id="10" name="Picture 9" descr="later.jpe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8392" y="1722352"/>
              <a:ext cx="1830784" cy="1830784"/>
            </a:xfrm>
            <a:prstGeom prst="rect">
              <a:avLst/>
            </a:prstGeom>
          </p:spPr>
        </p:pic>
        <p:pic>
          <p:nvPicPr>
            <p:cNvPr id="11" name="Picture 10" descr="decay.jpe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4083" y="1722352"/>
              <a:ext cx="1828800" cy="1828800"/>
            </a:xfrm>
            <a:prstGeom prst="rect">
              <a:avLst/>
            </a:prstGeom>
          </p:spPr>
        </p:pic>
      </p:grp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5880813" y="5120069"/>
            <a:ext cx="2829435" cy="88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  <a:spcBef>
                <a:spcPct val="50000"/>
              </a:spcBef>
            </a:pPr>
            <a:r>
              <a:rPr lang="en-US" dirty="0" smtClean="0"/>
              <a:t>Simulation of Pegasus startup by J. O’Bryan [PPCF </a:t>
            </a:r>
            <a:r>
              <a:rPr lang="en-US" b="1" dirty="0" smtClean="0"/>
              <a:t>56</a:t>
            </a:r>
            <a:r>
              <a:rPr lang="en-US" dirty="0" smtClean="0"/>
              <a:t>, 064005].</a:t>
            </a:r>
            <a:endParaRPr lang="en-US" sz="2000" dirty="0"/>
          </a:p>
        </p:txBody>
      </p:sp>
      <p:pic>
        <p:nvPicPr>
          <p:cNvPr id="15" name="Picture 5" descr="wcres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8364" y="6079377"/>
            <a:ext cx="436014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65146" y="1182977"/>
            <a:ext cx="8679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Relaxation involves nonlinear MHD and magnetic reconnection.</a:t>
            </a:r>
            <a:endParaRPr lang="en-US" sz="2000" dirty="0" smtClean="0"/>
          </a:p>
        </p:txBody>
      </p:sp>
      <p:pic>
        <p:nvPicPr>
          <p:cNvPr id="3" name="sp48_52.eps8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18019" y="1599153"/>
            <a:ext cx="4152951" cy="29179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13944" y="1741723"/>
            <a:ext cx="4443642" cy="1600459"/>
            <a:chOff x="313944" y="1629198"/>
            <a:chExt cx="4443642" cy="1600459"/>
          </a:xfrm>
        </p:grpSpPr>
        <p:pic>
          <p:nvPicPr>
            <p:cNvPr id="5" name="Picture 4" descr="hooper_ppcf54_11_113001p8.jpg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088" b="16706"/>
            <a:stretch/>
          </p:blipFill>
          <p:spPr>
            <a:xfrm>
              <a:off x="313944" y="1629199"/>
              <a:ext cx="1508413" cy="1600200"/>
            </a:xfrm>
            <a:prstGeom prst="rect">
              <a:avLst/>
            </a:prstGeom>
          </p:spPr>
        </p:pic>
        <p:pic>
          <p:nvPicPr>
            <p:cNvPr id="20" name="Picture 19" descr="hooper_ppcf54_11_113001p8.jpg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021" t="20637" r="32999"/>
            <a:stretch/>
          </p:blipFill>
          <p:spPr>
            <a:xfrm>
              <a:off x="1739369" y="1684321"/>
              <a:ext cx="1696924" cy="1545336"/>
            </a:xfrm>
            <a:prstGeom prst="rect">
              <a:avLst/>
            </a:prstGeom>
          </p:spPr>
        </p:pic>
        <p:pic>
          <p:nvPicPr>
            <p:cNvPr id="21" name="Picture 20" descr="hooper_ppcf54_11_113001p8.jpg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801" b="14004"/>
            <a:stretch/>
          </p:blipFill>
          <p:spPr>
            <a:xfrm>
              <a:off x="3386191" y="1629198"/>
              <a:ext cx="1371395" cy="1600200"/>
            </a:xfrm>
            <a:prstGeom prst="rect">
              <a:avLst/>
            </a:prstGeom>
          </p:spPr>
        </p:pic>
      </p:grp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324651" y="3449802"/>
            <a:ext cx="4804028" cy="88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  <a:spcBef>
                <a:spcPct val="50000"/>
              </a:spcBef>
            </a:pPr>
            <a:r>
              <a:rPr lang="en-US" dirty="0" smtClean="0"/>
              <a:t>Images from SSPX experiment (above) [Hooper, </a:t>
            </a:r>
            <a:r>
              <a:rPr lang="en-US" i="1" dirty="0" smtClean="0"/>
              <a:t>et al.</a:t>
            </a:r>
            <a:r>
              <a:rPr lang="en-US" dirty="0" smtClean="0"/>
              <a:t>, PPCF </a:t>
            </a:r>
            <a:r>
              <a:rPr lang="en-US" b="1" dirty="0" smtClean="0"/>
              <a:t>54</a:t>
            </a:r>
            <a:r>
              <a:rPr lang="en-US" dirty="0" smtClean="0"/>
              <a:t>, 113001] and NIMROD simulation (right) [Sovinec, </a:t>
            </a:r>
            <a:r>
              <a:rPr lang="en-US" i="1" dirty="0" smtClean="0"/>
              <a:t>et al.</a:t>
            </a:r>
            <a:r>
              <a:rPr lang="en-US" dirty="0" smtClean="0"/>
              <a:t>, PRL </a:t>
            </a:r>
            <a:r>
              <a:rPr lang="en-US" b="1" dirty="0" smtClean="0"/>
              <a:t>94</a:t>
            </a:r>
            <a:r>
              <a:rPr lang="en-US" dirty="0" smtClean="0"/>
              <a:t>, 035003].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75530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457200" y="1789396"/>
            <a:ext cx="8197972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sz="2400" dirty="0" smtClean="0"/>
              <a:t>The independent variables are position (</a:t>
            </a:r>
            <a:r>
              <a:rPr lang="en-US" sz="2400" b="1" dirty="0" smtClean="0"/>
              <a:t>x</a:t>
            </a:r>
            <a:r>
              <a:rPr lang="en-US" sz="2400" dirty="0" smtClean="0"/>
              <a:t>) and time (</a:t>
            </a:r>
            <a:r>
              <a:rPr lang="en-US" sz="2400" i="1" dirty="0" smtClean="0"/>
              <a:t>t</a:t>
            </a:r>
            <a:r>
              <a:rPr lang="en-US" sz="2400" dirty="0" smtClean="0"/>
              <a:t>).</a:t>
            </a:r>
          </a:p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sz="2400" dirty="0" smtClean="0"/>
              <a:t>The dependent variables are:</a:t>
            </a:r>
          </a:p>
          <a:p>
            <a:pPr marL="742950" lvl="1" indent="-285750">
              <a:spcAft>
                <a:spcPts val="1200"/>
              </a:spcAft>
              <a:buFont typeface="Arial"/>
              <a:buChar char="•"/>
            </a:pPr>
            <a:r>
              <a:rPr lang="en-US" sz="2400" dirty="0" smtClean="0"/>
              <a:t>Mass density  </a:t>
            </a:r>
            <a:r>
              <a:rPr lang="en-US" sz="2400" i="1" dirty="0" smtClean="0">
                <a:latin typeface="Symbol" charset="2"/>
                <a:cs typeface="Symbol" charset="2"/>
              </a:rPr>
              <a:t>r</a:t>
            </a:r>
            <a:r>
              <a:rPr lang="en-US" sz="2400" dirty="0" smtClean="0"/>
              <a:t>(</a:t>
            </a:r>
            <a:r>
              <a:rPr lang="en-US" sz="2400" b="1" dirty="0" err="1" smtClean="0"/>
              <a:t>x</a:t>
            </a:r>
            <a:r>
              <a:rPr lang="en-US" sz="2400" dirty="0" err="1" smtClean="0"/>
              <a:t>,</a:t>
            </a:r>
            <a:r>
              <a:rPr lang="en-US" sz="2400" i="1" dirty="0" err="1" smtClean="0"/>
              <a:t>t</a:t>
            </a:r>
            <a:r>
              <a:rPr lang="en-US" sz="2400" dirty="0" smtClean="0"/>
              <a:t>)</a:t>
            </a:r>
          </a:p>
          <a:p>
            <a:pPr marL="742950" lvl="1" indent="-285750">
              <a:spcAft>
                <a:spcPts val="1200"/>
              </a:spcAft>
              <a:buFont typeface="Arial"/>
              <a:buChar char="•"/>
            </a:pPr>
            <a:r>
              <a:rPr lang="en-US" sz="2400" dirty="0" smtClean="0"/>
              <a:t>Momentum density ÷ </a:t>
            </a:r>
            <a:r>
              <a:rPr lang="en-US" sz="2400" i="1" dirty="0" smtClean="0">
                <a:latin typeface="Symbol" charset="2"/>
                <a:cs typeface="Symbol" charset="2"/>
              </a:rPr>
              <a:t>r</a:t>
            </a:r>
            <a:r>
              <a:rPr lang="en-US" sz="2400" dirty="0" smtClean="0"/>
              <a:t>, i.e. center-of-mass flow     velocity  </a:t>
            </a:r>
            <a:r>
              <a:rPr lang="en-US" sz="2400" b="1" dirty="0"/>
              <a:t>V</a:t>
            </a:r>
            <a:r>
              <a:rPr lang="en-US" sz="2400" dirty="0"/>
              <a:t>(</a:t>
            </a:r>
            <a:r>
              <a:rPr lang="en-US" sz="2400" b="1" dirty="0" err="1"/>
              <a:t>x</a:t>
            </a:r>
            <a:r>
              <a:rPr lang="en-US" sz="2400" dirty="0" err="1"/>
              <a:t>,</a:t>
            </a:r>
            <a:r>
              <a:rPr lang="en-US" sz="2400" i="1" dirty="0" err="1"/>
              <a:t>t</a:t>
            </a:r>
            <a:r>
              <a:rPr lang="en-US" sz="2400" dirty="0"/>
              <a:t>)</a:t>
            </a:r>
            <a:endParaRPr lang="en-US" sz="2400" dirty="0" smtClean="0"/>
          </a:p>
          <a:p>
            <a:pPr marL="742950" lvl="1" indent="-285750">
              <a:spcAft>
                <a:spcPts val="1200"/>
              </a:spcAft>
              <a:buFont typeface="Arial"/>
              <a:buChar char="•"/>
            </a:pPr>
            <a:r>
              <a:rPr lang="en-US" sz="2400" dirty="0" smtClean="0"/>
              <a:t>Internal energy </a:t>
            </a:r>
            <a:r>
              <a:rPr lang="en-US" sz="2400" dirty="0"/>
              <a:t>density </a:t>
            </a:r>
            <a:r>
              <a:rPr lang="en-US" sz="2400" dirty="0" smtClean="0"/>
              <a:t>× (</a:t>
            </a:r>
            <a:r>
              <a:rPr lang="en-US" sz="2400" i="1" dirty="0" smtClean="0">
                <a:latin typeface="Symbol" charset="2"/>
                <a:cs typeface="Symbol" charset="2"/>
              </a:rPr>
              <a:t>g</a:t>
            </a:r>
            <a:r>
              <a:rPr lang="en-US" sz="2400" dirty="0" smtClean="0"/>
              <a:t> – 1), i.e. fluid pressure  </a:t>
            </a:r>
            <a:r>
              <a:rPr lang="en-US" sz="2400" i="1" dirty="0"/>
              <a:t>p</a:t>
            </a:r>
            <a:r>
              <a:rPr lang="en-US" sz="2400" dirty="0"/>
              <a:t>(</a:t>
            </a:r>
            <a:r>
              <a:rPr lang="en-US" sz="2400" b="1" dirty="0" err="1"/>
              <a:t>x</a:t>
            </a:r>
            <a:r>
              <a:rPr lang="en-US" sz="2400" dirty="0" err="1"/>
              <a:t>,</a:t>
            </a:r>
            <a:r>
              <a:rPr lang="en-US" sz="2400" i="1" dirty="0" err="1"/>
              <a:t>t</a:t>
            </a:r>
            <a:r>
              <a:rPr lang="en-US" sz="2400" dirty="0"/>
              <a:t>)</a:t>
            </a:r>
            <a:endParaRPr lang="en-US" sz="2400" dirty="0" smtClean="0"/>
          </a:p>
          <a:p>
            <a:pPr marL="742950" lvl="1" indent="-285750">
              <a:spcAft>
                <a:spcPts val="1200"/>
              </a:spcAft>
              <a:buFont typeface="Arial"/>
              <a:buChar char="•"/>
            </a:pPr>
            <a:r>
              <a:rPr lang="en-US" sz="2400" dirty="0" smtClean="0"/>
              <a:t>Magnetic induction (“field”),  </a:t>
            </a:r>
            <a:r>
              <a:rPr lang="en-US" sz="2400" b="1" dirty="0" smtClean="0"/>
              <a:t>B</a:t>
            </a:r>
            <a:r>
              <a:rPr lang="en-US" sz="2400" dirty="0"/>
              <a:t>(</a:t>
            </a:r>
            <a:r>
              <a:rPr lang="en-US" sz="2400" b="1" dirty="0" err="1"/>
              <a:t>x</a:t>
            </a:r>
            <a:r>
              <a:rPr lang="en-US" sz="2400" dirty="0" err="1"/>
              <a:t>,</a:t>
            </a:r>
            <a:r>
              <a:rPr lang="en-US" sz="2400" i="1" dirty="0" err="1"/>
              <a:t>t</a:t>
            </a:r>
            <a:r>
              <a:rPr lang="en-US" sz="2400" dirty="0"/>
              <a:t>)</a:t>
            </a:r>
            <a:endParaRPr lang="en-US" sz="24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257" y="274638"/>
            <a:ext cx="8503165" cy="1143000"/>
          </a:xfrm>
          <a:solidFill>
            <a:srgbClr val="CE0507"/>
          </a:solidFill>
        </p:spPr>
        <p:txBody>
          <a:bodyPr>
            <a:normAutofit/>
          </a:bodyPr>
          <a:lstStyle/>
          <a:p>
            <a:pPr algn="l"/>
            <a:r>
              <a:rPr lang="en-US" sz="3200" b="1" dirty="0" smtClean="0">
                <a:solidFill>
                  <a:schemeClr val="bg1"/>
                </a:solidFill>
              </a:rPr>
              <a:t>MHD Models: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>
                <a:solidFill>
                  <a:schemeClr val="bg1"/>
                </a:solidFill>
              </a:rPr>
              <a:t>D</a:t>
            </a:r>
            <a:r>
              <a:rPr lang="en-US" sz="3200" dirty="0" smtClean="0">
                <a:solidFill>
                  <a:schemeClr val="bg1"/>
                </a:solidFill>
              </a:rPr>
              <a:t>ependent variables are densities that are related to conserved quantities.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07746" y="482306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8" name="Picture 17" descr="wcr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8364" y="6079377"/>
            <a:ext cx="436014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/>
        </p:nvCxnSpPr>
        <p:spPr>
          <a:xfrm flipV="1">
            <a:off x="3051227" y="3314766"/>
            <a:ext cx="681492" cy="0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2369735" y="4179685"/>
            <a:ext cx="681492" cy="0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7602350" y="4761100"/>
            <a:ext cx="681492" cy="0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953823" y="5246993"/>
            <a:ext cx="681492" cy="0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0379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574" y="274638"/>
            <a:ext cx="8588548" cy="1143000"/>
          </a:xfrm>
          <a:solidFill>
            <a:srgbClr val="CE0507"/>
          </a:solidFill>
        </p:spPr>
        <p:txBody>
          <a:bodyPr>
            <a:normAutofit/>
          </a:bodyPr>
          <a:lstStyle/>
          <a:p>
            <a:pPr algn="l"/>
            <a:r>
              <a:rPr lang="en-US" sz="3200" dirty="0" smtClean="0">
                <a:solidFill>
                  <a:schemeClr val="bg1"/>
                </a:solidFill>
              </a:rPr>
              <a:t>MHD systems of equations represent conservation laws.</a:t>
            </a:r>
            <a:endParaRPr lang="en-US" sz="3200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4069885"/>
              </p:ext>
            </p:extLst>
          </p:nvPr>
        </p:nvGraphicFramePr>
        <p:xfrm>
          <a:off x="2579380" y="2215551"/>
          <a:ext cx="186690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174" name="Equation" r:id="rId3" imgW="1866900" imgH="622300" progId="Equation.3">
                  <p:embed/>
                </p:oleObj>
              </mc:Choice>
              <mc:Fallback>
                <p:oleObj name="Equation" r:id="rId3" imgW="1866900" imgH="622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9380" y="2215551"/>
                        <a:ext cx="1866900" cy="62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4028578"/>
              </p:ext>
            </p:extLst>
          </p:nvPr>
        </p:nvGraphicFramePr>
        <p:xfrm>
          <a:off x="2579380" y="2856973"/>
          <a:ext cx="4660900" cy="87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175" name="Equation" r:id="rId5" imgW="4660900" imgH="876300" progId="Equation.3">
                  <p:embed/>
                </p:oleObj>
              </mc:Choice>
              <mc:Fallback>
                <p:oleObj name="Equation" r:id="rId5" imgW="4660900" imgH="876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9380" y="2856973"/>
                        <a:ext cx="4660900" cy="876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607746" y="482306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6653006"/>
              </p:ext>
            </p:extLst>
          </p:nvPr>
        </p:nvGraphicFramePr>
        <p:xfrm>
          <a:off x="2586038" y="4633913"/>
          <a:ext cx="190500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176" name="Equation" r:id="rId7" imgW="1905000" imgH="622300" progId="Equation.3">
                  <p:embed/>
                </p:oleObj>
              </mc:Choice>
              <mc:Fallback>
                <p:oleObj name="Equation" r:id="rId7" imgW="1905000" imgH="622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6038" y="4633913"/>
                        <a:ext cx="1905000" cy="62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4411736"/>
              </p:ext>
            </p:extLst>
          </p:nvPr>
        </p:nvGraphicFramePr>
        <p:xfrm>
          <a:off x="3407461" y="5633447"/>
          <a:ext cx="8890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177" name="Equation" r:id="rId9" imgW="889000" imgH="241300" progId="Equation.3">
                  <p:embed/>
                </p:oleObj>
              </mc:Choice>
              <mc:Fallback>
                <p:oleObj name="Equation" r:id="rId9" imgW="8890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407461" y="5633447"/>
                        <a:ext cx="889000" cy="241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310392" y="1608548"/>
            <a:ext cx="85397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200" dirty="0" smtClean="0"/>
              <a:t>The most basic ideal system excludes dissipative effects.</a:t>
            </a:r>
          </a:p>
        </p:txBody>
      </p:sp>
      <p:pic>
        <p:nvPicPr>
          <p:cNvPr id="18" name="Picture 17" descr="wcrest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340" y="6001927"/>
            <a:ext cx="436014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10392" y="2327016"/>
            <a:ext cx="4135888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3600"/>
              </a:spcBef>
              <a:buFont typeface="Wingdings" charset="2"/>
              <a:buChar char="Ø"/>
            </a:pPr>
            <a:r>
              <a:rPr lang="en-US" sz="2200" dirty="0" smtClean="0"/>
              <a:t>Mass:</a:t>
            </a:r>
          </a:p>
          <a:p>
            <a:pPr marL="342900" indent="-342900">
              <a:spcBef>
                <a:spcPts val="3600"/>
              </a:spcBef>
              <a:buFont typeface="Wingdings" charset="2"/>
              <a:buChar char="Ø"/>
            </a:pPr>
            <a:r>
              <a:rPr lang="en-US" sz="2200" dirty="0" smtClean="0"/>
              <a:t>Momentum:</a:t>
            </a:r>
          </a:p>
          <a:p>
            <a:pPr marL="342900" indent="-342900">
              <a:spcBef>
                <a:spcPts val="3600"/>
              </a:spcBef>
              <a:buFont typeface="Wingdings" charset="2"/>
              <a:buChar char="Ø"/>
            </a:pPr>
            <a:r>
              <a:rPr lang="en-US" sz="2200" dirty="0" smtClean="0"/>
              <a:t>Energy:</a:t>
            </a:r>
          </a:p>
          <a:p>
            <a:pPr marL="342900" indent="-342900">
              <a:spcBef>
                <a:spcPts val="3600"/>
              </a:spcBef>
              <a:buFont typeface="Wingdings" charset="2"/>
              <a:buChar char="Ø"/>
            </a:pPr>
            <a:r>
              <a:rPr lang="en-US" sz="2200" dirty="0" smtClean="0"/>
              <a:t>Magnetic flux:</a:t>
            </a:r>
          </a:p>
          <a:p>
            <a:pPr marL="342900" indent="-342900">
              <a:spcBef>
                <a:spcPts val="3600"/>
              </a:spcBef>
              <a:buFont typeface="Wingdings" charset="2"/>
              <a:buChar char="Ø"/>
            </a:pPr>
            <a:r>
              <a:rPr lang="en-US" sz="2200" dirty="0" smtClean="0"/>
              <a:t>Divergence constraint:</a:t>
            </a:r>
          </a:p>
          <a:p>
            <a:pPr marL="342900" indent="-342900">
              <a:spcBef>
                <a:spcPts val="2400"/>
              </a:spcBef>
              <a:buFont typeface="Wingdings" charset="2"/>
              <a:buChar char="Ø"/>
            </a:pPr>
            <a:r>
              <a:rPr lang="en-US" sz="2200" dirty="0" smtClean="0">
                <a:solidFill>
                  <a:srgbClr val="0000FF"/>
                </a:solidFill>
              </a:rPr>
              <a:t>Constitutive relation (ideal-</a:t>
            </a:r>
            <a:r>
              <a:rPr lang="en-US" sz="2200" b="1" dirty="0" smtClean="0">
                <a:solidFill>
                  <a:srgbClr val="0000FF"/>
                </a:solidFill>
              </a:rPr>
              <a:t>E</a:t>
            </a:r>
            <a:r>
              <a:rPr lang="en-US" sz="2200" dirty="0" smtClean="0">
                <a:solidFill>
                  <a:srgbClr val="0000FF"/>
                </a:solidFill>
              </a:rPr>
              <a:t>):</a:t>
            </a: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9219616"/>
              </p:ext>
            </p:extLst>
          </p:nvPr>
        </p:nvGraphicFramePr>
        <p:xfrm>
          <a:off x="2579380" y="3729855"/>
          <a:ext cx="60960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178" name="Equation" r:id="rId12" imgW="6096000" imgH="825500" progId="Equation.3">
                  <p:embed/>
                </p:oleObj>
              </mc:Choice>
              <mc:Fallback>
                <p:oleObj name="Equation" r:id="rId12" imgW="6096000" imgH="825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9380" y="3729855"/>
                        <a:ext cx="6096000" cy="82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0752066"/>
              </p:ext>
            </p:extLst>
          </p:nvPr>
        </p:nvGraphicFramePr>
        <p:xfrm>
          <a:off x="4429086" y="6252306"/>
          <a:ext cx="11557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179" name="Equation" r:id="rId14" imgW="1155700" imgH="241300" progId="Equation.3">
                  <p:embed/>
                </p:oleObj>
              </mc:Choice>
              <mc:Fallback>
                <p:oleObj name="Equation" r:id="rId14" imgW="11557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429086" y="6252306"/>
                        <a:ext cx="1155700" cy="241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17683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574" y="274638"/>
            <a:ext cx="8588548" cy="1143000"/>
          </a:xfrm>
          <a:solidFill>
            <a:srgbClr val="CE0507"/>
          </a:solidFill>
        </p:spPr>
        <p:txBody>
          <a:bodyPr>
            <a:normAutofit/>
          </a:bodyPr>
          <a:lstStyle/>
          <a:p>
            <a:pPr algn="l"/>
            <a:r>
              <a:rPr lang="en-US" sz="3200" dirty="0" smtClean="0">
                <a:solidFill>
                  <a:schemeClr val="bg1"/>
                </a:solidFill>
              </a:rPr>
              <a:t>Other forms admit alternative interpretation of terms.</a:t>
            </a:r>
            <a:endParaRPr lang="en-US" sz="3200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0077879"/>
              </p:ext>
            </p:extLst>
          </p:nvPr>
        </p:nvGraphicFramePr>
        <p:xfrm>
          <a:off x="2782888" y="2216150"/>
          <a:ext cx="236220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220" name="Equation" r:id="rId3" imgW="2362200" imgH="622300" progId="Equation.3">
                  <p:embed/>
                </p:oleObj>
              </mc:Choice>
              <mc:Fallback>
                <p:oleObj name="Equation" r:id="rId3" imgW="2362200" imgH="622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2888" y="2216150"/>
                        <a:ext cx="2362200" cy="62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5430347"/>
              </p:ext>
            </p:extLst>
          </p:nvPr>
        </p:nvGraphicFramePr>
        <p:xfrm>
          <a:off x="2782888" y="3019520"/>
          <a:ext cx="42545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221" name="Equation" r:id="rId5" imgW="4254500" imgH="800100" progId="Equation.3">
                  <p:embed/>
                </p:oleObj>
              </mc:Choice>
              <mc:Fallback>
                <p:oleObj name="Equation" r:id="rId5" imgW="4254500" imgH="800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2888" y="3019520"/>
                        <a:ext cx="4254500" cy="80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607746" y="482306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9138344"/>
              </p:ext>
            </p:extLst>
          </p:nvPr>
        </p:nvGraphicFramePr>
        <p:xfrm>
          <a:off x="2782888" y="4637859"/>
          <a:ext cx="130810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222" name="Equation" r:id="rId7" imgW="1308100" imgH="622300" progId="Equation.3">
                  <p:embed/>
                </p:oleObj>
              </mc:Choice>
              <mc:Fallback>
                <p:oleObj name="Equation" r:id="rId7" imgW="1308100" imgH="622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2888" y="4637859"/>
                        <a:ext cx="1308100" cy="62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4362967"/>
              </p:ext>
            </p:extLst>
          </p:nvPr>
        </p:nvGraphicFramePr>
        <p:xfrm>
          <a:off x="3686245" y="6190346"/>
          <a:ext cx="12446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223" name="Equation" r:id="rId9" imgW="1244600" imgH="317500" progId="Equation.3">
                  <p:embed/>
                </p:oleObj>
              </mc:Choice>
              <mc:Fallback>
                <p:oleObj name="Equation" r:id="rId9" imgW="1244600" imgH="317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6245" y="6190346"/>
                        <a:ext cx="1244600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275333"/>
              </p:ext>
            </p:extLst>
          </p:nvPr>
        </p:nvGraphicFramePr>
        <p:xfrm>
          <a:off x="3407461" y="5633447"/>
          <a:ext cx="8890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224" name="Equation" r:id="rId11" imgW="889000" imgH="241300" progId="Equation.3">
                  <p:embed/>
                </p:oleObj>
              </mc:Choice>
              <mc:Fallback>
                <p:oleObj name="Equation" r:id="rId11" imgW="8890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407461" y="5633447"/>
                        <a:ext cx="889000" cy="241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310392" y="1608548"/>
            <a:ext cx="85397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200" dirty="0" smtClean="0"/>
              <a:t>Using vector identities, the same system is equivalent to</a:t>
            </a:r>
            <a:r>
              <a:rPr lang="en-US" sz="2200" dirty="0"/>
              <a:t>:</a:t>
            </a:r>
            <a:endParaRPr lang="en-US" sz="2200" dirty="0" smtClean="0"/>
          </a:p>
        </p:txBody>
      </p:sp>
      <p:pic>
        <p:nvPicPr>
          <p:cNvPr id="18" name="Picture 17" descr="wcrest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340" y="6001927"/>
            <a:ext cx="436014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10392" y="2327016"/>
            <a:ext cx="3097069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3600"/>
              </a:spcBef>
              <a:buFont typeface="Wingdings" charset="2"/>
              <a:buChar char="Ø"/>
            </a:pPr>
            <a:r>
              <a:rPr lang="en-US" sz="2200" dirty="0" smtClean="0"/>
              <a:t>Mass:</a:t>
            </a:r>
          </a:p>
          <a:p>
            <a:pPr marL="342900" indent="-342900">
              <a:spcBef>
                <a:spcPts val="3600"/>
              </a:spcBef>
              <a:buFont typeface="Wingdings" charset="2"/>
              <a:buChar char="Ø"/>
            </a:pPr>
            <a:r>
              <a:rPr lang="en-US" sz="2200" dirty="0" smtClean="0"/>
              <a:t>Flow evolution:</a:t>
            </a:r>
          </a:p>
          <a:p>
            <a:pPr marL="342900" indent="-342900">
              <a:spcBef>
                <a:spcPts val="3600"/>
              </a:spcBef>
              <a:buFont typeface="Wingdings" charset="2"/>
              <a:buChar char="Ø"/>
            </a:pPr>
            <a:r>
              <a:rPr lang="en-US" sz="2200" dirty="0" smtClean="0"/>
              <a:t>Pressure:</a:t>
            </a:r>
          </a:p>
          <a:p>
            <a:pPr marL="342900" indent="-342900">
              <a:spcBef>
                <a:spcPts val="3600"/>
              </a:spcBef>
              <a:buFont typeface="Wingdings" charset="2"/>
              <a:buChar char="Ø"/>
            </a:pPr>
            <a:r>
              <a:rPr lang="en-US" sz="2200" dirty="0" smtClean="0"/>
              <a:t>Faraday’s:</a:t>
            </a:r>
          </a:p>
          <a:p>
            <a:pPr marL="342900" indent="-342900">
              <a:spcBef>
                <a:spcPts val="3600"/>
              </a:spcBef>
              <a:buFont typeface="Wingdings" charset="2"/>
              <a:buChar char="Ø"/>
            </a:pPr>
            <a:r>
              <a:rPr lang="en-US" sz="2200" dirty="0" smtClean="0"/>
              <a:t>Divergence constraint:</a:t>
            </a:r>
          </a:p>
          <a:p>
            <a:pPr marL="342900" indent="-342900">
              <a:spcBef>
                <a:spcPts val="2400"/>
              </a:spcBef>
              <a:buFont typeface="Wingdings" charset="2"/>
              <a:buChar char="Ø"/>
            </a:pPr>
            <a:r>
              <a:rPr lang="en-US" sz="2200" dirty="0" smtClean="0">
                <a:solidFill>
                  <a:srgbClr val="0000FF"/>
                </a:solidFill>
              </a:rPr>
              <a:t>Constitutive relations:</a:t>
            </a: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8533181"/>
              </p:ext>
            </p:extLst>
          </p:nvPr>
        </p:nvGraphicFramePr>
        <p:xfrm>
          <a:off x="2782888" y="3832225"/>
          <a:ext cx="242570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225" name="Equation" r:id="rId14" imgW="2425700" imgH="622300" progId="Equation.3">
                  <p:embed/>
                </p:oleObj>
              </mc:Choice>
              <mc:Fallback>
                <p:oleObj name="Equation" r:id="rId14" imgW="2425700" imgH="622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2888" y="3832225"/>
                        <a:ext cx="2425700" cy="62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1178275"/>
              </p:ext>
            </p:extLst>
          </p:nvPr>
        </p:nvGraphicFramePr>
        <p:xfrm>
          <a:off x="5436880" y="6205836"/>
          <a:ext cx="11557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226" name="Equation" r:id="rId16" imgW="1155700" imgH="241300" progId="Equation.3">
                  <p:embed/>
                </p:oleObj>
              </mc:Choice>
              <mc:Fallback>
                <p:oleObj name="Equation" r:id="rId16" imgW="11557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436880" y="6205836"/>
                        <a:ext cx="1155700" cy="241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28299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574" y="274638"/>
            <a:ext cx="8588548" cy="1143000"/>
          </a:xfrm>
          <a:solidFill>
            <a:srgbClr val="CE0507"/>
          </a:solidFill>
        </p:spPr>
        <p:txBody>
          <a:bodyPr>
            <a:normAutofit/>
          </a:bodyPr>
          <a:lstStyle/>
          <a:p>
            <a:pPr algn="l"/>
            <a:r>
              <a:rPr lang="en-US" sz="3200" dirty="0" smtClean="0">
                <a:solidFill>
                  <a:schemeClr val="bg1"/>
                </a:solidFill>
              </a:rPr>
              <a:t>Non-ideal MHD systems include dissipative effects.</a:t>
            </a:r>
            <a:endParaRPr lang="en-US" sz="3200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0195527"/>
              </p:ext>
            </p:extLst>
          </p:nvPr>
        </p:nvGraphicFramePr>
        <p:xfrm>
          <a:off x="2736424" y="2494970"/>
          <a:ext cx="236220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8" name="Equation" r:id="rId3" imgW="2362200" imgH="622300" progId="Equation.3">
                  <p:embed/>
                </p:oleObj>
              </mc:Choice>
              <mc:Fallback>
                <p:oleObj name="Equation" r:id="rId3" imgW="2362200" imgH="622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6424" y="2494970"/>
                        <a:ext cx="2362200" cy="62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6594723"/>
              </p:ext>
            </p:extLst>
          </p:nvPr>
        </p:nvGraphicFramePr>
        <p:xfrm>
          <a:off x="2745948" y="3228460"/>
          <a:ext cx="55753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9" name="Equation" r:id="rId5" imgW="5575300" imgH="800100" progId="Equation.3">
                  <p:embed/>
                </p:oleObj>
              </mc:Choice>
              <mc:Fallback>
                <p:oleObj name="Equation" r:id="rId5" imgW="5575300" imgH="800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5948" y="3228460"/>
                        <a:ext cx="5575300" cy="80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561282" y="510188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10392" y="1608548"/>
            <a:ext cx="85397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200" dirty="0" smtClean="0"/>
              <a:t>Adding electrical resistance, viscous stress, and thermal conduction leads to:</a:t>
            </a:r>
          </a:p>
        </p:txBody>
      </p:sp>
      <p:pic>
        <p:nvPicPr>
          <p:cNvPr id="18" name="Picture 17" descr="wcres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340" y="6048397"/>
            <a:ext cx="436014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9048" y="2605836"/>
            <a:ext cx="309706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3600"/>
              </a:spcBef>
              <a:buFont typeface="Wingdings" charset="2"/>
              <a:buChar char="Ø"/>
            </a:pPr>
            <a:r>
              <a:rPr lang="en-US" sz="2200" dirty="0" smtClean="0"/>
              <a:t>Mass:</a:t>
            </a:r>
          </a:p>
          <a:p>
            <a:pPr marL="342900" indent="-342900">
              <a:spcBef>
                <a:spcPts val="3600"/>
              </a:spcBef>
              <a:buFont typeface="Wingdings" charset="2"/>
              <a:buChar char="Ø"/>
            </a:pPr>
            <a:r>
              <a:rPr lang="en-US" sz="2200" dirty="0" smtClean="0"/>
              <a:t>Flow evolution:</a:t>
            </a:r>
          </a:p>
          <a:p>
            <a:pPr marL="342900" indent="-342900">
              <a:spcBef>
                <a:spcPts val="3600"/>
              </a:spcBef>
              <a:buFont typeface="Wingdings" charset="2"/>
              <a:buChar char="Ø"/>
            </a:pPr>
            <a:r>
              <a:rPr lang="en-US" sz="2200" dirty="0" smtClean="0"/>
              <a:t>Internal energy:</a:t>
            </a:r>
          </a:p>
          <a:p>
            <a:pPr marL="342900" indent="-342900">
              <a:spcBef>
                <a:spcPts val="3600"/>
              </a:spcBef>
              <a:buFont typeface="Wingdings" charset="2"/>
              <a:buChar char="Ø"/>
            </a:pPr>
            <a:r>
              <a:rPr lang="en-US" sz="2200" dirty="0" smtClean="0"/>
              <a:t>Resistive-MHD Ohm’s:</a:t>
            </a:r>
          </a:p>
          <a:p>
            <a:pPr marL="342900" indent="-342900">
              <a:spcBef>
                <a:spcPts val="3600"/>
              </a:spcBef>
              <a:buFont typeface="Wingdings" charset="2"/>
              <a:buChar char="Ø"/>
            </a:pPr>
            <a:r>
              <a:rPr lang="en-US" sz="2200" dirty="0" smtClean="0">
                <a:solidFill>
                  <a:srgbClr val="0000FF"/>
                </a:solidFill>
              </a:rPr>
              <a:t>Constitutive relations:</a:t>
            </a: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4839602"/>
              </p:ext>
            </p:extLst>
          </p:nvPr>
        </p:nvGraphicFramePr>
        <p:xfrm>
          <a:off x="2517775" y="4070350"/>
          <a:ext cx="6489700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0" name="Equation" r:id="rId8" imgW="6489700" imgH="927100" progId="Equation.3">
                  <p:embed/>
                </p:oleObj>
              </mc:Choice>
              <mc:Fallback>
                <p:oleObj name="Equation" r:id="rId8" imgW="6489700" imgH="927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7775" y="4070350"/>
                        <a:ext cx="6489700" cy="927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1661992"/>
              </p:ext>
            </p:extLst>
          </p:nvPr>
        </p:nvGraphicFramePr>
        <p:xfrm>
          <a:off x="3360997" y="5086390"/>
          <a:ext cx="2095500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1" name="Equation" r:id="rId10" imgW="2095500" imgH="584200" progId="Equation.3">
                  <p:embed/>
                </p:oleObj>
              </mc:Choice>
              <mc:Fallback>
                <p:oleObj name="Equation" r:id="rId10" imgW="2095500" imgH="584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360997" y="5086390"/>
                        <a:ext cx="2095500" cy="584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4073357"/>
              </p:ext>
            </p:extLst>
          </p:nvPr>
        </p:nvGraphicFramePr>
        <p:xfrm>
          <a:off x="3206117" y="5896282"/>
          <a:ext cx="9271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2" name="Equation" r:id="rId12" imgW="927100" imgH="292100" progId="Equation.3">
                  <p:embed/>
                </p:oleObj>
              </mc:Choice>
              <mc:Fallback>
                <p:oleObj name="Equation" r:id="rId12" imgW="927100" imgH="292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206117" y="5896282"/>
                        <a:ext cx="9271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0980710"/>
              </p:ext>
            </p:extLst>
          </p:nvPr>
        </p:nvGraphicFramePr>
        <p:xfrm>
          <a:off x="4390599" y="5693783"/>
          <a:ext cx="29337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3" name="Equation" r:id="rId14" imgW="2933700" imgH="673100" progId="Equation.3">
                  <p:embed/>
                </p:oleObj>
              </mc:Choice>
              <mc:Fallback>
                <p:oleObj name="Equation" r:id="rId14" imgW="2933700" imgH="673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390599" y="5693783"/>
                        <a:ext cx="2933700" cy="673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Oval 7"/>
          <p:cNvSpPr/>
          <p:nvPr/>
        </p:nvSpPr>
        <p:spPr>
          <a:xfrm>
            <a:off x="7324299" y="3353414"/>
            <a:ext cx="853610" cy="511156"/>
          </a:xfrm>
          <a:prstGeom prst="ellipse">
            <a:avLst/>
          </a:prstGeom>
          <a:noFill/>
          <a:ln w="38100" cmpd="sng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558370" y="4070350"/>
            <a:ext cx="1539166" cy="642117"/>
          </a:xfrm>
          <a:prstGeom prst="ellipse">
            <a:avLst/>
          </a:prstGeom>
          <a:noFill/>
          <a:ln w="38100" cmpd="sng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3794674" y="4958770"/>
            <a:ext cx="805400" cy="561026"/>
          </a:xfrm>
          <a:prstGeom prst="ellipse">
            <a:avLst/>
          </a:prstGeom>
          <a:noFill/>
          <a:ln w="38100" cmpd="sng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341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965" y="170789"/>
            <a:ext cx="8480425" cy="1158875"/>
          </a:xfrm>
          <a:solidFill>
            <a:srgbClr val="CE0507"/>
          </a:solidFill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FFFF"/>
                </a:solidFill>
              </a:rPr>
              <a:t>Outline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57313" y="1433118"/>
            <a:ext cx="5950466" cy="5139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Introduction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What MHD describes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Relation to plasma physics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Examples of macroscopic dynamics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MHD models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Ideal vs. non-ideal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Reduced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Application - </a:t>
            </a:r>
            <a:r>
              <a:rPr lang="en-US" sz="2000" dirty="0" err="1" smtClean="0"/>
              <a:t>Aflvén</a:t>
            </a:r>
            <a:r>
              <a:rPr lang="en-US" sz="2000" dirty="0" smtClean="0"/>
              <a:t> waves</a:t>
            </a: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Paradigm typically used in analysis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Equilibrium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Stability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Nonlinear evolution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Violation of conventional paradigm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Conclusions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Plasma Physics at UW-Madison</a:t>
            </a:r>
            <a:endParaRPr lang="en-US" sz="2400" dirty="0"/>
          </a:p>
        </p:txBody>
      </p:sp>
      <p:pic>
        <p:nvPicPr>
          <p:cNvPr id="4" name="Picture 5" descr="wcr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8364" y="6023549"/>
            <a:ext cx="436014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8414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574" y="197188"/>
            <a:ext cx="8588548" cy="1143000"/>
          </a:xfrm>
          <a:solidFill>
            <a:srgbClr val="CE0507"/>
          </a:solidFill>
        </p:spPr>
        <p:txBody>
          <a:bodyPr>
            <a:normAutofit/>
          </a:bodyPr>
          <a:lstStyle/>
          <a:p>
            <a:pPr algn="l"/>
            <a:r>
              <a:rPr lang="en-US" sz="3200" dirty="0" smtClean="0">
                <a:solidFill>
                  <a:schemeClr val="bg1"/>
                </a:solidFill>
              </a:rPr>
              <a:t>Reduced systems build-in approximations to isolate dynamics of interest.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07746" y="4606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10392" y="1391688"/>
            <a:ext cx="853973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sz="2200" dirty="0" smtClean="0"/>
              <a:t>“Reduced MHD” assumes that dynamics avoid perpendicular compression [Strauss, Phys. Fluids </a:t>
            </a:r>
            <a:r>
              <a:rPr lang="en-US" sz="2200" b="1" dirty="0" smtClean="0"/>
              <a:t>19</a:t>
            </a:r>
            <a:r>
              <a:rPr lang="en-US" sz="2200" dirty="0" smtClean="0"/>
              <a:t>, 134].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sz="2200" dirty="0" smtClean="0"/>
              <a:t>In the limit of large aspect ratio (</a:t>
            </a:r>
            <a:r>
              <a:rPr lang="en-US" sz="2200" i="1" dirty="0" smtClean="0"/>
              <a:t>R/a</a:t>
            </a:r>
            <a:r>
              <a:rPr lang="en-US" sz="2200" dirty="0" smtClean="0"/>
              <a:t> = 1/</a:t>
            </a:r>
            <a:r>
              <a:rPr lang="en-US" sz="2200" i="1" dirty="0" smtClean="0">
                <a:latin typeface="Symbol" charset="2"/>
                <a:cs typeface="Symbol" charset="2"/>
              </a:rPr>
              <a:t>e</a:t>
            </a:r>
            <a:r>
              <a:rPr lang="en-US" sz="2200" dirty="0" smtClean="0"/>
              <a:t> &gt;&gt; 1) and guide field (</a:t>
            </a:r>
            <a:r>
              <a:rPr lang="en-US" sz="2200" i="1" dirty="0" smtClean="0"/>
              <a:t>B</a:t>
            </a:r>
            <a:r>
              <a:rPr lang="en-US" sz="2200" i="1" baseline="-25000" dirty="0" smtClean="0">
                <a:latin typeface="Symbol" charset="2"/>
                <a:cs typeface="Symbol" charset="2"/>
              </a:rPr>
              <a:t>f</a:t>
            </a:r>
            <a:r>
              <a:rPr lang="en-US" sz="2200" dirty="0" smtClean="0"/>
              <a:t>), and vanishing pressure (after normalizing):</a:t>
            </a:r>
          </a:p>
        </p:txBody>
      </p:sp>
      <p:pic>
        <p:nvPicPr>
          <p:cNvPr id="18" name="Picture 17" descr="wcre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340" y="6001927"/>
            <a:ext cx="436014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61574" y="3015365"/>
            <a:ext cx="390482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3600"/>
              </a:spcBef>
              <a:buFont typeface="Wingdings" charset="2"/>
              <a:buChar char="Ø"/>
            </a:pPr>
            <a:r>
              <a:rPr lang="en-US" sz="2200" dirty="0" smtClean="0"/>
              <a:t>Stream function evolution</a:t>
            </a:r>
          </a:p>
          <a:p>
            <a:pPr marL="342900" indent="-342900">
              <a:spcBef>
                <a:spcPts val="7200"/>
              </a:spcBef>
              <a:buFont typeface="Wingdings" charset="2"/>
              <a:buChar char="Ø"/>
            </a:pPr>
            <a:r>
              <a:rPr lang="en-US" sz="2200" dirty="0" smtClean="0"/>
              <a:t>Parallel vector potential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1396568"/>
              </p:ext>
            </p:extLst>
          </p:nvPr>
        </p:nvGraphicFramePr>
        <p:xfrm>
          <a:off x="3917535" y="2905439"/>
          <a:ext cx="363220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375" name="Equation" r:id="rId4" imgW="3632200" imgH="622300" progId="Equation.3">
                  <p:embed/>
                </p:oleObj>
              </mc:Choice>
              <mc:Fallback>
                <p:oleObj name="Equation" r:id="rId4" imgW="3632200" imgH="622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917535" y="2905439"/>
                        <a:ext cx="3632200" cy="622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1826763"/>
              </p:ext>
            </p:extLst>
          </p:nvPr>
        </p:nvGraphicFramePr>
        <p:xfrm>
          <a:off x="3948511" y="3599232"/>
          <a:ext cx="14859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376" name="Equation" r:id="rId6" imgW="1485900" imgH="469900" progId="Equation.3">
                  <p:embed/>
                </p:oleObj>
              </mc:Choice>
              <mc:Fallback>
                <p:oleObj name="Equation" r:id="rId6" imgW="14859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948511" y="3599232"/>
                        <a:ext cx="1485900" cy="46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9979365"/>
              </p:ext>
            </p:extLst>
          </p:nvPr>
        </p:nvGraphicFramePr>
        <p:xfrm>
          <a:off x="6280535" y="4914927"/>
          <a:ext cx="162560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377" name="Equation" r:id="rId8" imgW="1625600" imgH="622300" progId="Equation.3">
                  <p:embed/>
                </p:oleObj>
              </mc:Choice>
              <mc:Fallback>
                <p:oleObj name="Equation" r:id="rId8" imgW="1625600" imgH="622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280535" y="4914927"/>
                        <a:ext cx="1625600" cy="622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3493025"/>
              </p:ext>
            </p:extLst>
          </p:nvPr>
        </p:nvGraphicFramePr>
        <p:xfrm>
          <a:off x="3880235" y="4162072"/>
          <a:ext cx="2400300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378" name="Equation" r:id="rId10" imgW="2400300" imgH="660400" progId="Equation.3">
                  <p:embed/>
                </p:oleObj>
              </mc:Choice>
              <mc:Fallback>
                <p:oleObj name="Equation" r:id="rId10" imgW="2400300" imgH="660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880235" y="4162072"/>
                        <a:ext cx="2400300" cy="660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0973459"/>
              </p:ext>
            </p:extLst>
          </p:nvPr>
        </p:nvGraphicFramePr>
        <p:xfrm>
          <a:off x="3880235" y="4997015"/>
          <a:ext cx="16002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379" name="Equation" r:id="rId12" imgW="1600200" imgH="469900" progId="Equation.3">
                  <p:embed/>
                </p:oleObj>
              </mc:Choice>
              <mc:Fallback>
                <p:oleObj name="Equation" r:id="rId12" imgW="16002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880235" y="4997015"/>
                        <a:ext cx="1600200" cy="46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2380537"/>
              </p:ext>
            </p:extLst>
          </p:nvPr>
        </p:nvGraphicFramePr>
        <p:xfrm>
          <a:off x="6280535" y="5792477"/>
          <a:ext cx="10541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380" name="Equation" r:id="rId14" imgW="1054100" imgH="355600" progId="Equation.3">
                  <p:embed/>
                </p:oleObj>
              </mc:Choice>
              <mc:Fallback>
                <p:oleObj name="Equation" r:id="rId14" imgW="1054100" imgH="355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280535" y="5792477"/>
                        <a:ext cx="105410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5250584"/>
              </p:ext>
            </p:extLst>
          </p:nvPr>
        </p:nvGraphicFramePr>
        <p:xfrm>
          <a:off x="3880235" y="5723107"/>
          <a:ext cx="17399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381" name="Equation" r:id="rId16" imgW="1739900" imgH="393700" progId="Equation.3">
                  <p:embed/>
                </p:oleObj>
              </mc:Choice>
              <mc:Fallback>
                <p:oleObj name="Equation" r:id="rId16" imgW="17399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3880235" y="5723107"/>
                        <a:ext cx="17399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261574" y="6227058"/>
            <a:ext cx="85397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sz="2200" dirty="0" smtClean="0">
                <a:solidFill>
                  <a:srgbClr val="000090"/>
                </a:solidFill>
              </a:rPr>
              <a:t>Incompressible </a:t>
            </a:r>
            <a:r>
              <a:rPr lang="en-US" sz="2200" dirty="0" err="1" smtClean="0">
                <a:solidFill>
                  <a:srgbClr val="000090"/>
                </a:solidFill>
              </a:rPr>
              <a:t>Navier</a:t>
            </a:r>
            <a:r>
              <a:rPr lang="en-US" sz="2200" dirty="0" smtClean="0">
                <a:solidFill>
                  <a:srgbClr val="000090"/>
                </a:solidFill>
              </a:rPr>
              <a:t>-Stokes is a similar reduction for fluid dynamics.</a:t>
            </a:r>
          </a:p>
        </p:txBody>
      </p:sp>
    </p:spTree>
    <p:extLst>
      <p:ext uri="{BB962C8B-B14F-4D97-AF65-F5344CB8AC3E}">
        <p14:creationId xmlns:p14="http://schemas.microsoft.com/office/powerpoint/2010/main" val="2833240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574" y="197188"/>
            <a:ext cx="8588548" cy="1143000"/>
          </a:xfrm>
          <a:solidFill>
            <a:srgbClr val="CE0507"/>
          </a:solidFill>
        </p:spPr>
        <p:txBody>
          <a:bodyPr>
            <a:normAutofit/>
          </a:bodyPr>
          <a:lstStyle/>
          <a:p>
            <a:pPr algn="l"/>
            <a:r>
              <a:rPr lang="en-US" sz="3200" dirty="0" smtClean="0">
                <a:solidFill>
                  <a:schemeClr val="bg1"/>
                </a:solidFill>
              </a:rPr>
              <a:t>The different MHD systems have different uses.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07746" y="4606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61574" y="1624032"/>
            <a:ext cx="4663757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200" dirty="0" smtClean="0"/>
              <a:t>Ideal MHD describes fast dynamics.</a:t>
            </a:r>
          </a:p>
          <a:p>
            <a:pPr marL="742950" lvl="1" indent="-285750">
              <a:spcBef>
                <a:spcPts val="600"/>
              </a:spcBef>
              <a:buFont typeface="Arial"/>
              <a:buChar char="•"/>
            </a:pPr>
            <a:r>
              <a:rPr lang="en-US" sz="2200" dirty="0" smtClean="0"/>
              <a:t>MHD waves</a:t>
            </a:r>
          </a:p>
          <a:p>
            <a:pPr marL="742950" lvl="1" indent="-285750">
              <a:spcBef>
                <a:spcPts val="600"/>
              </a:spcBef>
              <a:buFont typeface="Arial"/>
              <a:buChar char="•"/>
            </a:pPr>
            <a:r>
              <a:rPr lang="en-US" sz="2200" dirty="0" smtClean="0"/>
              <a:t>Fast instabilities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200" dirty="0" smtClean="0"/>
              <a:t>Resistive MHD describes slippage of </a:t>
            </a:r>
            <a:r>
              <a:rPr lang="en-US" sz="2200" b="1" dirty="0" smtClean="0"/>
              <a:t>B</a:t>
            </a:r>
            <a:r>
              <a:rPr lang="en-US" sz="2200" dirty="0" smtClean="0"/>
              <a:t> and imperfectly conducting fluid.</a:t>
            </a:r>
          </a:p>
          <a:p>
            <a:pPr marL="742950" lvl="1" indent="-285750">
              <a:spcBef>
                <a:spcPts val="600"/>
              </a:spcBef>
              <a:buFont typeface="Arial"/>
              <a:buChar char="•"/>
            </a:pPr>
            <a:r>
              <a:rPr lang="en-US" sz="2200" dirty="0" smtClean="0"/>
              <a:t>Magnetic reconnection [see Prof. </a:t>
            </a:r>
            <a:r>
              <a:rPr lang="en-US" sz="2200" dirty="0" err="1" smtClean="0"/>
              <a:t>Loureiro’s</a:t>
            </a:r>
            <a:r>
              <a:rPr lang="en-US" sz="2200" dirty="0" smtClean="0"/>
              <a:t> presentation]</a:t>
            </a:r>
          </a:p>
          <a:p>
            <a:pPr marL="742950" lvl="1" indent="-285750">
              <a:spcBef>
                <a:spcPts val="600"/>
              </a:spcBef>
              <a:buFont typeface="Arial"/>
              <a:buChar char="•"/>
            </a:pPr>
            <a:r>
              <a:rPr lang="en-US" sz="2200" dirty="0" smtClean="0"/>
              <a:t>Slower instabilities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200" dirty="0" smtClean="0"/>
              <a:t>Reduced MHD is an efficient description of subtle dynamics that remain near force-balance.</a:t>
            </a:r>
          </a:p>
        </p:txBody>
      </p:sp>
      <p:pic>
        <p:nvPicPr>
          <p:cNvPr id="18" name="Picture 17" descr="wcr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340" y="6001927"/>
            <a:ext cx="436014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polf copy1.jpg"/>
          <p:cNvPicPr>
            <a:picLocks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362" y="2011282"/>
            <a:ext cx="1828800" cy="2743200"/>
          </a:xfrm>
          <a:prstGeom prst="rect">
            <a:avLst/>
          </a:prstGeom>
        </p:spPr>
      </p:pic>
      <p:pic>
        <p:nvPicPr>
          <p:cNvPr id="4" name="Picture 3" descr="polf copy2.jpg"/>
          <p:cNvPicPr>
            <a:picLocks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090" y="2011282"/>
            <a:ext cx="1828800" cy="2743200"/>
          </a:xfrm>
          <a:prstGeom prst="rect">
            <a:avLst/>
          </a:prstGeom>
        </p:spPr>
      </p:pic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5049235" y="4993450"/>
            <a:ext cx="4050023" cy="972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  <a:spcBef>
                <a:spcPct val="50000"/>
              </a:spcBef>
            </a:pPr>
            <a:r>
              <a:rPr lang="en-US" sz="2000" dirty="0" smtClean="0"/>
              <a:t>Contours of magnetic flux from a simple configuration illustrate magnetic reconnection.</a:t>
            </a:r>
            <a:endParaRPr lang="en-US" sz="2000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383234" y="3702003"/>
            <a:ext cx="666001" cy="139406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6409728" y="3020469"/>
            <a:ext cx="0" cy="756493"/>
          </a:xfrm>
          <a:prstGeom prst="straightConnector1">
            <a:avLst/>
          </a:prstGeom>
          <a:ln w="28575" cmpd="sng"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663797" y="3044999"/>
            <a:ext cx="0" cy="756493"/>
          </a:xfrm>
          <a:prstGeom prst="straightConnector1">
            <a:avLst/>
          </a:prstGeom>
          <a:ln w="28575" cmpd="sng"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8408747" y="2945510"/>
            <a:ext cx="0" cy="756493"/>
          </a:xfrm>
          <a:prstGeom prst="straightConnector1">
            <a:avLst/>
          </a:prstGeom>
          <a:ln w="28575" cmpd="sng"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7662816" y="2970040"/>
            <a:ext cx="0" cy="756493"/>
          </a:xfrm>
          <a:prstGeom prst="straightConnector1">
            <a:avLst/>
          </a:prstGeom>
          <a:ln w="28575" cmpd="sng"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16200000">
            <a:off x="8029149" y="2379993"/>
            <a:ext cx="0" cy="274320"/>
          </a:xfrm>
          <a:prstGeom prst="straightConnector1">
            <a:avLst/>
          </a:prstGeom>
          <a:ln w="28575" cmpd="sng"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6200000" flipV="1">
            <a:off x="8003233" y="4108696"/>
            <a:ext cx="0" cy="274320"/>
          </a:xfrm>
          <a:prstGeom prst="straightConnector1">
            <a:avLst/>
          </a:prstGeom>
          <a:ln w="28575" cmpd="sng"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485842" y="2747412"/>
            <a:ext cx="317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B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469263" y="2746494"/>
            <a:ext cx="317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B</a:t>
            </a:r>
            <a:endParaRPr lang="en-US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684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574" y="197188"/>
            <a:ext cx="8588548" cy="1143000"/>
          </a:xfrm>
          <a:solidFill>
            <a:srgbClr val="CE0507"/>
          </a:solidFill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Application of MHD equations - </a:t>
            </a:r>
            <a:r>
              <a:rPr lang="en-US" sz="3200" dirty="0" err="1" smtClean="0">
                <a:solidFill>
                  <a:schemeClr val="bg1"/>
                </a:solidFill>
              </a:rPr>
              <a:t>Alfvén</a:t>
            </a:r>
            <a:r>
              <a:rPr lang="en-US" sz="3200" dirty="0" smtClean="0">
                <a:solidFill>
                  <a:schemeClr val="bg1"/>
                </a:solidFill>
              </a:rPr>
              <a:t> waves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07746" y="4606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61574" y="2011271"/>
            <a:ext cx="4152637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sz="2400" dirty="0" err="1"/>
              <a:t>Alfvén</a:t>
            </a:r>
            <a:r>
              <a:rPr lang="en-US" sz="2400" dirty="0"/>
              <a:t> waves are fundamental to MHD behavior</a:t>
            </a:r>
            <a:r>
              <a:rPr lang="en-US" sz="2400" dirty="0" smtClean="0"/>
              <a:t>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sz="2400" dirty="0" smtClean="0"/>
              <a:t>They are electromagnetic and wiggle magnetic field.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sz="2400" dirty="0" smtClean="0"/>
              <a:t>They can transfer information and energy.</a:t>
            </a:r>
          </a:p>
        </p:txBody>
      </p:sp>
      <p:pic>
        <p:nvPicPr>
          <p:cNvPr id="18" name="Picture 17" descr="wcr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340" y="6001927"/>
            <a:ext cx="436014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ne525notes_s05_5p2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210" y="2256821"/>
            <a:ext cx="3980535" cy="2585994"/>
          </a:xfrm>
          <a:prstGeom prst="rect">
            <a:avLst/>
          </a:prstGeom>
        </p:spPr>
      </p:pic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4414210" y="4975532"/>
            <a:ext cx="4050023" cy="387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  <a:spcBef>
                <a:spcPct val="50000"/>
              </a:spcBef>
            </a:pPr>
            <a:r>
              <a:rPr lang="en-US" sz="2000" dirty="0" smtClean="0"/>
              <a:t>Sketch of </a:t>
            </a:r>
            <a:r>
              <a:rPr lang="en-US" sz="2000" dirty="0" err="1" smtClean="0"/>
              <a:t>Alfvén</a:t>
            </a:r>
            <a:r>
              <a:rPr lang="en-US" sz="2000" dirty="0" smtClean="0"/>
              <a:t>-wave dynamics.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23614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574" y="197188"/>
            <a:ext cx="8588548" cy="1143000"/>
          </a:xfrm>
          <a:solidFill>
            <a:srgbClr val="CE0507"/>
          </a:solidFill>
        </p:spPr>
        <p:txBody>
          <a:bodyPr>
            <a:normAutofit/>
          </a:bodyPr>
          <a:lstStyle/>
          <a:p>
            <a:pPr algn="l"/>
            <a:r>
              <a:rPr lang="en-US" sz="3200" dirty="0" smtClean="0">
                <a:solidFill>
                  <a:schemeClr val="bg1"/>
                </a:solidFill>
              </a:rPr>
              <a:t>Sinusoidal perturbations along uniform </a:t>
            </a:r>
            <a:r>
              <a:rPr lang="en-US" sz="3200" b="1" dirty="0" smtClean="0">
                <a:solidFill>
                  <a:schemeClr val="bg1"/>
                </a:solidFill>
              </a:rPr>
              <a:t>B</a:t>
            </a:r>
            <a:r>
              <a:rPr lang="en-US" sz="3200" baseline="-25000" dirty="0" smtClean="0">
                <a:solidFill>
                  <a:schemeClr val="bg1"/>
                </a:solidFill>
              </a:rPr>
              <a:t>0</a:t>
            </a:r>
            <a:r>
              <a:rPr lang="en-US" sz="3200" dirty="0" smtClean="0">
                <a:solidFill>
                  <a:schemeClr val="bg1"/>
                </a:solidFill>
              </a:rPr>
              <a:t> allows a quick derivation.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07746" y="44667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741" y="1494476"/>
            <a:ext cx="4798185" cy="3762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500"/>
              </a:spcBef>
              <a:buFont typeface="+mj-lt"/>
              <a:buAutoNum type="arabicPeriod"/>
            </a:pPr>
            <a:r>
              <a:rPr lang="en-US" sz="2200" dirty="0"/>
              <a:t>Distinguish small </a:t>
            </a:r>
            <a:r>
              <a:rPr lang="en-US" sz="2200" dirty="0" smtClean="0"/>
              <a:t>perturbations (</a:t>
            </a:r>
            <a:r>
              <a:rPr lang="en-US" sz="2200" baseline="-25000" dirty="0" smtClean="0"/>
              <a:t>1</a:t>
            </a:r>
            <a:r>
              <a:rPr lang="en-US" sz="2200" dirty="0" smtClean="0"/>
              <a:t>) </a:t>
            </a:r>
            <a:r>
              <a:rPr lang="en-US" sz="2200" dirty="0"/>
              <a:t>from</a:t>
            </a:r>
            <a:r>
              <a:rPr lang="en-US" sz="2200" dirty="0" smtClean="0"/>
              <a:t> uniform </a:t>
            </a:r>
            <a:r>
              <a:rPr lang="en-US" sz="2200" dirty="0" smtClean="0"/>
              <a:t>background (</a:t>
            </a:r>
            <a:r>
              <a:rPr lang="en-US" sz="2200" baseline="-25000" dirty="0" smtClean="0"/>
              <a:t>0</a:t>
            </a:r>
            <a:r>
              <a:rPr lang="en-US" sz="2200" dirty="0" smtClean="0"/>
              <a:t>).</a:t>
            </a:r>
            <a:endParaRPr lang="en-US" sz="2200" dirty="0" smtClean="0"/>
          </a:p>
          <a:p>
            <a:pPr marL="457200" indent="-457200">
              <a:spcBef>
                <a:spcPts val="1500"/>
              </a:spcBef>
              <a:buFont typeface="+mj-lt"/>
              <a:buAutoNum type="arabicPeriod"/>
            </a:pPr>
            <a:r>
              <a:rPr lang="en-US" sz="2200" dirty="0"/>
              <a:t>Assume oscillatory, sinusoidal </a:t>
            </a:r>
            <a:r>
              <a:rPr lang="en-US" sz="2200" dirty="0" smtClean="0"/>
              <a:t>flow (justify later).</a:t>
            </a:r>
          </a:p>
          <a:p>
            <a:pPr marL="457200" indent="-457200">
              <a:spcBef>
                <a:spcPts val="1500"/>
              </a:spcBef>
              <a:buFont typeface="+mj-lt"/>
              <a:buAutoNum type="arabicPeriod"/>
            </a:pPr>
            <a:endParaRPr lang="en-US" sz="2200" dirty="0"/>
          </a:p>
          <a:p>
            <a:pPr marL="457200" indent="-457200">
              <a:spcBef>
                <a:spcPts val="1500"/>
              </a:spcBef>
              <a:buFont typeface="+mj-lt"/>
              <a:buAutoNum type="arabicPeriod"/>
            </a:pPr>
            <a:r>
              <a:rPr lang="en-US" sz="2200" dirty="0" smtClean="0"/>
              <a:t> Evaluate </a:t>
            </a:r>
            <a:r>
              <a:rPr lang="en-US" sz="2200" b="1" dirty="0" smtClean="0"/>
              <a:t>E</a:t>
            </a:r>
            <a:r>
              <a:rPr lang="en-US" sz="2200" baseline="-25000" dirty="0" smtClean="0"/>
              <a:t>1</a:t>
            </a:r>
            <a:r>
              <a:rPr lang="en-US" sz="2200" dirty="0" smtClean="0"/>
              <a:t>.</a:t>
            </a:r>
          </a:p>
          <a:p>
            <a:pPr marL="457200" indent="-457200">
              <a:spcBef>
                <a:spcPts val="1500"/>
              </a:spcBef>
              <a:buFont typeface="+mj-lt"/>
              <a:buAutoNum type="arabicPeriod"/>
            </a:pPr>
            <a:endParaRPr lang="en-US" sz="2200" dirty="0"/>
          </a:p>
          <a:p>
            <a:pPr marL="457200" indent="-457200">
              <a:spcBef>
                <a:spcPts val="1500"/>
              </a:spcBef>
              <a:buFont typeface="+mj-lt"/>
              <a:buAutoNum type="arabicPeriod"/>
            </a:pPr>
            <a:r>
              <a:rPr lang="en-US" sz="2200" dirty="0" smtClean="0"/>
              <a:t>Find </a:t>
            </a:r>
            <a:r>
              <a:rPr lang="en-US" sz="2200" b="1" dirty="0" smtClean="0"/>
              <a:t>B</a:t>
            </a:r>
            <a:r>
              <a:rPr lang="en-US" sz="2200" baseline="-25000" dirty="0" smtClean="0"/>
              <a:t>1</a:t>
            </a:r>
            <a:r>
              <a:rPr lang="en-US" sz="2200" dirty="0" smtClean="0"/>
              <a:t> by integrating Faraday’s.</a:t>
            </a:r>
          </a:p>
        </p:txBody>
      </p:sp>
      <p:pic>
        <p:nvPicPr>
          <p:cNvPr id="18" name="Picture 17" descr="wcre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340" y="6001927"/>
            <a:ext cx="436014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H="1" flipV="1">
            <a:off x="6257338" y="1610910"/>
            <a:ext cx="0" cy="154895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257338" y="3159865"/>
            <a:ext cx="1316519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5544869" y="3159865"/>
            <a:ext cx="712469" cy="57311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350270" y="1355066"/>
            <a:ext cx="464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z</a:t>
            </a:r>
            <a:endParaRPr lang="en-US" i="1" dirty="0"/>
          </a:p>
        </p:txBody>
      </p:sp>
      <p:sp>
        <p:nvSpPr>
          <p:cNvPr id="19" name="TextBox 18"/>
          <p:cNvSpPr txBox="1"/>
          <p:nvPr/>
        </p:nvSpPr>
        <p:spPr>
          <a:xfrm>
            <a:off x="7757236" y="2975199"/>
            <a:ext cx="464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059759" y="3496931"/>
            <a:ext cx="464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x</a:t>
            </a:r>
            <a:endParaRPr lang="en-US" i="1" dirty="0"/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6982811" y="1724398"/>
            <a:ext cx="0" cy="769416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7368799"/>
              </p:ext>
            </p:extLst>
          </p:nvPr>
        </p:nvGraphicFramePr>
        <p:xfrm>
          <a:off x="7256689" y="1962774"/>
          <a:ext cx="9652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477" name="Equation" r:id="rId4" imgW="965200" imgH="330200" progId="Equation.3">
                  <p:embed/>
                </p:oleObj>
              </mc:Choice>
              <mc:Fallback>
                <p:oleObj name="Equation" r:id="rId4" imgW="965200" imgH="330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256689" y="1962774"/>
                        <a:ext cx="965200" cy="33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1556985"/>
              </p:ext>
            </p:extLst>
          </p:nvPr>
        </p:nvGraphicFramePr>
        <p:xfrm>
          <a:off x="627718" y="3275688"/>
          <a:ext cx="21590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478" name="Equation" r:id="rId6" imgW="2159000" imgH="393700" progId="Equation.3">
                  <p:embed/>
                </p:oleObj>
              </mc:Choice>
              <mc:Fallback>
                <p:oleObj name="Equation" r:id="rId6" imgW="21590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27718" y="3275688"/>
                        <a:ext cx="21590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5232000"/>
              </p:ext>
            </p:extLst>
          </p:nvPr>
        </p:nvGraphicFramePr>
        <p:xfrm>
          <a:off x="668566" y="4304725"/>
          <a:ext cx="37211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479" name="Equation" r:id="rId8" imgW="3721100" imgH="393700" progId="Equation.3">
                  <p:embed/>
                </p:oleObj>
              </mc:Choice>
              <mc:Fallback>
                <p:oleObj name="Equation" r:id="rId8" imgW="37211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68566" y="4304725"/>
                        <a:ext cx="37211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0708327"/>
              </p:ext>
            </p:extLst>
          </p:nvPr>
        </p:nvGraphicFramePr>
        <p:xfrm>
          <a:off x="607080" y="5210444"/>
          <a:ext cx="393700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480" name="Equation" r:id="rId10" imgW="3937000" imgH="622300" progId="Equation.3">
                  <p:embed/>
                </p:oleObj>
              </mc:Choice>
              <mc:Fallback>
                <p:oleObj name="Equation" r:id="rId10" imgW="3937000" imgH="622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07080" y="5210444"/>
                        <a:ext cx="3937000" cy="622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670541" y="5816047"/>
            <a:ext cx="3827075" cy="764431"/>
            <a:chOff x="670541" y="5816047"/>
            <a:chExt cx="3827075" cy="764431"/>
          </a:xfrm>
        </p:grpSpPr>
        <p:graphicFrame>
          <p:nvGraphicFramePr>
            <p:cNvPr id="24" name="Object 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99446017"/>
                </p:ext>
              </p:extLst>
            </p:nvPr>
          </p:nvGraphicFramePr>
          <p:xfrm>
            <a:off x="670541" y="5920078"/>
            <a:ext cx="3378200" cy="660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4481" name="Equation" r:id="rId12" imgW="3378200" imgH="660400" progId="Equation.3">
                    <p:embed/>
                  </p:oleObj>
                </mc:Choice>
                <mc:Fallback>
                  <p:oleObj name="Equation" r:id="rId12" imgW="3378200" imgH="660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670541" y="5920078"/>
                          <a:ext cx="3378200" cy="660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8" name="Straight Arrow Connector 7"/>
            <p:cNvCxnSpPr/>
            <p:nvPr/>
          </p:nvCxnSpPr>
          <p:spPr>
            <a:xfrm flipV="1">
              <a:off x="3577842" y="6040922"/>
              <a:ext cx="557584" cy="52009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4119938" y="5816047"/>
              <a:ext cx="3776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0</a:t>
              </a:r>
              <a:endParaRPr lang="en-US" dirty="0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4639102" y="3920308"/>
            <a:ext cx="4396481" cy="1620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2000"/>
              </a:spcBef>
              <a:buFont typeface="+mj-lt"/>
              <a:buAutoNum type="arabicPeriod" startAt="5"/>
            </a:pPr>
            <a:r>
              <a:rPr lang="en-US" sz="2200" dirty="0" smtClean="0"/>
              <a:t>Ampere’s provides </a:t>
            </a:r>
            <a:r>
              <a:rPr lang="en-US" sz="2200" b="1" dirty="0" smtClean="0"/>
              <a:t>J</a:t>
            </a:r>
            <a:r>
              <a:rPr lang="en-US" sz="2200" baseline="-25000" dirty="0" smtClean="0"/>
              <a:t>1</a:t>
            </a:r>
            <a:r>
              <a:rPr lang="en-US" sz="2200" dirty="0" smtClean="0"/>
              <a:t>.</a:t>
            </a:r>
          </a:p>
          <a:p>
            <a:pPr marL="457200" indent="-457200">
              <a:spcBef>
                <a:spcPts val="2000"/>
              </a:spcBef>
              <a:buFont typeface="+mj-lt"/>
              <a:buAutoNum type="arabicPeriod" startAt="5"/>
            </a:pPr>
            <a:endParaRPr lang="en-US" sz="2200" dirty="0" smtClean="0"/>
          </a:p>
          <a:p>
            <a:pPr marL="457200" indent="-457200">
              <a:spcBef>
                <a:spcPts val="2000"/>
              </a:spcBef>
              <a:buFont typeface="+mj-lt"/>
              <a:buAutoNum type="arabicPeriod" startAt="5"/>
            </a:pPr>
            <a:r>
              <a:rPr lang="en-US" sz="2200" dirty="0" smtClean="0"/>
              <a:t>Find Lorentz force density.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5926605"/>
              </p:ext>
            </p:extLst>
          </p:nvPr>
        </p:nvGraphicFramePr>
        <p:xfrm>
          <a:off x="5044271" y="4352400"/>
          <a:ext cx="40386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482" name="Equation" r:id="rId14" imgW="4038600" imgH="762000" progId="Equation.3">
                  <p:embed/>
                </p:oleObj>
              </mc:Choice>
              <mc:Fallback>
                <p:oleObj name="Equation" r:id="rId14" imgW="4038600" imgH="762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5044271" y="4352400"/>
                        <a:ext cx="4038600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9043250"/>
              </p:ext>
            </p:extLst>
          </p:nvPr>
        </p:nvGraphicFramePr>
        <p:xfrm>
          <a:off x="5084415" y="5616238"/>
          <a:ext cx="31750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483" name="Equation" r:id="rId16" imgW="3175000" imgH="762000" progId="Equation.3">
                  <p:embed/>
                </p:oleObj>
              </mc:Choice>
              <mc:Fallback>
                <p:oleObj name="Equation" r:id="rId16" imgW="3175000" imgH="762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084415" y="5616238"/>
                        <a:ext cx="3175000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2643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261573" y="1627850"/>
            <a:ext cx="5448695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800"/>
              </a:spcBef>
              <a:buFont typeface="+mj-lt"/>
              <a:buAutoNum type="arabicPeriod" startAt="7"/>
            </a:pPr>
            <a:r>
              <a:rPr lang="en-US" sz="2200" dirty="0" smtClean="0"/>
              <a:t>Evaluate acceleration.</a:t>
            </a:r>
          </a:p>
          <a:p>
            <a:pPr marL="457200" indent="-457200">
              <a:spcBef>
                <a:spcPts val="1800"/>
              </a:spcBef>
              <a:buFont typeface="+mj-lt"/>
              <a:buAutoNum type="arabicPeriod" startAt="7"/>
            </a:pPr>
            <a:endParaRPr lang="en-US" sz="2200" dirty="0" smtClean="0"/>
          </a:p>
          <a:p>
            <a:pPr marL="457200" indent="-457200">
              <a:spcBef>
                <a:spcPts val="1800"/>
              </a:spcBef>
              <a:buFont typeface="+mj-lt"/>
              <a:buAutoNum type="arabicPeriod" startAt="7"/>
            </a:pPr>
            <a:r>
              <a:rPr lang="en-US" sz="2200" dirty="0" smtClean="0"/>
              <a:t>Assemble in flow-velocity equations for perturbations – supports </a:t>
            </a:r>
            <a:r>
              <a:rPr lang="en-US" sz="2200" b="1" dirty="0" smtClean="0"/>
              <a:t>V</a:t>
            </a:r>
            <a:r>
              <a:rPr lang="en-US" sz="2200" baseline="-25000" dirty="0" smtClean="0"/>
              <a:t>1</a:t>
            </a:r>
            <a:r>
              <a:rPr lang="en-US" sz="2200" dirty="0" smtClean="0"/>
              <a:t> oscillation.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574" y="197188"/>
            <a:ext cx="8588548" cy="1143000"/>
          </a:xfrm>
          <a:solidFill>
            <a:srgbClr val="CE0507"/>
          </a:solidFill>
        </p:spPr>
        <p:txBody>
          <a:bodyPr>
            <a:normAutofit/>
          </a:bodyPr>
          <a:lstStyle/>
          <a:p>
            <a:pPr algn="l"/>
            <a:r>
              <a:rPr lang="en-US" sz="3200" dirty="0" smtClean="0">
                <a:solidFill>
                  <a:schemeClr val="bg1"/>
                </a:solidFill>
              </a:rPr>
              <a:t>Relating force density and acceleration leads to a dispersion relation.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18" name="Picture 17" descr="wcre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340" y="6001927"/>
            <a:ext cx="436014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4703868"/>
              </p:ext>
            </p:extLst>
          </p:nvPr>
        </p:nvGraphicFramePr>
        <p:xfrm>
          <a:off x="783143" y="2112530"/>
          <a:ext cx="255270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713" name="Equation" r:id="rId4" imgW="2552700" imgH="622300" progId="Equation.3">
                  <p:embed/>
                </p:oleObj>
              </mc:Choice>
              <mc:Fallback>
                <p:oleObj name="Equation" r:id="rId4" imgW="2552700" imgH="622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83143" y="2112530"/>
                        <a:ext cx="2552700" cy="622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5866909"/>
              </p:ext>
            </p:extLst>
          </p:nvPr>
        </p:nvGraphicFramePr>
        <p:xfrm>
          <a:off x="617798" y="3576867"/>
          <a:ext cx="4419600" cy="1384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714" name="Equation" r:id="rId6" imgW="4419600" imgH="1384300" progId="Equation.3">
                  <p:embed/>
                </p:oleObj>
              </mc:Choice>
              <mc:Fallback>
                <p:oleObj name="Equation" r:id="rId6" imgW="4419600" imgH="1384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17798" y="3576867"/>
                        <a:ext cx="4419600" cy="1384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61573" y="4968984"/>
            <a:ext cx="52008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0000FF"/>
                </a:solidFill>
              </a:rPr>
              <a:t>Relating coefficients, we find the dispersion relation for </a:t>
            </a:r>
            <a:r>
              <a:rPr lang="en-US" sz="2200" smtClean="0">
                <a:solidFill>
                  <a:srgbClr val="0000FF"/>
                </a:solidFill>
              </a:rPr>
              <a:t>Alfvén</a:t>
            </a:r>
            <a:r>
              <a:rPr lang="en-US" sz="2200" dirty="0" smtClean="0">
                <a:solidFill>
                  <a:srgbClr val="0000FF"/>
                </a:solidFill>
              </a:rPr>
              <a:t> waves:</a:t>
            </a:r>
            <a:endParaRPr lang="en-US" sz="2200" dirty="0">
              <a:solidFill>
                <a:srgbClr val="0000FF"/>
              </a:solidFill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8442430"/>
              </p:ext>
            </p:extLst>
          </p:nvPr>
        </p:nvGraphicFramePr>
        <p:xfrm>
          <a:off x="607727" y="5772150"/>
          <a:ext cx="67183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715" name="Equation" r:id="rId8" imgW="6718300" imgH="762000" progId="Equation.3">
                  <p:embed/>
                </p:oleObj>
              </mc:Choice>
              <mc:Fallback>
                <p:oleObj name="Equation" r:id="rId8" imgW="6718300" imgH="762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07727" y="5772150"/>
                        <a:ext cx="6718300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0" name="Group 39"/>
          <p:cNvGrpSpPr/>
          <p:nvPr/>
        </p:nvGrpSpPr>
        <p:grpSpPr>
          <a:xfrm>
            <a:off x="5570863" y="2292469"/>
            <a:ext cx="3162130" cy="2998874"/>
            <a:chOff x="5245615" y="2292469"/>
            <a:chExt cx="3162130" cy="2998874"/>
          </a:xfrm>
        </p:grpSpPr>
        <p:cxnSp>
          <p:nvCxnSpPr>
            <p:cNvPr id="30" name="Straight Arrow Connector 29"/>
            <p:cNvCxnSpPr/>
            <p:nvPr/>
          </p:nvCxnSpPr>
          <p:spPr>
            <a:xfrm flipH="1">
              <a:off x="6186393" y="4676599"/>
              <a:ext cx="539617" cy="0"/>
            </a:xfrm>
            <a:prstGeom prst="straightConnector1">
              <a:avLst/>
            </a:prstGeom>
            <a:ln w="38100" cmpd="sng">
              <a:solidFill>
                <a:srgbClr val="008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 24"/>
            <p:cNvGrpSpPr/>
            <p:nvPr/>
          </p:nvGrpSpPr>
          <p:grpSpPr>
            <a:xfrm>
              <a:off x="5245615" y="2292469"/>
              <a:ext cx="3162130" cy="2998874"/>
              <a:chOff x="5059759" y="867389"/>
              <a:chExt cx="3162130" cy="2998874"/>
            </a:xfrm>
          </p:grpSpPr>
          <p:cxnSp>
            <p:nvCxnSpPr>
              <p:cNvPr id="4" name="Straight Arrow Connector 3"/>
              <p:cNvCxnSpPr/>
              <p:nvPr/>
            </p:nvCxnSpPr>
            <p:spPr>
              <a:xfrm flipH="1" flipV="1">
                <a:off x="6257338" y="867389"/>
                <a:ext cx="0" cy="22860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/>
              <p:cNvCxnSpPr/>
              <p:nvPr/>
            </p:nvCxnSpPr>
            <p:spPr>
              <a:xfrm>
                <a:off x="6257338" y="3159865"/>
                <a:ext cx="1316519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 flipH="1">
                <a:off x="5544869" y="3159865"/>
                <a:ext cx="712469" cy="57311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/>
              <p:nvPr/>
            </p:nvSpPr>
            <p:spPr>
              <a:xfrm>
                <a:off x="6350270" y="1355066"/>
                <a:ext cx="46465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 smtClean="0"/>
                  <a:t>z</a:t>
                </a:r>
                <a:endParaRPr lang="en-US" i="1" dirty="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7757236" y="2975199"/>
                <a:ext cx="46465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/>
                  <a:t>y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5059759" y="3496931"/>
                <a:ext cx="46465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 smtClean="0"/>
                  <a:t>x</a:t>
                </a:r>
                <a:endParaRPr lang="en-US" i="1" dirty="0"/>
              </a:p>
            </p:txBody>
          </p:sp>
          <p:cxnSp>
            <p:nvCxnSpPr>
              <p:cNvPr id="21" name="Straight Arrow Connector 20"/>
              <p:cNvCxnSpPr/>
              <p:nvPr/>
            </p:nvCxnSpPr>
            <p:spPr>
              <a:xfrm flipV="1">
                <a:off x="6982811" y="1724398"/>
                <a:ext cx="0" cy="769416"/>
              </a:xfrm>
              <a:prstGeom prst="straightConnector1">
                <a:avLst/>
              </a:prstGeom>
              <a:ln w="57150" cmpd="sng"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22" name="Object 2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50387358"/>
                  </p:ext>
                </p:extLst>
              </p:nvPr>
            </p:nvGraphicFramePr>
            <p:xfrm>
              <a:off x="7256689" y="1962774"/>
              <a:ext cx="965200" cy="3302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0716" name="Equation" r:id="rId10" imgW="965200" imgH="330200" progId="Equation.3">
                      <p:embed/>
                    </p:oleObj>
                  </mc:Choice>
                  <mc:Fallback>
                    <p:oleObj name="Equation" r:id="rId10" imgW="965200" imgH="330200" progId="Equation.3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1"/>
                          <a:stretch>
                            <a:fillRect/>
                          </a:stretch>
                        </p:blipFill>
                        <p:spPr>
                          <a:xfrm>
                            <a:off x="7256689" y="1962774"/>
                            <a:ext cx="965200" cy="3302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cxnSp>
          <p:nvCxnSpPr>
            <p:cNvPr id="27" name="Straight Arrow Connector 26"/>
            <p:cNvCxnSpPr/>
            <p:nvPr/>
          </p:nvCxnSpPr>
          <p:spPr>
            <a:xfrm>
              <a:off x="6173385" y="4508709"/>
              <a:ext cx="539617" cy="0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H="1">
              <a:off x="6173385" y="3246000"/>
              <a:ext cx="539617" cy="0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6170905" y="3398400"/>
              <a:ext cx="539617" cy="0"/>
            </a:xfrm>
            <a:prstGeom prst="straightConnector1">
              <a:avLst/>
            </a:prstGeom>
            <a:ln w="38100" cmpd="sng">
              <a:solidFill>
                <a:srgbClr val="008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6726010" y="4674171"/>
              <a:ext cx="4426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008000"/>
                  </a:solidFill>
                </a:rPr>
                <a:t>B</a:t>
              </a:r>
              <a:r>
                <a:rPr lang="en-US" sz="2000" baseline="-25000" dirty="0" smtClean="0">
                  <a:solidFill>
                    <a:srgbClr val="008000"/>
                  </a:solidFill>
                </a:rPr>
                <a:t>1</a:t>
              </a:r>
              <a:endParaRPr lang="en-US" sz="2000" b="1" dirty="0">
                <a:solidFill>
                  <a:srgbClr val="008000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726010" y="4091923"/>
              <a:ext cx="4426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</a:rPr>
                <a:t>V</a:t>
              </a:r>
              <a:r>
                <a:rPr lang="en-US" sz="2000" baseline="-25000" dirty="0" smtClean="0">
                  <a:solidFill>
                    <a:srgbClr val="FF0000"/>
                  </a:solidFill>
                </a:rPr>
                <a:t>1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 flipV="1">
              <a:off x="6201881" y="3718054"/>
              <a:ext cx="508641" cy="373870"/>
            </a:xfrm>
            <a:prstGeom prst="straightConnector1">
              <a:avLst/>
            </a:prstGeom>
            <a:ln w="38100" cmpd="sng"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5759224" y="3996412"/>
              <a:ext cx="4426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0000FF"/>
                  </a:solidFill>
                </a:rPr>
                <a:t>J</a:t>
              </a:r>
              <a:r>
                <a:rPr lang="en-US" sz="2000" baseline="-25000" dirty="0" smtClean="0">
                  <a:solidFill>
                    <a:srgbClr val="0000FF"/>
                  </a:solidFill>
                </a:rPr>
                <a:t>1</a:t>
              </a:r>
              <a:endParaRPr lang="en-US" sz="2000" b="1" dirty="0">
                <a:solidFill>
                  <a:srgbClr val="0000FF"/>
                </a:solidFill>
              </a:endParaRPr>
            </a:p>
          </p:txBody>
        </p:sp>
        <p:cxnSp>
          <p:nvCxnSpPr>
            <p:cNvPr id="39" name="Straight Arrow Connector 38"/>
            <p:cNvCxnSpPr/>
            <p:nvPr/>
          </p:nvCxnSpPr>
          <p:spPr>
            <a:xfrm flipH="1">
              <a:off x="6201881" y="2358260"/>
              <a:ext cx="508641" cy="373870"/>
            </a:xfrm>
            <a:prstGeom prst="straightConnector1">
              <a:avLst/>
            </a:prstGeom>
            <a:ln w="38100" cmpd="sng"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" name="Straight Connector 4"/>
          <p:cNvCxnSpPr/>
          <p:nvPr/>
        </p:nvCxnSpPr>
        <p:spPr>
          <a:xfrm>
            <a:off x="607727" y="6576021"/>
            <a:ext cx="1373880" cy="0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708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139395" y="1395500"/>
            <a:ext cx="8866935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buFont typeface="Arial"/>
              <a:buChar char="•"/>
            </a:pPr>
            <a:r>
              <a:rPr lang="en-US" sz="2200" dirty="0" smtClean="0"/>
              <a:t>The approximate </a:t>
            </a:r>
            <a:r>
              <a:rPr lang="en-US" sz="2200" dirty="0" err="1" smtClean="0"/>
              <a:t>toroidal</a:t>
            </a:r>
            <a:r>
              <a:rPr lang="en-US" sz="2200" dirty="0" smtClean="0"/>
              <a:t> or cylindrical symmetry of many configurations motivates analysis about symmetric states.</a:t>
            </a:r>
          </a:p>
          <a:p>
            <a:pPr marL="457200" indent="-457200">
              <a:spcBef>
                <a:spcPts val="600"/>
              </a:spcBef>
              <a:buFont typeface="Arial"/>
              <a:buChar char="•"/>
            </a:pPr>
            <a:r>
              <a:rPr lang="en-US" sz="2200" dirty="0" smtClean="0"/>
              <a:t>Equilibrium refers to force-balance of symmetric states.</a:t>
            </a:r>
          </a:p>
          <a:p>
            <a:pPr marL="457200" indent="-457200">
              <a:spcBef>
                <a:spcPts val="600"/>
              </a:spcBef>
              <a:buFont typeface="Arial"/>
              <a:buChar char="•"/>
            </a:pPr>
            <a:r>
              <a:rPr lang="en-US" sz="2200" dirty="0" smtClean="0"/>
              <a:t>Linear stability assesses whether equilibrium states that are perturbed infinitesimally tend to return.</a:t>
            </a:r>
          </a:p>
          <a:p>
            <a:pPr marL="457200" indent="-457200">
              <a:spcBef>
                <a:spcPts val="600"/>
              </a:spcBef>
              <a:buFont typeface="Arial"/>
              <a:buChar char="•"/>
            </a:pPr>
            <a:r>
              <a:rPr lang="en-US" sz="2200" dirty="0" smtClean="0">
                <a:solidFill>
                  <a:srgbClr val="FF0000"/>
                </a:solidFill>
              </a:rPr>
              <a:t>Mechanical analogies are insightful.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574" y="197188"/>
            <a:ext cx="8588548" cy="1143000"/>
          </a:xfrm>
          <a:solidFill>
            <a:srgbClr val="CE0507"/>
          </a:solidFill>
        </p:spPr>
        <p:txBody>
          <a:bodyPr>
            <a:normAutofit fontScale="90000"/>
          </a:bodyPr>
          <a:lstStyle/>
          <a:p>
            <a:pPr algn="l"/>
            <a:r>
              <a:rPr lang="en-US" sz="3200" b="1" dirty="0" smtClean="0">
                <a:solidFill>
                  <a:schemeClr val="bg1"/>
                </a:solidFill>
              </a:rPr>
              <a:t>Paradigm:</a:t>
            </a:r>
            <a:r>
              <a:rPr lang="en-US" sz="3200" dirty="0" smtClean="0">
                <a:solidFill>
                  <a:schemeClr val="bg1"/>
                </a:solidFill>
              </a:rPr>
              <a:t> Standard analysis considers equilibrium, linear stability, and nonlinear evolution.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18" name="Picture 17" descr="wcr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340" y="6001927"/>
            <a:ext cx="436014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IMG_0186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45"/>
          <a:stretch/>
        </p:blipFill>
        <p:spPr>
          <a:xfrm>
            <a:off x="1006753" y="4011789"/>
            <a:ext cx="3371622" cy="1796789"/>
          </a:xfrm>
          <a:prstGeom prst="rect">
            <a:avLst/>
          </a:prstGeom>
        </p:spPr>
      </p:pic>
      <p:sp>
        <p:nvSpPr>
          <p:cNvPr id="35" name="Text Box 13"/>
          <p:cNvSpPr txBox="1">
            <a:spLocks noChangeArrowheads="1"/>
          </p:cNvSpPr>
          <p:nvPr/>
        </p:nvSpPr>
        <p:spPr bwMode="auto">
          <a:xfrm>
            <a:off x="1084193" y="5974331"/>
            <a:ext cx="3144141" cy="387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  <a:spcBef>
                <a:spcPct val="50000"/>
              </a:spcBef>
            </a:pPr>
            <a:r>
              <a:rPr lang="en-US" sz="2000" dirty="0" smtClean="0"/>
              <a:t>Stable equilibrium example.</a:t>
            </a:r>
            <a:endParaRPr lang="en-US" sz="2000" dirty="0"/>
          </a:p>
        </p:txBody>
      </p:sp>
      <p:pic>
        <p:nvPicPr>
          <p:cNvPr id="5" name="Picture 4" descr="IMG_0183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2" r="26110"/>
          <a:stretch/>
        </p:blipFill>
        <p:spPr>
          <a:xfrm>
            <a:off x="5652957" y="3225698"/>
            <a:ext cx="2044807" cy="2660330"/>
          </a:xfrm>
          <a:prstGeom prst="rect">
            <a:avLst/>
          </a:prstGeom>
        </p:spPr>
      </p:pic>
      <p:sp>
        <p:nvSpPr>
          <p:cNvPr id="36" name="Text Box 13"/>
          <p:cNvSpPr txBox="1">
            <a:spLocks noChangeArrowheads="1"/>
          </p:cNvSpPr>
          <p:nvPr/>
        </p:nvSpPr>
        <p:spPr bwMode="auto">
          <a:xfrm>
            <a:off x="5007971" y="5974331"/>
            <a:ext cx="3531369" cy="788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  <a:spcBef>
                <a:spcPct val="50000"/>
              </a:spcBef>
            </a:pPr>
            <a:r>
              <a:rPr lang="en-US" sz="2000" dirty="0" smtClean="0"/>
              <a:t>Unstable* equilibrium example.</a:t>
            </a:r>
          </a:p>
          <a:p>
            <a:pPr>
              <a:lnSpc>
                <a:spcPct val="95000"/>
              </a:lnSpc>
              <a:spcBef>
                <a:spcPct val="50000"/>
              </a:spcBef>
            </a:pPr>
            <a:r>
              <a:rPr lang="en-US" dirty="0" smtClean="0"/>
              <a:t>*nonlinearly due to dimples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412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139395" y="1507154"/>
            <a:ext cx="8866935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200"/>
              </a:spcBef>
              <a:buFont typeface="Arial"/>
              <a:buChar char="•"/>
            </a:pPr>
            <a:r>
              <a:rPr lang="en-US" sz="2200" dirty="0" smtClean="0"/>
              <a:t>In the absence of flows, the pressure gradient balances the Lorentz force density:</a:t>
            </a:r>
          </a:p>
          <a:p>
            <a:pPr marL="457200" indent="-457200">
              <a:spcBef>
                <a:spcPts val="600"/>
              </a:spcBef>
              <a:buFont typeface="Arial"/>
              <a:buChar char="•"/>
            </a:pPr>
            <a:r>
              <a:rPr lang="en-US" sz="2200" dirty="0" smtClean="0"/>
              <a:t>Well-posed boundary value problems are formulated in terms of magnetic flux functions.</a:t>
            </a:r>
          </a:p>
          <a:p>
            <a:pPr marL="914400" lvl="1" indent="-457200">
              <a:spcBef>
                <a:spcPts val="600"/>
              </a:spcBef>
              <a:buFont typeface="Arial"/>
              <a:buChar char="•"/>
            </a:pPr>
            <a:r>
              <a:rPr lang="en-US" sz="2000" b="1" dirty="0" smtClean="0"/>
              <a:t>B</a:t>
            </a:r>
            <a:r>
              <a:rPr lang="en-US" sz="2000" dirty="0" smtClean="0"/>
              <a:t>-field lines trace-out surfaces in symmetric configurations</a:t>
            </a:r>
          </a:p>
          <a:p>
            <a:pPr marL="914400" lvl="1" indent="-457200">
              <a:spcBef>
                <a:spcPts val="600"/>
              </a:spcBef>
              <a:buFont typeface="Arial"/>
              <a:buChar char="•"/>
            </a:pPr>
            <a:r>
              <a:rPr lang="en-US" sz="2000" dirty="0" smtClean="0"/>
              <a:t>Magnetic flux functions are integrals of </a:t>
            </a:r>
            <a:r>
              <a:rPr lang="en-US" sz="2000" b="1" dirty="0" err="1" smtClean="0"/>
              <a:t>B</a:t>
            </a:r>
            <a:r>
              <a:rPr lang="en-US" sz="1200" dirty="0" err="1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000" i="1" dirty="0" err="1" smtClean="0">
                <a:sym typeface="Wingdings"/>
              </a:rPr>
              <a:t>d</a:t>
            </a:r>
            <a:r>
              <a:rPr lang="en-US" sz="2000" b="1" dirty="0" err="1" smtClean="0">
                <a:sym typeface="Wingdings"/>
              </a:rPr>
              <a:t>S</a:t>
            </a:r>
            <a:r>
              <a:rPr lang="en-US" sz="2000" dirty="0" smtClean="0"/>
              <a:t> between surfaces.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574" y="197188"/>
            <a:ext cx="8588548" cy="1143000"/>
          </a:xfrm>
          <a:solidFill>
            <a:srgbClr val="CE0507"/>
          </a:solidFill>
        </p:spPr>
        <p:txBody>
          <a:bodyPr>
            <a:normAutofit/>
          </a:bodyPr>
          <a:lstStyle/>
          <a:p>
            <a:pPr algn="l"/>
            <a:r>
              <a:rPr lang="en-US" sz="3200" dirty="0" smtClean="0">
                <a:solidFill>
                  <a:schemeClr val="bg1"/>
                </a:solidFill>
              </a:rPr>
              <a:t>Static force-balance is a reduction of the flow-velocity equation.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18" name="Picture 17" descr="wcre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340" y="6001927"/>
            <a:ext cx="436014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 Box 13"/>
          <p:cNvSpPr txBox="1">
            <a:spLocks noChangeArrowheads="1"/>
          </p:cNvSpPr>
          <p:nvPr/>
        </p:nvSpPr>
        <p:spPr bwMode="auto">
          <a:xfrm>
            <a:off x="446559" y="5974331"/>
            <a:ext cx="3432925" cy="679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  <a:spcBef>
                <a:spcPct val="50000"/>
              </a:spcBef>
            </a:pPr>
            <a:r>
              <a:rPr lang="en-US" sz="2000" dirty="0" smtClean="0"/>
              <a:t>Sketch of </a:t>
            </a:r>
            <a:r>
              <a:rPr lang="en-US" sz="2000" dirty="0" err="1" smtClean="0"/>
              <a:t>poloidal</a:t>
            </a:r>
            <a:r>
              <a:rPr lang="en-US" sz="2000" dirty="0" smtClean="0"/>
              <a:t> disk-flux computation.</a:t>
            </a:r>
            <a:endParaRPr lang="en-US" sz="2000" dirty="0"/>
          </a:p>
        </p:txBody>
      </p:sp>
      <p:sp>
        <p:nvSpPr>
          <p:cNvPr id="36" name="Text Box 13"/>
          <p:cNvSpPr txBox="1">
            <a:spLocks noChangeArrowheads="1"/>
          </p:cNvSpPr>
          <p:nvPr/>
        </p:nvSpPr>
        <p:spPr bwMode="auto">
          <a:xfrm>
            <a:off x="4770736" y="5974331"/>
            <a:ext cx="3531369" cy="679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  <a:spcBef>
                <a:spcPct val="50000"/>
              </a:spcBef>
            </a:pPr>
            <a:r>
              <a:rPr lang="en-US" sz="2000" dirty="0" smtClean="0"/>
              <a:t>Sketch of </a:t>
            </a:r>
            <a:r>
              <a:rPr lang="en-US" sz="2000" dirty="0" err="1" smtClean="0"/>
              <a:t>poloidal</a:t>
            </a:r>
            <a:r>
              <a:rPr lang="en-US" sz="2000" dirty="0" smtClean="0"/>
              <a:t> ring-flux computation.</a:t>
            </a:r>
            <a:endParaRPr lang="en-US" sz="20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5160231"/>
              </p:ext>
            </p:extLst>
          </p:nvPr>
        </p:nvGraphicFramePr>
        <p:xfrm>
          <a:off x="2565400" y="1958975"/>
          <a:ext cx="14732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75" name="Equation" r:id="rId4" imgW="1473200" imgH="317500" progId="Equation.3">
                  <p:embed/>
                </p:oleObj>
              </mc:Choice>
              <mc:Fallback>
                <p:oleObj name="Equation" r:id="rId4" imgW="14732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65400" y="1958975"/>
                        <a:ext cx="14732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ne726_f10_2D_eq_part1p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74" y="3861644"/>
            <a:ext cx="3931486" cy="1965743"/>
          </a:xfrm>
          <a:prstGeom prst="rect">
            <a:avLst/>
          </a:prstGeom>
        </p:spPr>
      </p:pic>
      <p:pic>
        <p:nvPicPr>
          <p:cNvPr id="7" name="Picture 6" descr="ne726_f10_2D_eq_part1p2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258" y="3861643"/>
            <a:ext cx="3768374" cy="211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79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574" y="197188"/>
            <a:ext cx="8588548" cy="1143000"/>
          </a:xfrm>
          <a:solidFill>
            <a:srgbClr val="CE0507"/>
          </a:solidFill>
        </p:spPr>
        <p:txBody>
          <a:bodyPr>
            <a:normAutofit/>
          </a:bodyPr>
          <a:lstStyle/>
          <a:p>
            <a:pPr algn="l"/>
            <a:r>
              <a:rPr lang="en-US" sz="3200" dirty="0" smtClean="0">
                <a:solidFill>
                  <a:schemeClr val="bg1"/>
                </a:solidFill>
              </a:rPr>
              <a:t>The Grad-</a:t>
            </a:r>
            <a:r>
              <a:rPr lang="en-US" sz="3200" dirty="0" err="1" smtClean="0">
                <a:solidFill>
                  <a:schemeClr val="bg1"/>
                </a:solidFill>
              </a:rPr>
              <a:t>Shafranov</a:t>
            </a:r>
            <a:r>
              <a:rPr lang="en-US" sz="3200" dirty="0" smtClean="0">
                <a:solidFill>
                  <a:schemeClr val="bg1"/>
                </a:solidFill>
              </a:rPr>
              <a:t> equation is a solvable restatement of the force-balance condition.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18" name="Picture 17" descr="wcre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340" y="6001927"/>
            <a:ext cx="436014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404540" y="1507154"/>
            <a:ext cx="8247547" cy="5186035"/>
            <a:chOff x="139395" y="1507154"/>
            <a:chExt cx="8247547" cy="5186035"/>
          </a:xfrm>
        </p:grpSpPr>
        <p:sp>
          <p:nvSpPr>
            <p:cNvPr id="26" name="TextBox 25"/>
            <p:cNvSpPr txBox="1"/>
            <p:nvPr/>
          </p:nvSpPr>
          <p:spPr>
            <a:xfrm>
              <a:off x="139395" y="1507154"/>
              <a:ext cx="8247547" cy="5186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spcBef>
                  <a:spcPts val="1200"/>
                </a:spcBef>
                <a:buFont typeface="Arial"/>
                <a:buChar char="•"/>
              </a:pPr>
              <a:r>
                <a:rPr lang="en-US" sz="2200" dirty="0" smtClean="0"/>
                <a:t>The dependent variable is related to the ring </a:t>
              </a:r>
              <a:r>
                <a:rPr lang="en-US" sz="2200" dirty="0" smtClean="0"/>
                <a:t>flux:</a:t>
              </a:r>
              <a:endParaRPr lang="en-US" sz="2200" dirty="0" smtClean="0"/>
            </a:p>
            <a:p>
              <a:pPr marL="457200" indent="-457200">
                <a:spcBef>
                  <a:spcPts val="600"/>
                </a:spcBef>
                <a:buFont typeface="Arial"/>
                <a:buChar char="•"/>
              </a:pPr>
              <a:r>
                <a:rPr lang="en-US" sz="2200" dirty="0" smtClean="0"/>
                <a:t>Magnetic field is expressed as</a:t>
              </a:r>
            </a:p>
            <a:p>
              <a:pPr>
                <a:spcBef>
                  <a:spcPts val="600"/>
                </a:spcBef>
              </a:pPr>
              <a:endParaRPr lang="en-US" sz="2200" dirty="0"/>
            </a:p>
            <a:p>
              <a:pPr marL="457200" indent="-457200">
                <a:spcBef>
                  <a:spcPts val="600"/>
                </a:spcBef>
                <a:buFont typeface="Arial"/>
                <a:buChar char="•"/>
              </a:pPr>
              <a:endParaRPr lang="en-US" sz="2200" dirty="0" smtClean="0"/>
            </a:p>
            <a:p>
              <a:pPr marL="457200" indent="-457200">
                <a:spcBef>
                  <a:spcPts val="600"/>
                </a:spcBef>
                <a:buFont typeface="Arial"/>
                <a:buChar char="•"/>
              </a:pPr>
              <a:r>
                <a:rPr lang="en-US" sz="2200" dirty="0" smtClean="0"/>
                <a:t>The force-balance relation implies that </a:t>
              </a:r>
              <a:r>
                <a:rPr lang="en-US" sz="2200" i="1" dirty="0" smtClean="0"/>
                <a:t>p</a:t>
              </a:r>
              <a:r>
                <a:rPr lang="en-US" sz="2200" baseline="-25000" dirty="0" smtClean="0"/>
                <a:t>0</a:t>
              </a:r>
              <a:r>
                <a:rPr lang="en-US" sz="2200" dirty="0" smtClean="0"/>
                <a:t> and </a:t>
              </a:r>
              <a:r>
                <a:rPr lang="en-US" sz="2200" i="1" dirty="0" smtClean="0"/>
                <a:t>I </a:t>
              </a:r>
              <a:r>
                <a:rPr lang="en-US" sz="2200" dirty="0" smtClean="0"/>
                <a:t>= </a:t>
              </a:r>
              <a:r>
                <a:rPr lang="en-US" sz="2200" i="1" dirty="0" err="1" smtClean="0"/>
                <a:t>RB</a:t>
              </a:r>
              <a:r>
                <a:rPr lang="en-US" sz="2200" i="1" baseline="-25000" dirty="0" err="1" smtClean="0">
                  <a:latin typeface="Symbol" charset="2"/>
                  <a:cs typeface="Symbol" charset="2"/>
                </a:rPr>
                <a:t>f</a:t>
              </a:r>
              <a:r>
                <a:rPr lang="en-US" sz="2200" dirty="0" smtClean="0"/>
                <a:t> are functions of </a:t>
              </a:r>
              <a:r>
                <a:rPr lang="en-US" sz="2200" i="1" dirty="0" smtClean="0">
                  <a:latin typeface="Symbol" charset="2"/>
                  <a:cs typeface="Symbol" charset="2"/>
                </a:rPr>
                <a:t>y</a:t>
              </a:r>
              <a:r>
                <a:rPr lang="en-US" sz="2200" dirty="0" smtClean="0"/>
                <a:t>-only.</a:t>
              </a:r>
            </a:p>
            <a:p>
              <a:pPr marL="457200" indent="-457200">
                <a:spcBef>
                  <a:spcPts val="600"/>
                </a:spcBef>
                <a:buFont typeface="Arial"/>
                <a:buChar char="•"/>
              </a:pPr>
              <a:r>
                <a:rPr lang="en-US" sz="2200" dirty="0" smtClean="0"/>
                <a:t>Using this information, one can express                             as the Grad-</a:t>
              </a:r>
              <a:r>
                <a:rPr lang="en-US" sz="2200" dirty="0" err="1" smtClean="0"/>
                <a:t>Shafranov</a:t>
              </a:r>
              <a:r>
                <a:rPr lang="en-US" sz="2200" dirty="0" smtClean="0"/>
                <a:t> equation:</a:t>
              </a:r>
            </a:p>
            <a:p>
              <a:pPr marL="457200" indent="-457200">
                <a:spcBef>
                  <a:spcPts val="600"/>
                </a:spcBef>
                <a:buFont typeface="Arial"/>
                <a:buChar char="•"/>
              </a:pPr>
              <a:endParaRPr lang="en-US" sz="2200" dirty="0"/>
            </a:p>
            <a:p>
              <a:pPr marL="457200" indent="-457200">
                <a:spcBef>
                  <a:spcPts val="600"/>
                </a:spcBef>
                <a:buFont typeface="Arial"/>
                <a:buChar char="•"/>
              </a:pPr>
              <a:endParaRPr lang="en-US" sz="2200" dirty="0" smtClean="0"/>
            </a:p>
            <a:p>
              <a:pPr marL="457200" indent="-457200">
                <a:spcBef>
                  <a:spcPts val="600"/>
                </a:spcBef>
                <a:buFont typeface="Arial"/>
                <a:buChar char="•"/>
              </a:pPr>
              <a:endParaRPr lang="en-US" sz="2200" dirty="0"/>
            </a:p>
            <a:p>
              <a:pPr marL="457200" indent="-457200">
                <a:spcBef>
                  <a:spcPts val="600"/>
                </a:spcBef>
                <a:buFont typeface="Arial"/>
                <a:buChar char="•"/>
              </a:pPr>
              <a:r>
                <a:rPr lang="en-US" sz="2200" dirty="0" smtClean="0"/>
                <a:t>Boundary conditions fix </a:t>
              </a:r>
              <a:r>
                <a:rPr lang="en-US" sz="2200" i="1" dirty="0" smtClean="0">
                  <a:latin typeface="Symbol" charset="2"/>
                  <a:cs typeface="Symbol" charset="2"/>
                </a:rPr>
                <a:t>y</a:t>
              </a:r>
              <a:r>
                <a:rPr lang="en-US" sz="2200" dirty="0" smtClean="0"/>
                <a:t> on a surface or represent </a:t>
              </a:r>
              <a:r>
                <a:rPr lang="en-US" sz="2200" i="1" dirty="0">
                  <a:latin typeface="Symbol" charset="2"/>
                  <a:cs typeface="Symbol" charset="2"/>
                </a:rPr>
                <a:t>y</a:t>
              </a:r>
              <a:r>
                <a:rPr lang="en-US" sz="2200" dirty="0" smtClean="0"/>
                <a:t> from external coils.</a:t>
              </a:r>
            </a:p>
          </p:txBody>
        </p:sp>
        <p:graphicFrame>
          <p:nvGraphicFramePr>
            <p:cNvPr id="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9837406"/>
                </p:ext>
              </p:extLst>
            </p:nvPr>
          </p:nvGraphicFramePr>
          <p:xfrm>
            <a:off x="6535211" y="1507154"/>
            <a:ext cx="1181100" cy="381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782" name="Equation" r:id="rId4" imgW="1181100" imgH="381000" progId="Equation.3">
                    <p:embed/>
                  </p:oleObj>
                </mc:Choice>
                <mc:Fallback>
                  <p:oleObj name="Equation" r:id="rId4" imgW="1181100" imgH="3810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6535211" y="1507154"/>
                          <a:ext cx="1181100" cy="381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40386805"/>
                </p:ext>
              </p:extLst>
            </p:nvPr>
          </p:nvGraphicFramePr>
          <p:xfrm>
            <a:off x="699947" y="2536826"/>
            <a:ext cx="2692400" cy="444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783" name="Equation" r:id="rId6" imgW="2692400" imgH="444500" progId="Equation.3">
                    <p:embed/>
                  </p:oleObj>
                </mc:Choice>
                <mc:Fallback>
                  <p:oleObj name="Equation" r:id="rId6" imgW="2692400" imgH="4445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699947" y="2536826"/>
                          <a:ext cx="2692400" cy="444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28835867"/>
                </p:ext>
              </p:extLst>
            </p:nvPr>
          </p:nvGraphicFramePr>
          <p:xfrm>
            <a:off x="5365718" y="3997325"/>
            <a:ext cx="14732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784" name="Equation" r:id="rId8" imgW="1473200" imgH="317500" progId="Equation.3">
                    <p:embed/>
                  </p:oleObj>
                </mc:Choice>
                <mc:Fallback>
                  <p:oleObj name="Equation" r:id="rId8" imgW="1473200" imgH="3175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5365718" y="3997325"/>
                          <a:ext cx="14732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16912434"/>
                </p:ext>
              </p:extLst>
            </p:nvPr>
          </p:nvGraphicFramePr>
          <p:xfrm>
            <a:off x="700055" y="4827588"/>
            <a:ext cx="4495800" cy="749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785" name="Equation" r:id="rId10" imgW="4495800" imgH="749300" progId="Equation.3">
                    <p:embed/>
                  </p:oleObj>
                </mc:Choice>
                <mc:Fallback>
                  <p:oleObj name="Equation" r:id="rId10" imgW="4495800" imgH="749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700055" y="4827588"/>
                          <a:ext cx="4495800" cy="7493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128605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574" y="197188"/>
            <a:ext cx="8588548" cy="1143000"/>
          </a:xfrm>
          <a:solidFill>
            <a:srgbClr val="CE0507"/>
          </a:solidFill>
        </p:spPr>
        <p:txBody>
          <a:bodyPr>
            <a:normAutofit/>
          </a:bodyPr>
          <a:lstStyle/>
          <a:p>
            <a:pPr algn="l"/>
            <a:r>
              <a:rPr lang="en-US" sz="3200" dirty="0" smtClean="0">
                <a:solidFill>
                  <a:schemeClr val="bg1"/>
                </a:solidFill>
              </a:rPr>
              <a:t>Grad-</a:t>
            </a:r>
            <a:r>
              <a:rPr lang="en-US" sz="3200" dirty="0" err="1" smtClean="0">
                <a:solidFill>
                  <a:schemeClr val="bg1"/>
                </a:solidFill>
              </a:rPr>
              <a:t>Shafranov</a:t>
            </a:r>
            <a:r>
              <a:rPr lang="en-US" sz="3200" dirty="0" smtClean="0">
                <a:solidFill>
                  <a:schemeClr val="bg1"/>
                </a:solidFill>
              </a:rPr>
              <a:t> solutions represent a variety of magnetic confinement configurations.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18" name="Picture 17" descr="wcr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340" y="6001927"/>
            <a:ext cx="436014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hooper_ppcf54_11_113001p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557" y="1636911"/>
            <a:ext cx="2627106" cy="3582938"/>
          </a:xfrm>
          <a:prstGeom prst="rect">
            <a:avLst/>
          </a:prstGeom>
        </p:spPr>
      </p:pic>
      <p:pic>
        <p:nvPicPr>
          <p:cNvPr id="6" name="Picture 5" descr="king_PoP24_012504p1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13" y="1636911"/>
            <a:ext cx="2432038" cy="3551826"/>
          </a:xfrm>
          <a:prstGeom prst="rect">
            <a:avLst/>
          </a:prstGeom>
        </p:spPr>
      </p:pic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261575" y="5212790"/>
            <a:ext cx="2627106" cy="620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  <a:spcBef>
                <a:spcPct val="50000"/>
              </a:spcBef>
            </a:pPr>
            <a:r>
              <a:rPr lang="en-US" dirty="0" smtClean="0"/>
              <a:t>DIII-D </a:t>
            </a:r>
            <a:r>
              <a:rPr lang="en-US" dirty="0" err="1" smtClean="0"/>
              <a:t>tokamak</a:t>
            </a:r>
            <a:r>
              <a:rPr lang="en-US" dirty="0" smtClean="0"/>
              <a:t> [King, </a:t>
            </a:r>
            <a:r>
              <a:rPr lang="en-US" i="1" dirty="0" smtClean="0"/>
              <a:t>et al.</a:t>
            </a:r>
            <a:r>
              <a:rPr lang="en-US" dirty="0" smtClean="0"/>
              <a:t>, </a:t>
            </a:r>
            <a:r>
              <a:rPr lang="en-US" dirty="0" err="1" smtClean="0"/>
              <a:t>PoP</a:t>
            </a:r>
            <a:r>
              <a:rPr lang="en-US" dirty="0" smtClean="0"/>
              <a:t> </a:t>
            </a:r>
            <a:r>
              <a:rPr lang="en-US" b="1" dirty="0" smtClean="0"/>
              <a:t>24</a:t>
            </a:r>
            <a:r>
              <a:rPr lang="en-US" dirty="0" smtClean="0"/>
              <a:t>, 012504].</a:t>
            </a:r>
            <a:endParaRPr lang="en-US" dirty="0"/>
          </a:p>
        </p:txBody>
      </p:sp>
      <p:pic>
        <p:nvPicPr>
          <p:cNvPr id="7" name="Picture 6" descr="raman_gen_PhysRevLett_97_175002p3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85"/>
          <a:stretch/>
        </p:blipFill>
        <p:spPr>
          <a:xfrm>
            <a:off x="3304387" y="1602254"/>
            <a:ext cx="2026415" cy="3474827"/>
          </a:xfrm>
          <a:prstGeom prst="rect">
            <a:avLst/>
          </a:prstGeom>
        </p:spPr>
      </p:pic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3304387" y="5188737"/>
            <a:ext cx="2627106" cy="1147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  <a:spcBef>
                <a:spcPct val="50000"/>
              </a:spcBef>
            </a:pPr>
            <a:r>
              <a:rPr lang="en-US" dirty="0" smtClean="0"/>
              <a:t>NSTX spherical torus during </a:t>
            </a:r>
            <a:r>
              <a:rPr lang="en-US" dirty="0" err="1" smtClean="0"/>
              <a:t>helicity</a:t>
            </a:r>
            <a:r>
              <a:rPr lang="en-US" dirty="0" smtClean="0"/>
              <a:t> injection [Raman, </a:t>
            </a:r>
            <a:r>
              <a:rPr lang="en-US" i="1" dirty="0" smtClean="0"/>
              <a:t>et al.</a:t>
            </a:r>
            <a:r>
              <a:rPr lang="en-US" dirty="0" smtClean="0"/>
              <a:t>, PRL </a:t>
            </a:r>
            <a:r>
              <a:rPr lang="en-US" b="1" dirty="0" smtClean="0"/>
              <a:t>97</a:t>
            </a:r>
            <a:r>
              <a:rPr lang="en-US" dirty="0" smtClean="0"/>
              <a:t>, 175002].</a:t>
            </a:r>
            <a:endParaRPr lang="en-US" dirty="0"/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6223016" y="5188737"/>
            <a:ext cx="2627106" cy="88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  <a:spcBef>
                <a:spcPct val="50000"/>
              </a:spcBef>
            </a:pPr>
            <a:r>
              <a:rPr lang="en-US" dirty="0" smtClean="0"/>
              <a:t>Gun-driven SSPX </a:t>
            </a:r>
            <a:r>
              <a:rPr lang="en-US" dirty="0" err="1" smtClean="0"/>
              <a:t>spheromak</a:t>
            </a:r>
            <a:r>
              <a:rPr lang="en-US" dirty="0" smtClean="0"/>
              <a:t> [Hooper, </a:t>
            </a:r>
            <a:r>
              <a:rPr lang="en-US" i="1" dirty="0" smtClean="0"/>
              <a:t>et al.</a:t>
            </a:r>
            <a:r>
              <a:rPr lang="en-US" dirty="0" smtClean="0"/>
              <a:t>, PPCF </a:t>
            </a:r>
            <a:r>
              <a:rPr lang="en-US" b="1" dirty="0" smtClean="0"/>
              <a:t>54</a:t>
            </a:r>
            <a:r>
              <a:rPr lang="en-US" dirty="0" smtClean="0"/>
              <a:t>, 113001].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72913" y="6325368"/>
            <a:ext cx="73962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buFont typeface="Arial"/>
              <a:buChar char="•"/>
            </a:pPr>
            <a:r>
              <a:rPr lang="en-US" sz="2200" dirty="0" err="1" smtClean="0">
                <a:solidFill>
                  <a:srgbClr val="0000FF"/>
                </a:solidFill>
              </a:rPr>
              <a:t>Equilibria</a:t>
            </a:r>
            <a:r>
              <a:rPr lang="en-US" sz="2200" dirty="0" smtClean="0">
                <a:solidFill>
                  <a:srgbClr val="0000FF"/>
                </a:solidFill>
              </a:rPr>
              <a:t> are often fit to sets of laboratory measurements.</a:t>
            </a:r>
          </a:p>
        </p:txBody>
      </p:sp>
    </p:spTree>
    <p:extLst>
      <p:ext uri="{BB962C8B-B14F-4D97-AF65-F5344CB8AC3E}">
        <p14:creationId xmlns:p14="http://schemas.microsoft.com/office/powerpoint/2010/main" val="1856855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362675" y="1610943"/>
            <a:ext cx="8399945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buFont typeface="Arial"/>
              <a:buChar char="•"/>
            </a:pPr>
            <a:r>
              <a:rPr lang="en-US" sz="2200" dirty="0" smtClean="0"/>
              <a:t>Eigenvalue equations consider solutions                                                     for the linearized equations.</a:t>
            </a:r>
          </a:p>
          <a:p>
            <a:pPr marL="914400" lvl="1" indent="-457200">
              <a:spcBef>
                <a:spcPts val="600"/>
              </a:spcBef>
              <a:buFont typeface="Arial"/>
              <a:buChar char="•"/>
            </a:pPr>
            <a:r>
              <a:rPr lang="en-US" sz="2200" dirty="0" smtClean="0"/>
              <a:t>Growth rates (and frequencies) are determined.</a:t>
            </a:r>
          </a:p>
          <a:p>
            <a:pPr marL="914400" lvl="1" indent="-457200">
              <a:spcBef>
                <a:spcPts val="600"/>
              </a:spcBef>
              <a:buFont typeface="Arial"/>
              <a:buChar char="•"/>
            </a:pPr>
            <a:r>
              <a:rPr lang="en-US" sz="2200" dirty="0" smtClean="0"/>
              <a:t>The </a:t>
            </a:r>
            <a:r>
              <a:rPr lang="en-US" sz="2200" dirty="0" err="1" smtClean="0"/>
              <a:t>Alfvén</a:t>
            </a:r>
            <a:r>
              <a:rPr lang="en-US" sz="2200" dirty="0" smtClean="0"/>
              <a:t>-wave derivation is a simple example.</a:t>
            </a:r>
          </a:p>
          <a:p>
            <a:pPr marL="457200" indent="-457200">
              <a:spcBef>
                <a:spcPts val="1800"/>
              </a:spcBef>
              <a:buFont typeface="Arial"/>
              <a:buChar char="•"/>
            </a:pPr>
            <a:r>
              <a:rPr lang="en-US" sz="2200" dirty="0" smtClean="0"/>
              <a:t>The ideal-MHD energy principle of Bernstein, </a:t>
            </a:r>
            <a:r>
              <a:rPr lang="en-US" sz="2200" dirty="0" err="1" smtClean="0"/>
              <a:t>Frieman</a:t>
            </a:r>
            <a:r>
              <a:rPr lang="en-US" sz="2200" dirty="0" smtClean="0"/>
              <a:t>, </a:t>
            </a:r>
            <a:r>
              <a:rPr lang="en-US" sz="2200" dirty="0" err="1" smtClean="0"/>
              <a:t>Kruskal</a:t>
            </a:r>
            <a:r>
              <a:rPr lang="en-US" sz="2200" dirty="0" smtClean="0"/>
              <a:t>, and </a:t>
            </a:r>
            <a:r>
              <a:rPr lang="en-US" sz="2200" dirty="0" err="1" smtClean="0"/>
              <a:t>Kulsrud</a:t>
            </a:r>
            <a:r>
              <a:rPr lang="en-US" sz="2200" dirty="0" smtClean="0"/>
              <a:t> [Proc. Royal Soc. A </a:t>
            </a:r>
            <a:r>
              <a:rPr lang="en-US" sz="2200" b="1" dirty="0" smtClean="0"/>
              <a:t>244</a:t>
            </a:r>
            <a:r>
              <a:rPr lang="en-US" sz="2200" dirty="0" smtClean="0"/>
              <a:t>, 17 (1958)] focuses on stability.*</a:t>
            </a:r>
          </a:p>
          <a:p>
            <a:pPr marL="914400" lvl="1" indent="-457200">
              <a:spcBef>
                <a:spcPts val="600"/>
              </a:spcBef>
              <a:buFont typeface="Arial"/>
              <a:buChar char="•"/>
            </a:pPr>
            <a:r>
              <a:rPr lang="en-US" sz="2200" dirty="0" smtClean="0"/>
              <a:t>The analysis is related to </a:t>
            </a:r>
            <a:r>
              <a:rPr lang="en-US" sz="2200" dirty="0" err="1" smtClean="0"/>
              <a:t>variational</a:t>
            </a:r>
            <a:r>
              <a:rPr lang="en-US" sz="2200" dirty="0" smtClean="0"/>
              <a:t> principles of linearized continuum mechanics.</a:t>
            </a:r>
          </a:p>
          <a:p>
            <a:pPr marL="914400" lvl="1" indent="-457200">
              <a:spcBef>
                <a:spcPts val="600"/>
              </a:spcBef>
              <a:buFont typeface="Wingdings" charset="2"/>
              <a:buChar char="Ø"/>
            </a:pPr>
            <a:r>
              <a:rPr lang="en-US" sz="2200" dirty="0" smtClean="0">
                <a:solidFill>
                  <a:srgbClr val="0000FF"/>
                </a:solidFill>
              </a:rPr>
              <a:t>A system is linearly stable if all physically possible displacements increase potential energy.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439" y="197188"/>
            <a:ext cx="8588548" cy="1143000"/>
          </a:xfrm>
          <a:solidFill>
            <a:srgbClr val="CE0507"/>
          </a:solidFill>
        </p:spPr>
        <p:txBody>
          <a:bodyPr>
            <a:normAutofit/>
          </a:bodyPr>
          <a:lstStyle/>
          <a:p>
            <a:pPr algn="l"/>
            <a:r>
              <a:rPr lang="en-US" sz="3200" dirty="0" smtClean="0">
                <a:solidFill>
                  <a:schemeClr val="bg1"/>
                </a:solidFill>
              </a:rPr>
              <a:t>Two general approaches are used assess linear perturbations.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18" name="Picture 17" descr="wcre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340" y="6001927"/>
            <a:ext cx="436014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 Box 13"/>
          <p:cNvSpPr txBox="1">
            <a:spLocks noChangeArrowheads="1"/>
          </p:cNvSpPr>
          <p:nvPr/>
        </p:nvSpPr>
        <p:spPr bwMode="auto">
          <a:xfrm>
            <a:off x="362675" y="5974331"/>
            <a:ext cx="7982402" cy="679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  <a:spcBef>
                <a:spcPct val="50000"/>
              </a:spcBef>
            </a:pPr>
            <a:r>
              <a:rPr lang="en-US" sz="2000" dirty="0" smtClean="0"/>
              <a:t>*Also see J. P. </a:t>
            </a:r>
            <a:r>
              <a:rPr lang="en-US" sz="2000" dirty="0" err="1" smtClean="0"/>
              <a:t>Freidberg</a:t>
            </a:r>
            <a:r>
              <a:rPr lang="en-US" sz="2000" dirty="0" smtClean="0"/>
              <a:t>, Rev. Modern Phys. </a:t>
            </a:r>
            <a:r>
              <a:rPr lang="en-US" sz="2000" b="1" dirty="0" smtClean="0"/>
              <a:t>54</a:t>
            </a:r>
            <a:r>
              <a:rPr lang="en-US" sz="2000" dirty="0" smtClean="0"/>
              <a:t>, 801 (review paper) and </a:t>
            </a:r>
            <a:r>
              <a:rPr lang="en-US" sz="2000" i="1" dirty="0" smtClean="0"/>
              <a:t>Ideal </a:t>
            </a:r>
            <a:r>
              <a:rPr lang="en-US" sz="2000" i="1" dirty="0" err="1" smtClean="0"/>
              <a:t>Magnetohydrodynamics</a:t>
            </a:r>
            <a:r>
              <a:rPr lang="en-US" sz="2000" dirty="0" smtClean="0"/>
              <a:t>, Cambridge Univ. Press (1993).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5236356"/>
              </p:ext>
            </p:extLst>
          </p:nvPr>
        </p:nvGraphicFramePr>
        <p:xfrm>
          <a:off x="5571756" y="1635430"/>
          <a:ext cx="25908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39" name="Equation" r:id="rId4" imgW="2590800" imgH="406400" progId="Equation.3">
                  <p:embed/>
                </p:oleObj>
              </mc:Choice>
              <mc:Fallback>
                <p:oleObj name="Equation" r:id="rId4" imgW="25908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71756" y="1635430"/>
                        <a:ext cx="25908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12182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965" y="170789"/>
            <a:ext cx="8480425" cy="1158875"/>
          </a:xfrm>
          <a:solidFill>
            <a:srgbClr val="CE0507"/>
          </a:solidFill>
        </p:spPr>
        <p:txBody>
          <a:bodyPr>
            <a:normAutofit/>
          </a:bodyPr>
          <a:lstStyle/>
          <a:p>
            <a:pPr algn="l"/>
            <a:r>
              <a:rPr lang="en-US" sz="2800" dirty="0" err="1" smtClean="0">
                <a:solidFill>
                  <a:srgbClr val="FFFFFF"/>
                </a:solidFill>
              </a:rPr>
              <a:t>Magnetohydrodynamics</a:t>
            </a:r>
            <a:r>
              <a:rPr lang="en-US" sz="2800" dirty="0" smtClean="0">
                <a:solidFill>
                  <a:srgbClr val="FFFFFF"/>
                </a:solidFill>
              </a:rPr>
              <a:t> describes the interaction of electrically conducting fluid and magnetic field.</a:t>
            </a:r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4" name="Picture 5" descr="wcre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8364" y="6079377"/>
            <a:ext cx="436014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 bwMode="auto">
          <a:xfrm flipV="1">
            <a:off x="8043363" y="4633004"/>
            <a:ext cx="0" cy="38099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660066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" name="Straight Arrow Connector 5"/>
          <p:cNvCxnSpPr/>
          <p:nvPr/>
        </p:nvCxnSpPr>
        <p:spPr bwMode="auto">
          <a:xfrm flipV="1">
            <a:off x="3539326" y="4459317"/>
            <a:ext cx="0" cy="380999"/>
          </a:xfrm>
          <a:prstGeom prst="straightConnector1">
            <a:avLst/>
          </a:prstGeom>
          <a:solidFill>
            <a:schemeClr val="accent1"/>
          </a:solidFill>
          <a:ln w="101600" cap="flat" cmpd="sng" algn="ctr">
            <a:solidFill>
              <a:srgbClr val="660066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" name="Straight Arrow Connector 6"/>
          <p:cNvCxnSpPr/>
          <p:nvPr/>
        </p:nvCxnSpPr>
        <p:spPr bwMode="auto">
          <a:xfrm flipV="1">
            <a:off x="3669149" y="3013562"/>
            <a:ext cx="0" cy="38099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660066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" name="Straight Arrow Connector 7"/>
          <p:cNvCxnSpPr/>
          <p:nvPr/>
        </p:nvCxnSpPr>
        <p:spPr bwMode="auto">
          <a:xfrm flipV="1">
            <a:off x="1124100" y="4497237"/>
            <a:ext cx="0" cy="41272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660066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" name="Straight Arrow Connector 8"/>
          <p:cNvCxnSpPr/>
          <p:nvPr/>
        </p:nvCxnSpPr>
        <p:spPr bwMode="auto">
          <a:xfrm flipV="1">
            <a:off x="1512987" y="3030494"/>
            <a:ext cx="0" cy="38099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660066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" name="Straight Arrow Connector 10"/>
          <p:cNvCxnSpPr/>
          <p:nvPr/>
        </p:nvCxnSpPr>
        <p:spPr bwMode="auto">
          <a:xfrm>
            <a:off x="2980157" y="4114359"/>
            <a:ext cx="412556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2" name="Cube 11"/>
          <p:cNvSpPr/>
          <p:nvPr/>
        </p:nvSpPr>
        <p:spPr bwMode="auto">
          <a:xfrm>
            <a:off x="3089279" y="2140139"/>
            <a:ext cx="1209496" cy="1032738"/>
          </a:xfrm>
          <a:prstGeom prst="cube">
            <a:avLst/>
          </a:prstGeom>
          <a:solidFill>
            <a:srgbClr val="D9D9D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endParaRPr lang="en-US"/>
          </a:p>
        </p:txBody>
      </p:sp>
      <p:sp>
        <p:nvSpPr>
          <p:cNvPr id="13" name="Cube 12"/>
          <p:cNvSpPr/>
          <p:nvPr/>
        </p:nvSpPr>
        <p:spPr bwMode="auto">
          <a:xfrm>
            <a:off x="3254938" y="3562130"/>
            <a:ext cx="628780" cy="1032738"/>
          </a:xfrm>
          <a:prstGeom prst="cube">
            <a:avLst>
              <a:gd name="adj" fmla="val 38174"/>
            </a:avLst>
          </a:prstGeom>
          <a:solidFill>
            <a:srgbClr val="E45E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 bwMode="auto">
          <a:xfrm flipH="1">
            <a:off x="3725621" y="4086749"/>
            <a:ext cx="573154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5" name="TextBox 14"/>
          <p:cNvSpPr txBox="1"/>
          <p:nvPr/>
        </p:nvSpPr>
        <p:spPr>
          <a:xfrm>
            <a:off x="2646930" y="5067166"/>
            <a:ext cx="2139003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 smtClean="0">
                <a:latin typeface="Arial"/>
                <a:cs typeface="Arial"/>
              </a:rPr>
              <a:t>Perpendicular compression increases magnetic field and fluid pressure.</a:t>
            </a:r>
            <a:endParaRPr lang="en-US" sz="1700" b="1" dirty="0">
              <a:latin typeface="Arial"/>
              <a:cs typeface="Arial"/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8492703"/>
              </p:ext>
            </p:extLst>
          </p:nvPr>
        </p:nvGraphicFramePr>
        <p:xfrm>
          <a:off x="4411737" y="3896249"/>
          <a:ext cx="2032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995" name="Equation" r:id="rId4" imgW="203200" imgH="381000" progId="Equation.3">
                  <p:embed/>
                </p:oleObj>
              </mc:Choice>
              <mc:Fallback>
                <p:oleObj name="Equation" r:id="rId4" imgW="203200" imgH="381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11737" y="3896249"/>
                        <a:ext cx="20320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Cube 16"/>
          <p:cNvSpPr/>
          <p:nvPr/>
        </p:nvSpPr>
        <p:spPr bwMode="auto">
          <a:xfrm>
            <a:off x="949816" y="2088792"/>
            <a:ext cx="1209496" cy="1032738"/>
          </a:xfrm>
          <a:prstGeom prst="cube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endParaRPr lang="en-US"/>
          </a:p>
        </p:txBody>
      </p:sp>
      <p:sp>
        <p:nvSpPr>
          <p:cNvPr id="18" name="Parallelogram 17"/>
          <p:cNvSpPr/>
          <p:nvPr/>
        </p:nvSpPr>
        <p:spPr bwMode="auto">
          <a:xfrm>
            <a:off x="936011" y="3607423"/>
            <a:ext cx="1353471" cy="284536"/>
          </a:xfrm>
          <a:prstGeom prst="parallelogram">
            <a:avLst>
              <a:gd name="adj" fmla="val 144515"/>
            </a:avLst>
          </a:prstGeom>
          <a:solidFill>
            <a:srgbClr val="D9D9D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endParaRPr lang="en-US"/>
          </a:p>
        </p:txBody>
      </p:sp>
      <p:sp>
        <p:nvSpPr>
          <p:cNvPr id="19" name="Parallelogram 18"/>
          <p:cNvSpPr/>
          <p:nvPr/>
        </p:nvSpPr>
        <p:spPr bwMode="auto">
          <a:xfrm>
            <a:off x="550247" y="3891959"/>
            <a:ext cx="1311462" cy="770429"/>
          </a:xfrm>
          <a:prstGeom prst="parallelogram">
            <a:avLst>
              <a:gd name="adj" fmla="val 50086"/>
            </a:avLst>
          </a:prstGeom>
          <a:solidFill>
            <a:srgbClr val="D9D9D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1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" name="Parallelogram 19"/>
          <p:cNvSpPr/>
          <p:nvPr/>
        </p:nvSpPr>
        <p:spPr bwMode="auto">
          <a:xfrm rot="19498599">
            <a:off x="1214180" y="3933898"/>
            <a:ext cx="1308797" cy="402341"/>
          </a:xfrm>
          <a:prstGeom prst="parallelogram">
            <a:avLst>
              <a:gd name="adj" fmla="val 192216"/>
            </a:avLst>
          </a:prstGeom>
          <a:solidFill>
            <a:schemeClr val="bg1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 bwMode="auto">
          <a:xfrm flipH="1">
            <a:off x="1592589" y="4530252"/>
            <a:ext cx="566723" cy="1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" name="Straight Arrow Connector 21"/>
          <p:cNvCxnSpPr/>
          <p:nvPr/>
        </p:nvCxnSpPr>
        <p:spPr bwMode="auto">
          <a:xfrm>
            <a:off x="647415" y="3710866"/>
            <a:ext cx="569810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3" name="TextBox 22"/>
          <p:cNvSpPr txBox="1"/>
          <p:nvPr/>
        </p:nvSpPr>
        <p:spPr>
          <a:xfrm>
            <a:off x="156291" y="5227602"/>
            <a:ext cx="249063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 smtClean="0">
                <a:latin typeface="Arial"/>
                <a:cs typeface="Arial"/>
              </a:rPr>
              <a:t>Perpendicular shear bends magnetic field.</a:t>
            </a:r>
            <a:endParaRPr lang="en-US" sz="1700" b="1" dirty="0">
              <a:latin typeface="Arial"/>
              <a:cs typeface="Arial"/>
            </a:endParaRPr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5411043"/>
              </p:ext>
            </p:extLst>
          </p:nvPr>
        </p:nvGraphicFramePr>
        <p:xfrm>
          <a:off x="297633" y="3563227"/>
          <a:ext cx="2032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996" name="Equation" r:id="rId6" imgW="203200" imgH="381000" progId="Equation.3">
                  <p:embed/>
                </p:oleObj>
              </mc:Choice>
              <mc:Fallback>
                <p:oleObj name="Equation" r:id="rId6" imgW="203200" imgH="381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97633" y="3563227"/>
                        <a:ext cx="20320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5" name="Straight Arrow Connector 24"/>
          <p:cNvCxnSpPr/>
          <p:nvPr/>
        </p:nvCxnSpPr>
        <p:spPr bwMode="auto">
          <a:xfrm flipV="1">
            <a:off x="1512987" y="1825823"/>
            <a:ext cx="0" cy="38099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660066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1807443"/>
              </p:ext>
            </p:extLst>
          </p:nvPr>
        </p:nvGraphicFramePr>
        <p:xfrm>
          <a:off x="1633109" y="1783992"/>
          <a:ext cx="2286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997" name="Equation" r:id="rId7" imgW="228600" imgH="304800" progId="Equation.3">
                  <p:embed/>
                </p:oleObj>
              </mc:Choice>
              <mc:Fallback>
                <p:oleObj name="Equation" r:id="rId7" imgW="2286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633109" y="1783992"/>
                        <a:ext cx="2286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7" name="Straight Arrow Connector 26"/>
          <p:cNvCxnSpPr/>
          <p:nvPr/>
        </p:nvCxnSpPr>
        <p:spPr bwMode="auto">
          <a:xfrm flipV="1">
            <a:off x="1661331" y="3329867"/>
            <a:ext cx="0" cy="38099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660066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8" name="Straight Connector 27"/>
          <p:cNvCxnSpPr/>
          <p:nvPr/>
        </p:nvCxnSpPr>
        <p:spPr bwMode="auto">
          <a:xfrm>
            <a:off x="1512987" y="2263267"/>
            <a:ext cx="0" cy="787708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660066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" name="Curved Connector 28"/>
          <p:cNvCxnSpPr/>
          <p:nvPr/>
        </p:nvCxnSpPr>
        <p:spPr bwMode="auto">
          <a:xfrm rot="5400000">
            <a:off x="983023" y="3851944"/>
            <a:ext cx="819389" cy="537233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57150" cap="flat" cmpd="sng" algn="ctr">
            <a:solidFill>
              <a:srgbClr val="660066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0" name="Straight Arrow Connector 29"/>
          <p:cNvCxnSpPr/>
          <p:nvPr/>
        </p:nvCxnSpPr>
        <p:spPr bwMode="auto">
          <a:xfrm flipV="1">
            <a:off x="3669149" y="1808891"/>
            <a:ext cx="0" cy="38099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660066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0112476"/>
              </p:ext>
            </p:extLst>
          </p:nvPr>
        </p:nvGraphicFramePr>
        <p:xfrm>
          <a:off x="3789271" y="1767060"/>
          <a:ext cx="2286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998" name="Equation" r:id="rId9" imgW="228600" imgH="304800" progId="Equation.3">
                  <p:embed/>
                </p:oleObj>
              </mc:Choice>
              <mc:Fallback>
                <p:oleObj name="Equation" r:id="rId9" imgW="2286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789271" y="1767060"/>
                        <a:ext cx="2286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2" name="Straight Connector 31"/>
          <p:cNvCxnSpPr/>
          <p:nvPr/>
        </p:nvCxnSpPr>
        <p:spPr bwMode="auto">
          <a:xfrm>
            <a:off x="3669149" y="2246335"/>
            <a:ext cx="0" cy="787708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660066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" name="Straight Arrow Connector 32"/>
          <p:cNvCxnSpPr/>
          <p:nvPr/>
        </p:nvCxnSpPr>
        <p:spPr bwMode="auto">
          <a:xfrm flipV="1">
            <a:off x="3539326" y="3254646"/>
            <a:ext cx="0" cy="380999"/>
          </a:xfrm>
          <a:prstGeom prst="straightConnector1">
            <a:avLst/>
          </a:prstGeom>
          <a:solidFill>
            <a:schemeClr val="accent1"/>
          </a:solidFill>
          <a:ln w="101600" cap="flat" cmpd="sng" algn="ctr">
            <a:solidFill>
              <a:srgbClr val="660066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4" name="Straight Connector 33"/>
          <p:cNvCxnSpPr/>
          <p:nvPr/>
        </p:nvCxnSpPr>
        <p:spPr bwMode="auto">
          <a:xfrm>
            <a:off x="3539326" y="3692090"/>
            <a:ext cx="0" cy="787708"/>
          </a:xfrm>
          <a:prstGeom prst="line">
            <a:avLst/>
          </a:prstGeom>
          <a:solidFill>
            <a:schemeClr val="accent1"/>
          </a:solidFill>
          <a:ln w="101600" cap="flat" cmpd="sng" algn="ctr">
            <a:solidFill>
              <a:srgbClr val="660066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5" name="Straight Arrow Connector 34"/>
          <p:cNvCxnSpPr/>
          <p:nvPr/>
        </p:nvCxnSpPr>
        <p:spPr bwMode="auto">
          <a:xfrm flipV="1">
            <a:off x="5878947" y="4602704"/>
            <a:ext cx="0" cy="23761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660066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6" name="Straight Arrow Connector 35"/>
          <p:cNvCxnSpPr/>
          <p:nvPr/>
        </p:nvCxnSpPr>
        <p:spPr bwMode="auto">
          <a:xfrm flipV="1">
            <a:off x="5895882" y="2987616"/>
            <a:ext cx="0" cy="38099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660066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7" name="Straight Arrow Connector 36"/>
          <p:cNvCxnSpPr/>
          <p:nvPr/>
        </p:nvCxnSpPr>
        <p:spPr bwMode="auto">
          <a:xfrm flipV="1">
            <a:off x="5975558" y="4454904"/>
            <a:ext cx="0" cy="37987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8" name="Cube 37"/>
          <p:cNvSpPr/>
          <p:nvPr/>
        </p:nvSpPr>
        <p:spPr bwMode="auto">
          <a:xfrm>
            <a:off x="5316012" y="2114193"/>
            <a:ext cx="1209496" cy="1032738"/>
          </a:xfrm>
          <a:prstGeom prst="cube">
            <a:avLst/>
          </a:prstGeom>
          <a:solidFill>
            <a:srgbClr val="D9D9D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endParaRPr lang="en-US"/>
          </a:p>
        </p:txBody>
      </p:sp>
      <p:sp>
        <p:nvSpPr>
          <p:cNvPr id="39" name="Cube 38"/>
          <p:cNvSpPr/>
          <p:nvPr/>
        </p:nvSpPr>
        <p:spPr bwMode="auto">
          <a:xfrm>
            <a:off x="5316012" y="3896249"/>
            <a:ext cx="1209495" cy="672672"/>
          </a:xfrm>
          <a:prstGeom prst="cube">
            <a:avLst>
              <a:gd name="adj" fmla="val 38174"/>
            </a:avLst>
          </a:prstGeom>
          <a:solidFill>
            <a:srgbClr val="E45E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endParaRPr lang="en-US"/>
          </a:p>
        </p:txBody>
      </p:sp>
      <p:cxnSp>
        <p:nvCxnSpPr>
          <p:cNvPr id="40" name="Straight Arrow Connector 39"/>
          <p:cNvCxnSpPr/>
          <p:nvPr/>
        </p:nvCxnSpPr>
        <p:spPr bwMode="auto">
          <a:xfrm>
            <a:off x="5994687" y="3562130"/>
            <a:ext cx="0" cy="49867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1" name="TextBox 40"/>
          <p:cNvSpPr txBox="1"/>
          <p:nvPr/>
        </p:nvSpPr>
        <p:spPr>
          <a:xfrm>
            <a:off x="4910670" y="5201665"/>
            <a:ext cx="204908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 smtClean="0">
                <a:latin typeface="Arial"/>
                <a:cs typeface="Arial"/>
              </a:rPr>
              <a:t>Parallel</a:t>
            </a:r>
            <a:r>
              <a:rPr lang="en-US" sz="1700" b="1" dirty="0">
                <a:cs typeface="Arial"/>
              </a:rPr>
              <a:t> compression only increases </a:t>
            </a:r>
            <a:r>
              <a:rPr lang="en-US" sz="1700" b="1" dirty="0" smtClean="0">
                <a:cs typeface="Arial"/>
              </a:rPr>
              <a:t>fluid </a:t>
            </a:r>
            <a:r>
              <a:rPr lang="en-US" sz="1700" b="1" dirty="0" smtClean="0">
                <a:latin typeface="Arial"/>
                <a:cs typeface="Arial"/>
              </a:rPr>
              <a:t>pressure.</a:t>
            </a:r>
            <a:endParaRPr lang="en-US" sz="1700" b="1" dirty="0">
              <a:latin typeface="Arial"/>
              <a:cs typeface="Arial"/>
            </a:endParaRPr>
          </a:p>
        </p:txBody>
      </p:sp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7802508"/>
              </p:ext>
            </p:extLst>
          </p:nvPr>
        </p:nvGraphicFramePr>
        <p:xfrm>
          <a:off x="6229776" y="3394561"/>
          <a:ext cx="2032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999" name="Equation" r:id="rId10" imgW="203200" imgH="381000" progId="Equation.3">
                  <p:embed/>
                </p:oleObj>
              </mc:Choice>
              <mc:Fallback>
                <p:oleObj name="Equation" r:id="rId10" imgW="203200" imgH="381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229776" y="3394561"/>
                        <a:ext cx="20320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3" name="Straight Arrow Connector 42"/>
          <p:cNvCxnSpPr/>
          <p:nvPr/>
        </p:nvCxnSpPr>
        <p:spPr bwMode="auto">
          <a:xfrm flipV="1">
            <a:off x="5895882" y="1782945"/>
            <a:ext cx="0" cy="38099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660066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aphicFrame>
        <p:nvGraphicFramePr>
          <p:cNvPr id="44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1113479"/>
              </p:ext>
            </p:extLst>
          </p:nvPr>
        </p:nvGraphicFramePr>
        <p:xfrm>
          <a:off x="6016004" y="1741114"/>
          <a:ext cx="2286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000" name="Equation" r:id="rId11" imgW="228600" imgH="304800" progId="Equation.3">
                  <p:embed/>
                </p:oleObj>
              </mc:Choice>
              <mc:Fallback>
                <p:oleObj name="Equation" r:id="rId11" imgW="2286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016004" y="1741114"/>
                        <a:ext cx="2286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5" name="Straight Connector 44"/>
          <p:cNvCxnSpPr/>
          <p:nvPr/>
        </p:nvCxnSpPr>
        <p:spPr bwMode="auto">
          <a:xfrm>
            <a:off x="5895882" y="2220389"/>
            <a:ext cx="0" cy="787708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660066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6" name="Straight Arrow Connector 45"/>
          <p:cNvCxnSpPr/>
          <p:nvPr/>
        </p:nvCxnSpPr>
        <p:spPr bwMode="auto">
          <a:xfrm flipV="1">
            <a:off x="5878947" y="3398033"/>
            <a:ext cx="0" cy="66277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660066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7" name="Straight Connector 46"/>
          <p:cNvCxnSpPr/>
          <p:nvPr/>
        </p:nvCxnSpPr>
        <p:spPr bwMode="auto">
          <a:xfrm>
            <a:off x="5878947" y="3877809"/>
            <a:ext cx="0" cy="787708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660066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8" name="Straight Arrow Connector 47"/>
          <p:cNvCxnSpPr/>
          <p:nvPr/>
        </p:nvCxnSpPr>
        <p:spPr bwMode="auto">
          <a:xfrm flipV="1">
            <a:off x="8088517" y="2984838"/>
            <a:ext cx="0" cy="38099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660066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9" name="Cube 48"/>
          <p:cNvSpPr/>
          <p:nvPr/>
        </p:nvSpPr>
        <p:spPr bwMode="auto">
          <a:xfrm>
            <a:off x="7525346" y="2043136"/>
            <a:ext cx="1209496" cy="1032738"/>
          </a:xfrm>
          <a:prstGeom prst="cube">
            <a:avLst/>
          </a:prstGeom>
          <a:solidFill>
            <a:srgbClr val="D9D9D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endParaRPr lang="en-US"/>
          </a:p>
        </p:txBody>
      </p:sp>
      <p:grpSp>
        <p:nvGrpSpPr>
          <p:cNvPr id="63" name="Group 62"/>
          <p:cNvGrpSpPr/>
          <p:nvPr/>
        </p:nvGrpSpPr>
        <p:grpSpPr>
          <a:xfrm>
            <a:off x="7584659" y="3102885"/>
            <a:ext cx="1054966" cy="1972730"/>
            <a:chOff x="7584659" y="3102885"/>
            <a:chExt cx="1054966" cy="1972730"/>
          </a:xfrm>
        </p:grpSpPr>
        <p:sp>
          <p:nvSpPr>
            <p:cNvPr id="51" name="Parallelogram 50"/>
            <p:cNvSpPr/>
            <p:nvPr/>
          </p:nvSpPr>
          <p:spPr bwMode="auto">
            <a:xfrm rot="18301401" flipV="1">
              <a:off x="7457581" y="3556113"/>
              <a:ext cx="1308797" cy="402341"/>
            </a:xfrm>
            <a:prstGeom prst="parallelogram">
              <a:avLst>
                <a:gd name="adj" fmla="val 192216"/>
              </a:avLst>
            </a:prstGeom>
            <a:solidFill>
              <a:srgbClr val="D9D9D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Parallelogram 51"/>
            <p:cNvSpPr/>
            <p:nvPr/>
          </p:nvSpPr>
          <p:spPr bwMode="auto">
            <a:xfrm rot="16200000" flipV="1">
              <a:off x="7820621" y="3870847"/>
              <a:ext cx="1353471" cy="284536"/>
            </a:xfrm>
            <a:prstGeom prst="parallelogram">
              <a:avLst>
                <a:gd name="adj" fmla="val 144515"/>
              </a:avLst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Parallelogram 52"/>
            <p:cNvSpPr/>
            <p:nvPr/>
          </p:nvSpPr>
          <p:spPr bwMode="auto">
            <a:xfrm rot="16200000" flipV="1">
              <a:off x="7314143" y="4034669"/>
              <a:ext cx="1311462" cy="770429"/>
            </a:xfrm>
            <a:prstGeom prst="parallelogram">
              <a:avLst>
                <a:gd name="adj" fmla="val 50086"/>
              </a:avLst>
            </a:prstGeom>
            <a:solidFill>
              <a:srgbClr val="D9D9D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cxnSp>
        <p:nvCxnSpPr>
          <p:cNvPr id="54" name="Straight Arrow Connector 53"/>
          <p:cNvCxnSpPr/>
          <p:nvPr/>
        </p:nvCxnSpPr>
        <p:spPr bwMode="auto">
          <a:xfrm rot="16200000" flipH="1" flipV="1">
            <a:off x="7433434" y="3749911"/>
            <a:ext cx="566723" cy="1"/>
          </a:xfrm>
          <a:prstGeom prst="straightConnector1">
            <a:avLst/>
          </a:prstGeom>
          <a:solidFill>
            <a:srgbClr val="D9D9D9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5" name="Straight Arrow Connector 54"/>
          <p:cNvCxnSpPr/>
          <p:nvPr/>
        </p:nvCxnSpPr>
        <p:spPr bwMode="auto">
          <a:xfrm rot="16200000" flipV="1">
            <a:off x="8251277" y="4693542"/>
            <a:ext cx="569810" cy="0"/>
          </a:xfrm>
          <a:prstGeom prst="straightConnector1">
            <a:avLst/>
          </a:prstGeom>
          <a:solidFill>
            <a:srgbClr val="D9D9D9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6" name="TextBox 55"/>
          <p:cNvSpPr txBox="1"/>
          <p:nvPr/>
        </p:nvSpPr>
        <p:spPr>
          <a:xfrm>
            <a:off x="7072927" y="5233977"/>
            <a:ext cx="203118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 smtClean="0">
                <a:latin typeface="Arial"/>
                <a:cs typeface="Arial"/>
              </a:rPr>
              <a:t>Parallel shear does not excite stress in ideal MHD.</a:t>
            </a:r>
            <a:endParaRPr lang="en-US" sz="1700" b="1" dirty="0">
              <a:latin typeface="Arial"/>
              <a:cs typeface="Arial"/>
            </a:endParaRPr>
          </a:p>
        </p:txBody>
      </p:sp>
      <p:graphicFrame>
        <p:nvGraphicFramePr>
          <p:cNvPr id="57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4730398"/>
              </p:ext>
            </p:extLst>
          </p:nvPr>
        </p:nvGraphicFramePr>
        <p:xfrm>
          <a:off x="7368471" y="3417247"/>
          <a:ext cx="2032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001" name="Equation" r:id="rId12" imgW="203200" imgH="381000" progId="Equation.3">
                  <p:embed/>
                </p:oleObj>
              </mc:Choice>
              <mc:Fallback>
                <p:oleObj name="Equation" r:id="rId12" imgW="203200" imgH="381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368471" y="3417247"/>
                        <a:ext cx="20320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8" name="Straight Arrow Connector 57"/>
          <p:cNvCxnSpPr/>
          <p:nvPr/>
        </p:nvCxnSpPr>
        <p:spPr bwMode="auto">
          <a:xfrm flipV="1">
            <a:off x="8088517" y="1780167"/>
            <a:ext cx="0" cy="38099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660066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aphicFrame>
        <p:nvGraphicFramePr>
          <p:cNvPr id="59" name="Object 5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2633309"/>
              </p:ext>
            </p:extLst>
          </p:nvPr>
        </p:nvGraphicFramePr>
        <p:xfrm>
          <a:off x="8208639" y="1738336"/>
          <a:ext cx="2286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002" name="Equation" r:id="rId13" imgW="228600" imgH="304800" progId="Equation.3">
                  <p:embed/>
                </p:oleObj>
              </mc:Choice>
              <mc:Fallback>
                <p:oleObj name="Equation" r:id="rId13" imgW="2286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208639" y="1738336"/>
                        <a:ext cx="2286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0" name="Straight Connector 59"/>
          <p:cNvCxnSpPr/>
          <p:nvPr/>
        </p:nvCxnSpPr>
        <p:spPr bwMode="auto">
          <a:xfrm>
            <a:off x="8088517" y="2217611"/>
            <a:ext cx="0" cy="787708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660066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1" name="Straight Arrow Connector 60"/>
          <p:cNvCxnSpPr/>
          <p:nvPr/>
        </p:nvCxnSpPr>
        <p:spPr bwMode="auto">
          <a:xfrm flipV="1">
            <a:off x="8043363" y="3428333"/>
            <a:ext cx="0" cy="38099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660066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2" name="Straight Connector 61"/>
          <p:cNvCxnSpPr/>
          <p:nvPr/>
        </p:nvCxnSpPr>
        <p:spPr bwMode="auto">
          <a:xfrm>
            <a:off x="8043363" y="3865777"/>
            <a:ext cx="0" cy="787708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660066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057765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15" y="186397"/>
            <a:ext cx="8804828" cy="1143000"/>
          </a:xfrm>
          <a:solidFill>
            <a:srgbClr val="CE0507"/>
          </a:solidFill>
        </p:spPr>
        <p:txBody>
          <a:bodyPr>
            <a:noAutofit/>
          </a:bodyPr>
          <a:lstStyle/>
          <a:p>
            <a:pPr algn="l"/>
            <a:r>
              <a:rPr lang="en-US" sz="3200" dirty="0" smtClean="0">
                <a:solidFill>
                  <a:schemeClr val="bg1"/>
                </a:solidFill>
              </a:rPr>
              <a:t>Magnetic confinement has two primary sources of potentially destabilizing energy from MHD.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5592" y="1502153"/>
            <a:ext cx="535058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smtClean="0"/>
              <a:t>In </a:t>
            </a:r>
            <a:r>
              <a:rPr lang="en-US" sz="2000" dirty="0" err="1" smtClean="0"/>
              <a:t>toroidal</a:t>
            </a:r>
            <a:r>
              <a:rPr lang="en-US" sz="2000" dirty="0" smtClean="0"/>
              <a:t> geometry, </a:t>
            </a:r>
            <a:r>
              <a:rPr lang="en-US" sz="2000" b="1" dirty="0" smtClean="0"/>
              <a:t>B</a:t>
            </a:r>
            <a:r>
              <a:rPr lang="en-US" sz="2000" baseline="-25000" dirty="0" smtClean="0"/>
              <a:t>0</a:t>
            </a:r>
            <a:r>
              <a:rPr lang="en-US" sz="2000" dirty="0" smtClean="0"/>
              <a:t> </a:t>
            </a:r>
            <a:r>
              <a:rPr lang="en-US" sz="2000" dirty="0" smtClean="0"/>
              <a:t>must twist to prevent net outward drifts</a:t>
            </a:r>
            <a:r>
              <a:rPr lang="en-US" sz="2000" dirty="0" smtClean="0"/>
              <a:t>. [See Dr. Collins’ presentation.]</a:t>
            </a:r>
            <a:endParaRPr lang="en-US" sz="2000" dirty="0" smtClean="0"/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smtClean="0"/>
              <a:t>The resulting </a:t>
            </a:r>
            <a:r>
              <a:rPr lang="en-US" sz="2000" b="1" dirty="0" smtClean="0"/>
              <a:t>B</a:t>
            </a:r>
            <a:r>
              <a:rPr lang="en-US" sz="2000" baseline="-25000" dirty="0"/>
              <a:t>0</a:t>
            </a:r>
            <a:r>
              <a:rPr lang="en-US" sz="2000" dirty="0" smtClean="0"/>
              <a:t> </a:t>
            </a:r>
            <a:r>
              <a:rPr lang="en-US" sz="2000" dirty="0" smtClean="0"/>
              <a:t>has </a:t>
            </a:r>
            <a:r>
              <a:rPr lang="en-US" sz="2000" dirty="0" err="1" smtClean="0"/>
              <a:t>toroidal</a:t>
            </a:r>
            <a:r>
              <a:rPr lang="en-US" sz="2000" dirty="0" smtClean="0"/>
              <a:t> </a:t>
            </a:r>
            <a:r>
              <a:rPr lang="en-US" sz="2000" i="1" dirty="0" smtClean="0"/>
              <a:t>and</a:t>
            </a:r>
            <a:r>
              <a:rPr lang="en-US" sz="2000" dirty="0" smtClean="0"/>
              <a:t> </a:t>
            </a:r>
            <a:r>
              <a:rPr lang="en-US" sz="2000" dirty="0" err="1" smtClean="0"/>
              <a:t>poloidal</a:t>
            </a:r>
            <a:r>
              <a:rPr lang="en-US" sz="2000" dirty="0" smtClean="0"/>
              <a:t> curvature.</a:t>
            </a:r>
          </a:p>
        </p:txBody>
      </p:sp>
      <p:pic>
        <p:nvPicPr>
          <p:cNvPr id="6" name="Picture 5" descr="wcre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8364" y="6079377"/>
            <a:ext cx="436014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4654718" y="4972205"/>
            <a:ext cx="4236890" cy="88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  <a:spcBef>
                <a:spcPct val="50000"/>
              </a:spcBef>
            </a:pPr>
            <a:r>
              <a:rPr lang="en-US" dirty="0" smtClean="0"/>
              <a:t>Cross section of plasma pressure contours (color) and magnetic flux (black lines). </a:t>
            </a:r>
            <a:r>
              <a:rPr lang="en-US" b="1" i="1" dirty="0" smtClean="0">
                <a:latin typeface="Symbol" charset="2"/>
                <a:cs typeface="Symbol" charset="2"/>
              </a:rPr>
              <a:t>k</a:t>
            </a:r>
            <a:r>
              <a:rPr lang="en-US" i="1" dirty="0" smtClean="0"/>
              <a:t> </a:t>
            </a:r>
            <a:r>
              <a:rPr lang="en-US" dirty="0" smtClean="0"/>
              <a:t>from </a:t>
            </a:r>
            <a:r>
              <a:rPr lang="en-US" b="1" dirty="0" err="1" smtClean="0"/>
              <a:t>B</a:t>
            </a:r>
            <a:r>
              <a:rPr lang="en-US" baseline="-25000" dirty="0" err="1" smtClean="0"/>
              <a:t>pol</a:t>
            </a:r>
            <a:r>
              <a:rPr lang="en-US" dirty="0" smtClean="0"/>
              <a:t> (white) and from </a:t>
            </a:r>
            <a:r>
              <a:rPr lang="en-US" i="1" dirty="0" smtClean="0"/>
              <a:t>B</a:t>
            </a:r>
            <a:r>
              <a:rPr lang="en-US" i="1" baseline="-25000" dirty="0" smtClean="0">
                <a:latin typeface="Symbol" charset="2"/>
                <a:cs typeface="Symbol" charset="2"/>
              </a:rPr>
              <a:t>f</a:t>
            </a:r>
            <a:r>
              <a:rPr lang="en-US" dirty="0" smtClean="0"/>
              <a:t> (magenta).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6098326" y="1659514"/>
            <a:ext cx="2441016" cy="3300145"/>
            <a:chOff x="181415" y="3388785"/>
            <a:chExt cx="2441016" cy="3300145"/>
          </a:xfrm>
        </p:grpSpPr>
        <p:pic>
          <p:nvPicPr>
            <p:cNvPr id="4" name="Picture 3" descr="c1n_flp0_1178 copy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415" y="3388785"/>
              <a:ext cx="2441016" cy="3300145"/>
            </a:xfrm>
            <a:prstGeom prst="rect">
              <a:avLst/>
            </a:prstGeom>
          </p:spPr>
        </p:pic>
        <p:cxnSp>
          <p:nvCxnSpPr>
            <p:cNvPr id="11" name="Straight Arrow Connector 10"/>
            <p:cNvCxnSpPr/>
            <p:nvPr/>
          </p:nvCxnSpPr>
          <p:spPr>
            <a:xfrm flipH="1">
              <a:off x="1878117" y="4120542"/>
              <a:ext cx="216186" cy="270199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 flipV="1">
              <a:off x="1922421" y="5394272"/>
              <a:ext cx="216186" cy="270199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1152237" y="4137842"/>
              <a:ext cx="216186" cy="270199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V="1">
              <a:off x="1142493" y="5398062"/>
              <a:ext cx="216186" cy="270199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>
              <a:off x="1932159" y="4907911"/>
              <a:ext cx="548640" cy="0"/>
            </a:xfrm>
            <a:prstGeom prst="straightConnector1">
              <a:avLst/>
            </a:prstGeom>
            <a:ln w="38100" cmpd="sng">
              <a:solidFill>
                <a:srgbClr val="FF00DC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>
              <a:off x="786477" y="4907911"/>
              <a:ext cx="548640" cy="0"/>
            </a:xfrm>
            <a:prstGeom prst="straightConnector1">
              <a:avLst/>
            </a:prstGeom>
            <a:ln w="38100" cmpd="sng">
              <a:solidFill>
                <a:srgbClr val="FF00DC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181415" y="3564213"/>
            <a:ext cx="5634408" cy="1016799"/>
            <a:chOff x="181415" y="2922191"/>
            <a:chExt cx="5634408" cy="1016799"/>
          </a:xfrm>
        </p:grpSpPr>
        <p:sp>
          <p:nvSpPr>
            <p:cNvPr id="18" name="TextBox 17"/>
            <p:cNvSpPr txBox="1"/>
            <p:nvPr/>
          </p:nvSpPr>
          <p:spPr>
            <a:xfrm>
              <a:off x="181415" y="2923327"/>
              <a:ext cx="547533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charset="2"/>
                <a:buChar char="²"/>
              </a:pPr>
              <a:r>
                <a:rPr lang="en-US" sz="2000" dirty="0">
                  <a:solidFill>
                    <a:srgbClr val="FF0000"/>
                  </a:solidFill>
                </a:rPr>
                <a:t>#</a:t>
              </a:r>
              <a:r>
                <a:rPr lang="en-US" sz="2000" dirty="0" smtClean="0">
                  <a:solidFill>
                    <a:srgbClr val="FF0000"/>
                  </a:solidFill>
                </a:rPr>
                <a:t>1) The alignment of curvature                    with       leads to free energy; the perturbed ideal-MHD energy contribution is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  <p:graphicFrame>
          <p:nvGraphicFramePr>
            <p:cNvPr id="19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44454835"/>
                </p:ext>
              </p:extLst>
            </p:nvPr>
          </p:nvGraphicFramePr>
          <p:xfrm>
            <a:off x="3862090" y="2922191"/>
            <a:ext cx="10287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8901" name="Equation" r:id="rId5" imgW="1028700" imgH="317500" progId="Equation.3">
                    <p:embed/>
                  </p:oleObj>
                </mc:Choice>
                <mc:Fallback>
                  <p:oleObj name="Equation" r:id="rId5" imgW="1028700" imgH="3175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3862090" y="2922191"/>
                          <a:ext cx="10287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c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27590761"/>
                </p:ext>
              </p:extLst>
            </p:nvPr>
          </p:nvGraphicFramePr>
          <p:xfrm>
            <a:off x="5434823" y="3010021"/>
            <a:ext cx="381000" cy="241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8902" name="Equation" r:id="rId7" imgW="381000" imgH="241300" progId="Equation.3">
                    <p:embed/>
                  </p:oleObj>
                </mc:Choice>
                <mc:Fallback>
                  <p:oleObj name="Equation" r:id="rId7" imgW="381000" imgH="241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5434823" y="3010021"/>
                          <a:ext cx="381000" cy="2413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8959353"/>
              </p:ext>
            </p:extLst>
          </p:nvPr>
        </p:nvGraphicFramePr>
        <p:xfrm>
          <a:off x="646885" y="4733996"/>
          <a:ext cx="3822700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903" name="Equation" r:id="rId9" imgW="3822700" imgH="711200" progId="Equation.3">
                  <p:embed/>
                </p:oleObj>
              </mc:Choice>
              <mc:Fallback>
                <p:oleObj name="Equation" r:id="rId9" imgW="3822700" imgH="711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46885" y="4733996"/>
                        <a:ext cx="3822700" cy="711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37435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60" y="159377"/>
            <a:ext cx="8986243" cy="1143000"/>
          </a:xfrm>
          <a:solidFill>
            <a:srgbClr val="CE0507"/>
          </a:solidFill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There are two primary sources of free energy (</a:t>
            </a:r>
            <a:r>
              <a:rPr lang="en-US" sz="3200" dirty="0" err="1" smtClean="0">
                <a:solidFill>
                  <a:schemeClr val="bg1"/>
                </a:solidFill>
              </a:rPr>
              <a:t>cont</a:t>
            </a:r>
            <a:r>
              <a:rPr lang="en-US" sz="3200" dirty="0" smtClean="0">
                <a:solidFill>
                  <a:schemeClr val="bg1"/>
                </a:solidFill>
              </a:rPr>
              <a:t>).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6" name="Picture 5" descr="wcre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8364" y="6079377"/>
            <a:ext cx="436014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3802771" y="3263928"/>
            <a:ext cx="5222679" cy="620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  <a:spcBef>
                <a:spcPct val="50000"/>
              </a:spcBef>
            </a:pPr>
            <a:r>
              <a:rPr lang="en-US" dirty="0" smtClean="0"/>
              <a:t>Two surfaces of a </a:t>
            </a:r>
            <a:r>
              <a:rPr lang="en-US" dirty="0" err="1" smtClean="0"/>
              <a:t>toroidal</a:t>
            </a:r>
            <a:r>
              <a:rPr lang="en-US" dirty="0" smtClean="0"/>
              <a:t> equilibrium show 3/2 (left) and 5/2 (right) twist, i.e. safety factor (</a:t>
            </a:r>
            <a:r>
              <a:rPr lang="en-US" i="1" dirty="0" smtClean="0"/>
              <a:t>q</a:t>
            </a:r>
            <a:r>
              <a:rPr lang="en-US" dirty="0" smtClean="0"/>
              <a:t>).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550120" y="4176020"/>
            <a:ext cx="5475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²"/>
            </a:pPr>
            <a:r>
              <a:rPr lang="en-US" sz="2000" dirty="0" smtClean="0">
                <a:solidFill>
                  <a:srgbClr val="FF0000"/>
                </a:solidFill>
              </a:rPr>
              <a:t>#</a:t>
            </a:r>
            <a:r>
              <a:rPr lang="en-US" sz="2000" dirty="0">
                <a:solidFill>
                  <a:srgbClr val="FF0000"/>
                </a:solidFill>
              </a:rPr>
              <a:t>2</a:t>
            </a:r>
            <a:r>
              <a:rPr lang="en-US" sz="2000" dirty="0" smtClean="0">
                <a:solidFill>
                  <a:srgbClr val="FF0000"/>
                </a:solidFill>
              </a:rPr>
              <a:t>) Spatial variation of the “parallel” current density, </a:t>
            </a:r>
            <a:r>
              <a:rPr lang="en-US" sz="2000" i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en-US" sz="2000" dirty="0" smtClean="0">
                <a:solidFill>
                  <a:srgbClr val="FF0000"/>
                </a:solidFill>
              </a:rPr>
              <a:t> = </a:t>
            </a:r>
            <a:r>
              <a:rPr lang="en-US" sz="2000" i="1" dirty="0" smtClean="0">
                <a:solidFill>
                  <a:srgbClr val="FF0000"/>
                </a:solidFill>
              </a:rPr>
              <a:t>J</a:t>
            </a:r>
            <a:r>
              <a:rPr lang="en-US" sz="2000" spc="-300" baseline="-25000" dirty="0" smtClean="0">
                <a:solidFill>
                  <a:srgbClr val="FF0000"/>
                </a:solidFill>
              </a:rPr>
              <a:t>|</a:t>
            </a:r>
            <a:r>
              <a:rPr lang="en-US" sz="2000" baseline="-25000" dirty="0" smtClean="0">
                <a:solidFill>
                  <a:srgbClr val="FF0000"/>
                </a:solidFill>
              </a:rPr>
              <a:t>|</a:t>
            </a:r>
            <a:r>
              <a:rPr lang="en-US" sz="2000" dirty="0" smtClean="0">
                <a:solidFill>
                  <a:srgbClr val="FF0000"/>
                </a:solidFill>
              </a:rPr>
              <a:t>/</a:t>
            </a:r>
            <a:r>
              <a:rPr lang="en-US" sz="2000" i="1" dirty="0" smtClean="0">
                <a:solidFill>
                  <a:srgbClr val="FF0000"/>
                </a:solidFill>
              </a:rPr>
              <a:t>B</a:t>
            </a:r>
            <a:r>
              <a:rPr lang="en-US" sz="2000" dirty="0" smtClean="0">
                <a:solidFill>
                  <a:srgbClr val="FF0000"/>
                </a:solidFill>
              </a:rPr>
              <a:t>, also contributes free energy:</a:t>
            </a:r>
            <a:endParaRPr lang="en-US" sz="2000" dirty="0">
              <a:solidFill>
                <a:srgbClr val="FF0000"/>
              </a:solidFill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8382859"/>
              </p:ext>
            </p:extLst>
          </p:nvPr>
        </p:nvGraphicFramePr>
        <p:xfrm>
          <a:off x="4137025" y="5049171"/>
          <a:ext cx="41656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58" name="Equation" r:id="rId4" imgW="4165600" imgH="723900" progId="Equation.3">
                  <p:embed/>
                </p:oleObj>
              </mc:Choice>
              <mc:Fallback>
                <p:oleObj name="Equation" r:id="rId4" imgW="4165600" imgH="723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37025" y="5049171"/>
                        <a:ext cx="4165600" cy="723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 descr="dns8c3n_2srf6.eps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65" b="9754"/>
          <a:stretch/>
        </p:blipFill>
        <p:spPr>
          <a:xfrm>
            <a:off x="3634631" y="1429799"/>
            <a:ext cx="5514132" cy="189139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7522" y="1542806"/>
            <a:ext cx="361360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smtClean="0"/>
              <a:t>In axisymmetric systems, twist is provided by charge current running through the plasma.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smtClean="0"/>
              <a:t>Except in FRCs, current density is largely parallel to </a:t>
            </a:r>
            <a:r>
              <a:rPr lang="en-US" sz="2000" b="1" dirty="0" smtClean="0"/>
              <a:t>B</a:t>
            </a:r>
            <a:r>
              <a:rPr lang="en-US" sz="2000" dirty="0" smtClean="0"/>
              <a:t>.</a:t>
            </a:r>
          </a:p>
        </p:txBody>
      </p:sp>
      <p:pic>
        <p:nvPicPr>
          <p:cNvPr id="3" name="Picture 2" descr="dns8_lam copy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34" y="3436513"/>
            <a:ext cx="2663522" cy="2441176"/>
          </a:xfrm>
          <a:prstGeom prst="rect">
            <a:avLst/>
          </a:prstGeom>
        </p:spPr>
      </p:pic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343361" y="5877689"/>
            <a:ext cx="3347770" cy="88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  <a:spcBef>
                <a:spcPct val="50000"/>
              </a:spcBef>
            </a:pPr>
            <a:r>
              <a:rPr lang="en-US" dirty="0" smtClean="0"/>
              <a:t>Contour plot of</a:t>
            </a:r>
            <a:r>
              <a:rPr lang="en-US" dirty="0" smtClean="0">
                <a:latin typeface="Symbol" charset="2"/>
                <a:cs typeface="Symbol" charset="2"/>
              </a:rPr>
              <a:t> </a:t>
            </a:r>
            <a:r>
              <a:rPr lang="en-US" i="1" dirty="0" smtClean="0">
                <a:latin typeface="Symbol" charset="2"/>
                <a:cs typeface="Symbol" charset="2"/>
              </a:rPr>
              <a:t>l</a:t>
            </a:r>
            <a:r>
              <a:rPr lang="en-US" dirty="0" smtClean="0">
                <a:latin typeface="Symbol" charset="2"/>
                <a:cs typeface="Symbol" charset="2"/>
              </a:rPr>
              <a:t> </a:t>
            </a:r>
            <a:r>
              <a:rPr lang="en-US" dirty="0" smtClean="0"/>
              <a:t>for the same configuration shows significant spatial variation.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578473" y="5725434"/>
            <a:ext cx="49298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Stability is a matter of whether the positive-energy contributions exceed these two negative-energy contributions.</a:t>
            </a:r>
            <a:endParaRPr lang="en-US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809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721" y="196138"/>
            <a:ext cx="8687982" cy="1143000"/>
          </a:xfrm>
          <a:solidFill>
            <a:srgbClr val="CE0507"/>
          </a:solidFill>
        </p:spPr>
        <p:txBody>
          <a:bodyPr/>
          <a:lstStyle/>
          <a:p>
            <a:pPr algn="l"/>
            <a:r>
              <a:rPr lang="en-US" sz="2800" dirty="0" smtClean="0">
                <a:solidFill>
                  <a:schemeClr val="bg1"/>
                </a:solidFill>
                <a:cs typeface="Arial"/>
              </a:rPr>
              <a:t>Resonances </a:t>
            </a:r>
            <a:r>
              <a:rPr lang="en-US" sz="2800" dirty="0" smtClean="0">
                <a:solidFill>
                  <a:schemeClr val="bg1"/>
                </a:solidFill>
                <a:cs typeface="Arial"/>
              </a:rPr>
              <a:t>for helical shear-</a:t>
            </a:r>
            <a:r>
              <a:rPr lang="en-US" sz="2800" dirty="0" err="1" smtClean="0">
                <a:solidFill>
                  <a:schemeClr val="bg1"/>
                </a:solidFill>
                <a:cs typeface="Arial"/>
              </a:rPr>
              <a:t>Alfvén</a:t>
            </a:r>
            <a:r>
              <a:rPr lang="en-US" sz="2800" dirty="0" smtClean="0">
                <a:solidFill>
                  <a:schemeClr val="bg1"/>
                </a:solidFill>
                <a:cs typeface="Arial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cs typeface="Arial"/>
              </a:rPr>
              <a:t>waves (</a:t>
            </a:r>
            <a:r>
              <a:rPr lang="en-US" sz="2800" i="1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w </a:t>
            </a:r>
            <a:r>
              <a:rPr lang="en-US" sz="2000" dirty="0" smtClean="0">
                <a:solidFill>
                  <a:schemeClr val="bg1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800" dirty="0" smtClean="0">
                <a:solidFill>
                  <a:schemeClr val="bg1"/>
                </a:solidFill>
                <a:cs typeface="Arial"/>
              </a:rPr>
              <a:t>0) play </a:t>
            </a:r>
            <a:r>
              <a:rPr lang="en-US" sz="2800" dirty="0" smtClean="0">
                <a:solidFill>
                  <a:schemeClr val="bg1"/>
                </a:solidFill>
                <a:cs typeface="Arial"/>
              </a:rPr>
              <a:t>an important role.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933730" y="2911442"/>
            <a:ext cx="33590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Background magnetic </a:t>
            </a:r>
            <a:r>
              <a:rPr lang="en-US" sz="2200" dirty="0"/>
              <a:t>field </a:t>
            </a:r>
            <a:r>
              <a:rPr lang="en-US" sz="2200" dirty="0" smtClean="0"/>
              <a:t>is sheared</a:t>
            </a:r>
            <a:r>
              <a:rPr lang="en-US" sz="2200" i="1" dirty="0" smtClean="0"/>
              <a:t>.</a:t>
            </a:r>
            <a:endParaRPr lang="en-US" sz="2200" dirty="0"/>
          </a:p>
        </p:txBody>
      </p:sp>
      <p:sp>
        <p:nvSpPr>
          <p:cNvPr id="63" name="TextBox 62"/>
          <p:cNvSpPr txBox="1"/>
          <p:nvPr/>
        </p:nvSpPr>
        <p:spPr>
          <a:xfrm>
            <a:off x="581000" y="3760058"/>
            <a:ext cx="38114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Rational-winding </a:t>
            </a:r>
            <a:r>
              <a:rPr lang="en-US" sz="2200" dirty="0" err="1" smtClean="0"/>
              <a:t>wavefronts</a:t>
            </a:r>
            <a:r>
              <a:rPr lang="en-US" sz="2200" dirty="0" smtClean="0"/>
              <a:t> align with </a:t>
            </a:r>
            <a:r>
              <a:rPr lang="en-US" sz="2200" b="1" dirty="0" smtClean="0"/>
              <a:t>B</a:t>
            </a:r>
            <a:r>
              <a:rPr lang="en-US" sz="2200" b="1" baseline="-25000" dirty="0" smtClean="0"/>
              <a:t>0</a:t>
            </a:r>
            <a:r>
              <a:rPr lang="en-US" sz="2200" dirty="0" smtClean="0"/>
              <a:t> along the resonant surface (</a:t>
            </a:r>
            <a:r>
              <a:rPr lang="en-US" sz="2200" b="1" dirty="0" smtClean="0">
                <a:solidFill>
                  <a:schemeClr val="accent1">
                    <a:lumMod val="75000"/>
                  </a:schemeClr>
                </a:solidFill>
              </a:rPr>
              <a:t>k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200" b="1" dirty="0" smtClean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200" b="1" baseline="-25000" dirty="0" smtClean="0">
                <a:solidFill>
                  <a:schemeClr val="accent1">
                    <a:lumMod val="75000"/>
                  </a:schemeClr>
                </a:solidFill>
              </a:rPr>
              <a:t>0</a:t>
            </a: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</a:rPr>
              <a:t> = 0</a:t>
            </a:r>
            <a:r>
              <a:rPr lang="en-US" sz="2200" dirty="0" smtClean="0"/>
              <a:t>).</a:t>
            </a:r>
            <a:endParaRPr lang="en-US" sz="2200" dirty="0"/>
          </a:p>
        </p:txBody>
      </p:sp>
      <p:sp>
        <p:nvSpPr>
          <p:cNvPr id="69" name="TextBox 68"/>
          <p:cNvSpPr txBox="1"/>
          <p:nvPr/>
        </p:nvSpPr>
        <p:spPr>
          <a:xfrm>
            <a:off x="256721" y="1469827"/>
            <a:ext cx="8687982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200" dirty="0" smtClean="0"/>
              <a:t>Restoring force density from bending is weak where </a:t>
            </a:r>
            <a:r>
              <a:rPr lang="en-US" sz="2200" dirty="0" err="1" smtClean="0"/>
              <a:t>wavefronts</a:t>
            </a:r>
            <a:r>
              <a:rPr lang="en-US" sz="2200" dirty="0" smtClean="0"/>
              <a:t> align with </a:t>
            </a:r>
            <a:r>
              <a:rPr lang="en-US" sz="2200" b="1" dirty="0" smtClean="0"/>
              <a:t>B</a:t>
            </a:r>
            <a:r>
              <a:rPr lang="en-US" sz="2200" baseline="-25000" dirty="0" smtClean="0"/>
              <a:t>0 </a:t>
            </a:r>
            <a:r>
              <a:rPr lang="en-US" sz="2200" dirty="0" smtClean="0"/>
              <a:t>, hence susceptibility to instability.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200" dirty="0" smtClean="0"/>
              <a:t>Resonant instability in sheared field leads to spatial localization. 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4211667" y="2563961"/>
            <a:ext cx="4733036" cy="4191746"/>
            <a:chOff x="4211667" y="2563961"/>
            <a:chExt cx="4733036" cy="4191746"/>
          </a:xfrm>
        </p:grpSpPr>
        <p:grpSp>
          <p:nvGrpSpPr>
            <p:cNvPr id="9" name="Group 8"/>
            <p:cNvGrpSpPr/>
            <p:nvPr/>
          </p:nvGrpSpPr>
          <p:grpSpPr>
            <a:xfrm>
              <a:off x="4211667" y="2563961"/>
              <a:ext cx="3845338" cy="4191746"/>
              <a:chOff x="4468395" y="2563961"/>
              <a:chExt cx="3845338" cy="4191746"/>
            </a:xfrm>
          </p:grpSpPr>
          <p:sp>
            <p:nvSpPr>
              <p:cNvPr id="51" name="TextBox 50"/>
              <p:cNvSpPr txBox="1"/>
              <p:nvPr/>
            </p:nvSpPr>
            <p:spPr>
              <a:xfrm>
                <a:off x="5386509" y="5955843"/>
                <a:ext cx="778341" cy="3447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i="1" dirty="0" smtClean="0">
                    <a:latin typeface="Symbol" charset="2"/>
                    <a:cs typeface="Symbol" charset="2"/>
                  </a:rPr>
                  <a:t>q</a:t>
                </a:r>
                <a:endParaRPr lang="en-US" sz="2200" i="1" dirty="0">
                  <a:latin typeface="Symbol" charset="2"/>
                  <a:cs typeface="Symbol" charset="2"/>
                </a:endParaRPr>
              </a:p>
            </p:txBody>
          </p:sp>
          <p:grpSp>
            <p:nvGrpSpPr>
              <p:cNvPr id="8" name="Group 7"/>
              <p:cNvGrpSpPr/>
              <p:nvPr/>
            </p:nvGrpSpPr>
            <p:grpSpPr>
              <a:xfrm>
                <a:off x="4468395" y="2563961"/>
                <a:ext cx="3845338" cy="4191746"/>
                <a:chOff x="4468395" y="2563961"/>
                <a:chExt cx="3845338" cy="4191746"/>
              </a:xfrm>
            </p:grpSpPr>
            <p:grpSp>
              <p:nvGrpSpPr>
                <p:cNvPr id="28" name="Group 27"/>
                <p:cNvGrpSpPr/>
                <p:nvPr/>
              </p:nvGrpSpPr>
              <p:grpSpPr>
                <a:xfrm>
                  <a:off x="6189476" y="2899365"/>
                  <a:ext cx="1700234" cy="3196421"/>
                  <a:chOff x="656113" y="1976245"/>
                  <a:chExt cx="2125099" cy="3526103"/>
                </a:xfrm>
              </p:grpSpPr>
              <p:sp>
                <p:nvSpPr>
                  <p:cNvPr id="24" name="Can 23"/>
                  <p:cNvSpPr/>
                  <p:nvPr/>
                </p:nvSpPr>
                <p:spPr bwMode="auto">
                  <a:xfrm>
                    <a:off x="1327923" y="1976245"/>
                    <a:ext cx="121605" cy="3526103"/>
                  </a:xfrm>
                  <a:prstGeom prst="can">
                    <a:avLst/>
                  </a:prstGeom>
                  <a:gradFill flip="none" rotWithShape="1">
                    <a:gsLst>
                      <a:gs pos="73000">
                        <a:srgbClr val="D76374"/>
                      </a:gs>
                      <a:gs pos="100000">
                        <a:srgbClr val="FFFFFF"/>
                      </a:gs>
                    </a:gsLst>
                    <a:lin ang="16200000" scaled="0"/>
                    <a:tileRect/>
                  </a:gra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>
                      <a:rot lat="0" lon="0" rev="20699999"/>
                    </a:camera>
                    <a:lightRig rig="threePt" dir="t"/>
                  </a:scene3d>
                  <a:ex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600" b="0" i="1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25" name="Can 24"/>
                  <p:cNvSpPr/>
                  <p:nvPr/>
                </p:nvSpPr>
                <p:spPr bwMode="auto">
                  <a:xfrm>
                    <a:off x="1980254" y="1976245"/>
                    <a:ext cx="121605" cy="3526103"/>
                  </a:xfrm>
                  <a:prstGeom prst="can">
                    <a:avLst/>
                  </a:prstGeom>
                  <a:gradFill flip="none" rotWithShape="1">
                    <a:gsLst>
                      <a:gs pos="73000">
                        <a:srgbClr val="D76374"/>
                      </a:gs>
                      <a:gs pos="100000">
                        <a:srgbClr val="FFFFFF"/>
                      </a:gs>
                    </a:gsLst>
                    <a:lin ang="16200000" scaled="0"/>
                    <a:tileRect/>
                  </a:gra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>
                      <a:rot lat="0" lon="0" rev="20699999"/>
                    </a:camera>
                    <a:lightRig rig="threePt" dir="t"/>
                  </a:scene3d>
                  <a:ex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600" b="0" i="1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26" name="Can 25"/>
                  <p:cNvSpPr/>
                  <p:nvPr/>
                </p:nvSpPr>
                <p:spPr bwMode="auto">
                  <a:xfrm>
                    <a:off x="2659607" y="1976245"/>
                    <a:ext cx="121605" cy="3526103"/>
                  </a:xfrm>
                  <a:prstGeom prst="can">
                    <a:avLst/>
                  </a:prstGeom>
                  <a:gradFill flip="none" rotWithShape="1">
                    <a:gsLst>
                      <a:gs pos="73000">
                        <a:srgbClr val="D76374"/>
                      </a:gs>
                      <a:gs pos="100000">
                        <a:srgbClr val="FFFFFF"/>
                      </a:gs>
                    </a:gsLst>
                    <a:lin ang="16200000" scaled="0"/>
                    <a:tileRect/>
                  </a:gra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>
                      <a:rot lat="0" lon="0" rev="20699999"/>
                    </a:camera>
                    <a:lightRig rig="threePt" dir="t"/>
                  </a:scene3d>
                  <a:ex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600" b="0" i="1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27" name="Can 26"/>
                  <p:cNvSpPr/>
                  <p:nvPr/>
                </p:nvSpPr>
                <p:spPr bwMode="auto">
                  <a:xfrm>
                    <a:off x="656113" y="1976245"/>
                    <a:ext cx="121605" cy="3526103"/>
                  </a:xfrm>
                  <a:prstGeom prst="can">
                    <a:avLst/>
                  </a:prstGeom>
                  <a:gradFill flip="none" rotWithShape="1">
                    <a:gsLst>
                      <a:gs pos="73000">
                        <a:srgbClr val="D76374"/>
                      </a:gs>
                      <a:gs pos="100000">
                        <a:srgbClr val="FFFFFF"/>
                      </a:gs>
                    </a:gsLst>
                    <a:lin ang="16200000" scaled="0"/>
                    <a:tileRect/>
                  </a:gra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>
                      <a:rot lat="0" lon="0" rev="20699999"/>
                    </a:camera>
                    <a:lightRig rig="threePt" dir="t"/>
                  </a:scene3d>
                  <a:ex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600" b="0" i="1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</p:grpSp>
            <p:grpSp>
              <p:nvGrpSpPr>
                <p:cNvPr id="11" name="Group 10"/>
                <p:cNvGrpSpPr/>
                <p:nvPr/>
              </p:nvGrpSpPr>
              <p:grpSpPr>
                <a:xfrm>
                  <a:off x="5676012" y="3544871"/>
                  <a:ext cx="2637721" cy="1667610"/>
                  <a:chOff x="3107676" y="2067026"/>
                  <a:chExt cx="3296852" cy="2756034"/>
                </a:xfrm>
                <a:gradFill flip="none" rotWithShape="1">
                  <a:gsLst>
                    <a:gs pos="0">
                      <a:srgbClr val="8AA5A7"/>
                    </a:gs>
                    <a:gs pos="100000">
                      <a:srgbClr val="FFFFFF"/>
                    </a:gs>
                  </a:gsLst>
                  <a:lin ang="16620000" scaled="0"/>
                  <a:tileRect/>
                </a:gradFill>
              </p:grpSpPr>
              <p:sp>
                <p:nvSpPr>
                  <p:cNvPr id="12" name="Punched Tape 11"/>
                  <p:cNvSpPr/>
                  <p:nvPr/>
                </p:nvSpPr>
                <p:spPr bwMode="auto">
                  <a:xfrm>
                    <a:off x="4756108" y="2067026"/>
                    <a:ext cx="1648420" cy="2756034"/>
                  </a:xfrm>
                  <a:prstGeom prst="flowChartPunchedTape">
                    <a:avLst/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  <a:ex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600" b="0" i="1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3" name="Punched Tape 12"/>
                  <p:cNvSpPr/>
                  <p:nvPr/>
                </p:nvSpPr>
                <p:spPr bwMode="auto">
                  <a:xfrm>
                    <a:off x="3107676" y="2067026"/>
                    <a:ext cx="1648420" cy="2756034"/>
                  </a:xfrm>
                  <a:prstGeom prst="flowChartPunchedTape">
                    <a:avLst/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  <a:ex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600" b="0" i="1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</p:grpSp>
            <p:grpSp>
              <p:nvGrpSpPr>
                <p:cNvPr id="6" name="Group 5"/>
                <p:cNvGrpSpPr/>
                <p:nvPr/>
              </p:nvGrpSpPr>
              <p:grpSpPr>
                <a:xfrm>
                  <a:off x="6144760" y="3145014"/>
                  <a:ext cx="1700234" cy="3156217"/>
                  <a:chOff x="6144760" y="3145014"/>
                  <a:chExt cx="1700234" cy="3156217"/>
                </a:xfrm>
              </p:grpSpPr>
              <p:sp>
                <p:nvSpPr>
                  <p:cNvPr id="14" name="Can 13"/>
                  <p:cNvSpPr/>
                  <p:nvPr/>
                </p:nvSpPr>
                <p:spPr bwMode="auto">
                  <a:xfrm>
                    <a:off x="6682257" y="3145014"/>
                    <a:ext cx="97293" cy="3156217"/>
                  </a:xfrm>
                  <a:prstGeom prst="can">
                    <a:avLst/>
                  </a:prstGeom>
                  <a:gradFill flip="none" rotWithShape="1">
                    <a:gsLst>
                      <a:gs pos="73000">
                        <a:schemeClr val="accent1">
                          <a:lumMod val="75000"/>
                        </a:schemeClr>
                      </a:gs>
                      <a:gs pos="100000">
                        <a:srgbClr val="FFFFFF"/>
                      </a:gs>
                    </a:gsLst>
                    <a:lin ang="16200000" scaled="0"/>
                    <a:tileRect/>
                  </a:gra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/>
                  </a:scene3d>
                  <a:ex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600" b="0" i="1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7" name="Can 16"/>
                  <p:cNvSpPr/>
                  <p:nvPr/>
                </p:nvSpPr>
                <p:spPr bwMode="auto">
                  <a:xfrm>
                    <a:off x="7204169" y="3145014"/>
                    <a:ext cx="97293" cy="3156217"/>
                  </a:xfrm>
                  <a:prstGeom prst="can">
                    <a:avLst/>
                  </a:prstGeom>
                  <a:gradFill flip="none" rotWithShape="1">
                    <a:gsLst>
                      <a:gs pos="73000">
                        <a:schemeClr val="accent1">
                          <a:lumMod val="75000"/>
                        </a:schemeClr>
                      </a:gs>
                      <a:gs pos="100000">
                        <a:srgbClr val="FFFFFF"/>
                      </a:gs>
                    </a:gsLst>
                    <a:lin ang="16200000" scaled="0"/>
                    <a:tileRect/>
                  </a:gra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/>
                  </a:scene3d>
                  <a:ex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600" b="0" i="1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8" name="Can 17"/>
                  <p:cNvSpPr/>
                  <p:nvPr/>
                </p:nvSpPr>
                <p:spPr bwMode="auto">
                  <a:xfrm>
                    <a:off x="7747701" y="3145014"/>
                    <a:ext cx="97293" cy="3156217"/>
                  </a:xfrm>
                  <a:prstGeom prst="can">
                    <a:avLst/>
                  </a:prstGeom>
                  <a:gradFill flip="none" rotWithShape="1">
                    <a:gsLst>
                      <a:gs pos="73000">
                        <a:schemeClr val="accent1">
                          <a:lumMod val="75000"/>
                        </a:schemeClr>
                      </a:gs>
                      <a:gs pos="100000">
                        <a:srgbClr val="FFFFFF"/>
                      </a:gs>
                    </a:gsLst>
                    <a:lin ang="16200000" scaled="0"/>
                    <a:tileRect/>
                  </a:gra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/>
                  </a:scene3d>
                  <a:ex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600" b="0" i="1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9" name="Can 18"/>
                  <p:cNvSpPr/>
                  <p:nvPr/>
                </p:nvSpPr>
                <p:spPr bwMode="auto">
                  <a:xfrm>
                    <a:off x="6144760" y="3145014"/>
                    <a:ext cx="97293" cy="3156217"/>
                  </a:xfrm>
                  <a:prstGeom prst="can">
                    <a:avLst/>
                  </a:prstGeom>
                  <a:gradFill flip="none" rotWithShape="1">
                    <a:gsLst>
                      <a:gs pos="73000">
                        <a:schemeClr val="accent1">
                          <a:lumMod val="75000"/>
                        </a:schemeClr>
                      </a:gs>
                      <a:gs pos="100000">
                        <a:srgbClr val="FFFFFF"/>
                      </a:gs>
                    </a:gsLst>
                    <a:lin ang="16200000" scaled="0"/>
                    <a:tileRect/>
                  </a:gra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/>
                  </a:scene3d>
                  <a:ex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600" b="0" i="1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</p:grpSp>
            <p:grpSp>
              <p:nvGrpSpPr>
                <p:cNvPr id="7" name="Group 6"/>
                <p:cNvGrpSpPr/>
                <p:nvPr/>
              </p:nvGrpSpPr>
              <p:grpSpPr>
                <a:xfrm>
                  <a:off x="5554081" y="3988039"/>
                  <a:ext cx="2637721" cy="1805095"/>
                  <a:chOff x="3107676" y="2067026"/>
                  <a:chExt cx="3296852" cy="2756034"/>
                </a:xfrm>
                <a:gradFill flip="none" rotWithShape="1">
                  <a:gsLst>
                    <a:gs pos="0">
                      <a:srgbClr val="8AA5A7"/>
                    </a:gs>
                    <a:gs pos="100000">
                      <a:srgbClr val="FFFFFF"/>
                    </a:gs>
                  </a:gsLst>
                  <a:lin ang="16620000" scaled="0"/>
                  <a:tileRect/>
                </a:gradFill>
              </p:grpSpPr>
              <p:sp>
                <p:nvSpPr>
                  <p:cNvPr id="4" name="Punched Tape 3"/>
                  <p:cNvSpPr/>
                  <p:nvPr/>
                </p:nvSpPr>
                <p:spPr bwMode="auto">
                  <a:xfrm>
                    <a:off x="4756108" y="2067026"/>
                    <a:ext cx="1648420" cy="2756034"/>
                  </a:xfrm>
                  <a:prstGeom prst="flowChartPunchedTape">
                    <a:avLst/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  <a:ex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600" b="0" i="1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5" name="Punched Tape 4"/>
                  <p:cNvSpPr/>
                  <p:nvPr/>
                </p:nvSpPr>
                <p:spPr bwMode="auto">
                  <a:xfrm>
                    <a:off x="3107676" y="2067026"/>
                    <a:ext cx="1648420" cy="2756034"/>
                  </a:xfrm>
                  <a:prstGeom prst="flowChartPunchedTape">
                    <a:avLst/>
                  </a:prstGeom>
                  <a:grp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  <a:ex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600" b="0" i="1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</p:grpSp>
            <p:grpSp>
              <p:nvGrpSpPr>
                <p:cNvPr id="40" name="Group 39"/>
                <p:cNvGrpSpPr/>
                <p:nvPr/>
              </p:nvGrpSpPr>
              <p:grpSpPr>
                <a:xfrm>
                  <a:off x="6051040" y="3478885"/>
                  <a:ext cx="1700234" cy="3156217"/>
                  <a:chOff x="6700685" y="1841239"/>
                  <a:chExt cx="2125099" cy="3944914"/>
                </a:xfrm>
              </p:grpSpPr>
              <p:sp>
                <p:nvSpPr>
                  <p:cNvPr id="36" name="Can 35"/>
                  <p:cNvSpPr/>
                  <p:nvPr/>
                </p:nvSpPr>
                <p:spPr bwMode="auto">
                  <a:xfrm>
                    <a:off x="7372495" y="1841239"/>
                    <a:ext cx="121605" cy="3944914"/>
                  </a:xfrm>
                  <a:prstGeom prst="can">
                    <a:avLst/>
                  </a:prstGeom>
                  <a:gradFill flip="none" rotWithShape="1">
                    <a:gsLst>
                      <a:gs pos="73000">
                        <a:srgbClr val="D76374"/>
                      </a:gs>
                      <a:gs pos="100000">
                        <a:srgbClr val="FFFFFF"/>
                      </a:gs>
                    </a:gsLst>
                    <a:lin ang="16200000" scaled="0"/>
                    <a:tileRect/>
                  </a:gra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>
                      <a:rot lat="0" lon="0" rev="900000"/>
                    </a:camera>
                    <a:lightRig rig="threePt" dir="t"/>
                  </a:scene3d>
                  <a:ex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600" b="0" i="1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37" name="Can 36"/>
                  <p:cNvSpPr/>
                  <p:nvPr/>
                </p:nvSpPr>
                <p:spPr bwMode="auto">
                  <a:xfrm>
                    <a:off x="8024826" y="1841239"/>
                    <a:ext cx="121605" cy="3944914"/>
                  </a:xfrm>
                  <a:prstGeom prst="can">
                    <a:avLst/>
                  </a:prstGeom>
                  <a:gradFill flip="none" rotWithShape="1">
                    <a:gsLst>
                      <a:gs pos="73000">
                        <a:srgbClr val="D76374"/>
                      </a:gs>
                      <a:gs pos="100000">
                        <a:srgbClr val="FFFFFF"/>
                      </a:gs>
                    </a:gsLst>
                    <a:lin ang="16200000" scaled="0"/>
                    <a:tileRect/>
                  </a:gra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>
                      <a:rot lat="0" lon="0" rev="900000"/>
                    </a:camera>
                    <a:lightRig rig="threePt" dir="t"/>
                  </a:scene3d>
                  <a:ex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600" b="0" i="1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38" name="Can 37"/>
                  <p:cNvSpPr/>
                  <p:nvPr/>
                </p:nvSpPr>
                <p:spPr bwMode="auto">
                  <a:xfrm>
                    <a:off x="8704179" y="1841239"/>
                    <a:ext cx="121605" cy="3944914"/>
                  </a:xfrm>
                  <a:prstGeom prst="can">
                    <a:avLst/>
                  </a:prstGeom>
                  <a:gradFill flip="none" rotWithShape="1">
                    <a:gsLst>
                      <a:gs pos="73000">
                        <a:srgbClr val="D76374"/>
                      </a:gs>
                      <a:gs pos="100000">
                        <a:srgbClr val="FFFFFF"/>
                      </a:gs>
                    </a:gsLst>
                    <a:lin ang="16200000" scaled="0"/>
                    <a:tileRect/>
                  </a:gra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>
                      <a:rot lat="0" lon="0" rev="900000"/>
                    </a:camera>
                    <a:lightRig rig="threePt" dir="t"/>
                  </a:scene3d>
                  <a:ex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600" b="0" i="1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39" name="Can 38"/>
                  <p:cNvSpPr/>
                  <p:nvPr/>
                </p:nvSpPr>
                <p:spPr bwMode="auto">
                  <a:xfrm>
                    <a:off x="6700685" y="1841239"/>
                    <a:ext cx="121605" cy="3944914"/>
                  </a:xfrm>
                  <a:prstGeom prst="can">
                    <a:avLst/>
                  </a:prstGeom>
                  <a:gradFill flip="none" rotWithShape="1">
                    <a:gsLst>
                      <a:gs pos="73000">
                        <a:srgbClr val="D76374"/>
                      </a:gs>
                      <a:gs pos="100000">
                        <a:srgbClr val="FFFFFF"/>
                      </a:gs>
                    </a:gsLst>
                    <a:lin ang="16200000" scaled="0"/>
                    <a:tileRect/>
                  </a:gra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>
                      <a:rot lat="0" lon="0" rev="900000"/>
                    </a:camera>
                    <a:lightRig rig="threePt" dir="t"/>
                  </a:scene3d>
                  <a:ex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600" b="0" i="1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</p:grpSp>
            <p:grpSp>
              <p:nvGrpSpPr>
                <p:cNvPr id="74" name="Group 73"/>
                <p:cNvGrpSpPr/>
                <p:nvPr/>
              </p:nvGrpSpPr>
              <p:grpSpPr>
                <a:xfrm>
                  <a:off x="4468395" y="5100223"/>
                  <a:ext cx="1051620" cy="1655484"/>
                  <a:chOff x="3594095" y="4402829"/>
                  <a:chExt cx="1314406" cy="2069168"/>
                </a:xfrm>
              </p:grpSpPr>
              <p:cxnSp>
                <p:nvCxnSpPr>
                  <p:cNvPr id="43" name="Straight Arrow Connector 42"/>
                  <p:cNvCxnSpPr/>
                  <p:nvPr/>
                </p:nvCxnSpPr>
                <p:spPr bwMode="auto">
                  <a:xfrm flipH="1">
                    <a:off x="3769747" y="5687702"/>
                    <a:ext cx="310768" cy="405296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arrow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cxnSp>
              <p:sp>
                <p:nvSpPr>
                  <p:cNvPr id="44" name="TextBox 43"/>
                  <p:cNvSpPr txBox="1"/>
                  <p:nvPr/>
                </p:nvSpPr>
                <p:spPr>
                  <a:xfrm>
                    <a:off x="3594095" y="6041110"/>
                    <a:ext cx="972838" cy="43088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200" i="1" dirty="0" smtClean="0">
                        <a:latin typeface="Times New Roman"/>
                        <a:cs typeface="Times New Roman"/>
                      </a:rPr>
                      <a:t>r</a:t>
                    </a:r>
                    <a:endParaRPr lang="en-US" sz="2200" i="1" dirty="0">
                      <a:latin typeface="Times New Roman"/>
                      <a:cs typeface="Times New Roman"/>
                    </a:endParaRPr>
                  </a:p>
                </p:txBody>
              </p:sp>
              <p:cxnSp>
                <p:nvCxnSpPr>
                  <p:cNvPr id="45" name="Straight Arrow Connector 44"/>
                  <p:cNvCxnSpPr/>
                  <p:nvPr/>
                </p:nvCxnSpPr>
                <p:spPr bwMode="auto">
                  <a:xfrm flipV="1">
                    <a:off x="4080514" y="4836570"/>
                    <a:ext cx="0" cy="851133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arrow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cxnSp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3935663" y="4402829"/>
                    <a:ext cx="972838" cy="43088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200" i="1" dirty="0">
                        <a:latin typeface="Times New Roman"/>
                        <a:cs typeface="Times New Roman"/>
                      </a:rPr>
                      <a:t>z</a:t>
                    </a:r>
                  </a:p>
                </p:txBody>
              </p:sp>
              <p:cxnSp>
                <p:nvCxnSpPr>
                  <p:cNvPr id="49" name="Straight Arrow Connector 48"/>
                  <p:cNvCxnSpPr/>
                  <p:nvPr/>
                </p:nvCxnSpPr>
                <p:spPr bwMode="auto">
                  <a:xfrm>
                    <a:off x="4080514" y="5705003"/>
                    <a:ext cx="725855" cy="0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arrow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cxnSp>
            </p:grpSp>
            <p:sp>
              <p:nvSpPr>
                <p:cNvPr id="52" name="TextBox 51"/>
                <p:cNvSpPr txBox="1"/>
                <p:nvPr/>
              </p:nvSpPr>
              <p:spPr>
                <a:xfrm>
                  <a:off x="6601607" y="2563961"/>
                  <a:ext cx="537497" cy="3693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 dirty="0" smtClean="0">
                      <a:solidFill>
                        <a:srgbClr val="D76374"/>
                      </a:solidFill>
                    </a:rPr>
                    <a:t>B</a:t>
                  </a:r>
                  <a:r>
                    <a:rPr lang="en-US" sz="2400" baseline="-25000" dirty="0" smtClean="0">
                      <a:solidFill>
                        <a:srgbClr val="D76374"/>
                      </a:solidFill>
                    </a:rPr>
                    <a:t>0</a:t>
                  </a:r>
                  <a:endParaRPr lang="en-US" sz="2400" b="1" dirty="0">
                    <a:solidFill>
                      <a:srgbClr val="D76374"/>
                    </a:solidFill>
                  </a:endParaRPr>
                </a:p>
              </p:txBody>
            </p:sp>
            <p:cxnSp>
              <p:nvCxnSpPr>
                <p:cNvPr id="56" name="Straight Arrow Connector 55"/>
                <p:cNvCxnSpPr/>
                <p:nvPr/>
              </p:nvCxnSpPr>
              <p:spPr bwMode="auto">
                <a:xfrm>
                  <a:off x="4601140" y="3058542"/>
                  <a:ext cx="1883260" cy="0"/>
                </a:xfrm>
                <a:prstGeom prst="straightConnector1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rgbClr val="D76374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8" name="Straight Arrow Connector 57"/>
                <p:cNvCxnSpPr/>
                <p:nvPr/>
              </p:nvCxnSpPr>
              <p:spPr bwMode="auto">
                <a:xfrm>
                  <a:off x="4616480" y="3180473"/>
                  <a:ext cx="1466551" cy="94174"/>
                </a:xfrm>
                <a:prstGeom prst="straightConnector1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chemeClr val="accent1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0" name="Straight Arrow Connector 59"/>
                <p:cNvCxnSpPr/>
                <p:nvPr/>
              </p:nvCxnSpPr>
              <p:spPr bwMode="auto">
                <a:xfrm>
                  <a:off x="4595172" y="3274647"/>
                  <a:ext cx="958909" cy="240327"/>
                </a:xfrm>
                <a:prstGeom prst="straightConnector1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rgbClr val="D76374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4" name="Straight Arrow Connector 63"/>
                <p:cNvCxnSpPr/>
                <p:nvPr/>
              </p:nvCxnSpPr>
              <p:spPr bwMode="auto">
                <a:xfrm>
                  <a:off x="4754903" y="3988039"/>
                  <a:ext cx="799177" cy="0"/>
                </a:xfrm>
                <a:prstGeom prst="straightConnector1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rgbClr val="546465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6" name="Straight Arrow Connector 65"/>
                <p:cNvCxnSpPr/>
                <p:nvPr/>
              </p:nvCxnSpPr>
              <p:spPr bwMode="auto">
                <a:xfrm>
                  <a:off x="4700852" y="4287219"/>
                  <a:ext cx="756647" cy="603367"/>
                </a:xfrm>
                <a:prstGeom prst="straightConnector1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rgbClr val="546465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</p:grpSp>
        </p:grpSp>
        <p:cxnSp>
          <p:nvCxnSpPr>
            <p:cNvPr id="20" name="Straight Arrow Connector 19"/>
            <p:cNvCxnSpPr/>
            <p:nvPr/>
          </p:nvCxnSpPr>
          <p:spPr>
            <a:xfrm flipH="1" flipV="1">
              <a:off x="8161028" y="4498821"/>
              <a:ext cx="783675" cy="1351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8377219" y="4016748"/>
              <a:ext cx="4593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k</a:t>
              </a:r>
              <a:endParaRPr lang="en-US" b="1" dirty="0"/>
            </a:p>
          </p:txBody>
        </p:sp>
      </p:grpSp>
      <p:pic>
        <p:nvPicPr>
          <p:cNvPr id="46" name="Picture 45" descr="wcr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8364" y="6079377"/>
            <a:ext cx="436014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1928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455" y="183110"/>
            <a:ext cx="8474084" cy="1327265"/>
          </a:xfrm>
          <a:solidFill>
            <a:srgbClr val="CE0507"/>
          </a:solidFill>
        </p:spPr>
        <p:txBody>
          <a:bodyPr>
            <a:noAutofit/>
          </a:bodyPr>
          <a:lstStyle/>
          <a:p>
            <a:pPr algn="l"/>
            <a:r>
              <a:rPr lang="en-US" sz="3000" dirty="0" smtClean="0">
                <a:solidFill>
                  <a:schemeClr val="bg1"/>
                </a:solidFill>
              </a:rPr>
              <a:t>Nonlinear analysis considers how finite perturbations alter the system.</a:t>
            </a:r>
            <a:endParaRPr lang="en-US" sz="3000" b="1" dirty="0">
              <a:solidFill>
                <a:schemeClr val="bg1"/>
              </a:solidFill>
            </a:endParaRPr>
          </a:p>
        </p:txBody>
      </p:sp>
      <p:pic>
        <p:nvPicPr>
          <p:cNvPr id="11" name="Picture 10" descr="wcr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8364" y="6079377"/>
            <a:ext cx="436014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01711" y="2332024"/>
            <a:ext cx="7635143" cy="4140200"/>
            <a:chOff x="801711" y="2150583"/>
            <a:chExt cx="7635143" cy="4140200"/>
          </a:xfrm>
        </p:grpSpPr>
        <p:pic>
          <p:nvPicPr>
            <p:cNvPr id="9" name="Picture 8" descr="d3b5_tion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8254" y="2150583"/>
              <a:ext cx="2768600" cy="4140200"/>
            </a:xfrm>
            <a:prstGeom prst="rect">
              <a:avLst/>
            </a:prstGeom>
          </p:spPr>
        </p:pic>
        <p:pic>
          <p:nvPicPr>
            <p:cNvPr id="5" name="Picture 4" descr="d3b5_jpar.eps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19" y="2150583"/>
              <a:ext cx="2768600" cy="4140200"/>
            </a:xfrm>
            <a:prstGeom prst="rect">
              <a:avLst/>
            </a:prstGeom>
          </p:spPr>
        </p:pic>
        <p:pic>
          <p:nvPicPr>
            <p:cNvPr id="7" name="Picture 6" descr="d3dpss copy.jpg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11" y="2785722"/>
              <a:ext cx="2242739" cy="314360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7515528" y="2820245"/>
              <a:ext cx="3535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i="1" dirty="0" smtClean="0"/>
                <a:t>T</a:t>
              </a:r>
              <a:endParaRPr lang="en-US" sz="2000" b="1" i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088557" y="2820245"/>
              <a:ext cx="3535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i="1" dirty="0" smtClean="0">
                  <a:latin typeface="Symbol" charset="2"/>
                  <a:cs typeface="Symbol" charset="2"/>
                </a:rPr>
                <a:t>l</a:t>
              </a:r>
              <a:endParaRPr lang="en-US" sz="2000" b="1" i="1" dirty="0">
                <a:latin typeface="Symbol" charset="2"/>
                <a:cs typeface="Symbol" charset="2"/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 flipV="1">
              <a:off x="4360054" y="4741353"/>
              <a:ext cx="274957" cy="405915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 flipV="1">
              <a:off x="4840195" y="3890242"/>
              <a:ext cx="274960" cy="419008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H="1" flipV="1">
              <a:off x="6811591" y="4741353"/>
              <a:ext cx="274957" cy="405915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H="1" flipV="1">
              <a:off x="7397682" y="3890242"/>
              <a:ext cx="274960" cy="419008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 flipV="1">
              <a:off x="2024735" y="4741353"/>
              <a:ext cx="274957" cy="405915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 flipV="1">
              <a:off x="2535372" y="3890242"/>
              <a:ext cx="274960" cy="419008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470294" y="1557911"/>
            <a:ext cx="8356245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200" dirty="0" smtClean="0"/>
              <a:t>Nonlinear systems are often solved numerically; the magnetic island shown earlier is one example.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200" dirty="0" smtClean="0"/>
              <a:t>Island locations are resonances for helical perturbations.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1711" y="6177076"/>
            <a:ext cx="7635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tearing instability saturates nonlinearly by making </a:t>
            </a:r>
            <a:r>
              <a:rPr lang="en-US" i="1" dirty="0" smtClean="0">
                <a:latin typeface="Symbol" charset="2"/>
                <a:cs typeface="Symbol" charset="2"/>
              </a:rPr>
              <a:t>l</a:t>
            </a:r>
            <a:r>
              <a:rPr lang="en-US" dirty="0" smtClean="0"/>
              <a:t> uniform along </a:t>
            </a:r>
            <a:r>
              <a:rPr lang="en-US" b="1" dirty="0" smtClean="0"/>
              <a:t>B</a:t>
            </a:r>
            <a:r>
              <a:rPr lang="en-US" dirty="0" smtClean="0"/>
              <a:t>, and strong parallel heat flux equilibrates </a:t>
            </a:r>
            <a:r>
              <a:rPr lang="en-US" i="1" dirty="0" smtClean="0"/>
              <a:t>T</a:t>
            </a:r>
            <a:r>
              <a:rPr lang="en-US" dirty="0" smtClean="0"/>
              <a:t> over the island.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966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455" y="183110"/>
            <a:ext cx="8474084" cy="1327265"/>
          </a:xfrm>
          <a:solidFill>
            <a:srgbClr val="CE0507"/>
          </a:solidFill>
        </p:spPr>
        <p:txBody>
          <a:bodyPr>
            <a:noAutofit/>
          </a:bodyPr>
          <a:lstStyle/>
          <a:p>
            <a:pPr algn="l"/>
            <a:r>
              <a:rPr lang="en-US" sz="3000" dirty="0" smtClean="0">
                <a:solidFill>
                  <a:schemeClr val="bg1"/>
                </a:solidFill>
              </a:rPr>
              <a:t>The conventional paradigm does not fit systems that are inherently asymmetric.</a:t>
            </a:r>
            <a:endParaRPr lang="en-US" sz="3000" b="1" dirty="0">
              <a:solidFill>
                <a:schemeClr val="bg1"/>
              </a:solidFill>
            </a:endParaRPr>
          </a:p>
        </p:txBody>
      </p:sp>
      <p:pic>
        <p:nvPicPr>
          <p:cNvPr id="11" name="Picture 10" descr="wcr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8364" y="6079377"/>
            <a:ext cx="436014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23982" y="5482051"/>
            <a:ext cx="3775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Flux-surface shape in a 5-field period </a:t>
            </a:r>
            <a:r>
              <a:rPr lang="en-US" dirty="0" err="1" smtClean="0"/>
              <a:t>stellarator</a:t>
            </a:r>
            <a:r>
              <a:rPr lang="en-US" dirty="0" smtClean="0"/>
              <a:t> configuration.</a:t>
            </a:r>
            <a:endParaRPr lang="en-US" dirty="0"/>
          </a:p>
        </p:txBody>
      </p:sp>
      <p:pic>
        <p:nvPicPr>
          <p:cNvPr id="10" name="Picture 9" descr="Bechtel_Team_Meeting_4-30-17p2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70" y="2826592"/>
            <a:ext cx="3209675" cy="2661225"/>
          </a:xfrm>
          <a:prstGeom prst="rect">
            <a:avLst/>
          </a:prstGeom>
        </p:spPr>
      </p:pic>
      <p:pic>
        <p:nvPicPr>
          <p:cNvPr id="12" name="Picture 11" descr="Bechtel_Team_Meeting_4-30-17p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751" y="2659110"/>
            <a:ext cx="3341463" cy="267888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879869" y="5482051"/>
            <a:ext cx="3828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Computed evolution of magnetic topology</a:t>
            </a:r>
            <a:r>
              <a:rPr lang="en-US" dirty="0"/>
              <a:t> </a:t>
            </a:r>
            <a:r>
              <a:rPr lang="en-US" dirty="0" smtClean="0"/>
              <a:t>and pressure.*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508472" y="6169798"/>
            <a:ext cx="8200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*T. Bechtel, 4/30/17 NIMROD Team meeting presentation  [https://</a:t>
            </a:r>
            <a:r>
              <a:rPr lang="en-US" dirty="0" err="1" smtClean="0"/>
              <a:t>nimrodteam.org</a:t>
            </a:r>
            <a:r>
              <a:rPr lang="en-US" dirty="0" smtClean="0"/>
              <a:t>/meetings]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52455" y="1641653"/>
            <a:ext cx="8356245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200" dirty="0" err="1" smtClean="0"/>
              <a:t>Stellarators</a:t>
            </a:r>
            <a:r>
              <a:rPr lang="en-US" sz="2200" dirty="0" smtClean="0"/>
              <a:t> use </a:t>
            </a:r>
            <a:r>
              <a:rPr lang="en-US" sz="2200" dirty="0" err="1" smtClean="0"/>
              <a:t>toroidally</a:t>
            </a:r>
            <a:r>
              <a:rPr lang="en-US" sz="2200" dirty="0" smtClean="0"/>
              <a:t> asymmetric external helical coils to twist </a:t>
            </a:r>
            <a:r>
              <a:rPr lang="en-US" sz="2200" b="1" dirty="0" smtClean="0"/>
              <a:t>B</a:t>
            </a:r>
            <a:r>
              <a:rPr lang="en-US" sz="2200" dirty="0" smtClean="0"/>
              <a:t>.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200" dirty="0" smtClean="0"/>
              <a:t>Increasing pressure often leads to continuous evolution among 3D states.</a:t>
            </a:r>
          </a:p>
        </p:txBody>
      </p:sp>
    </p:spTree>
    <p:extLst>
      <p:ext uri="{BB962C8B-B14F-4D97-AF65-F5344CB8AC3E}">
        <p14:creationId xmlns:p14="http://schemas.microsoft.com/office/powerpoint/2010/main" val="4263453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455" y="183110"/>
            <a:ext cx="8474084" cy="1327265"/>
          </a:xfrm>
          <a:solidFill>
            <a:srgbClr val="CE0507"/>
          </a:solidFill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Conclusions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11" name="Picture 10" descr="wcr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8364" y="6079377"/>
            <a:ext cx="436014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69839" y="1767264"/>
            <a:ext cx="783852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sz="2400" dirty="0" smtClean="0"/>
              <a:t>MHD is a useful starting point for understanding macroscopic dynamics in magnetized plasma.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sz="2400" dirty="0" smtClean="0"/>
              <a:t>MHD is a rich topic in itself.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sz="2400" dirty="0" smtClean="0"/>
              <a:t>MHD analysis has analogies with continuum mechanics and fluid dynamics.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sz="2400" dirty="0" smtClean="0"/>
              <a:t>The equilibrium / linear stability / nonlinear evolution paradigm is useful for many, but not all, configurations.</a:t>
            </a:r>
          </a:p>
        </p:txBody>
      </p:sp>
    </p:spTree>
    <p:extLst>
      <p:ext uri="{BB962C8B-B14F-4D97-AF65-F5344CB8AC3E}">
        <p14:creationId xmlns:p14="http://schemas.microsoft.com/office/powerpoint/2010/main" val="968071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948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838200"/>
            <a:ext cx="7772400" cy="1600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800" b="1">
                <a:solidFill>
                  <a:srgbClr val="730001"/>
                </a:solidFill>
                <a:latin typeface="Lucida Handwriting" charset="0"/>
                <a:ea typeface="ＭＳ Ｐゴシック" charset="0"/>
                <a:cs typeface="ＭＳ Ｐゴシック" charset="0"/>
              </a:rPr>
              <a:t>Overview of Plasma Opportunities at</a:t>
            </a:r>
            <a:br>
              <a:rPr lang="en-US" sz="4800" b="1">
                <a:solidFill>
                  <a:srgbClr val="730001"/>
                </a:solidFill>
                <a:latin typeface="Lucida Handwriting" charset="0"/>
                <a:ea typeface="ＭＳ Ｐゴシック" charset="0"/>
                <a:cs typeface="ＭＳ Ｐゴシック" charset="0"/>
              </a:rPr>
            </a:br>
            <a:r>
              <a:rPr lang="en-US" sz="4800" b="1">
                <a:solidFill>
                  <a:srgbClr val="730001"/>
                </a:solidFill>
                <a:latin typeface="Lucida Handwriting" charset="0"/>
                <a:ea typeface="ＭＳ Ｐゴシック" charset="0"/>
                <a:cs typeface="ＭＳ Ｐゴシック" charset="0"/>
              </a:rPr>
              <a:t>U. Wisconsin-Madison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3124200"/>
            <a:ext cx="8382000" cy="289560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sz="3600" i="1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presented by</a:t>
            </a:r>
          </a:p>
          <a:p>
            <a:pPr eaLnBrk="1" hangingPunct="1"/>
            <a:r>
              <a:rPr lang="en-US" sz="36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Prof. Carl Sovinec, Engineering Physics</a:t>
            </a:r>
          </a:p>
          <a:p>
            <a:pPr eaLnBrk="1" hangingPunct="1"/>
            <a:endParaRPr lang="en-US" sz="36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sz="36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From March </a:t>
            </a:r>
            <a:r>
              <a:rPr lang="en-US" sz="36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</a:t>
            </a:r>
            <a:r>
              <a:rPr lang="en-US" sz="36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, 2017 Recruiting Presentation</a:t>
            </a:r>
            <a:endParaRPr lang="en-US" sz="3600" i="1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7010400" y="6400800"/>
            <a:ext cx="2133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bg1"/>
                </a:solidFill>
              </a:rPr>
              <a:t>photo by Jeff Miller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title"/>
          </p:nvPr>
        </p:nvSpPr>
        <p:spPr>
          <a:xfrm>
            <a:off x="514350" y="533400"/>
            <a:ext cx="8115300" cy="990600"/>
          </a:xfrm>
        </p:spPr>
        <p:txBody>
          <a:bodyPr/>
          <a:lstStyle/>
          <a:p>
            <a:pPr algn="l" eaLnBrk="1" hangingPunct="1"/>
            <a:r>
              <a:rPr lang="en-US" sz="2800" b="1">
                <a:solidFill>
                  <a:srgbClr val="730001"/>
                </a:solidFill>
                <a:latin typeface="Arial" charset="0"/>
                <a:ea typeface="ＭＳ Ｐゴシック" charset="0"/>
                <a:cs typeface="ＭＳ Ｐゴシック" charset="0"/>
              </a:rPr>
              <a:t>Theme: </a:t>
            </a:r>
            <a:r>
              <a:rPr lang="en-US" sz="2800">
                <a:solidFill>
                  <a:srgbClr val="730001"/>
                </a:solidFill>
                <a:latin typeface="Arial" charset="0"/>
                <a:ea typeface="ＭＳ Ｐゴシック" charset="0"/>
                <a:cs typeface="ＭＳ Ｐゴシック" charset="0"/>
              </a:rPr>
              <a:t>Wisconsin</a:t>
            </a:r>
            <a:r>
              <a:rPr lang="ja-JP" altLang="en-US" sz="2800">
                <a:solidFill>
                  <a:srgbClr val="730001"/>
                </a:solidFill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2800">
                <a:solidFill>
                  <a:srgbClr val="730001"/>
                </a:solidFill>
                <a:latin typeface="Arial" charset="0"/>
                <a:ea typeface="ＭＳ Ｐゴシック" charset="0"/>
                <a:cs typeface="ＭＳ Ｐゴシック" charset="0"/>
              </a:rPr>
              <a:t>s breadth in plasma research offers many opportunities for graduate study.</a:t>
            </a:r>
            <a:endParaRPr lang="en-US" sz="32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828800"/>
            <a:ext cx="7772400" cy="4114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Here, we discuss</a:t>
            </a:r>
          </a:p>
          <a:p>
            <a:pPr lvl="1" eaLnBrk="1" hangingPunct="1"/>
            <a:r>
              <a:rPr lang="en-US" dirty="0">
                <a:solidFill>
                  <a:srgbClr val="00083C"/>
                </a:solidFill>
                <a:latin typeface="Arial" charset="0"/>
                <a:ea typeface="ＭＳ Ｐゴシック" charset="0"/>
              </a:rPr>
              <a:t>Plasma research areas</a:t>
            </a:r>
          </a:p>
          <a:p>
            <a:pPr lvl="1" eaLnBrk="1" hangingPunct="1"/>
            <a:r>
              <a:rPr lang="en-US" dirty="0">
                <a:solidFill>
                  <a:srgbClr val="00083C"/>
                </a:solidFill>
                <a:latin typeface="Arial" charset="0"/>
                <a:ea typeface="ＭＳ Ｐゴシック" charset="0"/>
              </a:rPr>
              <a:t>Experiments</a:t>
            </a:r>
          </a:p>
          <a:p>
            <a:pPr lvl="1" eaLnBrk="1" hangingPunct="1"/>
            <a:r>
              <a:rPr lang="en-US" dirty="0">
                <a:solidFill>
                  <a:srgbClr val="00083C"/>
                </a:solidFill>
                <a:latin typeface="Arial" charset="0"/>
                <a:ea typeface="ＭＳ Ｐゴシック" charset="0"/>
              </a:rPr>
              <a:t>Research centers</a:t>
            </a:r>
          </a:p>
          <a:p>
            <a:pPr lvl="1" eaLnBrk="1" hangingPunct="1"/>
            <a:r>
              <a:rPr lang="en-US" dirty="0">
                <a:solidFill>
                  <a:srgbClr val="00083C"/>
                </a:solidFill>
                <a:latin typeface="Arial" charset="0"/>
                <a:ea typeface="ＭＳ Ｐゴシック" charset="0"/>
              </a:rPr>
              <a:t>Collaborations</a:t>
            </a:r>
          </a:p>
          <a:p>
            <a:pPr lvl="1" eaLnBrk="1" hangingPunct="1"/>
            <a:r>
              <a:rPr lang="en-US" dirty="0">
                <a:solidFill>
                  <a:srgbClr val="00083C"/>
                </a:solidFill>
                <a:latin typeface="Arial" charset="0"/>
                <a:ea typeface="ＭＳ Ｐゴシック" charset="0"/>
              </a:rPr>
              <a:t>Plasma </a:t>
            </a:r>
            <a:r>
              <a:rPr lang="en-US" dirty="0" smtClean="0">
                <a:solidFill>
                  <a:srgbClr val="00083C"/>
                </a:solidFill>
                <a:latin typeface="Arial" charset="0"/>
                <a:ea typeface="ＭＳ Ｐゴシック" charset="0"/>
              </a:rPr>
              <a:t>classes</a:t>
            </a:r>
            <a:endParaRPr lang="en-US" dirty="0">
              <a:solidFill>
                <a:srgbClr val="00083C"/>
              </a:solidFill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>
          <a:xfrm>
            <a:off x="419100" y="228600"/>
            <a:ext cx="8305800" cy="1143000"/>
          </a:xfrm>
        </p:spPr>
        <p:txBody>
          <a:bodyPr/>
          <a:lstStyle/>
          <a:p>
            <a:pPr algn="l" eaLnBrk="1" hangingPunct="1"/>
            <a:r>
              <a:rPr lang="en-US" sz="3200" b="1">
                <a:solidFill>
                  <a:srgbClr val="730001"/>
                </a:solidFill>
                <a:latin typeface="Arial" charset="0"/>
                <a:ea typeface="ＭＳ Ｐゴシック" charset="0"/>
                <a:cs typeface="ＭＳ Ｐゴシック" charset="0"/>
              </a:rPr>
              <a:t>Research areas:</a:t>
            </a:r>
            <a:r>
              <a:rPr lang="en-US" sz="3200">
                <a:solidFill>
                  <a:srgbClr val="730001"/>
                </a:solidFill>
                <a:latin typeface="Arial" charset="0"/>
                <a:ea typeface="ＭＳ Ｐゴシック" charset="0"/>
                <a:cs typeface="ＭＳ Ｐゴシック" charset="0"/>
              </a:rPr>
              <a:t> Wisconsin activities span many plasma sub-fields.</a:t>
            </a:r>
          </a:p>
        </p:txBody>
      </p:sp>
      <p:sp>
        <p:nvSpPr>
          <p:cNvPr id="18434" name="Rectangle 4"/>
          <p:cNvSpPr>
            <a:spLocks noChangeArrowheads="1"/>
          </p:cNvSpPr>
          <p:nvPr/>
        </p:nvSpPr>
        <p:spPr bwMode="auto">
          <a:xfrm>
            <a:off x="4724400" y="1371600"/>
            <a:ext cx="3942105" cy="408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/>
              <a:t> </a:t>
            </a:r>
            <a:r>
              <a:rPr lang="en-US" sz="2400" dirty="0"/>
              <a:t>Naturally occurring plasma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400" dirty="0"/>
              <a:t>Astrophysics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400" dirty="0"/>
              <a:t>Magnetosphere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400" dirty="0"/>
              <a:t> Technology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400" dirty="0"/>
              <a:t>Fusion </a:t>
            </a:r>
            <a:r>
              <a:rPr lang="en-US" sz="2400" dirty="0" err="1"/>
              <a:t>neutronics</a:t>
            </a:r>
            <a:endParaRPr lang="en-US" sz="2400" dirty="0"/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400" dirty="0" smtClean="0"/>
              <a:t>Technology transfer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400" dirty="0" smtClean="0"/>
              <a:t> Plasma </a:t>
            </a:r>
            <a:r>
              <a:rPr lang="en-US" sz="2400" dirty="0"/>
              <a:t>applications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400" dirty="0" smtClean="0"/>
              <a:t>Industrial</a:t>
            </a:r>
            <a:endParaRPr lang="en-US" sz="2400" dirty="0"/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400" dirty="0"/>
              <a:t>Space propulsion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400" dirty="0"/>
              <a:t>Oscillators and amplifiers</a:t>
            </a:r>
          </a:p>
        </p:txBody>
      </p:sp>
      <p:sp>
        <p:nvSpPr>
          <p:cNvPr id="18435" name="Rectangle 6"/>
          <p:cNvSpPr>
            <a:spLocks noChangeArrowheads="1"/>
          </p:cNvSpPr>
          <p:nvPr/>
        </p:nvSpPr>
        <p:spPr bwMode="auto">
          <a:xfrm>
            <a:off x="304800" y="1403350"/>
            <a:ext cx="4121641" cy="408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/>
              <a:t> </a:t>
            </a:r>
            <a:r>
              <a:rPr lang="en-US" sz="2400" dirty="0"/>
              <a:t>Magnetic confinement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400" dirty="0"/>
              <a:t>Conventional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400" dirty="0"/>
              <a:t>Alternates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400" dirty="0" smtClean="0"/>
              <a:t> Basic </a:t>
            </a:r>
            <a:r>
              <a:rPr lang="en-US" sz="2400" dirty="0"/>
              <a:t>plasma physics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400" dirty="0"/>
              <a:t>Magnetic reconnection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400" dirty="0"/>
              <a:t>Plasma-surface interaction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400" dirty="0"/>
              <a:t>Magnetic dynamos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400" dirty="0"/>
              <a:t> Theory and computation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400" dirty="0" err="1"/>
              <a:t>Magnetohydrodynamics</a:t>
            </a:r>
            <a:endParaRPr lang="en-US" sz="2400" dirty="0"/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400" dirty="0" smtClean="0"/>
              <a:t>Turbulence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965" y="170789"/>
            <a:ext cx="8480425" cy="1158875"/>
          </a:xfrm>
          <a:solidFill>
            <a:srgbClr val="CE0507"/>
          </a:solidFill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“Frozen magnetic flux” is a fundamental concept.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0239" y="1433118"/>
            <a:ext cx="785812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sz="2400" dirty="0" smtClean="0"/>
              <a:t>Magnetic </a:t>
            </a:r>
            <a:r>
              <a:rPr lang="en-US" sz="2400" dirty="0"/>
              <a:t>flux is frozen </a:t>
            </a:r>
            <a:r>
              <a:rPr lang="en-US" sz="2400" dirty="0" smtClean="0"/>
              <a:t>into (or out of) each parcel of an extremely good (“ideal”) conductor.</a:t>
            </a:r>
          </a:p>
          <a:p>
            <a:pPr marL="742950" lvl="1" indent="-285750">
              <a:spcBef>
                <a:spcPts val="1200"/>
              </a:spcBef>
              <a:buFont typeface="Arial"/>
              <a:buChar char="•"/>
            </a:pPr>
            <a:r>
              <a:rPr lang="en-US" sz="2200" dirty="0" smtClean="0"/>
              <a:t>Faraday’s law:</a:t>
            </a:r>
          </a:p>
          <a:p>
            <a:pPr marL="742950" lvl="1" indent="-285750">
              <a:spcBef>
                <a:spcPts val="1200"/>
              </a:spcBef>
              <a:buFont typeface="Arial"/>
              <a:buChar char="•"/>
            </a:pPr>
            <a:r>
              <a:rPr lang="en-US" sz="2200" dirty="0" smtClean="0"/>
              <a:t>Ideal conductor: </a:t>
            </a:r>
            <a:r>
              <a:rPr lang="en-US" sz="2200" b="1" dirty="0" smtClean="0"/>
              <a:t>E</a:t>
            </a:r>
            <a:r>
              <a:rPr lang="en-US" sz="2200" dirty="0" smtClean="0"/>
              <a:t>=0 in fluid-parcel reference frame.</a:t>
            </a:r>
          </a:p>
        </p:txBody>
      </p:sp>
      <p:pic>
        <p:nvPicPr>
          <p:cNvPr id="4" name="Picture 5" descr="wcre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8364" y="6079377"/>
            <a:ext cx="436014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7999247"/>
              </p:ext>
            </p:extLst>
          </p:nvPr>
        </p:nvGraphicFramePr>
        <p:xfrm>
          <a:off x="3414713" y="2231951"/>
          <a:ext cx="36957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18" name="Equation" r:id="rId4" imgW="3695700" imgH="685800" progId="Equation.3">
                  <p:embed/>
                </p:oleObj>
              </mc:Choice>
              <mc:Fallback>
                <p:oleObj name="Equation" r:id="rId4" imgW="3695700" imgH="685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414713" y="2231951"/>
                        <a:ext cx="3695700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" name="TextBox 101"/>
          <p:cNvSpPr txBox="1"/>
          <p:nvPr/>
        </p:nvSpPr>
        <p:spPr>
          <a:xfrm>
            <a:off x="4509567" y="4124255"/>
            <a:ext cx="1769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Squeeze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104" name="Straight Arrow Connector 103"/>
          <p:cNvCxnSpPr/>
          <p:nvPr/>
        </p:nvCxnSpPr>
        <p:spPr>
          <a:xfrm>
            <a:off x="4509567" y="4761707"/>
            <a:ext cx="1241556" cy="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" name="TextBox 104"/>
          <p:cNvSpPr txBox="1"/>
          <p:nvPr/>
        </p:nvSpPr>
        <p:spPr>
          <a:xfrm>
            <a:off x="656450" y="5879611"/>
            <a:ext cx="7910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400" dirty="0" smtClean="0">
                <a:solidFill>
                  <a:srgbClr val="000090"/>
                </a:solidFill>
              </a:rPr>
              <a:t>Magnetic field-lines are tied to electrically conducting fluid parcels.</a:t>
            </a:r>
            <a:endParaRPr lang="en-US" sz="2400" dirty="0">
              <a:solidFill>
                <a:srgbClr val="00009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9778" y="3448626"/>
            <a:ext cx="3924464" cy="2226293"/>
            <a:chOff x="199778" y="3448626"/>
            <a:chExt cx="3924464" cy="2226293"/>
          </a:xfrm>
        </p:grpSpPr>
        <p:grpSp>
          <p:nvGrpSpPr>
            <p:cNvPr id="99" name="Group 98"/>
            <p:cNvGrpSpPr/>
            <p:nvPr/>
          </p:nvGrpSpPr>
          <p:grpSpPr>
            <a:xfrm>
              <a:off x="199778" y="3448626"/>
              <a:ext cx="3924464" cy="2226293"/>
              <a:chOff x="299675" y="3605585"/>
              <a:chExt cx="3924464" cy="2226293"/>
            </a:xfrm>
          </p:grpSpPr>
          <p:grpSp>
            <p:nvGrpSpPr>
              <p:cNvPr id="52" name="Group 51"/>
              <p:cNvGrpSpPr/>
              <p:nvPr/>
            </p:nvGrpSpPr>
            <p:grpSpPr>
              <a:xfrm>
                <a:off x="299675" y="3786856"/>
                <a:ext cx="3924464" cy="2045022"/>
                <a:chOff x="199778" y="3786856"/>
                <a:chExt cx="3924464" cy="2045022"/>
              </a:xfrm>
            </p:grpSpPr>
            <p:grpSp>
              <p:nvGrpSpPr>
                <p:cNvPr id="31" name="Group 30"/>
                <p:cNvGrpSpPr/>
                <p:nvPr/>
              </p:nvGrpSpPr>
              <p:grpSpPr>
                <a:xfrm>
                  <a:off x="1032602" y="4595630"/>
                  <a:ext cx="2274726" cy="1236248"/>
                  <a:chOff x="1037183" y="3786856"/>
                  <a:chExt cx="2274726" cy="1236248"/>
                </a:xfrm>
              </p:grpSpPr>
              <p:grpSp>
                <p:nvGrpSpPr>
                  <p:cNvPr id="32" name="Group 31"/>
                  <p:cNvGrpSpPr/>
                  <p:nvPr/>
                </p:nvGrpSpPr>
                <p:grpSpPr>
                  <a:xfrm>
                    <a:off x="1529665" y="3786856"/>
                    <a:ext cx="304800" cy="1236248"/>
                    <a:chOff x="970409" y="3786413"/>
                    <a:chExt cx="304800" cy="1236248"/>
                  </a:xfrm>
                </p:grpSpPr>
                <p:cxnSp>
                  <p:nvCxnSpPr>
                    <p:cNvPr id="49" name="Straight Arrow Connector 48"/>
                    <p:cNvCxnSpPr/>
                    <p:nvPr/>
                  </p:nvCxnSpPr>
                  <p:spPr>
                    <a:xfrm flipV="1">
                      <a:off x="970409" y="4109449"/>
                      <a:ext cx="0" cy="913212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headEnd type="none"/>
                      <a:tailEnd type="triangle" w="lg" len="lg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0" name="Straight Arrow Connector 49"/>
                    <p:cNvCxnSpPr/>
                    <p:nvPr/>
                  </p:nvCxnSpPr>
                  <p:spPr>
                    <a:xfrm flipV="1">
                      <a:off x="1122809" y="3933662"/>
                      <a:ext cx="0" cy="913212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headEnd type="none"/>
                      <a:tailEnd type="triangle" w="lg" len="lg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1" name="Straight Arrow Connector 50"/>
                    <p:cNvCxnSpPr/>
                    <p:nvPr/>
                  </p:nvCxnSpPr>
                  <p:spPr>
                    <a:xfrm flipV="1">
                      <a:off x="1275209" y="3786413"/>
                      <a:ext cx="0" cy="913212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headEnd type="none"/>
                      <a:tailEnd type="triangle" w="lg" len="lg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3" name="Group 32"/>
                  <p:cNvGrpSpPr/>
                  <p:nvPr/>
                </p:nvGrpSpPr>
                <p:grpSpPr>
                  <a:xfrm>
                    <a:off x="1037183" y="3786856"/>
                    <a:ext cx="304800" cy="1236248"/>
                    <a:chOff x="1408229" y="3796123"/>
                    <a:chExt cx="304800" cy="1236248"/>
                  </a:xfrm>
                </p:grpSpPr>
                <p:cxnSp>
                  <p:nvCxnSpPr>
                    <p:cNvPr id="46" name="Straight Arrow Connector 45"/>
                    <p:cNvCxnSpPr/>
                    <p:nvPr/>
                  </p:nvCxnSpPr>
                  <p:spPr>
                    <a:xfrm flipV="1">
                      <a:off x="1408229" y="4119159"/>
                      <a:ext cx="0" cy="913212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headEnd type="none"/>
                      <a:tailEnd type="triangle" w="lg" len="lg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7" name="Straight Arrow Connector 46"/>
                    <p:cNvCxnSpPr/>
                    <p:nvPr/>
                  </p:nvCxnSpPr>
                  <p:spPr>
                    <a:xfrm flipV="1">
                      <a:off x="1560629" y="3943372"/>
                      <a:ext cx="0" cy="913212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headEnd type="none"/>
                      <a:tailEnd type="triangle" w="lg" len="lg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8" name="Straight Arrow Connector 47"/>
                    <p:cNvCxnSpPr/>
                    <p:nvPr/>
                  </p:nvCxnSpPr>
                  <p:spPr>
                    <a:xfrm flipV="1">
                      <a:off x="1713029" y="3796123"/>
                      <a:ext cx="0" cy="913212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headEnd type="none"/>
                      <a:tailEnd type="triangle" w="lg" len="lg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4" name="Group 33"/>
                  <p:cNvGrpSpPr/>
                  <p:nvPr/>
                </p:nvGrpSpPr>
                <p:grpSpPr>
                  <a:xfrm>
                    <a:off x="2022147" y="3786856"/>
                    <a:ext cx="304800" cy="1236248"/>
                    <a:chOff x="1408229" y="3796123"/>
                    <a:chExt cx="304800" cy="1236248"/>
                  </a:xfrm>
                </p:grpSpPr>
                <p:cxnSp>
                  <p:nvCxnSpPr>
                    <p:cNvPr id="43" name="Straight Arrow Connector 42"/>
                    <p:cNvCxnSpPr/>
                    <p:nvPr/>
                  </p:nvCxnSpPr>
                  <p:spPr>
                    <a:xfrm flipV="1">
                      <a:off x="1408229" y="4119159"/>
                      <a:ext cx="0" cy="913212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headEnd type="none"/>
                      <a:tailEnd type="triangle" w="lg" len="lg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4" name="Straight Arrow Connector 43"/>
                    <p:cNvCxnSpPr/>
                    <p:nvPr/>
                  </p:nvCxnSpPr>
                  <p:spPr>
                    <a:xfrm flipV="1">
                      <a:off x="1560629" y="3943372"/>
                      <a:ext cx="0" cy="913212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headEnd type="none"/>
                      <a:tailEnd type="triangle" w="lg" len="lg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5" name="Straight Arrow Connector 44"/>
                    <p:cNvCxnSpPr/>
                    <p:nvPr/>
                  </p:nvCxnSpPr>
                  <p:spPr>
                    <a:xfrm flipV="1">
                      <a:off x="1713029" y="3796123"/>
                      <a:ext cx="0" cy="913212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headEnd type="none"/>
                      <a:tailEnd type="triangle" w="lg" len="lg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5" name="Group 34"/>
                  <p:cNvGrpSpPr/>
                  <p:nvPr/>
                </p:nvGrpSpPr>
                <p:grpSpPr>
                  <a:xfrm>
                    <a:off x="2514629" y="3786856"/>
                    <a:ext cx="304800" cy="1236248"/>
                    <a:chOff x="1408229" y="3796123"/>
                    <a:chExt cx="304800" cy="1236248"/>
                  </a:xfrm>
                </p:grpSpPr>
                <p:cxnSp>
                  <p:nvCxnSpPr>
                    <p:cNvPr id="40" name="Straight Arrow Connector 39"/>
                    <p:cNvCxnSpPr/>
                    <p:nvPr/>
                  </p:nvCxnSpPr>
                  <p:spPr>
                    <a:xfrm flipV="1">
                      <a:off x="1408229" y="4119159"/>
                      <a:ext cx="0" cy="913212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headEnd type="none"/>
                      <a:tailEnd type="triangle" w="lg" len="lg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1" name="Straight Arrow Connector 40"/>
                    <p:cNvCxnSpPr/>
                    <p:nvPr/>
                  </p:nvCxnSpPr>
                  <p:spPr>
                    <a:xfrm flipV="1">
                      <a:off x="1560629" y="3943372"/>
                      <a:ext cx="0" cy="913212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headEnd type="none"/>
                      <a:tailEnd type="triangle" w="lg" len="lg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2" name="Straight Arrow Connector 41"/>
                    <p:cNvCxnSpPr/>
                    <p:nvPr/>
                  </p:nvCxnSpPr>
                  <p:spPr>
                    <a:xfrm flipV="1">
                      <a:off x="1713029" y="3796123"/>
                      <a:ext cx="0" cy="913212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headEnd type="none"/>
                      <a:tailEnd type="triangle" w="lg" len="lg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6" name="Group 35"/>
                  <p:cNvGrpSpPr/>
                  <p:nvPr/>
                </p:nvGrpSpPr>
                <p:grpSpPr>
                  <a:xfrm>
                    <a:off x="3007109" y="3786856"/>
                    <a:ext cx="304800" cy="1236248"/>
                    <a:chOff x="1408229" y="3796123"/>
                    <a:chExt cx="304800" cy="1236248"/>
                  </a:xfrm>
                </p:grpSpPr>
                <p:cxnSp>
                  <p:nvCxnSpPr>
                    <p:cNvPr id="37" name="Straight Arrow Connector 36"/>
                    <p:cNvCxnSpPr/>
                    <p:nvPr/>
                  </p:nvCxnSpPr>
                  <p:spPr>
                    <a:xfrm flipV="1">
                      <a:off x="1408229" y="4119159"/>
                      <a:ext cx="0" cy="913212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headEnd type="none"/>
                      <a:tailEnd type="triangle" w="lg" len="lg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8" name="Straight Arrow Connector 37"/>
                    <p:cNvCxnSpPr/>
                    <p:nvPr/>
                  </p:nvCxnSpPr>
                  <p:spPr>
                    <a:xfrm flipV="1">
                      <a:off x="1560629" y="3943372"/>
                      <a:ext cx="0" cy="913212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headEnd type="none"/>
                      <a:tailEnd type="triangle" w="lg" len="lg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9" name="Straight Arrow Connector 38"/>
                    <p:cNvCxnSpPr/>
                    <p:nvPr/>
                  </p:nvCxnSpPr>
                  <p:spPr>
                    <a:xfrm flipV="1">
                      <a:off x="1713029" y="3796123"/>
                      <a:ext cx="0" cy="913212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headEnd type="none"/>
                      <a:tailEnd type="triangle" w="lg" len="lg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7" name="Parallelogram 6"/>
                <p:cNvSpPr/>
                <p:nvPr/>
              </p:nvSpPr>
              <p:spPr>
                <a:xfrm>
                  <a:off x="199778" y="4551785"/>
                  <a:ext cx="3924464" cy="684909"/>
                </a:xfrm>
                <a:prstGeom prst="parallelogram">
                  <a:avLst>
                    <a:gd name="adj" fmla="val 127097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0" name="Group 29"/>
                <p:cNvGrpSpPr/>
                <p:nvPr/>
              </p:nvGrpSpPr>
              <p:grpSpPr>
                <a:xfrm>
                  <a:off x="1037183" y="3786856"/>
                  <a:ext cx="2274726" cy="1236248"/>
                  <a:chOff x="1037183" y="3786856"/>
                  <a:chExt cx="2274726" cy="1236248"/>
                </a:xfrm>
              </p:grpSpPr>
              <p:grpSp>
                <p:nvGrpSpPr>
                  <p:cNvPr id="17" name="Group 16"/>
                  <p:cNvGrpSpPr/>
                  <p:nvPr/>
                </p:nvGrpSpPr>
                <p:grpSpPr>
                  <a:xfrm>
                    <a:off x="1529665" y="3786856"/>
                    <a:ext cx="304800" cy="1236248"/>
                    <a:chOff x="970409" y="3786413"/>
                    <a:chExt cx="304800" cy="1236248"/>
                  </a:xfrm>
                </p:grpSpPr>
                <p:cxnSp>
                  <p:nvCxnSpPr>
                    <p:cNvPr id="9" name="Straight Arrow Connector 8"/>
                    <p:cNvCxnSpPr/>
                    <p:nvPr/>
                  </p:nvCxnSpPr>
                  <p:spPr>
                    <a:xfrm flipV="1">
                      <a:off x="970409" y="4109449"/>
                      <a:ext cx="0" cy="913212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headEnd type="none"/>
                      <a:tailEnd type="triangle" w="lg" len="lg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" name="Straight Arrow Connector 10"/>
                    <p:cNvCxnSpPr/>
                    <p:nvPr/>
                  </p:nvCxnSpPr>
                  <p:spPr>
                    <a:xfrm flipV="1">
                      <a:off x="1122809" y="3933662"/>
                      <a:ext cx="0" cy="913212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headEnd type="none"/>
                      <a:tailEnd type="triangle" w="lg" len="lg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" name="Straight Arrow Connector 11"/>
                    <p:cNvCxnSpPr/>
                    <p:nvPr/>
                  </p:nvCxnSpPr>
                  <p:spPr>
                    <a:xfrm flipV="1">
                      <a:off x="1275209" y="3786413"/>
                      <a:ext cx="0" cy="913212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headEnd type="none"/>
                      <a:tailEnd type="triangle" w="lg" len="lg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6" name="Group 15"/>
                  <p:cNvGrpSpPr/>
                  <p:nvPr/>
                </p:nvGrpSpPr>
                <p:grpSpPr>
                  <a:xfrm>
                    <a:off x="1037183" y="3786856"/>
                    <a:ext cx="304800" cy="1236248"/>
                    <a:chOff x="1408229" y="3796123"/>
                    <a:chExt cx="304800" cy="1236248"/>
                  </a:xfrm>
                </p:grpSpPr>
                <p:cxnSp>
                  <p:nvCxnSpPr>
                    <p:cNvPr id="13" name="Straight Arrow Connector 12"/>
                    <p:cNvCxnSpPr/>
                    <p:nvPr/>
                  </p:nvCxnSpPr>
                  <p:spPr>
                    <a:xfrm flipV="1">
                      <a:off x="1408229" y="4119159"/>
                      <a:ext cx="0" cy="913212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headEnd type="none"/>
                      <a:tailEnd type="triangle" w="lg" len="lg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" name="Straight Arrow Connector 13"/>
                    <p:cNvCxnSpPr/>
                    <p:nvPr/>
                  </p:nvCxnSpPr>
                  <p:spPr>
                    <a:xfrm flipV="1">
                      <a:off x="1560629" y="3943372"/>
                      <a:ext cx="0" cy="913212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headEnd type="none"/>
                      <a:tailEnd type="triangle" w="lg" len="lg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" name="Straight Arrow Connector 14"/>
                    <p:cNvCxnSpPr/>
                    <p:nvPr/>
                  </p:nvCxnSpPr>
                  <p:spPr>
                    <a:xfrm flipV="1">
                      <a:off x="1713029" y="3796123"/>
                      <a:ext cx="0" cy="913212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headEnd type="none"/>
                      <a:tailEnd type="triangle" w="lg" len="lg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8" name="Group 17"/>
                  <p:cNvGrpSpPr/>
                  <p:nvPr/>
                </p:nvGrpSpPr>
                <p:grpSpPr>
                  <a:xfrm>
                    <a:off x="2022147" y="3786856"/>
                    <a:ext cx="304800" cy="1236248"/>
                    <a:chOff x="1408229" y="3796123"/>
                    <a:chExt cx="304800" cy="1236248"/>
                  </a:xfrm>
                </p:grpSpPr>
                <p:cxnSp>
                  <p:nvCxnSpPr>
                    <p:cNvPr id="19" name="Straight Arrow Connector 18"/>
                    <p:cNvCxnSpPr/>
                    <p:nvPr/>
                  </p:nvCxnSpPr>
                  <p:spPr>
                    <a:xfrm flipV="1">
                      <a:off x="1408229" y="4119159"/>
                      <a:ext cx="0" cy="913212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headEnd type="none"/>
                      <a:tailEnd type="triangle" w="lg" len="lg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" name="Straight Arrow Connector 19"/>
                    <p:cNvCxnSpPr/>
                    <p:nvPr/>
                  </p:nvCxnSpPr>
                  <p:spPr>
                    <a:xfrm flipV="1">
                      <a:off x="1560629" y="3943372"/>
                      <a:ext cx="0" cy="913212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headEnd type="none"/>
                      <a:tailEnd type="triangle" w="lg" len="lg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" name="Straight Arrow Connector 20"/>
                    <p:cNvCxnSpPr/>
                    <p:nvPr/>
                  </p:nvCxnSpPr>
                  <p:spPr>
                    <a:xfrm flipV="1">
                      <a:off x="1713029" y="3796123"/>
                      <a:ext cx="0" cy="913212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headEnd type="none"/>
                      <a:tailEnd type="triangle" w="lg" len="lg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2" name="Group 21"/>
                  <p:cNvGrpSpPr/>
                  <p:nvPr/>
                </p:nvGrpSpPr>
                <p:grpSpPr>
                  <a:xfrm>
                    <a:off x="2514629" y="3786856"/>
                    <a:ext cx="304800" cy="1236248"/>
                    <a:chOff x="1408229" y="3796123"/>
                    <a:chExt cx="304800" cy="1236248"/>
                  </a:xfrm>
                </p:grpSpPr>
                <p:cxnSp>
                  <p:nvCxnSpPr>
                    <p:cNvPr id="23" name="Straight Arrow Connector 22"/>
                    <p:cNvCxnSpPr/>
                    <p:nvPr/>
                  </p:nvCxnSpPr>
                  <p:spPr>
                    <a:xfrm flipV="1">
                      <a:off x="1408229" y="4119159"/>
                      <a:ext cx="0" cy="913212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headEnd type="none"/>
                      <a:tailEnd type="triangle" w="lg" len="lg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" name="Straight Arrow Connector 23"/>
                    <p:cNvCxnSpPr/>
                    <p:nvPr/>
                  </p:nvCxnSpPr>
                  <p:spPr>
                    <a:xfrm flipV="1">
                      <a:off x="1560629" y="3943372"/>
                      <a:ext cx="0" cy="913212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headEnd type="none"/>
                      <a:tailEnd type="triangle" w="lg" len="lg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" name="Straight Arrow Connector 24"/>
                    <p:cNvCxnSpPr/>
                    <p:nvPr/>
                  </p:nvCxnSpPr>
                  <p:spPr>
                    <a:xfrm flipV="1">
                      <a:off x="1713029" y="3796123"/>
                      <a:ext cx="0" cy="913212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headEnd type="none"/>
                      <a:tailEnd type="triangle" w="lg" len="lg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6" name="Group 25"/>
                  <p:cNvGrpSpPr/>
                  <p:nvPr/>
                </p:nvGrpSpPr>
                <p:grpSpPr>
                  <a:xfrm>
                    <a:off x="3007109" y="3786856"/>
                    <a:ext cx="304800" cy="1236248"/>
                    <a:chOff x="1408229" y="3796123"/>
                    <a:chExt cx="304800" cy="1236248"/>
                  </a:xfrm>
                </p:grpSpPr>
                <p:cxnSp>
                  <p:nvCxnSpPr>
                    <p:cNvPr id="27" name="Straight Arrow Connector 26"/>
                    <p:cNvCxnSpPr/>
                    <p:nvPr/>
                  </p:nvCxnSpPr>
                  <p:spPr>
                    <a:xfrm flipV="1">
                      <a:off x="1408229" y="4119159"/>
                      <a:ext cx="0" cy="913212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headEnd type="none"/>
                      <a:tailEnd type="triangle" w="lg" len="lg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" name="Straight Arrow Connector 27"/>
                    <p:cNvCxnSpPr/>
                    <p:nvPr/>
                  </p:nvCxnSpPr>
                  <p:spPr>
                    <a:xfrm flipV="1">
                      <a:off x="1560629" y="3943372"/>
                      <a:ext cx="0" cy="913212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headEnd type="none"/>
                      <a:tailEnd type="triangle" w="lg" len="lg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" name="Straight Arrow Connector 28"/>
                    <p:cNvCxnSpPr/>
                    <p:nvPr/>
                  </p:nvCxnSpPr>
                  <p:spPr>
                    <a:xfrm flipV="1">
                      <a:off x="1713029" y="3796123"/>
                      <a:ext cx="0" cy="913212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headEnd type="none"/>
                      <a:tailEnd type="triangle" w="lg" len="lg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sp>
            <p:nvSpPr>
              <p:cNvPr id="98" name="TextBox 97"/>
              <p:cNvSpPr txBox="1"/>
              <p:nvPr/>
            </p:nvSpPr>
            <p:spPr>
              <a:xfrm>
                <a:off x="3411806" y="3605585"/>
                <a:ext cx="6981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/>
                  <a:t>B</a:t>
                </a:r>
                <a:endParaRPr lang="en-US" sz="2400" b="1" dirty="0"/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3446880" y="4335779"/>
              <a:ext cx="3747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A</a:t>
              </a:r>
              <a:endParaRPr lang="en-US" i="1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372186" y="3448626"/>
            <a:ext cx="2572192" cy="2226293"/>
            <a:chOff x="6372186" y="3448626"/>
            <a:chExt cx="2572192" cy="2226293"/>
          </a:xfrm>
        </p:grpSpPr>
        <p:grpSp>
          <p:nvGrpSpPr>
            <p:cNvPr id="106" name="Group 105"/>
            <p:cNvGrpSpPr/>
            <p:nvPr/>
          </p:nvGrpSpPr>
          <p:grpSpPr>
            <a:xfrm>
              <a:off x="6372186" y="3448626"/>
              <a:ext cx="2572192" cy="2226293"/>
              <a:chOff x="6372186" y="3448626"/>
              <a:chExt cx="2572192" cy="2226293"/>
            </a:xfrm>
          </p:grpSpPr>
          <p:grpSp>
            <p:nvGrpSpPr>
              <p:cNvPr id="54" name="Group 53"/>
              <p:cNvGrpSpPr/>
              <p:nvPr/>
            </p:nvGrpSpPr>
            <p:grpSpPr>
              <a:xfrm>
                <a:off x="6837901" y="4438671"/>
                <a:ext cx="1272027" cy="1236248"/>
                <a:chOff x="1037183" y="3786856"/>
                <a:chExt cx="2274726" cy="1236248"/>
              </a:xfrm>
            </p:grpSpPr>
            <p:grpSp>
              <p:nvGrpSpPr>
                <p:cNvPr id="77" name="Group 76"/>
                <p:cNvGrpSpPr/>
                <p:nvPr/>
              </p:nvGrpSpPr>
              <p:grpSpPr>
                <a:xfrm>
                  <a:off x="1529665" y="3786856"/>
                  <a:ext cx="304800" cy="1236248"/>
                  <a:chOff x="970409" y="3786413"/>
                  <a:chExt cx="304800" cy="1236248"/>
                </a:xfrm>
              </p:grpSpPr>
              <p:cxnSp>
                <p:nvCxnSpPr>
                  <p:cNvPr id="94" name="Straight Arrow Connector 93"/>
                  <p:cNvCxnSpPr/>
                  <p:nvPr/>
                </p:nvCxnSpPr>
                <p:spPr>
                  <a:xfrm flipV="1">
                    <a:off x="970409" y="4109449"/>
                    <a:ext cx="0" cy="913212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none"/>
                    <a:tailEnd type="none" w="lg" len="lg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5" name="Straight Arrow Connector 94"/>
                  <p:cNvCxnSpPr/>
                  <p:nvPr/>
                </p:nvCxnSpPr>
                <p:spPr>
                  <a:xfrm flipV="1">
                    <a:off x="1122809" y="3933662"/>
                    <a:ext cx="0" cy="913212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none"/>
                    <a:tailEnd type="none" w="lg" len="lg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" name="Straight Arrow Connector 95"/>
                  <p:cNvCxnSpPr/>
                  <p:nvPr/>
                </p:nvCxnSpPr>
                <p:spPr>
                  <a:xfrm flipV="1">
                    <a:off x="1275209" y="3786413"/>
                    <a:ext cx="0" cy="913212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none"/>
                    <a:tailEnd type="none" w="lg" len="lg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78" name="Group 77"/>
                <p:cNvGrpSpPr/>
                <p:nvPr/>
              </p:nvGrpSpPr>
              <p:grpSpPr>
                <a:xfrm>
                  <a:off x="1037183" y="3786856"/>
                  <a:ext cx="304800" cy="1236248"/>
                  <a:chOff x="1408229" y="3796123"/>
                  <a:chExt cx="304800" cy="1236248"/>
                </a:xfrm>
              </p:grpSpPr>
              <p:cxnSp>
                <p:nvCxnSpPr>
                  <p:cNvPr id="91" name="Straight Arrow Connector 90"/>
                  <p:cNvCxnSpPr/>
                  <p:nvPr/>
                </p:nvCxnSpPr>
                <p:spPr>
                  <a:xfrm flipV="1">
                    <a:off x="1408229" y="4119159"/>
                    <a:ext cx="0" cy="913212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none"/>
                    <a:tailEnd type="none" w="lg" len="lg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" name="Straight Arrow Connector 91"/>
                  <p:cNvCxnSpPr/>
                  <p:nvPr/>
                </p:nvCxnSpPr>
                <p:spPr>
                  <a:xfrm flipV="1">
                    <a:off x="1560629" y="3943372"/>
                    <a:ext cx="0" cy="913212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none"/>
                    <a:tailEnd type="none" w="lg" len="lg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" name="Straight Arrow Connector 92"/>
                  <p:cNvCxnSpPr/>
                  <p:nvPr/>
                </p:nvCxnSpPr>
                <p:spPr>
                  <a:xfrm flipV="1">
                    <a:off x="1713029" y="3796123"/>
                    <a:ext cx="0" cy="913212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none"/>
                    <a:tailEnd type="none" w="lg" len="lg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79" name="Group 78"/>
                <p:cNvGrpSpPr/>
                <p:nvPr/>
              </p:nvGrpSpPr>
              <p:grpSpPr>
                <a:xfrm>
                  <a:off x="2022147" y="3786856"/>
                  <a:ext cx="304800" cy="1236248"/>
                  <a:chOff x="1408229" y="3796123"/>
                  <a:chExt cx="304800" cy="1236248"/>
                </a:xfrm>
              </p:grpSpPr>
              <p:cxnSp>
                <p:nvCxnSpPr>
                  <p:cNvPr id="88" name="Straight Arrow Connector 87"/>
                  <p:cNvCxnSpPr/>
                  <p:nvPr/>
                </p:nvCxnSpPr>
                <p:spPr>
                  <a:xfrm flipV="1">
                    <a:off x="1408229" y="4119159"/>
                    <a:ext cx="0" cy="913212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none"/>
                    <a:tailEnd type="none" w="lg" len="lg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" name="Straight Arrow Connector 88"/>
                  <p:cNvCxnSpPr/>
                  <p:nvPr/>
                </p:nvCxnSpPr>
                <p:spPr>
                  <a:xfrm flipV="1">
                    <a:off x="1560629" y="3943372"/>
                    <a:ext cx="0" cy="913212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none"/>
                    <a:tailEnd type="none" w="lg" len="lg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Straight Arrow Connector 89"/>
                  <p:cNvCxnSpPr/>
                  <p:nvPr/>
                </p:nvCxnSpPr>
                <p:spPr>
                  <a:xfrm flipV="1">
                    <a:off x="1713029" y="3796123"/>
                    <a:ext cx="0" cy="913212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none"/>
                    <a:tailEnd type="none" w="lg" len="lg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0" name="Group 79"/>
                <p:cNvGrpSpPr/>
                <p:nvPr/>
              </p:nvGrpSpPr>
              <p:grpSpPr>
                <a:xfrm>
                  <a:off x="2514629" y="3786856"/>
                  <a:ext cx="304800" cy="1236248"/>
                  <a:chOff x="1408229" y="3796123"/>
                  <a:chExt cx="304800" cy="1236248"/>
                </a:xfrm>
              </p:grpSpPr>
              <p:cxnSp>
                <p:nvCxnSpPr>
                  <p:cNvPr id="85" name="Straight Arrow Connector 84"/>
                  <p:cNvCxnSpPr/>
                  <p:nvPr/>
                </p:nvCxnSpPr>
                <p:spPr>
                  <a:xfrm flipV="1">
                    <a:off x="1408229" y="4119159"/>
                    <a:ext cx="0" cy="913212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none"/>
                    <a:tailEnd type="none" w="lg" len="lg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6" name="Straight Arrow Connector 85"/>
                  <p:cNvCxnSpPr/>
                  <p:nvPr/>
                </p:nvCxnSpPr>
                <p:spPr>
                  <a:xfrm flipV="1">
                    <a:off x="1560629" y="3943372"/>
                    <a:ext cx="0" cy="913212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none"/>
                    <a:tailEnd type="none" w="lg" len="lg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" name="Straight Arrow Connector 86"/>
                  <p:cNvCxnSpPr/>
                  <p:nvPr/>
                </p:nvCxnSpPr>
                <p:spPr>
                  <a:xfrm flipV="1">
                    <a:off x="1713029" y="3796123"/>
                    <a:ext cx="0" cy="913212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none"/>
                    <a:tailEnd type="none" w="lg" len="lg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1" name="Group 80"/>
                <p:cNvGrpSpPr/>
                <p:nvPr/>
              </p:nvGrpSpPr>
              <p:grpSpPr>
                <a:xfrm>
                  <a:off x="3007109" y="3786856"/>
                  <a:ext cx="304800" cy="1236248"/>
                  <a:chOff x="1408229" y="3796123"/>
                  <a:chExt cx="304800" cy="1236248"/>
                </a:xfrm>
              </p:grpSpPr>
              <p:cxnSp>
                <p:nvCxnSpPr>
                  <p:cNvPr id="82" name="Straight Arrow Connector 81"/>
                  <p:cNvCxnSpPr/>
                  <p:nvPr/>
                </p:nvCxnSpPr>
                <p:spPr>
                  <a:xfrm flipV="1">
                    <a:off x="1408229" y="4119159"/>
                    <a:ext cx="0" cy="913212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none"/>
                    <a:tailEnd type="none" w="lg" len="lg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" name="Straight Arrow Connector 82"/>
                  <p:cNvCxnSpPr/>
                  <p:nvPr/>
                </p:nvCxnSpPr>
                <p:spPr>
                  <a:xfrm flipV="1">
                    <a:off x="1560629" y="3943372"/>
                    <a:ext cx="0" cy="913212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none"/>
                    <a:tailEnd type="none" w="lg" len="lg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" name="Straight Arrow Connector 83"/>
                  <p:cNvCxnSpPr/>
                  <p:nvPr/>
                </p:nvCxnSpPr>
                <p:spPr>
                  <a:xfrm flipV="1">
                    <a:off x="1713029" y="3796123"/>
                    <a:ext cx="0" cy="913212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none"/>
                    <a:tailEnd type="none" w="lg" len="lg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55" name="Parallelogram 54"/>
              <p:cNvSpPr/>
              <p:nvPr/>
            </p:nvSpPr>
            <p:spPr>
              <a:xfrm>
                <a:off x="6372186" y="4394826"/>
                <a:ext cx="2194560" cy="684909"/>
              </a:xfrm>
              <a:prstGeom prst="parallelogram">
                <a:avLst>
                  <a:gd name="adj" fmla="val 47919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6" name="Group 55"/>
              <p:cNvGrpSpPr/>
              <p:nvPr/>
            </p:nvGrpSpPr>
            <p:grpSpPr>
              <a:xfrm>
                <a:off x="6840463" y="3629897"/>
                <a:ext cx="1272027" cy="1236248"/>
                <a:chOff x="1037183" y="3786856"/>
                <a:chExt cx="2274726" cy="1236248"/>
              </a:xfrm>
            </p:grpSpPr>
            <p:grpSp>
              <p:nvGrpSpPr>
                <p:cNvPr id="57" name="Group 56"/>
                <p:cNvGrpSpPr/>
                <p:nvPr/>
              </p:nvGrpSpPr>
              <p:grpSpPr>
                <a:xfrm>
                  <a:off x="1529665" y="3786856"/>
                  <a:ext cx="304800" cy="1236248"/>
                  <a:chOff x="970409" y="3786413"/>
                  <a:chExt cx="304800" cy="1236248"/>
                </a:xfrm>
              </p:grpSpPr>
              <p:cxnSp>
                <p:nvCxnSpPr>
                  <p:cNvPr id="74" name="Straight Arrow Connector 73"/>
                  <p:cNvCxnSpPr/>
                  <p:nvPr/>
                </p:nvCxnSpPr>
                <p:spPr>
                  <a:xfrm flipV="1">
                    <a:off x="970409" y="4109449"/>
                    <a:ext cx="0" cy="913212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none"/>
                    <a:tailEnd type="triangle" w="lg" len="lg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5" name="Straight Arrow Connector 74"/>
                  <p:cNvCxnSpPr/>
                  <p:nvPr/>
                </p:nvCxnSpPr>
                <p:spPr>
                  <a:xfrm flipV="1">
                    <a:off x="1122809" y="3933662"/>
                    <a:ext cx="0" cy="913212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none"/>
                    <a:tailEnd type="triangle" w="lg" len="lg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6" name="Straight Arrow Connector 75"/>
                  <p:cNvCxnSpPr/>
                  <p:nvPr/>
                </p:nvCxnSpPr>
                <p:spPr>
                  <a:xfrm flipV="1">
                    <a:off x="1275209" y="3786413"/>
                    <a:ext cx="0" cy="913212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none"/>
                    <a:tailEnd type="triangle" w="lg" len="lg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8" name="Group 57"/>
                <p:cNvGrpSpPr/>
                <p:nvPr/>
              </p:nvGrpSpPr>
              <p:grpSpPr>
                <a:xfrm>
                  <a:off x="1037183" y="3786856"/>
                  <a:ext cx="304800" cy="1236248"/>
                  <a:chOff x="1408229" y="3796123"/>
                  <a:chExt cx="304800" cy="1236248"/>
                </a:xfrm>
              </p:grpSpPr>
              <p:cxnSp>
                <p:nvCxnSpPr>
                  <p:cNvPr id="71" name="Straight Arrow Connector 70"/>
                  <p:cNvCxnSpPr/>
                  <p:nvPr/>
                </p:nvCxnSpPr>
                <p:spPr>
                  <a:xfrm flipV="1">
                    <a:off x="1408229" y="4119159"/>
                    <a:ext cx="0" cy="913212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none"/>
                    <a:tailEnd type="triangle" w="lg" len="lg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" name="Straight Arrow Connector 71"/>
                  <p:cNvCxnSpPr/>
                  <p:nvPr/>
                </p:nvCxnSpPr>
                <p:spPr>
                  <a:xfrm flipV="1">
                    <a:off x="1560629" y="3943372"/>
                    <a:ext cx="0" cy="913212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none"/>
                    <a:tailEnd type="triangle" w="lg" len="lg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" name="Straight Arrow Connector 72"/>
                  <p:cNvCxnSpPr/>
                  <p:nvPr/>
                </p:nvCxnSpPr>
                <p:spPr>
                  <a:xfrm flipV="1">
                    <a:off x="1713029" y="3796123"/>
                    <a:ext cx="0" cy="913212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none"/>
                    <a:tailEnd type="triangle" w="lg" len="lg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9" name="Group 58"/>
                <p:cNvGrpSpPr/>
                <p:nvPr/>
              </p:nvGrpSpPr>
              <p:grpSpPr>
                <a:xfrm>
                  <a:off x="2022147" y="3786856"/>
                  <a:ext cx="304800" cy="1236248"/>
                  <a:chOff x="1408229" y="3796123"/>
                  <a:chExt cx="304800" cy="1236248"/>
                </a:xfrm>
              </p:grpSpPr>
              <p:cxnSp>
                <p:nvCxnSpPr>
                  <p:cNvPr id="68" name="Straight Arrow Connector 67"/>
                  <p:cNvCxnSpPr/>
                  <p:nvPr/>
                </p:nvCxnSpPr>
                <p:spPr>
                  <a:xfrm flipV="1">
                    <a:off x="1408229" y="4119159"/>
                    <a:ext cx="0" cy="913212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none"/>
                    <a:tailEnd type="triangle" w="lg" len="lg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" name="Straight Arrow Connector 68"/>
                  <p:cNvCxnSpPr/>
                  <p:nvPr/>
                </p:nvCxnSpPr>
                <p:spPr>
                  <a:xfrm flipV="1">
                    <a:off x="1560629" y="3943372"/>
                    <a:ext cx="0" cy="913212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none"/>
                    <a:tailEnd type="triangle" w="lg" len="lg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" name="Straight Arrow Connector 69"/>
                  <p:cNvCxnSpPr/>
                  <p:nvPr/>
                </p:nvCxnSpPr>
                <p:spPr>
                  <a:xfrm flipV="1">
                    <a:off x="1713029" y="3796123"/>
                    <a:ext cx="0" cy="913212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none"/>
                    <a:tailEnd type="triangle" w="lg" len="lg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0" name="Group 59"/>
                <p:cNvGrpSpPr/>
                <p:nvPr/>
              </p:nvGrpSpPr>
              <p:grpSpPr>
                <a:xfrm>
                  <a:off x="2514629" y="3786856"/>
                  <a:ext cx="304800" cy="1236248"/>
                  <a:chOff x="1408229" y="3796123"/>
                  <a:chExt cx="304800" cy="1236248"/>
                </a:xfrm>
              </p:grpSpPr>
              <p:cxnSp>
                <p:nvCxnSpPr>
                  <p:cNvPr id="65" name="Straight Arrow Connector 64"/>
                  <p:cNvCxnSpPr/>
                  <p:nvPr/>
                </p:nvCxnSpPr>
                <p:spPr>
                  <a:xfrm flipV="1">
                    <a:off x="1408229" y="4119159"/>
                    <a:ext cx="0" cy="913212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none"/>
                    <a:tailEnd type="triangle" w="lg" len="lg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" name="Straight Arrow Connector 65"/>
                  <p:cNvCxnSpPr/>
                  <p:nvPr/>
                </p:nvCxnSpPr>
                <p:spPr>
                  <a:xfrm flipV="1">
                    <a:off x="1560629" y="3943372"/>
                    <a:ext cx="0" cy="913212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none"/>
                    <a:tailEnd type="triangle" w="lg" len="lg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" name="Straight Arrow Connector 66"/>
                  <p:cNvCxnSpPr/>
                  <p:nvPr/>
                </p:nvCxnSpPr>
                <p:spPr>
                  <a:xfrm flipV="1">
                    <a:off x="1713029" y="3796123"/>
                    <a:ext cx="0" cy="913212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none"/>
                    <a:tailEnd type="triangle" w="lg" len="lg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1" name="Group 60"/>
                <p:cNvGrpSpPr/>
                <p:nvPr/>
              </p:nvGrpSpPr>
              <p:grpSpPr>
                <a:xfrm>
                  <a:off x="3007109" y="3786856"/>
                  <a:ext cx="304800" cy="1236248"/>
                  <a:chOff x="1408229" y="3796123"/>
                  <a:chExt cx="304800" cy="1236248"/>
                </a:xfrm>
              </p:grpSpPr>
              <p:cxnSp>
                <p:nvCxnSpPr>
                  <p:cNvPr id="62" name="Straight Arrow Connector 61"/>
                  <p:cNvCxnSpPr/>
                  <p:nvPr/>
                </p:nvCxnSpPr>
                <p:spPr>
                  <a:xfrm flipV="1">
                    <a:off x="1408229" y="4119159"/>
                    <a:ext cx="0" cy="913212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none"/>
                    <a:tailEnd type="triangle" w="lg" len="lg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" name="Straight Arrow Connector 62"/>
                  <p:cNvCxnSpPr/>
                  <p:nvPr/>
                </p:nvCxnSpPr>
                <p:spPr>
                  <a:xfrm flipV="1">
                    <a:off x="1560629" y="3943372"/>
                    <a:ext cx="0" cy="913212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none"/>
                    <a:tailEnd type="triangle" w="lg" len="lg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" name="Straight Arrow Connector 63"/>
                  <p:cNvCxnSpPr/>
                  <p:nvPr/>
                </p:nvCxnSpPr>
                <p:spPr>
                  <a:xfrm flipV="1">
                    <a:off x="1713029" y="3796123"/>
                    <a:ext cx="0" cy="913212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none"/>
                    <a:tailEnd type="triangle" w="lg" len="lg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100" name="TextBox 99"/>
              <p:cNvSpPr txBox="1"/>
              <p:nvPr/>
            </p:nvSpPr>
            <p:spPr>
              <a:xfrm>
                <a:off x="8246198" y="3448626"/>
                <a:ext cx="6981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/>
                  <a:t>B</a:t>
                </a:r>
                <a:endParaRPr lang="en-US" sz="2400" b="1" dirty="0"/>
              </a:p>
            </p:txBody>
          </p:sp>
        </p:grpSp>
        <p:sp>
          <p:nvSpPr>
            <p:cNvPr id="101" name="TextBox 100"/>
            <p:cNvSpPr txBox="1"/>
            <p:nvPr/>
          </p:nvSpPr>
          <p:spPr>
            <a:xfrm>
              <a:off x="8109928" y="4386479"/>
              <a:ext cx="3747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A</a:t>
              </a:r>
              <a:endParaRPr lang="en-US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506097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8458200" cy="6096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sz="2800" b="1">
                <a:solidFill>
                  <a:srgbClr val="730001"/>
                </a:solidFill>
                <a:latin typeface="Arial" charset="0"/>
                <a:ea typeface="ＭＳ Ｐゴシック" charset="0"/>
                <a:cs typeface="ＭＳ Ｐゴシック" charset="0"/>
              </a:rPr>
              <a:t>Experiments:</a:t>
            </a:r>
            <a:r>
              <a:rPr lang="en-US" sz="2800">
                <a:solidFill>
                  <a:srgbClr val="730001"/>
                </a:solidFill>
                <a:latin typeface="Arial" charset="0"/>
                <a:ea typeface="ＭＳ Ｐゴシック" charset="0"/>
                <a:cs typeface="ＭＳ Ｐゴシック" charset="0"/>
              </a:rPr>
              <a:t> Wisconsin is a leader in university-scale plasma experiments.</a:t>
            </a:r>
            <a:endParaRPr lang="en-US" sz="3200">
              <a:solidFill>
                <a:srgbClr val="73000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0482" name="Picture 4" descr="Photo00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066800"/>
            <a:ext cx="3830638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5" descr="AJR_ICC10_p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114800"/>
            <a:ext cx="4587875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6"/>
          <p:cNvSpPr txBox="1">
            <a:spLocks noChangeArrowheads="1"/>
          </p:cNvSpPr>
          <p:nvPr/>
        </p:nvSpPr>
        <p:spPr bwMode="auto">
          <a:xfrm>
            <a:off x="152400" y="1143000"/>
            <a:ext cx="45720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i="1" dirty="0"/>
              <a:t>Pegasus</a:t>
            </a:r>
            <a:r>
              <a:rPr lang="en-US" dirty="0"/>
              <a:t> is a spherical </a:t>
            </a:r>
            <a:r>
              <a:rPr lang="en-US" dirty="0" err="1"/>
              <a:t>tokamak</a:t>
            </a:r>
            <a:r>
              <a:rPr lang="en-US" dirty="0"/>
              <a:t> in Engineering Physics.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/>
              <a:t> Prof. Ray </a:t>
            </a:r>
            <a:r>
              <a:rPr lang="en-US" dirty="0" err="1"/>
              <a:t>Fonck</a:t>
            </a:r>
            <a:r>
              <a:rPr lang="en-US" dirty="0"/>
              <a:t> is the principal investigator.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/>
              <a:t> </a:t>
            </a:r>
            <a:r>
              <a:rPr lang="en-US" dirty="0" smtClean="0"/>
              <a:t>5-10 </a:t>
            </a:r>
            <a:r>
              <a:rPr lang="en-US" dirty="0"/>
              <a:t>graduate students, plus undergrads, scientists and engineers</a:t>
            </a:r>
          </a:p>
        </p:txBody>
      </p:sp>
      <p:sp>
        <p:nvSpPr>
          <p:cNvPr id="20485" name="Text Box 7"/>
          <p:cNvSpPr txBox="1">
            <a:spLocks noChangeArrowheads="1"/>
          </p:cNvSpPr>
          <p:nvPr/>
        </p:nvSpPr>
        <p:spPr bwMode="auto">
          <a:xfrm>
            <a:off x="5181600" y="4267200"/>
            <a:ext cx="381000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0083C"/>
                </a:solidFill>
              </a:rPr>
              <a:t>Pegasus is used to study: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 Low-aspect ratio MHD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 Non-inductive plasma startup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342900" y="304800"/>
            <a:ext cx="8458200" cy="6096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sz="2800">
                <a:solidFill>
                  <a:srgbClr val="730001"/>
                </a:solidFill>
                <a:latin typeface="Arial" charset="0"/>
                <a:ea typeface="ＭＳ Ｐゴシック" charset="0"/>
                <a:cs typeface="ＭＳ Ｐゴシック" charset="0"/>
              </a:rPr>
              <a:t>Wisconsin</a:t>
            </a:r>
            <a:r>
              <a:rPr lang="ja-JP" altLang="en-US" sz="2800">
                <a:solidFill>
                  <a:srgbClr val="730001"/>
                </a:solidFill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2800">
                <a:solidFill>
                  <a:srgbClr val="730001"/>
                </a:solidFill>
                <a:latin typeface="Arial" charset="0"/>
                <a:ea typeface="ＭＳ Ｐゴシック" charset="0"/>
                <a:cs typeface="ＭＳ Ｐゴシック" charset="0"/>
              </a:rPr>
              <a:t>s magnetic confinement experiments investigate innovative paths to fusion development.</a:t>
            </a:r>
            <a:endParaRPr lang="en-US" sz="3200">
              <a:solidFill>
                <a:srgbClr val="73000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530" name="Text Box 5"/>
          <p:cNvSpPr txBox="1">
            <a:spLocks noChangeArrowheads="1"/>
          </p:cNvSpPr>
          <p:nvPr/>
        </p:nvSpPr>
        <p:spPr bwMode="auto">
          <a:xfrm>
            <a:off x="152400" y="1143000"/>
            <a:ext cx="4572000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i="1"/>
              <a:t>HSX</a:t>
            </a:r>
            <a:r>
              <a:rPr lang="en-US"/>
              <a:t> in Electrical and Computer Engineering is the world</a:t>
            </a:r>
            <a:r>
              <a:rPr lang="ja-JP" altLang="en-US"/>
              <a:t>’</a:t>
            </a:r>
            <a:r>
              <a:rPr lang="en-US" altLang="ja-JP"/>
              <a:t>s first quasi-symmetric stellarator.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 Prof. David Anderson is the principal investigator.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 5-10 graduate students, plus scientists and postdocs</a:t>
            </a:r>
          </a:p>
        </p:txBody>
      </p:sp>
      <p:sp>
        <p:nvSpPr>
          <p:cNvPr id="22531" name="Text Box 6"/>
          <p:cNvSpPr txBox="1">
            <a:spLocks noChangeArrowheads="1"/>
          </p:cNvSpPr>
          <p:nvPr/>
        </p:nvSpPr>
        <p:spPr bwMode="auto">
          <a:xfrm>
            <a:off x="2895600" y="4648200"/>
            <a:ext cx="601980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0083C"/>
                </a:solidFill>
              </a:rPr>
              <a:t>HSX is used to study: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 Neoclassical and anomalous transport in quasi-symmetry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 Plasma confinement without net current</a:t>
            </a:r>
          </a:p>
        </p:txBody>
      </p:sp>
      <p:pic>
        <p:nvPicPr>
          <p:cNvPr id="22532" name="Picture 7" descr="HSX-assemb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76325"/>
            <a:ext cx="434340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9" descr="hsx-logo-whi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419600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>
          <a:xfrm>
            <a:off x="161925" y="228600"/>
            <a:ext cx="8820150" cy="9144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sz="2800" dirty="0" smtClean="0">
                <a:solidFill>
                  <a:srgbClr val="730001"/>
                </a:solidFill>
                <a:latin typeface="Arial" charset="0"/>
                <a:ea typeface="ＭＳ Ｐゴシック" charset="0"/>
                <a:cs typeface="ＭＳ Ｐゴシック" charset="0"/>
              </a:rPr>
              <a:t>These </a:t>
            </a:r>
            <a:r>
              <a:rPr lang="en-US" sz="2800" dirty="0">
                <a:solidFill>
                  <a:srgbClr val="730001"/>
                </a:solidFill>
                <a:latin typeface="Arial" charset="0"/>
                <a:ea typeface="ＭＳ Ｐゴシック" charset="0"/>
                <a:cs typeface="ＭＳ Ｐゴシック" charset="0"/>
              </a:rPr>
              <a:t>larger experiments contribute to multiple areas of plasma research.</a:t>
            </a:r>
          </a:p>
        </p:txBody>
      </p:sp>
      <p:pic>
        <p:nvPicPr>
          <p:cNvPr id="24578" name="Picture 5" descr="mstnew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89050"/>
            <a:ext cx="4572000" cy="351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6"/>
          <p:cNvSpPr txBox="1">
            <a:spLocks noChangeArrowheads="1"/>
          </p:cNvSpPr>
          <p:nvPr/>
        </p:nvSpPr>
        <p:spPr bwMode="auto">
          <a:xfrm>
            <a:off x="76200" y="1143000"/>
            <a:ext cx="4572000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5000"/>
              </a:spcBef>
            </a:pPr>
            <a:r>
              <a:rPr lang="en-US" b="1" i="1"/>
              <a:t>MST</a:t>
            </a:r>
            <a:r>
              <a:rPr lang="en-US"/>
              <a:t> reversed-field pinch in Physics has contributed to plasma and fusion science for more than two decades.</a:t>
            </a:r>
          </a:p>
          <a:p>
            <a:pPr>
              <a:spcBef>
                <a:spcPct val="25000"/>
              </a:spcBef>
              <a:buFontTx/>
              <a:buChar char="•"/>
            </a:pPr>
            <a:r>
              <a:rPr lang="en-US"/>
              <a:t> Prof. John Sarff is the principal investigator.</a:t>
            </a:r>
          </a:p>
          <a:p>
            <a:pPr>
              <a:spcBef>
                <a:spcPct val="25000"/>
              </a:spcBef>
              <a:buFontTx/>
              <a:buChar char="•"/>
            </a:pPr>
            <a:r>
              <a:rPr lang="en-US"/>
              <a:t> 10-20 graduate students, 5+ postdocs, 5-10 scientists, plus engineering staff</a:t>
            </a:r>
          </a:p>
        </p:txBody>
      </p:sp>
      <p:sp>
        <p:nvSpPr>
          <p:cNvPr id="24580" name="Text Box 7"/>
          <p:cNvSpPr txBox="1">
            <a:spLocks noChangeArrowheads="1"/>
          </p:cNvSpPr>
          <p:nvPr/>
        </p:nvSpPr>
        <p:spPr bwMode="auto">
          <a:xfrm>
            <a:off x="152400" y="5029200"/>
            <a:ext cx="4419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5000"/>
              </a:spcBef>
            </a:pPr>
            <a:r>
              <a:rPr lang="en-US">
                <a:solidFill>
                  <a:srgbClr val="00083C"/>
                </a:solidFill>
              </a:rPr>
              <a:t>MST is used to study:</a:t>
            </a:r>
            <a:endParaRPr lang="en-US"/>
          </a:p>
          <a:p>
            <a:pPr>
              <a:spcBef>
                <a:spcPct val="25000"/>
              </a:spcBef>
              <a:buFontTx/>
              <a:buChar char="•"/>
            </a:pPr>
            <a:r>
              <a:rPr lang="en-US"/>
              <a:t> Fluctuation-induced transport</a:t>
            </a:r>
          </a:p>
          <a:p>
            <a:pPr>
              <a:spcBef>
                <a:spcPct val="25000"/>
              </a:spcBef>
              <a:buFontTx/>
              <a:buChar char="•"/>
            </a:pPr>
            <a:r>
              <a:rPr lang="en-US"/>
              <a:t> Magnetic relaxation</a:t>
            </a:r>
          </a:p>
        </p:txBody>
      </p:sp>
      <p:sp>
        <p:nvSpPr>
          <p:cNvPr id="24581" name="Text Box 8"/>
          <p:cNvSpPr txBox="1">
            <a:spLocks noChangeArrowheads="1"/>
          </p:cNvSpPr>
          <p:nvPr/>
        </p:nvSpPr>
        <p:spPr bwMode="auto">
          <a:xfrm>
            <a:off x="4572000" y="5486400"/>
            <a:ext cx="441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5000"/>
              </a:spcBef>
              <a:buFontTx/>
              <a:buChar char="•"/>
            </a:pPr>
            <a:r>
              <a:rPr lang="en-US"/>
              <a:t> High engineering-</a:t>
            </a:r>
            <a:r>
              <a:rPr lang="en-US" i="1">
                <a:sym typeface="Symbol" charset="0"/>
              </a:rPr>
              <a:t></a:t>
            </a:r>
            <a:endParaRPr lang="en-US"/>
          </a:p>
          <a:p>
            <a:pPr>
              <a:spcBef>
                <a:spcPct val="25000"/>
              </a:spcBef>
              <a:buFontTx/>
              <a:buChar char="•"/>
            </a:pPr>
            <a:r>
              <a:rPr lang="en-US"/>
              <a:t> Pulsed and AC current drive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686800" cy="7620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sz="2800" dirty="0">
                <a:solidFill>
                  <a:srgbClr val="730001"/>
                </a:solidFill>
                <a:latin typeface="Arial" charset="0"/>
                <a:ea typeface="ＭＳ Ｐゴシック" charset="0"/>
                <a:cs typeface="ＭＳ Ｐゴシック" charset="0"/>
              </a:rPr>
              <a:t>Wisconsin experiments </a:t>
            </a:r>
            <a:r>
              <a:rPr lang="en-US" sz="2800" dirty="0" smtClean="0">
                <a:solidFill>
                  <a:srgbClr val="730001"/>
                </a:solidFill>
                <a:latin typeface="Arial" charset="0"/>
                <a:ea typeface="ＭＳ Ｐゴシック" charset="0"/>
                <a:cs typeface="ＭＳ Ｐゴシック" charset="0"/>
              </a:rPr>
              <a:t>address </a:t>
            </a:r>
            <a:r>
              <a:rPr lang="en-US" sz="2800" dirty="0">
                <a:solidFill>
                  <a:srgbClr val="730001"/>
                </a:solidFill>
                <a:latin typeface="Arial" charset="0"/>
                <a:ea typeface="ＭＳ Ｐゴシック" charset="0"/>
                <a:cs typeface="ＭＳ Ｐゴシック" charset="0"/>
              </a:rPr>
              <a:t>basic scientific questions for plasmas in nature.</a:t>
            </a:r>
          </a:p>
        </p:txBody>
      </p:sp>
      <p:pic>
        <p:nvPicPr>
          <p:cNvPr id="28674" name="Picture 3" descr="PCXColl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900" y="1143000"/>
            <a:ext cx="387350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6" descr="MPD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0" t="32899"/>
          <a:stretch>
            <a:fillRect/>
          </a:stretch>
        </p:blipFill>
        <p:spPr bwMode="auto">
          <a:xfrm>
            <a:off x="5257800" y="4003675"/>
            <a:ext cx="3554413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 Box 7"/>
          <p:cNvSpPr txBox="1">
            <a:spLocks noChangeArrowheads="1"/>
          </p:cNvSpPr>
          <p:nvPr/>
        </p:nvSpPr>
        <p:spPr bwMode="auto">
          <a:xfrm>
            <a:off x="5105400" y="3505200"/>
            <a:ext cx="3962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00083C"/>
                </a:solidFill>
              </a:rPr>
              <a:t>Plasma Couette-flow Experiment</a:t>
            </a:r>
          </a:p>
        </p:txBody>
      </p:sp>
      <p:sp>
        <p:nvSpPr>
          <p:cNvPr id="28677" name="Text Box 8"/>
          <p:cNvSpPr txBox="1">
            <a:spLocks noChangeArrowheads="1"/>
          </p:cNvSpPr>
          <p:nvPr/>
        </p:nvSpPr>
        <p:spPr bwMode="auto">
          <a:xfrm>
            <a:off x="5181600" y="6172200"/>
            <a:ext cx="3962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 dirty="0" smtClean="0">
                <a:solidFill>
                  <a:srgbClr val="00083C"/>
                </a:solidFill>
              </a:rPr>
              <a:t>MPDX and TREX share this large spherical chamber.</a:t>
            </a:r>
            <a:endParaRPr lang="en-US" sz="1800" b="1" dirty="0">
              <a:solidFill>
                <a:srgbClr val="00083C"/>
              </a:solidFill>
            </a:endParaRPr>
          </a:p>
        </p:txBody>
      </p:sp>
      <p:sp>
        <p:nvSpPr>
          <p:cNvPr id="28678" name="Text Box 9"/>
          <p:cNvSpPr txBox="1">
            <a:spLocks noChangeArrowheads="1"/>
          </p:cNvSpPr>
          <p:nvPr/>
        </p:nvSpPr>
        <p:spPr bwMode="auto">
          <a:xfrm>
            <a:off x="228600" y="1227177"/>
            <a:ext cx="4724400" cy="5478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30000"/>
              </a:spcBef>
            </a:pPr>
            <a:r>
              <a:rPr lang="en-US" sz="2000" dirty="0"/>
              <a:t>Profs. Cary Forest and Jan </a:t>
            </a:r>
            <a:r>
              <a:rPr lang="en-US" sz="2000" dirty="0" err="1"/>
              <a:t>Egedal</a:t>
            </a:r>
            <a:r>
              <a:rPr lang="en-US" sz="2000" dirty="0"/>
              <a:t> of Physics run </a:t>
            </a:r>
            <a:r>
              <a:rPr lang="en-US" sz="2000" dirty="0" smtClean="0"/>
              <a:t>several </a:t>
            </a:r>
            <a:r>
              <a:rPr lang="en-US" sz="2000" dirty="0"/>
              <a:t>experiments.</a:t>
            </a:r>
          </a:p>
          <a:p>
            <a:pPr>
              <a:spcBef>
                <a:spcPct val="30000"/>
              </a:spcBef>
              <a:buFontTx/>
              <a:buChar char="•"/>
            </a:pPr>
            <a:r>
              <a:rPr lang="en-US" sz="2000" dirty="0"/>
              <a:t> The Madison </a:t>
            </a:r>
            <a:r>
              <a:rPr lang="en-US" sz="2000" dirty="0" smtClean="0"/>
              <a:t>Plasma Dynamo </a:t>
            </a:r>
            <a:r>
              <a:rPr lang="en-US" sz="2000" dirty="0"/>
              <a:t>Exp. </a:t>
            </a:r>
            <a:r>
              <a:rPr lang="en-US" sz="2000" dirty="0" smtClean="0"/>
              <a:t>(</a:t>
            </a:r>
            <a:r>
              <a:rPr lang="en-US" sz="2000" b="1" dirty="0"/>
              <a:t>MPDX</a:t>
            </a:r>
            <a:r>
              <a:rPr lang="en-US" sz="2000" dirty="0" smtClean="0"/>
              <a:t>) and </a:t>
            </a:r>
            <a:r>
              <a:rPr lang="en-US" sz="2000" b="1" dirty="0" smtClean="0"/>
              <a:t>MDX </a:t>
            </a:r>
            <a:r>
              <a:rPr lang="en-US" sz="2000" dirty="0" smtClean="0"/>
              <a:t>(</a:t>
            </a:r>
            <a:r>
              <a:rPr lang="en-US" sz="2000" dirty="0"/>
              <a:t>liquid Na) </a:t>
            </a:r>
            <a:r>
              <a:rPr lang="en-US" sz="2000" dirty="0" smtClean="0"/>
              <a:t>are </a:t>
            </a:r>
            <a:r>
              <a:rPr lang="en-US" sz="2000" dirty="0"/>
              <a:t>used to study </a:t>
            </a:r>
            <a:r>
              <a:rPr lang="en-US" sz="2000" dirty="0" smtClean="0"/>
              <a:t>magnetic field </a:t>
            </a:r>
            <a:r>
              <a:rPr lang="en-US" sz="2000" dirty="0"/>
              <a:t>generation.</a:t>
            </a:r>
          </a:p>
          <a:p>
            <a:pPr>
              <a:spcBef>
                <a:spcPct val="30000"/>
              </a:spcBef>
              <a:buFontTx/>
              <a:buChar char="•"/>
            </a:pPr>
            <a:r>
              <a:rPr lang="en-US" sz="2000" dirty="0"/>
              <a:t> The Terrestrial Reconnection Experiment (</a:t>
            </a:r>
            <a:r>
              <a:rPr lang="en-US" sz="2000" b="1" dirty="0"/>
              <a:t>TREX</a:t>
            </a:r>
            <a:r>
              <a:rPr lang="en-US" sz="2000" dirty="0"/>
              <a:t>) explores reconnection at low </a:t>
            </a:r>
            <a:r>
              <a:rPr lang="en-US" sz="2000" dirty="0" err="1"/>
              <a:t>collisionality</a:t>
            </a:r>
            <a:r>
              <a:rPr lang="en-US" sz="2000" dirty="0"/>
              <a:t>.</a:t>
            </a:r>
          </a:p>
          <a:p>
            <a:pPr>
              <a:spcBef>
                <a:spcPct val="30000"/>
              </a:spcBef>
              <a:buFontTx/>
              <a:buChar char="•"/>
            </a:pPr>
            <a:r>
              <a:rPr lang="en-US" sz="2000" b="1" dirty="0" smtClean="0"/>
              <a:t> PCX</a:t>
            </a:r>
            <a:r>
              <a:rPr lang="en-US" sz="2000" dirty="0" smtClean="0"/>
              <a:t> and </a:t>
            </a:r>
            <a:r>
              <a:rPr lang="en-US" sz="2000" b="1" dirty="0" smtClean="0"/>
              <a:t>MPDX </a:t>
            </a:r>
            <a:r>
              <a:rPr lang="en-US" sz="2000" dirty="0" smtClean="0"/>
              <a:t>investigate </a:t>
            </a:r>
            <a:r>
              <a:rPr lang="en-US" sz="2000" dirty="0" err="1"/>
              <a:t>mageto</a:t>
            </a:r>
            <a:r>
              <a:rPr lang="en-US" sz="2000" dirty="0"/>
              <a:t>-rotational instability.</a:t>
            </a:r>
          </a:p>
          <a:p>
            <a:pPr>
              <a:spcBef>
                <a:spcPct val="30000"/>
              </a:spcBef>
              <a:buFontTx/>
              <a:buChar char="•"/>
            </a:pPr>
            <a:r>
              <a:rPr lang="en-US" sz="2000" dirty="0"/>
              <a:t> The Line-Tied Reconnection </a:t>
            </a:r>
            <a:r>
              <a:rPr lang="en-US" sz="2000" dirty="0" err="1"/>
              <a:t>eXperiment</a:t>
            </a:r>
            <a:r>
              <a:rPr lang="en-US" sz="2000" dirty="0"/>
              <a:t> (</a:t>
            </a:r>
            <a:r>
              <a:rPr lang="en-US" sz="2000" b="1" dirty="0"/>
              <a:t>LTRX</a:t>
            </a:r>
            <a:r>
              <a:rPr lang="en-US" sz="2000" dirty="0"/>
              <a:t>) is used to study line-tying and resistive-walls.</a:t>
            </a:r>
          </a:p>
          <a:p>
            <a:pPr>
              <a:spcBef>
                <a:spcPct val="30000"/>
              </a:spcBef>
              <a:buFontTx/>
              <a:buChar char="•"/>
            </a:pPr>
            <a:r>
              <a:rPr lang="en-US" sz="2000" dirty="0" smtClean="0"/>
              <a:t> Several </a:t>
            </a:r>
            <a:r>
              <a:rPr lang="en-US" sz="2000" dirty="0"/>
              <a:t>graduate students per experiment, plus postdocs, scientists and engineers.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686800" cy="7620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sz="2800" dirty="0" smtClean="0">
                <a:solidFill>
                  <a:srgbClr val="730001"/>
                </a:solidFill>
                <a:latin typeface="Arial" charset="0"/>
                <a:ea typeface="ＭＳ Ｐゴシック" charset="0"/>
                <a:cs typeface="ＭＳ Ｐゴシック" charset="0"/>
              </a:rPr>
              <a:t>RF-driven experiments provide flexible platforms for science and technology.</a:t>
            </a:r>
            <a:endParaRPr lang="en-US" sz="2800" dirty="0">
              <a:solidFill>
                <a:srgbClr val="73000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678" name="Text Box 9"/>
          <p:cNvSpPr txBox="1">
            <a:spLocks noChangeArrowheads="1"/>
          </p:cNvSpPr>
          <p:nvPr/>
        </p:nvSpPr>
        <p:spPr bwMode="auto">
          <a:xfrm>
            <a:off x="228600" y="1235565"/>
            <a:ext cx="3352800" cy="524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30000"/>
              </a:spcBef>
            </a:pPr>
            <a:r>
              <a:rPr lang="en-US" sz="2000" dirty="0" smtClean="0"/>
              <a:t>Prof. Oliver Schmitz has reconfigured the </a:t>
            </a:r>
            <a:r>
              <a:rPr lang="en-US" sz="2000" b="1" dirty="0" smtClean="0"/>
              <a:t>MARIA</a:t>
            </a:r>
            <a:r>
              <a:rPr lang="en-US" sz="2000" dirty="0" smtClean="0"/>
              <a:t> experiment.</a:t>
            </a:r>
          </a:p>
          <a:p>
            <a:pPr marL="342900" indent="-342900">
              <a:spcBef>
                <a:spcPct val="30000"/>
              </a:spcBef>
              <a:buFont typeface="Arial"/>
              <a:buChar char="•"/>
            </a:pPr>
            <a:r>
              <a:rPr lang="en-US" sz="2000" dirty="0" smtClean="0"/>
              <a:t>Basic plasma physics</a:t>
            </a:r>
          </a:p>
          <a:p>
            <a:pPr marL="342900" indent="-342900">
              <a:spcBef>
                <a:spcPct val="30000"/>
              </a:spcBef>
              <a:buFont typeface="Arial"/>
              <a:buChar char="•"/>
            </a:pPr>
            <a:r>
              <a:rPr lang="en-US" sz="2000" dirty="0" smtClean="0"/>
              <a:t>Development of material-exposure capability</a:t>
            </a:r>
          </a:p>
          <a:p>
            <a:pPr>
              <a:spcBef>
                <a:spcPts val="1356"/>
              </a:spcBef>
            </a:pPr>
            <a:r>
              <a:rPr lang="en-US" sz="2000" dirty="0" smtClean="0"/>
              <a:t>The group presently has 7 graduate students and 2 undergrads.</a:t>
            </a:r>
          </a:p>
          <a:p>
            <a:pPr>
              <a:spcBef>
                <a:spcPts val="1356"/>
              </a:spcBef>
            </a:pPr>
            <a:r>
              <a:rPr lang="en-US" sz="2000" dirty="0" smtClean="0"/>
              <a:t>MARIA was originally developed by Prof. Emeritus Noah </a:t>
            </a:r>
            <a:r>
              <a:rPr lang="en-US" sz="2000" dirty="0" err="1" smtClean="0"/>
              <a:t>Hershkowitz</a:t>
            </a:r>
            <a:r>
              <a:rPr lang="en-US" sz="2000" dirty="0" smtClean="0"/>
              <a:t> to study helicon plasma and magnetized sheath physics.</a:t>
            </a: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3505200" y="1319053"/>
            <a:ext cx="5251978" cy="3520439"/>
            <a:chOff x="3760139" y="1085878"/>
            <a:chExt cx="4964761" cy="332791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8777" y="1554549"/>
              <a:ext cx="4636123" cy="2607819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003793" y="1085878"/>
              <a:ext cx="1670522" cy="372185"/>
            </a:xfrm>
            <a:prstGeom prst="rect">
              <a:avLst/>
            </a:prstGeom>
            <a:solidFill>
              <a:srgbClr val="B70000"/>
            </a:solidFill>
          </p:spPr>
          <p:txBody>
            <a:bodyPr wrap="square" rtlCol="0" anchor="ctr" anchorCtr="1">
              <a:normAutofit fontScale="77500" lnSpcReduction="20000"/>
            </a:bodyPr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LIF Collection Optics</a:t>
              </a:r>
            </a:p>
            <a:p>
              <a:pPr algn="ctr"/>
              <a:r>
                <a:rPr lang="en-US" sz="1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Perpendicular to Injection</a:t>
              </a:r>
              <a:endPara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1" name="Straight Arrow Connector 10"/>
            <p:cNvCxnSpPr>
              <a:stCxn id="10" idx="2"/>
            </p:cNvCxnSpPr>
            <p:nvPr/>
          </p:nvCxnSpPr>
          <p:spPr>
            <a:xfrm>
              <a:off x="5839054" y="1458063"/>
              <a:ext cx="2605" cy="515214"/>
            </a:xfrm>
            <a:prstGeom prst="straightConnector1">
              <a:avLst/>
            </a:prstGeom>
            <a:ln w="44450">
              <a:solidFill>
                <a:srgbClr val="B70000"/>
              </a:solidFill>
              <a:tailEnd type="triangle"/>
            </a:ln>
            <a:effectLst>
              <a:outerShdw blurRad="40000" dist="20000" dir="5400000" rotWithShape="0">
                <a:schemeClr val="bg1">
                  <a:alpha val="38000"/>
                </a:scheme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3760139" y="4082567"/>
              <a:ext cx="1500044" cy="328960"/>
            </a:xfrm>
            <a:prstGeom prst="rect">
              <a:avLst/>
            </a:prstGeom>
            <a:solidFill>
              <a:srgbClr val="B70000"/>
            </a:solidFill>
          </p:spPr>
          <p:txBody>
            <a:bodyPr wrap="square" rtlCol="0" anchor="ctr" anchorCtr="1">
              <a:normAutofit/>
            </a:bodyPr>
            <a:lstStyle/>
            <a:p>
              <a:pPr algn="ctr"/>
              <a:r>
                <a:rPr lang="en-US" sz="13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Emissive Probe</a:t>
              </a:r>
              <a:endParaRPr lang="en-US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637271" y="4017723"/>
              <a:ext cx="1253322" cy="396071"/>
            </a:xfrm>
            <a:prstGeom prst="rect">
              <a:avLst/>
            </a:prstGeom>
            <a:solidFill>
              <a:srgbClr val="B70000"/>
            </a:solidFill>
          </p:spPr>
          <p:txBody>
            <a:bodyPr wrap="square" rtlCol="0" anchor="ctr" anchorCtr="1">
              <a:normAutofit fontScale="92500" lnSpcReduction="20000"/>
            </a:bodyPr>
            <a:lstStyle/>
            <a:p>
              <a:pPr algn="ctr"/>
              <a:r>
                <a:rPr lang="en-US" sz="13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Single/Triple</a:t>
              </a:r>
            </a:p>
            <a:p>
              <a:pPr algn="ctr"/>
              <a:r>
                <a:rPr lang="en-US" sz="13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Langmuir Probe</a:t>
              </a:r>
              <a:endParaRPr lang="en-US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4" name="Straight Arrow Connector 13"/>
            <p:cNvCxnSpPr>
              <a:stCxn id="12" idx="0"/>
            </p:cNvCxnSpPr>
            <p:nvPr/>
          </p:nvCxnSpPr>
          <p:spPr>
            <a:xfrm flipH="1" flipV="1">
              <a:off x="4462342" y="2938187"/>
              <a:ext cx="47819" cy="1144380"/>
            </a:xfrm>
            <a:prstGeom prst="straightConnector1">
              <a:avLst/>
            </a:prstGeom>
            <a:ln w="44450">
              <a:solidFill>
                <a:srgbClr val="B70000"/>
              </a:solidFill>
              <a:tailEnd type="triangle"/>
            </a:ln>
            <a:effectLst>
              <a:outerShdw blurRad="40000" dist="20000" dir="5400000" rotWithShape="0">
                <a:schemeClr val="bg1">
                  <a:alpha val="38000"/>
                </a:scheme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13" idx="0"/>
            </p:cNvCxnSpPr>
            <p:nvPr/>
          </p:nvCxnSpPr>
          <p:spPr>
            <a:xfrm flipH="1" flipV="1">
              <a:off x="5980294" y="2986572"/>
              <a:ext cx="1283638" cy="1031151"/>
            </a:xfrm>
            <a:prstGeom prst="straightConnector1">
              <a:avLst/>
            </a:prstGeom>
            <a:ln w="44450">
              <a:solidFill>
                <a:srgbClr val="B70000"/>
              </a:solidFill>
              <a:tailEnd type="triangle"/>
            </a:ln>
            <a:effectLst>
              <a:outerShdw blurRad="40000" dist="20000" dir="5400000" rotWithShape="0">
                <a:schemeClr val="bg1">
                  <a:alpha val="38000"/>
                </a:scheme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6812483" y="1178586"/>
              <a:ext cx="1253322" cy="279477"/>
            </a:xfrm>
            <a:prstGeom prst="rect">
              <a:avLst/>
            </a:prstGeom>
            <a:solidFill>
              <a:srgbClr val="B70000"/>
            </a:solidFill>
          </p:spPr>
          <p:txBody>
            <a:bodyPr wrap="square" rtlCol="0" anchor="ctr" anchorCtr="1">
              <a:normAutofit/>
            </a:bodyPr>
            <a:lstStyle/>
            <a:p>
              <a:pPr algn="ctr"/>
              <a:r>
                <a:rPr lang="en-US" sz="13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Antenna</a:t>
              </a:r>
              <a:endParaRPr lang="en-US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7" name="Straight Arrow Connector 16"/>
            <p:cNvCxnSpPr>
              <a:stCxn id="16" idx="2"/>
            </p:cNvCxnSpPr>
            <p:nvPr/>
          </p:nvCxnSpPr>
          <p:spPr>
            <a:xfrm flipH="1">
              <a:off x="7263932" y="1458062"/>
              <a:ext cx="175212" cy="1374414"/>
            </a:xfrm>
            <a:prstGeom prst="straightConnector1">
              <a:avLst/>
            </a:prstGeom>
            <a:ln w="44450">
              <a:solidFill>
                <a:srgbClr val="B70000"/>
              </a:solidFill>
              <a:tailEnd type="triangle"/>
            </a:ln>
            <a:effectLst>
              <a:outerShdw blurRad="40000" dist="20000" dir="5400000" rotWithShape="0">
                <a:schemeClr val="bg1">
                  <a:alpha val="38000"/>
                </a:scheme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5291103" y="4082567"/>
              <a:ext cx="1253322" cy="328960"/>
            </a:xfrm>
            <a:prstGeom prst="rect">
              <a:avLst/>
            </a:prstGeom>
            <a:solidFill>
              <a:srgbClr val="B70000"/>
            </a:solidFill>
          </p:spPr>
          <p:txBody>
            <a:bodyPr wrap="square" rtlCol="0" anchor="ctr" anchorCtr="1">
              <a:normAutofit/>
            </a:bodyPr>
            <a:lstStyle/>
            <a:p>
              <a:pPr algn="ctr"/>
              <a:r>
                <a:rPr lang="en-US" sz="13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Target Plate</a:t>
              </a:r>
              <a:endParaRPr lang="en-US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9" name="Straight Arrow Connector 18"/>
            <p:cNvCxnSpPr>
              <a:stCxn id="18" idx="0"/>
            </p:cNvCxnSpPr>
            <p:nvPr/>
          </p:nvCxnSpPr>
          <p:spPr>
            <a:xfrm flipH="1" flipV="1">
              <a:off x="5841659" y="2986572"/>
              <a:ext cx="76106" cy="1095994"/>
            </a:xfrm>
            <a:prstGeom prst="straightConnector1">
              <a:avLst/>
            </a:prstGeom>
            <a:ln w="44450">
              <a:solidFill>
                <a:srgbClr val="B70000"/>
              </a:solidFill>
              <a:tailEnd type="triangle"/>
            </a:ln>
            <a:effectLst>
              <a:outerShdw blurRad="40000" dist="20000" dir="5400000" rotWithShape="0">
                <a:schemeClr val="bg1">
                  <a:alpha val="38000"/>
                </a:scheme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3733800" y="5117385"/>
            <a:ext cx="5105400" cy="1359615"/>
            <a:chOff x="2438400" y="4267200"/>
            <a:chExt cx="6286500" cy="1969215"/>
          </a:xfrm>
        </p:grpSpPr>
        <p:grpSp>
          <p:nvGrpSpPr>
            <p:cNvPr id="20" name="Group 19"/>
            <p:cNvGrpSpPr/>
            <p:nvPr/>
          </p:nvGrpSpPr>
          <p:grpSpPr>
            <a:xfrm>
              <a:off x="2438400" y="4267200"/>
              <a:ext cx="2105678" cy="1965487"/>
              <a:chOff x="16075985" y="4818225"/>
              <a:chExt cx="3857937" cy="2930585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075985" y="5776323"/>
                <a:ext cx="3857934" cy="1972487"/>
              </a:xfrm>
              <a:prstGeom prst="rect">
                <a:avLst/>
              </a:prstGeom>
            </p:spPr>
          </p:pic>
          <p:sp>
            <p:nvSpPr>
              <p:cNvPr id="22" name="TextBox 129"/>
              <p:cNvSpPr txBox="1"/>
              <p:nvPr/>
            </p:nvSpPr>
            <p:spPr>
              <a:xfrm>
                <a:off x="16075988" y="4818225"/>
                <a:ext cx="3857934" cy="958098"/>
              </a:xfrm>
              <a:prstGeom prst="rect">
                <a:avLst/>
              </a:prstGeom>
              <a:solidFill>
                <a:srgbClr val="B70000"/>
              </a:solidFill>
            </p:spPr>
            <p:txBody>
              <a:bodyPr wrap="square" rtlCol="0">
                <a:normAutofit fontScale="92500" lnSpcReduction="20000"/>
              </a:bodyPr>
              <a:lstStyle>
                <a:defPPr>
                  <a:defRPr lang="en-US"/>
                </a:defPPr>
                <a:lvl1pPr marL="0" algn="l" defTabSz="1881012" rtl="0" eaLnBrk="1" latinLnBrk="0" hangingPunct="1">
                  <a:defRPr sz="7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881012" algn="l" defTabSz="1881012" rtl="0" eaLnBrk="1" latinLnBrk="0" hangingPunct="1">
                  <a:defRPr sz="7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762024" algn="l" defTabSz="1881012" rtl="0" eaLnBrk="1" latinLnBrk="0" hangingPunct="1">
                  <a:defRPr sz="7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5643037" algn="l" defTabSz="1881012" rtl="0" eaLnBrk="1" latinLnBrk="0" hangingPunct="1">
                  <a:defRPr sz="7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7524049" algn="l" defTabSz="1881012" rtl="0" eaLnBrk="1" latinLnBrk="0" hangingPunct="1">
                  <a:defRPr sz="7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9405061" algn="l" defTabSz="1881012" rtl="0" eaLnBrk="1" latinLnBrk="0" hangingPunct="1">
                  <a:defRPr sz="7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1286073" algn="l" defTabSz="1881012" rtl="0" eaLnBrk="1" latinLnBrk="0" hangingPunct="1">
                  <a:defRPr sz="7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3167086" algn="l" defTabSz="1881012" rtl="0" eaLnBrk="1" latinLnBrk="0" hangingPunct="1">
                  <a:defRPr sz="7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5048098" algn="l" defTabSz="1881012" rtl="0" eaLnBrk="1" latinLnBrk="0" hangingPunct="1">
                  <a:defRPr sz="7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400" b="1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Capacitively</a:t>
                </a:r>
                <a:r>
                  <a:rPr lang="en-US" sz="14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coupled discharge</a:t>
                </a:r>
                <a:endPara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3" name="Group 22"/>
            <p:cNvGrpSpPr>
              <a:grpSpLocks noChangeAspect="1"/>
            </p:cNvGrpSpPr>
            <p:nvPr/>
          </p:nvGrpSpPr>
          <p:grpSpPr>
            <a:xfrm>
              <a:off x="4572000" y="4267200"/>
              <a:ext cx="2039814" cy="1965488"/>
              <a:chOff x="20363144" y="4958524"/>
              <a:chExt cx="3716994" cy="2914695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0363144" y="5831932"/>
                <a:ext cx="3716994" cy="2041287"/>
              </a:xfrm>
              <a:prstGeom prst="rect">
                <a:avLst/>
              </a:prstGeom>
            </p:spPr>
          </p:pic>
          <p:sp>
            <p:nvSpPr>
              <p:cNvPr id="25" name="TextBox 142"/>
              <p:cNvSpPr txBox="1"/>
              <p:nvPr/>
            </p:nvSpPr>
            <p:spPr>
              <a:xfrm>
                <a:off x="20363144" y="4958524"/>
                <a:ext cx="3716994" cy="873407"/>
              </a:xfrm>
              <a:prstGeom prst="rect">
                <a:avLst/>
              </a:prstGeom>
              <a:solidFill>
                <a:srgbClr val="B70000"/>
              </a:solidFill>
            </p:spPr>
            <p:txBody>
              <a:bodyPr wrap="square" rtlCol="0">
                <a:normAutofit fontScale="85000" lnSpcReduction="20000"/>
              </a:bodyPr>
              <a:lstStyle>
                <a:defPPr>
                  <a:defRPr lang="en-US"/>
                </a:defPPr>
                <a:lvl1pPr marL="0" algn="l" defTabSz="1881012" rtl="0" eaLnBrk="1" latinLnBrk="0" hangingPunct="1">
                  <a:defRPr sz="7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881012" algn="l" defTabSz="1881012" rtl="0" eaLnBrk="1" latinLnBrk="0" hangingPunct="1">
                  <a:defRPr sz="7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762024" algn="l" defTabSz="1881012" rtl="0" eaLnBrk="1" latinLnBrk="0" hangingPunct="1">
                  <a:defRPr sz="7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5643037" algn="l" defTabSz="1881012" rtl="0" eaLnBrk="1" latinLnBrk="0" hangingPunct="1">
                  <a:defRPr sz="7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7524049" algn="l" defTabSz="1881012" rtl="0" eaLnBrk="1" latinLnBrk="0" hangingPunct="1">
                  <a:defRPr sz="7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9405061" algn="l" defTabSz="1881012" rtl="0" eaLnBrk="1" latinLnBrk="0" hangingPunct="1">
                  <a:defRPr sz="7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1286073" algn="l" defTabSz="1881012" rtl="0" eaLnBrk="1" latinLnBrk="0" hangingPunct="1">
                  <a:defRPr sz="7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3167086" algn="l" defTabSz="1881012" rtl="0" eaLnBrk="1" latinLnBrk="0" hangingPunct="1">
                  <a:defRPr sz="7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5048098" algn="l" defTabSz="1881012" rtl="0" eaLnBrk="1" latinLnBrk="0" hangingPunct="1">
                  <a:defRPr sz="7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Inductively coupled discharge</a:t>
                </a:r>
                <a:endPara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6" name="Group 25"/>
            <p:cNvGrpSpPr>
              <a:grpSpLocks noChangeAspect="1"/>
            </p:cNvGrpSpPr>
            <p:nvPr/>
          </p:nvGrpSpPr>
          <p:grpSpPr>
            <a:xfrm>
              <a:off x="6630284" y="4267200"/>
              <a:ext cx="2094616" cy="1969215"/>
              <a:chOff x="24358446" y="4512343"/>
              <a:chExt cx="3692651" cy="2825193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4358446" y="5183011"/>
                <a:ext cx="3692641" cy="21545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8" name="TextBox 144"/>
              <p:cNvSpPr txBox="1"/>
              <p:nvPr/>
            </p:nvSpPr>
            <p:spPr>
              <a:xfrm>
                <a:off x="24358456" y="4512343"/>
                <a:ext cx="3692641" cy="670668"/>
              </a:xfrm>
              <a:prstGeom prst="rect">
                <a:avLst/>
              </a:prstGeom>
              <a:solidFill>
                <a:srgbClr val="B70000"/>
              </a:solidFill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1881012" rtl="0" eaLnBrk="1" latinLnBrk="0" hangingPunct="1">
                  <a:defRPr sz="7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881012" algn="l" defTabSz="1881012" rtl="0" eaLnBrk="1" latinLnBrk="0" hangingPunct="1">
                  <a:defRPr sz="7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762024" algn="l" defTabSz="1881012" rtl="0" eaLnBrk="1" latinLnBrk="0" hangingPunct="1">
                  <a:defRPr sz="7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5643037" algn="l" defTabSz="1881012" rtl="0" eaLnBrk="1" latinLnBrk="0" hangingPunct="1">
                  <a:defRPr sz="7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7524049" algn="l" defTabSz="1881012" rtl="0" eaLnBrk="1" latinLnBrk="0" hangingPunct="1">
                  <a:defRPr sz="7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9405061" algn="l" defTabSz="1881012" rtl="0" eaLnBrk="1" latinLnBrk="0" hangingPunct="1">
                  <a:defRPr sz="7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1286073" algn="l" defTabSz="1881012" rtl="0" eaLnBrk="1" latinLnBrk="0" hangingPunct="1">
                  <a:defRPr sz="7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3167086" algn="l" defTabSz="1881012" rtl="0" eaLnBrk="1" latinLnBrk="0" hangingPunct="1">
                  <a:defRPr sz="7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5048098" algn="l" defTabSz="1881012" rtl="0" eaLnBrk="1" latinLnBrk="0" hangingPunct="1">
                  <a:defRPr sz="7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500" b="1" dirty="0" smtClean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schemeClr val="bg1">
                          <a:alpha val="43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Helicon Mode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49201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153400" cy="1143000"/>
          </a:xfrm>
        </p:spPr>
        <p:txBody>
          <a:bodyPr/>
          <a:lstStyle/>
          <a:p>
            <a:pPr algn="l" eaLnBrk="1" hangingPunct="1"/>
            <a:r>
              <a:rPr lang="en-US" sz="2800" b="1">
                <a:solidFill>
                  <a:srgbClr val="730001"/>
                </a:solidFill>
                <a:latin typeface="Arial" charset="0"/>
                <a:ea typeface="ＭＳ Ｐゴシック" charset="0"/>
                <a:cs typeface="ＭＳ Ｐゴシック" charset="0"/>
              </a:rPr>
              <a:t>Research centers</a:t>
            </a:r>
            <a:r>
              <a:rPr lang="en-US" sz="2800">
                <a:solidFill>
                  <a:srgbClr val="730001"/>
                </a:solidFill>
                <a:latin typeface="Arial" charset="0"/>
                <a:ea typeface="ＭＳ Ｐゴシック" charset="0"/>
                <a:cs typeface="ＭＳ Ｐゴシック" charset="0"/>
              </a:rPr>
              <a:t> facilitate cooperative efforts in several areas.</a:t>
            </a:r>
          </a:p>
        </p:txBody>
      </p:sp>
      <p:sp>
        <p:nvSpPr>
          <p:cNvPr id="32770" name="Text Box 3"/>
          <p:cNvSpPr txBox="1">
            <a:spLocks noChangeArrowheads="1"/>
          </p:cNvSpPr>
          <p:nvPr/>
        </p:nvSpPr>
        <p:spPr bwMode="auto">
          <a:xfrm>
            <a:off x="381000" y="1752600"/>
            <a:ext cx="8382000" cy="367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5000"/>
              </a:spcBef>
              <a:buFontTx/>
              <a:buChar char="•"/>
            </a:pPr>
            <a:r>
              <a:rPr lang="en-US" dirty="0"/>
              <a:t> Center for Plasma Theory and Computations (CPTC)</a:t>
            </a:r>
          </a:p>
          <a:p>
            <a:pPr lvl="1">
              <a:spcBef>
                <a:spcPct val="25000"/>
              </a:spcBef>
              <a:buFontTx/>
              <a:buChar char="•"/>
            </a:pPr>
            <a:r>
              <a:rPr lang="en-US" sz="2000" dirty="0"/>
              <a:t> Prof. Chris </a:t>
            </a:r>
            <a:r>
              <a:rPr lang="en-US" sz="2000" dirty="0" err="1"/>
              <a:t>Hegna</a:t>
            </a:r>
            <a:r>
              <a:rPr lang="en-US" sz="2000" dirty="0"/>
              <a:t>, Director</a:t>
            </a:r>
          </a:p>
          <a:p>
            <a:pPr lvl="1">
              <a:spcBef>
                <a:spcPct val="25000"/>
              </a:spcBef>
              <a:buFontTx/>
              <a:buChar char="•"/>
            </a:pPr>
            <a:r>
              <a:rPr lang="en-US" sz="2000" dirty="0"/>
              <a:t> Highlighted in following slides</a:t>
            </a:r>
          </a:p>
          <a:p>
            <a:pPr>
              <a:spcBef>
                <a:spcPct val="25000"/>
              </a:spcBef>
              <a:buFontTx/>
              <a:buChar char="•"/>
            </a:pPr>
            <a:r>
              <a:rPr lang="en-US" dirty="0"/>
              <a:t> Fusion Technology Institute (FTI)</a:t>
            </a:r>
          </a:p>
          <a:p>
            <a:pPr lvl="1">
              <a:spcBef>
                <a:spcPct val="25000"/>
              </a:spcBef>
              <a:buFontTx/>
              <a:buChar char="•"/>
            </a:pPr>
            <a:r>
              <a:rPr lang="en-US" sz="2000" dirty="0"/>
              <a:t> Prof. </a:t>
            </a:r>
            <a:r>
              <a:rPr lang="en-US" sz="2000" dirty="0" smtClean="0"/>
              <a:t>Paul Wilson, </a:t>
            </a:r>
            <a:r>
              <a:rPr lang="en-US" sz="2000" dirty="0"/>
              <a:t>Director</a:t>
            </a:r>
            <a:endParaRPr lang="en-US" dirty="0"/>
          </a:p>
          <a:p>
            <a:pPr>
              <a:spcBef>
                <a:spcPct val="25000"/>
              </a:spcBef>
              <a:buFontTx/>
              <a:buChar char="•"/>
            </a:pPr>
            <a:r>
              <a:rPr lang="en-US" dirty="0"/>
              <a:t> Center for Plasma in the Laboratory and Astrophysics (CPLA) </a:t>
            </a:r>
          </a:p>
          <a:p>
            <a:pPr lvl="1">
              <a:spcBef>
                <a:spcPct val="25000"/>
              </a:spcBef>
              <a:buFontTx/>
              <a:buChar char="•"/>
            </a:pPr>
            <a:r>
              <a:rPr lang="en-US" sz="2000" dirty="0"/>
              <a:t> Prof. Cary Forest, Director</a:t>
            </a:r>
          </a:p>
          <a:p>
            <a:pPr lvl="1">
              <a:spcBef>
                <a:spcPct val="25000"/>
              </a:spcBef>
              <a:buFontTx/>
              <a:buChar char="•"/>
            </a:pPr>
            <a:r>
              <a:rPr lang="en-US" sz="2000" dirty="0"/>
              <a:t> Based in Physics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8534400" cy="11430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sz="2800">
                <a:solidFill>
                  <a:srgbClr val="730001"/>
                </a:solidFill>
                <a:latin typeface="Arial" charset="0"/>
                <a:ea typeface="ＭＳ Ｐゴシック" charset="0"/>
                <a:cs typeface="ＭＳ Ｐゴシック" charset="0"/>
              </a:rPr>
              <a:t>Plasma theory at Wisconsin includes studies of local experiments, national &amp; international experiments, and independent theoretical topics.</a:t>
            </a:r>
          </a:p>
        </p:txBody>
      </p:sp>
      <p:sp>
        <p:nvSpPr>
          <p:cNvPr id="34818" name="Text Box 3"/>
          <p:cNvSpPr txBox="1">
            <a:spLocks noChangeArrowheads="1"/>
          </p:cNvSpPr>
          <p:nvPr/>
        </p:nvSpPr>
        <p:spPr bwMode="auto">
          <a:xfrm>
            <a:off x="381000" y="1752600"/>
            <a:ext cx="84582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83C"/>
                </a:solidFill>
              </a:rPr>
              <a:t>Faculty and senior scientists:</a:t>
            </a:r>
          </a:p>
          <a:p>
            <a:pPr>
              <a:spcBef>
                <a:spcPct val="25000"/>
              </a:spcBef>
              <a:buFontTx/>
              <a:buChar char="•"/>
            </a:pPr>
            <a:r>
              <a:rPr lang="en-US" sz="2200" dirty="0"/>
              <a:t> Prof. </a:t>
            </a:r>
            <a:r>
              <a:rPr lang="en-US" sz="2200" dirty="0" err="1"/>
              <a:t>Stanislav</a:t>
            </a:r>
            <a:r>
              <a:rPr lang="en-US" sz="2200" dirty="0"/>
              <a:t> </a:t>
            </a:r>
            <a:r>
              <a:rPr lang="en-US" sz="2200" dirty="0" err="1"/>
              <a:t>Boldyrev</a:t>
            </a:r>
            <a:r>
              <a:rPr lang="en-US" sz="2200" dirty="0"/>
              <a:t>, Physics, </a:t>
            </a:r>
            <a:r>
              <a:rPr lang="en-US" sz="2200" i="1" dirty="0"/>
              <a:t>turbulence and astrophysical plasmas</a:t>
            </a:r>
          </a:p>
          <a:p>
            <a:pPr>
              <a:spcBef>
                <a:spcPct val="25000"/>
              </a:spcBef>
              <a:buFontTx/>
              <a:buChar char="•"/>
            </a:pPr>
            <a:r>
              <a:rPr lang="en-US" sz="2200" dirty="0"/>
              <a:t> Prof. James </a:t>
            </a:r>
            <a:r>
              <a:rPr lang="en-US" sz="2200" dirty="0" err="1"/>
              <a:t>Callen</a:t>
            </a:r>
            <a:r>
              <a:rPr lang="en-US" sz="2200" dirty="0"/>
              <a:t>, EP (emeritus), </a:t>
            </a:r>
            <a:r>
              <a:rPr lang="en-US" sz="2200" i="1" dirty="0"/>
              <a:t>kinetics and transport</a:t>
            </a:r>
          </a:p>
          <a:p>
            <a:pPr>
              <a:spcBef>
                <a:spcPct val="25000"/>
              </a:spcBef>
              <a:buFontTx/>
              <a:buChar char="•"/>
            </a:pPr>
            <a:r>
              <a:rPr lang="en-US" sz="2200" dirty="0"/>
              <a:t> Prof. Chris </a:t>
            </a:r>
            <a:r>
              <a:rPr lang="en-US" sz="2200" dirty="0" err="1"/>
              <a:t>Hegna</a:t>
            </a:r>
            <a:r>
              <a:rPr lang="en-US" sz="2200" dirty="0"/>
              <a:t>, EP (CPTC director), </a:t>
            </a:r>
            <a:r>
              <a:rPr lang="en-US" sz="2200" i="1" dirty="0"/>
              <a:t>MHD and kinetics</a:t>
            </a:r>
          </a:p>
          <a:p>
            <a:pPr>
              <a:spcBef>
                <a:spcPct val="25000"/>
              </a:spcBef>
              <a:buFontTx/>
              <a:buChar char="•"/>
            </a:pPr>
            <a:r>
              <a:rPr lang="en-US" sz="2200" dirty="0"/>
              <a:t> Dr. Vladimir </a:t>
            </a:r>
            <a:r>
              <a:rPr lang="en-US" sz="2200" dirty="0" err="1"/>
              <a:t>Mirnov</a:t>
            </a:r>
            <a:r>
              <a:rPr lang="en-US" sz="2200" dirty="0"/>
              <a:t>, Physics, </a:t>
            </a:r>
            <a:r>
              <a:rPr lang="en-US" sz="2200" i="1" dirty="0"/>
              <a:t>MHD and kinetics</a:t>
            </a:r>
            <a:r>
              <a:rPr lang="en-US" sz="2200" dirty="0"/>
              <a:t> </a:t>
            </a:r>
          </a:p>
          <a:p>
            <a:pPr>
              <a:spcBef>
                <a:spcPct val="25000"/>
              </a:spcBef>
              <a:buFontTx/>
              <a:buChar char="•"/>
            </a:pPr>
            <a:r>
              <a:rPr lang="en-US" sz="2200" dirty="0"/>
              <a:t> Prof. Greg Moses, </a:t>
            </a:r>
            <a:r>
              <a:rPr lang="en-US" sz="2200" dirty="0" smtClean="0"/>
              <a:t>EP (emeritus), </a:t>
            </a:r>
            <a:r>
              <a:rPr lang="en-US" sz="2200" i="1" dirty="0"/>
              <a:t>ICF theory and computation</a:t>
            </a:r>
          </a:p>
          <a:p>
            <a:pPr>
              <a:spcBef>
                <a:spcPct val="25000"/>
              </a:spcBef>
              <a:buFontTx/>
              <a:buChar char="•"/>
            </a:pPr>
            <a:r>
              <a:rPr lang="en-US" sz="2200" dirty="0"/>
              <a:t> Prof. Carl Sovinec, EP, </a:t>
            </a:r>
            <a:r>
              <a:rPr lang="en-US" sz="2200" i="1" dirty="0"/>
              <a:t>computational MHD</a:t>
            </a:r>
          </a:p>
          <a:p>
            <a:pPr>
              <a:spcBef>
                <a:spcPct val="25000"/>
              </a:spcBef>
              <a:buFontTx/>
              <a:buChar char="•"/>
            </a:pPr>
            <a:r>
              <a:rPr lang="en-US" sz="2200" dirty="0"/>
              <a:t> Prof. Paul Terry, Physics, </a:t>
            </a:r>
            <a:r>
              <a:rPr lang="en-US" sz="2200" i="1" dirty="0"/>
              <a:t>plasma turbulence and transport</a:t>
            </a:r>
          </a:p>
          <a:p>
            <a:pPr>
              <a:spcBef>
                <a:spcPct val="25000"/>
              </a:spcBef>
              <a:buFontTx/>
              <a:buChar char="•"/>
            </a:pPr>
            <a:r>
              <a:rPr lang="en-US" sz="2200" dirty="0"/>
              <a:t> Prof. Ellen </a:t>
            </a:r>
            <a:r>
              <a:rPr lang="en-US" sz="2200" dirty="0" err="1"/>
              <a:t>Zweibel</a:t>
            </a:r>
            <a:r>
              <a:rPr lang="en-US" sz="2200" dirty="0"/>
              <a:t>, Physics and Astronomy, </a:t>
            </a:r>
            <a:r>
              <a:rPr lang="en-US" sz="2200" i="1" dirty="0"/>
              <a:t>astrophysical plasmas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686800" cy="8382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sz="2800">
                <a:solidFill>
                  <a:srgbClr val="730001"/>
                </a:solidFill>
                <a:latin typeface="Arial" charset="0"/>
                <a:ea typeface="ＭＳ Ｐゴシック" charset="0"/>
                <a:cs typeface="ＭＳ Ｐゴシック" charset="0"/>
              </a:rPr>
              <a:t>Our study of current-filament relaxation is an example of theory applied to local experiments.</a:t>
            </a:r>
          </a:p>
        </p:txBody>
      </p:sp>
      <p:pic>
        <p:nvPicPr>
          <p:cNvPr id="36866" name="Picture 3" descr="AJR_ICC10_p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2" r="31903"/>
          <a:stretch>
            <a:fillRect/>
          </a:stretch>
        </p:blipFill>
        <p:spPr bwMode="auto">
          <a:xfrm>
            <a:off x="5334000" y="1371600"/>
            <a:ext cx="3581400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 Box 4"/>
          <p:cNvSpPr txBox="1">
            <a:spLocks noChangeArrowheads="1"/>
          </p:cNvSpPr>
          <p:nvPr/>
        </p:nvSpPr>
        <p:spPr bwMode="auto">
          <a:xfrm>
            <a:off x="381000" y="1371600"/>
            <a:ext cx="4572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dirty="0"/>
              <a:t>Relaxation theories describe global aspects of Pegasus</a:t>
            </a:r>
            <a:r>
              <a:rPr lang="ja-JP" altLang="en-US" sz="2000" dirty="0"/>
              <a:t>’</a:t>
            </a:r>
            <a:r>
              <a:rPr lang="en-US" altLang="ja-JP" sz="2000" dirty="0"/>
              <a:t> non-inductive startup.</a:t>
            </a:r>
            <a:endParaRPr lang="en-US" sz="2000" dirty="0"/>
          </a:p>
        </p:txBody>
      </p:sp>
      <p:sp>
        <p:nvSpPr>
          <p:cNvPr id="36868" name="Text Box 5"/>
          <p:cNvSpPr txBox="1">
            <a:spLocks noChangeArrowheads="1"/>
          </p:cNvSpPr>
          <p:nvPr/>
        </p:nvSpPr>
        <p:spPr bwMode="auto">
          <a:xfrm>
            <a:off x="5638800" y="4572000"/>
            <a:ext cx="33528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dirty="0"/>
              <a:t>Numerical computation is applied to understand how current mixes into a diffuse discharge.</a:t>
            </a:r>
          </a:p>
        </p:txBody>
      </p:sp>
      <p:pic>
        <p:nvPicPr>
          <p:cNvPr id="15366" name="S02_3d_lambda.mov" descr="/Users/carl/PSIC/obryan_peg_movie/S02_3d_lambda.mo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67000"/>
            <a:ext cx="4875213" cy="365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Line 7"/>
          <p:cNvSpPr>
            <a:spLocks noChangeShapeType="1"/>
          </p:cNvSpPr>
          <p:nvPr/>
        </p:nvSpPr>
        <p:spPr bwMode="auto">
          <a:xfrm>
            <a:off x="3886200" y="2133600"/>
            <a:ext cx="1371600" cy="152400"/>
          </a:xfrm>
          <a:prstGeom prst="line">
            <a:avLst/>
          </a:prstGeom>
          <a:noFill/>
          <a:ln w="25400">
            <a:solidFill>
              <a:srgbClr val="00083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1" name="Line 8"/>
          <p:cNvSpPr>
            <a:spLocks noChangeShapeType="1"/>
          </p:cNvSpPr>
          <p:nvPr/>
        </p:nvSpPr>
        <p:spPr bwMode="auto">
          <a:xfrm flipH="1" flipV="1">
            <a:off x="4876800" y="5029200"/>
            <a:ext cx="698500" cy="0"/>
          </a:xfrm>
          <a:prstGeom prst="line">
            <a:avLst/>
          </a:prstGeom>
          <a:noFill/>
          <a:ln w="25400">
            <a:solidFill>
              <a:srgbClr val="00083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2" name="Text Box 9"/>
          <p:cNvSpPr txBox="1">
            <a:spLocks noChangeArrowheads="1"/>
          </p:cNvSpPr>
          <p:nvPr/>
        </p:nvSpPr>
        <p:spPr bwMode="auto">
          <a:xfrm>
            <a:off x="304800" y="6324600"/>
            <a:ext cx="6400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00083C"/>
                </a:solidFill>
              </a:rPr>
              <a:t>Simulation results from the NIMROD code. (J. O</a:t>
            </a:r>
            <a:r>
              <a:rPr lang="ja-JP" altLang="en-US" sz="1800" b="1">
                <a:solidFill>
                  <a:srgbClr val="00083C"/>
                </a:solidFill>
              </a:rPr>
              <a:t>’</a:t>
            </a:r>
            <a:r>
              <a:rPr lang="en-US" altLang="ja-JP" sz="1800" b="1">
                <a:solidFill>
                  <a:srgbClr val="00083C"/>
                </a:solidFill>
              </a:rPr>
              <a:t>Bryan)</a:t>
            </a:r>
            <a:endParaRPr lang="en-US" sz="1800" b="1">
              <a:solidFill>
                <a:srgbClr val="00083C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3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53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366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304800"/>
            <a:ext cx="8153400" cy="6858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sz="2800">
                <a:solidFill>
                  <a:srgbClr val="730001"/>
                </a:solidFill>
                <a:latin typeface="Arial" charset="0"/>
                <a:ea typeface="ＭＳ Ｐゴシック" charset="0"/>
                <a:cs typeface="ＭＳ Ｐゴシック" charset="0"/>
              </a:rPr>
              <a:t>UW theorists have significant connections to the broader national and international programs.</a:t>
            </a:r>
          </a:p>
        </p:txBody>
      </p:sp>
      <p:sp>
        <p:nvSpPr>
          <p:cNvPr id="389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150542"/>
            <a:ext cx="8153400" cy="594054"/>
          </a:xfrm>
        </p:spPr>
        <p:txBody>
          <a:bodyPr/>
          <a:lstStyle/>
          <a:p>
            <a:pPr eaLnBrk="1" hangingPunct="1"/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Example:  Configuration studies of LHD </a:t>
            </a:r>
            <a:r>
              <a:rPr lang="en-US" sz="2200" dirty="0" smtClean="0"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en-US" altLang="ja-JP" sz="2200" dirty="0" smtClean="0">
                <a:latin typeface="Arial" charset="0"/>
                <a:ea typeface="ＭＳ Ｐゴシック" charset="0"/>
                <a:cs typeface="ＭＳ Ｐゴシック" charset="0"/>
              </a:rPr>
              <a:t>Japan</a:t>
            </a:r>
            <a:r>
              <a:rPr lang="en-US" altLang="ja-JP" sz="2200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8915" name="Picture 45" descr="SAVE00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81200"/>
            <a:ext cx="3048000" cy="290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263" y="1828800"/>
            <a:ext cx="1887537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8917" name="Text Box 6"/>
          <p:cNvSpPr txBox="1">
            <a:spLocks noChangeArrowheads="1"/>
          </p:cNvSpPr>
          <p:nvPr/>
        </p:nvSpPr>
        <p:spPr bwMode="auto">
          <a:xfrm>
            <a:off x="533400" y="4953000"/>
            <a:ext cx="2763838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/>
              <a:t>Experiments show abrupt</a:t>
            </a:r>
          </a:p>
          <a:p>
            <a:r>
              <a:rPr lang="en-US" sz="1800" dirty="0"/>
              <a:t>transitions of plasma flow</a:t>
            </a:r>
          </a:p>
          <a:p>
            <a:r>
              <a:rPr lang="en-US" sz="1800" dirty="0"/>
              <a:t>and magnetics.</a:t>
            </a:r>
          </a:p>
        </p:txBody>
      </p:sp>
      <p:sp>
        <p:nvSpPr>
          <p:cNvPr id="38918" name="Text Box 7"/>
          <p:cNvSpPr txBox="1">
            <a:spLocks noChangeArrowheads="1"/>
          </p:cNvSpPr>
          <p:nvPr/>
        </p:nvSpPr>
        <p:spPr bwMode="auto">
          <a:xfrm>
            <a:off x="5770347" y="4800600"/>
            <a:ext cx="284025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/>
              <a:t>Theory modeling correctly</a:t>
            </a:r>
          </a:p>
          <a:p>
            <a:r>
              <a:rPr lang="en-US" sz="1800" dirty="0"/>
              <a:t>predicts transition onset.</a:t>
            </a:r>
          </a:p>
          <a:p>
            <a:r>
              <a:rPr lang="en-US" sz="1800" dirty="0"/>
              <a:t>- </a:t>
            </a:r>
            <a:r>
              <a:rPr lang="en-US" sz="1800" dirty="0" err="1"/>
              <a:t>Hegna</a:t>
            </a:r>
            <a:r>
              <a:rPr lang="en-US" sz="1800" dirty="0"/>
              <a:t> et al</a:t>
            </a:r>
            <a:endParaRPr lang="en-US" sz="2000" dirty="0"/>
          </a:p>
        </p:txBody>
      </p:sp>
      <p:pic>
        <p:nvPicPr>
          <p:cNvPr id="4096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828800"/>
            <a:ext cx="22860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8920" name="Text Box 9"/>
          <p:cNvSpPr txBox="1">
            <a:spLocks noChangeArrowheads="1"/>
          </p:cNvSpPr>
          <p:nvPr/>
        </p:nvSpPr>
        <p:spPr bwMode="auto">
          <a:xfrm>
            <a:off x="266700" y="6019800"/>
            <a:ext cx="861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sz="2200" dirty="0">
                <a:solidFill>
                  <a:srgbClr val="00083C"/>
                </a:solidFill>
              </a:rPr>
              <a:t> </a:t>
            </a:r>
            <a:r>
              <a:rPr lang="en-US" sz="2200" dirty="0" err="1">
                <a:solidFill>
                  <a:srgbClr val="00083C"/>
                </a:solidFill>
              </a:rPr>
              <a:t>Hegna</a:t>
            </a:r>
            <a:r>
              <a:rPr lang="en-US" sz="2200" dirty="0">
                <a:solidFill>
                  <a:srgbClr val="00083C"/>
                </a:solidFill>
              </a:rPr>
              <a:t> is also leading a </a:t>
            </a:r>
            <a:r>
              <a:rPr lang="en-US" sz="2200" dirty="0" smtClean="0">
                <a:solidFill>
                  <a:srgbClr val="00083C"/>
                </a:solidFill>
              </a:rPr>
              <a:t>theory</a:t>
            </a:r>
            <a:r>
              <a:rPr lang="en-US" sz="2200" dirty="0">
                <a:solidFill>
                  <a:srgbClr val="00083C"/>
                </a:solidFill>
              </a:rPr>
              <a:t>/modeling effort to improve the </a:t>
            </a:r>
            <a:r>
              <a:rPr lang="en-US" sz="2200" dirty="0" err="1">
                <a:solidFill>
                  <a:srgbClr val="00083C"/>
                </a:solidFill>
              </a:rPr>
              <a:t>stellarator</a:t>
            </a:r>
            <a:r>
              <a:rPr lang="en-US" sz="2200" dirty="0">
                <a:solidFill>
                  <a:srgbClr val="00083C"/>
                </a:solidFill>
              </a:rPr>
              <a:t> concept.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8382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sz="2800" b="1">
                <a:solidFill>
                  <a:srgbClr val="730001"/>
                </a:solidFill>
                <a:latin typeface="Arial" charset="0"/>
                <a:ea typeface="ＭＳ Ｐゴシック" charset="0"/>
                <a:cs typeface="ＭＳ Ｐゴシック" charset="0"/>
              </a:rPr>
              <a:t>Collaborations:</a:t>
            </a:r>
            <a:r>
              <a:rPr lang="en-US" sz="2800">
                <a:solidFill>
                  <a:srgbClr val="730001"/>
                </a:solidFill>
                <a:latin typeface="Arial" charset="0"/>
                <a:ea typeface="ＭＳ Ｐゴシック" charset="0"/>
                <a:cs typeface="ＭＳ Ｐゴシック" charset="0"/>
              </a:rPr>
              <a:t> Wisconsin has a strong tradition in plasma-related collaboration. </a:t>
            </a:r>
          </a:p>
        </p:txBody>
      </p:sp>
      <p:sp>
        <p:nvSpPr>
          <p:cNvPr id="43010" name="Text Box 3"/>
          <p:cNvSpPr txBox="1">
            <a:spLocks noChangeArrowheads="1"/>
          </p:cNvSpPr>
          <p:nvPr/>
        </p:nvSpPr>
        <p:spPr bwMode="auto">
          <a:xfrm>
            <a:off x="228600" y="1200150"/>
            <a:ext cx="8610600" cy="520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"/>
              </a:spcBef>
              <a:buFontTx/>
              <a:buChar char="•"/>
            </a:pPr>
            <a:r>
              <a:rPr lang="en-US" sz="2000" dirty="0"/>
              <a:t> On campus:</a:t>
            </a:r>
          </a:p>
          <a:p>
            <a:pPr lvl="1">
              <a:spcBef>
                <a:spcPct val="5000"/>
              </a:spcBef>
              <a:buFontTx/>
              <a:buChar char="•"/>
            </a:pPr>
            <a:r>
              <a:rPr lang="en-US" sz="2000" dirty="0"/>
              <a:t> Theory/experiment collaborations across campus</a:t>
            </a:r>
          </a:p>
          <a:p>
            <a:pPr lvl="1">
              <a:spcBef>
                <a:spcPct val="5000"/>
              </a:spcBef>
              <a:buFontTx/>
              <a:buChar char="•"/>
            </a:pPr>
            <a:r>
              <a:rPr lang="en-US" sz="2000" dirty="0"/>
              <a:t> Students and scientists working on projects located in departments other than their own</a:t>
            </a:r>
          </a:p>
          <a:p>
            <a:pPr>
              <a:spcBef>
                <a:spcPct val="5000"/>
              </a:spcBef>
              <a:buFontTx/>
              <a:buChar char="•"/>
            </a:pPr>
            <a:r>
              <a:rPr lang="en-US" sz="2000" dirty="0"/>
              <a:t> Nationally:</a:t>
            </a:r>
          </a:p>
          <a:p>
            <a:pPr lvl="1">
              <a:spcBef>
                <a:spcPct val="5000"/>
              </a:spcBef>
              <a:buFontTx/>
              <a:buChar char="•"/>
            </a:pPr>
            <a:r>
              <a:rPr lang="en-US" sz="2000" dirty="0"/>
              <a:t> Experimental research on national facilities such as DIII-D and NSTX (</a:t>
            </a:r>
            <a:r>
              <a:rPr lang="en-US" sz="2000" dirty="0" err="1"/>
              <a:t>Fonck</a:t>
            </a:r>
            <a:r>
              <a:rPr lang="en-US" sz="2000" dirty="0"/>
              <a:t>, Schmitz, </a:t>
            </a:r>
            <a:r>
              <a:rPr lang="en-US" sz="2000" dirty="0" smtClean="0"/>
              <a:t>McKee, Smith </a:t>
            </a:r>
            <a:r>
              <a:rPr lang="en-US" sz="2000" dirty="0"/>
              <a:t>and students, for example)</a:t>
            </a:r>
          </a:p>
          <a:p>
            <a:pPr lvl="1">
              <a:spcBef>
                <a:spcPct val="5000"/>
              </a:spcBef>
              <a:buFontTx/>
              <a:buChar char="•"/>
            </a:pPr>
            <a:r>
              <a:rPr lang="en-US" sz="2000" dirty="0"/>
              <a:t> Large-experiment theoretical support (</a:t>
            </a:r>
            <a:r>
              <a:rPr lang="en-US" sz="2000" dirty="0" err="1"/>
              <a:t>Callen</a:t>
            </a:r>
            <a:r>
              <a:rPr lang="en-US" sz="2000" dirty="0"/>
              <a:t>, </a:t>
            </a:r>
            <a:r>
              <a:rPr lang="en-US" sz="2000" dirty="0" err="1"/>
              <a:t>Hegna</a:t>
            </a:r>
            <a:r>
              <a:rPr lang="en-US" sz="2000" dirty="0"/>
              <a:t>)</a:t>
            </a:r>
          </a:p>
          <a:p>
            <a:pPr lvl="1">
              <a:spcBef>
                <a:spcPct val="5000"/>
              </a:spcBef>
              <a:buFontTx/>
              <a:buChar char="•"/>
            </a:pPr>
            <a:r>
              <a:rPr lang="en-US" sz="2000" dirty="0"/>
              <a:t> Computational collaborations on code development and application (NIMROD Code Team, CEMM</a:t>
            </a:r>
            <a:r>
              <a:rPr lang="en-US" sz="2000" dirty="0" smtClean="0"/>
              <a:t>)</a:t>
            </a:r>
            <a:endParaRPr lang="en-US" sz="2000" dirty="0"/>
          </a:p>
          <a:p>
            <a:pPr>
              <a:spcBef>
                <a:spcPct val="5000"/>
              </a:spcBef>
              <a:buFontTx/>
              <a:buChar char="•"/>
            </a:pPr>
            <a:r>
              <a:rPr lang="en-US" sz="2000" dirty="0"/>
              <a:t> Internationally:</a:t>
            </a:r>
          </a:p>
          <a:p>
            <a:pPr lvl="1">
              <a:spcBef>
                <a:spcPct val="5000"/>
              </a:spcBef>
              <a:buFontTx/>
              <a:buChar char="•"/>
            </a:pPr>
            <a:r>
              <a:rPr lang="en-US" sz="2000" dirty="0"/>
              <a:t> </a:t>
            </a:r>
            <a:r>
              <a:rPr lang="en-US" sz="2000" dirty="0" err="1" smtClean="0"/>
              <a:t>Tokamak</a:t>
            </a:r>
            <a:r>
              <a:rPr lang="en-US" sz="2000" dirty="0" smtClean="0"/>
              <a:t> experimental </a:t>
            </a:r>
            <a:r>
              <a:rPr lang="en-US" sz="2000" dirty="0"/>
              <a:t>contributions </a:t>
            </a:r>
            <a:r>
              <a:rPr lang="en-US" sz="2000" dirty="0" smtClean="0"/>
              <a:t>to DIII-D and </a:t>
            </a:r>
            <a:r>
              <a:rPr lang="en-US" sz="2000" dirty="0"/>
              <a:t>TEXTOR (Schmitz)</a:t>
            </a:r>
          </a:p>
          <a:p>
            <a:pPr lvl="1">
              <a:spcBef>
                <a:spcPct val="5000"/>
              </a:spcBef>
              <a:buFontTx/>
              <a:buChar char="•"/>
            </a:pPr>
            <a:r>
              <a:rPr lang="en-US" sz="2000" dirty="0"/>
              <a:t> </a:t>
            </a:r>
            <a:r>
              <a:rPr lang="en-US" sz="2000" dirty="0" err="1"/>
              <a:t>Neutronics</a:t>
            </a:r>
            <a:r>
              <a:rPr lang="en-US" sz="2000" dirty="0"/>
              <a:t> for </a:t>
            </a:r>
            <a:r>
              <a:rPr lang="en-US" sz="2000"/>
              <a:t>ITER </a:t>
            </a:r>
            <a:r>
              <a:rPr lang="en-US" sz="2000" smtClean="0"/>
              <a:t>(Wilson</a:t>
            </a:r>
            <a:r>
              <a:rPr lang="en-US" sz="2000" dirty="0"/>
              <a:t>)</a:t>
            </a:r>
          </a:p>
          <a:p>
            <a:pPr lvl="1">
              <a:spcBef>
                <a:spcPct val="5000"/>
              </a:spcBef>
              <a:buFontTx/>
              <a:buChar char="•"/>
            </a:pPr>
            <a:r>
              <a:rPr lang="en-US" sz="2000" dirty="0"/>
              <a:t> </a:t>
            </a:r>
            <a:r>
              <a:rPr lang="en-US" sz="2000" dirty="0" err="1"/>
              <a:t>Stellarator</a:t>
            </a:r>
            <a:r>
              <a:rPr lang="en-US" sz="2000" dirty="0"/>
              <a:t> theory for LHD in Japan (</a:t>
            </a:r>
            <a:r>
              <a:rPr lang="en-US" sz="2000" dirty="0" err="1"/>
              <a:t>Hegna</a:t>
            </a:r>
            <a:r>
              <a:rPr lang="en-US" sz="2000" dirty="0" smtClean="0"/>
              <a:t>)</a:t>
            </a:r>
          </a:p>
          <a:p>
            <a:pPr lvl="1">
              <a:spcBef>
                <a:spcPct val="5000"/>
              </a:spcBef>
              <a:buFontTx/>
              <a:buChar char="•"/>
            </a:pPr>
            <a:r>
              <a:rPr lang="en-US" sz="2000" dirty="0"/>
              <a:t> </a:t>
            </a:r>
            <a:r>
              <a:rPr lang="en-US" sz="2000" dirty="0" err="1" smtClean="0"/>
              <a:t>Stellarator</a:t>
            </a:r>
            <a:r>
              <a:rPr lang="en-US" sz="2000" dirty="0" smtClean="0"/>
              <a:t> edge physics in LHD and W7-X (Schmitz)</a:t>
            </a:r>
            <a:endParaRPr lang="en-US" sz="2000" dirty="0"/>
          </a:p>
          <a:p>
            <a:pPr lvl="1">
              <a:spcBef>
                <a:spcPct val="5000"/>
              </a:spcBef>
              <a:buFontTx/>
              <a:buChar char="•"/>
            </a:pPr>
            <a:r>
              <a:rPr lang="en-US" sz="2000" dirty="0"/>
              <a:t> Computational collaboration with Max Planck Institute (Terry, Forest)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965" y="170789"/>
            <a:ext cx="8480425" cy="1158875"/>
          </a:xfrm>
          <a:solidFill>
            <a:srgbClr val="CE0507"/>
          </a:solidFill>
        </p:spPr>
        <p:txBody>
          <a:bodyPr>
            <a:normAutofit/>
          </a:bodyPr>
          <a:lstStyle/>
          <a:p>
            <a:pPr algn="l"/>
            <a:r>
              <a:rPr lang="en-US" sz="2800" dirty="0" smtClean="0">
                <a:solidFill>
                  <a:srgbClr val="FFFFFF"/>
                </a:solidFill>
              </a:rPr>
              <a:t>Electrical current density that is perpendicular to </a:t>
            </a:r>
            <a:r>
              <a:rPr lang="en-US" sz="2800" b="1" dirty="0" smtClean="0">
                <a:solidFill>
                  <a:srgbClr val="FFFFFF"/>
                </a:solidFill>
              </a:rPr>
              <a:t>B</a:t>
            </a:r>
            <a:r>
              <a:rPr lang="en-US" sz="2800" dirty="0" smtClean="0">
                <a:solidFill>
                  <a:srgbClr val="FFFFFF"/>
                </a:solidFill>
              </a:rPr>
              <a:t> leads to force-density.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0239" y="1433118"/>
            <a:ext cx="78581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sz="2400" i="1" dirty="0" smtClean="0"/>
              <a:t>Roughly</a:t>
            </a:r>
            <a:r>
              <a:rPr lang="en-US" sz="2400" dirty="0" smtClean="0"/>
              <a:t>, bending of </a:t>
            </a:r>
            <a:r>
              <a:rPr lang="en-US" sz="2400" b="1" dirty="0" smtClean="0"/>
              <a:t>B</a:t>
            </a:r>
            <a:r>
              <a:rPr lang="en-US" sz="2400" dirty="0" smtClean="0"/>
              <a:t> or spatial variation of |</a:t>
            </a:r>
            <a:r>
              <a:rPr lang="en-US" sz="2400" b="1" dirty="0" smtClean="0"/>
              <a:t>B</a:t>
            </a:r>
            <a:r>
              <a:rPr lang="en-US" sz="2400" dirty="0" smtClean="0"/>
              <a:t>| leads to electrical current density.</a:t>
            </a:r>
          </a:p>
          <a:p>
            <a:pPr marL="742950" lvl="1" indent="-285750">
              <a:spcBef>
                <a:spcPts val="1200"/>
              </a:spcBef>
              <a:buFont typeface="Arial"/>
              <a:buChar char="•"/>
            </a:pPr>
            <a:r>
              <a:rPr lang="en-US" sz="2200" dirty="0" smtClean="0"/>
              <a:t>Ampere’s for magneto-’statics’ (or slow </a:t>
            </a:r>
            <a:r>
              <a:rPr lang="en-US" sz="2200" dirty="0" err="1" smtClean="0"/>
              <a:t>wrt</a:t>
            </a:r>
            <a:r>
              <a:rPr lang="en-US" sz="2200" dirty="0" smtClean="0"/>
              <a:t> </a:t>
            </a:r>
            <a:r>
              <a:rPr lang="en-US" sz="2200" i="1" dirty="0" smtClean="0"/>
              <a:t>c</a:t>
            </a:r>
            <a:r>
              <a:rPr lang="en-US" sz="2200" dirty="0" smtClean="0"/>
              <a:t>):</a:t>
            </a:r>
          </a:p>
          <a:p>
            <a:pPr marL="742950" lvl="1" indent="-285750">
              <a:spcBef>
                <a:spcPts val="1200"/>
              </a:spcBef>
              <a:buFont typeface="Arial"/>
              <a:buChar char="•"/>
            </a:pPr>
            <a:r>
              <a:rPr lang="en-US" sz="2200" dirty="0" smtClean="0"/>
              <a:t>Lorentz force density:</a:t>
            </a:r>
          </a:p>
        </p:txBody>
      </p:sp>
      <p:pic>
        <p:nvPicPr>
          <p:cNvPr id="4" name="Picture 5" descr="wcre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8364" y="6079377"/>
            <a:ext cx="436014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5125665"/>
              </p:ext>
            </p:extLst>
          </p:nvPr>
        </p:nvGraphicFramePr>
        <p:xfrm>
          <a:off x="6929713" y="2263005"/>
          <a:ext cx="13208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92" name="Equation" r:id="rId4" imgW="1320800" imgH="685800" progId="Equation.3">
                  <p:embed/>
                </p:oleObj>
              </mc:Choice>
              <mc:Fallback>
                <p:oleObj name="Equation" r:id="rId4" imgW="1320800" imgH="685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929713" y="2263005"/>
                        <a:ext cx="1320800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5" name="TextBox 104"/>
          <p:cNvSpPr txBox="1"/>
          <p:nvPr/>
        </p:nvSpPr>
        <p:spPr>
          <a:xfrm>
            <a:off x="656450" y="5879611"/>
            <a:ext cx="7910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400" dirty="0" smtClean="0">
                <a:solidFill>
                  <a:srgbClr val="000090"/>
                </a:solidFill>
              </a:rPr>
              <a:t>Magnetic field and conducting fluids interact though Lorentz force density and frozen-flux effects.</a:t>
            </a:r>
            <a:endParaRPr lang="en-US" sz="2400" dirty="0">
              <a:solidFill>
                <a:srgbClr val="000090"/>
              </a:solidFill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326328" y="3382671"/>
            <a:ext cx="3924464" cy="2226293"/>
            <a:chOff x="199778" y="3158700"/>
            <a:chExt cx="3924464" cy="2226293"/>
          </a:xfrm>
        </p:grpSpPr>
        <p:grpSp>
          <p:nvGrpSpPr>
            <p:cNvPr id="32" name="Group 31"/>
            <p:cNvGrpSpPr/>
            <p:nvPr/>
          </p:nvGrpSpPr>
          <p:grpSpPr>
            <a:xfrm>
              <a:off x="1635524" y="4148745"/>
              <a:ext cx="304800" cy="1236248"/>
              <a:chOff x="970409" y="3786413"/>
              <a:chExt cx="304800" cy="1236248"/>
            </a:xfrm>
          </p:grpSpPr>
          <p:cxnSp>
            <p:nvCxnSpPr>
              <p:cNvPr id="49" name="Straight Arrow Connector 48"/>
              <p:cNvCxnSpPr/>
              <p:nvPr/>
            </p:nvCxnSpPr>
            <p:spPr>
              <a:xfrm flipV="1">
                <a:off x="970409" y="4109449"/>
                <a:ext cx="0" cy="91321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/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/>
              <p:cNvCxnSpPr/>
              <p:nvPr/>
            </p:nvCxnSpPr>
            <p:spPr>
              <a:xfrm flipV="1">
                <a:off x="1122809" y="3933662"/>
                <a:ext cx="0" cy="91321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/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/>
              <p:cNvCxnSpPr/>
              <p:nvPr/>
            </p:nvCxnSpPr>
            <p:spPr>
              <a:xfrm flipV="1">
                <a:off x="1275209" y="3786413"/>
                <a:ext cx="0" cy="91321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/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/>
            <p:cNvGrpSpPr/>
            <p:nvPr/>
          </p:nvGrpSpPr>
          <p:grpSpPr>
            <a:xfrm>
              <a:off x="935967" y="4148745"/>
              <a:ext cx="304800" cy="1236248"/>
              <a:chOff x="1408229" y="3796123"/>
              <a:chExt cx="304800" cy="1236248"/>
            </a:xfrm>
          </p:grpSpPr>
          <p:cxnSp>
            <p:nvCxnSpPr>
              <p:cNvPr id="46" name="Straight Arrow Connector 45"/>
              <p:cNvCxnSpPr/>
              <p:nvPr/>
            </p:nvCxnSpPr>
            <p:spPr>
              <a:xfrm flipV="1">
                <a:off x="1408229" y="4119159"/>
                <a:ext cx="0" cy="91321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/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/>
              <p:cNvCxnSpPr/>
              <p:nvPr/>
            </p:nvCxnSpPr>
            <p:spPr>
              <a:xfrm flipV="1">
                <a:off x="1560629" y="3943372"/>
                <a:ext cx="0" cy="91321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/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/>
              <p:cNvCxnSpPr/>
              <p:nvPr/>
            </p:nvCxnSpPr>
            <p:spPr>
              <a:xfrm flipV="1">
                <a:off x="1713029" y="3796123"/>
                <a:ext cx="0" cy="91321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/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/>
            <p:cNvGrpSpPr/>
            <p:nvPr/>
          </p:nvGrpSpPr>
          <p:grpSpPr>
            <a:xfrm>
              <a:off x="2266056" y="4148745"/>
              <a:ext cx="304800" cy="1236248"/>
              <a:chOff x="1408229" y="3796123"/>
              <a:chExt cx="304800" cy="1236248"/>
            </a:xfrm>
          </p:grpSpPr>
          <p:cxnSp>
            <p:nvCxnSpPr>
              <p:cNvPr id="43" name="Straight Arrow Connector 42"/>
              <p:cNvCxnSpPr/>
              <p:nvPr/>
            </p:nvCxnSpPr>
            <p:spPr>
              <a:xfrm flipV="1">
                <a:off x="1408229" y="4119159"/>
                <a:ext cx="0" cy="91321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/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/>
              <p:cNvCxnSpPr/>
              <p:nvPr/>
            </p:nvCxnSpPr>
            <p:spPr>
              <a:xfrm flipV="1">
                <a:off x="1560629" y="3943372"/>
                <a:ext cx="0" cy="91321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/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/>
              <p:cNvCxnSpPr/>
              <p:nvPr/>
            </p:nvCxnSpPr>
            <p:spPr>
              <a:xfrm flipV="1">
                <a:off x="1713029" y="3796123"/>
                <a:ext cx="0" cy="91321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/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oup 34"/>
            <p:cNvGrpSpPr/>
            <p:nvPr/>
          </p:nvGrpSpPr>
          <p:grpSpPr>
            <a:xfrm>
              <a:off x="2689513" y="4148745"/>
              <a:ext cx="304800" cy="1236248"/>
              <a:chOff x="1408229" y="3796123"/>
              <a:chExt cx="304800" cy="1236248"/>
            </a:xfrm>
          </p:grpSpPr>
          <p:cxnSp>
            <p:nvCxnSpPr>
              <p:cNvPr id="40" name="Straight Arrow Connector 39"/>
              <p:cNvCxnSpPr/>
              <p:nvPr/>
            </p:nvCxnSpPr>
            <p:spPr>
              <a:xfrm flipV="1">
                <a:off x="1408229" y="4119159"/>
                <a:ext cx="0" cy="91321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/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/>
              <p:cNvCxnSpPr/>
              <p:nvPr/>
            </p:nvCxnSpPr>
            <p:spPr>
              <a:xfrm flipV="1">
                <a:off x="1560629" y="3943372"/>
                <a:ext cx="0" cy="91321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/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/>
              <p:cNvCxnSpPr/>
              <p:nvPr/>
            </p:nvCxnSpPr>
            <p:spPr>
              <a:xfrm flipV="1">
                <a:off x="1713029" y="3796123"/>
                <a:ext cx="0" cy="91321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/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oup 35"/>
            <p:cNvGrpSpPr/>
            <p:nvPr/>
          </p:nvGrpSpPr>
          <p:grpSpPr>
            <a:xfrm>
              <a:off x="3002528" y="4148745"/>
              <a:ext cx="304800" cy="1236248"/>
              <a:chOff x="1408229" y="3796123"/>
              <a:chExt cx="304800" cy="1236248"/>
            </a:xfrm>
          </p:grpSpPr>
          <p:cxnSp>
            <p:nvCxnSpPr>
              <p:cNvPr id="37" name="Straight Arrow Connector 36"/>
              <p:cNvCxnSpPr/>
              <p:nvPr/>
            </p:nvCxnSpPr>
            <p:spPr>
              <a:xfrm flipV="1">
                <a:off x="1408229" y="4119159"/>
                <a:ext cx="0" cy="91321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/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/>
              <p:cNvCxnSpPr/>
              <p:nvPr/>
            </p:nvCxnSpPr>
            <p:spPr>
              <a:xfrm flipV="1">
                <a:off x="1560629" y="3943372"/>
                <a:ext cx="0" cy="91321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/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/>
              <p:cNvCxnSpPr/>
              <p:nvPr/>
            </p:nvCxnSpPr>
            <p:spPr>
              <a:xfrm flipV="1">
                <a:off x="1713029" y="3796123"/>
                <a:ext cx="0" cy="91321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/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Parallelogram 6"/>
            <p:cNvSpPr/>
            <p:nvPr/>
          </p:nvSpPr>
          <p:spPr>
            <a:xfrm>
              <a:off x="199778" y="4104900"/>
              <a:ext cx="3924464" cy="684909"/>
            </a:xfrm>
            <a:prstGeom prst="parallelogram">
              <a:avLst>
                <a:gd name="adj" fmla="val 127097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940548" y="3339971"/>
              <a:ext cx="304800" cy="1236248"/>
              <a:chOff x="1408229" y="3796123"/>
              <a:chExt cx="304800" cy="1236248"/>
            </a:xfrm>
          </p:grpSpPr>
          <p:cxnSp>
            <p:nvCxnSpPr>
              <p:cNvPr id="13" name="Straight Arrow Connector 12"/>
              <p:cNvCxnSpPr/>
              <p:nvPr/>
            </p:nvCxnSpPr>
            <p:spPr>
              <a:xfrm flipV="1">
                <a:off x="1408229" y="4119159"/>
                <a:ext cx="0" cy="91321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/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 flipV="1">
                <a:off x="1560629" y="3943372"/>
                <a:ext cx="0" cy="91321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/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 flipV="1">
                <a:off x="1713029" y="3796123"/>
                <a:ext cx="0" cy="91321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/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8" name="TextBox 97"/>
            <p:cNvSpPr txBox="1"/>
            <p:nvPr/>
          </p:nvSpPr>
          <p:spPr>
            <a:xfrm>
              <a:off x="3311909" y="3158700"/>
              <a:ext cx="6981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B</a:t>
              </a:r>
              <a:endParaRPr lang="en-US" sz="2400" b="1" dirty="0"/>
            </a:p>
          </p:txBody>
        </p:sp>
        <p:cxnSp>
          <p:nvCxnSpPr>
            <p:cNvPr id="10" name="Straight Arrow Connector 9"/>
            <p:cNvCxnSpPr>
              <a:cxnSpLocks noChangeAspect="1"/>
            </p:cNvCxnSpPr>
            <p:nvPr/>
          </p:nvCxnSpPr>
          <p:spPr>
            <a:xfrm flipH="1">
              <a:off x="2703863" y="4148748"/>
              <a:ext cx="549957" cy="565805"/>
            </a:xfrm>
            <a:prstGeom prst="straightConnector1">
              <a:avLst/>
            </a:prstGeom>
            <a:ln w="5715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102"/>
            <p:cNvCxnSpPr>
              <a:cxnSpLocks noChangeAspect="1"/>
            </p:cNvCxnSpPr>
            <p:nvPr/>
          </p:nvCxnSpPr>
          <p:spPr>
            <a:xfrm flipH="1">
              <a:off x="2304063" y="4149282"/>
              <a:ext cx="549957" cy="565805"/>
            </a:xfrm>
            <a:prstGeom prst="straightConnector1">
              <a:avLst/>
            </a:prstGeom>
            <a:ln w="5715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6"/>
            <p:cNvCxnSpPr>
              <a:cxnSpLocks noChangeAspect="1"/>
            </p:cNvCxnSpPr>
            <p:nvPr/>
          </p:nvCxnSpPr>
          <p:spPr>
            <a:xfrm flipH="1">
              <a:off x="1738603" y="4149816"/>
              <a:ext cx="549957" cy="565805"/>
            </a:xfrm>
            <a:prstGeom prst="straightConnector1">
              <a:avLst/>
            </a:prstGeom>
            <a:ln w="5715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/>
            <p:cNvCxnSpPr>
              <a:cxnSpLocks/>
            </p:cNvCxnSpPr>
            <p:nvPr/>
          </p:nvCxnSpPr>
          <p:spPr>
            <a:xfrm flipH="1">
              <a:off x="1421632" y="4302216"/>
              <a:ext cx="1828800" cy="0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5"/>
            <p:cNvGrpSpPr/>
            <p:nvPr/>
          </p:nvGrpSpPr>
          <p:grpSpPr>
            <a:xfrm>
              <a:off x="3007109" y="3339971"/>
              <a:ext cx="304800" cy="1236248"/>
              <a:chOff x="1408229" y="3796123"/>
              <a:chExt cx="304800" cy="1236248"/>
            </a:xfrm>
          </p:grpSpPr>
          <p:cxnSp>
            <p:nvCxnSpPr>
              <p:cNvPr id="27" name="Straight Arrow Connector 26"/>
              <p:cNvCxnSpPr/>
              <p:nvPr/>
            </p:nvCxnSpPr>
            <p:spPr>
              <a:xfrm flipV="1">
                <a:off x="1408229" y="4119159"/>
                <a:ext cx="0" cy="91321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/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/>
              <p:nvPr/>
            </p:nvCxnSpPr>
            <p:spPr>
              <a:xfrm flipV="1">
                <a:off x="1560629" y="3943372"/>
                <a:ext cx="0" cy="91321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/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/>
              <p:cNvCxnSpPr/>
              <p:nvPr/>
            </p:nvCxnSpPr>
            <p:spPr>
              <a:xfrm flipV="1">
                <a:off x="1713029" y="3796123"/>
                <a:ext cx="0" cy="91321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/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 21"/>
            <p:cNvGrpSpPr/>
            <p:nvPr/>
          </p:nvGrpSpPr>
          <p:grpSpPr>
            <a:xfrm>
              <a:off x="2694094" y="3339971"/>
              <a:ext cx="304800" cy="1236248"/>
              <a:chOff x="1408229" y="3796123"/>
              <a:chExt cx="304800" cy="1236248"/>
            </a:xfrm>
          </p:grpSpPr>
          <p:cxnSp>
            <p:nvCxnSpPr>
              <p:cNvPr id="23" name="Straight Arrow Connector 22"/>
              <p:cNvCxnSpPr/>
              <p:nvPr/>
            </p:nvCxnSpPr>
            <p:spPr>
              <a:xfrm flipV="1">
                <a:off x="1408229" y="4119159"/>
                <a:ext cx="0" cy="91321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/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 flipV="1">
                <a:off x="1560629" y="3943372"/>
                <a:ext cx="0" cy="91321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/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/>
              <p:nvPr/>
            </p:nvCxnSpPr>
            <p:spPr>
              <a:xfrm flipV="1">
                <a:off x="1713029" y="3796123"/>
                <a:ext cx="0" cy="91321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/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oup 17"/>
            <p:cNvGrpSpPr/>
            <p:nvPr/>
          </p:nvGrpSpPr>
          <p:grpSpPr>
            <a:xfrm>
              <a:off x="2270637" y="3339971"/>
              <a:ext cx="304800" cy="1236248"/>
              <a:chOff x="1408229" y="3796123"/>
              <a:chExt cx="304800" cy="1236248"/>
            </a:xfrm>
          </p:grpSpPr>
          <p:cxnSp>
            <p:nvCxnSpPr>
              <p:cNvPr id="19" name="Straight Arrow Connector 18"/>
              <p:cNvCxnSpPr/>
              <p:nvPr/>
            </p:nvCxnSpPr>
            <p:spPr>
              <a:xfrm flipV="1">
                <a:off x="1408229" y="4119159"/>
                <a:ext cx="0" cy="91321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/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 flipV="1">
                <a:off x="1560629" y="3943372"/>
                <a:ext cx="0" cy="91321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/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 flipV="1">
                <a:off x="1713029" y="3796123"/>
                <a:ext cx="0" cy="91321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/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8" name="TextBox 107"/>
            <p:cNvSpPr txBox="1"/>
            <p:nvPr/>
          </p:nvSpPr>
          <p:spPr>
            <a:xfrm>
              <a:off x="1291015" y="4314609"/>
              <a:ext cx="6981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008000"/>
                  </a:solidFill>
                </a:rPr>
                <a:t>J</a:t>
              </a:r>
              <a:endParaRPr lang="en-US" sz="2800" b="1" dirty="0">
                <a:solidFill>
                  <a:srgbClr val="008000"/>
                </a:solidFill>
              </a:endParaRP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1640105" y="3339971"/>
              <a:ext cx="304800" cy="1236248"/>
              <a:chOff x="970409" y="3786413"/>
              <a:chExt cx="304800" cy="1236248"/>
            </a:xfrm>
          </p:grpSpPr>
          <p:cxnSp>
            <p:nvCxnSpPr>
              <p:cNvPr id="9" name="Straight Arrow Connector 8"/>
              <p:cNvCxnSpPr/>
              <p:nvPr/>
            </p:nvCxnSpPr>
            <p:spPr>
              <a:xfrm flipV="1">
                <a:off x="970409" y="4109449"/>
                <a:ext cx="0" cy="91321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/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/>
              <p:cNvCxnSpPr/>
              <p:nvPr/>
            </p:nvCxnSpPr>
            <p:spPr>
              <a:xfrm flipV="1">
                <a:off x="1122809" y="3933662"/>
                <a:ext cx="0" cy="91321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/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 flipV="1">
                <a:off x="1275209" y="3786413"/>
                <a:ext cx="0" cy="91321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/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0" name="TextBox 109"/>
            <p:cNvSpPr txBox="1"/>
            <p:nvPr/>
          </p:nvSpPr>
          <p:spPr>
            <a:xfrm>
              <a:off x="1239677" y="3767669"/>
              <a:ext cx="6981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FF0000"/>
                  </a:solidFill>
                </a:rPr>
                <a:t>F</a:t>
              </a:r>
              <a:endParaRPr lang="en-US" sz="28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9" name="Group 158"/>
          <p:cNvGrpSpPr/>
          <p:nvPr/>
        </p:nvGrpSpPr>
        <p:grpSpPr>
          <a:xfrm>
            <a:off x="4776496" y="3460691"/>
            <a:ext cx="4132108" cy="2228670"/>
            <a:chOff x="4926340" y="3214969"/>
            <a:chExt cx="4132108" cy="2228670"/>
          </a:xfrm>
        </p:grpSpPr>
        <p:cxnSp>
          <p:nvCxnSpPr>
            <p:cNvPr id="160" name="Straight Arrow Connector 159"/>
            <p:cNvCxnSpPr>
              <a:cxnSpLocks/>
            </p:cNvCxnSpPr>
            <p:nvPr/>
          </p:nvCxnSpPr>
          <p:spPr>
            <a:xfrm>
              <a:off x="4991981" y="4735282"/>
              <a:ext cx="3563654" cy="0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Arrow Connector 160"/>
            <p:cNvCxnSpPr>
              <a:cxnSpLocks/>
            </p:cNvCxnSpPr>
            <p:nvPr/>
          </p:nvCxnSpPr>
          <p:spPr>
            <a:xfrm flipH="1">
              <a:off x="4926340" y="4105622"/>
              <a:ext cx="3563654" cy="0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2" name="Group 161"/>
            <p:cNvGrpSpPr/>
            <p:nvPr/>
          </p:nvGrpSpPr>
          <p:grpSpPr>
            <a:xfrm>
              <a:off x="5053682" y="3501488"/>
              <a:ext cx="3286104" cy="1869233"/>
              <a:chOff x="5053682" y="3501488"/>
              <a:chExt cx="3286104" cy="1869233"/>
            </a:xfrm>
          </p:grpSpPr>
          <p:cxnSp>
            <p:nvCxnSpPr>
              <p:cNvPr id="192" name="Curved Connector 191"/>
              <p:cNvCxnSpPr/>
              <p:nvPr/>
            </p:nvCxnSpPr>
            <p:spPr>
              <a:xfrm rot="5400000" flipH="1" flipV="1">
                <a:off x="5368587" y="3973642"/>
                <a:ext cx="1869233" cy="924926"/>
              </a:xfrm>
              <a:prstGeom prst="curvedConnector3">
                <a:avLst/>
              </a:prstGeom>
              <a:ln>
                <a:solidFill>
                  <a:schemeClr val="tx1"/>
                </a:solidFill>
                <a:headEnd type="none"/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Curved Connector 192"/>
              <p:cNvCxnSpPr/>
              <p:nvPr/>
            </p:nvCxnSpPr>
            <p:spPr>
              <a:xfrm rot="5400000" flipH="1" flipV="1">
                <a:off x="6155646" y="3973642"/>
                <a:ext cx="1869233" cy="924926"/>
              </a:xfrm>
              <a:prstGeom prst="curvedConnector3">
                <a:avLst/>
              </a:prstGeom>
              <a:ln>
                <a:solidFill>
                  <a:schemeClr val="tx1"/>
                </a:solidFill>
                <a:headEnd type="none"/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Curved Connector 193"/>
              <p:cNvCxnSpPr/>
              <p:nvPr/>
            </p:nvCxnSpPr>
            <p:spPr>
              <a:xfrm rot="5400000" flipH="1" flipV="1">
                <a:off x="4581528" y="3973642"/>
                <a:ext cx="1869233" cy="924926"/>
              </a:xfrm>
              <a:prstGeom prst="curvedConnector3">
                <a:avLst/>
              </a:prstGeom>
              <a:ln>
                <a:solidFill>
                  <a:schemeClr val="tx1"/>
                </a:solidFill>
                <a:headEnd type="none"/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Curved Connector 194"/>
              <p:cNvCxnSpPr/>
              <p:nvPr/>
            </p:nvCxnSpPr>
            <p:spPr>
              <a:xfrm rot="5400000" flipH="1" flipV="1">
                <a:off x="6942706" y="3973642"/>
                <a:ext cx="1869233" cy="924926"/>
              </a:xfrm>
              <a:prstGeom prst="curvedConnector3">
                <a:avLst/>
              </a:prstGeom>
              <a:ln>
                <a:solidFill>
                  <a:schemeClr val="tx1"/>
                </a:solidFill>
                <a:headEnd type="none"/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3" name="TextBox 162"/>
            <p:cNvSpPr txBox="1"/>
            <p:nvPr/>
          </p:nvSpPr>
          <p:spPr>
            <a:xfrm>
              <a:off x="8360268" y="3214969"/>
              <a:ext cx="6981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B</a:t>
              </a:r>
              <a:endParaRPr lang="en-US" sz="2400" b="1" dirty="0"/>
            </a:p>
          </p:txBody>
        </p:sp>
        <p:grpSp>
          <p:nvGrpSpPr>
            <p:cNvPr id="164" name="Group 163"/>
            <p:cNvGrpSpPr/>
            <p:nvPr/>
          </p:nvGrpSpPr>
          <p:grpSpPr>
            <a:xfrm>
              <a:off x="7771354" y="3984337"/>
              <a:ext cx="274320" cy="274320"/>
              <a:chOff x="5639562" y="2312729"/>
              <a:chExt cx="274320" cy="274320"/>
            </a:xfrm>
            <a:effectLst/>
          </p:grpSpPr>
          <p:sp>
            <p:nvSpPr>
              <p:cNvPr id="190" name="Oval 189"/>
              <p:cNvSpPr>
                <a:spLocks noChangeAspect="1"/>
              </p:cNvSpPr>
              <p:nvPr/>
            </p:nvSpPr>
            <p:spPr>
              <a:xfrm>
                <a:off x="5708142" y="2381309"/>
                <a:ext cx="137160" cy="137160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Oval 190"/>
              <p:cNvSpPr>
                <a:spLocks noChangeAspect="1"/>
              </p:cNvSpPr>
              <p:nvPr/>
            </p:nvSpPr>
            <p:spPr>
              <a:xfrm>
                <a:off x="5639562" y="2312729"/>
                <a:ext cx="274320" cy="274320"/>
              </a:xfrm>
              <a:prstGeom prst="ellipse">
                <a:avLst/>
              </a:prstGeom>
              <a:noFill/>
              <a:ln w="57150" cmpd="sng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5" name="Group 164"/>
            <p:cNvGrpSpPr/>
            <p:nvPr/>
          </p:nvGrpSpPr>
          <p:grpSpPr>
            <a:xfrm>
              <a:off x="6980422" y="3984337"/>
              <a:ext cx="274320" cy="274320"/>
              <a:chOff x="5639562" y="2312729"/>
              <a:chExt cx="274320" cy="274320"/>
            </a:xfrm>
            <a:effectLst/>
          </p:grpSpPr>
          <p:sp>
            <p:nvSpPr>
              <p:cNvPr id="188" name="Oval 187"/>
              <p:cNvSpPr>
                <a:spLocks noChangeAspect="1"/>
              </p:cNvSpPr>
              <p:nvPr/>
            </p:nvSpPr>
            <p:spPr>
              <a:xfrm>
                <a:off x="5708142" y="2381309"/>
                <a:ext cx="137160" cy="137160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9" name="Oval 188"/>
              <p:cNvSpPr>
                <a:spLocks noChangeAspect="1"/>
              </p:cNvSpPr>
              <p:nvPr/>
            </p:nvSpPr>
            <p:spPr>
              <a:xfrm>
                <a:off x="5639562" y="2312729"/>
                <a:ext cx="274320" cy="274320"/>
              </a:xfrm>
              <a:prstGeom prst="ellipse">
                <a:avLst/>
              </a:prstGeom>
              <a:noFill/>
              <a:ln w="57150" cmpd="sng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6" name="Group 165"/>
            <p:cNvGrpSpPr/>
            <p:nvPr/>
          </p:nvGrpSpPr>
          <p:grpSpPr>
            <a:xfrm>
              <a:off x="6189489" y="3984337"/>
              <a:ext cx="274320" cy="274320"/>
              <a:chOff x="5639562" y="2312729"/>
              <a:chExt cx="274320" cy="274320"/>
            </a:xfrm>
            <a:effectLst/>
          </p:grpSpPr>
          <p:sp>
            <p:nvSpPr>
              <p:cNvPr id="186" name="Oval 185"/>
              <p:cNvSpPr>
                <a:spLocks noChangeAspect="1"/>
              </p:cNvSpPr>
              <p:nvPr/>
            </p:nvSpPr>
            <p:spPr>
              <a:xfrm>
                <a:off x="5708142" y="2381309"/>
                <a:ext cx="137160" cy="137160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Oval 186"/>
              <p:cNvSpPr>
                <a:spLocks noChangeAspect="1"/>
              </p:cNvSpPr>
              <p:nvPr/>
            </p:nvSpPr>
            <p:spPr>
              <a:xfrm>
                <a:off x="5639562" y="2312729"/>
                <a:ext cx="274320" cy="274320"/>
              </a:xfrm>
              <a:prstGeom prst="ellipse">
                <a:avLst/>
              </a:prstGeom>
              <a:noFill/>
              <a:ln w="57150" cmpd="sng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7" name="Group 166"/>
            <p:cNvGrpSpPr/>
            <p:nvPr/>
          </p:nvGrpSpPr>
          <p:grpSpPr>
            <a:xfrm>
              <a:off x="5398556" y="3984337"/>
              <a:ext cx="274320" cy="274320"/>
              <a:chOff x="5639562" y="2312729"/>
              <a:chExt cx="274320" cy="274320"/>
            </a:xfrm>
            <a:effectLst/>
          </p:grpSpPr>
          <p:sp>
            <p:nvSpPr>
              <p:cNvPr id="184" name="Oval 183"/>
              <p:cNvSpPr>
                <a:spLocks noChangeAspect="1"/>
              </p:cNvSpPr>
              <p:nvPr/>
            </p:nvSpPr>
            <p:spPr>
              <a:xfrm>
                <a:off x="5708142" y="2381309"/>
                <a:ext cx="137160" cy="137160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Oval 184"/>
              <p:cNvSpPr>
                <a:spLocks noChangeAspect="1"/>
              </p:cNvSpPr>
              <p:nvPr/>
            </p:nvSpPr>
            <p:spPr>
              <a:xfrm>
                <a:off x="5639562" y="2312729"/>
                <a:ext cx="274320" cy="274320"/>
              </a:xfrm>
              <a:prstGeom prst="ellipse">
                <a:avLst/>
              </a:prstGeom>
              <a:noFill/>
              <a:ln w="57150" cmpd="sng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8" name="Group 167"/>
            <p:cNvGrpSpPr/>
            <p:nvPr/>
          </p:nvGrpSpPr>
          <p:grpSpPr>
            <a:xfrm>
              <a:off x="7730300" y="4601500"/>
              <a:ext cx="329179" cy="311660"/>
              <a:chOff x="6100415" y="1930664"/>
              <a:chExt cx="329179" cy="311660"/>
            </a:xfrm>
          </p:grpSpPr>
          <p:sp>
            <p:nvSpPr>
              <p:cNvPr id="182" name="Oval 181"/>
              <p:cNvSpPr>
                <a:spLocks noChangeAspect="1"/>
              </p:cNvSpPr>
              <p:nvPr/>
            </p:nvSpPr>
            <p:spPr>
              <a:xfrm>
                <a:off x="6127844" y="1949334"/>
                <a:ext cx="274320" cy="274320"/>
              </a:xfrm>
              <a:prstGeom prst="ellipse">
                <a:avLst/>
              </a:prstGeom>
              <a:noFill/>
              <a:ln w="57150" cmpd="sng"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Multiply 182"/>
              <p:cNvSpPr>
                <a:spLocks/>
              </p:cNvSpPr>
              <p:nvPr/>
            </p:nvSpPr>
            <p:spPr>
              <a:xfrm>
                <a:off x="6100415" y="1930664"/>
                <a:ext cx="329179" cy="311660"/>
              </a:xfrm>
              <a:prstGeom prst="mathMultiply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9" name="Group 168"/>
            <p:cNvGrpSpPr/>
            <p:nvPr/>
          </p:nvGrpSpPr>
          <p:grpSpPr>
            <a:xfrm>
              <a:off x="6949642" y="4601500"/>
              <a:ext cx="329179" cy="311660"/>
              <a:chOff x="6100415" y="1930664"/>
              <a:chExt cx="329179" cy="311660"/>
            </a:xfrm>
          </p:grpSpPr>
          <p:sp>
            <p:nvSpPr>
              <p:cNvPr id="180" name="Oval 179"/>
              <p:cNvSpPr>
                <a:spLocks noChangeAspect="1"/>
              </p:cNvSpPr>
              <p:nvPr/>
            </p:nvSpPr>
            <p:spPr>
              <a:xfrm>
                <a:off x="6127844" y="1949334"/>
                <a:ext cx="274320" cy="274320"/>
              </a:xfrm>
              <a:prstGeom prst="ellipse">
                <a:avLst/>
              </a:prstGeom>
              <a:noFill/>
              <a:ln w="57150" cmpd="sng"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Multiply 180"/>
              <p:cNvSpPr>
                <a:spLocks/>
              </p:cNvSpPr>
              <p:nvPr/>
            </p:nvSpPr>
            <p:spPr>
              <a:xfrm>
                <a:off x="6100415" y="1930664"/>
                <a:ext cx="329179" cy="311660"/>
              </a:xfrm>
              <a:prstGeom prst="mathMultiply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0" name="Group 169"/>
            <p:cNvGrpSpPr/>
            <p:nvPr/>
          </p:nvGrpSpPr>
          <p:grpSpPr>
            <a:xfrm>
              <a:off x="6168984" y="4601500"/>
              <a:ext cx="329179" cy="311660"/>
              <a:chOff x="6100415" y="1930664"/>
              <a:chExt cx="329179" cy="311660"/>
            </a:xfrm>
          </p:grpSpPr>
          <p:sp>
            <p:nvSpPr>
              <p:cNvPr id="178" name="Oval 177"/>
              <p:cNvSpPr>
                <a:spLocks noChangeAspect="1"/>
              </p:cNvSpPr>
              <p:nvPr/>
            </p:nvSpPr>
            <p:spPr>
              <a:xfrm>
                <a:off x="6127844" y="1949334"/>
                <a:ext cx="274320" cy="274320"/>
              </a:xfrm>
              <a:prstGeom prst="ellipse">
                <a:avLst/>
              </a:prstGeom>
              <a:noFill/>
              <a:ln w="57150" cmpd="sng"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9" name="Multiply 178"/>
              <p:cNvSpPr>
                <a:spLocks/>
              </p:cNvSpPr>
              <p:nvPr/>
            </p:nvSpPr>
            <p:spPr>
              <a:xfrm>
                <a:off x="6100415" y="1930664"/>
                <a:ext cx="329179" cy="311660"/>
              </a:xfrm>
              <a:prstGeom prst="mathMultiply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1" name="Group 170"/>
            <p:cNvGrpSpPr/>
            <p:nvPr/>
          </p:nvGrpSpPr>
          <p:grpSpPr>
            <a:xfrm>
              <a:off x="5388326" y="4601500"/>
              <a:ext cx="329179" cy="311660"/>
              <a:chOff x="6100415" y="1930664"/>
              <a:chExt cx="329179" cy="311660"/>
            </a:xfrm>
          </p:grpSpPr>
          <p:sp>
            <p:nvSpPr>
              <p:cNvPr id="176" name="Oval 175"/>
              <p:cNvSpPr>
                <a:spLocks noChangeAspect="1"/>
              </p:cNvSpPr>
              <p:nvPr/>
            </p:nvSpPr>
            <p:spPr>
              <a:xfrm>
                <a:off x="6127844" y="1949334"/>
                <a:ext cx="274320" cy="274320"/>
              </a:xfrm>
              <a:prstGeom prst="ellipse">
                <a:avLst/>
              </a:prstGeom>
              <a:noFill/>
              <a:ln w="57150" cmpd="sng"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Multiply 176"/>
              <p:cNvSpPr>
                <a:spLocks/>
              </p:cNvSpPr>
              <p:nvPr/>
            </p:nvSpPr>
            <p:spPr>
              <a:xfrm>
                <a:off x="6100415" y="1930664"/>
                <a:ext cx="329179" cy="311660"/>
              </a:xfrm>
              <a:prstGeom prst="mathMultiply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2" name="TextBox 171"/>
            <p:cNvSpPr txBox="1"/>
            <p:nvPr/>
          </p:nvSpPr>
          <p:spPr>
            <a:xfrm>
              <a:off x="5255206" y="4920419"/>
              <a:ext cx="6981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008000"/>
                  </a:solidFill>
                </a:rPr>
                <a:t>J</a:t>
              </a:r>
              <a:endParaRPr lang="en-US" sz="2800" b="1" dirty="0">
                <a:solidFill>
                  <a:srgbClr val="008000"/>
                </a:solidFill>
              </a:endParaRP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7690776" y="3401397"/>
              <a:ext cx="6981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008000"/>
                  </a:solidFill>
                </a:rPr>
                <a:t>J</a:t>
              </a:r>
              <a:endParaRPr lang="en-US" sz="2800" b="1" dirty="0">
                <a:solidFill>
                  <a:srgbClr val="008000"/>
                </a:solidFill>
              </a:endParaRP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4942637" y="3401397"/>
              <a:ext cx="6981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FF0000"/>
                  </a:solidFill>
                </a:rPr>
                <a:t>F</a:t>
              </a:r>
              <a:endParaRPr lang="en-US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8219765" y="4861773"/>
              <a:ext cx="6981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FF0000"/>
                  </a:solidFill>
                </a:rPr>
                <a:t>F</a:t>
              </a:r>
              <a:endParaRPr lang="en-US" sz="2800" b="1" dirty="0">
                <a:solidFill>
                  <a:srgbClr val="FF0000"/>
                </a:solidFill>
              </a:endParaRPr>
            </a:p>
          </p:txBody>
        </p:sp>
      </p:grpSp>
      <p:graphicFrame>
        <p:nvGraphicFramePr>
          <p:cNvPr id="97" name="Object 9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1776333"/>
              </p:ext>
            </p:extLst>
          </p:nvPr>
        </p:nvGraphicFramePr>
        <p:xfrm>
          <a:off x="4152862" y="2917825"/>
          <a:ext cx="9525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93" name="Equation" r:id="rId6" imgW="952500" imgH="254000" progId="Equation.3">
                  <p:embed/>
                </p:oleObj>
              </mc:Choice>
              <mc:Fallback>
                <p:oleObj name="Equation" r:id="rId6" imgW="9525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152862" y="2917825"/>
                        <a:ext cx="952500" cy="25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67281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3" descr="julich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6324600"/>
            <a:ext cx="13716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8" name="Text Box 24"/>
          <p:cNvSpPr txBox="1">
            <a:spLocks noChangeArrowheads="1"/>
          </p:cNvSpPr>
          <p:nvPr/>
        </p:nvSpPr>
        <p:spPr bwMode="auto">
          <a:xfrm>
            <a:off x="896938" y="5405438"/>
            <a:ext cx="404177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/>
              <a:t>Field line connection length L</a:t>
            </a:r>
            <a:r>
              <a:rPr lang="en-US" sz="1400" b="1" baseline="-25000"/>
              <a:t>c</a:t>
            </a:r>
            <a:r>
              <a:rPr lang="en-US" sz="1400" b="1"/>
              <a:t> compared to                               (a) </a:t>
            </a:r>
            <a:r>
              <a:rPr lang="en-US" sz="1400" b="1">
                <a:solidFill>
                  <a:srgbClr val="000099"/>
                </a:solidFill>
              </a:rPr>
              <a:t>Kolmogorov Length L</a:t>
            </a:r>
            <a:r>
              <a:rPr lang="en-US" sz="1400" b="1" baseline="-25000">
                <a:solidFill>
                  <a:srgbClr val="000099"/>
                </a:solidFill>
              </a:rPr>
              <a:t>K</a:t>
            </a:r>
            <a:r>
              <a:rPr lang="en-US" sz="1400" b="1"/>
              <a:t> and                      (b) </a:t>
            </a:r>
            <a:r>
              <a:rPr lang="en-US" sz="1400" b="1">
                <a:solidFill>
                  <a:srgbClr val="000099"/>
                </a:solidFill>
              </a:rPr>
              <a:t>electron mean free path </a:t>
            </a:r>
            <a:r>
              <a:rPr lang="en-US" sz="1400" b="1">
                <a:solidFill>
                  <a:srgbClr val="000099"/>
                </a:solidFill>
                <a:latin typeface="Symbol" charset="0"/>
              </a:rPr>
              <a:t>l</a:t>
            </a:r>
            <a:r>
              <a:rPr lang="en-US" sz="1400" b="1" baseline="-25000">
                <a:solidFill>
                  <a:srgbClr val="000099"/>
                </a:solidFill>
              </a:rPr>
              <a:t>e</a:t>
            </a:r>
          </a:p>
        </p:txBody>
      </p:sp>
      <p:sp>
        <p:nvSpPr>
          <p:cNvPr id="45059" name="AutoShape 25"/>
          <p:cNvSpPr>
            <a:spLocks noChangeArrowheads="1"/>
          </p:cNvSpPr>
          <p:nvPr/>
        </p:nvSpPr>
        <p:spPr bwMode="auto">
          <a:xfrm>
            <a:off x="754063" y="5507038"/>
            <a:ext cx="142875" cy="142875"/>
          </a:xfrm>
          <a:prstGeom prst="rightArrow">
            <a:avLst>
              <a:gd name="adj1" fmla="val 50000"/>
              <a:gd name="adj2" fmla="val 49861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 b="1"/>
          </a:p>
        </p:txBody>
      </p:sp>
      <p:sp>
        <p:nvSpPr>
          <p:cNvPr id="45060" name="Text Box 26"/>
          <p:cNvSpPr txBox="1">
            <a:spLocks noChangeArrowheads="1"/>
          </p:cNvSpPr>
          <p:nvPr/>
        </p:nvSpPr>
        <p:spPr bwMode="auto">
          <a:xfrm>
            <a:off x="5219700" y="5443538"/>
            <a:ext cx="34194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sz="1400" b="1"/>
              <a:t> </a:t>
            </a:r>
            <a:r>
              <a:rPr lang="en-US" sz="1400" b="1">
                <a:solidFill>
                  <a:srgbClr val="000099"/>
                </a:solidFill>
              </a:rPr>
              <a:t>Laminar Zone:</a:t>
            </a:r>
            <a:r>
              <a:rPr lang="en-US" sz="1400" b="1"/>
              <a:t> L</a:t>
            </a:r>
            <a:r>
              <a:rPr lang="en-US" sz="1400" b="1" baseline="-25000"/>
              <a:t>c</a:t>
            </a:r>
            <a:r>
              <a:rPr lang="en-US" sz="1400" b="1"/>
              <a:t> &lt; L</a:t>
            </a:r>
            <a:r>
              <a:rPr lang="en-US" sz="1400" b="1" baseline="-25000"/>
              <a:t>K</a:t>
            </a:r>
            <a:r>
              <a:rPr lang="en-US" sz="1400" b="1"/>
              <a:t> ~ </a:t>
            </a:r>
            <a:r>
              <a:rPr lang="en-US" sz="1400" b="1">
                <a:latin typeface="Symbol" charset="0"/>
              </a:rPr>
              <a:t>l</a:t>
            </a:r>
            <a:r>
              <a:rPr lang="en-US" sz="1400" b="1" baseline="-25000"/>
              <a:t>e</a:t>
            </a:r>
            <a:r>
              <a:rPr lang="en-US" sz="1400" b="1"/>
              <a:t> (</a:t>
            </a:r>
            <a:r>
              <a:rPr lang="en-US" sz="1400" b="1">
                <a:latin typeface="Symbol" charset="0"/>
                <a:cs typeface="Symbol" charset="0"/>
              </a:rPr>
              <a:t>Y</a:t>
            </a:r>
            <a:r>
              <a:rPr lang="en-US" sz="1400" b="1" baseline="-25000"/>
              <a:t>N</a:t>
            </a:r>
            <a:r>
              <a:rPr lang="en-US" sz="1400" b="1"/>
              <a:t>&gt;0.95)</a:t>
            </a:r>
          </a:p>
        </p:txBody>
      </p:sp>
      <p:sp>
        <p:nvSpPr>
          <p:cNvPr id="45061" name="Text Box 27"/>
          <p:cNvSpPr txBox="1">
            <a:spLocks noChangeArrowheads="1"/>
          </p:cNvSpPr>
          <p:nvPr/>
        </p:nvSpPr>
        <p:spPr bwMode="auto">
          <a:xfrm>
            <a:off x="5219700" y="5788025"/>
            <a:ext cx="35290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sz="1400" b="1"/>
              <a:t> </a:t>
            </a:r>
            <a:r>
              <a:rPr lang="en-US" sz="1400" b="1">
                <a:solidFill>
                  <a:srgbClr val="000099"/>
                </a:solidFill>
              </a:rPr>
              <a:t>Stochastic Layer:</a:t>
            </a:r>
            <a:r>
              <a:rPr lang="en-US" sz="1400" b="1"/>
              <a:t> L</a:t>
            </a:r>
            <a:r>
              <a:rPr lang="en-US" sz="1400" b="1" baseline="-25000"/>
              <a:t>c</a:t>
            </a:r>
            <a:r>
              <a:rPr lang="en-US" sz="1400" b="1"/>
              <a:t> &gt; L</a:t>
            </a:r>
            <a:r>
              <a:rPr lang="en-US" sz="1400" b="1" baseline="-25000"/>
              <a:t>K</a:t>
            </a:r>
            <a:r>
              <a:rPr lang="en-US" sz="1400" b="1"/>
              <a:t> ~ </a:t>
            </a:r>
            <a:r>
              <a:rPr lang="en-US" sz="1400" b="1">
                <a:latin typeface="Symbol" charset="0"/>
              </a:rPr>
              <a:t>l</a:t>
            </a:r>
            <a:r>
              <a:rPr lang="en-US" sz="1400" b="1" baseline="-25000"/>
              <a:t>e</a:t>
            </a:r>
            <a:r>
              <a:rPr lang="en-US" sz="1400" b="1"/>
              <a:t> (</a:t>
            </a:r>
            <a:r>
              <a:rPr lang="en-US" sz="1400" b="1">
                <a:latin typeface="Symbol" charset="0"/>
                <a:cs typeface="Symbol" charset="0"/>
              </a:rPr>
              <a:t>Y</a:t>
            </a:r>
            <a:r>
              <a:rPr lang="en-US" sz="1400" b="1" baseline="-25000"/>
              <a:t>N</a:t>
            </a:r>
            <a:r>
              <a:rPr lang="en-US" sz="1400" b="1"/>
              <a:t>&gt;0.8)</a:t>
            </a:r>
          </a:p>
        </p:txBody>
      </p:sp>
      <p:sp>
        <p:nvSpPr>
          <p:cNvPr id="45062" name="Rectangle 28"/>
          <p:cNvSpPr>
            <a:spLocks noChangeArrowheads="1"/>
          </p:cNvSpPr>
          <p:nvPr/>
        </p:nvSpPr>
        <p:spPr bwMode="auto">
          <a:xfrm>
            <a:off x="609600" y="5380038"/>
            <a:ext cx="8139113" cy="792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000" b="1"/>
          </a:p>
        </p:txBody>
      </p:sp>
      <p:grpSp>
        <p:nvGrpSpPr>
          <p:cNvPr id="45063" name="Group 22"/>
          <p:cNvGrpSpPr>
            <a:grpSpLocks/>
          </p:cNvGrpSpPr>
          <p:nvPr/>
        </p:nvGrpSpPr>
        <p:grpSpPr bwMode="auto">
          <a:xfrm>
            <a:off x="476250" y="1600200"/>
            <a:ext cx="3730625" cy="3733800"/>
            <a:chOff x="240" y="624"/>
            <a:chExt cx="2350" cy="2352"/>
          </a:xfrm>
        </p:grpSpPr>
        <p:pic>
          <p:nvPicPr>
            <p:cNvPr id="45073" name="Picture 2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" y="624"/>
              <a:ext cx="2271" cy="2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074" name="Rectangle 21"/>
            <p:cNvSpPr>
              <a:spLocks noChangeArrowheads="1"/>
            </p:cNvSpPr>
            <p:nvPr/>
          </p:nvSpPr>
          <p:spPr bwMode="auto">
            <a:xfrm>
              <a:off x="240" y="624"/>
              <a:ext cx="288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2000" b="1"/>
            </a:p>
          </p:txBody>
        </p:sp>
      </p:grpSp>
      <p:grpSp>
        <p:nvGrpSpPr>
          <p:cNvPr id="45064" name="Group 24"/>
          <p:cNvGrpSpPr>
            <a:grpSpLocks/>
          </p:cNvGrpSpPr>
          <p:nvPr/>
        </p:nvGrpSpPr>
        <p:grpSpPr bwMode="auto">
          <a:xfrm>
            <a:off x="4895850" y="1600200"/>
            <a:ext cx="3852863" cy="3733800"/>
            <a:chOff x="3024" y="624"/>
            <a:chExt cx="2427" cy="2352"/>
          </a:xfrm>
        </p:grpSpPr>
        <p:grpSp>
          <p:nvGrpSpPr>
            <p:cNvPr id="45069" name="Group 20"/>
            <p:cNvGrpSpPr>
              <a:grpSpLocks/>
            </p:cNvGrpSpPr>
            <p:nvPr/>
          </p:nvGrpSpPr>
          <p:grpSpPr bwMode="auto">
            <a:xfrm>
              <a:off x="3074" y="624"/>
              <a:ext cx="2377" cy="2352"/>
              <a:chOff x="3074" y="624"/>
              <a:chExt cx="2377" cy="2352"/>
            </a:xfrm>
          </p:grpSpPr>
          <p:pic>
            <p:nvPicPr>
              <p:cNvPr id="45071" name="Picture 2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74" y="624"/>
                <a:ext cx="2304" cy="23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5072" name="Rectangle 18"/>
              <p:cNvSpPr>
                <a:spLocks noChangeArrowheads="1"/>
              </p:cNvSpPr>
              <p:nvPr/>
            </p:nvSpPr>
            <p:spPr bwMode="auto">
              <a:xfrm>
                <a:off x="5348" y="624"/>
                <a:ext cx="103" cy="234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000" b="1"/>
              </a:p>
            </p:txBody>
          </p:sp>
        </p:grpSp>
        <p:sp>
          <p:nvSpPr>
            <p:cNvPr id="45070" name="Rectangle 23"/>
            <p:cNvSpPr>
              <a:spLocks noChangeArrowheads="1"/>
            </p:cNvSpPr>
            <p:nvPr/>
          </p:nvSpPr>
          <p:spPr bwMode="auto">
            <a:xfrm>
              <a:off x="3024" y="672"/>
              <a:ext cx="288" cy="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2000" b="1"/>
            </a:p>
          </p:txBody>
        </p:sp>
      </p:grpSp>
      <p:pic>
        <p:nvPicPr>
          <p:cNvPr id="45065" name="Picture 19" descr="TEClogo_gre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0" y="6280150"/>
            <a:ext cx="4635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6" name="Picture 16" descr="DIIID_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6324600"/>
            <a:ext cx="655638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8382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sz="2800">
                <a:solidFill>
                  <a:srgbClr val="730001"/>
                </a:solidFill>
                <a:latin typeface="Arial" charset="0"/>
                <a:ea typeface="ＭＳ Ｐゴシック" charset="0"/>
                <a:cs typeface="ＭＳ Ｐゴシック" charset="0"/>
              </a:rPr>
              <a:t>Prof. Oliver Schmitz brings strong collaborative ties to DIII-D and European experimental programs. </a:t>
            </a:r>
          </a:p>
        </p:txBody>
      </p:sp>
      <p:sp>
        <p:nvSpPr>
          <p:cNvPr id="45068" name="TextBox 2"/>
          <p:cNvSpPr txBox="1">
            <a:spLocks noChangeArrowheads="1"/>
          </p:cNvSpPr>
          <p:nvPr/>
        </p:nvSpPr>
        <p:spPr bwMode="auto">
          <a:xfrm>
            <a:off x="457200" y="1066800"/>
            <a:ext cx="8305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sz="2000"/>
              <a:t>Experiment and modeling investigate 3D transport in edge plasma.</a:t>
            </a:r>
          </a:p>
          <a:p>
            <a:pPr>
              <a:buFont typeface="Arial" charset="0"/>
              <a:buChar char="•"/>
            </a:pPr>
            <a:r>
              <a:rPr lang="en-US" sz="2000"/>
              <a:t>Group contributes to control of ELM activity in tokamaks / ITER.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" y="304800"/>
            <a:ext cx="8610600" cy="1143000"/>
          </a:xfrm>
        </p:spPr>
        <p:txBody>
          <a:bodyPr/>
          <a:lstStyle/>
          <a:p>
            <a:pPr algn="l" eaLnBrk="1" hangingPunct="1"/>
            <a:r>
              <a:rPr lang="en-US" sz="2800" b="1">
                <a:solidFill>
                  <a:srgbClr val="730001"/>
                </a:solidFill>
                <a:latin typeface="Arial" charset="0"/>
                <a:ea typeface="ＭＳ Ｐゴシック" charset="0"/>
                <a:cs typeface="ＭＳ Ｐゴシック" charset="0"/>
              </a:rPr>
              <a:t>Plasma classes:</a:t>
            </a:r>
            <a:r>
              <a:rPr lang="en-US" sz="2800">
                <a:solidFill>
                  <a:srgbClr val="730001"/>
                </a:solidFill>
                <a:latin typeface="Arial" charset="0"/>
                <a:ea typeface="ＭＳ Ｐゴシック" charset="0"/>
                <a:cs typeface="ＭＳ Ｐゴシック" charset="0"/>
              </a:rPr>
              <a:t> Classroom instruction provides important background and skills for research. </a:t>
            </a:r>
          </a:p>
        </p:txBody>
      </p:sp>
      <p:sp>
        <p:nvSpPr>
          <p:cNvPr id="47106" name="Text Box 3"/>
          <p:cNvSpPr txBox="1">
            <a:spLocks noChangeArrowheads="1"/>
          </p:cNvSpPr>
          <p:nvPr/>
        </p:nvSpPr>
        <p:spPr bwMode="auto">
          <a:xfrm>
            <a:off x="228600" y="1524000"/>
            <a:ext cx="8610600" cy="440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35000"/>
              </a:spcBef>
              <a:buFontTx/>
              <a:buChar char="•"/>
            </a:pPr>
            <a:r>
              <a:rPr lang="en-US"/>
              <a:t> ECE/NE/Physics 525 - </a:t>
            </a:r>
            <a:r>
              <a:rPr lang="en-US" i="1"/>
              <a:t>Introduction to Plasmas</a:t>
            </a:r>
            <a:endParaRPr lang="en-US"/>
          </a:p>
          <a:p>
            <a:pPr>
              <a:spcBef>
                <a:spcPct val="35000"/>
              </a:spcBef>
              <a:buFontTx/>
              <a:buChar char="•"/>
            </a:pPr>
            <a:r>
              <a:rPr lang="en-US"/>
              <a:t> ECE/NE 526 - </a:t>
            </a:r>
            <a:r>
              <a:rPr lang="en-US" i="1"/>
              <a:t>Laboratory Course in Plasmas</a:t>
            </a:r>
            <a:endParaRPr lang="en-US"/>
          </a:p>
          <a:p>
            <a:pPr>
              <a:spcBef>
                <a:spcPct val="35000"/>
              </a:spcBef>
              <a:buFontTx/>
              <a:buChar char="•"/>
            </a:pPr>
            <a:r>
              <a:rPr lang="en-US"/>
              <a:t> ECE/NE/Physics 527 - </a:t>
            </a:r>
            <a:r>
              <a:rPr lang="en-US" i="1"/>
              <a:t>Plasma Confinement and Heating</a:t>
            </a:r>
            <a:endParaRPr lang="en-US"/>
          </a:p>
          <a:p>
            <a:pPr>
              <a:spcBef>
                <a:spcPct val="35000"/>
              </a:spcBef>
              <a:buFontTx/>
              <a:buChar char="•"/>
            </a:pPr>
            <a:r>
              <a:rPr lang="en-US"/>
              <a:t> ECE/NE 528 - </a:t>
            </a:r>
            <a:r>
              <a:rPr lang="en-US" i="1"/>
              <a:t>Plasma Processing and Technology</a:t>
            </a:r>
            <a:endParaRPr lang="en-US"/>
          </a:p>
          <a:p>
            <a:pPr>
              <a:spcBef>
                <a:spcPct val="35000"/>
              </a:spcBef>
              <a:buFontTx/>
              <a:buChar char="•"/>
            </a:pPr>
            <a:r>
              <a:rPr lang="en-US"/>
              <a:t> ECE/NE/Physics 724 - </a:t>
            </a:r>
            <a:r>
              <a:rPr lang="en-US" i="1"/>
              <a:t>Wave and Instabilities in Plasmas</a:t>
            </a:r>
            <a:endParaRPr lang="en-US"/>
          </a:p>
          <a:p>
            <a:pPr>
              <a:spcBef>
                <a:spcPct val="35000"/>
              </a:spcBef>
              <a:buFontTx/>
              <a:buChar char="•"/>
            </a:pPr>
            <a:r>
              <a:rPr lang="en-US"/>
              <a:t> ECE/NE/Physics 725 - </a:t>
            </a:r>
            <a:r>
              <a:rPr lang="en-US" i="1"/>
              <a:t>Plasma Kinetic Theory</a:t>
            </a:r>
            <a:endParaRPr lang="en-US"/>
          </a:p>
          <a:p>
            <a:pPr>
              <a:spcBef>
                <a:spcPct val="35000"/>
              </a:spcBef>
              <a:buFontTx/>
              <a:buChar char="•"/>
            </a:pPr>
            <a:r>
              <a:rPr lang="en-US"/>
              <a:t> ECE/NE/Physics 726 - </a:t>
            </a:r>
            <a:r>
              <a:rPr lang="en-US" i="1"/>
              <a:t>Plasma Magnetohydrodynamics</a:t>
            </a:r>
            <a:endParaRPr lang="en-US"/>
          </a:p>
          <a:p>
            <a:pPr>
              <a:spcBef>
                <a:spcPct val="35000"/>
              </a:spcBef>
              <a:buFontTx/>
              <a:buChar char="•"/>
            </a:pPr>
            <a:r>
              <a:rPr lang="en-US"/>
              <a:t> NE 903 - </a:t>
            </a:r>
            <a:r>
              <a:rPr lang="en-US" i="1"/>
              <a:t>Special Topics in Plasma Physics</a:t>
            </a:r>
            <a:endParaRPr lang="en-US"/>
          </a:p>
          <a:p>
            <a:pPr>
              <a:spcBef>
                <a:spcPct val="35000"/>
              </a:spcBef>
              <a:buFontTx/>
              <a:buChar char="•"/>
            </a:pPr>
            <a:r>
              <a:rPr lang="en-US"/>
              <a:t> ECE/NE/Phyisics 922 - </a:t>
            </a:r>
            <a:r>
              <a:rPr lang="en-US" i="1"/>
              <a:t>Seminar in Plasma Physics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066800"/>
            <a:ext cx="7772400" cy="685800"/>
          </a:xfrm>
        </p:spPr>
        <p:txBody>
          <a:bodyPr/>
          <a:lstStyle/>
          <a:p>
            <a:pPr algn="l" eaLnBrk="1" hangingPunct="1"/>
            <a:r>
              <a:rPr lang="en-US" sz="3200" b="1">
                <a:solidFill>
                  <a:srgbClr val="00083C"/>
                </a:solidFill>
                <a:latin typeface="Arial" charset="0"/>
                <a:ea typeface="ＭＳ Ｐゴシック" charset="0"/>
                <a:cs typeface="ＭＳ Ｐゴシック" charset="0"/>
              </a:rPr>
              <a:t>In summary …</a:t>
            </a:r>
            <a:endParaRPr lang="en-US" sz="3200">
              <a:solidFill>
                <a:srgbClr val="00083C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533400" y="2163763"/>
            <a:ext cx="8077200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730001"/>
                </a:solidFill>
                <a:latin typeface="Lucida Handwriting" charset="0"/>
              </a:rPr>
              <a:t>There are a lot of great reasons to learn, research, and apply plasmas at Wisconsin!</a:t>
            </a:r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6248400" y="6338888"/>
            <a:ext cx="2819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</a:rPr>
              <a:t>photo by Bryce Richter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744" y="426842"/>
            <a:ext cx="8279519" cy="1008153"/>
          </a:xfrm>
          <a:solidFill>
            <a:srgbClr val="CE0507"/>
          </a:solidFill>
        </p:spPr>
        <p:txBody>
          <a:bodyPr>
            <a:noAutofit/>
          </a:bodyPr>
          <a:lstStyle/>
          <a:p>
            <a:pPr algn="l"/>
            <a:r>
              <a:rPr lang="en-US" sz="3200" dirty="0" smtClean="0">
                <a:solidFill>
                  <a:srgbClr val="FFFFFF"/>
                </a:solidFill>
              </a:rPr>
              <a:t>MHD is an excellent model for liquid metal/magnetic field interaction.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44230" y="591701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403745" y="5763832"/>
            <a:ext cx="361347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/>
              <a:t>Mercury at room temperature [Wikipedia].</a:t>
            </a:r>
            <a:endParaRPr lang="en-US" sz="2200" b="1" dirty="0"/>
          </a:p>
        </p:txBody>
      </p:sp>
      <p:pic>
        <p:nvPicPr>
          <p:cNvPr id="15" name="Picture 5" descr="wcr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8364" y="6079377"/>
            <a:ext cx="436014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3589157" y="4743784"/>
            <a:ext cx="5364480" cy="679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  <a:spcBef>
                <a:spcPct val="50000"/>
              </a:spcBef>
            </a:pPr>
            <a:r>
              <a:rPr lang="en-US" sz="2000" dirty="0" smtClean="0"/>
              <a:t>Liquid sodium dynamo experiment at Wisconsin [</a:t>
            </a:r>
            <a:r>
              <a:rPr lang="de-DE" sz="2000" dirty="0" err="1" smtClean="0"/>
              <a:t>plasma.physics.wisc.edu</a:t>
            </a:r>
            <a:r>
              <a:rPr lang="de-DE" sz="2000" dirty="0"/>
              <a:t>/</a:t>
            </a:r>
            <a:r>
              <a:rPr lang="de-DE" sz="2000" dirty="0" err="1"/>
              <a:t>viewpage.php?id</a:t>
            </a:r>
            <a:r>
              <a:rPr lang="de-DE" sz="2000" dirty="0"/>
              <a:t>=</a:t>
            </a:r>
            <a:r>
              <a:rPr lang="de-DE" sz="2000" dirty="0" err="1"/>
              <a:t>mde</a:t>
            </a:r>
            <a:r>
              <a:rPr lang="en-US" sz="2000" dirty="0" smtClean="0"/>
              <a:t>].</a:t>
            </a:r>
            <a:endParaRPr lang="en-US" sz="2200" dirty="0"/>
          </a:p>
        </p:txBody>
      </p:sp>
      <p:pic>
        <p:nvPicPr>
          <p:cNvPr id="3" name="Picture 2" descr="220px-Pouring_liquid_mercury_bioner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45" y="2925240"/>
            <a:ext cx="2462491" cy="2675161"/>
          </a:xfrm>
          <a:prstGeom prst="rect">
            <a:avLst/>
          </a:prstGeom>
        </p:spPr>
      </p:pic>
      <p:pic>
        <p:nvPicPr>
          <p:cNvPr id="10" name="Picture 9" descr="mde11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999" y="1905192"/>
            <a:ext cx="3687897" cy="276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265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744" y="231448"/>
            <a:ext cx="8279519" cy="1008153"/>
          </a:xfrm>
          <a:solidFill>
            <a:srgbClr val="CE0507"/>
          </a:solidFill>
        </p:spPr>
        <p:txBody>
          <a:bodyPr>
            <a:noAutofit/>
          </a:bodyPr>
          <a:lstStyle/>
          <a:p>
            <a:pPr algn="l"/>
            <a:r>
              <a:rPr lang="en-US" sz="3200" dirty="0" smtClean="0">
                <a:solidFill>
                  <a:srgbClr val="FFFFFF"/>
                </a:solidFill>
              </a:rPr>
              <a:t>Applying MHD </a:t>
            </a:r>
            <a:r>
              <a:rPr lang="en-US" sz="3200" dirty="0">
                <a:solidFill>
                  <a:srgbClr val="FFFFFF"/>
                </a:solidFill>
              </a:rPr>
              <a:t>to </a:t>
            </a:r>
            <a:r>
              <a:rPr lang="en-US" sz="3200" dirty="0" smtClean="0">
                <a:solidFill>
                  <a:srgbClr val="FFFFFF"/>
                </a:solidFill>
              </a:rPr>
              <a:t>magnetically confined plasma invokes many simplifications.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44230" y="591701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5" name="Picture 5" descr="wcre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8364" y="6079377"/>
            <a:ext cx="436014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5743977" y="3781680"/>
            <a:ext cx="3400023" cy="620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  <a:spcBef>
                <a:spcPct val="50000"/>
              </a:spcBef>
            </a:pPr>
            <a:r>
              <a:rPr lang="en-US" dirty="0" smtClean="0"/>
              <a:t>Particle collision sketch from MIT Open Course Ware 22.105.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26303" y="1355668"/>
            <a:ext cx="5340235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sz="2400" dirty="0" smtClean="0"/>
              <a:t>Fluid models for plasma species are valid when:</a:t>
            </a:r>
          </a:p>
          <a:p>
            <a:pPr marL="742950" lvl="1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CE0507"/>
                </a:solidFill>
              </a:rPr>
              <a:t>Particles effectively collide with each other faster than dynamical evolution.</a:t>
            </a:r>
          </a:p>
          <a:p>
            <a:pPr marL="742950" lvl="1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CE0507"/>
                </a:solidFill>
              </a:rPr>
              <a:t>Effective </a:t>
            </a:r>
            <a:r>
              <a:rPr lang="en-US" sz="2000" dirty="0">
                <a:solidFill>
                  <a:srgbClr val="CE0507"/>
                </a:solidFill>
              </a:rPr>
              <a:t>p</a:t>
            </a:r>
            <a:r>
              <a:rPr lang="en-US" sz="2000" dirty="0" smtClean="0">
                <a:solidFill>
                  <a:srgbClr val="CE0507"/>
                </a:solidFill>
              </a:rPr>
              <a:t>article mean-free path is shorter than scales of dynamics.</a:t>
            </a:r>
          </a:p>
          <a:p>
            <a:pPr marL="742950" lvl="1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CE0507"/>
                </a:solidFill>
              </a:rPr>
              <a:t>Particle gyro-orbits are small relative to spatial scales.</a:t>
            </a:r>
          </a:p>
        </p:txBody>
      </p:sp>
      <p:pic>
        <p:nvPicPr>
          <p:cNvPr id="6" name="Picture 5" descr="chap6p3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978" y="1349376"/>
            <a:ext cx="3200400" cy="243230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6304" y="4208764"/>
            <a:ext cx="842975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/>
              <a:t> </a:t>
            </a:r>
            <a:r>
              <a:rPr lang="en-US" sz="2400" dirty="0"/>
              <a:t>MHD represents further approximations.</a:t>
            </a:r>
            <a:endParaRPr lang="en-US" sz="2000" dirty="0"/>
          </a:p>
          <a:p>
            <a:pPr marL="742950" lvl="1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>
                <a:solidFill>
                  <a:srgbClr val="CE0507"/>
                </a:solidFill>
              </a:rPr>
              <a:t>Plasma remains approximately charge-neutral.</a:t>
            </a:r>
          </a:p>
          <a:p>
            <a:pPr marL="742950" lvl="1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CE0507"/>
                </a:solidFill>
              </a:rPr>
              <a:t>Dynamics are slow relative to </a:t>
            </a:r>
            <a:r>
              <a:rPr lang="en-US" sz="2000" dirty="0" err="1" smtClean="0">
                <a:solidFill>
                  <a:srgbClr val="CE0507"/>
                </a:solidFill>
              </a:rPr>
              <a:t>gyromotions</a:t>
            </a:r>
            <a:r>
              <a:rPr lang="en-US" sz="2000" dirty="0" smtClean="0">
                <a:solidFill>
                  <a:srgbClr val="CE0507"/>
                </a:solidFill>
              </a:rPr>
              <a:t> and light-wave propagation.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</a:rPr>
              <a:t>Macroscopic dynamics in magnetic confinement plasma seldom satisfy all of these conditions!</a:t>
            </a:r>
          </a:p>
          <a:p>
            <a:pPr marL="742950" lvl="1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smtClean="0"/>
              <a:t>For example, </a:t>
            </a:r>
            <a:r>
              <a:rPr lang="en-US" sz="2000" i="1" dirty="0" err="1" smtClean="0"/>
              <a:t>T</a:t>
            </a:r>
            <a:r>
              <a:rPr lang="en-US" sz="2000" i="1" baseline="-25000" dirty="0" err="1" smtClean="0"/>
              <a:t>e</a:t>
            </a:r>
            <a:r>
              <a:rPr lang="en-US" sz="2000" dirty="0" smtClean="0"/>
              <a:t>=1 </a:t>
            </a:r>
            <a:r>
              <a:rPr lang="en-US" sz="2000" dirty="0" err="1" smtClean="0"/>
              <a:t>keV</a:t>
            </a:r>
            <a:r>
              <a:rPr lang="en-US" sz="2000" dirty="0" smtClean="0"/>
              <a:t>, </a:t>
            </a:r>
            <a:r>
              <a:rPr lang="en-US" sz="2000" i="1" dirty="0" smtClean="0"/>
              <a:t>n</a:t>
            </a:r>
            <a:r>
              <a:rPr lang="en-US" sz="2000" dirty="0" smtClean="0"/>
              <a:t>=5×10</a:t>
            </a:r>
            <a:r>
              <a:rPr lang="en-US" sz="2000" baseline="30000" dirty="0" smtClean="0"/>
              <a:t>19</a:t>
            </a:r>
            <a:r>
              <a:rPr lang="en-US" sz="2000" dirty="0" smtClean="0"/>
              <a:t> m</a:t>
            </a:r>
            <a:r>
              <a:rPr lang="en-US" sz="2000" baseline="30000" dirty="0" smtClean="0"/>
              <a:t>-3</a:t>
            </a:r>
            <a:r>
              <a:rPr lang="en-US" sz="2000" dirty="0" smtClean="0"/>
              <a:t>, </a:t>
            </a:r>
            <a:r>
              <a:rPr lang="en-US" sz="2000" dirty="0" err="1" smtClean="0"/>
              <a:t>mfp</a:t>
            </a:r>
            <a:r>
              <a:rPr lang="en-US" sz="2000" dirty="0" smtClean="0"/>
              <a:t> ~ 300 m &gt;&gt; </a:t>
            </a:r>
            <a:r>
              <a:rPr lang="en-US" sz="2000" i="1" dirty="0" smtClean="0"/>
              <a:t>L .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751155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0878" y="274638"/>
            <a:ext cx="8724678" cy="981684"/>
          </a:xfrm>
          <a:solidFill>
            <a:srgbClr val="CE0507"/>
          </a:solidFill>
          <a:ln>
            <a:solidFill>
              <a:srgbClr val="FFFFFF"/>
            </a:solidFill>
          </a:ln>
        </p:spPr>
        <p:txBody>
          <a:bodyPr>
            <a:noAutofit/>
          </a:bodyPr>
          <a:lstStyle/>
          <a:p>
            <a:pPr algn="l"/>
            <a:r>
              <a:rPr lang="en-US" sz="3000" smtClean="0">
                <a:solidFill>
                  <a:schemeClr val="bg1"/>
                </a:solidFill>
                <a:latin typeface="Arial"/>
                <a:cs typeface="Arial"/>
              </a:rPr>
              <a:t>Nonetheless, </a:t>
            </a:r>
            <a:r>
              <a:rPr lang="en-US" sz="3000" dirty="0" smtClean="0">
                <a:solidFill>
                  <a:schemeClr val="bg1"/>
                </a:solidFill>
                <a:latin typeface="Arial"/>
                <a:cs typeface="Arial"/>
              </a:rPr>
              <a:t>MHD provides a good starting point for understanding macroscopic plasma dynamics.</a:t>
            </a:r>
            <a:endParaRPr lang="en-US" sz="3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8" name="Picture 7" descr="707416main_Dbl_prom-46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72" y="1408522"/>
            <a:ext cx="5729199" cy="30490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2730" y="4580579"/>
            <a:ext cx="7688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Double solar prominence eruption on Nov. 16, 2012 imaged by NASA’s Solar Dynamics Observatory.  [</a:t>
            </a:r>
            <a:r>
              <a:rPr lang="pt-BR" b="1" dirty="0" err="1" smtClean="0">
                <a:latin typeface="Arial"/>
                <a:cs typeface="Arial"/>
              </a:rPr>
              <a:t>See</a:t>
            </a:r>
            <a:r>
              <a:rPr lang="pt-BR" b="1" smtClean="0">
                <a:latin typeface="Arial"/>
                <a:cs typeface="Arial"/>
              </a:rPr>
              <a:t> sdo.gsfc.nasa.gov</a:t>
            </a:r>
            <a:r>
              <a:rPr lang="en-US" b="1" dirty="0">
                <a:latin typeface="Arial"/>
                <a:cs typeface="Arial"/>
              </a:rPr>
              <a:t>]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2300" y="5319075"/>
            <a:ext cx="8422591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400" i="1" dirty="0" smtClean="0">
                <a:latin typeface="Arial"/>
                <a:cs typeface="Arial"/>
              </a:rPr>
              <a:t>You can’t understand plasma dynamics by studying MHD alone, but you probably won’t understand magnetized plasma dynamics without studying MHD.</a:t>
            </a:r>
            <a:endParaRPr lang="en-US" sz="2400" i="1" dirty="0">
              <a:latin typeface="Arial"/>
              <a:cs typeface="Arial"/>
            </a:endParaRPr>
          </a:p>
        </p:txBody>
      </p:sp>
      <p:pic>
        <p:nvPicPr>
          <p:cNvPr id="6" name="Picture 5" descr="wcre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8364" y="6079377"/>
            <a:ext cx="436014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6059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MG_018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8" r="15308"/>
          <a:stretch/>
        </p:blipFill>
        <p:spPr>
          <a:xfrm>
            <a:off x="6994877" y="2964014"/>
            <a:ext cx="1940122" cy="2743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146" y="150722"/>
            <a:ext cx="8679232" cy="1008153"/>
          </a:xfrm>
          <a:solidFill>
            <a:srgbClr val="CE0507"/>
          </a:solidFill>
        </p:spPr>
        <p:txBody>
          <a:bodyPr>
            <a:noAutofit/>
          </a:bodyPr>
          <a:lstStyle/>
          <a:p>
            <a:pPr algn="l"/>
            <a:r>
              <a:rPr lang="en-US" sz="3200" b="1" dirty="0" smtClean="0">
                <a:solidFill>
                  <a:srgbClr val="FFFFFF"/>
                </a:solidFill>
              </a:rPr>
              <a:t>Examples of MHD:</a:t>
            </a:r>
            <a:r>
              <a:rPr lang="en-US" sz="3200" dirty="0" smtClean="0">
                <a:solidFill>
                  <a:srgbClr val="FFFFFF"/>
                </a:solidFill>
              </a:rPr>
              <a:t> 1)</a:t>
            </a:r>
            <a:r>
              <a:rPr lang="en-US" sz="3200" b="1" dirty="0" smtClean="0">
                <a:solidFill>
                  <a:srgbClr val="FFFFFF"/>
                </a:solidFill>
              </a:rPr>
              <a:t> </a:t>
            </a:r>
            <a:r>
              <a:rPr lang="en-US" sz="3200" dirty="0" smtClean="0">
                <a:solidFill>
                  <a:srgbClr val="FFFFFF"/>
                </a:solidFill>
              </a:rPr>
              <a:t>External kink deforms the plasma surface or entire plasma shape.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537166" y="6108039"/>
            <a:ext cx="322364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/>
              <a:t>Cylindrical MHD computation of (1,1) external kink.</a:t>
            </a:r>
            <a:endParaRPr lang="en-US" sz="2200" b="1" dirty="0"/>
          </a:p>
        </p:txBody>
      </p:sp>
      <p:pic>
        <p:nvPicPr>
          <p:cNvPr id="15" name="Picture 5" descr="wcre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8364" y="6079377"/>
            <a:ext cx="436014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exkd5n_n0000 cop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65" y="3398319"/>
            <a:ext cx="906426" cy="2743200"/>
          </a:xfrm>
          <a:prstGeom prst="rect">
            <a:avLst/>
          </a:prstGeom>
        </p:spPr>
      </p:pic>
      <p:pic>
        <p:nvPicPr>
          <p:cNvPr id="8" name="Picture 7" descr="exkd5n_n2683 copy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0" r="44826"/>
          <a:stretch/>
        </p:blipFill>
        <p:spPr>
          <a:xfrm>
            <a:off x="2235451" y="3398319"/>
            <a:ext cx="1082781" cy="2743200"/>
          </a:xfrm>
          <a:prstGeom prst="rect">
            <a:avLst/>
          </a:prstGeom>
        </p:spPr>
      </p:pic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75056" y="2872190"/>
            <a:ext cx="14743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/>
              <a:t>Initial Shape</a:t>
            </a:r>
            <a:endParaRPr lang="en-US" sz="2200" b="1" dirty="0"/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2148987" y="2872190"/>
            <a:ext cx="14743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/>
              <a:t>During Kink</a:t>
            </a:r>
            <a:endParaRPr lang="en-US" sz="2200" b="1" dirty="0"/>
          </a:p>
        </p:txBody>
      </p:sp>
      <p:pic>
        <p:nvPicPr>
          <p:cNvPr id="9" name="Picture 8" descr="IMG_0176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9" r="23516"/>
          <a:stretch/>
        </p:blipFill>
        <p:spPr>
          <a:xfrm>
            <a:off x="4051499" y="2964014"/>
            <a:ext cx="1655970" cy="2743200"/>
          </a:xfrm>
          <a:prstGeom prst="rect">
            <a:avLst/>
          </a:prstGeom>
        </p:spPr>
      </p:pic>
      <p:pic>
        <p:nvPicPr>
          <p:cNvPr id="10" name="Picture 9" descr="IMG_0179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44" r="23341"/>
          <a:stretch/>
        </p:blipFill>
        <p:spPr>
          <a:xfrm>
            <a:off x="5541643" y="2964014"/>
            <a:ext cx="1672046" cy="2743200"/>
          </a:xfrm>
          <a:prstGeom prst="rect">
            <a:avLst/>
          </a:prstGeom>
        </p:spPr>
      </p:pic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4240341" y="5875689"/>
            <a:ext cx="426802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/>
              <a:t>Knot formation with increasing twist of a rubber band.</a:t>
            </a:r>
            <a:endParaRPr lang="en-US" sz="22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26303" y="1247238"/>
            <a:ext cx="8608696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200" dirty="0" smtClean="0"/>
              <a:t>Kink deformation is analogous to the formation of knots on twisted rubber bands.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200" dirty="0" smtClean="0"/>
              <a:t>The deformed state has less potential energy than a symmetric state with the same degree of twist / current density.</a:t>
            </a:r>
          </a:p>
        </p:txBody>
      </p:sp>
    </p:spTree>
    <p:extLst>
      <p:ext uri="{BB962C8B-B14F-4D97-AF65-F5344CB8AC3E}">
        <p14:creationId xmlns:p14="http://schemas.microsoft.com/office/powerpoint/2010/main" val="4054367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3149</TotalTime>
  <Words>3660</Words>
  <Application>Microsoft Macintosh PowerPoint</Application>
  <PresentationFormat>On-screen Show (4:3)</PresentationFormat>
  <Paragraphs>424</Paragraphs>
  <Slides>52</Slides>
  <Notes>17</Notes>
  <HiddenSlides>0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52</vt:i4>
      </vt:variant>
    </vt:vector>
  </HeadingPairs>
  <TitlesOfParts>
    <vt:vector size="55" baseType="lpstr">
      <vt:lpstr>Office Theme</vt:lpstr>
      <vt:lpstr>Equation</vt:lpstr>
      <vt:lpstr>Microsoft Equation</vt:lpstr>
      <vt:lpstr>An Introduction to Magnetohydrodynamics for Magnetic Confinement</vt:lpstr>
      <vt:lpstr>Outline</vt:lpstr>
      <vt:lpstr>Magnetohydrodynamics describes the interaction of electrically conducting fluid and magnetic field.</vt:lpstr>
      <vt:lpstr>“Frozen magnetic flux” is a fundamental concept.</vt:lpstr>
      <vt:lpstr>Electrical current density that is perpendicular to B leads to force-density.</vt:lpstr>
      <vt:lpstr>MHD is an excellent model for liquid metal/magnetic field interaction.</vt:lpstr>
      <vt:lpstr>Applying MHD to magnetically confined plasma invokes many simplifications.</vt:lpstr>
      <vt:lpstr>Nonetheless, MHD provides a good starting point for understanding macroscopic plasma dynamics.</vt:lpstr>
      <vt:lpstr>Examples of MHD: 1) External kink deforms the plasma surface or entire plasma shape.</vt:lpstr>
      <vt:lpstr>External kink dynamics need to be controlled in experiments.</vt:lpstr>
      <vt:lpstr>2) Internal kink is related but only affects the core of the plasma.</vt:lpstr>
      <vt:lpstr>3) The development of large magnetic islands alters confinement.</vt:lpstr>
      <vt:lpstr>The overlap of magnetic islands in tokamaks is more problematic.</vt:lpstr>
      <vt:lpstr>4) Edge-localized modes are a combination of “ballooning” and surface kink.</vt:lpstr>
      <vt:lpstr>5) Magnetic relaxation is non-disruptive MHD that alters magnetic configurations.</vt:lpstr>
      <vt:lpstr>MHD Models: Dependent variables are densities that are related to conserved quantities.</vt:lpstr>
      <vt:lpstr>MHD systems of equations represent conservation laws.</vt:lpstr>
      <vt:lpstr>Other forms admit alternative interpretation of terms.</vt:lpstr>
      <vt:lpstr>Non-ideal MHD systems include dissipative effects.</vt:lpstr>
      <vt:lpstr>Reduced systems build-in approximations to isolate dynamics of interest.</vt:lpstr>
      <vt:lpstr>The different MHD systems have different uses.</vt:lpstr>
      <vt:lpstr>Application of MHD equations - Alfvén waves</vt:lpstr>
      <vt:lpstr>Sinusoidal perturbations along uniform B0 allows a quick derivation.</vt:lpstr>
      <vt:lpstr>Relating force density and acceleration leads to a dispersion relation.</vt:lpstr>
      <vt:lpstr>Paradigm: Standard analysis considers equilibrium, linear stability, and nonlinear evolution.</vt:lpstr>
      <vt:lpstr>Static force-balance is a reduction of the flow-velocity equation.</vt:lpstr>
      <vt:lpstr>The Grad-Shafranov equation is a solvable restatement of the force-balance condition.</vt:lpstr>
      <vt:lpstr>Grad-Shafranov solutions represent a variety of magnetic confinement configurations.</vt:lpstr>
      <vt:lpstr>Two general approaches are used assess linear perturbations.</vt:lpstr>
      <vt:lpstr>Magnetic confinement has two primary sources of potentially destabilizing energy from MHD.</vt:lpstr>
      <vt:lpstr>There are two primary sources of free energy (cont).</vt:lpstr>
      <vt:lpstr>Resonances for helical shear-Alfvén waves (w 0) play an important role.</vt:lpstr>
      <vt:lpstr>Nonlinear analysis considers how finite perturbations alter the system.</vt:lpstr>
      <vt:lpstr>The conventional paradigm does not fit systems that are inherently asymmetric.</vt:lpstr>
      <vt:lpstr>Conclusions</vt:lpstr>
      <vt:lpstr>PowerPoint Presentation</vt:lpstr>
      <vt:lpstr>Overview of Plasma Opportunities at U. Wisconsin-Madison</vt:lpstr>
      <vt:lpstr>Theme: Wisconsin’s breadth in plasma research offers many opportunities for graduate study.</vt:lpstr>
      <vt:lpstr>Research areas: Wisconsin activities span many plasma sub-fields.</vt:lpstr>
      <vt:lpstr>Experiments: Wisconsin is a leader in university-scale plasma experiments.</vt:lpstr>
      <vt:lpstr>Wisconsin’s magnetic confinement experiments investigate innovative paths to fusion development.</vt:lpstr>
      <vt:lpstr>These larger experiments contribute to multiple areas of plasma research.</vt:lpstr>
      <vt:lpstr>Wisconsin experiments address basic scientific questions for plasmas in nature.</vt:lpstr>
      <vt:lpstr>RF-driven experiments provide flexible platforms for science and technology.</vt:lpstr>
      <vt:lpstr>Research centers facilitate cooperative efforts in several areas.</vt:lpstr>
      <vt:lpstr>Plasma theory at Wisconsin includes studies of local experiments, national &amp; international experiments, and independent theoretical topics.</vt:lpstr>
      <vt:lpstr>Our study of current-filament relaxation is an example of theory applied to local experiments.</vt:lpstr>
      <vt:lpstr>UW theorists have significant connections to the broader national and international programs.</vt:lpstr>
      <vt:lpstr>Collaborations: Wisconsin has a strong tradition in plasma-related collaboration. </vt:lpstr>
      <vt:lpstr>Prof. Oliver Schmitz brings strong collaborative ties to DIII-D and European experimental programs. </vt:lpstr>
      <vt:lpstr>Plasma classes: Classroom instruction provides important background and skills for research. </vt:lpstr>
      <vt:lpstr>In summary …</vt:lpstr>
    </vt:vector>
  </TitlesOfParts>
  <Company>Univ. of Wisconsin-Madison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Numerical Magnetohydrodynamics and Extended MHD for Magnetic Confinement</dc:title>
  <dc:creator>Carl Sovinec</dc:creator>
  <cp:lastModifiedBy>Carl Sovinec</cp:lastModifiedBy>
  <cp:revision>335</cp:revision>
  <cp:lastPrinted>2016-06-24T02:18:52Z</cp:lastPrinted>
  <dcterms:created xsi:type="dcterms:W3CDTF">2016-06-15T21:53:40Z</dcterms:created>
  <dcterms:modified xsi:type="dcterms:W3CDTF">2017-06-12T13:44:57Z</dcterms:modified>
</cp:coreProperties>
</file>