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x-ms-wmv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31" r:id="rId5"/>
    <p:sldMasterId id="2147483745" r:id="rId6"/>
    <p:sldMasterId id="2147483759" r:id="rId7"/>
    <p:sldMasterId id="2147483793" r:id="rId8"/>
    <p:sldMasterId id="2147483845" r:id="rId9"/>
  </p:sldMasterIdLst>
  <p:notesMasterIdLst>
    <p:notesMasterId r:id="rId65"/>
  </p:notesMasterIdLst>
  <p:sldIdLst>
    <p:sldId id="256" r:id="rId10"/>
    <p:sldId id="257" r:id="rId11"/>
    <p:sldId id="263" r:id="rId12"/>
    <p:sldId id="264" r:id="rId13"/>
    <p:sldId id="258" r:id="rId14"/>
    <p:sldId id="259" r:id="rId15"/>
    <p:sldId id="308" r:id="rId16"/>
    <p:sldId id="339" r:id="rId17"/>
    <p:sldId id="341" r:id="rId18"/>
    <p:sldId id="342" r:id="rId19"/>
    <p:sldId id="343" r:id="rId20"/>
    <p:sldId id="344" r:id="rId21"/>
    <p:sldId id="345" r:id="rId22"/>
    <p:sldId id="346" r:id="rId23"/>
    <p:sldId id="355" r:id="rId24"/>
    <p:sldId id="267" r:id="rId25"/>
    <p:sldId id="313" r:id="rId26"/>
    <p:sldId id="364" r:id="rId27"/>
    <p:sldId id="365" r:id="rId28"/>
    <p:sldId id="314" r:id="rId29"/>
    <p:sldId id="338" r:id="rId30"/>
    <p:sldId id="336" r:id="rId31"/>
    <p:sldId id="337" r:id="rId32"/>
    <p:sldId id="340" r:id="rId33"/>
    <p:sldId id="363" r:id="rId34"/>
    <p:sldId id="367" r:id="rId35"/>
    <p:sldId id="368" r:id="rId36"/>
    <p:sldId id="321" r:id="rId37"/>
    <p:sldId id="322" r:id="rId38"/>
    <p:sldId id="326" r:id="rId39"/>
    <p:sldId id="356" r:id="rId40"/>
    <p:sldId id="357" r:id="rId41"/>
    <p:sldId id="317" r:id="rId42"/>
    <p:sldId id="358" r:id="rId43"/>
    <p:sldId id="319" r:id="rId44"/>
    <p:sldId id="361" r:id="rId45"/>
    <p:sldId id="359" r:id="rId46"/>
    <p:sldId id="360" r:id="rId47"/>
    <p:sldId id="268" r:id="rId48"/>
    <p:sldId id="269" r:id="rId49"/>
    <p:sldId id="371" r:id="rId50"/>
    <p:sldId id="270" r:id="rId51"/>
    <p:sldId id="352" r:id="rId52"/>
    <p:sldId id="353" r:id="rId53"/>
    <p:sldId id="312" r:id="rId54"/>
    <p:sldId id="309" r:id="rId55"/>
    <p:sldId id="310" r:id="rId56"/>
    <p:sldId id="311" r:id="rId57"/>
    <p:sldId id="372" r:id="rId58"/>
    <p:sldId id="373" r:id="rId59"/>
    <p:sldId id="369" r:id="rId60"/>
    <p:sldId id="370" r:id="rId61"/>
    <p:sldId id="328" r:id="rId62"/>
    <p:sldId id="306" r:id="rId63"/>
    <p:sldId id="307" r:id="rId64"/>
  </p:sldIdLst>
  <p:sldSz cx="9144000" cy="6858000" type="screen4x3"/>
  <p:notesSz cx="6858000" cy="9144000"/>
  <p:defaultTextStyle>
    <a:defPPr>
      <a:defRPr lang="en-US"/>
    </a:defPPr>
    <a:lvl1pPr marL="0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941"/>
    <p:restoredTop sz="94694"/>
  </p:normalViewPr>
  <p:slideViewPr>
    <p:cSldViewPr snapToGrid="0" snapToObjects="1">
      <p:cViewPr varScale="1">
        <p:scale>
          <a:sx n="96" d="100"/>
          <a:sy n="96" d="100"/>
        </p:scale>
        <p:origin x="7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9" Type="http://schemas.openxmlformats.org/officeDocument/2006/relationships/slideMaster" Target="slideMasters/slideMaster6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Relationship Id="rId2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FE19E-7147-CD45-A26E-3D66F9B52CD6}" type="datetimeFigureOut">
              <a:rPr lang="en-US" smtClean="0"/>
              <a:t>6/16/17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CCA3F-F2EA-5E4A-9800-0AC32E37B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5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1 (Matt’s study) was performed using an RF</a:t>
            </a:r>
            <a:r>
              <a:rPr lang="en-US" baseline="0" dirty="0"/>
              <a:t> Helicon discharge, six different targets exposed at 1120 K for 6 </a:t>
            </a:r>
            <a:r>
              <a:rPr lang="en-US" baseline="0" dirty="0" err="1"/>
              <a:t>hr</a:t>
            </a:r>
            <a:r>
              <a:rPr lang="en-US" baseline="0" dirty="0"/>
              <a:t> to pure He plasmas.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BB17-5DC3-FA49-87DE-95D358C281D8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975486"/>
            <a:ext cx="2165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NL_Horz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rgbClr val="00A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143648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365125"/>
            <a:ext cx="588756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825627"/>
            <a:ext cx="5887566" cy="3881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195736" cy="2276872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195736" cy="2304256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195736" cy="2276872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entagon 12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876256" y="1604797"/>
            <a:ext cx="0" cy="4128459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4860032" y="1604797"/>
            <a:ext cx="0" cy="4128459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3001685" y="1604797"/>
            <a:ext cx="1714332" cy="41284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/>
          </p:nvPr>
        </p:nvSpPr>
        <p:spPr>
          <a:xfrm>
            <a:off x="4996137" y="1604797"/>
            <a:ext cx="1714332" cy="41284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21"/>
          </p:nvPr>
        </p:nvSpPr>
        <p:spPr>
          <a:xfrm>
            <a:off x="7031734" y="1604797"/>
            <a:ext cx="1714332" cy="41284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987824" y="365129"/>
            <a:ext cx="5758242" cy="10476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1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1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entagon 15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3528" y="1604797"/>
            <a:ext cx="1944216" cy="40582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23528" y="365129"/>
            <a:ext cx="8422538" cy="104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263646"/>
                </a:solidFill>
              </a:rPr>
              <a:t>Click to edit Master title style</a:t>
            </a:r>
            <a:endParaRPr lang="en-US" dirty="0">
              <a:solidFill>
                <a:srgbClr val="263646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2483768" y="1604797"/>
            <a:ext cx="1944216" cy="40582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8"/>
          </p:nvPr>
        </p:nvSpPr>
        <p:spPr>
          <a:xfrm>
            <a:off x="4644008" y="1604797"/>
            <a:ext cx="1944216" cy="40582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29"/>
          </p:nvPr>
        </p:nvSpPr>
        <p:spPr>
          <a:xfrm>
            <a:off x="6804248" y="1604797"/>
            <a:ext cx="1944216" cy="40582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entagon 12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87490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73623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2" name="Picture 21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95467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753537"/>
            <a:ext cx="3426528" cy="5025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978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6018213"/>
            <a:ext cx="7731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58233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8" name="Picture 27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62881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99163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753537"/>
            <a:ext cx="3426528" cy="5025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entagon 16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2848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65125"/>
            <a:ext cx="552752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825627"/>
            <a:ext cx="5527526" cy="3881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23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684840" y="64012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9120" y="63429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07412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693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9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5124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386304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65014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5124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01736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1907704" cy="2304256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13881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6858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79248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9550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1907704" cy="2304256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62479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6858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31260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1400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65125"/>
            <a:ext cx="552752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9" y="1825627"/>
            <a:ext cx="2710611" cy="3881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5821834" y="1825627"/>
            <a:ext cx="2710611" cy="3881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1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entagon 17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1907704" cy="2304256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8" name="Pentagon 17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98013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6858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84603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13326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  <a:latin typeface="Square721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quare721 BT" pitchFamily="34" charset="0"/>
              </a:defRPr>
            </a:lvl1pPr>
          </a:lstStyle>
          <a:p>
            <a:fld id="{F6C426EB-DB7D-4EA7-AFCE-B1D211E01824}" type="slidenum">
              <a:rPr lang="en-US" smtClean="0">
                <a:solidFill>
                  <a:srgbClr val="424242"/>
                </a:solidFill>
              </a:rPr>
              <a:pPr/>
              <a:t>‹#›</a:t>
            </a:fld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205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779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1"/>
            <a:ext cx="9144000" cy="87751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965" y="6403255"/>
            <a:ext cx="471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271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690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540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458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08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485915"/>
            <a:ext cx="3267489" cy="5221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524252"/>
            <a:ext cx="4572000" cy="333374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"/>
            <a:ext cx="4572000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21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473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363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814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848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59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  <a:latin typeface="Square7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66749" y="6237115"/>
            <a:ext cx="758647" cy="620885"/>
          </a:xfrm>
        </p:spPr>
        <p:txBody>
          <a:bodyPr/>
          <a:lstStyle>
            <a:lvl1pPr>
              <a:defRPr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F6C426EB-DB7D-4EA7-AFCE-B1D211E0182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799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fanc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png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14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22D296DB-49E3-A544-AD63-016CE61219B7}" type="datetime8">
              <a:rPr lang="en-US" sz="1000" smtClean="0">
                <a:solidFill>
                  <a:srgbClr val="0073D4"/>
                </a:solidFill>
                <a:latin typeface="Century Gothic" charset="0"/>
              </a:rPr>
              <a:pPr defTabSz="914400">
                <a:defRPr/>
              </a:pPr>
              <a:t>6/16/17 8:45 AM</a:t>
            </a:fld>
            <a:endParaRPr lang="en-US" sz="1000" dirty="0">
              <a:solidFill>
                <a:srgbClr val="0073D4"/>
              </a:solidFill>
              <a:latin typeface="Century 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defTabSz="914400">
              <a:defRPr/>
            </a:pPr>
            <a:fld id="{5A446069-BCAA-4B43-9826-F0FBD301DFFF}" type="slidenum">
              <a:rPr lang="en-US" sz="1000" smtClean="0">
                <a:solidFill>
                  <a:srgbClr val="0073D4"/>
                </a:solidFill>
                <a:latin typeface="Century Gothic" panose="020F0302020204030204"/>
              </a:rPr>
              <a:pPr algn="r" defTabSz="914400">
                <a:defRPr/>
              </a:pPr>
              <a:t>‹#›</a:t>
            </a:fld>
            <a:endParaRPr lang="en-US" sz="1000" dirty="0">
              <a:solidFill>
                <a:srgbClr val="0073D4"/>
              </a:solidFill>
              <a:latin typeface="Century Gothic" panose="020F03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quare721 BT" panose="020B050402020206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3837" y="1385118"/>
            <a:ext cx="8562408" cy="499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NL_Stacked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87" y="330255"/>
            <a:ext cx="1056958" cy="4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7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524252"/>
            <a:ext cx="4572000" cy="333374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267744" y="1"/>
            <a:ext cx="2304256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2267744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485915"/>
            <a:ext cx="3267489" cy="5221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267744" y="1"/>
            <a:ext cx="2304256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2267744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267744" y="3525012"/>
            <a:ext cx="2304256" cy="333298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0" y="3525012"/>
            <a:ext cx="2267744" cy="333298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485915"/>
            <a:ext cx="3267489" cy="52213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H="1">
            <a:off x="323528" y="3087960"/>
            <a:ext cx="84249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4535996" y="452669"/>
            <a:ext cx="0" cy="5280587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28" y="452673"/>
            <a:ext cx="3960440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4800600" y="452673"/>
            <a:ext cx="3960440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23528" y="3332989"/>
            <a:ext cx="3960440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4800600" y="3332989"/>
            <a:ext cx="3960440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9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33" y="452673"/>
            <a:ext cx="2492559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23533" y="3332989"/>
            <a:ext cx="2492559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323528" y="3087960"/>
            <a:ext cx="84249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6029877" y="452669"/>
            <a:ext cx="0" cy="5280587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3042115" y="452669"/>
            <a:ext cx="0" cy="5280587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3294653" y="452673"/>
            <a:ext cx="2492559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3294653" y="3332989"/>
            <a:ext cx="2492559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4"/>
          </p:nvPr>
        </p:nvSpPr>
        <p:spPr>
          <a:xfrm>
            <a:off x="6268486" y="452673"/>
            <a:ext cx="2492559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5"/>
          </p:nvPr>
        </p:nvSpPr>
        <p:spPr>
          <a:xfrm>
            <a:off x="6268486" y="3332989"/>
            <a:ext cx="2492559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6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2987824" y="3087960"/>
            <a:ext cx="576064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V="1">
            <a:off x="5868144" y="452669"/>
            <a:ext cx="0" cy="528058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3001689" y="452673"/>
            <a:ext cx="2696751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3001689" y="3332989"/>
            <a:ext cx="2696751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20"/>
          </p:nvPr>
        </p:nvSpPr>
        <p:spPr>
          <a:xfrm>
            <a:off x="6064294" y="452673"/>
            <a:ext cx="2696751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21"/>
          </p:nvPr>
        </p:nvSpPr>
        <p:spPr>
          <a:xfrm>
            <a:off x="6064294" y="3332989"/>
            <a:ext cx="2696751" cy="24002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4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1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entagon 17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cxnSp>
        <p:nvCxnSpPr>
          <p:cNvPr id="30" name="Straight Connector 29"/>
          <p:cNvCxnSpPr/>
          <p:nvPr userDrawn="1"/>
        </p:nvCxnSpPr>
        <p:spPr>
          <a:xfrm flipV="1">
            <a:off x="6876256" y="1604797"/>
            <a:ext cx="0" cy="4128459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4860032" y="1604797"/>
            <a:ext cx="0" cy="4128459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3001685" y="1604797"/>
            <a:ext cx="1714332" cy="41284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20"/>
          </p:nvPr>
        </p:nvSpPr>
        <p:spPr>
          <a:xfrm>
            <a:off x="4996137" y="1604797"/>
            <a:ext cx="1714332" cy="41284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21"/>
          </p:nvPr>
        </p:nvSpPr>
        <p:spPr>
          <a:xfrm>
            <a:off x="7031734" y="1604797"/>
            <a:ext cx="1714332" cy="41284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987824" y="365129"/>
            <a:ext cx="5758242" cy="10476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31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1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entagon 15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NL_Horz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908017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rgbClr val="00A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4"/>
            <a:ext cx="7776864" cy="153879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23528" y="1604797"/>
            <a:ext cx="1944216" cy="40582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23528" y="365129"/>
            <a:ext cx="8422538" cy="104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300"/>
              <a:t>Click to edit Master title style</a:t>
            </a:r>
            <a:endParaRPr lang="en-US" sz="3300" dirty="0"/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2483768" y="1604797"/>
            <a:ext cx="1944216" cy="40582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8"/>
          </p:nvPr>
        </p:nvSpPr>
        <p:spPr>
          <a:xfrm>
            <a:off x="4644008" y="1604797"/>
            <a:ext cx="1944216" cy="40582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29"/>
          </p:nvPr>
        </p:nvSpPr>
        <p:spPr>
          <a:xfrm>
            <a:off x="6804248" y="1604797"/>
            <a:ext cx="1944216" cy="40582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4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entagon 12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ntagon 8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2" name="Picture 21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753537"/>
            <a:ext cx="3426528" cy="50254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3" name="Picture 22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6A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6" name="Picture 1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6018213"/>
            <a:ext cx="77311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7" name="Rectangle 26"/>
          <p:cNvSpPr/>
          <p:nvPr userDrawn="1"/>
        </p:nvSpPr>
        <p:spPr>
          <a:xfrm>
            <a:off x="1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28" name="Picture 27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0"/>
          </p:nvPr>
        </p:nvSpPr>
        <p:spPr>
          <a:xfrm>
            <a:off x="5105912" y="753537"/>
            <a:ext cx="3426528" cy="50254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Picture 1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753537"/>
            <a:ext cx="3426528" cy="50254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entagon 16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77838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7" b="43098"/>
          <a:stretch>
            <a:fillRect/>
          </a:stretch>
        </p:blipFill>
        <p:spPr bwMode="auto">
          <a:xfrm>
            <a:off x="3119438" y="3048000"/>
            <a:ext cx="60356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1152128"/>
          </a:xfrm>
        </p:spPr>
        <p:txBody>
          <a:bodyPr anchor="ctr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389107"/>
            <a:ext cx="7776864" cy="1464568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6936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9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5124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4563411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4573588" y="3276600"/>
            <a:ext cx="45704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552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/>
          </p:nvPr>
        </p:nvSpPr>
        <p:spPr>
          <a:xfrm>
            <a:off x="5124683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457200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6" name="Content Placeholder 2"/>
          <p:cNvSpPr>
            <a:spLocks noGrp="1"/>
          </p:cNvSpPr>
          <p:nvPr>
            <p:ph sz="half" idx="10"/>
          </p:nvPr>
        </p:nvSpPr>
        <p:spPr>
          <a:xfrm>
            <a:off x="5124683" y="3569253"/>
            <a:ext cx="3426528" cy="2209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63408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272" y="753537"/>
            <a:ext cx="3426528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5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2" r="20531" b="45233"/>
          <a:stretch>
            <a:fillRect/>
          </a:stretch>
        </p:blipFill>
        <p:spPr bwMode="auto">
          <a:xfrm>
            <a:off x="-4763" y="3276600"/>
            <a:ext cx="4570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1907704" cy="2304256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6858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1907704" cy="2304256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6858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1907704" cy="2304256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2276872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8" name="Pentagon 17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7" b="43098"/>
          <a:stretch>
            <a:fillRect/>
          </a:stretch>
        </p:blipFill>
        <p:spPr bwMode="auto">
          <a:xfrm>
            <a:off x="3119438" y="3048000"/>
            <a:ext cx="60356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1152128"/>
          </a:xfrm>
        </p:spPr>
        <p:txBody>
          <a:bodyPr anchor="ctr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389107"/>
            <a:ext cx="7776864" cy="1464568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612188" y="64039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684840" y="64012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9120" y="63429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6858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07704" y="0"/>
            <a:ext cx="723629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6" name="Picture 4" descr="CRF_Flames_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1" r="20531" b="45233"/>
          <a:stretch>
            <a:fillRect/>
          </a:stretch>
        </p:blipFill>
        <p:spPr bwMode="auto">
          <a:xfrm>
            <a:off x="3721100" y="3276600"/>
            <a:ext cx="5422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8213"/>
            <a:ext cx="7731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627784" y="753537"/>
            <a:ext cx="6133256" cy="502549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1907704" cy="3429000"/>
          </a:xfrm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fanc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png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14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40267" y="6493404"/>
            <a:ext cx="1769533" cy="36459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D296DB-49E3-A544-AD63-016CE61219B7}" type="datetime8">
              <a:rPr lang="en-US" smtClean="0"/>
              <a:t>6/16/17 8:22 AM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25066" y="6493405"/>
            <a:ext cx="2133600" cy="3645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446069-BCAA-4B43-9826-F0FBD301DF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3837" y="1385118"/>
            <a:ext cx="8562408" cy="499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SNL_Stacked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87" y="330255"/>
            <a:ext cx="1056958" cy="4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44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14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1"/>
            <a:ext cx="9144000" cy="877512"/>
          </a:xfrm>
        </p:spPr>
        <p:txBody>
          <a:bodyPr/>
          <a:lstStyle>
            <a:lvl1pPr>
              <a:defRPr b="1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965" y="6403255"/>
            <a:ext cx="471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85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38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25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16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14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3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546100"/>
            <a:ext cx="2165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87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85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09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/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01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  <a:latin typeface="Square7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66749" y="6237115"/>
            <a:ext cx="758647" cy="620885"/>
          </a:xfrm>
        </p:spPr>
        <p:txBody>
          <a:bodyPr/>
          <a:lstStyle>
            <a:lvl1pPr>
              <a:defRPr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F6C426EB-DB7D-4EA7-AFCE-B1D211E0182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6173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fanc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png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14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22D296DB-49E3-A544-AD63-016CE61219B7}" type="datetime8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 8:22 AM</a:t>
            </a:fld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400">
              <a:defRPr/>
            </a:pPr>
            <a:fld id="{5A446069-BCAA-4B43-9826-F0FBD301DFFF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3837" y="1385118"/>
            <a:ext cx="8562408" cy="499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SNL_Stacked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87" y="330255"/>
            <a:ext cx="1056958" cy="4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18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77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1"/>
            <a:ext cx="9144000" cy="87751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965" y="6403255"/>
            <a:ext cx="471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28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4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77838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80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534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32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07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19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59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93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fanc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png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14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22D296DB-49E3-A544-AD63-016CE61219B7}" type="datetime8">
              <a:rPr lang="en-US" sz="1000" smtClean="0">
                <a:solidFill>
                  <a:srgbClr val="0073D4"/>
                </a:solidFill>
                <a:latin typeface="Century Gothic" charset="0"/>
              </a:rPr>
              <a:pPr defTabSz="914400">
                <a:defRPr/>
              </a:pPr>
              <a:t>6/16/17 8:22 AM</a:t>
            </a:fld>
            <a:endParaRPr lang="en-US" sz="1000" dirty="0">
              <a:solidFill>
                <a:srgbClr val="0073D4"/>
              </a:solidFill>
              <a:latin typeface="Century 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defTabSz="914400">
              <a:defRPr/>
            </a:pPr>
            <a:fld id="{5A446069-BCAA-4B43-9826-F0FBD301DFFF}" type="slidenum">
              <a:rPr lang="en-US" sz="1000" smtClean="0">
                <a:solidFill>
                  <a:srgbClr val="0073D4"/>
                </a:solidFill>
                <a:latin typeface="Century Gothic" panose="020F0302020204030204"/>
              </a:rPr>
              <a:pPr algn="r" defTabSz="914400">
                <a:defRPr/>
              </a:pPr>
              <a:t>‹#›</a:t>
            </a:fld>
            <a:endParaRPr lang="en-US" sz="1000" dirty="0">
              <a:solidFill>
                <a:srgbClr val="0073D4"/>
              </a:solidFill>
              <a:latin typeface="Century Gothic" panose="020F03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quare721 BT" panose="020B050402020206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3837" y="1385118"/>
            <a:ext cx="8562408" cy="499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NL_Stacked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87" y="330255"/>
            <a:ext cx="1056958" cy="4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18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  <a:latin typeface="Square721 B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66749" y="6237115"/>
            <a:ext cx="758647" cy="620885"/>
          </a:xfrm>
        </p:spPr>
        <p:txBody>
          <a:bodyPr/>
          <a:lstStyle>
            <a:lvl1pPr>
              <a:defRPr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F6C426EB-DB7D-4EA7-AFCE-B1D211E01824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544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2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549275"/>
            <a:ext cx="21780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1"/>
            <a:ext cx="9144000" cy="87751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7965" y="6403255"/>
            <a:ext cx="47184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51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053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128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83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58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43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271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C9E1FD4-A3BC-4E86-AD4C-398C66467FF9}" type="datetimeFigureOut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6/16/17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8D8F7082-A540-40F4-84FB-A8A35A942AA4}" type="slidenum">
              <a:rPr lang="en-US" sz="1800" smtClean="0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1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77838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fanc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tle.png"/>
          <p:cNvPicPr>
            <a:picLocks noChangeAspect="1"/>
          </p:cNvPicPr>
          <p:nvPr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146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22D296DB-49E3-A544-AD63-016CE61219B7}" type="datetime8">
              <a:rPr lang="en-US" sz="1000" smtClean="0">
                <a:solidFill>
                  <a:srgbClr val="0073D4"/>
                </a:solidFill>
                <a:latin typeface="Century Gothic" charset="0"/>
              </a:rPr>
              <a:pPr defTabSz="914400">
                <a:defRPr/>
              </a:pPr>
              <a:t>6/16/17 8:22 AM</a:t>
            </a:fld>
            <a:endParaRPr lang="en-US" sz="1000" dirty="0">
              <a:solidFill>
                <a:srgbClr val="0073D4"/>
              </a:solidFill>
              <a:latin typeface="Century 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defTabSz="914400">
              <a:defRPr/>
            </a:pPr>
            <a:fld id="{5A446069-BCAA-4B43-9826-F0FBD301DFFF}" type="slidenum">
              <a:rPr lang="en-US" sz="1000" smtClean="0">
                <a:solidFill>
                  <a:srgbClr val="0073D4"/>
                </a:solidFill>
                <a:latin typeface="Century Gothic" panose="020F0302020204030204"/>
              </a:rPr>
              <a:pPr algn="r" defTabSz="914400">
                <a:defRPr/>
              </a:pPr>
              <a:t>‹#›</a:t>
            </a:fld>
            <a:endParaRPr lang="en-US" sz="1000" dirty="0">
              <a:solidFill>
                <a:srgbClr val="0073D4"/>
              </a:solidFill>
              <a:latin typeface="Century Gothic" panose="020F03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quare721 BT" panose="020B050402020206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3837" y="1385118"/>
            <a:ext cx="8562408" cy="499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NL_Stacked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287" y="330255"/>
            <a:ext cx="1056958" cy="4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 anchor="ctr" anchorCtr="1"/>
          <a:lstStyle>
            <a:lvl1pPr>
              <a:defRPr>
                <a:solidFill>
                  <a:schemeClr val="bg1"/>
                </a:solidFill>
                <a:latin typeface="Square721 B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229600" y="6356350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quare721 BT" pitchFamily="34" charset="0"/>
              </a:defRPr>
            </a:lvl1pPr>
          </a:lstStyle>
          <a:p>
            <a:fld id="{F6C426EB-DB7D-4EA7-AFCE-B1D211E0182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749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975486"/>
            <a:ext cx="2165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NL_Horz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entagon 10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rgbClr val="00A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143648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NL_Horz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908017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rgbClr val="00AD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4"/>
            <a:ext cx="7776864" cy="1538791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77838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7" b="43098"/>
          <a:stretch>
            <a:fillRect/>
          </a:stretch>
        </p:blipFill>
        <p:spPr bwMode="auto">
          <a:xfrm>
            <a:off x="3119438" y="3048000"/>
            <a:ext cx="60356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1152128"/>
          </a:xfrm>
        </p:spPr>
        <p:txBody>
          <a:bodyPr anchor="ctr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389107"/>
            <a:ext cx="7776864" cy="1464568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59788" y="62515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27" b="43098"/>
          <a:stretch>
            <a:fillRect/>
          </a:stretch>
        </p:blipFill>
        <p:spPr bwMode="auto">
          <a:xfrm>
            <a:off x="3119438" y="3048000"/>
            <a:ext cx="60356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549275"/>
            <a:ext cx="21780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1152128"/>
          </a:xfrm>
        </p:spPr>
        <p:txBody>
          <a:bodyPr anchor="ctr"/>
          <a:lstStyle>
            <a:lvl1pPr algn="ctr"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389107"/>
            <a:ext cx="7776864" cy="1464568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612188" y="6403975"/>
            <a:ext cx="360362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1">
                <a:solidFill>
                  <a:srgbClr val="F8FAFA"/>
                </a:solidFill>
              </a:defRPr>
            </a:lvl1pPr>
          </a:lstStyle>
          <a:p>
            <a:fld id="{A369AA0D-B88F-0648-BDB3-0CF94DB349B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684840" y="64012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9120" y="63429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546100"/>
            <a:ext cx="2165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entagon 13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77838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549275"/>
            <a:ext cx="21780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>
            <a:grpSpLocks/>
          </p:cNvGrpSpPr>
          <p:nvPr userDrawn="1"/>
        </p:nvGrpSpPr>
        <p:grpSpPr bwMode="auto">
          <a:xfrm>
            <a:off x="0" y="5278438"/>
            <a:ext cx="9144000" cy="1597025"/>
            <a:chOff x="0" y="3579862"/>
            <a:chExt cx="9144000" cy="1597000"/>
          </a:xfrm>
        </p:grpSpPr>
        <p:sp>
          <p:nvSpPr>
            <p:cNvPr id="13" name="Rectangle 12"/>
            <p:cNvSpPr/>
            <p:nvPr/>
          </p:nvSpPr>
          <p:spPr>
            <a:xfrm>
              <a:off x="0" y="3579862"/>
              <a:ext cx="9144000" cy="1582712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39000">
                  <a:schemeClr val="accent1"/>
                </a:gs>
                <a:gs pos="76000">
                  <a:schemeClr val="accent2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07" t="19463" r="-829" b="56731"/>
            <a:stretch>
              <a:fillRect/>
            </a:stretch>
          </p:blipFill>
          <p:spPr bwMode="auto">
            <a:xfrm>
              <a:off x="1547664" y="3580088"/>
              <a:ext cx="7596336" cy="159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0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84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36979"/>
            <a:ext cx="7772400" cy="864096"/>
          </a:xfrm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4101075"/>
            <a:ext cx="7776864" cy="57606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84220" y="5278026"/>
            <a:ext cx="7775575" cy="81584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  <a:lvl2pPr marL="457189" indent="0" algn="ctr">
              <a:buNone/>
              <a:defRPr>
                <a:solidFill>
                  <a:srgbClr val="FFFFFF"/>
                </a:solidFill>
              </a:defRPr>
            </a:lvl2pPr>
            <a:lvl3pPr marL="914378" indent="0" algn="ctr">
              <a:buNone/>
              <a:defRPr>
                <a:solidFill>
                  <a:srgbClr val="FFFFFF"/>
                </a:solidFill>
              </a:defRPr>
            </a:lvl3pPr>
            <a:lvl4pPr marL="1371566" indent="0" algn="ctr">
              <a:buNone/>
              <a:defRPr>
                <a:solidFill>
                  <a:srgbClr val="FFFFFF"/>
                </a:solidFill>
              </a:defRPr>
            </a:lvl4pPr>
            <a:lvl5pPr marL="1828754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477838"/>
            <a:ext cx="17303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7"/>
            <a:ext cx="7886700" cy="3881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7"/>
            <a:ext cx="7886700" cy="3881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365125"/>
            <a:ext cx="588756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825627"/>
            <a:ext cx="5887566" cy="3881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195736" cy="2276872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195736" cy="2304256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195736" cy="2276872"/>
          </a:xfrm>
          <a:ln>
            <a:solidFill>
              <a:srgbClr val="66666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entagon 12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65125"/>
            <a:ext cx="552752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1825627"/>
            <a:ext cx="5527526" cy="3881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23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Pentagon 12"/>
          <p:cNvSpPr/>
          <p:nvPr userDrawn="1"/>
        </p:nvSpPr>
        <p:spPr bwMode="auto">
          <a:xfrm rot="5400000">
            <a:off x="8684840" y="64012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619120" y="63429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65125"/>
            <a:ext cx="552752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9" y="1825627"/>
            <a:ext cx="2710611" cy="3881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5821834" y="1825627"/>
            <a:ext cx="2710611" cy="3881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1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entagon 17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485915"/>
            <a:ext cx="3267489" cy="5221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524252"/>
            <a:ext cx="4572000" cy="333374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"/>
            <a:ext cx="4572000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21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entagon 9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3524252"/>
            <a:ext cx="4572000" cy="333374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267744" y="1"/>
            <a:ext cx="2304256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2267744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485915"/>
            <a:ext cx="3267489" cy="5221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3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267744" y="1"/>
            <a:ext cx="2304256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0" y="1"/>
            <a:ext cx="2267744" cy="3524251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267744" y="3525012"/>
            <a:ext cx="2304256" cy="333298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0" y="3525012"/>
            <a:ext cx="2267744" cy="3332989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863" y="485915"/>
            <a:ext cx="3267489" cy="52213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SNL_Icon_C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H="1">
            <a:off x="323528" y="3087960"/>
            <a:ext cx="84249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4535996" y="452669"/>
            <a:ext cx="0" cy="5280587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28" y="452673"/>
            <a:ext cx="3960440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4800600" y="452673"/>
            <a:ext cx="3960440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23528" y="3332989"/>
            <a:ext cx="3960440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4800600" y="3332989"/>
            <a:ext cx="3960440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entagon 11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3533" y="452673"/>
            <a:ext cx="2492559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323533" y="3332989"/>
            <a:ext cx="2492559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323528" y="3087960"/>
            <a:ext cx="84249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6029877" y="452669"/>
            <a:ext cx="0" cy="5280587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3042115" y="452669"/>
            <a:ext cx="0" cy="5280587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idx="12"/>
          </p:nvPr>
        </p:nvSpPr>
        <p:spPr>
          <a:xfrm>
            <a:off x="3294653" y="452673"/>
            <a:ext cx="2492559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3"/>
          </p:nvPr>
        </p:nvSpPr>
        <p:spPr>
          <a:xfrm>
            <a:off x="3294653" y="3332989"/>
            <a:ext cx="2492559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4"/>
          </p:nvPr>
        </p:nvSpPr>
        <p:spPr>
          <a:xfrm>
            <a:off x="6268486" y="452673"/>
            <a:ext cx="2492559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5"/>
          </p:nvPr>
        </p:nvSpPr>
        <p:spPr>
          <a:xfrm>
            <a:off x="6268486" y="3332989"/>
            <a:ext cx="2492559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6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entagon 14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4581128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2276872"/>
            <a:ext cx="2627784" cy="2304256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627784" cy="2276872"/>
          </a:xfrm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 flipH="1">
            <a:off x="2987824" y="3087960"/>
            <a:ext cx="5760640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 flipV="1">
            <a:off x="5868144" y="452669"/>
            <a:ext cx="0" cy="528058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3001689" y="452673"/>
            <a:ext cx="2696751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3001689" y="3332989"/>
            <a:ext cx="2696751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20"/>
          </p:nvPr>
        </p:nvSpPr>
        <p:spPr>
          <a:xfrm>
            <a:off x="6064294" y="452673"/>
            <a:ext cx="2696751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21"/>
          </p:nvPr>
        </p:nvSpPr>
        <p:spPr>
          <a:xfrm>
            <a:off x="6064294" y="3332989"/>
            <a:ext cx="2696751" cy="2400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4" name="Picture 4" descr="SNL_Icon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42050"/>
            <a:ext cx="2381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81" y="6019800"/>
            <a:ext cx="7651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entagon 17"/>
          <p:cNvSpPr/>
          <p:nvPr userDrawn="1"/>
        </p:nvSpPr>
        <p:spPr bwMode="auto">
          <a:xfrm rot="5400000">
            <a:off x="8532440" y="6248846"/>
            <a:ext cx="228600" cy="228600"/>
          </a:xfrm>
          <a:prstGeom prst="homePlate">
            <a:avLst>
              <a:gd name="adj" fmla="val 261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424242"/>
              </a:solidFill>
            </a:endParaRP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466720" y="6190556"/>
            <a:ext cx="360040" cy="2880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766" rtl="0" eaLnBrk="1" latinLnBrk="0" hangingPunct="1">
              <a:defRPr sz="900" b="1" kern="1200">
                <a:solidFill>
                  <a:srgbClr val="F8FAFA"/>
                </a:solidFill>
                <a:latin typeface="+mn-lt"/>
                <a:ea typeface="+mn-ea"/>
                <a:cs typeface="Arial" charset="0"/>
              </a:defRPr>
            </a:lvl1pPr>
            <a:lvl2pPr marL="34288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66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9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2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5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7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80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4" algn="l" defTabSz="685766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D9AC72-C73D-4F41-815E-0FE3F47C5F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1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1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90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22.xml"/><Relationship Id="rId42" Type="http://schemas.openxmlformats.org/officeDocument/2006/relationships/slideLayout" Target="../slideLayouts/slideLayout123.xml"/><Relationship Id="rId4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6.xml"/><Relationship Id="rId14" Type="http://schemas.openxmlformats.org/officeDocument/2006/relationships/theme" Target="../theme/theme6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1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721" r:id="rId4"/>
    <p:sldLayoutId id="2147483675" r:id="rId5"/>
    <p:sldLayoutId id="2147483710" r:id="rId6"/>
    <p:sldLayoutId id="2147483711" r:id="rId7"/>
    <p:sldLayoutId id="2147483712" r:id="rId8"/>
    <p:sldLayoutId id="2147483662" r:id="rId9"/>
    <p:sldLayoutId id="2147483689" r:id="rId10"/>
    <p:sldLayoutId id="2147483693" r:id="rId11"/>
    <p:sldLayoutId id="2147483694" r:id="rId12"/>
    <p:sldLayoutId id="2147483690" r:id="rId13"/>
    <p:sldLayoutId id="2147483691" r:id="rId14"/>
    <p:sldLayoutId id="2147483692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679" r:id="rId21"/>
    <p:sldLayoutId id="2147483709" r:id="rId22"/>
    <p:sldLayoutId id="2147483664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700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2" r:id="rId4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LucidaGrande" charset="0"/>
        <a:buChar char="▸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LucidaGrande" charset="0"/>
        <a:buChar char="○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LucidaGrande" charset="0"/>
        <a:buChar char="□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5515"/>
            <a:ext cx="9144000" cy="877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91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Square721 BT" panose="020B050402020206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5515"/>
            <a:ext cx="9144000" cy="877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91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8" r:id="rId12"/>
    <p:sldLayoutId id="214748384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Square721 BT" panose="020B050402020206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5515"/>
            <a:ext cx="9144000" cy="877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068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2" r:id="rId12"/>
    <p:sldLayoutId id="21474838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Square721 BT" panose="020B050402020206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9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28" r:id="rId35"/>
    <p:sldLayoutId id="2147483829" r:id="rId36"/>
    <p:sldLayoutId id="2147483830" r:id="rId37"/>
    <p:sldLayoutId id="2147483831" r:id="rId38"/>
    <p:sldLayoutId id="2147483832" r:id="rId39"/>
    <p:sldLayoutId id="2147483833" r:id="rId40"/>
    <p:sldLayoutId id="2147483834" r:id="rId41"/>
    <p:sldLayoutId id="2147483835" r:id="rId4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LucidaGrande" charset="0"/>
        <a:buChar char="▸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LucidaGrande" charset="0"/>
        <a:buChar char="○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LucidaGrande" charset="0"/>
        <a:buChar char="□"/>
        <a:defRPr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5515"/>
            <a:ext cx="9144000" cy="877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82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Square721 BT" panose="020B050402020206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6.png"/><Relationship Id="rId3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6.png"/><Relationship Id="rId3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6.png"/><Relationship Id="rId3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4.gif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.\upload.wikimedia.org\wikipedia\en\c\c4\Si100Reconstructed.png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hyperlink" Target="file:///.\upload.wikimedia.org\wikipedia\commons\8\82\HREELS_Spectrometer.svg" TargetMode="External"/><Relationship Id="rId7" Type="http://schemas.openxmlformats.org/officeDocument/2006/relationships/image" Target="../media/image49.png"/><Relationship Id="rId8" Type="http://schemas.openxmlformats.org/officeDocument/2006/relationships/image" Target="../media/image50.emf"/><Relationship Id="rId9" Type="http://schemas.openxmlformats.org/officeDocument/2006/relationships/image" Target="../media/image51.emf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2.emf"/><Relationship Id="rId3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40.png"/><Relationship Id="rId6" Type="http://schemas.openxmlformats.org/officeDocument/2006/relationships/image" Target="../media/image410.png"/><Relationship Id="rId7" Type="http://schemas.openxmlformats.org/officeDocument/2006/relationships/image" Target="../media/image42.png"/><Relationship Id="rId8" Type="http://schemas.openxmlformats.org/officeDocument/2006/relationships/image" Target="../media/image430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59.tiff"/><Relationship Id="rId3" Type="http://schemas.openxmlformats.org/officeDocument/2006/relationships/image" Target="../media/image6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64.tiff"/><Relationship Id="rId3" Type="http://schemas.openxmlformats.org/officeDocument/2006/relationships/image" Target="../media/image6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3.wmf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tiff"/><Relationship Id="rId10" Type="http://schemas.openxmlformats.org/officeDocument/2006/relationships/image" Target="../media/image79.tif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85.emf"/><Relationship Id="rId3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87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8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9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91.png"/><Relationship Id="rId3" Type="http://schemas.openxmlformats.org/officeDocument/2006/relationships/image" Target="../media/image9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microsoft.com/office/2007/relationships/hdphoto" Target="../media/hdphoto1.wdp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93.emf"/><Relationship Id="rId3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83.emf"/><Relationship Id="rId3" Type="http://schemas.openxmlformats.org/officeDocument/2006/relationships/image" Target="../media/image93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94.tiff"/><Relationship Id="rId3" Type="http://schemas.openxmlformats.org/officeDocument/2006/relationships/image" Target="../media/image9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emf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9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99.wmf"/><Relationship Id="rId3" Type="http://schemas.openxmlformats.org/officeDocument/2006/relationships/image" Target="../media/image100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01.emf"/><Relationship Id="rId3" Type="http://schemas.openxmlformats.org/officeDocument/2006/relationships/image" Target="../media/image102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3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jpeg"/><Relationship Id="rId7" Type="http://schemas.openxmlformats.org/officeDocument/2006/relationships/image" Target="../media/image107.emf"/><Relationship Id="rId8" Type="http://schemas.openxmlformats.org/officeDocument/2006/relationships/image" Target="../media/image108.png"/><Relationship Id="rId9" Type="http://schemas.openxmlformats.org/officeDocument/2006/relationships/image" Target="../media/image109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0.emf"/><Relationship Id="rId3" Type="http://schemas.openxmlformats.org/officeDocument/2006/relationships/image" Target="../media/image33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31.png"/><Relationship Id="rId5" Type="http://schemas.openxmlformats.org/officeDocument/2006/relationships/image" Target="../media/image114.tiff"/><Relationship Id="rId6" Type="http://schemas.openxmlformats.org/officeDocument/2006/relationships/image" Target="../media/image115.tiff"/><Relationship Id="rId7" Type="http://schemas.openxmlformats.org/officeDocument/2006/relationships/image" Target="../media/image116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tiff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35.pn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7498"/>
            <a:ext cx="7772400" cy="1152128"/>
          </a:xfrm>
        </p:spPr>
        <p:txBody>
          <a:bodyPr>
            <a:noAutofit/>
          </a:bodyPr>
          <a:lstStyle/>
          <a:p>
            <a:r>
              <a:rPr lang="en-US" sz="4000" dirty="0"/>
              <a:t>Plasma-material interactions in magnetic fusion devices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3568" y="4875909"/>
            <a:ext cx="7776864" cy="1464568"/>
          </a:xfrm>
        </p:spPr>
        <p:txBody>
          <a:bodyPr/>
          <a:lstStyle/>
          <a:p>
            <a:r>
              <a:rPr lang="en-US" dirty="0"/>
              <a:t>Robert </a:t>
            </a:r>
            <a:r>
              <a:rPr lang="en-US" dirty="0" err="1" smtClean="0"/>
              <a:t>Kolasinski</a:t>
            </a:r>
            <a:endParaRPr lang="en-US" dirty="0" smtClean="0"/>
          </a:p>
          <a:p>
            <a:pPr>
              <a:spcBef>
                <a:spcPts val="400"/>
              </a:spcBef>
            </a:pPr>
            <a:r>
              <a:rPr lang="en-US" sz="1800" i="1" dirty="0"/>
              <a:t>Sandia National Laboratories, </a:t>
            </a:r>
            <a:r>
              <a:rPr lang="en-US" sz="1800" i="1" dirty="0" smtClean="0"/>
              <a:t>Livermore</a:t>
            </a:r>
            <a:r>
              <a:rPr lang="en-US" sz="1800" i="1" dirty="0"/>
              <a:t>, </a:t>
            </a:r>
            <a:r>
              <a:rPr lang="en-US" sz="1800" i="1" dirty="0" smtClean="0"/>
              <a:t>CA</a:t>
            </a:r>
          </a:p>
          <a:p>
            <a:pPr>
              <a:spcBef>
                <a:spcPts val="400"/>
              </a:spcBef>
            </a:pPr>
            <a:r>
              <a:rPr lang="en-US" sz="1800" i="1" dirty="0" smtClean="0"/>
              <a:t>Chemistry, Combustion &amp; Materials Center</a:t>
            </a:r>
            <a:endParaRPr lang="en-US" sz="1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8300" y="6018313"/>
            <a:ext cx="9125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SULI Introductory Course in Plasma Physics / PPPL / June 16,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26257" t="34210" r="14313" b="32308"/>
          <a:stretch/>
        </p:blipFill>
        <p:spPr>
          <a:xfrm>
            <a:off x="739302" y="1503318"/>
            <a:ext cx="7665395" cy="32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Considerable progress in understanding of fusion plasmas over past decades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2" cstate="print"/>
          <a:srcRect r="12380"/>
          <a:stretch>
            <a:fillRect/>
          </a:stretch>
        </p:blipFill>
        <p:spPr bwMode="auto">
          <a:xfrm>
            <a:off x="2746923" y="1376427"/>
            <a:ext cx="303928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85" y="1234190"/>
            <a:ext cx="7445144" cy="524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011056" y="2897735"/>
            <a:ext cx="2938072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-Light" pitchFamily="34" charset="0"/>
              </a:rPr>
              <a:t>FIGURES OF MERIT:</a:t>
            </a:r>
          </a:p>
          <a:p>
            <a:endParaRPr lang="en-US" sz="2000" dirty="0">
              <a:solidFill>
                <a:schemeClr val="bg1"/>
              </a:solidFill>
              <a:latin typeface="Helvetica-Light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triple product: </a:t>
            </a:r>
            <a:r>
              <a:rPr lang="en-US" sz="2000" dirty="0" err="1">
                <a:solidFill>
                  <a:schemeClr val="bg1"/>
                </a:solidFill>
                <a:latin typeface="Helvetica-Light" pitchFamily="34" charset="0"/>
                <a:cs typeface="Arial" pitchFamily="34" charset="0"/>
              </a:rPr>
              <a:t>n</a:t>
            </a:r>
            <a:r>
              <a:rPr lang="en-US" sz="2000" baseline="-25000" dirty="0" err="1">
                <a:solidFill>
                  <a:schemeClr val="bg1"/>
                </a:solidFill>
                <a:latin typeface="Helvetica-Light" pitchFamily="34" charset="0"/>
                <a:cs typeface="Arial" pitchFamily="34" charset="0"/>
              </a:rPr>
              <a:t>i</a:t>
            </a:r>
            <a:r>
              <a:rPr lang="el-GR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τ</a:t>
            </a:r>
            <a:r>
              <a:rPr lang="en-US" sz="2000" baseline="-25000" dirty="0" err="1">
                <a:solidFill>
                  <a:schemeClr val="bg1"/>
                </a:solidFill>
                <a:latin typeface="Helvetica-Light" pitchFamily="34" charset="0"/>
                <a:cs typeface="Arial" pitchFamily="34" charset="0"/>
              </a:rPr>
              <a:t>E</a:t>
            </a:r>
            <a:r>
              <a:rPr lang="en-US" sz="2000" dirty="0" err="1">
                <a:solidFill>
                  <a:schemeClr val="bg1"/>
                </a:solidFill>
                <a:latin typeface="Helvetica-Light" pitchFamily="34" charset="0"/>
                <a:cs typeface="Arial" pitchFamily="34" charset="0"/>
              </a:rPr>
              <a:t>T</a:t>
            </a:r>
            <a:r>
              <a:rPr lang="en-US" sz="2000" baseline="-25000" dirty="0" err="1">
                <a:solidFill>
                  <a:schemeClr val="bg1"/>
                </a:solidFill>
                <a:latin typeface="Helvetica-Light" pitchFamily="34" charset="0"/>
                <a:cs typeface="Arial" pitchFamily="34" charset="0"/>
              </a:rPr>
              <a:t>i</a:t>
            </a:r>
            <a:endParaRPr lang="en-US" sz="2000" dirty="0">
              <a:solidFill>
                <a:schemeClr val="bg1"/>
              </a:solidFill>
              <a:latin typeface="Helvetica-Light" pitchFamily="34" charset="0"/>
              <a:cs typeface="Arial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Helvetica-Light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  <a:cs typeface="Arial" pitchFamily="34" charset="0"/>
              </a:rPr>
              <a:t>ion temperature: T</a:t>
            </a:r>
            <a:r>
              <a:rPr lang="en-US" sz="2000" baseline="-25000" dirty="0">
                <a:solidFill>
                  <a:schemeClr val="bg1"/>
                </a:solidFill>
                <a:latin typeface="Helvetica-Light" pitchFamily="34" charset="0"/>
                <a:cs typeface="Arial" pitchFamily="34" charset="0"/>
              </a:rPr>
              <a:t>i</a:t>
            </a:r>
            <a:endParaRPr lang="en-US" sz="2000" dirty="0">
              <a:solidFill>
                <a:schemeClr val="bg1"/>
              </a:solidFill>
              <a:latin typeface="Helvetica-Light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9134029">
            <a:off x="1214210" y="2743196"/>
            <a:ext cx="304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-Light" pitchFamily="34" charset="0"/>
              </a:rPr>
              <a:t>Bhremsstrahlung</a:t>
            </a:r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 Limit</a:t>
            </a:r>
          </a:p>
        </p:txBody>
      </p:sp>
      <p:sp>
        <p:nvSpPr>
          <p:cNvPr id="24" name="Oval 23"/>
          <p:cNvSpPr/>
          <p:nvPr/>
        </p:nvSpPr>
        <p:spPr>
          <a:xfrm>
            <a:off x="1843790" y="4796852"/>
            <a:ext cx="824459" cy="79447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63711" y="4137285"/>
            <a:ext cx="119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USSR</a:t>
            </a:r>
          </a:p>
          <a:p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1970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11056" y="4567425"/>
            <a:ext cx="2938072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ENERGY MULTIPLICATION FACTOR:</a:t>
            </a:r>
          </a:p>
          <a:p>
            <a:endParaRPr lang="en-US" dirty="0">
              <a:solidFill>
                <a:schemeClr val="bg1"/>
              </a:solidFill>
              <a:latin typeface="Helvetica-Light" pitchFamily="34" charset="0"/>
            </a:endParaRPr>
          </a:p>
          <a:p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-Light" pitchFamily="34" charset="0"/>
              </a:rPr>
              <a:t>Q=</a:t>
            </a:r>
            <a:r>
              <a:rPr 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Helvetica-Light" pitchFamily="34" charset="0"/>
              </a:rPr>
              <a:t>P</a:t>
            </a:r>
            <a:r>
              <a:rPr lang="en-US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Helvetica-Light" pitchFamily="34" charset="0"/>
              </a:rPr>
              <a:t>fusion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-Light" pitchFamily="34" charset="0"/>
              </a:rPr>
              <a:t>/</a:t>
            </a:r>
            <a:r>
              <a:rPr lang="en-US" sz="28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Helvetica-Light" pitchFamily="34" charset="0"/>
              </a:rPr>
              <a:t>P</a:t>
            </a:r>
            <a:r>
              <a:rPr lang="en-US" sz="2800" b="1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Helvetica-Light" pitchFamily="34" charset="0"/>
              </a:rPr>
              <a:t>heating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  <a:latin typeface="Helvetica-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7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2" cstate="print"/>
          <a:srcRect r="12380"/>
          <a:stretch>
            <a:fillRect/>
          </a:stretch>
        </p:blipFill>
        <p:spPr bwMode="auto">
          <a:xfrm>
            <a:off x="2746923" y="1376427"/>
            <a:ext cx="303928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011056" y="3267852"/>
            <a:ext cx="2938072" cy="22467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Helvetica-Light" pitchFamily="34" charset="0"/>
              </a:rPr>
              <a:t>Tokamak</a:t>
            </a:r>
            <a:r>
              <a:rPr lang="en-US" sz="2000" b="1" dirty="0">
                <a:solidFill>
                  <a:schemeClr val="bg1"/>
                </a:solidFill>
                <a:latin typeface="Helvetica-Light" pitchFamily="34" charset="0"/>
              </a:rPr>
              <a:t> design adopted by most major laboratories </a:t>
            </a:r>
          </a:p>
          <a:p>
            <a:r>
              <a:rPr lang="en-US" sz="2000" b="1" dirty="0">
                <a:solidFill>
                  <a:schemeClr val="bg1"/>
                </a:solidFill>
                <a:latin typeface="Helvetica-Light" pitchFamily="34" charset="0"/>
              </a:rPr>
              <a:t>(1970-1980)</a:t>
            </a:r>
          </a:p>
          <a:p>
            <a:endParaRPr lang="en-US" sz="2000" dirty="0">
              <a:solidFill>
                <a:schemeClr val="bg1"/>
              </a:solidFill>
              <a:latin typeface="Helvetica-Light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T10 : USSR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TFR: </a:t>
            </a:r>
            <a:r>
              <a:rPr lang="en-US" sz="2000" dirty="0" smtClean="0">
                <a:solidFill>
                  <a:schemeClr val="bg1"/>
                </a:solidFill>
                <a:latin typeface="Helvetica-Light" pitchFamily="34" charset="0"/>
              </a:rPr>
              <a:t>France</a:t>
            </a:r>
            <a:endParaRPr lang="en-US" sz="2000" dirty="0">
              <a:solidFill>
                <a:schemeClr val="bg1"/>
              </a:solidFill>
              <a:latin typeface="Helvetica-Ligh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9134029">
            <a:off x="1214210" y="2743196"/>
            <a:ext cx="304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-Light" pitchFamily="34" charset="0"/>
              </a:rPr>
              <a:t>Bhremsstrahlung</a:t>
            </a:r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 Limit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85" y="1228045"/>
            <a:ext cx="7437710" cy="526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281785" y="4567425"/>
            <a:ext cx="72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TFR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50520" y="4805253"/>
            <a:ext cx="72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TFR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7808" y="4187950"/>
            <a:ext cx="72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PLT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5150" y="4187950"/>
            <a:ext cx="72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T10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52400" y="304800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Square721 BT" pitchFamily="34" charset="0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Considerable progress in understanding of fusion plasmas over past decades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82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2" cstate="print"/>
          <a:srcRect r="12380"/>
          <a:stretch>
            <a:fillRect/>
          </a:stretch>
        </p:blipFill>
        <p:spPr bwMode="auto">
          <a:xfrm>
            <a:off x="2746923" y="1376427"/>
            <a:ext cx="303928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85" y="1221996"/>
            <a:ext cx="7437710" cy="526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1056" y="3267852"/>
            <a:ext cx="2938072" cy="286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-Light" pitchFamily="34" charset="0"/>
              </a:rPr>
              <a:t>Better understanding of underlying physics improves plasma confinement [H-mode] (1980’s)</a:t>
            </a:r>
          </a:p>
          <a:p>
            <a:endParaRPr lang="en-US" sz="2000" dirty="0">
              <a:solidFill>
                <a:schemeClr val="bg1"/>
              </a:solidFill>
              <a:latin typeface="Helvetica-Light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DIII-D : USA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ASEDEX: Germany</a:t>
            </a:r>
          </a:p>
          <a:p>
            <a:r>
              <a:rPr lang="en-US" sz="2000" dirty="0" err="1">
                <a:solidFill>
                  <a:schemeClr val="bg1"/>
                </a:solidFill>
                <a:latin typeface="Helvetica-Light" pitchFamily="34" charset="0"/>
              </a:rPr>
              <a:t>Alcator</a:t>
            </a:r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 C: USA</a:t>
            </a:r>
          </a:p>
        </p:txBody>
      </p:sp>
      <p:sp>
        <p:nvSpPr>
          <p:cNvPr id="23" name="TextBox 22"/>
          <p:cNvSpPr txBox="1"/>
          <p:nvPr/>
        </p:nvSpPr>
        <p:spPr>
          <a:xfrm rot="19134029">
            <a:off x="1214210" y="2743196"/>
            <a:ext cx="304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-Light" pitchFamily="34" charset="0"/>
              </a:rPr>
              <a:t>Bhremsstrahlung</a:t>
            </a:r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 Limit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7680" y="3970408"/>
            <a:ext cx="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ASDEX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5365" y="3666828"/>
            <a:ext cx="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DIII-D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7765" y="3201315"/>
            <a:ext cx="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DIII-D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9780" y="4122198"/>
            <a:ext cx="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ASDEX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Considerable progress in understanding of fusion plasmas over past decades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360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19200"/>
            <a:ext cx="9144000" cy="563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2" cstate="print"/>
          <a:srcRect r="12380"/>
          <a:stretch>
            <a:fillRect/>
          </a:stretch>
        </p:blipFill>
        <p:spPr bwMode="auto">
          <a:xfrm>
            <a:off x="2746923" y="1376427"/>
            <a:ext cx="303928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1056" y="3267852"/>
            <a:ext cx="2938072" cy="22467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-Light" pitchFamily="34" charset="0"/>
              </a:rPr>
              <a:t>Large </a:t>
            </a:r>
            <a:r>
              <a:rPr lang="en-US" sz="2000" b="1" dirty="0" err="1">
                <a:solidFill>
                  <a:schemeClr val="bg1"/>
                </a:solidFill>
                <a:latin typeface="Helvetica-Light" pitchFamily="34" charset="0"/>
              </a:rPr>
              <a:t>tokamaks</a:t>
            </a:r>
            <a:r>
              <a:rPr lang="en-US" sz="2000" b="1" dirty="0">
                <a:solidFill>
                  <a:schemeClr val="bg1"/>
                </a:solidFill>
                <a:latin typeface="Helvetica-Light" pitchFamily="34" charset="0"/>
              </a:rPr>
              <a:t> achieve record density, confinement</a:t>
            </a:r>
          </a:p>
          <a:p>
            <a:endParaRPr lang="en-US" sz="2000" dirty="0">
              <a:solidFill>
                <a:schemeClr val="bg1"/>
              </a:solidFill>
              <a:latin typeface="Helvetica-Light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JET: EU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-Light" pitchFamily="34" charset="0"/>
              </a:rPr>
              <a:t>JT-60: </a:t>
            </a:r>
            <a:r>
              <a:rPr lang="en-US" sz="2000" dirty="0" smtClean="0">
                <a:solidFill>
                  <a:schemeClr val="bg1"/>
                </a:solidFill>
                <a:latin typeface="Helvetica-Light" pitchFamily="34" charset="0"/>
              </a:rPr>
              <a:t>Japan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-Light" pitchFamily="34" charset="0"/>
              </a:rPr>
              <a:t>TFTR: PPPL</a:t>
            </a:r>
            <a:endParaRPr lang="en-US" sz="2000" dirty="0">
              <a:solidFill>
                <a:schemeClr val="bg1"/>
              </a:solidFill>
              <a:latin typeface="Helvetica-Ligh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9134029">
            <a:off x="1214210" y="2743196"/>
            <a:ext cx="3043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Helvetica-Light" pitchFamily="34" charset="0"/>
              </a:rPr>
              <a:t>Bhremsstrahlung</a:t>
            </a:r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 Limit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85" y="1221996"/>
            <a:ext cx="7437710" cy="526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509470" y="2366470"/>
            <a:ext cx="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3790" y="2897735"/>
            <a:ext cx="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TFTR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4100" y="2821840"/>
            <a:ext cx="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-Light" pitchFamily="34" charset="0"/>
              </a:rPr>
              <a:t>JT-60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Considerable progress in understanding of fusion plasmas over past decades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866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Primary challenges associated with fusion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</a:b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have increasingly focused on materials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69820" y="1424813"/>
            <a:ext cx="6370787" cy="5062771"/>
            <a:chOff x="5234065" y="1574715"/>
            <a:chExt cx="6370787" cy="5062771"/>
          </a:xfrm>
        </p:grpSpPr>
        <p:pic>
          <p:nvPicPr>
            <p:cNvPr id="7" name="Picture 4" descr="http://cdn.phys.org/newman/gfx/news/hires/2012/safermoreeff.jpg"/>
            <p:cNvPicPr>
              <a:picLocks noChangeAspect="1" noChangeArrowheads="1"/>
            </p:cNvPicPr>
            <p:nvPr/>
          </p:nvPicPr>
          <p:blipFill>
            <a:blip r:embed="rId2" cstate="print"/>
            <a:srcRect r="50273"/>
            <a:stretch>
              <a:fillRect/>
            </a:stretch>
          </p:blipFill>
          <p:spPr bwMode="auto">
            <a:xfrm>
              <a:off x="5234065" y="1574715"/>
              <a:ext cx="3190407" cy="5060271"/>
            </a:xfrm>
            <a:prstGeom prst="rect">
              <a:avLst/>
            </a:prstGeom>
            <a:noFill/>
          </p:spPr>
        </p:pic>
        <p:pic>
          <p:nvPicPr>
            <p:cNvPr id="8" name="Picture 4" descr="http://cdn.phys.org/newman/gfx/news/hires/2012/safermoreeff.jpg"/>
            <p:cNvPicPr>
              <a:picLocks noChangeAspect="1" noChangeArrowheads="1"/>
            </p:cNvPicPr>
            <p:nvPr/>
          </p:nvPicPr>
          <p:blipFill>
            <a:blip r:embed="rId2" cstate="print"/>
            <a:srcRect r="50273"/>
            <a:stretch>
              <a:fillRect/>
            </a:stretch>
          </p:blipFill>
          <p:spPr bwMode="auto">
            <a:xfrm flipH="1">
              <a:off x="8414445" y="1577215"/>
              <a:ext cx="3190407" cy="5060271"/>
            </a:xfrm>
            <a:prstGeom prst="rect">
              <a:avLst/>
            </a:prstGeom>
            <a:noFill/>
          </p:spPr>
        </p:pic>
      </p:grpSp>
      <p:pic>
        <p:nvPicPr>
          <p:cNvPr id="55300" name="Picture 4" descr="http://cdn.phys.org/newman/gfx/news/hires/2012/safermoreeff.jpg"/>
          <p:cNvPicPr>
            <a:picLocks noChangeAspect="1" noChangeArrowheads="1"/>
          </p:cNvPicPr>
          <p:nvPr/>
        </p:nvPicPr>
        <p:blipFill>
          <a:blip r:embed="rId2" cstate="print"/>
          <a:srcRect l="57710"/>
          <a:stretch>
            <a:fillRect/>
          </a:stretch>
        </p:blipFill>
        <p:spPr bwMode="auto">
          <a:xfrm>
            <a:off x="3927471" y="1424068"/>
            <a:ext cx="2713220" cy="507351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640641" y="3645497"/>
            <a:ext cx="2438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Magnetic field lines diverted into secondary chamber where they interact with the wall to reduce impurities, known as the “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divertor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Arial Narrow" pitchFamily="34" charset="0"/>
              </a:rPr>
              <a:t>”.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016" y="5179307"/>
            <a:ext cx="1824578" cy="1200329"/>
          </a:xfrm>
          <a:prstGeom prst="rect">
            <a:avLst/>
          </a:prstGeom>
          <a:solidFill>
            <a:schemeClr val="tx1">
              <a:lumMod val="75000"/>
              <a:lumOff val="2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Narrow" pitchFamily="34" charset="0"/>
              </a:rPr>
              <a:t>Interior view of the DIII-D </a:t>
            </a:r>
            <a:r>
              <a:rPr lang="en-US" sz="2400" dirty="0" err="1">
                <a:solidFill>
                  <a:srgbClr val="FFFF00"/>
                </a:solidFill>
                <a:latin typeface="Arial Narrow" pitchFamily="34" charset="0"/>
              </a:rPr>
              <a:t>tokamak</a:t>
            </a:r>
            <a:r>
              <a:rPr lang="en-US" sz="2400" dirty="0">
                <a:solidFill>
                  <a:srgbClr val="FFFF00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13" name="Down Arrow 12"/>
          <p:cNvSpPr/>
          <p:nvPr/>
        </p:nvSpPr>
        <p:spPr>
          <a:xfrm rot="5400000">
            <a:off x="5635795" y="5493982"/>
            <a:ext cx="986635" cy="834845"/>
          </a:xfrm>
          <a:prstGeom prst="downArrow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Plasma exposure conditions are very demanding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1260" y="1418805"/>
            <a:ext cx="50977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conditions: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High-flux D-T plasmas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 fusion products (14 MeV n, helium ash)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Impurities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transient heat and particle loads</a:t>
            </a:r>
            <a:endParaRPr lang="en-US" sz="2400" dirty="0">
              <a:solidFill>
                <a:srgbClr val="4F81BD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F81BD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b="1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Materials:</a:t>
            </a:r>
            <a:endParaRPr lang="en-US" sz="2400" dirty="0" smtClean="0">
              <a:solidFill>
                <a:srgbClr val="4F81BD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DIII-D: C; NSTX: Mo, C, Li</a:t>
            </a:r>
            <a:endParaRPr lang="en-US" sz="2400" dirty="0">
              <a:solidFill>
                <a:srgbClr val="4F81BD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</a:t>
            </a:r>
            <a:r>
              <a:rPr lang="en-US" sz="2400" dirty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 &amp; W</a:t>
            </a:r>
          </a:p>
          <a:p>
            <a:pPr defTabSz="914400"/>
            <a:r>
              <a:rPr lang="en-US" sz="2400" dirty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DEMO: Advanced </a:t>
            </a:r>
            <a:r>
              <a:rPr lang="en-US" sz="2400" dirty="0" smtClean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or </a:t>
            </a:r>
            <a:r>
              <a:rPr lang="en-US" sz="2400" dirty="0">
                <a:solidFill>
                  <a:srgbClr val="4F81BD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8599" y="1313191"/>
            <a:ext cx="2901395" cy="5428704"/>
            <a:chOff x="228600" y="1313192"/>
            <a:chExt cx="2307276" cy="4365341"/>
          </a:xfrm>
        </p:grpSpPr>
        <p:pic>
          <p:nvPicPr>
            <p:cNvPr id="1026" name="Picture 2" descr="http://pubs.rsc.org/services/images/RSCpubs.ePlatform.Service.FreeContent.ImageService.svc/ImageService/Articleimage/2006/CP/b514367e/b514367e-f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13192"/>
              <a:ext cx="2307276" cy="3929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609600" y="4495800"/>
              <a:ext cx="762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1752600" y="3733800"/>
              <a:ext cx="304800" cy="10668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04800" y="5257800"/>
              <a:ext cx="609600" cy="420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dirty="0">
                  <a:solidFill>
                    <a:srgbClr val="4F81BD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63238" y="4791856"/>
              <a:ext cx="609600" cy="420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3344882" y="1371600"/>
            <a:ext cx="5613784" cy="5082210"/>
          </a:xfrm>
          <a:prstGeom prst="roundRect">
            <a:avLst>
              <a:gd name="adj" fmla="val 398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1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Relevant processes span many orders of magnitude in length and time scales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" y="1258212"/>
            <a:ext cx="9125700" cy="4243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94" y="6532282"/>
            <a:ext cx="7829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4F81BD">
                    <a:lumMod val="20000"/>
                    <a:lumOff val="80000"/>
                  </a:srgbClr>
                </a:solidFill>
              </a:rPr>
              <a:t>Image from: B</a:t>
            </a:r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. D. Wirth, K. </a:t>
            </a:r>
            <a:r>
              <a:rPr lang="en-US" sz="1200" dirty="0" err="1">
                <a:solidFill>
                  <a:srgbClr val="4F81BD">
                    <a:lumMod val="20000"/>
                    <a:lumOff val="80000"/>
                  </a:srgbClr>
                </a:solidFill>
              </a:rPr>
              <a:t>Nordlund</a:t>
            </a:r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, D. G. Whyte, and D. Xu, </a:t>
            </a:r>
            <a:r>
              <a:rPr lang="en-US" sz="1200" i="1" dirty="0">
                <a:solidFill>
                  <a:srgbClr val="4F81BD">
                    <a:lumMod val="20000"/>
                    <a:lumOff val="80000"/>
                  </a:srgbClr>
                </a:solidFill>
              </a:rPr>
              <a:t>MRS Bull. </a:t>
            </a:r>
            <a:r>
              <a:rPr lang="en-US" sz="1200" b="1" dirty="0">
                <a:solidFill>
                  <a:srgbClr val="4F81BD">
                    <a:lumMod val="20000"/>
                    <a:lumOff val="80000"/>
                  </a:srgbClr>
                </a:solidFill>
              </a:rPr>
              <a:t>36 </a:t>
            </a:r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(2011) 216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296" y="5685183"/>
            <a:ext cx="8574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Many simultaneous processes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Relevant length and time scales span several orders of magnitude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3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" y="1258212"/>
            <a:ext cx="9125700" cy="4243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296" y="5685183"/>
            <a:ext cx="8574156" cy="101566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What experiments would enable us to decipher the complex physics occurring at the surface?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Can we model how the surfaces evolve with plasma exposure?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165515"/>
            <a:ext cx="9144000" cy="87751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Relevant processes span many orders of magnitude in length and time scales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3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1"/>
          <p:cNvSpPr txBox="1">
            <a:spLocks/>
          </p:cNvSpPr>
          <p:nvPr/>
        </p:nvSpPr>
        <p:spPr>
          <a:xfrm>
            <a:off x="457200" y="182563"/>
            <a:ext cx="805815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0073D4"/>
                </a:solidFill>
                <a:effectLst/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Principal U.S.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sites with PMI Activities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9" name="Freeform 88"/>
          <p:cNvSpPr>
            <a:spLocks/>
          </p:cNvSpPr>
          <p:nvPr/>
        </p:nvSpPr>
        <p:spPr bwMode="auto">
          <a:xfrm>
            <a:off x="8142650" y="1202437"/>
            <a:ext cx="598648" cy="964387"/>
          </a:xfrm>
          <a:custGeom>
            <a:avLst/>
            <a:gdLst>
              <a:gd name="T0" fmla="*/ 74 w 230"/>
              <a:gd name="T1" fmla="*/ 12 h 377"/>
              <a:gd name="T2" fmla="*/ 28 w 230"/>
              <a:gd name="T3" fmla="*/ 81 h 377"/>
              <a:gd name="T4" fmla="*/ 49 w 230"/>
              <a:gd name="T5" fmla="*/ 107 h 377"/>
              <a:gd name="T6" fmla="*/ 28 w 230"/>
              <a:gd name="T7" fmla="*/ 139 h 377"/>
              <a:gd name="T8" fmla="*/ 41 w 230"/>
              <a:gd name="T9" fmla="*/ 149 h 377"/>
              <a:gd name="T10" fmla="*/ 31 w 230"/>
              <a:gd name="T11" fmla="*/ 171 h 377"/>
              <a:gd name="T12" fmla="*/ 31 w 230"/>
              <a:gd name="T13" fmla="*/ 206 h 377"/>
              <a:gd name="T14" fmla="*/ 0 w 230"/>
              <a:gd name="T15" fmla="*/ 219 h 377"/>
              <a:gd name="T16" fmla="*/ 13 w 230"/>
              <a:gd name="T17" fmla="*/ 229 h 377"/>
              <a:gd name="T18" fmla="*/ 79 w 230"/>
              <a:gd name="T19" fmla="*/ 361 h 377"/>
              <a:gd name="T20" fmla="*/ 131 w 230"/>
              <a:gd name="T21" fmla="*/ 377 h 377"/>
              <a:gd name="T22" fmla="*/ 128 w 230"/>
              <a:gd name="T23" fmla="*/ 350 h 377"/>
              <a:gd name="T24" fmla="*/ 154 w 230"/>
              <a:gd name="T25" fmla="*/ 329 h 377"/>
              <a:gd name="T26" fmla="*/ 144 w 230"/>
              <a:gd name="T27" fmla="*/ 307 h 377"/>
              <a:gd name="T28" fmla="*/ 210 w 230"/>
              <a:gd name="T29" fmla="*/ 280 h 377"/>
              <a:gd name="T30" fmla="*/ 212 w 230"/>
              <a:gd name="T31" fmla="*/ 243 h 377"/>
              <a:gd name="T32" fmla="*/ 250 w 230"/>
              <a:gd name="T33" fmla="*/ 241 h 377"/>
              <a:gd name="T34" fmla="*/ 280 w 230"/>
              <a:gd name="T35" fmla="*/ 213 h 377"/>
              <a:gd name="T36" fmla="*/ 316 w 230"/>
              <a:gd name="T37" fmla="*/ 194 h 377"/>
              <a:gd name="T38" fmla="*/ 316 w 230"/>
              <a:gd name="T39" fmla="*/ 171 h 377"/>
              <a:gd name="T40" fmla="*/ 266 w 230"/>
              <a:gd name="T41" fmla="*/ 163 h 377"/>
              <a:gd name="T42" fmla="*/ 257 w 230"/>
              <a:gd name="T43" fmla="*/ 138 h 377"/>
              <a:gd name="T44" fmla="*/ 207 w 230"/>
              <a:gd name="T45" fmla="*/ 134 h 377"/>
              <a:gd name="T46" fmla="*/ 168 w 230"/>
              <a:gd name="T47" fmla="*/ 22 h 377"/>
              <a:gd name="T48" fmla="*/ 148 w 230"/>
              <a:gd name="T49" fmla="*/ 0 h 377"/>
              <a:gd name="T50" fmla="*/ 99 w 230"/>
              <a:gd name="T51" fmla="*/ 9 h 377"/>
              <a:gd name="T52" fmla="*/ 90 w 230"/>
              <a:gd name="T53" fmla="*/ 20 h 377"/>
              <a:gd name="T54" fmla="*/ 74 w 230"/>
              <a:gd name="T55" fmla="*/ 12 h 37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30"/>
              <a:gd name="T85" fmla="*/ 0 h 377"/>
              <a:gd name="T86" fmla="*/ 230 w 230"/>
              <a:gd name="T87" fmla="*/ 377 h 37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30" h="377">
                <a:moveTo>
                  <a:pt x="54" y="12"/>
                </a:moveTo>
                <a:lnTo>
                  <a:pt x="20" y="81"/>
                </a:lnTo>
                <a:lnTo>
                  <a:pt x="36" y="107"/>
                </a:lnTo>
                <a:lnTo>
                  <a:pt x="20" y="139"/>
                </a:lnTo>
                <a:lnTo>
                  <a:pt x="30" y="149"/>
                </a:lnTo>
                <a:lnTo>
                  <a:pt x="23" y="171"/>
                </a:lnTo>
                <a:lnTo>
                  <a:pt x="23" y="206"/>
                </a:lnTo>
                <a:lnTo>
                  <a:pt x="0" y="219"/>
                </a:lnTo>
                <a:lnTo>
                  <a:pt x="9" y="229"/>
                </a:lnTo>
                <a:lnTo>
                  <a:pt x="57" y="361"/>
                </a:lnTo>
                <a:lnTo>
                  <a:pt x="95" y="377"/>
                </a:lnTo>
                <a:lnTo>
                  <a:pt x="93" y="350"/>
                </a:lnTo>
                <a:lnTo>
                  <a:pt x="112" y="329"/>
                </a:lnTo>
                <a:lnTo>
                  <a:pt x="105" y="307"/>
                </a:lnTo>
                <a:lnTo>
                  <a:pt x="152" y="280"/>
                </a:lnTo>
                <a:lnTo>
                  <a:pt x="154" y="243"/>
                </a:lnTo>
                <a:lnTo>
                  <a:pt x="182" y="241"/>
                </a:lnTo>
                <a:lnTo>
                  <a:pt x="204" y="213"/>
                </a:lnTo>
                <a:lnTo>
                  <a:pt x="230" y="194"/>
                </a:lnTo>
                <a:lnTo>
                  <a:pt x="230" y="171"/>
                </a:lnTo>
                <a:lnTo>
                  <a:pt x="194" y="163"/>
                </a:lnTo>
                <a:lnTo>
                  <a:pt x="187" y="138"/>
                </a:lnTo>
                <a:lnTo>
                  <a:pt x="151" y="134"/>
                </a:lnTo>
                <a:lnTo>
                  <a:pt x="122" y="22"/>
                </a:lnTo>
                <a:lnTo>
                  <a:pt x="108" y="0"/>
                </a:lnTo>
                <a:lnTo>
                  <a:pt x="72" y="9"/>
                </a:lnTo>
                <a:lnTo>
                  <a:pt x="66" y="20"/>
                </a:lnTo>
                <a:lnTo>
                  <a:pt x="54" y="12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0" name="Freeform 89"/>
          <p:cNvSpPr>
            <a:spLocks/>
          </p:cNvSpPr>
          <p:nvPr/>
        </p:nvSpPr>
        <p:spPr bwMode="auto">
          <a:xfrm>
            <a:off x="3117047" y="4251352"/>
            <a:ext cx="2201548" cy="2157069"/>
          </a:xfrm>
          <a:custGeom>
            <a:avLst/>
            <a:gdLst>
              <a:gd name="T0" fmla="*/ 337 w 846"/>
              <a:gd name="T1" fmla="*/ 0 h 842"/>
              <a:gd name="T2" fmla="*/ 594 w 846"/>
              <a:gd name="T3" fmla="*/ 7 h 842"/>
              <a:gd name="T4" fmla="*/ 594 w 846"/>
              <a:gd name="T5" fmla="*/ 160 h 842"/>
              <a:gd name="T6" fmla="*/ 724 w 846"/>
              <a:gd name="T7" fmla="*/ 202 h 842"/>
              <a:gd name="T8" fmla="*/ 761 w 846"/>
              <a:gd name="T9" fmla="*/ 188 h 842"/>
              <a:gd name="T10" fmla="*/ 847 w 846"/>
              <a:gd name="T11" fmla="*/ 221 h 842"/>
              <a:gd name="T12" fmla="*/ 897 w 846"/>
              <a:gd name="T13" fmla="*/ 219 h 842"/>
              <a:gd name="T14" fmla="*/ 996 w 846"/>
              <a:gd name="T15" fmla="*/ 186 h 842"/>
              <a:gd name="T16" fmla="*/ 1054 w 846"/>
              <a:gd name="T17" fmla="*/ 218 h 842"/>
              <a:gd name="T18" fmla="*/ 1103 w 846"/>
              <a:gd name="T19" fmla="*/ 226 h 842"/>
              <a:gd name="T20" fmla="*/ 1103 w 846"/>
              <a:gd name="T21" fmla="*/ 350 h 842"/>
              <a:gd name="T22" fmla="*/ 1163 w 846"/>
              <a:gd name="T23" fmla="*/ 428 h 842"/>
              <a:gd name="T24" fmla="*/ 1149 w 846"/>
              <a:gd name="T25" fmla="*/ 534 h 842"/>
              <a:gd name="T26" fmla="*/ 1086 w 846"/>
              <a:gd name="T27" fmla="*/ 576 h 842"/>
              <a:gd name="T28" fmla="*/ 1073 w 846"/>
              <a:gd name="T29" fmla="*/ 537 h 842"/>
              <a:gd name="T30" fmla="*/ 1054 w 846"/>
              <a:gd name="T31" fmla="*/ 555 h 842"/>
              <a:gd name="T32" fmla="*/ 1068 w 846"/>
              <a:gd name="T33" fmla="*/ 580 h 842"/>
              <a:gd name="T34" fmla="*/ 955 w 846"/>
              <a:gd name="T35" fmla="*/ 643 h 842"/>
              <a:gd name="T36" fmla="*/ 927 w 846"/>
              <a:gd name="T37" fmla="*/ 647 h 842"/>
              <a:gd name="T38" fmla="*/ 868 w 846"/>
              <a:gd name="T39" fmla="*/ 678 h 842"/>
              <a:gd name="T40" fmla="*/ 868 w 846"/>
              <a:gd name="T41" fmla="*/ 696 h 842"/>
              <a:gd name="T42" fmla="*/ 850 w 846"/>
              <a:gd name="T43" fmla="*/ 700 h 842"/>
              <a:gd name="T44" fmla="*/ 864 w 846"/>
              <a:gd name="T45" fmla="*/ 721 h 842"/>
              <a:gd name="T46" fmla="*/ 833 w 846"/>
              <a:gd name="T47" fmla="*/ 752 h 842"/>
              <a:gd name="T48" fmla="*/ 850 w 846"/>
              <a:gd name="T49" fmla="*/ 798 h 842"/>
              <a:gd name="T50" fmla="*/ 868 w 846"/>
              <a:gd name="T51" fmla="*/ 814 h 842"/>
              <a:gd name="T52" fmla="*/ 864 w 846"/>
              <a:gd name="T53" fmla="*/ 842 h 842"/>
              <a:gd name="T54" fmla="*/ 819 w 846"/>
              <a:gd name="T55" fmla="*/ 842 h 842"/>
              <a:gd name="T56" fmla="*/ 780 w 846"/>
              <a:gd name="T57" fmla="*/ 828 h 842"/>
              <a:gd name="T58" fmla="*/ 751 w 846"/>
              <a:gd name="T59" fmla="*/ 831 h 842"/>
              <a:gd name="T60" fmla="*/ 662 w 846"/>
              <a:gd name="T61" fmla="*/ 807 h 842"/>
              <a:gd name="T62" fmla="*/ 620 w 846"/>
              <a:gd name="T63" fmla="*/ 710 h 842"/>
              <a:gd name="T64" fmla="*/ 558 w 846"/>
              <a:gd name="T65" fmla="*/ 664 h 842"/>
              <a:gd name="T66" fmla="*/ 501 w 846"/>
              <a:gd name="T67" fmla="*/ 580 h 842"/>
              <a:gd name="T68" fmla="*/ 477 w 846"/>
              <a:gd name="T69" fmla="*/ 571 h 842"/>
              <a:gd name="T70" fmla="*/ 447 w 846"/>
              <a:gd name="T71" fmla="*/ 550 h 842"/>
              <a:gd name="T72" fmla="*/ 417 w 846"/>
              <a:gd name="T73" fmla="*/ 550 h 842"/>
              <a:gd name="T74" fmla="*/ 374 w 846"/>
              <a:gd name="T75" fmla="*/ 543 h 842"/>
              <a:gd name="T76" fmla="*/ 341 w 846"/>
              <a:gd name="T77" fmla="*/ 550 h 842"/>
              <a:gd name="T78" fmla="*/ 319 w 846"/>
              <a:gd name="T79" fmla="*/ 593 h 842"/>
              <a:gd name="T80" fmla="*/ 285 w 846"/>
              <a:gd name="T81" fmla="*/ 600 h 842"/>
              <a:gd name="T82" fmla="*/ 211 w 846"/>
              <a:gd name="T83" fmla="*/ 567 h 842"/>
              <a:gd name="T84" fmla="*/ 167 w 846"/>
              <a:gd name="T85" fmla="*/ 527 h 842"/>
              <a:gd name="T86" fmla="*/ 159 w 846"/>
              <a:gd name="T87" fmla="*/ 479 h 842"/>
              <a:gd name="T88" fmla="*/ 128 w 846"/>
              <a:gd name="T89" fmla="*/ 446 h 842"/>
              <a:gd name="T90" fmla="*/ 53 w 846"/>
              <a:gd name="T91" fmla="*/ 400 h 842"/>
              <a:gd name="T92" fmla="*/ 0 w 846"/>
              <a:gd name="T93" fmla="*/ 352 h 842"/>
              <a:gd name="T94" fmla="*/ 0 w 846"/>
              <a:gd name="T95" fmla="*/ 332 h 842"/>
              <a:gd name="T96" fmla="*/ 176 w 846"/>
              <a:gd name="T97" fmla="*/ 333 h 842"/>
              <a:gd name="T98" fmla="*/ 319 w 846"/>
              <a:gd name="T99" fmla="*/ 342 h 842"/>
              <a:gd name="T100" fmla="*/ 337 w 846"/>
              <a:gd name="T101" fmla="*/ 0 h 84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46"/>
              <a:gd name="T154" fmla="*/ 0 h 842"/>
              <a:gd name="T155" fmla="*/ 846 w 846"/>
              <a:gd name="T156" fmla="*/ 842 h 84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46" h="842">
                <a:moveTo>
                  <a:pt x="245" y="0"/>
                </a:moveTo>
                <a:lnTo>
                  <a:pt x="432" y="7"/>
                </a:lnTo>
                <a:lnTo>
                  <a:pt x="432" y="160"/>
                </a:lnTo>
                <a:lnTo>
                  <a:pt x="527" y="202"/>
                </a:lnTo>
                <a:lnTo>
                  <a:pt x="553" y="188"/>
                </a:lnTo>
                <a:lnTo>
                  <a:pt x="616" y="221"/>
                </a:lnTo>
                <a:lnTo>
                  <a:pt x="653" y="219"/>
                </a:lnTo>
                <a:lnTo>
                  <a:pt x="725" y="186"/>
                </a:lnTo>
                <a:lnTo>
                  <a:pt x="767" y="218"/>
                </a:lnTo>
                <a:lnTo>
                  <a:pt x="803" y="226"/>
                </a:lnTo>
                <a:lnTo>
                  <a:pt x="803" y="350"/>
                </a:lnTo>
                <a:lnTo>
                  <a:pt x="846" y="428"/>
                </a:lnTo>
                <a:lnTo>
                  <a:pt x="836" y="534"/>
                </a:lnTo>
                <a:lnTo>
                  <a:pt x="790" y="576"/>
                </a:lnTo>
                <a:lnTo>
                  <a:pt x="780" y="537"/>
                </a:lnTo>
                <a:lnTo>
                  <a:pt x="767" y="555"/>
                </a:lnTo>
                <a:lnTo>
                  <a:pt x="777" y="580"/>
                </a:lnTo>
                <a:lnTo>
                  <a:pt x="695" y="643"/>
                </a:lnTo>
                <a:lnTo>
                  <a:pt x="675" y="647"/>
                </a:lnTo>
                <a:lnTo>
                  <a:pt x="632" y="678"/>
                </a:lnTo>
                <a:lnTo>
                  <a:pt x="632" y="696"/>
                </a:lnTo>
                <a:lnTo>
                  <a:pt x="619" y="700"/>
                </a:lnTo>
                <a:lnTo>
                  <a:pt x="629" y="721"/>
                </a:lnTo>
                <a:lnTo>
                  <a:pt x="606" y="752"/>
                </a:lnTo>
                <a:lnTo>
                  <a:pt x="619" y="798"/>
                </a:lnTo>
                <a:lnTo>
                  <a:pt x="632" y="814"/>
                </a:lnTo>
                <a:lnTo>
                  <a:pt x="629" y="842"/>
                </a:lnTo>
                <a:lnTo>
                  <a:pt x="596" y="842"/>
                </a:lnTo>
                <a:lnTo>
                  <a:pt x="567" y="828"/>
                </a:lnTo>
                <a:lnTo>
                  <a:pt x="547" y="831"/>
                </a:lnTo>
                <a:lnTo>
                  <a:pt x="481" y="807"/>
                </a:lnTo>
                <a:lnTo>
                  <a:pt x="452" y="710"/>
                </a:lnTo>
                <a:lnTo>
                  <a:pt x="406" y="664"/>
                </a:lnTo>
                <a:lnTo>
                  <a:pt x="365" y="580"/>
                </a:lnTo>
                <a:lnTo>
                  <a:pt x="347" y="571"/>
                </a:lnTo>
                <a:lnTo>
                  <a:pt x="325" y="550"/>
                </a:lnTo>
                <a:lnTo>
                  <a:pt x="304" y="550"/>
                </a:lnTo>
                <a:lnTo>
                  <a:pt x="272" y="543"/>
                </a:lnTo>
                <a:lnTo>
                  <a:pt x="248" y="550"/>
                </a:lnTo>
                <a:lnTo>
                  <a:pt x="232" y="593"/>
                </a:lnTo>
                <a:lnTo>
                  <a:pt x="207" y="600"/>
                </a:lnTo>
                <a:lnTo>
                  <a:pt x="153" y="567"/>
                </a:lnTo>
                <a:lnTo>
                  <a:pt x="121" y="527"/>
                </a:lnTo>
                <a:lnTo>
                  <a:pt x="116" y="479"/>
                </a:lnTo>
                <a:lnTo>
                  <a:pt x="93" y="446"/>
                </a:lnTo>
                <a:lnTo>
                  <a:pt x="39" y="400"/>
                </a:lnTo>
                <a:lnTo>
                  <a:pt x="0" y="352"/>
                </a:lnTo>
                <a:lnTo>
                  <a:pt x="0" y="332"/>
                </a:lnTo>
                <a:lnTo>
                  <a:pt x="128" y="333"/>
                </a:lnTo>
                <a:lnTo>
                  <a:pt x="232" y="342"/>
                </a:lnTo>
                <a:lnTo>
                  <a:pt x="245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1" name="Freeform 90"/>
          <p:cNvSpPr>
            <a:spLocks/>
          </p:cNvSpPr>
          <p:nvPr/>
        </p:nvSpPr>
        <p:spPr bwMode="auto">
          <a:xfrm>
            <a:off x="5088679" y="4161741"/>
            <a:ext cx="765663" cy="755294"/>
          </a:xfrm>
          <a:custGeom>
            <a:avLst/>
            <a:gdLst>
              <a:gd name="T0" fmla="*/ 0 w 294"/>
              <a:gd name="T1" fmla="*/ 27 h 295"/>
              <a:gd name="T2" fmla="*/ 162 w 294"/>
              <a:gd name="T3" fmla="*/ 12 h 295"/>
              <a:gd name="T4" fmla="*/ 359 w 294"/>
              <a:gd name="T5" fmla="*/ 0 h 295"/>
              <a:gd name="T6" fmla="*/ 348 w 294"/>
              <a:gd name="T7" fmla="*/ 39 h 295"/>
              <a:gd name="T8" fmla="*/ 392 w 294"/>
              <a:gd name="T9" fmla="*/ 30 h 295"/>
              <a:gd name="T10" fmla="*/ 407 w 294"/>
              <a:gd name="T11" fmla="*/ 56 h 295"/>
              <a:gd name="T12" fmla="*/ 362 w 294"/>
              <a:gd name="T13" fmla="*/ 80 h 295"/>
              <a:gd name="T14" fmla="*/ 373 w 294"/>
              <a:gd name="T15" fmla="*/ 121 h 295"/>
              <a:gd name="T16" fmla="*/ 327 w 294"/>
              <a:gd name="T17" fmla="*/ 189 h 295"/>
              <a:gd name="T18" fmla="*/ 291 w 294"/>
              <a:gd name="T19" fmla="*/ 231 h 295"/>
              <a:gd name="T20" fmla="*/ 310 w 294"/>
              <a:gd name="T21" fmla="*/ 285 h 295"/>
              <a:gd name="T22" fmla="*/ 60 w 294"/>
              <a:gd name="T23" fmla="*/ 295 h 295"/>
              <a:gd name="T24" fmla="*/ 59 w 294"/>
              <a:gd name="T25" fmla="*/ 262 h 295"/>
              <a:gd name="T26" fmla="*/ 10 w 294"/>
              <a:gd name="T27" fmla="*/ 255 h 295"/>
              <a:gd name="T28" fmla="*/ 10 w 294"/>
              <a:gd name="T29" fmla="*/ 80 h 295"/>
              <a:gd name="T30" fmla="*/ 0 w 294"/>
              <a:gd name="T31" fmla="*/ 27 h 29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4"/>
              <a:gd name="T49" fmla="*/ 0 h 295"/>
              <a:gd name="T50" fmla="*/ 294 w 294"/>
              <a:gd name="T51" fmla="*/ 295 h 29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4" h="295">
                <a:moveTo>
                  <a:pt x="0" y="27"/>
                </a:moveTo>
                <a:lnTo>
                  <a:pt x="116" y="12"/>
                </a:lnTo>
                <a:lnTo>
                  <a:pt x="259" y="0"/>
                </a:lnTo>
                <a:lnTo>
                  <a:pt x="252" y="39"/>
                </a:lnTo>
                <a:lnTo>
                  <a:pt x="283" y="30"/>
                </a:lnTo>
                <a:lnTo>
                  <a:pt x="294" y="56"/>
                </a:lnTo>
                <a:lnTo>
                  <a:pt x="262" y="80"/>
                </a:lnTo>
                <a:lnTo>
                  <a:pt x="269" y="121"/>
                </a:lnTo>
                <a:lnTo>
                  <a:pt x="235" y="189"/>
                </a:lnTo>
                <a:lnTo>
                  <a:pt x="210" y="231"/>
                </a:lnTo>
                <a:lnTo>
                  <a:pt x="224" y="285"/>
                </a:lnTo>
                <a:lnTo>
                  <a:pt x="43" y="295"/>
                </a:lnTo>
                <a:lnTo>
                  <a:pt x="42" y="262"/>
                </a:lnTo>
                <a:lnTo>
                  <a:pt x="6" y="255"/>
                </a:lnTo>
                <a:lnTo>
                  <a:pt x="6" y="80"/>
                </a:lnTo>
                <a:lnTo>
                  <a:pt x="0" y="27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2" name="Freeform 91"/>
          <p:cNvSpPr>
            <a:spLocks/>
          </p:cNvSpPr>
          <p:nvPr/>
        </p:nvSpPr>
        <p:spPr bwMode="auto">
          <a:xfrm>
            <a:off x="5188454" y="4889298"/>
            <a:ext cx="934846" cy="791566"/>
          </a:xfrm>
          <a:custGeom>
            <a:avLst/>
            <a:gdLst>
              <a:gd name="T0" fmla="*/ 0 w 359"/>
              <a:gd name="T1" fmla="*/ 7 h 309"/>
              <a:gd name="T2" fmla="*/ 247 w 359"/>
              <a:gd name="T3" fmla="*/ 0 h 309"/>
              <a:gd name="T4" fmla="*/ 291 w 359"/>
              <a:gd name="T5" fmla="*/ 64 h 309"/>
              <a:gd name="T6" fmla="*/ 254 w 359"/>
              <a:gd name="T7" fmla="*/ 139 h 309"/>
              <a:gd name="T8" fmla="*/ 242 w 359"/>
              <a:gd name="T9" fmla="*/ 173 h 309"/>
              <a:gd name="T10" fmla="*/ 407 w 359"/>
              <a:gd name="T11" fmla="*/ 159 h 309"/>
              <a:gd name="T12" fmla="*/ 417 w 359"/>
              <a:gd name="T13" fmla="*/ 208 h 309"/>
              <a:gd name="T14" fmla="*/ 367 w 359"/>
              <a:gd name="T15" fmla="*/ 204 h 309"/>
              <a:gd name="T16" fmla="*/ 346 w 359"/>
              <a:gd name="T17" fmla="*/ 225 h 309"/>
              <a:gd name="T18" fmla="*/ 369 w 359"/>
              <a:gd name="T19" fmla="*/ 239 h 309"/>
              <a:gd name="T20" fmla="*/ 416 w 359"/>
              <a:gd name="T21" fmla="*/ 222 h 309"/>
              <a:gd name="T22" fmla="*/ 417 w 359"/>
              <a:gd name="T23" fmla="*/ 246 h 309"/>
              <a:gd name="T24" fmla="*/ 444 w 359"/>
              <a:gd name="T25" fmla="*/ 226 h 309"/>
              <a:gd name="T26" fmla="*/ 463 w 359"/>
              <a:gd name="T27" fmla="*/ 226 h 309"/>
              <a:gd name="T28" fmla="*/ 441 w 359"/>
              <a:gd name="T29" fmla="*/ 267 h 309"/>
              <a:gd name="T30" fmla="*/ 482 w 359"/>
              <a:gd name="T31" fmla="*/ 274 h 309"/>
              <a:gd name="T32" fmla="*/ 495 w 359"/>
              <a:gd name="T33" fmla="*/ 297 h 309"/>
              <a:gd name="T34" fmla="*/ 476 w 359"/>
              <a:gd name="T35" fmla="*/ 304 h 309"/>
              <a:gd name="T36" fmla="*/ 451 w 359"/>
              <a:gd name="T37" fmla="*/ 289 h 309"/>
              <a:gd name="T38" fmla="*/ 402 w 359"/>
              <a:gd name="T39" fmla="*/ 279 h 309"/>
              <a:gd name="T40" fmla="*/ 412 w 359"/>
              <a:gd name="T41" fmla="*/ 306 h 309"/>
              <a:gd name="T42" fmla="*/ 390 w 359"/>
              <a:gd name="T43" fmla="*/ 309 h 309"/>
              <a:gd name="T44" fmla="*/ 368 w 359"/>
              <a:gd name="T45" fmla="*/ 285 h 309"/>
              <a:gd name="T46" fmla="*/ 356 w 359"/>
              <a:gd name="T47" fmla="*/ 300 h 309"/>
              <a:gd name="T48" fmla="*/ 284 w 359"/>
              <a:gd name="T49" fmla="*/ 300 h 309"/>
              <a:gd name="T50" fmla="*/ 284 w 359"/>
              <a:gd name="T51" fmla="*/ 285 h 309"/>
              <a:gd name="T52" fmla="*/ 258 w 359"/>
              <a:gd name="T53" fmla="*/ 267 h 309"/>
              <a:gd name="T54" fmla="*/ 202 w 359"/>
              <a:gd name="T55" fmla="*/ 265 h 309"/>
              <a:gd name="T56" fmla="*/ 248 w 359"/>
              <a:gd name="T57" fmla="*/ 285 h 309"/>
              <a:gd name="T58" fmla="*/ 184 w 359"/>
              <a:gd name="T59" fmla="*/ 295 h 309"/>
              <a:gd name="T60" fmla="*/ 86 w 359"/>
              <a:gd name="T61" fmla="*/ 281 h 309"/>
              <a:gd name="T62" fmla="*/ 48 w 359"/>
              <a:gd name="T63" fmla="*/ 285 h 309"/>
              <a:gd name="T64" fmla="*/ 62 w 359"/>
              <a:gd name="T65" fmla="*/ 181 h 309"/>
              <a:gd name="T66" fmla="*/ 1 w 359"/>
              <a:gd name="T67" fmla="*/ 99 h 309"/>
              <a:gd name="T68" fmla="*/ 0 w 359"/>
              <a:gd name="T69" fmla="*/ 7 h 3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9"/>
              <a:gd name="T106" fmla="*/ 0 h 309"/>
              <a:gd name="T107" fmla="*/ 359 w 359"/>
              <a:gd name="T108" fmla="*/ 309 h 30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9" h="309">
                <a:moveTo>
                  <a:pt x="0" y="7"/>
                </a:moveTo>
                <a:lnTo>
                  <a:pt x="179" y="0"/>
                </a:lnTo>
                <a:lnTo>
                  <a:pt x="211" y="64"/>
                </a:lnTo>
                <a:lnTo>
                  <a:pt x="184" y="139"/>
                </a:lnTo>
                <a:lnTo>
                  <a:pt x="175" y="173"/>
                </a:lnTo>
                <a:lnTo>
                  <a:pt x="295" y="159"/>
                </a:lnTo>
                <a:lnTo>
                  <a:pt x="303" y="208"/>
                </a:lnTo>
                <a:lnTo>
                  <a:pt x="267" y="204"/>
                </a:lnTo>
                <a:lnTo>
                  <a:pt x="250" y="225"/>
                </a:lnTo>
                <a:lnTo>
                  <a:pt x="269" y="239"/>
                </a:lnTo>
                <a:lnTo>
                  <a:pt x="302" y="222"/>
                </a:lnTo>
                <a:lnTo>
                  <a:pt x="303" y="246"/>
                </a:lnTo>
                <a:lnTo>
                  <a:pt x="322" y="226"/>
                </a:lnTo>
                <a:lnTo>
                  <a:pt x="336" y="226"/>
                </a:lnTo>
                <a:lnTo>
                  <a:pt x="320" y="267"/>
                </a:lnTo>
                <a:lnTo>
                  <a:pt x="350" y="274"/>
                </a:lnTo>
                <a:lnTo>
                  <a:pt x="359" y="297"/>
                </a:lnTo>
                <a:lnTo>
                  <a:pt x="345" y="304"/>
                </a:lnTo>
                <a:lnTo>
                  <a:pt x="327" y="289"/>
                </a:lnTo>
                <a:lnTo>
                  <a:pt x="292" y="279"/>
                </a:lnTo>
                <a:lnTo>
                  <a:pt x="299" y="306"/>
                </a:lnTo>
                <a:lnTo>
                  <a:pt x="282" y="309"/>
                </a:lnTo>
                <a:lnTo>
                  <a:pt x="268" y="285"/>
                </a:lnTo>
                <a:lnTo>
                  <a:pt x="259" y="300"/>
                </a:lnTo>
                <a:lnTo>
                  <a:pt x="206" y="300"/>
                </a:lnTo>
                <a:lnTo>
                  <a:pt x="206" y="285"/>
                </a:lnTo>
                <a:lnTo>
                  <a:pt x="187" y="267"/>
                </a:lnTo>
                <a:lnTo>
                  <a:pt x="147" y="265"/>
                </a:lnTo>
                <a:lnTo>
                  <a:pt x="180" y="285"/>
                </a:lnTo>
                <a:lnTo>
                  <a:pt x="134" y="295"/>
                </a:lnTo>
                <a:lnTo>
                  <a:pt x="62" y="281"/>
                </a:lnTo>
                <a:lnTo>
                  <a:pt x="35" y="285"/>
                </a:lnTo>
                <a:lnTo>
                  <a:pt x="45" y="181"/>
                </a:lnTo>
                <a:lnTo>
                  <a:pt x="1" y="99"/>
                </a:lnTo>
                <a:lnTo>
                  <a:pt x="0" y="7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3" name="Freeform 92"/>
          <p:cNvSpPr>
            <a:spLocks/>
          </p:cNvSpPr>
          <p:nvPr/>
        </p:nvSpPr>
        <p:spPr bwMode="auto">
          <a:xfrm>
            <a:off x="4561610" y="1548080"/>
            <a:ext cx="1041126" cy="1241755"/>
          </a:xfrm>
          <a:custGeom>
            <a:avLst/>
            <a:gdLst>
              <a:gd name="T0" fmla="*/ 0 w 400"/>
              <a:gd name="T1" fmla="*/ 38 h 485"/>
              <a:gd name="T2" fmla="*/ 144 w 400"/>
              <a:gd name="T3" fmla="*/ 38 h 485"/>
              <a:gd name="T4" fmla="*/ 143 w 400"/>
              <a:gd name="T5" fmla="*/ 0 h 485"/>
              <a:gd name="T6" fmla="*/ 172 w 400"/>
              <a:gd name="T7" fmla="*/ 11 h 485"/>
              <a:gd name="T8" fmla="*/ 181 w 400"/>
              <a:gd name="T9" fmla="*/ 40 h 485"/>
              <a:gd name="T10" fmla="*/ 248 w 400"/>
              <a:gd name="T11" fmla="*/ 72 h 485"/>
              <a:gd name="T12" fmla="*/ 268 w 400"/>
              <a:gd name="T13" fmla="*/ 58 h 485"/>
              <a:gd name="T14" fmla="*/ 311 w 400"/>
              <a:gd name="T15" fmla="*/ 58 h 485"/>
              <a:gd name="T16" fmla="*/ 342 w 400"/>
              <a:gd name="T17" fmla="*/ 86 h 485"/>
              <a:gd name="T18" fmla="*/ 364 w 400"/>
              <a:gd name="T19" fmla="*/ 76 h 485"/>
              <a:gd name="T20" fmla="*/ 422 w 400"/>
              <a:gd name="T21" fmla="*/ 87 h 485"/>
              <a:gd name="T22" fmla="*/ 444 w 400"/>
              <a:gd name="T23" fmla="*/ 66 h 485"/>
              <a:gd name="T24" fmla="*/ 482 w 400"/>
              <a:gd name="T25" fmla="*/ 83 h 485"/>
              <a:gd name="T26" fmla="*/ 550 w 400"/>
              <a:gd name="T27" fmla="*/ 80 h 485"/>
              <a:gd name="T28" fmla="*/ 439 w 400"/>
              <a:gd name="T29" fmla="*/ 140 h 485"/>
              <a:gd name="T30" fmla="*/ 385 w 400"/>
              <a:gd name="T31" fmla="*/ 193 h 485"/>
              <a:gd name="T32" fmla="*/ 396 w 400"/>
              <a:gd name="T33" fmla="*/ 269 h 485"/>
              <a:gd name="T34" fmla="*/ 358 w 400"/>
              <a:gd name="T35" fmla="*/ 301 h 485"/>
              <a:gd name="T36" fmla="*/ 372 w 400"/>
              <a:gd name="T37" fmla="*/ 324 h 485"/>
              <a:gd name="T38" fmla="*/ 372 w 400"/>
              <a:gd name="T39" fmla="*/ 380 h 485"/>
              <a:gd name="T40" fmla="*/ 411 w 400"/>
              <a:gd name="T41" fmla="*/ 380 h 485"/>
              <a:gd name="T42" fmla="*/ 467 w 400"/>
              <a:gd name="T43" fmla="*/ 421 h 485"/>
              <a:gd name="T44" fmla="*/ 488 w 400"/>
              <a:gd name="T45" fmla="*/ 471 h 485"/>
              <a:gd name="T46" fmla="*/ 101 w 400"/>
              <a:gd name="T47" fmla="*/ 485 h 485"/>
              <a:gd name="T48" fmla="*/ 102 w 400"/>
              <a:gd name="T49" fmla="*/ 351 h 485"/>
              <a:gd name="T50" fmla="*/ 67 w 400"/>
              <a:gd name="T51" fmla="*/ 321 h 485"/>
              <a:gd name="T52" fmla="*/ 80 w 400"/>
              <a:gd name="T53" fmla="*/ 286 h 485"/>
              <a:gd name="T54" fmla="*/ 90 w 400"/>
              <a:gd name="T55" fmla="*/ 266 h 485"/>
              <a:gd name="T56" fmla="*/ 67 w 400"/>
              <a:gd name="T57" fmla="*/ 173 h 485"/>
              <a:gd name="T58" fmla="*/ 34 w 400"/>
              <a:gd name="T59" fmla="*/ 112 h 485"/>
              <a:gd name="T60" fmla="*/ 0 w 400"/>
              <a:gd name="T61" fmla="*/ 38 h 48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00"/>
              <a:gd name="T94" fmla="*/ 0 h 485"/>
              <a:gd name="T95" fmla="*/ 400 w 400"/>
              <a:gd name="T96" fmla="*/ 485 h 48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00" h="485">
                <a:moveTo>
                  <a:pt x="0" y="38"/>
                </a:moveTo>
                <a:lnTo>
                  <a:pt x="105" y="38"/>
                </a:lnTo>
                <a:lnTo>
                  <a:pt x="104" y="0"/>
                </a:lnTo>
                <a:lnTo>
                  <a:pt x="126" y="11"/>
                </a:lnTo>
                <a:lnTo>
                  <a:pt x="131" y="40"/>
                </a:lnTo>
                <a:lnTo>
                  <a:pt x="181" y="72"/>
                </a:lnTo>
                <a:lnTo>
                  <a:pt x="196" y="58"/>
                </a:lnTo>
                <a:lnTo>
                  <a:pt x="226" y="58"/>
                </a:lnTo>
                <a:lnTo>
                  <a:pt x="249" y="86"/>
                </a:lnTo>
                <a:lnTo>
                  <a:pt x="264" y="76"/>
                </a:lnTo>
                <a:lnTo>
                  <a:pt x="308" y="87"/>
                </a:lnTo>
                <a:lnTo>
                  <a:pt x="323" y="66"/>
                </a:lnTo>
                <a:lnTo>
                  <a:pt x="351" y="83"/>
                </a:lnTo>
                <a:lnTo>
                  <a:pt x="400" y="80"/>
                </a:lnTo>
                <a:lnTo>
                  <a:pt x="320" y="140"/>
                </a:lnTo>
                <a:lnTo>
                  <a:pt x="281" y="193"/>
                </a:lnTo>
                <a:lnTo>
                  <a:pt x="288" y="269"/>
                </a:lnTo>
                <a:lnTo>
                  <a:pt x="261" y="301"/>
                </a:lnTo>
                <a:lnTo>
                  <a:pt x="272" y="324"/>
                </a:lnTo>
                <a:lnTo>
                  <a:pt x="272" y="380"/>
                </a:lnTo>
                <a:lnTo>
                  <a:pt x="299" y="380"/>
                </a:lnTo>
                <a:lnTo>
                  <a:pt x="340" y="421"/>
                </a:lnTo>
                <a:lnTo>
                  <a:pt x="356" y="471"/>
                </a:lnTo>
                <a:lnTo>
                  <a:pt x="73" y="485"/>
                </a:lnTo>
                <a:lnTo>
                  <a:pt x="74" y="351"/>
                </a:lnTo>
                <a:lnTo>
                  <a:pt x="49" y="321"/>
                </a:lnTo>
                <a:lnTo>
                  <a:pt x="58" y="286"/>
                </a:lnTo>
                <a:lnTo>
                  <a:pt x="66" y="266"/>
                </a:lnTo>
                <a:lnTo>
                  <a:pt x="49" y="173"/>
                </a:lnTo>
                <a:lnTo>
                  <a:pt x="25" y="112"/>
                </a:lnTo>
                <a:lnTo>
                  <a:pt x="0" y="38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4" name="Freeform 93"/>
          <p:cNvSpPr>
            <a:spLocks/>
          </p:cNvSpPr>
          <p:nvPr/>
        </p:nvSpPr>
        <p:spPr bwMode="auto">
          <a:xfrm>
            <a:off x="5247018" y="1974800"/>
            <a:ext cx="791689" cy="979323"/>
          </a:xfrm>
          <a:custGeom>
            <a:avLst/>
            <a:gdLst>
              <a:gd name="T0" fmla="*/ 30 w 304"/>
              <a:gd name="T1" fmla="*/ 26 h 382"/>
              <a:gd name="T2" fmla="*/ 62 w 304"/>
              <a:gd name="T3" fmla="*/ 23 h 382"/>
              <a:gd name="T4" fmla="*/ 89 w 304"/>
              <a:gd name="T5" fmla="*/ 23 h 382"/>
              <a:gd name="T6" fmla="*/ 108 w 304"/>
              <a:gd name="T7" fmla="*/ 0 h 382"/>
              <a:gd name="T8" fmla="*/ 120 w 304"/>
              <a:gd name="T9" fmla="*/ 28 h 382"/>
              <a:gd name="T10" fmla="*/ 167 w 304"/>
              <a:gd name="T11" fmla="*/ 28 h 382"/>
              <a:gd name="T12" fmla="*/ 189 w 304"/>
              <a:gd name="T13" fmla="*/ 54 h 382"/>
              <a:gd name="T14" fmla="*/ 237 w 304"/>
              <a:gd name="T15" fmla="*/ 47 h 382"/>
              <a:gd name="T16" fmla="*/ 268 w 304"/>
              <a:gd name="T17" fmla="*/ 64 h 382"/>
              <a:gd name="T18" fmla="*/ 327 w 304"/>
              <a:gd name="T19" fmla="*/ 75 h 382"/>
              <a:gd name="T20" fmla="*/ 338 w 304"/>
              <a:gd name="T21" fmla="*/ 95 h 382"/>
              <a:gd name="T22" fmla="*/ 368 w 304"/>
              <a:gd name="T23" fmla="*/ 97 h 382"/>
              <a:gd name="T24" fmla="*/ 357 w 304"/>
              <a:gd name="T25" fmla="*/ 117 h 382"/>
              <a:gd name="T26" fmla="*/ 369 w 304"/>
              <a:gd name="T27" fmla="*/ 139 h 382"/>
              <a:gd name="T28" fmla="*/ 351 w 304"/>
              <a:gd name="T29" fmla="*/ 167 h 382"/>
              <a:gd name="T30" fmla="*/ 365 w 304"/>
              <a:gd name="T31" fmla="*/ 173 h 382"/>
              <a:gd name="T32" fmla="*/ 397 w 304"/>
              <a:gd name="T33" fmla="*/ 142 h 382"/>
              <a:gd name="T34" fmla="*/ 396 w 304"/>
              <a:gd name="T35" fmla="*/ 132 h 382"/>
              <a:gd name="T36" fmla="*/ 407 w 304"/>
              <a:gd name="T37" fmla="*/ 127 h 382"/>
              <a:gd name="T38" fmla="*/ 417 w 304"/>
              <a:gd name="T39" fmla="*/ 142 h 382"/>
              <a:gd name="T40" fmla="*/ 390 w 304"/>
              <a:gd name="T41" fmla="*/ 164 h 382"/>
              <a:gd name="T42" fmla="*/ 382 w 304"/>
              <a:gd name="T43" fmla="*/ 212 h 382"/>
              <a:gd name="T44" fmla="*/ 382 w 304"/>
              <a:gd name="T45" fmla="*/ 293 h 382"/>
              <a:gd name="T46" fmla="*/ 397 w 304"/>
              <a:gd name="T47" fmla="*/ 307 h 382"/>
              <a:gd name="T48" fmla="*/ 389 w 304"/>
              <a:gd name="T49" fmla="*/ 358 h 382"/>
              <a:gd name="T50" fmla="*/ 194 w 304"/>
              <a:gd name="T51" fmla="*/ 382 h 382"/>
              <a:gd name="T52" fmla="*/ 143 w 304"/>
              <a:gd name="T53" fmla="*/ 359 h 382"/>
              <a:gd name="T54" fmla="*/ 153 w 304"/>
              <a:gd name="T55" fmla="*/ 328 h 382"/>
              <a:gd name="T56" fmla="*/ 129 w 304"/>
              <a:gd name="T57" fmla="*/ 295 h 382"/>
              <a:gd name="T58" fmla="*/ 108 w 304"/>
              <a:gd name="T59" fmla="*/ 254 h 382"/>
              <a:gd name="T60" fmla="*/ 52 w 304"/>
              <a:gd name="T61" fmla="*/ 213 h 382"/>
              <a:gd name="T62" fmla="*/ 17 w 304"/>
              <a:gd name="T63" fmla="*/ 213 h 382"/>
              <a:gd name="T64" fmla="*/ 17 w 304"/>
              <a:gd name="T65" fmla="*/ 157 h 382"/>
              <a:gd name="T66" fmla="*/ 0 w 304"/>
              <a:gd name="T67" fmla="*/ 135 h 382"/>
              <a:gd name="T68" fmla="*/ 38 w 304"/>
              <a:gd name="T69" fmla="*/ 102 h 382"/>
              <a:gd name="T70" fmla="*/ 30 w 304"/>
              <a:gd name="T71" fmla="*/ 26 h 38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04"/>
              <a:gd name="T109" fmla="*/ 0 h 382"/>
              <a:gd name="T110" fmla="*/ 304 w 304"/>
              <a:gd name="T111" fmla="*/ 382 h 38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04" h="382">
                <a:moveTo>
                  <a:pt x="22" y="26"/>
                </a:moveTo>
                <a:lnTo>
                  <a:pt x="45" y="23"/>
                </a:lnTo>
                <a:lnTo>
                  <a:pt x="65" y="23"/>
                </a:lnTo>
                <a:lnTo>
                  <a:pt x="79" y="0"/>
                </a:lnTo>
                <a:lnTo>
                  <a:pt x="88" y="28"/>
                </a:lnTo>
                <a:lnTo>
                  <a:pt x="121" y="28"/>
                </a:lnTo>
                <a:lnTo>
                  <a:pt x="139" y="54"/>
                </a:lnTo>
                <a:lnTo>
                  <a:pt x="173" y="47"/>
                </a:lnTo>
                <a:lnTo>
                  <a:pt x="196" y="64"/>
                </a:lnTo>
                <a:lnTo>
                  <a:pt x="238" y="75"/>
                </a:lnTo>
                <a:lnTo>
                  <a:pt x="246" y="95"/>
                </a:lnTo>
                <a:lnTo>
                  <a:pt x="268" y="97"/>
                </a:lnTo>
                <a:lnTo>
                  <a:pt x="261" y="117"/>
                </a:lnTo>
                <a:lnTo>
                  <a:pt x="269" y="139"/>
                </a:lnTo>
                <a:lnTo>
                  <a:pt x="255" y="167"/>
                </a:lnTo>
                <a:lnTo>
                  <a:pt x="265" y="173"/>
                </a:lnTo>
                <a:lnTo>
                  <a:pt x="289" y="142"/>
                </a:lnTo>
                <a:lnTo>
                  <a:pt x="288" y="132"/>
                </a:lnTo>
                <a:lnTo>
                  <a:pt x="297" y="127"/>
                </a:lnTo>
                <a:lnTo>
                  <a:pt x="304" y="142"/>
                </a:lnTo>
                <a:lnTo>
                  <a:pt x="285" y="164"/>
                </a:lnTo>
                <a:lnTo>
                  <a:pt x="278" y="212"/>
                </a:lnTo>
                <a:lnTo>
                  <a:pt x="278" y="293"/>
                </a:lnTo>
                <a:lnTo>
                  <a:pt x="289" y="307"/>
                </a:lnTo>
                <a:lnTo>
                  <a:pt x="284" y="358"/>
                </a:lnTo>
                <a:lnTo>
                  <a:pt x="140" y="382"/>
                </a:lnTo>
                <a:lnTo>
                  <a:pt x="104" y="359"/>
                </a:lnTo>
                <a:lnTo>
                  <a:pt x="111" y="328"/>
                </a:lnTo>
                <a:lnTo>
                  <a:pt x="94" y="295"/>
                </a:lnTo>
                <a:lnTo>
                  <a:pt x="79" y="254"/>
                </a:lnTo>
                <a:lnTo>
                  <a:pt x="38" y="213"/>
                </a:lnTo>
                <a:lnTo>
                  <a:pt x="13" y="213"/>
                </a:lnTo>
                <a:lnTo>
                  <a:pt x="13" y="157"/>
                </a:lnTo>
                <a:lnTo>
                  <a:pt x="0" y="135"/>
                </a:lnTo>
                <a:lnTo>
                  <a:pt x="28" y="102"/>
                </a:lnTo>
                <a:lnTo>
                  <a:pt x="22" y="26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5" name="Freeform 94"/>
          <p:cNvSpPr>
            <a:spLocks/>
          </p:cNvSpPr>
          <p:nvPr/>
        </p:nvSpPr>
        <p:spPr bwMode="auto">
          <a:xfrm>
            <a:off x="5557186" y="1838250"/>
            <a:ext cx="854591" cy="388315"/>
          </a:xfrm>
          <a:custGeom>
            <a:avLst/>
            <a:gdLst>
              <a:gd name="T0" fmla="*/ 0 w 327"/>
              <a:gd name="T1" fmla="*/ 84 h 152"/>
              <a:gd name="T2" fmla="*/ 101 w 327"/>
              <a:gd name="T3" fmla="*/ 0 h 152"/>
              <a:gd name="T4" fmla="*/ 84 w 327"/>
              <a:gd name="T5" fmla="*/ 34 h 152"/>
              <a:gd name="T6" fmla="*/ 98 w 327"/>
              <a:gd name="T7" fmla="*/ 45 h 152"/>
              <a:gd name="T8" fmla="*/ 129 w 327"/>
              <a:gd name="T9" fmla="*/ 31 h 152"/>
              <a:gd name="T10" fmla="*/ 198 w 327"/>
              <a:gd name="T11" fmla="*/ 52 h 152"/>
              <a:gd name="T12" fmla="*/ 229 w 327"/>
              <a:gd name="T13" fmla="*/ 34 h 152"/>
              <a:gd name="T14" fmla="*/ 325 w 327"/>
              <a:gd name="T15" fmla="*/ 25 h 152"/>
              <a:gd name="T16" fmla="*/ 342 w 327"/>
              <a:gd name="T17" fmla="*/ 46 h 152"/>
              <a:gd name="T18" fmla="*/ 377 w 327"/>
              <a:gd name="T19" fmla="*/ 41 h 152"/>
              <a:gd name="T20" fmla="*/ 451 w 327"/>
              <a:gd name="T21" fmla="*/ 64 h 152"/>
              <a:gd name="T22" fmla="*/ 454 w 327"/>
              <a:gd name="T23" fmla="*/ 80 h 152"/>
              <a:gd name="T24" fmla="*/ 376 w 327"/>
              <a:gd name="T25" fmla="*/ 94 h 152"/>
              <a:gd name="T26" fmla="*/ 355 w 327"/>
              <a:gd name="T27" fmla="*/ 84 h 152"/>
              <a:gd name="T28" fmla="*/ 315 w 327"/>
              <a:gd name="T29" fmla="*/ 87 h 152"/>
              <a:gd name="T30" fmla="*/ 270 w 327"/>
              <a:gd name="T31" fmla="*/ 108 h 152"/>
              <a:gd name="T32" fmla="*/ 248 w 327"/>
              <a:gd name="T33" fmla="*/ 109 h 152"/>
              <a:gd name="T34" fmla="*/ 230 w 327"/>
              <a:gd name="T35" fmla="*/ 94 h 152"/>
              <a:gd name="T36" fmla="*/ 206 w 327"/>
              <a:gd name="T37" fmla="*/ 151 h 152"/>
              <a:gd name="T38" fmla="*/ 177 w 327"/>
              <a:gd name="T39" fmla="*/ 152 h 152"/>
              <a:gd name="T40" fmla="*/ 164 w 327"/>
              <a:gd name="T41" fmla="*/ 129 h 152"/>
              <a:gd name="T42" fmla="*/ 102 w 327"/>
              <a:gd name="T43" fmla="*/ 119 h 152"/>
              <a:gd name="T44" fmla="*/ 75 w 327"/>
              <a:gd name="T45" fmla="*/ 102 h 152"/>
              <a:gd name="T46" fmla="*/ 26 w 327"/>
              <a:gd name="T47" fmla="*/ 108 h 152"/>
              <a:gd name="T48" fmla="*/ 0 w 327"/>
              <a:gd name="T49" fmla="*/ 84 h 1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152"/>
              <a:gd name="T77" fmla="*/ 327 w 327"/>
              <a:gd name="T78" fmla="*/ 152 h 1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152">
                <a:moveTo>
                  <a:pt x="0" y="84"/>
                </a:moveTo>
                <a:lnTo>
                  <a:pt x="73" y="0"/>
                </a:lnTo>
                <a:lnTo>
                  <a:pt x="60" y="34"/>
                </a:lnTo>
                <a:lnTo>
                  <a:pt x="70" y="45"/>
                </a:lnTo>
                <a:lnTo>
                  <a:pt x="93" y="31"/>
                </a:lnTo>
                <a:lnTo>
                  <a:pt x="143" y="52"/>
                </a:lnTo>
                <a:lnTo>
                  <a:pt x="165" y="34"/>
                </a:lnTo>
                <a:lnTo>
                  <a:pt x="233" y="25"/>
                </a:lnTo>
                <a:lnTo>
                  <a:pt x="246" y="46"/>
                </a:lnTo>
                <a:lnTo>
                  <a:pt x="272" y="41"/>
                </a:lnTo>
                <a:lnTo>
                  <a:pt x="324" y="64"/>
                </a:lnTo>
                <a:lnTo>
                  <a:pt x="327" y="80"/>
                </a:lnTo>
                <a:lnTo>
                  <a:pt x="271" y="94"/>
                </a:lnTo>
                <a:lnTo>
                  <a:pt x="255" y="84"/>
                </a:lnTo>
                <a:lnTo>
                  <a:pt x="227" y="87"/>
                </a:lnTo>
                <a:lnTo>
                  <a:pt x="194" y="108"/>
                </a:lnTo>
                <a:lnTo>
                  <a:pt x="178" y="109"/>
                </a:lnTo>
                <a:lnTo>
                  <a:pt x="166" y="94"/>
                </a:lnTo>
                <a:lnTo>
                  <a:pt x="148" y="151"/>
                </a:lnTo>
                <a:lnTo>
                  <a:pt x="127" y="152"/>
                </a:lnTo>
                <a:lnTo>
                  <a:pt x="118" y="129"/>
                </a:lnTo>
                <a:lnTo>
                  <a:pt x="74" y="119"/>
                </a:lnTo>
                <a:lnTo>
                  <a:pt x="54" y="102"/>
                </a:lnTo>
                <a:lnTo>
                  <a:pt x="18" y="108"/>
                </a:lnTo>
                <a:lnTo>
                  <a:pt x="0" y="84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6" name="Freeform 95"/>
          <p:cNvSpPr>
            <a:spLocks/>
          </p:cNvSpPr>
          <p:nvPr/>
        </p:nvSpPr>
        <p:spPr bwMode="auto">
          <a:xfrm>
            <a:off x="6123300" y="2111351"/>
            <a:ext cx="607323" cy="872643"/>
          </a:xfrm>
          <a:custGeom>
            <a:avLst/>
            <a:gdLst>
              <a:gd name="T0" fmla="*/ 81 w 234"/>
              <a:gd name="T1" fmla="*/ 14 h 341"/>
              <a:gd name="T2" fmla="*/ 91 w 234"/>
              <a:gd name="T3" fmla="*/ 35 h 341"/>
              <a:gd name="T4" fmla="*/ 69 w 234"/>
              <a:gd name="T5" fmla="*/ 48 h 341"/>
              <a:gd name="T6" fmla="*/ 68 w 234"/>
              <a:gd name="T7" fmla="*/ 102 h 341"/>
              <a:gd name="T8" fmla="*/ 56 w 234"/>
              <a:gd name="T9" fmla="*/ 67 h 341"/>
              <a:gd name="T10" fmla="*/ 11 w 234"/>
              <a:gd name="T11" fmla="*/ 101 h 341"/>
              <a:gd name="T12" fmla="*/ 0 w 234"/>
              <a:gd name="T13" fmla="*/ 199 h 341"/>
              <a:gd name="T14" fmla="*/ 29 w 234"/>
              <a:gd name="T15" fmla="*/ 247 h 341"/>
              <a:gd name="T16" fmla="*/ 32 w 234"/>
              <a:gd name="T17" fmla="*/ 272 h 341"/>
              <a:gd name="T18" fmla="*/ 34 w 234"/>
              <a:gd name="T19" fmla="*/ 292 h 341"/>
              <a:gd name="T20" fmla="*/ 32 w 234"/>
              <a:gd name="T21" fmla="*/ 309 h 341"/>
              <a:gd name="T22" fmla="*/ 27 w 234"/>
              <a:gd name="T23" fmla="*/ 341 h 341"/>
              <a:gd name="T24" fmla="*/ 152 w 234"/>
              <a:gd name="T25" fmla="*/ 335 h 341"/>
              <a:gd name="T26" fmla="*/ 318 w 234"/>
              <a:gd name="T27" fmla="*/ 323 h 341"/>
              <a:gd name="T28" fmla="*/ 289 w 234"/>
              <a:gd name="T29" fmla="*/ 316 h 341"/>
              <a:gd name="T30" fmla="*/ 271 w 234"/>
              <a:gd name="T31" fmla="*/ 299 h 341"/>
              <a:gd name="T32" fmla="*/ 297 w 234"/>
              <a:gd name="T33" fmla="*/ 283 h 341"/>
              <a:gd name="T34" fmla="*/ 297 w 234"/>
              <a:gd name="T35" fmla="*/ 265 h 341"/>
              <a:gd name="T36" fmla="*/ 284 w 234"/>
              <a:gd name="T37" fmla="*/ 248 h 341"/>
              <a:gd name="T38" fmla="*/ 297 w 234"/>
              <a:gd name="T39" fmla="*/ 236 h 341"/>
              <a:gd name="T40" fmla="*/ 320 w 234"/>
              <a:gd name="T41" fmla="*/ 238 h 341"/>
              <a:gd name="T42" fmla="*/ 315 w 234"/>
              <a:gd name="T43" fmla="*/ 191 h 341"/>
              <a:gd name="T44" fmla="*/ 308 w 234"/>
              <a:gd name="T45" fmla="*/ 162 h 341"/>
              <a:gd name="T46" fmla="*/ 296 w 234"/>
              <a:gd name="T47" fmla="*/ 145 h 341"/>
              <a:gd name="T48" fmla="*/ 282 w 234"/>
              <a:gd name="T49" fmla="*/ 134 h 341"/>
              <a:gd name="T50" fmla="*/ 262 w 234"/>
              <a:gd name="T51" fmla="*/ 131 h 341"/>
              <a:gd name="T52" fmla="*/ 242 w 234"/>
              <a:gd name="T53" fmla="*/ 131 h 341"/>
              <a:gd name="T54" fmla="*/ 219 w 234"/>
              <a:gd name="T55" fmla="*/ 153 h 341"/>
              <a:gd name="T56" fmla="*/ 207 w 234"/>
              <a:gd name="T57" fmla="*/ 160 h 341"/>
              <a:gd name="T58" fmla="*/ 199 w 234"/>
              <a:gd name="T59" fmla="*/ 162 h 341"/>
              <a:gd name="T60" fmla="*/ 187 w 234"/>
              <a:gd name="T61" fmla="*/ 159 h 341"/>
              <a:gd name="T62" fmla="*/ 185 w 234"/>
              <a:gd name="T63" fmla="*/ 148 h 341"/>
              <a:gd name="T64" fmla="*/ 187 w 234"/>
              <a:gd name="T65" fmla="*/ 141 h 341"/>
              <a:gd name="T66" fmla="*/ 198 w 234"/>
              <a:gd name="T67" fmla="*/ 134 h 341"/>
              <a:gd name="T68" fmla="*/ 205 w 234"/>
              <a:gd name="T69" fmla="*/ 131 h 341"/>
              <a:gd name="T70" fmla="*/ 215 w 234"/>
              <a:gd name="T71" fmla="*/ 129 h 341"/>
              <a:gd name="T72" fmla="*/ 215 w 234"/>
              <a:gd name="T73" fmla="*/ 117 h 341"/>
              <a:gd name="T74" fmla="*/ 239 w 234"/>
              <a:gd name="T75" fmla="*/ 102 h 341"/>
              <a:gd name="T76" fmla="*/ 215 w 234"/>
              <a:gd name="T77" fmla="*/ 58 h 341"/>
              <a:gd name="T78" fmla="*/ 215 w 234"/>
              <a:gd name="T79" fmla="*/ 37 h 341"/>
              <a:gd name="T80" fmla="*/ 174 w 234"/>
              <a:gd name="T81" fmla="*/ 28 h 341"/>
              <a:gd name="T82" fmla="*/ 116 w 234"/>
              <a:gd name="T83" fmla="*/ 0 h 341"/>
              <a:gd name="T84" fmla="*/ 81 w 234"/>
              <a:gd name="T85" fmla="*/ 14 h 34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34"/>
              <a:gd name="T130" fmla="*/ 0 h 341"/>
              <a:gd name="T131" fmla="*/ 234 w 234"/>
              <a:gd name="T132" fmla="*/ 341 h 34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34" h="341">
                <a:moveTo>
                  <a:pt x="59" y="14"/>
                </a:moveTo>
                <a:lnTo>
                  <a:pt x="67" y="35"/>
                </a:lnTo>
                <a:lnTo>
                  <a:pt x="51" y="48"/>
                </a:lnTo>
                <a:lnTo>
                  <a:pt x="50" y="102"/>
                </a:lnTo>
                <a:lnTo>
                  <a:pt x="41" y="67"/>
                </a:lnTo>
                <a:lnTo>
                  <a:pt x="7" y="101"/>
                </a:lnTo>
                <a:lnTo>
                  <a:pt x="0" y="199"/>
                </a:lnTo>
                <a:lnTo>
                  <a:pt x="21" y="247"/>
                </a:lnTo>
                <a:lnTo>
                  <a:pt x="24" y="272"/>
                </a:lnTo>
                <a:lnTo>
                  <a:pt x="25" y="292"/>
                </a:lnTo>
                <a:lnTo>
                  <a:pt x="24" y="309"/>
                </a:lnTo>
                <a:lnTo>
                  <a:pt x="19" y="341"/>
                </a:lnTo>
                <a:lnTo>
                  <a:pt x="111" y="335"/>
                </a:lnTo>
                <a:lnTo>
                  <a:pt x="233" y="323"/>
                </a:lnTo>
                <a:lnTo>
                  <a:pt x="211" y="316"/>
                </a:lnTo>
                <a:lnTo>
                  <a:pt x="199" y="299"/>
                </a:lnTo>
                <a:lnTo>
                  <a:pt x="217" y="283"/>
                </a:lnTo>
                <a:lnTo>
                  <a:pt x="217" y="265"/>
                </a:lnTo>
                <a:lnTo>
                  <a:pt x="208" y="248"/>
                </a:lnTo>
                <a:lnTo>
                  <a:pt x="217" y="236"/>
                </a:lnTo>
                <a:lnTo>
                  <a:pt x="234" y="238"/>
                </a:lnTo>
                <a:lnTo>
                  <a:pt x="230" y="191"/>
                </a:lnTo>
                <a:lnTo>
                  <a:pt x="226" y="162"/>
                </a:lnTo>
                <a:lnTo>
                  <a:pt x="216" y="145"/>
                </a:lnTo>
                <a:lnTo>
                  <a:pt x="206" y="134"/>
                </a:lnTo>
                <a:lnTo>
                  <a:pt x="191" y="131"/>
                </a:lnTo>
                <a:lnTo>
                  <a:pt x="177" y="131"/>
                </a:lnTo>
                <a:lnTo>
                  <a:pt x="161" y="153"/>
                </a:lnTo>
                <a:lnTo>
                  <a:pt x="152" y="160"/>
                </a:lnTo>
                <a:lnTo>
                  <a:pt x="145" y="162"/>
                </a:lnTo>
                <a:lnTo>
                  <a:pt x="137" y="159"/>
                </a:lnTo>
                <a:lnTo>
                  <a:pt x="135" y="148"/>
                </a:lnTo>
                <a:lnTo>
                  <a:pt x="137" y="141"/>
                </a:lnTo>
                <a:lnTo>
                  <a:pt x="144" y="134"/>
                </a:lnTo>
                <a:lnTo>
                  <a:pt x="151" y="131"/>
                </a:lnTo>
                <a:lnTo>
                  <a:pt x="157" y="129"/>
                </a:lnTo>
                <a:lnTo>
                  <a:pt x="157" y="117"/>
                </a:lnTo>
                <a:lnTo>
                  <a:pt x="175" y="102"/>
                </a:lnTo>
                <a:lnTo>
                  <a:pt x="157" y="58"/>
                </a:lnTo>
                <a:lnTo>
                  <a:pt x="157" y="37"/>
                </a:lnTo>
                <a:lnTo>
                  <a:pt x="128" y="28"/>
                </a:lnTo>
                <a:lnTo>
                  <a:pt x="85" y="0"/>
                </a:lnTo>
                <a:lnTo>
                  <a:pt x="59" y="14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7" name="Freeform 96"/>
          <p:cNvSpPr>
            <a:spLocks/>
          </p:cNvSpPr>
          <p:nvPr/>
        </p:nvSpPr>
        <p:spPr bwMode="auto">
          <a:xfrm>
            <a:off x="6897637" y="4200146"/>
            <a:ext cx="780845" cy="652882"/>
          </a:xfrm>
          <a:custGeom>
            <a:avLst/>
            <a:gdLst>
              <a:gd name="T0" fmla="*/ 15 w 300"/>
              <a:gd name="T1" fmla="*/ 46 h 255"/>
              <a:gd name="T2" fmla="*/ 48 w 300"/>
              <a:gd name="T3" fmla="*/ 21 h 255"/>
              <a:gd name="T4" fmla="*/ 171 w 300"/>
              <a:gd name="T5" fmla="*/ 0 h 255"/>
              <a:gd name="T6" fmla="*/ 210 w 300"/>
              <a:gd name="T7" fmla="*/ 14 h 255"/>
              <a:gd name="T8" fmla="*/ 288 w 300"/>
              <a:gd name="T9" fmla="*/ 4 h 255"/>
              <a:gd name="T10" fmla="*/ 353 w 300"/>
              <a:gd name="T11" fmla="*/ 40 h 255"/>
              <a:gd name="T12" fmla="*/ 413 w 300"/>
              <a:gd name="T13" fmla="*/ 68 h 255"/>
              <a:gd name="T14" fmla="*/ 380 w 300"/>
              <a:gd name="T15" fmla="*/ 145 h 255"/>
              <a:gd name="T16" fmla="*/ 331 w 300"/>
              <a:gd name="T17" fmla="*/ 183 h 255"/>
              <a:gd name="T18" fmla="*/ 276 w 300"/>
              <a:gd name="T19" fmla="*/ 195 h 255"/>
              <a:gd name="T20" fmla="*/ 286 w 300"/>
              <a:gd name="T21" fmla="*/ 226 h 255"/>
              <a:gd name="T22" fmla="*/ 253 w 300"/>
              <a:gd name="T23" fmla="*/ 255 h 255"/>
              <a:gd name="T24" fmla="*/ 192 w 300"/>
              <a:gd name="T25" fmla="*/ 183 h 255"/>
              <a:gd name="T26" fmla="*/ 28 w 300"/>
              <a:gd name="T27" fmla="*/ 68 h 255"/>
              <a:gd name="T28" fmla="*/ 0 w 300"/>
              <a:gd name="T29" fmla="*/ 68 h 255"/>
              <a:gd name="T30" fmla="*/ 15 w 300"/>
              <a:gd name="T31" fmla="*/ 46 h 2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255"/>
              <a:gd name="T50" fmla="*/ 300 w 300"/>
              <a:gd name="T51" fmla="*/ 255 h 2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255">
                <a:moveTo>
                  <a:pt x="11" y="46"/>
                </a:moveTo>
                <a:lnTo>
                  <a:pt x="35" y="21"/>
                </a:lnTo>
                <a:lnTo>
                  <a:pt x="125" y="0"/>
                </a:lnTo>
                <a:lnTo>
                  <a:pt x="152" y="14"/>
                </a:lnTo>
                <a:lnTo>
                  <a:pt x="210" y="4"/>
                </a:lnTo>
                <a:lnTo>
                  <a:pt x="257" y="40"/>
                </a:lnTo>
                <a:lnTo>
                  <a:pt x="300" y="68"/>
                </a:lnTo>
                <a:lnTo>
                  <a:pt x="276" y="145"/>
                </a:lnTo>
                <a:lnTo>
                  <a:pt x="240" y="183"/>
                </a:lnTo>
                <a:lnTo>
                  <a:pt x="200" y="195"/>
                </a:lnTo>
                <a:lnTo>
                  <a:pt x="208" y="226"/>
                </a:lnTo>
                <a:lnTo>
                  <a:pt x="184" y="255"/>
                </a:lnTo>
                <a:lnTo>
                  <a:pt x="138" y="183"/>
                </a:lnTo>
                <a:lnTo>
                  <a:pt x="20" y="68"/>
                </a:lnTo>
                <a:lnTo>
                  <a:pt x="0" y="68"/>
                </a:lnTo>
                <a:lnTo>
                  <a:pt x="11" y="4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8" name="Freeform 97"/>
          <p:cNvSpPr>
            <a:spLocks/>
          </p:cNvSpPr>
          <p:nvPr/>
        </p:nvSpPr>
        <p:spPr bwMode="auto">
          <a:xfrm>
            <a:off x="6797862" y="3237891"/>
            <a:ext cx="1175605" cy="774497"/>
          </a:xfrm>
          <a:custGeom>
            <a:avLst/>
            <a:gdLst>
              <a:gd name="T0" fmla="*/ 102 w 452"/>
              <a:gd name="T1" fmla="*/ 211 h 302"/>
              <a:gd name="T2" fmla="*/ 83 w 452"/>
              <a:gd name="T3" fmla="*/ 242 h 302"/>
              <a:gd name="T4" fmla="*/ 57 w 452"/>
              <a:gd name="T5" fmla="*/ 250 h 302"/>
              <a:gd name="T6" fmla="*/ 56 w 452"/>
              <a:gd name="T7" fmla="*/ 270 h 302"/>
              <a:gd name="T8" fmla="*/ 2 w 452"/>
              <a:gd name="T9" fmla="*/ 286 h 302"/>
              <a:gd name="T10" fmla="*/ 0 w 452"/>
              <a:gd name="T11" fmla="*/ 302 h 302"/>
              <a:gd name="T12" fmla="*/ 146 w 452"/>
              <a:gd name="T13" fmla="*/ 282 h 302"/>
              <a:gd name="T14" fmla="*/ 414 w 452"/>
              <a:gd name="T15" fmla="*/ 238 h 302"/>
              <a:gd name="T16" fmla="*/ 619 w 452"/>
              <a:gd name="T17" fmla="*/ 200 h 302"/>
              <a:gd name="T18" fmla="*/ 619 w 452"/>
              <a:gd name="T19" fmla="*/ 169 h 302"/>
              <a:gd name="T20" fmla="*/ 597 w 452"/>
              <a:gd name="T21" fmla="*/ 160 h 302"/>
              <a:gd name="T22" fmla="*/ 578 w 452"/>
              <a:gd name="T23" fmla="*/ 175 h 302"/>
              <a:gd name="T24" fmla="*/ 568 w 452"/>
              <a:gd name="T25" fmla="*/ 134 h 302"/>
              <a:gd name="T26" fmla="*/ 578 w 452"/>
              <a:gd name="T27" fmla="*/ 97 h 302"/>
              <a:gd name="T28" fmla="*/ 501 w 452"/>
              <a:gd name="T29" fmla="*/ 70 h 302"/>
              <a:gd name="T30" fmla="*/ 449 w 452"/>
              <a:gd name="T31" fmla="*/ 77 h 302"/>
              <a:gd name="T32" fmla="*/ 448 w 452"/>
              <a:gd name="T33" fmla="*/ 21 h 302"/>
              <a:gd name="T34" fmla="*/ 396 w 452"/>
              <a:gd name="T35" fmla="*/ 0 h 302"/>
              <a:gd name="T36" fmla="*/ 354 w 452"/>
              <a:gd name="T37" fmla="*/ 13 h 302"/>
              <a:gd name="T38" fmla="*/ 326 w 452"/>
              <a:gd name="T39" fmla="*/ 66 h 302"/>
              <a:gd name="T40" fmla="*/ 278 w 452"/>
              <a:gd name="T41" fmla="*/ 87 h 302"/>
              <a:gd name="T42" fmla="*/ 259 w 452"/>
              <a:gd name="T43" fmla="*/ 170 h 302"/>
              <a:gd name="T44" fmla="*/ 182 w 452"/>
              <a:gd name="T45" fmla="*/ 211 h 302"/>
              <a:gd name="T46" fmla="*/ 118 w 452"/>
              <a:gd name="T47" fmla="*/ 228 h 302"/>
              <a:gd name="T48" fmla="*/ 102 w 452"/>
              <a:gd name="T49" fmla="*/ 211 h 30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52"/>
              <a:gd name="T76" fmla="*/ 0 h 302"/>
              <a:gd name="T77" fmla="*/ 452 w 452"/>
              <a:gd name="T78" fmla="*/ 302 h 30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52" h="302">
                <a:moveTo>
                  <a:pt x="74" y="211"/>
                </a:moveTo>
                <a:lnTo>
                  <a:pt x="61" y="242"/>
                </a:lnTo>
                <a:lnTo>
                  <a:pt x="42" y="250"/>
                </a:lnTo>
                <a:lnTo>
                  <a:pt x="41" y="270"/>
                </a:lnTo>
                <a:lnTo>
                  <a:pt x="2" y="286"/>
                </a:lnTo>
                <a:lnTo>
                  <a:pt x="0" y="302"/>
                </a:lnTo>
                <a:lnTo>
                  <a:pt x="107" y="282"/>
                </a:lnTo>
                <a:lnTo>
                  <a:pt x="302" y="238"/>
                </a:lnTo>
                <a:lnTo>
                  <a:pt x="452" y="200"/>
                </a:lnTo>
                <a:lnTo>
                  <a:pt x="452" y="169"/>
                </a:lnTo>
                <a:lnTo>
                  <a:pt x="435" y="160"/>
                </a:lnTo>
                <a:lnTo>
                  <a:pt x="422" y="175"/>
                </a:lnTo>
                <a:lnTo>
                  <a:pt x="414" y="134"/>
                </a:lnTo>
                <a:lnTo>
                  <a:pt x="422" y="97"/>
                </a:lnTo>
                <a:lnTo>
                  <a:pt x="366" y="70"/>
                </a:lnTo>
                <a:lnTo>
                  <a:pt x="328" y="77"/>
                </a:lnTo>
                <a:lnTo>
                  <a:pt x="327" y="21"/>
                </a:lnTo>
                <a:lnTo>
                  <a:pt x="288" y="0"/>
                </a:lnTo>
                <a:lnTo>
                  <a:pt x="258" y="13"/>
                </a:lnTo>
                <a:lnTo>
                  <a:pt x="238" y="66"/>
                </a:lnTo>
                <a:lnTo>
                  <a:pt x="203" y="87"/>
                </a:lnTo>
                <a:lnTo>
                  <a:pt x="189" y="170"/>
                </a:lnTo>
                <a:lnTo>
                  <a:pt x="132" y="211"/>
                </a:lnTo>
                <a:lnTo>
                  <a:pt x="86" y="228"/>
                </a:lnTo>
                <a:lnTo>
                  <a:pt x="74" y="211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9" name="Freeform 98"/>
          <p:cNvSpPr>
            <a:spLocks/>
          </p:cNvSpPr>
          <p:nvPr/>
        </p:nvSpPr>
        <p:spPr bwMode="auto">
          <a:xfrm>
            <a:off x="7027778" y="2610613"/>
            <a:ext cx="902310" cy="627278"/>
          </a:xfrm>
          <a:custGeom>
            <a:avLst/>
            <a:gdLst>
              <a:gd name="T0" fmla="*/ 44 w 347"/>
              <a:gd name="T1" fmla="*/ 36 h 245"/>
              <a:gd name="T2" fmla="*/ 0 w 347"/>
              <a:gd name="T3" fmla="*/ 68 h 245"/>
              <a:gd name="T4" fmla="*/ 26 w 347"/>
              <a:gd name="T5" fmla="*/ 187 h 245"/>
              <a:gd name="T6" fmla="*/ 44 w 347"/>
              <a:gd name="T7" fmla="*/ 245 h 245"/>
              <a:gd name="T8" fmla="*/ 126 w 347"/>
              <a:gd name="T9" fmla="*/ 240 h 245"/>
              <a:gd name="T10" fmla="*/ 427 w 347"/>
              <a:gd name="T11" fmla="*/ 195 h 245"/>
              <a:gd name="T12" fmla="*/ 448 w 347"/>
              <a:gd name="T13" fmla="*/ 188 h 245"/>
              <a:gd name="T14" fmla="*/ 478 w 347"/>
              <a:gd name="T15" fmla="*/ 133 h 245"/>
              <a:gd name="T16" fmla="*/ 432 w 347"/>
              <a:gd name="T17" fmla="*/ 103 h 245"/>
              <a:gd name="T18" fmla="*/ 458 w 347"/>
              <a:gd name="T19" fmla="*/ 32 h 245"/>
              <a:gd name="T20" fmla="*/ 424 w 347"/>
              <a:gd name="T21" fmla="*/ 25 h 245"/>
              <a:gd name="T22" fmla="*/ 424 w 347"/>
              <a:gd name="T23" fmla="*/ 7 h 245"/>
              <a:gd name="T24" fmla="*/ 409 w 347"/>
              <a:gd name="T25" fmla="*/ 0 h 245"/>
              <a:gd name="T26" fmla="*/ 59 w 347"/>
              <a:gd name="T27" fmla="*/ 51 h 245"/>
              <a:gd name="T28" fmla="*/ 44 w 347"/>
              <a:gd name="T29" fmla="*/ 36 h 2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7"/>
              <a:gd name="T46" fmla="*/ 0 h 245"/>
              <a:gd name="T47" fmla="*/ 347 w 347"/>
              <a:gd name="T48" fmla="*/ 245 h 2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7" h="245">
                <a:moveTo>
                  <a:pt x="32" y="36"/>
                </a:moveTo>
                <a:lnTo>
                  <a:pt x="0" y="68"/>
                </a:lnTo>
                <a:lnTo>
                  <a:pt x="18" y="187"/>
                </a:lnTo>
                <a:lnTo>
                  <a:pt x="32" y="245"/>
                </a:lnTo>
                <a:lnTo>
                  <a:pt x="91" y="240"/>
                </a:lnTo>
                <a:lnTo>
                  <a:pt x="310" y="195"/>
                </a:lnTo>
                <a:lnTo>
                  <a:pt x="325" y="188"/>
                </a:lnTo>
                <a:lnTo>
                  <a:pt x="347" y="133"/>
                </a:lnTo>
                <a:lnTo>
                  <a:pt x="314" y="103"/>
                </a:lnTo>
                <a:lnTo>
                  <a:pt x="332" y="32"/>
                </a:lnTo>
                <a:lnTo>
                  <a:pt x="307" y="25"/>
                </a:lnTo>
                <a:lnTo>
                  <a:pt x="307" y="7"/>
                </a:lnTo>
                <a:lnTo>
                  <a:pt x="296" y="0"/>
                </a:lnTo>
                <a:lnTo>
                  <a:pt x="42" y="51"/>
                </a:lnTo>
                <a:lnTo>
                  <a:pt x="32" y="3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0" name="Freeform 99"/>
          <p:cNvSpPr>
            <a:spLocks/>
          </p:cNvSpPr>
          <p:nvPr/>
        </p:nvSpPr>
        <p:spPr bwMode="auto">
          <a:xfrm>
            <a:off x="7251187" y="3109875"/>
            <a:ext cx="767831" cy="334976"/>
          </a:xfrm>
          <a:custGeom>
            <a:avLst/>
            <a:gdLst>
              <a:gd name="T0" fmla="*/ 0 w 295"/>
              <a:gd name="T1" fmla="*/ 45 h 131"/>
              <a:gd name="T2" fmla="*/ 305 w 295"/>
              <a:gd name="T3" fmla="*/ 0 h 131"/>
              <a:gd name="T4" fmla="*/ 356 w 295"/>
              <a:gd name="T5" fmla="*/ 90 h 131"/>
              <a:gd name="T6" fmla="*/ 407 w 295"/>
              <a:gd name="T7" fmla="*/ 80 h 131"/>
              <a:gd name="T8" fmla="*/ 408 w 295"/>
              <a:gd name="T9" fmla="*/ 125 h 131"/>
              <a:gd name="T10" fmla="*/ 364 w 295"/>
              <a:gd name="T11" fmla="*/ 131 h 131"/>
              <a:gd name="T12" fmla="*/ 329 w 295"/>
              <a:gd name="T13" fmla="*/ 102 h 131"/>
              <a:gd name="T14" fmla="*/ 305 w 295"/>
              <a:gd name="T15" fmla="*/ 66 h 131"/>
              <a:gd name="T16" fmla="*/ 299 w 295"/>
              <a:gd name="T17" fmla="*/ 17 h 131"/>
              <a:gd name="T18" fmla="*/ 281 w 295"/>
              <a:gd name="T19" fmla="*/ 42 h 131"/>
              <a:gd name="T20" fmla="*/ 304 w 295"/>
              <a:gd name="T21" fmla="*/ 116 h 131"/>
              <a:gd name="T22" fmla="*/ 213 w 295"/>
              <a:gd name="T23" fmla="*/ 126 h 131"/>
              <a:gd name="T24" fmla="*/ 210 w 295"/>
              <a:gd name="T25" fmla="*/ 72 h 131"/>
              <a:gd name="T26" fmla="*/ 154 w 295"/>
              <a:gd name="T27" fmla="*/ 49 h 131"/>
              <a:gd name="T28" fmla="*/ 110 w 295"/>
              <a:gd name="T29" fmla="*/ 43 h 131"/>
              <a:gd name="T30" fmla="*/ 12 w 295"/>
              <a:gd name="T31" fmla="*/ 80 h 131"/>
              <a:gd name="T32" fmla="*/ 0 w 295"/>
              <a:gd name="T33" fmla="*/ 45 h 1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5"/>
              <a:gd name="T52" fmla="*/ 0 h 131"/>
              <a:gd name="T53" fmla="*/ 295 w 295"/>
              <a:gd name="T54" fmla="*/ 131 h 13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5" h="131">
                <a:moveTo>
                  <a:pt x="0" y="45"/>
                </a:moveTo>
                <a:lnTo>
                  <a:pt x="220" y="0"/>
                </a:lnTo>
                <a:lnTo>
                  <a:pt x="256" y="90"/>
                </a:lnTo>
                <a:lnTo>
                  <a:pt x="294" y="80"/>
                </a:lnTo>
                <a:lnTo>
                  <a:pt x="295" y="125"/>
                </a:lnTo>
                <a:lnTo>
                  <a:pt x="264" y="131"/>
                </a:lnTo>
                <a:lnTo>
                  <a:pt x="237" y="102"/>
                </a:lnTo>
                <a:lnTo>
                  <a:pt x="220" y="66"/>
                </a:lnTo>
                <a:lnTo>
                  <a:pt x="216" y="17"/>
                </a:lnTo>
                <a:lnTo>
                  <a:pt x="203" y="42"/>
                </a:lnTo>
                <a:lnTo>
                  <a:pt x="219" y="116"/>
                </a:lnTo>
                <a:lnTo>
                  <a:pt x="154" y="126"/>
                </a:lnTo>
                <a:lnTo>
                  <a:pt x="152" y="72"/>
                </a:lnTo>
                <a:lnTo>
                  <a:pt x="112" y="49"/>
                </a:lnTo>
                <a:lnTo>
                  <a:pt x="79" y="43"/>
                </a:lnTo>
                <a:lnTo>
                  <a:pt x="8" y="80"/>
                </a:lnTo>
                <a:lnTo>
                  <a:pt x="0" y="4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1" name="Freeform 100"/>
          <p:cNvSpPr>
            <a:spLocks/>
          </p:cNvSpPr>
          <p:nvPr/>
        </p:nvSpPr>
        <p:spPr bwMode="auto">
          <a:xfrm>
            <a:off x="2108454" y="1460603"/>
            <a:ext cx="1579041" cy="1043330"/>
          </a:xfrm>
          <a:custGeom>
            <a:avLst/>
            <a:gdLst>
              <a:gd name="T0" fmla="*/ 14 w 607"/>
              <a:gd name="T1" fmla="*/ 0 h 407"/>
              <a:gd name="T2" fmla="*/ 179 w 607"/>
              <a:gd name="T3" fmla="*/ 17 h 407"/>
              <a:gd name="T4" fmla="*/ 278 w 607"/>
              <a:gd name="T5" fmla="*/ 27 h 407"/>
              <a:gd name="T6" fmla="*/ 407 w 607"/>
              <a:gd name="T7" fmla="*/ 38 h 407"/>
              <a:gd name="T8" fmla="*/ 527 w 607"/>
              <a:gd name="T9" fmla="*/ 47 h 407"/>
              <a:gd name="T10" fmla="*/ 736 w 607"/>
              <a:gd name="T11" fmla="*/ 59 h 407"/>
              <a:gd name="T12" fmla="*/ 833 w 607"/>
              <a:gd name="T13" fmla="*/ 65 h 407"/>
              <a:gd name="T14" fmla="*/ 830 w 607"/>
              <a:gd name="T15" fmla="*/ 396 h 407"/>
              <a:gd name="T16" fmla="*/ 319 w 607"/>
              <a:gd name="T17" fmla="*/ 362 h 407"/>
              <a:gd name="T18" fmla="*/ 311 w 607"/>
              <a:gd name="T19" fmla="*/ 407 h 407"/>
              <a:gd name="T20" fmla="*/ 289 w 607"/>
              <a:gd name="T21" fmla="*/ 386 h 407"/>
              <a:gd name="T22" fmla="*/ 245 w 607"/>
              <a:gd name="T23" fmla="*/ 389 h 407"/>
              <a:gd name="T24" fmla="*/ 175 w 607"/>
              <a:gd name="T25" fmla="*/ 398 h 407"/>
              <a:gd name="T26" fmla="*/ 166 w 607"/>
              <a:gd name="T27" fmla="*/ 340 h 407"/>
              <a:gd name="T28" fmla="*/ 86 w 607"/>
              <a:gd name="T29" fmla="*/ 294 h 407"/>
              <a:gd name="T30" fmla="*/ 96 w 607"/>
              <a:gd name="T31" fmla="*/ 251 h 407"/>
              <a:gd name="T32" fmla="*/ 104 w 607"/>
              <a:gd name="T33" fmla="*/ 215 h 407"/>
              <a:gd name="T34" fmla="*/ 0 w 607"/>
              <a:gd name="T35" fmla="*/ 101 h 407"/>
              <a:gd name="T36" fmla="*/ 14 w 607"/>
              <a:gd name="T37" fmla="*/ 0 h 4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7"/>
              <a:gd name="T58" fmla="*/ 0 h 407"/>
              <a:gd name="T59" fmla="*/ 607 w 607"/>
              <a:gd name="T60" fmla="*/ 407 h 4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7" h="407">
                <a:moveTo>
                  <a:pt x="10" y="0"/>
                </a:moveTo>
                <a:lnTo>
                  <a:pt x="129" y="17"/>
                </a:lnTo>
                <a:lnTo>
                  <a:pt x="202" y="27"/>
                </a:lnTo>
                <a:lnTo>
                  <a:pt x="297" y="38"/>
                </a:lnTo>
                <a:lnTo>
                  <a:pt x="384" y="47"/>
                </a:lnTo>
                <a:lnTo>
                  <a:pt x="536" y="59"/>
                </a:lnTo>
                <a:lnTo>
                  <a:pt x="607" y="65"/>
                </a:lnTo>
                <a:lnTo>
                  <a:pt x="605" y="396"/>
                </a:lnTo>
                <a:lnTo>
                  <a:pt x="233" y="362"/>
                </a:lnTo>
                <a:lnTo>
                  <a:pt x="226" y="407"/>
                </a:lnTo>
                <a:lnTo>
                  <a:pt x="211" y="386"/>
                </a:lnTo>
                <a:lnTo>
                  <a:pt x="178" y="389"/>
                </a:lnTo>
                <a:lnTo>
                  <a:pt x="128" y="398"/>
                </a:lnTo>
                <a:lnTo>
                  <a:pt x="120" y="340"/>
                </a:lnTo>
                <a:lnTo>
                  <a:pt x="62" y="294"/>
                </a:lnTo>
                <a:lnTo>
                  <a:pt x="70" y="251"/>
                </a:lnTo>
                <a:lnTo>
                  <a:pt x="76" y="215"/>
                </a:lnTo>
                <a:lnTo>
                  <a:pt x="0" y="101"/>
                </a:lnTo>
                <a:lnTo>
                  <a:pt x="10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2" name="Freeform 101"/>
          <p:cNvSpPr>
            <a:spLocks/>
          </p:cNvSpPr>
          <p:nvPr/>
        </p:nvSpPr>
        <p:spPr bwMode="auto">
          <a:xfrm>
            <a:off x="4869610" y="3350973"/>
            <a:ext cx="1049803" cy="913181"/>
          </a:xfrm>
          <a:custGeom>
            <a:avLst/>
            <a:gdLst>
              <a:gd name="T0" fmla="*/ 0 w 403"/>
              <a:gd name="T1" fmla="*/ 12 h 357"/>
              <a:gd name="T2" fmla="*/ 241 w 403"/>
              <a:gd name="T3" fmla="*/ 0 h 357"/>
              <a:gd name="T4" fmla="*/ 294 w 403"/>
              <a:gd name="T5" fmla="*/ 0 h 357"/>
              <a:gd name="T6" fmla="*/ 331 w 403"/>
              <a:gd name="T7" fmla="*/ 11 h 357"/>
              <a:gd name="T8" fmla="*/ 312 w 403"/>
              <a:gd name="T9" fmla="*/ 42 h 357"/>
              <a:gd name="T10" fmla="*/ 382 w 403"/>
              <a:gd name="T11" fmla="*/ 92 h 357"/>
              <a:gd name="T12" fmla="*/ 404 w 403"/>
              <a:gd name="T13" fmla="*/ 135 h 357"/>
              <a:gd name="T14" fmla="*/ 446 w 403"/>
              <a:gd name="T15" fmla="*/ 124 h 357"/>
              <a:gd name="T16" fmla="*/ 445 w 403"/>
              <a:gd name="T17" fmla="*/ 184 h 357"/>
              <a:gd name="T18" fmla="*/ 486 w 403"/>
              <a:gd name="T19" fmla="*/ 202 h 357"/>
              <a:gd name="T20" fmla="*/ 505 w 403"/>
              <a:gd name="T21" fmla="*/ 254 h 357"/>
              <a:gd name="T22" fmla="*/ 537 w 403"/>
              <a:gd name="T23" fmla="*/ 259 h 357"/>
              <a:gd name="T24" fmla="*/ 553 w 403"/>
              <a:gd name="T25" fmla="*/ 281 h 357"/>
              <a:gd name="T26" fmla="*/ 515 w 403"/>
              <a:gd name="T27" fmla="*/ 312 h 357"/>
              <a:gd name="T28" fmla="*/ 503 w 403"/>
              <a:gd name="T29" fmla="*/ 347 h 357"/>
              <a:gd name="T30" fmla="*/ 449 w 403"/>
              <a:gd name="T31" fmla="*/ 357 h 357"/>
              <a:gd name="T32" fmla="*/ 463 w 403"/>
              <a:gd name="T33" fmla="*/ 318 h 357"/>
              <a:gd name="T34" fmla="*/ 256 w 403"/>
              <a:gd name="T35" fmla="*/ 332 h 357"/>
              <a:gd name="T36" fmla="*/ 108 w 403"/>
              <a:gd name="T37" fmla="*/ 346 h 357"/>
              <a:gd name="T38" fmla="*/ 98 w 403"/>
              <a:gd name="T39" fmla="*/ 309 h 357"/>
              <a:gd name="T40" fmla="*/ 89 w 403"/>
              <a:gd name="T41" fmla="*/ 194 h 357"/>
              <a:gd name="T42" fmla="*/ 88 w 403"/>
              <a:gd name="T43" fmla="*/ 132 h 357"/>
              <a:gd name="T44" fmla="*/ 38 w 403"/>
              <a:gd name="T45" fmla="*/ 104 h 357"/>
              <a:gd name="T46" fmla="*/ 56 w 403"/>
              <a:gd name="T47" fmla="*/ 78 h 357"/>
              <a:gd name="T48" fmla="*/ 31 w 403"/>
              <a:gd name="T49" fmla="*/ 64 h 357"/>
              <a:gd name="T50" fmla="*/ 0 w 403"/>
              <a:gd name="T51" fmla="*/ 12 h 35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03"/>
              <a:gd name="T79" fmla="*/ 0 h 357"/>
              <a:gd name="T80" fmla="*/ 403 w 403"/>
              <a:gd name="T81" fmla="*/ 357 h 35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03" h="357">
                <a:moveTo>
                  <a:pt x="0" y="12"/>
                </a:moveTo>
                <a:lnTo>
                  <a:pt x="176" y="0"/>
                </a:lnTo>
                <a:lnTo>
                  <a:pt x="214" y="0"/>
                </a:lnTo>
                <a:lnTo>
                  <a:pt x="242" y="11"/>
                </a:lnTo>
                <a:lnTo>
                  <a:pt x="227" y="42"/>
                </a:lnTo>
                <a:lnTo>
                  <a:pt x="278" y="92"/>
                </a:lnTo>
                <a:lnTo>
                  <a:pt x="295" y="135"/>
                </a:lnTo>
                <a:lnTo>
                  <a:pt x="325" y="124"/>
                </a:lnTo>
                <a:lnTo>
                  <a:pt x="324" y="184"/>
                </a:lnTo>
                <a:lnTo>
                  <a:pt x="355" y="202"/>
                </a:lnTo>
                <a:lnTo>
                  <a:pt x="369" y="254"/>
                </a:lnTo>
                <a:lnTo>
                  <a:pt x="391" y="259"/>
                </a:lnTo>
                <a:lnTo>
                  <a:pt x="403" y="281"/>
                </a:lnTo>
                <a:lnTo>
                  <a:pt x="376" y="312"/>
                </a:lnTo>
                <a:lnTo>
                  <a:pt x="367" y="347"/>
                </a:lnTo>
                <a:lnTo>
                  <a:pt x="328" y="357"/>
                </a:lnTo>
                <a:lnTo>
                  <a:pt x="338" y="318"/>
                </a:lnTo>
                <a:lnTo>
                  <a:pt x="187" y="332"/>
                </a:lnTo>
                <a:lnTo>
                  <a:pt x="79" y="346"/>
                </a:lnTo>
                <a:lnTo>
                  <a:pt x="72" y="309"/>
                </a:lnTo>
                <a:lnTo>
                  <a:pt x="65" y="194"/>
                </a:lnTo>
                <a:lnTo>
                  <a:pt x="64" y="132"/>
                </a:lnTo>
                <a:lnTo>
                  <a:pt x="28" y="104"/>
                </a:lnTo>
                <a:lnTo>
                  <a:pt x="41" y="78"/>
                </a:lnTo>
                <a:lnTo>
                  <a:pt x="23" y="64"/>
                </a:lnTo>
                <a:lnTo>
                  <a:pt x="0" y="12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3" name="Freeform 102"/>
          <p:cNvSpPr>
            <a:spLocks/>
          </p:cNvSpPr>
          <p:nvPr/>
        </p:nvSpPr>
        <p:spPr bwMode="auto">
          <a:xfrm>
            <a:off x="6019186" y="2966925"/>
            <a:ext cx="511887" cy="891845"/>
          </a:xfrm>
          <a:custGeom>
            <a:avLst/>
            <a:gdLst>
              <a:gd name="T0" fmla="*/ 0 w 197"/>
              <a:gd name="T1" fmla="*/ 25 h 348"/>
              <a:gd name="T2" fmla="*/ 31 w 197"/>
              <a:gd name="T3" fmla="*/ 38 h 348"/>
              <a:gd name="T4" fmla="*/ 62 w 197"/>
              <a:gd name="T5" fmla="*/ 35 h 348"/>
              <a:gd name="T6" fmla="*/ 72 w 197"/>
              <a:gd name="T7" fmla="*/ 28 h 348"/>
              <a:gd name="T8" fmla="*/ 80 w 197"/>
              <a:gd name="T9" fmla="*/ 7 h 348"/>
              <a:gd name="T10" fmla="*/ 208 w 197"/>
              <a:gd name="T11" fmla="*/ 0 h 348"/>
              <a:gd name="T12" fmla="*/ 269 w 197"/>
              <a:gd name="T13" fmla="*/ 246 h 348"/>
              <a:gd name="T14" fmla="*/ 265 w 197"/>
              <a:gd name="T15" fmla="*/ 243 h 348"/>
              <a:gd name="T16" fmla="*/ 219 w 197"/>
              <a:gd name="T17" fmla="*/ 257 h 348"/>
              <a:gd name="T18" fmla="*/ 188 w 197"/>
              <a:gd name="T19" fmla="*/ 323 h 348"/>
              <a:gd name="T20" fmla="*/ 142 w 197"/>
              <a:gd name="T21" fmla="*/ 314 h 348"/>
              <a:gd name="T22" fmla="*/ 89 w 197"/>
              <a:gd name="T23" fmla="*/ 339 h 348"/>
              <a:gd name="T24" fmla="*/ 17 w 197"/>
              <a:gd name="T25" fmla="*/ 348 h 348"/>
              <a:gd name="T26" fmla="*/ 49 w 197"/>
              <a:gd name="T27" fmla="*/ 283 h 348"/>
              <a:gd name="T28" fmla="*/ 35 w 197"/>
              <a:gd name="T29" fmla="*/ 247 h 348"/>
              <a:gd name="T30" fmla="*/ 0 w 197"/>
              <a:gd name="T31" fmla="*/ 25 h 34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7"/>
              <a:gd name="T49" fmla="*/ 0 h 348"/>
              <a:gd name="T50" fmla="*/ 197 w 197"/>
              <a:gd name="T51" fmla="*/ 348 h 34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7" h="348">
                <a:moveTo>
                  <a:pt x="0" y="25"/>
                </a:moveTo>
                <a:lnTo>
                  <a:pt x="23" y="38"/>
                </a:lnTo>
                <a:lnTo>
                  <a:pt x="45" y="35"/>
                </a:lnTo>
                <a:lnTo>
                  <a:pt x="53" y="28"/>
                </a:lnTo>
                <a:lnTo>
                  <a:pt x="58" y="7"/>
                </a:lnTo>
                <a:lnTo>
                  <a:pt x="153" y="0"/>
                </a:lnTo>
                <a:lnTo>
                  <a:pt x="197" y="246"/>
                </a:lnTo>
                <a:lnTo>
                  <a:pt x="194" y="243"/>
                </a:lnTo>
                <a:lnTo>
                  <a:pt x="161" y="257"/>
                </a:lnTo>
                <a:lnTo>
                  <a:pt x="138" y="323"/>
                </a:lnTo>
                <a:lnTo>
                  <a:pt x="104" y="314"/>
                </a:lnTo>
                <a:lnTo>
                  <a:pt x="65" y="339"/>
                </a:lnTo>
                <a:lnTo>
                  <a:pt x="13" y="348"/>
                </a:lnTo>
                <a:lnTo>
                  <a:pt x="36" y="283"/>
                </a:lnTo>
                <a:lnTo>
                  <a:pt x="26" y="247"/>
                </a:lnTo>
                <a:lnTo>
                  <a:pt x="0" y="2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4" name="Freeform 103"/>
          <p:cNvSpPr>
            <a:spLocks/>
          </p:cNvSpPr>
          <p:nvPr/>
        </p:nvSpPr>
        <p:spPr bwMode="auto">
          <a:xfrm>
            <a:off x="6416116" y="2785568"/>
            <a:ext cx="659380" cy="804368"/>
          </a:xfrm>
          <a:custGeom>
            <a:avLst/>
            <a:gdLst>
              <a:gd name="T0" fmla="*/ 0 w 253"/>
              <a:gd name="T1" fmla="*/ 71 h 314"/>
              <a:gd name="T2" fmla="*/ 156 w 253"/>
              <a:gd name="T3" fmla="*/ 59 h 314"/>
              <a:gd name="T4" fmla="*/ 188 w 253"/>
              <a:gd name="T5" fmla="*/ 64 h 314"/>
              <a:gd name="T6" fmla="*/ 264 w 253"/>
              <a:gd name="T7" fmla="*/ 37 h 314"/>
              <a:gd name="T8" fmla="*/ 280 w 253"/>
              <a:gd name="T9" fmla="*/ 12 h 314"/>
              <a:gd name="T10" fmla="*/ 325 w 253"/>
              <a:gd name="T11" fmla="*/ 0 h 314"/>
              <a:gd name="T12" fmla="*/ 349 w 253"/>
              <a:gd name="T13" fmla="*/ 119 h 314"/>
              <a:gd name="T14" fmla="*/ 330 w 253"/>
              <a:gd name="T15" fmla="*/ 132 h 314"/>
              <a:gd name="T16" fmla="*/ 335 w 253"/>
              <a:gd name="T17" fmla="*/ 214 h 314"/>
              <a:gd name="T18" fmla="*/ 300 w 253"/>
              <a:gd name="T19" fmla="*/ 221 h 314"/>
              <a:gd name="T20" fmla="*/ 280 w 253"/>
              <a:gd name="T21" fmla="*/ 267 h 314"/>
              <a:gd name="T22" fmla="*/ 253 w 253"/>
              <a:gd name="T23" fmla="*/ 261 h 314"/>
              <a:gd name="T24" fmla="*/ 245 w 253"/>
              <a:gd name="T25" fmla="*/ 314 h 314"/>
              <a:gd name="T26" fmla="*/ 204 w 253"/>
              <a:gd name="T27" fmla="*/ 292 h 314"/>
              <a:gd name="T28" fmla="*/ 128 w 253"/>
              <a:gd name="T29" fmla="*/ 306 h 314"/>
              <a:gd name="T30" fmla="*/ 95 w 253"/>
              <a:gd name="T31" fmla="*/ 286 h 314"/>
              <a:gd name="T32" fmla="*/ 52 w 253"/>
              <a:gd name="T33" fmla="*/ 285 h 314"/>
              <a:gd name="T34" fmla="*/ 29 w 253"/>
              <a:gd name="T35" fmla="*/ 197 h 314"/>
              <a:gd name="T36" fmla="*/ 0 w 253"/>
              <a:gd name="T37" fmla="*/ 71 h 3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53"/>
              <a:gd name="T58" fmla="*/ 0 h 314"/>
              <a:gd name="T59" fmla="*/ 253 w 253"/>
              <a:gd name="T60" fmla="*/ 314 h 3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53" h="314">
                <a:moveTo>
                  <a:pt x="0" y="71"/>
                </a:moveTo>
                <a:lnTo>
                  <a:pt x="114" y="59"/>
                </a:lnTo>
                <a:lnTo>
                  <a:pt x="138" y="64"/>
                </a:lnTo>
                <a:lnTo>
                  <a:pt x="192" y="37"/>
                </a:lnTo>
                <a:lnTo>
                  <a:pt x="204" y="12"/>
                </a:lnTo>
                <a:lnTo>
                  <a:pt x="236" y="0"/>
                </a:lnTo>
                <a:lnTo>
                  <a:pt x="253" y="119"/>
                </a:lnTo>
                <a:lnTo>
                  <a:pt x="240" y="132"/>
                </a:lnTo>
                <a:lnTo>
                  <a:pt x="243" y="214"/>
                </a:lnTo>
                <a:lnTo>
                  <a:pt x="218" y="221"/>
                </a:lnTo>
                <a:lnTo>
                  <a:pt x="204" y="267"/>
                </a:lnTo>
                <a:lnTo>
                  <a:pt x="184" y="261"/>
                </a:lnTo>
                <a:lnTo>
                  <a:pt x="178" y="314"/>
                </a:lnTo>
                <a:lnTo>
                  <a:pt x="149" y="292"/>
                </a:lnTo>
                <a:lnTo>
                  <a:pt x="93" y="306"/>
                </a:lnTo>
                <a:lnTo>
                  <a:pt x="69" y="286"/>
                </a:lnTo>
                <a:lnTo>
                  <a:pt x="38" y="285"/>
                </a:lnTo>
                <a:lnTo>
                  <a:pt x="21" y="197"/>
                </a:lnTo>
                <a:lnTo>
                  <a:pt x="0" y="71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5" name="Freeform 104"/>
          <p:cNvSpPr>
            <a:spLocks/>
          </p:cNvSpPr>
          <p:nvPr/>
        </p:nvSpPr>
        <p:spPr bwMode="auto">
          <a:xfrm>
            <a:off x="5832652" y="3513126"/>
            <a:ext cx="1158254" cy="680618"/>
          </a:xfrm>
          <a:custGeom>
            <a:avLst/>
            <a:gdLst>
              <a:gd name="T0" fmla="*/ 0 w 445"/>
              <a:gd name="T1" fmla="*/ 266 h 266"/>
              <a:gd name="T2" fmla="*/ 149 w 445"/>
              <a:gd name="T3" fmla="*/ 249 h 266"/>
              <a:gd name="T4" fmla="*/ 149 w 445"/>
              <a:gd name="T5" fmla="*/ 237 h 266"/>
              <a:gd name="T6" fmla="*/ 509 w 445"/>
              <a:gd name="T7" fmla="*/ 199 h 266"/>
              <a:gd name="T8" fmla="*/ 516 w 445"/>
              <a:gd name="T9" fmla="*/ 179 h 266"/>
              <a:gd name="T10" fmla="*/ 566 w 445"/>
              <a:gd name="T11" fmla="*/ 163 h 266"/>
              <a:gd name="T12" fmla="*/ 575 w 445"/>
              <a:gd name="T13" fmla="*/ 142 h 266"/>
              <a:gd name="T14" fmla="*/ 596 w 445"/>
              <a:gd name="T15" fmla="*/ 135 h 266"/>
              <a:gd name="T16" fmla="*/ 612 w 445"/>
              <a:gd name="T17" fmla="*/ 103 h 266"/>
              <a:gd name="T18" fmla="*/ 563 w 445"/>
              <a:gd name="T19" fmla="*/ 72 h 266"/>
              <a:gd name="T20" fmla="*/ 555 w 445"/>
              <a:gd name="T21" fmla="*/ 29 h 266"/>
              <a:gd name="T22" fmla="*/ 516 w 445"/>
              <a:gd name="T23" fmla="*/ 8 h 266"/>
              <a:gd name="T24" fmla="*/ 434 w 445"/>
              <a:gd name="T25" fmla="*/ 20 h 266"/>
              <a:gd name="T26" fmla="*/ 398 w 445"/>
              <a:gd name="T27" fmla="*/ 1 h 266"/>
              <a:gd name="T28" fmla="*/ 363 w 445"/>
              <a:gd name="T29" fmla="*/ 0 h 266"/>
              <a:gd name="T30" fmla="*/ 368 w 445"/>
              <a:gd name="T31" fmla="*/ 29 h 266"/>
              <a:gd name="T32" fmla="*/ 320 w 445"/>
              <a:gd name="T33" fmla="*/ 44 h 266"/>
              <a:gd name="T34" fmla="*/ 286 w 445"/>
              <a:gd name="T35" fmla="*/ 110 h 266"/>
              <a:gd name="T36" fmla="*/ 242 w 445"/>
              <a:gd name="T37" fmla="*/ 100 h 266"/>
              <a:gd name="T38" fmla="*/ 186 w 445"/>
              <a:gd name="T39" fmla="*/ 124 h 266"/>
              <a:gd name="T40" fmla="*/ 117 w 445"/>
              <a:gd name="T41" fmla="*/ 134 h 266"/>
              <a:gd name="T42" fmla="*/ 117 w 445"/>
              <a:gd name="T43" fmla="*/ 171 h 266"/>
              <a:gd name="T44" fmla="*/ 82 w 445"/>
              <a:gd name="T45" fmla="*/ 170 h 266"/>
              <a:gd name="T46" fmla="*/ 83 w 445"/>
              <a:gd name="T47" fmla="*/ 203 h 266"/>
              <a:gd name="T48" fmla="*/ 48 w 445"/>
              <a:gd name="T49" fmla="*/ 190 h 266"/>
              <a:gd name="T50" fmla="*/ 28 w 445"/>
              <a:gd name="T51" fmla="*/ 196 h 266"/>
              <a:gd name="T52" fmla="*/ 45 w 445"/>
              <a:gd name="T53" fmla="*/ 218 h 266"/>
              <a:gd name="T54" fmla="*/ 5 w 445"/>
              <a:gd name="T55" fmla="*/ 248 h 266"/>
              <a:gd name="T56" fmla="*/ 0 w 445"/>
              <a:gd name="T57" fmla="*/ 266 h 2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45"/>
              <a:gd name="T88" fmla="*/ 0 h 266"/>
              <a:gd name="T89" fmla="*/ 445 w 445"/>
              <a:gd name="T90" fmla="*/ 266 h 2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45" h="266">
                <a:moveTo>
                  <a:pt x="0" y="266"/>
                </a:moveTo>
                <a:lnTo>
                  <a:pt x="108" y="249"/>
                </a:lnTo>
                <a:lnTo>
                  <a:pt x="108" y="237"/>
                </a:lnTo>
                <a:lnTo>
                  <a:pt x="370" y="199"/>
                </a:lnTo>
                <a:lnTo>
                  <a:pt x="374" y="179"/>
                </a:lnTo>
                <a:lnTo>
                  <a:pt x="412" y="163"/>
                </a:lnTo>
                <a:lnTo>
                  <a:pt x="417" y="142"/>
                </a:lnTo>
                <a:lnTo>
                  <a:pt x="433" y="135"/>
                </a:lnTo>
                <a:lnTo>
                  <a:pt x="445" y="103"/>
                </a:lnTo>
                <a:lnTo>
                  <a:pt x="409" y="72"/>
                </a:lnTo>
                <a:lnTo>
                  <a:pt x="403" y="29"/>
                </a:lnTo>
                <a:lnTo>
                  <a:pt x="374" y="8"/>
                </a:lnTo>
                <a:lnTo>
                  <a:pt x="316" y="20"/>
                </a:lnTo>
                <a:lnTo>
                  <a:pt x="289" y="1"/>
                </a:lnTo>
                <a:lnTo>
                  <a:pt x="263" y="0"/>
                </a:lnTo>
                <a:lnTo>
                  <a:pt x="268" y="29"/>
                </a:lnTo>
                <a:lnTo>
                  <a:pt x="232" y="44"/>
                </a:lnTo>
                <a:lnTo>
                  <a:pt x="208" y="110"/>
                </a:lnTo>
                <a:lnTo>
                  <a:pt x="175" y="100"/>
                </a:lnTo>
                <a:lnTo>
                  <a:pt x="136" y="124"/>
                </a:lnTo>
                <a:lnTo>
                  <a:pt x="85" y="134"/>
                </a:lnTo>
                <a:lnTo>
                  <a:pt x="85" y="171"/>
                </a:lnTo>
                <a:lnTo>
                  <a:pt x="60" y="170"/>
                </a:lnTo>
                <a:lnTo>
                  <a:pt x="61" y="203"/>
                </a:lnTo>
                <a:lnTo>
                  <a:pt x="35" y="190"/>
                </a:lnTo>
                <a:lnTo>
                  <a:pt x="20" y="196"/>
                </a:lnTo>
                <a:lnTo>
                  <a:pt x="33" y="218"/>
                </a:lnTo>
                <a:lnTo>
                  <a:pt x="5" y="248"/>
                </a:lnTo>
                <a:lnTo>
                  <a:pt x="0" y="26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6" name="Freeform 105"/>
          <p:cNvSpPr>
            <a:spLocks/>
          </p:cNvSpPr>
          <p:nvPr/>
        </p:nvSpPr>
        <p:spPr bwMode="auto">
          <a:xfrm>
            <a:off x="5752398" y="3950514"/>
            <a:ext cx="1336113" cy="516331"/>
          </a:xfrm>
          <a:custGeom>
            <a:avLst/>
            <a:gdLst>
              <a:gd name="T0" fmla="*/ 43 w 513"/>
              <a:gd name="T1" fmla="*/ 92 h 202"/>
              <a:gd name="T2" fmla="*/ 43 w 513"/>
              <a:gd name="T3" fmla="*/ 96 h 202"/>
              <a:gd name="T4" fmla="*/ 30 w 513"/>
              <a:gd name="T5" fmla="*/ 115 h 202"/>
              <a:gd name="T6" fmla="*/ 44 w 513"/>
              <a:gd name="T7" fmla="*/ 140 h 202"/>
              <a:gd name="T8" fmla="*/ 0 w 513"/>
              <a:gd name="T9" fmla="*/ 163 h 202"/>
              <a:gd name="T10" fmla="*/ 11 w 513"/>
              <a:gd name="T11" fmla="*/ 202 h 202"/>
              <a:gd name="T12" fmla="*/ 196 w 513"/>
              <a:gd name="T13" fmla="*/ 190 h 202"/>
              <a:gd name="T14" fmla="*/ 415 w 513"/>
              <a:gd name="T15" fmla="*/ 170 h 202"/>
              <a:gd name="T16" fmla="*/ 527 w 513"/>
              <a:gd name="T17" fmla="*/ 154 h 202"/>
              <a:gd name="T18" fmla="*/ 548 w 513"/>
              <a:gd name="T19" fmla="*/ 103 h 202"/>
              <a:gd name="T20" fmla="*/ 589 w 513"/>
              <a:gd name="T21" fmla="*/ 100 h 202"/>
              <a:gd name="T22" fmla="*/ 709 w 513"/>
              <a:gd name="T23" fmla="*/ 0 h 202"/>
              <a:gd name="T24" fmla="*/ 552 w 513"/>
              <a:gd name="T25" fmla="*/ 25 h 202"/>
              <a:gd name="T26" fmla="*/ 185 w 513"/>
              <a:gd name="T27" fmla="*/ 66 h 202"/>
              <a:gd name="T28" fmla="*/ 188 w 513"/>
              <a:gd name="T29" fmla="*/ 78 h 202"/>
              <a:gd name="T30" fmla="*/ 43 w 513"/>
              <a:gd name="T31" fmla="*/ 92 h 2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3"/>
              <a:gd name="T49" fmla="*/ 0 h 202"/>
              <a:gd name="T50" fmla="*/ 513 w 513"/>
              <a:gd name="T51" fmla="*/ 202 h 20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3" h="202">
                <a:moveTo>
                  <a:pt x="31" y="92"/>
                </a:moveTo>
                <a:lnTo>
                  <a:pt x="31" y="96"/>
                </a:lnTo>
                <a:lnTo>
                  <a:pt x="22" y="115"/>
                </a:lnTo>
                <a:lnTo>
                  <a:pt x="32" y="140"/>
                </a:lnTo>
                <a:lnTo>
                  <a:pt x="0" y="163"/>
                </a:lnTo>
                <a:lnTo>
                  <a:pt x="7" y="202"/>
                </a:lnTo>
                <a:lnTo>
                  <a:pt x="142" y="190"/>
                </a:lnTo>
                <a:lnTo>
                  <a:pt x="301" y="170"/>
                </a:lnTo>
                <a:lnTo>
                  <a:pt x="381" y="154"/>
                </a:lnTo>
                <a:lnTo>
                  <a:pt x="398" y="103"/>
                </a:lnTo>
                <a:lnTo>
                  <a:pt x="426" y="100"/>
                </a:lnTo>
                <a:lnTo>
                  <a:pt x="513" y="0"/>
                </a:lnTo>
                <a:lnTo>
                  <a:pt x="400" y="25"/>
                </a:lnTo>
                <a:lnTo>
                  <a:pt x="135" y="66"/>
                </a:lnTo>
                <a:lnTo>
                  <a:pt x="137" y="78"/>
                </a:lnTo>
                <a:lnTo>
                  <a:pt x="31" y="92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7" name="Freeform 106"/>
          <p:cNvSpPr>
            <a:spLocks/>
          </p:cNvSpPr>
          <p:nvPr/>
        </p:nvSpPr>
        <p:spPr bwMode="auto">
          <a:xfrm>
            <a:off x="6342369" y="5136795"/>
            <a:ext cx="1461915" cy="1045464"/>
          </a:xfrm>
          <a:custGeom>
            <a:avLst/>
            <a:gdLst>
              <a:gd name="T0" fmla="*/ 0 w 561"/>
              <a:gd name="T1" fmla="*/ 39 h 409"/>
              <a:gd name="T2" fmla="*/ 212 w 561"/>
              <a:gd name="T3" fmla="*/ 23 h 409"/>
              <a:gd name="T4" fmla="*/ 234 w 561"/>
              <a:gd name="T5" fmla="*/ 50 h 409"/>
              <a:gd name="T6" fmla="*/ 463 w 561"/>
              <a:gd name="T7" fmla="*/ 23 h 409"/>
              <a:gd name="T8" fmla="*/ 502 w 561"/>
              <a:gd name="T9" fmla="*/ 45 h 409"/>
              <a:gd name="T10" fmla="*/ 502 w 561"/>
              <a:gd name="T11" fmla="*/ 3 h 409"/>
              <a:gd name="T12" fmla="*/ 500 w 561"/>
              <a:gd name="T13" fmla="*/ 0 h 409"/>
              <a:gd name="T14" fmla="*/ 545 w 561"/>
              <a:gd name="T15" fmla="*/ 2 h 409"/>
              <a:gd name="T16" fmla="*/ 593 w 561"/>
              <a:gd name="T17" fmla="*/ 65 h 409"/>
              <a:gd name="T18" fmla="*/ 670 w 561"/>
              <a:gd name="T19" fmla="*/ 151 h 409"/>
              <a:gd name="T20" fmla="*/ 709 w 561"/>
              <a:gd name="T21" fmla="*/ 225 h 409"/>
              <a:gd name="T22" fmla="*/ 763 w 561"/>
              <a:gd name="T23" fmla="*/ 277 h 409"/>
              <a:gd name="T24" fmla="*/ 774 w 561"/>
              <a:gd name="T25" fmla="*/ 352 h 409"/>
              <a:gd name="T26" fmla="*/ 756 w 561"/>
              <a:gd name="T27" fmla="*/ 397 h 409"/>
              <a:gd name="T28" fmla="*/ 674 w 561"/>
              <a:gd name="T29" fmla="*/ 409 h 409"/>
              <a:gd name="T30" fmla="*/ 660 w 561"/>
              <a:gd name="T31" fmla="*/ 390 h 409"/>
              <a:gd name="T32" fmla="*/ 604 w 561"/>
              <a:gd name="T33" fmla="*/ 363 h 409"/>
              <a:gd name="T34" fmla="*/ 586 w 561"/>
              <a:gd name="T35" fmla="*/ 335 h 409"/>
              <a:gd name="T36" fmla="*/ 571 w 561"/>
              <a:gd name="T37" fmla="*/ 324 h 409"/>
              <a:gd name="T38" fmla="*/ 561 w 561"/>
              <a:gd name="T39" fmla="*/ 298 h 409"/>
              <a:gd name="T40" fmla="*/ 547 w 561"/>
              <a:gd name="T41" fmla="*/ 305 h 409"/>
              <a:gd name="T42" fmla="*/ 502 w 561"/>
              <a:gd name="T43" fmla="*/ 271 h 409"/>
              <a:gd name="T44" fmla="*/ 514 w 561"/>
              <a:gd name="T45" fmla="*/ 239 h 409"/>
              <a:gd name="T46" fmla="*/ 502 w 561"/>
              <a:gd name="T47" fmla="*/ 222 h 409"/>
              <a:gd name="T48" fmla="*/ 489 w 561"/>
              <a:gd name="T49" fmla="*/ 228 h 409"/>
              <a:gd name="T50" fmla="*/ 490 w 561"/>
              <a:gd name="T51" fmla="*/ 246 h 409"/>
              <a:gd name="T52" fmla="*/ 475 w 561"/>
              <a:gd name="T53" fmla="*/ 222 h 409"/>
              <a:gd name="T54" fmla="*/ 476 w 561"/>
              <a:gd name="T55" fmla="*/ 164 h 409"/>
              <a:gd name="T56" fmla="*/ 448 w 561"/>
              <a:gd name="T57" fmla="*/ 130 h 409"/>
              <a:gd name="T58" fmla="*/ 376 w 561"/>
              <a:gd name="T59" fmla="*/ 102 h 409"/>
              <a:gd name="T60" fmla="*/ 339 w 561"/>
              <a:gd name="T61" fmla="*/ 70 h 409"/>
              <a:gd name="T62" fmla="*/ 298 w 561"/>
              <a:gd name="T63" fmla="*/ 67 h 409"/>
              <a:gd name="T64" fmla="*/ 282 w 561"/>
              <a:gd name="T65" fmla="*/ 87 h 409"/>
              <a:gd name="T66" fmla="*/ 222 w 561"/>
              <a:gd name="T67" fmla="*/ 101 h 409"/>
              <a:gd name="T68" fmla="*/ 185 w 561"/>
              <a:gd name="T69" fmla="*/ 87 h 409"/>
              <a:gd name="T70" fmla="*/ 168 w 561"/>
              <a:gd name="T71" fmla="*/ 65 h 409"/>
              <a:gd name="T72" fmla="*/ 55 w 561"/>
              <a:gd name="T73" fmla="*/ 84 h 409"/>
              <a:gd name="T74" fmla="*/ 31 w 561"/>
              <a:gd name="T75" fmla="*/ 69 h 409"/>
              <a:gd name="T76" fmla="*/ 4 w 561"/>
              <a:gd name="T77" fmla="*/ 85 h 409"/>
              <a:gd name="T78" fmla="*/ 0 w 561"/>
              <a:gd name="T79" fmla="*/ 39 h 40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61"/>
              <a:gd name="T121" fmla="*/ 0 h 409"/>
              <a:gd name="T122" fmla="*/ 561 w 561"/>
              <a:gd name="T123" fmla="*/ 409 h 40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61" h="409">
                <a:moveTo>
                  <a:pt x="0" y="39"/>
                </a:moveTo>
                <a:lnTo>
                  <a:pt x="154" y="23"/>
                </a:lnTo>
                <a:lnTo>
                  <a:pt x="170" y="50"/>
                </a:lnTo>
                <a:lnTo>
                  <a:pt x="336" y="23"/>
                </a:lnTo>
                <a:lnTo>
                  <a:pt x="364" y="45"/>
                </a:lnTo>
                <a:lnTo>
                  <a:pt x="364" y="3"/>
                </a:lnTo>
                <a:lnTo>
                  <a:pt x="362" y="0"/>
                </a:lnTo>
                <a:lnTo>
                  <a:pt x="395" y="2"/>
                </a:lnTo>
                <a:lnTo>
                  <a:pt x="430" y="65"/>
                </a:lnTo>
                <a:lnTo>
                  <a:pt x="485" y="151"/>
                </a:lnTo>
                <a:lnTo>
                  <a:pt x="513" y="225"/>
                </a:lnTo>
                <a:lnTo>
                  <a:pt x="554" y="277"/>
                </a:lnTo>
                <a:lnTo>
                  <a:pt x="561" y="352"/>
                </a:lnTo>
                <a:lnTo>
                  <a:pt x="548" y="397"/>
                </a:lnTo>
                <a:lnTo>
                  <a:pt x="489" y="409"/>
                </a:lnTo>
                <a:lnTo>
                  <a:pt x="479" y="390"/>
                </a:lnTo>
                <a:lnTo>
                  <a:pt x="437" y="363"/>
                </a:lnTo>
                <a:lnTo>
                  <a:pt x="424" y="335"/>
                </a:lnTo>
                <a:lnTo>
                  <a:pt x="413" y="324"/>
                </a:lnTo>
                <a:lnTo>
                  <a:pt x="407" y="298"/>
                </a:lnTo>
                <a:lnTo>
                  <a:pt x="397" y="305"/>
                </a:lnTo>
                <a:lnTo>
                  <a:pt x="364" y="271"/>
                </a:lnTo>
                <a:lnTo>
                  <a:pt x="372" y="239"/>
                </a:lnTo>
                <a:lnTo>
                  <a:pt x="364" y="222"/>
                </a:lnTo>
                <a:lnTo>
                  <a:pt x="354" y="228"/>
                </a:lnTo>
                <a:lnTo>
                  <a:pt x="355" y="246"/>
                </a:lnTo>
                <a:lnTo>
                  <a:pt x="344" y="222"/>
                </a:lnTo>
                <a:lnTo>
                  <a:pt x="345" y="164"/>
                </a:lnTo>
                <a:lnTo>
                  <a:pt x="325" y="130"/>
                </a:lnTo>
                <a:lnTo>
                  <a:pt x="272" y="102"/>
                </a:lnTo>
                <a:lnTo>
                  <a:pt x="246" y="70"/>
                </a:lnTo>
                <a:lnTo>
                  <a:pt x="216" y="67"/>
                </a:lnTo>
                <a:lnTo>
                  <a:pt x="204" y="87"/>
                </a:lnTo>
                <a:lnTo>
                  <a:pt x="161" y="101"/>
                </a:lnTo>
                <a:lnTo>
                  <a:pt x="135" y="87"/>
                </a:lnTo>
                <a:lnTo>
                  <a:pt x="122" y="65"/>
                </a:lnTo>
                <a:lnTo>
                  <a:pt x="40" y="84"/>
                </a:lnTo>
                <a:lnTo>
                  <a:pt x="23" y="69"/>
                </a:lnTo>
                <a:lnTo>
                  <a:pt x="4" y="85"/>
                </a:lnTo>
                <a:lnTo>
                  <a:pt x="0" y="39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8" name="Freeform 107"/>
          <p:cNvSpPr>
            <a:spLocks/>
          </p:cNvSpPr>
          <p:nvPr/>
        </p:nvSpPr>
        <p:spPr bwMode="auto">
          <a:xfrm>
            <a:off x="6880284" y="3084272"/>
            <a:ext cx="668056" cy="738226"/>
          </a:xfrm>
          <a:custGeom>
            <a:avLst/>
            <a:gdLst>
              <a:gd name="T0" fmla="*/ 36 w 256"/>
              <a:gd name="T1" fmla="*/ 150 h 288"/>
              <a:gd name="T2" fmla="*/ 10 w 256"/>
              <a:gd name="T3" fmla="*/ 144 h 288"/>
              <a:gd name="T4" fmla="*/ 0 w 256"/>
              <a:gd name="T5" fmla="*/ 190 h 288"/>
              <a:gd name="T6" fmla="*/ 10 w 256"/>
              <a:gd name="T7" fmla="*/ 239 h 288"/>
              <a:gd name="T8" fmla="*/ 60 w 256"/>
              <a:gd name="T9" fmla="*/ 271 h 288"/>
              <a:gd name="T10" fmla="*/ 72 w 256"/>
              <a:gd name="T11" fmla="*/ 288 h 288"/>
              <a:gd name="T12" fmla="*/ 138 w 256"/>
              <a:gd name="T13" fmla="*/ 271 h 288"/>
              <a:gd name="T14" fmla="*/ 215 w 256"/>
              <a:gd name="T15" fmla="*/ 233 h 288"/>
              <a:gd name="T16" fmla="*/ 238 w 256"/>
              <a:gd name="T17" fmla="*/ 148 h 288"/>
              <a:gd name="T18" fmla="*/ 288 w 256"/>
              <a:gd name="T19" fmla="*/ 126 h 288"/>
              <a:gd name="T20" fmla="*/ 316 w 256"/>
              <a:gd name="T21" fmla="*/ 74 h 288"/>
              <a:gd name="T22" fmla="*/ 356 w 256"/>
              <a:gd name="T23" fmla="*/ 60 h 288"/>
              <a:gd name="T24" fmla="*/ 303 w 256"/>
              <a:gd name="T25" fmla="*/ 53 h 288"/>
              <a:gd name="T26" fmla="*/ 214 w 256"/>
              <a:gd name="T27" fmla="*/ 90 h 288"/>
              <a:gd name="T28" fmla="*/ 200 w 256"/>
              <a:gd name="T29" fmla="*/ 54 h 288"/>
              <a:gd name="T30" fmla="*/ 123 w 256"/>
              <a:gd name="T31" fmla="*/ 57 h 288"/>
              <a:gd name="T32" fmla="*/ 104 w 256"/>
              <a:gd name="T33" fmla="*/ 0 h 288"/>
              <a:gd name="T34" fmla="*/ 85 w 256"/>
              <a:gd name="T35" fmla="*/ 15 h 288"/>
              <a:gd name="T36" fmla="*/ 91 w 256"/>
              <a:gd name="T37" fmla="*/ 97 h 288"/>
              <a:gd name="T38" fmla="*/ 55 w 256"/>
              <a:gd name="T39" fmla="*/ 104 h 288"/>
              <a:gd name="T40" fmla="*/ 36 w 256"/>
              <a:gd name="T41" fmla="*/ 150 h 2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56"/>
              <a:gd name="T64" fmla="*/ 0 h 288"/>
              <a:gd name="T65" fmla="*/ 256 w 256"/>
              <a:gd name="T66" fmla="*/ 288 h 28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56" h="288">
                <a:moveTo>
                  <a:pt x="26" y="150"/>
                </a:moveTo>
                <a:lnTo>
                  <a:pt x="6" y="144"/>
                </a:lnTo>
                <a:lnTo>
                  <a:pt x="0" y="190"/>
                </a:lnTo>
                <a:lnTo>
                  <a:pt x="6" y="239"/>
                </a:lnTo>
                <a:lnTo>
                  <a:pt x="43" y="271"/>
                </a:lnTo>
                <a:lnTo>
                  <a:pt x="52" y="288"/>
                </a:lnTo>
                <a:lnTo>
                  <a:pt x="99" y="271"/>
                </a:lnTo>
                <a:lnTo>
                  <a:pt x="155" y="233"/>
                </a:lnTo>
                <a:lnTo>
                  <a:pt x="171" y="148"/>
                </a:lnTo>
                <a:lnTo>
                  <a:pt x="207" y="126"/>
                </a:lnTo>
                <a:lnTo>
                  <a:pt x="227" y="74"/>
                </a:lnTo>
                <a:lnTo>
                  <a:pt x="256" y="60"/>
                </a:lnTo>
                <a:lnTo>
                  <a:pt x="218" y="53"/>
                </a:lnTo>
                <a:lnTo>
                  <a:pt x="154" y="90"/>
                </a:lnTo>
                <a:lnTo>
                  <a:pt x="144" y="54"/>
                </a:lnTo>
                <a:lnTo>
                  <a:pt x="88" y="57"/>
                </a:lnTo>
                <a:lnTo>
                  <a:pt x="75" y="0"/>
                </a:lnTo>
                <a:lnTo>
                  <a:pt x="61" y="15"/>
                </a:lnTo>
                <a:lnTo>
                  <a:pt x="65" y="97"/>
                </a:lnTo>
                <a:lnTo>
                  <a:pt x="40" y="104"/>
                </a:lnTo>
                <a:lnTo>
                  <a:pt x="26" y="15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9" name="Freeform 108"/>
          <p:cNvSpPr>
            <a:spLocks/>
          </p:cNvSpPr>
          <p:nvPr/>
        </p:nvSpPr>
        <p:spPr bwMode="auto">
          <a:xfrm>
            <a:off x="7884538" y="1855319"/>
            <a:ext cx="262449" cy="516331"/>
          </a:xfrm>
          <a:custGeom>
            <a:avLst/>
            <a:gdLst>
              <a:gd name="T0" fmla="*/ 0 w 101"/>
              <a:gd name="T1" fmla="*/ 21 h 202"/>
              <a:gd name="T2" fmla="*/ 100 w 101"/>
              <a:gd name="T3" fmla="*/ 0 h 202"/>
              <a:gd name="T4" fmla="*/ 137 w 101"/>
              <a:gd name="T5" fmla="*/ 55 h 202"/>
              <a:gd name="T6" fmla="*/ 118 w 101"/>
              <a:gd name="T7" fmla="*/ 70 h 202"/>
              <a:gd name="T8" fmla="*/ 126 w 101"/>
              <a:gd name="T9" fmla="*/ 192 h 202"/>
              <a:gd name="T10" fmla="*/ 68 w 101"/>
              <a:gd name="T11" fmla="*/ 202 h 202"/>
              <a:gd name="T12" fmla="*/ 39 w 101"/>
              <a:gd name="T13" fmla="*/ 152 h 202"/>
              <a:gd name="T14" fmla="*/ 38 w 101"/>
              <a:gd name="T15" fmla="*/ 92 h 202"/>
              <a:gd name="T16" fmla="*/ 13 w 101"/>
              <a:gd name="T17" fmla="*/ 74 h 202"/>
              <a:gd name="T18" fmla="*/ 0 w 101"/>
              <a:gd name="T19" fmla="*/ 21 h 2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1"/>
              <a:gd name="T31" fmla="*/ 0 h 202"/>
              <a:gd name="T32" fmla="*/ 101 w 101"/>
              <a:gd name="T33" fmla="*/ 202 h 2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1" h="202">
                <a:moveTo>
                  <a:pt x="0" y="21"/>
                </a:moveTo>
                <a:lnTo>
                  <a:pt x="74" y="0"/>
                </a:lnTo>
                <a:lnTo>
                  <a:pt x="101" y="55"/>
                </a:lnTo>
                <a:lnTo>
                  <a:pt x="87" y="70"/>
                </a:lnTo>
                <a:lnTo>
                  <a:pt x="93" y="192"/>
                </a:lnTo>
                <a:lnTo>
                  <a:pt x="50" y="202"/>
                </a:lnTo>
                <a:lnTo>
                  <a:pt x="29" y="152"/>
                </a:lnTo>
                <a:lnTo>
                  <a:pt x="28" y="92"/>
                </a:lnTo>
                <a:lnTo>
                  <a:pt x="9" y="74"/>
                </a:lnTo>
                <a:lnTo>
                  <a:pt x="0" y="21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10" name="Freeform 109"/>
          <p:cNvSpPr>
            <a:spLocks/>
          </p:cNvSpPr>
          <p:nvPr/>
        </p:nvSpPr>
        <p:spPr bwMode="auto">
          <a:xfrm>
            <a:off x="8010342" y="2260703"/>
            <a:ext cx="561773" cy="270968"/>
          </a:xfrm>
          <a:custGeom>
            <a:avLst/>
            <a:gdLst>
              <a:gd name="T0" fmla="*/ 0 w 216"/>
              <a:gd name="T1" fmla="*/ 42 h 106"/>
              <a:gd name="T2" fmla="*/ 152 w 216"/>
              <a:gd name="T3" fmla="*/ 13 h 106"/>
              <a:gd name="T4" fmla="*/ 169 w 216"/>
              <a:gd name="T5" fmla="*/ 14 h 106"/>
              <a:gd name="T6" fmla="*/ 187 w 216"/>
              <a:gd name="T7" fmla="*/ 0 h 106"/>
              <a:gd name="T8" fmla="*/ 203 w 216"/>
              <a:gd name="T9" fmla="*/ 7 h 106"/>
              <a:gd name="T10" fmla="*/ 184 w 216"/>
              <a:gd name="T11" fmla="*/ 37 h 106"/>
              <a:gd name="T12" fmla="*/ 216 w 216"/>
              <a:gd name="T13" fmla="*/ 35 h 106"/>
              <a:gd name="T14" fmla="*/ 234 w 216"/>
              <a:gd name="T15" fmla="*/ 59 h 106"/>
              <a:gd name="T16" fmla="*/ 257 w 216"/>
              <a:gd name="T17" fmla="*/ 61 h 106"/>
              <a:gd name="T18" fmla="*/ 271 w 216"/>
              <a:gd name="T19" fmla="*/ 57 h 106"/>
              <a:gd name="T20" fmla="*/ 271 w 216"/>
              <a:gd name="T21" fmla="*/ 44 h 106"/>
              <a:gd name="T22" fmla="*/ 245 w 216"/>
              <a:gd name="T23" fmla="*/ 28 h 106"/>
              <a:gd name="T24" fmla="*/ 264 w 216"/>
              <a:gd name="T25" fmla="*/ 27 h 106"/>
              <a:gd name="T26" fmla="*/ 297 w 216"/>
              <a:gd name="T27" fmla="*/ 62 h 106"/>
              <a:gd name="T28" fmla="*/ 265 w 216"/>
              <a:gd name="T29" fmla="*/ 83 h 106"/>
              <a:gd name="T30" fmla="*/ 230 w 216"/>
              <a:gd name="T31" fmla="*/ 73 h 106"/>
              <a:gd name="T32" fmla="*/ 209 w 216"/>
              <a:gd name="T33" fmla="*/ 98 h 106"/>
              <a:gd name="T34" fmla="*/ 164 w 216"/>
              <a:gd name="T35" fmla="*/ 73 h 106"/>
              <a:gd name="T36" fmla="*/ 13 w 216"/>
              <a:gd name="T37" fmla="*/ 106 h 106"/>
              <a:gd name="T38" fmla="*/ 0 w 216"/>
              <a:gd name="T39" fmla="*/ 42 h 10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16"/>
              <a:gd name="T61" fmla="*/ 0 h 106"/>
              <a:gd name="T62" fmla="*/ 216 w 216"/>
              <a:gd name="T63" fmla="*/ 106 h 10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16" h="106">
                <a:moveTo>
                  <a:pt x="0" y="42"/>
                </a:moveTo>
                <a:lnTo>
                  <a:pt x="110" y="13"/>
                </a:lnTo>
                <a:lnTo>
                  <a:pt x="123" y="14"/>
                </a:lnTo>
                <a:lnTo>
                  <a:pt x="137" y="0"/>
                </a:lnTo>
                <a:lnTo>
                  <a:pt x="148" y="7"/>
                </a:lnTo>
                <a:lnTo>
                  <a:pt x="134" y="37"/>
                </a:lnTo>
                <a:lnTo>
                  <a:pt x="157" y="35"/>
                </a:lnTo>
                <a:lnTo>
                  <a:pt x="170" y="59"/>
                </a:lnTo>
                <a:lnTo>
                  <a:pt x="186" y="61"/>
                </a:lnTo>
                <a:lnTo>
                  <a:pt x="197" y="57"/>
                </a:lnTo>
                <a:lnTo>
                  <a:pt x="197" y="44"/>
                </a:lnTo>
                <a:lnTo>
                  <a:pt x="178" y="28"/>
                </a:lnTo>
                <a:lnTo>
                  <a:pt x="192" y="27"/>
                </a:lnTo>
                <a:lnTo>
                  <a:pt x="216" y="62"/>
                </a:lnTo>
                <a:lnTo>
                  <a:pt x="193" y="83"/>
                </a:lnTo>
                <a:lnTo>
                  <a:pt x="167" y="73"/>
                </a:lnTo>
                <a:lnTo>
                  <a:pt x="151" y="98"/>
                </a:lnTo>
                <a:lnTo>
                  <a:pt x="118" y="73"/>
                </a:lnTo>
                <a:lnTo>
                  <a:pt x="9" y="10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11" name="Freeform 110"/>
          <p:cNvSpPr>
            <a:spLocks/>
          </p:cNvSpPr>
          <p:nvPr/>
        </p:nvSpPr>
        <p:spPr bwMode="auto">
          <a:xfrm>
            <a:off x="8075411" y="1755040"/>
            <a:ext cx="310169" cy="584606"/>
          </a:xfrm>
          <a:custGeom>
            <a:avLst/>
            <a:gdLst>
              <a:gd name="T0" fmla="*/ 34 w 119"/>
              <a:gd name="T1" fmla="*/ 0 h 228"/>
              <a:gd name="T2" fmla="*/ 0 w 119"/>
              <a:gd name="T3" fmla="*/ 40 h 228"/>
              <a:gd name="T4" fmla="*/ 37 w 119"/>
              <a:gd name="T5" fmla="*/ 93 h 228"/>
              <a:gd name="T6" fmla="*/ 15 w 119"/>
              <a:gd name="T7" fmla="*/ 107 h 228"/>
              <a:gd name="T8" fmla="*/ 24 w 119"/>
              <a:gd name="T9" fmla="*/ 228 h 228"/>
              <a:gd name="T10" fmla="*/ 116 w 119"/>
              <a:gd name="T11" fmla="*/ 211 h 228"/>
              <a:gd name="T12" fmla="*/ 141 w 119"/>
              <a:gd name="T13" fmla="*/ 211 h 228"/>
              <a:gd name="T14" fmla="*/ 154 w 119"/>
              <a:gd name="T15" fmla="*/ 198 h 228"/>
              <a:gd name="T16" fmla="*/ 154 w 119"/>
              <a:gd name="T17" fmla="*/ 176 h 228"/>
              <a:gd name="T18" fmla="*/ 165 w 119"/>
              <a:gd name="T19" fmla="*/ 161 h 228"/>
              <a:gd name="T20" fmla="*/ 113 w 119"/>
              <a:gd name="T21" fmla="*/ 144 h 228"/>
              <a:gd name="T22" fmla="*/ 47 w 119"/>
              <a:gd name="T23" fmla="*/ 11 h 228"/>
              <a:gd name="T24" fmla="*/ 34 w 119"/>
              <a:gd name="T25" fmla="*/ 0 h 2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9"/>
              <a:gd name="T40" fmla="*/ 0 h 228"/>
              <a:gd name="T41" fmla="*/ 119 w 119"/>
              <a:gd name="T42" fmla="*/ 228 h 2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9" h="228">
                <a:moveTo>
                  <a:pt x="25" y="0"/>
                </a:moveTo>
                <a:lnTo>
                  <a:pt x="0" y="40"/>
                </a:lnTo>
                <a:lnTo>
                  <a:pt x="27" y="93"/>
                </a:lnTo>
                <a:lnTo>
                  <a:pt x="11" y="107"/>
                </a:lnTo>
                <a:lnTo>
                  <a:pt x="17" y="228"/>
                </a:lnTo>
                <a:lnTo>
                  <a:pt x="84" y="211"/>
                </a:lnTo>
                <a:lnTo>
                  <a:pt x="102" y="211"/>
                </a:lnTo>
                <a:lnTo>
                  <a:pt x="112" y="198"/>
                </a:lnTo>
                <a:lnTo>
                  <a:pt x="112" y="176"/>
                </a:lnTo>
                <a:lnTo>
                  <a:pt x="119" y="161"/>
                </a:lnTo>
                <a:lnTo>
                  <a:pt x="82" y="144"/>
                </a:lnTo>
                <a:lnTo>
                  <a:pt x="34" y="11"/>
                </a:lnTo>
                <a:lnTo>
                  <a:pt x="25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grpSp>
        <p:nvGrpSpPr>
          <p:cNvPr id="112" name="Group 111"/>
          <p:cNvGrpSpPr>
            <a:grpSpLocks/>
          </p:cNvGrpSpPr>
          <p:nvPr/>
        </p:nvGrpSpPr>
        <p:grpSpPr bwMode="auto">
          <a:xfrm>
            <a:off x="1208692" y="1627519"/>
            <a:ext cx="7191543" cy="3595279"/>
            <a:chOff x="1657" y="1277"/>
            <a:chExt cx="2764" cy="1404"/>
          </a:xfrm>
          <a:solidFill>
            <a:srgbClr val="C00000"/>
          </a:solidFill>
        </p:grpSpPr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657" y="1722"/>
              <a:ext cx="388" cy="629"/>
            </a:xfrm>
            <a:custGeom>
              <a:avLst/>
              <a:gdLst>
                <a:gd name="T0" fmla="*/ 50 w 388"/>
                <a:gd name="T1" fmla="*/ 0 h 629"/>
                <a:gd name="T2" fmla="*/ 0 w 388"/>
                <a:gd name="T3" fmla="*/ 250 h 629"/>
                <a:gd name="T4" fmla="*/ 264 w 388"/>
                <a:gd name="T5" fmla="*/ 629 h 629"/>
                <a:gd name="T6" fmla="*/ 281 w 388"/>
                <a:gd name="T7" fmla="*/ 613 h 629"/>
                <a:gd name="T8" fmla="*/ 279 w 388"/>
                <a:gd name="T9" fmla="*/ 538 h 629"/>
                <a:gd name="T10" fmla="*/ 312 w 388"/>
                <a:gd name="T11" fmla="*/ 544 h 629"/>
                <a:gd name="T12" fmla="*/ 346 w 388"/>
                <a:gd name="T13" fmla="*/ 313 h 629"/>
                <a:gd name="T14" fmla="*/ 369 w 388"/>
                <a:gd name="T15" fmla="*/ 157 h 629"/>
                <a:gd name="T16" fmla="*/ 376 w 388"/>
                <a:gd name="T17" fmla="*/ 110 h 629"/>
                <a:gd name="T18" fmla="*/ 388 w 388"/>
                <a:gd name="T19" fmla="*/ 67 h 629"/>
                <a:gd name="T20" fmla="*/ 214 w 388"/>
                <a:gd name="T21" fmla="*/ 38 h 629"/>
                <a:gd name="T22" fmla="*/ 50 w 388"/>
                <a:gd name="T23" fmla="*/ 0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8"/>
                <a:gd name="T37" fmla="*/ 0 h 629"/>
                <a:gd name="T38" fmla="*/ 388 w 388"/>
                <a:gd name="T39" fmla="*/ 629 h 6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8" h="629">
                  <a:moveTo>
                    <a:pt x="50" y="0"/>
                  </a:moveTo>
                  <a:lnTo>
                    <a:pt x="0" y="250"/>
                  </a:lnTo>
                  <a:lnTo>
                    <a:pt x="264" y="629"/>
                  </a:lnTo>
                  <a:lnTo>
                    <a:pt x="281" y="613"/>
                  </a:lnTo>
                  <a:lnTo>
                    <a:pt x="279" y="538"/>
                  </a:lnTo>
                  <a:lnTo>
                    <a:pt x="312" y="544"/>
                  </a:lnTo>
                  <a:lnTo>
                    <a:pt x="346" y="313"/>
                  </a:lnTo>
                  <a:lnTo>
                    <a:pt x="369" y="157"/>
                  </a:lnTo>
                  <a:lnTo>
                    <a:pt x="376" y="110"/>
                  </a:lnTo>
                  <a:lnTo>
                    <a:pt x="388" y="67"/>
                  </a:lnTo>
                  <a:lnTo>
                    <a:pt x="214" y="38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978" y="1791"/>
              <a:ext cx="324" cy="449"/>
            </a:xfrm>
            <a:custGeom>
              <a:avLst/>
              <a:gdLst>
                <a:gd name="T0" fmla="*/ 60 w 324"/>
                <a:gd name="T1" fmla="*/ 0 h 449"/>
                <a:gd name="T2" fmla="*/ 219 w 324"/>
                <a:gd name="T3" fmla="*/ 23 h 449"/>
                <a:gd name="T4" fmla="*/ 208 w 324"/>
                <a:gd name="T5" fmla="*/ 109 h 449"/>
                <a:gd name="T6" fmla="*/ 324 w 324"/>
                <a:gd name="T7" fmla="*/ 121 h 449"/>
                <a:gd name="T8" fmla="*/ 292 w 324"/>
                <a:gd name="T9" fmla="*/ 449 h 449"/>
                <a:gd name="T10" fmla="*/ 0 w 324"/>
                <a:gd name="T11" fmla="*/ 415 h 449"/>
                <a:gd name="T12" fmla="*/ 30 w 324"/>
                <a:gd name="T13" fmla="*/ 205 h 449"/>
                <a:gd name="T14" fmla="*/ 60 w 324"/>
                <a:gd name="T15" fmla="*/ 0 h 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4"/>
                <a:gd name="T25" fmla="*/ 0 h 449"/>
                <a:gd name="T26" fmla="*/ 324 w 324"/>
                <a:gd name="T27" fmla="*/ 449 h 4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4" h="449">
                  <a:moveTo>
                    <a:pt x="60" y="0"/>
                  </a:moveTo>
                  <a:lnTo>
                    <a:pt x="219" y="23"/>
                  </a:lnTo>
                  <a:lnTo>
                    <a:pt x="208" y="109"/>
                  </a:lnTo>
                  <a:lnTo>
                    <a:pt x="324" y="121"/>
                  </a:lnTo>
                  <a:lnTo>
                    <a:pt x="292" y="449"/>
                  </a:lnTo>
                  <a:lnTo>
                    <a:pt x="0" y="415"/>
                  </a:lnTo>
                  <a:lnTo>
                    <a:pt x="30" y="205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183" y="1571"/>
              <a:ext cx="415" cy="365"/>
            </a:xfrm>
            <a:custGeom>
              <a:avLst/>
              <a:gdLst>
                <a:gd name="T0" fmla="*/ 40 w 415"/>
                <a:gd name="T1" fmla="*/ 0 h 365"/>
                <a:gd name="T2" fmla="*/ 25 w 415"/>
                <a:gd name="T3" fmla="*/ 136 h 365"/>
                <a:gd name="T4" fmla="*/ 0 w 415"/>
                <a:gd name="T5" fmla="*/ 331 h 365"/>
                <a:gd name="T6" fmla="*/ 120 w 415"/>
                <a:gd name="T7" fmla="*/ 342 h 365"/>
                <a:gd name="T8" fmla="*/ 401 w 415"/>
                <a:gd name="T9" fmla="*/ 365 h 365"/>
                <a:gd name="T10" fmla="*/ 415 w 415"/>
                <a:gd name="T11" fmla="*/ 37 h 365"/>
                <a:gd name="T12" fmla="*/ 40 w 415"/>
                <a:gd name="T13" fmla="*/ 0 h 3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5"/>
                <a:gd name="T22" fmla="*/ 0 h 365"/>
                <a:gd name="T23" fmla="*/ 415 w 415"/>
                <a:gd name="T24" fmla="*/ 365 h 3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5" h="365">
                  <a:moveTo>
                    <a:pt x="40" y="0"/>
                  </a:moveTo>
                  <a:lnTo>
                    <a:pt x="25" y="136"/>
                  </a:lnTo>
                  <a:lnTo>
                    <a:pt x="0" y="331"/>
                  </a:lnTo>
                  <a:lnTo>
                    <a:pt x="120" y="342"/>
                  </a:lnTo>
                  <a:lnTo>
                    <a:pt x="401" y="365"/>
                  </a:lnTo>
                  <a:lnTo>
                    <a:pt x="415" y="37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2267" y="1912"/>
              <a:ext cx="433" cy="347"/>
            </a:xfrm>
            <a:custGeom>
              <a:avLst/>
              <a:gdLst>
                <a:gd name="T0" fmla="*/ 36 w 433"/>
                <a:gd name="T1" fmla="*/ 0 h 347"/>
                <a:gd name="T2" fmla="*/ 14 w 433"/>
                <a:gd name="T3" fmla="*/ 208 h 347"/>
                <a:gd name="T4" fmla="*/ 0 w 433"/>
                <a:gd name="T5" fmla="*/ 328 h 347"/>
                <a:gd name="T6" fmla="*/ 216 w 433"/>
                <a:gd name="T7" fmla="*/ 339 h 347"/>
                <a:gd name="T8" fmla="*/ 423 w 433"/>
                <a:gd name="T9" fmla="*/ 347 h 347"/>
                <a:gd name="T10" fmla="*/ 430 w 433"/>
                <a:gd name="T11" fmla="*/ 184 h 347"/>
                <a:gd name="T12" fmla="*/ 433 w 433"/>
                <a:gd name="T13" fmla="*/ 26 h 347"/>
                <a:gd name="T14" fmla="*/ 315 w 433"/>
                <a:gd name="T15" fmla="*/ 23 h 347"/>
                <a:gd name="T16" fmla="*/ 36 w 433"/>
                <a:gd name="T17" fmla="*/ 0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3"/>
                <a:gd name="T28" fmla="*/ 0 h 347"/>
                <a:gd name="T29" fmla="*/ 433 w 433"/>
                <a:gd name="T30" fmla="*/ 347 h 3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3" h="347">
                  <a:moveTo>
                    <a:pt x="36" y="0"/>
                  </a:moveTo>
                  <a:lnTo>
                    <a:pt x="14" y="208"/>
                  </a:lnTo>
                  <a:lnTo>
                    <a:pt x="0" y="328"/>
                  </a:lnTo>
                  <a:lnTo>
                    <a:pt x="216" y="339"/>
                  </a:lnTo>
                  <a:lnTo>
                    <a:pt x="423" y="347"/>
                  </a:lnTo>
                  <a:lnTo>
                    <a:pt x="430" y="184"/>
                  </a:lnTo>
                  <a:lnTo>
                    <a:pt x="433" y="26"/>
                  </a:lnTo>
                  <a:lnTo>
                    <a:pt x="315" y="2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877" y="2203"/>
              <a:ext cx="393" cy="469"/>
            </a:xfrm>
            <a:custGeom>
              <a:avLst/>
              <a:gdLst>
                <a:gd name="T0" fmla="*/ 100 w 393"/>
                <a:gd name="T1" fmla="*/ 0 h 469"/>
                <a:gd name="T2" fmla="*/ 92 w 393"/>
                <a:gd name="T3" fmla="*/ 61 h 469"/>
                <a:gd name="T4" fmla="*/ 58 w 393"/>
                <a:gd name="T5" fmla="*/ 54 h 469"/>
                <a:gd name="T6" fmla="*/ 61 w 393"/>
                <a:gd name="T7" fmla="*/ 133 h 469"/>
                <a:gd name="T8" fmla="*/ 44 w 393"/>
                <a:gd name="T9" fmla="*/ 148 h 469"/>
                <a:gd name="T10" fmla="*/ 68 w 393"/>
                <a:gd name="T11" fmla="*/ 197 h 469"/>
                <a:gd name="T12" fmla="*/ 44 w 393"/>
                <a:gd name="T13" fmla="*/ 218 h 469"/>
                <a:gd name="T14" fmla="*/ 31 w 393"/>
                <a:gd name="T15" fmla="*/ 253 h 469"/>
                <a:gd name="T16" fmla="*/ 12 w 393"/>
                <a:gd name="T17" fmla="*/ 287 h 469"/>
                <a:gd name="T18" fmla="*/ 26 w 393"/>
                <a:gd name="T19" fmla="*/ 307 h 469"/>
                <a:gd name="T20" fmla="*/ 3 w 393"/>
                <a:gd name="T21" fmla="*/ 315 h 469"/>
                <a:gd name="T22" fmla="*/ 0 w 393"/>
                <a:gd name="T23" fmla="*/ 347 h 469"/>
                <a:gd name="T24" fmla="*/ 221 w 393"/>
                <a:gd name="T25" fmla="*/ 467 h 469"/>
                <a:gd name="T26" fmla="*/ 346 w 393"/>
                <a:gd name="T27" fmla="*/ 469 h 469"/>
                <a:gd name="T28" fmla="*/ 393 w 393"/>
                <a:gd name="T29" fmla="*/ 37 h 469"/>
                <a:gd name="T30" fmla="*/ 100 w 393"/>
                <a:gd name="T31" fmla="*/ 0 h 4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3"/>
                <a:gd name="T49" fmla="*/ 0 h 469"/>
                <a:gd name="T50" fmla="*/ 393 w 393"/>
                <a:gd name="T51" fmla="*/ 469 h 4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3" h="469">
                  <a:moveTo>
                    <a:pt x="100" y="0"/>
                  </a:moveTo>
                  <a:lnTo>
                    <a:pt x="92" y="61"/>
                  </a:lnTo>
                  <a:lnTo>
                    <a:pt x="58" y="54"/>
                  </a:lnTo>
                  <a:lnTo>
                    <a:pt x="61" y="133"/>
                  </a:lnTo>
                  <a:lnTo>
                    <a:pt x="44" y="148"/>
                  </a:lnTo>
                  <a:lnTo>
                    <a:pt x="68" y="197"/>
                  </a:lnTo>
                  <a:lnTo>
                    <a:pt x="44" y="218"/>
                  </a:lnTo>
                  <a:lnTo>
                    <a:pt x="31" y="253"/>
                  </a:lnTo>
                  <a:lnTo>
                    <a:pt x="12" y="287"/>
                  </a:lnTo>
                  <a:lnTo>
                    <a:pt x="26" y="307"/>
                  </a:lnTo>
                  <a:lnTo>
                    <a:pt x="3" y="315"/>
                  </a:lnTo>
                  <a:lnTo>
                    <a:pt x="0" y="347"/>
                  </a:lnTo>
                  <a:lnTo>
                    <a:pt x="221" y="467"/>
                  </a:lnTo>
                  <a:lnTo>
                    <a:pt x="346" y="469"/>
                  </a:lnTo>
                  <a:lnTo>
                    <a:pt x="393" y="37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220" y="2236"/>
              <a:ext cx="417" cy="445"/>
            </a:xfrm>
            <a:custGeom>
              <a:avLst/>
              <a:gdLst>
                <a:gd name="T0" fmla="*/ 50 w 417"/>
                <a:gd name="T1" fmla="*/ 0 h 445"/>
                <a:gd name="T2" fmla="*/ 417 w 417"/>
                <a:gd name="T3" fmla="*/ 18 h 445"/>
                <a:gd name="T4" fmla="*/ 399 w 417"/>
                <a:gd name="T5" fmla="*/ 411 h 445"/>
                <a:gd name="T6" fmla="*/ 280 w 417"/>
                <a:gd name="T7" fmla="*/ 403 h 445"/>
                <a:gd name="T8" fmla="*/ 168 w 417"/>
                <a:gd name="T9" fmla="*/ 400 h 445"/>
                <a:gd name="T10" fmla="*/ 168 w 417"/>
                <a:gd name="T11" fmla="*/ 415 h 445"/>
                <a:gd name="T12" fmla="*/ 75 w 417"/>
                <a:gd name="T13" fmla="*/ 415 h 445"/>
                <a:gd name="T14" fmla="*/ 70 w 417"/>
                <a:gd name="T15" fmla="*/ 445 h 445"/>
                <a:gd name="T16" fmla="*/ 0 w 417"/>
                <a:gd name="T17" fmla="*/ 435 h 445"/>
                <a:gd name="T18" fmla="*/ 39 w 417"/>
                <a:gd name="T19" fmla="*/ 102 h 445"/>
                <a:gd name="T20" fmla="*/ 50 w 417"/>
                <a:gd name="T21" fmla="*/ 0 h 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7"/>
                <a:gd name="T34" fmla="*/ 0 h 445"/>
                <a:gd name="T35" fmla="*/ 417 w 417"/>
                <a:gd name="T36" fmla="*/ 445 h 4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7" h="445">
                  <a:moveTo>
                    <a:pt x="50" y="0"/>
                  </a:moveTo>
                  <a:lnTo>
                    <a:pt x="417" y="18"/>
                  </a:lnTo>
                  <a:lnTo>
                    <a:pt x="399" y="411"/>
                  </a:lnTo>
                  <a:lnTo>
                    <a:pt x="280" y="403"/>
                  </a:lnTo>
                  <a:lnTo>
                    <a:pt x="168" y="400"/>
                  </a:lnTo>
                  <a:lnTo>
                    <a:pt x="168" y="415"/>
                  </a:lnTo>
                  <a:lnTo>
                    <a:pt x="75" y="415"/>
                  </a:lnTo>
                  <a:lnTo>
                    <a:pt x="70" y="445"/>
                  </a:lnTo>
                  <a:lnTo>
                    <a:pt x="0" y="435"/>
                  </a:lnTo>
                  <a:lnTo>
                    <a:pt x="39" y="10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599" y="1277"/>
              <a:ext cx="407" cy="256"/>
            </a:xfrm>
            <a:custGeom>
              <a:avLst/>
              <a:gdLst>
                <a:gd name="T0" fmla="*/ 1 w 407"/>
                <a:gd name="T1" fmla="*/ 0 h 256"/>
                <a:gd name="T2" fmla="*/ 342 w 407"/>
                <a:gd name="T3" fmla="*/ 8 h 256"/>
                <a:gd name="T4" fmla="*/ 367 w 407"/>
                <a:gd name="T5" fmla="*/ 83 h 256"/>
                <a:gd name="T6" fmla="*/ 391 w 407"/>
                <a:gd name="T7" fmla="*/ 141 h 256"/>
                <a:gd name="T8" fmla="*/ 407 w 407"/>
                <a:gd name="T9" fmla="*/ 235 h 256"/>
                <a:gd name="T10" fmla="*/ 397 w 407"/>
                <a:gd name="T11" fmla="*/ 256 h 256"/>
                <a:gd name="T12" fmla="*/ 272 w 407"/>
                <a:gd name="T13" fmla="*/ 253 h 256"/>
                <a:gd name="T14" fmla="*/ 0 w 407"/>
                <a:gd name="T15" fmla="*/ 248 h 256"/>
                <a:gd name="T16" fmla="*/ 1 w 407"/>
                <a:gd name="T17" fmla="*/ 0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7"/>
                <a:gd name="T28" fmla="*/ 0 h 256"/>
                <a:gd name="T29" fmla="*/ 407 w 407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7" h="256">
                  <a:moveTo>
                    <a:pt x="1" y="0"/>
                  </a:moveTo>
                  <a:lnTo>
                    <a:pt x="342" y="8"/>
                  </a:lnTo>
                  <a:lnTo>
                    <a:pt x="367" y="83"/>
                  </a:lnTo>
                  <a:lnTo>
                    <a:pt x="391" y="141"/>
                  </a:lnTo>
                  <a:lnTo>
                    <a:pt x="407" y="235"/>
                  </a:lnTo>
                  <a:lnTo>
                    <a:pt x="397" y="256"/>
                  </a:lnTo>
                  <a:lnTo>
                    <a:pt x="272" y="253"/>
                  </a:lnTo>
                  <a:lnTo>
                    <a:pt x="0" y="248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588" y="1524"/>
              <a:ext cx="428" cy="300"/>
            </a:xfrm>
            <a:custGeom>
              <a:avLst/>
              <a:gdLst>
                <a:gd name="T0" fmla="*/ 8 w 428"/>
                <a:gd name="T1" fmla="*/ 0 h 300"/>
                <a:gd name="T2" fmla="*/ 7 w 428"/>
                <a:gd name="T3" fmla="*/ 116 h 300"/>
                <a:gd name="T4" fmla="*/ 0 w 428"/>
                <a:gd name="T5" fmla="*/ 252 h 300"/>
                <a:gd name="T6" fmla="*/ 311 w 428"/>
                <a:gd name="T7" fmla="*/ 257 h 300"/>
                <a:gd name="T8" fmla="*/ 344 w 428"/>
                <a:gd name="T9" fmla="*/ 276 h 300"/>
                <a:gd name="T10" fmla="*/ 367 w 428"/>
                <a:gd name="T11" fmla="*/ 250 h 300"/>
                <a:gd name="T12" fmla="*/ 428 w 428"/>
                <a:gd name="T13" fmla="*/ 300 h 300"/>
                <a:gd name="T14" fmla="*/ 419 w 428"/>
                <a:gd name="T15" fmla="*/ 248 h 300"/>
                <a:gd name="T16" fmla="*/ 425 w 428"/>
                <a:gd name="T17" fmla="*/ 208 h 300"/>
                <a:gd name="T18" fmla="*/ 428 w 428"/>
                <a:gd name="T19" fmla="*/ 71 h 300"/>
                <a:gd name="T20" fmla="*/ 401 w 428"/>
                <a:gd name="T21" fmla="*/ 42 h 300"/>
                <a:gd name="T22" fmla="*/ 412 w 428"/>
                <a:gd name="T23" fmla="*/ 4 h 300"/>
                <a:gd name="T24" fmla="*/ 208 w 428"/>
                <a:gd name="T25" fmla="*/ 3 h 300"/>
                <a:gd name="T26" fmla="*/ 8 w 428"/>
                <a:gd name="T27" fmla="*/ 0 h 3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8"/>
                <a:gd name="T43" fmla="*/ 0 h 300"/>
                <a:gd name="T44" fmla="*/ 428 w 428"/>
                <a:gd name="T45" fmla="*/ 300 h 3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8" h="300">
                  <a:moveTo>
                    <a:pt x="8" y="0"/>
                  </a:moveTo>
                  <a:lnTo>
                    <a:pt x="7" y="116"/>
                  </a:lnTo>
                  <a:lnTo>
                    <a:pt x="0" y="252"/>
                  </a:lnTo>
                  <a:lnTo>
                    <a:pt x="311" y="257"/>
                  </a:lnTo>
                  <a:lnTo>
                    <a:pt x="344" y="276"/>
                  </a:lnTo>
                  <a:lnTo>
                    <a:pt x="367" y="250"/>
                  </a:lnTo>
                  <a:lnTo>
                    <a:pt x="428" y="300"/>
                  </a:lnTo>
                  <a:lnTo>
                    <a:pt x="419" y="248"/>
                  </a:lnTo>
                  <a:lnTo>
                    <a:pt x="425" y="208"/>
                  </a:lnTo>
                  <a:lnTo>
                    <a:pt x="428" y="71"/>
                  </a:lnTo>
                  <a:lnTo>
                    <a:pt x="401" y="42"/>
                  </a:lnTo>
                  <a:lnTo>
                    <a:pt x="412" y="4"/>
                  </a:lnTo>
                  <a:lnTo>
                    <a:pt x="208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582" y="1773"/>
              <a:ext cx="510" cy="247"/>
            </a:xfrm>
            <a:custGeom>
              <a:avLst/>
              <a:gdLst>
                <a:gd name="T0" fmla="*/ 5 w 510"/>
                <a:gd name="T1" fmla="*/ 0 h 247"/>
                <a:gd name="T2" fmla="*/ 0 w 510"/>
                <a:gd name="T3" fmla="*/ 163 h 247"/>
                <a:gd name="T4" fmla="*/ 115 w 510"/>
                <a:gd name="T5" fmla="*/ 167 h 247"/>
                <a:gd name="T6" fmla="*/ 114 w 510"/>
                <a:gd name="T7" fmla="*/ 247 h 247"/>
                <a:gd name="T8" fmla="*/ 269 w 510"/>
                <a:gd name="T9" fmla="*/ 245 h 247"/>
                <a:gd name="T10" fmla="*/ 408 w 510"/>
                <a:gd name="T11" fmla="*/ 242 h 247"/>
                <a:gd name="T12" fmla="*/ 510 w 510"/>
                <a:gd name="T13" fmla="*/ 245 h 247"/>
                <a:gd name="T14" fmla="*/ 478 w 510"/>
                <a:gd name="T15" fmla="*/ 175 h 247"/>
                <a:gd name="T16" fmla="*/ 456 w 510"/>
                <a:gd name="T17" fmla="*/ 110 h 247"/>
                <a:gd name="T18" fmla="*/ 432 w 510"/>
                <a:gd name="T19" fmla="*/ 43 h 247"/>
                <a:gd name="T20" fmla="*/ 374 w 510"/>
                <a:gd name="T21" fmla="*/ 1 h 247"/>
                <a:gd name="T22" fmla="*/ 348 w 510"/>
                <a:gd name="T23" fmla="*/ 26 h 247"/>
                <a:gd name="T24" fmla="*/ 316 w 510"/>
                <a:gd name="T25" fmla="*/ 8 h 247"/>
                <a:gd name="T26" fmla="*/ 177 w 510"/>
                <a:gd name="T27" fmla="*/ 3 h 247"/>
                <a:gd name="T28" fmla="*/ 5 w 510"/>
                <a:gd name="T29" fmla="*/ 0 h 2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0"/>
                <a:gd name="T46" fmla="*/ 0 h 247"/>
                <a:gd name="T47" fmla="*/ 510 w 510"/>
                <a:gd name="T48" fmla="*/ 247 h 2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0" h="247">
                  <a:moveTo>
                    <a:pt x="5" y="0"/>
                  </a:moveTo>
                  <a:lnTo>
                    <a:pt x="0" y="163"/>
                  </a:lnTo>
                  <a:lnTo>
                    <a:pt x="115" y="167"/>
                  </a:lnTo>
                  <a:lnTo>
                    <a:pt x="114" y="247"/>
                  </a:lnTo>
                  <a:lnTo>
                    <a:pt x="269" y="245"/>
                  </a:lnTo>
                  <a:lnTo>
                    <a:pt x="408" y="242"/>
                  </a:lnTo>
                  <a:lnTo>
                    <a:pt x="510" y="245"/>
                  </a:lnTo>
                  <a:lnTo>
                    <a:pt x="478" y="175"/>
                  </a:lnTo>
                  <a:lnTo>
                    <a:pt x="456" y="110"/>
                  </a:lnTo>
                  <a:lnTo>
                    <a:pt x="432" y="43"/>
                  </a:lnTo>
                  <a:lnTo>
                    <a:pt x="374" y="1"/>
                  </a:lnTo>
                  <a:lnTo>
                    <a:pt x="348" y="26"/>
                  </a:lnTo>
                  <a:lnTo>
                    <a:pt x="316" y="8"/>
                  </a:lnTo>
                  <a:lnTo>
                    <a:pt x="177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690" y="2014"/>
              <a:ext cx="449" cy="246"/>
            </a:xfrm>
            <a:custGeom>
              <a:avLst/>
              <a:gdLst>
                <a:gd name="T0" fmla="*/ 5 w 449"/>
                <a:gd name="T1" fmla="*/ 2 h 246"/>
                <a:gd name="T2" fmla="*/ 3 w 449"/>
                <a:gd name="T3" fmla="*/ 143 h 246"/>
                <a:gd name="T4" fmla="*/ 0 w 449"/>
                <a:gd name="T5" fmla="*/ 243 h 246"/>
                <a:gd name="T6" fmla="*/ 449 w 449"/>
                <a:gd name="T7" fmla="*/ 246 h 246"/>
                <a:gd name="T8" fmla="*/ 440 w 449"/>
                <a:gd name="T9" fmla="*/ 118 h 246"/>
                <a:gd name="T10" fmla="*/ 440 w 449"/>
                <a:gd name="T11" fmla="*/ 69 h 246"/>
                <a:gd name="T12" fmla="*/ 404 w 449"/>
                <a:gd name="T13" fmla="*/ 40 h 246"/>
                <a:gd name="T14" fmla="*/ 415 w 449"/>
                <a:gd name="T15" fmla="*/ 14 h 246"/>
                <a:gd name="T16" fmla="*/ 399 w 449"/>
                <a:gd name="T17" fmla="*/ 0 h 246"/>
                <a:gd name="T18" fmla="*/ 196 w 449"/>
                <a:gd name="T19" fmla="*/ 2 h 246"/>
                <a:gd name="T20" fmla="*/ 5 w 449"/>
                <a:gd name="T21" fmla="*/ 2 h 2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9"/>
                <a:gd name="T34" fmla="*/ 0 h 246"/>
                <a:gd name="T35" fmla="*/ 449 w 449"/>
                <a:gd name="T36" fmla="*/ 246 h 2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9" h="246">
                  <a:moveTo>
                    <a:pt x="5" y="2"/>
                  </a:moveTo>
                  <a:lnTo>
                    <a:pt x="3" y="143"/>
                  </a:lnTo>
                  <a:lnTo>
                    <a:pt x="0" y="243"/>
                  </a:lnTo>
                  <a:lnTo>
                    <a:pt x="449" y="246"/>
                  </a:lnTo>
                  <a:lnTo>
                    <a:pt x="440" y="118"/>
                  </a:lnTo>
                  <a:lnTo>
                    <a:pt x="440" y="69"/>
                  </a:lnTo>
                  <a:lnTo>
                    <a:pt x="404" y="40"/>
                  </a:lnTo>
                  <a:lnTo>
                    <a:pt x="415" y="14"/>
                  </a:lnTo>
                  <a:lnTo>
                    <a:pt x="399" y="0"/>
                  </a:lnTo>
                  <a:lnTo>
                    <a:pt x="196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2630" y="2254"/>
              <a:ext cx="523" cy="270"/>
            </a:xfrm>
            <a:custGeom>
              <a:avLst/>
              <a:gdLst>
                <a:gd name="T0" fmla="*/ 3 w 523"/>
                <a:gd name="T1" fmla="*/ 0 h 270"/>
                <a:gd name="T2" fmla="*/ 0 w 523"/>
                <a:gd name="T3" fmla="*/ 48 h 270"/>
                <a:gd name="T4" fmla="*/ 186 w 523"/>
                <a:gd name="T5" fmla="*/ 55 h 270"/>
                <a:gd name="T6" fmla="*/ 187 w 523"/>
                <a:gd name="T7" fmla="*/ 209 h 270"/>
                <a:gd name="T8" fmla="*/ 282 w 523"/>
                <a:gd name="T9" fmla="*/ 251 h 270"/>
                <a:gd name="T10" fmla="*/ 308 w 523"/>
                <a:gd name="T11" fmla="*/ 236 h 270"/>
                <a:gd name="T12" fmla="*/ 369 w 523"/>
                <a:gd name="T13" fmla="*/ 270 h 270"/>
                <a:gd name="T14" fmla="*/ 408 w 523"/>
                <a:gd name="T15" fmla="*/ 269 h 270"/>
                <a:gd name="T16" fmla="*/ 480 w 523"/>
                <a:gd name="T17" fmla="*/ 236 h 270"/>
                <a:gd name="T18" fmla="*/ 523 w 523"/>
                <a:gd name="T19" fmla="*/ 268 h 270"/>
                <a:gd name="T20" fmla="*/ 523 w 523"/>
                <a:gd name="T21" fmla="*/ 101 h 270"/>
                <a:gd name="T22" fmla="*/ 510 w 523"/>
                <a:gd name="T23" fmla="*/ 3 h 270"/>
                <a:gd name="T24" fmla="*/ 3 w 523"/>
                <a:gd name="T25" fmla="*/ 0 h 2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3"/>
                <a:gd name="T40" fmla="*/ 0 h 270"/>
                <a:gd name="T41" fmla="*/ 523 w 523"/>
                <a:gd name="T42" fmla="*/ 270 h 2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3" h="270">
                  <a:moveTo>
                    <a:pt x="3" y="0"/>
                  </a:moveTo>
                  <a:lnTo>
                    <a:pt x="0" y="48"/>
                  </a:lnTo>
                  <a:lnTo>
                    <a:pt x="186" y="55"/>
                  </a:lnTo>
                  <a:lnTo>
                    <a:pt x="187" y="209"/>
                  </a:lnTo>
                  <a:lnTo>
                    <a:pt x="282" y="251"/>
                  </a:lnTo>
                  <a:lnTo>
                    <a:pt x="308" y="236"/>
                  </a:lnTo>
                  <a:lnTo>
                    <a:pt x="369" y="270"/>
                  </a:lnTo>
                  <a:lnTo>
                    <a:pt x="408" y="269"/>
                  </a:lnTo>
                  <a:lnTo>
                    <a:pt x="480" y="236"/>
                  </a:lnTo>
                  <a:lnTo>
                    <a:pt x="523" y="268"/>
                  </a:lnTo>
                  <a:lnTo>
                    <a:pt x="523" y="101"/>
                  </a:lnTo>
                  <a:lnTo>
                    <a:pt x="51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3006" y="1715"/>
              <a:ext cx="354" cy="247"/>
            </a:xfrm>
            <a:custGeom>
              <a:avLst/>
              <a:gdLst>
                <a:gd name="T0" fmla="*/ 6 w 354"/>
                <a:gd name="T1" fmla="*/ 13 h 247"/>
                <a:gd name="T2" fmla="*/ 0 w 354"/>
                <a:gd name="T3" fmla="*/ 57 h 247"/>
                <a:gd name="T4" fmla="*/ 8 w 354"/>
                <a:gd name="T5" fmla="*/ 103 h 247"/>
                <a:gd name="T6" fmla="*/ 41 w 354"/>
                <a:gd name="T7" fmla="*/ 197 h 247"/>
                <a:gd name="T8" fmla="*/ 59 w 354"/>
                <a:gd name="T9" fmla="*/ 247 h 247"/>
                <a:gd name="T10" fmla="*/ 267 w 354"/>
                <a:gd name="T11" fmla="*/ 235 h 247"/>
                <a:gd name="T12" fmla="*/ 301 w 354"/>
                <a:gd name="T13" fmla="*/ 247 h 247"/>
                <a:gd name="T14" fmla="*/ 322 w 354"/>
                <a:gd name="T15" fmla="*/ 199 h 247"/>
                <a:gd name="T16" fmla="*/ 314 w 354"/>
                <a:gd name="T17" fmla="*/ 165 h 247"/>
                <a:gd name="T18" fmla="*/ 349 w 354"/>
                <a:gd name="T19" fmla="*/ 158 h 247"/>
                <a:gd name="T20" fmla="*/ 354 w 354"/>
                <a:gd name="T21" fmla="*/ 104 h 247"/>
                <a:gd name="T22" fmla="*/ 333 w 354"/>
                <a:gd name="T23" fmla="*/ 80 h 247"/>
                <a:gd name="T24" fmla="*/ 297 w 354"/>
                <a:gd name="T25" fmla="*/ 57 h 247"/>
                <a:gd name="T26" fmla="*/ 304 w 354"/>
                <a:gd name="T27" fmla="*/ 24 h 247"/>
                <a:gd name="T28" fmla="*/ 289 w 354"/>
                <a:gd name="T29" fmla="*/ 0 h 247"/>
                <a:gd name="T30" fmla="*/ 211 w 354"/>
                <a:gd name="T31" fmla="*/ 4 h 247"/>
                <a:gd name="T32" fmla="*/ 133 w 354"/>
                <a:gd name="T33" fmla="*/ 7 h 247"/>
                <a:gd name="T34" fmla="*/ 6 w 354"/>
                <a:gd name="T35" fmla="*/ 13 h 24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4"/>
                <a:gd name="T55" fmla="*/ 0 h 247"/>
                <a:gd name="T56" fmla="*/ 354 w 354"/>
                <a:gd name="T57" fmla="*/ 247 h 24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4" h="247">
                  <a:moveTo>
                    <a:pt x="6" y="13"/>
                  </a:moveTo>
                  <a:lnTo>
                    <a:pt x="0" y="57"/>
                  </a:lnTo>
                  <a:lnTo>
                    <a:pt x="8" y="103"/>
                  </a:lnTo>
                  <a:lnTo>
                    <a:pt x="41" y="197"/>
                  </a:lnTo>
                  <a:lnTo>
                    <a:pt x="59" y="247"/>
                  </a:lnTo>
                  <a:lnTo>
                    <a:pt x="267" y="235"/>
                  </a:lnTo>
                  <a:lnTo>
                    <a:pt x="301" y="247"/>
                  </a:lnTo>
                  <a:lnTo>
                    <a:pt x="322" y="199"/>
                  </a:lnTo>
                  <a:lnTo>
                    <a:pt x="314" y="165"/>
                  </a:lnTo>
                  <a:lnTo>
                    <a:pt x="349" y="158"/>
                  </a:lnTo>
                  <a:lnTo>
                    <a:pt x="354" y="104"/>
                  </a:lnTo>
                  <a:lnTo>
                    <a:pt x="333" y="80"/>
                  </a:lnTo>
                  <a:lnTo>
                    <a:pt x="297" y="57"/>
                  </a:lnTo>
                  <a:lnTo>
                    <a:pt x="304" y="24"/>
                  </a:lnTo>
                  <a:lnTo>
                    <a:pt x="289" y="0"/>
                  </a:lnTo>
                  <a:lnTo>
                    <a:pt x="211" y="4"/>
                  </a:lnTo>
                  <a:lnTo>
                    <a:pt x="133" y="7"/>
                  </a:lnTo>
                  <a:lnTo>
                    <a:pt x="6" y="13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3290" y="1768"/>
              <a:ext cx="253" cy="451"/>
            </a:xfrm>
            <a:custGeom>
              <a:avLst/>
              <a:gdLst>
                <a:gd name="T0" fmla="*/ 47 w 253"/>
                <a:gd name="T1" fmla="*/ 26 h 451"/>
                <a:gd name="T2" fmla="*/ 192 w 253"/>
                <a:gd name="T3" fmla="*/ 0 h 451"/>
                <a:gd name="T4" fmla="*/ 215 w 253"/>
                <a:gd name="T5" fmla="*/ 56 h 451"/>
                <a:gd name="T6" fmla="*/ 245 w 253"/>
                <a:gd name="T7" fmla="*/ 286 h 451"/>
                <a:gd name="T8" fmla="*/ 253 w 253"/>
                <a:gd name="T9" fmla="*/ 317 h 451"/>
                <a:gd name="T10" fmla="*/ 230 w 253"/>
                <a:gd name="T11" fmla="*/ 378 h 451"/>
                <a:gd name="T12" fmla="*/ 230 w 253"/>
                <a:gd name="T13" fmla="*/ 420 h 451"/>
                <a:gd name="T14" fmla="*/ 204 w 253"/>
                <a:gd name="T15" fmla="*/ 415 h 451"/>
                <a:gd name="T16" fmla="*/ 205 w 253"/>
                <a:gd name="T17" fmla="*/ 451 h 451"/>
                <a:gd name="T18" fmla="*/ 178 w 253"/>
                <a:gd name="T19" fmla="*/ 436 h 451"/>
                <a:gd name="T20" fmla="*/ 164 w 253"/>
                <a:gd name="T21" fmla="*/ 441 h 451"/>
                <a:gd name="T22" fmla="*/ 143 w 253"/>
                <a:gd name="T23" fmla="*/ 438 h 451"/>
                <a:gd name="T24" fmla="*/ 128 w 253"/>
                <a:gd name="T25" fmla="*/ 384 h 451"/>
                <a:gd name="T26" fmla="*/ 98 w 253"/>
                <a:gd name="T27" fmla="*/ 367 h 451"/>
                <a:gd name="T28" fmla="*/ 98 w 253"/>
                <a:gd name="T29" fmla="*/ 309 h 451"/>
                <a:gd name="T30" fmla="*/ 69 w 253"/>
                <a:gd name="T31" fmla="*/ 317 h 451"/>
                <a:gd name="T32" fmla="*/ 52 w 253"/>
                <a:gd name="T33" fmla="*/ 274 h 451"/>
                <a:gd name="T34" fmla="*/ 0 w 253"/>
                <a:gd name="T35" fmla="*/ 225 h 451"/>
                <a:gd name="T36" fmla="*/ 38 w 253"/>
                <a:gd name="T37" fmla="*/ 147 h 451"/>
                <a:gd name="T38" fmla="*/ 27 w 253"/>
                <a:gd name="T39" fmla="*/ 111 h 451"/>
                <a:gd name="T40" fmla="*/ 65 w 253"/>
                <a:gd name="T41" fmla="*/ 104 h 451"/>
                <a:gd name="T42" fmla="*/ 69 w 253"/>
                <a:gd name="T43" fmla="*/ 53 h 451"/>
                <a:gd name="T44" fmla="*/ 47 w 253"/>
                <a:gd name="T45" fmla="*/ 26 h 4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3"/>
                <a:gd name="T70" fmla="*/ 0 h 451"/>
                <a:gd name="T71" fmla="*/ 253 w 253"/>
                <a:gd name="T72" fmla="*/ 451 h 4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3" h="451">
                  <a:moveTo>
                    <a:pt x="47" y="26"/>
                  </a:moveTo>
                  <a:lnTo>
                    <a:pt x="192" y="0"/>
                  </a:lnTo>
                  <a:lnTo>
                    <a:pt x="215" y="56"/>
                  </a:lnTo>
                  <a:lnTo>
                    <a:pt x="245" y="286"/>
                  </a:lnTo>
                  <a:lnTo>
                    <a:pt x="253" y="317"/>
                  </a:lnTo>
                  <a:lnTo>
                    <a:pt x="230" y="378"/>
                  </a:lnTo>
                  <a:lnTo>
                    <a:pt x="230" y="420"/>
                  </a:lnTo>
                  <a:lnTo>
                    <a:pt x="204" y="415"/>
                  </a:lnTo>
                  <a:lnTo>
                    <a:pt x="205" y="451"/>
                  </a:lnTo>
                  <a:lnTo>
                    <a:pt x="178" y="436"/>
                  </a:lnTo>
                  <a:lnTo>
                    <a:pt x="164" y="441"/>
                  </a:lnTo>
                  <a:lnTo>
                    <a:pt x="143" y="438"/>
                  </a:lnTo>
                  <a:lnTo>
                    <a:pt x="128" y="384"/>
                  </a:lnTo>
                  <a:lnTo>
                    <a:pt x="98" y="367"/>
                  </a:lnTo>
                  <a:lnTo>
                    <a:pt x="98" y="309"/>
                  </a:lnTo>
                  <a:lnTo>
                    <a:pt x="69" y="317"/>
                  </a:lnTo>
                  <a:lnTo>
                    <a:pt x="52" y="274"/>
                  </a:lnTo>
                  <a:lnTo>
                    <a:pt x="0" y="225"/>
                  </a:lnTo>
                  <a:lnTo>
                    <a:pt x="38" y="147"/>
                  </a:lnTo>
                  <a:lnTo>
                    <a:pt x="27" y="111"/>
                  </a:lnTo>
                  <a:lnTo>
                    <a:pt x="65" y="104"/>
                  </a:lnTo>
                  <a:lnTo>
                    <a:pt x="69" y="53"/>
                  </a:lnTo>
                  <a:lnTo>
                    <a:pt x="47" y="2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4206" y="1689"/>
              <a:ext cx="92" cy="196"/>
            </a:xfrm>
            <a:custGeom>
              <a:avLst/>
              <a:gdLst>
                <a:gd name="T0" fmla="*/ 17 w 92"/>
                <a:gd name="T1" fmla="*/ 2 h 196"/>
                <a:gd name="T2" fmla="*/ 39 w 92"/>
                <a:gd name="T3" fmla="*/ 0 h 196"/>
                <a:gd name="T4" fmla="*/ 82 w 92"/>
                <a:gd name="T5" fmla="*/ 30 h 196"/>
                <a:gd name="T6" fmla="*/ 76 w 92"/>
                <a:gd name="T7" fmla="*/ 53 h 196"/>
                <a:gd name="T8" fmla="*/ 91 w 92"/>
                <a:gd name="T9" fmla="*/ 69 h 196"/>
                <a:gd name="T10" fmla="*/ 92 w 92"/>
                <a:gd name="T11" fmla="*/ 160 h 196"/>
                <a:gd name="T12" fmla="*/ 77 w 92"/>
                <a:gd name="T13" fmla="*/ 196 h 196"/>
                <a:gd name="T14" fmla="*/ 59 w 92"/>
                <a:gd name="T15" fmla="*/ 183 h 196"/>
                <a:gd name="T16" fmla="*/ 41 w 92"/>
                <a:gd name="T17" fmla="*/ 182 h 196"/>
                <a:gd name="T18" fmla="*/ 9 w 92"/>
                <a:gd name="T19" fmla="*/ 163 h 196"/>
                <a:gd name="T20" fmla="*/ 33 w 92"/>
                <a:gd name="T21" fmla="*/ 105 h 196"/>
                <a:gd name="T22" fmla="*/ 0 w 92"/>
                <a:gd name="T23" fmla="*/ 75 h 196"/>
                <a:gd name="T24" fmla="*/ 17 w 92"/>
                <a:gd name="T25" fmla="*/ 2 h 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"/>
                <a:gd name="T40" fmla="*/ 0 h 196"/>
                <a:gd name="T41" fmla="*/ 92 w 92"/>
                <a:gd name="T42" fmla="*/ 196 h 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" h="196">
                  <a:moveTo>
                    <a:pt x="17" y="2"/>
                  </a:moveTo>
                  <a:lnTo>
                    <a:pt x="39" y="0"/>
                  </a:lnTo>
                  <a:lnTo>
                    <a:pt x="82" y="30"/>
                  </a:lnTo>
                  <a:lnTo>
                    <a:pt x="76" y="53"/>
                  </a:lnTo>
                  <a:lnTo>
                    <a:pt x="91" y="69"/>
                  </a:lnTo>
                  <a:lnTo>
                    <a:pt x="92" y="160"/>
                  </a:lnTo>
                  <a:lnTo>
                    <a:pt x="77" y="196"/>
                  </a:lnTo>
                  <a:lnTo>
                    <a:pt x="59" y="183"/>
                  </a:lnTo>
                  <a:lnTo>
                    <a:pt x="41" y="182"/>
                  </a:lnTo>
                  <a:lnTo>
                    <a:pt x="9" y="163"/>
                  </a:lnTo>
                  <a:lnTo>
                    <a:pt x="33" y="105"/>
                  </a:lnTo>
                  <a:lnTo>
                    <a:pt x="0" y="75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4277" y="1604"/>
              <a:ext cx="113" cy="93"/>
            </a:xfrm>
            <a:custGeom>
              <a:avLst/>
              <a:gdLst>
                <a:gd name="T0" fmla="*/ 0 w 113"/>
                <a:gd name="T1" fmla="*/ 23 h 93"/>
                <a:gd name="T2" fmla="*/ 87 w 113"/>
                <a:gd name="T3" fmla="*/ 0 h 93"/>
                <a:gd name="T4" fmla="*/ 113 w 113"/>
                <a:gd name="T5" fmla="*/ 42 h 93"/>
                <a:gd name="T6" fmla="*/ 98 w 113"/>
                <a:gd name="T7" fmla="*/ 61 h 93"/>
                <a:gd name="T8" fmla="*/ 70 w 113"/>
                <a:gd name="T9" fmla="*/ 54 h 93"/>
                <a:gd name="T10" fmla="*/ 28 w 113"/>
                <a:gd name="T11" fmla="*/ 93 h 93"/>
                <a:gd name="T12" fmla="*/ 5 w 113"/>
                <a:gd name="T13" fmla="*/ 73 h 93"/>
                <a:gd name="T14" fmla="*/ 0 w 113"/>
                <a:gd name="T15" fmla="*/ 23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93"/>
                <a:gd name="T26" fmla="*/ 113 w 113"/>
                <a:gd name="T27" fmla="*/ 93 h 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93">
                  <a:moveTo>
                    <a:pt x="0" y="23"/>
                  </a:moveTo>
                  <a:lnTo>
                    <a:pt x="87" y="0"/>
                  </a:lnTo>
                  <a:lnTo>
                    <a:pt x="113" y="42"/>
                  </a:lnTo>
                  <a:lnTo>
                    <a:pt x="98" y="61"/>
                  </a:lnTo>
                  <a:lnTo>
                    <a:pt x="70" y="54"/>
                  </a:lnTo>
                  <a:lnTo>
                    <a:pt x="28" y="93"/>
                  </a:lnTo>
                  <a:lnTo>
                    <a:pt x="5" y="7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4364" y="1595"/>
              <a:ext cx="57" cy="51"/>
            </a:xfrm>
            <a:custGeom>
              <a:avLst/>
              <a:gdLst>
                <a:gd name="T0" fmla="*/ 0 w 57"/>
                <a:gd name="T1" fmla="*/ 9 h 51"/>
                <a:gd name="T2" fmla="*/ 24 w 57"/>
                <a:gd name="T3" fmla="*/ 0 h 51"/>
                <a:gd name="T4" fmla="*/ 57 w 57"/>
                <a:gd name="T5" fmla="*/ 26 h 51"/>
                <a:gd name="T6" fmla="*/ 50 w 57"/>
                <a:gd name="T7" fmla="*/ 33 h 51"/>
                <a:gd name="T8" fmla="*/ 34 w 57"/>
                <a:gd name="T9" fmla="*/ 33 h 51"/>
                <a:gd name="T10" fmla="*/ 26 w 57"/>
                <a:gd name="T11" fmla="*/ 51 h 51"/>
                <a:gd name="T12" fmla="*/ 0 w 57"/>
                <a:gd name="T13" fmla="*/ 9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51"/>
                <a:gd name="T23" fmla="*/ 57 w 57"/>
                <a:gd name="T24" fmla="*/ 51 h 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51">
                  <a:moveTo>
                    <a:pt x="0" y="9"/>
                  </a:moveTo>
                  <a:lnTo>
                    <a:pt x="24" y="0"/>
                  </a:lnTo>
                  <a:lnTo>
                    <a:pt x="57" y="26"/>
                  </a:lnTo>
                  <a:lnTo>
                    <a:pt x="50" y="33"/>
                  </a:lnTo>
                  <a:lnTo>
                    <a:pt x="34" y="33"/>
                  </a:lnTo>
                  <a:lnTo>
                    <a:pt x="26" y="51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</p:grpSp>
      <p:sp>
        <p:nvSpPr>
          <p:cNvPr id="129" name="Freeform 128"/>
          <p:cNvSpPr>
            <a:spLocks/>
          </p:cNvSpPr>
          <p:nvPr/>
        </p:nvSpPr>
        <p:spPr bwMode="auto">
          <a:xfrm>
            <a:off x="995752" y="1274979"/>
            <a:ext cx="1010760" cy="785165"/>
          </a:xfrm>
          <a:custGeom>
            <a:avLst/>
            <a:gdLst>
              <a:gd name="T0" fmla="*/ 134 w 389"/>
              <a:gd name="T1" fmla="*/ 0 h 307"/>
              <a:gd name="T2" fmla="*/ 245 w 389"/>
              <a:gd name="T3" fmla="*/ 24 h 307"/>
              <a:gd name="T4" fmla="*/ 328 w 389"/>
              <a:gd name="T5" fmla="*/ 39 h 307"/>
              <a:gd name="T6" fmla="*/ 369 w 389"/>
              <a:gd name="T7" fmla="*/ 46 h 307"/>
              <a:gd name="T8" fmla="*/ 411 w 389"/>
              <a:gd name="T9" fmla="*/ 51 h 307"/>
              <a:gd name="T10" fmla="*/ 466 w 389"/>
              <a:gd name="T11" fmla="*/ 59 h 307"/>
              <a:gd name="T12" fmla="*/ 535 w 389"/>
              <a:gd name="T13" fmla="*/ 68 h 307"/>
              <a:gd name="T14" fmla="*/ 489 w 389"/>
              <a:gd name="T15" fmla="*/ 307 h 307"/>
              <a:gd name="T16" fmla="*/ 282 w 389"/>
              <a:gd name="T17" fmla="*/ 273 h 307"/>
              <a:gd name="T18" fmla="*/ 255 w 389"/>
              <a:gd name="T19" fmla="*/ 288 h 307"/>
              <a:gd name="T20" fmla="*/ 216 w 389"/>
              <a:gd name="T21" fmla="*/ 265 h 307"/>
              <a:gd name="T22" fmla="*/ 184 w 389"/>
              <a:gd name="T23" fmla="*/ 288 h 307"/>
              <a:gd name="T24" fmla="*/ 154 w 389"/>
              <a:gd name="T25" fmla="*/ 268 h 307"/>
              <a:gd name="T26" fmla="*/ 68 w 389"/>
              <a:gd name="T27" fmla="*/ 265 h 307"/>
              <a:gd name="T28" fmla="*/ 81 w 389"/>
              <a:gd name="T29" fmla="*/ 226 h 307"/>
              <a:gd name="T30" fmla="*/ 18 w 389"/>
              <a:gd name="T31" fmla="*/ 222 h 307"/>
              <a:gd name="T32" fmla="*/ 13 w 389"/>
              <a:gd name="T33" fmla="*/ 200 h 307"/>
              <a:gd name="T34" fmla="*/ 25 w 389"/>
              <a:gd name="T35" fmla="*/ 177 h 307"/>
              <a:gd name="T36" fmla="*/ 11 w 389"/>
              <a:gd name="T37" fmla="*/ 155 h 307"/>
              <a:gd name="T38" fmla="*/ 12 w 389"/>
              <a:gd name="T39" fmla="*/ 96 h 307"/>
              <a:gd name="T40" fmla="*/ 0 w 389"/>
              <a:gd name="T41" fmla="*/ 50 h 307"/>
              <a:gd name="T42" fmla="*/ 5 w 389"/>
              <a:gd name="T43" fmla="*/ 32 h 307"/>
              <a:gd name="T44" fmla="*/ 34 w 389"/>
              <a:gd name="T45" fmla="*/ 39 h 307"/>
              <a:gd name="T46" fmla="*/ 63 w 389"/>
              <a:gd name="T47" fmla="*/ 66 h 307"/>
              <a:gd name="T48" fmla="*/ 115 w 389"/>
              <a:gd name="T49" fmla="*/ 72 h 307"/>
              <a:gd name="T50" fmla="*/ 129 w 389"/>
              <a:gd name="T51" fmla="*/ 94 h 307"/>
              <a:gd name="T52" fmla="*/ 103 w 389"/>
              <a:gd name="T53" fmla="*/ 94 h 307"/>
              <a:gd name="T54" fmla="*/ 100 w 389"/>
              <a:gd name="T55" fmla="*/ 113 h 307"/>
              <a:gd name="T56" fmla="*/ 115 w 389"/>
              <a:gd name="T57" fmla="*/ 115 h 307"/>
              <a:gd name="T58" fmla="*/ 120 w 389"/>
              <a:gd name="T59" fmla="*/ 134 h 307"/>
              <a:gd name="T60" fmla="*/ 89 w 389"/>
              <a:gd name="T61" fmla="*/ 148 h 307"/>
              <a:gd name="T62" fmla="*/ 89 w 389"/>
              <a:gd name="T63" fmla="*/ 161 h 307"/>
              <a:gd name="T64" fmla="*/ 124 w 389"/>
              <a:gd name="T65" fmla="*/ 161 h 307"/>
              <a:gd name="T66" fmla="*/ 134 w 389"/>
              <a:gd name="T67" fmla="*/ 128 h 307"/>
              <a:gd name="T68" fmla="*/ 162 w 389"/>
              <a:gd name="T69" fmla="*/ 108 h 307"/>
              <a:gd name="T70" fmla="*/ 129 w 389"/>
              <a:gd name="T71" fmla="*/ 57 h 307"/>
              <a:gd name="T72" fmla="*/ 150 w 389"/>
              <a:gd name="T73" fmla="*/ 40 h 307"/>
              <a:gd name="T74" fmla="*/ 134 w 389"/>
              <a:gd name="T75" fmla="*/ 0 h 3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89"/>
              <a:gd name="T115" fmla="*/ 0 h 307"/>
              <a:gd name="T116" fmla="*/ 389 w 389"/>
              <a:gd name="T117" fmla="*/ 307 h 30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89" h="307">
                <a:moveTo>
                  <a:pt x="98" y="0"/>
                </a:moveTo>
                <a:lnTo>
                  <a:pt x="178" y="24"/>
                </a:lnTo>
                <a:lnTo>
                  <a:pt x="239" y="39"/>
                </a:lnTo>
                <a:lnTo>
                  <a:pt x="269" y="46"/>
                </a:lnTo>
                <a:lnTo>
                  <a:pt x="299" y="51"/>
                </a:lnTo>
                <a:lnTo>
                  <a:pt x="340" y="59"/>
                </a:lnTo>
                <a:lnTo>
                  <a:pt x="389" y="68"/>
                </a:lnTo>
                <a:lnTo>
                  <a:pt x="357" y="307"/>
                </a:lnTo>
                <a:lnTo>
                  <a:pt x="206" y="273"/>
                </a:lnTo>
                <a:lnTo>
                  <a:pt x="186" y="288"/>
                </a:lnTo>
                <a:lnTo>
                  <a:pt x="158" y="265"/>
                </a:lnTo>
                <a:lnTo>
                  <a:pt x="134" y="288"/>
                </a:lnTo>
                <a:lnTo>
                  <a:pt x="112" y="268"/>
                </a:lnTo>
                <a:lnTo>
                  <a:pt x="50" y="265"/>
                </a:lnTo>
                <a:lnTo>
                  <a:pt x="59" y="226"/>
                </a:lnTo>
                <a:lnTo>
                  <a:pt x="14" y="222"/>
                </a:lnTo>
                <a:lnTo>
                  <a:pt x="9" y="200"/>
                </a:lnTo>
                <a:lnTo>
                  <a:pt x="18" y="177"/>
                </a:lnTo>
                <a:lnTo>
                  <a:pt x="7" y="155"/>
                </a:lnTo>
                <a:lnTo>
                  <a:pt x="8" y="96"/>
                </a:lnTo>
                <a:lnTo>
                  <a:pt x="0" y="50"/>
                </a:lnTo>
                <a:lnTo>
                  <a:pt x="5" y="32"/>
                </a:lnTo>
                <a:lnTo>
                  <a:pt x="25" y="39"/>
                </a:lnTo>
                <a:lnTo>
                  <a:pt x="46" y="66"/>
                </a:lnTo>
                <a:lnTo>
                  <a:pt x="84" y="72"/>
                </a:lnTo>
                <a:lnTo>
                  <a:pt x="94" y="94"/>
                </a:lnTo>
                <a:lnTo>
                  <a:pt x="75" y="94"/>
                </a:lnTo>
                <a:lnTo>
                  <a:pt x="73" y="113"/>
                </a:lnTo>
                <a:lnTo>
                  <a:pt x="84" y="115"/>
                </a:lnTo>
                <a:lnTo>
                  <a:pt x="88" y="134"/>
                </a:lnTo>
                <a:lnTo>
                  <a:pt x="65" y="148"/>
                </a:lnTo>
                <a:lnTo>
                  <a:pt x="65" y="161"/>
                </a:lnTo>
                <a:lnTo>
                  <a:pt x="91" y="161"/>
                </a:lnTo>
                <a:lnTo>
                  <a:pt x="98" y="128"/>
                </a:lnTo>
                <a:lnTo>
                  <a:pt x="118" y="108"/>
                </a:lnTo>
                <a:lnTo>
                  <a:pt x="94" y="57"/>
                </a:lnTo>
                <a:lnTo>
                  <a:pt x="109" y="40"/>
                </a:lnTo>
                <a:lnTo>
                  <a:pt x="98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0" name="Freeform 129"/>
          <p:cNvSpPr>
            <a:spLocks/>
          </p:cNvSpPr>
          <p:nvPr/>
        </p:nvSpPr>
        <p:spPr bwMode="auto">
          <a:xfrm>
            <a:off x="754990" y="1842517"/>
            <a:ext cx="1264535" cy="1021995"/>
          </a:xfrm>
          <a:custGeom>
            <a:avLst/>
            <a:gdLst>
              <a:gd name="T0" fmla="*/ 147 w 485"/>
              <a:gd name="T1" fmla="*/ 0 h 399"/>
              <a:gd name="T2" fmla="*/ 127 w 485"/>
              <a:gd name="T3" fmla="*/ 9 h 399"/>
              <a:gd name="T4" fmla="*/ 115 w 485"/>
              <a:gd name="T5" fmla="*/ 44 h 399"/>
              <a:gd name="T6" fmla="*/ 102 w 485"/>
              <a:gd name="T7" fmla="*/ 73 h 399"/>
              <a:gd name="T8" fmla="*/ 94 w 485"/>
              <a:gd name="T9" fmla="*/ 97 h 399"/>
              <a:gd name="T10" fmla="*/ 81 w 485"/>
              <a:gd name="T11" fmla="*/ 123 h 399"/>
              <a:gd name="T12" fmla="*/ 67 w 485"/>
              <a:gd name="T13" fmla="*/ 149 h 399"/>
              <a:gd name="T14" fmla="*/ 50 w 485"/>
              <a:gd name="T15" fmla="*/ 177 h 399"/>
              <a:gd name="T16" fmla="*/ 26 w 485"/>
              <a:gd name="T17" fmla="*/ 210 h 399"/>
              <a:gd name="T18" fmla="*/ 0 w 485"/>
              <a:gd name="T19" fmla="*/ 241 h 399"/>
              <a:gd name="T20" fmla="*/ 0 w 485"/>
              <a:gd name="T21" fmla="*/ 311 h 399"/>
              <a:gd name="T22" fmla="*/ 376 w 485"/>
              <a:gd name="T23" fmla="*/ 371 h 399"/>
              <a:gd name="T24" fmla="*/ 552 w 485"/>
              <a:gd name="T25" fmla="*/ 399 h 399"/>
              <a:gd name="T26" fmla="*/ 587 w 485"/>
              <a:gd name="T27" fmla="*/ 260 h 399"/>
              <a:gd name="T28" fmla="*/ 610 w 485"/>
              <a:gd name="T29" fmla="*/ 249 h 399"/>
              <a:gd name="T30" fmla="*/ 588 w 485"/>
              <a:gd name="T31" fmla="*/ 218 h 399"/>
              <a:gd name="T32" fmla="*/ 600 w 485"/>
              <a:gd name="T33" fmla="*/ 186 h 399"/>
              <a:gd name="T34" fmla="*/ 670 w 485"/>
              <a:gd name="T35" fmla="*/ 133 h 399"/>
              <a:gd name="T36" fmla="*/ 621 w 485"/>
              <a:gd name="T37" fmla="*/ 85 h 399"/>
              <a:gd name="T38" fmla="*/ 412 w 485"/>
              <a:gd name="T39" fmla="*/ 51 h 399"/>
              <a:gd name="T40" fmla="*/ 386 w 485"/>
              <a:gd name="T41" fmla="*/ 65 h 399"/>
              <a:gd name="T42" fmla="*/ 346 w 485"/>
              <a:gd name="T43" fmla="*/ 42 h 399"/>
              <a:gd name="T44" fmla="*/ 312 w 485"/>
              <a:gd name="T45" fmla="*/ 66 h 399"/>
              <a:gd name="T46" fmla="*/ 281 w 485"/>
              <a:gd name="T47" fmla="*/ 42 h 399"/>
              <a:gd name="T48" fmla="*/ 197 w 485"/>
              <a:gd name="T49" fmla="*/ 43 h 399"/>
              <a:gd name="T50" fmla="*/ 209 w 485"/>
              <a:gd name="T51" fmla="*/ 4 h 399"/>
              <a:gd name="T52" fmla="*/ 147 w 485"/>
              <a:gd name="T53" fmla="*/ 0 h 39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85"/>
              <a:gd name="T82" fmla="*/ 0 h 399"/>
              <a:gd name="T83" fmla="*/ 485 w 485"/>
              <a:gd name="T84" fmla="*/ 399 h 39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85" h="399">
                <a:moveTo>
                  <a:pt x="106" y="0"/>
                </a:moveTo>
                <a:lnTo>
                  <a:pt x="92" y="9"/>
                </a:lnTo>
                <a:lnTo>
                  <a:pt x="83" y="44"/>
                </a:lnTo>
                <a:lnTo>
                  <a:pt x="74" y="73"/>
                </a:lnTo>
                <a:lnTo>
                  <a:pt x="68" y="97"/>
                </a:lnTo>
                <a:lnTo>
                  <a:pt x="59" y="123"/>
                </a:lnTo>
                <a:lnTo>
                  <a:pt x="49" y="149"/>
                </a:lnTo>
                <a:lnTo>
                  <a:pt x="36" y="177"/>
                </a:lnTo>
                <a:lnTo>
                  <a:pt x="18" y="210"/>
                </a:lnTo>
                <a:lnTo>
                  <a:pt x="0" y="241"/>
                </a:lnTo>
                <a:lnTo>
                  <a:pt x="0" y="311"/>
                </a:lnTo>
                <a:lnTo>
                  <a:pt x="272" y="371"/>
                </a:lnTo>
                <a:lnTo>
                  <a:pt x="398" y="399"/>
                </a:lnTo>
                <a:lnTo>
                  <a:pt x="424" y="260"/>
                </a:lnTo>
                <a:lnTo>
                  <a:pt x="441" y="249"/>
                </a:lnTo>
                <a:lnTo>
                  <a:pt x="425" y="218"/>
                </a:lnTo>
                <a:lnTo>
                  <a:pt x="433" y="186"/>
                </a:lnTo>
                <a:lnTo>
                  <a:pt x="485" y="133"/>
                </a:lnTo>
                <a:lnTo>
                  <a:pt x="449" y="85"/>
                </a:lnTo>
                <a:lnTo>
                  <a:pt x="298" y="51"/>
                </a:lnTo>
                <a:lnTo>
                  <a:pt x="278" y="65"/>
                </a:lnTo>
                <a:lnTo>
                  <a:pt x="250" y="42"/>
                </a:lnTo>
                <a:lnTo>
                  <a:pt x="226" y="66"/>
                </a:lnTo>
                <a:lnTo>
                  <a:pt x="203" y="42"/>
                </a:lnTo>
                <a:lnTo>
                  <a:pt x="143" y="43"/>
                </a:lnTo>
                <a:lnTo>
                  <a:pt x="151" y="4"/>
                </a:lnTo>
                <a:lnTo>
                  <a:pt x="106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1" name="Freeform 130"/>
          <p:cNvSpPr>
            <a:spLocks/>
          </p:cNvSpPr>
          <p:nvPr/>
        </p:nvSpPr>
        <p:spPr bwMode="auto">
          <a:xfrm>
            <a:off x="650878" y="2634083"/>
            <a:ext cx="1333943" cy="2176272"/>
          </a:xfrm>
          <a:custGeom>
            <a:avLst/>
            <a:gdLst>
              <a:gd name="T0" fmla="*/ 55 w 512"/>
              <a:gd name="T1" fmla="*/ 0 h 850"/>
              <a:gd name="T2" fmla="*/ 379 w 512"/>
              <a:gd name="T3" fmla="*/ 50 h 850"/>
              <a:gd name="T4" fmla="*/ 308 w 512"/>
              <a:gd name="T5" fmla="*/ 300 h 850"/>
              <a:gd name="T6" fmla="*/ 673 w 512"/>
              <a:gd name="T7" fmla="*/ 681 h 850"/>
              <a:gd name="T8" fmla="*/ 708 w 512"/>
              <a:gd name="T9" fmla="*/ 730 h 850"/>
              <a:gd name="T10" fmla="*/ 672 w 512"/>
              <a:gd name="T11" fmla="*/ 753 h 850"/>
              <a:gd name="T12" fmla="*/ 651 w 512"/>
              <a:gd name="T13" fmla="*/ 795 h 850"/>
              <a:gd name="T14" fmla="*/ 628 w 512"/>
              <a:gd name="T15" fmla="*/ 820 h 850"/>
              <a:gd name="T16" fmla="*/ 653 w 512"/>
              <a:gd name="T17" fmla="*/ 842 h 850"/>
              <a:gd name="T18" fmla="*/ 612 w 512"/>
              <a:gd name="T19" fmla="*/ 850 h 850"/>
              <a:gd name="T20" fmla="*/ 398 w 512"/>
              <a:gd name="T21" fmla="*/ 844 h 850"/>
              <a:gd name="T22" fmla="*/ 384 w 512"/>
              <a:gd name="T23" fmla="*/ 794 h 850"/>
              <a:gd name="T24" fmla="*/ 348 w 512"/>
              <a:gd name="T25" fmla="*/ 758 h 850"/>
              <a:gd name="T26" fmla="*/ 320 w 512"/>
              <a:gd name="T27" fmla="*/ 745 h 850"/>
              <a:gd name="T28" fmla="*/ 313 w 512"/>
              <a:gd name="T29" fmla="*/ 719 h 850"/>
              <a:gd name="T30" fmla="*/ 291 w 512"/>
              <a:gd name="T31" fmla="*/ 705 h 850"/>
              <a:gd name="T32" fmla="*/ 268 w 512"/>
              <a:gd name="T33" fmla="*/ 687 h 850"/>
              <a:gd name="T34" fmla="*/ 260 w 512"/>
              <a:gd name="T35" fmla="*/ 667 h 850"/>
              <a:gd name="T36" fmla="*/ 240 w 512"/>
              <a:gd name="T37" fmla="*/ 654 h 850"/>
              <a:gd name="T38" fmla="*/ 207 w 512"/>
              <a:gd name="T39" fmla="*/ 661 h 850"/>
              <a:gd name="T40" fmla="*/ 168 w 512"/>
              <a:gd name="T41" fmla="*/ 651 h 850"/>
              <a:gd name="T42" fmla="*/ 168 w 512"/>
              <a:gd name="T43" fmla="*/ 640 h 850"/>
              <a:gd name="T44" fmla="*/ 167 w 512"/>
              <a:gd name="T45" fmla="*/ 617 h 850"/>
              <a:gd name="T46" fmla="*/ 152 w 512"/>
              <a:gd name="T47" fmla="*/ 591 h 850"/>
              <a:gd name="T48" fmla="*/ 151 w 512"/>
              <a:gd name="T49" fmla="*/ 570 h 850"/>
              <a:gd name="T50" fmla="*/ 134 w 512"/>
              <a:gd name="T51" fmla="*/ 551 h 850"/>
              <a:gd name="T52" fmla="*/ 138 w 512"/>
              <a:gd name="T53" fmla="*/ 533 h 850"/>
              <a:gd name="T54" fmla="*/ 92 w 512"/>
              <a:gd name="T55" fmla="*/ 490 h 850"/>
              <a:gd name="T56" fmla="*/ 92 w 512"/>
              <a:gd name="T57" fmla="*/ 465 h 850"/>
              <a:gd name="T58" fmla="*/ 115 w 512"/>
              <a:gd name="T59" fmla="*/ 456 h 850"/>
              <a:gd name="T60" fmla="*/ 115 w 512"/>
              <a:gd name="T61" fmla="*/ 440 h 850"/>
              <a:gd name="T62" fmla="*/ 92 w 512"/>
              <a:gd name="T63" fmla="*/ 436 h 850"/>
              <a:gd name="T64" fmla="*/ 80 w 512"/>
              <a:gd name="T65" fmla="*/ 412 h 850"/>
              <a:gd name="T66" fmla="*/ 69 w 512"/>
              <a:gd name="T67" fmla="*/ 371 h 850"/>
              <a:gd name="T68" fmla="*/ 103 w 512"/>
              <a:gd name="T69" fmla="*/ 393 h 850"/>
              <a:gd name="T70" fmla="*/ 89 w 512"/>
              <a:gd name="T71" fmla="*/ 364 h 850"/>
              <a:gd name="T72" fmla="*/ 115 w 512"/>
              <a:gd name="T73" fmla="*/ 364 h 850"/>
              <a:gd name="T74" fmla="*/ 115 w 512"/>
              <a:gd name="T75" fmla="*/ 343 h 850"/>
              <a:gd name="T76" fmla="*/ 89 w 512"/>
              <a:gd name="T77" fmla="*/ 329 h 850"/>
              <a:gd name="T78" fmla="*/ 78 w 512"/>
              <a:gd name="T79" fmla="*/ 349 h 850"/>
              <a:gd name="T80" fmla="*/ 55 w 512"/>
              <a:gd name="T81" fmla="*/ 342 h 850"/>
              <a:gd name="T82" fmla="*/ 11 w 512"/>
              <a:gd name="T83" fmla="*/ 246 h 850"/>
              <a:gd name="T84" fmla="*/ 22 w 512"/>
              <a:gd name="T85" fmla="*/ 178 h 850"/>
              <a:gd name="T86" fmla="*/ 0 w 512"/>
              <a:gd name="T87" fmla="*/ 139 h 850"/>
              <a:gd name="T88" fmla="*/ 12 w 512"/>
              <a:gd name="T89" fmla="*/ 110 h 850"/>
              <a:gd name="T90" fmla="*/ 33 w 512"/>
              <a:gd name="T91" fmla="*/ 104 h 850"/>
              <a:gd name="T92" fmla="*/ 55 w 512"/>
              <a:gd name="T93" fmla="*/ 57 h 850"/>
              <a:gd name="T94" fmla="*/ 55 w 512"/>
              <a:gd name="T95" fmla="*/ 0 h 85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12"/>
              <a:gd name="T145" fmla="*/ 0 h 850"/>
              <a:gd name="T146" fmla="*/ 512 w 512"/>
              <a:gd name="T147" fmla="*/ 850 h 85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12" h="850">
                <a:moveTo>
                  <a:pt x="40" y="0"/>
                </a:moveTo>
                <a:lnTo>
                  <a:pt x="275" y="50"/>
                </a:lnTo>
                <a:lnTo>
                  <a:pt x="223" y="300"/>
                </a:lnTo>
                <a:lnTo>
                  <a:pt x="488" y="681"/>
                </a:lnTo>
                <a:lnTo>
                  <a:pt x="512" y="730"/>
                </a:lnTo>
                <a:lnTo>
                  <a:pt x="487" y="753"/>
                </a:lnTo>
                <a:lnTo>
                  <a:pt x="471" y="795"/>
                </a:lnTo>
                <a:lnTo>
                  <a:pt x="455" y="820"/>
                </a:lnTo>
                <a:lnTo>
                  <a:pt x="472" y="842"/>
                </a:lnTo>
                <a:lnTo>
                  <a:pt x="444" y="850"/>
                </a:lnTo>
                <a:lnTo>
                  <a:pt x="289" y="844"/>
                </a:lnTo>
                <a:lnTo>
                  <a:pt x="279" y="794"/>
                </a:lnTo>
                <a:lnTo>
                  <a:pt x="252" y="758"/>
                </a:lnTo>
                <a:lnTo>
                  <a:pt x="232" y="745"/>
                </a:lnTo>
                <a:lnTo>
                  <a:pt x="227" y="719"/>
                </a:lnTo>
                <a:lnTo>
                  <a:pt x="210" y="705"/>
                </a:lnTo>
                <a:lnTo>
                  <a:pt x="194" y="687"/>
                </a:lnTo>
                <a:lnTo>
                  <a:pt x="188" y="667"/>
                </a:lnTo>
                <a:lnTo>
                  <a:pt x="173" y="654"/>
                </a:lnTo>
                <a:lnTo>
                  <a:pt x="149" y="661"/>
                </a:lnTo>
                <a:lnTo>
                  <a:pt x="122" y="651"/>
                </a:lnTo>
                <a:lnTo>
                  <a:pt x="122" y="640"/>
                </a:lnTo>
                <a:lnTo>
                  <a:pt x="121" y="617"/>
                </a:lnTo>
                <a:lnTo>
                  <a:pt x="110" y="591"/>
                </a:lnTo>
                <a:lnTo>
                  <a:pt x="109" y="570"/>
                </a:lnTo>
                <a:lnTo>
                  <a:pt x="97" y="551"/>
                </a:lnTo>
                <a:lnTo>
                  <a:pt x="100" y="533"/>
                </a:lnTo>
                <a:lnTo>
                  <a:pt x="66" y="490"/>
                </a:lnTo>
                <a:lnTo>
                  <a:pt x="66" y="465"/>
                </a:lnTo>
                <a:lnTo>
                  <a:pt x="83" y="456"/>
                </a:lnTo>
                <a:lnTo>
                  <a:pt x="83" y="440"/>
                </a:lnTo>
                <a:lnTo>
                  <a:pt x="66" y="436"/>
                </a:lnTo>
                <a:lnTo>
                  <a:pt x="58" y="412"/>
                </a:lnTo>
                <a:lnTo>
                  <a:pt x="50" y="371"/>
                </a:lnTo>
                <a:lnTo>
                  <a:pt x="75" y="393"/>
                </a:lnTo>
                <a:lnTo>
                  <a:pt x="65" y="364"/>
                </a:lnTo>
                <a:lnTo>
                  <a:pt x="83" y="364"/>
                </a:lnTo>
                <a:lnTo>
                  <a:pt x="83" y="343"/>
                </a:lnTo>
                <a:lnTo>
                  <a:pt x="65" y="329"/>
                </a:lnTo>
                <a:lnTo>
                  <a:pt x="56" y="349"/>
                </a:lnTo>
                <a:lnTo>
                  <a:pt x="40" y="342"/>
                </a:lnTo>
                <a:lnTo>
                  <a:pt x="7" y="246"/>
                </a:lnTo>
                <a:lnTo>
                  <a:pt x="16" y="178"/>
                </a:lnTo>
                <a:lnTo>
                  <a:pt x="0" y="139"/>
                </a:lnTo>
                <a:lnTo>
                  <a:pt x="8" y="110"/>
                </a:lnTo>
                <a:lnTo>
                  <a:pt x="24" y="104"/>
                </a:lnTo>
                <a:lnTo>
                  <a:pt x="40" y="57"/>
                </a:lnTo>
                <a:lnTo>
                  <a:pt x="40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2" name="Freeform 131"/>
          <p:cNvSpPr>
            <a:spLocks/>
          </p:cNvSpPr>
          <p:nvPr/>
        </p:nvSpPr>
        <p:spPr bwMode="auto">
          <a:xfrm>
            <a:off x="1787441" y="1445667"/>
            <a:ext cx="910986" cy="1557528"/>
          </a:xfrm>
          <a:custGeom>
            <a:avLst/>
            <a:gdLst>
              <a:gd name="T0" fmla="*/ 117 w 349"/>
              <a:gd name="T1" fmla="*/ 0 h 608"/>
              <a:gd name="T2" fmla="*/ 72 w 349"/>
              <a:gd name="T3" fmla="*/ 238 h 608"/>
              <a:gd name="T4" fmla="*/ 118 w 349"/>
              <a:gd name="T5" fmla="*/ 288 h 608"/>
              <a:gd name="T6" fmla="*/ 47 w 349"/>
              <a:gd name="T7" fmla="*/ 341 h 608"/>
              <a:gd name="T8" fmla="*/ 37 w 349"/>
              <a:gd name="T9" fmla="*/ 378 h 608"/>
              <a:gd name="T10" fmla="*/ 58 w 349"/>
              <a:gd name="T11" fmla="*/ 404 h 608"/>
              <a:gd name="T12" fmla="*/ 37 w 349"/>
              <a:gd name="T13" fmla="*/ 416 h 608"/>
              <a:gd name="T14" fmla="*/ 0 w 349"/>
              <a:gd name="T15" fmla="*/ 554 h 608"/>
              <a:gd name="T16" fmla="*/ 230 w 349"/>
              <a:gd name="T17" fmla="*/ 586 h 608"/>
              <a:gd name="T18" fmla="*/ 451 w 349"/>
              <a:gd name="T19" fmla="*/ 608 h 608"/>
              <a:gd name="T20" fmla="*/ 472 w 349"/>
              <a:gd name="T21" fmla="*/ 482 h 608"/>
              <a:gd name="T22" fmla="*/ 485 w 349"/>
              <a:gd name="T23" fmla="*/ 413 h 608"/>
              <a:gd name="T24" fmla="*/ 464 w 349"/>
              <a:gd name="T25" fmla="*/ 388 h 608"/>
              <a:gd name="T26" fmla="*/ 414 w 349"/>
              <a:gd name="T27" fmla="*/ 395 h 608"/>
              <a:gd name="T28" fmla="*/ 346 w 349"/>
              <a:gd name="T29" fmla="*/ 401 h 608"/>
              <a:gd name="T30" fmla="*/ 338 w 349"/>
              <a:gd name="T31" fmla="*/ 345 h 608"/>
              <a:gd name="T32" fmla="*/ 257 w 349"/>
              <a:gd name="T33" fmla="*/ 299 h 608"/>
              <a:gd name="T34" fmla="*/ 268 w 349"/>
              <a:gd name="T35" fmla="*/ 270 h 608"/>
              <a:gd name="T36" fmla="*/ 275 w 349"/>
              <a:gd name="T37" fmla="*/ 218 h 608"/>
              <a:gd name="T38" fmla="*/ 175 w 349"/>
              <a:gd name="T39" fmla="*/ 106 h 608"/>
              <a:gd name="T40" fmla="*/ 188 w 349"/>
              <a:gd name="T41" fmla="*/ 7 h 608"/>
              <a:gd name="T42" fmla="*/ 117 w 349"/>
              <a:gd name="T43" fmla="*/ 0 h 60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49"/>
              <a:gd name="T67" fmla="*/ 0 h 608"/>
              <a:gd name="T68" fmla="*/ 349 w 349"/>
              <a:gd name="T69" fmla="*/ 608 h 60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49" h="608">
                <a:moveTo>
                  <a:pt x="84" y="0"/>
                </a:moveTo>
                <a:lnTo>
                  <a:pt x="52" y="238"/>
                </a:lnTo>
                <a:lnTo>
                  <a:pt x="85" y="288"/>
                </a:lnTo>
                <a:lnTo>
                  <a:pt x="34" y="341"/>
                </a:lnTo>
                <a:lnTo>
                  <a:pt x="27" y="378"/>
                </a:lnTo>
                <a:lnTo>
                  <a:pt x="41" y="404"/>
                </a:lnTo>
                <a:lnTo>
                  <a:pt x="27" y="416"/>
                </a:lnTo>
                <a:lnTo>
                  <a:pt x="0" y="554"/>
                </a:lnTo>
                <a:lnTo>
                  <a:pt x="166" y="586"/>
                </a:lnTo>
                <a:lnTo>
                  <a:pt x="324" y="608"/>
                </a:lnTo>
                <a:lnTo>
                  <a:pt x="340" y="482"/>
                </a:lnTo>
                <a:lnTo>
                  <a:pt x="349" y="413"/>
                </a:lnTo>
                <a:lnTo>
                  <a:pt x="333" y="388"/>
                </a:lnTo>
                <a:lnTo>
                  <a:pt x="297" y="395"/>
                </a:lnTo>
                <a:lnTo>
                  <a:pt x="250" y="401"/>
                </a:lnTo>
                <a:lnTo>
                  <a:pt x="242" y="345"/>
                </a:lnTo>
                <a:lnTo>
                  <a:pt x="185" y="299"/>
                </a:lnTo>
                <a:lnTo>
                  <a:pt x="192" y="270"/>
                </a:lnTo>
                <a:lnTo>
                  <a:pt x="198" y="218"/>
                </a:lnTo>
                <a:lnTo>
                  <a:pt x="125" y="106"/>
                </a:lnTo>
                <a:lnTo>
                  <a:pt x="134" y="7"/>
                </a:lnTo>
                <a:lnTo>
                  <a:pt x="84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3" name="Freeform 132"/>
          <p:cNvSpPr>
            <a:spLocks/>
          </p:cNvSpPr>
          <p:nvPr/>
        </p:nvSpPr>
        <p:spPr bwMode="auto">
          <a:xfrm>
            <a:off x="5622257" y="4426307"/>
            <a:ext cx="546591" cy="1009192"/>
          </a:xfrm>
          <a:custGeom>
            <a:avLst/>
            <a:gdLst>
              <a:gd name="T0" fmla="*/ 81 w 210"/>
              <a:gd name="T1" fmla="*/ 13 h 394"/>
              <a:gd name="T2" fmla="*/ 37 w 210"/>
              <a:gd name="T3" fmla="*/ 80 h 394"/>
              <a:gd name="T4" fmla="*/ 0 w 210"/>
              <a:gd name="T5" fmla="*/ 124 h 394"/>
              <a:gd name="T6" fmla="*/ 13 w 210"/>
              <a:gd name="T7" fmla="*/ 175 h 394"/>
              <a:gd name="T8" fmla="*/ 57 w 210"/>
              <a:gd name="T9" fmla="*/ 246 h 394"/>
              <a:gd name="T10" fmla="*/ 23 w 210"/>
              <a:gd name="T11" fmla="*/ 318 h 394"/>
              <a:gd name="T12" fmla="*/ 6 w 210"/>
              <a:gd name="T13" fmla="*/ 355 h 394"/>
              <a:gd name="T14" fmla="*/ 174 w 210"/>
              <a:gd name="T15" fmla="*/ 340 h 394"/>
              <a:gd name="T16" fmla="*/ 184 w 210"/>
              <a:gd name="T17" fmla="*/ 388 h 394"/>
              <a:gd name="T18" fmla="*/ 217 w 210"/>
              <a:gd name="T19" fmla="*/ 394 h 394"/>
              <a:gd name="T20" fmla="*/ 225 w 210"/>
              <a:gd name="T21" fmla="*/ 369 h 394"/>
              <a:gd name="T22" fmla="*/ 286 w 210"/>
              <a:gd name="T23" fmla="*/ 362 h 394"/>
              <a:gd name="T24" fmla="*/ 272 w 210"/>
              <a:gd name="T25" fmla="*/ 282 h 394"/>
              <a:gd name="T26" fmla="*/ 270 w 210"/>
              <a:gd name="T27" fmla="*/ 0 h 394"/>
              <a:gd name="T28" fmla="*/ 81 w 210"/>
              <a:gd name="T29" fmla="*/ 13 h 3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0"/>
              <a:gd name="T46" fmla="*/ 0 h 394"/>
              <a:gd name="T47" fmla="*/ 210 w 210"/>
              <a:gd name="T48" fmla="*/ 394 h 3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0" h="394">
                <a:moveTo>
                  <a:pt x="59" y="13"/>
                </a:moveTo>
                <a:lnTo>
                  <a:pt x="27" y="80"/>
                </a:lnTo>
                <a:lnTo>
                  <a:pt x="0" y="124"/>
                </a:lnTo>
                <a:lnTo>
                  <a:pt x="9" y="175"/>
                </a:lnTo>
                <a:lnTo>
                  <a:pt x="42" y="246"/>
                </a:lnTo>
                <a:lnTo>
                  <a:pt x="17" y="318"/>
                </a:lnTo>
                <a:lnTo>
                  <a:pt x="6" y="355"/>
                </a:lnTo>
                <a:lnTo>
                  <a:pt x="128" y="340"/>
                </a:lnTo>
                <a:lnTo>
                  <a:pt x="134" y="388"/>
                </a:lnTo>
                <a:lnTo>
                  <a:pt x="159" y="394"/>
                </a:lnTo>
                <a:lnTo>
                  <a:pt x="165" y="369"/>
                </a:lnTo>
                <a:lnTo>
                  <a:pt x="210" y="362"/>
                </a:lnTo>
                <a:lnTo>
                  <a:pt x="200" y="282"/>
                </a:lnTo>
                <a:lnTo>
                  <a:pt x="198" y="0"/>
                </a:lnTo>
                <a:lnTo>
                  <a:pt x="59" y="13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4" name="Freeform 133"/>
          <p:cNvSpPr>
            <a:spLocks/>
          </p:cNvSpPr>
          <p:nvPr/>
        </p:nvSpPr>
        <p:spPr bwMode="auto">
          <a:xfrm>
            <a:off x="6134144" y="4377234"/>
            <a:ext cx="618169" cy="1019861"/>
          </a:xfrm>
          <a:custGeom>
            <a:avLst/>
            <a:gdLst>
              <a:gd name="T0" fmla="*/ 0 w 237"/>
              <a:gd name="T1" fmla="*/ 20 h 398"/>
              <a:gd name="T2" fmla="*/ 213 w 237"/>
              <a:gd name="T3" fmla="*/ 0 h 398"/>
              <a:gd name="T4" fmla="*/ 281 w 237"/>
              <a:gd name="T5" fmla="*/ 184 h 398"/>
              <a:gd name="T6" fmla="*/ 329 w 237"/>
              <a:gd name="T7" fmla="*/ 213 h 398"/>
              <a:gd name="T8" fmla="*/ 291 w 237"/>
              <a:gd name="T9" fmla="*/ 267 h 398"/>
              <a:gd name="T10" fmla="*/ 326 w 237"/>
              <a:gd name="T11" fmla="*/ 319 h 398"/>
              <a:gd name="T12" fmla="*/ 110 w 237"/>
              <a:gd name="T13" fmla="*/ 338 h 398"/>
              <a:gd name="T14" fmla="*/ 117 w 237"/>
              <a:gd name="T15" fmla="*/ 383 h 398"/>
              <a:gd name="T16" fmla="*/ 86 w 237"/>
              <a:gd name="T17" fmla="*/ 398 h 398"/>
              <a:gd name="T18" fmla="*/ 61 w 237"/>
              <a:gd name="T19" fmla="*/ 341 h 398"/>
              <a:gd name="T20" fmla="*/ 46 w 237"/>
              <a:gd name="T21" fmla="*/ 387 h 398"/>
              <a:gd name="T22" fmla="*/ 17 w 237"/>
              <a:gd name="T23" fmla="*/ 383 h 398"/>
              <a:gd name="T24" fmla="*/ 11 w 237"/>
              <a:gd name="T25" fmla="*/ 337 h 398"/>
              <a:gd name="T26" fmla="*/ 1 w 237"/>
              <a:gd name="T27" fmla="*/ 297 h 398"/>
              <a:gd name="T28" fmla="*/ 0 w 237"/>
              <a:gd name="T29" fmla="*/ 20 h 3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7"/>
              <a:gd name="T46" fmla="*/ 0 h 398"/>
              <a:gd name="T47" fmla="*/ 237 w 237"/>
              <a:gd name="T48" fmla="*/ 398 h 3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7" h="398">
                <a:moveTo>
                  <a:pt x="0" y="20"/>
                </a:moveTo>
                <a:lnTo>
                  <a:pt x="154" y="0"/>
                </a:lnTo>
                <a:lnTo>
                  <a:pt x="203" y="184"/>
                </a:lnTo>
                <a:lnTo>
                  <a:pt x="237" y="213"/>
                </a:lnTo>
                <a:lnTo>
                  <a:pt x="210" y="267"/>
                </a:lnTo>
                <a:lnTo>
                  <a:pt x="236" y="319"/>
                </a:lnTo>
                <a:lnTo>
                  <a:pt x="79" y="338"/>
                </a:lnTo>
                <a:lnTo>
                  <a:pt x="85" y="383"/>
                </a:lnTo>
                <a:lnTo>
                  <a:pt x="62" y="398"/>
                </a:lnTo>
                <a:lnTo>
                  <a:pt x="44" y="341"/>
                </a:lnTo>
                <a:lnTo>
                  <a:pt x="33" y="387"/>
                </a:lnTo>
                <a:lnTo>
                  <a:pt x="13" y="383"/>
                </a:lnTo>
                <a:lnTo>
                  <a:pt x="7" y="337"/>
                </a:lnTo>
                <a:lnTo>
                  <a:pt x="1" y="297"/>
                </a:lnTo>
                <a:lnTo>
                  <a:pt x="0" y="2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5" name="Freeform 134"/>
          <p:cNvSpPr>
            <a:spLocks/>
          </p:cNvSpPr>
          <p:nvPr/>
        </p:nvSpPr>
        <p:spPr bwMode="auto">
          <a:xfrm>
            <a:off x="6535413" y="4326027"/>
            <a:ext cx="856760" cy="938784"/>
          </a:xfrm>
          <a:custGeom>
            <a:avLst/>
            <a:gdLst>
              <a:gd name="T0" fmla="*/ 0 w 328"/>
              <a:gd name="T1" fmla="*/ 23 h 366"/>
              <a:gd name="T2" fmla="*/ 4 w 328"/>
              <a:gd name="T3" fmla="*/ 23 h 366"/>
              <a:gd name="T4" fmla="*/ 111 w 328"/>
              <a:gd name="T5" fmla="*/ 7 h 366"/>
              <a:gd name="T6" fmla="*/ 206 w 328"/>
              <a:gd name="T7" fmla="*/ 0 h 366"/>
              <a:gd name="T8" fmla="*/ 192 w 328"/>
              <a:gd name="T9" fmla="*/ 19 h 366"/>
              <a:gd name="T10" fmla="*/ 221 w 328"/>
              <a:gd name="T11" fmla="*/ 19 h 366"/>
              <a:gd name="T12" fmla="*/ 384 w 328"/>
              <a:gd name="T13" fmla="*/ 132 h 366"/>
              <a:gd name="T14" fmla="*/ 446 w 328"/>
              <a:gd name="T15" fmla="*/ 205 h 366"/>
              <a:gd name="T16" fmla="*/ 455 w 328"/>
              <a:gd name="T17" fmla="*/ 254 h 366"/>
              <a:gd name="T18" fmla="*/ 434 w 328"/>
              <a:gd name="T19" fmla="*/ 266 h 366"/>
              <a:gd name="T20" fmla="*/ 446 w 328"/>
              <a:gd name="T21" fmla="*/ 316 h 366"/>
              <a:gd name="T22" fmla="*/ 402 w 328"/>
              <a:gd name="T23" fmla="*/ 318 h 366"/>
              <a:gd name="T24" fmla="*/ 402 w 328"/>
              <a:gd name="T25" fmla="*/ 360 h 366"/>
              <a:gd name="T26" fmla="*/ 364 w 328"/>
              <a:gd name="T27" fmla="*/ 339 h 366"/>
              <a:gd name="T28" fmla="*/ 130 w 328"/>
              <a:gd name="T29" fmla="*/ 366 h 366"/>
              <a:gd name="T30" fmla="*/ 78 w 328"/>
              <a:gd name="T31" fmla="*/ 287 h 366"/>
              <a:gd name="T32" fmla="*/ 115 w 328"/>
              <a:gd name="T33" fmla="*/ 233 h 366"/>
              <a:gd name="T34" fmla="*/ 65 w 328"/>
              <a:gd name="T35" fmla="*/ 206 h 366"/>
              <a:gd name="T36" fmla="*/ 0 w 328"/>
              <a:gd name="T37" fmla="*/ 23 h 36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28"/>
              <a:gd name="T58" fmla="*/ 0 h 366"/>
              <a:gd name="T59" fmla="*/ 328 w 328"/>
              <a:gd name="T60" fmla="*/ 366 h 36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28" h="366">
                <a:moveTo>
                  <a:pt x="0" y="23"/>
                </a:moveTo>
                <a:lnTo>
                  <a:pt x="4" y="23"/>
                </a:lnTo>
                <a:lnTo>
                  <a:pt x="80" y="7"/>
                </a:lnTo>
                <a:lnTo>
                  <a:pt x="148" y="0"/>
                </a:lnTo>
                <a:lnTo>
                  <a:pt x="138" y="19"/>
                </a:lnTo>
                <a:lnTo>
                  <a:pt x="159" y="19"/>
                </a:lnTo>
                <a:lnTo>
                  <a:pt x="276" y="132"/>
                </a:lnTo>
                <a:lnTo>
                  <a:pt x="322" y="205"/>
                </a:lnTo>
                <a:lnTo>
                  <a:pt x="328" y="254"/>
                </a:lnTo>
                <a:lnTo>
                  <a:pt x="313" y="266"/>
                </a:lnTo>
                <a:lnTo>
                  <a:pt x="322" y="316"/>
                </a:lnTo>
                <a:lnTo>
                  <a:pt x="289" y="318"/>
                </a:lnTo>
                <a:lnTo>
                  <a:pt x="289" y="360"/>
                </a:lnTo>
                <a:lnTo>
                  <a:pt x="263" y="339"/>
                </a:lnTo>
                <a:lnTo>
                  <a:pt x="94" y="366"/>
                </a:lnTo>
                <a:lnTo>
                  <a:pt x="56" y="287"/>
                </a:lnTo>
                <a:lnTo>
                  <a:pt x="83" y="233"/>
                </a:lnTo>
                <a:lnTo>
                  <a:pt x="47" y="206"/>
                </a:lnTo>
                <a:lnTo>
                  <a:pt x="0" y="23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6" name="Freeform 135"/>
          <p:cNvSpPr>
            <a:spLocks/>
          </p:cNvSpPr>
          <p:nvPr/>
        </p:nvSpPr>
        <p:spPr bwMode="auto">
          <a:xfrm>
            <a:off x="6743637" y="3752090"/>
            <a:ext cx="1342618" cy="623011"/>
          </a:xfrm>
          <a:custGeom>
            <a:avLst/>
            <a:gdLst>
              <a:gd name="T0" fmla="*/ 25 w 516"/>
              <a:gd name="T1" fmla="*/ 180 h 243"/>
              <a:gd name="T2" fmla="*/ 0 w 516"/>
              <a:gd name="T3" fmla="*/ 231 h 243"/>
              <a:gd name="T4" fmla="*/ 93 w 516"/>
              <a:gd name="T5" fmla="*/ 224 h 243"/>
              <a:gd name="T6" fmla="*/ 128 w 516"/>
              <a:gd name="T7" fmla="*/ 201 h 243"/>
              <a:gd name="T8" fmla="*/ 253 w 516"/>
              <a:gd name="T9" fmla="*/ 175 h 243"/>
              <a:gd name="T10" fmla="*/ 287 w 516"/>
              <a:gd name="T11" fmla="*/ 189 h 243"/>
              <a:gd name="T12" fmla="*/ 369 w 516"/>
              <a:gd name="T13" fmla="*/ 180 h 243"/>
              <a:gd name="T14" fmla="*/ 369 w 516"/>
              <a:gd name="T15" fmla="*/ 183 h 243"/>
              <a:gd name="T16" fmla="*/ 494 w 516"/>
              <a:gd name="T17" fmla="*/ 243 h 243"/>
              <a:gd name="T18" fmla="*/ 565 w 516"/>
              <a:gd name="T19" fmla="*/ 226 h 243"/>
              <a:gd name="T20" fmla="*/ 608 w 516"/>
              <a:gd name="T21" fmla="*/ 159 h 243"/>
              <a:gd name="T22" fmla="*/ 677 w 516"/>
              <a:gd name="T23" fmla="*/ 140 h 243"/>
              <a:gd name="T24" fmla="*/ 711 w 516"/>
              <a:gd name="T25" fmla="*/ 90 h 243"/>
              <a:gd name="T26" fmla="*/ 708 w 516"/>
              <a:gd name="T27" fmla="*/ 30 h 243"/>
              <a:gd name="T28" fmla="*/ 701 w 516"/>
              <a:gd name="T29" fmla="*/ 80 h 243"/>
              <a:gd name="T30" fmla="*/ 661 w 516"/>
              <a:gd name="T31" fmla="*/ 122 h 243"/>
              <a:gd name="T32" fmla="*/ 646 w 516"/>
              <a:gd name="T33" fmla="*/ 119 h 243"/>
              <a:gd name="T34" fmla="*/ 594 w 516"/>
              <a:gd name="T35" fmla="*/ 130 h 243"/>
              <a:gd name="T36" fmla="*/ 594 w 516"/>
              <a:gd name="T37" fmla="*/ 116 h 243"/>
              <a:gd name="T38" fmla="*/ 646 w 516"/>
              <a:gd name="T39" fmla="*/ 102 h 243"/>
              <a:gd name="T40" fmla="*/ 597 w 516"/>
              <a:gd name="T41" fmla="*/ 97 h 243"/>
              <a:gd name="T42" fmla="*/ 652 w 516"/>
              <a:gd name="T43" fmla="*/ 85 h 243"/>
              <a:gd name="T44" fmla="*/ 674 w 516"/>
              <a:gd name="T45" fmla="*/ 92 h 243"/>
              <a:gd name="T46" fmla="*/ 685 w 516"/>
              <a:gd name="T47" fmla="*/ 45 h 243"/>
              <a:gd name="T48" fmla="*/ 672 w 516"/>
              <a:gd name="T49" fmla="*/ 34 h 243"/>
              <a:gd name="T50" fmla="*/ 607 w 516"/>
              <a:gd name="T51" fmla="*/ 53 h 243"/>
              <a:gd name="T52" fmla="*/ 608 w 516"/>
              <a:gd name="T53" fmla="*/ 25 h 243"/>
              <a:gd name="T54" fmla="*/ 635 w 516"/>
              <a:gd name="T55" fmla="*/ 32 h 243"/>
              <a:gd name="T56" fmla="*/ 672 w 516"/>
              <a:gd name="T57" fmla="*/ 10 h 243"/>
              <a:gd name="T58" fmla="*/ 651 w 516"/>
              <a:gd name="T59" fmla="*/ 0 h 243"/>
              <a:gd name="T60" fmla="*/ 438 w 516"/>
              <a:gd name="T61" fmla="*/ 37 h 243"/>
              <a:gd name="T62" fmla="*/ 179 w 516"/>
              <a:gd name="T63" fmla="*/ 79 h 243"/>
              <a:gd name="T64" fmla="*/ 60 w 516"/>
              <a:gd name="T65" fmla="*/ 179 h 243"/>
              <a:gd name="T66" fmla="*/ 25 w 516"/>
              <a:gd name="T67" fmla="*/ 180 h 2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16"/>
              <a:gd name="T103" fmla="*/ 0 h 243"/>
              <a:gd name="T104" fmla="*/ 516 w 516"/>
              <a:gd name="T105" fmla="*/ 243 h 24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16" h="243">
                <a:moveTo>
                  <a:pt x="18" y="180"/>
                </a:moveTo>
                <a:lnTo>
                  <a:pt x="0" y="231"/>
                </a:lnTo>
                <a:lnTo>
                  <a:pt x="67" y="224"/>
                </a:lnTo>
                <a:lnTo>
                  <a:pt x="93" y="201"/>
                </a:lnTo>
                <a:lnTo>
                  <a:pt x="184" y="175"/>
                </a:lnTo>
                <a:lnTo>
                  <a:pt x="209" y="189"/>
                </a:lnTo>
                <a:lnTo>
                  <a:pt x="269" y="180"/>
                </a:lnTo>
                <a:lnTo>
                  <a:pt x="269" y="183"/>
                </a:lnTo>
                <a:lnTo>
                  <a:pt x="359" y="243"/>
                </a:lnTo>
                <a:lnTo>
                  <a:pt x="411" y="226"/>
                </a:lnTo>
                <a:lnTo>
                  <a:pt x="441" y="159"/>
                </a:lnTo>
                <a:lnTo>
                  <a:pt x="492" y="140"/>
                </a:lnTo>
                <a:lnTo>
                  <a:pt x="516" y="90"/>
                </a:lnTo>
                <a:lnTo>
                  <a:pt x="515" y="30"/>
                </a:lnTo>
                <a:lnTo>
                  <a:pt x="509" y="80"/>
                </a:lnTo>
                <a:lnTo>
                  <a:pt x="480" y="122"/>
                </a:lnTo>
                <a:lnTo>
                  <a:pt x="469" y="119"/>
                </a:lnTo>
                <a:lnTo>
                  <a:pt x="431" y="130"/>
                </a:lnTo>
                <a:lnTo>
                  <a:pt x="431" y="116"/>
                </a:lnTo>
                <a:lnTo>
                  <a:pt x="469" y="102"/>
                </a:lnTo>
                <a:lnTo>
                  <a:pt x="434" y="97"/>
                </a:lnTo>
                <a:lnTo>
                  <a:pt x="474" y="85"/>
                </a:lnTo>
                <a:lnTo>
                  <a:pt x="489" y="92"/>
                </a:lnTo>
                <a:lnTo>
                  <a:pt x="497" y="45"/>
                </a:lnTo>
                <a:lnTo>
                  <a:pt x="487" y="34"/>
                </a:lnTo>
                <a:lnTo>
                  <a:pt x="440" y="53"/>
                </a:lnTo>
                <a:lnTo>
                  <a:pt x="441" y="25"/>
                </a:lnTo>
                <a:lnTo>
                  <a:pt x="461" y="32"/>
                </a:lnTo>
                <a:lnTo>
                  <a:pt x="487" y="10"/>
                </a:lnTo>
                <a:lnTo>
                  <a:pt x="473" y="0"/>
                </a:lnTo>
                <a:lnTo>
                  <a:pt x="318" y="37"/>
                </a:lnTo>
                <a:lnTo>
                  <a:pt x="129" y="79"/>
                </a:lnTo>
                <a:lnTo>
                  <a:pt x="43" y="179"/>
                </a:lnTo>
                <a:lnTo>
                  <a:pt x="18" y="18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7" name="Freeform 136"/>
          <p:cNvSpPr>
            <a:spLocks/>
          </p:cNvSpPr>
          <p:nvPr/>
        </p:nvSpPr>
        <p:spPr bwMode="auto">
          <a:xfrm>
            <a:off x="7830312" y="3097074"/>
            <a:ext cx="186536" cy="245365"/>
          </a:xfrm>
          <a:custGeom>
            <a:avLst/>
            <a:gdLst>
              <a:gd name="T0" fmla="*/ 0 w 72"/>
              <a:gd name="T1" fmla="*/ 5 h 96"/>
              <a:gd name="T2" fmla="*/ 20 w 72"/>
              <a:gd name="T3" fmla="*/ 0 h 96"/>
              <a:gd name="T4" fmla="*/ 66 w 72"/>
              <a:gd name="T5" fmla="*/ 21 h 96"/>
              <a:gd name="T6" fmla="*/ 66 w 72"/>
              <a:gd name="T7" fmla="*/ 42 h 96"/>
              <a:gd name="T8" fmla="*/ 97 w 72"/>
              <a:gd name="T9" fmla="*/ 57 h 96"/>
              <a:gd name="T10" fmla="*/ 99 w 72"/>
              <a:gd name="T11" fmla="*/ 85 h 96"/>
              <a:gd name="T12" fmla="*/ 48 w 72"/>
              <a:gd name="T13" fmla="*/ 96 h 96"/>
              <a:gd name="T14" fmla="*/ 0 w 72"/>
              <a:gd name="T15" fmla="*/ 5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96"/>
              <a:gd name="T26" fmla="*/ 72 w 72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96">
                <a:moveTo>
                  <a:pt x="0" y="5"/>
                </a:moveTo>
                <a:lnTo>
                  <a:pt x="15" y="0"/>
                </a:lnTo>
                <a:lnTo>
                  <a:pt x="48" y="21"/>
                </a:lnTo>
                <a:lnTo>
                  <a:pt x="48" y="42"/>
                </a:lnTo>
                <a:lnTo>
                  <a:pt x="71" y="57"/>
                </a:lnTo>
                <a:lnTo>
                  <a:pt x="72" y="85"/>
                </a:lnTo>
                <a:lnTo>
                  <a:pt x="35" y="96"/>
                </a:lnTo>
                <a:lnTo>
                  <a:pt x="0" y="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8" name="Freeform 137"/>
          <p:cNvSpPr>
            <a:spLocks/>
          </p:cNvSpPr>
          <p:nvPr/>
        </p:nvSpPr>
        <p:spPr bwMode="auto">
          <a:xfrm>
            <a:off x="7103693" y="1904392"/>
            <a:ext cx="999914" cy="859840"/>
          </a:xfrm>
          <a:custGeom>
            <a:avLst/>
            <a:gdLst>
              <a:gd name="T0" fmla="*/ 40 w 384"/>
              <a:gd name="T1" fmla="*/ 226 h 336"/>
              <a:gd name="T2" fmla="*/ 92 w 384"/>
              <a:gd name="T3" fmla="*/ 206 h 336"/>
              <a:gd name="T4" fmla="*/ 158 w 384"/>
              <a:gd name="T5" fmla="*/ 201 h 336"/>
              <a:gd name="T6" fmla="*/ 177 w 384"/>
              <a:gd name="T7" fmla="*/ 183 h 336"/>
              <a:gd name="T8" fmla="*/ 198 w 384"/>
              <a:gd name="T9" fmla="*/ 181 h 336"/>
              <a:gd name="T10" fmla="*/ 212 w 384"/>
              <a:gd name="T11" fmla="*/ 162 h 336"/>
              <a:gd name="T12" fmla="*/ 235 w 384"/>
              <a:gd name="T13" fmla="*/ 155 h 336"/>
              <a:gd name="T14" fmla="*/ 225 w 384"/>
              <a:gd name="T15" fmla="*/ 120 h 336"/>
              <a:gd name="T16" fmla="*/ 211 w 384"/>
              <a:gd name="T17" fmla="*/ 111 h 336"/>
              <a:gd name="T18" fmla="*/ 240 w 384"/>
              <a:gd name="T19" fmla="*/ 82 h 336"/>
              <a:gd name="T20" fmla="*/ 258 w 384"/>
              <a:gd name="T21" fmla="*/ 82 h 336"/>
              <a:gd name="T22" fmla="*/ 320 w 384"/>
              <a:gd name="T23" fmla="*/ 22 h 336"/>
              <a:gd name="T24" fmla="*/ 414 w 384"/>
              <a:gd name="T25" fmla="*/ 0 h 336"/>
              <a:gd name="T26" fmla="*/ 425 w 384"/>
              <a:gd name="T27" fmla="*/ 56 h 336"/>
              <a:gd name="T28" fmla="*/ 430 w 384"/>
              <a:gd name="T29" fmla="*/ 54 h 336"/>
              <a:gd name="T30" fmla="*/ 452 w 384"/>
              <a:gd name="T31" fmla="*/ 74 h 336"/>
              <a:gd name="T32" fmla="*/ 453 w 384"/>
              <a:gd name="T33" fmla="*/ 132 h 336"/>
              <a:gd name="T34" fmla="*/ 482 w 384"/>
              <a:gd name="T35" fmla="*/ 179 h 336"/>
              <a:gd name="T36" fmla="*/ 493 w 384"/>
              <a:gd name="T37" fmla="*/ 240 h 336"/>
              <a:gd name="T38" fmla="*/ 495 w 384"/>
              <a:gd name="T39" fmla="*/ 293 h 336"/>
              <a:gd name="T40" fmla="*/ 530 w 384"/>
              <a:gd name="T41" fmla="*/ 310 h 336"/>
              <a:gd name="T42" fmla="*/ 505 w 384"/>
              <a:gd name="T43" fmla="*/ 336 h 336"/>
              <a:gd name="T44" fmla="*/ 444 w 384"/>
              <a:gd name="T45" fmla="*/ 306 h 336"/>
              <a:gd name="T46" fmla="*/ 412 w 384"/>
              <a:gd name="T47" fmla="*/ 308 h 336"/>
              <a:gd name="T48" fmla="*/ 380 w 384"/>
              <a:gd name="T49" fmla="*/ 301 h 336"/>
              <a:gd name="T50" fmla="*/ 381 w 384"/>
              <a:gd name="T51" fmla="*/ 283 h 336"/>
              <a:gd name="T52" fmla="*/ 362 w 384"/>
              <a:gd name="T53" fmla="*/ 277 h 336"/>
              <a:gd name="T54" fmla="*/ 15 w 384"/>
              <a:gd name="T55" fmla="*/ 329 h 336"/>
              <a:gd name="T56" fmla="*/ 0 w 384"/>
              <a:gd name="T57" fmla="*/ 314 h 336"/>
              <a:gd name="T58" fmla="*/ 52 w 384"/>
              <a:gd name="T59" fmla="*/ 254 h 336"/>
              <a:gd name="T60" fmla="*/ 40 w 384"/>
              <a:gd name="T61" fmla="*/ 226 h 3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84"/>
              <a:gd name="T94" fmla="*/ 0 h 336"/>
              <a:gd name="T95" fmla="*/ 384 w 384"/>
              <a:gd name="T96" fmla="*/ 336 h 3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84" h="336">
                <a:moveTo>
                  <a:pt x="29" y="226"/>
                </a:moveTo>
                <a:lnTo>
                  <a:pt x="66" y="206"/>
                </a:lnTo>
                <a:lnTo>
                  <a:pt x="115" y="201"/>
                </a:lnTo>
                <a:lnTo>
                  <a:pt x="127" y="183"/>
                </a:lnTo>
                <a:lnTo>
                  <a:pt x="144" y="181"/>
                </a:lnTo>
                <a:lnTo>
                  <a:pt x="154" y="162"/>
                </a:lnTo>
                <a:lnTo>
                  <a:pt x="171" y="155"/>
                </a:lnTo>
                <a:lnTo>
                  <a:pt x="163" y="120"/>
                </a:lnTo>
                <a:lnTo>
                  <a:pt x="153" y="111"/>
                </a:lnTo>
                <a:lnTo>
                  <a:pt x="174" y="82"/>
                </a:lnTo>
                <a:lnTo>
                  <a:pt x="187" y="82"/>
                </a:lnTo>
                <a:lnTo>
                  <a:pt x="232" y="22"/>
                </a:lnTo>
                <a:lnTo>
                  <a:pt x="301" y="0"/>
                </a:lnTo>
                <a:lnTo>
                  <a:pt x="308" y="56"/>
                </a:lnTo>
                <a:lnTo>
                  <a:pt x="312" y="54"/>
                </a:lnTo>
                <a:lnTo>
                  <a:pt x="328" y="74"/>
                </a:lnTo>
                <a:lnTo>
                  <a:pt x="329" y="132"/>
                </a:lnTo>
                <a:lnTo>
                  <a:pt x="350" y="179"/>
                </a:lnTo>
                <a:lnTo>
                  <a:pt x="358" y="240"/>
                </a:lnTo>
                <a:lnTo>
                  <a:pt x="360" y="293"/>
                </a:lnTo>
                <a:lnTo>
                  <a:pt x="384" y="310"/>
                </a:lnTo>
                <a:lnTo>
                  <a:pt x="366" y="336"/>
                </a:lnTo>
                <a:lnTo>
                  <a:pt x="322" y="306"/>
                </a:lnTo>
                <a:lnTo>
                  <a:pt x="299" y="308"/>
                </a:lnTo>
                <a:lnTo>
                  <a:pt x="276" y="301"/>
                </a:lnTo>
                <a:lnTo>
                  <a:pt x="277" y="283"/>
                </a:lnTo>
                <a:lnTo>
                  <a:pt x="262" y="277"/>
                </a:lnTo>
                <a:lnTo>
                  <a:pt x="11" y="329"/>
                </a:lnTo>
                <a:lnTo>
                  <a:pt x="0" y="314"/>
                </a:lnTo>
                <a:lnTo>
                  <a:pt x="38" y="254"/>
                </a:lnTo>
                <a:lnTo>
                  <a:pt x="29" y="22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9" name="Freeform 138"/>
          <p:cNvSpPr>
            <a:spLocks/>
          </p:cNvSpPr>
          <p:nvPr/>
        </p:nvSpPr>
        <p:spPr bwMode="auto">
          <a:xfrm>
            <a:off x="8079750" y="2625549"/>
            <a:ext cx="290648" cy="185623"/>
          </a:xfrm>
          <a:custGeom>
            <a:avLst/>
            <a:gdLst>
              <a:gd name="T0" fmla="*/ 0 w 112"/>
              <a:gd name="T1" fmla="*/ 53 h 72"/>
              <a:gd name="T2" fmla="*/ 63 w 112"/>
              <a:gd name="T3" fmla="*/ 30 h 72"/>
              <a:gd name="T4" fmla="*/ 124 w 112"/>
              <a:gd name="T5" fmla="*/ 0 h 72"/>
              <a:gd name="T6" fmla="*/ 135 w 112"/>
              <a:gd name="T7" fmla="*/ 1 h 72"/>
              <a:gd name="T8" fmla="*/ 153 w 112"/>
              <a:gd name="T9" fmla="*/ 3 h 72"/>
              <a:gd name="T10" fmla="*/ 92 w 112"/>
              <a:gd name="T11" fmla="*/ 40 h 72"/>
              <a:gd name="T12" fmla="*/ 17 w 112"/>
              <a:gd name="T13" fmla="*/ 72 h 72"/>
              <a:gd name="T14" fmla="*/ 0 w 112"/>
              <a:gd name="T15" fmla="*/ 53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2"/>
              <a:gd name="T25" fmla="*/ 0 h 72"/>
              <a:gd name="T26" fmla="*/ 112 w 112"/>
              <a:gd name="T27" fmla="*/ 72 h 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2" h="72">
                <a:moveTo>
                  <a:pt x="0" y="53"/>
                </a:moveTo>
                <a:lnTo>
                  <a:pt x="46" y="30"/>
                </a:lnTo>
                <a:lnTo>
                  <a:pt x="91" y="0"/>
                </a:lnTo>
                <a:lnTo>
                  <a:pt x="99" y="1"/>
                </a:lnTo>
                <a:lnTo>
                  <a:pt x="112" y="3"/>
                </a:lnTo>
                <a:lnTo>
                  <a:pt x="68" y="40"/>
                </a:lnTo>
                <a:lnTo>
                  <a:pt x="13" y="72"/>
                </a:lnTo>
                <a:lnTo>
                  <a:pt x="0" y="53"/>
                </a:lnTo>
                <a:close/>
              </a:path>
            </a:pathLst>
          </a:custGeom>
          <a:solidFill>
            <a:srgbClr val="019CEC">
              <a:lumMod val="50000"/>
            </a:srgbClr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0" name="Freeform 139"/>
          <p:cNvSpPr>
            <a:spLocks/>
          </p:cNvSpPr>
          <p:nvPr/>
        </p:nvSpPr>
        <p:spPr bwMode="auto">
          <a:xfrm>
            <a:off x="7938763" y="3429915"/>
            <a:ext cx="80254" cy="147219"/>
          </a:xfrm>
          <a:custGeom>
            <a:avLst/>
            <a:gdLst>
              <a:gd name="T0" fmla="*/ 0 w 31"/>
              <a:gd name="T1" fmla="*/ 5 h 57"/>
              <a:gd name="T2" fmla="*/ 45 w 31"/>
              <a:gd name="T3" fmla="*/ 0 h 57"/>
              <a:gd name="T4" fmla="*/ 20 w 31"/>
              <a:gd name="T5" fmla="*/ 57 h 57"/>
              <a:gd name="T6" fmla="*/ 2 w 31"/>
              <a:gd name="T7" fmla="*/ 55 h 57"/>
              <a:gd name="T8" fmla="*/ 0 w 31"/>
              <a:gd name="T9" fmla="*/ 5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57"/>
              <a:gd name="T17" fmla="*/ 31 w 31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57">
                <a:moveTo>
                  <a:pt x="0" y="5"/>
                </a:moveTo>
                <a:lnTo>
                  <a:pt x="31" y="0"/>
                </a:lnTo>
                <a:lnTo>
                  <a:pt x="14" y="57"/>
                </a:lnTo>
                <a:lnTo>
                  <a:pt x="2" y="55"/>
                </a:lnTo>
                <a:lnTo>
                  <a:pt x="0" y="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352398" y="4631436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818490" y="3614420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843890" y="3538220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186790" y="4389120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369480" y="2644133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3138942" y="4446935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704443" y="2670252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888571" y="3268057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651221" y="4129362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750651" y="4505277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8319577" y="2306524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7990345" y="2954123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619142" y="3603724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SNL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63168" y="4507172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GA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713453" y="2453785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INL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684268" y="3354548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LLNL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2636436" y="4144726"/>
            <a:ext cx="110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SNL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988934" y="4154426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UCLA</a:t>
            </a:r>
          </a:p>
        </p:txBody>
      </p:sp>
      <p:sp>
        <p:nvSpPr>
          <p:cNvPr id="159" name="Oval 158"/>
          <p:cNvSpPr/>
          <p:nvPr/>
        </p:nvSpPr>
        <p:spPr>
          <a:xfrm>
            <a:off x="1395070" y="4710684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03376" y="4781492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UCSD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263745" y="2433654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Wisc.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367377" y="3317574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Illinois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8123103" y="2073425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MIT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860975" y="2908577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PPPL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504315" y="4558930"/>
            <a:ext cx="918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Georgia Tech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725706" y="4048780"/>
            <a:ext cx="1118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Univ. Tenn. /</a:t>
            </a:r>
          </a:p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ORNL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854342" y="1449291"/>
            <a:ext cx="189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Fusion Energy Sciences</a:t>
            </a:r>
          </a:p>
          <a:p>
            <a:pPr algn="ctr" defTabSz="914400"/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U.S. Dept. of Energy</a:t>
            </a:r>
          </a:p>
        </p:txBody>
      </p:sp>
      <p:sp>
        <p:nvSpPr>
          <p:cNvPr id="168" name="Oval 167"/>
          <p:cNvSpPr/>
          <p:nvPr/>
        </p:nvSpPr>
        <p:spPr>
          <a:xfrm>
            <a:off x="7734402" y="3355721"/>
            <a:ext cx="95910" cy="9398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cxnSp>
        <p:nvCxnSpPr>
          <p:cNvPr id="169" name="Straight Arrow Connector 168"/>
          <p:cNvCxnSpPr/>
          <p:nvPr/>
        </p:nvCxnSpPr>
        <p:spPr>
          <a:xfrm>
            <a:off x="6800842" y="1972511"/>
            <a:ext cx="947606" cy="1396973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triangle" w="med" len="lg"/>
          </a:ln>
          <a:effectLst/>
        </p:spPr>
      </p:cxnSp>
      <p:sp>
        <p:nvSpPr>
          <p:cNvPr id="170" name="TextBox 169"/>
          <p:cNvSpPr txBox="1"/>
          <p:nvPr/>
        </p:nvSpPr>
        <p:spPr>
          <a:xfrm>
            <a:off x="5070598" y="6049148"/>
            <a:ext cx="189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U.S. ITER Project Office</a:t>
            </a:r>
          </a:p>
        </p:txBody>
      </p:sp>
      <p:cxnSp>
        <p:nvCxnSpPr>
          <p:cNvPr id="171" name="Straight Arrow Connector 170"/>
          <p:cNvCxnSpPr/>
          <p:nvPr/>
        </p:nvCxnSpPr>
        <p:spPr>
          <a:xfrm flipV="1">
            <a:off x="6150378" y="4176352"/>
            <a:ext cx="548798" cy="185141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97927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1"/>
          <p:cNvSpPr txBox="1">
            <a:spLocks/>
          </p:cNvSpPr>
          <p:nvPr/>
        </p:nvSpPr>
        <p:spPr>
          <a:xfrm>
            <a:off x="457200" y="182563"/>
            <a:ext cx="805815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0073D4"/>
                </a:solidFill>
                <a:effectLst/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Principal U.S. </a:t>
            </a:r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sites with PMI Activities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9" name="Freeform 88"/>
          <p:cNvSpPr>
            <a:spLocks/>
          </p:cNvSpPr>
          <p:nvPr/>
        </p:nvSpPr>
        <p:spPr bwMode="auto">
          <a:xfrm>
            <a:off x="8142650" y="1202437"/>
            <a:ext cx="598648" cy="964387"/>
          </a:xfrm>
          <a:custGeom>
            <a:avLst/>
            <a:gdLst>
              <a:gd name="T0" fmla="*/ 74 w 230"/>
              <a:gd name="T1" fmla="*/ 12 h 377"/>
              <a:gd name="T2" fmla="*/ 28 w 230"/>
              <a:gd name="T3" fmla="*/ 81 h 377"/>
              <a:gd name="T4" fmla="*/ 49 w 230"/>
              <a:gd name="T5" fmla="*/ 107 h 377"/>
              <a:gd name="T6" fmla="*/ 28 w 230"/>
              <a:gd name="T7" fmla="*/ 139 h 377"/>
              <a:gd name="T8" fmla="*/ 41 w 230"/>
              <a:gd name="T9" fmla="*/ 149 h 377"/>
              <a:gd name="T10" fmla="*/ 31 w 230"/>
              <a:gd name="T11" fmla="*/ 171 h 377"/>
              <a:gd name="T12" fmla="*/ 31 w 230"/>
              <a:gd name="T13" fmla="*/ 206 h 377"/>
              <a:gd name="T14" fmla="*/ 0 w 230"/>
              <a:gd name="T15" fmla="*/ 219 h 377"/>
              <a:gd name="T16" fmla="*/ 13 w 230"/>
              <a:gd name="T17" fmla="*/ 229 h 377"/>
              <a:gd name="T18" fmla="*/ 79 w 230"/>
              <a:gd name="T19" fmla="*/ 361 h 377"/>
              <a:gd name="T20" fmla="*/ 131 w 230"/>
              <a:gd name="T21" fmla="*/ 377 h 377"/>
              <a:gd name="T22" fmla="*/ 128 w 230"/>
              <a:gd name="T23" fmla="*/ 350 h 377"/>
              <a:gd name="T24" fmla="*/ 154 w 230"/>
              <a:gd name="T25" fmla="*/ 329 h 377"/>
              <a:gd name="T26" fmla="*/ 144 w 230"/>
              <a:gd name="T27" fmla="*/ 307 h 377"/>
              <a:gd name="T28" fmla="*/ 210 w 230"/>
              <a:gd name="T29" fmla="*/ 280 h 377"/>
              <a:gd name="T30" fmla="*/ 212 w 230"/>
              <a:gd name="T31" fmla="*/ 243 h 377"/>
              <a:gd name="T32" fmla="*/ 250 w 230"/>
              <a:gd name="T33" fmla="*/ 241 h 377"/>
              <a:gd name="T34" fmla="*/ 280 w 230"/>
              <a:gd name="T35" fmla="*/ 213 h 377"/>
              <a:gd name="T36" fmla="*/ 316 w 230"/>
              <a:gd name="T37" fmla="*/ 194 h 377"/>
              <a:gd name="T38" fmla="*/ 316 w 230"/>
              <a:gd name="T39" fmla="*/ 171 h 377"/>
              <a:gd name="T40" fmla="*/ 266 w 230"/>
              <a:gd name="T41" fmla="*/ 163 h 377"/>
              <a:gd name="T42" fmla="*/ 257 w 230"/>
              <a:gd name="T43" fmla="*/ 138 h 377"/>
              <a:gd name="T44" fmla="*/ 207 w 230"/>
              <a:gd name="T45" fmla="*/ 134 h 377"/>
              <a:gd name="T46" fmla="*/ 168 w 230"/>
              <a:gd name="T47" fmla="*/ 22 h 377"/>
              <a:gd name="T48" fmla="*/ 148 w 230"/>
              <a:gd name="T49" fmla="*/ 0 h 377"/>
              <a:gd name="T50" fmla="*/ 99 w 230"/>
              <a:gd name="T51" fmla="*/ 9 h 377"/>
              <a:gd name="T52" fmla="*/ 90 w 230"/>
              <a:gd name="T53" fmla="*/ 20 h 377"/>
              <a:gd name="T54" fmla="*/ 74 w 230"/>
              <a:gd name="T55" fmla="*/ 12 h 37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30"/>
              <a:gd name="T85" fmla="*/ 0 h 377"/>
              <a:gd name="T86" fmla="*/ 230 w 230"/>
              <a:gd name="T87" fmla="*/ 377 h 37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30" h="377">
                <a:moveTo>
                  <a:pt x="54" y="12"/>
                </a:moveTo>
                <a:lnTo>
                  <a:pt x="20" y="81"/>
                </a:lnTo>
                <a:lnTo>
                  <a:pt x="36" y="107"/>
                </a:lnTo>
                <a:lnTo>
                  <a:pt x="20" y="139"/>
                </a:lnTo>
                <a:lnTo>
                  <a:pt x="30" y="149"/>
                </a:lnTo>
                <a:lnTo>
                  <a:pt x="23" y="171"/>
                </a:lnTo>
                <a:lnTo>
                  <a:pt x="23" y="206"/>
                </a:lnTo>
                <a:lnTo>
                  <a:pt x="0" y="219"/>
                </a:lnTo>
                <a:lnTo>
                  <a:pt x="9" y="229"/>
                </a:lnTo>
                <a:lnTo>
                  <a:pt x="57" y="361"/>
                </a:lnTo>
                <a:lnTo>
                  <a:pt x="95" y="377"/>
                </a:lnTo>
                <a:lnTo>
                  <a:pt x="93" y="350"/>
                </a:lnTo>
                <a:lnTo>
                  <a:pt x="112" y="329"/>
                </a:lnTo>
                <a:lnTo>
                  <a:pt x="105" y="307"/>
                </a:lnTo>
                <a:lnTo>
                  <a:pt x="152" y="280"/>
                </a:lnTo>
                <a:lnTo>
                  <a:pt x="154" y="243"/>
                </a:lnTo>
                <a:lnTo>
                  <a:pt x="182" y="241"/>
                </a:lnTo>
                <a:lnTo>
                  <a:pt x="204" y="213"/>
                </a:lnTo>
                <a:lnTo>
                  <a:pt x="230" y="194"/>
                </a:lnTo>
                <a:lnTo>
                  <a:pt x="230" y="171"/>
                </a:lnTo>
                <a:lnTo>
                  <a:pt x="194" y="163"/>
                </a:lnTo>
                <a:lnTo>
                  <a:pt x="187" y="138"/>
                </a:lnTo>
                <a:lnTo>
                  <a:pt x="151" y="134"/>
                </a:lnTo>
                <a:lnTo>
                  <a:pt x="122" y="22"/>
                </a:lnTo>
                <a:lnTo>
                  <a:pt x="108" y="0"/>
                </a:lnTo>
                <a:lnTo>
                  <a:pt x="72" y="9"/>
                </a:lnTo>
                <a:lnTo>
                  <a:pt x="66" y="20"/>
                </a:lnTo>
                <a:lnTo>
                  <a:pt x="54" y="12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0" name="Freeform 89"/>
          <p:cNvSpPr>
            <a:spLocks/>
          </p:cNvSpPr>
          <p:nvPr/>
        </p:nvSpPr>
        <p:spPr bwMode="auto">
          <a:xfrm>
            <a:off x="3117047" y="4251352"/>
            <a:ext cx="2201548" cy="2157069"/>
          </a:xfrm>
          <a:custGeom>
            <a:avLst/>
            <a:gdLst>
              <a:gd name="T0" fmla="*/ 337 w 846"/>
              <a:gd name="T1" fmla="*/ 0 h 842"/>
              <a:gd name="T2" fmla="*/ 594 w 846"/>
              <a:gd name="T3" fmla="*/ 7 h 842"/>
              <a:gd name="T4" fmla="*/ 594 w 846"/>
              <a:gd name="T5" fmla="*/ 160 h 842"/>
              <a:gd name="T6" fmla="*/ 724 w 846"/>
              <a:gd name="T7" fmla="*/ 202 h 842"/>
              <a:gd name="T8" fmla="*/ 761 w 846"/>
              <a:gd name="T9" fmla="*/ 188 h 842"/>
              <a:gd name="T10" fmla="*/ 847 w 846"/>
              <a:gd name="T11" fmla="*/ 221 h 842"/>
              <a:gd name="T12" fmla="*/ 897 w 846"/>
              <a:gd name="T13" fmla="*/ 219 h 842"/>
              <a:gd name="T14" fmla="*/ 996 w 846"/>
              <a:gd name="T15" fmla="*/ 186 h 842"/>
              <a:gd name="T16" fmla="*/ 1054 w 846"/>
              <a:gd name="T17" fmla="*/ 218 h 842"/>
              <a:gd name="T18" fmla="*/ 1103 w 846"/>
              <a:gd name="T19" fmla="*/ 226 h 842"/>
              <a:gd name="T20" fmla="*/ 1103 w 846"/>
              <a:gd name="T21" fmla="*/ 350 h 842"/>
              <a:gd name="T22" fmla="*/ 1163 w 846"/>
              <a:gd name="T23" fmla="*/ 428 h 842"/>
              <a:gd name="T24" fmla="*/ 1149 w 846"/>
              <a:gd name="T25" fmla="*/ 534 h 842"/>
              <a:gd name="T26" fmla="*/ 1086 w 846"/>
              <a:gd name="T27" fmla="*/ 576 h 842"/>
              <a:gd name="T28" fmla="*/ 1073 w 846"/>
              <a:gd name="T29" fmla="*/ 537 h 842"/>
              <a:gd name="T30" fmla="*/ 1054 w 846"/>
              <a:gd name="T31" fmla="*/ 555 h 842"/>
              <a:gd name="T32" fmla="*/ 1068 w 846"/>
              <a:gd name="T33" fmla="*/ 580 h 842"/>
              <a:gd name="T34" fmla="*/ 955 w 846"/>
              <a:gd name="T35" fmla="*/ 643 h 842"/>
              <a:gd name="T36" fmla="*/ 927 w 846"/>
              <a:gd name="T37" fmla="*/ 647 h 842"/>
              <a:gd name="T38" fmla="*/ 868 w 846"/>
              <a:gd name="T39" fmla="*/ 678 h 842"/>
              <a:gd name="T40" fmla="*/ 868 w 846"/>
              <a:gd name="T41" fmla="*/ 696 h 842"/>
              <a:gd name="T42" fmla="*/ 850 w 846"/>
              <a:gd name="T43" fmla="*/ 700 h 842"/>
              <a:gd name="T44" fmla="*/ 864 w 846"/>
              <a:gd name="T45" fmla="*/ 721 h 842"/>
              <a:gd name="T46" fmla="*/ 833 w 846"/>
              <a:gd name="T47" fmla="*/ 752 h 842"/>
              <a:gd name="T48" fmla="*/ 850 w 846"/>
              <a:gd name="T49" fmla="*/ 798 h 842"/>
              <a:gd name="T50" fmla="*/ 868 w 846"/>
              <a:gd name="T51" fmla="*/ 814 h 842"/>
              <a:gd name="T52" fmla="*/ 864 w 846"/>
              <a:gd name="T53" fmla="*/ 842 h 842"/>
              <a:gd name="T54" fmla="*/ 819 w 846"/>
              <a:gd name="T55" fmla="*/ 842 h 842"/>
              <a:gd name="T56" fmla="*/ 780 w 846"/>
              <a:gd name="T57" fmla="*/ 828 h 842"/>
              <a:gd name="T58" fmla="*/ 751 w 846"/>
              <a:gd name="T59" fmla="*/ 831 h 842"/>
              <a:gd name="T60" fmla="*/ 662 w 846"/>
              <a:gd name="T61" fmla="*/ 807 h 842"/>
              <a:gd name="T62" fmla="*/ 620 w 846"/>
              <a:gd name="T63" fmla="*/ 710 h 842"/>
              <a:gd name="T64" fmla="*/ 558 w 846"/>
              <a:gd name="T65" fmla="*/ 664 h 842"/>
              <a:gd name="T66" fmla="*/ 501 w 846"/>
              <a:gd name="T67" fmla="*/ 580 h 842"/>
              <a:gd name="T68" fmla="*/ 477 w 846"/>
              <a:gd name="T69" fmla="*/ 571 h 842"/>
              <a:gd name="T70" fmla="*/ 447 w 846"/>
              <a:gd name="T71" fmla="*/ 550 h 842"/>
              <a:gd name="T72" fmla="*/ 417 w 846"/>
              <a:gd name="T73" fmla="*/ 550 h 842"/>
              <a:gd name="T74" fmla="*/ 374 w 846"/>
              <a:gd name="T75" fmla="*/ 543 h 842"/>
              <a:gd name="T76" fmla="*/ 341 w 846"/>
              <a:gd name="T77" fmla="*/ 550 h 842"/>
              <a:gd name="T78" fmla="*/ 319 w 846"/>
              <a:gd name="T79" fmla="*/ 593 h 842"/>
              <a:gd name="T80" fmla="*/ 285 w 846"/>
              <a:gd name="T81" fmla="*/ 600 h 842"/>
              <a:gd name="T82" fmla="*/ 211 w 846"/>
              <a:gd name="T83" fmla="*/ 567 h 842"/>
              <a:gd name="T84" fmla="*/ 167 w 846"/>
              <a:gd name="T85" fmla="*/ 527 h 842"/>
              <a:gd name="T86" fmla="*/ 159 w 846"/>
              <a:gd name="T87" fmla="*/ 479 h 842"/>
              <a:gd name="T88" fmla="*/ 128 w 846"/>
              <a:gd name="T89" fmla="*/ 446 h 842"/>
              <a:gd name="T90" fmla="*/ 53 w 846"/>
              <a:gd name="T91" fmla="*/ 400 h 842"/>
              <a:gd name="T92" fmla="*/ 0 w 846"/>
              <a:gd name="T93" fmla="*/ 352 h 842"/>
              <a:gd name="T94" fmla="*/ 0 w 846"/>
              <a:gd name="T95" fmla="*/ 332 h 842"/>
              <a:gd name="T96" fmla="*/ 176 w 846"/>
              <a:gd name="T97" fmla="*/ 333 h 842"/>
              <a:gd name="T98" fmla="*/ 319 w 846"/>
              <a:gd name="T99" fmla="*/ 342 h 842"/>
              <a:gd name="T100" fmla="*/ 337 w 846"/>
              <a:gd name="T101" fmla="*/ 0 h 84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46"/>
              <a:gd name="T154" fmla="*/ 0 h 842"/>
              <a:gd name="T155" fmla="*/ 846 w 846"/>
              <a:gd name="T156" fmla="*/ 842 h 84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46" h="842">
                <a:moveTo>
                  <a:pt x="245" y="0"/>
                </a:moveTo>
                <a:lnTo>
                  <a:pt x="432" y="7"/>
                </a:lnTo>
                <a:lnTo>
                  <a:pt x="432" y="160"/>
                </a:lnTo>
                <a:lnTo>
                  <a:pt x="527" y="202"/>
                </a:lnTo>
                <a:lnTo>
                  <a:pt x="553" y="188"/>
                </a:lnTo>
                <a:lnTo>
                  <a:pt x="616" y="221"/>
                </a:lnTo>
                <a:lnTo>
                  <a:pt x="653" y="219"/>
                </a:lnTo>
                <a:lnTo>
                  <a:pt x="725" y="186"/>
                </a:lnTo>
                <a:lnTo>
                  <a:pt x="767" y="218"/>
                </a:lnTo>
                <a:lnTo>
                  <a:pt x="803" y="226"/>
                </a:lnTo>
                <a:lnTo>
                  <a:pt x="803" y="350"/>
                </a:lnTo>
                <a:lnTo>
                  <a:pt x="846" y="428"/>
                </a:lnTo>
                <a:lnTo>
                  <a:pt x="836" y="534"/>
                </a:lnTo>
                <a:lnTo>
                  <a:pt x="790" y="576"/>
                </a:lnTo>
                <a:lnTo>
                  <a:pt x="780" y="537"/>
                </a:lnTo>
                <a:lnTo>
                  <a:pt x="767" y="555"/>
                </a:lnTo>
                <a:lnTo>
                  <a:pt x="777" y="580"/>
                </a:lnTo>
                <a:lnTo>
                  <a:pt x="695" y="643"/>
                </a:lnTo>
                <a:lnTo>
                  <a:pt x="675" y="647"/>
                </a:lnTo>
                <a:lnTo>
                  <a:pt x="632" y="678"/>
                </a:lnTo>
                <a:lnTo>
                  <a:pt x="632" y="696"/>
                </a:lnTo>
                <a:lnTo>
                  <a:pt x="619" y="700"/>
                </a:lnTo>
                <a:lnTo>
                  <a:pt x="629" y="721"/>
                </a:lnTo>
                <a:lnTo>
                  <a:pt x="606" y="752"/>
                </a:lnTo>
                <a:lnTo>
                  <a:pt x="619" y="798"/>
                </a:lnTo>
                <a:lnTo>
                  <a:pt x="632" y="814"/>
                </a:lnTo>
                <a:lnTo>
                  <a:pt x="629" y="842"/>
                </a:lnTo>
                <a:lnTo>
                  <a:pt x="596" y="842"/>
                </a:lnTo>
                <a:lnTo>
                  <a:pt x="567" y="828"/>
                </a:lnTo>
                <a:lnTo>
                  <a:pt x="547" y="831"/>
                </a:lnTo>
                <a:lnTo>
                  <a:pt x="481" y="807"/>
                </a:lnTo>
                <a:lnTo>
                  <a:pt x="452" y="710"/>
                </a:lnTo>
                <a:lnTo>
                  <a:pt x="406" y="664"/>
                </a:lnTo>
                <a:lnTo>
                  <a:pt x="365" y="580"/>
                </a:lnTo>
                <a:lnTo>
                  <a:pt x="347" y="571"/>
                </a:lnTo>
                <a:lnTo>
                  <a:pt x="325" y="550"/>
                </a:lnTo>
                <a:lnTo>
                  <a:pt x="304" y="550"/>
                </a:lnTo>
                <a:lnTo>
                  <a:pt x="272" y="543"/>
                </a:lnTo>
                <a:lnTo>
                  <a:pt x="248" y="550"/>
                </a:lnTo>
                <a:lnTo>
                  <a:pt x="232" y="593"/>
                </a:lnTo>
                <a:lnTo>
                  <a:pt x="207" y="600"/>
                </a:lnTo>
                <a:lnTo>
                  <a:pt x="153" y="567"/>
                </a:lnTo>
                <a:lnTo>
                  <a:pt x="121" y="527"/>
                </a:lnTo>
                <a:lnTo>
                  <a:pt x="116" y="479"/>
                </a:lnTo>
                <a:lnTo>
                  <a:pt x="93" y="446"/>
                </a:lnTo>
                <a:lnTo>
                  <a:pt x="39" y="400"/>
                </a:lnTo>
                <a:lnTo>
                  <a:pt x="0" y="352"/>
                </a:lnTo>
                <a:lnTo>
                  <a:pt x="0" y="332"/>
                </a:lnTo>
                <a:lnTo>
                  <a:pt x="128" y="333"/>
                </a:lnTo>
                <a:lnTo>
                  <a:pt x="232" y="342"/>
                </a:lnTo>
                <a:lnTo>
                  <a:pt x="245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1" name="Freeform 90"/>
          <p:cNvSpPr>
            <a:spLocks/>
          </p:cNvSpPr>
          <p:nvPr/>
        </p:nvSpPr>
        <p:spPr bwMode="auto">
          <a:xfrm>
            <a:off x="5088679" y="4161741"/>
            <a:ext cx="765663" cy="755294"/>
          </a:xfrm>
          <a:custGeom>
            <a:avLst/>
            <a:gdLst>
              <a:gd name="T0" fmla="*/ 0 w 294"/>
              <a:gd name="T1" fmla="*/ 27 h 295"/>
              <a:gd name="T2" fmla="*/ 162 w 294"/>
              <a:gd name="T3" fmla="*/ 12 h 295"/>
              <a:gd name="T4" fmla="*/ 359 w 294"/>
              <a:gd name="T5" fmla="*/ 0 h 295"/>
              <a:gd name="T6" fmla="*/ 348 w 294"/>
              <a:gd name="T7" fmla="*/ 39 h 295"/>
              <a:gd name="T8" fmla="*/ 392 w 294"/>
              <a:gd name="T9" fmla="*/ 30 h 295"/>
              <a:gd name="T10" fmla="*/ 407 w 294"/>
              <a:gd name="T11" fmla="*/ 56 h 295"/>
              <a:gd name="T12" fmla="*/ 362 w 294"/>
              <a:gd name="T13" fmla="*/ 80 h 295"/>
              <a:gd name="T14" fmla="*/ 373 w 294"/>
              <a:gd name="T15" fmla="*/ 121 h 295"/>
              <a:gd name="T16" fmla="*/ 327 w 294"/>
              <a:gd name="T17" fmla="*/ 189 h 295"/>
              <a:gd name="T18" fmla="*/ 291 w 294"/>
              <a:gd name="T19" fmla="*/ 231 h 295"/>
              <a:gd name="T20" fmla="*/ 310 w 294"/>
              <a:gd name="T21" fmla="*/ 285 h 295"/>
              <a:gd name="T22" fmla="*/ 60 w 294"/>
              <a:gd name="T23" fmla="*/ 295 h 295"/>
              <a:gd name="T24" fmla="*/ 59 w 294"/>
              <a:gd name="T25" fmla="*/ 262 h 295"/>
              <a:gd name="T26" fmla="*/ 10 w 294"/>
              <a:gd name="T27" fmla="*/ 255 h 295"/>
              <a:gd name="T28" fmla="*/ 10 w 294"/>
              <a:gd name="T29" fmla="*/ 80 h 295"/>
              <a:gd name="T30" fmla="*/ 0 w 294"/>
              <a:gd name="T31" fmla="*/ 27 h 29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4"/>
              <a:gd name="T49" fmla="*/ 0 h 295"/>
              <a:gd name="T50" fmla="*/ 294 w 294"/>
              <a:gd name="T51" fmla="*/ 295 h 29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4" h="295">
                <a:moveTo>
                  <a:pt x="0" y="27"/>
                </a:moveTo>
                <a:lnTo>
                  <a:pt x="116" y="12"/>
                </a:lnTo>
                <a:lnTo>
                  <a:pt x="259" y="0"/>
                </a:lnTo>
                <a:lnTo>
                  <a:pt x="252" y="39"/>
                </a:lnTo>
                <a:lnTo>
                  <a:pt x="283" y="30"/>
                </a:lnTo>
                <a:lnTo>
                  <a:pt x="294" y="56"/>
                </a:lnTo>
                <a:lnTo>
                  <a:pt x="262" y="80"/>
                </a:lnTo>
                <a:lnTo>
                  <a:pt x="269" y="121"/>
                </a:lnTo>
                <a:lnTo>
                  <a:pt x="235" y="189"/>
                </a:lnTo>
                <a:lnTo>
                  <a:pt x="210" y="231"/>
                </a:lnTo>
                <a:lnTo>
                  <a:pt x="224" y="285"/>
                </a:lnTo>
                <a:lnTo>
                  <a:pt x="43" y="295"/>
                </a:lnTo>
                <a:lnTo>
                  <a:pt x="42" y="262"/>
                </a:lnTo>
                <a:lnTo>
                  <a:pt x="6" y="255"/>
                </a:lnTo>
                <a:lnTo>
                  <a:pt x="6" y="80"/>
                </a:lnTo>
                <a:lnTo>
                  <a:pt x="0" y="27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2" name="Freeform 91"/>
          <p:cNvSpPr>
            <a:spLocks/>
          </p:cNvSpPr>
          <p:nvPr/>
        </p:nvSpPr>
        <p:spPr bwMode="auto">
          <a:xfrm>
            <a:off x="5188454" y="4889298"/>
            <a:ext cx="934846" cy="791566"/>
          </a:xfrm>
          <a:custGeom>
            <a:avLst/>
            <a:gdLst>
              <a:gd name="T0" fmla="*/ 0 w 359"/>
              <a:gd name="T1" fmla="*/ 7 h 309"/>
              <a:gd name="T2" fmla="*/ 247 w 359"/>
              <a:gd name="T3" fmla="*/ 0 h 309"/>
              <a:gd name="T4" fmla="*/ 291 w 359"/>
              <a:gd name="T5" fmla="*/ 64 h 309"/>
              <a:gd name="T6" fmla="*/ 254 w 359"/>
              <a:gd name="T7" fmla="*/ 139 h 309"/>
              <a:gd name="T8" fmla="*/ 242 w 359"/>
              <a:gd name="T9" fmla="*/ 173 h 309"/>
              <a:gd name="T10" fmla="*/ 407 w 359"/>
              <a:gd name="T11" fmla="*/ 159 h 309"/>
              <a:gd name="T12" fmla="*/ 417 w 359"/>
              <a:gd name="T13" fmla="*/ 208 h 309"/>
              <a:gd name="T14" fmla="*/ 367 w 359"/>
              <a:gd name="T15" fmla="*/ 204 h 309"/>
              <a:gd name="T16" fmla="*/ 346 w 359"/>
              <a:gd name="T17" fmla="*/ 225 h 309"/>
              <a:gd name="T18" fmla="*/ 369 w 359"/>
              <a:gd name="T19" fmla="*/ 239 h 309"/>
              <a:gd name="T20" fmla="*/ 416 w 359"/>
              <a:gd name="T21" fmla="*/ 222 h 309"/>
              <a:gd name="T22" fmla="*/ 417 w 359"/>
              <a:gd name="T23" fmla="*/ 246 h 309"/>
              <a:gd name="T24" fmla="*/ 444 w 359"/>
              <a:gd name="T25" fmla="*/ 226 h 309"/>
              <a:gd name="T26" fmla="*/ 463 w 359"/>
              <a:gd name="T27" fmla="*/ 226 h 309"/>
              <a:gd name="T28" fmla="*/ 441 w 359"/>
              <a:gd name="T29" fmla="*/ 267 h 309"/>
              <a:gd name="T30" fmla="*/ 482 w 359"/>
              <a:gd name="T31" fmla="*/ 274 h 309"/>
              <a:gd name="T32" fmla="*/ 495 w 359"/>
              <a:gd name="T33" fmla="*/ 297 h 309"/>
              <a:gd name="T34" fmla="*/ 476 w 359"/>
              <a:gd name="T35" fmla="*/ 304 h 309"/>
              <a:gd name="T36" fmla="*/ 451 w 359"/>
              <a:gd name="T37" fmla="*/ 289 h 309"/>
              <a:gd name="T38" fmla="*/ 402 w 359"/>
              <a:gd name="T39" fmla="*/ 279 h 309"/>
              <a:gd name="T40" fmla="*/ 412 w 359"/>
              <a:gd name="T41" fmla="*/ 306 h 309"/>
              <a:gd name="T42" fmla="*/ 390 w 359"/>
              <a:gd name="T43" fmla="*/ 309 h 309"/>
              <a:gd name="T44" fmla="*/ 368 w 359"/>
              <a:gd name="T45" fmla="*/ 285 h 309"/>
              <a:gd name="T46" fmla="*/ 356 w 359"/>
              <a:gd name="T47" fmla="*/ 300 h 309"/>
              <a:gd name="T48" fmla="*/ 284 w 359"/>
              <a:gd name="T49" fmla="*/ 300 h 309"/>
              <a:gd name="T50" fmla="*/ 284 w 359"/>
              <a:gd name="T51" fmla="*/ 285 h 309"/>
              <a:gd name="T52" fmla="*/ 258 w 359"/>
              <a:gd name="T53" fmla="*/ 267 h 309"/>
              <a:gd name="T54" fmla="*/ 202 w 359"/>
              <a:gd name="T55" fmla="*/ 265 h 309"/>
              <a:gd name="T56" fmla="*/ 248 w 359"/>
              <a:gd name="T57" fmla="*/ 285 h 309"/>
              <a:gd name="T58" fmla="*/ 184 w 359"/>
              <a:gd name="T59" fmla="*/ 295 h 309"/>
              <a:gd name="T60" fmla="*/ 86 w 359"/>
              <a:gd name="T61" fmla="*/ 281 h 309"/>
              <a:gd name="T62" fmla="*/ 48 w 359"/>
              <a:gd name="T63" fmla="*/ 285 h 309"/>
              <a:gd name="T64" fmla="*/ 62 w 359"/>
              <a:gd name="T65" fmla="*/ 181 h 309"/>
              <a:gd name="T66" fmla="*/ 1 w 359"/>
              <a:gd name="T67" fmla="*/ 99 h 309"/>
              <a:gd name="T68" fmla="*/ 0 w 359"/>
              <a:gd name="T69" fmla="*/ 7 h 3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59"/>
              <a:gd name="T106" fmla="*/ 0 h 309"/>
              <a:gd name="T107" fmla="*/ 359 w 359"/>
              <a:gd name="T108" fmla="*/ 309 h 30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59" h="309">
                <a:moveTo>
                  <a:pt x="0" y="7"/>
                </a:moveTo>
                <a:lnTo>
                  <a:pt x="179" y="0"/>
                </a:lnTo>
                <a:lnTo>
                  <a:pt x="211" y="64"/>
                </a:lnTo>
                <a:lnTo>
                  <a:pt x="184" y="139"/>
                </a:lnTo>
                <a:lnTo>
                  <a:pt x="175" y="173"/>
                </a:lnTo>
                <a:lnTo>
                  <a:pt x="295" y="159"/>
                </a:lnTo>
                <a:lnTo>
                  <a:pt x="303" y="208"/>
                </a:lnTo>
                <a:lnTo>
                  <a:pt x="267" y="204"/>
                </a:lnTo>
                <a:lnTo>
                  <a:pt x="250" y="225"/>
                </a:lnTo>
                <a:lnTo>
                  <a:pt x="269" y="239"/>
                </a:lnTo>
                <a:lnTo>
                  <a:pt x="302" y="222"/>
                </a:lnTo>
                <a:lnTo>
                  <a:pt x="303" y="246"/>
                </a:lnTo>
                <a:lnTo>
                  <a:pt x="322" y="226"/>
                </a:lnTo>
                <a:lnTo>
                  <a:pt x="336" y="226"/>
                </a:lnTo>
                <a:lnTo>
                  <a:pt x="320" y="267"/>
                </a:lnTo>
                <a:lnTo>
                  <a:pt x="350" y="274"/>
                </a:lnTo>
                <a:lnTo>
                  <a:pt x="359" y="297"/>
                </a:lnTo>
                <a:lnTo>
                  <a:pt x="345" y="304"/>
                </a:lnTo>
                <a:lnTo>
                  <a:pt x="327" y="289"/>
                </a:lnTo>
                <a:lnTo>
                  <a:pt x="292" y="279"/>
                </a:lnTo>
                <a:lnTo>
                  <a:pt x="299" y="306"/>
                </a:lnTo>
                <a:lnTo>
                  <a:pt x="282" y="309"/>
                </a:lnTo>
                <a:lnTo>
                  <a:pt x="268" y="285"/>
                </a:lnTo>
                <a:lnTo>
                  <a:pt x="259" y="300"/>
                </a:lnTo>
                <a:lnTo>
                  <a:pt x="206" y="300"/>
                </a:lnTo>
                <a:lnTo>
                  <a:pt x="206" y="285"/>
                </a:lnTo>
                <a:lnTo>
                  <a:pt x="187" y="267"/>
                </a:lnTo>
                <a:lnTo>
                  <a:pt x="147" y="265"/>
                </a:lnTo>
                <a:lnTo>
                  <a:pt x="180" y="285"/>
                </a:lnTo>
                <a:lnTo>
                  <a:pt x="134" y="295"/>
                </a:lnTo>
                <a:lnTo>
                  <a:pt x="62" y="281"/>
                </a:lnTo>
                <a:lnTo>
                  <a:pt x="35" y="285"/>
                </a:lnTo>
                <a:lnTo>
                  <a:pt x="45" y="181"/>
                </a:lnTo>
                <a:lnTo>
                  <a:pt x="1" y="99"/>
                </a:lnTo>
                <a:lnTo>
                  <a:pt x="0" y="7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3" name="Freeform 92"/>
          <p:cNvSpPr>
            <a:spLocks/>
          </p:cNvSpPr>
          <p:nvPr/>
        </p:nvSpPr>
        <p:spPr bwMode="auto">
          <a:xfrm>
            <a:off x="4561610" y="1548080"/>
            <a:ext cx="1041126" cy="1241755"/>
          </a:xfrm>
          <a:custGeom>
            <a:avLst/>
            <a:gdLst>
              <a:gd name="T0" fmla="*/ 0 w 400"/>
              <a:gd name="T1" fmla="*/ 38 h 485"/>
              <a:gd name="T2" fmla="*/ 144 w 400"/>
              <a:gd name="T3" fmla="*/ 38 h 485"/>
              <a:gd name="T4" fmla="*/ 143 w 400"/>
              <a:gd name="T5" fmla="*/ 0 h 485"/>
              <a:gd name="T6" fmla="*/ 172 w 400"/>
              <a:gd name="T7" fmla="*/ 11 h 485"/>
              <a:gd name="T8" fmla="*/ 181 w 400"/>
              <a:gd name="T9" fmla="*/ 40 h 485"/>
              <a:gd name="T10" fmla="*/ 248 w 400"/>
              <a:gd name="T11" fmla="*/ 72 h 485"/>
              <a:gd name="T12" fmla="*/ 268 w 400"/>
              <a:gd name="T13" fmla="*/ 58 h 485"/>
              <a:gd name="T14" fmla="*/ 311 w 400"/>
              <a:gd name="T15" fmla="*/ 58 h 485"/>
              <a:gd name="T16" fmla="*/ 342 w 400"/>
              <a:gd name="T17" fmla="*/ 86 h 485"/>
              <a:gd name="T18" fmla="*/ 364 w 400"/>
              <a:gd name="T19" fmla="*/ 76 h 485"/>
              <a:gd name="T20" fmla="*/ 422 w 400"/>
              <a:gd name="T21" fmla="*/ 87 h 485"/>
              <a:gd name="T22" fmla="*/ 444 w 400"/>
              <a:gd name="T23" fmla="*/ 66 h 485"/>
              <a:gd name="T24" fmla="*/ 482 w 400"/>
              <a:gd name="T25" fmla="*/ 83 h 485"/>
              <a:gd name="T26" fmla="*/ 550 w 400"/>
              <a:gd name="T27" fmla="*/ 80 h 485"/>
              <a:gd name="T28" fmla="*/ 439 w 400"/>
              <a:gd name="T29" fmla="*/ 140 h 485"/>
              <a:gd name="T30" fmla="*/ 385 w 400"/>
              <a:gd name="T31" fmla="*/ 193 h 485"/>
              <a:gd name="T32" fmla="*/ 396 w 400"/>
              <a:gd name="T33" fmla="*/ 269 h 485"/>
              <a:gd name="T34" fmla="*/ 358 w 400"/>
              <a:gd name="T35" fmla="*/ 301 h 485"/>
              <a:gd name="T36" fmla="*/ 372 w 400"/>
              <a:gd name="T37" fmla="*/ 324 h 485"/>
              <a:gd name="T38" fmla="*/ 372 w 400"/>
              <a:gd name="T39" fmla="*/ 380 h 485"/>
              <a:gd name="T40" fmla="*/ 411 w 400"/>
              <a:gd name="T41" fmla="*/ 380 h 485"/>
              <a:gd name="T42" fmla="*/ 467 w 400"/>
              <a:gd name="T43" fmla="*/ 421 h 485"/>
              <a:gd name="T44" fmla="*/ 488 w 400"/>
              <a:gd name="T45" fmla="*/ 471 h 485"/>
              <a:gd name="T46" fmla="*/ 101 w 400"/>
              <a:gd name="T47" fmla="*/ 485 h 485"/>
              <a:gd name="T48" fmla="*/ 102 w 400"/>
              <a:gd name="T49" fmla="*/ 351 h 485"/>
              <a:gd name="T50" fmla="*/ 67 w 400"/>
              <a:gd name="T51" fmla="*/ 321 h 485"/>
              <a:gd name="T52" fmla="*/ 80 w 400"/>
              <a:gd name="T53" fmla="*/ 286 h 485"/>
              <a:gd name="T54" fmla="*/ 90 w 400"/>
              <a:gd name="T55" fmla="*/ 266 h 485"/>
              <a:gd name="T56" fmla="*/ 67 w 400"/>
              <a:gd name="T57" fmla="*/ 173 h 485"/>
              <a:gd name="T58" fmla="*/ 34 w 400"/>
              <a:gd name="T59" fmla="*/ 112 h 485"/>
              <a:gd name="T60" fmla="*/ 0 w 400"/>
              <a:gd name="T61" fmla="*/ 38 h 48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00"/>
              <a:gd name="T94" fmla="*/ 0 h 485"/>
              <a:gd name="T95" fmla="*/ 400 w 400"/>
              <a:gd name="T96" fmla="*/ 485 h 485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00" h="485">
                <a:moveTo>
                  <a:pt x="0" y="38"/>
                </a:moveTo>
                <a:lnTo>
                  <a:pt x="105" y="38"/>
                </a:lnTo>
                <a:lnTo>
                  <a:pt x="104" y="0"/>
                </a:lnTo>
                <a:lnTo>
                  <a:pt x="126" y="11"/>
                </a:lnTo>
                <a:lnTo>
                  <a:pt x="131" y="40"/>
                </a:lnTo>
                <a:lnTo>
                  <a:pt x="181" y="72"/>
                </a:lnTo>
                <a:lnTo>
                  <a:pt x="196" y="58"/>
                </a:lnTo>
                <a:lnTo>
                  <a:pt x="226" y="58"/>
                </a:lnTo>
                <a:lnTo>
                  <a:pt x="249" y="86"/>
                </a:lnTo>
                <a:lnTo>
                  <a:pt x="264" y="76"/>
                </a:lnTo>
                <a:lnTo>
                  <a:pt x="308" y="87"/>
                </a:lnTo>
                <a:lnTo>
                  <a:pt x="323" y="66"/>
                </a:lnTo>
                <a:lnTo>
                  <a:pt x="351" y="83"/>
                </a:lnTo>
                <a:lnTo>
                  <a:pt x="400" y="80"/>
                </a:lnTo>
                <a:lnTo>
                  <a:pt x="320" y="140"/>
                </a:lnTo>
                <a:lnTo>
                  <a:pt x="281" y="193"/>
                </a:lnTo>
                <a:lnTo>
                  <a:pt x="288" y="269"/>
                </a:lnTo>
                <a:lnTo>
                  <a:pt x="261" y="301"/>
                </a:lnTo>
                <a:lnTo>
                  <a:pt x="272" y="324"/>
                </a:lnTo>
                <a:lnTo>
                  <a:pt x="272" y="380"/>
                </a:lnTo>
                <a:lnTo>
                  <a:pt x="299" y="380"/>
                </a:lnTo>
                <a:lnTo>
                  <a:pt x="340" y="421"/>
                </a:lnTo>
                <a:lnTo>
                  <a:pt x="356" y="471"/>
                </a:lnTo>
                <a:lnTo>
                  <a:pt x="73" y="485"/>
                </a:lnTo>
                <a:lnTo>
                  <a:pt x="74" y="351"/>
                </a:lnTo>
                <a:lnTo>
                  <a:pt x="49" y="321"/>
                </a:lnTo>
                <a:lnTo>
                  <a:pt x="58" y="286"/>
                </a:lnTo>
                <a:lnTo>
                  <a:pt x="66" y="266"/>
                </a:lnTo>
                <a:lnTo>
                  <a:pt x="49" y="173"/>
                </a:lnTo>
                <a:lnTo>
                  <a:pt x="25" y="112"/>
                </a:lnTo>
                <a:lnTo>
                  <a:pt x="0" y="38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4" name="Freeform 93"/>
          <p:cNvSpPr>
            <a:spLocks/>
          </p:cNvSpPr>
          <p:nvPr/>
        </p:nvSpPr>
        <p:spPr bwMode="auto">
          <a:xfrm>
            <a:off x="5247018" y="1974800"/>
            <a:ext cx="791689" cy="979323"/>
          </a:xfrm>
          <a:custGeom>
            <a:avLst/>
            <a:gdLst>
              <a:gd name="T0" fmla="*/ 30 w 304"/>
              <a:gd name="T1" fmla="*/ 26 h 382"/>
              <a:gd name="T2" fmla="*/ 62 w 304"/>
              <a:gd name="T3" fmla="*/ 23 h 382"/>
              <a:gd name="T4" fmla="*/ 89 w 304"/>
              <a:gd name="T5" fmla="*/ 23 h 382"/>
              <a:gd name="T6" fmla="*/ 108 w 304"/>
              <a:gd name="T7" fmla="*/ 0 h 382"/>
              <a:gd name="T8" fmla="*/ 120 w 304"/>
              <a:gd name="T9" fmla="*/ 28 h 382"/>
              <a:gd name="T10" fmla="*/ 167 w 304"/>
              <a:gd name="T11" fmla="*/ 28 h 382"/>
              <a:gd name="T12" fmla="*/ 189 w 304"/>
              <a:gd name="T13" fmla="*/ 54 h 382"/>
              <a:gd name="T14" fmla="*/ 237 w 304"/>
              <a:gd name="T15" fmla="*/ 47 h 382"/>
              <a:gd name="T16" fmla="*/ 268 w 304"/>
              <a:gd name="T17" fmla="*/ 64 h 382"/>
              <a:gd name="T18" fmla="*/ 327 w 304"/>
              <a:gd name="T19" fmla="*/ 75 h 382"/>
              <a:gd name="T20" fmla="*/ 338 w 304"/>
              <a:gd name="T21" fmla="*/ 95 h 382"/>
              <a:gd name="T22" fmla="*/ 368 w 304"/>
              <a:gd name="T23" fmla="*/ 97 h 382"/>
              <a:gd name="T24" fmla="*/ 357 w 304"/>
              <a:gd name="T25" fmla="*/ 117 h 382"/>
              <a:gd name="T26" fmla="*/ 369 w 304"/>
              <a:gd name="T27" fmla="*/ 139 h 382"/>
              <a:gd name="T28" fmla="*/ 351 w 304"/>
              <a:gd name="T29" fmla="*/ 167 h 382"/>
              <a:gd name="T30" fmla="*/ 365 w 304"/>
              <a:gd name="T31" fmla="*/ 173 h 382"/>
              <a:gd name="T32" fmla="*/ 397 w 304"/>
              <a:gd name="T33" fmla="*/ 142 h 382"/>
              <a:gd name="T34" fmla="*/ 396 w 304"/>
              <a:gd name="T35" fmla="*/ 132 h 382"/>
              <a:gd name="T36" fmla="*/ 407 w 304"/>
              <a:gd name="T37" fmla="*/ 127 h 382"/>
              <a:gd name="T38" fmla="*/ 417 w 304"/>
              <a:gd name="T39" fmla="*/ 142 h 382"/>
              <a:gd name="T40" fmla="*/ 390 w 304"/>
              <a:gd name="T41" fmla="*/ 164 h 382"/>
              <a:gd name="T42" fmla="*/ 382 w 304"/>
              <a:gd name="T43" fmla="*/ 212 h 382"/>
              <a:gd name="T44" fmla="*/ 382 w 304"/>
              <a:gd name="T45" fmla="*/ 293 h 382"/>
              <a:gd name="T46" fmla="*/ 397 w 304"/>
              <a:gd name="T47" fmla="*/ 307 h 382"/>
              <a:gd name="T48" fmla="*/ 389 w 304"/>
              <a:gd name="T49" fmla="*/ 358 h 382"/>
              <a:gd name="T50" fmla="*/ 194 w 304"/>
              <a:gd name="T51" fmla="*/ 382 h 382"/>
              <a:gd name="T52" fmla="*/ 143 w 304"/>
              <a:gd name="T53" fmla="*/ 359 h 382"/>
              <a:gd name="T54" fmla="*/ 153 w 304"/>
              <a:gd name="T55" fmla="*/ 328 h 382"/>
              <a:gd name="T56" fmla="*/ 129 w 304"/>
              <a:gd name="T57" fmla="*/ 295 h 382"/>
              <a:gd name="T58" fmla="*/ 108 w 304"/>
              <a:gd name="T59" fmla="*/ 254 h 382"/>
              <a:gd name="T60" fmla="*/ 52 w 304"/>
              <a:gd name="T61" fmla="*/ 213 h 382"/>
              <a:gd name="T62" fmla="*/ 17 w 304"/>
              <a:gd name="T63" fmla="*/ 213 h 382"/>
              <a:gd name="T64" fmla="*/ 17 w 304"/>
              <a:gd name="T65" fmla="*/ 157 h 382"/>
              <a:gd name="T66" fmla="*/ 0 w 304"/>
              <a:gd name="T67" fmla="*/ 135 h 382"/>
              <a:gd name="T68" fmla="*/ 38 w 304"/>
              <a:gd name="T69" fmla="*/ 102 h 382"/>
              <a:gd name="T70" fmla="*/ 30 w 304"/>
              <a:gd name="T71" fmla="*/ 26 h 38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04"/>
              <a:gd name="T109" fmla="*/ 0 h 382"/>
              <a:gd name="T110" fmla="*/ 304 w 304"/>
              <a:gd name="T111" fmla="*/ 382 h 38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04" h="382">
                <a:moveTo>
                  <a:pt x="22" y="26"/>
                </a:moveTo>
                <a:lnTo>
                  <a:pt x="45" y="23"/>
                </a:lnTo>
                <a:lnTo>
                  <a:pt x="65" y="23"/>
                </a:lnTo>
                <a:lnTo>
                  <a:pt x="79" y="0"/>
                </a:lnTo>
                <a:lnTo>
                  <a:pt x="88" y="28"/>
                </a:lnTo>
                <a:lnTo>
                  <a:pt x="121" y="28"/>
                </a:lnTo>
                <a:lnTo>
                  <a:pt x="139" y="54"/>
                </a:lnTo>
                <a:lnTo>
                  <a:pt x="173" y="47"/>
                </a:lnTo>
                <a:lnTo>
                  <a:pt x="196" y="64"/>
                </a:lnTo>
                <a:lnTo>
                  <a:pt x="238" y="75"/>
                </a:lnTo>
                <a:lnTo>
                  <a:pt x="246" y="95"/>
                </a:lnTo>
                <a:lnTo>
                  <a:pt x="268" y="97"/>
                </a:lnTo>
                <a:lnTo>
                  <a:pt x="261" y="117"/>
                </a:lnTo>
                <a:lnTo>
                  <a:pt x="269" y="139"/>
                </a:lnTo>
                <a:lnTo>
                  <a:pt x="255" y="167"/>
                </a:lnTo>
                <a:lnTo>
                  <a:pt x="265" y="173"/>
                </a:lnTo>
                <a:lnTo>
                  <a:pt x="289" y="142"/>
                </a:lnTo>
                <a:lnTo>
                  <a:pt x="288" y="132"/>
                </a:lnTo>
                <a:lnTo>
                  <a:pt x="297" y="127"/>
                </a:lnTo>
                <a:lnTo>
                  <a:pt x="304" y="142"/>
                </a:lnTo>
                <a:lnTo>
                  <a:pt x="285" y="164"/>
                </a:lnTo>
                <a:lnTo>
                  <a:pt x="278" y="212"/>
                </a:lnTo>
                <a:lnTo>
                  <a:pt x="278" y="293"/>
                </a:lnTo>
                <a:lnTo>
                  <a:pt x="289" y="307"/>
                </a:lnTo>
                <a:lnTo>
                  <a:pt x="284" y="358"/>
                </a:lnTo>
                <a:lnTo>
                  <a:pt x="140" y="382"/>
                </a:lnTo>
                <a:lnTo>
                  <a:pt x="104" y="359"/>
                </a:lnTo>
                <a:lnTo>
                  <a:pt x="111" y="328"/>
                </a:lnTo>
                <a:lnTo>
                  <a:pt x="94" y="295"/>
                </a:lnTo>
                <a:lnTo>
                  <a:pt x="79" y="254"/>
                </a:lnTo>
                <a:lnTo>
                  <a:pt x="38" y="213"/>
                </a:lnTo>
                <a:lnTo>
                  <a:pt x="13" y="213"/>
                </a:lnTo>
                <a:lnTo>
                  <a:pt x="13" y="157"/>
                </a:lnTo>
                <a:lnTo>
                  <a:pt x="0" y="135"/>
                </a:lnTo>
                <a:lnTo>
                  <a:pt x="28" y="102"/>
                </a:lnTo>
                <a:lnTo>
                  <a:pt x="22" y="26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5" name="Freeform 94"/>
          <p:cNvSpPr>
            <a:spLocks/>
          </p:cNvSpPr>
          <p:nvPr/>
        </p:nvSpPr>
        <p:spPr bwMode="auto">
          <a:xfrm>
            <a:off x="5557186" y="1838250"/>
            <a:ext cx="854591" cy="388315"/>
          </a:xfrm>
          <a:custGeom>
            <a:avLst/>
            <a:gdLst>
              <a:gd name="T0" fmla="*/ 0 w 327"/>
              <a:gd name="T1" fmla="*/ 84 h 152"/>
              <a:gd name="T2" fmla="*/ 101 w 327"/>
              <a:gd name="T3" fmla="*/ 0 h 152"/>
              <a:gd name="T4" fmla="*/ 84 w 327"/>
              <a:gd name="T5" fmla="*/ 34 h 152"/>
              <a:gd name="T6" fmla="*/ 98 w 327"/>
              <a:gd name="T7" fmla="*/ 45 h 152"/>
              <a:gd name="T8" fmla="*/ 129 w 327"/>
              <a:gd name="T9" fmla="*/ 31 h 152"/>
              <a:gd name="T10" fmla="*/ 198 w 327"/>
              <a:gd name="T11" fmla="*/ 52 h 152"/>
              <a:gd name="T12" fmla="*/ 229 w 327"/>
              <a:gd name="T13" fmla="*/ 34 h 152"/>
              <a:gd name="T14" fmla="*/ 325 w 327"/>
              <a:gd name="T15" fmla="*/ 25 h 152"/>
              <a:gd name="T16" fmla="*/ 342 w 327"/>
              <a:gd name="T17" fmla="*/ 46 h 152"/>
              <a:gd name="T18" fmla="*/ 377 w 327"/>
              <a:gd name="T19" fmla="*/ 41 h 152"/>
              <a:gd name="T20" fmla="*/ 451 w 327"/>
              <a:gd name="T21" fmla="*/ 64 h 152"/>
              <a:gd name="T22" fmla="*/ 454 w 327"/>
              <a:gd name="T23" fmla="*/ 80 h 152"/>
              <a:gd name="T24" fmla="*/ 376 w 327"/>
              <a:gd name="T25" fmla="*/ 94 h 152"/>
              <a:gd name="T26" fmla="*/ 355 w 327"/>
              <a:gd name="T27" fmla="*/ 84 h 152"/>
              <a:gd name="T28" fmla="*/ 315 w 327"/>
              <a:gd name="T29" fmla="*/ 87 h 152"/>
              <a:gd name="T30" fmla="*/ 270 w 327"/>
              <a:gd name="T31" fmla="*/ 108 h 152"/>
              <a:gd name="T32" fmla="*/ 248 w 327"/>
              <a:gd name="T33" fmla="*/ 109 h 152"/>
              <a:gd name="T34" fmla="*/ 230 w 327"/>
              <a:gd name="T35" fmla="*/ 94 h 152"/>
              <a:gd name="T36" fmla="*/ 206 w 327"/>
              <a:gd name="T37" fmla="*/ 151 h 152"/>
              <a:gd name="T38" fmla="*/ 177 w 327"/>
              <a:gd name="T39" fmla="*/ 152 h 152"/>
              <a:gd name="T40" fmla="*/ 164 w 327"/>
              <a:gd name="T41" fmla="*/ 129 h 152"/>
              <a:gd name="T42" fmla="*/ 102 w 327"/>
              <a:gd name="T43" fmla="*/ 119 h 152"/>
              <a:gd name="T44" fmla="*/ 75 w 327"/>
              <a:gd name="T45" fmla="*/ 102 h 152"/>
              <a:gd name="T46" fmla="*/ 26 w 327"/>
              <a:gd name="T47" fmla="*/ 108 h 152"/>
              <a:gd name="T48" fmla="*/ 0 w 327"/>
              <a:gd name="T49" fmla="*/ 84 h 1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152"/>
              <a:gd name="T77" fmla="*/ 327 w 327"/>
              <a:gd name="T78" fmla="*/ 152 h 15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152">
                <a:moveTo>
                  <a:pt x="0" y="84"/>
                </a:moveTo>
                <a:lnTo>
                  <a:pt x="73" y="0"/>
                </a:lnTo>
                <a:lnTo>
                  <a:pt x="60" y="34"/>
                </a:lnTo>
                <a:lnTo>
                  <a:pt x="70" y="45"/>
                </a:lnTo>
                <a:lnTo>
                  <a:pt x="93" y="31"/>
                </a:lnTo>
                <a:lnTo>
                  <a:pt x="143" y="52"/>
                </a:lnTo>
                <a:lnTo>
                  <a:pt x="165" y="34"/>
                </a:lnTo>
                <a:lnTo>
                  <a:pt x="233" y="25"/>
                </a:lnTo>
                <a:lnTo>
                  <a:pt x="246" y="46"/>
                </a:lnTo>
                <a:lnTo>
                  <a:pt x="272" y="41"/>
                </a:lnTo>
                <a:lnTo>
                  <a:pt x="324" y="64"/>
                </a:lnTo>
                <a:lnTo>
                  <a:pt x="327" y="80"/>
                </a:lnTo>
                <a:lnTo>
                  <a:pt x="271" y="94"/>
                </a:lnTo>
                <a:lnTo>
                  <a:pt x="255" y="84"/>
                </a:lnTo>
                <a:lnTo>
                  <a:pt x="227" y="87"/>
                </a:lnTo>
                <a:lnTo>
                  <a:pt x="194" y="108"/>
                </a:lnTo>
                <a:lnTo>
                  <a:pt x="178" y="109"/>
                </a:lnTo>
                <a:lnTo>
                  <a:pt x="166" y="94"/>
                </a:lnTo>
                <a:lnTo>
                  <a:pt x="148" y="151"/>
                </a:lnTo>
                <a:lnTo>
                  <a:pt x="127" y="152"/>
                </a:lnTo>
                <a:lnTo>
                  <a:pt x="118" y="129"/>
                </a:lnTo>
                <a:lnTo>
                  <a:pt x="74" y="119"/>
                </a:lnTo>
                <a:lnTo>
                  <a:pt x="54" y="102"/>
                </a:lnTo>
                <a:lnTo>
                  <a:pt x="18" y="108"/>
                </a:lnTo>
                <a:lnTo>
                  <a:pt x="0" y="84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6" name="Freeform 95"/>
          <p:cNvSpPr>
            <a:spLocks/>
          </p:cNvSpPr>
          <p:nvPr/>
        </p:nvSpPr>
        <p:spPr bwMode="auto">
          <a:xfrm>
            <a:off x="6123300" y="2111351"/>
            <a:ext cx="607323" cy="872643"/>
          </a:xfrm>
          <a:custGeom>
            <a:avLst/>
            <a:gdLst>
              <a:gd name="T0" fmla="*/ 81 w 234"/>
              <a:gd name="T1" fmla="*/ 14 h 341"/>
              <a:gd name="T2" fmla="*/ 91 w 234"/>
              <a:gd name="T3" fmla="*/ 35 h 341"/>
              <a:gd name="T4" fmla="*/ 69 w 234"/>
              <a:gd name="T5" fmla="*/ 48 h 341"/>
              <a:gd name="T6" fmla="*/ 68 w 234"/>
              <a:gd name="T7" fmla="*/ 102 h 341"/>
              <a:gd name="T8" fmla="*/ 56 w 234"/>
              <a:gd name="T9" fmla="*/ 67 h 341"/>
              <a:gd name="T10" fmla="*/ 11 w 234"/>
              <a:gd name="T11" fmla="*/ 101 h 341"/>
              <a:gd name="T12" fmla="*/ 0 w 234"/>
              <a:gd name="T13" fmla="*/ 199 h 341"/>
              <a:gd name="T14" fmla="*/ 29 w 234"/>
              <a:gd name="T15" fmla="*/ 247 h 341"/>
              <a:gd name="T16" fmla="*/ 32 w 234"/>
              <a:gd name="T17" fmla="*/ 272 h 341"/>
              <a:gd name="T18" fmla="*/ 34 w 234"/>
              <a:gd name="T19" fmla="*/ 292 h 341"/>
              <a:gd name="T20" fmla="*/ 32 w 234"/>
              <a:gd name="T21" fmla="*/ 309 h 341"/>
              <a:gd name="T22" fmla="*/ 27 w 234"/>
              <a:gd name="T23" fmla="*/ 341 h 341"/>
              <a:gd name="T24" fmla="*/ 152 w 234"/>
              <a:gd name="T25" fmla="*/ 335 h 341"/>
              <a:gd name="T26" fmla="*/ 318 w 234"/>
              <a:gd name="T27" fmla="*/ 323 h 341"/>
              <a:gd name="T28" fmla="*/ 289 w 234"/>
              <a:gd name="T29" fmla="*/ 316 h 341"/>
              <a:gd name="T30" fmla="*/ 271 w 234"/>
              <a:gd name="T31" fmla="*/ 299 h 341"/>
              <a:gd name="T32" fmla="*/ 297 w 234"/>
              <a:gd name="T33" fmla="*/ 283 h 341"/>
              <a:gd name="T34" fmla="*/ 297 w 234"/>
              <a:gd name="T35" fmla="*/ 265 h 341"/>
              <a:gd name="T36" fmla="*/ 284 w 234"/>
              <a:gd name="T37" fmla="*/ 248 h 341"/>
              <a:gd name="T38" fmla="*/ 297 w 234"/>
              <a:gd name="T39" fmla="*/ 236 h 341"/>
              <a:gd name="T40" fmla="*/ 320 w 234"/>
              <a:gd name="T41" fmla="*/ 238 h 341"/>
              <a:gd name="T42" fmla="*/ 315 w 234"/>
              <a:gd name="T43" fmla="*/ 191 h 341"/>
              <a:gd name="T44" fmla="*/ 308 w 234"/>
              <a:gd name="T45" fmla="*/ 162 h 341"/>
              <a:gd name="T46" fmla="*/ 296 w 234"/>
              <a:gd name="T47" fmla="*/ 145 h 341"/>
              <a:gd name="T48" fmla="*/ 282 w 234"/>
              <a:gd name="T49" fmla="*/ 134 h 341"/>
              <a:gd name="T50" fmla="*/ 262 w 234"/>
              <a:gd name="T51" fmla="*/ 131 h 341"/>
              <a:gd name="T52" fmla="*/ 242 w 234"/>
              <a:gd name="T53" fmla="*/ 131 h 341"/>
              <a:gd name="T54" fmla="*/ 219 w 234"/>
              <a:gd name="T55" fmla="*/ 153 h 341"/>
              <a:gd name="T56" fmla="*/ 207 w 234"/>
              <a:gd name="T57" fmla="*/ 160 h 341"/>
              <a:gd name="T58" fmla="*/ 199 w 234"/>
              <a:gd name="T59" fmla="*/ 162 h 341"/>
              <a:gd name="T60" fmla="*/ 187 w 234"/>
              <a:gd name="T61" fmla="*/ 159 h 341"/>
              <a:gd name="T62" fmla="*/ 185 w 234"/>
              <a:gd name="T63" fmla="*/ 148 h 341"/>
              <a:gd name="T64" fmla="*/ 187 w 234"/>
              <a:gd name="T65" fmla="*/ 141 h 341"/>
              <a:gd name="T66" fmla="*/ 198 w 234"/>
              <a:gd name="T67" fmla="*/ 134 h 341"/>
              <a:gd name="T68" fmla="*/ 205 w 234"/>
              <a:gd name="T69" fmla="*/ 131 h 341"/>
              <a:gd name="T70" fmla="*/ 215 w 234"/>
              <a:gd name="T71" fmla="*/ 129 h 341"/>
              <a:gd name="T72" fmla="*/ 215 w 234"/>
              <a:gd name="T73" fmla="*/ 117 h 341"/>
              <a:gd name="T74" fmla="*/ 239 w 234"/>
              <a:gd name="T75" fmla="*/ 102 h 341"/>
              <a:gd name="T76" fmla="*/ 215 w 234"/>
              <a:gd name="T77" fmla="*/ 58 h 341"/>
              <a:gd name="T78" fmla="*/ 215 w 234"/>
              <a:gd name="T79" fmla="*/ 37 h 341"/>
              <a:gd name="T80" fmla="*/ 174 w 234"/>
              <a:gd name="T81" fmla="*/ 28 h 341"/>
              <a:gd name="T82" fmla="*/ 116 w 234"/>
              <a:gd name="T83" fmla="*/ 0 h 341"/>
              <a:gd name="T84" fmla="*/ 81 w 234"/>
              <a:gd name="T85" fmla="*/ 14 h 34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34"/>
              <a:gd name="T130" fmla="*/ 0 h 341"/>
              <a:gd name="T131" fmla="*/ 234 w 234"/>
              <a:gd name="T132" fmla="*/ 341 h 34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34" h="341">
                <a:moveTo>
                  <a:pt x="59" y="14"/>
                </a:moveTo>
                <a:lnTo>
                  <a:pt x="67" y="35"/>
                </a:lnTo>
                <a:lnTo>
                  <a:pt x="51" y="48"/>
                </a:lnTo>
                <a:lnTo>
                  <a:pt x="50" y="102"/>
                </a:lnTo>
                <a:lnTo>
                  <a:pt x="41" y="67"/>
                </a:lnTo>
                <a:lnTo>
                  <a:pt x="7" y="101"/>
                </a:lnTo>
                <a:lnTo>
                  <a:pt x="0" y="199"/>
                </a:lnTo>
                <a:lnTo>
                  <a:pt x="21" y="247"/>
                </a:lnTo>
                <a:lnTo>
                  <a:pt x="24" y="272"/>
                </a:lnTo>
                <a:lnTo>
                  <a:pt x="25" y="292"/>
                </a:lnTo>
                <a:lnTo>
                  <a:pt x="24" y="309"/>
                </a:lnTo>
                <a:lnTo>
                  <a:pt x="19" y="341"/>
                </a:lnTo>
                <a:lnTo>
                  <a:pt x="111" y="335"/>
                </a:lnTo>
                <a:lnTo>
                  <a:pt x="233" y="323"/>
                </a:lnTo>
                <a:lnTo>
                  <a:pt x="211" y="316"/>
                </a:lnTo>
                <a:lnTo>
                  <a:pt x="199" y="299"/>
                </a:lnTo>
                <a:lnTo>
                  <a:pt x="217" y="283"/>
                </a:lnTo>
                <a:lnTo>
                  <a:pt x="217" y="265"/>
                </a:lnTo>
                <a:lnTo>
                  <a:pt x="208" y="248"/>
                </a:lnTo>
                <a:lnTo>
                  <a:pt x="217" y="236"/>
                </a:lnTo>
                <a:lnTo>
                  <a:pt x="234" y="238"/>
                </a:lnTo>
                <a:lnTo>
                  <a:pt x="230" y="191"/>
                </a:lnTo>
                <a:lnTo>
                  <a:pt x="226" y="162"/>
                </a:lnTo>
                <a:lnTo>
                  <a:pt x="216" y="145"/>
                </a:lnTo>
                <a:lnTo>
                  <a:pt x="206" y="134"/>
                </a:lnTo>
                <a:lnTo>
                  <a:pt x="191" y="131"/>
                </a:lnTo>
                <a:lnTo>
                  <a:pt x="177" y="131"/>
                </a:lnTo>
                <a:lnTo>
                  <a:pt x="161" y="153"/>
                </a:lnTo>
                <a:lnTo>
                  <a:pt x="152" y="160"/>
                </a:lnTo>
                <a:lnTo>
                  <a:pt x="145" y="162"/>
                </a:lnTo>
                <a:lnTo>
                  <a:pt x="137" y="159"/>
                </a:lnTo>
                <a:lnTo>
                  <a:pt x="135" y="148"/>
                </a:lnTo>
                <a:lnTo>
                  <a:pt x="137" y="141"/>
                </a:lnTo>
                <a:lnTo>
                  <a:pt x="144" y="134"/>
                </a:lnTo>
                <a:lnTo>
                  <a:pt x="151" y="131"/>
                </a:lnTo>
                <a:lnTo>
                  <a:pt x="157" y="129"/>
                </a:lnTo>
                <a:lnTo>
                  <a:pt x="157" y="117"/>
                </a:lnTo>
                <a:lnTo>
                  <a:pt x="175" y="102"/>
                </a:lnTo>
                <a:lnTo>
                  <a:pt x="157" y="58"/>
                </a:lnTo>
                <a:lnTo>
                  <a:pt x="157" y="37"/>
                </a:lnTo>
                <a:lnTo>
                  <a:pt x="128" y="28"/>
                </a:lnTo>
                <a:lnTo>
                  <a:pt x="85" y="0"/>
                </a:lnTo>
                <a:lnTo>
                  <a:pt x="59" y="14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7" name="Freeform 96"/>
          <p:cNvSpPr>
            <a:spLocks/>
          </p:cNvSpPr>
          <p:nvPr/>
        </p:nvSpPr>
        <p:spPr bwMode="auto">
          <a:xfrm>
            <a:off x="6897637" y="4200146"/>
            <a:ext cx="780845" cy="652882"/>
          </a:xfrm>
          <a:custGeom>
            <a:avLst/>
            <a:gdLst>
              <a:gd name="T0" fmla="*/ 15 w 300"/>
              <a:gd name="T1" fmla="*/ 46 h 255"/>
              <a:gd name="T2" fmla="*/ 48 w 300"/>
              <a:gd name="T3" fmla="*/ 21 h 255"/>
              <a:gd name="T4" fmla="*/ 171 w 300"/>
              <a:gd name="T5" fmla="*/ 0 h 255"/>
              <a:gd name="T6" fmla="*/ 210 w 300"/>
              <a:gd name="T7" fmla="*/ 14 h 255"/>
              <a:gd name="T8" fmla="*/ 288 w 300"/>
              <a:gd name="T9" fmla="*/ 4 h 255"/>
              <a:gd name="T10" fmla="*/ 353 w 300"/>
              <a:gd name="T11" fmla="*/ 40 h 255"/>
              <a:gd name="T12" fmla="*/ 413 w 300"/>
              <a:gd name="T13" fmla="*/ 68 h 255"/>
              <a:gd name="T14" fmla="*/ 380 w 300"/>
              <a:gd name="T15" fmla="*/ 145 h 255"/>
              <a:gd name="T16" fmla="*/ 331 w 300"/>
              <a:gd name="T17" fmla="*/ 183 h 255"/>
              <a:gd name="T18" fmla="*/ 276 w 300"/>
              <a:gd name="T19" fmla="*/ 195 h 255"/>
              <a:gd name="T20" fmla="*/ 286 w 300"/>
              <a:gd name="T21" fmla="*/ 226 h 255"/>
              <a:gd name="T22" fmla="*/ 253 w 300"/>
              <a:gd name="T23" fmla="*/ 255 h 255"/>
              <a:gd name="T24" fmla="*/ 192 w 300"/>
              <a:gd name="T25" fmla="*/ 183 h 255"/>
              <a:gd name="T26" fmla="*/ 28 w 300"/>
              <a:gd name="T27" fmla="*/ 68 h 255"/>
              <a:gd name="T28" fmla="*/ 0 w 300"/>
              <a:gd name="T29" fmla="*/ 68 h 255"/>
              <a:gd name="T30" fmla="*/ 15 w 300"/>
              <a:gd name="T31" fmla="*/ 46 h 2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255"/>
              <a:gd name="T50" fmla="*/ 300 w 300"/>
              <a:gd name="T51" fmla="*/ 255 h 2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255">
                <a:moveTo>
                  <a:pt x="11" y="46"/>
                </a:moveTo>
                <a:lnTo>
                  <a:pt x="35" y="21"/>
                </a:lnTo>
                <a:lnTo>
                  <a:pt x="125" y="0"/>
                </a:lnTo>
                <a:lnTo>
                  <a:pt x="152" y="14"/>
                </a:lnTo>
                <a:lnTo>
                  <a:pt x="210" y="4"/>
                </a:lnTo>
                <a:lnTo>
                  <a:pt x="257" y="40"/>
                </a:lnTo>
                <a:lnTo>
                  <a:pt x="300" y="68"/>
                </a:lnTo>
                <a:lnTo>
                  <a:pt x="276" y="145"/>
                </a:lnTo>
                <a:lnTo>
                  <a:pt x="240" y="183"/>
                </a:lnTo>
                <a:lnTo>
                  <a:pt x="200" y="195"/>
                </a:lnTo>
                <a:lnTo>
                  <a:pt x="208" y="226"/>
                </a:lnTo>
                <a:lnTo>
                  <a:pt x="184" y="255"/>
                </a:lnTo>
                <a:lnTo>
                  <a:pt x="138" y="183"/>
                </a:lnTo>
                <a:lnTo>
                  <a:pt x="20" y="68"/>
                </a:lnTo>
                <a:lnTo>
                  <a:pt x="0" y="68"/>
                </a:lnTo>
                <a:lnTo>
                  <a:pt x="11" y="4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8" name="Freeform 97"/>
          <p:cNvSpPr>
            <a:spLocks/>
          </p:cNvSpPr>
          <p:nvPr/>
        </p:nvSpPr>
        <p:spPr bwMode="auto">
          <a:xfrm>
            <a:off x="6797862" y="3237891"/>
            <a:ext cx="1175605" cy="774497"/>
          </a:xfrm>
          <a:custGeom>
            <a:avLst/>
            <a:gdLst>
              <a:gd name="T0" fmla="*/ 102 w 452"/>
              <a:gd name="T1" fmla="*/ 211 h 302"/>
              <a:gd name="T2" fmla="*/ 83 w 452"/>
              <a:gd name="T3" fmla="*/ 242 h 302"/>
              <a:gd name="T4" fmla="*/ 57 w 452"/>
              <a:gd name="T5" fmla="*/ 250 h 302"/>
              <a:gd name="T6" fmla="*/ 56 w 452"/>
              <a:gd name="T7" fmla="*/ 270 h 302"/>
              <a:gd name="T8" fmla="*/ 2 w 452"/>
              <a:gd name="T9" fmla="*/ 286 h 302"/>
              <a:gd name="T10" fmla="*/ 0 w 452"/>
              <a:gd name="T11" fmla="*/ 302 h 302"/>
              <a:gd name="T12" fmla="*/ 146 w 452"/>
              <a:gd name="T13" fmla="*/ 282 h 302"/>
              <a:gd name="T14" fmla="*/ 414 w 452"/>
              <a:gd name="T15" fmla="*/ 238 h 302"/>
              <a:gd name="T16" fmla="*/ 619 w 452"/>
              <a:gd name="T17" fmla="*/ 200 h 302"/>
              <a:gd name="T18" fmla="*/ 619 w 452"/>
              <a:gd name="T19" fmla="*/ 169 h 302"/>
              <a:gd name="T20" fmla="*/ 597 w 452"/>
              <a:gd name="T21" fmla="*/ 160 h 302"/>
              <a:gd name="T22" fmla="*/ 578 w 452"/>
              <a:gd name="T23" fmla="*/ 175 h 302"/>
              <a:gd name="T24" fmla="*/ 568 w 452"/>
              <a:gd name="T25" fmla="*/ 134 h 302"/>
              <a:gd name="T26" fmla="*/ 578 w 452"/>
              <a:gd name="T27" fmla="*/ 97 h 302"/>
              <a:gd name="T28" fmla="*/ 501 w 452"/>
              <a:gd name="T29" fmla="*/ 70 h 302"/>
              <a:gd name="T30" fmla="*/ 449 w 452"/>
              <a:gd name="T31" fmla="*/ 77 h 302"/>
              <a:gd name="T32" fmla="*/ 448 w 452"/>
              <a:gd name="T33" fmla="*/ 21 h 302"/>
              <a:gd name="T34" fmla="*/ 396 w 452"/>
              <a:gd name="T35" fmla="*/ 0 h 302"/>
              <a:gd name="T36" fmla="*/ 354 w 452"/>
              <a:gd name="T37" fmla="*/ 13 h 302"/>
              <a:gd name="T38" fmla="*/ 326 w 452"/>
              <a:gd name="T39" fmla="*/ 66 h 302"/>
              <a:gd name="T40" fmla="*/ 278 w 452"/>
              <a:gd name="T41" fmla="*/ 87 h 302"/>
              <a:gd name="T42" fmla="*/ 259 w 452"/>
              <a:gd name="T43" fmla="*/ 170 h 302"/>
              <a:gd name="T44" fmla="*/ 182 w 452"/>
              <a:gd name="T45" fmla="*/ 211 h 302"/>
              <a:gd name="T46" fmla="*/ 118 w 452"/>
              <a:gd name="T47" fmla="*/ 228 h 302"/>
              <a:gd name="T48" fmla="*/ 102 w 452"/>
              <a:gd name="T49" fmla="*/ 211 h 30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52"/>
              <a:gd name="T76" fmla="*/ 0 h 302"/>
              <a:gd name="T77" fmla="*/ 452 w 452"/>
              <a:gd name="T78" fmla="*/ 302 h 30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52" h="302">
                <a:moveTo>
                  <a:pt x="74" y="211"/>
                </a:moveTo>
                <a:lnTo>
                  <a:pt x="61" y="242"/>
                </a:lnTo>
                <a:lnTo>
                  <a:pt x="42" y="250"/>
                </a:lnTo>
                <a:lnTo>
                  <a:pt x="41" y="270"/>
                </a:lnTo>
                <a:lnTo>
                  <a:pt x="2" y="286"/>
                </a:lnTo>
                <a:lnTo>
                  <a:pt x="0" y="302"/>
                </a:lnTo>
                <a:lnTo>
                  <a:pt x="107" y="282"/>
                </a:lnTo>
                <a:lnTo>
                  <a:pt x="302" y="238"/>
                </a:lnTo>
                <a:lnTo>
                  <a:pt x="452" y="200"/>
                </a:lnTo>
                <a:lnTo>
                  <a:pt x="452" y="169"/>
                </a:lnTo>
                <a:lnTo>
                  <a:pt x="435" y="160"/>
                </a:lnTo>
                <a:lnTo>
                  <a:pt x="422" y="175"/>
                </a:lnTo>
                <a:lnTo>
                  <a:pt x="414" y="134"/>
                </a:lnTo>
                <a:lnTo>
                  <a:pt x="422" y="97"/>
                </a:lnTo>
                <a:lnTo>
                  <a:pt x="366" y="70"/>
                </a:lnTo>
                <a:lnTo>
                  <a:pt x="328" y="77"/>
                </a:lnTo>
                <a:lnTo>
                  <a:pt x="327" y="21"/>
                </a:lnTo>
                <a:lnTo>
                  <a:pt x="288" y="0"/>
                </a:lnTo>
                <a:lnTo>
                  <a:pt x="258" y="13"/>
                </a:lnTo>
                <a:lnTo>
                  <a:pt x="238" y="66"/>
                </a:lnTo>
                <a:lnTo>
                  <a:pt x="203" y="87"/>
                </a:lnTo>
                <a:lnTo>
                  <a:pt x="189" y="170"/>
                </a:lnTo>
                <a:lnTo>
                  <a:pt x="132" y="211"/>
                </a:lnTo>
                <a:lnTo>
                  <a:pt x="86" y="228"/>
                </a:lnTo>
                <a:lnTo>
                  <a:pt x="74" y="211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99" name="Freeform 98"/>
          <p:cNvSpPr>
            <a:spLocks/>
          </p:cNvSpPr>
          <p:nvPr/>
        </p:nvSpPr>
        <p:spPr bwMode="auto">
          <a:xfrm>
            <a:off x="7027778" y="2610613"/>
            <a:ext cx="902310" cy="627278"/>
          </a:xfrm>
          <a:custGeom>
            <a:avLst/>
            <a:gdLst>
              <a:gd name="T0" fmla="*/ 44 w 347"/>
              <a:gd name="T1" fmla="*/ 36 h 245"/>
              <a:gd name="T2" fmla="*/ 0 w 347"/>
              <a:gd name="T3" fmla="*/ 68 h 245"/>
              <a:gd name="T4" fmla="*/ 26 w 347"/>
              <a:gd name="T5" fmla="*/ 187 h 245"/>
              <a:gd name="T6" fmla="*/ 44 w 347"/>
              <a:gd name="T7" fmla="*/ 245 h 245"/>
              <a:gd name="T8" fmla="*/ 126 w 347"/>
              <a:gd name="T9" fmla="*/ 240 h 245"/>
              <a:gd name="T10" fmla="*/ 427 w 347"/>
              <a:gd name="T11" fmla="*/ 195 h 245"/>
              <a:gd name="T12" fmla="*/ 448 w 347"/>
              <a:gd name="T13" fmla="*/ 188 h 245"/>
              <a:gd name="T14" fmla="*/ 478 w 347"/>
              <a:gd name="T15" fmla="*/ 133 h 245"/>
              <a:gd name="T16" fmla="*/ 432 w 347"/>
              <a:gd name="T17" fmla="*/ 103 h 245"/>
              <a:gd name="T18" fmla="*/ 458 w 347"/>
              <a:gd name="T19" fmla="*/ 32 h 245"/>
              <a:gd name="T20" fmla="*/ 424 w 347"/>
              <a:gd name="T21" fmla="*/ 25 h 245"/>
              <a:gd name="T22" fmla="*/ 424 w 347"/>
              <a:gd name="T23" fmla="*/ 7 h 245"/>
              <a:gd name="T24" fmla="*/ 409 w 347"/>
              <a:gd name="T25" fmla="*/ 0 h 245"/>
              <a:gd name="T26" fmla="*/ 59 w 347"/>
              <a:gd name="T27" fmla="*/ 51 h 245"/>
              <a:gd name="T28" fmla="*/ 44 w 347"/>
              <a:gd name="T29" fmla="*/ 36 h 2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7"/>
              <a:gd name="T46" fmla="*/ 0 h 245"/>
              <a:gd name="T47" fmla="*/ 347 w 347"/>
              <a:gd name="T48" fmla="*/ 245 h 2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7" h="245">
                <a:moveTo>
                  <a:pt x="32" y="36"/>
                </a:moveTo>
                <a:lnTo>
                  <a:pt x="0" y="68"/>
                </a:lnTo>
                <a:lnTo>
                  <a:pt x="18" y="187"/>
                </a:lnTo>
                <a:lnTo>
                  <a:pt x="32" y="245"/>
                </a:lnTo>
                <a:lnTo>
                  <a:pt x="91" y="240"/>
                </a:lnTo>
                <a:lnTo>
                  <a:pt x="310" y="195"/>
                </a:lnTo>
                <a:lnTo>
                  <a:pt x="325" y="188"/>
                </a:lnTo>
                <a:lnTo>
                  <a:pt x="347" y="133"/>
                </a:lnTo>
                <a:lnTo>
                  <a:pt x="314" y="103"/>
                </a:lnTo>
                <a:lnTo>
                  <a:pt x="332" y="32"/>
                </a:lnTo>
                <a:lnTo>
                  <a:pt x="307" y="25"/>
                </a:lnTo>
                <a:lnTo>
                  <a:pt x="307" y="7"/>
                </a:lnTo>
                <a:lnTo>
                  <a:pt x="296" y="0"/>
                </a:lnTo>
                <a:lnTo>
                  <a:pt x="42" y="51"/>
                </a:lnTo>
                <a:lnTo>
                  <a:pt x="32" y="3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0" name="Freeform 99"/>
          <p:cNvSpPr>
            <a:spLocks/>
          </p:cNvSpPr>
          <p:nvPr/>
        </p:nvSpPr>
        <p:spPr bwMode="auto">
          <a:xfrm>
            <a:off x="7251187" y="3109875"/>
            <a:ext cx="767831" cy="334976"/>
          </a:xfrm>
          <a:custGeom>
            <a:avLst/>
            <a:gdLst>
              <a:gd name="T0" fmla="*/ 0 w 295"/>
              <a:gd name="T1" fmla="*/ 45 h 131"/>
              <a:gd name="T2" fmla="*/ 305 w 295"/>
              <a:gd name="T3" fmla="*/ 0 h 131"/>
              <a:gd name="T4" fmla="*/ 356 w 295"/>
              <a:gd name="T5" fmla="*/ 90 h 131"/>
              <a:gd name="T6" fmla="*/ 407 w 295"/>
              <a:gd name="T7" fmla="*/ 80 h 131"/>
              <a:gd name="T8" fmla="*/ 408 w 295"/>
              <a:gd name="T9" fmla="*/ 125 h 131"/>
              <a:gd name="T10" fmla="*/ 364 w 295"/>
              <a:gd name="T11" fmla="*/ 131 h 131"/>
              <a:gd name="T12" fmla="*/ 329 w 295"/>
              <a:gd name="T13" fmla="*/ 102 h 131"/>
              <a:gd name="T14" fmla="*/ 305 w 295"/>
              <a:gd name="T15" fmla="*/ 66 h 131"/>
              <a:gd name="T16" fmla="*/ 299 w 295"/>
              <a:gd name="T17" fmla="*/ 17 h 131"/>
              <a:gd name="T18" fmla="*/ 281 w 295"/>
              <a:gd name="T19" fmla="*/ 42 h 131"/>
              <a:gd name="T20" fmla="*/ 304 w 295"/>
              <a:gd name="T21" fmla="*/ 116 h 131"/>
              <a:gd name="T22" fmla="*/ 213 w 295"/>
              <a:gd name="T23" fmla="*/ 126 h 131"/>
              <a:gd name="T24" fmla="*/ 210 w 295"/>
              <a:gd name="T25" fmla="*/ 72 h 131"/>
              <a:gd name="T26" fmla="*/ 154 w 295"/>
              <a:gd name="T27" fmla="*/ 49 h 131"/>
              <a:gd name="T28" fmla="*/ 110 w 295"/>
              <a:gd name="T29" fmla="*/ 43 h 131"/>
              <a:gd name="T30" fmla="*/ 12 w 295"/>
              <a:gd name="T31" fmla="*/ 80 h 131"/>
              <a:gd name="T32" fmla="*/ 0 w 295"/>
              <a:gd name="T33" fmla="*/ 45 h 1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5"/>
              <a:gd name="T52" fmla="*/ 0 h 131"/>
              <a:gd name="T53" fmla="*/ 295 w 295"/>
              <a:gd name="T54" fmla="*/ 131 h 13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5" h="131">
                <a:moveTo>
                  <a:pt x="0" y="45"/>
                </a:moveTo>
                <a:lnTo>
                  <a:pt x="220" y="0"/>
                </a:lnTo>
                <a:lnTo>
                  <a:pt x="256" y="90"/>
                </a:lnTo>
                <a:lnTo>
                  <a:pt x="294" y="80"/>
                </a:lnTo>
                <a:lnTo>
                  <a:pt x="295" y="125"/>
                </a:lnTo>
                <a:lnTo>
                  <a:pt x="264" y="131"/>
                </a:lnTo>
                <a:lnTo>
                  <a:pt x="237" y="102"/>
                </a:lnTo>
                <a:lnTo>
                  <a:pt x="220" y="66"/>
                </a:lnTo>
                <a:lnTo>
                  <a:pt x="216" y="17"/>
                </a:lnTo>
                <a:lnTo>
                  <a:pt x="203" y="42"/>
                </a:lnTo>
                <a:lnTo>
                  <a:pt x="219" y="116"/>
                </a:lnTo>
                <a:lnTo>
                  <a:pt x="154" y="126"/>
                </a:lnTo>
                <a:lnTo>
                  <a:pt x="152" y="72"/>
                </a:lnTo>
                <a:lnTo>
                  <a:pt x="112" y="49"/>
                </a:lnTo>
                <a:lnTo>
                  <a:pt x="79" y="43"/>
                </a:lnTo>
                <a:lnTo>
                  <a:pt x="8" y="80"/>
                </a:lnTo>
                <a:lnTo>
                  <a:pt x="0" y="4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1" name="Freeform 100"/>
          <p:cNvSpPr>
            <a:spLocks/>
          </p:cNvSpPr>
          <p:nvPr/>
        </p:nvSpPr>
        <p:spPr bwMode="auto">
          <a:xfrm>
            <a:off x="2108454" y="1460603"/>
            <a:ext cx="1579041" cy="1043330"/>
          </a:xfrm>
          <a:custGeom>
            <a:avLst/>
            <a:gdLst>
              <a:gd name="T0" fmla="*/ 14 w 607"/>
              <a:gd name="T1" fmla="*/ 0 h 407"/>
              <a:gd name="T2" fmla="*/ 179 w 607"/>
              <a:gd name="T3" fmla="*/ 17 h 407"/>
              <a:gd name="T4" fmla="*/ 278 w 607"/>
              <a:gd name="T5" fmla="*/ 27 h 407"/>
              <a:gd name="T6" fmla="*/ 407 w 607"/>
              <a:gd name="T7" fmla="*/ 38 h 407"/>
              <a:gd name="T8" fmla="*/ 527 w 607"/>
              <a:gd name="T9" fmla="*/ 47 h 407"/>
              <a:gd name="T10" fmla="*/ 736 w 607"/>
              <a:gd name="T11" fmla="*/ 59 h 407"/>
              <a:gd name="T12" fmla="*/ 833 w 607"/>
              <a:gd name="T13" fmla="*/ 65 h 407"/>
              <a:gd name="T14" fmla="*/ 830 w 607"/>
              <a:gd name="T15" fmla="*/ 396 h 407"/>
              <a:gd name="T16" fmla="*/ 319 w 607"/>
              <a:gd name="T17" fmla="*/ 362 h 407"/>
              <a:gd name="T18" fmla="*/ 311 w 607"/>
              <a:gd name="T19" fmla="*/ 407 h 407"/>
              <a:gd name="T20" fmla="*/ 289 w 607"/>
              <a:gd name="T21" fmla="*/ 386 h 407"/>
              <a:gd name="T22" fmla="*/ 245 w 607"/>
              <a:gd name="T23" fmla="*/ 389 h 407"/>
              <a:gd name="T24" fmla="*/ 175 w 607"/>
              <a:gd name="T25" fmla="*/ 398 h 407"/>
              <a:gd name="T26" fmla="*/ 166 w 607"/>
              <a:gd name="T27" fmla="*/ 340 h 407"/>
              <a:gd name="T28" fmla="*/ 86 w 607"/>
              <a:gd name="T29" fmla="*/ 294 h 407"/>
              <a:gd name="T30" fmla="*/ 96 w 607"/>
              <a:gd name="T31" fmla="*/ 251 h 407"/>
              <a:gd name="T32" fmla="*/ 104 w 607"/>
              <a:gd name="T33" fmla="*/ 215 h 407"/>
              <a:gd name="T34" fmla="*/ 0 w 607"/>
              <a:gd name="T35" fmla="*/ 101 h 407"/>
              <a:gd name="T36" fmla="*/ 14 w 607"/>
              <a:gd name="T37" fmla="*/ 0 h 4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7"/>
              <a:gd name="T58" fmla="*/ 0 h 407"/>
              <a:gd name="T59" fmla="*/ 607 w 607"/>
              <a:gd name="T60" fmla="*/ 407 h 4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7" h="407">
                <a:moveTo>
                  <a:pt x="10" y="0"/>
                </a:moveTo>
                <a:lnTo>
                  <a:pt x="129" y="17"/>
                </a:lnTo>
                <a:lnTo>
                  <a:pt x="202" y="27"/>
                </a:lnTo>
                <a:lnTo>
                  <a:pt x="297" y="38"/>
                </a:lnTo>
                <a:lnTo>
                  <a:pt x="384" y="47"/>
                </a:lnTo>
                <a:lnTo>
                  <a:pt x="536" y="59"/>
                </a:lnTo>
                <a:lnTo>
                  <a:pt x="607" y="65"/>
                </a:lnTo>
                <a:lnTo>
                  <a:pt x="605" y="396"/>
                </a:lnTo>
                <a:lnTo>
                  <a:pt x="233" y="362"/>
                </a:lnTo>
                <a:lnTo>
                  <a:pt x="226" y="407"/>
                </a:lnTo>
                <a:lnTo>
                  <a:pt x="211" y="386"/>
                </a:lnTo>
                <a:lnTo>
                  <a:pt x="178" y="389"/>
                </a:lnTo>
                <a:lnTo>
                  <a:pt x="128" y="398"/>
                </a:lnTo>
                <a:lnTo>
                  <a:pt x="120" y="340"/>
                </a:lnTo>
                <a:lnTo>
                  <a:pt x="62" y="294"/>
                </a:lnTo>
                <a:lnTo>
                  <a:pt x="70" y="251"/>
                </a:lnTo>
                <a:lnTo>
                  <a:pt x="76" y="215"/>
                </a:lnTo>
                <a:lnTo>
                  <a:pt x="0" y="101"/>
                </a:lnTo>
                <a:lnTo>
                  <a:pt x="10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2" name="Freeform 101"/>
          <p:cNvSpPr>
            <a:spLocks/>
          </p:cNvSpPr>
          <p:nvPr/>
        </p:nvSpPr>
        <p:spPr bwMode="auto">
          <a:xfrm>
            <a:off x="4869610" y="3350973"/>
            <a:ext cx="1049803" cy="913181"/>
          </a:xfrm>
          <a:custGeom>
            <a:avLst/>
            <a:gdLst>
              <a:gd name="T0" fmla="*/ 0 w 403"/>
              <a:gd name="T1" fmla="*/ 12 h 357"/>
              <a:gd name="T2" fmla="*/ 241 w 403"/>
              <a:gd name="T3" fmla="*/ 0 h 357"/>
              <a:gd name="T4" fmla="*/ 294 w 403"/>
              <a:gd name="T5" fmla="*/ 0 h 357"/>
              <a:gd name="T6" fmla="*/ 331 w 403"/>
              <a:gd name="T7" fmla="*/ 11 h 357"/>
              <a:gd name="T8" fmla="*/ 312 w 403"/>
              <a:gd name="T9" fmla="*/ 42 h 357"/>
              <a:gd name="T10" fmla="*/ 382 w 403"/>
              <a:gd name="T11" fmla="*/ 92 h 357"/>
              <a:gd name="T12" fmla="*/ 404 w 403"/>
              <a:gd name="T13" fmla="*/ 135 h 357"/>
              <a:gd name="T14" fmla="*/ 446 w 403"/>
              <a:gd name="T15" fmla="*/ 124 h 357"/>
              <a:gd name="T16" fmla="*/ 445 w 403"/>
              <a:gd name="T17" fmla="*/ 184 h 357"/>
              <a:gd name="T18" fmla="*/ 486 w 403"/>
              <a:gd name="T19" fmla="*/ 202 h 357"/>
              <a:gd name="T20" fmla="*/ 505 w 403"/>
              <a:gd name="T21" fmla="*/ 254 h 357"/>
              <a:gd name="T22" fmla="*/ 537 w 403"/>
              <a:gd name="T23" fmla="*/ 259 h 357"/>
              <a:gd name="T24" fmla="*/ 553 w 403"/>
              <a:gd name="T25" fmla="*/ 281 h 357"/>
              <a:gd name="T26" fmla="*/ 515 w 403"/>
              <a:gd name="T27" fmla="*/ 312 h 357"/>
              <a:gd name="T28" fmla="*/ 503 w 403"/>
              <a:gd name="T29" fmla="*/ 347 h 357"/>
              <a:gd name="T30" fmla="*/ 449 w 403"/>
              <a:gd name="T31" fmla="*/ 357 h 357"/>
              <a:gd name="T32" fmla="*/ 463 w 403"/>
              <a:gd name="T33" fmla="*/ 318 h 357"/>
              <a:gd name="T34" fmla="*/ 256 w 403"/>
              <a:gd name="T35" fmla="*/ 332 h 357"/>
              <a:gd name="T36" fmla="*/ 108 w 403"/>
              <a:gd name="T37" fmla="*/ 346 h 357"/>
              <a:gd name="T38" fmla="*/ 98 w 403"/>
              <a:gd name="T39" fmla="*/ 309 h 357"/>
              <a:gd name="T40" fmla="*/ 89 w 403"/>
              <a:gd name="T41" fmla="*/ 194 h 357"/>
              <a:gd name="T42" fmla="*/ 88 w 403"/>
              <a:gd name="T43" fmla="*/ 132 h 357"/>
              <a:gd name="T44" fmla="*/ 38 w 403"/>
              <a:gd name="T45" fmla="*/ 104 h 357"/>
              <a:gd name="T46" fmla="*/ 56 w 403"/>
              <a:gd name="T47" fmla="*/ 78 h 357"/>
              <a:gd name="T48" fmla="*/ 31 w 403"/>
              <a:gd name="T49" fmla="*/ 64 h 357"/>
              <a:gd name="T50" fmla="*/ 0 w 403"/>
              <a:gd name="T51" fmla="*/ 12 h 35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03"/>
              <a:gd name="T79" fmla="*/ 0 h 357"/>
              <a:gd name="T80" fmla="*/ 403 w 403"/>
              <a:gd name="T81" fmla="*/ 357 h 35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03" h="357">
                <a:moveTo>
                  <a:pt x="0" y="12"/>
                </a:moveTo>
                <a:lnTo>
                  <a:pt x="176" y="0"/>
                </a:lnTo>
                <a:lnTo>
                  <a:pt x="214" y="0"/>
                </a:lnTo>
                <a:lnTo>
                  <a:pt x="242" y="11"/>
                </a:lnTo>
                <a:lnTo>
                  <a:pt x="227" y="42"/>
                </a:lnTo>
                <a:lnTo>
                  <a:pt x="278" y="92"/>
                </a:lnTo>
                <a:lnTo>
                  <a:pt x="295" y="135"/>
                </a:lnTo>
                <a:lnTo>
                  <a:pt x="325" y="124"/>
                </a:lnTo>
                <a:lnTo>
                  <a:pt x="324" y="184"/>
                </a:lnTo>
                <a:lnTo>
                  <a:pt x="355" y="202"/>
                </a:lnTo>
                <a:lnTo>
                  <a:pt x="369" y="254"/>
                </a:lnTo>
                <a:lnTo>
                  <a:pt x="391" y="259"/>
                </a:lnTo>
                <a:lnTo>
                  <a:pt x="403" y="281"/>
                </a:lnTo>
                <a:lnTo>
                  <a:pt x="376" y="312"/>
                </a:lnTo>
                <a:lnTo>
                  <a:pt x="367" y="347"/>
                </a:lnTo>
                <a:lnTo>
                  <a:pt x="328" y="357"/>
                </a:lnTo>
                <a:lnTo>
                  <a:pt x="338" y="318"/>
                </a:lnTo>
                <a:lnTo>
                  <a:pt x="187" y="332"/>
                </a:lnTo>
                <a:lnTo>
                  <a:pt x="79" y="346"/>
                </a:lnTo>
                <a:lnTo>
                  <a:pt x="72" y="309"/>
                </a:lnTo>
                <a:lnTo>
                  <a:pt x="65" y="194"/>
                </a:lnTo>
                <a:lnTo>
                  <a:pt x="64" y="132"/>
                </a:lnTo>
                <a:lnTo>
                  <a:pt x="28" y="104"/>
                </a:lnTo>
                <a:lnTo>
                  <a:pt x="41" y="78"/>
                </a:lnTo>
                <a:lnTo>
                  <a:pt x="23" y="64"/>
                </a:lnTo>
                <a:lnTo>
                  <a:pt x="0" y="12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3" name="Freeform 102"/>
          <p:cNvSpPr>
            <a:spLocks/>
          </p:cNvSpPr>
          <p:nvPr/>
        </p:nvSpPr>
        <p:spPr bwMode="auto">
          <a:xfrm>
            <a:off x="6019186" y="2966925"/>
            <a:ext cx="511887" cy="891845"/>
          </a:xfrm>
          <a:custGeom>
            <a:avLst/>
            <a:gdLst>
              <a:gd name="T0" fmla="*/ 0 w 197"/>
              <a:gd name="T1" fmla="*/ 25 h 348"/>
              <a:gd name="T2" fmla="*/ 31 w 197"/>
              <a:gd name="T3" fmla="*/ 38 h 348"/>
              <a:gd name="T4" fmla="*/ 62 w 197"/>
              <a:gd name="T5" fmla="*/ 35 h 348"/>
              <a:gd name="T6" fmla="*/ 72 w 197"/>
              <a:gd name="T7" fmla="*/ 28 h 348"/>
              <a:gd name="T8" fmla="*/ 80 w 197"/>
              <a:gd name="T9" fmla="*/ 7 h 348"/>
              <a:gd name="T10" fmla="*/ 208 w 197"/>
              <a:gd name="T11" fmla="*/ 0 h 348"/>
              <a:gd name="T12" fmla="*/ 269 w 197"/>
              <a:gd name="T13" fmla="*/ 246 h 348"/>
              <a:gd name="T14" fmla="*/ 265 w 197"/>
              <a:gd name="T15" fmla="*/ 243 h 348"/>
              <a:gd name="T16" fmla="*/ 219 w 197"/>
              <a:gd name="T17" fmla="*/ 257 h 348"/>
              <a:gd name="T18" fmla="*/ 188 w 197"/>
              <a:gd name="T19" fmla="*/ 323 h 348"/>
              <a:gd name="T20" fmla="*/ 142 w 197"/>
              <a:gd name="T21" fmla="*/ 314 h 348"/>
              <a:gd name="T22" fmla="*/ 89 w 197"/>
              <a:gd name="T23" fmla="*/ 339 h 348"/>
              <a:gd name="T24" fmla="*/ 17 w 197"/>
              <a:gd name="T25" fmla="*/ 348 h 348"/>
              <a:gd name="T26" fmla="*/ 49 w 197"/>
              <a:gd name="T27" fmla="*/ 283 h 348"/>
              <a:gd name="T28" fmla="*/ 35 w 197"/>
              <a:gd name="T29" fmla="*/ 247 h 348"/>
              <a:gd name="T30" fmla="*/ 0 w 197"/>
              <a:gd name="T31" fmla="*/ 25 h 34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97"/>
              <a:gd name="T49" fmla="*/ 0 h 348"/>
              <a:gd name="T50" fmla="*/ 197 w 197"/>
              <a:gd name="T51" fmla="*/ 348 h 34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97" h="348">
                <a:moveTo>
                  <a:pt x="0" y="25"/>
                </a:moveTo>
                <a:lnTo>
                  <a:pt x="23" y="38"/>
                </a:lnTo>
                <a:lnTo>
                  <a:pt x="45" y="35"/>
                </a:lnTo>
                <a:lnTo>
                  <a:pt x="53" y="28"/>
                </a:lnTo>
                <a:lnTo>
                  <a:pt x="58" y="7"/>
                </a:lnTo>
                <a:lnTo>
                  <a:pt x="153" y="0"/>
                </a:lnTo>
                <a:lnTo>
                  <a:pt x="197" y="246"/>
                </a:lnTo>
                <a:lnTo>
                  <a:pt x="194" y="243"/>
                </a:lnTo>
                <a:lnTo>
                  <a:pt x="161" y="257"/>
                </a:lnTo>
                <a:lnTo>
                  <a:pt x="138" y="323"/>
                </a:lnTo>
                <a:lnTo>
                  <a:pt x="104" y="314"/>
                </a:lnTo>
                <a:lnTo>
                  <a:pt x="65" y="339"/>
                </a:lnTo>
                <a:lnTo>
                  <a:pt x="13" y="348"/>
                </a:lnTo>
                <a:lnTo>
                  <a:pt x="36" y="283"/>
                </a:lnTo>
                <a:lnTo>
                  <a:pt x="26" y="247"/>
                </a:lnTo>
                <a:lnTo>
                  <a:pt x="0" y="2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4" name="Freeform 103"/>
          <p:cNvSpPr>
            <a:spLocks/>
          </p:cNvSpPr>
          <p:nvPr/>
        </p:nvSpPr>
        <p:spPr bwMode="auto">
          <a:xfrm>
            <a:off x="6416116" y="2785568"/>
            <a:ext cx="659380" cy="804368"/>
          </a:xfrm>
          <a:custGeom>
            <a:avLst/>
            <a:gdLst>
              <a:gd name="T0" fmla="*/ 0 w 253"/>
              <a:gd name="T1" fmla="*/ 71 h 314"/>
              <a:gd name="T2" fmla="*/ 156 w 253"/>
              <a:gd name="T3" fmla="*/ 59 h 314"/>
              <a:gd name="T4" fmla="*/ 188 w 253"/>
              <a:gd name="T5" fmla="*/ 64 h 314"/>
              <a:gd name="T6" fmla="*/ 264 w 253"/>
              <a:gd name="T7" fmla="*/ 37 h 314"/>
              <a:gd name="T8" fmla="*/ 280 w 253"/>
              <a:gd name="T9" fmla="*/ 12 h 314"/>
              <a:gd name="T10" fmla="*/ 325 w 253"/>
              <a:gd name="T11" fmla="*/ 0 h 314"/>
              <a:gd name="T12" fmla="*/ 349 w 253"/>
              <a:gd name="T13" fmla="*/ 119 h 314"/>
              <a:gd name="T14" fmla="*/ 330 w 253"/>
              <a:gd name="T15" fmla="*/ 132 h 314"/>
              <a:gd name="T16" fmla="*/ 335 w 253"/>
              <a:gd name="T17" fmla="*/ 214 h 314"/>
              <a:gd name="T18" fmla="*/ 300 w 253"/>
              <a:gd name="T19" fmla="*/ 221 h 314"/>
              <a:gd name="T20" fmla="*/ 280 w 253"/>
              <a:gd name="T21" fmla="*/ 267 h 314"/>
              <a:gd name="T22" fmla="*/ 253 w 253"/>
              <a:gd name="T23" fmla="*/ 261 h 314"/>
              <a:gd name="T24" fmla="*/ 245 w 253"/>
              <a:gd name="T25" fmla="*/ 314 h 314"/>
              <a:gd name="T26" fmla="*/ 204 w 253"/>
              <a:gd name="T27" fmla="*/ 292 h 314"/>
              <a:gd name="T28" fmla="*/ 128 w 253"/>
              <a:gd name="T29" fmla="*/ 306 h 314"/>
              <a:gd name="T30" fmla="*/ 95 w 253"/>
              <a:gd name="T31" fmla="*/ 286 h 314"/>
              <a:gd name="T32" fmla="*/ 52 w 253"/>
              <a:gd name="T33" fmla="*/ 285 h 314"/>
              <a:gd name="T34" fmla="*/ 29 w 253"/>
              <a:gd name="T35" fmla="*/ 197 h 314"/>
              <a:gd name="T36" fmla="*/ 0 w 253"/>
              <a:gd name="T37" fmla="*/ 71 h 3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253"/>
              <a:gd name="T58" fmla="*/ 0 h 314"/>
              <a:gd name="T59" fmla="*/ 253 w 253"/>
              <a:gd name="T60" fmla="*/ 314 h 31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253" h="314">
                <a:moveTo>
                  <a:pt x="0" y="71"/>
                </a:moveTo>
                <a:lnTo>
                  <a:pt x="114" y="59"/>
                </a:lnTo>
                <a:lnTo>
                  <a:pt x="138" y="64"/>
                </a:lnTo>
                <a:lnTo>
                  <a:pt x="192" y="37"/>
                </a:lnTo>
                <a:lnTo>
                  <a:pt x="204" y="12"/>
                </a:lnTo>
                <a:lnTo>
                  <a:pt x="236" y="0"/>
                </a:lnTo>
                <a:lnTo>
                  <a:pt x="253" y="119"/>
                </a:lnTo>
                <a:lnTo>
                  <a:pt x="240" y="132"/>
                </a:lnTo>
                <a:lnTo>
                  <a:pt x="243" y="214"/>
                </a:lnTo>
                <a:lnTo>
                  <a:pt x="218" y="221"/>
                </a:lnTo>
                <a:lnTo>
                  <a:pt x="204" y="267"/>
                </a:lnTo>
                <a:lnTo>
                  <a:pt x="184" y="261"/>
                </a:lnTo>
                <a:lnTo>
                  <a:pt x="178" y="314"/>
                </a:lnTo>
                <a:lnTo>
                  <a:pt x="149" y="292"/>
                </a:lnTo>
                <a:lnTo>
                  <a:pt x="93" y="306"/>
                </a:lnTo>
                <a:lnTo>
                  <a:pt x="69" y="286"/>
                </a:lnTo>
                <a:lnTo>
                  <a:pt x="38" y="285"/>
                </a:lnTo>
                <a:lnTo>
                  <a:pt x="21" y="197"/>
                </a:lnTo>
                <a:lnTo>
                  <a:pt x="0" y="71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5" name="Freeform 104"/>
          <p:cNvSpPr>
            <a:spLocks/>
          </p:cNvSpPr>
          <p:nvPr/>
        </p:nvSpPr>
        <p:spPr bwMode="auto">
          <a:xfrm>
            <a:off x="5832652" y="3513126"/>
            <a:ext cx="1158254" cy="680618"/>
          </a:xfrm>
          <a:custGeom>
            <a:avLst/>
            <a:gdLst>
              <a:gd name="T0" fmla="*/ 0 w 445"/>
              <a:gd name="T1" fmla="*/ 266 h 266"/>
              <a:gd name="T2" fmla="*/ 149 w 445"/>
              <a:gd name="T3" fmla="*/ 249 h 266"/>
              <a:gd name="T4" fmla="*/ 149 w 445"/>
              <a:gd name="T5" fmla="*/ 237 h 266"/>
              <a:gd name="T6" fmla="*/ 509 w 445"/>
              <a:gd name="T7" fmla="*/ 199 h 266"/>
              <a:gd name="T8" fmla="*/ 516 w 445"/>
              <a:gd name="T9" fmla="*/ 179 h 266"/>
              <a:gd name="T10" fmla="*/ 566 w 445"/>
              <a:gd name="T11" fmla="*/ 163 h 266"/>
              <a:gd name="T12" fmla="*/ 575 w 445"/>
              <a:gd name="T13" fmla="*/ 142 h 266"/>
              <a:gd name="T14" fmla="*/ 596 w 445"/>
              <a:gd name="T15" fmla="*/ 135 h 266"/>
              <a:gd name="T16" fmla="*/ 612 w 445"/>
              <a:gd name="T17" fmla="*/ 103 h 266"/>
              <a:gd name="T18" fmla="*/ 563 w 445"/>
              <a:gd name="T19" fmla="*/ 72 h 266"/>
              <a:gd name="T20" fmla="*/ 555 w 445"/>
              <a:gd name="T21" fmla="*/ 29 h 266"/>
              <a:gd name="T22" fmla="*/ 516 w 445"/>
              <a:gd name="T23" fmla="*/ 8 h 266"/>
              <a:gd name="T24" fmla="*/ 434 w 445"/>
              <a:gd name="T25" fmla="*/ 20 h 266"/>
              <a:gd name="T26" fmla="*/ 398 w 445"/>
              <a:gd name="T27" fmla="*/ 1 h 266"/>
              <a:gd name="T28" fmla="*/ 363 w 445"/>
              <a:gd name="T29" fmla="*/ 0 h 266"/>
              <a:gd name="T30" fmla="*/ 368 w 445"/>
              <a:gd name="T31" fmla="*/ 29 h 266"/>
              <a:gd name="T32" fmla="*/ 320 w 445"/>
              <a:gd name="T33" fmla="*/ 44 h 266"/>
              <a:gd name="T34" fmla="*/ 286 w 445"/>
              <a:gd name="T35" fmla="*/ 110 h 266"/>
              <a:gd name="T36" fmla="*/ 242 w 445"/>
              <a:gd name="T37" fmla="*/ 100 h 266"/>
              <a:gd name="T38" fmla="*/ 186 w 445"/>
              <a:gd name="T39" fmla="*/ 124 h 266"/>
              <a:gd name="T40" fmla="*/ 117 w 445"/>
              <a:gd name="T41" fmla="*/ 134 h 266"/>
              <a:gd name="T42" fmla="*/ 117 w 445"/>
              <a:gd name="T43" fmla="*/ 171 h 266"/>
              <a:gd name="T44" fmla="*/ 82 w 445"/>
              <a:gd name="T45" fmla="*/ 170 h 266"/>
              <a:gd name="T46" fmla="*/ 83 w 445"/>
              <a:gd name="T47" fmla="*/ 203 h 266"/>
              <a:gd name="T48" fmla="*/ 48 w 445"/>
              <a:gd name="T49" fmla="*/ 190 h 266"/>
              <a:gd name="T50" fmla="*/ 28 w 445"/>
              <a:gd name="T51" fmla="*/ 196 h 266"/>
              <a:gd name="T52" fmla="*/ 45 w 445"/>
              <a:gd name="T53" fmla="*/ 218 h 266"/>
              <a:gd name="T54" fmla="*/ 5 w 445"/>
              <a:gd name="T55" fmla="*/ 248 h 266"/>
              <a:gd name="T56" fmla="*/ 0 w 445"/>
              <a:gd name="T57" fmla="*/ 266 h 2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45"/>
              <a:gd name="T88" fmla="*/ 0 h 266"/>
              <a:gd name="T89" fmla="*/ 445 w 445"/>
              <a:gd name="T90" fmla="*/ 266 h 2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45" h="266">
                <a:moveTo>
                  <a:pt x="0" y="266"/>
                </a:moveTo>
                <a:lnTo>
                  <a:pt x="108" y="249"/>
                </a:lnTo>
                <a:lnTo>
                  <a:pt x="108" y="237"/>
                </a:lnTo>
                <a:lnTo>
                  <a:pt x="370" y="199"/>
                </a:lnTo>
                <a:lnTo>
                  <a:pt x="374" y="179"/>
                </a:lnTo>
                <a:lnTo>
                  <a:pt x="412" y="163"/>
                </a:lnTo>
                <a:lnTo>
                  <a:pt x="417" y="142"/>
                </a:lnTo>
                <a:lnTo>
                  <a:pt x="433" y="135"/>
                </a:lnTo>
                <a:lnTo>
                  <a:pt x="445" y="103"/>
                </a:lnTo>
                <a:lnTo>
                  <a:pt x="409" y="72"/>
                </a:lnTo>
                <a:lnTo>
                  <a:pt x="403" y="29"/>
                </a:lnTo>
                <a:lnTo>
                  <a:pt x="374" y="8"/>
                </a:lnTo>
                <a:lnTo>
                  <a:pt x="316" y="20"/>
                </a:lnTo>
                <a:lnTo>
                  <a:pt x="289" y="1"/>
                </a:lnTo>
                <a:lnTo>
                  <a:pt x="263" y="0"/>
                </a:lnTo>
                <a:lnTo>
                  <a:pt x="268" y="29"/>
                </a:lnTo>
                <a:lnTo>
                  <a:pt x="232" y="44"/>
                </a:lnTo>
                <a:lnTo>
                  <a:pt x="208" y="110"/>
                </a:lnTo>
                <a:lnTo>
                  <a:pt x="175" y="100"/>
                </a:lnTo>
                <a:lnTo>
                  <a:pt x="136" y="124"/>
                </a:lnTo>
                <a:lnTo>
                  <a:pt x="85" y="134"/>
                </a:lnTo>
                <a:lnTo>
                  <a:pt x="85" y="171"/>
                </a:lnTo>
                <a:lnTo>
                  <a:pt x="60" y="170"/>
                </a:lnTo>
                <a:lnTo>
                  <a:pt x="61" y="203"/>
                </a:lnTo>
                <a:lnTo>
                  <a:pt x="35" y="190"/>
                </a:lnTo>
                <a:lnTo>
                  <a:pt x="20" y="196"/>
                </a:lnTo>
                <a:lnTo>
                  <a:pt x="33" y="218"/>
                </a:lnTo>
                <a:lnTo>
                  <a:pt x="5" y="248"/>
                </a:lnTo>
                <a:lnTo>
                  <a:pt x="0" y="26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6" name="Freeform 105"/>
          <p:cNvSpPr>
            <a:spLocks/>
          </p:cNvSpPr>
          <p:nvPr/>
        </p:nvSpPr>
        <p:spPr bwMode="auto">
          <a:xfrm>
            <a:off x="5752398" y="3950514"/>
            <a:ext cx="1336113" cy="516331"/>
          </a:xfrm>
          <a:custGeom>
            <a:avLst/>
            <a:gdLst>
              <a:gd name="T0" fmla="*/ 43 w 513"/>
              <a:gd name="T1" fmla="*/ 92 h 202"/>
              <a:gd name="T2" fmla="*/ 43 w 513"/>
              <a:gd name="T3" fmla="*/ 96 h 202"/>
              <a:gd name="T4" fmla="*/ 30 w 513"/>
              <a:gd name="T5" fmla="*/ 115 h 202"/>
              <a:gd name="T6" fmla="*/ 44 w 513"/>
              <a:gd name="T7" fmla="*/ 140 h 202"/>
              <a:gd name="T8" fmla="*/ 0 w 513"/>
              <a:gd name="T9" fmla="*/ 163 h 202"/>
              <a:gd name="T10" fmla="*/ 11 w 513"/>
              <a:gd name="T11" fmla="*/ 202 h 202"/>
              <a:gd name="T12" fmla="*/ 196 w 513"/>
              <a:gd name="T13" fmla="*/ 190 h 202"/>
              <a:gd name="T14" fmla="*/ 415 w 513"/>
              <a:gd name="T15" fmla="*/ 170 h 202"/>
              <a:gd name="T16" fmla="*/ 527 w 513"/>
              <a:gd name="T17" fmla="*/ 154 h 202"/>
              <a:gd name="T18" fmla="*/ 548 w 513"/>
              <a:gd name="T19" fmla="*/ 103 h 202"/>
              <a:gd name="T20" fmla="*/ 589 w 513"/>
              <a:gd name="T21" fmla="*/ 100 h 202"/>
              <a:gd name="T22" fmla="*/ 709 w 513"/>
              <a:gd name="T23" fmla="*/ 0 h 202"/>
              <a:gd name="T24" fmla="*/ 552 w 513"/>
              <a:gd name="T25" fmla="*/ 25 h 202"/>
              <a:gd name="T26" fmla="*/ 185 w 513"/>
              <a:gd name="T27" fmla="*/ 66 h 202"/>
              <a:gd name="T28" fmla="*/ 188 w 513"/>
              <a:gd name="T29" fmla="*/ 78 h 202"/>
              <a:gd name="T30" fmla="*/ 43 w 513"/>
              <a:gd name="T31" fmla="*/ 92 h 20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13"/>
              <a:gd name="T49" fmla="*/ 0 h 202"/>
              <a:gd name="T50" fmla="*/ 513 w 513"/>
              <a:gd name="T51" fmla="*/ 202 h 20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13" h="202">
                <a:moveTo>
                  <a:pt x="31" y="92"/>
                </a:moveTo>
                <a:lnTo>
                  <a:pt x="31" y="96"/>
                </a:lnTo>
                <a:lnTo>
                  <a:pt x="22" y="115"/>
                </a:lnTo>
                <a:lnTo>
                  <a:pt x="32" y="140"/>
                </a:lnTo>
                <a:lnTo>
                  <a:pt x="0" y="163"/>
                </a:lnTo>
                <a:lnTo>
                  <a:pt x="7" y="202"/>
                </a:lnTo>
                <a:lnTo>
                  <a:pt x="142" y="190"/>
                </a:lnTo>
                <a:lnTo>
                  <a:pt x="301" y="170"/>
                </a:lnTo>
                <a:lnTo>
                  <a:pt x="381" y="154"/>
                </a:lnTo>
                <a:lnTo>
                  <a:pt x="398" y="103"/>
                </a:lnTo>
                <a:lnTo>
                  <a:pt x="426" y="100"/>
                </a:lnTo>
                <a:lnTo>
                  <a:pt x="513" y="0"/>
                </a:lnTo>
                <a:lnTo>
                  <a:pt x="400" y="25"/>
                </a:lnTo>
                <a:lnTo>
                  <a:pt x="135" y="66"/>
                </a:lnTo>
                <a:lnTo>
                  <a:pt x="137" y="78"/>
                </a:lnTo>
                <a:lnTo>
                  <a:pt x="31" y="92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7" name="Freeform 106"/>
          <p:cNvSpPr>
            <a:spLocks/>
          </p:cNvSpPr>
          <p:nvPr/>
        </p:nvSpPr>
        <p:spPr bwMode="auto">
          <a:xfrm>
            <a:off x="6342369" y="5136795"/>
            <a:ext cx="1461915" cy="1045464"/>
          </a:xfrm>
          <a:custGeom>
            <a:avLst/>
            <a:gdLst>
              <a:gd name="T0" fmla="*/ 0 w 561"/>
              <a:gd name="T1" fmla="*/ 39 h 409"/>
              <a:gd name="T2" fmla="*/ 212 w 561"/>
              <a:gd name="T3" fmla="*/ 23 h 409"/>
              <a:gd name="T4" fmla="*/ 234 w 561"/>
              <a:gd name="T5" fmla="*/ 50 h 409"/>
              <a:gd name="T6" fmla="*/ 463 w 561"/>
              <a:gd name="T7" fmla="*/ 23 h 409"/>
              <a:gd name="T8" fmla="*/ 502 w 561"/>
              <a:gd name="T9" fmla="*/ 45 h 409"/>
              <a:gd name="T10" fmla="*/ 502 w 561"/>
              <a:gd name="T11" fmla="*/ 3 h 409"/>
              <a:gd name="T12" fmla="*/ 500 w 561"/>
              <a:gd name="T13" fmla="*/ 0 h 409"/>
              <a:gd name="T14" fmla="*/ 545 w 561"/>
              <a:gd name="T15" fmla="*/ 2 h 409"/>
              <a:gd name="T16" fmla="*/ 593 w 561"/>
              <a:gd name="T17" fmla="*/ 65 h 409"/>
              <a:gd name="T18" fmla="*/ 670 w 561"/>
              <a:gd name="T19" fmla="*/ 151 h 409"/>
              <a:gd name="T20" fmla="*/ 709 w 561"/>
              <a:gd name="T21" fmla="*/ 225 h 409"/>
              <a:gd name="T22" fmla="*/ 763 w 561"/>
              <a:gd name="T23" fmla="*/ 277 h 409"/>
              <a:gd name="T24" fmla="*/ 774 w 561"/>
              <a:gd name="T25" fmla="*/ 352 h 409"/>
              <a:gd name="T26" fmla="*/ 756 w 561"/>
              <a:gd name="T27" fmla="*/ 397 h 409"/>
              <a:gd name="T28" fmla="*/ 674 w 561"/>
              <a:gd name="T29" fmla="*/ 409 h 409"/>
              <a:gd name="T30" fmla="*/ 660 w 561"/>
              <a:gd name="T31" fmla="*/ 390 h 409"/>
              <a:gd name="T32" fmla="*/ 604 w 561"/>
              <a:gd name="T33" fmla="*/ 363 h 409"/>
              <a:gd name="T34" fmla="*/ 586 w 561"/>
              <a:gd name="T35" fmla="*/ 335 h 409"/>
              <a:gd name="T36" fmla="*/ 571 w 561"/>
              <a:gd name="T37" fmla="*/ 324 h 409"/>
              <a:gd name="T38" fmla="*/ 561 w 561"/>
              <a:gd name="T39" fmla="*/ 298 h 409"/>
              <a:gd name="T40" fmla="*/ 547 w 561"/>
              <a:gd name="T41" fmla="*/ 305 h 409"/>
              <a:gd name="T42" fmla="*/ 502 w 561"/>
              <a:gd name="T43" fmla="*/ 271 h 409"/>
              <a:gd name="T44" fmla="*/ 514 w 561"/>
              <a:gd name="T45" fmla="*/ 239 h 409"/>
              <a:gd name="T46" fmla="*/ 502 w 561"/>
              <a:gd name="T47" fmla="*/ 222 h 409"/>
              <a:gd name="T48" fmla="*/ 489 w 561"/>
              <a:gd name="T49" fmla="*/ 228 h 409"/>
              <a:gd name="T50" fmla="*/ 490 w 561"/>
              <a:gd name="T51" fmla="*/ 246 h 409"/>
              <a:gd name="T52" fmla="*/ 475 w 561"/>
              <a:gd name="T53" fmla="*/ 222 h 409"/>
              <a:gd name="T54" fmla="*/ 476 w 561"/>
              <a:gd name="T55" fmla="*/ 164 h 409"/>
              <a:gd name="T56" fmla="*/ 448 w 561"/>
              <a:gd name="T57" fmla="*/ 130 h 409"/>
              <a:gd name="T58" fmla="*/ 376 w 561"/>
              <a:gd name="T59" fmla="*/ 102 h 409"/>
              <a:gd name="T60" fmla="*/ 339 w 561"/>
              <a:gd name="T61" fmla="*/ 70 h 409"/>
              <a:gd name="T62" fmla="*/ 298 w 561"/>
              <a:gd name="T63" fmla="*/ 67 h 409"/>
              <a:gd name="T64" fmla="*/ 282 w 561"/>
              <a:gd name="T65" fmla="*/ 87 h 409"/>
              <a:gd name="T66" fmla="*/ 222 w 561"/>
              <a:gd name="T67" fmla="*/ 101 h 409"/>
              <a:gd name="T68" fmla="*/ 185 w 561"/>
              <a:gd name="T69" fmla="*/ 87 h 409"/>
              <a:gd name="T70" fmla="*/ 168 w 561"/>
              <a:gd name="T71" fmla="*/ 65 h 409"/>
              <a:gd name="T72" fmla="*/ 55 w 561"/>
              <a:gd name="T73" fmla="*/ 84 h 409"/>
              <a:gd name="T74" fmla="*/ 31 w 561"/>
              <a:gd name="T75" fmla="*/ 69 h 409"/>
              <a:gd name="T76" fmla="*/ 4 w 561"/>
              <a:gd name="T77" fmla="*/ 85 h 409"/>
              <a:gd name="T78" fmla="*/ 0 w 561"/>
              <a:gd name="T79" fmla="*/ 39 h 40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61"/>
              <a:gd name="T121" fmla="*/ 0 h 409"/>
              <a:gd name="T122" fmla="*/ 561 w 561"/>
              <a:gd name="T123" fmla="*/ 409 h 40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61" h="409">
                <a:moveTo>
                  <a:pt x="0" y="39"/>
                </a:moveTo>
                <a:lnTo>
                  <a:pt x="154" y="23"/>
                </a:lnTo>
                <a:lnTo>
                  <a:pt x="170" y="50"/>
                </a:lnTo>
                <a:lnTo>
                  <a:pt x="336" y="23"/>
                </a:lnTo>
                <a:lnTo>
                  <a:pt x="364" y="45"/>
                </a:lnTo>
                <a:lnTo>
                  <a:pt x="364" y="3"/>
                </a:lnTo>
                <a:lnTo>
                  <a:pt x="362" y="0"/>
                </a:lnTo>
                <a:lnTo>
                  <a:pt x="395" y="2"/>
                </a:lnTo>
                <a:lnTo>
                  <a:pt x="430" y="65"/>
                </a:lnTo>
                <a:lnTo>
                  <a:pt x="485" y="151"/>
                </a:lnTo>
                <a:lnTo>
                  <a:pt x="513" y="225"/>
                </a:lnTo>
                <a:lnTo>
                  <a:pt x="554" y="277"/>
                </a:lnTo>
                <a:lnTo>
                  <a:pt x="561" y="352"/>
                </a:lnTo>
                <a:lnTo>
                  <a:pt x="548" y="397"/>
                </a:lnTo>
                <a:lnTo>
                  <a:pt x="489" y="409"/>
                </a:lnTo>
                <a:lnTo>
                  <a:pt x="479" y="390"/>
                </a:lnTo>
                <a:lnTo>
                  <a:pt x="437" y="363"/>
                </a:lnTo>
                <a:lnTo>
                  <a:pt x="424" y="335"/>
                </a:lnTo>
                <a:lnTo>
                  <a:pt x="413" y="324"/>
                </a:lnTo>
                <a:lnTo>
                  <a:pt x="407" y="298"/>
                </a:lnTo>
                <a:lnTo>
                  <a:pt x="397" y="305"/>
                </a:lnTo>
                <a:lnTo>
                  <a:pt x="364" y="271"/>
                </a:lnTo>
                <a:lnTo>
                  <a:pt x="372" y="239"/>
                </a:lnTo>
                <a:lnTo>
                  <a:pt x="364" y="222"/>
                </a:lnTo>
                <a:lnTo>
                  <a:pt x="354" y="228"/>
                </a:lnTo>
                <a:lnTo>
                  <a:pt x="355" y="246"/>
                </a:lnTo>
                <a:lnTo>
                  <a:pt x="344" y="222"/>
                </a:lnTo>
                <a:lnTo>
                  <a:pt x="345" y="164"/>
                </a:lnTo>
                <a:lnTo>
                  <a:pt x="325" y="130"/>
                </a:lnTo>
                <a:lnTo>
                  <a:pt x="272" y="102"/>
                </a:lnTo>
                <a:lnTo>
                  <a:pt x="246" y="70"/>
                </a:lnTo>
                <a:lnTo>
                  <a:pt x="216" y="67"/>
                </a:lnTo>
                <a:lnTo>
                  <a:pt x="204" y="87"/>
                </a:lnTo>
                <a:lnTo>
                  <a:pt x="161" y="101"/>
                </a:lnTo>
                <a:lnTo>
                  <a:pt x="135" y="87"/>
                </a:lnTo>
                <a:lnTo>
                  <a:pt x="122" y="65"/>
                </a:lnTo>
                <a:lnTo>
                  <a:pt x="40" y="84"/>
                </a:lnTo>
                <a:lnTo>
                  <a:pt x="23" y="69"/>
                </a:lnTo>
                <a:lnTo>
                  <a:pt x="4" y="85"/>
                </a:lnTo>
                <a:lnTo>
                  <a:pt x="0" y="39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8" name="Freeform 107"/>
          <p:cNvSpPr>
            <a:spLocks/>
          </p:cNvSpPr>
          <p:nvPr/>
        </p:nvSpPr>
        <p:spPr bwMode="auto">
          <a:xfrm>
            <a:off x="6880284" y="3084272"/>
            <a:ext cx="668056" cy="738226"/>
          </a:xfrm>
          <a:custGeom>
            <a:avLst/>
            <a:gdLst>
              <a:gd name="T0" fmla="*/ 36 w 256"/>
              <a:gd name="T1" fmla="*/ 150 h 288"/>
              <a:gd name="T2" fmla="*/ 10 w 256"/>
              <a:gd name="T3" fmla="*/ 144 h 288"/>
              <a:gd name="T4" fmla="*/ 0 w 256"/>
              <a:gd name="T5" fmla="*/ 190 h 288"/>
              <a:gd name="T6" fmla="*/ 10 w 256"/>
              <a:gd name="T7" fmla="*/ 239 h 288"/>
              <a:gd name="T8" fmla="*/ 60 w 256"/>
              <a:gd name="T9" fmla="*/ 271 h 288"/>
              <a:gd name="T10" fmla="*/ 72 w 256"/>
              <a:gd name="T11" fmla="*/ 288 h 288"/>
              <a:gd name="T12" fmla="*/ 138 w 256"/>
              <a:gd name="T13" fmla="*/ 271 h 288"/>
              <a:gd name="T14" fmla="*/ 215 w 256"/>
              <a:gd name="T15" fmla="*/ 233 h 288"/>
              <a:gd name="T16" fmla="*/ 238 w 256"/>
              <a:gd name="T17" fmla="*/ 148 h 288"/>
              <a:gd name="T18" fmla="*/ 288 w 256"/>
              <a:gd name="T19" fmla="*/ 126 h 288"/>
              <a:gd name="T20" fmla="*/ 316 w 256"/>
              <a:gd name="T21" fmla="*/ 74 h 288"/>
              <a:gd name="T22" fmla="*/ 356 w 256"/>
              <a:gd name="T23" fmla="*/ 60 h 288"/>
              <a:gd name="T24" fmla="*/ 303 w 256"/>
              <a:gd name="T25" fmla="*/ 53 h 288"/>
              <a:gd name="T26" fmla="*/ 214 w 256"/>
              <a:gd name="T27" fmla="*/ 90 h 288"/>
              <a:gd name="T28" fmla="*/ 200 w 256"/>
              <a:gd name="T29" fmla="*/ 54 h 288"/>
              <a:gd name="T30" fmla="*/ 123 w 256"/>
              <a:gd name="T31" fmla="*/ 57 h 288"/>
              <a:gd name="T32" fmla="*/ 104 w 256"/>
              <a:gd name="T33" fmla="*/ 0 h 288"/>
              <a:gd name="T34" fmla="*/ 85 w 256"/>
              <a:gd name="T35" fmla="*/ 15 h 288"/>
              <a:gd name="T36" fmla="*/ 91 w 256"/>
              <a:gd name="T37" fmla="*/ 97 h 288"/>
              <a:gd name="T38" fmla="*/ 55 w 256"/>
              <a:gd name="T39" fmla="*/ 104 h 288"/>
              <a:gd name="T40" fmla="*/ 36 w 256"/>
              <a:gd name="T41" fmla="*/ 150 h 2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56"/>
              <a:gd name="T64" fmla="*/ 0 h 288"/>
              <a:gd name="T65" fmla="*/ 256 w 256"/>
              <a:gd name="T66" fmla="*/ 288 h 28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56" h="288">
                <a:moveTo>
                  <a:pt x="26" y="150"/>
                </a:moveTo>
                <a:lnTo>
                  <a:pt x="6" y="144"/>
                </a:lnTo>
                <a:lnTo>
                  <a:pt x="0" y="190"/>
                </a:lnTo>
                <a:lnTo>
                  <a:pt x="6" y="239"/>
                </a:lnTo>
                <a:lnTo>
                  <a:pt x="43" y="271"/>
                </a:lnTo>
                <a:lnTo>
                  <a:pt x="52" y="288"/>
                </a:lnTo>
                <a:lnTo>
                  <a:pt x="99" y="271"/>
                </a:lnTo>
                <a:lnTo>
                  <a:pt x="155" y="233"/>
                </a:lnTo>
                <a:lnTo>
                  <a:pt x="171" y="148"/>
                </a:lnTo>
                <a:lnTo>
                  <a:pt x="207" y="126"/>
                </a:lnTo>
                <a:lnTo>
                  <a:pt x="227" y="74"/>
                </a:lnTo>
                <a:lnTo>
                  <a:pt x="256" y="60"/>
                </a:lnTo>
                <a:lnTo>
                  <a:pt x="218" y="53"/>
                </a:lnTo>
                <a:lnTo>
                  <a:pt x="154" y="90"/>
                </a:lnTo>
                <a:lnTo>
                  <a:pt x="144" y="54"/>
                </a:lnTo>
                <a:lnTo>
                  <a:pt x="88" y="57"/>
                </a:lnTo>
                <a:lnTo>
                  <a:pt x="75" y="0"/>
                </a:lnTo>
                <a:lnTo>
                  <a:pt x="61" y="15"/>
                </a:lnTo>
                <a:lnTo>
                  <a:pt x="65" y="97"/>
                </a:lnTo>
                <a:lnTo>
                  <a:pt x="40" y="104"/>
                </a:lnTo>
                <a:lnTo>
                  <a:pt x="26" y="15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09" name="Freeform 108"/>
          <p:cNvSpPr>
            <a:spLocks/>
          </p:cNvSpPr>
          <p:nvPr/>
        </p:nvSpPr>
        <p:spPr bwMode="auto">
          <a:xfrm>
            <a:off x="7884538" y="1855319"/>
            <a:ext cx="262449" cy="516331"/>
          </a:xfrm>
          <a:custGeom>
            <a:avLst/>
            <a:gdLst>
              <a:gd name="T0" fmla="*/ 0 w 101"/>
              <a:gd name="T1" fmla="*/ 21 h 202"/>
              <a:gd name="T2" fmla="*/ 100 w 101"/>
              <a:gd name="T3" fmla="*/ 0 h 202"/>
              <a:gd name="T4" fmla="*/ 137 w 101"/>
              <a:gd name="T5" fmla="*/ 55 h 202"/>
              <a:gd name="T6" fmla="*/ 118 w 101"/>
              <a:gd name="T7" fmla="*/ 70 h 202"/>
              <a:gd name="T8" fmla="*/ 126 w 101"/>
              <a:gd name="T9" fmla="*/ 192 h 202"/>
              <a:gd name="T10" fmla="*/ 68 w 101"/>
              <a:gd name="T11" fmla="*/ 202 h 202"/>
              <a:gd name="T12" fmla="*/ 39 w 101"/>
              <a:gd name="T13" fmla="*/ 152 h 202"/>
              <a:gd name="T14" fmla="*/ 38 w 101"/>
              <a:gd name="T15" fmla="*/ 92 h 202"/>
              <a:gd name="T16" fmla="*/ 13 w 101"/>
              <a:gd name="T17" fmla="*/ 74 h 202"/>
              <a:gd name="T18" fmla="*/ 0 w 101"/>
              <a:gd name="T19" fmla="*/ 21 h 2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1"/>
              <a:gd name="T31" fmla="*/ 0 h 202"/>
              <a:gd name="T32" fmla="*/ 101 w 101"/>
              <a:gd name="T33" fmla="*/ 202 h 2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1" h="202">
                <a:moveTo>
                  <a:pt x="0" y="21"/>
                </a:moveTo>
                <a:lnTo>
                  <a:pt x="74" y="0"/>
                </a:lnTo>
                <a:lnTo>
                  <a:pt x="101" y="55"/>
                </a:lnTo>
                <a:lnTo>
                  <a:pt x="87" y="70"/>
                </a:lnTo>
                <a:lnTo>
                  <a:pt x="93" y="192"/>
                </a:lnTo>
                <a:lnTo>
                  <a:pt x="50" y="202"/>
                </a:lnTo>
                <a:lnTo>
                  <a:pt x="29" y="152"/>
                </a:lnTo>
                <a:lnTo>
                  <a:pt x="28" y="92"/>
                </a:lnTo>
                <a:lnTo>
                  <a:pt x="9" y="74"/>
                </a:lnTo>
                <a:lnTo>
                  <a:pt x="0" y="21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10" name="Freeform 109"/>
          <p:cNvSpPr>
            <a:spLocks/>
          </p:cNvSpPr>
          <p:nvPr/>
        </p:nvSpPr>
        <p:spPr bwMode="auto">
          <a:xfrm>
            <a:off x="8010342" y="2260703"/>
            <a:ext cx="561773" cy="270968"/>
          </a:xfrm>
          <a:custGeom>
            <a:avLst/>
            <a:gdLst>
              <a:gd name="T0" fmla="*/ 0 w 216"/>
              <a:gd name="T1" fmla="*/ 42 h 106"/>
              <a:gd name="T2" fmla="*/ 152 w 216"/>
              <a:gd name="T3" fmla="*/ 13 h 106"/>
              <a:gd name="T4" fmla="*/ 169 w 216"/>
              <a:gd name="T5" fmla="*/ 14 h 106"/>
              <a:gd name="T6" fmla="*/ 187 w 216"/>
              <a:gd name="T7" fmla="*/ 0 h 106"/>
              <a:gd name="T8" fmla="*/ 203 w 216"/>
              <a:gd name="T9" fmla="*/ 7 h 106"/>
              <a:gd name="T10" fmla="*/ 184 w 216"/>
              <a:gd name="T11" fmla="*/ 37 h 106"/>
              <a:gd name="T12" fmla="*/ 216 w 216"/>
              <a:gd name="T13" fmla="*/ 35 h 106"/>
              <a:gd name="T14" fmla="*/ 234 w 216"/>
              <a:gd name="T15" fmla="*/ 59 h 106"/>
              <a:gd name="T16" fmla="*/ 257 w 216"/>
              <a:gd name="T17" fmla="*/ 61 h 106"/>
              <a:gd name="T18" fmla="*/ 271 w 216"/>
              <a:gd name="T19" fmla="*/ 57 h 106"/>
              <a:gd name="T20" fmla="*/ 271 w 216"/>
              <a:gd name="T21" fmla="*/ 44 h 106"/>
              <a:gd name="T22" fmla="*/ 245 w 216"/>
              <a:gd name="T23" fmla="*/ 28 h 106"/>
              <a:gd name="T24" fmla="*/ 264 w 216"/>
              <a:gd name="T25" fmla="*/ 27 h 106"/>
              <a:gd name="T26" fmla="*/ 297 w 216"/>
              <a:gd name="T27" fmla="*/ 62 h 106"/>
              <a:gd name="T28" fmla="*/ 265 w 216"/>
              <a:gd name="T29" fmla="*/ 83 h 106"/>
              <a:gd name="T30" fmla="*/ 230 w 216"/>
              <a:gd name="T31" fmla="*/ 73 h 106"/>
              <a:gd name="T32" fmla="*/ 209 w 216"/>
              <a:gd name="T33" fmla="*/ 98 h 106"/>
              <a:gd name="T34" fmla="*/ 164 w 216"/>
              <a:gd name="T35" fmla="*/ 73 h 106"/>
              <a:gd name="T36" fmla="*/ 13 w 216"/>
              <a:gd name="T37" fmla="*/ 106 h 106"/>
              <a:gd name="T38" fmla="*/ 0 w 216"/>
              <a:gd name="T39" fmla="*/ 42 h 10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16"/>
              <a:gd name="T61" fmla="*/ 0 h 106"/>
              <a:gd name="T62" fmla="*/ 216 w 216"/>
              <a:gd name="T63" fmla="*/ 106 h 10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16" h="106">
                <a:moveTo>
                  <a:pt x="0" y="42"/>
                </a:moveTo>
                <a:lnTo>
                  <a:pt x="110" y="13"/>
                </a:lnTo>
                <a:lnTo>
                  <a:pt x="123" y="14"/>
                </a:lnTo>
                <a:lnTo>
                  <a:pt x="137" y="0"/>
                </a:lnTo>
                <a:lnTo>
                  <a:pt x="148" y="7"/>
                </a:lnTo>
                <a:lnTo>
                  <a:pt x="134" y="37"/>
                </a:lnTo>
                <a:lnTo>
                  <a:pt x="157" y="35"/>
                </a:lnTo>
                <a:lnTo>
                  <a:pt x="170" y="59"/>
                </a:lnTo>
                <a:lnTo>
                  <a:pt x="186" y="61"/>
                </a:lnTo>
                <a:lnTo>
                  <a:pt x="197" y="57"/>
                </a:lnTo>
                <a:lnTo>
                  <a:pt x="197" y="44"/>
                </a:lnTo>
                <a:lnTo>
                  <a:pt x="178" y="28"/>
                </a:lnTo>
                <a:lnTo>
                  <a:pt x="192" y="27"/>
                </a:lnTo>
                <a:lnTo>
                  <a:pt x="216" y="62"/>
                </a:lnTo>
                <a:lnTo>
                  <a:pt x="193" y="83"/>
                </a:lnTo>
                <a:lnTo>
                  <a:pt x="167" y="73"/>
                </a:lnTo>
                <a:lnTo>
                  <a:pt x="151" y="98"/>
                </a:lnTo>
                <a:lnTo>
                  <a:pt x="118" y="73"/>
                </a:lnTo>
                <a:lnTo>
                  <a:pt x="9" y="106"/>
                </a:lnTo>
                <a:lnTo>
                  <a:pt x="0" y="42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11" name="Freeform 110"/>
          <p:cNvSpPr>
            <a:spLocks/>
          </p:cNvSpPr>
          <p:nvPr/>
        </p:nvSpPr>
        <p:spPr bwMode="auto">
          <a:xfrm>
            <a:off x="8075411" y="1755040"/>
            <a:ext cx="310169" cy="584606"/>
          </a:xfrm>
          <a:custGeom>
            <a:avLst/>
            <a:gdLst>
              <a:gd name="T0" fmla="*/ 34 w 119"/>
              <a:gd name="T1" fmla="*/ 0 h 228"/>
              <a:gd name="T2" fmla="*/ 0 w 119"/>
              <a:gd name="T3" fmla="*/ 40 h 228"/>
              <a:gd name="T4" fmla="*/ 37 w 119"/>
              <a:gd name="T5" fmla="*/ 93 h 228"/>
              <a:gd name="T6" fmla="*/ 15 w 119"/>
              <a:gd name="T7" fmla="*/ 107 h 228"/>
              <a:gd name="T8" fmla="*/ 24 w 119"/>
              <a:gd name="T9" fmla="*/ 228 h 228"/>
              <a:gd name="T10" fmla="*/ 116 w 119"/>
              <a:gd name="T11" fmla="*/ 211 h 228"/>
              <a:gd name="T12" fmla="*/ 141 w 119"/>
              <a:gd name="T13" fmla="*/ 211 h 228"/>
              <a:gd name="T14" fmla="*/ 154 w 119"/>
              <a:gd name="T15" fmla="*/ 198 h 228"/>
              <a:gd name="T16" fmla="*/ 154 w 119"/>
              <a:gd name="T17" fmla="*/ 176 h 228"/>
              <a:gd name="T18" fmla="*/ 165 w 119"/>
              <a:gd name="T19" fmla="*/ 161 h 228"/>
              <a:gd name="T20" fmla="*/ 113 w 119"/>
              <a:gd name="T21" fmla="*/ 144 h 228"/>
              <a:gd name="T22" fmla="*/ 47 w 119"/>
              <a:gd name="T23" fmla="*/ 11 h 228"/>
              <a:gd name="T24" fmla="*/ 34 w 119"/>
              <a:gd name="T25" fmla="*/ 0 h 2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9"/>
              <a:gd name="T40" fmla="*/ 0 h 228"/>
              <a:gd name="T41" fmla="*/ 119 w 119"/>
              <a:gd name="T42" fmla="*/ 228 h 2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9" h="228">
                <a:moveTo>
                  <a:pt x="25" y="0"/>
                </a:moveTo>
                <a:lnTo>
                  <a:pt x="0" y="40"/>
                </a:lnTo>
                <a:lnTo>
                  <a:pt x="27" y="93"/>
                </a:lnTo>
                <a:lnTo>
                  <a:pt x="11" y="107"/>
                </a:lnTo>
                <a:lnTo>
                  <a:pt x="17" y="228"/>
                </a:lnTo>
                <a:lnTo>
                  <a:pt x="84" y="211"/>
                </a:lnTo>
                <a:lnTo>
                  <a:pt x="102" y="211"/>
                </a:lnTo>
                <a:lnTo>
                  <a:pt x="112" y="198"/>
                </a:lnTo>
                <a:lnTo>
                  <a:pt x="112" y="176"/>
                </a:lnTo>
                <a:lnTo>
                  <a:pt x="119" y="161"/>
                </a:lnTo>
                <a:lnTo>
                  <a:pt x="82" y="144"/>
                </a:lnTo>
                <a:lnTo>
                  <a:pt x="34" y="11"/>
                </a:lnTo>
                <a:lnTo>
                  <a:pt x="25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grpSp>
        <p:nvGrpSpPr>
          <p:cNvPr id="112" name="Group 111"/>
          <p:cNvGrpSpPr>
            <a:grpSpLocks/>
          </p:cNvGrpSpPr>
          <p:nvPr/>
        </p:nvGrpSpPr>
        <p:grpSpPr bwMode="auto">
          <a:xfrm>
            <a:off x="1208692" y="1627519"/>
            <a:ext cx="7191543" cy="3595279"/>
            <a:chOff x="1657" y="1277"/>
            <a:chExt cx="2764" cy="1404"/>
          </a:xfrm>
          <a:solidFill>
            <a:srgbClr val="C00000"/>
          </a:solidFill>
        </p:grpSpPr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657" y="1722"/>
              <a:ext cx="388" cy="629"/>
            </a:xfrm>
            <a:custGeom>
              <a:avLst/>
              <a:gdLst>
                <a:gd name="T0" fmla="*/ 50 w 388"/>
                <a:gd name="T1" fmla="*/ 0 h 629"/>
                <a:gd name="T2" fmla="*/ 0 w 388"/>
                <a:gd name="T3" fmla="*/ 250 h 629"/>
                <a:gd name="T4" fmla="*/ 264 w 388"/>
                <a:gd name="T5" fmla="*/ 629 h 629"/>
                <a:gd name="T6" fmla="*/ 281 w 388"/>
                <a:gd name="T7" fmla="*/ 613 h 629"/>
                <a:gd name="T8" fmla="*/ 279 w 388"/>
                <a:gd name="T9" fmla="*/ 538 h 629"/>
                <a:gd name="T10" fmla="*/ 312 w 388"/>
                <a:gd name="T11" fmla="*/ 544 h 629"/>
                <a:gd name="T12" fmla="*/ 346 w 388"/>
                <a:gd name="T13" fmla="*/ 313 h 629"/>
                <a:gd name="T14" fmla="*/ 369 w 388"/>
                <a:gd name="T15" fmla="*/ 157 h 629"/>
                <a:gd name="T16" fmla="*/ 376 w 388"/>
                <a:gd name="T17" fmla="*/ 110 h 629"/>
                <a:gd name="T18" fmla="*/ 388 w 388"/>
                <a:gd name="T19" fmla="*/ 67 h 629"/>
                <a:gd name="T20" fmla="*/ 214 w 388"/>
                <a:gd name="T21" fmla="*/ 38 h 629"/>
                <a:gd name="T22" fmla="*/ 50 w 388"/>
                <a:gd name="T23" fmla="*/ 0 h 6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88"/>
                <a:gd name="T37" fmla="*/ 0 h 629"/>
                <a:gd name="T38" fmla="*/ 388 w 388"/>
                <a:gd name="T39" fmla="*/ 629 h 6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88" h="629">
                  <a:moveTo>
                    <a:pt x="50" y="0"/>
                  </a:moveTo>
                  <a:lnTo>
                    <a:pt x="0" y="250"/>
                  </a:lnTo>
                  <a:lnTo>
                    <a:pt x="264" y="629"/>
                  </a:lnTo>
                  <a:lnTo>
                    <a:pt x="281" y="613"/>
                  </a:lnTo>
                  <a:lnTo>
                    <a:pt x="279" y="538"/>
                  </a:lnTo>
                  <a:lnTo>
                    <a:pt x="312" y="544"/>
                  </a:lnTo>
                  <a:lnTo>
                    <a:pt x="346" y="313"/>
                  </a:lnTo>
                  <a:lnTo>
                    <a:pt x="369" y="157"/>
                  </a:lnTo>
                  <a:lnTo>
                    <a:pt x="376" y="110"/>
                  </a:lnTo>
                  <a:lnTo>
                    <a:pt x="388" y="67"/>
                  </a:lnTo>
                  <a:lnTo>
                    <a:pt x="214" y="38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978" y="1791"/>
              <a:ext cx="324" cy="449"/>
            </a:xfrm>
            <a:custGeom>
              <a:avLst/>
              <a:gdLst>
                <a:gd name="T0" fmla="*/ 60 w 324"/>
                <a:gd name="T1" fmla="*/ 0 h 449"/>
                <a:gd name="T2" fmla="*/ 219 w 324"/>
                <a:gd name="T3" fmla="*/ 23 h 449"/>
                <a:gd name="T4" fmla="*/ 208 w 324"/>
                <a:gd name="T5" fmla="*/ 109 h 449"/>
                <a:gd name="T6" fmla="*/ 324 w 324"/>
                <a:gd name="T7" fmla="*/ 121 h 449"/>
                <a:gd name="T8" fmla="*/ 292 w 324"/>
                <a:gd name="T9" fmla="*/ 449 h 449"/>
                <a:gd name="T10" fmla="*/ 0 w 324"/>
                <a:gd name="T11" fmla="*/ 415 h 449"/>
                <a:gd name="T12" fmla="*/ 30 w 324"/>
                <a:gd name="T13" fmla="*/ 205 h 449"/>
                <a:gd name="T14" fmla="*/ 60 w 324"/>
                <a:gd name="T15" fmla="*/ 0 h 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4"/>
                <a:gd name="T25" fmla="*/ 0 h 449"/>
                <a:gd name="T26" fmla="*/ 324 w 324"/>
                <a:gd name="T27" fmla="*/ 449 h 4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4" h="449">
                  <a:moveTo>
                    <a:pt x="60" y="0"/>
                  </a:moveTo>
                  <a:lnTo>
                    <a:pt x="219" y="23"/>
                  </a:lnTo>
                  <a:lnTo>
                    <a:pt x="208" y="109"/>
                  </a:lnTo>
                  <a:lnTo>
                    <a:pt x="324" y="121"/>
                  </a:lnTo>
                  <a:lnTo>
                    <a:pt x="292" y="449"/>
                  </a:lnTo>
                  <a:lnTo>
                    <a:pt x="0" y="415"/>
                  </a:lnTo>
                  <a:lnTo>
                    <a:pt x="30" y="205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2183" y="1571"/>
              <a:ext cx="415" cy="365"/>
            </a:xfrm>
            <a:custGeom>
              <a:avLst/>
              <a:gdLst>
                <a:gd name="T0" fmla="*/ 40 w 415"/>
                <a:gd name="T1" fmla="*/ 0 h 365"/>
                <a:gd name="T2" fmla="*/ 25 w 415"/>
                <a:gd name="T3" fmla="*/ 136 h 365"/>
                <a:gd name="T4" fmla="*/ 0 w 415"/>
                <a:gd name="T5" fmla="*/ 331 h 365"/>
                <a:gd name="T6" fmla="*/ 120 w 415"/>
                <a:gd name="T7" fmla="*/ 342 h 365"/>
                <a:gd name="T8" fmla="*/ 401 w 415"/>
                <a:gd name="T9" fmla="*/ 365 h 365"/>
                <a:gd name="T10" fmla="*/ 415 w 415"/>
                <a:gd name="T11" fmla="*/ 37 h 365"/>
                <a:gd name="T12" fmla="*/ 40 w 415"/>
                <a:gd name="T13" fmla="*/ 0 h 3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5"/>
                <a:gd name="T22" fmla="*/ 0 h 365"/>
                <a:gd name="T23" fmla="*/ 415 w 415"/>
                <a:gd name="T24" fmla="*/ 365 h 3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5" h="365">
                  <a:moveTo>
                    <a:pt x="40" y="0"/>
                  </a:moveTo>
                  <a:lnTo>
                    <a:pt x="25" y="136"/>
                  </a:lnTo>
                  <a:lnTo>
                    <a:pt x="0" y="331"/>
                  </a:lnTo>
                  <a:lnTo>
                    <a:pt x="120" y="342"/>
                  </a:lnTo>
                  <a:lnTo>
                    <a:pt x="401" y="365"/>
                  </a:lnTo>
                  <a:lnTo>
                    <a:pt x="415" y="37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2267" y="1912"/>
              <a:ext cx="433" cy="347"/>
            </a:xfrm>
            <a:custGeom>
              <a:avLst/>
              <a:gdLst>
                <a:gd name="T0" fmla="*/ 36 w 433"/>
                <a:gd name="T1" fmla="*/ 0 h 347"/>
                <a:gd name="T2" fmla="*/ 14 w 433"/>
                <a:gd name="T3" fmla="*/ 208 h 347"/>
                <a:gd name="T4" fmla="*/ 0 w 433"/>
                <a:gd name="T5" fmla="*/ 328 h 347"/>
                <a:gd name="T6" fmla="*/ 216 w 433"/>
                <a:gd name="T7" fmla="*/ 339 h 347"/>
                <a:gd name="T8" fmla="*/ 423 w 433"/>
                <a:gd name="T9" fmla="*/ 347 h 347"/>
                <a:gd name="T10" fmla="*/ 430 w 433"/>
                <a:gd name="T11" fmla="*/ 184 h 347"/>
                <a:gd name="T12" fmla="*/ 433 w 433"/>
                <a:gd name="T13" fmla="*/ 26 h 347"/>
                <a:gd name="T14" fmla="*/ 315 w 433"/>
                <a:gd name="T15" fmla="*/ 23 h 347"/>
                <a:gd name="T16" fmla="*/ 36 w 433"/>
                <a:gd name="T17" fmla="*/ 0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3"/>
                <a:gd name="T28" fmla="*/ 0 h 347"/>
                <a:gd name="T29" fmla="*/ 433 w 433"/>
                <a:gd name="T30" fmla="*/ 347 h 3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3" h="347">
                  <a:moveTo>
                    <a:pt x="36" y="0"/>
                  </a:moveTo>
                  <a:lnTo>
                    <a:pt x="14" y="208"/>
                  </a:lnTo>
                  <a:lnTo>
                    <a:pt x="0" y="328"/>
                  </a:lnTo>
                  <a:lnTo>
                    <a:pt x="216" y="339"/>
                  </a:lnTo>
                  <a:lnTo>
                    <a:pt x="423" y="347"/>
                  </a:lnTo>
                  <a:lnTo>
                    <a:pt x="430" y="184"/>
                  </a:lnTo>
                  <a:lnTo>
                    <a:pt x="433" y="26"/>
                  </a:lnTo>
                  <a:lnTo>
                    <a:pt x="315" y="2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877" y="2203"/>
              <a:ext cx="393" cy="469"/>
            </a:xfrm>
            <a:custGeom>
              <a:avLst/>
              <a:gdLst>
                <a:gd name="T0" fmla="*/ 100 w 393"/>
                <a:gd name="T1" fmla="*/ 0 h 469"/>
                <a:gd name="T2" fmla="*/ 92 w 393"/>
                <a:gd name="T3" fmla="*/ 61 h 469"/>
                <a:gd name="T4" fmla="*/ 58 w 393"/>
                <a:gd name="T5" fmla="*/ 54 h 469"/>
                <a:gd name="T6" fmla="*/ 61 w 393"/>
                <a:gd name="T7" fmla="*/ 133 h 469"/>
                <a:gd name="T8" fmla="*/ 44 w 393"/>
                <a:gd name="T9" fmla="*/ 148 h 469"/>
                <a:gd name="T10" fmla="*/ 68 w 393"/>
                <a:gd name="T11" fmla="*/ 197 h 469"/>
                <a:gd name="T12" fmla="*/ 44 w 393"/>
                <a:gd name="T13" fmla="*/ 218 h 469"/>
                <a:gd name="T14" fmla="*/ 31 w 393"/>
                <a:gd name="T15" fmla="*/ 253 h 469"/>
                <a:gd name="T16" fmla="*/ 12 w 393"/>
                <a:gd name="T17" fmla="*/ 287 h 469"/>
                <a:gd name="T18" fmla="*/ 26 w 393"/>
                <a:gd name="T19" fmla="*/ 307 h 469"/>
                <a:gd name="T20" fmla="*/ 3 w 393"/>
                <a:gd name="T21" fmla="*/ 315 h 469"/>
                <a:gd name="T22" fmla="*/ 0 w 393"/>
                <a:gd name="T23" fmla="*/ 347 h 469"/>
                <a:gd name="T24" fmla="*/ 221 w 393"/>
                <a:gd name="T25" fmla="*/ 467 h 469"/>
                <a:gd name="T26" fmla="*/ 346 w 393"/>
                <a:gd name="T27" fmla="*/ 469 h 469"/>
                <a:gd name="T28" fmla="*/ 393 w 393"/>
                <a:gd name="T29" fmla="*/ 37 h 469"/>
                <a:gd name="T30" fmla="*/ 100 w 393"/>
                <a:gd name="T31" fmla="*/ 0 h 4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3"/>
                <a:gd name="T49" fmla="*/ 0 h 469"/>
                <a:gd name="T50" fmla="*/ 393 w 393"/>
                <a:gd name="T51" fmla="*/ 469 h 4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3" h="469">
                  <a:moveTo>
                    <a:pt x="100" y="0"/>
                  </a:moveTo>
                  <a:lnTo>
                    <a:pt x="92" y="61"/>
                  </a:lnTo>
                  <a:lnTo>
                    <a:pt x="58" y="54"/>
                  </a:lnTo>
                  <a:lnTo>
                    <a:pt x="61" y="133"/>
                  </a:lnTo>
                  <a:lnTo>
                    <a:pt x="44" y="148"/>
                  </a:lnTo>
                  <a:lnTo>
                    <a:pt x="68" y="197"/>
                  </a:lnTo>
                  <a:lnTo>
                    <a:pt x="44" y="218"/>
                  </a:lnTo>
                  <a:lnTo>
                    <a:pt x="31" y="253"/>
                  </a:lnTo>
                  <a:lnTo>
                    <a:pt x="12" y="287"/>
                  </a:lnTo>
                  <a:lnTo>
                    <a:pt x="26" y="307"/>
                  </a:lnTo>
                  <a:lnTo>
                    <a:pt x="3" y="315"/>
                  </a:lnTo>
                  <a:lnTo>
                    <a:pt x="0" y="347"/>
                  </a:lnTo>
                  <a:lnTo>
                    <a:pt x="221" y="467"/>
                  </a:lnTo>
                  <a:lnTo>
                    <a:pt x="346" y="469"/>
                  </a:lnTo>
                  <a:lnTo>
                    <a:pt x="393" y="37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2220" y="2236"/>
              <a:ext cx="417" cy="445"/>
            </a:xfrm>
            <a:custGeom>
              <a:avLst/>
              <a:gdLst>
                <a:gd name="T0" fmla="*/ 50 w 417"/>
                <a:gd name="T1" fmla="*/ 0 h 445"/>
                <a:gd name="T2" fmla="*/ 417 w 417"/>
                <a:gd name="T3" fmla="*/ 18 h 445"/>
                <a:gd name="T4" fmla="*/ 399 w 417"/>
                <a:gd name="T5" fmla="*/ 411 h 445"/>
                <a:gd name="T6" fmla="*/ 280 w 417"/>
                <a:gd name="T7" fmla="*/ 403 h 445"/>
                <a:gd name="T8" fmla="*/ 168 w 417"/>
                <a:gd name="T9" fmla="*/ 400 h 445"/>
                <a:gd name="T10" fmla="*/ 168 w 417"/>
                <a:gd name="T11" fmla="*/ 415 h 445"/>
                <a:gd name="T12" fmla="*/ 75 w 417"/>
                <a:gd name="T13" fmla="*/ 415 h 445"/>
                <a:gd name="T14" fmla="*/ 70 w 417"/>
                <a:gd name="T15" fmla="*/ 445 h 445"/>
                <a:gd name="T16" fmla="*/ 0 w 417"/>
                <a:gd name="T17" fmla="*/ 435 h 445"/>
                <a:gd name="T18" fmla="*/ 39 w 417"/>
                <a:gd name="T19" fmla="*/ 102 h 445"/>
                <a:gd name="T20" fmla="*/ 50 w 417"/>
                <a:gd name="T21" fmla="*/ 0 h 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17"/>
                <a:gd name="T34" fmla="*/ 0 h 445"/>
                <a:gd name="T35" fmla="*/ 417 w 417"/>
                <a:gd name="T36" fmla="*/ 445 h 4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17" h="445">
                  <a:moveTo>
                    <a:pt x="50" y="0"/>
                  </a:moveTo>
                  <a:lnTo>
                    <a:pt x="417" y="18"/>
                  </a:lnTo>
                  <a:lnTo>
                    <a:pt x="399" y="411"/>
                  </a:lnTo>
                  <a:lnTo>
                    <a:pt x="280" y="403"/>
                  </a:lnTo>
                  <a:lnTo>
                    <a:pt x="168" y="400"/>
                  </a:lnTo>
                  <a:lnTo>
                    <a:pt x="168" y="415"/>
                  </a:lnTo>
                  <a:lnTo>
                    <a:pt x="75" y="415"/>
                  </a:lnTo>
                  <a:lnTo>
                    <a:pt x="70" y="445"/>
                  </a:lnTo>
                  <a:lnTo>
                    <a:pt x="0" y="435"/>
                  </a:lnTo>
                  <a:lnTo>
                    <a:pt x="39" y="102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2599" y="1277"/>
              <a:ext cx="407" cy="256"/>
            </a:xfrm>
            <a:custGeom>
              <a:avLst/>
              <a:gdLst>
                <a:gd name="T0" fmla="*/ 1 w 407"/>
                <a:gd name="T1" fmla="*/ 0 h 256"/>
                <a:gd name="T2" fmla="*/ 342 w 407"/>
                <a:gd name="T3" fmla="*/ 8 h 256"/>
                <a:gd name="T4" fmla="*/ 367 w 407"/>
                <a:gd name="T5" fmla="*/ 83 h 256"/>
                <a:gd name="T6" fmla="*/ 391 w 407"/>
                <a:gd name="T7" fmla="*/ 141 h 256"/>
                <a:gd name="T8" fmla="*/ 407 w 407"/>
                <a:gd name="T9" fmla="*/ 235 h 256"/>
                <a:gd name="T10" fmla="*/ 397 w 407"/>
                <a:gd name="T11" fmla="*/ 256 h 256"/>
                <a:gd name="T12" fmla="*/ 272 w 407"/>
                <a:gd name="T13" fmla="*/ 253 h 256"/>
                <a:gd name="T14" fmla="*/ 0 w 407"/>
                <a:gd name="T15" fmla="*/ 248 h 256"/>
                <a:gd name="T16" fmla="*/ 1 w 407"/>
                <a:gd name="T17" fmla="*/ 0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7"/>
                <a:gd name="T28" fmla="*/ 0 h 256"/>
                <a:gd name="T29" fmla="*/ 407 w 407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7" h="256">
                  <a:moveTo>
                    <a:pt x="1" y="0"/>
                  </a:moveTo>
                  <a:lnTo>
                    <a:pt x="342" y="8"/>
                  </a:lnTo>
                  <a:lnTo>
                    <a:pt x="367" y="83"/>
                  </a:lnTo>
                  <a:lnTo>
                    <a:pt x="391" y="141"/>
                  </a:lnTo>
                  <a:lnTo>
                    <a:pt x="407" y="235"/>
                  </a:lnTo>
                  <a:lnTo>
                    <a:pt x="397" y="256"/>
                  </a:lnTo>
                  <a:lnTo>
                    <a:pt x="272" y="253"/>
                  </a:lnTo>
                  <a:lnTo>
                    <a:pt x="0" y="248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2588" y="1524"/>
              <a:ext cx="428" cy="300"/>
            </a:xfrm>
            <a:custGeom>
              <a:avLst/>
              <a:gdLst>
                <a:gd name="T0" fmla="*/ 8 w 428"/>
                <a:gd name="T1" fmla="*/ 0 h 300"/>
                <a:gd name="T2" fmla="*/ 7 w 428"/>
                <a:gd name="T3" fmla="*/ 116 h 300"/>
                <a:gd name="T4" fmla="*/ 0 w 428"/>
                <a:gd name="T5" fmla="*/ 252 h 300"/>
                <a:gd name="T6" fmla="*/ 311 w 428"/>
                <a:gd name="T7" fmla="*/ 257 h 300"/>
                <a:gd name="T8" fmla="*/ 344 w 428"/>
                <a:gd name="T9" fmla="*/ 276 h 300"/>
                <a:gd name="T10" fmla="*/ 367 w 428"/>
                <a:gd name="T11" fmla="*/ 250 h 300"/>
                <a:gd name="T12" fmla="*/ 428 w 428"/>
                <a:gd name="T13" fmla="*/ 300 h 300"/>
                <a:gd name="T14" fmla="*/ 419 w 428"/>
                <a:gd name="T15" fmla="*/ 248 h 300"/>
                <a:gd name="T16" fmla="*/ 425 w 428"/>
                <a:gd name="T17" fmla="*/ 208 h 300"/>
                <a:gd name="T18" fmla="*/ 428 w 428"/>
                <a:gd name="T19" fmla="*/ 71 h 300"/>
                <a:gd name="T20" fmla="*/ 401 w 428"/>
                <a:gd name="T21" fmla="*/ 42 h 300"/>
                <a:gd name="T22" fmla="*/ 412 w 428"/>
                <a:gd name="T23" fmla="*/ 4 h 300"/>
                <a:gd name="T24" fmla="*/ 208 w 428"/>
                <a:gd name="T25" fmla="*/ 3 h 300"/>
                <a:gd name="T26" fmla="*/ 8 w 428"/>
                <a:gd name="T27" fmla="*/ 0 h 3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8"/>
                <a:gd name="T43" fmla="*/ 0 h 300"/>
                <a:gd name="T44" fmla="*/ 428 w 428"/>
                <a:gd name="T45" fmla="*/ 300 h 3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8" h="300">
                  <a:moveTo>
                    <a:pt x="8" y="0"/>
                  </a:moveTo>
                  <a:lnTo>
                    <a:pt x="7" y="116"/>
                  </a:lnTo>
                  <a:lnTo>
                    <a:pt x="0" y="252"/>
                  </a:lnTo>
                  <a:lnTo>
                    <a:pt x="311" y="257"/>
                  </a:lnTo>
                  <a:lnTo>
                    <a:pt x="344" y="276"/>
                  </a:lnTo>
                  <a:lnTo>
                    <a:pt x="367" y="250"/>
                  </a:lnTo>
                  <a:lnTo>
                    <a:pt x="428" y="300"/>
                  </a:lnTo>
                  <a:lnTo>
                    <a:pt x="419" y="248"/>
                  </a:lnTo>
                  <a:lnTo>
                    <a:pt x="425" y="208"/>
                  </a:lnTo>
                  <a:lnTo>
                    <a:pt x="428" y="71"/>
                  </a:lnTo>
                  <a:lnTo>
                    <a:pt x="401" y="42"/>
                  </a:lnTo>
                  <a:lnTo>
                    <a:pt x="412" y="4"/>
                  </a:lnTo>
                  <a:lnTo>
                    <a:pt x="208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582" y="1773"/>
              <a:ext cx="510" cy="247"/>
            </a:xfrm>
            <a:custGeom>
              <a:avLst/>
              <a:gdLst>
                <a:gd name="T0" fmla="*/ 5 w 510"/>
                <a:gd name="T1" fmla="*/ 0 h 247"/>
                <a:gd name="T2" fmla="*/ 0 w 510"/>
                <a:gd name="T3" fmla="*/ 163 h 247"/>
                <a:gd name="T4" fmla="*/ 115 w 510"/>
                <a:gd name="T5" fmla="*/ 167 h 247"/>
                <a:gd name="T6" fmla="*/ 114 w 510"/>
                <a:gd name="T7" fmla="*/ 247 h 247"/>
                <a:gd name="T8" fmla="*/ 269 w 510"/>
                <a:gd name="T9" fmla="*/ 245 h 247"/>
                <a:gd name="T10" fmla="*/ 408 w 510"/>
                <a:gd name="T11" fmla="*/ 242 h 247"/>
                <a:gd name="T12" fmla="*/ 510 w 510"/>
                <a:gd name="T13" fmla="*/ 245 h 247"/>
                <a:gd name="T14" fmla="*/ 478 w 510"/>
                <a:gd name="T15" fmla="*/ 175 h 247"/>
                <a:gd name="T16" fmla="*/ 456 w 510"/>
                <a:gd name="T17" fmla="*/ 110 h 247"/>
                <a:gd name="T18" fmla="*/ 432 w 510"/>
                <a:gd name="T19" fmla="*/ 43 h 247"/>
                <a:gd name="T20" fmla="*/ 374 w 510"/>
                <a:gd name="T21" fmla="*/ 1 h 247"/>
                <a:gd name="T22" fmla="*/ 348 w 510"/>
                <a:gd name="T23" fmla="*/ 26 h 247"/>
                <a:gd name="T24" fmla="*/ 316 w 510"/>
                <a:gd name="T25" fmla="*/ 8 h 247"/>
                <a:gd name="T26" fmla="*/ 177 w 510"/>
                <a:gd name="T27" fmla="*/ 3 h 247"/>
                <a:gd name="T28" fmla="*/ 5 w 510"/>
                <a:gd name="T29" fmla="*/ 0 h 2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0"/>
                <a:gd name="T46" fmla="*/ 0 h 247"/>
                <a:gd name="T47" fmla="*/ 510 w 510"/>
                <a:gd name="T48" fmla="*/ 247 h 2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0" h="247">
                  <a:moveTo>
                    <a:pt x="5" y="0"/>
                  </a:moveTo>
                  <a:lnTo>
                    <a:pt x="0" y="163"/>
                  </a:lnTo>
                  <a:lnTo>
                    <a:pt x="115" y="167"/>
                  </a:lnTo>
                  <a:lnTo>
                    <a:pt x="114" y="247"/>
                  </a:lnTo>
                  <a:lnTo>
                    <a:pt x="269" y="245"/>
                  </a:lnTo>
                  <a:lnTo>
                    <a:pt x="408" y="242"/>
                  </a:lnTo>
                  <a:lnTo>
                    <a:pt x="510" y="245"/>
                  </a:lnTo>
                  <a:lnTo>
                    <a:pt x="478" y="175"/>
                  </a:lnTo>
                  <a:lnTo>
                    <a:pt x="456" y="110"/>
                  </a:lnTo>
                  <a:lnTo>
                    <a:pt x="432" y="43"/>
                  </a:lnTo>
                  <a:lnTo>
                    <a:pt x="374" y="1"/>
                  </a:lnTo>
                  <a:lnTo>
                    <a:pt x="348" y="26"/>
                  </a:lnTo>
                  <a:lnTo>
                    <a:pt x="316" y="8"/>
                  </a:lnTo>
                  <a:lnTo>
                    <a:pt x="177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2690" y="2014"/>
              <a:ext cx="449" cy="246"/>
            </a:xfrm>
            <a:custGeom>
              <a:avLst/>
              <a:gdLst>
                <a:gd name="T0" fmla="*/ 5 w 449"/>
                <a:gd name="T1" fmla="*/ 2 h 246"/>
                <a:gd name="T2" fmla="*/ 3 w 449"/>
                <a:gd name="T3" fmla="*/ 143 h 246"/>
                <a:gd name="T4" fmla="*/ 0 w 449"/>
                <a:gd name="T5" fmla="*/ 243 h 246"/>
                <a:gd name="T6" fmla="*/ 449 w 449"/>
                <a:gd name="T7" fmla="*/ 246 h 246"/>
                <a:gd name="T8" fmla="*/ 440 w 449"/>
                <a:gd name="T9" fmla="*/ 118 h 246"/>
                <a:gd name="T10" fmla="*/ 440 w 449"/>
                <a:gd name="T11" fmla="*/ 69 h 246"/>
                <a:gd name="T12" fmla="*/ 404 w 449"/>
                <a:gd name="T13" fmla="*/ 40 h 246"/>
                <a:gd name="T14" fmla="*/ 415 w 449"/>
                <a:gd name="T15" fmla="*/ 14 h 246"/>
                <a:gd name="T16" fmla="*/ 399 w 449"/>
                <a:gd name="T17" fmla="*/ 0 h 246"/>
                <a:gd name="T18" fmla="*/ 196 w 449"/>
                <a:gd name="T19" fmla="*/ 2 h 246"/>
                <a:gd name="T20" fmla="*/ 5 w 449"/>
                <a:gd name="T21" fmla="*/ 2 h 2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9"/>
                <a:gd name="T34" fmla="*/ 0 h 246"/>
                <a:gd name="T35" fmla="*/ 449 w 449"/>
                <a:gd name="T36" fmla="*/ 246 h 2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9" h="246">
                  <a:moveTo>
                    <a:pt x="5" y="2"/>
                  </a:moveTo>
                  <a:lnTo>
                    <a:pt x="3" y="143"/>
                  </a:lnTo>
                  <a:lnTo>
                    <a:pt x="0" y="243"/>
                  </a:lnTo>
                  <a:lnTo>
                    <a:pt x="449" y="246"/>
                  </a:lnTo>
                  <a:lnTo>
                    <a:pt x="440" y="118"/>
                  </a:lnTo>
                  <a:lnTo>
                    <a:pt x="440" y="69"/>
                  </a:lnTo>
                  <a:lnTo>
                    <a:pt x="404" y="40"/>
                  </a:lnTo>
                  <a:lnTo>
                    <a:pt x="415" y="14"/>
                  </a:lnTo>
                  <a:lnTo>
                    <a:pt x="399" y="0"/>
                  </a:lnTo>
                  <a:lnTo>
                    <a:pt x="196" y="2"/>
                  </a:lnTo>
                  <a:lnTo>
                    <a:pt x="5" y="2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2630" y="2254"/>
              <a:ext cx="523" cy="270"/>
            </a:xfrm>
            <a:custGeom>
              <a:avLst/>
              <a:gdLst>
                <a:gd name="T0" fmla="*/ 3 w 523"/>
                <a:gd name="T1" fmla="*/ 0 h 270"/>
                <a:gd name="T2" fmla="*/ 0 w 523"/>
                <a:gd name="T3" fmla="*/ 48 h 270"/>
                <a:gd name="T4" fmla="*/ 186 w 523"/>
                <a:gd name="T5" fmla="*/ 55 h 270"/>
                <a:gd name="T6" fmla="*/ 187 w 523"/>
                <a:gd name="T7" fmla="*/ 209 h 270"/>
                <a:gd name="T8" fmla="*/ 282 w 523"/>
                <a:gd name="T9" fmla="*/ 251 h 270"/>
                <a:gd name="T10" fmla="*/ 308 w 523"/>
                <a:gd name="T11" fmla="*/ 236 h 270"/>
                <a:gd name="T12" fmla="*/ 369 w 523"/>
                <a:gd name="T13" fmla="*/ 270 h 270"/>
                <a:gd name="T14" fmla="*/ 408 w 523"/>
                <a:gd name="T15" fmla="*/ 269 h 270"/>
                <a:gd name="T16" fmla="*/ 480 w 523"/>
                <a:gd name="T17" fmla="*/ 236 h 270"/>
                <a:gd name="T18" fmla="*/ 523 w 523"/>
                <a:gd name="T19" fmla="*/ 268 h 270"/>
                <a:gd name="T20" fmla="*/ 523 w 523"/>
                <a:gd name="T21" fmla="*/ 101 h 270"/>
                <a:gd name="T22" fmla="*/ 510 w 523"/>
                <a:gd name="T23" fmla="*/ 3 h 270"/>
                <a:gd name="T24" fmla="*/ 3 w 523"/>
                <a:gd name="T25" fmla="*/ 0 h 2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3"/>
                <a:gd name="T40" fmla="*/ 0 h 270"/>
                <a:gd name="T41" fmla="*/ 523 w 523"/>
                <a:gd name="T42" fmla="*/ 270 h 2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3" h="270">
                  <a:moveTo>
                    <a:pt x="3" y="0"/>
                  </a:moveTo>
                  <a:lnTo>
                    <a:pt x="0" y="48"/>
                  </a:lnTo>
                  <a:lnTo>
                    <a:pt x="186" y="55"/>
                  </a:lnTo>
                  <a:lnTo>
                    <a:pt x="187" y="209"/>
                  </a:lnTo>
                  <a:lnTo>
                    <a:pt x="282" y="251"/>
                  </a:lnTo>
                  <a:lnTo>
                    <a:pt x="308" y="236"/>
                  </a:lnTo>
                  <a:lnTo>
                    <a:pt x="369" y="270"/>
                  </a:lnTo>
                  <a:lnTo>
                    <a:pt x="408" y="269"/>
                  </a:lnTo>
                  <a:lnTo>
                    <a:pt x="480" y="236"/>
                  </a:lnTo>
                  <a:lnTo>
                    <a:pt x="523" y="268"/>
                  </a:lnTo>
                  <a:lnTo>
                    <a:pt x="523" y="101"/>
                  </a:lnTo>
                  <a:lnTo>
                    <a:pt x="51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3006" y="1715"/>
              <a:ext cx="354" cy="247"/>
            </a:xfrm>
            <a:custGeom>
              <a:avLst/>
              <a:gdLst>
                <a:gd name="T0" fmla="*/ 6 w 354"/>
                <a:gd name="T1" fmla="*/ 13 h 247"/>
                <a:gd name="T2" fmla="*/ 0 w 354"/>
                <a:gd name="T3" fmla="*/ 57 h 247"/>
                <a:gd name="T4" fmla="*/ 8 w 354"/>
                <a:gd name="T5" fmla="*/ 103 h 247"/>
                <a:gd name="T6" fmla="*/ 41 w 354"/>
                <a:gd name="T7" fmla="*/ 197 h 247"/>
                <a:gd name="T8" fmla="*/ 59 w 354"/>
                <a:gd name="T9" fmla="*/ 247 h 247"/>
                <a:gd name="T10" fmla="*/ 267 w 354"/>
                <a:gd name="T11" fmla="*/ 235 h 247"/>
                <a:gd name="T12" fmla="*/ 301 w 354"/>
                <a:gd name="T13" fmla="*/ 247 h 247"/>
                <a:gd name="T14" fmla="*/ 322 w 354"/>
                <a:gd name="T15" fmla="*/ 199 h 247"/>
                <a:gd name="T16" fmla="*/ 314 w 354"/>
                <a:gd name="T17" fmla="*/ 165 h 247"/>
                <a:gd name="T18" fmla="*/ 349 w 354"/>
                <a:gd name="T19" fmla="*/ 158 h 247"/>
                <a:gd name="T20" fmla="*/ 354 w 354"/>
                <a:gd name="T21" fmla="*/ 104 h 247"/>
                <a:gd name="T22" fmla="*/ 333 w 354"/>
                <a:gd name="T23" fmla="*/ 80 h 247"/>
                <a:gd name="T24" fmla="*/ 297 w 354"/>
                <a:gd name="T25" fmla="*/ 57 h 247"/>
                <a:gd name="T26" fmla="*/ 304 w 354"/>
                <a:gd name="T27" fmla="*/ 24 h 247"/>
                <a:gd name="T28" fmla="*/ 289 w 354"/>
                <a:gd name="T29" fmla="*/ 0 h 247"/>
                <a:gd name="T30" fmla="*/ 211 w 354"/>
                <a:gd name="T31" fmla="*/ 4 h 247"/>
                <a:gd name="T32" fmla="*/ 133 w 354"/>
                <a:gd name="T33" fmla="*/ 7 h 247"/>
                <a:gd name="T34" fmla="*/ 6 w 354"/>
                <a:gd name="T35" fmla="*/ 13 h 24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54"/>
                <a:gd name="T55" fmla="*/ 0 h 247"/>
                <a:gd name="T56" fmla="*/ 354 w 354"/>
                <a:gd name="T57" fmla="*/ 247 h 24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54" h="247">
                  <a:moveTo>
                    <a:pt x="6" y="13"/>
                  </a:moveTo>
                  <a:lnTo>
                    <a:pt x="0" y="57"/>
                  </a:lnTo>
                  <a:lnTo>
                    <a:pt x="8" y="103"/>
                  </a:lnTo>
                  <a:lnTo>
                    <a:pt x="41" y="197"/>
                  </a:lnTo>
                  <a:lnTo>
                    <a:pt x="59" y="247"/>
                  </a:lnTo>
                  <a:lnTo>
                    <a:pt x="267" y="235"/>
                  </a:lnTo>
                  <a:lnTo>
                    <a:pt x="301" y="247"/>
                  </a:lnTo>
                  <a:lnTo>
                    <a:pt x="322" y="199"/>
                  </a:lnTo>
                  <a:lnTo>
                    <a:pt x="314" y="165"/>
                  </a:lnTo>
                  <a:lnTo>
                    <a:pt x="349" y="158"/>
                  </a:lnTo>
                  <a:lnTo>
                    <a:pt x="354" y="104"/>
                  </a:lnTo>
                  <a:lnTo>
                    <a:pt x="333" y="80"/>
                  </a:lnTo>
                  <a:lnTo>
                    <a:pt x="297" y="57"/>
                  </a:lnTo>
                  <a:lnTo>
                    <a:pt x="304" y="24"/>
                  </a:lnTo>
                  <a:lnTo>
                    <a:pt x="289" y="0"/>
                  </a:lnTo>
                  <a:lnTo>
                    <a:pt x="211" y="4"/>
                  </a:lnTo>
                  <a:lnTo>
                    <a:pt x="133" y="7"/>
                  </a:lnTo>
                  <a:lnTo>
                    <a:pt x="6" y="13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3290" y="1768"/>
              <a:ext cx="253" cy="451"/>
            </a:xfrm>
            <a:custGeom>
              <a:avLst/>
              <a:gdLst>
                <a:gd name="T0" fmla="*/ 47 w 253"/>
                <a:gd name="T1" fmla="*/ 26 h 451"/>
                <a:gd name="T2" fmla="*/ 192 w 253"/>
                <a:gd name="T3" fmla="*/ 0 h 451"/>
                <a:gd name="T4" fmla="*/ 215 w 253"/>
                <a:gd name="T5" fmla="*/ 56 h 451"/>
                <a:gd name="T6" fmla="*/ 245 w 253"/>
                <a:gd name="T7" fmla="*/ 286 h 451"/>
                <a:gd name="T8" fmla="*/ 253 w 253"/>
                <a:gd name="T9" fmla="*/ 317 h 451"/>
                <a:gd name="T10" fmla="*/ 230 w 253"/>
                <a:gd name="T11" fmla="*/ 378 h 451"/>
                <a:gd name="T12" fmla="*/ 230 w 253"/>
                <a:gd name="T13" fmla="*/ 420 h 451"/>
                <a:gd name="T14" fmla="*/ 204 w 253"/>
                <a:gd name="T15" fmla="*/ 415 h 451"/>
                <a:gd name="T16" fmla="*/ 205 w 253"/>
                <a:gd name="T17" fmla="*/ 451 h 451"/>
                <a:gd name="T18" fmla="*/ 178 w 253"/>
                <a:gd name="T19" fmla="*/ 436 h 451"/>
                <a:gd name="T20" fmla="*/ 164 w 253"/>
                <a:gd name="T21" fmla="*/ 441 h 451"/>
                <a:gd name="T22" fmla="*/ 143 w 253"/>
                <a:gd name="T23" fmla="*/ 438 h 451"/>
                <a:gd name="T24" fmla="*/ 128 w 253"/>
                <a:gd name="T25" fmla="*/ 384 h 451"/>
                <a:gd name="T26" fmla="*/ 98 w 253"/>
                <a:gd name="T27" fmla="*/ 367 h 451"/>
                <a:gd name="T28" fmla="*/ 98 w 253"/>
                <a:gd name="T29" fmla="*/ 309 h 451"/>
                <a:gd name="T30" fmla="*/ 69 w 253"/>
                <a:gd name="T31" fmla="*/ 317 h 451"/>
                <a:gd name="T32" fmla="*/ 52 w 253"/>
                <a:gd name="T33" fmla="*/ 274 h 451"/>
                <a:gd name="T34" fmla="*/ 0 w 253"/>
                <a:gd name="T35" fmla="*/ 225 h 451"/>
                <a:gd name="T36" fmla="*/ 38 w 253"/>
                <a:gd name="T37" fmla="*/ 147 h 451"/>
                <a:gd name="T38" fmla="*/ 27 w 253"/>
                <a:gd name="T39" fmla="*/ 111 h 451"/>
                <a:gd name="T40" fmla="*/ 65 w 253"/>
                <a:gd name="T41" fmla="*/ 104 h 451"/>
                <a:gd name="T42" fmla="*/ 69 w 253"/>
                <a:gd name="T43" fmla="*/ 53 h 451"/>
                <a:gd name="T44" fmla="*/ 47 w 253"/>
                <a:gd name="T45" fmla="*/ 26 h 4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3"/>
                <a:gd name="T70" fmla="*/ 0 h 451"/>
                <a:gd name="T71" fmla="*/ 253 w 253"/>
                <a:gd name="T72" fmla="*/ 451 h 45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3" h="451">
                  <a:moveTo>
                    <a:pt x="47" y="26"/>
                  </a:moveTo>
                  <a:lnTo>
                    <a:pt x="192" y="0"/>
                  </a:lnTo>
                  <a:lnTo>
                    <a:pt x="215" y="56"/>
                  </a:lnTo>
                  <a:lnTo>
                    <a:pt x="245" y="286"/>
                  </a:lnTo>
                  <a:lnTo>
                    <a:pt x="253" y="317"/>
                  </a:lnTo>
                  <a:lnTo>
                    <a:pt x="230" y="378"/>
                  </a:lnTo>
                  <a:lnTo>
                    <a:pt x="230" y="420"/>
                  </a:lnTo>
                  <a:lnTo>
                    <a:pt x="204" y="415"/>
                  </a:lnTo>
                  <a:lnTo>
                    <a:pt x="205" y="451"/>
                  </a:lnTo>
                  <a:lnTo>
                    <a:pt x="178" y="436"/>
                  </a:lnTo>
                  <a:lnTo>
                    <a:pt x="164" y="441"/>
                  </a:lnTo>
                  <a:lnTo>
                    <a:pt x="143" y="438"/>
                  </a:lnTo>
                  <a:lnTo>
                    <a:pt x="128" y="384"/>
                  </a:lnTo>
                  <a:lnTo>
                    <a:pt x="98" y="367"/>
                  </a:lnTo>
                  <a:lnTo>
                    <a:pt x="98" y="309"/>
                  </a:lnTo>
                  <a:lnTo>
                    <a:pt x="69" y="317"/>
                  </a:lnTo>
                  <a:lnTo>
                    <a:pt x="52" y="274"/>
                  </a:lnTo>
                  <a:lnTo>
                    <a:pt x="0" y="225"/>
                  </a:lnTo>
                  <a:lnTo>
                    <a:pt x="38" y="147"/>
                  </a:lnTo>
                  <a:lnTo>
                    <a:pt x="27" y="111"/>
                  </a:lnTo>
                  <a:lnTo>
                    <a:pt x="65" y="104"/>
                  </a:lnTo>
                  <a:lnTo>
                    <a:pt x="69" y="53"/>
                  </a:lnTo>
                  <a:lnTo>
                    <a:pt x="47" y="2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4206" y="1689"/>
              <a:ext cx="92" cy="196"/>
            </a:xfrm>
            <a:custGeom>
              <a:avLst/>
              <a:gdLst>
                <a:gd name="T0" fmla="*/ 17 w 92"/>
                <a:gd name="T1" fmla="*/ 2 h 196"/>
                <a:gd name="T2" fmla="*/ 39 w 92"/>
                <a:gd name="T3" fmla="*/ 0 h 196"/>
                <a:gd name="T4" fmla="*/ 82 w 92"/>
                <a:gd name="T5" fmla="*/ 30 h 196"/>
                <a:gd name="T6" fmla="*/ 76 w 92"/>
                <a:gd name="T7" fmla="*/ 53 h 196"/>
                <a:gd name="T8" fmla="*/ 91 w 92"/>
                <a:gd name="T9" fmla="*/ 69 h 196"/>
                <a:gd name="T10" fmla="*/ 92 w 92"/>
                <a:gd name="T11" fmla="*/ 160 h 196"/>
                <a:gd name="T12" fmla="*/ 77 w 92"/>
                <a:gd name="T13" fmla="*/ 196 h 196"/>
                <a:gd name="T14" fmla="*/ 59 w 92"/>
                <a:gd name="T15" fmla="*/ 183 h 196"/>
                <a:gd name="T16" fmla="*/ 41 w 92"/>
                <a:gd name="T17" fmla="*/ 182 h 196"/>
                <a:gd name="T18" fmla="*/ 9 w 92"/>
                <a:gd name="T19" fmla="*/ 163 h 196"/>
                <a:gd name="T20" fmla="*/ 33 w 92"/>
                <a:gd name="T21" fmla="*/ 105 h 196"/>
                <a:gd name="T22" fmla="*/ 0 w 92"/>
                <a:gd name="T23" fmla="*/ 75 h 196"/>
                <a:gd name="T24" fmla="*/ 17 w 92"/>
                <a:gd name="T25" fmla="*/ 2 h 19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"/>
                <a:gd name="T40" fmla="*/ 0 h 196"/>
                <a:gd name="T41" fmla="*/ 92 w 92"/>
                <a:gd name="T42" fmla="*/ 196 h 19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" h="196">
                  <a:moveTo>
                    <a:pt x="17" y="2"/>
                  </a:moveTo>
                  <a:lnTo>
                    <a:pt x="39" y="0"/>
                  </a:lnTo>
                  <a:lnTo>
                    <a:pt x="82" y="30"/>
                  </a:lnTo>
                  <a:lnTo>
                    <a:pt x="76" y="53"/>
                  </a:lnTo>
                  <a:lnTo>
                    <a:pt x="91" y="69"/>
                  </a:lnTo>
                  <a:lnTo>
                    <a:pt x="92" y="160"/>
                  </a:lnTo>
                  <a:lnTo>
                    <a:pt x="77" y="196"/>
                  </a:lnTo>
                  <a:lnTo>
                    <a:pt x="59" y="183"/>
                  </a:lnTo>
                  <a:lnTo>
                    <a:pt x="41" y="182"/>
                  </a:lnTo>
                  <a:lnTo>
                    <a:pt x="9" y="163"/>
                  </a:lnTo>
                  <a:lnTo>
                    <a:pt x="33" y="105"/>
                  </a:lnTo>
                  <a:lnTo>
                    <a:pt x="0" y="75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4277" y="1604"/>
              <a:ext cx="113" cy="93"/>
            </a:xfrm>
            <a:custGeom>
              <a:avLst/>
              <a:gdLst>
                <a:gd name="T0" fmla="*/ 0 w 113"/>
                <a:gd name="T1" fmla="*/ 23 h 93"/>
                <a:gd name="T2" fmla="*/ 87 w 113"/>
                <a:gd name="T3" fmla="*/ 0 h 93"/>
                <a:gd name="T4" fmla="*/ 113 w 113"/>
                <a:gd name="T5" fmla="*/ 42 h 93"/>
                <a:gd name="T6" fmla="*/ 98 w 113"/>
                <a:gd name="T7" fmla="*/ 61 h 93"/>
                <a:gd name="T8" fmla="*/ 70 w 113"/>
                <a:gd name="T9" fmla="*/ 54 h 93"/>
                <a:gd name="T10" fmla="*/ 28 w 113"/>
                <a:gd name="T11" fmla="*/ 93 h 93"/>
                <a:gd name="T12" fmla="*/ 5 w 113"/>
                <a:gd name="T13" fmla="*/ 73 h 93"/>
                <a:gd name="T14" fmla="*/ 0 w 113"/>
                <a:gd name="T15" fmla="*/ 23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3"/>
                <a:gd name="T25" fmla="*/ 0 h 93"/>
                <a:gd name="T26" fmla="*/ 113 w 113"/>
                <a:gd name="T27" fmla="*/ 93 h 9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3" h="93">
                  <a:moveTo>
                    <a:pt x="0" y="23"/>
                  </a:moveTo>
                  <a:lnTo>
                    <a:pt x="87" y="0"/>
                  </a:lnTo>
                  <a:lnTo>
                    <a:pt x="113" y="42"/>
                  </a:lnTo>
                  <a:lnTo>
                    <a:pt x="98" y="61"/>
                  </a:lnTo>
                  <a:lnTo>
                    <a:pt x="70" y="54"/>
                  </a:lnTo>
                  <a:lnTo>
                    <a:pt x="28" y="93"/>
                  </a:lnTo>
                  <a:lnTo>
                    <a:pt x="5" y="7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4364" y="1595"/>
              <a:ext cx="57" cy="51"/>
            </a:xfrm>
            <a:custGeom>
              <a:avLst/>
              <a:gdLst>
                <a:gd name="T0" fmla="*/ 0 w 57"/>
                <a:gd name="T1" fmla="*/ 9 h 51"/>
                <a:gd name="T2" fmla="*/ 24 w 57"/>
                <a:gd name="T3" fmla="*/ 0 h 51"/>
                <a:gd name="T4" fmla="*/ 57 w 57"/>
                <a:gd name="T5" fmla="*/ 26 h 51"/>
                <a:gd name="T6" fmla="*/ 50 w 57"/>
                <a:gd name="T7" fmla="*/ 33 h 51"/>
                <a:gd name="T8" fmla="*/ 34 w 57"/>
                <a:gd name="T9" fmla="*/ 33 h 51"/>
                <a:gd name="T10" fmla="*/ 26 w 57"/>
                <a:gd name="T11" fmla="*/ 51 h 51"/>
                <a:gd name="T12" fmla="*/ 0 w 57"/>
                <a:gd name="T13" fmla="*/ 9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51"/>
                <a:gd name="T23" fmla="*/ 57 w 57"/>
                <a:gd name="T24" fmla="*/ 51 h 5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51">
                  <a:moveTo>
                    <a:pt x="0" y="9"/>
                  </a:moveTo>
                  <a:lnTo>
                    <a:pt x="24" y="0"/>
                  </a:lnTo>
                  <a:lnTo>
                    <a:pt x="57" y="26"/>
                  </a:lnTo>
                  <a:lnTo>
                    <a:pt x="50" y="33"/>
                  </a:lnTo>
                  <a:lnTo>
                    <a:pt x="34" y="33"/>
                  </a:lnTo>
                  <a:lnTo>
                    <a:pt x="26" y="51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6350">
              <a:solidFill>
                <a:srgbClr val="FCFCF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  <a:latin typeface="Century Gothic" panose="020F0302020204030204"/>
                <a:ea typeface=""/>
                <a:cs typeface=""/>
              </a:endParaRPr>
            </a:p>
          </p:txBody>
        </p:sp>
      </p:grpSp>
      <p:sp>
        <p:nvSpPr>
          <p:cNvPr id="129" name="Freeform 128"/>
          <p:cNvSpPr>
            <a:spLocks/>
          </p:cNvSpPr>
          <p:nvPr/>
        </p:nvSpPr>
        <p:spPr bwMode="auto">
          <a:xfrm>
            <a:off x="995752" y="1274979"/>
            <a:ext cx="1010760" cy="785165"/>
          </a:xfrm>
          <a:custGeom>
            <a:avLst/>
            <a:gdLst>
              <a:gd name="T0" fmla="*/ 134 w 389"/>
              <a:gd name="T1" fmla="*/ 0 h 307"/>
              <a:gd name="T2" fmla="*/ 245 w 389"/>
              <a:gd name="T3" fmla="*/ 24 h 307"/>
              <a:gd name="T4" fmla="*/ 328 w 389"/>
              <a:gd name="T5" fmla="*/ 39 h 307"/>
              <a:gd name="T6" fmla="*/ 369 w 389"/>
              <a:gd name="T7" fmla="*/ 46 h 307"/>
              <a:gd name="T8" fmla="*/ 411 w 389"/>
              <a:gd name="T9" fmla="*/ 51 h 307"/>
              <a:gd name="T10" fmla="*/ 466 w 389"/>
              <a:gd name="T11" fmla="*/ 59 h 307"/>
              <a:gd name="T12" fmla="*/ 535 w 389"/>
              <a:gd name="T13" fmla="*/ 68 h 307"/>
              <a:gd name="T14" fmla="*/ 489 w 389"/>
              <a:gd name="T15" fmla="*/ 307 h 307"/>
              <a:gd name="T16" fmla="*/ 282 w 389"/>
              <a:gd name="T17" fmla="*/ 273 h 307"/>
              <a:gd name="T18" fmla="*/ 255 w 389"/>
              <a:gd name="T19" fmla="*/ 288 h 307"/>
              <a:gd name="T20" fmla="*/ 216 w 389"/>
              <a:gd name="T21" fmla="*/ 265 h 307"/>
              <a:gd name="T22" fmla="*/ 184 w 389"/>
              <a:gd name="T23" fmla="*/ 288 h 307"/>
              <a:gd name="T24" fmla="*/ 154 w 389"/>
              <a:gd name="T25" fmla="*/ 268 h 307"/>
              <a:gd name="T26" fmla="*/ 68 w 389"/>
              <a:gd name="T27" fmla="*/ 265 h 307"/>
              <a:gd name="T28" fmla="*/ 81 w 389"/>
              <a:gd name="T29" fmla="*/ 226 h 307"/>
              <a:gd name="T30" fmla="*/ 18 w 389"/>
              <a:gd name="T31" fmla="*/ 222 h 307"/>
              <a:gd name="T32" fmla="*/ 13 w 389"/>
              <a:gd name="T33" fmla="*/ 200 h 307"/>
              <a:gd name="T34" fmla="*/ 25 w 389"/>
              <a:gd name="T35" fmla="*/ 177 h 307"/>
              <a:gd name="T36" fmla="*/ 11 w 389"/>
              <a:gd name="T37" fmla="*/ 155 h 307"/>
              <a:gd name="T38" fmla="*/ 12 w 389"/>
              <a:gd name="T39" fmla="*/ 96 h 307"/>
              <a:gd name="T40" fmla="*/ 0 w 389"/>
              <a:gd name="T41" fmla="*/ 50 h 307"/>
              <a:gd name="T42" fmla="*/ 5 w 389"/>
              <a:gd name="T43" fmla="*/ 32 h 307"/>
              <a:gd name="T44" fmla="*/ 34 w 389"/>
              <a:gd name="T45" fmla="*/ 39 h 307"/>
              <a:gd name="T46" fmla="*/ 63 w 389"/>
              <a:gd name="T47" fmla="*/ 66 h 307"/>
              <a:gd name="T48" fmla="*/ 115 w 389"/>
              <a:gd name="T49" fmla="*/ 72 h 307"/>
              <a:gd name="T50" fmla="*/ 129 w 389"/>
              <a:gd name="T51" fmla="*/ 94 h 307"/>
              <a:gd name="T52" fmla="*/ 103 w 389"/>
              <a:gd name="T53" fmla="*/ 94 h 307"/>
              <a:gd name="T54" fmla="*/ 100 w 389"/>
              <a:gd name="T55" fmla="*/ 113 h 307"/>
              <a:gd name="T56" fmla="*/ 115 w 389"/>
              <a:gd name="T57" fmla="*/ 115 h 307"/>
              <a:gd name="T58" fmla="*/ 120 w 389"/>
              <a:gd name="T59" fmla="*/ 134 h 307"/>
              <a:gd name="T60" fmla="*/ 89 w 389"/>
              <a:gd name="T61" fmla="*/ 148 h 307"/>
              <a:gd name="T62" fmla="*/ 89 w 389"/>
              <a:gd name="T63" fmla="*/ 161 h 307"/>
              <a:gd name="T64" fmla="*/ 124 w 389"/>
              <a:gd name="T65" fmla="*/ 161 h 307"/>
              <a:gd name="T66" fmla="*/ 134 w 389"/>
              <a:gd name="T67" fmla="*/ 128 h 307"/>
              <a:gd name="T68" fmla="*/ 162 w 389"/>
              <a:gd name="T69" fmla="*/ 108 h 307"/>
              <a:gd name="T70" fmla="*/ 129 w 389"/>
              <a:gd name="T71" fmla="*/ 57 h 307"/>
              <a:gd name="T72" fmla="*/ 150 w 389"/>
              <a:gd name="T73" fmla="*/ 40 h 307"/>
              <a:gd name="T74" fmla="*/ 134 w 389"/>
              <a:gd name="T75" fmla="*/ 0 h 3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89"/>
              <a:gd name="T115" fmla="*/ 0 h 307"/>
              <a:gd name="T116" fmla="*/ 389 w 389"/>
              <a:gd name="T117" fmla="*/ 307 h 30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89" h="307">
                <a:moveTo>
                  <a:pt x="98" y="0"/>
                </a:moveTo>
                <a:lnTo>
                  <a:pt x="178" y="24"/>
                </a:lnTo>
                <a:lnTo>
                  <a:pt x="239" y="39"/>
                </a:lnTo>
                <a:lnTo>
                  <a:pt x="269" y="46"/>
                </a:lnTo>
                <a:lnTo>
                  <a:pt x="299" y="51"/>
                </a:lnTo>
                <a:lnTo>
                  <a:pt x="340" y="59"/>
                </a:lnTo>
                <a:lnTo>
                  <a:pt x="389" y="68"/>
                </a:lnTo>
                <a:lnTo>
                  <a:pt x="357" y="307"/>
                </a:lnTo>
                <a:lnTo>
                  <a:pt x="206" y="273"/>
                </a:lnTo>
                <a:lnTo>
                  <a:pt x="186" y="288"/>
                </a:lnTo>
                <a:lnTo>
                  <a:pt x="158" y="265"/>
                </a:lnTo>
                <a:lnTo>
                  <a:pt x="134" y="288"/>
                </a:lnTo>
                <a:lnTo>
                  <a:pt x="112" y="268"/>
                </a:lnTo>
                <a:lnTo>
                  <a:pt x="50" y="265"/>
                </a:lnTo>
                <a:lnTo>
                  <a:pt x="59" y="226"/>
                </a:lnTo>
                <a:lnTo>
                  <a:pt x="14" y="222"/>
                </a:lnTo>
                <a:lnTo>
                  <a:pt x="9" y="200"/>
                </a:lnTo>
                <a:lnTo>
                  <a:pt x="18" y="177"/>
                </a:lnTo>
                <a:lnTo>
                  <a:pt x="7" y="155"/>
                </a:lnTo>
                <a:lnTo>
                  <a:pt x="8" y="96"/>
                </a:lnTo>
                <a:lnTo>
                  <a:pt x="0" y="50"/>
                </a:lnTo>
                <a:lnTo>
                  <a:pt x="5" y="32"/>
                </a:lnTo>
                <a:lnTo>
                  <a:pt x="25" y="39"/>
                </a:lnTo>
                <a:lnTo>
                  <a:pt x="46" y="66"/>
                </a:lnTo>
                <a:lnTo>
                  <a:pt x="84" y="72"/>
                </a:lnTo>
                <a:lnTo>
                  <a:pt x="94" y="94"/>
                </a:lnTo>
                <a:lnTo>
                  <a:pt x="75" y="94"/>
                </a:lnTo>
                <a:lnTo>
                  <a:pt x="73" y="113"/>
                </a:lnTo>
                <a:lnTo>
                  <a:pt x="84" y="115"/>
                </a:lnTo>
                <a:lnTo>
                  <a:pt x="88" y="134"/>
                </a:lnTo>
                <a:lnTo>
                  <a:pt x="65" y="148"/>
                </a:lnTo>
                <a:lnTo>
                  <a:pt x="65" y="161"/>
                </a:lnTo>
                <a:lnTo>
                  <a:pt x="91" y="161"/>
                </a:lnTo>
                <a:lnTo>
                  <a:pt x="98" y="128"/>
                </a:lnTo>
                <a:lnTo>
                  <a:pt x="118" y="108"/>
                </a:lnTo>
                <a:lnTo>
                  <a:pt x="94" y="57"/>
                </a:lnTo>
                <a:lnTo>
                  <a:pt x="109" y="40"/>
                </a:lnTo>
                <a:lnTo>
                  <a:pt x="98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0" name="Freeform 129"/>
          <p:cNvSpPr>
            <a:spLocks/>
          </p:cNvSpPr>
          <p:nvPr/>
        </p:nvSpPr>
        <p:spPr bwMode="auto">
          <a:xfrm>
            <a:off x="754990" y="1842517"/>
            <a:ext cx="1264535" cy="1021995"/>
          </a:xfrm>
          <a:custGeom>
            <a:avLst/>
            <a:gdLst>
              <a:gd name="T0" fmla="*/ 147 w 485"/>
              <a:gd name="T1" fmla="*/ 0 h 399"/>
              <a:gd name="T2" fmla="*/ 127 w 485"/>
              <a:gd name="T3" fmla="*/ 9 h 399"/>
              <a:gd name="T4" fmla="*/ 115 w 485"/>
              <a:gd name="T5" fmla="*/ 44 h 399"/>
              <a:gd name="T6" fmla="*/ 102 w 485"/>
              <a:gd name="T7" fmla="*/ 73 h 399"/>
              <a:gd name="T8" fmla="*/ 94 w 485"/>
              <a:gd name="T9" fmla="*/ 97 h 399"/>
              <a:gd name="T10" fmla="*/ 81 w 485"/>
              <a:gd name="T11" fmla="*/ 123 h 399"/>
              <a:gd name="T12" fmla="*/ 67 w 485"/>
              <a:gd name="T13" fmla="*/ 149 h 399"/>
              <a:gd name="T14" fmla="*/ 50 w 485"/>
              <a:gd name="T15" fmla="*/ 177 h 399"/>
              <a:gd name="T16" fmla="*/ 26 w 485"/>
              <a:gd name="T17" fmla="*/ 210 h 399"/>
              <a:gd name="T18" fmla="*/ 0 w 485"/>
              <a:gd name="T19" fmla="*/ 241 h 399"/>
              <a:gd name="T20" fmla="*/ 0 w 485"/>
              <a:gd name="T21" fmla="*/ 311 h 399"/>
              <a:gd name="T22" fmla="*/ 376 w 485"/>
              <a:gd name="T23" fmla="*/ 371 h 399"/>
              <a:gd name="T24" fmla="*/ 552 w 485"/>
              <a:gd name="T25" fmla="*/ 399 h 399"/>
              <a:gd name="T26" fmla="*/ 587 w 485"/>
              <a:gd name="T27" fmla="*/ 260 h 399"/>
              <a:gd name="T28" fmla="*/ 610 w 485"/>
              <a:gd name="T29" fmla="*/ 249 h 399"/>
              <a:gd name="T30" fmla="*/ 588 w 485"/>
              <a:gd name="T31" fmla="*/ 218 h 399"/>
              <a:gd name="T32" fmla="*/ 600 w 485"/>
              <a:gd name="T33" fmla="*/ 186 h 399"/>
              <a:gd name="T34" fmla="*/ 670 w 485"/>
              <a:gd name="T35" fmla="*/ 133 h 399"/>
              <a:gd name="T36" fmla="*/ 621 w 485"/>
              <a:gd name="T37" fmla="*/ 85 h 399"/>
              <a:gd name="T38" fmla="*/ 412 w 485"/>
              <a:gd name="T39" fmla="*/ 51 h 399"/>
              <a:gd name="T40" fmla="*/ 386 w 485"/>
              <a:gd name="T41" fmla="*/ 65 h 399"/>
              <a:gd name="T42" fmla="*/ 346 w 485"/>
              <a:gd name="T43" fmla="*/ 42 h 399"/>
              <a:gd name="T44" fmla="*/ 312 w 485"/>
              <a:gd name="T45" fmla="*/ 66 h 399"/>
              <a:gd name="T46" fmla="*/ 281 w 485"/>
              <a:gd name="T47" fmla="*/ 42 h 399"/>
              <a:gd name="T48" fmla="*/ 197 w 485"/>
              <a:gd name="T49" fmla="*/ 43 h 399"/>
              <a:gd name="T50" fmla="*/ 209 w 485"/>
              <a:gd name="T51" fmla="*/ 4 h 399"/>
              <a:gd name="T52" fmla="*/ 147 w 485"/>
              <a:gd name="T53" fmla="*/ 0 h 39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85"/>
              <a:gd name="T82" fmla="*/ 0 h 399"/>
              <a:gd name="T83" fmla="*/ 485 w 485"/>
              <a:gd name="T84" fmla="*/ 399 h 399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85" h="399">
                <a:moveTo>
                  <a:pt x="106" y="0"/>
                </a:moveTo>
                <a:lnTo>
                  <a:pt x="92" y="9"/>
                </a:lnTo>
                <a:lnTo>
                  <a:pt x="83" y="44"/>
                </a:lnTo>
                <a:lnTo>
                  <a:pt x="74" y="73"/>
                </a:lnTo>
                <a:lnTo>
                  <a:pt x="68" y="97"/>
                </a:lnTo>
                <a:lnTo>
                  <a:pt x="59" y="123"/>
                </a:lnTo>
                <a:lnTo>
                  <a:pt x="49" y="149"/>
                </a:lnTo>
                <a:lnTo>
                  <a:pt x="36" y="177"/>
                </a:lnTo>
                <a:lnTo>
                  <a:pt x="18" y="210"/>
                </a:lnTo>
                <a:lnTo>
                  <a:pt x="0" y="241"/>
                </a:lnTo>
                <a:lnTo>
                  <a:pt x="0" y="311"/>
                </a:lnTo>
                <a:lnTo>
                  <a:pt x="272" y="371"/>
                </a:lnTo>
                <a:lnTo>
                  <a:pt x="398" y="399"/>
                </a:lnTo>
                <a:lnTo>
                  <a:pt x="424" y="260"/>
                </a:lnTo>
                <a:lnTo>
                  <a:pt x="441" y="249"/>
                </a:lnTo>
                <a:lnTo>
                  <a:pt x="425" y="218"/>
                </a:lnTo>
                <a:lnTo>
                  <a:pt x="433" y="186"/>
                </a:lnTo>
                <a:lnTo>
                  <a:pt x="485" y="133"/>
                </a:lnTo>
                <a:lnTo>
                  <a:pt x="449" y="85"/>
                </a:lnTo>
                <a:lnTo>
                  <a:pt x="298" y="51"/>
                </a:lnTo>
                <a:lnTo>
                  <a:pt x="278" y="65"/>
                </a:lnTo>
                <a:lnTo>
                  <a:pt x="250" y="42"/>
                </a:lnTo>
                <a:lnTo>
                  <a:pt x="226" y="66"/>
                </a:lnTo>
                <a:lnTo>
                  <a:pt x="203" y="42"/>
                </a:lnTo>
                <a:lnTo>
                  <a:pt x="143" y="43"/>
                </a:lnTo>
                <a:lnTo>
                  <a:pt x="151" y="4"/>
                </a:lnTo>
                <a:lnTo>
                  <a:pt x="106" y="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1" name="Freeform 130"/>
          <p:cNvSpPr>
            <a:spLocks/>
          </p:cNvSpPr>
          <p:nvPr/>
        </p:nvSpPr>
        <p:spPr bwMode="auto">
          <a:xfrm>
            <a:off x="650878" y="2634083"/>
            <a:ext cx="1333943" cy="2176272"/>
          </a:xfrm>
          <a:custGeom>
            <a:avLst/>
            <a:gdLst>
              <a:gd name="T0" fmla="*/ 55 w 512"/>
              <a:gd name="T1" fmla="*/ 0 h 850"/>
              <a:gd name="T2" fmla="*/ 379 w 512"/>
              <a:gd name="T3" fmla="*/ 50 h 850"/>
              <a:gd name="T4" fmla="*/ 308 w 512"/>
              <a:gd name="T5" fmla="*/ 300 h 850"/>
              <a:gd name="T6" fmla="*/ 673 w 512"/>
              <a:gd name="T7" fmla="*/ 681 h 850"/>
              <a:gd name="T8" fmla="*/ 708 w 512"/>
              <a:gd name="T9" fmla="*/ 730 h 850"/>
              <a:gd name="T10" fmla="*/ 672 w 512"/>
              <a:gd name="T11" fmla="*/ 753 h 850"/>
              <a:gd name="T12" fmla="*/ 651 w 512"/>
              <a:gd name="T13" fmla="*/ 795 h 850"/>
              <a:gd name="T14" fmla="*/ 628 w 512"/>
              <a:gd name="T15" fmla="*/ 820 h 850"/>
              <a:gd name="T16" fmla="*/ 653 w 512"/>
              <a:gd name="T17" fmla="*/ 842 h 850"/>
              <a:gd name="T18" fmla="*/ 612 w 512"/>
              <a:gd name="T19" fmla="*/ 850 h 850"/>
              <a:gd name="T20" fmla="*/ 398 w 512"/>
              <a:gd name="T21" fmla="*/ 844 h 850"/>
              <a:gd name="T22" fmla="*/ 384 w 512"/>
              <a:gd name="T23" fmla="*/ 794 h 850"/>
              <a:gd name="T24" fmla="*/ 348 w 512"/>
              <a:gd name="T25" fmla="*/ 758 h 850"/>
              <a:gd name="T26" fmla="*/ 320 w 512"/>
              <a:gd name="T27" fmla="*/ 745 h 850"/>
              <a:gd name="T28" fmla="*/ 313 w 512"/>
              <a:gd name="T29" fmla="*/ 719 h 850"/>
              <a:gd name="T30" fmla="*/ 291 w 512"/>
              <a:gd name="T31" fmla="*/ 705 h 850"/>
              <a:gd name="T32" fmla="*/ 268 w 512"/>
              <a:gd name="T33" fmla="*/ 687 h 850"/>
              <a:gd name="T34" fmla="*/ 260 w 512"/>
              <a:gd name="T35" fmla="*/ 667 h 850"/>
              <a:gd name="T36" fmla="*/ 240 w 512"/>
              <a:gd name="T37" fmla="*/ 654 h 850"/>
              <a:gd name="T38" fmla="*/ 207 w 512"/>
              <a:gd name="T39" fmla="*/ 661 h 850"/>
              <a:gd name="T40" fmla="*/ 168 w 512"/>
              <a:gd name="T41" fmla="*/ 651 h 850"/>
              <a:gd name="T42" fmla="*/ 168 w 512"/>
              <a:gd name="T43" fmla="*/ 640 h 850"/>
              <a:gd name="T44" fmla="*/ 167 w 512"/>
              <a:gd name="T45" fmla="*/ 617 h 850"/>
              <a:gd name="T46" fmla="*/ 152 w 512"/>
              <a:gd name="T47" fmla="*/ 591 h 850"/>
              <a:gd name="T48" fmla="*/ 151 w 512"/>
              <a:gd name="T49" fmla="*/ 570 h 850"/>
              <a:gd name="T50" fmla="*/ 134 w 512"/>
              <a:gd name="T51" fmla="*/ 551 h 850"/>
              <a:gd name="T52" fmla="*/ 138 w 512"/>
              <a:gd name="T53" fmla="*/ 533 h 850"/>
              <a:gd name="T54" fmla="*/ 92 w 512"/>
              <a:gd name="T55" fmla="*/ 490 h 850"/>
              <a:gd name="T56" fmla="*/ 92 w 512"/>
              <a:gd name="T57" fmla="*/ 465 h 850"/>
              <a:gd name="T58" fmla="*/ 115 w 512"/>
              <a:gd name="T59" fmla="*/ 456 h 850"/>
              <a:gd name="T60" fmla="*/ 115 w 512"/>
              <a:gd name="T61" fmla="*/ 440 h 850"/>
              <a:gd name="T62" fmla="*/ 92 w 512"/>
              <a:gd name="T63" fmla="*/ 436 h 850"/>
              <a:gd name="T64" fmla="*/ 80 w 512"/>
              <a:gd name="T65" fmla="*/ 412 h 850"/>
              <a:gd name="T66" fmla="*/ 69 w 512"/>
              <a:gd name="T67" fmla="*/ 371 h 850"/>
              <a:gd name="T68" fmla="*/ 103 w 512"/>
              <a:gd name="T69" fmla="*/ 393 h 850"/>
              <a:gd name="T70" fmla="*/ 89 w 512"/>
              <a:gd name="T71" fmla="*/ 364 h 850"/>
              <a:gd name="T72" fmla="*/ 115 w 512"/>
              <a:gd name="T73" fmla="*/ 364 h 850"/>
              <a:gd name="T74" fmla="*/ 115 w 512"/>
              <a:gd name="T75" fmla="*/ 343 h 850"/>
              <a:gd name="T76" fmla="*/ 89 w 512"/>
              <a:gd name="T77" fmla="*/ 329 h 850"/>
              <a:gd name="T78" fmla="*/ 78 w 512"/>
              <a:gd name="T79" fmla="*/ 349 h 850"/>
              <a:gd name="T80" fmla="*/ 55 w 512"/>
              <a:gd name="T81" fmla="*/ 342 h 850"/>
              <a:gd name="T82" fmla="*/ 11 w 512"/>
              <a:gd name="T83" fmla="*/ 246 h 850"/>
              <a:gd name="T84" fmla="*/ 22 w 512"/>
              <a:gd name="T85" fmla="*/ 178 h 850"/>
              <a:gd name="T86" fmla="*/ 0 w 512"/>
              <a:gd name="T87" fmla="*/ 139 h 850"/>
              <a:gd name="T88" fmla="*/ 12 w 512"/>
              <a:gd name="T89" fmla="*/ 110 h 850"/>
              <a:gd name="T90" fmla="*/ 33 w 512"/>
              <a:gd name="T91" fmla="*/ 104 h 850"/>
              <a:gd name="T92" fmla="*/ 55 w 512"/>
              <a:gd name="T93" fmla="*/ 57 h 850"/>
              <a:gd name="T94" fmla="*/ 55 w 512"/>
              <a:gd name="T95" fmla="*/ 0 h 85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12"/>
              <a:gd name="T145" fmla="*/ 0 h 850"/>
              <a:gd name="T146" fmla="*/ 512 w 512"/>
              <a:gd name="T147" fmla="*/ 850 h 85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12" h="850">
                <a:moveTo>
                  <a:pt x="40" y="0"/>
                </a:moveTo>
                <a:lnTo>
                  <a:pt x="275" y="50"/>
                </a:lnTo>
                <a:lnTo>
                  <a:pt x="223" y="300"/>
                </a:lnTo>
                <a:lnTo>
                  <a:pt x="488" y="681"/>
                </a:lnTo>
                <a:lnTo>
                  <a:pt x="512" y="730"/>
                </a:lnTo>
                <a:lnTo>
                  <a:pt x="487" y="753"/>
                </a:lnTo>
                <a:lnTo>
                  <a:pt x="471" y="795"/>
                </a:lnTo>
                <a:lnTo>
                  <a:pt x="455" y="820"/>
                </a:lnTo>
                <a:lnTo>
                  <a:pt x="472" y="842"/>
                </a:lnTo>
                <a:lnTo>
                  <a:pt x="444" y="850"/>
                </a:lnTo>
                <a:lnTo>
                  <a:pt x="289" y="844"/>
                </a:lnTo>
                <a:lnTo>
                  <a:pt x="279" y="794"/>
                </a:lnTo>
                <a:lnTo>
                  <a:pt x="252" y="758"/>
                </a:lnTo>
                <a:lnTo>
                  <a:pt x="232" y="745"/>
                </a:lnTo>
                <a:lnTo>
                  <a:pt x="227" y="719"/>
                </a:lnTo>
                <a:lnTo>
                  <a:pt x="210" y="705"/>
                </a:lnTo>
                <a:lnTo>
                  <a:pt x="194" y="687"/>
                </a:lnTo>
                <a:lnTo>
                  <a:pt x="188" y="667"/>
                </a:lnTo>
                <a:lnTo>
                  <a:pt x="173" y="654"/>
                </a:lnTo>
                <a:lnTo>
                  <a:pt x="149" y="661"/>
                </a:lnTo>
                <a:lnTo>
                  <a:pt x="122" y="651"/>
                </a:lnTo>
                <a:lnTo>
                  <a:pt x="122" y="640"/>
                </a:lnTo>
                <a:lnTo>
                  <a:pt x="121" y="617"/>
                </a:lnTo>
                <a:lnTo>
                  <a:pt x="110" y="591"/>
                </a:lnTo>
                <a:lnTo>
                  <a:pt x="109" y="570"/>
                </a:lnTo>
                <a:lnTo>
                  <a:pt x="97" y="551"/>
                </a:lnTo>
                <a:lnTo>
                  <a:pt x="100" y="533"/>
                </a:lnTo>
                <a:lnTo>
                  <a:pt x="66" y="490"/>
                </a:lnTo>
                <a:lnTo>
                  <a:pt x="66" y="465"/>
                </a:lnTo>
                <a:lnTo>
                  <a:pt x="83" y="456"/>
                </a:lnTo>
                <a:lnTo>
                  <a:pt x="83" y="440"/>
                </a:lnTo>
                <a:lnTo>
                  <a:pt x="66" y="436"/>
                </a:lnTo>
                <a:lnTo>
                  <a:pt x="58" y="412"/>
                </a:lnTo>
                <a:lnTo>
                  <a:pt x="50" y="371"/>
                </a:lnTo>
                <a:lnTo>
                  <a:pt x="75" y="393"/>
                </a:lnTo>
                <a:lnTo>
                  <a:pt x="65" y="364"/>
                </a:lnTo>
                <a:lnTo>
                  <a:pt x="83" y="364"/>
                </a:lnTo>
                <a:lnTo>
                  <a:pt x="83" y="343"/>
                </a:lnTo>
                <a:lnTo>
                  <a:pt x="65" y="329"/>
                </a:lnTo>
                <a:lnTo>
                  <a:pt x="56" y="349"/>
                </a:lnTo>
                <a:lnTo>
                  <a:pt x="40" y="342"/>
                </a:lnTo>
                <a:lnTo>
                  <a:pt x="7" y="246"/>
                </a:lnTo>
                <a:lnTo>
                  <a:pt x="16" y="178"/>
                </a:lnTo>
                <a:lnTo>
                  <a:pt x="0" y="139"/>
                </a:lnTo>
                <a:lnTo>
                  <a:pt x="8" y="110"/>
                </a:lnTo>
                <a:lnTo>
                  <a:pt x="24" y="104"/>
                </a:lnTo>
                <a:lnTo>
                  <a:pt x="40" y="57"/>
                </a:lnTo>
                <a:lnTo>
                  <a:pt x="40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2" name="Freeform 131"/>
          <p:cNvSpPr>
            <a:spLocks/>
          </p:cNvSpPr>
          <p:nvPr/>
        </p:nvSpPr>
        <p:spPr bwMode="auto">
          <a:xfrm>
            <a:off x="1787441" y="1445667"/>
            <a:ext cx="910986" cy="1557528"/>
          </a:xfrm>
          <a:custGeom>
            <a:avLst/>
            <a:gdLst>
              <a:gd name="T0" fmla="*/ 117 w 349"/>
              <a:gd name="T1" fmla="*/ 0 h 608"/>
              <a:gd name="T2" fmla="*/ 72 w 349"/>
              <a:gd name="T3" fmla="*/ 238 h 608"/>
              <a:gd name="T4" fmla="*/ 118 w 349"/>
              <a:gd name="T5" fmla="*/ 288 h 608"/>
              <a:gd name="T6" fmla="*/ 47 w 349"/>
              <a:gd name="T7" fmla="*/ 341 h 608"/>
              <a:gd name="T8" fmla="*/ 37 w 349"/>
              <a:gd name="T9" fmla="*/ 378 h 608"/>
              <a:gd name="T10" fmla="*/ 58 w 349"/>
              <a:gd name="T11" fmla="*/ 404 h 608"/>
              <a:gd name="T12" fmla="*/ 37 w 349"/>
              <a:gd name="T13" fmla="*/ 416 h 608"/>
              <a:gd name="T14" fmla="*/ 0 w 349"/>
              <a:gd name="T15" fmla="*/ 554 h 608"/>
              <a:gd name="T16" fmla="*/ 230 w 349"/>
              <a:gd name="T17" fmla="*/ 586 h 608"/>
              <a:gd name="T18" fmla="*/ 451 w 349"/>
              <a:gd name="T19" fmla="*/ 608 h 608"/>
              <a:gd name="T20" fmla="*/ 472 w 349"/>
              <a:gd name="T21" fmla="*/ 482 h 608"/>
              <a:gd name="T22" fmla="*/ 485 w 349"/>
              <a:gd name="T23" fmla="*/ 413 h 608"/>
              <a:gd name="T24" fmla="*/ 464 w 349"/>
              <a:gd name="T25" fmla="*/ 388 h 608"/>
              <a:gd name="T26" fmla="*/ 414 w 349"/>
              <a:gd name="T27" fmla="*/ 395 h 608"/>
              <a:gd name="T28" fmla="*/ 346 w 349"/>
              <a:gd name="T29" fmla="*/ 401 h 608"/>
              <a:gd name="T30" fmla="*/ 338 w 349"/>
              <a:gd name="T31" fmla="*/ 345 h 608"/>
              <a:gd name="T32" fmla="*/ 257 w 349"/>
              <a:gd name="T33" fmla="*/ 299 h 608"/>
              <a:gd name="T34" fmla="*/ 268 w 349"/>
              <a:gd name="T35" fmla="*/ 270 h 608"/>
              <a:gd name="T36" fmla="*/ 275 w 349"/>
              <a:gd name="T37" fmla="*/ 218 h 608"/>
              <a:gd name="T38" fmla="*/ 175 w 349"/>
              <a:gd name="T39" fmla="*/ 106 h 608"/>
              <a:gd name="T40" fmla="*/ 188 w 349"/>
              <a:gd name="T41" fmla="*/ 7 h 608"/>
              <a:gd name="T42" fmla="*/ 117 w 349"/>
              <a:gd name="T43" fmla="*/ 0 h 60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49"/>
              <a:gd name="T67" fmla="*/ 0 h 608"/>
              <a:gd name="T68" fmla="*/ 349 w 349"/>
              <a:gd name="T69" fmla="*/ 608 h 60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49" h="608">
                <a:moveTo>
                  <a:pt x="84" y="0"/>
                </a:moveTo>
                <a:lnTo>
                  <a:pt x="52" y="238"/>
                </a:lnTo>
                <a:lnTo>
                  <a:pt x="85" y="288"/>
                </a:lnTo>
                <a:lnTo>
                  <a:pt x="34" y="341"/>
                </a:lnTo>
                <a:lnTo>
                  <a:pt x="27" y="378"/>
                </a:lnTo>
                <a:lnTo>
                  <a:pt x="41" y="404"/>
                </a:lnTo>
                <a:lnTo>
                  <a:pt x="27" y="416"/>
                </a:lnTo>
                <a:lnTo>
                  <a:pt x="0" y="554"/>
                </a:lnTo>
                <a:lnTo>
                  <a:pt x="166" y="586"/>
                </a:lnTo>
                <a:lnTo>
                  <a:pt x="324" y="608"/>
                </a:lnTo>
                <a:lnTo>
                  <a:pt x="340" y="482"/>
                </a:lnTo>
                <a:lnTo>
                  <a:pt x="349" y="413"/>
                </a:lnTo>
                <a:lnTo>
                  <a:pt x="333" y="388"/>
                </a:lnTo>
                <a:lnTo>
                  <a:pt x="297" y="395"/>
                </a:lnTo>
                <a:lnTo>
                  <a:pt x="250" y="401"/>
                </a:lnTo>
                <a:lnTo>
                  <a:pt x="242" y="345"/>
                </a:lnTo>
                <a:lnTo>
                  <a:pt x="185" y="299"/>
                </a:lnTo>
                <a:lnTo>
                  <a:pt x="192" y="270"/>
                </a:lnTo>
                <a:lnTo>
                  <a:pt x="198" y="218"/>
                </a:lnTo>
                <a:lnTo>
                  <a:pt x="125" y="106"/>
                </a:lnTo>
                <a:lnTo>
                  <a:pt x="134" y="7"/>
                </a:lnTo>
                <a:lnTo>
                  <a:pt x="84" y="0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3" name="Freeform 132"/>
          <p:cNvSpPr>
            <a:spLocks/>
          </p:cNvSpPr>
          <p:nvPr/>
        </p:nvSpPr>
        <p:spPr bwMode="auto">
          <a:xfrm>
            <a:off x="5622257" y="4426307"/>
            <a:ext cx="546591" cy="1009192"/>
          </a:xfrm>
          <a:custGeom>
            <a:avLst/>
            <a:gdLst>
              <a:gd name="T0" fmla="*/ 81 w 210"/>
              <a:gd name="T1" fmla="*/ 13 h 394"/>
              <a:gd name="T2" fmla="*/ 37 w 210"/>
              <a:gd name="T3" fmla="*/ 80 h 394"/>
              <a:gd name="T4" fmla="*/ 0 w 210"/>
              <a:gd name="T5" fmla="*/ 124 h 394"/>
              <a:gd name="T6" fmla="*/ 13 w 210"/>
              <a:gd name="T7" fmla="*/ 175 h 394"/>
              <a:gd name="T8" fmla="*/ 57 w 210"/>
              <a:gd name="T9" fmla="*/ 246 h 394"/>
              <a:gd name="T10" fmla="*/ 23 w 210"/>
              <a:gd name="T11" fmla="*/ 318 h 394"/>
              <a:gd name="T12" fmla="*/ 6 w 210"/>
              <a:gd name="T13" fmla="*/ 355 h 394"/>
              <a:gd name="T14" fmla="*/ 174 w 210"/>
              <a:gd name="T15" fmla="*/ 340 h 394"/>
              <a:gd name="T16" fmla="*/ 184 w 210"/>
              <a:gd name="T17" fmla="*/ 388 h 394"/>
              <a:gd name="T18" fmla="*/ 217 w 210"/>
              <a:gd name="T19" fmla="*/ 394 h 394"/>
              <a:gd name="T20" fmla="*/ 225 w 210"/>
              <a:gd name="T21" fmla="*/ 369 h 394"/>
              <a:gd name="T22" fmla="*/ 286 w 210"/>
              <a:gd name="T23" fmla="*/ 362 h 394"/>
              <a:gd name="T24" fmla="*/ 272 w 210"/>
              <a:gd name="T25" fmla="*/ 282 h 394"/>
              <a:gd name="T26" fmla="*/ 270 w 210"/>
              <a:gd name="T27" fmla="*/ 0 h 394"/>
              <a:gd name="T28" fmla="*/ 81 w 210"/>
              <a:gd name="T29" fmla="*/ 13 h 3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0"/>
              <a:gd name="T46" fmla="*/ 0 h 394"/>
              <a:gd name="T47" fmla="*/ 210 w 210"/>
              <a:gd name="T48" fmla="*/ 394 h 3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0" h="394">
                <a:moveTo>
                  <a:pt x="59" y="13"/>
                </a:moveTo>
                <a:lnTo>
                  <a:pt x="27" y="80"/>
                </a:lnTo>
                <a:lnTo>
                  <a:pt x="0" y="124"/>
                </a:lnTo>
                <a:lnTo>
                  <a:pt x="9" y="175"/>
                </a:lnTo>
                <a:lnTo>
                  <a:pt x="42" y="246"/>
                </a:lnTo>
                <a:lnTo>
                  <a:pt x="17" y="318"/>
                </a:lnTo>
                <a:lnTo>
                  <a:pt x="6" y="355"/>
                </a:lnTo>
                <a:lnTo>
                  <a:pt x="128" y="340"/>
                </a:lnTo>
                <a:lnTo>
                  <a:pt x="134" y="388"/>
                </a:lnTo>
                <a:lnTo>
                  <a:pt x="159" y="394"/>
                </a:lnTo>
                <a:lnTo>
                  <a:pt x="165" y="369"/>
                </a:lnTo>
                <a:lnTo>
                  <a:pt x="210" y="362"/>
                </a:lnTo>
                <a:lnTo>
                  <a:pt x="200" y="282"/>
                </a:lnTo>
                <a:lnTo>
                  <a:pt x="198" y="0"/>
                </a:lnTo>
                <a:lnTo>
                  <a:pt x="59" y="13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4" name="Freeform 133"/>
          <p:cNvSpPr>
            <a:spLocks/>
          </p:cNvSpPr>
          <p:nvPr/>
        </p:nvSpPr>
        <p:spPr bwMode="auto">
          <a:xfrm>
            <a:off x="6134144" y="4377234"/>
            <a:ext cx="618169" cy="1019861"/>
          </a:xfrm>
          <a:custGeom>
            <a:avLst/>
            <a:gdLst>
              <a:gd name="T0" fmla="*/ 0 w 237"/>
              <a:gd name="T1" fmla="*/ 20 h 398"/>
              <a:gd name="T2" fmla="*/ 213 w 237"/>
              <a:gd name="T3" fmla="*/ 0 h 398"/>
              <a:gd name="T4" fmla="*/ 281 w 237"/>
              <a:gd name="T5" fmla="*/ 184 h 398"/>
              <a:gd name="T6" fmla="*/ 329 w 237"/>
              <a:gd name="T7" fmla="*/ 213 h 398"/>
              <a:gd name="T8" fmla="*/ 291 w 237"/>
              <a:gd name="T9" fmla="*/ 267 h 398"/>
              <a:gd name="T10" fmla="*/ 326 w 237"/>
              <a:gd name="T11" fmla="*/ 319 h 398"/>
              <a:gd name="T12" fmla="*/ 110 w 237"/>
              <a:gd name="T13" fmla="*/ 338 h 398"/>
              <a:gd name="T14" fmla="*/ 117 w 237"/>
              <a:gd name="T15" fmla="*/ 383 h 398"/>
              <a:gd name="T16" fmla="*/ 86 w 237"/>
              <a:gd name="T17" fmla="*/ 398 h 398"/>
              <a:gd name="T18" fmla="*/ 61 w 237"/>
              <a:gd name="T19" fmla="*/ 341 h 398"/>
              <a:gd name="T20" fmla="*/ 46 w 237"/>
              <a:gd name="T21" fmla="*/ 387 h 398"/>
              <a:gd name="T22" fmla="*/ 17 w 237"/>
              <a:gd name="T23" fmla="*/ 383 h 398"/>
              <a:gd name="T24" fmla="*/ 11 w 237"/>
              <a:gd name="T25" fmla="*/ 337 h 398"/>
              <a:gd name="T26" fmla="*/ 1 w 237"/>
              <a:gd name="T27" fmla="*/ 297 h 398"/>
              <a:gd name="T28" fmla="*/ 0 w 237"/>
              <a:gd name="T29" fmla="*/ 20 h 39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7"/>
              <a:gd name="T46" fmla="*/ 0 h 398"/>
              <a:gd name="T47" fmla="*/ 237 w 237"/>
              <a:gd name="T48" fmla="*/ 398 h 39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7" h="398">
                <a:moveTo>
                  <a:pt x="0" y="20"/>
                </a:moveTo>
                <a:lnTo>
                  <a:pt x="154" y="0"/>
                </a:lnTo>
                <a:lnTo>
                  <a:pt x="203" y="184"/>
                </a:lnTo>
                <a:lnTo>
                  <a:pt x="237" y="213"/>
                </a:lnTo>
                <a:lnTo>
                  <a:pt x="210" y="267"/>
                </a:lnTo>
                <a:lnTo>
                  <a:pt x="236" y="319"/>
                </a:lnTo>
                <a:lnTo>
                  <a:pt x="79" y="338"/>
                </a:lnTo>
                <a:lnTo>
                  <a:pt x="85" y="383"/>
                </a:lnTo>
                <a:lnTo>
                  <a:pt x="62" y="398"/>
                </a:lnTo>
                <a:lnTo>
                  <a:pt x="44" y="341"/>
                </a:lnTo>
                <a:lnTo>
                  <a:pt x="33" y="387"/>
                </a:lnTo>
                <a:lnTo>
                  <a:pt x="13" y="383"/>
                </a:lnTo>
                <a:lnTo>
                  <a:pt x="7" y="337"/>
                </a:lnTo>
                <a:lnTo>
                  <a:pt x="1" y="297"/>
                </a:lnTo>
                <a:lnTo>
                  <a:pt x="0" y="2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5" name="Freeform 134"/>
          <p:cNvSpPr>
            <a:spLocks/>
          </p:cNvSpPr>
          <p:nvPr/>
        </p:nvSpPr>
        <p:spPr bwMode="auto">
          <a:xfrm>
            <a:off x="6535413" y="4326027"/>
            <a:ext cx="856760" cy="938784"/>
          </a:xfrm>
          <a:custGeom>
            <a:avLst/>
            <a:gdLst>
              <a:gd name="T0" fmla="*/ 0 w 328"/>
              <a:gd name="T1" fmla="*/ 23 h 366"/>
              <a:gd name="T2" fmla="*/ 4 w 328"/>
              <a:gd name="T3" fmla="*/ 23 h 366"/>
              <a:gd name="T4" fmla="*/ 111 w 328"/>
              <a:gd name="T5" fmla="*/ 7 h 366"/>
              <a:gd name="T6" fmla="*/ 206 w 328"/>
              <a:gd name="T7" fmla="*/ 0 h 366"/>
              <a:gd name="T8" fmla="*/ 192 w 328"/>
              <a:gd name="T9" fmla="*/ 19 h 366"/>
              <a:gd name="T10" fmla="*/ 221 w 328"/>
              <a:gd name="T11" fmla="*/ 19 h 366"/>
              <a:gd name="T12" fmla="*/ 384 w 328"/>
              <a:gd name="T13" fmla="*/ 132 h 366"/>
              <a:gd name="T14" fmla="*/ 446 w 328"/>
              <a:gd name="T15" fmla="*/ 205 h 366"/>
              <a:gd name="T16" fmla="*/ 455 w 328"/>
              <a:gd name="T17" fmla="*/ 254 h 366"/>
              <a:gd name="T18" fmla="*/ 434 w 328"/>
              <a:gd name="T19" fmla="*/ 266 h 366"/>
              <a:gd name="T20" fmla="*/ 446 w 328"/>
              <a:gd name="T21" fmla="*/ 316 h 366"/>
              <a:gd name="T22" fmla="*/ 402 w 328"/>
              <a:gd name="T23" fmla="*/ 318 h 366"/>
              <a:gd name="T24" fmla="*/ 402 w 328"/>
              <a:gd name="T25" fmla="*/ 360 h 366"/>
              <a:gd name="T26" fmla="*/ 364 w 328"/>
              <a:gd name="T27" fmla="*/ 339 h 366"/>
              <a:gd name="T28" fmla="*/ 130 w 328"/>
              <a:gd name="T29" fmla="*/ 366 h 366"/>
              <a:gd name="T30" fmla="*/ 78 w 328"/>
              <a:gd name="T31" fmla="*/ 287 h 366"/>
              <a:gd name="T32" fmla="*/ 115 w 328"/>
              <a:gd name="T33" fmla="*/ 233 h 366"/>
              <a:gd name="T34" fmla="*/ 65 w 328"/>
              <a:gd name="T35" fmla="*/ 206 h 366"/>
              <a:gd name="T36" fmla="*/ 0 w 328"/>
              <a:gd name="T37" fmla="*/ 23 h 36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28"/>
              <a:gd name="T58" fmla="*/ 0 h 366"/>
              <a:gd name="T59" fmla="*/ 328 w 328"/>
              <a:gd name="T60" fmla="*/ 366 h 36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28" h="366">
                <a:moveTo>
                  <a:pt x="0" y="23"/>
                </a:moveTo>
                <a:lnTo>
                  <a:pt x="4" y="23"/>
                </a:lnTo>
                <a:lnTo>
                  <a:pt x="80" y="7"/>
                </a:lnTo>
                <a:lnTo>
                  <a:pt x="148" y="0"/>
                </a:lnTo>
                <a:lnTo>
                  <a:pt x="138" y="19"/>
                </a:lnTo>
                <a:lnTo>
                  <a:pt x="159" y="19"/>
                </a:lnTo>
                <a:lnTo>
                  <a:pt x="276" y="132"/>
                </a:lnTo>
                <a:lnTo>
                  <a:pt x="322" y="205"/>
                </a:lnTo>
                <a:lnTo>
                  <a:pt x="328" y="254"/>
                </a:lnTo>
                <a:lnTo>
                  <a:pt x="313" y="266"/>
                </a:lnTo>
                <a:lnTo>
                  <a:pt x="322" y="316"/>
                </a:lnTo>
                <a:lnTo>
                  <a:pt x="289" y="318"/>
                </a:lnTo>
                <a:lnTo>
                  <a:pt x="289" y="360"/>
                </a:lnTo>
                <a:lnTo>
                  <a:pt x="263" y="339"/>
                </a:lnTo>
                <a:lnTo>
                  <a:pt x="94" y="366"/>
                </a:lnTo>
                <a:lnTo>
                  <a:pt x="56" y="287"/>
                </a:lnTo>
                <a:lnTo>
                  <a:pt x="83" y="233"/>
                </a:lnTo>
                <a:lnTo>
                  <a:pt x="47" y="206"/>
                </a:lnTo>
                <a:lnTo>
                  <a:pt x="0" y="23"/>
                </a:lnTo>
                <a:close/>
              </a:path>
            </a:pathLst>
          </a:custGeom>
          <a:solidFill>
            <a:srgbClr val="FF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6" name="Freeform 135"/>
          <p:cNvSpPr>
            <a:spLocks/>
          </p:cNvSpPr>
          <p:nvPr/>
        </p:nvSpPr>
        <p:spPr bwMode="auto">
          <a:xfrm>
            <a:off x="6743637" y="3752090"/>
            <a:ext cx="1342618" cy="623011"/>
          </a:xfrm>
          <a:custGeom>
            <a:avLst/>
            <a:gdLst>
              <a:gd name="T0" fmla="*/ 25 w 516"/>
              <a:gd name="T1" fmla="*/ 180 h 243"/>
              <a:gd name="T2" fmla="*/ 0 w 516"/>
              <a:gd name="T3" fmla="*/ 231 h 243"/>
              <a:gd name="T4" fmla="*/ 93 w 516"/>
              <a:gd name="T5" fmla="*/ 224 h 243"/>
              <a:gd name="T6" fmla="*/ 128 w 516"/>
              <a:gd name="T7" fmla="*/ 201 h 243"/>
              <a:gd name="T8" fmla="*/ 253 w 516"/>
              <a:gd name="T9" fmla="*/ 175 h 243"/>
              <a:gd name="T10" fmla="*/ 287 w 516"/>
              <a:gd name="T11" fmla="*/ 189 h 243"/>
              <a:gd name="T12" fmla="*/ 369 w 516"/>
              <a:gd name="T13" fmla="*/ 180 h 243"/>
              <a:gd name="T14" fmla="*/ 369 w 516"/>
              <a:gd name="T15" fmla="*/ 183 h 243"/>
              <a:gd name="T16" fmla="*/ 494 w 516"/>
              <a:gd name="T17" fmla="*/ 243 h 243"/>
              <a:gd name="T18" fmla="*/ 565 w 516"/>
              <a:gd name="T19" fmla="*/ 226 h 243"/>
              <a:gd name="T20" fmla="*/ 608 w 516"/>
              <a:gd name="T21" fmla="*/ 159 h 243"/>
              <a:gd name="T22" fmla="*/ 677 w 516"/>
              <a:gd name="T23" fmla="*/ 140 h 243"/>
              <a:gd name="T24" fmla="*/ 711 w 516"/>
              <a:gd name="T25" fmla="*/ 90 h 243"/>
              <a:gd name="T26" fmla="*/ 708 w 516"/>
              <a:gd name="T27" fmla="*/ 30 h 243"/>
              <a:gd name="T28" fmla="*/ 701 w 516"/>
              <a:gd name="T29" fmla="*/ 80 h 243"/>
              <a:gd name="T30" fmla="*/ 661 w 516"/>
              <a:gd name="T31" fmla="*/ 122 h 243"/>
              <a:gd name="T32" fmla="*/ 646 w 516"/>
              <a:gd name="T33" fmla="*/ 119 h 243"/>
              <a:gd name="T34" fmla="*/ 594 w 516"/>
              <a:gd name="T35" fmla="*/ 130 h 243"/>
              <a:gd name="T36" fmla="*/ 594 w 516"/>
              <a:gd name="T37" fmla="*/ 116 h 243"/>
              <a:gd name="T38" fmla="*/ 646 w 516"/>
              <a:gd name="T39" fmla="*/ 102 h 243"/>
              <a:gd name="T40" fmla="*/ 597 w 516"/>
              <a:gd name="T41" fmla="*/ 97 h 243"/>
              <a:gd name="T42" fmla="*/ 652 w 516"/>
              <a:gd name="T43" fmla="*/ 85 h 243"/>
              <a:gd name="T44" fmla="*/ 674 w 516"/>
              <a:gd name="T45" fmla="*/ 92 h 243"/>
              <a:gd name="T46" fmla="*/ 685 w 516"/>
              <a:gd name="T47" fmla="*/ 45 h 243"/>
              <a:gd name="T48" fmla="*/ 672 w 516"/>
              <a:gd name="T49" fmla="*/ 34 h 243"/>
              <a:gd name="T50" fmla="*/ 607 w 516"/>
              <a:gd name="T51" fmla="*/ 53 h 243"/>
              <a:gd name="T52" fmla="*/ 608 w 516"/>
              <a:gd name="T53" fmla="*/ 25 h 243"/>
              <a:gd name="T54" fmla="*/ 635 w 516"/>
              <a:gd name="T55" fmla="*/ 32 h 243"/>
              <a:gd name="T56" fmla="*/ 672 w 516"/>
              <a:gd name="T57" fmla="*/ 10 h 243"/>
              <a:gd name="T58" fmla="*/ 651 w 516"/>
              <a:gd name="T59" fmla="*/ 0 h 243"/>
              <a:gd name="T60" fmla="*/ 438 w 516"/>
              <a:gd name="T61" fmla="*/ 37 h 243"/>
              <a:gd name="T62" fmla="*/ 179 w 516"/>
              <a:gd name="T63" fmla="*/ 79 h 243"/>
              <a:gd name="T64" fmla="*/ 60 w 516"/>
              <a:gd name="T65" fmla="*/ 179 h 243"/>
              <a:gd name="T66" fmla="*/ 25 w 516"/>
              <a:gd name="T67" fmla="*/ 180 h 24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16"/>
              <a:gd name="T103" fmla="*/ 0 h 243"/>
              <a:gd name="T104" fmla="*/ 516 w 516"/>
              <a:gd name="T105" fmla="*/ 243 h 24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16" h="243">
                <a:moveTo>
                  <a:pt x="18" y="180"/>
                </a:moveTo>
                <a:lnTo>
                  <a:pt x="0" y="231"/>
                </a:lnTo>
                <a:lnTo>
                  <a:pt x="67" y="224"/>
                </a:lnTo>
                <a:lnTo>
                  <a:pt x="93" y="201"/>
                </a:lnTo>
                <a:lnTo>
                  <a:pt x="184" y="175"/>
                </a:lnTo>
                <a:lnTo>
                  <a:pt x="209" y="189"/>
                </a:lnTo>
                <a:lnTo>
                  <a:pt x="269" y="180"/>
                </a:lnTo>
                <a:lnTo>
                  <a:pt x="269" y="183"/>
                </a:lnTo>
                <a:lnTo>
                  <a:pt x="359" y="243"/>
                </a:lnTo>
                <a:lnTo>
                  <a:pt x="411" y="226"/>
                </a:lnTo>
                <a:lnTo>
                  <a:pt x="441" y="159"/>
                </a:lnTo>
                <a:lnTo>
                  <a:pt x="492" y="140"/>
                </a:lnTo>
                <a:lnTo>
                  <a:pt x="516" y="90"/>
                </a:lnTo>
                <a:lnTo>
                  <a:pt x="515" y="30"/>
                </a:lnTo>
                <a:lnTo>
                  <a:pt x="509" y="80"/>
                </a:lnTo>
                <a:lnTo>
                  <a:pt x="480" y="122"/>
                </a:lnTo>
                <a:lnTo>
                  <a:pt x="469" y="119"/>
                </a:lnTo>
                <a:lnTo>
                  <a:pt x="431" y="130"/>
                </a:lnTo>
                <a:lnTo>
                  <a:pt x="431" y="116"/>
                </a:lnTo>
                <a:lnTo>
                  <a:pt x="469" y="102"/>
                </a:lnTo>
                <a:lnTo>
                  <a:pt x="434" y="97"/>
                </a:lnTo>
                <a:lnTo>
                  <a:pt x="474" y="85"/>
                </a:lnTo>
                <a:lnTo>
                  <a:pt x="489" y="92"/>
                </a:lnTo>
                <a:lnTo>
                  <a:pt x="497" y="45"/>
                </a:lnTo>
                <a:lnTo>
                  <a:pt x="487" y="34"/>
                </a:lnTo>
                <a:lnTo>
                  <a:pt x="440" y="53"/>
                </a:lnTo>
                <a:lnTo>
                  <a:pt x="441" y="25"/>
                </a:lnTo>
                <a:lnTo>
                  <a:pt x="461" y="32"/>
                </a:lnTo>
                <a:lnTo>
                  <a:pt x="487" y="10"/>
                </a:lnTo>
                <a:lnTo>
                  <a:pt x="473" y="0"/>
                </a:lnTo>
                <a:lnTo>
                  <a:pt x="318" y="37"/>
                </a:lnTo>
                <a:lnTo>
                  <a:pt x="129" y="79"/>
                </a:lnTo>
                <a:lnTo>
                  <a:pt x="43" y="179"/>
                </a:lnTo>
                <a:lnTo>
                  <a:pt x="18" y="18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7" name="Freeform 136"/>
          <p:cNvSpPr>
            <a:spLocks/>
          </p:cNvSpPr>
          <p:nvPr/>
        </p:nvSpPr>
        <p:spPr bwMode="auto">
          <a:xfrm>
            <a:off x="7830312" y="3097074"/>
            <a:ext cx="186536" cy="245365"/>
          </a:xfrm>
          <a:custGeom>
            <a:avLst/>
            <a:gdLst>
              <a:gd name="T0" fmla="*/ 0 w 72"/>
              <a:gd name="T1" fmla="*/ 5 h 96"/>
              <a:gd name="T2" fmla="*/ 20 w 72"/>
              <a:gd name="T3" fmla="*/ 0 h 96"/>
              <a:gd name="T4" fmla="*/ 66 w 72"/>
              <a:gd name="T5" fmla="*/ 21 h 96"/>
              <a:gd name="T6" fmla="*/ 66 w 72"/>
              <a:gd name="T7" fmla="*/ 42 h 96"/>
              <a:gd name="T8" fmla="*/ 97 w 72"/>
              <a:gd name="T9" fmla="*/ 57 h 96"/>
              <a:gd name="T10" fmla="*/ 99 w 72"/>
              <a:gd name="T11" fmla="*/ 85 h 96"/>
              <a:gd name="T12" fmla="*/ 48 w 72"/>
              <a:gd name="T13" fmla="*/ 96 h 96"/>
              <a:gd name="T14" fmla="*/ 0 w 72"/>
              <a:gd name="T15" fmla="*/ 5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2"/>
              <a:gd name="T25" fmla="*/ 0 h 96"/>
              <a:gd name="T26" fmla="*/ 72 w 72"/>
              <a:gd name="T27" fmla="*/ 96 h 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" h="96">
                <a:moveTo>
                  <a:pt x="0" y="5"/>
                </a:moveTo>
                <a:lnTo>
                  <a:pt x="15" y="0"/>
                </a:lnTo>
                <a:lnTo>
                  <a:pt x="48" y="21"/>
                </a:lnTo>
                <a:lnTo>
                  <a:pt x="48" y="42"/>
                </a:lnTo>
                <a:lnTo>
                  <a:pt x="71" y="57"/>
                </a:lnTo>
                <a:lnTo>
                  <a:pt x="72" y="85"/>
                </a:lnTo>
                <a:lnTo>
                  <a:pt x="35" y="96"/>
                </a:lnTo>
                <a:lnTo>
                  <a:pt x="0" y="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8" name="Freeform 137"/>
          <p:cNvSpPr>
            <a:spLocks/>
          </p:cNvSpPr>
          <p:nvPr/>
        </p:nvSpPr>
        <p:spPr bwMode="auto">
          <a:xfrm>
            <a:off x="7103693" y="1904392"/>
            <a:ext cx="999914" cy="859840"/>
          </a:xfrm>
          <a:custGeom>
            <a:avLst/>
            <a:gdLst>
              <a:gd name="T0" fmla="*/ 40 w 384"/>
              <a:gd name="T1" fmla="*/ 226 h 336"/>
              <a:gd name="T2" fmla="*/ 92 w 384"/>
              <a:gd name="T3" fmla="*/ 206 h 336"/>
              <a:gd name="T4" fmla="*/ 158 w 384"/>
              <a:gd name="T5" fmla="*/ 201 h 336"/>
              <a:gd name="T6" fmla="*/ 177 w 384"/>
              <a:gd name="T7" fmla="*/ 183 h 336"/>
              <a:gd name="T8" fmla="*/ 198 w 384"/>
              <a:gd name="T9" fmla="*/ 181 h 336"/>
              <a:gd name="T10" fmla="*/ 212 w 384"/>
              <a:gd name="T11" fmla="*/ 162 h 336"/>
              <a:gd name="T12" fmla="*/ 235 w 384"/>
              <a:gd name="T13" fmla="*/ 155 h 336"/>
              <a:gd name="T14" fmla="*/ 225 w 384"/>
              <a:gd name="T15" fmla="*/ 120 h 336"/>
              <a:gd name="T16" fmla="*/ 211 w 384"/>
              <a:gd name="T17" fmla="*/ 111 h 336"/>
              <a:gd name="T18" fmla="*/ 240 w 384"/>
              <a:gd name="T19" fmla="*/ 82 h 336"/>
              <a:gd name="T20" fmla="*/ 258 w 384"/>
              <a:gd name="T21" fmla="*/ 82 h 336"/>
              <a:gd name="T22" fmla="*/ 320 w 384"/>
              <a:gd name="T23" fmla="*/ 22 h 336"/>
              <a:gd name="T24" fmla="*/ 414 w 384"/>
              <a:gd name="T25" fmla="*/ 0 h 336"/>
              <a:gd name="T26" fmla="*/ 425 w 384"/>
              <a:gd name="T27" fmla="*/ 56 h 336"/>
              <a:gd name="T28" fmla="*/ 430 w 384"/>
              <a:gd name="T29" fmla="*/ 54 h 336"/>
              <a:gd name="T30" fmla="*/ 452 w 384"/>
              <a:gd name="T31" fmla="*/ 74 h 336"/>
              <a:gd name="T32" fmla="*/ 453 w 384"/>
              <a:gd name="T33" fmla="*/ 132 h 336"/>
              <a:gd name="T34" fmla="*/ 482 w 384"/>
              <a:gd name="T35" fmla="*/ 179 h 336"/>
              <a:gd name="T36" fmla="*/ 493 w 384"/>
              <a:gd name="T37" fmla="*/ 240 h 336"/>
              <a:gd name="T38" fmla="*/ 495 w 384"/>
              <a:gd name="T39" fmla="*/ 293 h 336"/>
              <a:gd name="T40" fmla="*/ 530 w 384"/>
              <a:gd name="T41" fmla="*/ 310 h 336"/>
              <a:gd name="T42" fmla="*/ 505 w 384"/>
              <a:gd name="T43" fmla="*/ 336 h 336"/>
              <a:gd name="T44" fmla="*/ 444 w 384"/>
              <a:gd name="T45" fmla="*/ 306 h 336"/>
              <a:gd name="T46" fmla="*/ 412 w 384"/>
              <a:gd name="T47" fmla="*/ 308 h 336"/>
              <a:gd name="T48" fmla="*/ 380 w 384"/>
              <a:gd name="T49" fmla="*/ 301 h 336"/>
              <a:gd name="T50" fmla="*/ 381 w 384"/>
              <a:gd name="T51" fmla="*/ 283 h 336"/>
              <a:gd name="T52" fmla="*/ 362 w 384"/>
              <a:gd name="T53" fmla="*/ 277 h 336"/>
              <a:gd name="T54" fmla="*/ 15 w 384"/>
              <a:gd name="T55" fmla="*/ 329 h 336"/>
              <a:gd name="T56" fmla="*/ 0 w 384"/>
              <a:gd name="T57" fmla="*/ 314 h 336"/>
              <a:gd name="T58" fmla="*/ 52 w 384"/>
              <a:gd name="T59" fmla="*/ 254 h 336"/>
              <a:gd name="T60" fmla="*/ 40 w 384"/>
              <a:gd name="T61" fmla="*/ 226 h 3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84"/>
              <a:gd name="T94" fmla="*/ 0 h 336"/>
              <a:gd name="T95" fmla="*/ 384 w 384"/>
              <a:gd name="T96" fmla="*/ 336 h 3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84" h="336">
                <a:moveTo>
                  <a:pt x="29" y="226"/>
                </a:moveTo>
                <a:lnTo>
                  <a:pt x="66" y="206"/>
                </a:lnTo>
                <a:lnTo>
                  <a:pt x="115" y="201"/>
                </a:lnTo>
                <a:lnTo>
                  <a:pt x="127" y="183"/>
                </a:lnTo>
                <a:lnTo>
                  <a:pt x="144" y="181"/>
                </a:lnTo>
                <a:lnTo>
                  <a:pt x="154" y="162"/>
                </a:lnTo>
                <a:lnTo>
                  <a:pt x="171" y="155"/>
                </a:lnTo>
                <a:lnTo>
                  <a:pt x="163" y="120"/>
                </a:lnTo>
                <a:lnTo>
                  <a:pt x="153" y="111"/>
                </a:lnTo>
                <a:lnTo>
                  <a:pt x="174" y="82"/>
                </a:lnTo>
                <a:lnTo>
                  <a:pt x="187" y="82"/>
                </a:lnTo>
                <a:lnTo>
                  <a:pt x="232" y="22"/>
                </a:lnTo>
                <a:lnTo>
                  <a:pt x="301" y="0"/>
                </a:lnTo>
                <a:lnTo>
                  <a:pt x="308" y="56"/>
                </a:lnTo>
                <a:lnTo>
                  <a:pt x="312" y="54"/>
                </a:lnTo>
                <a:lnTo>
                  <a:pt x="328" y="74"/>
                </a:lnTo>
                <a:lnTo>
                  <a:pt x="329" y="132"/>
                </a:lnTo>
                <a:lnTo>
                  <a:pt x="350" y="179"/>
                </a:lnTo>
                <a:lnTo>
                  <a:pt x="358" y="240"/>
                </a:lnTo>
                <a:lnTo>
                  <a:pt x="360" y="293"/>
                </a:lnTo>
                <a:lnTo>
                  <a:pt x="384" y="310"/>
                </a:lnTo>
                <a:lnTo>
                  <a:pt x="366" y="336"/>
                </a:lnTo>
                <a:lnTo>
                  <a:pt x="322" y="306"/>
                </a:lnTo>
                <a:lnTo>
                  <a:pt x="299" y="308"/>
                </a:lnTo>
                <a:lnTo>
                  <a:pt x="276" y="301"/>
                </a:lnTo>
                <a:lnTo>
                  <a:pt x="277" y="283"/>
                </a:lnTo>
                <a:lnTo>
                  <a:pt x="262" y="277"/>
                </a:lnTo>
                <a:lnTo>
                  <a:pt x="11" y="329"/>
                </a:lnTo>
                <a:lnTo>
                  <a:pt x="0" y="314"/>
                </a:lnTo>
                <a:lnTo>
                  <a:pt x="38" y="254"/>
                </a:lnTo>
                <a:lnTo>
                  <a:pt x="29" y="226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39" name="Freeform 138"/>
          <p:cNvSpPr>
            <a:spLocks/>
          </p:cNvSpPr>
          <p:nvPr/>
        </p:nvSpPr>
        <p:spPr bwMode="auto">
          <a:xfrm>
            <a:off x="8079750" y="2625549"/>
            <a:ext cx="290648" cy="185623"/>
          </a:xfrm>
          <a:custGeom>
            <a:avLst/>
            <a:gdLst>
              <a:gd name="T0" fmla="*/ 0 w 112"/>
              <a:gd name="T1" fmla="*/ 53 h 72"/>
              <a:gd name="T2" fmla="*/ 63 w 112"/>
              <a:gd name="T3" fmla="*/ 30 h 72"/>
              <a:gd name="T4" fmla="*/ 124 w 112"/>
              <a:gd name="T5" fmla="*/ 0 h 72"/>
              <a:gd name="T6" fmla="*/ 135 w 112"/>
              <a:gd name="T7" fmla="*/ 1 h 72"/>
              <a:gd name="T8" fmla="*/ 153 w 112"/>
              <a:gd name="T9" fmla="*/ 3 h 72"/>
              <a:gd name="T10" fmla="*/ 92 w 112"/>
              <a:gd name="T11" fmla="*/ 40 h 72"/>
              <a:gd name="T12" fmla="*/ 17 w 112"/>
              <a:gd name="T13" fmla="*/ 72 h 72"/>
              <a:gd name="T14" fmla="*/ 0 w 112"/>
              <a:gd name="T15" fmla="*/ 53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2"/>
              <a:gd name="T25" fmla="*/ 0 h 72"/>
              <a:gd name="T26" fmla="*/ 112 w 112"/>
              <a:gd name="T27" fmla="*/ 72 h 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2" h="72">
                <a:moveTo>
                  <a:pt x="0" y="53"/>
                </a:moveTo>
                <a:lnTo>
                  <a:pt x="46" y="30"/>
                </a:lnTo>
                <a:lnTo>
                  <a:pt x="91" y="0"/>
                </a:lnTo>
                <a:lnTo>
                  <a:pt x="99" y="1"/>
                </a:lnTo>
                <a:lnTo>
                  <a:pt x="112" y="3"/>
                </a:lnTo>
                <a:lnTo>
                  <a:pt x="68" y="40"/>
                </a:lnTo>
                <a:lnTo>
                  <a:pt x="13" y="72"/>
                </a:lnTo>
                <a:lnTo>
                  <a:pt x="0" y="53"/>
                </a:lnTo>
                <a:close/>
              </a:path>
            </a:pathLst>
          </a:custGeom>
          <a:solidFill>
            <a:srgbClr val="019CEC">
              <a:lumMod val="50000"/>
            </a:srgbClr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0" name="Freeform 139"/>
          <p:cNvSpPr>
            <a:spLocks/>
          </p:cNvSpPr>
          <p:nvPr/>
        </p:nvSpPr>
        <p:spPr bwMode="auto">
          <a:xfrm>
            <a:off x="7938763" y="3429915"/>
            <a:ext cx="80254" cy="147219"/>
          </a:xfrm>
          <a:custGeom>
            <a:avLst/>
            <a:gdLst>
              <a:gd name="T0" fmla="*/ 0 w 31"/>
              <a:gd name="T1" fmla="*/ 5 h 57"/>
              <a:gd name="T2" fmla="*/ 45 w 31"/>
              <a:gd name="T3" fmla="*/ 0 h 57"/>
              <a:gd name="T4" fmla="*/ 20 w 31"/>
              <a:gd name="T5" fmla="*/ 57 h 57"/>
              <a:gd name="T6" fmla="*/ 2 w 31"/>
              <a:gd name="T7" fmla="*/ 55 h 57"/>
              <a:gd name="T8" fmla="*/ 0 w 31"/>
              <a:gd name="T9" fmla="*/ 5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57"/>
              <a:gd name="T17" fmla="*/ 31 w 31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57">
                <a:moveTo>
                  <a:pt x="0" y="5"/>
                </a:moveTo>
                <a:lnTo>
                  <a:pt x="31" y="0"/>
                </a:lnTo>
                <a:lnTo>
                  <a:pt x="14" y="57"/>
                </a:lnTo>
                <a:lnTo>
                  <a:pt x="2" y="55"/>
                </a:lnTo>
                <a:lnTo>
                  <a:pt x="0" y="5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rgbClr val="FCFCFC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352398" y="4631436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818490" y="3614420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843890" y="3538220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186790" y="4389120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369480" y="2644133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3138942" y="4446935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704443" y="2670252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888571" y="3268057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6651221" y="4129362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6750651" y="4505277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F243E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8319577" y="2306524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7990345" y="2954123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619142" y="3603724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SNL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63168" y="4507172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GA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713453" y="2453785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INL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684268" y="3354548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LLNL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2636436" y="4144726"/>
            <a:ext cx="110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SNL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988934" y="4154426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UCLA</a:t>
            </a:r>
          </a:p>
        </p:txBody>
      </p:sp>
      <p:sp>
        <p:nvSpPr>
          <p:cNvPr id="159" name="Oval 158"/>
          <p:cNvSpPr/>
          <p:nvPr/>
        </p:nvSpPr>
        <p:spPr>
          <a:xfrm>
            <a:off x="1395070" y="4710684"/>
            <a:ext cx="95910" cy="93980"/>
          </a:xfrm>
          <a:prstGeom prst="ellipse">
            <a:avLst/>
          </a:prstGeom>
          <a:solidFill>
            <a:srgbClr val="FCFCFC"/>
          </a:solidFill>
          <a:ln w="25400" cap="flat" cmpd="sng" algn="ctr">
            <a:solidFill>
              <a:srgbClr val="0F243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03376" y="4781492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UCSD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263745" y="2433654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Wisc.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367377" y="3317574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Illinois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8123103" y="2073425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MIT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860975" y="2908577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PPPL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6504315" y="4558930"/>
            <a:ext cx="918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Georgia Tech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725706" y="4048780"/>
            <a:ext cx="1118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Univ. Tenn. /</a:t>
            </a:r>
          </a:p>
          <a:p>
            <a:pPr algn="ctr" defTabSz="914400"/>
            <a:r>
              <a:rPr lang="en-US" sz="1400" b="1" dirty="0">
                <a:solidFill>
                  <a:srgbClr val="FCFCFC"/>
                </a:solidFill>
                <a:latin typeface="Arial Narrow" panose="020B0606020202030204" pitchFamily="34" charset="0"/>
              </a:rPr>
              <a:t>ORNL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854342" y="1449291"/>
            <a:ext cx="189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Fusion Energy Sciences</a:t>
            </a:r>
          </a:p>
          <a:p>
            <a:pPr algn="ctr" defTabSz="914400"/>
            <a: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U.S. Dept. of Energy</a:t>
            </a:r>
          </a:p>
        </p:txBody>
      </p:sp>
      <p:sp>
        <p:nvSpPr>
          <p:cNvPr id="168" name="Oval 167"/>
          <p:cNvSpPr/>
          <p:nvPr/>
        </p:nvSpPr>
        <p:spPr>
          <a:xfrm>
            <a:off x="7734402" y="3355721"/>
            <a:ext cx="95910" cy="93980"/>
          </a:xfrm>
          <a:prstGeom prst="ellipse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CFCFC"/>
              </a:solidFill>
              <a:effectLst/>
              <a:uLnTx/>
              <a:uFillTx/>
              <a:latin typeface="Century Gothic" panose="020F0302020204030204"/>
              <a:ea typeface=""/>
              <a:cs typeface=""/>
            </a:endParaRPr>
          </a:p>
        </p:txBody>
      </p:sp>
      <p:cxnSp>
        <p:nvCxnSpPr>
          <p:cNvPr id="169" name="Straight Arrow Connector 168"/>
          <p:cNvCxnSpPr/>
          <p:nvPr/>
        </p:nvCxnSpPr>
        <p:spPr>
          <a:xfrm>
            <a:off x="6800842" y="1972511"/>
            <a:ext cx="947606" cy="1396973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triangle" w="med" len="lg"/>
          </a:ln>
          <a:effectLst/>
        </p:spPr>
      </p:cxnSp>
      <p:sp>
        <p:nvSpPr>
          <p:cNvPr id="170" name="TextBox 169"/>
          <p:cNvSpPr txBox="1"/>
          <p:nvPr/>
        </p:nvSpPr>
        <p:spPr>
          <a:xfrm>
            <a:off x="5070598" y="6049148"/>
            <a:ext cx="189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U.S. ITER Project Office</a:t>
            </a:r>
          </a:p>
        </p:txBody>
      </p:sp>
      <p:cxnSp>
        <p:nvCxnSpPr>
          <p:cNvPr id="171" name="Straight Arrow Connector 170"/>
          <p:cNvCxnSpPr/>
          <p:nvPr/>
        </p:nvCxnSpPr>
        <p:spPr>
          <a:xfrm flipV="1">
            <a:off x="6150378" y="4176352"/>
            <a:ext cx="548798" cy="185141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headEnd type="none" w="med" len="med"/>
            <a:tailEnd type="triangle" w="med" len="lg"/>
          </a:ln>
          <a:effectLst/>
        </p:spPr>
      </p:cxnSp>
      <p:pic>
        <p:nvPicPr>
          <p:cNvPr id="172" name="Picture 4" descr="https://fusion.gat.com/images/f/fd/D3dtokama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72" y="5174914"/>
            <a:ext cx="1529786" cy="15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32" y="3230373"/>
            <a:ext cx="1159899" cy="1218589"/>
          </a:xfrm>
          <a:prstGeom prst="rect">
            <a:avLst/>
          </a:prstGeom>
        </p:spPr>
      </p:pic>
      <p:sp>
        <p:nvSpPr>
          <p:cNvPr id="174" name="TextBox 173"/>
          <p:cNvSpPr txBox="1"/>
          <p:nvPr/>
        </p:nvSpPr>
        <p:spPr>
          <a:xfrm>
            <a:off x="2046239" y="6511244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DIII-D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8104027" y="4436110"/>
            <a:ext cx="918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NSTX</a:t>
            </a:r>
          </a:p>
        </p:txBody>
      </p:sp>
    </p:spTree>
    <p:extLst>
      <p:ext uri="{BB962C8B-B14F-4D97-AF65-F5344CB8AC3E}">
        <p14:creationId xmlns:p14="http://schemas.microsoft.com/office/powerpoint/2010/main" val="110529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282872" y="1414360"/>
            <a:ext cx="4170716" cy="4364674"/>
          </a:xfrm>
        </p:spPr>
        <p:txBody>
          <a:bodyPr>
            <a:noAutofit/>
          </a:bodyPr>
          <a:lstStyle/>
          <a:p>
            <a:r>
              <a:rPr lang="en-US" sz="2600" dirty="0"/>
              <a:t>The magnetic fusion program at Sandia</a:t>
            </a:r>
          </a:p>
          <a:p>
            <a:r>
              <a:rPr lang="en-US" sz="2600" dirty="0"/>
              <a:t>Underlying physics of plasma-materials interactions (PMI)</a:t>
            </a:r>
          </a:p>
          <a:p>
            <a:pPr lvl="1"/>
            <a:r>
              <a:rPr lang="en-US" sz="2300" dirty="0" smtClean="0"/>
              <a:t>PMI experimental </a:t>
            </a:r>
            <a:r>
              <a:rPr lang="en-US" sz="2300" dirty="0" smtClean="0"/>
              <a:t>techniques</a:t>
            </a:r>
          </a:p>
          <a:p>
            <a:pPr lvl="1"/>
            <a:r>
              <a:rPr lang="en-US" sz="2300" dirty="0"/>
              <a:t>S</a:t>
            </a:r>
            <a:r>
              <a:rPr lang="en-US" sz="2300" dirty="0" smtClean="0"/>
              <a:t>imulation </a:t>
            </a:r>
            <a:r>
              <a:rPr lang="en-US" sz="2300" dirty="0" smtClean="0"/>
              <a:t>tools</a:t>
            </a:r>
            <a:endParaRPr lang="en-US" sz="2300" dirty="0"/>
          </a:p>
          <a:p>
            <a:pPr lvl="1"/>
            <a:r>
              <a:rPr lang="en-US" sz="2300" dirty="0"/>
              <a:t>Recent research directions</a:t>
            </a:r>
          </a:p>
          <a:p>
            <a:r>
              <a:rPr lang="en-US" sz="2600" dirty="0"/>
              <a:t>Advanced </a:t>
            </a:r>
            <a:r>
              <a:rPr lang="en-US" sz="2600" dirty="0" smtClean="0"/>
              <a:t>concepts</a:t>
            </a:r>
            <a:endParaRPr lang="en-US" sz="2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61272" y="176900"/>
            <a:ext cx="7971168" cy="877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Outline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5" descr="C:\Users\rkolasi\Documents\RK-TPE\INL_20121115\DSC036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t="9248" r="24516" b="31828"/>
          <a:stretch/>
        </p:blipFill>
        <p:spPr bwMode="auto">
          <a:xfrm>
            <a:off x="4977410" y="1652058"/>
            <a:ext cx="3769221" cy="287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93919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>
          <a:xfrm>
            <a:off x="1579412" y="2993591"/>
            <a:ext cx="5202388" cy="2027892"/>
          </a:xfrm>
          <a:prstGeom prst="roundRect">
            <a:avLst>
              <a:gd name="adj" fmla="val 870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Fundamental changes to surface chemistry &amp; structure derived from surface analysis techniques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08" y="3888866"/>
            <a:ext cx="1933507" cy="143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59533" y="3256796"/>
            <a:ext cx="1945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dirty="0" smtClean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Scanning </a:t>
            </a:r>
            <a:r>
              <a:rPr lang="en-US" sz="1800" smtClean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tunneling microscopy</a:t>
            </a:r>
            <a:endParaRPr lang="en-US" sz="1800" dirty="0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4" name="Group 55"/>
          <p:cNvGrpSpPr/>
          <p:nvPr/>
        </p:nvGrpSpPr>
        <p:grpSpPr>
          <a:xfrm>
            <a:off x="2157615" y="5158855"/>
            <a:ext cx="1743069" cy="1673295"/>
            <a:chOff x="2208415" y="4615729"/>
            <a:chExt cx="1743069" cy="1673295"/>
          </a:xfrm>
        </p:grpSpPr>
        <p:pic>
          <p:nvPicPr>
            <p:cNvPr id="1026" name="Picture 2" descr="File:Si100Reconstructed.pn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435" y="4615729"/>
              <a:ext cx="1389853" cy="1305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08415" y="5642693"/>
              <a:ext cx="1743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dirty="0" smtClean="0">
                  <a:solidFill>
                    <a:prstClr val="white"/>
                  </a:solidFill>
                  <a:latin typeface="Arial Narrow" charset="0"/>
                  <a:ea typeface="Arial Narrow" charset="0"/>
                  <a:cs typeface="Arial Narrow" charset="0"/>
                </a:rPr>
                <a:t>Low energy electron diffraction</a:t>
              </a:r>
              <a:endParaRPr lang="en-US" sz="1800" dirty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177472" y="1555702"/>
            <a:ext cx="86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AES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5" y="3451653"/>
            <a:ext cx="1268114" cy="259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8205" y="6122049"/>
            <a:ext cx="1883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dirty="0" smtClean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X-ray photoelectron spectroscopy</a:t>
            </a:r>
            <a:endParaRPr lang="en-US" sz="1800" dirty="0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93777" y="1670635"/>
            <a:ext cx="1488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dirty="0" smtClean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Thermal desorption spectroscopy</a:t>
            </a:r>
            <a:endParaRPr lang="en-US" sz="1800" dirty="0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033" name="Picture 9" descr="File:HREELS Spectrometer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91" y="5167029"/>
            <a:ext cx="2235548" cy="16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6584761" y="5600088"/>
            <a:ext cx="2320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dirty="0" smtClean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High-resolution electron energy loss spectroscopy</a:t>
            </a:r>
            <a:endParaRPr lang="en-US" sz="1800" dirty="0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73895" y="3023475"/>
            <a:ext cx="5005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“Single effect” devices enable us to isolate specific physical processes</a:t>
            </a:r>
            <a:endParaRPr lang="en-US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Examine response of surfaces to well-controlled exposure conditions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nvolve the use of simplified material geometries (e.g. single crystals)</a:t>
            </a:r>
            <a:endParaRPr lang="en-US" sz="2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30" y="1539628"/>
            <a:ext cx="2911890" cy="125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-13701" y="1217595"/>
            <a:ext cx="2182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800" dirty="0" smtClean="0">
                <a:solidFill>
                  <a:prstClr val="white"/>
                </a:solidFill>
                <a:latin typeface="Arial Narrow" charset="0"/>
                <a:ea typeface="Arial Narrow" charset="0"/>
                <a:cs typeface="Arial Narrow" charset="0"/>
              </a:rPr>
              <a:t>Auger Electron Spectroscopy</a:t>
            </a:r>
            <a:endParaRPr lang="en-US" sz="1800" dirty="0">
              <a:solidFill>
                <a:prstClr val="white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05" y="1355473"/>
            <a:ext cx="2795690" cy="161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7772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6350"/>
            <a:ext cx="9144000" cy="8763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Example: use of ion </a:t>
            </a:r>
            <a:r>
              <a:rPr lang="en-US" dirty="0">
                <a:latin typeface="+mj-lt"/>
              </a:rPr>
              <a:t>energy spectrometer </a:t>
            </a:r>
            <a:r>
              <a:rPr lang="en-US" dirty="0" smtClean="0">
                <a:latin typeface="+mj-lt"/>
              </a:rPr>
              <a:t>to study hydrogen chemisorption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00" y="1283305"/>
            <a:ext cx="60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000" b="1" u="sng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ngle-</a:t>
            </a:r>
            <a:r>
              <a:rPr lang="en-US" sz="2000" b="1" u="sng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esolved </a:t>
            </a:r>
            <a:r>
              <a:rPr lang="en-US" sz="2000" b="1" u="sng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000" b="1" u="sng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US" sz="2000" b="1" u="sng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pectrometer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3266" y="5050263"/>
            <a:ext cx="5736634" cy="1360512"/>
          </a:xfrm>
          <a:prstGeom prst="rect">
            <a:avLst/>
          </a:prstGeom>
        </p:spPr>
        <p:txBody>
          <a:bodyPr lIns="0" tIns="0" rIns="0" bIns="0"/>
          <a:lstStyle/>
          <a:p>
            <a:pPr marL="234950" lvl="1" indent="-234950" defTabSz="9144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Mass-separated beam (&lt; 5 keV He</a:t>
            </a:r>
            <a:r>
              <a:rPr lang="en-US" sz="2000" baseline="300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</a:t>
            </a:r>
            <a:r>
              <a:rPr lang="en-US" sz="2000" baseline="300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34950" lvl="1" indent="-234950" defTabSz="9144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Tungsten capillary for atomic hydrogen dosing.</a:t>
            </a:r>
          </a:p>
          <a:p>
            <a:pPr marL="234950" lvl="1" indent="-234950" defTabSz="9144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dirty="0">
                <a:solidFill>
                  <a:srgbClr val="0F24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Load-lock / clean transfer system available for air-sensitive samples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3" b="24454"/>
          <a:stretch/>
        </p:blipFill>
        <p:spPr bwMode="auto">
          <a:xfrm>
            <a:off x="353267" y="1885462"/>
            <a:ext cx="5361733" cy="31437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C:\Users\rkolasi\Documents\ARIES_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7"/>
          <a:stretch/>
        </p:blipFill>
        <p:spPr bwMode="auto">
          <a:xfrm>
            <a:off x="5896451" y="1276290"/>
            <a:ext cx="3001564" cy="40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437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65"/>
            <a:ext cx="7886700" cy="1325563"/>
          </a:xfrm>
        </p:spPr>
        <p:txBody>
          <a:bodyPr/>
          <a:lstStyle/>
          <a:p>
            <a:r>
              <a:rPr lang="en-US" dirty="0" smtClean="0"/>
              <a:t>W(110) substrate configuration determined from large angle scattering map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0" y="1433514"/>
            <a:ext cx="4590000" cy="436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15" y="5956190"/>
            <a:ext cx="3217500" cy="7312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91628" y="4251236"/>
            <a:ext cx="3334658" cy="1836055"/>
          </a:xfrm>
          <a:prstGeom prst="roundRect">
            <a:avLst>
              <a:gd name="adj" fmla="val 276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5635172" y="4243977"/>
            <a:ext cx="3247571" cy="1843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424242"/>
                </a:solidFill>
                <a:cs typeface="Arial" pitchFamily="34" charset="0"/>
              </a:rPr>
              <a:t>Scattering pattern consistent with non-reconstructed, clean surface.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424242"/>
                </a:solidFill>
                <a:cs typeface="Arial" pitchFamily="34" charset="0"/>
              </a:rPr>
              <a:t>W</a:t>
            </a:r>
            <a:r>
              <a:rPr lang="en-US" sz="1800" dirty="0" smtClean="0">
                <a:solidFill>
                  <a:srgbClr val="424242"/>
                </a:solidFill>
                <a:cs typeface="Arial" pitchFamily="34" charset="0"/>
              </a:rPr>
              <a:t> atoms are effective at deflecting Ne</a:t>
            </a:r>
            <a:r>
              <a:rPr lang="en-US" sz="1800" baseline="30000" dirty="0" smtClean="0">
                <a:solidFill>
                  <a:srgbClr val="424242"/>
                </a:solidFill>
                <a:cs typeface="Arial" pitchFamily="34" charset="0"/>
              </a:rPr>
              <a:t>+</a:t>
            </a:r>
            <a:r>
              <a:rPr lang="en-US" sz="1800" dirty="0" smtClean="0">
                <a:solidFill>
                  <a:srgbClr val="424242"/>
                </a:solidFill>
                <a:cs typeface="Arial" pitchFamily="34" charset="0"/>
              </a:rPr>
              <a:t> along open surface channels.</a:t>
            </a:r>
          </a:p>
        </p:txBody>
      </p: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6348196" y="2500093"/>
            <a:ext cx="1903413" cy="1488765"/>
            <a:chOff x="93" y="1782"/>
            <a:chExt cx="2538" cy="1969"/>
          </a:xfrm>
        </p:grpSpPr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93" y="1782"/>
              <a:ext cx="2538" cy="196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424242"/>
                </a:solidFill>
              </a:endParaRPr>
            </a:p>
          </p:txBody>
        </p:sp>
        <p:pic>
          <p:nvPicPr>
            <p:cNvPr id="1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" y="1782"/>
              <a:ext cx="2538" cy="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Arc 14"/>
          <p:cNvSpPr/>
          <p:nvPr/>
        </p:nvSpPr>
        <p:spPr>
          <a:xfrm>
            <a:off x="6144996" y="2538194"/>
            <a:ext cx="2235200" cy="1651000"/>
          </a:xfrm>
          <a:prstGeom prst="arc">
            <a:avLst>
              <a:gd name="adj1" fmla="val 16200000"/>
              <a:gd name="adj2" fmla="val 11763599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24242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270171" y="2324100"/>
            <a:ext cx="1030515" cy="914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/>
          <p:nvPr/>
        </p:nvSpPr>
        <p:spPr>
          <a:xfrm>
            <a:off x="6212114" y="2540000"/>
            <a:ext cx="580572" cy="870857"/>
          </a:xfrm>
          <a:prstGeom prst="arc">
            <a:avLst>
              <a:gd name="adj1" fmla="val 11045142"/>
              <a:gd name="adj2" fmla="val 16092608"/>
            </a:avLst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023429" y="2902857"/>
            <a:ext cx="1204685" cy="29028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06851" y="1470662"/>
            <a:ext cx="391885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424242"/>
                </a:solidFill>
                <a:cs typeface="Arial" pitchFamily="34" charset="0"/>
              </a:rPr>
              <a:t>Map created by varying 1 </a:t>
            </a:r>
            <a:r>
              <a:rPr lang="en-US" sz="1800" dirty="0" err="1" smtClean="0">
                <a:solidFill>
                  <a:srgbClr val="424242"/>
                </a:solidFill>
                <a:cs typeface="Arial" pitchFamily="34" charset="0"/>
              </a:rPr>
              <a:t>keV</a:t>
            </a:r>
            <a:r>
              <a:rPr lang="en-US" sz="1800" dirty="0" smtClean="0">
                <a:solidFill>
                  <a:srgbClr val="424242"/>
                </a:solidFill>
                <a:cs typeface="Arial" pitchFamily="34" charset="0"/>
              </a:rPr>
              <a:t> Ne</a:t>
            </a:r>
            <a:r>
              <a:rPr lang="en-US" sz="1800" baseline="30000" dirty="0" smtClean="0">
                <a:solidFill>
                  <a:srgbClr val="424242"/>
                </a:solidFill>
                <a:cs typeface="Arial" pitchFamily="34" charset="0"/>
              </a:rPr>
              <a:t>+</a:t>
            </a:r>
            <a:r>
              <a:rPr lang="en-US" sz="1800" dirty="0" smtClean="0">
                <a:solidFill>
                  <a:srgbClr val="424242"/>
                </a:solidFill>
                <a:cs typeface="Arial" pitchFamily="34" charset="0"/>
              </a:rPr>
              <a:t> incidence angle and crystal azimuth</a:t>
            </a:r>
            <a:r>
              <a:rPr lang="en-US" sz="1800" dirty="0" smtClean="0">
                <a:solidFill>
                  <a:srgbClr val="42424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800" dirty="0">
              <a:solidFill>
                <a:srgbClr val="42424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2366" y="661655"/>
            <a:ext cx="4702629" cy="602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65"/>
            <a:ext cx="7886700" cy="1325563"/>
          </a:xfrm>
        </p:spPr>
        <p:txBody>
          <a:bodyPr/>
          <a:lstStyle/>
          <a:p>
            <a:r>
              <a:rPr lang="en-US" dirty="0" smtClean="0"/>
              <a:t>Chemisorbed hydrogen can be mapped in the same manner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15" y="5956190"/>
            <a:ext cx="3217500" cy="73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20" y="1446296"/>
            <a:ext cx="3993750" cy="381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950" t="1683" r="1079" b="-1683"/>
          <a:stretch/>
        </p:blipFill>
        <p:spPr>
          <a:xfrm>
            <a:off x="4950823" y="3673881"/>
            <a:ext cx="3944982" cy="31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48574"/>
          <a:stretch/>
        </p:blipFill>
        <p:spPr>
          <a:xfrm>
            <a:off x="4705871" y="661655"/>
            <a:ext cx="4229124" cy="31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2366" y="661655"/>
            <a:ext cx="4702629" cy="602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65"/>
            <a:ext cx="7886700" cy="1325563"/>
          </a:xfrm>
        </p:spPr>
        <p:txBody>
          <a:bodyPr/>
          <a:lstStyle/>
          <a:p>
            <a:r>
              <a:rPr lang="en-US" dirty="0" smtClean="0"/>
              <a:t>Chemisorbed hydrogen can be mapped in the same manner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15" y="5956190"/>
            <a:ext cx="3217500" cy="731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20" y="1446296"/>
            <a:ext cx="3993750" cy="381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950" t="1683" r="24588" b="-1683"/>
          <a:stretch/>
        </p:blipFill>
        <p:spPr>
          <a:xfrm>
            <a:off x="4950823" y="3673881"/>
            <a:ext cx="2011680" cy="31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45059" y="3673881"/>
            <a:ext cx="2413387" cy="3105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267099" y="1541418"/>
            <a:ext cx="2834640" cy="3814353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91885" y="3357154"/>
            <a:ext cx="4676503" cy="1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56262" y="1171306"/>
            <a:ext cx="0" cy="4497974"/>
          </a:xfrm>
          <a:prstGeom prst="line">
            <a:avLst/>
          </a:prstGeom>
          <a:ln w="571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50823" y="1058091"/>
                <a:ext cx="3984172" cy="2585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Hydrogen readily chemisorbs on W(110) surface without a dissociation barrier.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Recoiled hydrogen observed along </a:t>
                </a:r>
              </a:p>
              <a:p>
                <a:r>
                  <a:rPr lang="en-US" sz="1800" dirty="0"/>
                  <a:t> </a:t>
                </a:r>
                <a:r>
                  <a:rPr lang="en-US" sz="1800" dirty="0" smtClean="0"/>
                  <a:t>  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&lt;001&gt;</m:t>
                    </m:r>
                  </m:oMath>
                </a14:m>
                <a:r>
                  <a:rPr lang="en-US" sz="18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11&gt;</m:t>
                    </m:r>
                  </m:oMath>
                </a14:m>
                <a:r>
                  <a:rPr lang="en-US" sz="1800" dirty="0" smtClean="0"/>
                  <a:t> channels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No recoils observed along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acc>
                      <m:accPr>
                        <m:chr m:val="̅"/>
                        <m:ctrlPr>
                          <a:rPr lang="en-US" sz="18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10&gt;</m:t>
                    </m:r>
                  </m:oMath>
                </a14:m>
                <a:r>
                  <a:rPr lang="en-US" sz="1800" dirty="0" smtClean="0"/>
                  <a:t> channels.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Consistent with binding to three fold hollow sites.</a:t>
                </a:r>
                <a:endParaRPr lang="en-US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823" y="1058091"/>
                <a:ext cx="3984172" cy="2585901"/>
              </a:xfrm>
              <a:prstGeom prst="rect">
                <a:avLst/>
              </a:prstGeom>
              <a:blipFill>
                <a:blip r:embed="rId5"/>
                <a:stretch>
                  <a:fillRect l="-917" t="-1415" r="-2141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82117" y="2940816"/>
                <a:ext cx="11845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&lt;001&gt;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117" y="2940816"/>
                <a:ext cx="1184564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rot="16200000">
                <a:off x="1963573" y="1821302"/>
                <a:ext cx="1184564" cy="400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10&gt;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63573" y="1821302"/>
                <a:ext cx="1184564" cy="4008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8281746">
                <a:off x="2777836" y="1995651"/>
                <a:ext cx="1184564" cy="400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11&gt;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81746">
                <a:off x="2777836" y="1995651"/>
                <a:ext cx="1184564" cy="4008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87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32366" y="661655"/>
            <a:ext cx="4702629" cy="602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66"/>
            <a:ext cx="7886700" cy="9717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Confinement device-based exposure platforms: In-situ </a:t>
            </a:r>
            <a:r>
              <a:rPr lang="en-US" dirty="0" smtClean="0"/>
              <a:t>PMI studies in LTX / NSTX-U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672" y="1105183"/>
            <a:ext cx="3488153" cy="2617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8383" y="1232452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Materials Analysis and Particle Probe (MAPP)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In-vacuum PMI diagnostic to determine material composition and surface chemistry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Up to 4 samples can be exposed to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plasma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5011" y="3584714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Diagnostics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X-ray photo electron spectroscopy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Low energy ion scattering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Thermal desorption spectrometry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671" y="3845307"/>
            <a:ext cx="3488153" cy="26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219201"/>
            <a:ext cx="4953000" cy="3069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863" y="4394962"/>
            <a:ext cx="2588738" cy="1991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4394962"/>
            <a:ext cx="1895989" cy="1991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638691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DiMES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6400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 Narrow" panose="020B0606020202030204" pitchFamily="34" charset="0"/>
                <a:cs typeface="Arial" panose="020B0604020202020204" pitchFamily="34" charset="0"/>
              </a:rPr>
              <a:t>MiMES</a:t>
            </a:r>
            <a:endParaRPr lang="en-US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219200" y="3657600"/>
            <a:ext cx="304800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365559" y="2753838"/>
            <a:ext cx="292041" cy="21606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5367130" y="1379834"/>
            <a:ext cx="3776870" cy="41065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In-situ exposure platform for PMI studies</a:t>
            </a:r>
          </a:p>
          <a:p>
            <a:r>
              <a:rPr lang="en-US" sz="2000" dirty="0" smtClean="0"/>
              <a:t>Erosion measurements carried out via post-mortem RBS</a:t>
            </a:r>
          </a:p>
          <a:p>
            <a:r>
              <a:rPr lang="en-US" sz="2000" dirty="0" smtClean="0"/>
              <a:t>Can also be used as a means of inserting probes into the plasma</a:t>
            </a:r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Recent work includes: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tudies of local erosion / </a:t>
            </a:r>
            <a:r>
              <a:rPr lang="en-US" sz="2000" dirty="0" err="1" smtClean="0"/>
              <a:t>redeposition</a:t>
            </a:r>
            <a:endParaRPr lang="en-US" sz="2000" dirty="0" smtClean="0"/>
          </a:p>
          <a:p>
            <a:r>
              <a:rPr lang="en-US" sz="2000" dirty="0" smtClean="0"/>
              <a:t>In-situ </a:t>
            </a:r>
            <a:r>
              <a:rPr lang="en-US" sz="2000" dirty="0" smtClean="0"/>
              <a:t>beta backscattering to map metal contamination on graphite </a:t>
            </a:r>
            <a:r>
              <a:rPr lang="en-US" sz="2000" dirty="0" smtClean="0"/>
              <a:t>tiles</a:t>
            </a:r>
          </a:p>
          <a:p>
            <a:r>
              <a:rPr lang="en-US" sz="2000" dirty="0" smtClean="0"/>
              <a:t>Support of metal ring campaign</a:t>
            </a:r>
            <a:endParaRPr lang="en-US" sz="2000" dirty="0" smtClean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03866"/>
            <a:ext cx="7886700" cy="9717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Confinement device-based exposure platforms: </a:t>
            </a:r>
            <a:r>
              <a:rPr lang="en-US" dirty="0" err="1" smtClean="0"/>
              <a:t>DiMES</a:t>
            </a:r>
            <a:r>
              <a:rPr lang="en-US" dirty="0" smtClean="0"/>
              <a:t> / </a:t>
            </a:r>
            <a:r>
              <a:rPr lang="en-US" dirty="0" err="1" smtClean="0"/>
              <a:t>MiMES</a:t>
            </a:r>
            <a:r>
              <a:rPr lang="en-US" dirty="0" smtClean="0"/>
              <a:t> on DIII-D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15595"/>
            <a:ext cx="2843420" cy="3876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822" y="2580584"/>
            <a:ext cx="1041400" cy="151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53878" y="1372900"/>
            <a:ext cx="257092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SNL-L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Sample preparation and diagnostics development (Langmuir probe)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3027" y="2383276"/>
            <a:ext cx="25709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SNL-NM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Surface analysis after exposure (RBS)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5305" y="3082318"/>
            <a:ext cx="25709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U of Toronto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Edge physics and modeling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9410" y="3793129"/>
            <a:ext cx="25709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U </a:t>
            </a:r>
            <a:r>
              <a:rPr lang="en-US" sz="1600" b="1" dirty="0" err="1" smtClean="0">
                <a:latin typeface="Arial Narrow" charset="0"/>
                <a:ea typeface="Arial Narrow" charset="0"/>
                <a:cs typeface="Arial Narrow" charset="0"/>
              </a:rPr>
              <a:t>Tenn</a:t>
            </a:r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 / ORNL 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Surface analysis (ICPMS)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8957" y="4520521"/>
            <a:ext cx="25709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GA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– Chemistry and surface analysis (SEM, EDX)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3705" y="5276761"/>
            <a:ext cx="257092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UCSD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– Sample preparation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4810539" y="1788399"/>
            <a:ext cx="543339" cy="7921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094081" y="2629913"/>
            <a:ext cx="412198" cy="258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082208" y="3311304"/>
            <a:ext cx="556591" cy="77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039142" y="3793129"/>
            <a:ext cx="467137" cy="2150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5" idx="2"/>
          </p:cNvCxnSpPr>
          <p:nvPr/>
        </p:nvCxnSpPr>
        <p:spPr>
          <a:xfrm flipH="1" flipV="1">
            <a:off x="4704522" y="4091884"/>
            <a:ext cx="377690" cy="684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293706" y="4038232"/>
            <a:ext cx="278294" cy="1238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881809" y="3865490"/>
            <a:ext cx="2378767" cy="1018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28650" y="103866"/>
            <a:ext cx="7886700" cy="9717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Work with </a:t>
            </a:r>
            <a:r>
              <a:rPr lang="en-US" dirty="0" err="1" smtClean="0"/>
              <a:t>DiMES</a:t>
            </a:r>
            <a:r>
              <a:rPr lang="en-US" dirty="0" smtClean="0"/>
              <a:t> is an example of the collaborative nature of PMI research in the U.S.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28650" y="5276761"/>
            <a:ext cx="257092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Supported by </a:t>
            </a:r>
            <a:r>
              <a:rPr lang="en-US" sz="1600" b="1" dirty="0" smtClean="0">
                <a:latin typeface="Arial Narrow" charset="0"/>
                <a:ea typeface="Arial Narrow" charset="0"/>
                <a:cs typeface="Arial Narrow" charset="0"/>
              </a:rPr>
              <a:t>DIII-D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Diagnostic </a:t>
            </a:r>
            <a:r>
              <a:rPr lang="en-US" sz="1600" dirty="0">
                <a:latin typeface="Arial Narrow" charset="0"/>
                <a:ea typeface="Arial Narrow" charset="0"/>
                <a:cs typeface="Arial Narrow" charset="0"/>
              </a:rPr>
              <a:t>G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roup and technical staff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rkolasi\Documents\RK-TPE\INL_20121115\DSC036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t="9248" r="24516" b="31828"/>
          <a:stretch/>
        </p:blipFill>
        <p:spPr bwMode="auto">
          <a:xfrm>
            <a:off x="240983" y="1835205"/>
            <a:ext cx="4920960" cy="37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7407" y="1303940"/>
            <a:ext cx="3487994" cy="4893647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Tritium Plasma Experiment</a:t>
            </a:r>
          </a:p>
          <a:p>
            <a:pPr defTabSz="914400"/>
            <a:endParaRPr lang="en-US" sz="2400" dirty="0">
              <a:solidFill>
                <a:srgbClr val="1F497D">
                  <a:lumMod val="40000"/>
                  <a:lumOff val="60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Creates a well-defined plasma column, flux is approx. 1 A / cm</a:t>
            </a:r>
            <a:r>
              <a:rPr lang="en-US" sz="2400" baseline="300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1F497D">
                  <a:lumMod val="40000"/>
                  <a:lumOff val="60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/>
            <a:endParaRPr lang="en-US" sz="2400" dirty="0">
              <a:solidFill>
                <a:srgbClr val="1F497D">
                  <a:lumMod val="40000"/>
                  <a:lumOff val="60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Simulates the plasma-flux conditions encountered in </a:t>
            </a:r>
            <a:r>
              <a:rPr lang="en-US" sz="2400" dirty="0" err="1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tokamaks</a:t>
            </a: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in a highly-controlled manner.</a:t>
            </a:r>
          </a:p>
          <a:p>
            <a:pPr defTabSz="914400"/>
            <a:endParaRPr lang="en-US" sz="2400" dirty="0">
              <a:solidFill>
                <a:srgbClr val="1F497D">
                  <a:lumMod val="40000"/>
                  <a:lumOff val="60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Highest flux D+T linear plasma generator world-wide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13" y="4499596"/>
            <a:ext cx="2418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000" b="1" dirty="0">
                <a:solidFill>
                  <a:prstClr val="black"/>
                </a:solidFill>
                <a:latin typeface="Arial Narrow" panose="020B0606020202030204" pitchFamily="34" charset="0"/>
              </a:rPr>
              <a:t>TPE plasma at target</a:t>
            </a:r>
            <a:endParaRPr lang="en-US" sz="18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Tritium migration and retention: use of “multi-effect” linear plasma devices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888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8194" y="1303940"/>
            <a:ext cx="3827207" cy="409342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Tritium Plasma Experiment</a:t>
            </a:r>
          </a:p>
          <a:p>
            <a:pPr defTabSz="914400">
              <a:spcAft>
                <a:spcPts val="600"/>
              </a:spcAft>
            </a:pPr>
            <a:endParaRPr lang="en-US" sz="2400" dirty="0">
              <a:solidFill>
                <a:srgbClr val="1F497D">
                  <a:lumMod val="40000"/>
                  <a:lumOff val="60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Idaho National Laboratory and Sandia/CA collaboration</a:t>
            </a: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Maximum facility inventory: 1.5 g (15000 Ci)</a:t>
            </a: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Typical use: &lt; 100 </a:t>
            </a:r>
            <a:r>
              <a:rPr lang="en-US" sz="2400" dirty="0" err="1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mCi</a:t>
            </a: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per plasma exposure</a:t>
            </a: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Provides 100 x sensitivity improvement</a:t>
            </a:r>
          </a:p>
        </p:txBody>
      </p:sp>
      <p:pic>
        <p:nvPicPr>
          <p:cNvPr id="2051" name="Picture 3" descr="C:\Users\rkolasi\Documents\RK-TPE\INL_20121115\DSC03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06" y="1283109"/>
            <a:ext cx="4542504" cy="340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8206" y="4877966"/>
            <a:ext cx="4542504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Unique capabilities:</a:t>
            </a:r>
            <a:endParaRPr lang="en-US" sz="2400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neutron-activated materials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beryllium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tritium imaging plate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Working with tritium is … fun?</a:t>
            </a:r>
          </a:p>
        </p:txBody>
      </p:sp>
    </p:spTree>
    <p:extLst>
      <p:ext uri="{BB962C8B-B14F-4D97-AF65-F5344CB8AC3E}">
        <p14:creationId xmlns:p14="http://schemas.microsoft.com/office/powerpoint/2010/main" val="7941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8794" y="3650797"/>
            <a:ext cx="8214045" cy="230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7" tIns="44450" rIns="90487" bIns="4445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Chemistry, Combustion, &amp; Materials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~200 research staff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Combustion Research Facility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Office of Science-funded DOE user facility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</a:rPr>
              <a:t>Livermore Valley Open Campus (SNL-LLNL)</a:t>
            </a:r>
          </a:p>
        </p:txBody>
      </p:sp>
      <p:pic>
        <p:nvPicPr>
          <p:cNvPr id="6" name="Picture 5" descr="livermore_San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10" y="960438"/>
            <a:ext cx="8059066" cy="2560437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182563"/>
            <a:ext cx="8058150" cy="7778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Hydrogen in materials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research at Sandia/CA</a:t>
            </a:r>
          </a:p>
        </p:txBody>
      </p:sp>
    </p:spTree>
    <p:extLst>
      <p:ext uri="{BB962C8B-B14F-4D97-AF65-F5344CB8AC3E}">
        <p14:creationId xmlns:p14="http://schemas.microsoft.com/office/powerpoint/2010/main" val="171556427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8194" y="1303940"/>
            <a:ext cx="3827207" cy="4093428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Tritium Plasma Experiment</a:t>
            </a:r>
          </a:p>
          <a:p>
            <a:pPr defTabSz="914400">
              <a:spcAft>
                <a:spcPts val="600"/>
              </a:spcAft>
            </a:pPr>
            <a:endParaRPr lang="en-US" sz="2400" dirty="0">
              <a:solidFill>
                <a:srgbClr val="1F497D">
                  <a:lumMod val="40000"/>
                  <a:lumOff val="60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Idaho National Laboratory and Sandia/CA collaboration</a:t>
            </a: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Maximum facility inventory: 1.5 g (15000 Ci)</a:t>
            </a: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Typical use: &lt; 100 </a:t>
            </a:r>
            <a:r>
              <a:rPr lang="en-US" sz="2400" dirty="0" err="1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mCi</a:t>
            </a: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per plasma exposure</a:t>
            </a:r>
          </a:p>
          <a:p>
            <a:pPr marL="342900" indent="-3429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>
                    <a:lumMod val="40000"/>
                    <a:lumOff val="60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Provides 100 x sensitivity improvement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206" y="5103250"/>
            <a:ext cx="4542504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Unique capabilities:</a:t>
            </a:r>
            <a:endParaRPr lang="en-US" sz="2400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neutron-activated materials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beryllium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tritium imaging plate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066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Working with tritium is … fun?</a:t>
            </a:r>
          </a:p>
        </p:txBody>
      </p:sp>
      <p:pic>
        <p:nvPicPr>
          <p:cNvPr id="9" name="Picture 8" descr="RSIA090672RR_figur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87" y="1126433"/>
            <a:ext cx="4715423" cy="382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839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51325"/>
            <a:ext cx="9126510" cy="5568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959" y="1331211"/>
            <a:ext cx="5036695" cy="5347886"/>
          </a:xfrm>
          <a:prstGeom prst="roundRect">
            <a:avLst>
              <a:gd name="adj" fmla="val 617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CFC </a:t>
            </a:r>
            <a:r>
              <a:rPr lang="en-US" dirty="0">
                <a:latin typeface="+mj-lt"/>
              </a:rPr>
              <a:t>materials </a:t>
            </a:r>
            <a:r>
              <a:rPr lang="en-US" dirty="0" smtClean="0">
                <a:latin typeface="+mj-lt"/>
              </a:rPr>
              <a:t>perform poorly from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a tritium inventory standpoint</a:t>
            </a:r>
            <a:endParaRPr lang="en-US" dirty="0">
              <a:latin typeface="+mj-lt"/>
            </a:endParaRPr>
          </a:p>
        </p:txBody>
      </p:sp>
      <p:pic>
        <p:nvPicPr>
          <p:cNvPr id="11" name="Picture 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576" y="1331210"/>
            <a:ext cx="3909934" cy="434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85" y="2906212"/>
            <a:ext cx="4287196" cy="34031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4851" y="1453393"/>
            <a:ext cx="48718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defTabSz="914400">
              <a:buFont typeface="Arial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BET surface area for 3D CFC weave used in Tore Supra</a:t>
            </a:r>
          </a:p>
          <a:p>
            <a:pPr marL="225425" indent="-225425" defTabSz="914400"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High surface porosity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high retention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</a:p>
          <a:p>
            <a:pPr marL="225425" indent="-225425" defTabSz="914400"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ritium rich co-deposits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41235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Diffusion and trapping modeled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in tungsten with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/>
            </a:r>
            <a:br>
              <a:rPr lang="en-US" dirty="0">
                <a:solidFill>
                  <a:schemeClr val="tx2"/>
                </a:solidFill>
                <a:latin typeface="+mj-lt"/>
              </a:rPr>
            </a:br>
            <a:r>
              <a:rPr lang="en-US" dirty="0">
                <a:solidFill>
                  <a:schemeClr val="tx2"/>
                </a:solidFill>
                <a:latin typeface="+mj-lt"/>
              </a:rPr>
              <a:t>continuum-scale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8113" y="1301958"/>
            <a:ext cx="5257800" cy="5245599"/>
          </a:xfrm>
          <a:prstGeom prst="roundRect">
            <a:avLst>
              <a:gd name="adj" fmla="val 5049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5985" y="1465996"/>
            <a:ext cx="4953000" cy="469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7815" tIns="38908" rIns="77815" bIns="38908">
            <a:spAutoFit/>
          </a:bodyPr>
          <a:lstStyle/>
          <a:p>
            <a:pPr algn="just" defTabSz="4179888">
              <a:spcBef>
                <a:spcPct val="50000"/>
              </a:spcBef>
            </a:pPr>
            <a:r>
              <a:rPr lang="en-US" altLang="zh-CN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Diffusion</a:t>
            </a:r>
            <a:endParaRPr lang="en-US" altLang="zh-CN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4179888">
              <a:spcBef>
                <a:spcPct val="50000"/>
              </a:spcBef>
            </a:pP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1-D diffusion, uniform temperature.</a:t>
            </a:r>
          </a:p>
          <a:p>
            <a:pPr algn="just" defTabSz="4179888">
              <a:spcBef>
                <a:spcPct val="50000"/>
              </a:spcBef>
            </a:pPr>
            <a:endParaRPr lang="en-US" altLang="zh-CN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4179888">
              <a:spcBef>
                <a:spcPct val="50000"/>
              </a:spcBef>
            </a:pPr>
            <a:r>
              <a:rPr lang="en-US" altLang="zh-CN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Point defects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1.4 eV </a:t>
            </a:r>
            <a:r>
              <a:rPr lang="en-US" altLang="zh-CN" sz="1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saturable</a:t>
            </a: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traps, no nucleation.  Approach of </a:t>
            </a:r>
            <a:r>
              <a:rPr lang="en-US" altLang="zh-CN" sz="1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Ogorodnikova</a:t>
            </a: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altLang="zh-CN" sz="1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J. </a:t>
            </a:r>
            <a:r>
              <a:rPr lang="en-US" altLang="zh-CN" sz="18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</a:t>
            </a:r>
            <a:r>
              <a:rPr lang="en-US" altLang="zh-CN" sz="1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Mater. </a:t>
            </a: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2009] used for trapping and release.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Bubbles: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Modeled using a simple approach developed by Mills [J. Appl. Phys. (1959)].</a:t>
            </a:r>
            <a:endParaRPr lang="en-US" altLang="zh-CN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4179888">
              <a:spcBef>
                <a:spcPct val="50000"/>
              </a:spcBef>
            </a:pPr>
            <a:endParaRPr lang="en-US" altLang="zh-CN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2" cstate="print"/>
          <a:srcRect l="23223" t="17487" r="19905" b="41709"/>
          <a:stretch>
            <a:fillRect/>
          </a:stretch>
        </p:blipFill>
        <p:spPr bwMode="auto">
          <a:xfrm>
            <a:off x="149045" y="2512230"/>
            <a:ext cx="5257800" cy="30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/>
          <a:srcRect l="20091" t="5335" r="15982" b="41311"/>
          <a:stretch>
            <a:fillRect/>
          </a:stretch>
        </p:blipFill>
        <p:spPr bwMode="auto">
          <a:xfrm>
            <a:off x="170090" y="5635378"/>
            <a:ext cx="5236755" cy="37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oup 4"/>
          <p:cNvGrpSpPr>
            <a:grpSpLocks noChangeAspect="1"/>
          </p:cNvGrpSpPr>
          <p:nvPr/>
        </p:nvGrpSpPr>
        <p:grpSpPr bwMode="auto">
          <a:xfrm>
            <a:off x="5407025" y="1758950"/>
            <a:ext cx="3657600" cy="1973263"/>
            <a:chOff x="3406" y="1108"/>
            <a:chExt cx="2304" cy="1243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406" y="1148"/>
              <a:ext cx="2304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3623" y="1276"/>
              <a:ext cx="1245" cy="923"/>
            </a:xfrm>
            <a:custGeom>
              <a:avLst/>
              <a:gdLst>
                <a:gd name="T0" fmla="*/ 654 w 19733"/>
                <a:gd name="T1" fmla="*/ 9465 h 14645"/>
                <a:gd name="T2" fmla="*/ 1279 w 19733"/>
                <a:gd name="T3" fmla="*/ 9955 h 14645"/>
                <a:gd name="T4" fmla="*/ 2196 w 19733"/>
                <a:gd name="T5" fmla="*/ 14115 h 14645"/>
                <a:gd name="T6" fmla="*/ 2492 w 19733"/>
                <a:gd name="T7" fmla="*/ 13756 h 14645"/>
                <a:gd name="T8" fmla="*/ 3387 w 19733"/>
                <a:gd name="T9" fmla="*/ 3581 h 14645"/>
                <a:gd name="T10" fmla="*/ 4179 w 19733"/>
                <a:gd name="T11" fmla="*/ 46 h 14645"/>
                <a:gd name="T12" fmla="*/ 5001 w 19733"/>
                <a:gd name="T13" fmla="*/ 2950 h 14645"/>
                <a:gd name="T14" fmla="*/ 5307 w 19733"/>
                <a:gd name="T15" fmla="*/ 3187 h 14645"/>
                <a:gd name="T16" fmla="*/ 6121 w 19733"/>
                <a:gd name="T17" fmla="*/ 767 h 14645"/>
                <a:gd name="T18" fmla="*/ 6905 w 19733"/>
                <a:gd name="T19" fmla="*/ 1517 h 14645"/>
                <a:gd name="T20" fmla="*/ 7512 w 19733"/>
                <a:gd name="T21" fmla="*/ 3294 h 14645"/>
                <a:gd name="T22" fmla="*/ 8103 w 19733"/>
                <a:gd name="T23" fmla="*/ 1943 h 14645"/>
                <a:gd name="T24" fmla="*/ 8869 w 19733"/>
                <a:gd name="T25" fmla="*/ 636 h 14645"/>
                <a:gd name="T26" fmla="*/ 9711 w 19733"/>
                <a:gd name="T27" fmla="*/ 2834 h 14645"/>
                <a:gd name="T28" fmla="*/ 10013 w 19733"/>
                <a:gd name="T29" fmla="*/ 3310 h 14645"/>
                <a:gd name="T30" fmla="*/ 10820 w 19733"/>
                <a:gd name="T31" fmla="*/ 416 h 14645"/>
                <a:gd name="T32" fmla="*/ 11607 w 19733"/>
                <a:gd name="T33" fmla="*/ 2022 h 14645"/>
                <a:gd name="T34" fmla="*/ 12519 w 19733"/>
                <a:gd name="T35" fmla="*/ 9909 h 14645"/>
                <a:gd name="T36" fmla="*/ 12907 w 19733"/>
                <a:gd name="T37" fmla="*/ 7694 h 14645"/>
                <a:gd name="T38" fmla="*/ 13715 w 19733"/>
                <a:gd name="T39" fmla="*/ 604 h 14645"/>
                <a:gd name="T40" fmla="*/ 14522 w 19733"/>
                <a:gd name="T41" fmla="*/ 1176 h 14645"/>
                <a:gd name="T42" fmla="*/ 15080 w 19733"/>
                <a:gd name="T43" fmla="*/ 3384 h 14645"/>
                <a:gd name="T44" fmla="*/ 15715 w 19733"/>
                <a:gd name="T45" fmla="*/ 1703 h 14645"/>
                <a:gd name="T46" fmla="*/ 16491 w 19733"/>
                <a:gd name="T47" fmla="*/ 722 h 14645"/>
                <a:gd name="T48" fmla="*/ 17323 w 19733"/>
                <a:gd name="T49" fmla="*/ 3072 h 14645"/>
                <a:gd name="T50" fmla="*/ 17627 w 19733"/>
                <a:gd name="T51" fmla="*/ 3052 h 14645"/>
                <a:gd name="T52" fmla="*/ 18434 w 19733"/>
                <a:gd name="T53" fmla="*/ 476 h 14645"/>
                <a:gd name="T54" fmla="*/ 19236 w 19733"/>
                <a:gd name="T55" fmla="*/ 2677 h 14645"/>
                <a:gd name="T56" fmla="*/ 19221 w 19733"/>
                <a:gd name="T57" fmla="*/ 4624 h 14645"/>
                <a:gd name="T58" fmla="*/ 18666 w 19733"/>
                <a:gd name="T59" fmla="*/ 575 h 14645"/>
                <a:gd name="T60" fmla="*/ 18030 w 19733"/>
                <a:gd name="T61" fmla="*/ 2466 h 14645"/>
                <a:gd name="T62" fmla="*/ 17243 w 19733"/>
                <a:gd name="T63" fmla="*/ 3385 h 14645"/>
                <a:gd name="T64" fmla="*/ 16429 w 19733"/>
                <a:gd name="T65" fmla="*/ 1028 h 14645"/>
                <a:gd name="T66" fmla="*/ 16122 w 19733"/>
                <a:gd name="T67" fmla="*/ 1139 h 14645"/>
                <a:gd name="T68" fmla="*/ 15309 w 19733"/>
                <a:gd name="T69" fmla="*/ 3487 h 14645"/>
                <a:gd name="T70" fmla="*/ 14512 w 19733"/>
                <a:gd name="T71" fmla="*/ 2090 h 14645"/>
                <a:gd name="T72" fmla="*/ 13998 w 19733"/>
                <a:gd name="T73" fmla="*/ 427 h 14645"/>
                <a:gd name="T74" fmla="*/ 13323 w 19733"/>
                <a:gd name="T75" fmla="*/ 5713 h 14645"/>
                <a:gd name="T76" fmla="*/ 12417 w 19733"/>
                <a:gd name="T77" fmla="*/ 10211 h 14645"/>
                <a:gd name="T78" fmla="*/ 11609 w 19733"/>
                <a:gd name="T79" fmla="*/ 3904 h 14645"/>
                <a:gd name="T80" fmla="*/ 11040 w 19733"/>
                <a:gd name="T81" fmla="*/ 388 h 14645"/>
                <a:gd name="T82" fmla="*/ 10402 w 19733"/>
                <a:gd name="T83" fmla="*/ 2818 h 14645"/>
                <a:gd name="T84" fmla="*/ 9712 w 19733"/>
                <a:gd name="T85" fmla="*/ 3380 h 14645"/>
                <a:gd name="T86" fmla="*/ 8817 w 19733"/>
                <a:gd name="T87" fmla="*/ 836 h 14645"/>
                <a:gd name="T88" fmla="*/ 8509 w 19733"/>
                <a:gd name="T89" fmla="*/ 1383 h 14645"/>
                <a:gd name="T90" fmla="*/ 7676 w 19733"/>
                <a:gd name="T91" fmla="*/ 3493 h 14645"/>
                <a:gd name="T92" fmla="*/ 6901 w 19733"/>
                <a:gd name="T93" fmla="*/ 2240 h 14645"/>
                <a:gd name="T94" fmla="*/ 6296 w 19733"/>
                <a:gd name="T95" fmla="*/ 826 h 14645"/>
                <a:gd name="T96" fmla="*/ 5690 w 19733"/>
                <a:gd name="T97" fmla="*/ 2708 h 14645"/>
                <a:gd name="T98" fmla="*/ 4906 w 19733"/>
                <a:gd name="T99" fmla="*/ 3335 h 14645"/>
                <a:gd name="T100" fmla="*/ 4100 w 19733"/>
                <a:gd name="T101" fmla="*/ 264 h 14645"/>
                <a:gd name="T102" fmla="*/ 3803 w 19733"/>
                <a:gd name="T103" fmla="*/ 1616 h 14645"/>
                <a:gd name="T104" fmla="*/ 2889 w 19733"/>
                <a:gd name="T105" fmla="*/ 12186 h 14645"/>
                <a:gd name="T106" fmla="*/ 2110 w 19733"/>
                <a:gd name="T107" fmla="*/ 14464 h 14645"/>
                <a:gd name="T108" fmla="*/ 1290 w 19733"/>
                <a:gd name="T109" fmla="*/ 10725 h 14645"/>
                <a:gd name="T110" fmla="*/ 768 w 19733"/>
                <a:gd name="T111" fmla="*/ 9635 h 14645"/>
                <a:gd name="T112" fmla="*/ 283 w 19733"/>
                <a:gd name="T113" fmla="*/ 10315 h 14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33" h="14645">
                  <a:moveTo>
                    <a:pt x="0" y="10414"/>
                  </a:moveTo>
                  <a:lnTo>
                    <a:pt x="97" y="10222"/>
                  </a:lnTo>
                  <a:lnTo>
                    <a:pt x="193" y="10030"/>
                  </a:lnTo>
                  <a:lnTo>
                    <a:pt x="293" y="9863"/>
                  </a:lnTo>
                  <a:lnTo>
                    <a:pt x="409" y="9697"/>
                  </a:lnTo>
                  <a:lnTo>
                    <a:pt x="511" y="9576"/>
                  </a:lnTo>
                  <a:cubicBezTo>
                    <a:pt x="515" y="9572"/>
                    <a:pt x="519" y="9568"/>
                    <a:pt x="524" y="9564"/>
                  </a:cubicBezTo>
                  <a:lnTo>
                    <a:pt x="620" y="9484"/>
                  </a:lnTo>
                  <a:cubicBezTo>
                    <a:pt x="630" y="9476"/>
                    <a:pt x="641" y="9469"/>
                    <a:pt x="654" y="9465"/>
                  </a:cubicBezTo>
                  <a:lnTo>
                    <a:pt x="750" y="9433"/>
                  </a:lnTo>
                  <a:cubicBezTo>
                    <a:pt x="765" y="9428"/>
                    <a:pt x="781" y="9427"/>
                    <a:pt x="797" y="9429"/>
                  </a:cubicBezTo>
                  <a:lnTo>
                    <a:pt x="909" y="9445"/>
                  </a:lnTo>
                  <a:cubicBezTo>
                    <a:pt x="929" y="9448"/>
                    <a:pt x="947" y="9456"/>
                    <a:pt x="961" y="9468"/>
                  </a:cubicBezTo>
                  <a:lnTo>
                    <a:pt x="1057" y="9548"/>
                  </a:lnTo>
                  <a:cubicBezTo>
                    <a:pt x="1065" y="9555"/>
                    <a:pt x="1072" y="9562"/>
                    <a:pt x="1077" y="9570"/>
                  </a:cubicBezTo>
                  <a:lnTo>
                    <a:pt x="1174" y="9714"/>
                  </a:lnTo>
                  <a:cubicBezTo>
                    <a:pt x="1177" y="9720"/>
                    <a:pt x="1180" y="9725"/>
                    <a:pt x="1183" y="9731"/>
                  </a:cubicBezTo>
                  <a:lnTo>
                    <a:pt x="1279" y="9955"/>
                  </a:lnTo>
                  <a:lnTo>
                    <a:pt x="1393" y="10265"/>
                  </a:lnTo>
                  <a:lnTo>
                    <a:pt x="1493" y="10677"/>
                  </a:lnTo>
                  <a:lnTo>
                    <a:pt x="1590" y="11145"/>
                  </a:lnTo>
                  <a:lnTo>
                    <a:pt x="1686" y="11676"/>
                  </a:lnTo>
                  <a:lnTo>
                    <a:pt x="1798" y="12235"/>
                  </a:lnTo>
                  <a:lnTo>
                    <a:pt x="1895" y="12781"/>
                  </a:lnTo>
                  <a:lnTo>
                    <a:pt x="1991" y="13293"/>
                  </a:lnTo>
                  <a:lnTo>
                    <a:pt x="2086" y="13756"/>
                  </a:lnTo>
                  <a:lnTo>
                    <a:pt x="2196" y="14115"/>
                  </a:lnTo>
                  <a:lnTo>
                    <a:pt x="2290" y="14365"/>
                  </a:lnTo>
                  <a:lnTo>
                    <a:pt x="2276" y="14339"/>
                  </a:lnTo>
                  <a:lnTo>
                    <a:pt x="2372" y="14467"/>
                  </a:lnTo>
                  <a:lnTo>
                    <a:pt x="2243" y="14436"/>
                  </a:lnTo>
                  <a:lnTo>
                    <a:pt x="2339" y="14388"/>
                  </a:lnTo>
                  <a:lnTo>
                    <a:pt x="2291" y="14437"/>
                  </a:lnTo>
                  <a:lnTo>
                    <a:pt x="2403" y="14197"/>
                  </a:lnTo>
                  <a:lnTo>
                    <a:pt x="2396" y="14220"/>
                  </a:lnTo>
                  <a:lnTo>
                    <a:pt x="2492" y="13756"/>
                  </a:lnTo>
                  <a:lnTo>
                    <a:pt x="2587" y="13058"/>
                  </a:lnTo>
                  <a:lnTo>
                    <a:pt x="2682" y="12164"/>
                  </a:lnTo>
                  <a:lnTo>
                    <a:pt x="2795" y="11107"/>
                  </a:lnTo>
                  <a:lnTo>
                    <a:pt x="2891" y="9924"/>
                  </a:lnTo>
                  <a:lnTo>
                    <a:pt x="2987" y="8659"/>
                  </a:lnTo>
                  <a:lnTo>
                    <a:pt x="3083" y="7346"/>
                  </a:lnTo>
                  <a:lnTo>
                    <a:pt x="3195" y="6047"/>
                  </a:lnTo>
                  <a:lnTo>
                    <a:pt x="3291" y="4783"/>
                  </a:lnTo>
                  <a:lnTo>
                    <a:pt x="3387" y="3581"/>
                  </a:lnTo>
                  <a:lnTo>
                    <a:pt x="3484" y="2507"/>
                  </a:lnTo>
                  <a:lnTo>
                    <a:pt x="3596" y="1590"/>
                  </a:lnTo>
                  <a:lnTo>
                    <a:pt x="3692" y="884"/>
                  </a:lnTo>
                  <a:lnTo>
                    <a:pt x="3790" y="397"/>
                  </a:lnTo>
                  <a:cubicBezTo>
                    <a:pt x="3791" y="392"/>
                    <a:pt x="3792" y="387"/>
                    <a:pt x="3794" y="381"/>
                  </a:cubicBezTo>
                  <a:lnTo>
                    <a:pt x="3890" y="125"/>
                  </a:lnTo>
                  <a:cubicBezTo>
                    <a:pt x="3900" y="98"/>
                    <a:pt x="3921" y="77"/>
                    <a:pt x="3947" y="66"/>
                  </a:cubicBezTo>
                  <a:lnTo>
                    <a:pt x="4059" y="18"/>
                  </a:lnTo>
                  <a:cubicBezTo>
                    <a:pt x="4101" y="0"/>
                    <a:pt x="4149" y="11"/>
                    <a:pt x="4179" y="46"/>
                  </a:cubicBezTo>
                  <a:lnTo>
                    <a:pt x="4275" y="158"/>
                  </a:lnTo>
                  <a:cubicBezTo>
                    <a:pt x="4283" y="167"/>
                    <a:pt x="4289" y="176"/>
                    <a:pt x="4293" y="187"/>
                  </a:cubicBezTo>
                  <a:lnTo>
                    <a:pt x="4389" y="427"/>
                  </a:lnTo>
                  <a:lnTo>
                    <a:pt x="4489" y="791"/>
                  </a:lnTo>
                  <a:lnTo>
                    <a:pt x="4601" y="1208"/>
                  </a:lnTo>
                  <a:lnTo>
                    <a:pt x="4699" y="1678"/>
                  </a:lnTo>
                  <a:lnTo>
                    <a:pt x="4795" y="2143"/>
                  </a:lnTo>
                  <a:lnTo>
                    <a:pt x="4891" y="2590"/>
                  </a:lnTo>
                  <a:lnTo>
                    <a:pt x="5001" y="2950"/>
                  </a:lnTo>
                  <a:lnTo>
                    <a:pt x="5097" y="3254"/>
                  </a:lnTo>
                  <a:lnTo>
                    <a:pt x="5089" y="3235"/>
                  </a:lnTo>
                  <a:lnTo>
                    <a:pt x="5185" y="3411"/>
                  </a:lnTo>
                  <a:lnTo>
                    <a:pt x="5127" y="3363"/>
                  </a:lnTo>
                  <a:lnTo>
                    <a:pt x="5223" y="3395"/>
                  </a:lnTo>
                  <a:lnTo>
                    <a:pt x="5129" y="3409"/>
                  </a:lnTo>
                  <a:lnTo>
                    <a:pt x="5242" y="3328"/>
                  </a:lnTo>
                  <a:lnTo>
                    <a:pt x="5211" y="3363"/>
                  </a:lnTo>
                  <a:lnTo>
                    <a:pt x="5307" y="3187"/>
                  </a:lnTo>
                  <a:lnTo>
                    <a:pt x="5397" y="2944"/>
                  </a:lnTo>
                  <a:lnTo>
                    <a:pt x="5491" y="2645"/>
                  </a:lnTo>
                  <a:lnTo>
                    <a:pt x="5604" y="2307"/>
                  </a:lnTo>
                  <a:lnTo>
                    <a:pt x="5698" y="1945"/>
                  </a:lnTo>
                  <a:lnTo>
                    <a:pt x="5795" y="1607"/>
                  </a:lnTo>
                  <a:lnTo>
                    <a:pt x="5909" y="1280"/>
                  </a:lnTo>
                  <a:lnTo>
                    <a:pt x="6005" y="1008"/>
                  </a:lnTo>
                  <a:lnTo>
                    <a:pt x="6105" y="791"/>
                  </a:lnTo>
                  <a:cubicBezTo>
                    <a:pt x="6109" y="782"/>
                    <a:pt x="6114" y="774"/>
                    <a:pt x="6121" y="767"/>
                  </a:cubicBezTo>
                  <a:lnTo>
                    <a:pt x="6217" y="654"/>
                  </a:lnTo>
                  <a:cubicBezTo>
                    <a:pt x="6236" y="631"/>
                    <a:pt x="6265" y="618"/>
                    <a:pt x="6296" y="618"/>
                  </a:cubicBezTo>
                  <a:lnTo>
                    <a:pt x="6408" y="618"/>
                  </a:lnTo>
                  <a:cubicBezTo>
                    <a:pt x="6438" y="618"/>
                    <a:pt x="6467" y="631"/>
                    <a:pt x="6487" y="654"/>
                  </a:cubicBezTo>
                  <a:lnTo>
                    <a:pt x="6583" y="767"/>
                  </a:lnTo>
                  <a:cubicBezTo>
                    <a:pt x="6588" y="772"/>
                    <a:pt x="6592" y="778"/>
                    <a:pt x="6595" y="784"/>
                  </a:cubicBezTo>
                  <a:lnTo>
                    <a:pt x="6691" y="961"/>
                  </a:lnTo>
                  <a:lnTo>
                    <a:pt x="6794" y="1230"/>
                  </a:lnTo>
                  <a:lnTo>
                    <a:pt x="6905" y="1517"/>
                  </a:lnTo>
                  <a:lnTo>
                    <a:pt x="7004" y="1846"/>
                  </a:lnTo>
                  <a:lnTo>
                    <a:pt x="7101" y="2183"/>
                  </a:lnTo>
                  <a:lnTo>
                    <a:pt x="7197" y="2520"/>
                  </a:lnTo>
                  <a:lnTo>
                    <a:pt x="7306" y="2799"/>
                  </a:lnTo>
                  <a:lnTo>
                    <a:pt x="7403" y="3056"/>
                  </a:lnTo>
                  <a:lnTo>
                    <a:pt x="7494" y="3238"/>
                  </a:lnTo>
                  <a:lnTo>
                    <a:pt x="7480" y="3217"/>
                  </a:lnTo>
                  <a:lnTo>
                    <a:pt x="7577" y="3329"/>
                  </a:lnTo>
                  <a:lnTo>
                    <a:pt x="7512" y="3294"/>
                  </a:lnTo>
                  <a:lnTo>
                    <a:pt x="7624" y="3310"/>
                  </a:lnTo>
                  <a:lnTo>
                    <a:pt x="7543" y="3333"/>
                  </a:lnTo>
                  <a:lnTo>
                    <a:pt x="7639" y="3253"/>
                  </a:lnTo>
                  <a:lnTo>
                    <a:pt x="7615" y="3283"/>
                  </a:lnTo>
                  <a:lnTo>
                    <a:pt x="7711" y="3107"/>
                  </a:lnTo>
                  <a:lnTo>
                    <a:pt x="7802" y="2878"/>
                  </a:lnTo>
                  <a:lnTo>
                    <a:pt x="7914" y="2591"/>
                  </a:lnTo>
                  <a:lnTo>
                    <a:pt x="8007" y="2278"/>
                  </a:lnTo>
                  <a:lnTo>
                    <a:pt x="8103" y="1943"/>
                  </a:lnTo>
                  <a:lnTo>
                    <a:pt x="8199" y="1621"/>
                  </a:lnTo>
                  <a:lnTo>
                    <a:pt x="8314" y="1311"/>
                  </a:lnTo>
                  <a:lnTo>
                    <a:pt x="8409" y="1040"/>
                  </a:lnTo>
                  <a:lnTo>
                    <a:pt x="8510" y="836"/>
                  </a:lnTo>
                  <a:cubicBezTo>
                    <a:pt x="8513" y="830"/>
                    <a:pt x="8516" y="825"/>
                    <a:pt x="8520" y="820"/>
                  </a:cubicBezTo>
                  <a:lnTo>
                    <a:pt x="8616" y="692"/>
                  </a:lnTo>
                  <a:cubicBezTo>
                    <a:pt x="8630" y="674"/>
                    <a:pt x="8649" y="660"/>
                    <a:pt x="8671" y="654"/>
                  </a:cubicBezTo>
                  <a:lnTo>
                    <a:pt x="8783" y="622"/>
                  </a:lnTo>
                  <a:cubicBezTo>
                    <a:pt x="8813" y="614"/>
                    <a:pt x="8844" y="619"/>
                    <a:pt x="8869" y="636"/>
                  </a:cubicBezTo>
                  <a:lnTo>
                    <a:pt x="8966" y="700"/>
                  </a:lnTo>
                  <a:cubicBezTo>
                    <a:pt x="8980" y="709"/>
                    <a:pt x="8991" y="722"/>
                    <a:pt x="8999" y="736"/>
                  </a:cubicBezTo>
                  <a:lnTo>
                    <a:pt x="9095" y="913"/>
                  </a:lnTo>
                  <a:lnTo>
                    <a:pt x="9198" y="1182"/>
                  </a:lnTo>
                  <a:lnTo>
                    <a:pt x="9309" y="1469"/>
                  </a:lnTo>
                  <a:lnTo>
                    <a:pt x="9409" y="1815"/>
                  </a:lnTo>
                  <a:lnTo>
                    <a:pt x="9505" y="2168"/>
                  </a:lnTo>
                  <a:lnTo>
                    <a:pt x="9601" y="2521"/>
                  </a:lnTo>
                  <a:lnTo>
                    <a:pt x="9711" y="2834"/>
                  </a:lnTo>
                  <a:lnTo>
                    <a:pt x="9807" y="3106"/>
                  </a:lnTo>
                  <a:lnTo>
                    <a:pt x="9898" y="3287"/>
                  </a:lnTo>
                  <a:lnTo>
                    <a:pt x="9889" y="3271"/>
                  </a:lnTo>
                  <a:lnTo>
                    <a:pt x="9985" y="3399"/>
                  </a:lnTo>
                  <a:lnTo>
                    <a:pt x="9902" y="3357"/>
                  </a:lnTo>
                  <a:lnTo>
                    <a:pt x="10014" y="3357"/>
                  </a:lnTo>
                  <a:lnTo>
                    <a:pt x="9935" y="3393"/>
                  </a:lnTo>
                  <a:lnTo>
                    <a:pt x="10031" y="3281"/>
                  </a:lnTo>
                  <a:lnTo>
                    <a:pt x="10013" y="3310"/>
                  </a:lnTo>
                  <a:lnTo>
                    <a:pt x="10109" y="3070"/>
                  </a:lnTo>
                  <a:lnTo>
                    <a:pt x="10203" y="2759"/>
                  </a:lnTo>
                  <a:lnTo>
                    <a:pt x="10314" y="2360"/>
                  </a:lnTo>
                  <a:lnTo>
                    <a:pt x="10409" y="1933"/>
                  </a:lnTo>
                  <a:lnTo>
                    <a:pt x="10505" y="1485"/>
                  </a:lnTo>
                  <a:lnTo>
                    <a:pt x="10602" y="1082"/>
                  </a:lnTo>
                  <a:lnTo>
                    <a:pt x="10716" y="708"/>
                  </a:lnTo>
                  <a:lnTo>
                    <a:pt x="10813" y="431"/>
                  </a:lnTo>
                  <a:cubicBezTo>
                    <a:pt x="10815" y="426"/>
                    <a:pt x="10817" y="421"/>
                    <a:pt x="10820" y="416"/>
                  </a:cubicBezTo>
                  <a:lnTo>
                    <a:pt x="10916" y="240"/>
                  </a:lnTo>
                  <a:cubicBezTo>
                    <a:pt x="10929" y="217"/>
                    <a:pt x="10950" y="199"/>
                    <a:pt x="10974" y="191"/>
                  </a:cubicBezTo>
                  <a:lnTo>
                    <a:pt x="11071" y="159"/>
                  </a:lnTo>
                  <a:cubicBezTo>
                    <a:pt x="11112" y="145"/>
                    <a:pt x="11159" y="159"/>
                    <a:pt x="11186" y="194"/>
                  </a:cubicBezTo>
                  <a:lnTo>
                    <a:pt x="11298" y="338"/>
                  </a:lnTo>
                  <a:cubicBezTo>
                    <a:pt x="11306" y="349"/>
                    <a:pt x="11312" y="361"/>
                    <a:pt x="11316" y="374"/>
                  </a:cubicBezTo>
                  <a:lnTo>
                    <a:pt x="11412" y="727"/>
                  </a:lnTo>
                  <a:lnTo>
                    <a:pt x="11510" y="1281"/>
                  </a:lnTo>
                  <a:lnTo>
                    <a:pt x="11607" y="2022"/>
                  </a:lnTo>
                  <a:lnTo>
                    <a:pt x="11720" y="2903"/>
                  </a:lnTo>
                  <a:lnTo>
                    <a:pt x="11816" y="3883"/>
                  </a:lnTo>
                  <a:lnTo>
                    <a:pt x="11912" y="4925"/>
                  </a:lnTo>
                  <a:lnTo>
                    <a:pt x="12008" y="5966"/>
                  </a:lnTo>
                  <a:lnTo>
                    <a:pt x="12120" y="6974"/>
                  </a:lnTo>
                  <a:lnTo>
                    <a:pt x="12217" y="7920"/>
                  </a:lnTo>
                  <a:lnTo>
                    <a:pt x="12313" y="8751"/>
                  </a:lnTo>
                  <a:lnTo>
                    <a:pt x="12408" y="9437"/>
                  </a:lnTo>
                  <a:lnTo>
                    <a:pt x="12519" y="9909"/>
                  </a:lnTo>
                  <a:lnTo>
                    <a:pt x="12514" y="9894"/>
                  </a:lnTo>
                  <a:lnTo>
                    <a:pt x="12610" y="10134"/>
                  </a:lnTo>
                  <a:lnTo>
                    <a:pt x="12481" y="10074"/>
                  </a:lnTo>
                  <a:lnTo>
                    <a:pt x="12577" y="10042"/>
                  </a:lnTo>
                  <a:lnTo>
                    <a:pt x="12511" y="10109"/>
                  </a:lnTo>
                  <a:lnTo>
                    <a:pt x="12607" y="9805"/>
                  </a:lnTo>
                  <a:lnTo>
                    <a:pt x="12716" y="9271"/>
                  </a:lnTo>
                  <a:lnTo>
                    <a:pt x="12811" y="8557"/>
                  </a:lnTo>
                  <a:lnTo>
                    <a:pt x="12907" y="7694"/>
                  </a:lnTo>
                  <a:lnTo>
                    <a:pt x="13020" y="6733"/>
                  </a:lnTo>
                  <a:lnTo>
                    <a:pt x="13115" y="5694"/>
                  </a:lnTo>
                  <a:lnTo>
                    <a:pt x="13212" y="4653"/>
                  </a:lnTo>
                  <a:lnTo>
                    <a:pt x="13308" y="3628"/>
                  </a:lnTo>
                  <a:lnTo>
                    <a:pt x="13420" y="2680"/>
                  </a:lnTo>
                  <a:lnTo>
                    <a:pt x="13516" y="1832"/>
                  </a:lnTo>
                  <a:lnTo>
                    <a:pt x="13613" y="1125"/>
                  </a:lnTo>
                  <a:lnTo>
                    <a:pt x="13710" y="622"/>
                  </a:lnTo>
                  <a:cubicBezTo>
                    <a:pt x="13711" y="616"/>
                    <a:pt x="13713" y="610"/>
                    <a:pt x="13715" y="604"/>
                  </a:cubicBezTo>
                  <a:lnTo>
                    <a:pt x="13827" y="316"/>
                  </a:lnTo>
                  <a:cubicBezTo>
                    <a:pt x="13832" y="303"/>
                    <a:pt x="13840" y="290"/>
                    <a:pt x="13851" y="280"/>
                  </a:cubicBezTo>
                  <a:lnTo>
                    <a:pt x="13947" y="184"/>
                  </a:lnTo>
                  <a:cubicBezTo>
                    <a:pt x="13982" y="149"/>
                    <a:pt x="14037" y="144"/>
                    <a:pt x="14078" y="171"/>
                  </a:cubicBezTo>
                  <a:lnTo>
                    <a:pt x="14174" y="235"/>
                  </a:lnTo>
                  <a:cubicBezTo>
                    <a:pt x="14190" y="246"/>
                    <a:pt x="14203" y="261"/>
                    <a:pt x="14211" y="278"/>
                  </a:cubicBezTo>
                  <a:lnTo>
                    <a:pt x="14307" y="486"/>
                  </a:lnTo>
                  <a:lnTo>
                    <a:pt x="14422" y="798"/>
                  </a:lnTo>
                  <a:lnTo>
                    <a:pt x="14522" y="1176"/>
                  </a:lnTo>
                  <a:lnTo>
                    <a:pt x="14619" y="1613"/>
                  </a:lnTo>
                  <a:lnTo>
                    <a:pt x="14715" y="2045"/>
                  </a:lnTo>
                  <a:lnTo>
                    <a:pt x="14826" y="2474"/>
                  </a:lnTo>
                  <a:lnTo>
                    <a:pt x="14922" y="2859"/>
                  </a:lnTo>
                  <a:lnTo>
                    <a:pt x="15017" y="3158"/>
                  </a:lnTo>
                  <a:lnTo>
                    <a:pt x="15108" y="3354"/>
                  </a:lnTo>
                  <a:lnTo>
                    <a:pt x="15074" y="3312"/>
                  </a:lnTo>
                  <a:lnTo>
                    <a:pt x="15187" y="3393"/>
                  </a:lnTo>
                  <a:lnTo>
                    <a:pt x="15080" y="3384"/>
                  </a:lnTo>
                  <a:lnTo>
                    <a:pt x="15176" y="3336"/>
                  </a:lnTo>
                  <a:lnTo>
                    <a:pt x="15136" y="3371"/>
                  </a:lnTo>
                  <a:lnTo>
                    <a:pt x="15232" y="3227"/>
                  </a:lnTo>
                  <a:lnTo>
                    <a:pt x="15222" y="3246"/>
                  </a:lnTo>
                  <a:lnTo>
                    <a:pt x="15318" y="3006"/>
                  </a:lnTo>
                  <a:lnTo>
                    <a:pt x="15430" y="2719"/>
                  </a:lnTo>
                  <a:lnTo>
                    <a:pt x="15523" y="2391"/>
                  </a:lnTo>
                  <a:lnTo>
                    <a:pt x="15619" y="2040"/>
                  </a:lnTo>
                  <a:lnTo>
                    <a:pt x="15715" y="1703"/>
                  </a:lnTo>
                  <a:lnTo>
                    <a:pt x="15829" y="1362"/>
                  </a:lnTo>
                  <a:lnTo>
                    <a:pt x="15925" y="1074"/>
                  </a:lnTo>
                  <a:lnTo>
                    <a:pt x="16025" y="855"/>
                  </a:lnTo>
                  <a:cubicBezTo>
                    <a:pt x="16028" y="850"/>
                    <a:pt x="16030" y="845"/>
                    <a:pt x="16033" y="841"/>
                  </a:cubicBezTo>
                  <a:lnTo>
                    <a:pt x="16129" y="696"/>
                  </a:lnTo>
                  <a:cubicBezTo>
                    <a:pt x="16143" y="676"/>
                    <a:pt x="16164" y="661"/>
                    <a:pt x="16187" y="654"/>
                  </a:cubicBezTo>
                  <a:lnTo>
                    <a:pt x="16299" y="622"/>
                  </a:lnTo>
                  <a:cubicBezTo>
                    <a:pt x="16333" y="613"/>
                    <a:pt x="16368" y="620"/>
                    <a:pt x="16395" y="642"/>
                  </a:cubicBezTo>
                  <a:lnTo>
                    <a:pt x="16491" y="722"/>
                  </a:lnTo>
                  <a:cubicBezTo>
                    <a:pt x="16501" y="731"/>
                    <a:pt x="16509" y="741"/>
                    <a:pt x="16516" y="752"/>
                  </a:cubicBezTo>
                  <a:lnTo>
                    <a:pt x="16612" y="929"/>
                  </a:lnTo>
                  <a:lnTo>
                    <a:pt x="16713" y="1180"/>
                  </a:lnTo>
                  <a:lnTo>
                    <a:pt x="16826" y="1487"/>
                  </a:lnTo>
                  <a:lnTo>
                    <a:pt x="16924" y="1813"/>
                  </a:lnTo>
                  <a:lnTo>
                    <a:pt x="17021" y="2168"/>
                  </a:lnTo>
                  <a:lnTo>
                    <a:pt x="17117" y="2504"/>
                  </a:lnTo>
                  <a:lnTo>
                    <a:pt x="17228" y="2818"/>
                  </a:lnTo>
                  <a:lnTo>
                    <a:pt x="17323" y="3072"/>
                  </a:lnTo>
                  <a:lnTo>
                    <a:pt x="17416" y="3273"/>
                  </a:lnTo>
                  <a:lnTo>
                    <a:pt x="17401" y="3249"/>
                  </a:lnTo>
                  <a:lnTo>
                    <a:pt x="17497" y="3361"/>
                  </a:lnTo>
                  <a:lnTo>
                    <a:pt x="17418" y="3325"/>
                  </a:lnTo>
                  <a:lnTo>
                    <a:pt x="17530" y="3325"/>
                  </a:lnTo>
                  <a:lnTo>
                    <a:pt x="17451" y="3361"/>
                  </a:lnTo>
                  <a:lnTo>
                    <a:pt x="17547" y="3249"/>
                  </a:lnTo>
                  <a:lnTo>
                    <a:pt x="17531" y="3276"/>
                  </a:lnTo>
                  <a:lnTo>
                    <a:pt x="17627" y="3052"/>
                  </a:lnTo>
                  <a:lnTo>
                    <a:pt x="17720" y="2772"/>
                  </a:lnTo>
                  <a:lnTo>
                    <a:pt x="17831" y="2406"/>
                  </a:lnTo>
                  <a:lnTo>
                    <a:pt x="17926" y="2026"/>
                  </a:lnTo>
                  <a:lnTo>
                    <a:pt x="18022" y="1627"/>
                  </a:lnTo>
                  <a:lnTo>
                    <a:pt x="18119" y="1257"/>
                  </a:lnTo>
                  <a:lnTo>
                    <a:pt x="18233" y="913"/>
                  </a:lnTo>
                  <a:lnTo>
                    <a:pt x="18330" y="654"/>
                  </a:lnTo>
                  <a:cubicBezTo>
                    <a:pt x="18332" y="648"/>
                    <a:pt x="18335" y="642"/>
                    <a:pt x="18338" y="637"/>
                  </a:cubicBezTo>
                  <a:lnTo>
                    <a:pt x="18434" y="476"/>
                  </a:lnTo>
                  <a:cubicBezTo>
                    <a:pt x="18445" y="459"/>
                    <a:pt x="18459" y="446"/>
                    <a:pt x="18477" y="437"/>
                  </a:cubicBezTo>
                  <a:lnTo>
                    <a:pt x="18573" y="389"/>
                  </a:lnTo>
                  <a:cubicBezTo>
                    <a:pt x="18613" y="369"/>
                    <a:pt x="18662" y="377"/>
                    <a:pt x="18693" y="408"/>
                  </a:cubicBezTo>
                  <a:lnTo>
                    <a:pt x="18806" y="520"/>
                  </a:lnTo>
                  <a:cubicBezTo>
                    <a:pt x="18816" y="531"/>
                    <a:pt x="18825" y="545"/>
                    <a:pt x="18830" y="559"/>
                  </a:cubicBezTo>
                  <a:lnTo>
                    <a:pt x="18926" y="832"/>
                  </a:lnTo>
                  <a:lnTo>
                    <a:pt x="19026" y="1293"/>
                  </a:lnTo>
                  <a:lnTo>
                    <a:pt x="19123" y="1907"/>
                  </a:lnTo>
                  <a:lnTo>
                    <a:pt x="19236" y="2677"/>
                  </a:lnTo>
                  <a:lnTo>
                    <a:pt x="19332" y="3578"/>
                  </a:lnTo>
                  <a:lnTo>
                    <a:pt x="19429" y="4605"/>
                  </a:lnTo>
                  <a:lnTo>
                    <a:pt x="19525" y="5727"/>
                  </a:lnTo>
                  <a:lnTo>
                    <a:pt x="19637" y="6944"/>
                  </a:lnTo>
                  <a:lnTo>
                    <a:pt x="19733" y="8243"/>
                  </a:lnTo>
                  <a:lnTo>
                    <a:pt x="19526" y="8258"/>
                  </a:lnTo>
                  <a:lnTo>
                    <a:pt x="19430" y="6963"/>
                  </a:lnTo>
                  <a:lnTo>
                    <a:pt x="19318" y="5745"/>
                  </a:lnTo>
                  <a:lnTo>
                    <a:pt x="19221" y="4624"/>
                  </a:lnTo>
                  <a:lnTo>
                    <a:pt x="19125" y="3600"/>
                  </a:lnTo>
                  <a:lnTo>
                    <a:pt x="19030" y="2707"/>
                  </a:lnTo>
                  <a:lnTo>
                    <a:pt x="18918" y="1940"/>
                  </a:lnTo>
                  <a:lnTo>
                    <a:pt x="18823" y="1337"/>
                  </a:lnTo>
                  <a:lnTo>
                    <a:pt x="18730" y="901"/>
                  </a:lnTo>
                  <a:lnTo>
                    <a:pt x="18634" y="629"/>
                  </a:lnTo>
                  <a:lnTo>
                    <a:pt x="18658" y="668"/>
                  </a:lnTo>
                  <a:lnTo>
                    <a:pt x="18546" y="555"/>
                  </a:lnTo>
                  <a:lnTo>
                    <a:pt x="18666" y="575"/>
                  </a:lnTo>
                  <a:lnTo>
                    <a:pt x="18570" y="623"/>
                  </a:lnTo>
                  <a:lnTo>
                    <a:pt x="18613" y="583"/>
                  </a:lnTo>
                  <a:lnTo>
                    <a:pt x="18517" y="744"/>
                  </a:lnTo>
                  <a:lnTo>
                    <a:pt x="18525" y="727"/>
                  </a:lnTo>
                  <a:lnTo>
                    <a:pt x="18430" y="979"/>
                  </a:lnTo>
                  <a:lnTo>
                    <a:pt x="18320" y="1309"/>
                  </a:lnTo>
                  <a:lnTo>
                    <a:pt x="18224" y="1675"/>
                  </a:lnTo>
                  <a:lnTo>
                    <a:pt x="18128" y="2077"/>
                  </a:lnTo>
                  <a:lnTo>
                    <a:pt x="18030" y="2466"/>
                  </a:lnTo>
                  <a:lnTo>
                    <a:pt x="17917" y="2837"/>
                  </a:lnTo>
                  <a:lnTo>
                    <a:pt x="17818" y="3134"/>
                  </a:lnTo>
                  <a:lnTo>
                    <a:pt x="17722" y="3358"/>
                  </a:lnTo>
                  <a:cubicBezTo>
                    <a:pt x="17718" y="3368"/>
                    <a:pt x="17712" y="3377"/>
                    <a:pt x="17705" y="3385"/>
                  </a:cubicBezTo>
                  <a:lnTo>
                    <a:pt x="17609" y="3497"/>
                  </a:lnTo>
                  <a:cubicBezTo>
                    <a:pt x="17589" y="3520"/>
                    <a:pt x="17560" y="3533"/>
                    <a:pt x="17530" y="3533"/>
                  </a:cubicBezTo>
                  <a:lnTo>
                    <a:pt x="17418" y="3533"/>
                  </a:lnTo>
                  <a:cubicBezTo>
                    <a:pt x="17387" y="3533"/>
                    <a:pt x="17359" y="3520"/>
                    <a:pt x="17339" y="3497"/>
                  </a:cubicBezTo>
                  <a:lnTo>
                    <a:pt x="17243" y="3385"/>
                  </a:lnTo>
                  <a:cubicBezTo>
                    <a:pt x="17236" y="3377"/>
                    <a:pt x="17231" y="3369"/>
                    <a:pt x="17227" y="3361"/>
                  </a:cubicBezTo>
                  <a:lnTo>
                    <a:pt x="17128" y="3145"/>
                  </a:lnTo>
                  <a:lnTo>
                    <a:pt x="17031" y="2887"/>
                  </a:lnTo>
                  <a:lnTo>
                    <a:pt x="16917" y="2561"/>
                  </a:lnTo>
                  <a:lnTo>
                    <a:pt x="16821" y="2223"/>
                  </a:lnTo>
                  <a:lnTo>
                    <a:pt x="16725" y="1873"/>
                  </a:lnTo>
                  <a:lnTo>
                    <a:pt x="16631" y="1559"/>
                  </a:lnTo>
                  <a:lnTo>
                    <a:pt x="16520" y="1257"/>
                  </a:lnTo>
                  <a:lnTo>
                    <a:pt x="16429" y="1028"/>
                  </a:lnTo>
                  <a:lnTo>
                    <a:pt x="16333" y="852"/>
                  </a:lnTo>
                  <a:lnTo>
                    <a:pt x="16358" y="882"/>
                  </a:lnTo>
                  <a:lnTo>
                    <a:pt x="16261" y="802"/>
                  </a:lnTo>
                  <a:lnTo>
                    <a:pt x="16357" y="822"/>
                  </a:lnTo>
                  <a:lnTo>
                    <a:pt x="16244" y="854"/>
                  </a:lnTo>
                  <a:lnTo>
                    <a:pt x="16302" y="812"/>
                  </a:lnTo>
                  <a:lnTo>
                    <a:pt x="16206" y="956"/>
                  </a:lnTo>
                  <a:lnTo>
                    <a:pt x="16214" y="942"/>
                  </a:lnTo>
                  <a:lnTo>
                    <a:pt x="16122" y="1139"/>
                  </a:lnTo>
                  <a:lnTo>
                    <a:pt x="16026" y="1428"/>
                  </a:lnTo>
                  <a:lnTo>
                    <a:pt x="15915" y="1760"/>
                  </a:lnTo>
                  <a:lnTo>
                    <a:pt x="15819" y="2095"/>
                  </a:lnTo>
                  <a:lnTo>
                    <a:pt x="15723" y="2449"/>
                  </a:lnTo>
                  <a:lnTo>
                    <a:pt x="15624" y="2794"/>
                  </a:lnTo>
                  <a:lnTo>
                    <a:pt x="15511" y="3083"/>
                  </a:lnTo>
                  <a:lnTo>
                    <a:pt x="15415" y="3324"/>
                  </a:lnTo>
                  <a:cubicBezTo>
                    <a:pt x="15412" y="3330"/>
                    <a:pt x="15409" y="3337"/>
                    <a:pt x="15405" y="3343"/>
                  </a:cubicBezTo>
                  <a:lnTo>
                    <a:pt x="15309" y="3487"/>
                  </a:lnTo>
                  <a:cubicBezTo>
                    <a:pt x="15299" y="3502"/>
                    <a:pt x="15285" y="3514"/>
                    <a:pt x="15269" y="3522"/>
                  </a:cubicBezTo>
                  <a:lnTo>
                    <a:pt x="15173" y="3570"/>
                  </a:lnTo>
                  <a:cubicBezTo>
                    <a:pt x="15138" y="3587"/>
                    <a:pt x="15097" y="3584"/>
                    <a:pt x="15066" y="3562"/>
                  </a:cubicBezTo>
                  <a:lnTo>
                    <a:pt x="14953" y="3482"/>
                  </a:lnTo>
                  <a:cubicBezTo>
                    <a:pt x="14939" y="3471"/>
                    <a:pt x="14927" y="3457"/>
                    <a:pt x="14919" y="3441"/>
                  </a:cubicBezTo>
                  <a:lnTo>
                    <a:pt x="14819" y="3220"/>
                  </a:lnTo>
                  <a:lnTo>
                    <a:pt x="14721" y="2910"/>
                  </a:lnTo>
                  <a:lnTo>
                    <a:pt x="14625" y="2526"/>
                  </a:lnTo>
                  <a:lnTo>
                    <a:pt x="14512" y="2090"/>
                  </a:lnTo>
                  <a:lnTo>
                    <a:pt x="14416" y="1658"/>
                  </a:lnTo>
                  <a:lnTo>
                    <a:pt x="14320" y="1229"/>
                  </a:lnTo>
                  <a:lnTo>
                    <a:pt x="14227" y="870"/>
                  </a:lnTo>
                  <a:lnTo>
                    <a:pt x="14118" y="574"/>
                  </a:lnTo>
                  <a:lnTo>
                    <a:pt x="14022" y="365"/>
                  </a:lnTo>
                  <a:lnTo>
                    <a:pt x="14059" y="408"/>
                  </a:lnTo>
                  <a:lnTo>
                    <a:pt x="13963" y="344"/>
                  </a:lnTo>
                  <a:lnTo>
                    <a:pt x="14094" y="331"/>
                  </a:lnTo>
                  <a:lnTo>
                    <a:pt x="13998" y="427"/>
                  </a:lnTo>
                  <a:lnTo>
                    <a:pt x="14021" y="391"/>
                  </a:lnTo>
                  <a:lnTo>
                    <a:pt x="13909" y="680"/>
                  </a:lnTo>
                  <a:lnTo>
                    <a:pt x="13914" y="662"/>
                  </a:lnTo>
                  <a:lnTo>
                    <a:pt x="13819" y="1153"/>
                  </a:lnTo>
                  <a:lnTo>
                    <a:pt x="13723" y="1855"/>
                  </a:lnTo>
                  <a:lnTo>
                    <a:pt x="13627" y="2705"/>
                  </a:lnTo>
                  <a:lnTo>
                    <a:pt x="13515" y="3647"/>
                  </a:lnTo>
                  <a:lnTo>
                    <a:pt x="13419" y="4672"/>
                  </a:lnTo>
                  <a:lnTo>
                    <a:pt x="13323" y="5713"/>
                  </a:lnTo>
                  <a:lnTo>
                    <a:pt x="13226" y="6757"/>
                  </a:lnTo>
                  <a:lnTo>
                    <a:pt x="13114" y="7717"/>
                  </a:lnTo>
                  <a:lnTo>
                    <a:pt x="13018" y="8585"/>
                  </a:lnTo>
                  <a:lnTo>
                    <a:pt x="12920" y="9313"/>
                  </a:lnTo>
                  <a:lnTo>
                    <a:pt x="12805" y="9868"/>
                  </a:lnTo>
                  <a:lnTo>
                    <a:pt x="12709" y="10172"/>
                  </a:lnTo>
                  <a:cubicBezTo>
                    <a:pt x="12699" y="10204"/>
                    <a:pt x="12674" y="10229"/>
                    <a:pt x="12643" y="10239"/>
                  </a:cubicBezTo>
                  <a:lnTo>
                    <a:pt x="12547" y="10271"/>
                  </a:lnTo>
                  <a:cubicBezTo>
                    <a:pt x="12494" y="10289"/>
                    <a:pt x="12438" y="10262"/>
                    <a:pt x="12417" y="10211"/>
                  </a:cubicBezTo>
                  <a:lnTo>
                    <a:pt x="12321" y="9971"/>
                  </a:lnTo>
                  <a:cubicBezTo>
                    <a:pt x="12319" y="9966"/>
                    <a:pt x="12318" y="9961"/>
                    <a:pt x="12316" y="9956"/>
                  </a:cubicBezTo>
                  <a:lnTo>
                    <a:pt x="12202" y="9466"/>
                  </a:lnTo>
                  <a:lnTo>
                    <a:pt x="12106" y="8775"/>
                  </a:lnTo>
                  <a:lnTo>
                    <a:pt x="12010" y="7941"/>
                  </a:lnTo>
                  <a:lnTo>
                    <a:pt x="11914" y="6997"/>
                  </a:lnTo>
                  <a:lnTo>
                    <a:pt x="11801" y="5986"/>
                  </a:lnTo>
                  <a:lnTo>
                    <a:pt x="11705" y="4944"/>
                  </a:lnTo>
                  <a:lnTo>
                    <a:pt x="11609" y="3904"/>
                  </a:lnTo>
                  <a:lnTo>
                    <a:pt x="11513" y="2930"/>
                  </a:lnTo>
                  <a:lnTo>
                    <a:pt x="11401" y="2049"/>
                  </a:lnTo>
                  <a:lnTo>
                    <a:pt x="11306" y="1317"/>
                  </a:lnTo>
                  <a:lnTo>
                    <a:pt x="11212" y="782"/>
                  </a:lnTo>
                  <a:lnTo>
                    <a:pt x="11115" y="429"/>
                  </a:lnTo>
                  <a:lnTo>
                    <a:pt x="11134" y="466"/>
                  </a:lnTo>
                  <a:lnTo>
                    <a:pt x="11021" y="321"/>
                  </a:lnTo>
                  <a:lnTo>
                    <a:pt x="11136" y="356"/>
                  </a:lnTo>
                  <a:lnTo>
                    <a:pt x="11040" y="388"/>
                  </a:lnTo>
                  <a:lnTo>
                    <a:pt x="11099" y="339"/>
                  </a:lnTo>
                  <a:lnTo>
                    <a:pt x="11002" y="516"/>
                  </a:lnTo>
                  <a:lnTo>
                    <a:pt x="11009" y="500"/>
                  </a:lnTo>
                  <a:lnTo>
                    <a:pt x="10915" y="768"/>
                  </a:lnTo>
                  <a:lnTo>
                    <a:pt x="10804" y="1131"/>
                  </a:lnTo>
                  <a:lnTo>
                    <a:pt x="10708" y="1529"/>
                  </a:lnTo>
                  <a:lnTo>
                    <a:pt x="10612" y="1978"/>
                  </a:lnTo>
                  <a:lnTo>
                    <a:pt x="10515" y="2416"/>
                  </a:lnTo>
                  <a:lnTo>
                    <a:pt x="10402" y="2818"/>
                  </a:lnTo>
                  <a:lnTo>
                    <a:pt x="10303" y="3147"/>
                  </a:lnTo>
                  <a:lnTo>
                    <a:pt x="10206" y="3388"/>
                  </a:lnTo>
                  <a:cubicBezTo>
                    <a:pt x="10202" y="3398"/>
                    <a:pt x="10196" y="3408"/>
                    <a:pt x="10189" y="3417"/>
                  </a:cubicBezTo>
                  <a:lnTo>
                    <a:pt x="10093" y="3529"/>
                  </a:lnTo>
                  <a:cubicBezTo>
                    <a:pt x="10073" y="3552"/>
                    <a:pt x="10044" y="3565"/>
                    <a:pt x="10014" y="3565"/>
                  </a:cubicBezTo>
                  <a:lnTo>
                    <a:pt x="9902" y="3565"/>
                  </a:lnTo>
                  <a:cubicBezTo>
                    <a:pt x="9869" y="3565"/>
                    <a:pt x="9838" y="3550"/>
                    <a:pt x="9818" y="3524"/>
                  </a:cubicBezTo>
                  <a:lnTo>
                    <a:pt x="9722" y="3395"/>
                  </a:lnTo>
                  <a:cubicBezTo>
                    <a:pt x="9718" y="3390"/>
                    <a:pt x="9715" y="3385"/>
                    <a:pt x="9712" y="3380"/>
                  </a:cubicBezTo>
                  <a:lnTo>
                    <a:pt x="9611" y="3175"/>
                  </a:lnTo>
                  <a:lnTo>
                    <a:pt x="9515" y="2903"/>
                  </a:lnTo>
                  <a:lnTo>
                    <a:pt x="9401" y="2576"/>
                  </a:lnTo>
                  <a:lnTo>
                    <a:pt x="9304" y="2223"/>
                  </a:lnTo>
                  <a:lnTo>
                    <a:pt x="9209" y="1872"/>
                  </a:lnTo>
                  <a:lnTo>
                    <a:pt x="9115" y="1545"/>
                  </a:lnTo>
                  <a:lnTo>
                    <a:pt x="9003" y="1255"/>
                  </a:lnTo>
                  <a:lnTo>
                    <a:pt x="8913" y="1012"/>
                  </a:lnTo>
                  <a:lnTo>
                    <a:pt x="8817" y="836"/>
                  </a:lnTo>
                  <a:lnTo>
                    <a:pt x="8850" y="873"/>
                  </a:lnTo>
                  <a:lnTo>
                    <a:pt x="8754" y="809"/>
                  </a:lnTo>
                  <a:lnTo>
                    <a:pt x="8840" y="822"/>
                  </a:lnTo>
                  <a:lnTo>
                    <a:pt x="8728" y="854"/>
                  </a:lnTo>
                  <a:lnTo>
                    <a:pt x="8783" y="817"/>
                  </a:lnTo>
                  <a:lnTo>
                    <a:pt x="8687" y="945"/>
                  </a:lnTo>
                  <a:lnTo>
                    <a:pt x="8696" y="929"/>
                  </a:lnTo>
                  <a:lnTo>
                    <a:pt x="8605" y="1109"/>
                  </a:lnTo>
                  <a:lnTo>
                    <a:pt x="8509" y="1383"/>
                  </a:lnTo>
                  <a:lnTo>
                    <a:pt x="8399" y="1681"/>
                  </a:lnTo>
                  <a:lnTo>
                    <a:pt x="8303" y="2000"/>
                  </a:lnTo>
                  <a:lnTo>
                    <a:pt x="8206" y="2338"/>
                  </a:lnTo>
                  <a:lnTo>
                    <a:pt x="8107" y="2666"/>
                  </a:lnTo>
                  <a:lnTo>
                    <a:pt x="7995" y="2955"/>
                  </a:lnTo>
                  <a:lnTo>
                    <a:pt x="7893" y="3207"/>
                  </a:lnTo>
                  <a:lnTo>
                    <a:pt x="7797" y="3383"/>
                  </a:lnTo>
                  <a:cubicBezTo>
                    <a:pt x="7791" y="3394"/>
                    <a:pt x="7783" y="3405"/>
                    <a:pt x="7772" y="3413"/>
                  </a:cubicBezTo>
                  <a:lnTo>
                    <a:pt x="7676" y="3493"/>
                  </a:lnTo>
                  <a:cubicBezTo>
                    <a:pt x="7654" y="3512"/>
                    <a:pt x="7624" y="3520"/>
                    <a:pt x="7595" y="3516"/>
                  </a:cubicBezTo>
                  <a:lnTo>
                    <a:pt x="7483" y="3500"/>
                  </a:lnTo>
                  <a:cubicBezTo>
                    <a:pt x="7458" y="3496"/>
                    <a:pt x="7435" y="3484"/>
                    <a:pt x="7419" y="3465"/>
                  </a:cubicBezTo>
                  <a:lnTo>
                    <a:pt x="7322" y="3353"/>
                  </a:lnTo>
                  <a:cubicBezTo>
                    <a:pt x="7317" y="3346"/>
                    <a:pt x="7312" y="3339"/>
                    <a:pt x="7308" y="3332"/>
                  </a:cubicBezTo>
                  <a:lnTo>
                    <a:pt x="7208" y="3129"/>
                  </a:lnTo>
                  <a:lnTo>
                    <a:pt x="7112" y="2874"/>
                  </a:lnTo>
                  <a:lnTo>
                    <a:pt x="6997" y="2577"/>
                  </a:lnTo>
                  <a:lnTo>
                    <a:pt x="6901" y="2240"/>
                  </a:lnTo>
                  <a:lnTo>
                    <a:pt x="6805" y="1905"/>
                  </a:lnTo>
                  <a:lnTo>
                    <a:pt x="6712" y="1593"/>
                  </a:lnTo>
                  <a:lnTo>
                    <a:pt x="6599" y="1303"/>
                  </a:lnTo>
                  <a:lnTo>
                    <a:pt x="6509" y="1060"/>
                  </a:lnTo>
                  <a:lnTo>
                    <a:pt x="6413" y="884"/>
                  </a:lnTo>
                  <a:lnTo>
                    <a:pt x="6425" y="902"/>
                  </a:lnTo>
                  <a:lnTo>
                    <a:pt x="6329" y="790"/>
                  </a:lnTo>
                  <a:lnTo>
                    <a:pt x="6408" y="826"/>
                  </a:lnTo>
                  <a:lnTo>
                    <a:pt x="6296" y="826"/>
                  </a:lnTo>
                  <a:lnTo>
                    <a:pt x="6375" y="790"/>
                  </a:lnTo>
                  <a:lnTo>
                    <a:pt x="6278" y="902"/>
                  </a:lnTo>
                  <a:lnTo>
                    <a:pt x="6294" y="878"/>
                  </a:lnTo>
                  <a:lnTo>
                    <a:pt x="6201" y="1077"/>
                  </a:lnTo>
                  <a:lnTo>
                    <a:pt x="6105" y="1349"/>
                  </a:lnTo>
                  <a:lnTo>
                    <a:pt x="5995" y="1664"/>
                  </a:lnTo>
                  <a:lnTo>
                    <a:pt x="5899" y="1998"/>
                  </a:lnTo>
                  <a:lnTo>
                    <a:pt x="5801" y="2373"/>
                  </a:lnTo>
                  <a:lnTo>
                    <a:pt x="5690" y="2708"/>
                  </a:lnTo>
                  <a:lnTo>
                    <a:pt x="5592" y="3017"/>
                  </a:lnTo>
                  <a:lnTo>
                    <a:pt x="5489" y="3287"/>
                  </a:lnTo>
                  <a:lnTo>
                    <a:pt x="5393" y="3463"/>
                  </a:lnTo>
                  <a:cubicBezTo>
                    <a:pt x="5386" y="3477"/>
                    <a:pt x="5375" y="3489"/>
                    <a:pt x="5362" y="3498"/>
                  </a:cubicBezTo>
                  <a:lnTo>
                    <a:pt x="5250" y="3578"/>
                  </a:lnTo>
                  <a:cubicBezTo>
                    <a:pt x="5223" y="3597"/>
                    <a:pt x="5188" y="3602"/>
                    <a:pt x="5157" y="3592"/>
                  </a:cubicBezTo>
                  <a:lnTo>
                    <a:pt x="5061" y="3560"/>
                  </a:lnTo>
                  <a:cubicBezTo>
                    <a:pt x="5036" y="3552"/>
                    <a:pt x="5015" y="3534"/>
                    <a:pt x="5002" y="3511"/>
                  </a:cubicBezTo>
                  <a:lnTo>
                    <a:pt x="4906" y="3335"/>
                  </a:lnTo>
                  <a:cubicBezTo>
                    <a:pt x="4903" y="3329"/>
                    <a:pt x="4900" y="3323"/>
                    <a:pt x="4898" y="3316"/>
                  </a:cubicBezTo>
                  <a:lnTo>
                    <a:pt x="4802" y="3011"/>
                  </a:lnTo>
                  <a:lnTo>
                    <a:pt x="4687" y="2634"/>
                  </a:lnTo>
                  <a:lnTo>
                    <a:pt x="4591" y="2185"/>
                  </a:lnTo>
                  <a:lnTo>
                    <a:pt x="4495" y="1720"/>
                  </a:lnTo>
                  <a:lnTo>
                    <a:pt x="4400" y="1262"/>
                  </a:lnTo>
                  <a:lnTo>
                    <a:pt x="4288" y="846"/>
                  </a:lnTo>
                  <a:lnTo>
                    <a:pt x="4196" y="505"/>
                  </a:lnTo>
                  <a:lnTo>
                    <a:pt x="4100" y="264"/>
                  </a:lnTo>
                  <a:lnTo>
                    <a:pt x="4117" y="293"/>
                  </a:lnTo>
                  <a:lnTo>
                    <a:pt x="4021" y="181"/>
                  </a:lnTo>
                  <a:lnTo>
                    <a:pt x="4141" y="209"/>
                  </a:lnTo>
                  <a:lnTo>
                    <a:pt x="4029" y="257"/>
                  </a:lnTo>
                  <a:lnTo>
                    <a:pt x="4085" y="198"/>
                  </a:lnTo>
                  <a:lnTo>
                    <a:pt x="3989" y="454"/>
                  </a:lnTo>
                  <a:lnTo>
                    <a:pt x="3994" y="438"/>
                  </a:lnTo>
                  <a:lnTo>
                    <a:pt x="3899" y="912"/>
                  </a:lnTo>
                  <a:lnTo>
                    <a:pt x="3803" y="1616"/>
                  </a:lnTo>
                  <a:lnTo>
                    <a:pt x="3691" y="2525"/>
                  </a:lnTo>
                  <a:lnTo>
                    <a:pt x="3595" y="3598"/>
                  </a:lnTo>
                  <a:lnTo>
                    <a:pt x="3499" y="4799"/>
                  </a:lnTo>
                  <a:lnTo>
                    <a:pt x="3402" y="6065"/>
                  </a:lnTo>
                  <a:lnTo>
                    <a:pt x="3290" y="7361"/>
                  </a:lnTo>
                  <a:lnTo>
                    <a:pt x="3194" y="8675"/>
                  </a:lnTo>
                  <a:lnTo>
                    <a:pt x="3098" y="9941"/>
                  </a:lnTo>
                  <a:lnTo>
                    <a:pt x="3001" y="11129"/>
                  </a:lnTo>
                  <a:lnTo>
                    <a:pt x="2889" y="12186"/>
                  </a:lnTo>
                  <a:lnTo>
                    <a:pt x="2793" y="13086"/>
                  </a:lnTo>
                  <a:lnTo>
                    <a:pt x="2695" y="13798"/>
                  </a:lnTo>
                  <a:lnTo>
                    <a:pt x="2599" y="14262"/>
                  </a:lnTo>
                  <a:cubicBezTo>
                    <a:pt x="2598" y="14270"/>
                    <a:pt x="2595" y="14278"/>
                    <a:pt x="2592" y="14285"/>
                  </a:cubicBezTo>
                  <a:lnTo>
                    <a:pt x="2479" y="14525"/>
                  </a:lnTo>
                  <a:cubicBezTo>
                    <a:pt x="2470" y="14547"/>
                    <a:pt x="2453" y="14564"/>
                    <a:pt x="2432" y="14574"/>
                  </a:cubicBezTo>
                  <a:lnTo>
                    <a:pt x="2336" y="14622"/>
                  </a:lnTo>
                  <a:cubicBezTo>
                    <a:pt x="2291" y="14645"/>
                    <a:pt x="2236" y="14632"/>
                    <a:pt x="2206" y="14592"/>
                  </a:cubicBezTo>
                  <a:lnTo>
                    <a:pt x="2110" y="14464"/>
                  </a:lnTo>
                  <a:cubicBezTo>
                    <a:pt x="2104" y="14456"/>
                    <a:pt x="2099" y="14447"/>
                    <a:pt x="2096" y="14438"/>
                  </a:cubicBezTo>
                  <a:lnTo>
                    <a:pt x="1997" y="14175"/>
                  </a:lnTo>
                  <a:lnTo>
                    <a:pt x="1883" y="13798"/>
                  </a:lnTo>
                  <a:lnTo>
                    <a:pt x="1786" y="13331"/>
                  </a:lnTo>
                  <a:lnTo>
                    <a:pt x="1690" y="12818"/>
                  </a:lnTo>
                  <a:lnTo>
                    <a:pt x="1594" y="12275"/>
                  </a:lnTo>
                  <a:lnTo>
                    <a:pt x="1482" y="11713"/>
                  </a:lnTo>
                  <a:lnTo>
                    <a:pt x="1386" y="11187"/>
                  </a:lnTo>
                  <a:lnTo>
                    <a:pt x="1290" y="10725"/>
                  </a:lnTo>
                  <a:lnTo>
                    <a:pt x="1198" y="10337"/>
                  </a:lnTo>
                  <a:lnTo>
                    <a:pt x="1088" y="10037"/>
                  </a:lnTo>
                  <a:lnTo>
                    <a:pt x="992" y="9813"/>
                  </a:lnTo>
                  <a:lnTo>
                    <a:pt x="1001" y="9830"/>
                  </a:lnTo>
                  <a:lnTo>
                    <a:pt x="904" y="9686"/>
                  </a:lnTo>
                  <a:lnTo>
                    <a:pt x="924" y="9708"/>
                  </a:lnTo>
                  <a:lnTo>
                    <a:pt x="828" y="9628"/>
                  </a:lnTo>
                  <a:lnTo>
                    <a:pt x="880" y="9651"/>
                  </a:lnTo>
                  <a:lnTo>
                    <a:pt x="768" y="9635"/>
                  </a:lnTo>
                  <a:lnTo>
                    <a:pt x="815" y="9631"/>
                  </a:lnTo>
                  <a:lnTo>
                    <a:pt x="719" y="9663"/>
                  </a:lnTo>
                  <a:lnTo>
                    <a:pt x="753" y="9644"/>
                  </a:lnTo>
                  <a:lnTo>
                    <a:pt x="657" y="9724"/>
                  </a:lnTo>
                  <a:lnTo>
                    <a:pt x="669" y="9712"/>
                  </a:lnTo>
                  <a:lnTo>
                    <a:pt x="579" y="9816"/>
                  </a:lnTo>
                  <a:lnTo>
                    <a:pt x="471" y="9970"/>
                  </a:lnTo>
                  <a:lnTo>
                    <a:pt x="379" y="10123"/>
                  </a:lnTo>
                  <a:lnTo>
                    <a:pt x="283" y="10315"/>
                  </a:lnTo>
                  <a:lnTo>
                    <a:pt x="186" y="10507"/>
                  </a:lnTo>
                  <a:lnTo>
                    <a:pt x="0" y="10414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4855" y="1795"/>
              <a:ext cx="38" cy="354"/>
            </a:xfrm>
            <a:custGeom>
              <a:avLst/>
              <a:gdLst>
                <a:gd name="T0" fmla="*/ 13 w 38"/>
                <a:gd name="T1" fmla="*/ 0 h 354"/>
                <a:gd name="T2" fmla="*/ 19 w 38"/>
                <a:gd name="T3" fmla="*/ 85 h 354"/>
                <a:gd name="T4" fmla="*/ 25 w 38"/>
                <a:gd name="T5" fmla="*/ 173 h 354"/>
                <a:gd name="T6" fmla="*/ 32 w 38"/>
                <a:gd name="T7" fmla="*/ 263 h 354"/>
                <a:gd name="T8" fmla="*/ 38 w 38"/>
                <a:gd name="T9" fmla="*/ 353 h 354"/>
                <a:gd name="T10" fmla="*/ 25 w 38"/>
                <a:gd name="T11" fmla="*/ 354 h 354"/>
                <a:gd name="T12" fmla="*/ 19 w 38"/>
                <a:gd name="T13" fmla="*/ 264 h 354"/>
                <a:gd name="T14" fmla="*/ 12 w 38"/>
                <a:gd name="T15" fmla="*/ 174 h 354"/>
                <a:gd name="T16" fmla="*/ 6 w 38"/>
                <a:gd name="T17" fmla="*/ 86 h 354"/>
                <a:gd name="T18" fmla="*/ 0 w 38"/>
                <a:gd name="T19" fmla="*/ 1 h 354"/>
                <a:gd name="T20" fmla="*/ 13 w 38"/>
                <a:gd name="T2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54">
                  <a:moveTo>
                    <a:pt x="13" y="0"/>
                  </a:moveTo>
                  <a:lnTo>
                    <a:pt x="19" y="85"/>
                  </a:lnTo>
                  <a:lnTo>
                    <a:pt x="25" y="173"/>
                  </a:lnTo>
                  <a:lnTo>
                    <a:pt x="32" y="263"/>
                  </a:lnTo>
                  <a:lnTo>
                    <a:pt x="38" y="353"/>
                  </a:lnTo>
                  <a:lnTo>
                    <a:pt x="25" y="354"/>
                  </a:lnTo>
                  <a:lnTo>
                    <a:pt x="19" y="264"/>
                  </a:lnTo>
                  <a:lnTo>
                    <a:pt x="12" y="174"/>
                  </a:lnTo>
                  <a:lnTo>
                    <a:pt x="6" y="86"/>
                  </a:lnTo>
                  <a:lnTo>
                    <a:pt x="0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5038" y="1300"/>
              <a:ext cx="551" cy="849"/>
            </a:xfrm>
            <a:custGeom>
              <a:avLst/>
              <a:gdLst>
                <a:gd name="T0" fmla="*/ 152 w 4373"/>
                <a:gd name="T1" fmla="*/ 4566 h 6735"/>
                <a:gd name="T2" fmla="*/ 328 w 4373"/>
                <a:gd name="T3" fmla="*/ 2354 h 6735"/>
                <a:gd name="T4" fmla="*/ 497 w 4373"/>
                <a:gd name="T5" fmla="*/ 752 h 6735"/>
                <a:gd name="T6" fmla="*/ 681 w 4373"/>
                <a:gd name="T7" fmla="*/ 40 h 6735"/>
                <a:gd name="T8" fmla="*/ 856 w 4373"/>
                <a:gd name="T9" fmla="*/ 64 h 6735"/>
                <a:gd name="T10" fmla="*/ 998 w 4373"/>
                <a:gd name="T11" fmla="*/ 412 h 6735"/>
                <a:gd name="T12" fmla="*/ 1175 w 4373"/>
                <a:gd name="T13" fmla="*/ 1087 h 6735"/>
                <a:gd name="T14" fmla="*/ 1319 w 4373"/>
                <a:gd name="T15" fmla="*/ 1471 h 6735"/>
                <a:gd name="T16" fmla="*/ 1349 w 4373"/>
                <a:gd name="T17" fmla="*/ 1477 h 6735"/>
                <a:gd name="T18" fmla="*/ 1446 w 4373"/>
                <a:gd name="T19" fmla="*/ 1257 h 6735"/>
                <a:gd name="T20" fmla="*/ 1621 w 4373"/>
                <a:gd name="T21" fmla="*/ 693 h 6735"/>
                <a:gd name="T22" fmla="*/ 1776 w 4373"/>
                <a:gd name="T23" fmla="*/ 253 h 6735"/>
                <a:gd name="T24" fmla="*/ 1935 w 4373"/>
                <a:gd name="T25" fmla="*/ 121 h 6735"/>
                <a:gd name="T26" fmla="*/ 2092 w 4373"/>
                <a:gd name="T27" fmla="*/ 266 h 6735"/>
                <a:gd name="T28" fmla="*/ 2200 w 4373"/>
                <a:gd name="T29" fmla="*/ 555 h 6735"/>
                <a:gd name="T30" fmla="*/ 2376 w 4373"/>
                <a:gd name="T31" fmla="*/ 1115 h 6735"/>
                <a:gd name="T32" fmla="*/ 2527 w 4373"/>
                <a:gd name="T33" fmla="*/ 1463 h 6735"/>
                <a:gd name="T34" fmla="*/ 2555 w 4373"/>
                <a:gd name="T35" fmla="*/ 1473 h 6735"/>
                <a:gd name="T36" fmla="*/ 2670 w 4373"/>
                <a:gd name="T37" fmla="*/ 1256 h 6735"/>
                <a:gd name="T38" fmla="*/ 2847 w 4373"/>
                <a:gd name="T39" fmla="*/ 717 h 6735"/>
                <a:gd name="T40" fmla="*/ 3004 w 4373"/>
                <a:gd name="T41" fmla="*/ 282 h 6735"/>
                <a:gd name="T42" fmla="*/ 3185 w 4373"/>
                <a:gd name="T43" fmla="*/ 121 h 6735"/>
                <a:gd name="T44" fmla="*/ 3334 w 4373"/>
                <a:gd name="T45" fmla="*/ 250 h 6735"/>
                <a:gd name="T46" fmla="*/ 3499 w 4373"/>
                <a:gd name="T47" fmla="*/ 635 h 6735"/>
                <a:gd name="T48" fmla="*/ 3675 w 4373"/>
                <a:gd name="T49" fmla="*/ 1172 h 6735"/>
                <a:gd name="T50" fmla="*/ 3820 w 4373"/>
                <a:gd name="T51" fmla="*/ 1479 h 6735"/>
                <a:gd name="T52" fmla="*/ 3883 w 4373"/>
                <a:gd name="T53" fmla="*/ 1506 h 6735"/>
                <a:gd name="T54" fmla="*/ 3953 w 4373"/>
                <a:gd name="T55" fmla="*/ 1415 h 6735"/>
                <a:gd name="T56" fmla="*/ 4073 w 4373"/>
                <a:gd name="T57" fmla="*/ 1135 h 6735"/>
                <a:gd name="T58" fmla="*/ 4249 w 4373"/>
                <a:gd name="T59" fmla="*/ 570 h 6735"/>
                <a:gd name="T60" fmla="*/ 4245 w 4373"/>
                <a:gd name="T61" fmla="*/ 966 h 6735"/>
                <a:gd name="T62" fmla="*/ 4084 w 4373"/>
                <a:gd name="T63" fmla="*/ 1374 h 6735"/>
                <a:gd name="T64" fmla="*/ 3960 w 4373"/>
                <a:gd name="T65" fmla="*/ 1570 h 6735"/>
                <a:gd name="T66" fmla="*/ 3790 w 4373"/>
                <a:gd name="T67" fmla="*/ 1594 h 6735"/>
                <a:gd name="T68" fmla="*/ 3642 w 4373"/>
                <a:gd name="T69" fmla="*/ 1379 h 6735"/>
                <a:gd name="T70" fmla="*/ 3465 w 4373"/>
                <a:gd name="T71" fmla="*/ 878 h 6735"/>
                <a:gd name="T72" fmla="*/ 3315 w 4373"/>
                <a:gd name="T73" fmla="*/ 436 h 6735"/>
                <a:gd name="T74" fmla="*/ 3189 w 4373"/>
                <a:gd name="T75" fmla="*/ 225 h 6735"/>
                <a:gd name="T76" fmla="*/ 3163 w 4373"/>
                <a:gd name="T77" fmla="*/ 236 h 6735"/>
                <a:gd name="T78" fmla="*/ 3011 w 4373"/>
                <a:gd name="T79" fmla="*/ 546 h 6735"/>
                <a:gd name="T80" fmla="*/ 2841 w 4373"/>
                <a:gd name="T81" fmla="*/ 1104 h 6735"/>
                <a:gd name="T82" fmla="*/ 2679 w 4373"/>
                <a:gd name="T83" fmla="*/ 1477 h 6735"/>
                <a:gd name="T84" fmla="*/ 2499 w 4373"/>
                <a:gd name="T85" fmla="*/ 1561 h 6735"/>
                <a:gd name="T86" fmla="*/ 2342 w 4373"/>
                <a:gd name="T87" fmla="*/ 1332 h 6735"/>
                <a:gd name="T88" fmla="*/ 2165 w 4373"/>
                <a:gd name="T89" fmla="*/ 793 h 6735"/>
                <a:gd name="T90" fmla="*/ 2017 w 4373"/>
                <a:gd name="T91" fmla="*/ 364 h 6735"/>
                <a:gd name="T92" fmla="*/ 1922 w 4373"/>
                <a:gd name="T93" fmla="*/ 217 h 6735"/>
                <a:gd name="T94" fmla="*/ 1908 w 4373"/>
                <a:gd name="T95" fmla="*/ 241 h 6735"/>
                <a:gd name="T96" fmla="*/ 1783 w 4373"/>
                <a:gd name="T97" fmla="*/ 519 h 6735"/>
                <a:gd name="T98" fmla="*/ 1609 w 4373"/>
                <a:gd name="T99" fmla="*/ 1089 h 6735"/>
                <a:gd name="T100" fmla="*/ 1448 w 4373"/>
                <a:gd name="T101" fmla="*/ 1501 h 6735"/>
                <a:gd name="T102" fmla="*/ 1279 w 4373"/>
                <a:gd name="T103" fmla="*/ 1573 h 6735"/>
                <a:gd name="T104" fmla="*/ 1141 w 4373"/>
                <a:gd name="T105" fmla="*/ 1336 h 6735"/>
                <a:gd name="T106" fmla="*/ 963 w 4373"/>
                <a:gd name="T107" fmla="*/ 692 h 6735"/>
                <a:gd name="T108" fmla="*/ 814 w 4373"/>
                <a:gd name="T109" fmla="*/ 196 h 6735"/>
                <a:gd name="T110" fmla="*/ 749 w 4373"/>
                <a:gd name="T111" fmla="*/ 104 h 6735"/>
                <a:gd name="T112" fmla="*/ 671 w 4373"/>
                <a:gd name="T113" fmla="*/ 384 h 6735"/>
                <a:gd name="T114" fmla="*/ 496 w 4373"/>
                <a:gd name="T115" fmla="*/ 1676 h 6735"/>
                <a:gd name="T116" fmla="*/ 320 w 4373"/>
                <a:gd name="T117" fmla="*/ 3693 h 6735"/>
                <a:gd name="T118" fmla="*/ 143 w 4373"/>
                <a:gd name="T119" fmla="*/ 6112 h 6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73" h="6735">
                  <a:moveTo>
                    <a:pt x="0" y="6730"/>
                  </a:moveTo>
                  <a:lnTo>
                    <a:pt x="16" y="6417"/>
                  </a:lnTo>
                  <a:lnTo>
                    <a:pt x="40" y="6104"/>
                  </a:lnTo>
                  <a:lnTo>
                    <a:pt x="64" y="5791"/>
                  </a:lnTo>
                  <a:lnTo>
                    <a:pt x="80" y="5480"/>
                  </a:lnTo>
                  <a:lnTo>
                    <a:pt x="104" y="5167"/>
                  </a:lnTo>
                  <a:lnTo>
                    <a:pt x="128" y="4862"/>
                  </a:lnTo>
                  <a:lnTo>
                    <a:pt x="152" y="4566"/>
                  </a:lnTo>
                  <a:lnTo>
                    <a:pt x="168" y="4271"/>
                  </a:lnTo>
                  <a:lnTo>
                    <a:pt x="192" y="3973"/>
                  </a:lnTo>
                  <a:lnTo>
                    <a:pt x="216" y="3685"/>
                  </a:lnTo>
                  <a:lnTo>
                    <a:pt x="240" y="3404"/>
                  </a:lnTo>
                  <a:lnTo>
                    <a:pt x="256" y="3133"/>
                  </a:lnTo>
                  <a:lnTo>
                    <a:pt x="280" y="2867"/>
                  </a:lnTo>
                  <a:lnTo>
                    <a:pt x="304" y="2611"/>
                  </a:lnTo>
                  <a:lnTo>
                    <a:pt x="328" y="2354"/>
                  </a:lnTo>
                  <a:lnTo>
                    <a:pt x="344" y="2123"/>
                  </a:lnTo>
                  <a:lnTo>
                    <a:pt x="368" y="1889"/>
                  </a:lnTo>
                  <a:lnTo>
                    <a:pt x="392" y="1665"/>
                  </a:lnTo>
                  <a:lnTo>
                    <a:pt x="417" y="1456"/>
                  </a:lnTo>
                  <a:lnTo>
                    <a:pt x="432" y="1266"/>
                  </a:lnTo>
                  <a:lnTo>
                    <a:pt x="457" y="1079"/>
                  </a:lnTo>
                  <a:lnTo>
                    <a:pt x="481" y="910"/>
                  </a:lnTo>
                  <a:lnTo>
                    <a:pt x="497" y="752"/>
                  </a:lnTo>
                  <a:lnTo>
                    <a:pt x="521" y="605"/>
                  </a:lnTo>
                  <a:lnTo>
                    <a:pt x="545" y="475"/>
                  </a:lnTo>
                  <a:lnTo>
                    <a:pt x="570" y="362"/>
                  </a:lnTo>
                  <a:lnTo>
                    <a:pt x="585" y="268"/>
                  </a:lnTo>
                  <a:lnTo>
                    <a:pt x="611" y="182"/>
                  </a:lnTo>
                  <a:lnTo>
                    <a:pt x="637" y="120"/>
                  </a:lnTo>
                  <a:lnTo>
                    <a:pt x="662" y="69"/>
                  </a:lnTo>
                  <a:lnTo>
                    <a:pt x="681" y="40"/>
                  </a:lnTo>
                  <a:cubicBezTo>
                    <a:pt x="685" y="34"/>
                    <a:pt x="690" y="29"/>
                    <a:pt x="696" y="25"/>
                  </a:cubicBezTo>
                  <a:lnTo>
                    <a:pt x="720" y="9"/>
                  </a:lnTo>
                  <a:cubicBezTo>
                    <a:pt x="728" y="4"/>
                    <a:pt x="739" y="0"/>
                    <a:pt x="749" y="0"/>
                  </a:cubicBezTo>
                  <a:lnTo>
                    <a:pt x="773" y="0"/>
                  </a:lnTo>
                  <a:cubicBezTo>
                    <a:pt x="783" y="0"/>
                    <a:pt x="793" y="4"/>
                    <a:pt x="802" y="9"/>
                  </a:cubicBezTo>
                  <a:lnTo>
                    <a:pt x="826" y="25"/>
                  </a:lnTo>
                  <a:cubicBezTo>
                    <a:pt x="831" y="29"/>
                    <a:pt x="836" y="34"/>
                    <a:pt x="840" y="40"/>
                  </a:cubicBezTo>
                  <a:lnTo>
                    <a:pt x="856" y="64"/>
                  </a:lnTo>
                  <a:lnTo>
                    <a:pt x="879" y="93"/>
                  </a:lnTo>
                  <a:cubicBezTo>
                    <a:pt x="880" y="96"/>
                    <a:pt x="882" y="98"/>
                    <a:pt x="883" y="101"/>
                  </a:cubicBezTo>
                  <a:lnTo>
                    <a:pt x="907" y="149"/>
                  </a:lnTo>
                  <a:lnTo>
                    <a:pt x="933" y="208"/>
                  </a:lnTo>
                  <a:cubicBezTo>
                    <a:pt x="934" y="211"/>
                    <a:pt x="935" y="213"/>
                    <a:pt x="935" y="216"/>
                  </a:cubicBezTo>
                  <a:lnTo>
                    <a:pt x="952" y="280"/>
                  </a:lnTo>
                  <a:lnTo>
                    <a:pt x="974" y="339"/>
                  </a:lnTo>
                  <a:lnTo>
                    <a:pt x="998" y="412"/>
                  </a:lnTo>
                  <a:lnTo>
                    <a:pt x="1016" y="499"/>
                  </a:lnTo>
                  <a:lnTo>
                    <a:pt x="1039" y="583"/>
                  </a:lnTo>
                  <a:lnTo>
                    <a:pt x="1063" y="662"/>
                  </a:lnTo>
                  <a:lnTo>
                    <a:pt x="1087" y="752"/>
                  </a:lnTo>
                  <a:lnTo>
                    <a:pt x="1105" y="844"/>
                  </a:lnTo>
                  <a:lnTo>
                    <a:pt x="1127" y="919"/>
                  </a:lnTo>
                  <a:lnTo>
                    <a:pt x="1152" y="1008"/>
                  </a:lnTo>
                  <a:lnTo>
                    <a:pt x="1175" y="1087"/>
                  </a:lnTo>
                  <a:lnTo>
                    <a:pt x="1192" y="1172"/>
                  </a:lnTo>
                  <a:lnTo>
                    <a:pt x="1215" y="1237"/>
                  </a:lnTo>
                  <a:lnTo>
                    <a:pt x="1238" y="1300"/>
                  </a:lnTo>
                  <a:lnTo>
                    <a:pt x="1262" y="1364"/>
                  </a:lnTo>
                  <a:lnTo>
                    <a:pt x="1279" y="1414"/>
                  </a:lnTo>
                  <a:lnTo>
                    <a:pt x="1274" y="1403"/>
                  </a:lnTo>
                  <a:lnTo>
                    <a:pt x="1298" y="1443"/>
                  </a:lnTo>
                  <a:lnTo>
                    <a:pt x="1319" y="1471"/>
                  </a:lnTo>
                  <a:lnTo>
                    <a:pt x="1315" y="1465"/>
                  </a:lnTo>
                  <a:lnTo>
                    <a:pt x="1339" y="1489"/>
                  </a:lnTo>
                  <a:lnTo>
                    <a:pt x="1325" y="1480"/>
                  </a:lnTo>
                  <a:lnTo>
                    <a:pt x="1341" y="1488"/>
                  </a:lnTo>
                  <a:lnTo>
                    <a:pt x="1318" y="1482"/>
                  </a:lnTo>
                  <a:lnTo>
                    <a:pt x="1342" y="1482"/>
                  </a:lnTo>
                  <a:lnTo>
                    <a:pt x="1325" y="1485"/>
                  </a:lnTo>
                  <a:lnTo>
                    <a:pt x="1349" y="1477"/>
                  </a:lnTo>
                  <a:lnTo>
                    <a:pt x="1323" y="1497"/>
                  </a:lnTo>
                  <a:lnTo>
                    <a:pt x="1339" y="1473"/>
                  </a:lnTo>
                  <a:lnTo>
                    <a:pt x="1364" y="1439"/>
                  </a:lnTo>
                  <a:lnTo>
                    <a:pt x="1385" y="1403"/>
                  </a:lnTo>
                  <a:lnTo>
                    <a:pt x="1408" y="1359"/>
                  </a:lnTo>
                  <a:lnTo>
                    <a:pt x="1405" y="1366"/>
                  </a:lnTo>
                  <a:lnTo>
                    <a:pt x="1421" y="1318"/>
                  </a:lnTo>
                  <a:lnTo>
                    <a:pt x="1446" y="1257"/>
                  </a:lnTo>
                  <a:lnTo>
                    <a:pt x="1470" y="1196"/>
                  </a:lnTo>
                  <a:lnTo>
                    <a:pt x="1494" y="1132"/>
                  </a:lnTo>
                  <a:lnTo>
                    <a:pt x="1508" y="1066"/>
                  </a:lnTo>
                  <a:lnTo>
                    <a:pt x="1533" y="989"/>
                  </a:lnTo>
                  <a:lnTo>
                    <a:pt x="1557" y="917"/>
                  </a:lnTo>
                  <a:lnTo>
                    <a:pt x="1581" y="838"/>
                  </a:lnTo>
                  <a:lnTo>
                    <a:pt x="1596" y="770"/>
                  </a:lnTo>
                  <a:lnTo>
                    <a:pt x="1621" y="693"/>
                  </a:lnTo>
                  <a:lnTo>
                    <a:pt x="1645" y="621"/>
                  </a:lnTo>
                  <a:lnTo>
                    <a:pt x="1660" y="554"/>
                  </a:lnTo>
                  <a:lnTo>
                    <a:pt x="1686" y="483"/>
                  </a:lnTo>
                  <a:lnTo>
                    <a:pt x="1710" y="419"/>
                  </a:lnTo>
                  <a:lnTo>
                    <a:pt x="1735" y="360"/>
                  </a:lnTo>
                  <a:lnTo>
                    <a:pt x="1749" y="310"/>
                  </a:lnTo>
                  <a:cubicBezTo>
                    <a:pt x="1750" y="307"/>
                    <a:pt x="1751" y="304"/>
                    <a:pt x="1752" y="302"/>
                  </a:cubicBezTo>
                  <a:lnTo>
                    <a:pt x="1776" y="253"/>
                  </a:lnTo>
                  <a:lnTo>
                    <a:pt x="1802" y="210"/>
                  </a:lnTo>
                  <a:lnTo>
                    <a:pt x="1829" y="173"/>
                  </a:lnTo>
                  <a:cubicBezTo>
                    <a:pt x="1831" y="171"/>
                    <a:pt x="1832" y="170"/>
                    <a:pt x="1834" y="168"/>
                  </a:cubicBezTo>
                  <a:lnTo>
                    <a:pt x="1850" y="152"/>
                  </a:lnTo>
                  <a:cubicBezTo>
                    <a:pt x="1853" y="149"/>
                    <a:pt x="1855" y="147"/>
                    <a:pt x="1858" y="145"/>
                  </a:cubicBezTo>
                  <a:lnTo>
                    <a:pt x="1882" y="129"/>
                  </a:lnTo>
                  <a:cubicBezTo>
                    <a:pt x="1891" y="124"/>
                    <a:pt x="1901" y="121"/>
                    <a:pt x="1911" y="121"/>
                  </a:cubicBezTo>
                  <a:lnTo>
                    <a:pt x="1935" y="121"/>
                  </a:lnTo>
                  <a:cubicBezTo>
                    <a:pt x="1941" y="121"/>
                    <a:pt x="1946" y="122"/>
                    <a:pt x="1951" y="123"/>
                  </a:cubicBezTo>
                  <a:lnTo>
                    <a:pt x="1975" y="131"/>
                  </a:lnTo>
                  <a:cubicBezTo>
                    <a:pt x="1983" y="134"/>
                    <a:pt x="1990" y="138"/>
                    <a:pt x="1996" y="144"/>
                  </a:cubicBezTo>
                  <a:lnTo>
                    <a:pt x="2012" y="160"/>
                  </a:lnTo>
                  <a:lnTo>
                    <a:pt x="2036" y="184"/>
                  </a:lnTo>
                  <a:cubicBezTo>
                    <a:pt x="2038" y="186"/>
                    <a:pt x="2039" y="187"/>
                    <a:pt x="2041" y="189"/>
                  </a:cubicBezTo>
                  <a:lnTo>
                    <a:pt x="2065" y="221"/>
                  </a:lnTo>
                  <a:lnTo>
                    <a:pt x="2092" y="266"/>
                  </a:lnTo>
                  <a:cubicBezTo>
                    <a:pt x="2094" y="269"/>
                    <a:pt x="2095" y="273"/>
                    <a:pt x="2097" y="276"/>
                  </a:cubicBezTo>
                  <a:lnTo>
                    <a:pt x="2113" y="324"/>
                  </a:lnTo>
                  <a:lnTo>
                    <a:pt x="2110" y="318"/>
                  </a:lnTo>
                  <a:lnTo>
                    <a:pt x="2134" y="366"/>
                  </a:lnTo>
                  <a:lnTo>
                    <a:pt x="2159" y="424"/>
                  </a:lnTo>
                  <a:cubicBezTo>
                    <a:pt x="2160" y="427"/>
                    <a:pt x="2161" y="430"/>
                    <a:pt x="2162" y="432"/>
                  </a:cubicBezTo>
                  <a:lnTo>
                    <a:pt x="2178" y="496"/>
                  </a:lnTo>
                  <a:lnTo>
                    <a:pt x="2200" y="555"/>
                  </a:lnTo>
                  <a:lnTo>
                    <a:pt x="2225" y="629"/>
                  </a:lnTo>
                  <a:lnTo>
                    <a:pt x="2248" y="691"/>
                  </a:lnTo>
                  <a:lnTo>
                    <a:pt x="2266" y="770"/>
                  </a:lnTo>
                  <a:lnTo>
                    <a:pt x="2289" y="837"/>
                  </a:lnTo>
                  <a:lnTo>
                    <a:pt x="2313" y="909"/>
                  </a:lnTo>
                  <a:lnTo>
                    <a:pt x="2337" y="981"/>
                  </a:lnTo>
                  <a:lnTo>
                    <a:pt x="2354" y="1058"/>
                  </a:lnTo>
                  <a:lnTo>
                    <a:pt x="2376" y="1115"/>
                  </a:lnTo>
                  <a:lnTo>
                    <a:pt x="2400" y="1180"/>
                  </a:lnTo>
                  <a:lnTo>
                    <a:pt x="2425" y="1244"/>
                  </a:lnTo>
                  <a:lnTo>
                    <a:pt x="2442" y="1304"/>
                  </a:lnTo>
                  <a:lnTo>
                    <a:pt x="2438" y="1295"/>
                  </a:lnTo>
                  <a:lnTo>
                    <a:pt x="2462" y="1343"/>
                  </a:lnTo>
                  <a:lnTo>
                    <a:pt x="2486" y="1391"/>
                  </a:lnTo>
                  <a:lnTo>
                    <a:pt x="2509" y="1427"/>
                  </a:lnTo>
                  <a:lnTo>
                    <a:pt x="2527" y="1463"/>
                  </a:lnTo>
                  <a:lnTo>
                    <a:pt x="2509" y="1443"/>
                  </a:lnTo>
                  <a:lnTo>
                    <a:pt x="2533" y="1459"/>
                  </a:lnTo>
                  <a:lnTo>
                    <a:pt x="2557" y="1475"/>
                  </a:lnTo>
                  <a:lnTo>
                    <a:pt x="2567" y="1480"/>
                  </a:lnTo>
                  <a:lnTo>
                    <a:pt x="2528" y="1477"/>
                  </a:lnTo>
                  <a:lnTo>
                    <a:pt x="2552" y="1469"/>
                  </a:lnTo>
                  <a:lnTo>
                    <a:pt x="2576" y="1461"/>
                  </a:lnTo>
                  <a:lnTo>
                    <a:pt x="2555" y="1473"/>
                  </a:lnTo>
                  <a:lnTo>
                    <a:pt x="2580" y="1449"/>
                  </a:lnTo>
                  <a:lnTo>
                    <a:pt x="2570" y="1463"/>
                  </a:lnTo>
                  <a:lnTo>
                    <a:pt x="2586" y="1431"/>
                  </a:lnTo>
                  <a:lnTo>
                    <a:pt x="2612" y="1387"/>
                  </a:lnTo>
                  <a:lnTo>
                    <a:pt x="2636" y="1347"/>
                  </a:lnTo>
                  <a:lnTo>
                    <a:pt x="2658" y="1303"/>
                  </a:lnTo>
                  <a:lnTo>
                    <a:pt x="2654" y="1312"/>
                  </a:lnTo>
                  <a:lnTo>
                    <a:pt x="2670" y="1256"/>
                  </a:lnTo>
                  <a:lnTo>
                    <a:pt x="2697" y="1193"/>
                  </a:lnTo>
                  <a:lnTo>
                    <a:pt x="2720" y="1132"/>
                  </a:lnTo>
                  <a:lnTo>
                    <a:pt x="2744" y="1067"/>
                  </a:lnTo>
                  <a:lnTo>
                    <a:pt x="2758" y="1002"/>
                  </a:lnTo>
                  <a:lnTo>
                    <a:pt x="2783" y="925"/>
                  </a:lnTo>
                  <a:lnTo>
                    <a:pt x="2808" y="859"/>
                  </a:lnTo>
                  <a:lnTo>
                    <a:pt x="2822" y="794"/>
                  </a:lnTo>
                  <a:lnTo>
                    <a:pt x="2847" y="717"/>
                  </a:lnTo>
                  <a:lnTo>
                    <a:pt x="2872" y="651"/>
                  </a:lnTo>
                  <a:lnTo>
                    <a:pt x="2896" y="581"/>
                  </a:lnTo>
                  <a:lnTo>
                    <a:pt x="2910" y="520"/>
                  </a:lnTo>
                  <a:lnTo>
                    <a:pt x="2936" y="451"/>
                  </a:lnTo>
                  <a:lnTo>
                    <a:pt x="2961" y="392"/>
                  </a:lnTo>
                  <a:lnTo>
                    <a:pt x="2985" y="336"/>
                  </a:lnTo>
                  <a:lnTo>
                    <a:pt x="3000" y="292"/>
                  </a:lnTo>
                  <a:cubicBezTo>
                    <a:pt x="3001" y="289"/>
                    <a:pt x="3003" y="285"/>
                    <a:pt x="3004" y="282"/>
                  </a:cubicBezTo>
                  <a:lnTo>
                    <a:pt x="3029" y="242"/>
                  </a:lnTo>
                  <a:lnTo>
                    <a:pt x="3056" y="205"/>
                  </a:lnTo>
                  <a:lnTo>
                    <a:pt x="3080" y="173"/>
                  </a:lnTo>
                  <a:lnTo>
                    <a:pt x="3094" y="152"/>
                  </a:lnTo>
                  <a:cubicBezTo>
                    <a:pt x="3100" y="142"/>
                    <a:pt x="3110" y="135"/>
                    <a:pt x="3121" y="131"/>
                  </a:cubicBezTo>
                  <a:lnTo>
                    <a:pt x="3145" y="123"/>
                  </a:lnTo>
                  <a:cubicBezTo>
                    <a:pt x="3150" y="122"/>
                    <a:pt x="3156" y="121"/>
                    <a:pt x="3161" y="121"/>
                  </a:cubicBezTo>
                  <a:lnTo>
                    <a:pt x="3185" y="121"/>
                  </a:lnTo>
                  <a:lnTo>
                    <a:pt x="3209" y="121"/>
                  </a:lnTo>
                  <a:cubicBezTo>
                    <a:pt x="3223" y="121"/>
                    <a:pt x="3236" y="126"/>
                    <a:pt x="3246" y="136"/>
                  </a:cubicBezTo>
                  <a:lnTo>
                    <a:pt x="3262" y="152"/>
                  </a:lnTo>
                  <a:lnTo>
                    <a:pt x="3286" y="176"/>
                  </a:lnTo>
                  <a:lnTo>
                    <a:pt x="3310" y="200"/>
                  </a:lnTo>
                  <a:cubicBezTo>
                    <a:pt x="3315" y="205"/>
                    <a:pt x="3319" y="211"/>
                    <a:pt x="3322" y="217"/>
                  </a:cubicBezTo>
                  <a:lnTo>
                    <a:pt x="3338" y="257"/>
                  </a:lnTo>
                  <a:lnTo>
                    <a:pt x="3334" y="250"/>
                  </a:lnTo>
                  <a:lnTo>
                    <a:pt x="3358" y="290"/>
                  </a:lnTo>
                  <a:lnTo>
                    <a:pt x="3384" y="342"/>
                  </a:lnTo>
                  <a:lnTo>
                    <a:pt x="3408" y="390"/>
                  </a:lnTo>
                  <a:cubicBezTo>
                    <a:pt x="3410" y="393"/>
                    <a:pt x="3411" y="396"/>
                    <a:pt x="3412" y="399"/>
                  </a:cubicBezTo>
                  <a:lnTo>
                    <a:pt x="3428" y="455"/>
                  </a:lnTo>
                  <a:lnTo>
                    <a:pt x="3450" y="515"/>
                  </a:lnTo>
                  <a:lnTo>
                    <a:pt x="3474" y="569"/>
                  </a:lnTo>
                  <a:lnTo>
                    <a:pt x="3499" y="635"/>
                  </a:lnTo>
                  <a:lnTo>
                    <a:pt x="3517" y="714"/>
                  </a:lnTo>
                  <a:lnTo>
                    <a:pt x="3539" y="771"/>
                  </a:lnTo>
                  <a:lnTo>
                    <a:pt x="3563" y="845"/>
                  </a:lnTo>
                  <a:lnTo>
                    <a:pt x="3587" y="907"/>
                  </a:lnTo>
                  <a:lnTo>
                    <a:pt x="3605" y="986"/>
                  </a:lnTo>
                  <a:lnTo>
                    <a:pt x="3627" y="1043"/>
                  </a:lnTo>
                  <a:lnTo>
                    <a:pt x="3651" y="1107"/>
                  </a:lnTo>
                  <a:lnTo>
                    <a:pt x="3675" y="1172"/>
                  </a:lnTo>
                  <a:lnTo>
                    <a:pt x="3692" y="1232"/>
                  </a:lnTo>
                  <a:lnTo>
                    <a:pt x="3714" y="1281"/>
                  </a:lnTo>
                  <a:lnTo>
                    <a:pt x="3738" y="1338"/>
                  </a:lnTo>
                  <a:lnTo>
                    <a:pt x="3756" y="1390"/>
                  </a:lnTo>
                  <a:lnTo>
                    <a:pt x="3751" y="1379"/>
                  </a:lnTo>
                  <a:lnTo>
                    <a:pt x="3775" y="1419"/>
                  </a:lnTo>
                  <a:lnTo>
                    <a:pt x="3796" y="1447"/>
                  </a:lnTo>
                  <a:lnTo>
                    <a:pt x="3820" y="1479"/>
                  </a:lnTo>
                  <a:lnTo>
                    <a:pt x="3838" y="1505"/>
                  </a:lnTo>
                  <a:lnTo>
                    <a:pt x="3823" y="1491"/>
                  </a:lnTo>
                  <a:lnTo>
                    <a:pt x="3847" y="1507"/>
                  </a:lnTo>
                  <a:lnTo>
                    <a:pt x="3835" y="1501"/>
                  </a:lnTo>
                  <a:lnTo>
                    <a:pt x="3859" y="1509"/>
                  </a:lnTo>
                  <a:lnTo>
                    <a:pt x="3843" y="1506"/>
                  </a:lnTo>
                  <a:lnTo>
                    <a:pt x="3867" y="1506"/>
                  </a:lnTo>
                  <a:lnTo>
                    <a:pt x="3883" y="1506"/>
                  </a:lnTo>
                  <a:lnTo>
                    <a:pt x="3854" y="1515"/>
                  </a:lnTo>
                  <a:lnTo>
                    <a:pt x="3878" y="1499"/>
                  </a:lnTo>
                  <a:lnTo>
                    <a:pt x="3902" y="1483"/>
                  </a:lnTo>
                  <a:lnTo>
                    <a:pt x="3894" y="1489"/>
                  </a:lnTo>
                  <a:lnTo>
                    <a:pt x="3918" y="1465"/>
                  </a:lnTo>
                  <a:lnTo>
                    <a:pt x="3912" y="1473"/>
                  </a:lnTo>
                  <a:lnTo>
                    <a:pt x="3928" y="1449"/>
                  </a:lnTo>
                  <a:lnTo>
                    <a:pt x="3953" y="1415"/>
                  </a:lnTo>
                  <a:lnTo>
                    <a:pt x="3974" y="1379"/>
                  </a:lnTo>
                  <a:lnTo>
                    <a:pt x="3970" y="1390"/>
                  </a:lnTo>
                  <a:lnTo>
                    <a:pt x="3986" y="1342"/>
                  </a:lnTo>
                  <a:cubicBezTo>
                    <a:pt x="3987" y="1338"/>
                    <a:pt x="3988" y="1335"/>
                    <a:pt x="3990" y="1331"/>
                  </a:cubicBezTo>
                  <a:lnTo>
                    <a:pt x="4014" y="1291"/>
                  </a:lnTo>
                  <a:lnTo>
                    <a:pt x="4035" y="1241"/>
                  </a:lnTo>
                  <a:lnTo>
                    <a:pt x="4059" y="1185"/>
                  </a:lnTo>
                  <a:lnTo>
                    <a:pt x="4073" y="1135"/>
                  </a:lnTo>
                  <a:lnTo>
                    <a:pt x="4098" y="1067"/>
                  </a:lnTo>
                  <a:lnTo>
                    <a:pt x="4122" y="1003"/>
                  </a:lnTo>
                  <a:lnTo>
                    <a:pt x="4146" y="933"/>
                  </a:lnTo>
                  <a:lnTo>
                    <a:pt x="4161" y="873"/>
                  </a:lnTo>
                  <a:lnTo>
                    <a:pt x="4185" y="790"/>
                  </a:lnTo>
                  <a:lnTo>
                    <a:pt x="4210" y="717"/>
                  </a:lnTo>
                  <a:lnTo>
                    <a:pt x="4234" y="638"/>
                  </a:lnTo>
                  <a:lnTo>
                    <a:pt x="4249" y="570"/>
                  </a:lnTo>
                  <a:lnTo>
                    <a:pt x="4274" y="486"/>
                  </a:lnTo>
                  <a:lnTo>
                    <a:pt x="4373" y="516"/>
                  </a:lnTo>
                  <a:lnTo>
                    <a:pt x="4350" y="592"/>
                  </a:lnTo>
                  <a:lnTo>
                    <a:pt x="4333" y="668"/>
                  </a:lnTo>
                  <a:lnTo>
                    <a:pt x="4309" y="750"/>
                  </a:lnTo>
                  <a:lnTo>
                    <a:pt x="4285" y="820"/>
                  </a:lnTo>
                  <a:lnTo>
                    <a:pt x="4262" y="898"/>
                  </a:lnTo>
                  <a:lnTo>
                    <a:pt x="4245" y="966"/>
                  </a:lnTo>
                  <a:lnTo>
                    <a:pt x="4220" y="1040"/>
                  </a:lnTo>
                  <a:lnTo>
                    <a:pt x="4196" y="1104"/>
                  </a:lnTo>
                  <a:lnTo>
                    <a:pt x="4173" y="1164"/>
                  </a:lnTo>
                  <a:lnTo>
                    <a:pt x="4155" y="1226"/>
                  </a:lnTo>
                  <a:lnTo>
                    <a:pt x="4131" y="1282"/>
                  </a:lnTo>
                  <a:lnTo>
                    <a:pt x="4104" y="1345"/>
                  </a:lnTo>
                  <a:lnTo>
                    <a:pt x="4080" y="1385"/>
                  </a:lnTo>
                  <a:lnTo>
                    <a:pt x="4084" y="1374"/>
                  </a:lnTo>
                  <a:lnTo>
                    <a:pt x="4068" y="1423"/>
                  </a:lnTo>
                  <a:cubicBezTo>
                    <a:pt x="4067" y="1426"/>
                    <a:pt x="4065" y="1430"/>
                    <a:pt x="4063" y="1433"/>
                  </a:cubicBezTo>
                  <a:lnTo>
                    <a:pt x="4036" y="1477"/>
                  </a:lnTo>
                  <a:lnTo>
                    <a:pt x="4014" y="1507"/>
                  </a:lnTo>
                  <a:lnTo>
                    <a:pt x="3998" y="1531"/>
                  </a:lnTo>
                  <a:cubicBezTo>
                    <a:pt x="3996" y="1534"/>
                    <a:pt x="3994" y="1537"/>
                    <a:pt x="3992" y="1539"/>
                  </a:cubicBezTo>
                  <a:lnTo>
                    <a:pt x="3967" y="1563"/>
                  </a:lnTo>
                  <a:cubicBezTo>
                    <a:pt x="3965" y="1565"/>
                    <a:pt x="3962" y="1568"/>
                    <a:pt x="3960" y="1570"/>
                  </a:cubicBezTo>
                  <a:lnTo>
                    <a:pt x="3936" y="1586"/>
                  </a:lnTo>
                  <a:lnTo>
                    <a:pt x="3911" y="1602"/>
                  </a:lnTo>
                  <a:cubicBezTo>
                    <a:pt x="3903" y="1607"/>
                    <a:pt x="3893" y="1610"/>
                    <a:pt x="3883" y="1610"/>
                  </a:cubicBezTo>
                  <a:lnTo>
                    <a:pt x="3867" y="1610"/>
                  </a:lnTo>
                  <a:lnTo>
                    <a:pt x="3843" y="1610"/>
                  </a:lnTo>
                  <a:cubicBezTo>
                    <a:pt x="3837" y="1610"/>
                    <a:pt x="3831" y="1609"/>
                    <a:pt x="3826" y="1608"/>
                  </a:cubicBezTo>
                  <a:lnTo>
                    <a:pt x="3802" y="1600"/>
                  </a:lnTo>
                  <a:cubicBezTo>
                    <a:pt x="3798" y="1598"/>
                    <a:pt x="3794" y="1596"/>
                    <a:pt x="3790" y="1594"/>
                  </a:cubicBezTo>
                  <a:lnTo>
                    <a:pt x="3766" y="1578"/>
                  </a:lnTo>
                  <a:cubicBezTo>
                    <a:pt x="3760" y="1574"/>
                    <a:pt x="3755" y="1569"/>
                    <a:pt x="3751" y="1563"/>
                  </a:cubicBezTo>
                  <a:lnTo>
                    <a:pt x="3737" y="1541"/>
                  </a:lnTo>
                  <a:lnTo>
                    <a:pt x="3713" y="1509"/>
                  </a:lnTo>
                  <a:lnTo>
                    <a:pt x="3686" y="1473"/>
                  </a:lnTo>
                  <a:lnTo>
                    <a:pt x="3662" y="1433"/>
                  </a:lnTo>
                  <a:cubicBezTo>
                    <a:pt x="3660" y="1430"/>
                    <a:pt x="3658" y="1426"/>
                    <a:pt x="3657" y="1423"/>
                  </a:cubicBezTo>
                  <a:lnTo>
                    <a:pt x="3642" y="1379"/>
                  </a:lnTo>
                  <a:lnTo>
                    <a:pt x="3618" y="1322"/>
                  </a:lnTo>
                  <a:lnTo>
                    <a:pt x="3592" y="1260"/>
                  </a:lnTo>
                  <a:lnTo>
                    <a:pt x="3577" y="1208"/>
                  </a:lnTo>
                  <a:lnTo>
                    <a:pt x="3553" y="1144"/>
                  </a:lnTo>
                  <a:lnTo>
                    <a:pt x="3529" y="1080"/>
                  </a:lnTo>
                  <a:lnTo>
                    <a:pt x="3503" y="1009"/>
                  </a:lnTo>
                  <a:lnTo>
                    <a:pt x="3489" y="944"/>
                  </a:lnTo>
                  <a:lnTo>
                    <a:pt x="3465" y="878"/>
                  </a:lnTo>
                  <a:lnTo>
                    <a:pt x="3441" y="808"/>
                  </a:lnTo>
                  <a:lnTo>
                    <a:pt x="3415" y="737"/>
                  </a:lnTo>
                  <a:lnTo>
                    <a:pt x="3401" y="671"/>
                  </a:lnTo>
                  <a:lnTo>
                    <a:pt x="3378" y="610"/>
                  </a:lnTo>
                  <a:lnTo>
                    <a:pt x="3353" y="551"/>
                  </a:lnTo>
                  <a:lnTo>
                    <a:pt x="3328" y="483"/>
                  </a:lnTo>
                  <a:lnTo>
                    <a:pt x="3312" y="427"/>
                  </a:lnTo>
                  <a:lnTo>
                    <a:pt x="3315" y="436"/>
                  </a:lnTo>
                  <a:lnTo>
                    <a:pt x="3291" y="388"/>
                  </a:lnTo>
                  <a:lnTo>
                    <a:pt x="3269" y="344"/>
                  </a:lnTo>
                  <a:lnTo>
                    <a:pt x="3245" y="304"/>
                  </a:lnTo>
                  <a:cubicBezTo>
                    <a:pt x="3244" y="301"/>
                    <a:pt x="3242" y="299"/>
                    <a:pt x="3241" y="296"/>
                  </a:cubicBezTo>
                  <a:lnTo>
                    <a:pt x="3225" y="256"/>
                  </a:lnTo>
                  <a:lnTo>
                    <a:pt x="3237" y="273"/>
                  </a:lnTo>
                  <a:lnTo>
                    <a:pt x="3213" y="249"/>
                  </a:lnTo>
                  <a:lnTo>
                    <a:pt x="3189" y="225"/>
                  </a:lnTo>
                  <a:lnTo>
                    <a:pt x="3173" y="209"/>
                  </a:lnTo>
                  <a:lnTo>
                    <a:pt x="3209" y="225"/>
                  </a:lnTo>
                  <a:lnTo>
                    <a:pt x="3185" y="225"/>
                  </a:lnTo>
                  <a:lnTo>
                    <a:pt x="3161" y="225"/>
                  </a:lnTo>
                  <a:lnTo>
                    <a:pt x="3178" y="222"/>
                  </a:lnTo>
                  <a:lnTo>
                    <a:pt x="3154" y="230"/>
                  </a:lnTo>
                  <a:lnTo>
                    <a:pt x="3181" y="209"/>
                  </a:lnTo>
                  <a:lnTo>
                    <a:pt x="3163" y="236"/>
                  </a:lnTo>
                  <a:lnTo>
                    <a:pt x="3139" y="268"/>
                  </a:lnTo>
                  <a:lnTo>
                    <a:pt x="3118" y="295"/>
                  </a:lnTo>
                  <a:lnTo>
                    <a:pt x="3094" y="336"/>
                  </a:lnTo>
                  <a:lnTo>
                    <a:pt x="3098" y="325"/>
                  </a:lnTo>
                  <a:lnTo>
                    <a:pt x="3081" y="377"/>
                  </a:lnTo>
                  <a:lnTo>
                    <a:pt x="3057" y="433"/>
                  </a:lnTo>
                  <a:lnTo>
                    <a:pt x="3034" y="487"/>
                  </a:lnTo>
                  <a:lnTo>
                    <a:pt x="3011" y="546"/>
                  </a:lnTo>
                  <a:lnTo>
                    <a:pt x="2994" y="614"/>
                  </a:lnTo>
                  <a:lnTo>
                    <a:pt x="2970" y="687"/>
                  </a:lnTo>
                  <a:lnTo>
                    <a:pt x="2946" y="750"/>
                  </a:lnTo>
                  <a:lnTo>
                    <a:pt x="2924" y="817"/>
                  </a:lnTo>
                  <a:lnTo>
                    <a:pt x="2905" y="896"/>
                  </a:lnTo>
                  <a:lnTo>
                    <a:pt x="2882" y="958"/>
                  </a:lnTo>
                  <a:lnTo>
                    <a:pt x="2859" y="1025"/>
                  </a:lnTo>
                  <a:lnTo>
                    <a:pt x="2841" y="1104"/>
                  </a:lnTo>
                  <a:lnTo>
                    <a:pt x="2817" y="1168"/>
                  </a:lnTo>
                  <a:lnTo>
                    <a:pt x="2792" y="1234"/>
                  </a:lnTo>
                  <a:lnTo>
                    <a:pt x="2770" y="1284"/>
                  </a:lnTo>
                  <a:lnTo>
                    <a:pt x="2754" y="1340"/>
                  </a:lnTo>
                  <a:cubicBezTo>
                    <a:pt x="2754" y="1343"/>
                    <a:pt x="2752" y="1346"/>
                    <a:pt x="2751" y="1349"/>
                  </a:cubicBezTo>
                  <a:lnTo>
                    <a:pt x="2725" y="1401"/>
                  </a:lnTo>
                  <a:lnTo>
                    <a:pt x="2701" y="1441"/>
                  </a:lnTo>
                  <a:lnTo>
                    <a:pt x="2679" y="1477"/>
                  </a:lnTo>
                  <a:lnTo>
                    <a:pt x="2663" y="1509"/>
                  </a:lnTo>
                  <a:cubicBezTo>
                    <a:pt x="2660" y="1514"/>
                    <a:pt x="2657" y="1519"/>
                    <a:pt x="2653" y="1523"/>
                  </a:cubicBezTo>
                  <a:lnTo>
                    <a:pt x="2629" y="1547"/>
                  </a:lnTo>
                  <a:cubicBezTo>
                    <a:pt x="2623" y="1553"/>
                    <a:pt x="2616" y="1557"/>
                    <a:pt x="2609" y="1560"/>
                  </a:cubicBezTo>
                  <a:lnTo>
                    <a:pt x="2585" y="1568"/>
                  </a:lnTo>
                  <a:lnTo>
                    <a:pt x="2561" y="1576"/>
                  </a:lnTo>
                  <a:cubicBezTo>
                    <a:pt x="2547" y="1580"/>
                    <a:pt x="2533" y="1579"/>
                    <a:pt x="2521" y="1573"/>
                  </a:cubicBezTo>
                  <a:lnTo>
                    <a:pt x="2499" y="1561"/>
                  </a:lnTo>
                  <a:lnTo>
                    <a:pt x="2475" y="1545"/>
                  </a:lnTo>
                  <a:lnTo>
                    <a:pt x="2451" y="1529"/>
                  </a:lnTo>
                  <a:cubicBezTo>
                    <a:pt x="2444" y="1524"/>
                    <a:pt x="2438" y="1518"/>
                    <a:pt x="2434" y="1509"/>
                  </a:cubicBezTo>
                  <a:lnTo>
                    <a:pt x="2419" y="1481"/>
                  </a:lnTo>
                  <a:lnTo>
                    <a:pt x="2393" y="1437"/>
                  </a:lnTo>
                  <a:lnTo>
                    <a:pt x="2369" y="1389"/>
                  </a:lnTo>
                  <a:lnTo>
                    <a:pt x="2345" y="1341"/>
                  </a:lnTo>
                  <a:cubicBezTo>
                    <a:pt x="2344" y="1338"/>
                    <a:pt x="2343" y="1335"/>
                    <a:pt x="2342" y="1332"/>
                  </a:cubicBezTo>
                  <a:lnTo>
                    <a:pt x="2327" y="1280"/>
                  </a:lnTo>
                  <a:lnTo>
                    <a:pt x="2303" y="1216"/>
                  </a:lnTo>
                  <a:lnTo>
                    <a:pt x="2279" y="1152"/>
                  </a:lnTo>
                  <a:lnTo>
                    <a:pt x="2253" y="1081"/>
                  </a:lnTo>
                  <a:lnTo>
                    <a:pt x="2238" y="1014"/>
                  </a:lnTo>
                  <a:lnTo>
                    <a:pt x="2214" y="942"/>
                  </a:lnTo>
                  <a:lnTo>
                    <a:pt x="2190" y="870"/>
                  </a:lnTo>
                  <a:lnTo>
                    <a:pt x="2165" y="793"/>
                  </a:lnTo>
                  <a:lnTo>
                    <a:pt x="2151" y="728"/>
                  </a:lnTo>
                  <a:lnTo>
                    <a:pt x="2126" y="662"/>
                  </a:lnTo>
                  <a:lnTo>
                    <a:pt x="2103" y="591"/>
                  </a:lnTo>
                  <a:lnTo>
                    <a:pt x="2077" y="522"/>
                  </a:lnTo>
                  <a:lnTo>
                    <a:pt x="2061" y="458"/>
                  </a:lnTo>
                  <a:lnTo>
                    <a:pt x="2064" y="465"/>
                  </a:lnTo>
                  <a:lnTo>
                    <a:pt x="2041" y="412"/>
                  </a:lnTo>
                  <a:lnTo>
                    <a:pt x="2017" y="364"/>
                  </a:lnTo>
                  <a:cubicBezTo>
                    <a:pt x="2016" y="362"/>
                    <a:pt x="2015" y="360"/>
                    <a:pt x="2014" y="357"/>
                  </a:cubicBezTo>
                  <a:lnTo>
                    <a:pt x="1998" y="309"/>
                  </a:lnTo>
                  <a:lnTo>
                    <a:pt x="2003" y="320"/>
                  </a:lnTo>
                  <a:lnTo>
                    <a:pt x="1982" y="284"/>
                  </a:lnTo>
                  <a:lnTo>
                    <a:pt x="1958" y="252"/>
                  </a:lnTo>
                  <a:lnTo>
                    <a:pt x="1962" y="257"/>
                  </a:lnTo>
                  <a:lnTo>
                    <a:pt x="1938" y="233"/>
                  </a:lnTo>
                  <a:lnTo>
                    <a:pt x="1922" y="217"/>
                  </a:lnTo>
                  <a:lnTo>
                    <a:pt x="1943" y="230"/>
                  </a:lnTo>
                  <a:lnTo>
                    <a:pt x="1919" y="222"/>
                  </a:lnTo>
                  <a:lnTo>
                    <a:pt x="1935" y="225"/>
                  </a:lnTo>
                  <a:lnTo>
                    <a:pt x="1911" y="225"/>
                  </a:lnTo>
                  <a:lnTo>
                    <a:pt x="1940" y="216"/>
                  </a:lnTo>
                  <a:lnTo>
                    <a:pt x="1916" y="232"/>
                  </a:lnTo>
                  <a:lnTo>
                    <a:pt x="1924" y="225"/>
                  </a:lnTo>
                  <a:lnTo>
                    <a:pt x="1908" y="241"/>
                  </a:lnTo>
                  <a:lnTo>
                    <a:pt x="1912" y="236"/>
                  </a:lnTo>
                  <a:lnTo>
                    <a:pt x="1891" y="263"/>
                  </a:lnTo>
                  <a:lnTo>
                    <a:pt x="1869" y="300"/>
                  </a:lnTo>
                  <a:lnTo>
                    <a:pt x="1845" y="348"/>
                  </a:lnTo>
                  <a:lnTo>
                    <a:pt x="1849" y="339"/>
                  </a:lnTo>
                  <a:lnTo>
                    <a:pt x="1830" y="401"/>
                  </a:lnTo>
                  <a:lnTo>
                    <a:pt x="1807" y="455"/>
                  </a:lnTo>
                  <a:lnTo>
                    <a:pt x="1783" y="519"/>
                  </a:lnTo>
                  <a:lnTo>
                    <a:pt x="1761" y="576"/>
                  </a:lnTo>
                  <a:lnTo>
                    <a:pt x="1744" y="654"/>
                  </a:lnTo>
                  <a:lnTo>
                    <a:pt x="1720" y="726"/>
                  </a:lnTo>
                  <a:lnTo>
                    <a:pt x="1697" y="793"/>
                  </a:lnTo>
                  <a:lnTo>
                    <a:pt x="1680" y="868"/>
                  </a:lnTo>
                  <a:lnTo>
                    <a:pt x="1656" y="950"/>
                  </a:lnTo>
                  <a:lnTo>
                    <a:pt x="1632" y="1022"/>
                  </a:lnTo>
                  <a:lnTo>
                    <a:pt x="1609" y="1089"/>
                  </a:lnTo>
                  <a:lnTo>
                    <a:pt x="1591" y="1168"/>
                  </a:lnTo>
                  <a:lnTo>
                    <a:pt x="1567" y="1232"/>
                  </a:lnTo>
                  <a:lnTo>
                    <a:pt x="1542" y="1298"/>
                  </a:lnTo>
                  <a:lnTo>
                    <a:pt x="1519" y="1350"/>
                  </a:lnTo>
                  <a:lnTo>
                    <a:pt x="1503" y="1399"/>
                  </a:lnTo>
                  <a:cubicBezTo>
                    <a:pt x="1503" y="1401"/>
                    <a:pt x="1502" y="1403"/>
                    <a:pt x="1501" y="1405"/>
                  </a:cubicBezTo>
                  <a:lnTo>
                    <a:pt x="1475" y="1457"/>
                  </a:lnTo>
                  <a:lnTo>
                    <a:pt x="1448" y="1501"/>
                  </a:lnTo>
                  <a:lnTo>
                    <a:pt x="1425" y="1531"/>
                  </a:lnTo>
                  <a:lnTo>
                    <a:pt x="1409" y="1555"/>
                  </a:lnTo>
                  <a:cubicBezTo>
                    <a:pt x="1403" y="1565"/>
                    <a:pt x="1393" y="1572"/>
                    <a:pt x="1382" y="1576"/>
                  </a:cubicBezTo>
                  <a:lnTo>
                    <a:pt x="1358" y="1584"/>
                  </a:lnTo>
                  <a:cubicBezTo>
                    <a:pt x="1353" y="1585"/>
                    <a:pt x="1347" y="1586"/>
                    <a:pt x="1342" y="1586"/>
                  </a:cubicBezTo>
                  <a:lnTo>
                    <a:pt x="1318" y="1586"/>
                  </a:lnTo>
                  <a:cubicBezTo>
                    <a:pt x="1310" y="1586"/>
                    <a:pt x="1302" y="1584"/>
                    <a:pt x="1295" y="1581"/>
                  </a:cubicBezTo>
                  <a:lnTo>
                    <a:pt x="1279" y="1573"/>
                  </a:lnTo>
                  <a:cubicBezTo>
                    <a:pt x="1274" y="1570"/>
                    <a:pt x="1269" y="1567"/>
                    <a:pt x="1265" y="1563"/>
                  </a:cubicBezTo>
                  <a:lnTo>
                    <a:pt x="1241" y="1539"/>
                  </a:lnTo>
                  <a:cubicBezTo>
                    <a:pt x="1239" y="1537"/>
                    <a:pt x="1238" y="1535"/>
                    <a:pt x="1236" y="1533"/>
                  </a:cubicBezTo>
                  <a:lnTo>
                    <a:pt x="1209" y="1497"/>
                  </a:lnTo>
                  <a:lnTo>
                    <a:pt x="1185" y="1457"/>
                  </a:lnTo>
                  <a:cubicBezTo>
                    <a:pt x="1183" y="1454"/>
                    <a:pt x="1182" y="1450"/>
                    <a:pt x="1180" y="1447"/>
                  </a:cubicBezTo>
                  <a:lnTo>
                    <a:pt x="1165" y="1400"/>
                  </a:lnTo>
                  <a:lnTo>
                    <a:pt x="1141" y="1336"/>
                  </a:lnTo>
                  <a:lnTo>
                    <a:pt x="1116" y="1270"/>
                  </a:lnTo>
                  <a:lnTo>
                    <a:pt x="1091" y="1192"/>
                  </a:lnTo>
                  <a:lnTo>
                    <a:pt x="1076" y="1117"/>
                  </a:lnTo>
                  <a:lnTo>
                    <a:pt x="1051" y="1035"/>
                  </a:lnTo>
                  <a:lnTo>
                    <a:pt x="1028" y="948"/>
                  </a:lnTo>
                  <a:lnTo>
                    <a:pt x="1002" y="863"/>
                  </a:lnTo>
                  <a:lnTo>
                    <a:pt x="987" y="779"/>
                  </a:lnTo>
                  <a:lnTo>
                    <a:pt x="963" y="692"/>
                  </a:lnTo>
                  <a:lnTo>
                    <a:pt x="939" y="611"/>
                  </a:lnTo>
                  <a:lnTo>
                    <a:pt x="914" y="519"/>
                  </a:lnTo>
                  <a:lnTo>
                    <a:pt x="900" y="445"/>
                  </a:lnTo>
                  <a:lnTo>
                    <a:pt x="876" y="375"/>
                  </a:lnTo>
                  <a:lnTo>
                    <a:pt x="851" y="305"/>
                  </a:lnTo>
                  <a:lnTo>
                    <a:pt x="835" y="241"/>
                  </a:lnTo>
                  <a:lnTo>
                    <a:pt x="837" y="249"/>
                  </a:lnTo>
                  <a:lnTo>
                    <a:pt x="814" y="196"/>
                  </a:lnTo>
                  <a:lnTo>
                    <a:pt x="790" y="148"/>
                  </a:lnTo>
                  <a:lnTo>
                    <a:pt x="795" y="156"/>
                  </a:lnTo>
                  <a:lnTo>
                    <a:pt x="770" y="121"/>
                  </a:lnTo>
                  <a:lnTo>
                    <a:pt x="754" y="97"/>
                  </a:lnTo>
                  <a:lnTo>
                    <a:pt x="768" y="112"/>
                  </a:lnTo>
                  <a:lnTo>
                    <a:pt x="744" y="96"/>
                  </a:lnTo>
                  <a:lnTo>
                    <a:pt x="773" y="104"/>
                  </a:lnTo>
                  <a:lnTo>
                    <a:pt x="749" y="104"/>
                  </a:lnTo>
                  <a:lnTo>
                    <a:pt x="778" y="96"/>
                  </a:lnTo>
                  <a:lnTo>
                    <a:pt x="754" y="112"/>
                  </a:lnTo>
                  <a:lnTo>
                    <a:pt x="768" y="97"/>
                  </a:lnTo>
                  <a:lnTo>
                    <a:pt x="755" y="116"/>
                  </a:lnTo>
                  <a:lnTo>
                    <a:pt x="732" y="161"/>
                  </a:lnTo>
                  <a:lnTo>
                    <a:pt x="710" y="212"/>
                  </a:lnTo>
                  <a:lnTo>
                    <a:pt x="688" y="285"/>
                  </a:lnTo>
                  <a:lnTo>
                    <a:pt x="671" y="384"/>
                  </a:lnTo>
                  <a:lnTo>
                    <a:pt x="648" y="495"/>
                  </a:lnTo>
                  <a:lnTo>
                    <a:pt x="624" y="622"/>
                  </a:lnTo>
                  <a:lnTo>
                    <a:pt x="600" y="762"/>
                  </a:lnTo>
                  <a:lnTo>
                    <a:pt x="584" y="925"/>
                  </a:lnTo>
                  <a:lnTo>
                    <a:pt x="560" y="1092"/>
                  </a:lnTo>
                  <a:lnTo>
                    <a:pt x="536" y="1274"/>
                  </a:lnTo>
                  <a:lnTo>
                    <a:pt x="520" y="1468"/>
                  </a:lnTo>
                  <a:lnTo>
                    <a:pt x="496" y="1676"/>
                  </a:lnTo>
                  <a:lnTo>
                    <a:pt x="472" y="1900"/>
                  </a:lnTo>
                  <a:lnTo>
                    <a:pt x="448" y="2131"/>
                  </a:lnTo>
                  <a:lnTo>
                    <a:pt x="432" y="2364"/>
                  </a:lnTo>
                  <a:lnTo>
                    <a:pt x="408" y="2620"/>
                  </a:lnTo>
                  <a:lnTo>
                    <a:pt x="384" y="2877"/>
                  </a:lnTo>
                  <a:lnTo>
                    <a:pt x="360" y="3139"/>
                  </a:lnTo>
                  <a:lnTo>
                    <a:pt x="344" y="3413"/>
                  </a:lnTo>
                  <a:lnTo>
                    <a:pt x="320" y="3693"/>
                  </a:lnTo>
                  <a:lnTo>
                    <a:pt x="296" y="3981"/>
                  </a:lnTo>
                  <a:lnTo>
                    <a:pt x="272" y="4276"/>
                  </a:lnTo>
                  <a:lnTo>
                    <a:pt x="256" y="4574"/>
                  </a:lnTo>
                  <a:lnTo>
                    <a:pt x="232" y="4870"/>
                  </a:lnTo>
                  <a:lnTo>
                    <a:pt x="208" y="5175"/>
                  </a:lnTo>
                  <a:lnTo>
                    <a:pt x="184" y="5486"/>
                  </a:lnTo>
                  <a:lnTo>
                    <a:pt x="167" y="5799"/>
                  </a:lnTo>
                  <a:lnTo>
                    <a:pt x="143" y="6112"/>
                  </a:lnTo>
                  <a:lnTo>
                    <a:pt x="119" y="6423"/>
                  </a:lnTo>
                  <a:lnTo>
                    <a:pt x="103" y="6735"/>
                  </a:lnTo>
                  <a:lnTo>
                    <a:pt x="0" y="673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5577" y="1320"/>
              <a:ext cx="23" cy="45"/>
            </a:xfrm>
            <a:custGeom>
              <a:avLst/>
              <a:gdLst>
                <a:gd name="T0" fmla="*/ 0 w 23"/>
                <a:gd name="T1" fmla="*/ 41 h 45"/>
                <a:gd name="T2" fmla="*/ 3 w 23"/>
                <a:gd name="T3" fmla="*/ 31 h 45"/>
                <a:gd name="T4" fmla="*/ 6 w 23"/>
                <a:gd name="T5" fmla="*/ 20 h 45"/>
                <a:gd name="T6" fmla="*/ 8 w 23"/>
                <a:gd name="T7" fmla="*/ 10 h 45"/>
                <a:gd name="T8" fmla="*/ 11 w 23"/>
                <a:gd name="T9" fmla="*/ 0 h 45"/>
                <a:gd name="T10" fmla="*/ 23 w 23"/>
                <a:gd name="T11" fmla="*/ 3 h 45"/>
                <a:gd name="T12" fmla="*/ 20 w 23"/>
                <a:gd name="T13" fmla="*/ 13 h 45"/>
                <a:gd name="T14" fmla="*/ 18 w 23"/>
                <a:gd name="T15" fmla="*/ 23 h 45"/>
                <a:gd name="T16" fmla="*/ 15 w 23"/>
                <a:gd name="T17" fmla="*/ 35 h 45"/>
                <a:gd name="T18" fmla="*/ 12 w 23"/>
                <a:gd name="T19" fmla="*/ 45 h 45"/>
                <a:gd name="T20" fmla="*/ 0 w 23"/>
                <a:gd name="T21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5">
                  <a:moveTo>
                    <a:pt x="0" y="41"/>
                  </a:moveTo>
                  <a:lnTo>
                    <a:pt x="3" y="31"/>
                  </a:lnTo>
                  <a:lnTo>
                    <a:pt x="6" y="20"/>
                  </a:lnTo>
                  <a:lnTo>
                    <a:pt x="8" y="10"/>
                  </a:lnTo>
                  <a:lnTo>
                    <a:pt x="11" y="0"/>
                  </a:lnTo>
                  <a:lnTo>
                    <a:pt x="23" y="3"/>
                  </a:lnTo>
                  <a:lnTo>
                    <a:pt x="20" y="13"/>
                  </a:lnTo>
                  <a:lnTo>
                    <a:pt x="18" y="23"/>
                  </a:lnTo>
                  <a:lnTo>
                    <a:pt x="15" y="35"/>
                  </a:lnTo>
                  <a:lnTo>
                    <a:pt x="12" y="4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3467" y="1928"/>
              <a:ext cx="164" cy="13"/>
            </a:xfrm>
            <a:custGeom>
              <a:avLst/>
              <a:gdLst>
                <a:gd name="T0" fmla="*/ 0 w 164"/>
                <a:gd name="T1" fmla="*/ 0 h 13"/>
                <a:gd name="T2" fmla="*/ 82 w 164"/>
                <a:gd name="T3" fmla="*/ 0 h 13"/>
                <a:gd name="T4" fmla="*/ 164 w 164"/>
                <a:gd name="T5" fmla="*/ 0 h 13"/>
                <a:gd name="T6" fmla="*/ 164 w 164"/>
                <a:gd name="T7" fmla="*/ 13 h 13"/>
                <a:gd name="T8" fmla="*/ 82 w 164"/>
                <a:gd name="T9" fmla="*/ 13 h 13"/>
                <a:gd name="T10" fmla="*/ 0 w 164"/>
                <a:gd name="T11" fmla="*/ 13 h 13"/>
                <a:gd name="T12" fmla="*/ 0 w 164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3">
                  <a:moveTo>
                    <a:pt x="0" y="0"/>
                  </a:moveTo>
                  <a:lnTo>
                    <a:pt x="82" y="0"/>
                  </a:lnTo>
                  <a:lnTo>
                    <a:pt x="164" y="0"/>
                  </a:lnTo>
                  <a:lnTo>
                    <a:pt x="164" y="13"/>
                  </a:lnTo>
                  <a:lnTo>
                    <a:pt x="82" y="13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3467" y="1682"/>
              <a:ext cx="23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/>
              <a:r>
                <a:rPr lang="en-US" altLang="en-US" sz="1600" dirty="0">
                  <a:solidFill>
                    <a:srgbClr val="000000"/>
                  </a:solidFill>
                  <a:latin typeface="Arial Narrow" pitchFamily="34" charset="0"/>
                </a:rPr>
                <a:t>½ H</a:t>
              </a:r>
              <a:r>
                <a:rPr lang="en-US" altLang="en-US" sz="1600" baseline="-25000" dirty="0">
                  <a:solidFill>
                    <a:srgbClr val="000000"/>
                  </a:solidFill>
                  <a:latin typeface="Arial Narrow" pitchFamily="34" charset="0"/>
                </a:rPr>
                <a:t>2</a:t>
              </a:r>
              <a:endParaRPr lang="en-US" altLang="en-US" sz="3600" dirty="0">
                <a:solidFill>
                  <a:prstClr val="black"/>
                </a:solidFill>
              </a:endParaRPr>
            </a:p>
          </p:txBody>
        </p:sp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4859" y="2129"/>
              <a:ext cx="22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/>
              <a:r>
                <a:rPr lang="en-US" altLang="en-US" sz="1800" dirty="0">
                  <a:solidFill>
                    <a:srgbClr val="000000"/>
                  </a:solidFill>
                  <a:latin typeface="Arial Narrow" pitchFamily="34" charset="0"/>
                </a:rPr>
                <a:t>void</a:t>
              </a:r>
              <a:endParaRPr lang="en-US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13"/>
            <p:cNvSpPr>
              <a:spLocks noEditPoints="1"/>
            </p:cNvSpPr>
            <p:nvPr/>
          </p:nvSpPr>
          <p:spPr bwMode="auto">
            <a:xfrm>
              <a:off x="4400" y="1306"/>
              <a:ext cx="34" cy="616"/>
            </a:xfrm>
            <a:custGeom>
              <a:avLst/>
              <a:gdLst>
                <a:gd name="T0" fmla="*/ 20 w 34"/>
                <a:gd name="T1" fmla="*/ 75 h 616"/>
                <a:gd name="T2" fmla="*/ 20 w 34"/>
                <a:gd name="T3" fmla="*/ 540 h 616"/>
                <a:gd name="T4" fmla="*/ 14 w 34"/>
                <a:gd name="T5" fmla="*/ 540 h 616"/>
                <a:gd name="T6" fmla="*/ 14 w 34"/>
                <a:gd name="T7" fmla="*/ 75 h 616"/>
                <a:gd name="T8" fmla="*/ 20 w 34"/>
                <a:gd name="T9" fmla="*/ 75 h 616"/>
                <a:gd name="T10" fmla="*/ 0 w 34"/>
                <a:gd name="T11" fmla="*/ 84 h 616"/>
                <a:gd name="T12" fmla="*/ 17 w 34"/>
                <a:gd name="T13" fmla="*/ 0 h 616"/>
                <a:gd name="T14" fmla="*/ 34 w 34"/>
                <a:gd name="T15" fmla="*/ 84 h 616"/>
                <a:gd name="T16" fmla="*/ 0 w 34"/>
                <a:gd name="T17" fmla="*/ 84 h 616"/>
                <a:gd name="T18" fmla="*/ 34 w 34"/>
                <a:gd name="T19" fmla="*/ 532 h 616"/>
                <a:gd name="T20" fmla="*/ 17 w 34"/>
                <a:gd name="T21" fmla="*/ 616 h 616"/>
                <a:gd name="T22" fmla="*/ 0 w 34"/>
                <a:gd name="T23" fmla="*/ 532 h 616"/>
                <a:gd name="T24" fmla="*/ 34 w 34"/>
                <a:gd name="T25" fmla="*/ 53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616">
                  <a:moveTo>
                    <a:pt x="20" y="75"/>
                  </a:moveTo>
                  <a:lnTo>
                    <a:pt x="20" y="540"/>
                  </a:lnTo>
                  <a:lnTo>
                    <a:pt x="14" y="540"/>
                  </a:lnTo>
                  <a:lnTo>
                    <a:pt x="14" y="75"/>
                  </a:lnTo>
                  <a:lnTo>
                    <a:pt x="20" y="75"/>
                  </a:lnTo>
                  <a:close/>
                  <a:moveTo>
                    <a:pt x="0" y="84"/>
                  </a:moveTo>
                  <a:lnTo>
                    <a:pt x="17" y="0"/>
                  </a:lnTo>
                  <a:lnTo>
                    <a:pt x="34" y="84"/>
                  </a:lnTo>
                  <a:lnTo>
                    <a:pt x="0" y="84"/>
                  </a:lnTo>
                  <a:close/>
                  <a:moveTo>
                    <a:pt x="34" y="532"/>
                  </a:moveTo>
                  <a:lnTo>
                    <a:pt x="17" y="616"/>
                  </a:lnTo>
                  <a:lnTo>
                    <a:pt x="0" y="532"/>
                  </a:lnTo>
                  <a:lnTo>
                    <a:pt x="34" y="532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2" name="Freeform 18"/>
            <p:cNvSpPr>
              <a:spLocks noEditPoints="1"/>
            </p:cNvSpPr>
            <p:nvPr/>
          </p:nvSpPr>
          <p:spPr bwMode="auto">
            <a:xfrm>
              <a:off x="4086" y="1298"/>
              <a:ext cx="34" cy="208"/>
            </a:xfrm>
            <a:custGeom>
              <a:avLst/>
              <a:gdLst>
                <a:gd name="T0" fmla="*/ 20 w 34"/>
                <a:gd name="T1" fmla="*/ 75 h 208"/>
                <a:gd name="T2" fmla="*/ 20 w 34"/>
                <a:gd name="T3" fmla="*/ 132 h 208"/>
                <a:gd name="T4" fmla="*/ 14 w 34"/>
                <a:gd name="T5" fmla="*/ 132 h 208"/>
                <a:gd name="T6" fmla="*/ 14 w 34"/>
                <a:gd name="T7" fmla="*/ 75 h 208"/>
                <a:gd name="T8" fmla="*/ 20 w 34"/>
                <a:gd name="T9" fmla="*/ 75 h 208"/>
                <a:gd name="T10" fmla="*/ 0 w 34"/>
                <a:gd name="T11" fmla="*/ 84 h 208"/>
                <a:gd name="T12" fmla="*/ 16 w 34"/>
                <a:gd name="T13" fmla="*/ 0 h 208"/>
                <a:gd name="T14" fmla="*/ 34 w 34"/>
                <a:gd name="T15" fmla="*/ 84 h 208"/>
                <a:gd name="T16" fmla="*/ 0 w 34"/>
                <a:gd name="T17" fmla="*/ 84 h 208"/>
                <a:gd name="T18" fmla="*/ 34 w 34"/>
                <a:gd name="T19" fmla="*/ 124 h 208"/>
                <a:gd name="T20" fmla="*/ 18 w 34"/>
                <a:gd name="T21" fmla="*/ 208 h 208"/>
                <a:gd name="T22" fmla="*/ 0 w 34"/>
                <a:gd name="T23" fmla="*/ 124 h 208"/>
                <a:gd name="T24" fmla="*/ 34 w 34"/>
                <a:gd name="T25" fmla="*/ 12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08">
                  <a:moveTo>
                    <a:pt x="20" y="75"/>
                  </a:moveTo>
                  <a:lnTo>
                    <a:pt x="20" y="132"/>
                  </a:lnTo>
                  <a:lnTo>
                    <a:pt x="14" y="132"/>
                  </a:lnTo>
                  <a:lnTo>
                    <a:pt x="14" y="75"/>
                  </a:lnTo>
                  <a:lnTo>
                    <a:pt x="20" y="75"/>
                  </a:lnTo>
                  <a:close/>
                  <a:moveTo>
                    <a:pt x="0" y="84"/>
                  </a:moveTo>
                  <a:lnTo>
                    <a:pt x="16" y="0"/>
                  </a:lnTo>
                  <a:lnTo>
                    <a:pt x="34" y="84"/>
                  </a:lnTo>
                  <a:lnTo>
                    <a:pt x="0" y="84"/>
                  </a:lnTo>
                  <a:close/>
                  <a:moveTo>
                    <a:pt x="34" y="124"/>
                  </a:moveTo>
                  <a:lnTo>
                    <a:pt x="18" y="208"/>
                  </a:lnTo>
                  <a:lnTo>
                    <a:pt x="0" y="124"/>
                  </a:lnTo>
                  <a:lnTo>
                    <a:pt x="34" y="124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3597" y="1108"/>
              <a:ext cx="59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/>
              <a:r>
                <a:rPr lang="en-US" altLang="en-US" sz="1600" dirty="0" err="1">
                  <a:solidFill>
                    <a:srgbClr val="000000"/>
                  </a:solidFill>
                  <a:latin typeface="Arial Narrow" pitchFamily="34" charset="0"/>
                </a:rPr>
                <a:t>H</a:t>
              </a:r>
              <a:r>
                <a:rPr lang="en-US" altLang="en-US" sz="1600" baseline="-25000" dirty="0" err="1">
                  <a:solidFill>
                    <a:srgbClr val="000000"/>
                  </a:solidFill>
                  <a:latin typeface="Arial Narrow" pitchFamily="34" charset="0"/>
                </a:rPr>
                <a:t>m</a:t>
              </a:r>
              <a:r>
                <a:rPr lang="en-US" altLang="en-US" sz="1600" dirty="0">
                  <a:solidFill>
                    <a:srgbClr val="000000"/>
                  </a:solidFill>
                  <a:latin typeface="Arial Narrow" pitchFamily="34" charset="0"/>
                </a:rPr>
                <a:t>=0.39 eV </a:t>
              </a:r>
              <a:endParaRPr lang="en-US" altLang="en-US" sz="3600" dirty="0">
                <a:solidFill>
                  <a:prstClr val="black"/>
                </a:solidFill>
              </a:endParaRPr>
            </a:p>
          </p:txBody>
        </p:sp>
        <p:sp>
          <p:nvSpPr>
            <p:cNvPr id="37" name="Freeform 23"/>
            <p:cNvSpPr>
              <a:spLocks noEditPoints="1"/>
            </p:cNvSpPr>
            <p:nvPr/>
          </p:nvSpPr>
          <p:spPr bwMode="auto">
            <a:xfrm>
              <a:off x="4087" y="1481"/>
              <a:ext cx="34" cy="453"/>
            </a:xfrm>
            <a:custGeom>
              <a:avLst/>
              <a:gdLst>
                <a:gd name="T0" fmla="*/ 20 w 34"/>
                <a:gd name="T1" fmla="*/ 76 h 453"/>
                <a:gd name="T2" fmla="*/ 20 w 34"/>
                <a:gd name="T3" fmla="*/ 377 h 453"/>
                <a:gd name="T4" fmla="*/ 14 w 34"/>
                <a:gd name="T5" fmla="*/ 377 h 453"/>
                <a:gd name="T6" fmla="*/ 14 w 34"/>
                <a:gd name="T7" fmla="*/ 76 h 453"/>
                <a:gd name="T8" fmla="*/ 20 w 34"/>
                <a:gd name="T9" fmla="*/ 76 h 453"/>
                <a:gd name="T10" fmla="*/ 0 w 34"/>
                <a:gd name="T11" fmla="*/ 84 h 453"/>
                <a:gd name="T12" fmla="*/ 17 w 34"/>
                <a:gd name="T13" fmla="*/ 0 h 453"/>
                <a:gd name="T14" fmla="*/ 34 w 34"/>
                <a:gd name="T15" fmla="*/ 84 h 453"/>
                <a:gd name="T16" fmla="*/ 0 w 34"/>
                <a:gd name="T17" fmla="*/ 84 h 453"/>
                <a:gd name="T18" fmla="*/ 34 w 34"/>
                <a:gd name="T19" fmla="*/ 368 h 453"/>
                <a:gd name="T20" fmla="*/ 17 w 34"/>
                <a:gd name="T21" fmla="*/ 453 h 453"/>
                <a:gd name="T22" fmla="*/ 0 w 34"/>
                <a:gd name="T23" fmla="*/ 368 h 453"/>
                <a:gd name="T24" fmla="*/ 34 w 34"/>
                <a:gd name="T25" fmla="*/ 368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453">
                  <a:moveTo>
                    <a:pt x="20" y="76"/>
                  </a:moveTo>
                  <a:lnTo>
                    <a:pt x="20" y="377"/>
                  </a:lnTo>
                  <a:lnTo>
                    <a:pt x="14" y="377"/>
                  </a:lnTo>
                  <a:lnTo>
                    <a:pt x="14" y="76"/>
                  </a:lnTo>
                  <a:lnTo>
                    <a:pt x="20" y="76"/>
                  </a:lnTo>
                  <a:close/>
                  <a:moveTo>
                    <a:pt x="0" y="84"/>
                  </a:moveTo>
                  <a:lnTo>
                    <a:pt x="17" y="0"/>
                  </a:lnTo>
                  <a:lnTo>
                    <a:pt x="34" y="84"/>
                  </a:lnTo>
                  <a:lnTo>
                    <a:pt x="0" y="84"/>
                  </a:lnTo>
                  <a:close/>
                  <a:moveTo>
                    <a:pt x="34" y="368"/>
                  </a:moveTo>
                  <a:lnTo>
                    <a:pt x="17" y="453"/>
                  </a:lnTo>
                  <a:lnTo>
                    <a:pt x="0" y="368"/>
                  </a:lnTo>
                  <a:lnTo>
                    <a:pt x="34" y="368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8" name="Freeform 24"/>
            <p:cNvSpPr>
              <a:spLocks noEditPoints="1"/>
            </p:cNvSpPr>
            <p:nvPr/>
          </p:nvSpPr>
          <p:spPr bwMode="auto">
            <a:xfrm>
              <a:off x="3466" y="1931"/>
              <a:ext cx="2244" cy="6"/>
            </a:xfrm>
            <a:custGeom>
              <a:avLst/>
              <a:gdLst>
                <a:gd name="T0" fmla="*/ 24 w 2244"/>
                <a:gd name="T1" fmla="*/ 0 h 6"/>
                <a:gd name="T2" fmla="*/ 61 w 2244"/>
                <a:gd name="T3" fmla="*/ 0 h 6"/>
                <a:gd name="T4" fmla="*/ 97 w 2244"/>
                <a:gd name="T5" fmla="*/ 0 h 6"/>
                <a:gd name="T6" fmla="*/ 133 w 2244"/>
                <a:gd name="T7" fmla="*/ 0 h 6"/>
                <a:gd name="T8" fmla="*/ 170 w 2244"/>
                <a:gd name="T9" fmla="*/ 0 h 6"/>
                <a:gd name="T10" fmla="*/ 206 w 2244"/>
                <a:gd name="T11" fmla="*/ 0 h 6"/>
                <a:gd name="T12" fmla="*/ 242 w 2244"/>
                <a:gd name="T13" fmla="*/ 0 h 6"/>
                <a:gd name="T14" fmla="*/ 279 w 2244"/>
                <a:gd name="T15" fmla="*/ 0 h 6"/>
                <a:gd name="T16" fmla="*/ 315 w 2244"/>
                <a:gd name="T17" fmla="*/ 0 h 6"/>
                <a:gd name="T18" fmla="*/ 351 w 2244"/>
                <a:gd name="T19" fmla="*/ 0 h 6"/>
                <a:gd name="T20" fmla="*/ 388 w 2244"/>
                <a:gd name="T21" fmla="*/ 0 h 6"/>
                <a:gd name="T22" fmla="*/ 424 w 2244"/>
                <a:gd name="T23" fmla="*/ 0 h 6"/>
                <a:gd name="T24" fmla="*/ 460 w 2244"/>
                <a:gd name="T25" fmla="*/ 0 h 6"/>
                <a:gd name="T26" fmla="*/ 497 w 2244"/>
                <a:gd name="T27" fmla="*/ 0 h 6"/>
                <a:gd name="T28" fmla="*/ 533 w 2244"/>
                <a:gd name="T29" fmla="*/ 0 h 6"/>
                <a:gd name="T30" fmla="*/ 569 w 2244"/>
                <a:gd name="T31" fmla="*/ 0 h 6"/>
                <a:gd name="T32" fmla="*/ 606 w 2244"/>
                <a:gd name="T33" fmla="*/ 0 h 6"/>
                <a:gd name="T34" fmla="*/ 642 w 2244"/>
                <a:gd name="T35" fmla="*/ 0 h 6"/>
                <a:gd name="T36" fmla="*/ 678 w 2244"/>
                <a:gd name="T37" fmla="*/ 0 h 6"/>
                <a:gd name="T38" fmla="*/ 715 w 2244"/>
                <a:gd name="T39" fmla="*/ 0 h 6"/>
                <a:gd name="T40" fmla="*/ 751 w 2244"/>
                <a:gd name="T41" fmla="*/ 0 h 6"/>
                <a:gd name="T42" fmla="*/ 787 w 2244"/>
                <a:gd name="T43" fmla="*/ 0 h 6"/>
                <a:gd name="T44" fmla="*/ 824 w 2244"/>
                <a:gd name="T45" fmla="*/ 0 h 6"/>
                <a:gd name="T46" fmla="*/ 860 w 2244"/>
                <a:gd name="T47" fmla="*/ 0 h 6"/>
                <a:gd name="T48" fmla="*/ 896 w 2244"/>
                <a:gd name="T49" fmla="*/ 0 h 6"/>
                <a:gd name="T50" fmla="*/ 933 w 2244"/>
                <a:gd name="T51" fmla="*/ 0 h 6"/>
                <a:gd name="T52" fmla="*/ 969 w 2244"/>
                <a:gd name="T53" fmla="*/ 0 h 6"/>
                <a:gd name="T54" fmla="*/ 1005 w 2244"/>
                <a:gd name="T55" fmla="*/ 0 h 6"/>
                <a:gd name="T56" fmla="*/ 1042 w 2244"/>
                <a:gd name="T57" fmla="*/ 0 h 6"/>
                <a:gd name="T58" fmla="*/ 1078 w 2244"/>
                <a:gd name="T59" fmla="*/ 0 h 6"/>
                <a:gd name="T60" fmla="*/ 1114 w 2244"/>
                <a:gd name="T61" fmla="*/ 0 h 6"/>
                <a:gd name="T62" fmla="*/ 1151 w 2244"/>
                <a:gd name="T63" fmla="*/ 0 h 6"/>
                <a:gd name="T64" fmla="*/ 1187 w 2244"/>
                <a:gd name="T65" fmla="*/ 0 h 6"/>
                <a:gd name="T66" fmla="*/ 1223 w 2244"/>
                <a:gd name="T67" fmla="*/ 0 h 6"/>
                <a:gd name="T68" fmla="*/ 1260 w 2244"/>
                <a:gd name="T69" fmla="*/ 0 h 6"/>
                <a:gd name="T70" fmla="*/ 1296 w 2244"/>
                <a:gd name="T71" fmla="*/ 0 h 6"/>
                <a:gd name="T72" fmla="*/ 1332 w 2244"/>
                <a:gd name="T73" fmla="*/ 0 h 6"/>
                <a:gd name="T74" fmla="*/ 1369 w 2244"/>
                <a:gd name="T75" fmla="*/ 0 h 6"/>
                <a:gd name="T76" fmla="*/ 1405 w 2244"/>
                <a:gd name="T77" fmla="*/ 0 h 6"/>
                <a:gd name="T78" fmla="*/ 1441 w 2244"/>
                <a:gd name="T79" fmla="*/ 0 h 6"/>
                <a:gd name="T80" fmla="*/ 1478 w 2244"/>
                <a:gd name="T81" fmla="*/ 0 h 6"/>
                <a:gd name="T82" fmla="*/ 1514 w 2244"/>
                <a:gd name="T83" fmla="*/ 0 h 6"/>
                <a:gd name="T84" fmla="*/ 1550 w 2244"/>
                <a:gd name="T85" fmla="*/ 0 h 6"/>
                <a:gd name="T86" fmla="*/ 1587 w 2244"/>
                <a:gd name="T87" fmla="*/ 0 h 6"/>
                <a:gd name="T88" fmla="*/ 1623 w 2244"/>
                <a:gd name="T89" fmla="*/ 0 h 6"/>
                <a:gd name="T90" fmla="*/ 1659 w 2244"/>
                <a:gd name="T91" fmla="*/ 0 h 6"/>
                <a:gd name="T92" fmla="*/ 1696 w 2244"/>
                <a:gd name="T93" fmla="*/ 0 h 6"/>
                <a:gd name="T94" fmla="*/ 1732 w 2244"/>
                <a:gd name="T95" fmla="*/ 0 h 6"/>
                <a:gd name="T96" fmla="*/ 1768 w 2244"/>
                <a:gd name="T97" fmla="*/ 0 h 6"/>
                <a:gd name="T98" fmla="*/ 1805 w 2244"/>
                <a:gd name="T99" fmla="*/ 0 h 6"/>
                <a:gd name="T100" fmla="*/ 1841 w 2244"/>
                <a:gd name="T101" fmla="*/ 0 h 6"/>
                <a:gd name="T102" fmla="*/ 1877 w 2244"/>
                <a:gd name="T103" fmla="*/ 0 h 6"/>
                <a:gd name="T104" fmla="*/ 1914 w 2244"/>
                <a:gd name="T105" fmla="*/ 0 h 6"/>
                <a:gd name="T106" fmla="*/ 1950 w 2244"/>
                <a:gd name="T107" fmla="*/ 0 h 6"/>
                <a:gd name="T108" fmla="*/ 1986 w 2244"/>
                <a:gd name="T109" fmla="*/ 0 h 6"/>
                <a:gd name="T110" fmla="*/ 2023 w 2244"/>
                <a:gd name="T111" fmla="*/ 0 h 6"/>
                <a:gd name="T112" fmla="*/ 2059 w 2244"/>
                <a:gd name="T113" fmla="*/ 0 h 6"/>
                <a:gd name="T114" fmla="*/ 2095 w 2244"/>
                <a:gd name="T115" fmla="*/ 0 h 6"/>
                <a:gd name="T116" fmla="*/ 2132 w 2244"/>
                <a:gd name="T117" fmla="*/ 0 h 6"/>
                <a:gd name="T118" fmla="*/ 2168 w 2244"/>
                <a:gd name="T119" fmla="*/ 0 h 6"/>
                <a:gd name="T120" fmla="*/ 2204 w 2244"/>
                <a:gd name="T121" fmla="*/ 0 h 6"/>
                <a:gd name="T122" fmla="*/ 2241 w 2244"/>
                <a:gd name="T1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4" h="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12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close/>
                  <a:moveTo>
                    <a:pt x="24" y="0"/>
                  </a:move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0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close/>
                  <a:moveTo>
                    <a:pt x="48" y="0"/>
                  </a:moveTo>
                  <a:lnTo>
                    <a:pt x="55" y="0"/>
                  </a:lnTo>
                  <a:lnTo>
                    <a:pt x="55" y="6"/>
                  </a:lnTo>
                  <a:lnTo>
                    <a:pt x="48" y="6"/>
                  </a:lnTo>
                  <a:lnTo>
                    <a:pt x="48" y="0"/>
                  </a:lnTo>
                  <a:close/>
                  <a:moveTo>
                    <a:pt x="61" y="0"/>
                  </a:moveTo>
                  <a:lnTo>
                    <a:pt x="67" y="0"/>
                  </a:lnTo>
                  <a:lnTo>
                    <a:pt x="67" y="6"/>
                  </a:lnTo>
                  <a:lnTo>
                    <a:pt x="61" y="6"/>
                  </a:lnTo>
                  <a:lnTo>
                    <a:pt x="61" y="0"/>
                  </a:lnTo>
                  <a:close/>
                  <a:moveTo>
                    <a:pt x="73" y="0"/>
                  </a:moveTo>
                  <a:lnTo>
                    <a:pt x="79" y="0"/>
                  </a:lnTo>
                  <a:lnTo>
                    <a:pt x="79" y="6"/>
                  </a:lnTo>
                  <a:lnTo>
                    <a:pt x="73" y="6"/>
                  </a:lnTo>
                  <a:lnTo>
                    <a:pt x="73" y="0"/>
                  </a:lnTo>
                  <a:close/>
                  <a:moveTo>
                    <a:pt x="85" y="0"/>
                  </a:moveTo>
                  <a:lnTo>
                    <a:pt x="91" y="0"/>
                  </a:lnTo>
                  <a:lnTo>
                    <a:pt x="91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97" y="0"/>
                  </a:moveTo>
                  <a:lnTo>
                    <a:pt x="103" y="0"/>
                  </a:lnTo>
                  <a:lnTo>
                    <a:pt x="103" y="6"/>
                  </a:lnTo>
                  <a:lnTo>
                    <a:pt x="97" y="6"/>
                  </a:lnTo>
                  <a:lnTo>
                    <a:pt x="97" y="0"/>
                  </a:lnTo>
                  <a:close/>
                  <a:moveTo>
                    <a:pt x="109" y="0"/>
                  </a:moveTo>
                  <a:lnTo>
                    <a:pt x="115" y="0"/>
                  </a:lnTo>
                  <a:lnTo>
                    <a:pt x="115" y="6"/>
                  </a:lnTo>
                  <a:lnTo>
                    <a:pt x="109" y="6"/>
                  </a:lnTo>
                  <a:lnTo>
                    <a:pt x="109" y="0"/>
                  </a:lnTo>
                  <a:close/>
                  <a:moveTo>
                    <a:pt x="121" y="0"/>
                  </a:moveTo>
                  <a:lnTo>
                    <a:pt x="127" y="0"/>
                  </a:lnTo>
                  <a:lnTo>
                    <a:pt x="127" y="6"/>
                  </a:lnTo>
                  <a:lnTo>
                    <a:pt x="121" y="6"/>
                  </a:lnTo>
                  <a:lnTo>
                    <a:pt x="121" y="0"/>
                  </a:lnTo>
                  <a:close/>
                  <a:moveTo>
                    <a:pt x="133" y="0"/>
                  </a:moveTo>
                  <a:lnTo>
                    <a:pt x="139" y="0"/>
                  </a:lnTo>
                  <a:lnTo>
                    <a:pt x="139" y="6"/>
                  </a:lnTo>
                  <a:lnTo>
                    <a:pt x="133" y="6"/>
                  </a:lnTo>
                  <a:lnTo>
                    <a:pt x="133" y="0"/>
                  </a:lnTo>
                  <a:close/>
                  <a:moveTo>
                    <a:pt x="145" y="0"/>
                  </a:moveTo>
                  <a:lnTo>
                    <a:pt x="151" y="0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45" y="0"/>
                  </a:lnTo>
                  <a:close/>
                  <a:moveTo>
                    <a:pt x="157" y="0"/>
                  </a:moveTo>
                  <a:lnTo>
                    <a:pt x="164" y="0"/>
                  </a:lnTo>
                  <a:lnTo>
                    <a:pt x="164" y="6"/>
                  </a:lnTo>
                  <a:lnTo>
                    <a:pt x="157" y="6"/>
                  </a:lnTo>
                  <a:lnTo>
                    <a:pt x="157" y="0"/>
                  </a:lnTo>
                  <a:close/>
                  <a:moveTo>
                    <a:pt x="170" y="0"/>
                  </a:moveTo>
                  <a:lnTo>
                    <a:pt x="176" y="0"/>
                  </a:lnTo>
                  <a:lnTo>
                    <a:pt x="176" y="6"/>
                  </a:lnTo>
                  <a:lnTo>
                    <a:pt x="170" y="6"/>
                  </a:lnTo>
                  <a:lnTo>
                    <a:pt x="170" y="0"/>
                  </a:lnTo>
                  <a:close/>
                  <a:moveTo>
                    <a:pt x="182" y="0"/>
                  </a:moveTo>
                  <a:lnTo>
                    <a:pt x="188" y="0"/>
                  </a:lnTo>
                  <a:lnTo>
                    <a:pt x="188" y="6"/>
                  </a:lnTo>
                  <a:lnTo>
                    <a:pt x="182" y="6"/>
                  </a:lnTo>
                  <a:lnTo>
                    <a:pt x="182" y="0"/>
                  </a:lnTo>
                  <a:close/>
                  <a:moveTo>
                    <a:pt x="194" y="0"/>
                  </a:moveTo>
                  <a:lnTo>
                    <a:pt x="200" y="0"/>
                  </a:lnTo>
                  <a:lnTo>
                    <a:pt x="200" y="6"/>
                  </a:lnTo>
                  <a:lnTo>
                    <a:pt x="194" y="6"/>
                  </a:lnTo>
                  <a:lnTo>
                    <a:pt x="194" y="0"/>
                  </a:lnTo>
                  <a:close/>
                  <a:moveTo>
                    <a:pt x="206" y="0"/>
                  </a:moveTo>
                  <a:lnTo>
                    <a:pt x="212" y="0"/>
                  </a:lnTo>
                  <a:lnTo>
                    <a:pt x="212" y="6"/>
                  </a:lnTo>
                  <a:lnTo>
                    <a:pt x="206" y="6"/>
                  </a:lnTo>
                  <a:lnTo>
                    <a:pt x="206" y="0"/>
                  </a:lnTo>
                  <a:close/>
                  <a:moveTo>
                    <a:pt x="218" y="0"/>
                  </a:moveTo>
                  <a:lnTo>
                    <a:pt x="224" y="0"/>
                  </a:lnTo>
                  <a:lnTo>
                    <a:pt x="224" y="6"/>
                  </a:lnTo>
                  <a:lnTo>
                    <a:pt x="218" y="6"/>
                  </a:lnTo>
                  <a:lnTo>
                    <a:pt x="218" y="0"/>
                  </a:lnTo>
                  <a:close/>
                  <a:moveTo>
                    <a:pt x="230" y="0"/>
                  </a:moveTo>
                  <a:lnTo>
                    <a:pt x="236" y="0"/>
                  </a:lnTo>
                  <a:lnTo>
                    <a:pt x="236" y="6"/>
                  </a:lnTo>
                  <a:lnTo>
                    <a:pt x="230" y="6"/>
                  </a:lnTo>
                  <a:lnTo>
                    <a:pt x="230" y="0"/>
                  </a:lnTo>
                  <a:close/>
                  <a:moveTo>
                    <a:pt x="242" y="0"/>
                  </a:moveTo>
                  <a:lnTo>
                    <a:pt x="248" y="0"/>
                  </a:lnTo>
                  <a:lnTo>
                    <a:pt x="248" y="6"/>
                  </a:lnTo>
                  <a:lnTo>
                    <a:pt x="242" y="6"/>
                  </a:lnTo>
                  <a:lnTo>
                    <a:pt x="242" y="0"/>
                  </a:lnTo>
                  <a:close/>
                  <a:moveTo>
                    <a:pt x="254" y="0"/>
                  </a:moveTo>
                  <a:lnTo>
                    <a:pt x="260" y="0"/>
                  </a:lnTo>
                  <a:lnTo>
                    <a:pt x="260" y="6"/>
                  </a:lnTo>
                  <a:lnTo>
                    <a:pt x="254" y="6"/>
                  </a:lnTo>
                  <a:lnTo>
                    <a:pt x="254" y="0"/>
                  </a:lnTo>
                  <a:close/>
                  <a:moveTo>
                    <a:pt x="266" y="0"/>
                  </a:moveTo>
                  <a:lnTo>
                    <a:pt x="273" y="0"/>
                  </a:lnTo>
                  <a:lnTo>
                    <a:pt x="273" y="6"/>
                  </a:lnTo>
                  <a:lnTo>
                    <a:pt x="266" y="6"/>
                  </a:lnTo>
                  <a:lnTo>
                    <a:pt x="266" y="0"/>
                  </a:lnTo>
                  <a:close/>
                  <a:moveTo>
                    <a:pt x="279" y="0"/>
                  </a:moveTo>
                  <a:lnTo>
                    <a:pt x="285" y="0"/>
                  </a:lnTo>
                  <a:lnTo>
                    <a:pt x="285" y="6"/>
                  </a:lnTo>
                  <a:lnTo>
                    <a:pt x="279" y="6"/>
                  </a:lnTo>
                  <a:lnTo>
                    <a:pt x="279" y="0"/>
                  </a:lnTo>
                  <a:close/>
                  <a:moveTo>
                    <a:pt x="291" y="0"/>
                  </a:moveTo>
                  <a:lnTo>
                    <a:pt x="297" y="0"/>
                  </a:lnTo>
                  <a:lnTo>
                    <a:pt x="297" y="6"/>
                  </a:lnTo>
                  <a:lnTo>
                    <a:pt x="291" y="6"/>
                  </a:lnTo>
                  <a:lnTo>
                    <a:pt x="291" y="0"/>
                  </a:lnTo>
                  <a:close/>
                  <a:moveTo>
                    <a:pt x="303" y="0"/>
                  </a:moveTo>
                  <a:lnTo>
                    <a:pt x="309" y="0"/>
                  </a:lnTo>
                  <a:lnTo>
                    <a:pt x="309" y="6"/>
                  </a:lnTo>
                  <a:lnTo>
                    <a:pt x="303" y="6"/>
                  </a:lnTo>
                  <a:lnTo>
                    <a:pt x="303" y="0"/>
                  </a:lnTo>
                  <a:close/>
                  <a:moveTo>
                    <a:pt x="315" y="0"/>
                  </a:moveTo>
                  <a:lnTo>
                    <a:pt x="321" y="0"/>
                  </a:lnTo>
                  <a:lnTo>
                    <a:pt x="321" y="6"/>
                  </a:lnTo>
                  <a:lnTo>
                    <a:pt x="315" y="6"/>
                  </a:lnTo>
                  <a:lnTo>
                    <a:pt x="315" y="0"/>
                  </a:lnTo>
                  <a:close/>
                  <a:moveTo>
                    <a:pt x="327" y="0"/>
                  </a:moveTo>
                  <a:lnTo>
                    <a:pt x="333" y="0"/>
                  </a:lnTo>
                  <a:lnTo>
                    <a:pt x="333" y="6"/>
                  </a:lnTo>
                  <a:lnTo>
                    <a:pt x="327" y="6"/>
                  </a:lnTo>
                  <a:lnTo>
                    <a:pt x="327" y="0"/>
                  </a:lnTo>
                  <a:close/>
                  <a:moveTo>
                    <a:pt x="339" y="0"/>
                  </a:moveTo>
                  <a:lnTo>
                    <a:pt x="345" y="0"/>
                  </a:lnTo>
                  <a:lnTo>
                    <a:pt x="345" y="6"/>
                  </a:lnTo>
                  <a:lnTo>
                    <a:pt x="339" y="6"/>
                  </a:lnTo>
                  <a:lnTo>
                    <a:pt x="339" y="0"/>
                  </a:lnTo>
                  <a:close/>
                  <a:moveTo>
                    <a:pt x="351" y="0"/>
                  </a:moveTo>
                  <a:lnTo>
                    <a:pt x="357" y="0"/>
                  </a:lnTo>
                  <a:lnTo>
                    <a:pt x="357" y="6"/>
                  </a:lnTo>
                  <a:lnTo>
                    <a:pt x="351" y="6"/>
                  </a:lnTo>
                  <a:lnTo>
                    <a:pt x="351" y="0"/>
                  </a:lnTo>
                  <a:close/>
                  <a:moveTo>
                    <a:pt x="363" y="0"/>
                  </a:moveTo>
                  <a:lnTo>
                    <a:pt x="369" y="0"/>
                  </a:lnTo>
                  <a:lnTo>
                    <a:pt x="369" y="6"/>
                  </a:lnTo>
                  <a:lnTo>
                    <a:pt x="363" y="6"/>
                  </a:lnTo>
                  <a:lnTo>
                    <a:pt x="363" y="0"/>
                  </a:lnTo>
                  <a:close/>
                  <a:moveTo>
                    <a:pt x="375" y="0"/>
                  </a:moveTo>
                  <a:lnTo>
                    <a:pt x="382" y="0"/>
                  </a:lnTo>
                  <a:lnTo>
                    <a:pt x="382" y="6"/>
                  </a:lnTo>
                  <a:lnTo>
                    <a:pt x="375" y="6"/>
                  </a:lnTo>
                  <a:lnTo>
                    <a:pt x="375" y="0"/>
                  </a:lnTo>
                  <a:close/>
                  <a:moveTo>
                    <a:pt x="388" y="0"/>
                  </a:moveTo>
                  <a:lnTo>
                    <a:pt x="394" y="0"/>
                  </a:lnTo>
                  <a:lnTo>
                    <a:pt x="394" y="6"/>
                  </a:lnTo>
                  <a:lnTo>
                    <a:pt x="388" y="6"/>
                  </a:lnTo>
                  <a:lnTo>
                    <a:pt x="388" y="0"/>
                  </a:lnTo>
                  <a:close/>
                  <a:moveTo>
                    <a:pt x="400" y="0"/>
                  </a:moveTo>
                  <a:lnTo>
                    <a:pt x="406" y="0"/>
                  </a:lnTo>
                  <a:lnTo>
                    <a:pt x="406" y="6"/>
                  </a:lnTo>
                  <a:lnTo>
                    <a:pt x="400" y="6"/>
                  </a:lnTo>
                  <a:lnTo>
                    <a:pt x="400" y="0"/>
                  </a:lnTo>
                  <a:close/>
                  <a:moveTo>
                    <a:pt x="412" y="0"/>
                  </a:moveTo>
                  <a:lnTo>
                    <a:pt x="418" y="0"/>
                  </a:lnTo>
                  <a:lnTo>
                    <a:pt x="418" y="6"/>
                  </a:lnTo>
                  <a:lnTo>
                    <a:pt x="412" y="6"/>
                  </a:lnTo>
                  <a:lnTo>
                    <a:pt x="412" y="0"/>
                  </a:lnTo>
                  <a:close/>
                  <a:moveTo>
                    <a:pt x="424" y="0"/>
                  </a:moveTo>
                  <a:lnTo>
                    <a:pt x="430" y="0"/>
                  </a:lnTo>
                  <a:lnTo>
                    <a:pt x="430" y="6"/>
                  </a:lnTo>
                  <a:lnTo>
                    <a:pt x="424" y="6"/>
                  </a:lnTo>
                  <a:lnTo>
                    <a:pt x="424" y="0"/>
                  </a:lnTo>
                  <a:close/>
                  <a:moveTo>
                    <a:pt x="436" y="0"/>
                  </a:moveTo>
                  <a:lnTo>
                    <a:pt x="442" y="0"/>
                  </a:lnTo>
                  <a:lnTo>
                    <a:pt x="442" y="6"/>
                  </a:lnTo>
                  <a:lnTo>
                    <a:pt x="436" y="6"/>
                  </a:lnTo>
                  <a:lnTo>
                    <a:pt x="436" y="0"/>
                  </a:lnTo>
                  <a:close/>
                  <a:moveTo>
                    <a:pt x="448" y="0"/>
                  </a:moveTo>
                  <a:lnTo>
                    <a:pt x="454" y="0"/>
                  </a:lnTo>
                  <a:lnTo>
                    <a:pt x="454" y="6"/>
                  </a:lnTo>
                  <a:lnTo>
                    <a:pt x="448" y="6"/>
                  </a:lnTo>
                  <a:lnTo>
                    <a:pt x="448" y="0"/>
                  </a:lnTo>
                  <a:close/>
                  <a:moveTo>
                    <a:pt x="460" y="0"/>
                  </a:moveTo>
                  <a:lnTo>
                    <a:pt x="466" y="0"/>
                  </a:lnTo>
                  <a:lnTo>
                    <a:pt x="466" y="6"/>
                  </a:lnTo>
                  <a:lnTo>
                    <a:pt x="460" y="6"/>
                  </a:lnTo>
                  <a:lnTo>
                    <a:pt x="460" y="0"/>
                  </a:lnTo>
                  <a:close/>
                  <a:moveTo>
                    <a:pt x="472" y="0"/>
                  </a:moveTo>
                  <a:lnTo>
                    <a:pt x="478" y="0"/>
                  </a:lnTo>
                  <a:lnTo>
                    <a:pt x="478" y="6"/>
                  </a:lnTo>
                  <a:lnTo>
                    <a:pt x="472" y="6"/>
                  </a:lnTo>
                  <a:lnTo>
                    <a:pt x="472" y="0"/>
                  </a:lnTo>
                  <a:close/>
                  <a:moveTo>
                    <a:pt x="484" y="0"/>
                  </a:moveTo>
                  <a:lnTo>
                    <a:pt x="491" y="0"/>
                  </a:lnTo>
                  <a:lnTo>
                    <a:pt x="491" y="6"/>
                  </a:lnTo>
                  <a:lnTo>
                    <a:pt x="484" y="6"/>
                  </a:lnTo>
                  <a:lnTo>
                    <a:pt x="484" y="0"/>
                  </a:lnTo>
                  <a:close/>
                  <a:moveTo>
                    <a:pt x="497" y="0"/>
                  </a:moveTo>
                  <a:lnTo>
                    <a:pt x="503" y="0"/>
                  </a:lnTo>
                  <a:lnTo>
                    <a:pt x="503" y="6"/>
                  </a:lnTo>
                  <a:lnTo>
                    <a:pt x="497" y="6"/>
                  </a:lnTo>
                  <a:lnTo>
                    <a:pt x="497" y="0"/>
                  </a:lnTo>
                  <a:close/>
                  <a:moveTo>
                    <a:pt x="509" y="0"/>
                  </a:moveTo>
                  <a:lnTo>
                    <a:pt x="515" y="0"/>
                  </a:lnTo>
                  <a:lnTo>
                    <a:pt x="515" y="6"/>
                  </a:lnTo>
                  <a:lnTo>
                    <a:pt x="509" y="6"/>
                  </a:lnTo>
                  <a:lnTo>
                    <a:pt x="509" y="0"/>
                  </a:lnTo>
                  <a:close/>
                  <a:moveTo>
                    <a:pt x="521" y="0"/>
                  </a:moveTo>
                  <a:lnTo>
                    <a:pt x="527" y="0"/>
                  </a:lnTo>
                  <a:lnTo>
                    <a:pt x="527" y="6"/>
                  </a:lnTo>
                  <a:lnTo>
                    <a:pt x="521" y="6"/>
                  </a:lnTo>
                  <a:lnTo>
                    <a:pt x="521" y="0"/>
                  </a:lnTo>
                  <a:close/>
                  <a:moveTo>
                    <a:pt x="533" y="0"/>
                  </a:moveTo>
                  <a:lnTo>
                    <a:pt x="539" y="0"/>
                  </a:lnTo>
                  <a:lnTo>
                    <a:pt x="539" y="6"/>
                  </a:lnTo>
                  <a:lnTo>
                    <a:pt x="533" y="6"/>
                  </a:lnTo>
                  <a:lnTo>
                    <a:pt x="533" y="0"/>
                  </a:lnTo>
                  <a:close/>
                  <a:moveTo>
                    <a:pt x="545" y="0"/>
                  </a:moveTo>
                  <a:lnTo>
                    <a:pt x="551" y="0"/>
                  </a:lnTo>
                  <a:lnTo>
                    <a:pt x="551" y="6"/>
                  </a:lnTo>
                  <a:lnTo>
                    <a:pt x="545" y="6"/>
                  </a:lnTo>
                  <a:lnTo>
                    <a:pt x="545" y="0"/>
                  </a:lnTo>
                  <a:close/>
                  <a:moveTo>
                    <a:pt x="557" y="0"/>
                  </a:moveTo>
                  <a:lnTo>
                    <a:pt x="563" y="0"/>
                  </a:lnTo>
                  <a:lnTo>
                    <a:pt x="563" y="6"/>
                  </a:lnTo>
                  <a:lnTo>
                    <a:pt x="557" y="6"/>
                  </a:lnTo>
                  <a:lnTo>
                    <a:pt x="557" y="0"/>
                  </a:lnTo>
                  <a:close/>
                  <a:moveTo>
                    <a:pt x="569" y="0"/>
                  </a:moveTo>
                  <a:lnTo>
                    <a:pt x="575" y="0"/>
                  </a:lnTo>
                  <a:lnTo>
                    <a:pt x="575" y="6"/>
                  </a:lnTo>
                  <a:lnTo>
                    <a:pt x="569" y="6"/>
                  </a:lnTo>
                  <a:lnTo>
                    <a:pt x="569" y="0"/>
                  </a:lnTo>
                  <a:close/>
                  <a:moveTo>
                    <a:pt x="581" y="0"/>
                  </a:moveTo>
                  <a:lnTo>
                    <a:pt x="587" y="0"/>
                  </a:lnTo>
                  <a:lnTo>
                    <a:pt x="587" y="6"/>
                  </a:lnTo>
                  <a:lnTo>
                    <a:pt x="581" y="6"/>
                  </a:lnTo>
                  <a:lnTo>
                    <a:pt x="581" y="0"/>
                  </a:lnTo>
                  <a:close/>
                  <a:moveTo>
                    <a:pt x="593" y="0"/>
                  </a:moveTo>
                  <a:lnTo>
                    <a:pt x="600" y="0"/>
                  </a:lnTo>
                  <a:lnTo>
                    <a:pt x="600" y="6"/>
                  </a:lnTo>
                  <a:lnTo>
                    <a:pt x="593" y="6"/>
                  </a:lnTo>
                  <a:lnTo>
                    <a:pt x="593" y="0"/>
                  </a:lnTo>
                  <a:close/>
                  <a:moveTo>
                    <a:pt x="606" y="0"/>
                  </a:moveTo>
                  <a:lnTo>
                    <a:pt x="612" y="0"/>
                  </a:lnTo>
                  <a:lnTo>
                    <a:pt x="612" y="6"/>
                  </a:lnTo>
                  <a:lnTo>
                    <a:pt x="606" y="6"/>
                  </a:lnTo>
                  <a:lnTo>
                    <a:pt x="606" y="0"/>
                  </a:lnTo>
                  <a:close/>
                  <a:moveTo>
                    <a:pt x="618" y="0"/>
                  </a:moveTo>
                  <a:lnTo>
                    <a:pt x="624" y="0"/>
                  </a:lnTo>
                  <a:lnTo>
                    <a:pt x="624" y="6"/>
                  </a:lnTo>
                  <a:lnTo>
                    <a:pt x="618" y="6"/>
                  </a:lnTo>
                  <a:lnTo>
                    <a:pt x="618" y="0"/>
                  </a:lnTo>
                  <a:close/>
                  <a:moveTo>
                    <a:pt x="630" y="0"/>
                  </a:moveTo>
                  <a:lnTo>
                    <a:pt x="636" y="0"/>
                  </a:lnTo>
                  <a:lnTo>
                    <a:pt x="636" y="6"/>
                  </a:lnTo>
                  <a:lnTo>
                    <a:pt x="630" y="6"/>
                  </a:lnTo>
                  <a:lnTo>
                    <a:pt x="630" y="0"/>
                  </a:lnTo>
                  <a:close/>
                  <a:moveTo>
                    <a:pt x="642" y="0"/>
                  </a:moveTo>
                  <a:lnTo>
                    <a:pt x="648" y="0"/>
                  </a:lnTo>
                  <a:lnTo>
                    <a:pt x="648" y="6"/>
                  </a:lnTo>
                  <a:lnTo>
                    <a:pt x="642" y="6"/>
                  </a:lnTo>
                  <a:lnTo>
                    <a:pt x="642" y="0"/>
                  </a:lnTo>
                  <a:close/>
                  <a:moveTo>
                    <a:pt x="654" y="0"/>
                  </a:moveTo>
                  <a:lnTo>
                    <a:pt x="660" y="0"/>
                  </a:lnTo>
                  <a:lnTo>
                    <a:pt x="660" y="6"/>
                  </a:lnTo>
                  <a:lnTo>
                    <a:pt x="654" y="6"/>
                  </a:lnTo>
                  <a:lnTo>
                    <a:pt x="654" y="0"/>
                  </a:lnTo>
                  <a:close/>
                  <a:moveTo>
                    <a:pt x="666" y="0"/>
                  </a:moveTo>
                  <a:lnTo>
                    <a:pt x="672" y="0"/>
                  </a:lnTo>
                  <a:lnTo>
                    <a:pt x="672" y="6"/>
                  </a:lnTo>
                  <a:lnTo>
                    <a:pt x="666" y="6"/>
                  </a:lnTo>
                  <a:lnTo>
                    <a:pt x="666" y="0"/>
                  </a:lnTo>
                  <a:close/>
                  <a:moveTo>
                    <a:pt x="678" y="0"/>
                  </a:moveTo>
                  <a:lnTo>
                    <a:pt x="684" y="0"/>
                  </a:lnTo>
                  <a:lnTo>
                    <a:pt x="684" y="6"/>
                  </a:lnTo>
                  <a:lnTo>
                    <a:pt x="678" y="6"/>
                  </a:lnTo>
                  <a:lnTo>
                    <a:pt x="678" y="0"/>
                  </a:lnTo>
                  <a:close/>
                  <a:moveTo>
                    <a:pt x="690" y="0"/>
                  </a:moveTo>
                  <a:lnTo>
                    <a:pt x="696" y="0"/>
                  </a:lnTo>
                  <a:lnTo>
                    <a:pt x="696" y="6"/>
                  </a:lnTo>
                  <a:lnTo>
                    <a:pt x="690" y="6"/>
                  </a:lnTo>
                  <a:lnTo>
                    <a:pt x="690" y="0"/>
                  </a:lnTo>
                  <a:close/>
                  <a:moveTo>
                    <a:pt x="702" y="0"/>
                  </a:moveTo>
                  <a:lnTo>
                    <a:pt x="709" y="0"/>
                  </a:lnTo>
                  <a:lnTo>
                    <a:pt x="709" y="6"/>
                  </a:lnTo>
                  <a:lnTo>
                    <a:pt x="702" y="6"/>
                  </a:lnTo>
                  <a:lnTo>
                    <a:pt x="702" y="0"/>
                  </a:lnTo>
                  <a:close/>
                  <a:moveTo>
                    <a:pt x="715" y="0"/>
                  </a:moveTo>
                  <a:lnTo>
                    <a:pt x="721" y="0"/>
                  </a:lnTo>
                  <a:lnTo>
                    <a:pt x="721" y="6"/>
                  </a:lnTo>
                  <a:lnTo>
                    <a:pt x="715" y="6"/>
                  </a:lnTo>
                  <a:lnTo>
                    <a:pt x="715" y="0"/>
                  </a:lnTo>
                  <a:close/>
                  <a:moveTo>
                    <a:pt x="727" y="0"/>
                  </a:moveTo>
                  <a:lnTo>
                    <a:pt x="733" y="0"/>
                  </a:lnTo>
                  <a:lnTo>
                    <a:pt x="733" y="6"/>
                  </a:lnTo>
                  <a:lnTo>
                    <a:pt x="727" y="6"/>
                  </a:lnTo>
                  <a:lnTo>
                    <a:pt x="727" y="0"/>
                  </a:lnTo>
                  <a:close/>
                  <a:moveTo>
                    <a:pt x="739" y="0"/>
                  </a:moveTo>
                  <a:lnTo>
                    <a:pt x="745" y="0"/>
                  </a:lnTo>
                  <a:lnTo>
                    <a:pt x="745" y="6"/>
                  </a:lnTo>
                  <a:lnTo>
                    <a:pt x="739" y="6"/>
                  </a:lnTo>
                  <a:lnTo>
                    <a:pt x="739" y="0"/>
                  </a:lnTo>
                  <a:close/>
                  <a:moveTo>
                    <a:pt x="751" y="0"/>
                  </a:moveTo>
                  <a:lnTo>
                    <a:pt x="757" y="0"/>
                  </a:lnTo>
                  <a:lnTo>
                    <a:pt x="757" y="6"/>
                  </a:lnTo>
                  <a:lnTo>
                    <a:pt x="751" y="6"/>
                  </a:lnTo>
                  <a:lnTo>
                    <a:pt x="751" y="0"/>
                  </a:lnTo>
                  <a:close/>
                  <a:moveTo>
                    <a:pt x="763" y="0"/>
                  </a:moveTo>
                  <a:lnTo>
                    <a:pt x="769" y="0"/>
                  </a:lnTo>
                  <a:lnTo>
                    <a:pt x="769" y="6"/>
                  </a:lnTo>
                  <a:lnTo>
                    <a:pt x="763" y="6"/>
                  </a:lnTo>
                  <a:lnTo>
                    <a:pt x="763" y="0"/>
                  </a:lnTo>
                  <a:close/>
                  <a:moveTo>
                    <a:pt x="775" y="0"/>
                  </a:moveTo>
                  <a:lnTo>
                    <a:pt x="781" y="0"/>
                  </a:lnTo>
                  <a:lnTo>
                    <a:pt x="781" y="6"/>
                  </a:lnTo>
                  <a:lnTo>
                    <a:pt x="775" y="6"/>
                  </a:lnTo>
                  <a:lnTo>
                    <a:pt x="775" y="0"/>
                  </a:lnTo>
                  <a:close/>
                  <a:moveTo>
                    <a:pt x="787" y="0"/>
                  </a:moveTo>
                  <a:lnTo>
                    <a:pt x="793" y="0"/>
                  </a:lnTo>
                  <a:lnTo>
                    <a:pt x="793" y="6"/>
                  </a:lnTo>
                  <a:lnTo>
                    <a:pt x="787" y="6"/>
                  </a:lnTo>
                  <a:lnTo>
                    <a:pt x="787" y="0"/>
                  </a:lnTo>
                  <a:close/>
                  <a:moveTo>
                    <a:pt x="799" y="0"/>
                  </a:moveTo>
                  <a:lnTo>
                    <a:pt x="805" y="0"/>
                  </a:lnTo>
                  <a:lnTo>
                    <a:pt x="805" y="6"/>
                  </a:lnTo>
                  <a:lnTo>
                    <a:pt x="799" y="6"/>
                  </a:lnTo>
                  <a:lnTo>
                    <a:pt x="799" y="0"/>
                  </a:lnTo>
                  <a:close/>
                  <a:moveTo>
                    <a:pt x="811" y="0"/>
                  </a:moveTo>
                  <a:lnTo>
                    <a:pt x="818" y="0"/>
                  </a:lnTo>
                  <a:lnTo>
                    <a:pt x="818" y="6"/>
                  </a:lnTo>
                  <a:lnTo>
                    <a:pt x="811" y="6"/>
                  </a:lnTo>
                  <a:lnTo>
                    <a:pt x="811" y="0"/>
                  </a:lnTo>
                  <a:close/>
                  <a:moveTo>
                    <a:pt x="824" y="0"/>
                  </a:moveTo>
                  <a:lnTo>
                    <a:pt x="830" y="0"/>
                  </a:lnTo>
                  <a:lnTo>
                    <a:pt x="830" y="6"/>
                  </a:lnTo>
                  <a:lnTo>
                    <a:pt x="824" y="6"/>
                  </a:lnTo>
                  <a:lnTo>
                    <a:pt x="824" y="0"/>
                  </a:lnTo>
                  <a:close/>
                  <a:moveTo>
                    <a:pt x="836" y="0"/>
                  </a:moveTo>
                  <a:lnTo>
                    <a:pt x="842" y="0"/>
                  </a:lnTo>
                  <a:lnTo>
                    <a:pt x="842" y="6"/>
                  </a:lnTo>
                  <a:lnTo>
                    <a:pt x="836" y="6"/>
                  </a:lnTo>
                  <a:lnTo>
                    <a:pt x="836" y="0"/>
                  </a:lnTo>
                  <a:close/>
                  <a:moveTo>
                    <a:pt x="848" y="0"/>
                  </a:moveTo>
                  <a:lnTo>
                    <a:pt x="854" y="0"/>
                  </a:lnTo>
                  <a:lnTo>
                    <a:pt x="854" y="6"/>
                  </a:lnTo>
                  <a:lnTo>
                    <a:pt x="848" y="6"/>
                  </a:lnTo>
                  <a:lnTo>
                    <a:pt x="848" y="0"/>
                  </a:lnTo>
                  <a:close/>
                  <a:moveTo>
                    <a:pt x="860" y="0"/>
                  </a:moveTo>
                  <a:lnTo>
                    <a:pt x="866" y="0"/>
                  </a:lnTo>
                  <a:lnTo>
                    <a:pt x="866" y="6"/>
                  </a:lnTo>
                  <a:lnTo>
                    <a:pt x="860" y="6"/>
                  </a:lnTo>
                  <a:lnTo>
                    <a:pt x="860" y="0"/>
                  </a:lnTo>
                  <a:close/>
                  <a:moveTo>
                    <a:pt x="872" y="0"/>
                  </a:moveTo>
                  <a:lnTo>
                    <a:pt x="878" y="0"/>
                  </a:lnTo>
                  <a:lnTo>
                    <a:pt x="878" y="6"/>
                  </a:lnTo>
                  <a:lnTo>
                    <a:pt x="872" y="6"/>
                  </a:lnTo>
                  <a:lnTo>
                    <a:pt x="872" y="0"/>
                  </a:lnTo>
                  <a:close/>
                  <a:moveTo>
                    <a:pt x="884" y="0"/>
                  </a:moveTo>
                  <a:lnTo>
                    <a:pt x="890" y="0"/>
                  </a:lnTo>
                  <a:lnTo>
                    <a:pt x="890" y="6"/>
                  </a:lnTo>
                  <a:lnTo>
                    <a:pt x="884" y="6"/>
                  </a:lnTo>
                  <a:lnTo>
                    <a:pt x="884" y="0"/>
                  </a:lnTo>
                  <a:close/>
                  <a:moveTo>
                    <a:pt x="896" y="0"/>
                  </a:moveTo>
                  <a:lnTo>
                    <a:pt x="902" y="0"/>
                  </a:lnTo>
                  <a:lnTo>
                    <a:pt x="902" y="6"/>
                  </a:lnTo>
                  <a:lnTo>
                    <a:pt x="896" y="6"/>
                  </a:lnTo>
                  <a:lnTo>
                    <a:pt x="896" y="0"/>
                  </a:lnTo>
                  <a:close/>
                  <a:moveTo>
                    <a:pt x="908" y="0"/>
                  </a:moveTo>
                  <a:lnTo>
                    <a:pt x="914" y="0"/>
                  </a:lnTo>
                  <a:lnTo>
                    <a:pt x="914" y="6"/>
                  </a:lnTo>
                  <a:lnTo>
                    <a:pt x="908" y="6"/>
                  </a:lnTo>
                  <a:lnTo>
                    <a:pt x="908" y="0"/>
                  </a:lnTo>
                  <a:close/>
                  <a:moveTo>
                    <a:pt x="920" y="0"/>
                  </a:moveTo>
                  <a:lnTo>
                    <a:pt x="927" y="0"/>
                  </a:lnTo>
                  <a:lnTo>
                    <a:pt x="927" y="6"/>
                  </a:lnTo>
                  <a:lnTo>
                    <a:pt x="920" y="6"/>
                  </a:lnTo>
                  <a:lnTo>
                    <a:pt x="920" y="0"/>
                  </a:lnTo>
                  <a:close/>
                  <a:moveTo>
                    <a:pt x="933" y="0"/>
                  </a:moveTo>
                  <a:lnTo>
                    <a:pt x="939" y="0"/>
                  </a:lnTo>
                  <a:lnTo>
                    <a:pt x="939" y="6"/>
                  </a:lnTo>
                  <a:lnTo>
                    <a:pt x="933" y="6"/>
                  </a:lnTo>
                  <a:lnTo>
                    <a:pt x="933" y="0"/>
                  </a:lnTo>
                  <a:close/>
                  <a:moveTo>
                    <a:pt x="945" y="0"/>
                  </a:moveTo>
                  <a:lnTo>
                    <a:pt x="951" y="0"/>
                  </a:lnTo>
                  <a:lnTo>
                    <a:pt x="951" y="6"/>
                  </a:lnTo>
                  <a:lnTo>
                    <a:pt x="945" y="6"/>
                  </a:lnTo>
                  <a:lnTo>
                    <a:pt x="945" y="0"/>
                  </a:lnTo>
                  <a:close/>
                  <a:moveTo>
                    <a:pt x="957" y="0"/>
                  </a:moveTo>
                  <a:lnTo>
                    <a:pt x="963" y="0"/>
                  </a:lnTo>
                  <a:lnTo>
                    <a:pt x="963" y="6"/>
                  </a:lnTo>
                  <a:lnTo>
                    <a:pt x="957" y="6"/>
                  </a:lnTo>
                  <a:lnTo>
                    <a:pt x="957" y="0"/>
                  </a:lnTo>
                  <a:close/>
                  <a:moveTo>
                    <a:pt x="969" y="0"/>
                  </a:moveTo>
                  <a:lnTo>
                    <a:pt x="975" y="0"/>
                  </a:lnTo>
                  <a:lnTo>
                    <a:pt x="975" y="6"/>
                  </a:lnTo>
                  <a:lnTo>
                    <a:pt x="969" y="6"/>
                  </a:lnTo>
                  <a:lnTo>
                    <a:pt x="969" y="0"/>
                  </a:lnTo>
                  <a:close/>
                  <a:moveTo>
                    <a:pt x="981" y="0"/>
                  </a:moveTo>
                  <a:lnTo>
                    <a:pt x="987" y="0"/>
                  </a:lnTo>
                  <a:lnTo>
                    <a:pt x="987" y="6"/>
                  </a:lnTo>
                  <a:lnTo>
                    <a:pt x="981" y="6"/>
                  </a:lnTo>
                  <a:lnTo>
                    <a:pt x="981" y="0"/>
                  </a:lnTo>
                  <a:close/>
                  <a:moveTo>
                    <a:pt x="993" y="0"/>
                  </a:moveTo>
                  <a:lnTo>
                    <a:pt x="999" y="0"/>
                  </a:lnTo>
                  <a:lnTo>
                    <a:pt x="999" y="6"/>
                  </a:lnTo>
                  <a:lnTo>
                    <a:pt x="993" y="6"/>
                  </a:lnTo>
                  <a:lnTo>
                    <a:pt x="993" y="0"/>
                  </a:lnTo>
                  <a:close/>
                  <a:moveTo>
                    <a:pt x="1005" y="0"/>
                  </a:moveTo>
                  <a:lnTo>
                    <a:pt x="1011" y="0"/>
                  </a:lnTo>
                  <a:lnTo>
                    <a:pt x="1011" y="6"/>
                  </a:lnTo>
                  <a:lnTo>
                    <a:pt x="1005" y="6"/>
                  </a:lnTo>
                  <a:lnTo>
                    <a:pt x="1005" y="0"/>
                  </a:lnTo>
                  <a:close/>
                  <a:moveTo>
                    <a:pt x="1017" y="0"/>
                  </a:moveTo>
                  <a:lnTo>
                    <a:pt x="1023" y="0"/>
                  </a:lnTo>
                  <a:lnTo>
                    <a:pt x="1023" y="6"/>
                  </a:lnTo>
                  <a:lnTo>
                    <a:pt x="1017" y="6"/>
                  </a:lnTo>
                  <a:lnTo>
                    <a:pt x="1017" y="0"/>
                  </a:lnTo>
                  <a:close/>
                  <a:moveTo>
                    <a:pt x="1029" y="0"/>
                  </a:moveTo>
                  <a:lnTo>
                    <a:pt x="1036" y="0"/>
                  </a:lnTo>
                  <a:lnTo>
                    <a:pt x="1036" y="6"/>
                  </a:lnTo>
                  <a:lnTo>
                    <a:pt x="1029" y="6"/>
                  </a:lnTo>
                  <a:lnTo>
                    <a:pt x="1029" y="0"/>
                  </a:lnTo>
                  <a:close/>
                  <a:moveTo>
                    <a:pt x="1042" y="0"/>
                  </a:moveTo>
                  <a:lnTo>
                    <a:pt x="1048" y="0"/>
                  </a:lnTo>
                  <a:lnTo>
                    <a:pt x="1048" y="6"/>
                  </a:lnTo>
                  <a:lnTo>
                    <a:pt x="1042" y="6"/>
                  </a:lnTo>
                  <a:lnTo>
                    <a:pt x="1042" y="0"/>
                  </a:lnTo>
                  <a:close/>
                  <a:moveTo>
                    <a:pt x="1054" y="0"/>
                  </a:moveTo>
                  <a:lnTo>
                    <a:pt x="1060" y="0"/>
                  </a:lnTo>
                  <a:lnTo>
                    <a:pt x="1060" y="6"/>
                  </a:lnTo>
                  <a:lnTo>
                    <a:pt x="1054" y="6"/>
                  </a:lnTo>
                  <a:lnTo>
                    <a:pt x="1054" y="0"/>
                  </a:lnTo>
                  <a:close/>
                  <a:moveTo>
                    <a:pt x="1066" y="0"/>
                  </a:moveTo>
                  <a:lnTo>
                    <a:pt x="1072" y="0"/>
                  </a:lnTo>
                  <a:lnTo>
                    <a:pt x="1072" y="6"/>
                  </a:lnTo>
                  <a:lnTo>
                    <a:pt x="1066" y="6"/>
                  </a:lnTo>
                  <a:lnTo>
                    <a:pt x="1066" y="0"/>
                  </a:lnTo>
                  <a:close/>
                  <a:moveTo>
                    <a:pt x="1078" y="0"/>
                  </a:moveTo>
                  <a:lnTo>
                    <a:pt x="1084" y="0"/>
                  </a:lnTo>
                  <a:lnTo>
                    <a:pt x="1084" y="6"/>
                  </a:lnTo>
                  <a:lnTo>
                    <a:pt x="1078" y="6"/>
                  </a:lnTo>
                  <a:lnTo>
                    <a:pt x="1078" y="0"/>
                  </a:lnTo>
                  <a:close/>
                  <a:moveTo>
                    <a:pt x="1090" y="0"/>
                  </a:moveTo>
                  <a:lnTo>
                    <a:pt x="1096" y="0"/>
                  </a:lnTo>
                  <a:lnTo>
                    <a:pt x="1096" y="6"/>
                  </a:lnTo>
                  <a:lnTo>
                    <a:pt x="1090" y="6"/>
                  </a:lnTo>
                  <a:lnTo>
                    <a:pt x="1090" y="0"/>
                  </a:lnTo>
                  <a:close/>
                  <a:moveTo>
                    <a:pt x="1102" y="0"/>
                  </a:moveTo>
                  <a:lnTo>
                    <a:pt x="1108" y="0"/>
                  </a:lnTo>
                  <a:lnTo>
                    <a:pt x="1108" y="6"/>
                  </a:lnTo>
                  <a:lnTo>
                    <a:pt x="1102" y="6"/>
                  </a:lnTo>
                  <a:lnTo>
                    <a:pt x="1102" y="0"/>
                  </a:lnTo>
                  <a:close/>
                  <a:moveTo>
                    <a:pt x="1114" y="0"/>
                  </a:moveTo>
                  <a:lnTo>
                    <a:pt x="1120" y="0"/>
                  </a:lnTo>
                  <a:lnTo>
                    <a:pt x="1120" y="6"/>
                  </a:lnTo>
                  <a:lnTo>
                    <a:pt x="1114" y="6"/>
                  </a:lnTo>
                  <a:lnTo>
                    <a:pt x="1114" y="0"/>
                  </a:lnTo>
                  <a:close/>
                  <a:moveTo>
                    <a:pt x="1126" y="0"/>
                  </a:moveTo>
                  <a:lnTo>
                    <a:pt x="1132" y="0"/>
                  </a:lnTo>
                  <a:lnTo>
                    <a:pt x="1132" y="6"/>
                  </a:lnTo>
                  <a:lnTo>
                    <a:pt x="1126" y="6"/>
                  </a:lnTo>
                  <a:lnTo>
                    <a:pt x="1126" y="0"/>
                  </a:lnTo>
                  <a:close/>
                  <a:moveTo>
                    <a:pt x="1138" y="0"/>
                  </a:moveTo>
                  <a:lnTo>
                    <a:pt x="1145" y="0"/>
                  </a:lnTo>
                  <a:lnTo>
                    <a:pt x="1145" y="6"/>
                  </a:lnTo>
                  <a:lnTo>
                    <a:pt x="1138" y="6"/>
                  </a:lnTo>
                  <a:lnTo>
                    <a:pt x="1138" y="0"/>
                  </a:lnTo>
                  <a:close/>
                  <a:moveTo>
                    <a:pt x="1151" y="0"/>
                  </a:moveTo>
                  <a:lnTo>
                    <a:pt x="1157" y="0"/>
                  </a:lnTo>
                  <a:lnTo>
                    <a:pt x="1157" y="6"/>
                  </a:lnTo>
                  <a:lnTo>
                    <a:pt x="1151" y="6"/>
                  </a:lnTo>
                  <a:lnTo>
                    <a:pt x="1151" y="0"/>
                  </a:lnTo>
                  <a:close/>
                  <a:moveTo>
                    <a:pt x="1163" y="0"/>
                  </a:moveTo>
                  <a:lnTo>
                    <a:pt x="1169" y="0"/>
                  </a:lnTo>
                  <a:lnTo>
                    <a:pt x="1169" y="6"/>
                  </a:lnTo>
                  <a:lnTo>
                    <a:pt x="1163" y="6"/>
                  </a:lnTo>
                  <a:lnTo>
                    <a:pt x="1163" y="0"/>
                  </a:lnTo>
                  <a:close/>
                  <a:moveTo>
                    <a:pt x="1175" y="0"/>
                  </a:moveTo>
                  <a:lnTo>
                    <a:pt x="1181" y="0"/>
                  </a:lnTo>
                  <a:lnTo>
                    <a:pt x="1181" y="6"/>
                  </a:lnTo>
                  <a:lnTo>
                    <a:pt x="1175" y="6"/>
                  </a:lnTo>
                  <a:lnTo>
                    <a:pt x="1175" y="0"/>
                  </a:lnTo>
                  <a:close/>
                  <a:moveTo>
                    <a:pt x="1187" y="0"/>
                  </a:moveTo>
                  <a:lnTo>
                    <a:pt x="1193" y="0"/>
                  </a:lnTo>
                  <a:lnTo>
                    <a:pt x="1193" y="6"/>
                  </a:lnTo>
                  <a:lnTo>
                    <a:pt x="1187" y="6"/>
                  </a:lnTo>
                  <a:lnTo>
                    <a:pt x="1187" y="0"/>
                  </a:lnTo>
                  <a:close/>
                  <a:moveTo>
                    <a:pt x="1199" y="0"/>
                  </a:moveTo>
                  <a:lnTo>
                    <a:pt x="1205" y="0"/>
                  </a:lnTo>
                  <a:lnTo>
                    <a:pt x="1205" y="6"/>
                  </a:lnTo>
                  <a:lnTo>
                    <a:pt x="1199" y="6"/>
                  </a:lnTo>
                  <a:lnTo>
                    <a:pt x="1199" y="0"/>
                  </a:lnTo>
                  <a:close/>
                  <a:moveTo>
                    <a:pt x="1211" y="0"/>
                  </a:moveTo>
                  <a:lnTo>
                    <a:pt x="1217" y="0"/>
                  </a:lnTo>
                  <a:lnTo>
                    <a:pt x="1217" y="6"/>
                  </a:lnTo>
                  <a:lnTo>
                    <a:pt x="1211" y="6"/>
                  </a:lnTo>
                  <a:lnTo>
                    <a:pt x="1211" y="0"/>
                  </a:lnTo>
                  <a:close/>
                  <a:moveTo>
                    <a:pt x="1223" y="0"/>
                  </a:moveTo>
                  <a:lnTo>
                    <a:pt x="1229" y="0"/>
                  </a:lnTo>
                  <a:lnTo>
                    <a:pt x="1229" y="6"/>
                  </a:lnTo>
                  <a:lnTo>
                    <a:pt x="1223" y="6"/>
                  </a:lnTo>
                  <a:lnTo>
                    <a:pt x="1223" y="0"/>
                  </a:lnTo>
                  <a:close/>
                  <a:moveTo>
                    <a:pt x="1235" y="0"/>
                  </a:moveTo>
                  <a:lnTo>
                    <a:pt x="1241" y="0"/>
                  </a:lnTo>
                  <a:lnTo>
                    <a:pt x="1241" y="6"/>
                  </a:lnTo>
                  <a:lnTo>
                    <a:pt x="1235" y="6"/>
                  </a:lnTo>
                  <a:lnTo>
                    <a:pt x="1235" y="0"/>
                  </a:lnTo>
                  <a:close/>
                  <a:moveTo>
                    <a:pt x="1247" y="0"/>
                  </a:moveTo>
                  <a:lnTo>
                    <a:pt x="1253" y="0"/>
                  </a:lnTo>
                  <a:lnTo>
                    <a:pt x="1253" y="6"/>
                  </a:lnTo>
                  <a:lnTo>
                    <a:pt x="1247" y="6"/>
                  </a:lnTo>
                  <a:lnTo>
                    <a:pt x="1247" y="0"/>
                  </a:lnTo>
                  <a:close/>
                  <a:moveTo>
                    <a:pt x="1260" y="0"/>
                  </a:moveTo>
                  <a:lnTo>
                    <a:pt x="1266" y="0"/>
                  </a:lnTo>
                  <a:lnTo>
                    <a:pt x="1266" y="6"/>
                  </a:lnTo>
                  <a:lnTo>
                    <a:pt x="1260" y="6"/>
                  </a:lnTo>
                  <a:lnTo>
                    <a:pt x="1260" y="0"/>
                  </a:lnTo>
                  <a:close/>
                  <a:moveTo>
                    <a:pt x="1272" y="0"/>
                  </a:moveTo>
                  <a:lnTo>
                    <a:pt x="1278" y="0"/>
                  </a:lnTo>
                  <a:lnTo>
                    <a:pt x="1278" y="6"/>
                  </a:lnTo>
                  <a:lnTo>
                    <a:pt x="1272" y="6"/>
                  </a:lnTo>
                  <a:lnTo>
                    <a:pt x="1272" y="0"/>
                  </a:lnTo>
                  <a:close/>
                  <a:moveTo>
                    <a:pt x="1284" y="0"/>
                  </a:moveTo>
                  <a:lnTo>
                    <a:pt x="1290" y="0"/>
                  </a:lnTo>
                  <a:lnTo>
                    <a:pt x="1290" y="6"/>
                  </a:lnTo>
                  <a:lnTo>
                    <a:pt x="1284" y="6"/>
                  </a:lnTo>
                  <a:lnTo>
                    <a:pt x="1284" y="0"/>
                  </a:lnTo>
                  <a:close/>
                  <a:moveTo>
                    <a:pt x="1296" y="0"/>
                  </a:moveTo>
                  <a:lnTo>
                    <a:pt x="1302" y="0"/>
                  </a:lnTo>
                  <a:lnTo>
                    <a:pt x="1302" y="6"/>
                  </a:lnTo>
                  <a:lnTo>
                    <a:pt x="1296" y="6"/>
                  </a:lnTo>
                  <a:lnTo>
                    <a:pt x="1296" y="0"/>
                  </a:lnTo>
                  <a:close/>
                  <a:moveTo>
                    <a:pt x="1308" y="0"/>
                  </a:moveTo>
                  <a:lnTo>
                    <a:pt x="1314" y="0"/>
                  </a:lnTo>
                  <a:lnTo>
                    <a:pt x="1314" y="6"/>
                  </a:lnTo>
                  <a:lnTo>
                    <a:pt x="1308" y="6"/>
                  </a:lnTo>
                  <a:lnTo>
                    <a:pt x="1308" y="0"/>
                  </a:lnTo>
                  <a:close/>
                  <a:moveTo>
                    <a:pt x="1320" y="0"/>
                  </a:moveTo>
                  <a:lnTo>
                    <a:pt x="1326" y="0"/>
                  </a:lnTo>
                  <a:lnTo>
                    <a:pt x="1326" y="6"/>
                  </a:lnTo>
                  <a:lnTo>
                    <a:pt x="1320" y="6"/>
                  </a:lnTo>
                  <a:lnTo>
                    <a:pt x="1320" y="0"/>
                  </a:lnTo>
                  <a:close/>
                  <a:moveTo>
                    <a:pt x="1332" y="0"/>
                  </a:moveTo>
                  <a:lnTo>
                    <a:pt x="1338" y="0"/>
                  </a:lnTo>
                  <a:lnTo>
                    <a:pt x="1338" y="6"/>
                  </a:lnTo>
                  <a:lnTo>
                    <a:pt x="1332" y="6"/>
                  </a:lnTo>
                  <a:lnTo>
                    <a:pt x="1332" y="0"/>
                  </a:lnTo>
                  <a:close/>
                  <a:moveTo>
                    <a:pt x="1344" y="0"/>
                  </a:moveTo>
                  <a:lnTo>
                    <a:pt x="1350" y="0"/>
                  </a:lnTo>
                  <a:lnTo>
                    <a:pt x="1350" y="6"/>
                  </a:lnTo>
                  <a:lnTo>
                    <a:pt x="1344" y="6"/>
                  </a:lnTo>
                  <a:lnTo>
                    <a:pt x="1344" y="0"/>
                  </a:lnTo>
                  <a:close/>
                  <a:moveTo>
                    <a:pt x="1356" y="0"/>
                  </a:moveTo>
                  <a:lnTo>
                    <a:pt x="1362" y="0"/>
                  </a:lnTo>
                  <a:lnTo>
                    <a:pt x="1362" y="6"/>
                  </a:lnTo>
                  <a:lnTo>
                    <a:pt x="1356" y="6"/>
                  </a:lnTo>
                  <a:lnTo>
                    <a:pt x="1356" y="0"/>
                  </a:lnTo>
                  <a:close/>
                  <a:moveTo>
                    <a:pt x="1369" y="0"/>
                  </a:moveTo>
                  <a:lnTo>
                    <a:pt x="1375" y="0"/>
                  </a:lnTo>
                  <a:lnTo>
                    <a:pt x="1375" y="6"/>
                  </a:lnTo>
                  <a:lnTo>
                    <a:pt x="1369" y="6"/>
                  </a:lnTo>
                  <a:lnTo>
                    <a:pt x="1369" y="0"/>
                  </a:lnTo>
                  <a:close/>
                  <a:moveTo>
                    <a:pt x="1381" y="0"/>
                  </a:moveTo>
                  <a:lnTo>
                    <a:pt x="1387" y="0"/>
                  </a:lnTo>
                  <a:lnTo>
                    <a:pt x="1387" y="6"/>
                  </a:lnTo>
                  <a:lnTo>
                    <a:pt x="1381" y="6"/>
                  </a:lnTo>
                  <a:lnTo>
                    <a:pt x="1381" y="0"/>
                  </a:lnTo>
                  <a:close/>
                  <a:moveTo>
                    <a:pt x="1393" y="0"/>
                  </a:moveTo>
                  <a:lnTo>
                    <a:pt x="1399" y="0"/>
                  </a:lnTo>
                  <a:lnTo>
                    <a:pt x="1399" y="6"/>
                  </a:lnTo>
                  <a:lnTo>
                    <a:pt x="1393" y="6"/>
                  </a:lnTo>
                  <a:lnTo>
                    <a:pt x="1393" y="0"/>
                  </a:lnTo>
                  <a:close/>
                  <a:moveTo>
                    <a:pt x="1405" y="0"/>
                  </a:moveTo>
                  <a:lnTo>
                    <a:pt x="1411" y="0"/>
                  </a:lnTo>
                  <a:lnTo>
                    <a:pt x="1411" y="6"/>
                  </a:lnTo>
                  <a:lnTo>
                    <a:pt x="1405" y="6"/>
                  </a:lnTo>
                  <a:lnTo>
                    <a:pt x="1405" y="0"/>
                  </a:lnTo>
                  <a:close/>
                  <a:moveTo>
                    <a:pt x="1417" y="0"/>
                  </a:moveTo>
                  <a:lnTo>
                    <a:pt x="1423" y="0"/>
                  </a:lnTo>
                  <a:lnTo>
                    <a:pt x="1423" y="6"/>
                  </a:lnTo>
                  <a:lnTo>
                    <a:pt x="1417" y="6"/>
                  </a:lnTo>
                  <a:lnTo>
                    <a:pt x="1417" y="0"/>
                  </a:lnTo>
                  <a:close/>
                  <a:moveTo>
                    <a:pt x="1429" y="0"/>
                  </a:moveTo>
                  <a:lnTo>
                    <a:pt x="1435" y="0"/>
                  </a:lnTo>
                  <a:lnTo>
                    <a:pt x="1435" y="6"/>
                  </a:lnTo>
                  <a:lnTo>
                    <a:pt x="1429" y="6"/>
                  </a:lnTo>
                  <a:lnTo>
                    <a:pt x="1429" y="0"/>
                  </a:lnTo>
                  <a:close/>
                  <a:moveTo>
                    <a:pt x="1441" y="0"/>
                  </a:moveTo>
                  <a:lnTo>
                    <a:pt x="1447" y="0"/>
                  </a:lnTo>
                  <a:lnTo>
                    <a:pt x="1447" y="6"/>
                  </a:lnTo>
                  <a:lnTo>
                    <a:pt x="1441" y="6"/>
                  </a:lnTo>
                  <a:lnTo>
                    <a:pt x="1441" y="0"/>
                  </a:lnTo>
                  <a:close/>
                  <a:moveTo>
                    <a:pt x="1453" y="0"/>
                  </a:moveTo>
                  <a:lnTo>
                    <a:pt x="1459" y="0"/>
                  </a:lnTo>
                  <a:lnTo>
                    <a:pt x="1459" y="6"/>
                  </a:lnTo>
                  <a:lnTo>
                    <a:pt x="1453" y="6"/>
                  </a:lnTo>
                  <a:lnTo>
                    <a:pt x="1453" y="0"/>
                  </a:lnTo>
                  <a:close/>
                  <a:moveTo>
                    <a:pt x="1465" y="0"/>
                  </a:moveTo>
                  <a:lnTo>
                    <a:pt x="1471" y="0"/>
                  </a:lnTo>
                  <a:lnTo>
                    <a:pt x="1471" y="6"/>
                  </a:lnTo>
                  <a:lnTo>
                    <a:pt x="1465" y="6"/>
                  </a:lnTo>
                  <a:lnTo>
                    <a:pt x="1465" y="0"/>
                  </a:lnTo>
                  <a:close/>
                  <a:moveTo>
                    <a:pt x="1478" y="0"/>
                  </a:moveTo>
                  <a:lnTo>
                    <a:pt x="1484" y="0"/>
                  </a:lnTo>
                  <a:lnTo>
                    <a:pt x="1484" y="6"/>
                  </a:lnTo>
                  <a:lnTo>
                    <a:pt x="1478" y="6"/>
                  </a:lnTo>
                  <a:lnTo>
                    <a:pt x="1478" y="0"/>
                  </a:lnTo>
                  <a:close/>
                  <a:moveTo>
                    <a:pt x="1490" y="0"/>
                  </a:moveTo>
                  <a:lnTo>
                    <a:pt x="1496" y="0"/>
                  </a:lnTo>
                  <a:lnTo>
                    <a:pt x="1496" y="6"/>
                  </a:lnTo>
                  <a:lnTo>
                    <a:pt x="1490" y="6"/>
                  </a:lnTo>
                  <a:lnTo>
                    <a:pt x="1490" y="0"/>
                  </a:lnTo>
                  <a:close/>
                  <a:moveTo>
                    <a:pt x="1502" y="0"/>
                  </a:moveTo>
                  <a:lnTo>
                    <a:pt x="1508" y="0"/>
                  </a:lnTo>
                  <a:lnTo>
                    <a:pt x="1508" y="6"/>
                  </a:lnTo>
                  <a:lnTo>
                    <a:pt x="1502" y="6"/>
                  </a:lnTo>
                  <a:lnTo>
                    <a:pt x="1502" y="0"/>
                  </a:lnTo>
                  <a:close/>
                  <a:moveTo>
                    <a:pt x="1514" y="0"/>
                  </a:moveTo>
                  <a:lnTo>
                    <a:pt x="1520" y="0"/>
                  </a:lnTo>
                  <a:lnTo>
                    <a:pt x="1520" y="6"/>
                  </a:lnTo>
                  <a:lnTo>
                    <a:pt x="1514" y="6"/>
                  </a:lnTo>
                  <a:lnTo>
                    <a:pt x="1514" y="0"/>
                  </a:lnTo>
                  <a:close/>
                  <a:moveTo>
                    <a:pt x="1526" y="0"/>
                  </a:moveTo>
                  <a:lnTo>
                    <a:pt x="1532" y="0"/>
                  </a:lnTo>
                  <a:lnTo>
                    <a:pt x="1532" y="6"/>
                  </a:lnTo>
                  <a:lnTo>
                    <a:pt x="1526" y="6"/>
                  </a:lnTo>
                  <a:lnTo>
                    <a:pt x="1526" y="0"/>
                  </a:lnTo>
                  <a:close/>
                  <a:moveTo>
                    <a:pt x="1538" y="0"/>
                  </a:moveTo>
                  <a:lnTo>
                    <a:pt x="1544" y="0"/>
                  </a:lnTo>
                  <a:lnTo>
                    <a:pt x="1544" y="6"/>
                  </a:lnTo>
                  <a:lnTo>
                    <a:pt x="1538" y="6"/>
                  </a:lnTo>
                  <a:lnTo>
                    <a:pt x="1538" y="0"/>
                  </a:lnTo>
                  <a:close/>
                  <a:moveTo>
                    <a:pt x="1550" y="0"/>
                  </a:moveTo>
                  <a:lnTo>
                    <a:pt x="1556" y="0"/>
                  </a:lnTo>
                  <a:lnTo>
                    <a:pt x="1556" y="6"/>
                  </a:lnTo>
                  <a:lnTo>
                    <a:pt x="1550" y="6"/>
                  </a:lnTo>
                  <a:lnTo>
                    <a:pt x="1550" y="0"/>
                  </a:lnTo>
                  <a:close/>
                  <a:moveTo>
                    <a:pt x="1562" y="0"/>
                  </a:moveTo>
                  <a:lnTo>
                    <a:pt x="1568" y="0"/>
                  </a:lnTo>
                  <a:lnTo>
                    <a:pt x="1568" y="6"/>
                  </a:lnTo>
                  <a:lnTo>
                    <a:pt x="1562" y="6"/>
                  </a:lnTo>
                  <a:lnTo>
                    <a:pt x="1562" y="0"/>
                  </a:lnTo>
                  <a:close/>
                  <a:moveTo>
                    <a:pt x="1574" y="0"/>
                  </a:moveTo>
                  <a:lnTo>
                    <a:pt x="1580" y="0"/>
                  </a:lnTo>
                  <a:lnTo>
                    <a:pt x="1580" y="6"/>
                  </a:lnTo>
                  <a:lnTo>
                    <a:pt x="1574" y="6"/>
                  </a:lnTo>
                  <a:lnTo>
                    <a:pt x="1574" y="0"/>
                  </a:lnTo>
                  <a:close/>
                  <a:moveTo>
                    <a:pt x="1587" y="0"/>
                  </a:moveTo>
                  <a:lnTo>
                    <a:pt x="1593" y="0"/>
                  </a:lnTo>
                  <a:lnTo>
                    <a:pt x="1593" y="6"/>
                  </a:lnTo>
                  <a:lnTo>
                    <a:pt x="1587" y="6"/>
                  </a:lnTo>
                  <a:lnTo>
                    <a:pt x="1587" y="0"/>
                  </a:lnTo>
                  <a:close/>
                  <a:moveTo>
                    <a:pt x="1599" y="0"/>
                  </a:moveTo>
                  <a:lnTo>
                    <a:pt x="1605" y="0"/>
                  </a:lnTo>
                  <a:lnTo>
                    <a:pt x="1605" y="6"/>
                  </a:lnTo>
                  <a:lnTo>
                    <a:pt x="1599" y="6"/>
                  </a:lnTo>
                  <a:lnTo>
                    <a:pt x="1599" y="0"/>
                  </a:lnTo>
                  <a:close/>
                  <a:moveTo>
                    <a:pt x="1611" y="0"/>
                  </a:moveTo>
                  <a:lnTo>
                    <a:pt x="1617" y="0"/>
                  </a:lnTo>
                  <a:lnTo>
                    <a:pt x="1617" y="6"/>
                  </a:lnTo>
                  <a:lnTo>
                    <a:pt x="1611" y="6"/>
                  </a:lnTo>
                  <a:lnTo>
                    <a:pt x="1611" y="0"/>
                  </a:lnTo>
                  <a:close/>
                  <a:moveTo>
                    <a:pt x="1623" y="0"/>
                  </a:moveTo>
                  <a:lnTo>
                    <a:pt x="1629" y="0"/>
                  </a:lnTo>
                  <a:lnTo>
                    <a:pt x="1629" y="6"/>
                  </a:lnTo>
                  <a:lnTo>
                    <a:pt x="1623" y="6"/>
                  </a:lnTo>
                  <a:lnTo>
                    <a:pt x="1623" y="0"/>
                  </a:lnTo>
                  <a:close/>
                  <a:moveTo>
                    <a:pt x="1635" y="0"/>
                  </a:moveTo>
                  <a:lnTo>
                    <a:pt x="1641" y="0"/>
                  </a:lnTo>
                  <a:lnTo>
                    <a:pt x="1641" y="6"/>
                  </a:lnTo>
                  <a:lnTo>
                    <a:pt x="1635" y="6"/>
                  </a:lnTo>
                  <a:lnTo>
                    <a:pt x="1635" y="0"/>
                  </a:lnTo>
                  <a:close/>
                  <a:moveTo>
                    <a:pt x="1647" y="0"/>
                  </a:moveTo>
                  <a:lnTo>
                    <a:pt x="1653" y="0"/>
                  </a:lnTo>
                  <a:lnTo>
                    <a:pt x="1653" y="6"/>
                  </a:lnTo>
                  <a:lnTo>
                    <a:pt x="1647" y="6"/>
                  </a:lnTo>
                  <a:lnTo>
                    <a:pt x="1647" y="0"/>
                  </a:lnTo>
                  <a:close/>
                  <a:moveTo>
                    <a:pt x="1659" y="0"/>
                  </a:moveTo>
                  <a:lnTo>
                    <a:pt x="1665" y="0"/>
                  </a:lnTo>
                  <a:lnTo>
                    <a:pt x="1665" y="6"/>
                  </a:lnTo>
                  <a:lnTo>
                    <a:pt x="1659" y="6"/>
                  </a:lnTo>
                  <a:lnTo>
                    <a:pt x="1659" y="0"/>
                  </a:lnTo>
                  <a:close/>
                  <a:moveTo>
                    <a:pt x="1671" y="0"/>
                  </a:moveTo>
                  <a:lnTo>
                    <a:pt x="1677" y="0"/>
                  </a:lnTo>
                  <a:lnTo>
                    <a:pt x="1677" y="6"/>
                  </a:lnTo>
                  <a:lnTo>
                    <a:pt x="1671" y="6"/>
                  </a:lnTo>
                  <a:lnTo>
                    <a:pt x="1671" y="0"/>
                  </a:lnTo>
                  <a:close/>
                  <a:moveTo>
                    <a:pt x="1683" y="0"/>
                  </a:moveTo>
                  <a:lnTo>
                    <a:pt x="1689" y="0"/>
                  </a:lnTo>
                  <a:lnTo>
                    <a:pt x="1689" y="6"/>
                  </a:lnTo>
                  <a:lnTo>
                    <a:pt x="1683" y="6"/>
                  </a:lnTo>
                  <a:lnTo>
                    <a:pt x="1683" y="0"/>
                  </a:lnTo>
                  <a:close/>
                  <a:moveTo>
                    <a:pt x="1696" y="0"/>
                  </a:moveTo>
                  <a:lnTo>
                    <a:pt x="1702" y="0"/>
                  </a:lnTo>
                  <a:lnTo>
                    <a:pt x="1702" y="6"/>
                  </a:lnTo>
                  <a:lnTo>
                    <a:pt x="1696" y="6"/>
                  </a:lnTo>
                  <a:lnTo>
                    <a:pt x="1696" y="0"/>
                  </a:lnTo>
                  <a:close/>
                  <a:moveTo>
                    <a:pt x="1708" y="0"/>
                  </a:moveTo>
                  <a:lnTo>
                    <a:pt x="1714" y="0"/>
                  </a:lnTo>
                  <a:lnTo>
                    <a:pt x="1714" y="6"/>
                  </a:lnTo>
                  <a:lnTo>
                    <a:pt x="1708" y="6"/>
                  </a:lnTo>
                  <a:lnTo>
                    <a:pt x="1708" y="0"/>
                  </a:lnTo>
                  <a:close/>
                  <a:moveTo>
                    <a:pt x="1720" y="0"/>
                  </a:moveTo>
                  <a:lnTo>
                    <a:pt x="1726" y="0"/>
                  </a:lnTo>
                  <a:lnTo>
                    <a:pt x="1726" y="6"/>
                  </a:lnTo>
                  <a:lnTo>
                    <a:pt x="1720" y="6"/>
                  </a:lnTo>
                  <a:lnTo>
                    <a:pt x="1720" y="0"/>
                  </a:lnTo>
                  <a:close/>
                  <a:moveTo>
                    <a:pt x="1732" y="0"/>
                  </a:moveTo>
                  <a:lnTo>
                    <a:pt x="1738" y="0"/>
                  </a:lnTo>
                  <a:lnTo>
                    <a:pt x="1738" y="6"/>
                  </a:lnTo>
                  <a:lnTo>
                    <a:pt x="1732" y="6"/>
                  </a:lnTo>
                  <a:lnTo>
                    <a:pt x="1732" y="0"/>
                  </a:lnTo>
                  <a:close/>
                  <a:moveTo>
                    <a:pt x="1744" y="0"/>
                  </a:moveTo>
                  <a:lnTo>
                    <a:pt x="1750" y="0"/>
                  </a:lnTo>
                  <a:lnTo>
                    <a:pt x="1750" y="6"/>
                  </a:lnTo>
                  <a:lnTo>
                    <a:pt x="1744" y="6"/>
                  </a:lnTo>
                  <a:lnTo>
                    <a:pt x="1744" y="0"/>
                  </a:lnTo>
                  <a:close/>
                  <a:moveTo>
                    <a:pt x="1756" y="0"/>
                  </a:moveTo>
                  <a:lnTo>
                    <a:pt x="1762" y="0"/>
                  </a:lnTo>
                  <a:lnTo>
                    <a:pt x="1762" y="6"/>
                  </a:lnTo>
                  <a:lnTo>
                    <a:pt x="1756" y="6"/>
                  </a:lnTo>
                  <a:lnTo>
                    <a:pt x="1756" y="0"/>
                  </a:lnTo>
                  <a:close/>
                  <a:moveTo>
                    <a:pt x="1768" y="0"/>
                  </a:moveTo>
                  <a:lnTo>
                    <a:pt x="1774" y="0"/>
                  </a:lnTo>
                  <a:lnTo>
                    <a:pt x="1774" y="6"/>
                  </a:lnTo>
                  <a:lnTo>
                    <a:pt x="1768" y="6"/>
                  </a:lnTo>
                  <a:lnTo>
                    <a:pt x="1768" y="0"/>
                  </a:lnTo>
                  <a:close/>
                  <a:moveTo>
                    <a:pt x="1780" y="0"/>
                  </a:moveTo>
                  <a:lnTo>
                    <a:pt x="1786" y="0"/>
                  </a:lnTo>
                  <a:lnTo>
                    <a:pt x="1786" y="6"/>
                  </a:lnTo>
                  <a:lnTo>
                    <a:pt x="1780" y="6"/>
                  </a:lnTo>
                  <a:lnTo>
                    <a:pt x="1780" y="0"/>
                  </a:lnTo>
                  <a:close/>
                  <a:moveTo>
                    <a:pt x="1792" y="0"/>
                  </a:moveTo>
                  <a:lnTo>
                    <a:pt x="1798" y="0"/>
                  </a:lnTo>
                  <a:lnTo>
                    <a:pt x="1798" y="6"/>
                  </a:lnTo>
                  <a:lnTo>
                    <a:pt x="1792" y="6"/>
                  </a:lnTo>
                  <a:lnTo>
                    <a:pt x="1792" y="0"/>
                  </a:lnTo>
                  <a:close/>
                  <a:moveTo>
                    <a:pt x="1805" y="0"/>
                  </a:moveTo>
                  <a:lnTo>
                    <a:pt x="1811" y="0"/>
                  </a:lnTo>
                  <a:lnTo>
                    <a:pt x="1811" y="6"/>
                  </a:lnTo>
                  <a:lnTo>
                    <a:pt x="1805" y="6"/>
                  </a:lnTo>
                  <a:lnTo>
                    <a:pt x="1805" y="0"/>
                  </a:lnTo>
                  <a:close/>
                  <a:moveTo>
                    <a:pt x="1817" y="0"/>
                  </a:moveTo>
                  <a:lnTo>
                    <a:pt x="1823" y="0"/>
                  </a:lnTo>
                  <a:lnTo>
                    <a:pt x="1823" y="6"/>
                  </a:lnTo>
                  <a:lnTo>
                    <a:pt x="1817" y="6"/>
                  </a:lnTo>
                  <a:lnTo>
                    <a:pt x="1817" y="0"/>
                  </a:lnTo>
                  <a:close/>
                  <a:moveTo>
                    <a:pt x="1829" y="0"/>
                  </a:moveTo>
                  <a:lnTo>
                    <a:pt x="1835" y="0"/>
                  </a:lnTo>
                  <a:lnTo>
                    <a:pt x="1835" y="6"/>
                  </a:lnTo>
                  <a:lnTo>
                    <a:pt x="1829" y="6"/>
                  </a:lnTo>
                  <a:lnTo>
                    <a:pt x="1829" y="0"/>
                  </a:lnTo>
                  <a:close/>
                  <a:moveTo>
                    <a:pt x="1841" y="0"/>
                  </a:moveTo>
                  <a:lnTo>
                    <a:pt x="1847" y="0"/>
                  </a:lnTo>
                  <a:lnTo>
                    <a:pt x="1847" y="6"/>
                  </a:lnTo>
                  <a:lnTo>
                    <a:pt x="1841" y="6"/>
                  </a:lnTo>
                  <a:lnTo>
                    <a:pt x="1841" y="0"/>
                  </a:lnTo>
                  <a:close/>
                  <a:moveTo>
                    <a:pt x="1853" y="0"/>
                  </a:moveTo>
                  <a:lnTo>
                    <a:pt x="1859" y="0"/>
                  </a:lnTo>
                  <a:lnTo>
                    <a:pt x="1859" y="6"/>
                  </a:lnTo>
                  <a:lnTo>
                    <a:pt x="1853" y="6"/>
                  </a:lnTo>
                  <a:lnTo>
                    <a:pt x="1853" y="0"/>
                  </a:lnTo>
                  <a:close/>
                  <a:moveTo>
                    <a:pt x="1865" y="0"/>
                  </a:moveTo>
                  <a:lnTo>
                    <a:pt x="1871" y="0"/>
                  </a:lnTo>
                  <a:lnTo>
                    <a:pt x="1871" y="6"/>
                  </a:lnTo>
                  <a:lnTo>
                    <a:pt x="1865" y="6"/>
                  </a:lnTo>
                  <a:lnTo>
                    <a:pt x="1865" y="0"/>
                  </a:lnTo>
                  <a:close/>
                  <a:moveTo>
                    <a:pt x="1877" y="0"/>
                  </a:moveTo>
                  <a:lnTo>
                    <a:pt x="1883" y="0"/>
                  </a:lnTo>
                  <a:lnTo>
                    <a:pt x="1883" y="6"/>
                  </a:lnTo>
                  <a:lnTo>
                    <a:pt x="1877" y="6"/>
                  </a:lnTo>
                  <a:lnTo>
                    <a:pt x="1877" y="0"/>
                  </a:lnTo>
                  <a:close/>
                  <a:moveTo>
                    <a:pt x="1889" y="0"/>
                  </a:moveTo>
                  <a:lnTo>
                    <a:pt x="1895" y="0"/>
                  </a:lnTo>
                  <a:lnTo>
                    <a:pt x="1895" y="6"/>
                  </a:lnTo>
                  <a:lnTo>
                    <a:pt x="1889" y="6"/>
                  </a:lnTo>
                  <a:lnTo>
                    <a:pt x="1889" y="0"/>
                  </a:lnTo>
                  <a:close/>
                  <a:moveTo>
                    <a:pt x="1901" y="0"/>
                  </a:moveTo>
                  <a:lnTo>
                    <a:pt x="1907" y="0"/>
                  </a:lnTo>
                  <a:lnTo>
                    <a:pt x="1907" y="6"/>
                  </a:lnTo>
                  <a:lnTo>
                    <a:pt x="1901" y="6"/>
                  </a:lnTo>
                  <a:lnTo>
                    <a:pt x="1901" y="0"/>
                  </a:lnTo>
                  <a:close/>
                  <a:moveTo>
                    <a:pt x="1914" y="0"/>
                  </a:moveTo>
                  <a:lnTo>
                    <a:pt x="1920" y="0"/>
                  </a:lnTo>
                  <a:lnTo>
                    <a:pt x="1920" y="6"/>
                  </a:lnTo>
                  <a:lnTo>
                    <a:pt x="1914" y="6"/>
                  </a:lnTo>
                  <a:lnTo>
                    <a:pt x="1914" y="0"/>
                  </a:lnTo>
                  <a:close/>
                  <a:moveTo>
                    <a:pt x="1926" y="0"/>
                  </a:moveTo>
                  <a:lnTo>
                    <a:pt x="1932" y="0"/>
                  </a:lnTo>
                  <a:lnTo>
                    <a:pt x="1932" y="6"/>
                  </a:lnTo>
                  <a:lnTo>
                    <a:pt x="1926" y="6"/>
                  </a:lnTo>
                  <a:lnTo>
                    <a:pt x="1926" y="0"/>
                  </a:lnTo>
                  <a:close/>
                  <a:moveTo>
                    <a:pt x="1938" y="0"/>
                  </a:moveTo>
                  <a:lnTo>
                    <a:pt x="1944" y="0"/>
                  </a:lnTo>
                  <a:lnTo>
                    <a:pt x="1944" y="6"/>
                  </a:lnTo>
                  <a:lnTo>
                    <a:pt x="1938" y="6"/>
                  </a:lnTo>
                  <a:lnTo>
                    <a:pt x="1938" y="0"/>
                  </a:lnTo>
                  <a:close/>
                  <a:moveTo>
                    <a:pt x="1950" y="0"/>
                  </a:moveTo>
                  <a:lnTo>
                    <a:pt x="1956" y="0"/>
                  </a:lnTo>
                  <a:lnTo>
                    <a:pt x="1956" y="6"/>
                  </a:lnTo>
                  <a:lnTo>
                    <a:pt x="1950" y="6"/>
                  </a:lnTo>
                  <a:lnTo>
                    <a:pt x="1950" y="0"/>
                  </a:lnTo>
                  <a:close/>
                  <a:moveTo>
                    <a:pt x="1962" y="0"/>
                  </a:moveTo>
                  <a:lnTo>
                    <a:pt x="1968" y="0"/>
                  </a:lnTo>
                  <a:lnTo>
                    <a:pt x="1968" y="6"/>
                  </a:lnTo>
                  <a:lnTo>
                    <a:pt x="1962" y="6"/>
                  </a:lnTo>
                  <a:lnTo>
                    <a:pt x="1962" y="0"/>
                  </a:lnTo>
                  <a:close/>
                  <a:moveTo>
                    <a:pt x="1974" y="0"/>
                  </a:moveTo>
                  <a:lnTo>
                    <a:pt x="1980" y="0"/>
                  </a:lnTo>
                  <a:lnTo>
                    <a:pt x="1980" y="6"/>
                  </a:lnTo>
                  <a:lnTo>
                    <a:pt x="1974" y="6"/>
                  </a:lnTo>
                  <a:lnTo>
                    <a:pt x="1974" y="0"/>
                  </a:lnTo>
                  <a:close/>
                  <a:moveTo>
                    <a:pt x="1986" y="0"/>
                  </a:moveTo>
                  <a:lnTo>
                    <a:pt x="1992" y="0"/>
                  </a:lnTo>
                  <a:lnTo>
                    <a:pt x="1992" y="6"/>
                  </a:lnTo>
                  <a:lnTo>
                    <a:pt x="1986" y="6"/>
                  </a:lnTo>
                  <a:lnTo>
                    <a:pt x="1986" y="0"/>
                  </a:lnTo>
                  <a:close/>
                  <a:moveTo>
                    <a:pt x="1998" y="0"/>
                  </a:moveTo>
                  <a:lnTo>
                    <a:pt x="2004" y="0"/>
                  </a:lnTo>
                  <a:lnTo>
                    <a:pt x="2004" y="6"/>
                  </a:lnTo>
                  <a:lnTo>
                    <a:pt x="1998" y="6"/>
                  </a:lnTo>
                  <a:lnTo>
                    <a:pt x="1998" y="0"/>
                  </a:lnTo>
                  <a:close/>
                  <a:moveTo>
                    <a:pt x="2010" y="0"/>
                  </a:moveTo>
                  <a:lnTo>
                    <a:pt x="2016" y="0"/>
                  </a:lnTo>
                  <a:lnTo>
                    <a:pt x="2016" y="6"/>
                  </a:lnTo>
                  <a:lnTo>
                    <a:pt x="2010" y="6"/>
                  </a:lnTo>
                  <a:lnTo>
                    <a:pt x="2010" y="0"/>
                  </a:lnTo>
                  <a:close/>
                  <a:moveTo>
                    <a:pt x="2023" y="0"/>
                  </a:moveTo>
                  <a:lnTo>
                    <a:pt x="2029" y="0"/>
                  </a:lnTo>
                  <a:lnTo>
                    <a:pt x="2029" y="6"/>
                  </a:lnTo>
                  <a:lnTo>
                    <a:pt x="2023" y="6"/>
                  </a:lnTo>
                  <a:lnTo>
                    <a:pt x="2023" y="0"/>
                  </a:lnTo>
                  <a:close/>
                  <a:moveTo>
                    <a:pt x="2035" y="0"/>
                  </a:moveTo>
                  <a:lnTo>
                    <a:pt x="2041" y="0"/>
                  </a:lnTo>
                  <a:lnTo>
                    <a:pt x="2041" y="6"/>
                  </a:lnTo>
                  <a:lnTo>
                    <a:pt x="2035" y="6"/>
                  </a:lnTo>
                  <a:lnTo>
                    <a:pt x="2035" y="0"/>
                  </a:lnTo>
                  <a:close/>
                  <a:moveTo>
                    <a:pt x="2047" y="0"/>
                  </a:moveTo>
                  <a:lnTo>
                    <a:pt x="2053" y="0"/>
                  </a:lnTo>
                  <a:lnTo>
                    <a:pt x="2053" y="6"/>
                  </a:lnTo>
                  <a:lnTo>
                    <a:pt x="2047" y="6"/>
                  </a:lnTo>
                  <a:lnTo>
                    <a:pt x="2047" y="0"/>
                  </a:lnTo>
                  <a:close/>
                  <a:moveTo>
                    <a:pt x="2059" y="0"/>
                  </a:moveTo>
                  <a:lnTo>
                    <a:pt x="2065" y="0"/>
                  </a:lnTo>
                  <a:lnTo>
                    <a:pt x="2065" y="6"/>
                  </a:lnTo>
                  <a:lnTo>
                    <a:pt x="2059" y="6"/>
                  </a:lnTo>
                  <a:lnTo>
                    <a:pt x="2059" y="0"/>
                  </a:lnTo>
                  <a:close/>
                  <a:moveTo>
                    <a:pt x="2071" y="0"/>
                  </a:moveTo>
                  <a:lnTo>
                    <a:pt x="2077" y="0"/>
                  </a:lnTo>
                  <a:lnTo>
                    <a:pt x="2077" y="6"/>
                  </a:lnTo>
                  <a:lnTo>
                    <a:pt x="2071" y="6"/>
                  </a:lnTo>
                  <a:lnTo>
                    <a:pt x="2071" y="0"/>
                  </a:lnTo>
                  <a:close/>
                  <a:moveTo>
                    <a:pt x="2083" y="0"/>
                  </a:moveTo>
                  <a:lnTo>
                    <a:pt x="2089" y="0"/>
                  </a:lnTo>
                  <a:lnTo>
                    <a:pt x="2089" y="6"/>
                  </a:lnTo>
                  <a:lnTo>
                    <a:pt x="2083" y="6"/>
                  </a:lnTo>
                  <a:lnTo>
                    <a:pt x="2083" y="0"/>
                  </a:lnTo>
                  <a:close/>
                  <a:moveTo>
                    <a:pt x="2095" y="0"/>
                  </a:moveTo>
                  <a:lnTo>
                    <a:pt x="2101" y="0"/>
                  </a:lnTo>
                  <a:lnTo>
                    <a:pt x="2101" y="6"/>
                  </a:lnTo>
                  <a:lnTo>
                    <a:pt x="2095" y="6"/>
                  </a:lnTo>
                  <a:lnTo>
                    <a:pt x="2095" y="0"/>
                  </a:lnTo>
                  <a:close/>
                  <a:moveTo>
                    <a:pt x="2107" y="0"/>
                  </a:moveTo>
                  <a:lnTo>
                    <a:pt x="2113" y="0"/>
                  </a:lnTo>
                  <a:lnTo>
                    <a:pt x="2113" y="6"/>
                  </a:lnTo>
                  <a:lnTo>
                    <a:pt x="2107" y="6"/>
                  </a:lnTo>
                  <a:lnTo>
                    <a:pt x="2107" y="0"/>
                  </a:lnTo>
                  <a:close/>
                  <a:moveTo>
                    <a:pt x="2119" y="0"/>
                  </a:moveTo>
                  <a:lnTo>
                    <a:pt x="2125" y="0"/>
                  </a:lnTo>
                  <a:lnTo>
                    <a:pt x="2125" y="6"/>
                  </a:lnTo>
                  <a:lnTo>
                    <a:pt x="2119" y="6"/>
                  </a:lnTo>
                  <a:lnTo>
                    <a:pt x="2119" y="0"/>
                  </a:lnTo>
                  <a:close/>
                  <a:moveTo>
                    <a:pt x="2132" y="0"/>
                  </a:moveTo>
                  <a:lnTo>
                    <a:pt x="2138" y="0"/>
                  </a:lnTo>
                  <a:lnTo>
                    <a:pt x="2138" y="6"/>
                  </a:lnTo>
                  <a:lnTo>
                    <a:pt x="2132" y="6"/>
                  </a:lnTo>
                  <a:lnTo>
                    <a:pt x="2132" y="0"/>
                  </a:lnTo>
                  <a:close/>
                  <a:moveTo>
                    <a:pt x="2144" y="0"/>
                  </a:moveTo>
                  <a:lnTo>
                    <a:pt x="2150" y="0"/>
                  </a:lnTo>
                  <a:lnTo>
                    <a:pt x="2150" y="6"/>
                  </a:lnTo>
                  <a:lnTo>
                    <a:pt x="2144" y="6"/>
                  </a:lnTo>
                  <a:lnTo>
                    <a:pt x="2144" y="0"/>
                  </a:lnTo>
                  <a:close/>
                  <a:moveTo>
                    <a:pt x="2156" y="0"/>
                  </a:moveTo>
                  <a:lnTo>
                    <a:pt x="2162" y="0"/>
                  </a:lnTo>
                  <a:lnTo>
                    <a:pt x="2162" y="6"/>
                  </a:lnTo>
                  <a:lnTo>
                    <a:pt x="2156" y="6"/>
                  </a:lnTo>
                  <a:lnTo>
                    <a:pt x="2156" y="0"/>
                  </a:lnTo>
                  <a:close/>
                  <a:moveTo>
                    <a:pt x="2168" y="0"/>
                  </a:moveTo>
                  <a:lnTo>
                    <a:pt x="2174" y="0"/>
                  </a:lnTo>
                  <a:lnTo>
                    <a:pt x="2174" y="6"/>
                  </a:lnTo>
                  <a:lnTo>
                    <a:pt x="2168" y="6"/>
                  </a:lnTo>
                  <a:lnTo>
                    <a:pt x="2168" y="0"/>
                  </a:lnTo>
                  <a:close/>
                  <a:moveTo>
                    <a:pt x="2180" y="0"/>
                  </a:moveTo>
                  <a:lnTo>
                    <a:pt x="2186" y="0"/>
                  </a:lnTo>
                  <a:lnTo>
                    <a:pt x="2186" y="6"/>
                  </a:lnTo>
                  <a:lnTo>
                    <a:pt x="2180" y="6"/>
                  </a:lnTo>
                  <a:lnTo>
                    <a:pt x="2180" y="0"/>
                  </a:lnTo>
                  <a:close/>
                  <a:moveTo>
                    <a:pt x="2192" y="0"/>
                  </a:moveTo>
                  <a:lnTo>
                    <a:pt x="2198" y="0"/>
                  </a:lnTo>
                  <a:lnTo>
                    <a:pt x="2198" y="6"/>
                  </a:lnTo>
                  <a:lnTo>
                    <a:pt x="2192" y="6"/>
                  </a:lnTo>
                  <a:lnTo>
                    <a:pt x="2192" y="0"/>
                  </a:lnTo>
                  <a:close/>
                  <a:moveTo>
                    <a:pt x="2204" y="0"/>
                  </a:moveTo>
                  <a:lnTo>
                    <a:pt x="2210" y="0"/>
                  </a:lnTo>
                  <a:lnTo>
                    <a:pt x="2210" y="6"/>
                  </a:lnTo>
                  <a:lnTo>
                    <a:pt x="2204" y="6"/>
                  </a:lnTo>
                  <a:lnTo>
                    <a:pt x="2204" y="0"/>
                  </a:lnTo>
                  <a:close/>
                  <a:moveTo>
                    <a:pt x="2216" y="0"/>
                  </a:moveTo>
                  <a:lnTo>
                    <a:pt x="2222" y="0"/>
                  </a:lnTo>
                  <a:lnTo>
                    <a:pt x="2222" y="6"/>
                  </a:lnTo>
                  <a:lnTo>
                    <a:pt x="2216" y="6"/>
                  </a:lnTo>
                  <a:lnTo>
                    <a:pt x="2216" y="0"/>
                  </a:lnTo>
                  <a:close/>
                  <a:moveTo>
                    <a:pt x="2228" y="0"/>
                  </a:moveTo>
                  <a:lnTo>
                    <a:pt x="2234" y="0"/>
                  </a:lnTo>
                  <a:lnTo>
                    <a:pt x="2234" y="6"/>
                  </a:lnTo>
                  <a:lnTo>
                    <a:pt x="2228" y="6"/>
                  </a:lnTo>
                  <a:lnTo>
                    <a:pt x="2228" y="0"/>
                  </a:lnTo>
                  <a:close/>
                  <a:moveTo>
                    <a:pt x="2241" y="0"/>
                  </a:moveTo>
                  <a:lnTo>
                    <a:pt x="2244" y="0"/>
                  </a:lnTo>
                  <a:lnTo>
                    <a:pt x="2244" y="6"/>
                  </a:lnTo>
                  <a:lnTo>
                    <a:pt x="2241" y="6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3" name="Freeform 29"/>
            <p:cNvSpPr>
              <a:spLocks noEditPoints="1"/>
            </p:cNvSpPr>
            <p:nvPr/>
          </p:nvSpPr>
          <p:spPr bwMode="auto">
            <a:xfrm>
              <a:off x="4098" y="1297"/>
              <a:ext cx="329" cy="6"/>
            </a:xfrm>
            <a:custGeom>
              <a:avLst/>
              <a:gdLst>
                <a:gd name="T0" fmla="*/ 6 w 329"/>
                <a:gd name="T1" fmla="*/ 6 h 6"/>
                <a:gd name="T2" fmla="*/ 12 w 329"/>
                <a:gd name="T3" fmla="*/ 0 h 6"/>
                <a:gd name="T4" fmla="*/ 12 w 329"/>
                <a:gd name="T5" fmla="*/ 6 h 6"/>
                <a:gd name="T6" fmla="*/ 30 w 329"/>
                <a:gd name="T7" fmla="*/ 0 h 6"/>
                <a:gd name="T8" fmla="*/ 24 w 329"/>
                <a:gd name="T9" fmla="*/ 0 h 6"/>
                <a:gd name="T10" fmla="*/ 42 w 329"/>
                <a:gd name="T11" fmla="*/ 6 h 6"/>
                <a:gd name="T12" fmla="*/ 48 w 329"/>
                <a:gd name="T13" fmla="*/ 0 h 6"/>
                <a:gd name="T14" fmla="*/ 48 w 329"/>
                <a:gd name="T15" fmla="*/ 6 h 6"/>
                <a:gd name="T16" fmla="*/ 66 w 329"/>
                <a:gd name="T17" fmla="*/ 0 h 6"/>
                <a:gd name="T18" fmla="*/ 60 w 329"/>
                <a:gd name="T19" fmla="*/ 0 h 6"/>
                <a:gd name="T20" fmla="*/ 79 w 329"/>
                <a:gd name="T21" fmla="*/ 6 h 6"/>
                <a:gd name="T22" fmla="*/ 85 w 329"/>
                <a:gd name="T23" fmla="*/ 0 h 6"/>
                <a:gd name="T24" fmla="*/ 85 w 329"/>
                <a:gd name="T25" fmla="*/ 6 h 6"/>
                <a:gd name="T26" fmla="*/ 103 w 329"/>
                <a:gd name="T27" fmla="*/ 0 h 6"/>
                <a:gd name="T28" fmla="*/ 97 w 329"/>
                <a:gd name="T29" fmla="*/ 0 h 6"/>
                <a:gd name="T30" fmla="*/ 115 w 329"/>
                <a:gd name="T31" fmla="*/ 6 h 6"/>
                <a:gd name="T32" fmla="*/ 121 w 329"/>
                <a:gd name="T33" fmla="*/ 0 h 6"/>
                <a:gd name="T34" fmla="*/ 121 w 329"/>
                <a:gd name="T35" fmla="*/ 6 h 6"/>
                <a:gd name="T36" fmla="*/ 139 w 329"/>
                <a:gd name="T37" fmla="*/ 0 h 6"/>
                <a:gd name="T38" fmla="*/ 133 w 329"/>
                <a:gd name="T39" fmla="*/ 0 h 6"/>
                <a:gd name="T40" fmla="*/ 151 w 329"/>
                <a:gd name="T41" fmla="*/ 6 h 6"/>
                <a:gd name="T42" fmla="*/ 157 w 329"/>
                <a:gd name="T43" fmla="*/ 0 h 6"/>
                <a:gd name="T44" fmla="*/ 157 w 329"/>
                <a:gd name="T45" fmla="*/ 6 h 6"/>
                <a:gd name="T46" fmla="*/ 175 w 329"/>
                <a:gd name="T47" fmla="*/ 0 h 6"/>
                <a:gd name="T48" fmla="*/ 169 w 329"/>
                <a:gd name="T49" fmla="*/ 0 h 6"/>
                <a:gd name="T50" fmla="*/ 188 w 329"/>
                <a:gd name="T51" fmla="*/ 6 h 6"/>
                <a:gd name="T52" fmla="*/ 194 w 329"/>
                <a:gd name="T53" fmla="*/ 0 h 6"/>
                <a:gd name="T54" fmla="*/ 194 w 329"/>
                <a:gd name="T55" fmla="*/ 6 h 6"/>
                <a:gd name="T56" fmla="*/ 212 w 329"/>
                <a:gd name="T57" fmla="*/ 0 h 6"/>
                <a:gd name="T58" fmla="*/ 206 w 329"/>
                <a:gd name="T59" fmla="*/ 0 h 6"/>
                <a:gd name="T60" fmla="*/ 224 w 329"/>
                <a:gd name="T61" fmla="*/ 6 h 6"/>
                <a:gd name="T62" fmla="*/ 230 w 329"/>
                <a:gd name="T63" fmla="*/ 0 h 6"/>
                <a:gd name="T64" fmla="*/ 230 w 329"/>
                <a:gd name="T65" fmla="*/ 6 h 6"/>
                <a:gd name="T66" fmla="*/ 248 w 329"/>
                <a:gd name="T67" fmla="*/ 0 h 6"/>
                <a:gd name="T68" fmla="*/ 242 w 329"/>
                <a:gd name="T69" fmla="*/ 0 h 6"/>
                <a:gd name="T70" fmla="*/ 260 w 329"/>
                <a:gd name="T71" fmla="*/ 6 h 6"/>
                <a:gd name="T72" fmla="*/ 266 w 329"/>
                <a:gd name="T73" fmla="*/ 0 h 6"/>
                <a:gd name="T74" fmla="*/ 266 w 329"/>
                <a:gd name="T75" fmla="*/ 6 h 6"/>
                <a:gd name="T76" fmla="*/ 284 w 329"/>
                <a:gd name="T77" fmla="*/ 0 h 6"/>
                <a:gd name="T78" fmla="*/ 278 w 329"/>
                <a:gd name="T79" fmla="*/ 0 h 6"/>
                <a:gd name="T80" fmla="*/ 297 w 329"/>
                <a:gd name="T81" fmla="*/ 6 h 6"/>
                <a:gd name="T82" fmla="*/ 303 w 329"/>
                <a:gd name="T83" fmla="*/ 0 h 6"/>
                <a:gd name="T84" fmla="*/ 303 w 329"/>
                <a:gd name="T85" fmla="*/ 6 h 6"/>
                <a:gd name="T86" fmla="*/ 321 w 329"/>
                <a:gd name="T87" fmla="*/ 0 h 6"/>
                <a:gd name="T88" fmla="*/ 315 w 329"/>
                <a:gd name="T89" fmla="*/ 0 h 6"/>
                <a:gd name="T90" fmla="*/ 329 w 329"/>
                <a:gd name="T9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9" h="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12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close/>
                  <a:moveTo>
                    <a:pt x="24" y="0"/>
                  </a:move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0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close/>
                  <a:moveTo>
                    <a:pt x="48" y="0"/>
                  </a:move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8" y="0"/>
                  </a:lnTo>
                  <a:close/>
                  <a:moveTo>
                    <a:pt x="60" y="0"/>
                  </a:moveTo>
                  <a:lnTo>
                    <a:pt x="66" y="0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60" y="0"/>
                  </a:lnTo>
                  <a:close/>
                  <a:moveTo>
                    <a:pt x="72" y="0"/>
                  </a:moveTo>
                  <a:lnTo>
                    <a:pt x="79" y="0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72" y="0"/>
                  </a:lnTo>
                  <a:close/>
                  <a:moveTo>
                    <a:pt x="85" y="0"/>
                  </a:moveTo>
                  <a:lnTo>
                    <a:pt x="91" y="0"/>
                  </a:lnTo>
                  <a:lnTo>
                    <a:pt x="91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97" y="0"/>
                  </a:moveTo>
                  <a:lnTo>
                    <a:pt x="103" y="0"/>
                  </a:lnTo>
                  <a:lnTo>
                    <a:pt x="103" y="6"/>
                  </a:lnTo>
                  <a:lnTo>
                    <a:pt x="97" y="6"/>
                  </a:lnTo>
                  <a:lnTo>
                    <a:pt x="97" y="0"/>
                  </a:lnTo>
                  <a:close/>
                  <a:moveTo>
                    <a:pt x="109" y="0"/>
                  </a:moveTo>
                  <a:lnTo>
                    <a:pt x="115" y="0"/>
                  </a:lnTo>
                  <a:lnTo>
                    <a:pt x="115" y="6"/>
                  </a:lnTo>
                  <a:lnTo>
                    <a:pt x="109" y="6"/>
                  </a:lnTo>
                  <a:lnTo>
                    <a:pt x="109" y="0"/>
                  </a:lnTo>
                  <a:close/>
                  <a:moveTo>
                    <a:pt x="121" y="0"/>
                  </a:moveTo>
                  <a:lnTo>
                    <a:pt x="127" y="0"/>
                  </a:lnTo>
                  <a:lnTo>
                    <a:pt x="127" y="6"/>
                  </a:lnTo>
                  <a:lnTo>
                    <a:pt x="121" y="6"/>
                  </a:lnTo>
                  <a:lnTo>
                    <a:pt x="121" y="0"/>
                  </a:lnTo>
                  <a:close/>
                  <a:moveTo>
                    <a:pt x="133" y="0"/>
                  </a:moveTo>
                  <a:lnTo>
                    <a:pt x="139" y="0"/>
                  </a:lnTo>
                  <a:lnTo>
                    <a:pt x="139" y="6"/>
                  </a:lnTo>
                  <a:lnTo>
                    <a:pt x="133" y="6"/>
                  </a:lnTo>
                  <a:lnTo>
                    <a:pt x="133" y="0"/>
                  </a:lnTo>
                  <a:close/>
                  <a:moveTo>
                    <a:pt x="145" y="0"/>
                  </a:moveTo>
                  <a:lnTo>
                    <a:pt x="151" y="0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45" y="0"/>
                  </a:lnTo>
                  <a:close/>
                  <a:moveTo>
                    <a:pt x="157" y="0"/>
                  </a:moveTo>
                  <a:lnTo>
                    <a:pt x="163" y="0"/>
                  </a:lnTo>
                  <a:lnTo>
                    <a:pt x="163" y="6"/>
                  </a:lnTo>
                  <a:lnTo>
                    <a:pt x="157" y="6"/>
                  </a:lnTo>
                  <a:lnTo>
                    <a:pt x="157" y="0"/>
                  </a:lnTo>
                  <a:close/>
                  <a:moveTo>
                    <a:pt x="169" y="0"/>
                  </a:moveTo>
                  <a:lnTo>
                    <a:pt x="175" y="0"/>
                  </a:lnTo>
                  <a:lnTo>
                    <a:pt x="175" y="6"/>
                  </a:lnTo>
                  <a:lnTo>
                    <a:pt x="169" y="6"/>
                  </a:lnTo>
                  <a:lnTo>
                    <a:pt x="169" y="0"/>
                  </a:lnTo>
                  <a:close/>
                  <a:moveTo>
                    <a:pt x="181" y="0"/>
                  </a:moveTo>
                  <a:lnTo>
                    <a:pt x="188" y="0"/>
                  </a:lnTo>
                  <a:lnTo>
                    <a:pt x="188" y="6"/>
                  </a:lnTo>
                  <a:lnTo>
                    <a:pt x="181" y="6"/>
                  </a:lnTo>
                  <a:lnTo>
                    <a:pt x="181" y="0"/>
                  </a:lnTo>
                  <a:close/>
                  <a:moveTo>
                    <a:pt x="194" y="0"/>
                  </a:moveTo>
                  <a:lnTo>
                    <a:pt x="200" y="0"/>
                  </a:lnTo>
                  <a:lnTo>
                    <a:pt x="200" y="6"/>
                  </a:lnTo>
                  <a:lnTo>
                    <a:pt x="194" y="6"/>
                  </a:lnTo>
                  <a:lnTo>
                    <a:pt x="194" y="0"/>
                  </a:lnTo>
                  <a:close/>
                  <a:moveTo>
                    <a:pt x="206" y="0"/>
                  </a:moveTo>
                  <a:lnTo>
                    <a:pt x="212" y="0"/>
                  </a:lnTo>
                  <a:lnTo>
                    <a:pt x="212" y="6"/>
                  </a:lnTo>
                  <a:lnTo>
                    <a:pt x="206" y="6"/>
                  </a:lnTo>
                  <a:lnTo>
                    <a:pt x="206" y="0"/>
                  </a:lnTo>
                  <a:close/>
                  <a:moveTo>
                    <a:pt x="218" y="0"/>
                  </a:moveTo>
                  <a:lnTo>
                    <a:pt x="224" y="0"/>
                  </a:lnTo>
                  <a:lnTo>
                    <a:pt x="224" y="6"/>
                  </a:lnTo>
                  <a:lnTo>
                    <a:pt x="218" y="6"/>
                  </a:lnTo>
                  <a:lnTo>
                    <a:pt x="218" y="0"/>
                  </a:lnTo>
                  <a:close/>
                  <a:moveTo>
                    <a:pt x="230" y="0"/>
                  </a:moveTo>
                  <a:lnTo>
                    <a:pt x="236" y="0"/>
                  </a:lnTo>
                  <a:lnTo>
                    <a:pt x="236" y="6"/>
                  </a:lnTo>
                  <a:lnTo>
                    <a:pt x="230" y="6"/>
                  </a:lnTo>
                  <a:lnTo>
                    <a:pt x="230" y="0"/>
                  </a:lnTo>
                  <a:close/>
                  <a:moveTo>
                    <a:pt x="242" y="0"/>
                  </a:moveTo>
                  <a:lnTo>
                    <a:pt x="248" y="0"/>
                  </a:lnTo>
                  <a:lnTo>
                    <a:pt x="248" y="6"/>
                  </a:lnTo>
                  <a:lnTo>
                    <a:pt x="242" y="6"/>
                  </a:lnTo>
                  <a:lnTo>
                    <a:pt x="242" y="0"/>
                  </a:lnTo>
                  <a:close/>
                  <a:moveTo>
                    <a:pt x="254" y="0"/>
                  </a:moveTo>
                  <a:lnTo>
                    <a:pt x="260" y="0"/>
                  </a:lnTo>
                  <a:lnTo>
                    <a:pt x="260" y="6"/>
                  </a:lnTo>
                  <a:lnTo>
                    <a:pt x="254" y="6"/>
                  </a:lnTo>
                  <a:lnTo>
                    <a:pt x="254" y="0"/>
                  </a:lnTo>
                  <a:close/>
                  <a:moveTo>
                    <a:pt x="266" y="0"/>
                  </a:moveTo>
                  <a:lnTo>
                    <a:pt x="272" y="0"/>
                  </a:lnTo>
                  <a:lnTo>
                    <a:pt x="272" y="6"/>
                  </a:lnTo>
                  <a:lnTo>
                    <a:pt x="266" y="6"/>
                  </a:lnTo>
                  <a:lnTo>
                    <a:pt x="266" y="0"/>
                  </a:lnTo>
                  <a:close/>
                  <a:moveTo>
                    <a:pt x="278" y="0"/>
                  </a:moveTo>
                  <a:lnTo>
                    <a:pt x="284" y="0"/>
                  </a:lnTo>
                  <a:lnTo>
                    <a:pt x="284" y="6"/>
                  </a:lnTo>
                  <a:lnTo>
                    <a:pt x="278" y="6"/>
                  </a:lnTo>
                  <a:lnTo>
                    <a:pt x="278" y="0"/>
                  </a:lnTo>
                  <a:close/>
                  <a:moveTo>
                    <a:pt x="290" y="0"/>
                  </a:moveTo>
                  <a:lnTo>
                    <a:pt x="297" y="0"/>
                  </a:lnTo>
                  <a:lnTo>
                    <a:pt x="297" y="6"/>
                  </a:lnTo>
                  <a:lnTo>
                    <a:pt x="290" y="6"/>
                  </a:lnTo>
                  <a:lnTo>
                    <a:pt x="290" y="0"/>
                  </a:lnTo>
                  <a:close/>
                  <a:moveTo>
                    <a:pt x="303" y="0"/>
                  </a:moveTo>
                  <a:lnTo>
                    <a:pt x="309" y="0"/>
                  </a:lnTo>
                  <a:lnTo>
                    <a:pt x="309" y="6"/>
                  </a:lnTo>
                  <a:lnTo>
                    <a:pt x="303" y="6"/>
                  </a:lnTo>
                  <a:lnTo>
                    <a:pt x="303" y="0"/>
                  </a:lnTo>
                  <a:close/>
                  <a:moveTo>
                    <a:pt x="315" y="0"/>
                  </a:moveTo>
                  <a:lnTo>
                    <a:pt x="321" y="0"/>
                  </a:lnTo>
                  <a:lnTo>
                    <a:pt x="321" y="6"/>
                  </a:lnTo>
                  <a:lnTo>
                    <a:pt x="315" y="6"/>
                  </a:lnTo>
                  <a:lnTo>
                    <a:pt x="315" y="0"/>
                  </a:lnTo>
                  <a:close/>
                  <a:moveTo>
                    <a:pt x="327" y="0"/>
                  </a:moveTo>
                  <a:lnTo>
                    <a:pt x="329" y="0"/>
                  </a:lnTo>
                  <a:lnTo>
                    <a:pt x="329" y="6"/>
                  </a:lnTo>
                  <a:lnTo>
                    <a:pt x="327" y="6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4" name="Freeform 30"/>
            <p:cNvSpPr>
              <a:spLocks noEditPoints="1"/>
            </p:cNvSpPr>
            <p:nvPr/>
          </p:nvSpPr>
          <p:spPr bwMode="auto">
            <a:xfrm>
              <a:off x="3883" y="1934"/>
              <a:ext cx="34" cy="267"/>
            </a:xfrm>
            <a:custGeom>
              <a:avLst/>
              <a:gdLst>
                <a:gd name="T0" fmla="*/ 20 w 34"/>
                <a:gd name="T1" fmla="*/ 76 h 267"/>
                <a:gd name="T2" fmla="*/ 20 w 34"/>
                <a:gd name="T3" fmla="*/ 191 h 267"/>
                <a:gd name="T4" fmla="*/ 14 w 34"/>
                <a:gd name="T5" fmla="*/ 191 h 267"/>
                <a:gd name="T6" fmla="*/ 14 w 34"/>
                <a:gd name="T7" fmla="*/ 76 h 267"/>
                <a:gd name="T8" fmla="*/ 20 w 34"/>
                <a:gd name="T9" fmla="*/ 76 h 267"/>
                <a:gd name="T10" fmla="*/ 0 w 34"/>
                <a:gd name="T11" fmla="*/ 84 h 267"/>
                <a:gd name="T12" fmla="*/ 17 w 34"/>
                <a:gd name="T13" fmla="*/ 0 h 267"/>
                <a:gd name="T14" fmla="*/ 34 w 34"/>
                <a:gd name="T15" fmla="*/ 84 h 267"/>
                <a:gd name="T16" fmla="*/ 0 w 34"/>
                <a:gd name="T17" fmla="*/ 84 h 267"/>
                <a:gd name="T18" fmla="*/ 34 w 34"/>
                <a:gd name="T19" fmla="*/ 183 h 267"/>
                <a:gd name="T20" fmla="*/ 17 w 34"/>
                <a:gd name="T21" fmla="*/ 267 h 267"/>
                <a:gd name="T22" fmla="*/ 0 w 34"/>
                <a:gd name="T23" fmla="*/ 183 h 267"/>
                <a:gd name="T24" fmla="*/ 34 w 34"/>
                <a:gd name="T25" fmla="*/ 18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267">
                  <a:moveTo>
                    <a:pt x="20" y="76"/>
                  </a:moveTo>
                  <a:lnTo>
                    <a:pt x="20" y="191"/>
                  </a:lnTo>
                  <a:lnTo>
                    <a:pt x="14" y="191"/>
                  </a:lnTo>
                  <a:lnTo>
                    <a:pt x="14" y="76"/>
                  </a:lnTo>
                  <a:lnTo>
                    <a:pt x="20" y="76"/>
                  </a:lnTo>
                  <a:close/>
                  <a:moveTo>
                    <a:pt x="0" y="84"/>
                  </a:moveTo>
                  <a:lnTo>
                    <a:pt x="17" y="0"/>
                  </a:lnTo>
                  <a:lnTo>
                    <a:pt x="34" y="84"/>
                  </a:lnTo>
                  <a:lnTo>
                    <a:pt x="0" y="84"/>
                  </a:lnTo>
                  <a:close/>
                  <a:moveTo>
                    <a:pt x="34" y="183"/>
                  </a:moveTo>
                  <a:lnTo>
                    <a:pt x="17" y="267"/>
                  </a:lnTo>
                  <a:lnTo>
                    <a:pt x="0" y="183"/>
                  </a:lnTo>
                  <a:lnTo>
                    <a:pt x="34" y="183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31"/>
            <p:cNvSpPr>
              <a:spLocks noEditPoints="1"/>
            </p:cNvSpPr>
            <p:nvPr/>
          </p:nvSpPr>
          <p:spPr bwMode="auto">
            <a:xfrm>
              <a:off x="3777" y="2197"/>
              <a:ext cx="159" cy="6"/>
            </a:xfrm>
            <a:custGeom>
              <a:avLst/>
              <a:gdLst>
                <a:gd name="T0" fmla="*/ 6 w 159"/>
                <a:gd name="T1" fmla="*/ 0 h 6"/>
                <a:gd name="T2" fmla="*/ 0 w 159"/>
                <a:gd name="T3" fmla="*/ 6 h 6"/>
                <a:gd name="T4" fmla="*/ 12 w 159"/>
                <a:gd name="T5" fmla="*/ 0 h 6"/>
                <a:gd name="T6" fmla="*/ 18 w 159"/>
                <a:gd name="T7" fmla="*/ 6 h 6"/>
                <a:gd name="T8" fmla="*/ 12 w 159"/>
                <a:gd name="T9" fmla="*/ 0 h 6"/>
                <a:gd name="T10" fmla="*/ 30 w 159"/>
                <a:gd name="T11" fmla="*/ 0 h 6"/>
                <a:gd name="T12" fmla="*/ 24 w 159"/>
                <a:gd name="T13" fmla="*/ 6 h 6"/>
                <a:gd name="T14" fmla="*/ 36 w 159"/>
                <a:gd name="T15" fmla="*/ 0 h 6"/>
                <a:gd name="T16" fmla="*/ 42 w 159"/>
                <a:gd name="T17" fmla="*/ 6 h 6"/>
                <a:gd name="T18" fmla="*/ 36 w 159"/>
                <a:gd name="T19" fmla="*/ 0 h 6"/>
                <a:gd name="T20" fmla="*/ 54 w 159"/>
                <a:gd name="T21" fmla="*/ 0 h 6"/>
                <a:gd name="T22" fmla="*/ 48 w 159"/>
                <a:gd name="T23" fmla="*/ 6 h 6"/>
                <a:gd name="T24" fmla="*/ 60 w 159"/>
                <a:gd name="T25" fmla="*/ 0 h 6"/>
                <a:gd name="T26" fmla="*/ 66 w 159"/>
                <a:gd name="T27" fmla="*/ 6 h 6"/>
                <a:gd name="T28" fmla="*/ 60 w 159"/>
                <a:gd name="T29" fmla="*/ 0 h 6"/>
                <a:gd name="T30" fmla="*/ 79 w 159"/>
                <a:gd name="T31" fmla="*/ 0 h 6"/>
                <a:gd name="T32" fmla="*/ 73 w 159"/>
                <a:gd name="T33" fmla="*/ 6 h 6"/>
                <a:gd name="T34" fmla="*/ 85 w 159"/>
                <a:gd name="T35" fmla="*/ 0 h 6"/>
                <a:gd name="T36" fmla="*/ 91 w 159"/>
                <a:gd name="T37" fmla="*/ 6 h 6"/>
                <a:gd name="T38" fmla="*/ 85 w 159"/>
                <a:gd name="T39" fmla="*/ 0 h 6"/>
                <a:gd name="T40" fmla="*/ 103 w 159"/>
                <a:gd name="T41" fmla="*/ 0 h 6"/>
                <a:gd name="T42" fmla="*/ 97 w 159"/>
                <a:gd name="T43" fmla="*/ 6 h 6"/>
                <a:gd name="T44" fmla="*/ 109 w 159"/>
                <a:gd name="T45" fmla="*/ 0 h 6"/>
                <a:gd name="T46" fmla="*/ 115 w 159"/>
                <a:gd name="T47" fmla="*/ 6 h 6"/>
                <a:gd name="T48" fmla="*/ 109 w 159"/>
                <a:gd name="T49" fmla="*/ 0 h 6"/>
                <a:gd name="T50" fmla="*/ 127 w 159"/>
                <a:gd name="T51" fmla="*/ 0 h 6"/>
                <a:gd name="T52" fmla="*/ 121 w 159"/>
                <a:gd name="T53" fmla="*/ 6 h 6"/>
                <a:gd name="T54" fmla="*/ 133 w 159"/>
                <a:gd name="T55" fmla="*/ 0 h 6"/>
                <a:gd name="T56" fmla="*/ 139 w 159"/>
                <a:gd name="T57" fmla="*/ 6 h 6"/>
                <a:gd name="T58" fmla="*/ 133 w 159"/>
                <a:gd name="T59" fmla="*/ 0 h 6"/>
                <a:gd name="T60" fmla="*/ 151 w 159"/>
                <a:gd name="T61" fmla="*/ 0 h 6"/>
                <a:gd name="T62" fmla="*/ 145 w 159"/>
                <a:gd name="T63" fmla="*/ 6 h 6"/>
                <a:gd name="T64" fmla="*/ 157 w 159"/>
                <a:gd name="T65" fmla="*/ 0 h 6"/>
                <a:gd name="T66" fmla="*/ 159 w 159"/>
                <a:gd name="T67" fmla="*/ 6 h 6"/>
                <a:gd name="T68" fmla="*/ 157 w 159"/>
                <a:gd name="T6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9" h="6">
                  <a:moveTo>
                    <a:pt x="0" y="0"/>
                  </a:move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close/>
                  <a:moveTo>
                    <a:pt x="12" y="0"/>
                  </a:moveTo>
                  <a:lnTo>
                    <a:pt x="18" y="0"/>
                  </a:lnTo>
                  <a:lnTo>
                    <a:pt x="18" y="6"/>
                  </a:lnTo>
                  <a:lnTo>
                    <a:pt x="12" y="6"/>
                  </a:lnTo>
                  <a:lnTo>
                    <a:pt x="12" y="0"/>
                  </a:lnTo>
                  <a:close/>
                  <a:moveTo>
                    <a:pt x="24" y="0"/>
                  </a:moveTo>
                  <a:lnTo>
                    <a:pt x="30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0"/>
                  </a:lnTo>
                  <a:close/>
                  <a:moveTo>
                    <a:pt x="36" y="0"/>
                  </a:moveTo>
                  <a:lnTo>
                    <a:pt x="42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close/>
                  <a:moveTo>
                    <a:pt x="48" y="0"/>
                  </a:moveTo>
                  <a:lnTo>
                    <a:pt x="54" y="0"/>
                  </a:lnTo>
                  <a:lnTo>
                    <a:pt x="54" y="6"/>
                  </a:lnTo>
                  <a:lnTo>
                    <a:pt x="48" y="6"/>
                  </a:lnTo>
                  <a:lnTo>
                    <a:pt x="48" y="0"/>
                  </a:lnTo>
                  <a:close/>
                  <a:moveTo>
                    <a:pt x="60" y="0"/>
                  </a:moveTo>
                  <a:lnTo>
                    <a:pt x="66" y="0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60" y="0"/>
                  </a:lnTo>
                  <a:close/>
                  <a:moveTo>
                    <a:pt x="73" y="0"/>
                  </a:moveTo>
                  <a:lnTo>
                    <a:pt x="79" y="0"/>
                  </a:lnTo>
                  <a:lnTo>
                    <a:pt x="79" y="6"/>
                  </a:lnTo>
                  <a:lnTo>
                    <a:pt x="73" y="6"/>
                  </a:lnTo>
                  <a:lnTo>
                    <a:pt x="73" y="0"/>
                  </a:lnTo>
                  <a:close/>
                  <a:moveTo>
                    <a:pt x="85" y="0"/>
                  </a:moveTo>
                  <a:lnTo>
                    <a:pt x="91" y="0"/>
                  </a:lnTo>
                  <a:lnTo>
                    <a:pt x="91" y="6"/>
                  </a:lnTo>
                  <a:lnTo>
                    <a:pt x="85" y="6"/>
                  </a:lnTo>
                  <a:lnTo>
                    <a:pt x="85" y="0"/>
                  </a:lnTo>
                  <a:close/>
                  <a:moveTo>
                    <a:pt x="97" y="0"/>
                  </a:moveTo>
                  <a:lnTo>
                    <a:pt x="103" y="0"/>
                  </a:lnTo>
                  <a:lnTo>
                    <a:pt x="103" y="6"/>
                  </a:lnTo>
                  <a:lnTo>
                    <a:pt x="97" y="6"/>
                  </a:lnTo>
                  <a:lnTo>
                    <a:pt x="97" y="0"/>
                  </a:lnTo>
                  <a:close/>
                  <a:moveTo>
                    <a:pt x="109" y="0"/>
                  </a:moveTo>
                  <a:lnTo>
                    <a:pt x="115" y="0"/>
                  </a:lnTo>
                  <a:lnTo>
                    <a:pt x="115" y="6"/>
                  </a:lnTo>
                  <a:lnTo>
                    <a:pt x="109" y="6"/>
                  </a:lnTo>
                  <a:lnTo>
                    <a:pt x="109" y="0"/>
                  </a:lnTo>
                  <a:close/>
                  <a:moveTo>
                    <a:pt x="121" y="0"/>
                  </a:moveTo>
                  <a:lnTo>
                    <a:pt x="127" y="0"/>
                  </a:lnTo>
                  <a:lnTo>
                    <a:pt x="127" y="6"/>
                  </a:lnTo>
                  <a:lnTo>
                    <a:pt x="121" y="6"/>
                  </a:lnTo>
                  <a:lnTo>
                    <a:pt x="121" y="0"/>
                  </a:lnTo>
                  <a:close/>
                  <a:moveTo>
                    <a:pt x="133" y="0"/>
                  </a:moveTo>
                  <a:lnTo>
                    <a:pt x="139" y="0"/>
                  </a:lnTo>
                  <a:lnTo>
                    <a:pt x="139" y="6"/>
                  </a:lnTo>
                  <a:lnTo>
                    <a:pt x="133" y="6"/>
                  </a:lnTo>
                  <a:lnTo>
                    <a:pt x="133" y="0"/>
                  </a:lnTo>
                  <a:close/>
                  <a:moveTo>
                    <a:pt x="145" y="0"/>
                  </a:moveTo>
                  <a:lnTo>
                    <a:pt x="151" y="0"/>
                  </a:lnTo>
                  <a:lnTo>
                    <a:pt x="151" y="6"/>
                  </a:lnTo>
                  <a:lnTo>
                    <a:pt x="145" y="6"/>
                  </a:lnTo>
                  <a:lnTo>
                    <a:pt x="145" y="0"/>
                  </a:lnTo>
                  <a:close/>
                  <a:moveTo>
                    <a:pt x="157" y="0"/>
                  </a:moveTo>
                  <a:lnTo>
                    <a:pt x="159" y="0"/>
                  </a:lnTo>
                  <a:lnTo>
                    <a:pt x="159" y="6"/>
                  </a:lnTo>
                  <a:lnTo>
                    <a:pt x="157" y="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4458" y="1682"/>
              <a:ext cx="45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914400"/>
              <a:r>
                <a:rPr lang="en-US" altLang="en-US" sz="1800" dirty="0">
                  <a:solidFill>
                    <a:srgbClr val="000000"/>
                  </a:solidFill>
                  <a:latin typeface="Arial Narrow" pitchFamily="34" charset="0"/>
                </a:rPr>
                <a:t>vacancy</a:t>
              </a:r>
              <a:endParaRPr lang="en-US" alt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51" name="Rectangle 21"/>
          <p:cNvSpPr>
            <a:spLocks noChangeArrowheads="1"/>
          </p:cNvSpPr>
          <p:nvPr/>
        </p:nvSpPr>
        <p:spPr bwMode="auto">
          <a:xfrm>
            <a:off x="6924745" y="1758792"/>
            <a:ext cx="780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/>
            <a:r>
              <a:rPr lang="en-US" altLang="en-US" sz="1600" dirty="0" err="1">
                <a:solidFill>
                  <a:srgbClr val="000000"/>
                </a:solidFill>
                <a:latin typeface="Arial Narrow" pitchFamily="34" charset="0"/>
              </a:rPr>
              <a:t>H</a:t>
            </a:r>
            <a:r>
              <a:rPr lang="en-US" altLang="en-US" sz="1600" baseline="-25000" dirty="0" err="1">
                <a:solidFill>
                  <a:srgbClr val="000000"/>
                </a:solidFill>
                <a:latin typeface="Arial Narrow" pitchFamily="34" charset="0"/>
              </a:rPr>
              <a:t>t</a:t>
            </a:r>
            <a:r>
              <a:rPr lang="en-US" altLang="en-US" sz="1600" dirty="0">
                <a:solidFill>
                  <a:srgbClr val="000000"/>
                </a:solidFill>
                <a:latin typeface="Arial Narrow" pitchFamily="34" charset="0"/>
              </a:rPr>
              <a:t>=1.4 eV </a:t>
            </a:r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6480830" y="3106884"/>
            <a:ext cx="8992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/>
            <a:r>
              <a:rPr lang="en-US" altLang="en-US" sz="1600" dirty="0">
                <a:solidFill>
                  <a:srgbClr val="000000"/>
                </a:solidFill>
                <a:latin typeface="Arial Narrow" pitchFamily="34" charset="0"/>
              </a:rPr>
              <a:t>H</a:t>
            </a:r>
            <a:r>
              <a:rPr lang="en-US" altLang="en-US" sz="1600" baseline="-25000" dirty="0">
                <a:solidFill>
                  <a:srgbClr val="000000"/>
                </a:solidFill>
                <a:latin typeface="Arial Narrow" pitchFamily="34" charset="0"/>
              </a:rPr>
              <a:t>s</a:t>
            </a:r>
            <a:r>
              <a:rPr lang="en-US" altLang="en-US" sz="1600" dirty="0">
                <a:solidFill>
                  <a:srgbClr val="000000"/>
                </a:solidFill>
                <a:latin typeface="Arial Narrow" pitchFamily="34" charset="0"/>
              </a:rPr>
              <a:t>=1.04 eV </a:t>
            </a:r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53" name="Rectangle 21"/>
          <p:cNvSpPr>
            <a:spLocks noChangeArrowheads="1"/>
          </p:cNvSpPr>
          <p:nvPr/>
        </p:nvSpPr>
        <p:spPr bwMode="auto">
          <a:xfrm>
            <a:off x="5786320" y="3504895"/>
            <a:ext cx="9313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/>
            <a:r>
              <a:rPr lang="en-US" altLang="en-US" sz="1600" dirty="0" err="1">
                <a:solidFill>
                  <a:srgbClr val="000000"/>
                </a:solidFill>
                <a:latin typeface="Arial Narrow" pitchFamily="34" charset="0"/>
              </a:rPr>
              <a:t>H</a:t>
            </a:r>
            <a:r>
              <a:rPr lang="en-US" altLang="en-US" sz="1600" baseline="-25000" dirty="0" err="1">
                <a:solidFill>
                  <a:srgbClr val="000000"/>
                </a:solidFill>
                <a:latin typeface="Arial Narrow" pitchFamily="34" charset="0"/>
              </a:rPr>
              <a:t>ads</a:t>
            </a:r>
            <a:r>
              <a:rPr lang="en-US" altLang="en-US" sz="1600" dirty="0">
                <a:solidFill>
                  <a:srgbClr val="000000"/>
                </a:solidFill>
                <a:latin typeface="Arial Narrow" pitchFamily="34" charset="0"/>
              </a:rPr>
              <a:t>=0.5 eV </a:t>
            </a:r>
            <a:endParaRPr lang="en-US" altLang="en-US" sz="3600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82740" y="3960265"/>
            <a:ext cx="358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cs typeface="Arial" pitchFamily="34" charset="0"/>
              </a:rPr>
              <a:t>Energy diagram for H migrating through tungsten.</a:t>
            </a:r>
          </a:p>
          <a:p>
            <a:pPr defTabSz="914400"/>
            <a:endParaRPr lang="en-US" sz="18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defTabSz="914400"/>
            <a:r>
              <a:rPr lang="en-US" sz="1800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cs typeface="Arial" pitchFamily="34" charset="0"/>
              </a:rPr>
              <a:t>Dissolution of H in W is highly endothermic.</a:t>
            </a:r>
          </a:p>
        </p:txBody>
      </p:sp>
    </p:spTree>
    <p:extLst>
      <p:ext uri="{BB962C8B-B14F-4D97-AF65-F5344CB8AC3E}">
        <p14:creationId xmlns:p14="http://schemas.microsoft.com/office/powerpoint/2010/main" val="1338857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45"/>
            <a:ext cx="9144000" cy="8775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Near-surface formation of H-filled bubbles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leads to surface degradation</a:t>
            </a:r>
            <a:endParaRPr lang="en-US" dirty="0">
              <a:latin typeface="+mj-lt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386895"/>
              </p:ext>
            </p:extLst>
          </p:nvPr>
        </p:nvGraphicFramePr>
        <p:xfrm>
          <a:off x="989948" y="3589447"/>
          <a:ext cx="3328987" cy="233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ｸﾞﾗﾌ" r:id="rId3" imgW="4162320" imgH="2926080" progId="Origin50.Graph">
                  <p:embed/>
                </p:oleObj>
              </mc:Choice>
              <mc:Fallback>
                <p:oleObj name="ｸﾞﾗﾌ" r:id="rId3" imgW="416232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948" y="3589447"/>
                        <a:ext cx="3328987" cy="233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18"/>
          <p:cNvSpPr txBox="1"/>
          <p:nvPr/>
        </p:nvSpPr>
        <p:spPr>
          <a:xfrm>
            <a:off x="1249161" y="338655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kumimoji="1" lang="en-US" altLang="ja-JP" sz="1800" dirty="0">
                <a:solidFill>
                  <a:prstClr val="black"/>
                </a:solidFill>
              </a:rPr>
              <a:t>W 4f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5088" y="5872502"/>
            <a:ext cx="306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XPS reveals negligible WC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940" b="9183"/>
          <a:stretch/>
        </p:blipFill>
        <p:spPr bwMode="auto">
          <a:xfrm>
            <a:off x="5359401" y="1320800"/>
            <a:ext cx="1812009" cy="171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7941" b="10118"/>
          <a:stretch/>
        </p:blipFill>
        <p:spPr bwMode="auto">
          <a:xfrm>
            <a:off x="7171410" y="1323324"/>
            <a:ext cx="1812009" cy="17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940" b="9183"/>
          <a:stretch/>
        </p:blipFill>
        <p:spPr bwMode="auto">
          <a:xfrm>
            <a:off x="5359401" y="3094434"/>
            <a:ext cx="1812009" cy="171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1" b="9183"/>
          <a:stretch/>
        </p:blipFill>
        <p:spPr bwMode="auto">
          <a:xfrm>
            <a:off x="7157352" y="3096151"/>
            <a:ext cx="1812009" cy="171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267231" y="2745398"/>
            <a:ext cx="888206" cy="276999"/>
            <a:chOff x="1247775" y="4176716"/>
            <a:chExt cx="888206" cy="276999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247775" y="4319585"/>
              <a:ext cx="30175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478756" y="4176716"/>
              <a:ext cx="657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26447" y="2757316"/>
            <a:ext cx="997175" cy="276999"/>
            <a:chOff x="1254918" y="5189396"/>
            <a:chExt cx="997175" cy="27699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254918" y="5320132"/>
              <a:ext cx="42062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594868" y="5189396"/>
              <a:ext cx="657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34093" y="4539234"/>
            <a:ext cx="888206" cy="276999"/>
            <a:chOff x="1247775" y="4176716"/>
            <a:chExt cx="888206" cy="27699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247775" y="4319585"/>
              <a:ext cx="30175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478756" y="4176716"/>
              <a:ext cx="657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24532" y="4543756"/>
            <a:ext cx="997175" cy="276999"/>
            <a:chOff x="1254918" y="5189396"/>
            <a:chExt cx="997175" cy="276999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254918" y="5320132"/>
              <a:ext cx="42062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594868" y="5189396"/>
              <a:ext cx="657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74137" y="1315073"/>
            <a:ext cx="99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°C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74137" y="3094434"/>
            <a:ext cx="99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231 °C</a:t>
            </a:r>
          </a:p>
        </p:txBody>
      </p:sp>
      <p:pic>
        <p:nvPicPr>
          <p:cNvPr id="29" name="Picture 3" descr="C:\Users\rkolasi\Documents\Publications\2014_JVST\TPE_SEM\W12a0018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1" t="46960" r="13880" b="12685"/>
          <a:stretch/>
        </p:blipFill>
        <p:spPr bwMode="auto">
          <a:xfrm>
            <a:off x="7157352" y="4864831"/>
            <a:ext cx="1812009" cy="171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rkolasi\Documents\Publications\2014_JVST\TPE_SEM\W12a0012.t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 t="15962" r="33330" b="39377"/>
          <a:stretch/>
        </p:blipFill>
        <p:spPr bwMode="auto">
          <a:xfrm>
            <a:off x="5359401" y="4865987"/>
            <a:ext cx="1812009" cy="171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7253172" y="6286905"/>
            <a:ext cx="888206" cy="276999"/>
            <a:chOff x="1247775" y="4176716"/>
            <a:chExt cx="888206" cy="27699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247775" y="4319585"/>
              <a:ext cx="30175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478756" y="4176716"/>
              <a:ext cx="657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26447" y="6299979"/>
            <a:ext cx="997175" cy="276999"/>
            <a:chOff x="1254918" y="5189396"/>
            <a:chExt cx="997175" cy="276999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254918" y="5320132"/>
              <a:ext cx="42062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594868" y="5189396"/>
              <a:ext cx="657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el-G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174137" y="4857736"/>
            <a:ext cx="99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 °C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7171410" y="1209294"/>
            <a:ext cx="0" cy="548640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17500" y="3372126"/>
            <a:ext cx="4699000" cy="2933700"/>
          </a:xfrm>
          <a:prstGeom prst="roundRect">
            <a:avLst>
              <a:gd name="adj" fmla="val 54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5100" y="1282300"/>
            <a:ext cx="5092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reveals near-surface H precipitates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Density/size temp. dependence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determined by grain orientation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87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How do near-surface bubbles grow?</a:t>
            </a:r>
            <a:endParaRPr lang="en-US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1336417"/>
            <a:ext cx="2808115" cy="272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17" y="1413769"/>
            <a:ext cx="3121548" cy="31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85" y="1439886"/>
            <a:ext cx="2361590" cy="376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7775" y="984516"/>
            <a:ext cx="2428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n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ear-surface plastic deformation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3575" y="995123"/>
            <a:ext cx="242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islocation loop punching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9375" y="956942"/>
            <a:ext cx="242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v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acancy clustering</a:t>
            </a: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55272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J. B. Condon &amp; T.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Mater.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(1993) 1.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626" y="5685183"/>
            <a:ext cx="738146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Mechanism that is active depends on exposure conditions as well as material microstructure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78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61"/>
            <a:ext cx="9144000" cy="8775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Focused ion beam profiling reveals 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the natur</a:t>
            </a:r>
            <a:r>
              <a:rPr lang="en-US" dirty="0" smtClean="0">
                <a:latin typeface="+mj-lt"/>
              </a:rPr>
              <a:t>e of near surface precipitates</a:t>
            </a:r>
            <a:endParaRPr lang="en-US" dirty="0"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" y="1245989"/>
            <a:ext cx="5180013" cy="518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881" y="3228278"/>
            <a:ext cx="3248994" cy="183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486400" y="1255363"/>
            <a:ext cx="3572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Nucleation: platelet-shaped cracks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 due to internal gas pressure  (&gt; 1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00057" y="5158279"/>
            <a:ext cx="33863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model:</a:t>
            </a:r>
          </a:p>
          <a:p>
            <a:pPr defTabSz="914400">
              <a:defRPr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662767" y="5730035"/>
                <a:ext cx="3242874" cy="4813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/>
                        </a:rPr>
                        <m:t>≥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𝐸h</m:t>
                                          </m:r>
                                        </m:e>
                                      </m:d>
                                    </m:e>
                                    <m:sup>
                                      <m:f>
                                        <m:fPr>
                                          <m:type m:val="lin"/>
                                          <m:ctrlP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1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1800" i="1">
                          <a:solidFill>
                            <a:prstClr val="black"/>
                          </a:solidFill>
                          <a:latin typeface="Cambria Math"/>
                        </a:rPr>
                        <m:t>/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767" y="5730035"/>
                <a:ext cx="3242874" cy="4813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5584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</a:rPr>
              <a:t>Dislocation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loop 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punching enables precipitate growth far from the plasma exposed surface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4235" y="4099449"/>
            <a:ext cx="3847240" cy="262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4581310" y="1305108"/>
            <a:ext cx="3352800" cy="2708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defTabSz="4179888">
              <a:spcBef>
                <a:spcPct val="50000"/>
              </a:spcBef>
            </a:pPr>
            <a:r>
              <a:rPr lang="en-US" altLang="zh-CN" sz="2000" b="1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Stability condition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2000" i="1" dirty="0" err="1" smtClean="0">
                <a:ea typeface="宋体" charset="-122"/>
                <a:cs typeface="Arial" panose="020B0604020202020204" pitchFamily="34" charset="0"/>
              </a:rPr>
              <a:t>p</a:t>
            </a:r>
            <a:r>
              <a:rPr lang="en-US" altLang="zh-CN" sz="2000" i="1" baseline="-25000" dirty="0" err="1" smtClean="0">
                <a:ea typeface="宋体" charset="-122"/>
                <a:cs typeface="Arial" panose="020B0604020202020204" pitchFamily="34" charset="0"/>
              </a:rPr>
              <a:t>LP</a:t>
            </a:r>
            <a:r>
              <a:rPr lang="en-US" altLang="zh-CN" sz="2000" i="1" baseline="-25000" dirty="0" smtClean="0"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ea typeface="宋体" charset="-122"/>
                <a:cs typeface="Arial" panose="020B0604020202020204" pitchFamily="34" charset="0"/>
              </a:rPr>
              <a:t>≥ 2</a:t>
            </a:r>
            <a:r>
              <a:rPr lang="el-GR" altLang="zh-CN" sz="2000" i="1" dirty="0" smtClean="0">
                <a:ea typeface="宋体" charset="-122"/>
                <a:cs typeface="Arial" panose="020B0604020202020204" pitchFamily="34" charset="0"/>
              </a:rPr>
              <a:t>γ</a:t>
            </a:r>
            <a:r>
              <a:rPr lang="en-US" altLang="zh-CN" sz="2000" dirty="0" smtClean="0">
                <a:ea typeface="宋体" charset="-122"/>
                <a:cs typeface="Arial" panose="020B0604020202020204" pitchFamily="34" charset="0"/>
              </a:rPr>
              <a:t>/</a:t>
            </a:r>
            <a:r>
              <a:rPr lang="en-US" altLang="zh-CN" sz="2000" i="1" dirty="0" err="1" smtClean="0">
                <a:ea typeface="宋体" charset="-122"/>
                <a:cs typeface="Arial" panose="020B0604020202020204" pitchFamily="34" charset="0"/>
              </a:rPr>
              <a:t>r</a:t>
            </a:r>
            <a:r>
              <a:rPr lang="en-US" altLang="zh-CN" sz="2000" i="1" baseline="-25000" dirty="0" err="1" smtClean="0">
                <a:ea typeface="宋体" charset="-122"/>
                <a:cs typeface="Arial" panose="020B0604020202020204" pitchFamily="34" charset="0"/>
              </a:rPr>
              <a:t>b</a:t>
            </a:r>
            <a:r>
              <a:rPr lang="en-US" altLang="zh-CN" sz="2000" dirty="0" smtClean="0">
                <a:ea typeface="宋体" charset="-122"/>
                <a:cs typeface="Arial" panose="020B0604020202020204" pitchFamily="34" charset="0"/>
              </a:rPr>
              <a:t>+</a:t>
            </a:r>
            <a:r>
              <a:rPr lang="el-GR" altLang="zh-CN" sz="2000" i="1" dirty="0" smtClean="0">
                <a:ea typeface="宋体" charset="-122"/>
                <a:cs typeface="Arial" panose="020B0604020202020204" pitchFamily="34" charset="0"/>
              </a:rPr>
              <a:t>μ</a:t>
            </a:r>
            <a:r>
              <a:rPr lang="en-US" altLang="zh-CN" sz="2000" i="1" dirty="0" smtClean="0">
                <a:ea typeface="宋体" charset="-122"/>
                <a:cs typeface="Arial" panose="020B0604020202020204" pitchFamily="34" charset="0"/>
              </a:rPr>
              <a:t>b</a:t>
            </a:r>
            <a:r>
              <a:rPr lang="en-US" altLang="zh-CN" sz="2000" dirty="0" smtClean="0">
                <a:ea typeface="宋体" charset="-122"/>
                <a:cs typeface="Arial" panose="020B0604020202020204" pitchFamily="34" charset="0"/>
              </a:rPr>
              <a:t>/</a:t>
            </a:r>
            <a:r>
              <a:rPr lang="en-US" altLang="zh-CN" sz="2000" i="1" dirty="0" err="1" smtClean="0">
                <a:ea typeface="宋体" charset="-122"/>
                <a:cs typeface="Arial" panose="020B0604020202020204" pitchFamily="34" charset="0"/>
              </a:rPr>
              <a:t>r</a:t>
            </a:r>
            <a:r>
              <a:rPr lang="en-US" altLang="zh-CN" sz="2000" i="1" baseline="-25000" dirty="0" err="1" smtClean="0">
                <a:ea typeface="宋体" charset="-122"/>
                <a:cs typeface="Arial" panose="020B0604020202020204" pitchFamily="34" charset="0"/>
              </a:rPr>
              <a:t>b</a:t>
            </a:r>
            <a:r>
              <a:rPr lang="en-US" altLang="zh-CN" sz="2000" dirty="0">
                <a:ea typeface="宋体" charset="-122"/>
                <a:cs typeface="Arial" panose="020B0604020202020204" pitchFamily="34" charset="0"/>
              </a:rPr>
              <a:t> </a:t>
            </a:r>
            <a:endParaRPr lang="en-US" altLang="zh-CN" sz="2000" dirty="0" smtClean="0">
              <a:ea typeface="宋体" charset="-122"/>
              <a:cs typeface="Arial" panose="020B0604020202020204" pitchFamily="34" charset="0"/>
            </a:endParaRPr>
          </a:p>
          <a:p>
            <a:pPr algn="just" defTabSz="4179888">
              <a:spcBef>
                <a:spcPct val="50000"/>
              </a:spcBef>
            </a:pPr>
            <a:r>
              <a:rPr lang="el-GR" altLang="zh-CN" sz="2000" i="1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γ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=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surface 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energy    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2000" i="1" dirty="0" err="1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r</a:t>
            </a:r>
            <a:r>
              <a:rPr lang="en-US" altLang="zh-CN" sz="2000" i="1" baseline="-25000" dirty="0" err="1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b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= bubble radius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2000" i="1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b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= </a:t>
            </a:r>
            <a:r>
              <a:rPr lang="en-US" altLang="zh-CN" sz="2000" dirty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Burgers 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vector     </a:t>
            </a:r>
          </a:p>
          <a:p>
            <a:pPr algn="just" defTabSz="4179888">
              <a:spcBef>
                <a:spcPct val="50000"/>
              </a:spcBef>
            </a:pPr>
            <a:r>
              <a:rPr lang="el-GR" altLang="zh-CN" sz="2000" i="1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μ</a:t>
            </a:r>
            <a:r>
              <a:rPr lang="en-US" altLang="zh-CN" sz="2000" dirty="0" smtClean="0"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= shear stress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8"/>
          <a:stretch/>
        </p:blipFill>
        <p:spPr bwMode="auto">
          <a:xfrm>
            <a:off x="1179655" y="1305108"/>
            <a:ext cx="2716486" cy="468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50753" y="5958242"/>
            <a:ext cx="217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200" dirty="0"/>
              <a:t>S. </a:t>
            </a:r>
            <a:r>
              <a:rPr lang="en-US" sz="1200" dirty="0" err="1"/>
              <a:t>Lindig</a:t>
            </a:r>
            <a:r>
              <a:rPr lang="en-US" sz="1200" dirty="0"/>
              <a:t>, et al </a:t>
            </a:r>
            <a:r>
              <a:rPr lang="en-US" sz="1200" i="1" dirty="0"/>
              <a:t>Phys. Scr. </a:t>
            </a:r>
            <a:r>
              <a:rPr lang="en-US" sz="1200" dirty="0"/>
              <a:t>(2011)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268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The internal pressure 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within D</a:t>
            </a:r>
            <a:r>
              <a:rPr lang="en-US" baseline="-250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- filled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/>
            </a:r>
            <a:br>
              <a:rPr lang="en-US" dirty="0">
                <a:solidFill>
                  <a:schemeClr val="tx2"/>
                </a:solidFill>
                <a:latin typeface="+mj-lt"/>
              </a:rPr>
            </a:br>
            <a:r>
              <a:rPr lang="en-US" dirty="0">
                <a:solidFill>
                  <a:schemeClr val="tx2"/>
                </a:solidFill>
                <a:latin typeface="+mj-lt"/>
              </a:rPr>
              <a:t>bubbles can exceed 1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GPa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white"/>
                </a:solidFill>
              </a:rPr>
              <a:pPr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r="5055"/>
          <a:stretch>
            <a:fillRect/>
          </a:stretch>
        </p:blipFill>
        <p:spPr bwMode="auto">
          <a:xfrm>
            <a:off x="4192525" y="1228045"/>
            <a:ext cx="48006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4195" y="1514260"/>
            <a:ext cx="4250120" cy="44951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77815" tIns="38908" rIns="77815" bIns="38908">
            <a:spAutoFit/>
          </a:bodyPr>
          <a:lstStyle/>
          <a:p>
            <a:pPr algn="just" defTabSz="4179888">
              <a:spcBef>
                <a:spcPct val="50000"/>
              </a:spcBef>
            </a:pPr>
            <a:r>
              <a:rPr lang="en-US" altLang="zh-CN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zh-CN" sz="20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equation of state (EOS):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 &gt; 1 </a:t>
            </a:r>
            <a:r>
              <a:rPr lang="en-US" altLang="zh-CN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GPa</a:t>
            </a: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expected within small bubbles.  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 300 K, H</a:t>
            </a:r>
            <a:r>
              <a:rPr lang="en-US" altLang="zh-CN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solidifies at p=5.7 </a:t>
            </a:r>
            <a:r>
              <a:rPr lang="en-US" altLang="zh-CN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GPa</a:t>
            </a: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pPr algn="just" defTabSz="4179888">
              <a:spcBef>
                <a:spcPct val="50000"/>
              </a:spcBef>
            </a:pPr>
            <a:r>
              <a:rPr lang="en-US" altLang="zh-CN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Tkacz’s</a:t>
            </a: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[J. Alloys &amp; Compounds (2002)] EOS to provide the best fit:</a:t>
            </a:r>
          </a:p>
          <a:p>
            <a:pPr algn="just" defTabSz="4179888">
              <a:spcBef>
                <a:spcPct val="50000"/>
              </a:spcBef>
              <a:buFont typeface="Arial" pitchFamily="34" charset="0"/>
              <a:buChar char="•"/>
            </a:pPr>
            <a:endParaRPr lang="en-US" altLang="zh-C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4179888">
              <a:spcBef>
                <a:spcPct val="50000"/>
              </a:spcBef>
              <a:buFont typeface="Arial" pitchFamily="34" charset="0"/>
              <a:buChar char="•"/>
            </a:pPr>
            <a:endParaRPr lang="en-US" altLang="zh-CN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4179888">
              <a:spcBef>
                <a:spcPct val="50000"/>
              </a:spcBef>
            </a:pP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San </a:t>
            </a:r>
            <a:r>
              <a:rPr lang="en-US" altLang="zh-CN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Marchi’s</a:t>
            </a:r>
            <a:r>
              <a:rPr lang="en-US" altLang="zh-CN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EOS better at low pressure:</a:t>
            </a:r>
          </a:p>
          <a:p>
            <a:pPr algn="just" defTabSz="4179888">
              <a:spcBef>
                <a:spcPct val="50000"/>
              </a:spcBef>
            </a:pPr>
            <a:endParaRPr lang="en-US" altLang="zh-CN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21626" y="4071217"/>
          <a:ext cx="4222689" cy="42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4" imgW="1930400" imgH="190500" progId="Equation.3">
                  <p:embed/>
                </p:oleObj>
              </mc:Choice>
              <mc:Fallback>
                <p:oleObj name="Equation" r:id="rId4" imgW="19304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26" y="4071217"/>
                        <a:ext cx="4222689" cy="42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978205" y="5174585"/>
          <a:ext cx="1172240" cy="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6" imgW="494870" imgH="317225" progId="Equation.3">
                  <p:embed/>
                </p:oleObj>
              </mc:Choice>
              <mc:Fallback>
                <p:oleObj name="Equation" r:id="rId6" imgW="494870" imgH="3172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205" y="5174585"/>
                        <a:ext cx="1172240" cy="75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60280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37"/>
            <a:ext cx="9144000" cy="87751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Implications for tritium retention in ITER</a:t>
            </a:r>
            <a:endParaRPr lang="en-US" dirty="0">
              <a:latin typeface="+mn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7"/>
          <a:stretch/>
        </p:blipFill>
        <p:spPr bwMode="auto">
          <a:xfrm>
            <a:off x="414925" y="1316778"/>
            <a:ext cx="5327702" cy="407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06811" y="1582789"/>
            <a:ext cx="288401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&lt; 200 °C</a:t>
            </a: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and trapping active, but slow diffusion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6811" y="2642369"/>
            <a:ext cx="288401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°C ≤ T ≤ 300 °C</a:t>
            </a: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and trapping active, with fast diffusion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6811" y="3704899"/>
            <a:ext cx="288401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&gt; 300 °C</a:t>
            </a: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fraction of traps occupied, bubble expansion not favored.</a:t>
            </a:r>
          </a:p>
        </p:txBody>
      </p:sp>
    </p:spTree>
    <p:extLst>
      <p:ext uri="{BB962C8B-B14F-4D97-AF65-F5344CB8AC3E}">
        <p14:creationId xmlns:p14="http://schemas.microsoft.com/office/powerpoint/2010/main" val="1148004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Helium effects: formation of near-surface </a:t>
            </a:r>
            <a:r>
              <a:rPr lang="en-US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nano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-bubble structure leads to material degradation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95400"/>
            <a:ext cx="8730066" cy="526297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first 100 nm – 1 </a:t>
            </a:r>
            <a:r>
              <a:rPr lang="el-GR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of the surface governs: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of T fuel through material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sputtering → impurity transport into core plasma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recycling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75" y="2973630"/>
            <a:ext cx="3327115" cy="31999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6161220"/>
            <a:ext cx="369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M. J. Baldwin, R. P. Doerner, W. R.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</a:rPr>
              <a:t>Wampler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, et al., </a:t>
            </a:r>
            <a:r>
              <a:rPr lang="en-US" sz="1200" i="1" dirty="0" err="1">
                <a:solidFill>
                  <a:prstClr val="white">
                    <a:lumMod val="95000"/>
                  </a:prstClr>
                </a:solidFill>
              </a:rPr>
              <a:t>Nucl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. Fusion </a:t>
            </a:r>
            <a:r>
              <a:rPr lang="en-US" sz="1200" b="1" dirty="0">
                <a:solidFill>
                  <a:prstClr val="white">
                    <a:lumMod val="95000"/>
                  </a:prstClr>
                </a:solidFill>
              </a:rPr>
              <a:t>51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(2011) 103021.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6" y="2978392"/>
            <a:ext cx="3835059" cy="33779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3646" y="2986882"/>
            <a:ext cx="373519" cy="379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4569" y="4266435"/>
            <a:ext cx="8861444" cy="2473578"/>
          </a:xfrm>
          <a:prstGeom prst="roundRect">
            <a:avLst>
              <a:gd name="adj" fmla="val 4146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 rotWithShape="1">
          <a:blip r:embed="rId2" cstate="print"/>
          <a:srcRect l="26858" t="31803" r="24270" b="5450"/>
          <a:stretch/>
        </p:blipFill>
        <p:spPr bwMode="auto">
          <a:xfrm>
            <a:off x="1666565" y="975912"/>
            <a:ext cx="2867431" cy="258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500080" y="3655856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Magnetic Fusion Energy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623" y="5955723"/>
            <a:ext cx="1960015" cy="5705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667" y1="25839" x2="29667" y2="25839"/>
                        <a14:foregroundMark x1="42000" y1="30872" x2="42000" y2="30872"/>
                        <a14:foregroundMark x1="36333" y1="17114" x2="36333" y2="17114"/>
                        <a14:foregroundMark x1="15000" y1="48658" x2="15000" y2="48658"/>
                        <a14:foregroundMark x1="23667" y1="44295" x2="23667" y2="44295"/>
                        <a14:foregroundMark x1="19333" y1="41275" x2="19333" y2="41275"/>
                        <a14:foregroundMark x1="27333" y1="55034" x2="27333" y2="55034"/>
                        <a14:foregroundMark x1="29000" y1="52013" x2="29000" y2="52013"/>
                        <a14:foregroundMark x1="44000" y1="50000" x2="44000" y2="50000"/>
                        <a14:foregroundMark x1="50000" y1="41946" x2="50000" y2="41946"/>
                        <a14:foregroundMark x1="56000" y1="25168" x2="56000" y2="25168"/>
                        <a14:foregroundMark x1="65333" y1="19128" x2="65333" y2="19128"/>
                        <a14:foregroundMark x1="71000" y1="31544" x2="71000" y2="31544"/>
                        <a14:foregroundMark x1="54333" y1="54362" x2="54333" y2="54362"/>
                        <a14:foregroundMark x1="28333" y1="75503" x2="28333" y2="75503"/>
                        <a14:foregroundMark x1="35333" y1="68121" x2="35333" y2="68121"/>
                        <a14:foregroundMark x1="41333" y1="80201" x2="41333" y2="80201"/>
                        <a14:foregroundMark x1="58000" y1="76174" x2="58000" y2="76174"/>
                        <a14:foregroundMark x1="64667" y1="69128" x2="64667" y2="69128"/>
                        <a14:foregroundMark x1="71000" y1="79866" x2="71000" y2="79866"/>
                        <a14:foregroundMark x1="71667" y1="47651" x2="71667" y2="47651"/>
                        <a14:foregroundMark x1="78333" y1="43960" x2="78333" y2="43960"/>
                        <a14:foregroundMark x1="87000" y1="54362" x2="87000" y2="54362"/>
                        <a14:backgroundMark x1="30333" y1="34564" x2="30333" y2="34564"/>
                        <a14:backgroundMark x1="37000" y1="25839" x2="37000" y2="25839"/>
                        <a14:backgroundMark x1="31000" y1="16443" x2="31000" y2="16443"/>
                        <a14:backgroundMark x1="44333" y1="58725" x2="44333" y2="58725"/>
                        <a14:backgroundMark x1="58667" y1="34564" x2="58667" y2="34564"/>
                        <a14:backgroundMark x1="72000" y1="60067" x2="72000" y2="60067"/>
                        <a14:backgroundMark x1="58667" y1="85235" x2="58667" y2="85235"/>
                        <a14:backgroundMark x1="29000" y1="84228" x2="29000" y2="84228"/>
                        <a14:backgroundMark x1="13667" y1="59396" x2="13667" y2="59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413" y="4266435"/>
            <a:ext cx="2343538" cy="23279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1926" y="4463987"/>
            <a:ext cx="113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Hydrogen </a:t>
            </a:r>
          </a:p>
          <a:p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Storage</a:t>
            </a:r>
          </a:p>
        </p:txBody>
      </p:sp>
      <p:pic>
        <p:nvPicPr>
          <p:cNvPr id="1028" name="Picture 4" descr="Image result for joe ronevic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6" b="6660"/>
          <a:stretch/>
        </p:blipFill>
        <p:spPr bwMode="auto">
          <a:xfrm>
            <a:off x="4870625" y="975912"/>
            <a:ext cx="2592056" cy="258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9378" y="3557055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Hydrogen Effects on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Structural Materials</a:t>
            </a:r>
          </a:p>
        </p:txBody>
      </p:sp>
      <p:pic>
        <p:nvPicPr>
          <p:cNvPr id="1030" name="Picture 6" descr="http://energy.sandia.gov/wp-content/uploads/2015/07/Joe-and-Ruslan-300x20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04" y="471403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55165" y="5301544"/>
            <a:ext cx="1690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Fuel Cell Electric Vehicle 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Infrastructure</a:t>
            </a:r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457200" y="182563"/>
            <a:ext cx="8058150" cy="77787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Hydrogen in materials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research at Sandia/CA</a:t>
            </a:r>
          </a:p>
        </p:txBody>
      </p:sp>
    </p:spTree>
    <p:extLst>
      <p:ext uri="{BB962C8B-B14F-4D97-AF65-F5344CB8AC3E}">
        <p14:creationId xmlns:p14="http://schemas.microsoft.com/office/powerpoint/2010/main" val="1373358917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4998506"/>
            <a:ext cx="4572000" cy="1600354"/>
          </a:xfrm>
          <a:prstGeom prst="roundRect">
            <a:avLst>
              <a:gd name="adj" fmla="val 3889"/>
            </a:avLst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Near-surface structure and composition 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integral to many aspects of fusion plasmas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05" y="3049525"/>
            <a:ext cx="3740670" cy="1764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952622"/>
            <a:ext cx="3477075" cy="33441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50292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Hypothesis: network of closely-spaced, nm-sized bubbles prevents deeper diffusion of implanted D into bulk.</a:t>
            </a: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1295400"/>
            <a:ext cx="873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first 100 nm – 1 </a:t>
            </a:r>
            <a:r>
              <a:rPr lang="el-GR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of the surface governs: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of T fuel through material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sputtering → impurity transport into core plasma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recycling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29200" y="6296771"/>
            <a:ext cx="369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M. J. Baldwin, R. P. Doerner, W. R.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</a:rPr>
              <a:t>Wampler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, et al., </a:t>
            </a:r>
            <a:r>
              <a:rPr lang="en-US" sz="1200" i="1" dirty="0" err="1">
                <a:solidFill>
                  <a:prstClr val="white">
                    <a:lumMod val="95000"/>
                  </a:prstClr>
                </a:solidFill>
              </a:rPr>
              <a:t>Nucl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. Fusion </a:t>
            </a:r>
            <a:r>
              <a:rPr lang="en-US" sz="1200" b="1" dirty="0">
                <a:solidFill>
                  <a:prstClr val="white">
                    <a:lumMod val="95000"/>
                  </a:prstClr>
                </a:solidFill>
              </a:rPr>
              <a:t>51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(2011) 103021.</a:t>
            </a:r>
          </a:p>
        </p:txBody>
      </p:sp>
    </p:spTree>
    <p:extLst>
      <p:ext uri="{BB962C8B-B14F-4D97-AF65-F5344CB8AC3E}">
        <p14:creationId xmlns:p14="http://schemas.microsoft.com/office/powerpoint/2010/main" val="868903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Comparison: l</a:t>
            </a: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ow-energy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, high flux D</a:t>
            </a:r>
            <a:r>
              <a:rPr lang="en-US" sz="3200" baseline="-2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2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and </a:t>
            </a:r>
            <a:b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He plasma-exposure </a:t>
            </a:r>
            <a:endParaRPr lang="en-US" sz="3200" baseline="-25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296DB-49E3-A544-AD63-016CE61219B7}" type="datetime8">
              <a:rPr lang="en-US" smtClean="0">
                <a:solidFill>
                  <a:prstClr val="black"/>
                </a:solidFill>
              </a:rPr>
              <a:pPr>
                <a:defRPr/>
              </a:pPr>
              <a:t>6/16/17 11:00 AM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b="50017"/>
          <a:stretch/>
        </p:blipFill>
        <p:spPr bwMode="auto">
          <a:xfrm>
            <a:off x="228600" y="3031739"/>
            <a:ext cx="44831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558135"/>
            <a:ext cx="455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R. D. Kolasinski, M. Shimada, Y.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</a:rPr>
              <a:t>Oya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, D. A. Buchenauer, 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J. Appl. Phys. </a:t>
            </a:r>
            <a:r>
              <a:rPr lang="en-US" sz="1200" b="1" dirty="0">
                <a:solidFill>
                  <a:prstClr val="white">
                    <a:lumMod val="95000"/>
                  </a:prstClr>
                </a:solidFill>
              </a:rPr>
              <a:t>118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(2015) 073301.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405" y="2743200"/>
            <a:ext cx="322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C00000"/>
                </a:solidFill>
              </a:rPr>
              <a:t>Blistering </a:t>
            </a:r>
            <a:r>
              <a:rPr lang="en-US" sz="1400" dirty="0" smtClean="0">
                <a:solidFill>
                  <a:srgbClr val="C00000"/>
                </a:solidFill>
              </a:rPr>
              <a:t>in D2 plasma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8730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b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between </a:t>
            </a:r>
            <a:r>
              <a:rPr lang="en-US" sz="18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b="1" baseline="-250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He precipitates in W:</a:t>
            </a:r>
          </a:p>
          <a:p>
            <a:pPr marL="342900" indent="-342900" defTabSz="914400">
              <a:buFontTx/>
              <a:buAutoNum type="alphaLcParenBoth"/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pair formation energetically favorable</a:t>
            </a:r>
          </a:p>
          <a:p>
            <a:pPr marL="342900" indent="-342900" defTabSz="914400">
              <a:buFontTx/>
              <a:buAutoNum type="alphaLcParenBoth"/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migrates into the structure and nucleates blisters at pre-existing defects</a:t>
            </a:r>
          </a:p>
          <a:p>
            <a:pPr marL="342900" indent="-342900" defTabSz="914400">
              <a:buFontTx/>
              <a:buAutoNum type="alphaLcParenBoth"/>
            </a:pPr>
            <a:r>
              <a:rPr lang="en-US" sz="18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Depends strongly on existing microstructure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3050977"/>
            <a:ext cx="4208724" cy="19848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46621" y="5622539"/>
            <a:ext cx="369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M. J. Baldwin, R. P. Doerner, W. R.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</a:rPr>
              <a:t>Wampler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, et al., </a:t>
            </a:r>
            <a:r>
              <a:rPr lang="en-US" sz="1200" i="1" dirty="0" err="1">
                <a:solidFill>
                  <a:prstClr val="white">
                    <a:lumMod val="95000"/>
                  </a:prstClr>
                </a:solidFill>
              </a:rPr>
              <a:t>Nucl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. Fusion </a:t>
            </a:r>
            <a:r>
              <a:rPr lang="en-US" sz="1200" b="1" dirty="0">
                <a:solidFill>
                  <a:prstClr val="white">
                    <a:lumMod val="95000"/>
                  </a:prstClr>
                </a:solidFill>
              </a:rPr>
              <a:t>51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(2011) 103021.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7900" y="2743199"/>
            <a:ext cx="3454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C00000"/>
                </a:solidFill>
              </a:rPr>
              <a:t>Near-surface bubble growth (</a:t>
            </a:r>
            <a:r>
              <a:rPr lang="en-US" sz="1400" smtClean="0">
                <a:solidFill>
                  <a:srgbClr val="C00000"/>
                </a:solidFill>
              </a:rPr>
              <a:t>He exposure)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240" y="5705850"/>
            <a:ext cx="3413760" cy="429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At high temperatures, high-flux He plasma </a:t>
            </a:r>
            <a:b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exposure creates nm-sized filaments 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325469"/>
            <a:ext cx="3413760" cy="3733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6239470"/>
            <a:ext cx="3691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Image courtesy of F. Allen (U. C. Berkeley / LBNL)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96578" y="61354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Images from: C. M. Parish, R. P. </a:t>
            </a:r>
            <a:r>
              <a:rPr lang="en-US" sz="1200" dirty="0" err="1">
                <a:solidFill>
                  <a:srgbClr val="4F81BD">
                    <a:lumMod val="20000"/>
                    <a:lumOff val="80000"/>
                  </a:srgbClr>
                </a:solidFill>
              </a:rPr>
              <a:t>Doerner</a:t>
            </a:r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, M. J. Baldwin, D. Donovan, K. G. Field, and Y. </a:t>
            </a:r>
            <a:r>
              <a:rPr lang="en-US" sz="1200" dirty="0" err="1">
                <a:solidFill>
                  <a:srgbClr val="4F81BD">
                    <a:lumMod val="20000"/>
                    <a:lumOff val="80000"/>
                  </a:srgbClr>
                </a:solidFill>
              </a:rPr>
              <a:t>Katoh</a:t>
            </a:r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, </a:t>
            </a:r>
            <a:r>
              <a:rPr lang="en-US" sz="1200" i="1" dirty="0" err="1">
                <a:solidFill>
                  <a:srgbClr val="4F81BD">
                    <a:lumMod val="20000"/>
                    <a:lumOff val="80000"/>
                  </a:srgbClr>
                </a:solidFill>
              </a:rPr>
              <a:t>Microsc</a:t>
            </a:r>
            <a:r>
              <a:rPr lang="en-US" sz="1200" i="1" dirty="0">
                <a:solidFill>
                  <a:srgbClr val="4F81BD">
                    <a:lumMod val="20000"/>
                    <a:lumOff val="80000"/>
                  </a:srgbClr>
                </a:solidFill>
              </a:rPr>
              <a:t>. </a:t>
            </a:r>
            <a:r>
              <a:rPr lang="en-US" sz="1200" i="1" dirty="0" err="1">
                <a:solidFill>
                  <a:srgbClr val="4F81BD">
                    <a:lumMod val="20000"/>
                    <a:lumOff val="80000"/>
                  </a:srgbClr>
                </a:solidFill>
              </a:rPr>
              <a:t>Microanal</a:t>
            </a:r>
            <a:r>
              <a:rPr lang="en-US" sz="1200" i="1" dirty="0">
                <a:solidFill>
                  <a:srgbClr val="4F81BD">
                    <a:lumMod val="20000"/>
                    <a:lumOff val="80000"/>
                  </a:srgbClr>
                </a:solidFill>
              </a:rPr>
              <a:t>. </a:t>
            </a:r>
            <a:r>
              <a:rPr lang="en-US" sz="1200" b="1" dirty="0">
                <a:solidFill>
                  <a:srgbClr val="4F81BD">
                    <a:lumMod val="20000"/>
                    <a:lumOff val="80000"/>
                  </a:srgbClr>
                </a:solidFill>
              </a:rPr>
              <a:t>22 </a:t>
            </a:r>
            <a:r>
              <a:rPr lang="en-US" sz="12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(2016) 1462.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440" y="2307884"/>
            <a:ext cx="3604601" cy="3751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219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microscopies provide detailed insight into defects contained within different surface morphologies.</a:t>
            </a:r>
          </a:p>
        </p:txBody>
      </p:sp>
    </p:spTree>
    <p:extLst>
      <p:ext uri="{BB962C8B-B14F-4D97-AF65-F5344CB8AC3E}">
        <p14:creationId xmlns:p14="http://schemas.microsoft.com/office/powerpoint/2010/main" val="779182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…whereas at lower temperatures / fluxes a dense layer of interconnected He bubbles forms.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6353175" cy="4171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195" y="4112055"/>
            <a:ext cx="2200955" cy="1442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004" y="4375792"/>
            <a:ext cx="195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M. J. Baldwin, T. C. Lynch, R. P. Doerner, J. H. Yu, 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J. </a:t>
            </a:r>
            <a:r>
              <a:rPr lang="en-US" sz="1200" i="1" dirty="0" err="1">
                <a:solidFill>
                  <a:prstClr val="white">
                    <a:lumMod val="95000"/>
                  </a:prstClr>
                </a:solidFill>
              </a:rPr>
              <a:t>Nucl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. Mater.. </a:t>
            </a:r>
            <a:r>
              <a:rPr lang="en-US" sz="1200" b="1" dirty="0">
                <a:solidFill>
                  <a:prstClr val="white">
                    <a:lumMod val="95000"/>
                  </a:prstClr>
                </a:solidFill>
              </a:rPr>
              <a:t>415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(2011) S104.</a:t>
            </a:r>
          </a:p>
        </p:txBody>
      </p:sp>
    </p:spTree>
    <p:extLst>
      <p:ext uri="{BB962C8B-B14F-4D97-AF65-F5344CB8AC3E}">
        <p14:creationId xmlns:p14="http://schemas.microsoft.com/office/powerpoint/2010/main" val="18390373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…whereas at lower temperatures / fluxes a dense layer of interconnected He bubbles forms.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6135469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C. M. Parish, R. P.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</a:rPr>
              <a:t>Doerner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, M. J. Baldwin, D. Donovan, K. G. Field, and Y.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</a:rPr>
              <a:t>Katoh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, </a:t>
            </a:r>
            <a:r>
              <a:rPr lang="en-US" sz="1200" i="1" dirty="0" err="1">
                <a:solidFill>
                  <a:prstClr val="white">
                    <a:lumMod val="95000"/>
                  </a:prstClr>
                </a:solidFill>
              </a:rPr>
              <a:t>Microsc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. </a:t>
            </a:r>
            <a:r>
              <a:rPr lang="en-US" sz="1200" i="1" dirty="0" err="1">
                <a:solidFill>
                  <a:prstClr val="white">
                    <a:lumMod val="95000"/>
                  </a:prstClr>
                </a:solidFill>
              </a:rPr>
              <a:t>Microanal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. </a:t>
            </a:r>
            <a:r>
              <a:rPr lang="en-US" sz="1200" b="1" dirty="0">
                <a:solidFill>
                  <a:prstClr val="white">
                    <a:lumMod val="95000"/>
                  </a:prstClr>
                </a:solidFill>
              </a:rPr>
              <a:t>22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(2016) 1462.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6353175" cy="4171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666" y="2738324"/>
            <a:ext cx="3276600" cy="3218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195" y="4112055"/>
            <a:ext cx="2200955" cy="14420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004" y="4375792"/>
            <a:ext cx="195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M. J. Baldwin, T. C. Lynch, R. P. Doerner, J. H. Yu, 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J. </a:t>
            </a:r>
            <a:r>
              <a:rPr lang="en-US" sz="1200" i="1" dirty="0" err="1">
                <a:solidFill>
                  <a:prstClr val="white">
                    <a:lumMod val="95000"/>
                  </a:prstClr>
                </a:solidFill>
              </a:rPr>
              <a:t>Nucl</a:t>
            </a:r>
            <a:r>
              <a:rPr lang="en-US" sz="1200" i="1" dirty="0">
                <a:solidFill>
                  <a:prstClr val="white">
                    <a:lumMod val="95000"/>
                  </a:prstClr>
                </a:solidFill>
              </a:rPr>
              <a:t>. Mater.. </a:t>
            </a:r>
            <a:r>
              <a:rPr lang="en-US" sz="1200" b="1" dirty="0">
                <a:solidFill>
                  <a:prstClr val="white">
                    <a:lumMod val="95000"/>
                  </a:prstClr>
                </a:solidFill>
              </a:rPr>
              <a:t>415 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</a:rPr>
              <a:t>(2011) S104.</a:t>
            </a:r>
          </a:p>
        </p:txBody>
      </p:sp>
    </p:spTree>
    <p:extLst>
      <p:ext uri="{BB962C8B-B14F-4D97-AF65-F5344CB8AC3E}">
        <p14:creationId xmlns:p14="http://schemas.microsoft.com/office/powerpoint/2010/main" val="21155560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6074"/>
            <a:ext cx="7772400" cy="2090396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Advanced Concepts: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(a) W alloy development</a:t>
            </a:r>
            <a:br>
              <a:rPr lang="en-US" dirty="0" smtClean="0"/>
            </a:br>
            <a:r>
              <a:rPr lang="en-US" dirty="0" smtClean="0"/>
              <a:t>(b) </a:t>
            </a:r>
            <a:r>
              <a:rPr lang="en-US" dirty="0" smtClean="0"/>
              <a:t>L</a:t>
            </a:r>
            <a:r>
              <a:rPr lang="en-US" dirty="0" smtClean="0"/>
              <a:t>iquid </a:t>
            </a:r>
            <a:r>
              <a:rPr lang="en-US" dirty="0" smtClean="0"/>
              <a:t>metal </a:t>
            </a:r>
            <a:r>
              <a:rPr lang="en-US" dirty="0" smtClean="0"/>
              <a:t>alloys</a:t>
            </a:r>
            <a:br>
              <a:rPr lang="en-US" dirty="0" smtClean="0"/>
            </a:br>
            <a:r>
              <a:rPr lang="en-US" dirty="0" smtClean="0"/>
              <a:t>(c) In-situ diagnostic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1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59"/>
            <a:ext cx="9144000" cy="8775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Tungsten alloys may offer superior resistance to neutron damage and high heat loads</a:t>
            </a:r>
            <a:endParaRPr lang="en-US" dirty="0">
              <a:latin typeface="+mj-lt"/>
            </a:endParaRPr>
          </a:p>
        </p:txBody>
      </p:sp>
      <p:sp>
        <p:nvSpPr>
          <p:cNvPr id="7171" name="TextBox 7170"/>
          <p:cNvSpPr txBox="1"/>
          <p:nvPr/>
        </p:nvSpPr>
        <p:spPr>
          <a:xfrm>
            <a:off x="340963" y="1186757"/>
            <a:ext cx="847757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PMI Community Report emphasis on: </a:t>
            </a:r>
            <a:r>
              <a:rPr lang="en-US" sz="2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materials and advanced manufacturing methods</a:t>
            </a:r>
          </a:p>
        </p:txBody>
      </p:sp>
      <p:pic>
        <p:nvPicPr>
          <p:cNvPr id="7201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1" y="2168193"/>
            <a:ext cx="4627238" cy="407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Box 7174"/>
          <p:cNvSpPr txBox="1"/>
          <p:nvPr/>
        </p:nvSpPr>
        <p:spPr>
          <a:xfrm>
            <a:off x="5025894" y="2355733"/>
            <a:ext cx="39596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W-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alloy developed at </a:t>
            </a:r>
            <a:b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Univ. of Utah (Z. Fang)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offers possible resistance to neutron damage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plasma unknown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 UCSD for high-flux exposure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6" name="Rounded Rectangle 7175"/>
          <p:cNvSpPr/>
          <p:nvPr/>
        </p:nvSpPr>
        <p:spPr>
          <a:xfrm>
            <a:off x="5071872" y="2340864"/>
            <a:ext cx="3938016" cy="3486912"/>
          </a:xfrm>
          <a:prstGeom prst="roundRect">
            <a:avLst>
              <a:gd name="adj" fmla="val 47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7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Analysis of ultra-fine grained alloy produced by University of Utah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17600"/>
            <a:ext cx="4549775" cy="436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7" b="46883"/>
          <a:stretch/>
        </p:blipFill>
        <p:spPr bwMode="auto">
          <a:xfrm>
            <a:off x="5194300" y="1200150"/>
            <a:ext cx="38100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Picture 62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4" t="19064" b="46883"/>
          <a:stretch/>
        </p:blipFill>
        <p:spPr bwMode="auto">
          <a:xfrm>
            <a:off x="7467600" y="3873500"/>
            <a:ext cx="1676400" cy="18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8" name="TextBox 5267"/>
          <p:cNvSpPr txBox="1"/>
          <p:nvPr/>
        </p:nvSpPr>
        <p:spPr>
          <a:xfrm>
            <a:off x="254000" y="5600700"/>
            <a:ext cx="8674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XPS reveals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dispersoids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TiO</a:t>
            </a:r>
            <a:r>
              <a:rPr lang="en-US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unlikely to contribute to H diffusion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EBSD data used to determine average grain size (960 nm), no preferred texture.</a:t>
            </a:r>
          </a:p>
        </p:txBody>
      </p:sp>
    </p:spTree>
    <p:extLst>
      <p:ext uri="{BB962C8B-B14F-4D97-AF65-F5344CB8AC3E}">
        <p14:creationId xmlns:p14="http://schemas.microsoft.com/office/powerpoint/2010/main" val="1894210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37"/>
            <a:ext cx="9144000" cy="8775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W-</a:t>
            </a:r>
            <a:r>
              <a:rPr lang="en-US" dirty="0" err="1">
                <a:latin typeface="+mj-lt"/>
              </a:rPr>
              <a:t>Ti</a:t>
            </a:r>
            <a:r>
              <a:rPr lang="en-US" dirty="0">
                <a:latin typeface="+mj-lt"/>
              </a:rPr>
              <a:t> alloy exhibits improved resistance to surface modification, modestly increased retention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8" y="1028701"/>
            <a:ext cx="5844310" cy="338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51400" y="1206500"/>
            <a:ext cx="411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Retention ~ 3 x higher than reference polycrystalline W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typical range of variability for W grades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modification negligible</a:t>
            </a: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" y="4521200"/>
            <a:ext cx="5706110" cy="23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4838700" y="1130300"/>
            <a:ext cx="3873500" cy="2844800"/>
          </a:xfrm>
          <a:prstGeom prst="roundRect">
            <a:avLst>
              <a:gd name="adj" fmla="val 530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4300" y="4635500"/>
            <a:ext cx="246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</a:rPr>
              <a:t>R. Kolasinski, D. A. Buchenauer, R. Doerner, </a:t>
            </a:r>
            <a:b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</a:rPr>
              <a:t>et al., </a:t>
            </a:r>
            <a:r>
              <a:rPr lang="en-US" sz="1800" i="1" dirty="0">
                <a:solidFill>
                  <a:prstClr val="black"/>
                </a:solidFill>
                <a:latin typeface="Arial Narrow" panose="020B0606020202030204" pitchFamily="34" charset="0"/>
              </a:rPr>
              <a:t>Jnt. J. Ref. Met. </a:t>
            </a:r>
            <a:r>
              <a:rPr lang="en-US" sz="1800" dirty="0">
                <a:solidFill>
                  <a:prstClr val="black"/>
                </a:solidFill>
                <a:latin typeface="Arial Narrow" panose="020B0606020202030204" pitchFamily="34" charset="0"/>
              </a:rPr>
              <a:t>(2016).</a:t>
            </a:r>
          </a:p>
        </p:txBody>
      </p:sp>
    </p:spTree>
    <p:extLst>
      <p:ext uri="{BB962C8B-B14F-4D97-AF65-F5344CB8AC3E}">
        <p14:creationId xmlns:p14="http://schemas.microsoft.com/office/powerpoint/2010/main" val="1701013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Liquid metal alloys offer possibility to avoid many problems associated with solid surfaces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 descr="Sn Li Phase 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7400" y="1569513"/>
            <a:ext cx="4546600" cy="357233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8901" y="1102693"/>
            <a:ext cx="4483099" cy="40391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  <a:cs typeface="Times New Roman" pitchFamily="18" charset="0"/>
              </a:rPr>
              <a:t>Low melting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Sn-Li eutectic has been proposed as an alternative to pure Li as a plasma facing surface</a:t>
            </a:r>
          </a:p>
          <a:p>
            <a:r>
              <a:rPr lang="en-US" sz="2000" dirty="0" smtClean="0">
                <a:latin typeface="+mj-lt"/>
                <a:cs typeface="Times New Roman" pitchFamily="18" charset="0"/>
              </a:rPr>
              <a:t>Sn-Li 80:20 mixture projected to be able to handle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the projected heat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loads</a:t>
            </a:r>
            <a:endParaRPr lang="en-US" sz="2000" dirty="0" smtClean="0">
              <a:latin typeface="+mj-lt"/>
              <a:cs typeface="Times New Roman" pitchFamily="18" charset="0"/>
            </a:endParaRPr>
          </a:p>
          <a:p>
            <a:r>
              <a:rPr lang="en-US" sz="2000" dirty="0" smtClean="0">
                <a:latin typeface="+mj-lt"/>
                <a:cs typeface="Times New Roman" pitchFamily="18" charset="0"/>
              </a:rPr>
              <a:t>Due to lower surface energy,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Li segregates to the surface during melting, and would act </a:t>
            </a:r>
            <a:r>
              <a:rPr lang="en-US" sz="2000" dirty="0">
                <a:latin typeface="+mj-lt"/>
                <a:cs typeface="Times New Roman" pitchFamily="18" charset="0"/>
              </a:rPr>
              <a:t>as a low-recycling wall, with improved retention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characteristics.</a:t>
            </a:r>
          </a:p>
          <a:p>
            <a:r>
              <a:rPr lang="en-US" sz="2000" dirty="0">
                <a:latin typeface="+mj-lt"/>
                <a:cs typeface="Times New Roman" pitchFamily="18" charset="0"/>
              </a:rPr>
              <a:t>Sn-Li has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fewer chemical </a:t>
            </a:r>
            <a:r>
              <a:rPr lang="en-US" sz="2000" dirty="0">
                <a:latin typeface="+mj-lt"/>
                <a:cs typeface="Times New Roman" pitchFamily="18" charset="0"/>
              </a:rPr>
              <a:t>reactivity issues and higher material compatibility</a:t>
            </a:r>
            <a:r>
              <a:rPr lang="en-US" sz="2000" dirty="0" smtClean="0">
                <a:latin typeface="+mj-lt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+mj-lt"/>
                <a:cs typeface="Times New Roman" pitchFamily="18" charset="0"/>
              </a:rPr>
              <a:t>Currently under investigation at University of Illinois / Princeton</a:t>
            </a:r>
            <a:endParaRPr lang="en-US" sz="1800" dirty="0" smtClean="0">
              <a:latin typeface="+mj-lt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980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19353"/>
            <a:ext cx="7886700" cy="78563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Magnetic fusion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research at Sandia/CA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269036"/>
            <a:ext cx="7886700" cy="4351339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Sandia scientists have made fundamental contributions to hydrogen science and PMI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77006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D296DB-49E3-A544-AD63-016CE61219B7}" type="datetime8">
              <a:rPr lang="en-US" smtClean="0"/>
              <a:t>6/16/17 8:22 AM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446069-BCAA-4B43-9826-F0FBD301DF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7048500" y="5918200"/>
            <a:ext cx="1866900" cy="815975"/>
          </a:xfrm>
          <a:prstGeom prst="rect">
            <a:avLst/>
          </a:prstGeom>
          <a:ln/>
        </p:spPr>
        <p:txBody>
          <a:bodyPr anchor="ctr"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 smtClean="0">
                <a:solidFill>
                  <a:srgbClr val="0073D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C426EB-DB7D-4EA7-AFCE-B1D211E0182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40491"/>
            <a:ext cx="3037689" cy="209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s://eims.sandia.gov/Workplace/getContent?objectStoreName=EIMS.__.Content&amp;vsId=%7B71D54130-7E16-445F-9DF0-E0673BA14280%7D&amp;objectType=document&amp;id=%7BFCD4E4F2-250C-402D-8F0F-404A46EEBF15%7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0" y="2016305"/>
            <a:ext cx="2595070" cy="3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1880" y="5365577"/>
            <a:ext cx="31875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Inventors of the 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embedded atom method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: Mike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Baskes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, Murray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Daw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, and Stephen Foiles (1982)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6680" y="1806476"/>
            <a:ext cx="14587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Walter Bauer gives a tour of Sandia/CA’s ion beam laboratory during the 2</a:t>
            </a:r>
            <a:r>
              <a:rPr lang="en-US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PSI meeting (1976)</a:t>
            </a:r>
          </a:p>
        </p:txBody>
      </p:sp>
      <p:pic>
        <p:nvPicPr>
          <p:cNvPr id="11" name="Picture 6" descr="https://eims.sandia.gov/Workplace/getContent?objectStoreName=EIMS.__.Content&amp;vsId=%7B581E6D65-C1EC-4A8C-92A6-7AB92805489F%7D&amp;objectType=document&amp;id=%7B914A7CB7-1A51-478A-A8C6-B74A8CB5912C%7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02175"/>
            <a:ext cx="3366071" cy="25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50871" y="4181684"/>
            <a:ext cx="145872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Repulsive 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interatomic potentials 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developed at Sandia formed basis for TRIM model (1980)</a:t>
            </a:r>
          </a:p>
        </p:txBody>
      </p:sp>
    </p:spTree>
    <p:extLst>
      <p:ext uri="{BB962C8B-B14F-4D97-AF65-F5344CB8AC3E}">
        <p14:creationId xmlns:p14="http://schemas.microsoft.com/office/powerpoint/2010/main" val="178191907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Liquid metal infused trenches (</a:t>
            </a:r>
            <a:r>
              <a:rPr lang="en-US" dirty="0" err="1" smtClean="0">
                <a:latin typeface="+mj-lt"/>
              </a:rPr>
              <a:t>LiMIT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626164"/>
            <a:ext cx="9144000" cy="431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LiMIT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anose="02020603050405020304" pitchFamily="18" charset="0"/>
              </a:rPr>
              <a:t> is a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anose="02020603050405020304" pitchFamily="18" charset="0"/>
              </a:rPr>
              <a:t>versatile system for testing liquid metal flows for PFC 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Times New Roman" panose="02020603050405020304" pitchFamily="18" charset="0"/>
              </a:rPr>
              <a:t>applications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0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1589" y="1308550"/>
            <a:ext cx="3033711" cy="1718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Horizontal Flow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latin typeface="+mj-lt"/>
                <a:cs typeface="Times New Roman" pitchFamily="18" charset="0"/>
              </a:rPr>
              <a:t>Utilizes TEMHD drive for propulsion of liquid lithium through a series of trenches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t="2510"/>
          <a:stretch/>
        </p:blipFill>
        <p:spPr>
          <a:xfrm>
            <a:off x="5707" y="4787354"/>
            <a:ext cx="2635893" cy="1470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7592" y="1575862"/>
            <a:ext cx="3234516" cy="2256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9870" y="4469332"/>
            <a:ext cx="2050633" cy="1537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0" y="2415434"/>
            <a:ext cx="3021590" cy="2067264"/>
          </a:xfrm>
          <a:prstGeom prst="rect">
            <a:avLst/>
          </a:prstGeom>
        </p:spPr>
      </p:pic>
      <p:pic>
        <p:nvPicPr>
          <p:cNvPr id="11" name="B=0.19T Power=1kW trim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 cstate="print"/>
          <a:srcRect r="12824" b="15024"/>
          <a:stretch/>
        </p:blipFill>
        <p:spPr>
          <a:xfrm>
            <a:off x="6672554" y="2683869"/>
            <a:ext cx="2420646" cy="1769662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514850" y="4350680"/>
            <a:ext cx="2908300" cy="2344195"/>
          </a:xfrm>
          <a:prstGeom prst="rect">
            <a:avLst/>
          </a:prstGeom>
        </p:spPr>
      </p:pic>
      <p:sp>
        <p:nvSpPr>
          <p:cNvPr id="6" name="Text Placeholder 7"/>
          <p:cNvSpPr txBox="1">
            <a:spLocks/>
          </p:cNvSpPr>
          <p:nvPr/>
        </p:nvSpPr>
        <p:spPr>
          <a:xfrm>
            <a:off x="5702300" y="1170713"/>
            <a:ext cx="3441700" cy="150733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itchFamily="18" charset="0"/>
              </a:rPr>
              <a:t>Vertical Flow (and arbitrary angle)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 smtClean="0">
                <a:latin typeface="+mj-lt"/>
                <a:cs typeface="Times New Roman" pitchFamily="18" charset="0"/>
              </a:rPr>
              <a:t>Sustained flow demonstrated at arbitrary angle from horizontal (0</a:t>
            </a:r>
            <a:r>
              <a:rPr lang="en-US" sz="1600" baseline="30000" dirty="0" smtClean="0">
                <a:latin typeface="+mj-lt"/>
                <a:cs typeface="Times New Roman" pitchFamily="18" charset="0"/>
              </a:rPr>
              <a:t>o</a:t>
            </a:r>
            <a:r>
              <a:rPr lang="en-US" sz="1600" dirty="0" smtClean="0">
                <a:latin typeface="+mj-lt"/>
                <a:cs typeface="Times New Roman" pitchFamily="18" charset="0"/>
              </a:rPr>
              <a:t> to 180</a:t>
            </a:r>
            <a:r>
              <a:rPr lang="en-US" sz="1600" baseline="30000" dirty="0" smtClean="0">
                <a:latin typeface="+mj-lt"/>
                <a:cs typeface="Times New Roman" pitchFamily="18" charset="0"/>
              </a:rPr>
              <a:t>o</a:t>
            </a:r>
            <a:r>
              <a:rPr lang="en-US" sz="1600" dirty="0" smtClean="0">
                <a:latin typeface="+mj-lt"/>
                <a:cs typeface="Times New Roman" pitchFamily="18" charset="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8208" y="4787354"/>
            <a:ext cx="1736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PI: David </a:t>
            </a:r>
            <a:r>
              <a:rPr lang="en-US" sz="1800" dirty="0" err="1" smtClean="0"/>
              <a:t>Ruzic</a:t>
            </a:r>
            <a:r>
              <a:rPr lang="en-US" sz="1800" dirty="0" smtClean="0"/>
              <a:t> (University of Illinois)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728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par>
              <p:cTn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296DB-49E3-A544-AD63-016CE61219B7}" type="datetime8">
              <a:rPr lang="en-US"/>
              <a:pPr>
                <a:defRPr/>
              </a:pPr>
              <a:t>6/16/17 10:34 AM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65100"/>
            <a:ext cx="9144000" cy="8778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In-situ optical diagnostics: </a:t>
            </a:r>
            <a:br>
              <a:rPr lang="en-US" dirty="0" smtClean="0">
                <a:latin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</a:rPr>
              <a:t>spectroscopic </a:t>
            </a:r>
            <a:r>
              <a:rPr lang="en-US" dirty="0" err="1" smtClean="0">
                <a:latin typeface="Calibri" panose="020F0502020204030204" pitchFamily="34" charset="0"/>
              </a:rPr>
              <a:t>ellipsometry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375620" cy="31483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4495800"/>
                <a:ext cx="8730066" cy="218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Measures polarization angles, </a:t>
                </a:r>
                <a:r>
                  <a:rPr lang="el-GR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ψ</a:t>
                </a: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 and </a:t>
                </a:r>
                <a:r>
                  <a:rPr lang="el-GR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Δ</a:t>
                </a:r>
                <a:r>
                  <a:rPr lang="en-US" sz="2000" dirty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which characterize the polarization state change of light reflected from the sample:</a:t>
                </a:r>
              </a:p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i="1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F243E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sz="2000" i="1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 smtClean="0">
                              <a:solidFill>
                                <a:srgbClr val="0F243E"/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smtClean="0">
                              <a:solidFill>
                                <a:srgbClr val="0F243E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1" smtClean="0">
                                  <a:solidFill>
                                    <a:srgbClr val="0F243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2000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n-US" sz="2000" i="1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US" sz="2000" i="1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000" i="1" smtClean="0">
                          <a:solidFill>
                            <a:srgbClr val="0F243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 smtClean="0">
                  <a:solidFill>
                    <a:srgbClr val="0F243E"/>
                  </a:solidFill>
                  <a:latin typeface="Calibri" panose="020F0502020204030204" pitchFamily="34" charset="0"/>
                </a:endParaRPr>
              </a:p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Note: </a:t>
                </a:r>
                <a:r>
                  <a:rPr lang="el-GR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ρ</a:t>
                </a: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 = reflectivity, </a:t>
                </a:r>
                <a:r>
                  <a:rPr lang="en-US" sz="2000" dirty="0" err="1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r</a:t>
                </a:r>
                <a:r>
                  <a:rPr lang="en-US" sz="2000" baseline="-25000" dirty="0" err="1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p</a:t>
                </a: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, </a:t>
                </a:r>
                <a:r>
                  <a:rPr lang="en-US" sz="2000" dirty="0" err="1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r</a:t>
                </a:r>
                <a:r>
                  <a:rPr lang="en-US" sz="2000" baseline="-25000" dirty="0" err="1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s</a:t>
                </a: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 are reflection coefficients of p and s waves.</a:t>
                </a:r>
              </a:p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F243E"/>
                    </a:solidFill>
                    <a:latin typeface="Calibri" panose="020F0502020204030204" pitchFamily="34" charset="0"/>
                  </a:rPr>
                  <a:t>Used frequently to determine optical thickness of films</a:t>
                </a:r>
              </a:p>
              <a:p>
                <a:pPr marL="285750" indent="-285750" defTabSz="914400">
                  <a:buFont typeface="Arial" panose="020B0604020202020204" pitchFamily="34" charset="0"/>
                  <a:buChar char="•"/>
                </a:pPr>
                <a:endParaRPr lang="en-US" sz="1800" dirty="0">
                  <a:solidFill>
                    <a:srgbClr val="0F243E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495800"/>
                <a:ext cx="8730066" cy="2187330"/>
              </a:xfrm>
              <a:prstGeom prst="rect">
                <a:avLst/>
              </a:prstGeom>
              <a:blipFill>
                <a:blip r:embed="rId3"/>
                <a:stretch>
                  <a:fillRect l="-628" t="-1676" r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1379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296DB-49E3-A544-AD63-016CE61219B7}" type="datetime8">
              <a:rPr lang="en-US"/>
              <a:pPr>
                <a:defRPr/>
              </a:pPr>
              <a:t>6/16/17 10:34 AM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446069-BCAA-4B43-9826-F0FBD301DFF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65100"/>
            <a:ext cx="9144000" cy="877888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Previous demonstration on </a:t>
            </a:r>
            <a:r>
              <a:rPr lang="en-US" dirty="0" smtClean="0">
                <a:latin typeface="Calibri" panose="020F0502020204030204" pitchFamily="34" charset="0"/>
              </a:rPr>
              <a:t>PISCES-B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85528" y="1385888"/>
            <a:ext cx="3890963" cy="49974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Prior work by </a:t>
            </a:r>
            <a:r>
              <a:rPr lang="en-US" dirty="0" err="1" smtClean="0">
                <a:latin typeface="Calibri" panose="020F0502020204030204" pitchFamily="34" charset="0"/>
              </a:rPr>
              <a:t>Bastasz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tested feasibility: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Used single-wavelength </a:t>
            </a:r>
            <a:r>
              <a:rPr lang="en-US" dirty="0" err="1" smtClean="0">
                <a:latin typeface="Calibri" panose="020F0502020204030204" pitchFamily="34" charset="0"/>
              </a:rPr>
              <a:t>ellipsometer</a:t>
            </a:r>
            <a:r>
              <a:rPr lang="en-US" dirty="0" smtClean="0">
                <a:latin typeface="Calibri" panose="020F0502020204030204" pitchFamily="34" charset="0"/>
              </a:rPr>
              <a:t> to measure SiO</a:t>
            </a:r>
            <a:r>
              <a:rPr lang="en-US" baseline="-25000" dirty="0" smtClean="0">
                <a:latin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</a:rPr>
              <a:t> erosion from Si substrate.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Achieved 1 nm depth resolution, with 1 Hz sampling frequency.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No adventitious effects of the plasma on </a:t>
            </a:r>
            <a:r>
              <a:rPr lang="en-US" dirty="0" err="1" smtClean="0">
                <a:latin typeface="Calibri" panose="020F0502020204030204" pitchFamily="34" charset="0"/>
              </a:rPr>
              <a:t>ellipsometer</a:t>
            </a:r>
            <a:r>
              <a:rPr lang="en-US" dirty="0" smtClean="0">
                <a:latin typeface="Calibri" panose="020F0502020204030204" pitchFamily="34" charset="0"/>
              </a:rPr>
              <a:t> signal observed.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Alignment of the optical hardware posed the largest practical issue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219200"/>
            <a:ext cx="5048250" cy="4057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4003" y="542346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F243E"/>
                </a:solidFill>
                <a:latin typeface="Calibri" panose="020F0502020204030204" pitchFamily="34" charset="0"/>
              </a:rPr>
              <a:t>R. </a:t>
            </a:r>
            <a:r>
              <a:rPr lang="en-US" sz="1200" dirty="0" err="1" smtClean="0">
                <a:solidFill>
                  <a:srgbClr val="0F243E"/>
                </a:solidFill>
                <a:latin typeface="Calibri" panose="020F0502020204030204" pitchFamily="34" charset="0"/>
              </a:rPr>
              <a:t>Bastasz</a:t>
            </a:r>
            <a:r>
              <a:rPr lang="en-US" sz="1200" dirty="0" smtClean="0">
                <a:solidFill>
                  <a:srgbClr val="0F243E"/>
                </a:solidFill>
                <a:latin typeface="Calibri" panose="020F0502020204030204" pitchFamily="34" charset="0"/>
              </a:rPr>
              <a:t>, Y. </a:t>
            </a:r>
            <a:r>
              <a:rPr lang="en-US" sz="1200" dirty="0" err="1" smtClean="0">
                <a:solidFill>
                  <a:srgbClr val="0F243E"/>
                </a:solidFill>
                <a:latin typeface="Calibri" panose="020F0502020204030204" pitchFamily="34" charset="0"/>
              </a:rPr>
              <a:t>Hirooka</a:t>
            </a:r>
            <a:r>
              <a:rPr lang="en-US" sz="1200" dirty="0" smtClean="0">
                <a:solidFill>
                  <a:srgbClr val="0F243E"/>
                </a:solidFill>
                <a:latin typeface="Calibri" panose="020F0502020204030204" pitchFamily="34" charset="0"/>
              </a:rPr>
              <a:t>, and M. </a:t>
            </a:r>
            <a:r>
              <a:rPr lang="en-US" sz="1200" dirty="0" err="1" smtClean="0">
                <a:solidFill>
                  <a:srgbClr val="0F243E"/>
                </a:solidFill>
                <a:latin typeface="Calibri" panose="020F0502020204030204" pitchFamily="34" charset="0"/>
              </a:rPr>
              <a:t>Khandagle</a:t>
            </a:r>
            <a:r>
              <a:rPr lang="en-US" sz="1200" dirty="0" smtClean="0">
                <a:solidFill>
                  <a:srgbClr val="0F243E"/>
                </a:solidFill>
                <a:latin typeface="Calibri" panose="020F0502020204030204" pitchFamily="34" charset="0"/>
              </a:rPr>
              <a:t>, </a:t>
            </a:r>
            <a:r>
              <a:rPr lang="en-US" sz="1200" i="1" dirty="0" smtClean="0">
                <a:solidFill>
                  <a:srgbClr val="0F243E"/>
                </a:solidFill>
                <a:latin typeface="Calibri" panose="020F0502020204030204" pitchFamily="34" charset="0"/>
              </a:rPr>
              <a:t>J. </a:t>
            </a:r>
            <a:r>
              <a:rPr lang="en-US" sz="1200" i="1" dirty="0" err="1" smtClean="0">
                <a:solidFill>
                  <a:srgbClr val="0F243E"/>
                </a:solidFill>
                <a:latin typeface="Calibri" panose="020F0502020204030204" pitchFamily="34" charset="0"/>
              </a:rPr>
              <a:t>Nucl</a:t>
            </a:r>
            <a:r>
              <a:rPr lang="en-US" sz="1200" i="1" dirty="0" smtClean="0">
                <a:solidFill>
                  <a:srgbClr val="0F243E"/>
                </a:solidFill>
                <a:latin typeface="Calibri" panose="020F0502020204030204" pitchFamily="34" charset="0"/>
              </a:rPr>
              <a:t>. Mater.</a:t>
            </a:r>
            <a:r>
              <a:rPr lang="en-US" sz="1200" dirty="0" smtClean="0">
                <a:solidFill>
                  <a:srgbClr val="0F243E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smtClean="0">
                <a:solidFill>
                  <a:srgbClr val="0F243E"/>
                </a:solidFill>
                <a:latin typeface="Calibri" panose="020F0502020204030204" pitchFamily="34" charset="0"/>
              </a:rPr>
              <a:t>220</a:t>
            </a:r>
            <a:r>
              <a:rPr lang="en-US" sz="1200" dirty="0" smtClean="0">
                <a:solidFill>
                  <a:srgbClr val="0F243E"/>
                </a:solidFill>
                <a:latin typeface="Calibri" panose="020F0502020204030204" pitchFamily="34" charset="0"/>
              </a:rPr>
              <a:t> (1995) 352.</a:t>
            </a:r>
            <a:endParaRPr lang="en-US" sz="1200" dirty="0">
              <a:solidFill>
                <a:srgbClr val="0F243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19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9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In-situ diagnostics</a:t>
            </a:r>
            <a:r>
              <a:rPr lang="en-US" dirty="0" smtClean="0"/>
              <a:t>: Hydrogen micro-sensor development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85175" y="6237288"/>
            <a:ext cx="758825" cy="620712"/>
          </a:xfrm>
          <a:prstGeom prst="rect">
            <a:avLst/>
          </a:prstGeom>
        </p:spPr>
        <p:txBody>
          <a:bodyPr/>
          <a:lstStyle/>
          <a:p>
            <a:fld id="{F6C426EB-DB7D-4EA7-AFCE-B1D211E01824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1789" y="1379835"/>
            <a:ext cx="59381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C-X measurements on existing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tokamaks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are limited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high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energies and usually one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  <a:p>
            <a:pPr defTabSz="914400"/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Pd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-MOS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Small size, low voltage, high sensitivity detectors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dosemetric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</a:p>
          <a:p>
            <a:pPr marL="457200" indent="-457200" defTabSz="9144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• Energy resolution can be obtained through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overlayers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9144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• Partner with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Mesafab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 SNL-NM to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radiation resistant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  <a:p>
            <a:pPr marL="457200" indent="-457200" defTabSz="9144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• Characterize using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m&amp;E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filtered ion beam at SNL-CA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89" y="4871006"/>
            <a:ext cx="3082863" cy="179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903" y="4871005"/>
            <a:ext cx="2981653" cy="179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7585" y="5056015"/>
            <a:ext cx="23812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Users\rkolasi\Desktop\RobK00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058" r="10415" b="15895"/>
          <a:stretch/>
        </p:blipFill>
        <p:spPr bwMode="auto">
          <a:xfrm>
            <a:off x="7635119" y="1361176"/>
            <a:ext cx="1262896" cy="151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rkolasi\Desktop\RobK002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7843" r="13460" b="20362"/>
          <a:stretch/>
        </p:blipFill>
        <p:spPr bwMode="auto">
          <a:xfrm>
            <a:off x="6649178" y="3162845"/>
            <a:ext cx="1418209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rkolasi\Desktop\RobK003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9053"/>
          <a:stretch/>
        </p:blipFill>
        <p:spPr bwMode="auto">
          <a:xfrm>
            <a:off x="6181775" y="1331606"/>
            <a:ext cx="1254164" cy="165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68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Concluding Remarks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4294967295"/>
          </p:nvPr>
        </p:nvSpPr>
        <p:spPr>
          <a:xfrm>
            <a:off x="669635" y="1295400"/>
            <a:ext cx="7924800" cy="4876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chemeClr val="bg1"/>
                </a:solidFill>
                <a:cs typeface="Arial" pitchFamily="34" charset="0"/>
              </a:rPr>
              <a:t>Plasma material interactions likely to be a key focus for fusion research going forward:</a:t>
            </a:r>
            <a:endParaRPr lang="en-US" sz="2400" b="1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Key issues</a:t>
            </a:r>
            <a:endParaRPr lang="en-US" sz="2400" i="1" dirty="0">
              <a:solidFill>
                <a:srgbClr val="FFFF00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Tritium retention / migration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Degradation of near-surface structure due to shallowly implanted D and He</a:t>
            </a:r>
          </a:p>
          <a:p>
            <a:pPr lvl="1"/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Sputtering / </a:t>
            </a:r>
            <a:r>
              <a:rPr lang="en-US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redeposition</a:t>
            </a:r>
            <a:endParaRPr lang="en-US" sz="20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rial" pitchFamily="34" charset="0"/>
              </a:rPr>
              <a:t>Neutron damage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cs typeface="Arial" pitchFamily="34" charset="0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cs typeface="Arial" pitchFamily="34" charset="0"/>
              </a:rPr>
              <a:t>Future directions</a:t>
            </a:r>
            <a:endParaRPr lang="en-US" sz="2400" i="1" dirty="0">
              <a:solidFill>
                <a:srgbClr val="FFFF00"/>
              </a:solidFill>
              <a:cs typeface="Arial" pitchFamily="34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Development of advanced PFC concepts (tungsten alloys or liquid metal systems)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New in-situ diagnostics will bring further insight into physics underlying PMI </a:t>
            </a:r>
            <a:endParaRPr 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35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426EB-DB7D-4EA7-AFCE-B1D211E01824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066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Acknowledgements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97775" y="1371600"/>
            <a:ext cx="8229600" cy="4754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would like to express my appreciation to: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My colleagues at Sandia/CA:</a:t>
            </a:r>
          </a:p>
          <a:p>
            <a:pPr lvl="1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Dean Buchenauer, David Donovan, Richard Nygren, Josh Whaley, Jon Watkins, Thomas Felter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Our collaborators:</a:t>
            </a:r>
          </a:p>
          <a:p>
            <a:pPr lvl="1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Brian Wirth (Univ. of Tenn.),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David Donovan (Univ. of Tenn.), Masa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Shimada (INL), Brad Merrill (INL), Matt Baldwin (UCSD), Russ Doerner (UCSD), Dmitry </a:t>
            </a:r>
            <a:r>
              <a:rPr lang="en-US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Rudakov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(UCSD), Clement Wong (GA),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Bruce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Koel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(Princeton), David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Ruzic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(Univ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. of Illinois)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5460" y="6085325"/>
            <a:ext cx="77412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050" dirty="0">
                <a:solidFill>
                  <a:prstClr val="white"/>
                </a:solidFill>
                <a:latin typeface="Arial Narrow" panose="020B0606020202030204" pitchFamily="34" charset="0"/>
              </a:rPr>
              <a:t>Sandia National Laboratories is a multi-program laboratory managed and operated by Sandia Corporation, a wholly owned subsidiary of Lockheed Martin Corporation, for the U.S. Department of Energy's National Nuclear Security Administration under contract DE-AC04-94AL85000.</a:t>
            </a:r>
          </a:p>
        </p:txBody>
      </p:sp>
    </p:spTree>
    <p:extLst>
      <p:ext uri="{BB962C8B-B14F-4D97-AF65-F5344CB8AC3E}">
        <p14:creationId xmlns:p14="http://schemas.microsoft.com/office/powerpoint/2010/main" val="89913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177006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D296DB-49E3-A544-AD63-016CE61219B7}" type="datetime8">
              <a:rPr lang="en-US" smtClean="0"/>
              <a:t>6/16/17 8:22 AM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446069-BCAA-4B43-9826-F0FBD301DF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3" name="Picture 2" descr="C:\Users\rkolasi\AppData\Local\Microsoft\Windows\Temporary Internet Files\Content.IE5\10D9H509\jpegOutput83320561640382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1" y="3978254"/>
            <a:ext cx="3674626" cy="24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24020" y="4098570"/>
            <a:ext cx="198998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Tritium Plasma Experiment 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developed at Sandia/CA: Rion Causey and Wayne Chrisman depicted with tritium TDS system (1993)</a:t>
            </a:r>
          </a:p>
        </p:txBody>
      </p:sp>
      <p:pic>
        <p:nvPicPr>
          <p:cNvPr id="15" name="Picture 3" descr="C:\Users\rkolasi\AppData\Local\Microsoft\Windows\Temporary Internet Files\Content.IE5\10D9H509\jpegOutput66814552877109533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3" b="9194"/>
          <a:stretch/>
        </p:blipFill>
        <p:spPr bwMode="auto">
          <a:xfrm>
            <a:off x="6128311" y="1803400"/>
            <a:ext cx="2787089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41690" y="4473476"/>
            <a:ext cx="25804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Characterization of liquid metal surface composition; hydrogen sensor development: 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Robert Bastasz and Josh Whaley confer in the Sandia/CA ion beam laboratory (2000)</a:t>
            </a:r>
          </a:p>
        </p:txBody>
      </p:sp>
      <p:pic>
        <p:nvPicPr>
          <p:cNvPr id="17" name="Picture 2" descr="C:\Users\rkolasi\AppData\Local\Microsoft\Windows\Temporary Internet Files\Content.IE5\HR531UE0\jpegOutput8280728972312297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8" y="2111641"/>
            <a:ext cx="2564764" cy="165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49821" y="2209800"/>
            <a:ext cx="2565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Innovative plasma diagnostics: 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Jonathan Watkins inspects a fast-scanning probe for installation on DIII-D (1990)</a:t>
            </a: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628650" y="219353"/>
            <a:ext cx="7886700" cy="78563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Magnetic fusion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research at Sandia/CA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idx="1"/>
          </p:nvPr>
        </p:nvSpPr>
        <p:spPr>
          <a:xfrm>
            <a:off x="628650" y="1269036"/>
            <a:ext cx="7886700" cy="4351339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Sandia scientists have made fundamental contributions to hydrogen science and PMI</a:t>
            </a:r>
          </a:p>
        </p:txBody>
      </p:sp>
    </p:spTree>
    <p:extLst>
      <p:ext uri="{BB962C8B-B14F-4D97-AF65-F5344CB8AC3E}">
        <p14:creationId xmlns:p14="http://schemas.microsoft.com/office/powerpoint/2010/main" val="205436888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219353"/>
            <a:ext cx="7886700" cy="78563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Magnetic fusion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research at Sandia/CA</a:t>
            </a:r>
          </a:p>
        </p:txBody>
      </p:sp>
      <p:pic>
        <p:nvPicPr>
          <p:cNvPr id="5" name="Picture 9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7" r="14184"/>
          <a:stretch>
            <a:fillRect/>
          </a:stretch>
        </p:blipFill>
        <p:spPr bwMode="auto">
          <a:xfrm>
            <a:off x="3885025" y="1574190"/>
            <a:ext cx="4574585" cy="182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rkolasi\AppData\Local\Microsoft\Windows\Temporary Internet Files\Content.Outlook\KONEV9QT\_G6K6065 ARIES Full Fra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1" r="32452"/>
          <a:stretch/>
        </p:blipFill>
        <p:spPr bwMode="auto">
          <a:xfrm>
            <a:off x="326046" y="1376122"/>
            <a:ext cx="3268006" cy="300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6046" y="4508756"/>
            <a:ext cx="3268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Surface Effects: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 adsorption kinetics, composition of liquid metal surfaces (University of Tennessee, Princeton University, University of Illinois)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3574" y="1180678"/>
            <a:ext cx="49285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Tritium Retention / Permeation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(INL / PHENIX)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1008" y="5254692"/>
            <a:ext cx="23812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0763" y="6435782"/>
            <a:ext cx="363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 Micro-sensor Development 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(DIII-D, PPPL)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Picture 11" descr="D3D_split_plasma.t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5021" r="22437" b="23296"/>
          <a:stretch/>
        </p:blipFill>
        <p:spPr>
          <a:xfrm>
            <a:off x="4452730" y="4147930"/>
            <a:ext cx="2725326" cy="1726707"/>
          </a:xfrm>
          <a:prstGeom prst="rect">
            <a:avLst/>
          </a:prstGeom>
          <a:ln w="19050">
            <a:noFill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 bwMode="auto">
          <a:xfrm>
            <a:off x="6876305" y="4026989"/>
            <a:ext cx="1801086" cy="23317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91177" y="3618662"/>
            <a:ext cx="4486213" cy="53376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In-situ surface </a:t>
            </a:r>
            <a:r>
              <a:rPr lang="en-US" sz="1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analysis / PSI </a:t>
            </a:r>
            <a:r>
              <a:rPr lang="en-US" sz="1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Research</a:t>
            </a:r>
          </a:p>
          <a:p>
            <a:pPr algn="l"/>
            <a:r>
              <a:rPr lang="en-US" sz="14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Edge Plasma </a:t>
            </a:r>
            <a:r>
              <a:rPr lang="en-US" sz="1400" dirty="0" smtClean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Measurements (DIII-D)</a:t>
            </a: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Picture 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87" y="5874637"/>
            <a:ext cx="1341120" cy="82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98410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96074"/>
            <a:ext cx="7772400" cy="1152128"/>
          </a:xfrm>
        </p:spPr>
        <p:txBody>
          <a:bodyPr/>
          <a:lstStyle/>
          <a:p>
            <a:r>
              <a:rPr lang="en-US" dirty="0" smtClean="0"/>
              <a:t>Underlying physics of plasma-material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iter.org/doc/all/content/com/gallery/Media/7%20-%20Technical/2009_04_29%20MACH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46" l="175" r="99388">
                        <a14:foregroundMark x1="1750" y1="24471" x2="1750" y2="24471"/>
                        <a14:foregroundMark x1="4199" y1="24894" x2="4199" y2="24894"/>
                        <a14:foregroundMark x1="6212" y1="24894" x2="6212" y2="24894"/>
                        <a14:foregroundMark x1="94401" y1="20999" x2="94401" y2="20999"/>
                        <a14:foregroundMark x1="95626" y1="33362" x2="95626" y2="33362"/>
                        <a14:foregroundMark x1="96763" y1="30144" x2="96763" y2="30144"/>
                        <a14:foregroundMark x1="88364" y1="79763" x2="88364" y2="79763"/>
                        <a14:foregroundMark x1="67542" y1="95851" x2="67542" y2="95851"/>
                        <a14:foregroundMark x1="63517" y1="96613" x2="63517" y2="96613"/>
                        <a14:foregroundMark x1="64129" y1="97798" x2="61942" y2="94750"/>
                        <a14:foregroundMark x1="68504" y1="96867" x2="66317" y2="93565"/>
                        <a14:foregroundMark x1="42257" y1="98391" x2="43832" y2="93565"/>
                        <a14:foregroundMark x1="37620" y1="97968" x2="40070" y2="92972"/>
                        <a14:foregroundMark x1="26597" y1="95258" x2="32283" y2="90855"/>
                        <a14:foregroundMark x1="18985" y1="91194" x2="21435" y2="89839"/>
                        <a14:foregroundMark x1="16448" y1="88908" x2="17585" y2="88315"/>
                        <a14:foregroundMark x1="5949" y1="81710" x2="12161" y2="80948"/>
                        <a14:foregroundMark x1="11024" y1="76291" x2="11024" y2="74174"/>
                        <a14:foregroundMark x1="86527" y1="37257" x2="91776" y2="38611"/>
                        <a14:foregroundMark x1="90814" y1="33362" x2="98600" y2="33362"/>
                        <a14:foregroundMark x1="92563" y1="30313" x2="99388" y2="30313"/>
                        <a14:foregroundMark x1="92213" y1="21761" x2="94576" y2="21761"/>
                        <a14:foregroundMark x1="94576" y1="19983" x2="94751" y2="21931"/>
                        <a14:foregroundMark x1="41295" y1="98815" x2="41470" y2="98984"/>
                        <a14:foregroundMark x1="75503" y1="86791" x2="78740" y2="88484"/>
                        <a14:backgroundMark x1="93788" y1="32007" x2="99825" y2="32007"/>
                        <a14:backgroundMark x1="3587" y1="28704" x2="7962" y2="28704"/>
                        <a14:backgroundMark x1="2537" y1="28366" x2="175" y2="27350"/>
                        <a14:backgroundMark x1="43745" y1="169" x2="45057" y2="169"/>
                        <a14:backgroundMark x1="54856" y1="169" x2="55818" y2="16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44315" y="1379835"/>
            <a:ext cx="4751376" cy="49096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Motivation: plasma-materials interactions for magnetic fusion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426EB-DB7D-4EA7-AFCE-B1D211E0182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10071" y="4643320"/>
            <a:ext cx="824459" cy="7944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63432" y="6171363"/>
            <a:ext cx="82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ITER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303" y="1651244"/>
            <a:ext cx="401111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ITER goals: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Achieve Q &gt; 5 for D+T plasmas.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Demonstrate technologies needed for power reactor</a:t>
            </a:r>
          </a:p>
          <a:p>
            <a:pPr marL="465138" indent="-465138"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465138" indent="-465138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 details: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 Member Organizations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Construction underway at </a:t>
            </a:r>
            <a:r>
              <a:rPr lang="en-US" sz="20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Cadarache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facility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Expected first plasma: 2027</a:t>
            </a:r>
          </a:p>
          <a:p>
            <a:pPr marL="465138" indent="-465138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Projected Cost: $20 B</a:t>
            </a:r>
          </a:p>
          <a:p>
            <a:pPr marL="465138" indent="-465138"/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(45 % EU, 9% ea. from remaining partners.)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0090" y="1575349"/>
            <a:ext cx="4098330" cy="4714111"/>
          </a:xfrm>
          <a:prstGeom prst="roundRect">
            <a:avLst>
              <a:gd name="adj" fmla="val 599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RF">
      <a:dk1>
        <a:srgbClr val="424242"/>
      </a:dk1>
      <a:lt1>
        <a:srgbClr val="FFFFFF"/>
      </a:lt1>
      <a:dk2>
        <a:srgbClr val="263646"/>
      </a:dk2>
      <a:lt2>
        <a:srgbClr val="FFFFFF"/>
      </a:lt2>
      <a:accent1>
        <a:srgbClr val="71CEE8"/>
      </a:accent1>
      <a:accent2>
        <a:srgbClr val="58A618"/>
      </a:accent2>
      <a:accent3>
        <a:srgbClr val="003359"/>
      </a:accent3>
      <a:accent4>
        <a:srgbClr val="006A96"/>
      </a:accent4>
      <a:accent5>
        <a:srgbClr val="424242"/>
      </a:accent5>
      <a:accent6>
        <a:srgbClr val="008742"/>
      </a:accent6>
      <a:hlink>
        <a:srgbClr val="0039CA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PL_talk.potx" id="{1A2152D9-63C1-476B-AB1E-E3B4CF022D41}" vid="{DD0B00DB-869F-4B6A-899E-14B05F9EA87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CRF">
      <a:dk1>
        <a:srgbClr val="424242"/>
      </a:dk1>
      <a:lt1>
        <a:srgbClr val="FFFFFF"/>
      </a:lt1>
      <a:dk2>
        <a:srgbClr val="263646"/>
      </a:dk2>
      <a:lt2>
        <a:srgbClr val="FFFFFF"/>
      </a:lt2>
      <a:accent1>
        <a:srgbClr val="71CEE8"/>
      </a:accent1>
      <a:accent2>
        <a:srgbClr val="58A618"/>
      </a:accent2>
      <a:accent3>
        <a:srgbClr val="003359"/>
      </a:accent3>
      <a:accent4>
        <a:srgbClr val="006A96"/>
      </a:accent4>
      <a:accent5>
        <a:srgbClr val="424242"/>
      </a:accent5>
      <a:accent6>
        <a:srgbClr val="008742"/>
      </a:accent6>
      <a:hlink>
        <a:srgbClr val="0039CA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F_On_Screen_Template_4-3_2016_NEW" id="{E3618E99-5581-D049-874F-877E19C1D693}" vid="{127F0E69-1488-6F4B-AE8B-2C8F84032F57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946D8F57D9A34E81BBB5C0FF975EEA" ma:contentTypeVersion="0" ma:contentTypeDescription="Create a new document." ma:contentTypeScope="" ma:versionID="983c0062fd98bdcd1a85092fca1cfae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e311424919612b12a848105f93c0b8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D815ED-86C1-4B51-B03E-D6B0AFB3530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69605EB-8519-4F08-A9CE-8793702B12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AD9FE6-99F2-4DE9-828F-89C2633253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PPPL_talk</Template>
  <TotalTime>459</TotalTime>
  <Words>2917</Words>
  <Application>Microsoft Macintosh PowerPoint</Application>
  <PresentationFormat>On-screen Show (4:3)</PresentationFormat>
  <Paragraphs>460</Paragraphs>
  <Slides>55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7" baseType="lpstr">
      <vt:lpstr>Arial Narrow</vt:lpstr>
      <vt:lpstr>Calibri</vt:lpstr>
      <vt:lpstr>Calibri Light</vt:lpstr>
      <vt:lpstr>Cambria Math</vt:lpstr>
      <vt:lpstr>Century Gothic</vt:lpstr>
      <vt:lpstr>Courier New</vt:lpstr>
      <vt:lpstr>Helvetica-Light</vt:lpstr>
      <vt:lpstr>LucidaGrande</vt:lpstr>
      <vt:lpstr>ＭＳ Ｐゴシック</vt:lpstr>
      <vt:lpstr>Square721 BT</vt:lpstr>
      <vt:lpstr>Times New Roman</vt:lpstr>
      <vt:lpstr>Wingdings</vt:lpstr>
      <vt:lpstr>宋体</vt:lpstr>
      <vt:lpstr>Arial</vt:lpstr>
      <vt:lpstr>Office Theme</vt:lpstr>
      <vt:lpstr>Custom Design</vt:lpstr>
      <vt:lpstr>1_Custom Design</vt:lpstr>
      <vt:lpstr>2_Custom Design</vt:lpstr>
      <vt:lpstr>2_Office Theme</vt:lpstr>
      <vt:lpstr>3_Custom Design</vt:lpstr>
      <vt:lpstr>ｸﾞﾗﾌ</vt:lpstr>
      <vt:lpstr>Equation</vt:lpstr>
      <vt:lpstr>Plasma-material interactions in magnetic fusion devices</vt:lpstr>
      <vt:lpstr>PowerPoint Presentation</vt:lpstr>
      <vt:lpstr>Hydrogen in materials research at Sandia/CA</vt:lpstr>
      <vt:lpstr>Hydrogen in materials research at Sandia/CA</vt:lpstr>
      <vt:lpstr>Magnetic fusion research at Sandia/CA</vt:lpstr>
      <vt:lpstr>Magnetic fusion research at Sandia/CA</vt:lpstr>
      <vt:lpstr>Magnetic fusion research at Sandia/CA</vt:lpstr>
      <vt:lpstr>Underlying physics of plasma-material interactions</vt:lpstr>
      <vt:lpstr>Motivation: plasma-materials interactions for magnetic fusion</vt:lpstr>
      <vt:lpstr>Considerable progress in understanding of fusion plasmas over past decades</vt:lpstr>
      <vt:lpstr>PowerPoint Presentation</vt:lpstr>
      <vt:lpstr>Considerable progress in understanding of fusion plasmas over past decades</vt:lpstr>
      <vt:lpstr>Considerable progress in understanding of fusion plasmas over past decades</vt:lpstr>
      <vt:lpstr>Primary challenges associated with fusion have increasingly focused on materials</vt:lpstr>
      <vt:lpstr>Plasma exposure conditions are very demanding</vt:lpstr>
      <vt:lpstr>Relevant processes span many orders of magnitude in length and time scales</vt:lpstr>
      <vt:lpstr>Relevant processes span many orders of magnitude in length and time scales</vt:lpstr>
      <vt:lpstr>PowerPoint Presentation</vt:lpstr>
      <vt:lpstr>PowerPoint Presentation</vt:lpstr>
      <vt:lpstr>Fundamental changes to surface chemistry &amp; structure derived from surface analysis techniques</vt:lpstr>
      <vt:lpstr>Example: use of ion energy spectrometer to study hydrogen chemisorption</vt:lpstr>
      <vt:lpstr>W(110) substrate configuration determined from large angle scattering map</vt:lpstr>
      <vt:lpstr>Chemisorbed hydrogen can be mapped in the same manner</vt:lpstr>
      <vt:lpstr>Chemisorbed hydrogen can be mapped in the same manner</vt:lpstr>
      <vt:lpstr>Confinement device-based exposure platforms: In-situ PMI studies in LTX / NSTX-U</vt:lpstr>
      <vt:lpstr>Confinement device-based exposure platforms: DiMES / MiMES on DIII-D</vt:lpstr>
      <vt:lpstr>Work with DiMES is an example of the collaborative nature of PMI research in the U.S.</vt:lpstr>
      <vt:lpstr>Tritium migration and retention: use of “multi-effect” linear plasma devices</vt:lpstr>
      <vt:lpstr>Working with tritium is … fun?</vt:lpstr>
      <vt:lpstr>Working with tritium is … fun?</vt:lpstr>
      <vt:lpstr>CFC materials perform poorly from  a tritium inventory standpoint</vt:lpstr>
      <vt:lpstr>Diffusion and trapping modeled in tungsten with  continuum-scale approach</vt:lpstr>
      <vt:lpstr>Near-surface formation of H-filled bubbles  leads to surface degradation</vt:lpstr>
      <vt:lpstr>How do near-surface bubbles grow?</vt:lpstr>
      <vt:lpstr>Focused ion beam profiling reveals  the nature of near surface precipitates</vt:lpstr>
      <vt:lpstr>Dislocation loop punching enables precipitate growth far from the plasma exposed surface</vt:lpstr>
      <vt:lpstr>The internal pressure within D2 - filled  bubbles can exceed 1 GPa</vt:lpstr>
      <vt:lpstr>Implications for tritium retention in ITER</vt:lpstr>
      <vt:lpstr>Helium effects: formation of near-surface nano-bubble structure leads to material degradation</vt:lpstr>
      <vt:lpstr>Near-surface structure and composition  integral to many aspects of fusion plasmas</vt:lpstr>
      <vt:lpstr>Comparison: low-energy, high flux D2 and  He plasma-exposure </vt:lpstr>
      <vt:lpstr>At high temperatures, high-flux He plasma  exposure creates nm-sized filaments …</vt:lpstr>
      <vt:lpstr>…whereas at lower temperatures / fluxes a dense layer of interconnected He bubbles forms.</vt:lpstr>
      <vt:lpstr>…whereas at lower temperatures / fluxes a dense layer of interconnected He bubbles forms.</vt:lpstr>
      <vt:lpstr>Advanced Concepts: (a) W alloy development (b) Liquid metal alloys (c) In-situ diagnostic development</vt:lpstr>
      <vt:lpstr>Tungsten alloys may offer superior resistance to neutron damage and high heat loads</vt:lpstr>
      <vt:lpstr>Analysis of ultra-fine grained alloy produced by University of Utah</vt:lpstr>
      <vt:lpstr>W-Ti alloy exhibits improved resistance to surface modification, modestly increased retention</vt:lpstr>
      <vt:lpstr>Liquid metal alloys offer possibility to avoid many problems associated with solid surfaces</vt:lpstr>
      <vt:lpstr>Liquid metal infused trenches (LiMIT)</vt:lpstr>
      <vt:lpstr>In-situ optical diagnostics:  spectroscopic ellipsometry</vt:lpstr>
      <vt:lpstr>Previous demonstration on PISCES-B</vt:lpstr>
      <vt:lpstr>In-situ diagnostics: Hydrogen micro-sensor development</vt:lpstr>
      <vt:lpstr>Concluding Remarks</vt:lpstr>
      <vt:lpstr>Acknowledgements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Plasma-material interactions in magnetic fusion devices</dc:title>
  <dc:creator>Microsoft Office User</dc:creator>
  <cp:lastModifiedBy>Microsoft Office User</cp:lastModifiedBy>
  <cp:revision>51</cp:revision>
  <dcterms:created xsi:type="dcterms:W3CDTF">2017-06-15T17:35:45Z</dcterms:created>
  <dcterms:modified xsi:type="dcterms:W3CDTF">2017-06-16T15:26:24Z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0x010100EE946D8F57D9A34E81BBB5C0FF975EEA</vt:lpwstr>
  </property>
  <property fmtid="{D5CDD505-2E9C-101B-9397-08002B2CF9AE}" pid="3" name="IsMyDocuments">
    <vt:bool>true</vt:bool>
  </property>
</Properties>
</file>