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0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7" r:id="rId2"/>
    <p:sldId id="470" r:id="rId3"/>
    <p:sldId id="472" r:id="rId4"/>
    <p:sldId id="422" r:id="rId5"/>
    <p:sldId id="423" r:id="rId6"/>
    <p:sldId id="473" r:id="rId7"/>
    <p:sldId id="474" r:id="rId8"/>
    <p:sldId id="426" r:id="rId9"/>
    <p:sldId id="429" r:id="rId10"/>
    <p:sldId id="457" r:id="rId11"/>
    <p:sldId id="458" r:id="rId12"/>
    <p:sldId id="433" r:id="rId13"/>
    <p:sldId id="459" r:id="rId14"/>
    <p:sldId id="432" r:id="rId15"/>
    <p:sldId id="460" r:id="rId16"/>
    <p:sldId id="430" r:id="rId17"/>
    <p:sldId id="477" r:id="rId18"/>
    <p:sldId id="461" r:id="rId19"/>
    <p:sldId id="466" r:id="rId20"/>
    <p:sldId id="462" r:id="rId21"/>
    <p:sldId id="476" r:id="rId22"/>
    <p:sldId id="475" r:id="rId23"/>
    <p:sldId id="465" r:id="rId24"/>
    <p:sldId id="478" r:id="rId25"/>
    <p:sldId id="383" r:id="rId26"/>
    <p:sldId id="338" r:id="rId27"/>
    <p:sldId id="357" r:id="rId28"/>
    <p:sldId id="439" r:id="rId29"/>
    <p:sldId id="391" r:id="rId30"/>
    <p:sldId id="434" r:id="rId31"/>
    <p:sldId id="440" r:id="rId32"/>
    <p:sldId id="469" r:id="rId33"/>
    <p:sldId id="435" r:id="rId34"/>
    <p:sldId id="479" r:id="rId35"/>
    <p:sldId id="480" r:id="rId36"/>
    <p:sldId id="481" r:id="rId37"/>
    <p:sldId id="376" r:id="rId38"/>
    <p:sldId id="441" r:id="rId39"/>
    <p:sldId id="482" r:id="rId40"/>
    <p:sldId id="442" r:id="rId41"/>
    <p:sldId id="467" r:id="rId42"/>
    <p:sldId id="444" r:id="rId43"/>
    <p:sldId id="445" r:id="rId44"/>
    <p:sldId id="446" r:id="rId45"/>
    <p:sldId id="447" r:id="rId46"/>
    <p:sldId id="468" r:id="rId47"/>
    <p:sldId id="483" r:id="rId48"/>
    <p:sldId id="484" r:id="rId49"/>
    <p:sldId id="450" r:id="rId50"/>
    <p:sldId id="452" r:id="rId51"/>
    <p:sldId id="374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866" autoAdjust="0"/>
  </p:normalViewPr>
  <p:slideViewPr>
    <p:cSldViewPr snapToGrid="0">
      <p:cViewPr varScale="1">
        <p:scale>
          <a:sx n="80" d="100"/>
          <a:sy n="80" d="100"/>
        </p:scale>
        <p:origin x="-17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5BABF-6A53-5641-BE0C-A71D12AB3490}" type="datetimeFigureOut">
              <a:rPr lang="en-US" smtClean="0"/>
              <a:t>6/8/16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73D16-6633-3743-A39E-E8F2DFF4D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79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73D16-6633-3743-A39E-E8F2DFF4D8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76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Hydrogen fuel extracted from seawater 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D-D fusion can power the world for 2 billion years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Coal – 200 </a:t>
            </a:r>
            <a:r>
              <a:rPr lang="en-US" sz="2200" dirty="0" err="1" smtClean="0"/>
              <a:t>yr</a:t>
            </a:r>
            <a:endParaRPr lang="en-US" sz="2200" dirty="0" smtClean="0"/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Natural gas – 20 </a:t>
            </a:r>
            <a:r>
              <a:rPr lang="en-US" sz="2200" dirty="0" err="1" smtClean="0"/>
              <a:t>yr</a:t>
            </a:r>
            <a:endParaRPr lang="en-US" sz="2200" dirty="0" smtClean="0"/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U235/Th232 breeder reactors – 20,000 </a:t>
            </a:r>
            <a:r>
              <a:rPr lang="en-US" sz="2200" dirty="0" err="1" smtClean="0"/>
              <a:t>yr</a:t>
            </a:r>
            <a:endParaRPr lang="en-US" sz="22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Fuel efficient 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City of 1 million, need 60 kg of H</a:t>
            </a:r>
            <a:r>
              <a:rPr lang="en-US" sz="2200" baseline="-25000" dirty="0" smtClean="0"/>
              <a:t>2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 will be re-emitted</a:t>
            </a:r>
            <a:r>
              <a:rPr lang="en-US" baseline="0" dirty="0" smtClean="0"/>
              <a:t> at low temp</a:t>
            </a:r>
          </a:p>
          <a:p>
            <a:r>
              <a:rPr lang="en-US" baseline="0" dirty="0" smtClean="0"/>
              <a:t>Find material that will resist damage, while not allowing H to go back to the plasma</a:t>
            </a:r>
          </a:p>
          <a:p>
            <a:r>
              <a:rPr lang="en-US" baseline="0" dirty="0" smtClean="0"/>
              <a:t>Flowing liquid Li! </a:t>
            </a:r>
          </a:p>
          <a:p>
            <a:r>
              <a:rPr lang="en-US" baseline="0" dirty="0" smtClean="0"/>
              <a:t>Li improves plasma performance by absorbing all the H </a:t>
            </a:r>
          </a:p>
          <a:p>
            <a:r>
              <a:rPr lang="en-US" baseline="0" dirty="0" smtClean="0"/>
              <a:t>Our experiments show that we can keep D in the walls until 700 K, so as long as we can control the walls to be at this temperature, we should be good! </a:t>
            </a:r>
          </a:p>
          <a:p>
            <a:r>
              <a:rPr lang="en-US" baseline="0" dirty="0" smtClean="0"/>
              <a:t>Conclusions…. Plasma materials does two things </a:t>
            </a:r>
          </a:p>
          <a:p>
            <a:r>
              <a:rPr lang="en-US" baseline="0" dirty="0" smtClean="0"/>
              <a:t>Renumber the pages </a:t>
            </a:r>
          </a:p>
          <a:p>
            <a:r>
              <a:rPr lang="en-US" baseline="0" dirty="0" smtClean="0"/>
              <a:t>Check titles! </a:t>
            </a:r>
          </a:p>
          <a:p>
            <a:r>
              <a:rPr lang="en-US" baseline="0" dirty="0" smtClean="0"/>
              <a:t>Save talk to jump drive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 will be re-emitted</a:t>
            </a:r>
            <a:r>
              <a:rPr lang="en-US" baseline="0" dirty="0" smtClean="0"/>
              <a:t> at low temp</a:t>
            </a:r>
          </a:p>
          <a:p>
            <a:r>
              <a:rPr lang="en-US" baseline="0" dirty="0" smtClean="0"/>
              <a:t>Find material that will resist damage, while not allowing H to go back to the plasma</a:t>
            </a:r>
          </a:p>
          <a:p>
            <a:r>
              <a:rPr lang="en-US" baseline="0" dirty="0" smtClean="0"/>
              <a:t>Flowing liquid Li! </a:t>
            </a:r>
          </a:p>
          <a:p>
            <a:r>
              <a:rPr lang="en-US" baseline="0" dirty="0" smtClean="0"/>
              <a:t>Li improves plasma performance by absorbing all the H </a:t>
            </a:r>
          </a:p>
          <a:p>
            <a:r>
              <a:rPr lang="en-US" baseline="0" dirty="0" smtClean="0"/>
              <a:t>Our experiments show that we can keep D in the walls until 700 K, so as long as we can control the walls to be at this temperature, we should be good! </a:t>
            </a:r>
          </a:p>
          <a:p>
            <a:r>
              <a:rPr lang="en-US" baseline="0" dirty="0" smtClean="0"/>
              <a:t>Conclusions…. Plasma materials does two things </a:t>
            </a:r>
          </a:p>
          <a:p>
            <a:r>
              <a:rPr lang="en-US" baseline="0" dirty="0" smtClean="0"/>
              <a:t>Renumber the pages </a:t>
            </a:r>
          </a:p>
          <a:p>
            <a:r>
              <a:rPr lang="en-US" baseline="0" dirty="0" smtClean="0"/>
              <a:t>Check titles! </a:t>
            </a:r>
          </a:p>
          <a:p>
            <a:r>
              <a:rPr lang="en-US" baseline="0" dirty="0" smtClean="0"/>
              <a:t>Save talk to jump drive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Hydrogen fuel extracted from seawater 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D-D fusion can power the world for 2 billion years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Coal – 200 </a:t>
            </a:r>
            <a:r>
              <a:rPr lang="en-US" sz="2200" dirty="0" err="1" smtClean="0"/>
              <a:t>yr</a:t>
            </a:r>
            <a:endParaRPr lang="en-US" sz="2200" dirty="0" smtClean="0"/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Natural gas – 20 </a:t>
            </a:r>
            <a:r>
              <a:rPr lang="en-US" sz="2200" dirty="0" err="1" smtClean="0"/>
              <a:t>yr</a:t>
            </a:r>
            <a:endParaRPr lang="en-US" sz="2200" dirty="0" smtClean="0"/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U235/Th232 breeder reactors – 20,000 </a:t>
            </a:r>
            <a:r>
              <a:rPr lang="en-US" sz="2200" dirty="0" err="1" smtClean="0"/>
              <a:t>yr</a:t>
            </a:r>
            <a:endParaRPr lang="en-US" sz="2200" dirty="0" smtClean="0"/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U</a:t>
            </a:r>
            <a:r>
              <a:rPr lang="en-US" sz="2200" baseline="0" dirty="0" smtClean="0"/>
              <a:t> – 200 </a:t>
            </a:r>
            <a:r>
              <a:rPr lang="en-US" sz="2200" baseline="0" dirty="0" err="1" smtClean="0"/>
              <a:t>yrs</a:t>
            </a:r>
            <a:r>
              <a:rPr lang="en-US" sz="2200" baseline="0" smtClean="0"/>
              <a:t> </a:t>
            </a:r>
            <a:endParaRPr lang="en-US" sz="22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Fuel efficient 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City of 1 million, need 60 kg of H</a:t>
            </a:r>
            <a:r>
              <a:rPr lang="en-US" sz="2200" baseline="-25000" dirty="0" smtClean="0"/>
              <a:t>2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35892" indent="-28303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32142" indent="-22642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84998" indent="-22642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37855" indent="-22642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490711" indent="-226428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43568" indent="-226428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396425" indent="-226428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49281" indent="-226428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96BFF1DC-CF69-2345-95E9-FEE9158504CE}" type="slidenum">
              <a:rPr lang="en-US" b="0" i="0">
                <a:solidFill>
                  <a:schemeClr val="tx1"/>
                </a:solidFill>
                <a:latin typeface="Times New Roman" charset="0"/>
                <a:cs typeface="Arial" charset="0"/>
              </a:rPr>
              <a:pPr eaLnBrk="1" hangingPunct="1"/>
              <a:t>35</a:t>
            </a:fld>
            <a:endParaRPr lang="en-US" b="0" i="0">
              <a:solidFill>
                <a:schemeClr val="tx1"/>
              </a:solidFill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Hydrogen fuel extracted from seawater 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D-D fusion can power the world for 2 billion years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Coal – 200 </a:t>
            </a:r>
            <a:r>
              <a:rPr lang="en-US" sz="2200" dirty="0" err="1" smtClean="0"/>
              <a:t>yr</a:t>
            </a:r>
            <a:endParaRPr lang="en-US" sz="2200" dirty="0" smtClean="0"/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Natural gas – 20 </a:t>
            </a:r>
            <a:r>
              <a:rPr lang="en-US" sz="2200" dirty="0" err="1" smtClean="0"/>
              <a:t>yr</a:t>
            </a:r>
            <a:endParaRPr lang="en-US" sz="2200" dirty="0" smtClean="0"/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U235/Th232 breeder reactors – 20,000 </a:t>
            </a:r>
            <a:r>
              <a:rPr lang="en-US" sz="2200" dirty="0" err="1" smtClean="0"/>
              <a:t>yr</a:t>
            </a:r>
            <a:endParaRPr lang="en-US" sz="22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Fuel efficient 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City of 1 million, need 60 kg of H</a:t>
            </a:r>
            <a:r>
              <a:rPr lang="en-US" sz="2200" baseline="-25000" dirty="0" smtClean="0"/>
              <a:t>2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 will be re-emitted</a:t>
            </a:r>
            <a:r>
              <a:rPr lang="en-US" baseline="0" dirty="0" smtClean="0"/>
              <a:t> at low temp</a:t>
            </a:r>
          </a:p>
          <a:p>
            <a:r>
              <a:rPr lang="en-US" baseline="0" dirty="0" smtClean="0"/>
              <a:t>Find material that will resist damage, while not allowing H to go back to the plasma</a:t>
            </a:r>
          </a:p>
          <a:p>
            <a:r>
              <a:rPr lang="en-US" baseline="0" dirty="0" smtClean="0"/>
              <a:t>Flowing liquid Li! </a:t>
            </a:r>
          </a:p>
          <a:p>
            <a:r>
              <a:rPr lang="en-US" baseline="0" dirty="0" smtClean="0"/>
              <a:t>Li improves plasma performance by absorbing all the H </a:t>
            </a:r>
          </a:p>
          <a:p>
            <a:r>
              <a:rPr lang="en-US" baseline="0" dirty="0" smtClean="0"/>
              <a:t>Our experiments show that we can keep D in the walls until 700 K, so as long as we can control the walls to be at this temperature, we should be good! </a:t>
            </a:r>
          </a:p>
          <a:p>
            <a:r>
              <a:rPr lang="en-US" baseline="0" dirty="0" smtClean="0"/>
              <a:t>Conclusions…. Plasma materials does two things </a:t>
            </a:r>
          </a:p>
          <a:p>
            <a:r>
              <a:rPr lang="en-US" baseline="0" dirty="0" smtClean="0"/>
              <a:t>Renumber the pages </a:t>
            </a:r>
          </a:p>
          <a:p>
            <a:r>
              <a:rPr lang="en-US" baseline="0" dirty="0" smtClean="0"/>
              <a:t>Check titles! </a:t>
            </a:r>
          </a:p>
          <a:p>
            <a:r>
              <a:rPr lang="en-US" baseline="0" dirty="0" smtClean="0"/>
              <a:t>Save talk to jump drive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 will be re-emitted</a:t>
            </a:r>
            <a:r>
              <a:rPr lang="en-US" baseline="0" dirty="0" smtClean="0"/>
              <a:t> at low temp</a:t>
            </a:r>
          </a:p>
          <a:p>
            <a:r>
              <a:rPr lang="en-US" baseline="0" dirty="0" smtClean="0"/>
              <a:t>Find material that will resist damage, while not allowing H to go back to the plasma</a:t>
            </a:r>
          </a:p>
          <a:p>
            <a:r>
              <a:rPr lang="en-US" baseline="0" dirty="0" smtClean="0"/>
              <a:t>Flowing liquid Li! </a:t>
            </a:r>
          </a:p>
          <a:p>
            <a:r>
              <a:rPr lang="en-US" baseline="0" dirty="0" smtClean="0"/>
              <a:t>Li improves plasma performance by absorbing all the H </a:t>
            </a:r>
          </a:p>
          <a:p>
            <a:r>
              <a:rPr lang="en-US" baseline="0" dirty="0" smtClean="0"/>
              <a:t>Our experiments show that we can keep D in the walls until 700 K, so as long as we can control the walls to be at this temperature, we should be good! </a:t>
            </a:r>
          </a:p>
          <a:p>
            <a:r>
              <a:rPr lang="en-US" baseline="0" dirty="0" smtClean="0"/>
              <a:t>Conclusions…. Plasma materials does two things </a:t>
            </a:r>
          </a:p>
          <a:p>
            <a:r>
              <a:rPr lang="en-US" baseline="0" dirty="0" smtClean="0"/>
              <a:t>Renumber the pages </a:t>
            </a:r>
          </a:p>
          <a:p>
            <a:r>
              <a:rPr lang="en-US" baseline="0" dirty="0" smtClean="0"/>
              <a:t>Check titles! </a:t>
            </a:r>
          </a:p>
          <a:p>
            <a:r>
              <a:rPr lang="en-US" baseline="0" dirty="0" smtClean="0"/>
              <a:t>Save talk to jump drive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Hydrogen fuel extracted from seawater 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D-D fusion can power the world for 2 billion years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Coal – 200 </a:t>
            </a:r>
            <a:r>
              <a:rPr lang="en-US" sz="2200" dirty="0" err="1" smtClean="0"/>
              <a:t>yr</a:t>
            </a:r>
            <a:endParaRPr lang="en-US" sz="2200" dirty="0" smtClean="0"/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Natural gas – 20 </a:t>
            </a:r>
            <a:r>
              <a:rPr lang="en-US" sz="2200" dirty="0" err="1" smtClean="0"/>
              <a:t>yr</a:t>
            </a:r>
            <a:endParaRPr lang="en-US" sz="2200" dirty="0" smtClean="0"/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U235/Th232 breeder reactors – 20,000 </a:t>
            </a:r>
            <a:r>
              <a:rPr lang="en-US" sz="2200" dirty="0" err="1" smtClean="0"/>
              <a:t>yr</a:t>
            </a:r>
            <a:endParaRPr lang="en-US" sz="22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Fuel efficient 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City of 1 million, need 60 kg of H</a:t>
            </a:r>
            <a:r>
              <a:rPr lang="en-US" sz="2200" baseline="-25000" dirty="0" smtClean="0"/>
              <a:t>2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Hydrogen fuel extracted from seawater 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D-D fusion can power the world for 2 billion years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Coal – 200 </a:t>
            </a:r>
            <a:r>
              <a:rPr lang="en-US" sz="2200" dirty="0" err="1" smtClean="0"/>
              <a:t>yr</a:t>
            </a:r>
            <a:endParaRPr lang="en-US" sz="2200" dirty="0" smtClean="0"/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Natural gas – 20 </a:t>
            </a:r>
            <a:r>
              <a:rPr lang="en-US" sz="2200" dirty="0" err="1" smtClean="0"/>
              <a:t>yr</a:t>
            </a:r>
            <a:endParaRPr lang="en-US" sz="2200" dirty="0" smtClean="0"/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U235/Th232 breeder reactors – 20,000 </a:t>
            </a:r>
            <a:r>
              <a:rPr lang="en-US" sz="2200" dirty="0" err="1" smtClean="0"/>
              <a:t>yr</a:t>
            </a:r>
            <a:endParaRPr lang="en-US" sz="22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Fuel efficient 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City of 1 million, need 60 kg of H</a:t>
            </a:r>
            <a:r>
              <a:rPr lang="en-US" sz="2200" baseline="-25000" dirty="0" smtClean="0"/>
              <a:t>2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Hydrogen fuel extracted from seawater 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D-D fusion can power the world for 2 billion years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Coal – 200 </a:t>
            </a:r>
            <a:r>
              <a:rPr lang="en-US" sz="2200" dirty="0" err="1" smtClean="0"/>
              <a:t>yr</a:t>
            </a:r>
            <a:endParaRPr lang="en-US" sz="2200" dirty="0" smtClean="0"/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Natural gas – 20 </a:t>
            </a:r>
            <a:r>
              <a:rPr lang="en-US" sz="2200" dirty="0" err="1" smtClean="0"/>
              <a:t>yr</a:t>
            </a:r>
            <a:endParaRPr lang="en-US" sz="2200" dirty="0" smtClean="0"/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U235/Th232 breeder reactors – 20,000 </a:t>
            </a:r>
            <a:r>
              <a:rPr lang="en-US" sz="2200" dirty="0" err="1" smtClean="0"/>
              <a:t>yr</a:t>
            </a:r>
            <a:endParaRPr lang="en-US" sz="2200" dirty="0" smtClean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Fuel efficient 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City of 1 million, need 60 kg of H</a:t>
            </a:r>
            <a:r>
              <a:rPr lang="en-US" sz="2200" baseline="-25000" dirty="0" smtClean="0"/>
              <a:t>2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0AD8-FF6A-E749-A31A-058374BECE62}" type="datetimeFigureOut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6AD-46C0-D94D-97DB-3C7078778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57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0AD8-FF6A-E749-A31A-058374BECE62}" type="datetimeFigureOut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6AD-46C0-D94D-97DB-3C7078778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0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0AD8-FF6A-E749-A31A-058374BECE62}" type="datetimeFigureOut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6AD-46C0-D94D-97DB-3C7078778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22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0AD8-FF6A-E749-A31A-058374BECE62}" type="datetimeFigureOut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6AD-46C0-D94D-97DB-3C7078778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05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0AD8-FF6A-E749-A31A-058374BECE62}" type="datetimeFigureOut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6AD-46C0-D94D-97DB-3C7078778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05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0AD8-FF6A-E749-A31A-058374BECE62}" type="datetimeFigureOut">
              <a:rPr lang="en-US" smtClean="0"/>
              <a:t>6/8/16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6AD-46C0-D94D-97DB-3C7078778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96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0AD8-FF6A-E749-A31A-058374BECE62}" type="datetimeFigureOut">
              <a:rPr lang="en-US" smtClean="0"/>
              <a:t>6/8/16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6AD-46C0-D94D-97DB-3C7078778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48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0AD8-FF6A-E749-A31A-058374BECE62}" type="datetimeFigureOut">
              <a:rPr lang="en-US" smtClean="0"/>
              <a:t>6/8/16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6AD-46C0-D94D-97DB-3C7078778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53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0AD8-FF6A-E749-A31A-058374BECE62}" type="datetimeFigureOut">
              <a:rPr lang="en-US" smtClean="0"/>
              <a:t>6/8/16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6AD-46C0-D94D-97DB-3C7078778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77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0AD8-FF6A-E749-A31A-058374BECE62}" type="datetimeFigureOut">
              <a:rPr lang="en-US" smtClean="0"/>
              <a:t>6/8/16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6AD-46C0-D94D-97DB-3C7078778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00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0AD8-FF6A-E749-A31A-058374BECE62}" type="datetimeFigureOut">
              <a:rPr lang="en-US" smtClean="0"/>
              <a:t>6/8/16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6AD-46C0-D94D-97DB-3C7078778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11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00AD8-FF6A-E749-A31A-058374BECE62}" type="datetimeFigureOut">
              <a:rPr lang="en-US" smtClean="0"/>
              <a:t>6/8/16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656AD-46C0-D94D-97DB-3C7078778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42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emf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2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3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1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32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33.emf"/><Relationship Id="rId9" Type="http://schemas.openxmlformats.org/officeDocument/2006/relationships/image" Target="../media/image3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jpe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6.gif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9.png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9.png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jpg"/><Relationship Id="rId5" Type="http://schemas.openxmlformats.org/officeDocument/2006/relationships/image" Target="../media/image9.gif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1.png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1.png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2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3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jpg"/><Relationship Id="rId5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jpg"/><Relationship Id="rId5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jpg"/><Relationship Id="rId5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titl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-11066" y="1335741"/>
            <a:ext cx="9155066" cy="22202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343069"/>
            <a:ext cx="9144000" cy="2261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Garamond"/>
              <a:cs typeface="Garamon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0930" y="0"/>
            <a:ext cx="1824478" cy="68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50833" y="1536215"/>
            <a:ext cx="676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dirty="0" smtClean="0">
                <a:solidFill>
                  <a:srgbClr val="FFFFFF"/>
                </a:solidFill>
                <a:latin typeface="Book Antiqua"/>
                <a:cs typeface="Book Antiqua"/>
              </a:rPr>
              <a:t>Materials Science in Fusion Devices</a:t>
            </a:r>
            <a:endParaRPr lang="en-US" sz="5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0587" y="3791439"/>
            <a:ext cx="6611485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900" dirty="0" smtClean="0">
                <a:latin typeface="Book Antiqua"/>
                <a:cs typeface="Book Antiqua"/>
              </a:rPr>
              <a:t>Angela M. </a:t>
            </a:r>
            <a:r>
              <a:rPr lang="en-US" sz="1900" dirty="0" err="1" smtClean="0">
                <a:latin typeface="Book Antiqua"/>
                <a:cs typeface="Book Antiqua"/>
              </a:rPr>
              <a:t>Capece</a:t>
            </a:r>
            <a:endParaRPr lang="en-US" sz="1900" dirty="0" smtClean="0">
              <a:latin typeface="Book Antiqua"/>
              <a:cs typeface="Book Antiqua"/>
            </a:endParaRPr>
          </a:p>
          <a:p>
            <a:pPr algn="r"/>
            <a:r>
              <a:rPr lang="en-US" sz="1900" dirty="0" smtClean="0">
                <a:latin typeface="Book Antiqua"/>
                <a:cs typeface="Book Antiqua"/>
              </a:rPr>
              <a:t>Department of Physics</a:t>
            </a:r>
            <a:endParaRPr lang="en-US" sz="1900" dirty="0" smtClean="0">
              <a:latin typeface="Book Antiqua"/>
              <a:cs typeface="Book Antiqua"/>
            </a:endParaRPr>
          </a:p>
          <a:p>
            <a:pPr algn="r"/>
            <a:r>
              <a:rPr lang="en-US" sz="1900" dirty="0" smtClean="0">
                <a:latin typeface="Book Antiqua"/>
                <a:cs typeface="Book Antiqua"/>
              </a:rPr>
              <a:t>The </a:t>
            </a:r>
            <a:r>
              <a:rPr lang="en-US" sz="1900" dirty="0" smtClean="0">
                <a:latin typeface="Book Antiqua"/>
                <a:cs typeface="Book Antiqua"/>
              </a:rPr>
              <a:t>College of New Jersey</a:t>
            </a:r>
          </a:p>
          <a:p>
            <a:pPr algn="r"/>
            <a:endParaRPr lang="en-US" sz="1900" dirty="0" smtClean="0">
              <a:latin typeface="Book Antiqua"/>
              <a:cs typeface="Book Antiqua"/>
            </a:endParaRPr>
          </a:p>
          <a:p>
            <a:pPr algn="r"/>
            <a:endParaRPr lang="en-US" sz="1900" dirty="0" smtClean="0">
              <a:latin typeface="Book Antiqua"/>
              <a:cs typeface="Book Antiqua"/>
            </a:endParaRPr>
          </a:p>
          <a:p>
            <a:pPr algn="r"/>
            <a:r>
              <a:rPr lang="en-US" sz="1900" dirty="0" smtClean="0">
                <a:solidFill>
                  <a:srgbClr val="000090"/>
                </a:solidFill>
                <a:latin typeface="Book Antiqua"/>
                <a:cs typeface="Book Antiqua"/>
              </a:rPr>
              <a:t>SULI</a:t>
            </a:r>
            <a:r>
              <a:rPr lang="en-US" sz="1900" dirty="0">
                <a:solidFill>
                  <a:srgbClr val="000090"/>
                </a:solidFill>
                <a:latin typeface="Book Antiqua"/>
                <a:cs typeface="Book Antiqua"/>
              </a:rPr>
              <a:t> </a:t>
            </a:r>
            <a:r>
              <a:rPr lang="en-US" sz="1900" dirty="0" smtClean="0">
                <a:solidFill>
                  <a:srgbClr val="000090"/>
                </a:solidFill>
                <a:latin typeface="Book Antiqua"/>
                <a:cs typeface="Book Antiqua"/>
              </a:rPr>
              <a:t>Introductory Course </a:t>
            </a:r>
          </a:p>
          <a:p>
            <a:pPr algn="r"/>
            <a:r>
              <a:rPr lang="en-US" sz="1900" dirty="0" smtClean="0">
                <a:solidFill>
                  <a:srgbClr val="000090"/>
                </a:solidFill>
                <a:latin typeface="Book Antiqua"/>
                <a:cs typeface="Book Antiqua"/>
              </a:rPr>
              <a:t>in Plasma Physics, PPPL</a:t>
            </a:r>
            <a:endParaRPr lang="en-US" sz="1900" dirty="0">
              <a:solidFill>
                <a:srgbClr val="000090"/>
              </a:solidFill>
              <a:latin typeface="Book Antiqua"/>
              <a:cs typeface="Book Antiqua"/>
            </a:endParaRPr>
          </a:p>
          <a:p>
            <a:pPr algn="r"/>
            <a:endParaRPr lang="en-US" sz="1900" dirty="0" smtClean="0">
              <a:solidFill>
                <a:srgbClr val="000090"/>
              </a:solidFill>
              <a:latin typeface="Book Antiqua"/>
              <a:cs typeface="Book Antiqua"/>
            </a:endParaRPr>
          </a:p>
          <a:p>
            <a:pPr algn="r"/>
            <a:r>
              <a:rPr lang="en-US" sz="1900" dirty="0" smtClean="0">
                <a:solidFill>
                  <a:srgbClr val="000090"/>
                </a:solidFill>
                <a:latin typeface="Book Antiqua"/>
                <a:cs typeface="Book Antiqua"/>
              </a:rPr>
              <a:t>June 10, 2016</a:t>
            </a:r>
          </a:p>
        </p:txBody>
      </p:sp>
      <p:pic>
        <p:nvPicPr>
          <p:cNvPr id="4" name="Picture 3" descr="tft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4" b="5828"/>
          <a:stretch/>
        </p:blipFill>
        <p:spPr>
          <a:xfrm>
            <a:off x="394447" y="2464824"/>
            <a:ext cx="1828800" cy="1608667"/>
          </a:xfrm>
          <a:prstGeom prst="rect">
            <a:avLst/>
          </a:prstGeom>
        </p:spPr>
      </p:pic>
      <p:pic>
        <p:nvPicPr>
          <p:cNvPr id="5" name="Picture 4" descr="NSTX_PRIN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" b="9259"/>
          <a:stretch/>
        </p:blipFill>
        <p:spPr>
          <a:xfrm>
            <a:off x="394447" y="16934"/>
            <a:ext cx="1828800" cy="23706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447" y="5574877"/>
            <a:ext cx="1824344" cy="1283123"/>
          </a:xfrm>
          <a:prstGeom prst="rect">
            <a:avLst/>
          </a:prstGeom>
        </p:spPr>
      </p:pic>
      <p:pic>
        <p:nvPicPr>
          <p:cNvPr id="14" name="Picture 13" descr="sample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6" t="8183" r="16198" b="12307"/>
          <a:stretch/>
        </p:blipFill>
        <p:spPr>
          <a:xfrm>
            <a:off x="394447" y="4150714"/>
            <a:ext cx="1828800" cy="134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54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584617"/>
            <a:ext cx="9144000" cy="273383"/>
          </a:xfrm>
          <a:prstGeom prst="rect">
            <a:avLst/>
          </a:prstGeom>
        </p:spPr>
      </p:pic>
      <p:pic>
        <p:nvPicPr>
          <p:cNvPr id="14" name="Picture 1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3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5942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51467" y="1269994"/>
            <a:ext cx="6722532" cy="1303867"/>
            <a:chOff x="1083735" y="4233333"/>
            <a:chExt cx="6722532" cy="1303867"/>
          </a:xfrm>
        </p:grpSpPr>
        <p:sp>
          <p:nvSpPr>
            <p:cNvPr id="18" name="Cloud 17"/>
            <p:cNvSpPr/>
            <p:nvPr/>
          </p:nvSpPr>
          <p:spPr>
            <a:xfrm>
              <a:off x="1083735" y="4233333"/>
              <a:ext cx="2472266" cy="1303867"/>
            </a:xfrm>
            <a:prstGeom prst="cloud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/>
                <a:t>Plasma</a:t>
              </a:r>
              <a:endParaRPr lang="en-US" sz="26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571067" y="4419600"/>
              <a:ext cx="2235200" cy="846666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/>
                <a:t>Wall Material</a:t>
              </a:r>
              <a:endParaRPr lang="en-US" sz="2600" dirty="0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3826933" y="4605867"/>
              <a:ext cx="1371600" cy="491066"/>
            </a:xfrm>
            <a:prstGeom prst="rightArrow">
              <a:avLst/>
            </a:prstGeom>
            <a:solidFill>
              <a:srgbClr val="31859C"/>
            </a:solidFill>
            <a:ln>
              <a:solidFill>
                <a:srgbClr val="21596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96918" y="2755073"/>
            <a:ext cx="859308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ook Antiqua"/>
                <a:cs typeface="Book Antiqua"/>
              </a:rPr>
              <a:t>What do we have in the plasma</a:t>
            </a:r>
            <a:r>
              <a:rPr lang="en-US" sz="3600" dirty="0" smtClean="0">
                <a:latin typeface="Book Antiqua"/>
                <a:cs typeface="Book Antiqua"/>
              </a:rPr>
              <a:t>?</a:t>
            </a:r>
          </a:p>
          <a:p>
            <a:endParaRPr lang="en-US" sz="800" dirty="0" smtClean="0">
              <a:latin typeface="Book Antiqua"/>
              <a:cs typeface="Book Antiqua"/>
            </a:endParaRPr>
          </a:p>
          <a:p>
            <a:pPr marL="742950" lvl="1" indent="-285750">
              <a:buFont typeface="Lucida Grande"/>
              <a:buChar char="-"/>
            </a:pPr>
            <a:r>
              <a:rPr lang="en-US" sz="2800" dirty="0" smtClean="0">
                <a:latin typeface="Book Antiqua"/>
                <a:cs typeface="Book Antiqua"/>
              </a:rPr>
              <a:t>High energy </a:t>
            </a:r>
            <a:r>
              <a:rPr lang="en-US" sz="2800" dirty="0" smtClean="0">
                <a:latin typeface="Book Antiqua"/>
                <a:cs typeface="Book Antiqua"/>
              </a:rPr>
              <a:t>electrons</a:t>
            </a:r>
            <a:endParaRPr lang="en-US" sz="2800" dirty="0">
              <a:latin typeface="Book Antiqua"/>
              <a:cs typeface="Book Antiqua"/>
            </a:endParaRPr>
          </a:p>
          <a:p>
            <a:pPr marL="742950" lvl="1" indent="-285750">
              <a:buFont typeface="Lucida Grande"/>
              <a:buChar char="-"/>
            </a:pPr>
            <a:r>
              <a:rPr lang="en-US" sz="2800" dirty="0" smtClean="0">
                <a:latin typeface="Book Antiqua"/>
                <a:cs typeface="Book Antiqua"/>
              </a:rPr>
              <a:t>H</a:t>
            </a:r>
            <a:r>
              <a:rPr lang="en-US" sz="2800" baseline="-25000" dirty="0" smtClean="0">
                <a:latin typeface="Book Antiqua"/>
                <a:cs typeface="Book Antiqua"/>
              </a:rPr>
              <a:t>2</a:t>
            </a:r>
            <a:r>
              <a:rPr lang="en-US" sz="2800" dirty="0" smtClean="0">
                <a:latin typeface="Book Antiqua"/>
                <a:cs typeface="Book Antiqua"/>
              </a:rPr>
              <a:t>, </a:t>
            </a:r>
            <a:r>
              <a:rPr lang="en-US" sz="2800" dirty="0" smtClean="0">
                <a:latin typeface="Book Antiqua"/>
                <a:cs typeface="Book Antiqua"/>
              </a:rPr>
              <a:t>H</a:t>
            </a:r>
            <a:r>
              <a:rPr lang="en-US" sz="2800" dirty="0">
                <a:latin typeface="Book Antiqua"/>
                <a:cs typeface="Book Antiqua"/>
              </a:rPr>
              <a:t>, H</a:t>
            </a:r>
            <a:r>
              <a:rPr lang="en-US" sz="2800" baseline="-25000" dirty="0" smtClean="0">
                <a:latin typeface="Book Antiqua"/>
                <a:cs typeface="Book Antiqua"/>
              </a:rPr>
              <a:t>2</a:t>
            </a:r>
            <a:r>
              <a:rPr lang="en-US" sz="2800" baseline="30000" dirty="0" smtClean="0">
                <a:latin typeface="Book Antiqua"/>
                <a:cs typeface="Book Antiqua"/>
              </a:rPr>
              <a:t>+</a:t>
            </a:r>
            <a:r>
              <a:rPr lang="en-US" sz="2800" dirty="0" smtClean="0">
                <a:latin typeface="Book Antiqua"/>
                <a:cs typeface="Book Antiqua"/>
              </a:rPr>
              <a:t>, H</a:t>
            </a:r>
            <a:r>
              <a:rPr lang="en-US" sz="2800" baseline="30000" dirty="0" smtClean="0">
                <a:latin typeface="Book Antiqua"/>
                <a:cs typeface="Book Antiqua"/>
              </a:rPr>
              <a:t>+</a:t>
            </a:r>
            <a:r>
              <a:rPr lang="en-US" sz="2800" dirty="0" smtClean="0">
                <a:latin typeface="Book Antiqua"/>
                <a:cs typeface="Book Antiqua"/>
              </a:rPr>
              <a:t>, He, He</a:t>
            </a:r>
            <a:r>
              <a:rPr lang="en-US" sz="2800" baseline="30000" dirty="0" smtClean="0">
                <a:latin typeface="Book Antiqua"/>
                <a:cs typeface="Book Antiqua"/>
              </a:rPr>
              <a:t>+</a:t>
            </a:r>
            <a:endParaRPr lang="en-US" sz="2800" dirty="0" smtClean="0">
              <a:latin typeface="Book Antiqua"/>
              <a:cs typeface="Book Antiqua"/>
            </a:endParaRPr>
          </a:p>
          <a:p>
            <a:pPr marL="742950" lvl="1" indent="-285750">
              <a:buFont typeface="Lucida Grande"/>
              <a:buChar char="-"/>
            </a:pPr>
            <a:r>
              <a:rPr lang="en-US" sz="2800" dirty="0" smtClean="0">
                <a:latin typeface="Book Antiqua"/>
                <a:cs typeface="Book Antiqua"/>
              </a:rPr>
              <a:t>neutrons </a:t>
            </a:r>
            <a:endParaRPr lang="en-US" sz="2800" dirty="0" smtClean="0">
              <a:latin typeface="Book Antiqua"/>
              <a:cs typeface="Book Antiqua"/>
            </a:endParaRPr>
          </a:p>
          <a:p>
            <a:pPr lvl="1"/>
            <a:endParaRPr lang="en-US" sz="2200" dirty="0">
              <a:latin typeface="Book Antiqua"/>
              <a:cs typeface="Book Antiqua"/>
            </a:endParaRP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We have high energy particles &amp; reactive species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370" y="330205"/>
            <a:ext cx="7389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376092"/>
                </a:solidFill>
                <a:latin typeface="Book Antiqua"/>
                <a:cs typeface="Book Antiqua"/>
              </a:rPr>
              <a:t>How plasma affects the surface: </a:t>
            </a:r>
            <a:endParaRPr lang="en-US" sz="4000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73457" y="6595942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10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55810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584617"/>
            <a:ext cx="9144000" cy="273383"/>
          </a:xfrm>
          <a:prstGeom prst="rect">
            <a:avLst/>
          </a:prstGeom>
        </p:spPr>
      </p:pic>
      <p:pic>
        <p:nvPicPr>
          <p:cNvPr id="14" name="Picture 1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3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51467" y="1269994"/>
            <a:ext cx="6722532" cy="1303867"/>
            <a:chOff x="1083735" y="4233333"/>
            <a:chExt cx="6722532" cy="1303867"/>
          </a:xfrm>
        </p:grpSpPr>
        <p:sp>
          <p:nvSpPr>
            <p:cNvPr id="18" name="Cloud 17"/>
            <p:cNvSpPr/>
            <p:nvPr/>
          </p:nvSpPr>
          <p:spPr>
            <a:xfrm>
              <a:off x="1083735" y="4233333"/>
              <a:ext cx="2472266" cy="1303867"/>
            </a:xfrm>
            <a:prstGeom prst="cloud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/>
                <a:t>Plasma</a:t>
              </a:r>
              <a:endParaRPr lang="en-US" sz="26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571067" y="4419600"/>
              <a:ext cx="2235200" cy="846666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/>
                <a:t>Wall Material</a:t>
              </a:r>
              <a:endParaRPr lang="en-US" sz="2600" dirty="0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3826933" y="4605867"/>
              <a:ext cx="1371600" cy="491066"/>
            </a:xfrm>
            <a:prstGeom prst="rightArrow">
              <a:avLst/>
            </a:prstGeom>
            <a:solidFill>
              <a:srgbClr val="31859C"/>
            </a:solidFill>
            <a:ln>
              <a:solidFill>
                <a:srgbClr val="21596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96918" y="2755073"/>
            <a:ext cx="859308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Book Antiqua"/>
                <a:cs typeface="Book Antiqua"/>
              </a:rPr>
              <a:t>What do we have in the plasma</a:t>
            </a:r>
            <a:r>
              <a:rPr lang="en-US" sz="2200" dirty="0" smtClean="0">
                <a:latin typeface="Book Antiqua"/>
                <a:cs typeface="Book Antiqua"/>
              </a:rPr>
              <a:t>?</a:t>
            </a:r>
            <a:endParaRPr lang="en-US" sz="2200" dirty="0" smtClean="0">
              <a:latin typeface="Book Antiqua"/>
              <a:cs typeface="Book Antiqua"/>
            </a:endParaRPr>
          </a:p>
          <a:p>
            <a:pPr marL="742950" lvl="1" indent="-285750">
              <a:buFont typeface="Lucida Grande"/>
              <a:buChar char="-"/>
            </a:pPr>
            <a:r>
              <a:rPr lang="en-US" sz="2200" dirty="0" smtClean="0">
                <a:latin typeface="Book Antiqua"/>
                <a:cs typeface="Book Antiqua"/>
              </a:rPr>
              <a:t>High energy </a:t>
            </a:r>
            <a:r>
              <a:rPr lang="en-US" sz="2200" dirty="0" smtClean="0">
                <a:latin typeface="Book Antiqua"/>
                <a:cs typeface="Book Antiqua"/>
              </a:rPr>
              <a:t>electrons, H</a:t>
            </a:r>
            <a:r>
              <a:rPr lang="en-US" sz="2200" baseline="-25000" dirty="0" smtClean="0">
                <a:latin typeface="Book Antiqua"/>
                <a:cs typeface="Book Antiqua"/>
              </a:rPr>
              <a:t>2</a:t>
            </a:r>
            <a:r>
              <a:rPr lang="en-US" sz="2200" dirty="0" smtClean="0">
                <a:latin typeface="Book Antiqua"/>
                <a:cs typeface="Book Antiqua"/>
              </a:rPr>
              <a:t>, </a:t>
            </a:r>
            <a:r>
              <a:rPr lang="en-US" sz="2200" dirty="0" smtClean="0">
                <a:latin typeface="Book Antiqua"/>
                <a:cs typeface="Book Antiqua"/>
              </a:rPr>
              <a:t>H</a:t>
            </a:r>
            <a:r>
              <a:rPr lang="en-US" sz="2200" dirty="0">
                <a:latin typeface="Book Antiqua"/>
                <a:cs typeface="Book Antiqua"/>
              </a:rPr>
              <a:t>, H</a:t>
            </a:r>
            <a:r>
              <a:rPr lang="en-US" sz="2200" baseline="-25000" dirty="0" smtClean="0">
                <a:latin typeface="Book Antiqua"/>
                <a:cs typeface="Book Antiqua"/>
              </a:rPr>
              <a:t>2</a:t>
            </a:r>
            <a:r>
              <a:rPr lang="en-US" sz="2200" baseline="30000" dirty="0" smtClean="0">
                <a:latin typeface="Book Antiqua"/>
                <a:cs typeface="Book Antiqua"/>
              </a:rPr>
              <a:t>+</a:t>
            </a:r>
            <a:r>
              <a:rPr lang="en-US" sz="2200" dirty="0" smtClean="0">
                <a:latin typeface="Book Antiqua"/>
                <a:cs typeface="Book Antiqua"/>
              </a:rPr>
              <a:t>, H</a:t>
            </a:r>
            <a:r>
              <a:rPr lang="en-US" sz="2200" baseline="30000" dirty="0" smtClean="0">
                <a:latin typeface="Book Antiqua"/>
                <a:cs typeface="Book Antiqua"/>
              </a:rPr>
              <a:t>+</a:t>
            </a:r>
            <a:r>
              <a:rPr lang="en-US" sz="2200" dirty="0" smtClean="0">
                <a:latin typeface="Book Antiqua"/>
                <a:cs typeface="Book Antiqua"/>
              </a:rPr>
              <a:t>, He, He</a:t>
            </a:r>
            <a:r>
              <a:rPr lang="en-US" sz="2200" baseline="30000" dirty="0" smtClean="0">
                <a:latin typeface="Book Antiqua"/>
                <a:cs typeface="Book Antiqua"/>
              </a:rPr>
              <a:t>+</a:t>
            </a:r>
            <a:r>
              <a:rPr lang="en-US" sz="2200" dirty="0" smtClean="0">
                <a:latin typeface="Book Antiqua"/>
                <a:cs typeface="Book Antiqua"/>
              </a:rPr>
              <a:t>, </a:t>
            </a:r>
            <a:r>
              <a:rPr lang="en-US" sz="2200" dirty="0" smtClean="0">
                <a:latin typeface="Book Antiqua"/>
                <a:cs typeface="Book Antiqua"/>
              </a:rPr>
              <a:t>neutrons </a:t>
            </a:r>
            <a:endParaRPr lang="en-US" sz="2200" dirty="0">
              <a:latin typeface="Book Antiqua"/>
              <a:cs typeface="Book Antiqua"/>
            </a:endParaRPr>
          </a:p>
          <a:p>
            <a:pPr lvl="1"/>
            <a:endParaRPr lang="en-US" sz="800" dirty="0" smtClean="0">
              <a:latin typeface="Book Antiqua"/>
              <a:cs typeface="Book Antiqua"/>
            </a:endParaRPr>
          </a:p>
          <a:p>
            <a:r>
              <a:rPr lang="en-US" sz="3600" dirty="0" smtClean="0">
                <a:latin typeface="Book Antiqua"/>
                <a:cs typeface="Book Antiqua"/>
              </a:rPr>
              <a:t>What </a:t>
            </a:r>
            <a:r>
              <a:rPr lang="en-US" sz="3600" dirty="0">
                <a:latin typeface="Book Antiqua"/>
                <a:cs typeface="Book Antiqua"/>
              </a:rPr>
              <a:t>do these species do? </a:t>
            </a:r>
          </a:p>
          <a:p>
            <a:pPr marL="742950" lvl="1" indent="-285750">
              <a:buFont typeface="Lucida Grande"/>
              <a:buChar char="-"/>
            </a:pPr>
            <a:r>
              <a:rPr lang="en-US" sz="2200" dirty="0">
                <a:solidFill>
                  <a:srgbClr val="953735"/>
                </a:solidFill>
                <a:latin typeface="Book Antiqua"/>
                <a:cs typeface="Book Antiqua"/>
              </a:rPr>
              <a:t>Impart energy</a:t>
            </a:r>
            <a:r>
              <a:rPr lang="en-US" sz="2200" dirty="0">
                <a:latin typeface="Book Antiqua"/>
                <a:cs typeface="Book Antiqua"/>
              </a:rPr>
              <a:t> to the wall (heating</a:t>
            </a:r>
            <a:r>
              <a:rPr lang="en-US" sz="2200" dirty="0" smtClean="0">
                <a:latin typeface="Book Antiqua"/>
                <a:cs typeface="Book Antiqua"/>
              </a:rPr>
              <a:t>): </a:t>
            </a:r>
            <a:r>
              <a:rPr lang="en-US" sz="2200" dirty="0" err="1">
                <a:latin typeface="Book Antiqua"/>
                <a:cs typeface="Book Antiqua"/>
              </a:rPr>
              <a:t>ave</a:t>
            </a:r>
            <a:r>
              <a:rPr lang="en-US" sz="2200" dirty="0">
                <a:latin typeface="Book Antiqua"/>
                <a:cs typeface="Book Antiqua"/>
              </a:rPr>
              <a:t> loads are 10 MW/m</a:t>
            </a:r>
            <a:r>
              <a:rPr lang="en-US" sz="2200" baseline="30000" dirty="0">
                <a:latin typeface="Book Antiqua"/>
                <a:cs typeface="Book Antiqua"/>
              </a:rPr>
              <a:t>2</a:t>
            </a:r>
          </a:p>
          <a:p>
            <a:pPr marL="742950" lvl="1" indent="-285750">
              <a:buFont typeface="Lucida Grande"/>
              <a:buChar char="-"/>
            </a:pPr>
            <a:r>
              <a:rPr lang="en-US" sz="2200" dirty="0" smtClean="0">
                <a:solidFill>
                  <a:srgbClr val="953735"/>
                </a:solidFill>
                <a:latin typeface="Book Antiqua"/>
                <a:cs typeface="Book Antiqua"/>
              </a:rPr>
              <a:t>Erode</a:t>
            </a:r>
            <a:r>
              <a:rPr lang="en-US" sz="2200" dirty="0" smtClean="0">
                <a:latin typeface="Book Antiqua"/>
                <a:cs typeface="Book Antiqua"/>
              </a:rPr>
              <a:t> </a:t>
            </a:r>
            <a:r>
              <a:rPr lang="en-US" sz="2200" dirty="0">
                <a:latin typeface="Book Antiqua"/>
                <a:cs typeface="Book Antiqua"/>
              </a:rPr>
              <a:t>the wall material</a:t>
            </a:r>
          </a:p>
          <a:p>
            <a:pPr marL="742950" lvl="1" indent="-285750">
              <a:buFont typeface="Lucida Grande"/>
              <a:buChar char="-"/>
            </a:pPr>
            <a:r>
              <a:rPr lang="en-US" sz="2200" dirty="0">
                <a:solidFill>
                  <a:srgbClr val="953735"/>
                </a:solidFill>
                <a:latin typeface="Book Antiqua"/>
                <a:cs typeface="Book Antiqua"/>
              </a:rPr>
              <a:t>Implant</a:t>
            </a:r>
            <a:r>
              <a:rPr lang="en-US" sz="2200" dirty="0">
                <a:latin typeface="Book Antiqua"/>
                <a:cs typeface="Book Antiqua"/>
              </a:rPr>
              <a:t> themselves in the wall – Limit on tritium retention!</a:t>
            </a:r>
          </a:p>
          <a:p>
            <a:pPr marL="742950" lvl="1" indent="-285750">
              <a:buFont typeface="Lucida Grande"/>
              <a:buChar char="-"/>
            </a:pPr>
            <a:r>
              <a:rPr lang="en-US" sz="2200" dirty="0">
                <a:latin typeface="Book Antiqua"/>
                <a:cs typeface="Book Antiqua"/>
              </a:rPr>
              <a:t>Do </a:t>
            </a:r>
            <a:r>
              <a:rPr lang="en-US" sz="2200" dirty="0">
                <a:solidFill>
                  <a:srgbClr val="953735"/>
                </a:solidFill>
                <a:latin typeface="Book Antiqua"/>
                <a:cs typeface="Book Antiqua"/>
              </a:rPr>
              <a:t>chemistry</a:t>
            </a:r>
            <a:r>
              <a:rPr lang="en-US" sz="2200" dirty="0">
                <a:latin typeface="Book Antiqua"/>
                <a:cs typeface="Book Antiqua"/>
              </a:rPr>
              <a:t> on the wall – form different </a:t>
            </a:r>
            <a:r>
              <a:rPr lang="en-US" sz="2200" dirty="0" smtClean="0">
                <a:latin typeface="Book Antiqua"/>
                <a:cs typeface="Book Antiqua"/>
              </a:rPr>
              <a:t>compounds</a:t>
            </a:r>
          </a:p>
          <a:p>
            <a:pPr marL="742950" lvl="1" indent="-285750">
              <a:buFont typeface="Lucida Grande"/>
              <a:buChar char="-"/>
            </a:pPr>
            <a:r>
              <a:rPr lang="en-US" sz="2200" dirty="0" smtClean="0">
                <a:latin typeface="Book Antiqua"/>
                <a:cs typeface="Book Antiqua"/>
              </a:rPr>
              <a:t>Can </a:t>
            </a:r>
            <a:r>
              <a:rPr lang="en-US" sz="2200" dirty="0">
                <a:solidFill>
                  <a:srgbClr val="953735"/>
                </a:solidFill>
                <a:latin typeface="Book Antiqua"/>
                <a:cs typeface="Book Antiqua"/>
              </a:rPr>
              <a:t>weaken</a:t>
            </a:r>
            <a:r>
              <a:rPr lang="en-US" sz="2200" dirty="0">
                <a:latin typeface="Book Antiqua"/>
                <a:cs typeface="Book Antiqua"/>
              </a:rPr>
              <a:t> the material – material swelling / </a:t>
            </a:r>
            <a:r>
              <a:rPr lang="en-US" sz="2200" dirty="0" err="1">
                <a:latin typeface="Book Antiqua"/>
                <a:cs typeface="Book Antiqua"/>
              </a:rPr>
              <a:t>embrittlement</a:t>
            </a:r>
            <a:r>
              <a:rPr lang="en-US" sz="2200" dirty="0">
                <a:latin typeface="Book Antiqua"/>
                <a:cs typeface="Book Antiqua"/>
              </a:rPr>
              <a:t> from neutrons, fuzz </a:t>
            </a:r>
            <a:r>
              <a:rPr lang="en-US" sz="2200" dirty="0" smtClean="0">
                <a:latin typeface="Book Antiqua"/>
                <a:cs typeface="Book Antiqua"/>
              </a:rPr>
              <a:t>formation</a:t>
            </a:r>
            <a:endParaRPr lang="en-US" sz="2200" b="1" dirty="0" smtClean="0">
              <a:solidFill>
                <a:schemeClr val="accent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370" y="330205"/>
            <a:ext cx="7389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376092"/>
                </a:solidFill>
                <a:latin typeface="Book Antiqua"/>
                <a:cs typeface="Book Antiqua"/>
              </a:rPr>
              <a:t>How plasma affects the surface: </a:t>
            </a:r>
            <a:endParaRPr lang="en-US" sz="4000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11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55810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584617"/>
            <a:ext cx="9144000" cy="273383"/>
          </a:xfrm>
          <a:prstGeom prst="rect">
            <a:avLst/>
          </a:prstGeom>
        </p:spPr>
      </p:pic>
      <p:pic>
        <p:nvPicPr>
          <p:cNvPr id="43" name="Picture 4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3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89" y="2568810"/>
            <a:ext cx="88470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ook Antiqua"/>
                <a:cs typeface="Book Antiqua"/>
              </a:rPr>
              <a:t>What do we have at the surface</a:t>
            </a:r>
            <a:r>
              <a:rPr lang="en-US" sz="3600" dirty="0" smtClean="0">
                <a:latin typeface="Book Antiqua"/>
                <a:cs typeface="Book Antiqua"/>
              </a:rPr>
              <a:t>?</a:t>
            </a:r>
            <a:endParaRPr lang="en-US" sz="2200" dirty="0" smtClean="0">
              <a:latin typeface="Book Antiqua"/>
              <a:cs typeface="Book Antiqua"/>
            </a:endParaRPr>
          </a:p>
          <a:p>
            <a:pPr marL="742950" lvl="1" indent="-285750">
              <a:buFont typeface="Lucida Grande"/>
              <a:buChar char="-"/>
            </a:pPr>
            <a:r>
              <a:rPr lang="en-US" sz="2200" dirty="0" smtClean="0">
                <a:latin typeface="Book Antiqua"/>
                <a:cs typeface="Book Antiqua"/>
              </a:rPr>
              <a:t>A thermal sink </a:t>
            </a:r>
            <a:r>
              <a:rPr lang="en-US" sz="2200" dirty="0" smtClean="0">
                <a:latin typeface="Book Antiqua"/>
                <a:cs typeface="Book Antiqua"/>
              </a:rPr>
              <a:t>(results </a:t>
            </a:r>
            <a:r>
              <a:rPr lang="en-US" sz="2200" dirty="0" smtClean="0">
                <a:latin typeface="Book Antiqua"/>
                <a:cs typeface="Book Antiqua"/>
              </a:rPr>
              <a:t>in temperature gradients near the </a:t>
            </a:r>
            <a:r>
              <a:rPr lang="en-US" sz="2200" dirty="0" smtClean="0">
                <a:latin typeface="Book Antiqua"/>
                <a:cs typeface="Book Antiqua"/>
              </a:rPr>
              <a:t>wall)</a:t>
            </a:r>
            <a:endParaRPr lang="en-US" sz="2200" dirty="0" smtClean="0">
              <a:latin typeface="Book Antiqua"/>
              <a:cs typeface="Book Antiqua"/>
            </a:endParaRPr>
          </a:p>
          <a:p>
            <a:pPr marL="1200150" lvl="2" indent="-285750">
              <a:buFont typeface="Lucida Grande"/>
              <a:buChar char="-"/>
            </a:pPr>
            <a:endParaRPr lang="en-US" sz="2200" dirty="0">
              <a:latin typeface="Book Antiqua"/>
              <a:cs typeface="Book Antiqua"/>
              <a:sym typeface="Wingding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370" y="330205"/>
            <a:ext cx="8229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376092"/>
                </a:solidFill>
                <a:latin typeface="Book Antiqua"/>
                <a:cs typeface="Book Antiqua"/>
              </a:rPr>
              <a:t>How the surface affects the plasma: </a:t>
            </a:r>
            <a:endParaRPr lang="en-US" sz="4000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168398" y="1219276"/>
            <a:ext cx="6705600" cy="1303867"/>
            <a:chOff x="1134533" y="2353734"/>
            <a:chExt cx="6705600" cy="1303867"/>
          </a:xfrm>
        </p:grpSpPr>
        <p:sp>
          <p:nvSpPr>
            <p:cNvPr id="30" name="Cloud 29"/>
            <p:cNvSpPr/>
            <p:nvPr/>
          </p:nvSpPr>
          <p:spPr>
            <a:xfrm>
              <a:off x="5367867" y="2353734"/>
              <a:ext cx="2472266" cy="1303867"/>
            </a:xfrm>
            <a:prstGeom prst="cloud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/>
                <a:t>Plasma</a:t>
              </a:r>
              <a:endParaRPr lang="en-US" sz="26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34533" y="2556934"/>
              <a:ext cx="2235200" cy="846666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/>
                <a:t>Wall Material</a:t>
              </a:r>
              <a:endParaRPr lang="en-US" sz="2600" dirty="0"/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3742265" y="2726268"/>
              <a:ext cx="1371600" cy="491066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21596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816845" y="3766836"/>
            <a:ext cx="3826933" cy="2810932"/>
            <a:chOff x="-1676399" y="3132669"/>
            <a:chExt cx="3826933" cy="2810932"/>
          </a:xfrm>
        </p:grpSpPr>
        <p:pic>
          <p:nvPicPr>
            <p:cNvPr id="20" name="Picture 19" descr="Screen Shot 2014-12-04 at 11.10.17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8" t="82547" r="10297"/>
            <a:stretch/>
          </p:blipFill>
          <p:spPr>
            <a:xfrm>
              <a:off x="-1676399" y="5046135"/>
              <a:ext cx="3826933" cy="897466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-1083733" y="3200400"/>
              <a:ext cx="1439333" cy="189653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4800" y="3200400"/>
              <a:ext cx="1439333" cy="189653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852705" y="4690530"/>
              <a:ext cx="8527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Plasma 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8895" y="4656664"/>
              <a:ext cx="9817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Material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1608668" y="3132669"/>
              <a:ext cx="496650" cy="1731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 smtClean="0"/>
                <a:t>10</a:t>
              </a:r>
              <a:r>
                <a:rPr lang="en-US" baseline="30000" dirty="0" smtClean="0"/>
                <a:t>8</a:t>
              </a:r>
            </a:p>
            <a:p>
              <a:pPr>
                <a:lnSpc>
                  <a:spcPct val="150000"/>
                </a:lnSpc>
              </a:pPr>
              <a:r>
                <a:rPr lang="en-US" dirty="0" smtClean="0"/>
                <a:t>10</a:t>
              </a:r>
              <a:r>
                <a:rPr lang="en-US" baseline="30000" dirty="0" smtClean="0"/>
                <a:t>6</a:t>
              </a:r>
            </a:p>
            <a:p>
              <a:pPr>
                <a:lnSpc>
                  <a:spcPct val="150000"/>
                </a:lnSpc>
              </a:pPr>
              <a:r>
                <a:rPr lang="en-US" dirty="0" smtClean="0"/>
                <a:t>10</a:t>
              </a:r>
              <a:r>
                <a:rPr lang="en-US" baseline="30000" dirty="0" smtClean="0"/>
                <a:t>4</a:t>
              </a:r>
            </a:p>
            <a:p>
              <a:pPr>
                <a:lnSpc>
                  <a:spcPct val="150000"/>
                </a:lnSpc>
              </a:pPr>
              <a:r>
                <a:rPr lang="en-US" dirty="0" smtClean="0"/>
                <a:t>10</a:t>
              </a:r>
              <a:r>
                <a:rPr lang="en-US" baseline="30000" dirty="0" smtClean="0"/>
                <a:t>2</a:t>
              </a:r>
              <a:endParaRPr lang="en-US" baseline="30000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-1151464" y="3420533"/>
              <a:ext cx="130044" cy="0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-1151464" y="3843861"/>
              <a:ext cx="130044" cy="0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-1151464" y="4250253"/>
              <a:ext cx="130044" cy="0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-1151464" y="4690511"/>
              <a:ext cx="130044" cy="0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75167" y="4643967"/>
              <a:ext cx="1456266" cy="0"/>
            </a:xfrm>
            <a:prstGeom prst="line">
              <a:avLst/>
            </a:prstGeom>
            <a:ln w="28575" cmpd="sng">
              <a:solidFill>
                <a:srgbClr val="21596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287867" y="3780367"/>
              <a:ext cx="0" cy="846666"/>
            </a:xfrm>
            <a:prstGeom prst="line">
              <a:avLst/>
            </a:prstGeom>
            <a:ln w="28575" cmpd="sng">
              <a:solidFill>
                <a:srgbClr val="21596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40" idx="3"/>
            </p:cNvCxnSpPr>
            <p:nvPr/>
          </p:nvCxnSpPr>
          <p:spPr>
            <a:xfrm>
              <a:off x="-69850" y="3778249"/>
              <a:ext cx="364066" cy="8469"/>
            </a:xfrm>
            <a:prstGeom prst="line">
              <a:avLst/>
            </a:prstGeom>
            <a:ln w="28575" cmpd="sng">
              <a:solidFill>
                <a:srgbClr val="21596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Freeform 39"/>
            <p:cNvSpPr/>
            <p:nvPr/>
          </p:nvSpPr>
          <p:spPr>
            <a:xfrm rot="214412">
              <a:off x="-1039246" y="3440190"/>
              <a:ext cx="979942" cy="307819"/>
            </a:xfrm>
            <a:custGeom>
              <a:avLst/>
              <a:gdLst>
                <a:gd name="connsiteX0" fmla="*/ 0 w 1236134"/>
                <a:gd name="connsiteY0" fmla="*/ 16293 h 270293"/>
                <a:gd name="connsiteX1" fmla="*/ 372534 w 1236134"/>
                <a:gd name="connsiteY1" fmla="*/ 16293 h 270293"/>
                <a:gd name="connsiteX2" fmla="*/ 660400 w 1236134"/>
                <a:gd name="connsiteY2" fmla="*/ 185627 h 270293"/>
                <a:gd name="connsiteX3" fmla="*/ 1236134 w 1236134"/>
                <a:gd name="connsiteY3" fmla="*/ 270293 h 270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6134" h="270293">
                  <a:moveTo>
                    <a:pt x="0" y="16293"/>
                  </a:moveTo>
                  <a:cubicBezTo>
                    <a:pt x="131233" y="2182"/>
                    <a:pt x="262467" y="-11929"/>
                    <a:pt x="372534" y="16293"/>
                  </a:cubicBezTo>
                  <a:cubicBezTo>
                    <a:pt x="482601" y="44515"/>
                    <a:pt x="516467" y="143294"/>
                    <a:pt x="660400" y="185627"/>
                  </a:cubicBezTo>
                  <a:cubicBezTo>
                    <a:pt x="804333" y="227960"/>
                    <a:pt x="1236134" y="270293"/>
                    <a:pt x="1236134" y="270293"/>
                  </a:cubicBezTo>
                </a:path>
              </a:pathLst>
            </a:custGeom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 rot="16200000">
            <a:off x="3807202" y="4555071"/>
            <a:ext cx="17295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(K)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300130" y="6146801"/>
            <a:ext cx="31834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Distance from the surface (m)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12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415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584617"/>
            <a:ext cx="9144000" cy="273383"/>
          </a:xfrm>
          <a:prstGeom prst="rect">
            <a:avLst/>
          </a:prstGeom>
        </p:spPr>
      </p:pic>
      <p:pic>
        <p:nvPicPr>
          <p:cNvPr id="14" name="Picture 1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3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89" y="2568810"/>
            <a:ext cx="88470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ook Antiqua"/>
                <a:cs typeface="Book Antiqua"/>
              </a:rPr>
              <a:t>What else do we have at the surface? </a:t>
            </a:r>
            <a:endParaRPr lang="en-US" sz="3600" dirty="0" smtClean="0">
              <a:latin typeface="Book Antiqua"/>
              <a:cs typeface="Book Antiqua"/>
            </a:endParaRPr>
          </a:p>
          <a:p>
            <a:endParaRPr lang="en-US" sz="2200" dirty="0" smtClean="0">
              <a:latin typeface="Book Antiqua"/>
              <a:cs typeface="Book Antiqua"/>
            </a:endParaRPr>
          </a:p>
          <a:p>
            <a:pPr marL="742950" lvl="1" indent="-285750">
              <a:buFont typeface="Lucida Grande"/>
              <a:buChar char="-"/>
            </a:pPr>
            <a:r>
              <a:rPr lang="en-US" sz="2200" dirty="0" smtClean="0">
                <a:latin typeface="Book Antiqua"/>
                <a:cs typeface="Book Antiqua"/>
              </a:rPr>
              <a:t>A </a:t>
            </a:r>
            <a:r>
              <a:rPr lang="en-US" sz="2200" dirty="0" smtClean="0">
                <a:solidFill>
                  <a:srgbClr val="953735"/>
                </a:solidFill>
                <a:latin typeface="Book Antiqua"/>
                <a:cs typeface="Book Antiqua"/>
              </a:rPr>
              <a:t>thermal </a:t>
            </a:r>
            <a:r>
              <a:rPr lang="en-US" sz="2200" dirty="0" smtClean="0">
                <a:solidFill>
                  <a:srgbClr val="953735"/>
                </a:solidFill>
                <a:latin typeface="Book Antiqua"/>
                <a:cs typeface="Book Antiqua"/>
              </a:rPr>
              <a:t>sink </a:t>
            </a:r>
            <a:r>
              <a:rPr lang="en-US" sz="2200" dirty="0" smtClean="0">
                <a:latin typeface="Book Antiqua"/>
                <a:cs typeface="Book Antiqua"/>
              </a:rPr>
              <a:t>(results </a:t>
            </a:r>
            <a:r>
              <a:rPr lang="en-US" sz="2200" dirty="0" smtClean="0">
                <a:latin typeface="Book Antiqua"/>
                <a:cs typeface="Book Antiqua"/>
              </a:rPr>
              <a:t>in temperature gradients near the </a:t>
            </a:r>
            <a:r>
              <a:rPr lang="en-US" sz="2200" dirty="0" smtClean="0">
                <a:latin typeface="Book Antiqua"/>
                <a:cs typeface="Book Antiqua"/>
              </a:rPr>
              <a:t>wall) </a:t>
            </a:r>
            <a:endParaRPr lang="en-US" sz="2200" dirty="0" smtClean="0">
              <a:latin typeface="Book Antiqua"/>
              <a:cs typeface="Book Antiqua"/>
            </a:endParaRPr>
          </a:p>
          <a:p>
            <a:pPr marL="1200150" lvl="2" indent="-285750">
              <a:buFont typeface="Lucida Grande"/>
              <a:buChar char="-"/>
            </a:pPr>
            <a:endParaRPr lang="en-US" sz="2200" dirty="0">
              <a:latin typeface="Book Antiqua"/>
              <a:cs typeface="Book Antiqua"/>
              <a:sym typeface="Wingdings"/>
            </a:endParaRPr>
          </a:p>
          <a:p>
            <a:pPr marL="742950" lvl="1" indent="-285750">
              <a:buFont typeface="Lucida Grande"/>
              <a:buChar char="-"/>
            </a:pPr>
            <a:r>
              <a:rPr lang="en-US" sz="2200" dirty="0">
                <a:latin typeface="Book Antiqua"/>
                <a:cs typeface="Book Antiqua"/>
              </a:rPr>
              <a:t>A nearly infinite source of </a:t>
            </a:r>
            <a:r>
              <a:rPr lang="en-US" sz="2200" dirty="0" smtClean="0">
                <a:solidFill>
                  <a:srgbClr val="953735"/>
                </a:solidFill>
                <a:latin typeface="Book Antiqua"/>
                <a:cs typeface="Book Antiqua"/>
              </a:rPr>
              <a:t>impurities</a:t>
            </a:r>
            <a:endParaRPr lang="en-US" sz="2200" dirty="0">
              <a:solidFill>
                <a:srgbClr val="953735"/>
              </a:solidFill>
              <a:latin typeface="Book Antiqua"/>
              <a:cs typeface="Book Antiqua"/>
            </a:endParaRPr>
          </a:p>
          <a:p>
            <a:pPr marL="1200150" lvl="2" indent="-285750">
              <a:buFont typeface="Lucida Grande"/>
              <a:buChar char="-"/>
            </a:pPr>
            <a:endParaRPr lang="en-US" sz="2200" dirty="0">
              <a:latin typeface="Book Antiqua"/>
              <a:cs typeface="Book Antiqua"/>
              <a:sym typeface="Wingdings"/>
            </a:endParaRPr>
          </a:p>
          <a:p>
            <a:pPr marL="742950" lvl="1" indent="-285750">
              <a:buFont typeface="Lucida Grande"/>
              <a:buChar char="-"/>
            </a:pPr>
            <a:r>
              <a:rPr lang="en-US" sz="2200" dirty="0" smtClean="0">
                <a:latin typeface="Book Antiqua"/>
                <a:cs typeface="Book Antiqua"/>
              </a:rPr>
              <a:t>A source of </a:t>
            </a:r>
            <a:r>
              <a:rPr lang="en-US" sz="2200" dirty="0" smtClean="0">
                <a:solidFill>
                  <a:srgbClr val="953735"/>
                </a:solidFill>
                <a:latin typeface="Book Antiqua"/>
                <a:cs typeface="Book Antiqua"/>
              </a:rPr>
              <a:t>electrons</a:t>
            </a:r>
            <a:r>
              <a:rPr lang="en-US" sz="2200" dirty="0" smtClean="0">
                <a:latin typeface="Book Antiqua"/>
                <a:cs typeface="Book Antiqua"/>
              </a:rPr>
              <a:t> (from the atoms in the surface)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370" y="330205"/>
            <a:ext cx="8229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376092"/>
                </a:solidFill>
                <a:latin typeface="Book Antiqua"/>
                <a:cs typeface="Book Antiqua"/>
              </a:rPr>
              <a:t>How the surface affects the plasma: </a:t>
            </a:r>
            <a:endParaRPr lang="en-US" sz="4000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168398" y="1219276"/>
            <a:ext cx="6705600" cy="1303867"/>
            <a:chOff x="1134533" y="2353734"/>
            <a:chExt cx="6705600" cy="1303867"/>
          </a:xfrm>
        </p:grpSpPr>
        <p:sp>
          <p:nvSpPr>
            <p:cNvPr id="30" name="Cloud 29"/>
            <p:cNvSpPr/>
            <p:nvPr/>
          </p:nvSpPr>
          <p:spPr>
            <a:xfrm>
              <a:off x="5367867" y="2353734"/>
              <a:ext cx="2472266" cy="1303867"/>
            </a:xfrm>
            <a:prstGeom prst="cloud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/>
                <a:t>Plasma</a:t>
              </a:r>
              <a:endParaRPr lang="en-US" sz="26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34533" y="2556934"/>
              <a:ext cx="2235200" cy="846666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/>
                <a:t>Wall Material</a:t>
              </a:r>
              <a:endParaRPr lang="en-US" sz="2600" dirty="0"/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3742265" y="2726268"/>
              <a:ext cx="1371600" cy="491066"/>
            </a:xfrm>
            <a:prstGeom prst="rightArrow">
              <a:avLst/>
            </a:prstGeom>
            <a:solidFill>
              <a:srgbClr val="31859C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13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411490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584617"/>
            <a:ext cx="9144000" cy="273383"/>
          </a:xfrm>
          <a:prstGeom prst="rect">
            <a:avLst/>
          </a:prstGeom>
        </p:spPr>
      </p:pic>
      <p:pic>
        <p:nvPicPr>
          <p:cNvPr id="14" name="Picture 1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3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88" y="2419400"/>
            <a:ext cx="9067211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Book Antiqua"/>
                <a:cs typeface="Book Antiqua"/>
              </a:rPr>
              <a:t>What do we have at the surface? </a:t>
            </a:r>
            <a:endParaRPr lang="en-US" sz="2200" dirty="0" smtClean="0">
              <a:latin typeface="Book Antiqua"/>
              <a:cs typeface="Book Antiqua"/>
            </a:endParaRPr>
          </a:p>
          <a:p>
            <a:endParaRPr lang="en-US" sz="500" dirty="0" smtClean="0">
              <a:latin typeface="Book Antiqua"/>
              <a:cs typeface="Book Antiqua"/>
            </a:endParaRPr>
          </a:p>
          <a:p>
            <a:pPr marL="742950" lvl="1" indent="-285750">
              <a:buFont typeface="Lucida Grande"/>
              <a:buChar char="-"/>
            </a:pPr>
            <a:r>
              <a:rPr lang="en-US" sz="2200" dirty="0" smtClean="0">
                <a:latin typeface="Book Antiqua"/>
                <a:cs typeface="Book Antiqua"/>
              </a:rPr>
              <a:t>A thermal </a:t>
            </a:r>
            <a:r>
              <a:rPr lang="en-US" sz="2200" dirty="0" smtClean="0">
                <a:latin typeface="Book Antiqua"/>
                <a:cs typeface="Book Antiqua"/>
              </a:rPr>
              <a:t>sink (results </a:t>
            </a:r>
            <a:r>
              <a:rPr lang="en-US" sz="2200" dirty="0" smtClean="0">
                <a:latin typeface="Book Antiqua"/>
                <a:cs typeface="Book Antiqua"/>
              </a:rPr>
              <a:t>in temperature gradients near the </a:t>
            </a:r>
            <a:r>
              <a:rPr lang="en-US" sz="2200" dirty="0" smtClean="0">
                <a:latin typeface="Book Antiqua"/>
                <a:cs typeface="Book Antiqua"/>
              </a:rPr>
              <a:t>wall) </a:t>
            </a:r>
            <a:endParaRPr lang="en-US" sz="2200" dirty="0" smtClean="0">
              <a:latin typeface="Book Antiqua"/>
              <a:cs typeface="Book Antiqua"/>
            </a:endParaRPr>
          </a:p>
          <a:p>
            <a:pPr lvl="2"/>
            <a:endParaRPr lang="en-US" sz="800" dirty="0">
              <a:latin typeface="Book Antiqua"/>
              <a:cs typeface="Book Antiqua"/>
              <a:sym typeface="Wingdings"/>
            </a:endParaRPr>
          </a:p>
          <a:p>
            <a:pPr marL="742950" lvl="1" indent="-285750">
              <a:buFont typeface="Lucida Grande"/>
              <a:buChar char="-"/>
            </a:pPr>
            <a:r>
              <a:rPr lang="en-US" sz="2200" dirty="0">
                <a:solidFill>
                  <a:srgbClr val="953735"/>
                </a:solidFill>
                <a:latin typeface="Book Antiqua"/>
                <a:cs typeface="Book Antiqua"/>
              </a:rPr>
              <a:t>A nearly infinite source of </a:t>
            </a:r>
            <a:r>
              <a:rPr lang="en-US" sz="2200" dirty="0" smtClean="0">
                <a:solidFill>
                  <a:srgbClr val="953735"/>
                </a:solidFill>
                <a:latin typeface="Book Antiqua"/>
                <a:cs typeface="Book Antiqua"/>
              </a:rPr>
              <a:t>impurities</a:t>
            </a:r>
            <a:endParaRPr lang="en-US" sz="2200" dirty="0">
              <a:solidFill>
                <a:srgbClr val="953735"/>
              </a:solidFill>
              <a:latin typeface="Book Antiqua"/>
              <a:cs typeface="Book Antiqua"/>
            </a:endParaRPr>
          </a:p>
          <a:p>
            <a:pPr marL="1200150" lvl="2" indent="-285750">
              <a:buFont typeface="Lucida Grande"/>
              <a:buChar char="-"/>
            </a:pPr>
            <a:r>
              <a:rPr lang="en-US" sz="2200" dirty="0">
                <a:latin typeface="Book Antiqua"/>
                <a:cs typeface="Book Antiqua"/>
                <a:sym typeface="Wingdings"/>
              </a:rPr>
              <a:t>Impurities enter at low temps  reduction in plasma temperature! </a:t>
            </a:r>
            <a:endParaRPr lang="en-US" sz="2200" dirty="0" smtClean="0">
              <a:latin typeface="Book Antiqua"/>
              <a:cs typeface="Book Antiqua"/>
            </a:endParaRPr>
          </a:p>
          <a:p>
            <a:pPr marL="1200150" lvl="2" indent="-285750">
              <a:buFont typeface="Lucida Grande"/>
              <a:buChar char="-"/>
            </a:pPr>
            <a:r>
              <a:rPr lang="en-US" sz="2200" dirty="0" smtClean="0">
                <a:latin typeface="Book Antiqua"/>
                <a:cs typeface="Book Antiqua"/>
              </a:rPr>
              <a:t>Dilute </a:t>
            </a:r>
            <a:r>
              <a:rPr lang="en-US" sz="2200" dirty="0">
                <a:latin typeface="Book Antiqua"/>
                <a:cs typeface="Book Antiqua"/>
              </a:rPr>
              <a:t>the fuel </a:t>
            </a:r>
            <a:r>
              <a:rPr lang="en-US" sz="2200" dirty="0">
                <a:latin typeface="Book Antiqua"/>
                <a:cs typeface="Book Antiqua"/>
                <a:sym typeface="Wingdings"/>
              </a:rPr>
              <a:t> leads to reduction in fusion power! </a:t>
            </a:r>
            <a:endParaRPr lang="en-US" sz="2200" dirty="0" smtClean="0">
              <a:latin typeface="Book Antiqua"/>
              <a:cs typeface="Book Antiqua"/>
              <a:sym typeface="Wingdings"/>
            </a:endParaRPr>
          </a:p>
          <a:p>
            <a:pPr marL="1200150" lvl="2" indent="-285750">
              <a:buFont typeface="Lucida Grande"/>
              <a:buChar char="-"/>
            </a:pPr>
            <a:r>
              <a:rPr lang="en-US" sz="2200" dirty="0" smtClean="0">
                <a:latin typeface="Book Antiqua"/>
                <a:cs typeface="Book Antiqua"/>
                <a:sym typeface="Wingdings"/>
              </a:rPr>
              <a:t>Material </a:t>
            </a:r>
            <a:r>
              <a:rPr lang="en-US" sz="2200" dirty="0">
                <a:latin typeface="Book Antiqua"/>
                <a:cs typeface="Book Antiqua"/>
                <a:sym typeface="Wingdings"/>
              </a:rPr>
              <a:t>deposited where it is not wanted (e.g., on an expensive </a:t>
            </a:r>
            <a:r>
              <a:rPr lang="en-US" sz="2200" dirty="0" smtClean="0">
                <a:latin typeface="Book Antiqua"/>
                <a:cs typeface="Book Antiqua"/>
                <a:sym typeface="Wingdings"/>
              </a:rPr>
              <a:t>diagnostic</a:t>
            </a:r>
            <a:r>
              <a:rPr lang="en-US" sz="2200" dirty="0" smtClean="0">
                <a:latin typeface="Book Antiqua"/>
                <a:cs typeface="Book Antiqua"/>
                <a:sym typeface="Wingdings"/>
              </a:rPr>
              <a:t>)</a:t>
            </a:r>
            <a:endParaRPr lang="en-US" sz="2200" dirty="0" smtClean="0">
              <a:latin typeface="Book Antiqua"/>
              <a:cs typeface="Book Antiqua"/>
              <a:sym typeface="Wingding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370" y="330205"/>
            <a:ext cx="8229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376092"/>
                </a:solidFill>
                <a:latin typeface="Book Antiqua"/>
                <a:cs typeface="Book Antiqua"/>
              </a:rPr>
              <a:t>How the surface affects the plasma: </a:t>
            </a:r>
            <a:endParaRPr lang="en-US" sz="4000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168398" y="1219276"/>
            <a:ext cx="6705600" cy="1303867"/>
            <a:chOff x="1134533" y="2353734"/>
            <a:chExt cx="6705600" cy="1303867"/>
          </a:xfrm>
        </p:grpSpPr>
        <p:sp>
          <p:nvSpPr>
            <p:cNvPr id="30" name="Cloud 29"/>
            <p:cNvSpPr/>
            <p:nvPr/>
          </p:nvSpPr>
          <p:spPr>
            <a:xfrm>
              <a:off x="5367867" y="2353734"/>
              <a:ext cx="2472266" cy="1303867"/>
            </a:xfrm>
            <a:prstGeom prst="cloud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/>
                <a:t>Plasma</a:t>
              </a:r>
              <a:endParaRPr lang="en-US" sz="26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34533" y="2556934"/>
              <a:ext cx="2235200" cy="846666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/>
                <a:t>Wall Material</a:t>
              </a:r>
              <a:endParaRPr lang="en-US" sz="2600" dirty="0"/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3742265" y="2726268"/>
              <a:ext cx="1371600" cy="491066"/>
            </a:xfrm>
            <a:prstGeom prst="rightArrow">
              <a:avLst/>
            </a:prstGeom>
            <a:solidFill>
              <a:srgbClr val="31859C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14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469143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584617"/>
            <a:ext cx="9144000" cy="273383"/>
          </a:xfrm>
          <a:prstGeom prst="rect">
            <a:avLst/>
          </a:prstGeom>
        </p:spPr>
      </p:pic>
      <p:pic>
        <p:nvPicPr>
          <p:cNvPr id="14" name="Picture 1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3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89" y="2419400"/>
            <a:ext cx="8847082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Book Antiqua"/>
                <a:cs typeface="Book Antiqua"/>
              </a:rPr>
              <a:t>What do we have at the surface? </a:t>
            </a:r>
            <a:endParaRPr lang="en-US" sz="2200" dirty="0" smtClean="0">
              <a:latin typeface="Book Antiqua"/>
              <a:cs typeface="Book Antiqua"/>
            </a:endParaRPr>
          </a:p>
          <a:p>
            <a:endParaRPr lang="en-US" sz="500" dirty="0" smtClean="0">
              <a:latin typeface="Book Antiqua"/>
              <a:cs typeface="Book Antiqua"/>
            </a:endParaRPr>
          </a:p>
          <a:p>
            <a:pPr marL="742950" lvl="1" indent="-285750">
              <a:buFont typeface="Lucida Grande"/>
              <a:buChar char="-"/>
            </a:pPr>
            <a:r>
              <a:rPr lang="en-US" sz="2200" dirty="0" smtClean="0">
                <a:latin typeface="Book Antiqua"/>
                <a:cs typeface="Book Antiqua"/>
              </a:rPr>
              <a:t>A thermal </a:t>
            </a:r>
            <a:r>
              <a:rPr lang="en-US" sz="2200" dirty="0" smtClean="0">
                <a:latin typeface="Book Antiqua"/>
                <a:cs typeface="Book Antiqua"/>
              </a:rPr>
              <a:t>sink (results </a:t>
            </a:r>
            <a:r>
              <a:rPr lang="en-US" sz="2200" dirty="0" smtClean="0">
                <a:latin typeface="Book Antiqua"/>
                <a:cs typeface="Book Antiqua"/>
              </a:rPr>
              <a:t>in temperature gradients near the </a:t>
            </a:r>
            <a:r>
              <a:rPr lang="en-US" sz="2200" dirty="0" smtClean="0">
                <a:latin typeface="Book Antiqua"/>
                <a:cs typeface="Book Antiqua"/>
              </a:rPr>
              <a:t>wall) </a:t>
            </a:r>
            <a:endParaRPr lang="en-US" sz="2200" dirty="0" smtClean="0">
              <a:latin typeface="Book Antiqua"/>
              <a:cs typeface="Book Antiqua"/>
            </a:endParaRPr>
          </a:p>
          <a:p>
            <a:pPr marL="1200150" lvl="2" indent="-285750">
              <a:buFont typeface="Lucida Grande"/>
              <a:buChar char="-"/>
            </a:pPr>
            <a:endParaRPr lang="en-US" sz="800" dirty="0">
              <a:latin typeface="Book Antiqua"/>
              <a:cs typeface="Book Antiqua"/>
              <a:sym typeface="Wingdings"/>
            </a:endParaRPr>
          </a:p>
          <a:p>
            <a:pPr marL="742950" lvl="1" indent="-285750">
              <a:buFont typeface="Lucida Grande"/>
              <a:buChar char="-"/>
            </a:pPr>
            <a:r>
              <a:rPr lang="en-US" sz="2200" dirty="0">
                <a:latin typeface="Book Antiqua"/>
                <a:cs typeface="Book Antiqua"/>
              </a:rPr>
              <a:t>A nearly infinite source of </a:t>
            </a:r>
            <a:r>
              <a:rPr lang="en-US" sz="2200" dirty="0" smtClean="0">
                <a:latin typeface="Book Antiqua"/>
                <a:cs typeface="Book Antiqua"/>
              </a:rPr>
              <a:t>impurities</a:t>
            </a:r>
            <a:endParaRPr lang="en-US" sz="2200" dirty="0">
              <a:latin typeface="Book Antiqua"/>
              <a:cs typeface="Book Antiqua"/>
            </a:endParaRPr>
          </a:p>
          <a:p>
            <a:pPr marL="1200150" lvl="2" indent="-285750">
              <a:buFont typeface="Lucida Grande"/>
              <a:buChar char="-"/>
            </a:pPr>
            <a:endParaRPr lang="en-US" sz="800" dirty="0">
              <a:latin typeface="Book Antiqua"/>
              <a:cs typeface="Book Antiqua"/>
              <a:sym typeface="Wingdings"/>
            </a:endParaRPr>
          </a:p>
          <a:p>
            <a:pPr marL="742950" lvl="1" indent="-285750">
              <a:buFont typeface="Lucida Grande"/>
              <a:buChar char="-"/>
            </a:pPr>
            <a:r>
              <a:rPr lang="en-US" sz="2200" dirty="0">
                <a:solidFill>
                  <a:srgbClr val="953735"/>
                </a:solidFill>
                <a:latin typeface="Book Antiqua"/>
                <a:cs typeface="Book Antiqua"/>
              </a:rPr>
              <a:t>A source of electrons (from the atoms in the surface)</a:t>
            </a:r>
          </a:p>
          <a:p>
            <a:pPr marL="1200150" lvl="2" indent="-285750">
              <a:buFont typeface="Lucida Grande"/>
              <a:buChar char="-"/>
            </a:pPr>
            <a:r>
              <a:rPr lang="en-US" sz="2200" dirty="0">
                <a:latin typeface="Book Antiqua"/>
                <a:cs typeface="Book Antiqua"/>
              </a:rPr>
              <a:t>Electron emission from the </a:t>
            </a:r>
            <a:r>
              <a:rPr lang="en-US" sz="2200" dirty="0" smtClean="0">
                <a:latin typeface="Book Antiqua"/>
                <a:cs typeface="Book Antiqua"/>
              </a:rPr>
              <a:t>wall:  cools </a:t>
            </a:r>
            <a:r>
              <a:rPr lang="en-US" sz="2200" dirty="0">
                <a:latin typeface="Book Antiqua"/>
                <a:cs typeface="Book Antiqua"/>
              </a:rPr>
              <a:t>the edge plasma &amp; </a:t>
            </a:r>
            <a:r>
              <a:rPr lang="en-US" sz="2200" dirty="0" smtClean="0">
                <a:latin typeface="Book Antiqua"/>
                <a:cs typeface="Book Antiqua"/>
              </a:rPr>
              <a:t>changes electric potential</a:t>
            </a:r>
            <a:endParaRPr lang="en-US" sz="2200" dirty="0">
              <a:latin typeface="Book Antiqua"/>
              <a:cs typeface="Book Antiqua"/>
            </a:endParaRPr>
          </a:p>
          <a:p>
            <a:pPr marL="1200150" lvl="2" indent="-285750">
              <a:buFont typeface="Lucida Grande"/>
              <a:buChar char="-"/>
            </a:pPr>
            <a:r>
              <a:rPr lang="en-US" sz="2200" dirty="0">
                <a:latin typeface="Book Antiqua"/>
                <a:cs typeface="Book Antiqua"/>
              </a:rPr>
              <a:t>Results in gradients in temperature and potential </a:t>
            </a:r>
            <a:r>
              <a:rPr lang="en-US" sz="2200" dirty="0" smtClean="0">
                <a:latin typeface="Book Antiqua"/>
                <a:cs typeface="Book Antiqua"/>
                <a:sym typeface="Wingdings"/>
              </a:rPr>
              <a:t> drives instabilities &amp; reduced confinement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370" y="330205"/>
            <a:ext cx="8229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376092"/>
                </a:solidFill>
                <a:latin typeface="Book Antiqua"/>
                <a:cs typeface="Book Antiqua"/>
              </a:rPr>
              <a:t>How the surface affects the plasma: </a:t>
            </a:r>
            <a:endParaRPr lang="en-US" sz="4000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168398" y="1219276"/>
            <a:ext cx="6705600" cy="1303867"/>
            <a:chOff x="1134533" y="2353734"/>
            <a:chExt cx="6705600" cy="1303867"/>
          </a:xfrm>
        </p:grpSpPr>
        <p:sp>
          <p:nvSpPr>
            <p:cNvPr id="30" name="Cloud 29"/>
            <p:cNvSpPr/>
            <p:nvPr/>
          </p:nvSpPr>
          <p:spPr>
            <a:xfrm>
              <a:off x="5367867" y="2353734"/>
              <a:ext cx="2472266" cy="1303867"/>
            </a:xfrm>
            <a:prstGeom prst="cloud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/>
                <a:t>Plasma</a:t>
              </a:r>
              <a:endParaRPr lang="en-US" sz="26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34533" y="2556934"/>
              <a:ext cx="2235200" cy="846666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/>
                <a:t>Wall Material</a:t>
              </a:r>
              <a:endParaRPr lang="en-US" sz="2600" dirty="0"/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3742265" y="2726268"/>
              <a:ext cx="1371600" cy="491066"/>
            </a:xfrm>
            <a:prstGeom prst="rightArrow">
              <a:avLst/>
            </a:prstGeom>
            <a:solidFill>
              <a:srgbClr val="31859C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15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411490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584617"/>
            <a:ext cx="9144000" cy="273383"/>
          </a:xfrm>
          <a:prstGeom prst="rect">
            <a:avLst/>
          </a:prstGeom>
        </p:spPr>
      </p:pic>
      <p:pic>
        <p:nvPicPr>
          <p:cNvPr id="21" name="Picture 20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3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0" y="211674"/>
            <a:ext cx="893800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srgbClr val="953735"/>
                </a:solidFill>
                <a:latin typeface="Lucida Bright"/>
                <a:cs typeface="Lucida Bright"/>
              </a:rPr>
              <a:t>Plasmas can be spectacularly destructive!</a:t>
            </a:r>
            <a:endParaRPr lang="en-US" sz="3400" dirty="0">
              <a:solidFill>
                <a:srgbClr val="953735"/>
              </a:solidFill>
              <a:latin typeface="Lucida Bright"/>
              <a:cs typeface="Lucida Brigh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891424" y="967154"/>
            <a:ext cx="2437380" cy="2446704"/>
            <a:chOff x="117856" y="1074289"/>
            <a:chExt cx="2601293" cy="2589825"/>
          </a:xfrm>
        </p:grpSpPr>
        <p:pic>
          <p:nvPicPr>
            <p:cNvPr id="14" name="Picture 13" descr="Screen Shot 2014-12-01 at 4.19.12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0" t="19291" r="2261" b="7719"/>
            <a:stretch/>
          </p:blipFill>
          <p:spPr>
            <a:xfrm>
              <a:off x="132287" y="1074289"/>
              <a:ext cx="2559616" cy="19662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117856" y="3048561"/>
              <a:ext cx="260129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Melted tungsten tile </a:t>
              </a:r>
            </a:p>
            <a:p>
              <a:r>
                <a:rPr lang="en-US" sz="1400" i="1" dirty="0" smtClean="0"/>
                <a:t>B. </a:t>
              </a:r>
              <a:r>
                <a:rPr lang="en-US" sz="1400" i="1" dirty="0" err="1" smtClean="0"/>
                <a:t>Lipschultz</a:t>
              </a:r>
              <a:r>
                <a:rPr lang="en-US" sz="1400" i="1" dirty="0" smtClean="0"/>
                <a:t>, </a:t>
              </a:r>
              <a:r>
                <a:rPr lang="da-DK" sz="1400" i="1" dirty="0" err="1" smtClean="0"/>
                <a:t>Nucl</a:t>
              </a:r>
              <a:r>
                <a:rPr lang="da-DK" sz="1400" i="1" dirty="0" smtClean="0"/>
                <a:t>. Fusion (2012)</a:t>
              </a:r>
              <a:endParaRPr lang="en-US" sz="1400" i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85006" y="3648155"/>
            <a:ext cx="3176087" cy="2819583"/>
            <a:chOff x="3212602" y="1074289"/>
            <a:chExt cx="3176087" cy="2819583"/>
          </a:xfrm>
        </p:grpSpPr>
        <p:pic>
          <p:nvPicPr>
            <p:cNvPr id="4" name="Picture 3" descr="Screen Shot 2014-12-01 at 3.07.24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372" y="1074289"/>
              <a:ext cx="2435123" cy="19191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3212602" y="2970542"/>
              <a:ext cx="31760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Erosion of molybdenum </a:t>
              </a:r>
            </a:p>
            <a:p>
              <a:r>
                <a:rPr lang="en-US" sz="2000" dirty="0" smtClean="0"/>
                <a:t>ion thruster grid </a:t>
              </a:r>
            </a:p>
            <a:p>
              <a:r>
                <a:rPr lang="en-US" sz="1400" i="1" dirty="0" smtClean="0"/>
                <a:t>R.E. </a:t>
              </a:r>
              <a:r>
                <a:rPr lang="en-US" sz="1400" i="1" dirty="0" err="1" smtClean="0"/>
                <a:t>Wirz</a:t>
              </a:r>
              <a:r>
                <a:rPr lang="en-US" sz="1400" i="1" dirty="0"/>
                <a:t>,</a:t>
              </a:r>
              <a:r>
                <a:rPr lang="en-US" sz="1400" i="1" dirty="0" smtClean="0"/>
                <a:t> IEEE Trans. Plasma Sci. (2008)</a:t>
              </a:r>
              <a:endParaRPr lang="en-US" sz="1400" i="1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29752" y="945782"/>
            <a:ext cx="4244109" cy="2532110"/>
            <a:chOff x="435341" y="1628966"/>
            <a:chExt cx="4427991" cy="2766505"/>
          </a:xfrm>
        </p:grpSpPr>
        <p:pic>
          <p:nvPicPr>
            <p:cNvPr id="30" name="Picture 29" descr="Screen Shot 2014-12-01 at 4.18.59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341" y="1628966"/>
              <a:ext cx="2286000" cy="2095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30" descr="Screen Shot 2014-12-01 at 4.19.07 PM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2"/>
            <a:stretch/>
          </p:blipFill>
          <p:spPr>
            <a:xfrm>
              <a:off x="2691903" y="1628966"/>
              <a:ext cx="2171428" cy="2095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435342" y="3687582"/>
              <a:ext cx="4427990" cy="70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Tungsten tile in fusion device, before &amp; after plasma exposure </a:t>
              </a:r>
              <a:r>
                <a:rPr lang="en-US" sz="1400" i="1" dirty="0" smtClean="0"/>
                <a:t>Z. </a:t>
              </a:r>
              <a:r>
                <a:rPr lang="en-US" sz="1400" i="1" dirty="0" err="1" smtClean="0"/>
                <a:t>Hartwig</a:t>
              </a:r>
              <a:r>
                <a:rPr lang="en-US" sz="1400" i="1" dirty="0" smtClean="0"/>
                <a:t>, MIT</a:t>
              </a:r>
              <a:endParaRPr lang="en-US" sz="1400" i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9200" y="3624134"/>
            <a:ext cx="4876800" cy="2288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3995004" y="5900804"/>
            <a:ext cx="42176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Tungsten fuzz</a:t>
            </a:r>
          </a:p>
          <a:p>
            <a:r>
              <a:rPr lang="en-US" sz="1400" i="1" dirty="0" smtClean="0"/>
              <a:t>M.J. Baldwin &amp; R.P. </a:t>
            </a:r>
            <a:r>
              <a:rPr lang="en-US" sz="1400" i="1" dirty="0" err="1" smtClean="0"/>
              <a:t>Doerner</a:t>
            </a:r>
            <a:r>
              <a:rPr lang="en-US" sz="1400" i="1" dirty="0" smtClean="0"/>
              <a:t>, </a:t>
            </a:r>
            <a:r>
              <a:rPr lang="en-US" sz="1400" i="1" dirty="0" err="1" smtClean="0"/>
              <a:t>Nucl</a:t>
            </a:r>
            <a:r>
              <a:rPr lang="en-US" sz="1400" i="1" dirty="0" smtClean="0"/>
              <a:t>. Fusion (2008)</a:t>
            </a:r>
            <a:endParaRPr lang="en-US" sz="14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16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3458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84" name="Picture 8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211674"/>
            <a:ext cx="84819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Five main processes that occur at the plasma-materials interface</a:t>
            </a:r>
            <a:endParaRPr lang="en-US" sz="3400" dirty="0">
              <a:solidFill>
                <a:schemeClr val="accent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17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74372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84" name="Picture 8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211674"/>
            <a:ext cx="84819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Five main processes that occur at the plasma-materials interface</a:t>
            </a:r>
            <a:endParaRPr lang="en-US" sz="3400" dirty="0">
              <a:solidFill>
                <a:schemeClr val="accent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96190" y="1441683"/>
            <a:ext cx="6706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200" dirty="0" smtClean="0">
                <a:latin typeface="Book Antiqua"/>
                <a:cs typeface="Book Antiqua"/>
              </a:rPr>
              <a:t>Positive Ion Neutralization (Recombination)</a:t>
            </a:r>
          </a:p>
          <a:p>
            <a:pPr marL="523875"/>
            <a:endParaRPr lang="en-US" sz="2200" dirty="0" smtClean="0">
              <a:latin typeface="Book Antiqua"/>
              <a:cs typeface="Book Antiqu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99" y="2152278"/>
            <a:ext cx="5257800" cy="3975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470" y="6230470"/>
            <a:ext cx="5393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Book Antiqua"/>
                <a:cs typeface="Book Antiqua"/>
              </a:rPr>
              <a:t>M.A. Lieberman, Principles of Plasma Discharges &amp; Materials Processing</a:t>
            </a:r>
            <a:endParaRPr lang="en-US" sz="1200" dirty="0">
              <a:latin typeface="Book Antiqua"/>
              <a:cs typeface="Book Antiqua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319061" y="2064871"/>
            <a:ext cx="37352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Occurs for all energies (10-1000 </a:t>
            </a:r>
            <a:r>
              <a:rPr lang="en-US" dirty="0" err="1" smtClean="0">
                <a:latin typeface="Book Antiqua"/>
                <a:cs typeface="Book Antiqua"/>
              </a:rPr>
              <a:t>eV</a:t>
            </a:r>
            <a:r>
              <a:rPr lang="en-US" dirty="0" smtClean="0">
                <a:latin typeface="Book Antiqua"/>
                <a:cs typeface="Book Antiqua"/>
              </a:rPr>
              <a:t>, typical) </a:t>
            </a:r>
          </a:p>
          <a:p>
            <a:endParaRPr lang="en-US" dirty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All ions immediately neutralized </a:t>
            </a:r>
          </a:p>
          <a:p>
            <a:endParaRPr lang="en-US" dirty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2 options:</a:t>
            </a:r>
          </a:p>
          <a:p>
            <a:r>
              <a:rPr lang="en-US" dirty="0" smtClean="0">
                <a:latin typeface="Book Antiqua"/>
                <a:cs typeface="Book Antiqua"/>
              </a:rPr>
              <a:t>-Electron enters excited state (radiates a photon as it transitions to lower state)</a:t>
            </a:r>
          </a:p>
          <a:p>
            <a:endParaRPr lang="en-US" dirty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-Electron enters ground state &amp; 2</a:t>
            </a:r>
            <a:r>
              <a:rPr lang="en-US" baseline="30000" dirty="0" smtClean="0">
                <a:latin typeface="Book Antiqua"/>
                <a:cs typeface="Book Antiqua"/>
              </a:rPr>
              <a:t>nd</a:t>
            </a:r>
            <a:r>
              <a:rPr lang="en-US" dirty="0" smtClean="0">
                <a:latin typeface="Book Antiqua"/>
                <a:cs typeface="Book Antiqua"/>
              </a:rPr>
              <a:t> electron absorbs excess energy – Auger Neutralization also secondary electron emission (SEE) 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18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467242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84" name="Picture 8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211674"/>
            <a:ext cx="84819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Five main processes that occur at the plasma-materials interface</a:t>
            </a:r>
            <a:endParaRPr lang="en-US" sz="3400" dirty="0">
              <a:solidFill>
                <a:schemeClr val="accent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96190" y="1441683"/>
            <a:ext cx="6706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200" dirty="0" smtClean="0">
                <a:latin typeface="Book Antiqua"/>
                <a:cs typeface="Book Antiqua"/>
              </a:rPr>
              <a:t>Positive Ion Neutralization (Recombination)</a:t>
            </a:r>
          </a:p>
          <a:p>
            <a:pPr marL="523875"/>
            <a:endParaRPr lang="en-US" sz="2200" dirty="0" smtClean="0">
              <a:latin typeface="Book Antiqua"/>
              <a:cs typeface="Book Antiqu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6588" y="6110941"/>
            <a:ext cx="5393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Book Antiqua"/>
                <a:cs typeface="Book Antiqua"/>
              </a:rPr>
              <a:t>Bruining</a:t>
            </a:r>
            <a:r>
              <a:rPr lang="en-US" sz="1600" dirty="0" smtClean="0">
                <a:latin typeface="Book Antiqua"/>
                <a:cs typeface="Book Antiqua"/>
              </a:rPr>
              <a:t>, </a:t>
            </a:r>
            <a:r>
              <a:rPr lang="es-ES_tradnl" sz="1600" dirty="0" err="1" smtClean="0">
                <a:latin typeface="Book Antiqua"/>
                <a:cs typeface="Book Antiqua"/>
              </a:rPr>
              <a:t>Physica</a:t>
            </a:r>
            <a:r>
              <a:rPr lang="es-ES_tradnl" sz="1600" dirty="0" smtClean="0">
                <a:latin typeface="Book Antiqua"/>
                <a:cs typeface="Book Antiqua"/>
              </a:rPr>
              <a:t> </a:t>
            </a:r>
            <a:r>
              <a:rPr lang="es-ES_tradnl" sz="1600" dirty="0">
                <a:latin typeface="Book Antiqua"/>
                <a:cs typeface="Book Antiqua"/>
              </a:rPr>
              <a:t>5 (1938) 17.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517342" y="2811930"/>
            <a:ext cx="2178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SEE depends on the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ion species</a:t>
            </a:r>
            <a:r>
              <a:rPr lang="en-US" dirty="0" smtClean="0">
                <a:latin typeface="Book Antiqua"/>
                <a:cs typeface="Book Antiqua"/>
              </a:rPr>
              <a:t> and the </a:t>
            </a:r>
            <a:r>
              <a:rPr lang="en-US" dirty="0" smtClean="0">
                <a:solidFill>
                  <a:srgbClr val="953735"/>
                </a:solidFill>
                <a:latin typeface="Book Antiqua"/>
                <a:cs typeface="Book Antiqua"/>
              </a:rPr>
              <a:t>composition </a:t>
            </a:r>
            <a:r>
              <a:rPr lang="en-US" dirty="0" smtClean="0">
                <a:latin typeface="Book Antiqua"/>
                <a:cs typeface="Book Antiqua"/>
              </a:rPr>
              <a:t>of the solid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92" y="2495176"/>
            <a:ext cx="5800244" cy="36489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07037" y="2202333"/>
            <a:ext cx="2985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SEE yield of Be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19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089025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584617"/>
            <a:ext cx="9144000" cy="273383"/>
          </a:xfrm>
          <a:prstGeom prst="rect">
            <a:avLst/>
          </a:prstGeom>
        </p:spPr>
      </p:pic>
      <p:pic>
        <p:nvPicPr>
          <p:cNvPr id="14" name="Picture 1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3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0" y="364071"/>
            <a:ext cx="68234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376092"/>
                </a:solidFill>
                <a:latin typeface="Book Antiqua"/>
                <a:cs typeface="Book Antiqua"/>
              </a:rPr>
              <a:t>Nuclear </a:t>
            </a:r>
            <a:r>
              <a:rPr lang="en-US" sz="3000" dirty="0">
                <a:solidFill>
                  <a:srgbClr val="376092"/>
                </a:solidFill>
                <a:latin typeface="Book Antiqua"/>
                <a:cs typeface="Book Antiqua"/>
              </a:rPr>
              <a:t>energy (fission &amp; fusion) comes from </a:t>
            </a:r>
            <a:r>
              <a:rPr lang="en-US" sz="3000" dirty="0" smtClean="0">
                <a:solidFill>
                  <a:srgbClr val="376092"/>
                </a:solidFill>
                <a:latin typeface="Book Antiqua"/>
                <a:cs typeface="Book Antiqua"/>
              </a:rPr>
              <a:t>the mass </a:t>
            </a:r>
            <a:r>
              <a:rPr lang="en-US" sz="3000" dirty="0">
                <a:solidFill>
                  <a:srgbClr val="376092"/>
                </a:solidFill>
                <a:latin typeface="Book Antiqua"/>
                <a:cs typeface="Book Antiqua"/>
              </a:rPr>
              <a:t>defect </a:t>
            </a:r>
            <a:r>
              <a:rPr lang="en-US" sz="3000" dirty="0" smtClean="0">
                <a:solidFill>
                  <a:srgbClr val="376092"/>
                </a:solidFill>
                <a:latin typeface="Book Antiqua"/>
                <a:cs typeface="Book Antiqua"/>
              </a:rPr>
              <a:t>of the nucleus</a:t>
            </a:r>
            <a:endParaRPr lang="en-US" sz="3000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1543" y="385715"/>
            <a:ext cx="2070057" cy="230832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Book Antiqua"/>
                <a:cs typeface="Book Antiqua"/>
              </a:rPr>
              <a:t>Advantages of fusion energy: </a:t>
            </a:r>
          </a:p>
          <a:p>
            <a:pPr marL="285750" indent="-285750">
              <a:buFont typeface="Arial"/>
              <a:buChar char="•"/>
            </a:pPr>
            <a:endParaRPr lang="en-US" sz="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Book Antiqua"/>
              <a:cs typeface="Book Antiqua"/>
            </a:endParaRPr>
          </a:p>
          <a:p>
            <a:pPr marL="285750" indent="-285750">
              <a:buFont typeface="Arial"/>
              <a:buChar char="•"/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  <a:latin typeface="Book Antiqua"/>
                <a:cs typeface="Book Antiqua"/>
              </a:rPr>
              <a:t>Clean</a:t>
            </a:r>
          </a:p>
          <a:p>
            <a:pPr marL="285750" indent="-285750">
              <a:buFont typeface="Arial"/>
              <a:buChar char="•"/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  <a:latin typeface="Book Antiqua"/>
                <a:cs typeface="Book Antiqua"/>
              </a:rPr>
              <a:t>Green</a:t>
            </a:r>
          </a:p>
          <a:p>
            <a:pPr marL="285750" indent="-285750">
              <a:buFont typeface="Arial"/>
              <a:buChar char="•"/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  <a:latin typeface="Book Antiqua"/>
                <a:cs typeface="Book Antiqua"/>
              </a:rPr>
              <a:t>Safe</a:t>
            </a:r>
          </a:p>
          <a:p>
            <a:pPr marL="285750" indent="-285750">
              <a:buFont typeface="Arial"/>
              <a:buChar char="•"/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  <a:latin typeface="Book Antiqua"/>
                <a:cs typeface="Book Antiqua"/>
              </a:rPr>
              <a:t>Abundant</a:t>
            </a:r>
            <a:endParaRPr lang="en-US" sz="2200" dirty="0">
              <a:latin typeface="Book Antiqua"/>
              <a:cs typeface="Book Antiqua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40466"/>
            <a:ext cx="5049398" cy="41910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1236143" y="4191003"/>
            <a:ext cx="39624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038611" y="3564470"/>
            <a:ext cx="11430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15455" y="2878665"/>
            <a:ext cx="37338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Book Antiqua"/>
                <a:cs typeface="Book Antiqua"/>
              </a:rPr>
              <a:t>MASS DEFECT: 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Book Antiqua"/>
                <a:cs typeface="Book Antiqua"/>
              </a:rPr>
              <a:t>The whole &lt; the sum of the parts!</a:t>
            </a:r>
          </a:p>
          <a:p>
            <a:r>
              <a:rPr lang="en-US" dirty="0" smtClean="0">
                <a:latin typeface="Book Antiqua"/>
                <a:cs typeface="Book Antiqua"/>
              </a:rPr>
              <a:t>(e.g.</a:t>
            </a:r>
            <a:r>
              <a:rPr lang="en-US" dirty="0">
                <a:latin typeface="Book Antiqua"/>
                <a:cs typeface="Book Antiqua"/>
              </a:rPr>
              <a:t>,</a:t>
            </a:r>
            <a:r>
              <a:rPr lang="en-US" dirty="0" smtClean="0">
                <a:latin typeface="Book Antiqua"/>
                <a:cs typeface="Book Antiqua"/>
              </a:rPr>
              <a:t> mass of He nucleus is less than mass of 2p + 2n)</a:t>
            </a:r>
          </a:p>
          <a:p>
            <a:endParaRPr lang="en-US" dirty="0" smtClean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Larger mass defect </a:t>
            </a:r>
            <a:r>
              <a:rPr lang="en-US" dirty="0" smtClean="0">
                <a:latin typeface="Book Antiqua"/>
                <a:cs typeface="Book Antiqua"/>
                <a:sym typeface="Wingdings"/>
              </a:rPr>
              <a:t> greater BE</a:t>
            </a:r>
            <a:endParaRPr lang="en-US" dirty="0" smtClean="0">
              <a:latin typeface="Book Antiqua"/>
              <a:cs typeface="Book Antiqua"/>
            </a:endParaRPr>
          </a:p>
          <a:p>
            <a:endParaRPr lang="en-US" dirty="0">
              <a:latin typeface="Book Antiqua"/>
              <a:cs typeface="Book Antiqua"/>
            </a:endParaRP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/>
                <a:cs typeface="Book Antiqua"/>
              </a:rPr>
              <a:t>Going from low BE to higher binding energy releases energy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2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591252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84" name="Picture 8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211674"/>
            <a:ext cx="84819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Five main processes that occur at the plasma-materials interface</a:t>
            </a:r>
            <a:endParaRPr lang="en-US" sz="3400" dirty="0">
              <a:solidFill>
                <a:schemeClr val="accent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96191" y="1441683"/>
            <a:ext cx="69755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Book Antiqua"/>
                <a:cs typeface="Book Antiqua"/>
              </a:rPr>
              <a:t>2. </a:t>
            </a:r>
            <a:r>
              <a:rPr lang="en-US" sz="2200" dirty="0" smtClean="0">
                <a:latin typeface="Book Antiqua"/>
                <a:cs typeface="Book Antiqua"/>
              </a:rPr>
              <a:t>Absorption</a:t>
            </a:r>
            <a:r>
              <a:rPr lang="en-US" sz="2200" dirty="0" smtClean="0">
                <a:latin typeface="Book Antiqua"/>
                <a:cs typeface="Book Antiqua"/>
              </a:rPr>
              <a:t>/Desorption </a:t>
            </a:r>
            <a:r>
              <a:rPr lang="en-US" sz="2200" b="1" dirty="0" smtClean="0">
                <a:solidFill>
                  <a:srgbClr val="953735"/>
                </a:solidFill>
                <a:latin typeface="Book Antiqua"/>
                <a:cs typeface="Book Antiqua"/>
              </a:rPr>
              <a:t>(low energy, 1 </a:t>
            </a:r>
            <a:r>
              <a:rPr lang="en-US" sz="2200" b="1" dirty="0" err="1" smtClean="0">
                <a:solidFill>
                  <a:srgbClr val="953735"/>
                </a:solidFill>
                <a:latin typeface="Book Antiqua"/>
                <a:cs typeface="Book Antiqua"/>
              </a:rPr>
              <a:t>eV</a:t>
            </a:r>
            <a:r>
              <a:rPr lang="en-US" sz="2200" b="1" dirty="0" smtClean="0">
                <a:solidFill>
                  <a:srgbClr val="953735"/>
                </a:solidFill>
                <a:latin typeface="Book Antiqua"/>
                <a:cs typeface="Book Antiqua"/>
              </a:rPr>
              <a:t>)</a:t>
            </a:r>
            <a:endParaRPr lang="en-US" sz="2200" b="1" dirty="0" smtClean="0">
              <a:solidFill>
                <a:srgbClr val="953735"/>
              </a:solidFill>
              <a:latin typeface="Book Antiqua"/>
              <a:cs typeface="Book Antiqua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864746" y="1062566"/>
            <a:ext cx="1599098" cy="1910589"/>
            <a:chOff x="3209969" y="3750733"/>
            <a:chExt cx="1599098" cy="1910589"/>
          </a:xfrm>
        </p:grpSpPr>
        <p:sp>
          <p:nvSpPr>
            <p:cNvPr id="11" name="Oval 10"/>
            <p:cNvSpPr/>
            <p:nvPr/>
          </p:nvSpPr>
          <p:spPr bwMode="auto">
            <a:xfrm>
              <a:off x="3212792" y="4763692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209969" y="509959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549416" y="4763692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545787" y="509959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3884428" y="509959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4222665" y="4763692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4220245" y="509959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3209970" y="5435503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4547597" y="509959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3545788" y="5435503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3884428" y="5435503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4220246" y="5435503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4559289" y="4763692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4547597" y="5435503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 bwMode="auto">
            <a:xfrm>
              <a:off x="3465687" y="4086580"/>
              <a:ext cx="268111" cy="4233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 bwMode="auto">
            <a:xfrm>
              <a:off x="3281321" y="3843242"/>
              <a:ext cx="225760" cy="22581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3884428" y="4763692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3715945" y="4585485"/>
              <a:ext cx="225760" cy="22581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4051790" y="4585485"/>
              <a:ext cx="225760" cy="22581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4477943" y="3953309"/>
              <a:ext cx="225760" cy="22581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4260634" y="4243996"/>
              <a:ext cx="225760" cy="22581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 bwMode="auto">
            <a:xfrm flipV="1">
              <a:off x="4230512" y="3750733"/>
              <a:ext cx="578555" cy="83018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24" y="2818280"/>
            <a:ext cx="3397620" cy="7078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797"/>
          <a:stretch/>
        </p:blipFill>
        <p:spPr>
          <a:xfrm>
            <a:off x="842582" y="3585882"/>
            <a:ext cx="4799206" cy="24548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7059" y="5946588"/>
            <a:ext cx="5597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Desorption of 1</a:t>
            </a:r>
            <a:r>
              <a:rPr lang="en-US" baseline="30000" dirty="0" smtClean="0">
                <a:latin typeface="Book Antiqua"/>
                <a:cs typeface="Book Antiqua"/>
              </a:rPr>
              <a:t>st</a:t>
            </a:r>
            <a:r>
              <a:rPr lang="en-US" dirty="0" smtClean="0">
                <a:latin typeface="Book Antiqua"/>
                <a:cs typeface="Book Antiqua"/>
              </a:rPr>
              <a:t> order (a) &amp; second order process (b)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9812" y="6308164"/>
            <a:ext cx="502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ook Antiqua"/>
                <a:cs typeface="Book Antiqua"/>
              </a:rPr>
              <a:t>http://users-</a:t>
            </a:r>
            <a:r>
              <a:rPr lang="en-US" sz="1200" dirty="0" err="1">
                <a:latin typeface="Book Antiqua"/>
                <a:cs typeface="Book Antiqua"/>
              </a:rPr>
              <a:t>phys.au.dk</a:t>
            </a:r>
            <a:r>
              <a:rPr lang="en-US" sz="1200" dirty="0">
                <a:latin typeface="Book Antiqua"/>
                <a:cs typeface="Book Antiqua"/>
              </a:rPr>
              <a:t>/</a:t>
            </a:r>
            <a:r>
              <a:rPr lang="en-US" sz="1200" dirty="0" err="1">
                <a:latin typeface="Book Antiqua"/>
                <a:cs typeface="Book Antiqua"/>
              </a:rPr>
              <a:t>philip</a:t>
            </a:r>
            <a:r>
              <a:rPr lang="en-US" sz="1200" dirty="0">
                <a:latin typeface="Book Antiqua"/>
                <a:cs typeface="Book Antiqua"/>
              </a:rPr>
              <a:t>/pictures/</a:t>
            </a:r>
            <a:r>
              <a:rPr lang="en-US" sz="1200" dirty="0" err="1">
                <a:latin typeface="Book Antiqua"/>
                <a:cs typeface="Book Antiqua"/>
              </a:rPr>
              <a:t>physicsfigures</a:t>
            </a:r>
            <a:r>
              <a:rPr lang="en-US" sz="1200" dirty="0">
                <a:latin typeface="Book Antiqua"/>
                <a:cs typeface="Book Antiqua"/>
              </a:rPr>
              <a:t>/node18.html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44282" y="2094754"/>
            <a:ext cx="4897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Rate equation for desorption: </a:t>
            </a:r>
          </a:p>
          <a:p>
            <a:r>
              <a:rPr lang="en-US" dirty="0" smtClean="0">
                <a:latin typeface="Book Antiqua"/>
                <a:cs typeface="Book Antiqua"/>
              </a:rPr>
              <a:t>(dependent on binding energy &amp; temperature)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20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387263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84" name="Picture 8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211674"/>
            <a:ext cx="84819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Five main processes that occur at the plasma-materials interface</a:t>
            </a:r>
            <a:endParaRPr lang="en-US" sz="3400" dirty="0">
              <a:solidFill>
                <a:schemeClr val="accent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96191" y="1441683"/>
            <a:ext cx="46925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Book Antiqua"/>
                <a:cs typeface="Book Antiqua"/>
              </a:rPr>
              <a:t>3. Physical </a:t>
            </a:r>
            <a:r>
              <a:rPr lang="en-US" sz="2200" dirty="0">
                <a:latin typeface="Book Antiqua"/>
                <a:cs typeface="Book Antiqua"/>
              </a:rPr>
              <a:t>Sputtering </a:t>
            </a:r>
            <a:r>
              <a:rPr lang="en-US" sz="2200" b="1" dirty="0">
                <a:solidFill>
                  <a:srgbClr val="953735"/>
                </a:solidFill>
                <a:latin typeface="Book Antiqua"/>
                <a:cs typeface="Book Antiqua"/>
              </a:rPr>
              <a:t>(10-100 </a:t>
            </a:r>
            <a:r>
              <a:rPr lang="en-US" sz="2200" b="1" dirty="0" err="1">
                <a:solidFill>
                  <a:srgbClr val="953735"/>
                </a:solidFill>
                <a:latin typeface="Book Antiqua"/>
                <a:cs typeface="Book Antiqua"/>
              </a:rPr>
              <a:t>eV</a:t>
            </a:r>
            <a:r>
              <a:rPr lang="en-US" sz="2200" b="1" dirty="0">
                <a:solidFill>
                  <a:srgbClr val="953735"/>
                </a:solidFill>
                <a:latin typeface="Book Antiqua"/>
                <a:cs typeface="Book Antiqua"/>
              </a:rPr>
              <a:t>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12990" y="1398245"/>
            <a:ext cx="1575080" cy="1744077"/>
            <a:chOff x="6813947" y="4106333"/>
            <a:chExt cx="1575080" cy="1744077"/>
          </a:xfrm>
        </p:grpSpPr>
        <p:sp>
          <p:nvSpPr>
            <p:cNvPr id="11" name="Oval 10"/>
            <p:cNvSpPr/>
            <p:nvPr/>
          </p:nvSpPr>
          <p:spPr bwMode="auto">
            <a:xfrm>
              <a:off x="6816770" y="4952780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6813947" y="5288686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153394" y="4952780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7149765" y="5288686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7490018" y="4952780"/>
              <a:ext cx="225760" cy="22581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7488405" y="5288686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7826643" y="4952780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7824223" y="5288686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6813948" y="5624591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8151575" y="5288686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7149766" y="5624591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7488406" y="5624591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7824224" y="5624591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8163267" y="4952780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8151575" y="5624591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>
              <a:off x="7239000" y="4445000"/>
              <a:ext cx="268111" cy="4233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 bwMode="auto">
            <a:xfrm>
              <a:off x="7054633" y="4187551"/>
              <a:ext cx="225760" cy="22581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7939523" y="428334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7715778" y="4617232"/>
              <a:ext cx="225760" cy="22581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V="1">
              <a:off x="7676445" y="4106333"/>
              <a:ext cx="578555" cy="83018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6907679" y="3222812"/>
            <a:ext cx="126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Sputtering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30941" y="2064871"/>
            <a:ext cx="60212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Higher energy transfer when masses are similar:</a:t>
            </a:r>
          </a:p>
          <a:p>
            <a:endParaRPr lang="en-US" dirty="0"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endParaRPr lang="en-US" dirty="0"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Rate equation:  </a:t>
            </a:r>
          </a:p>
          <a:p>
            <a:endParaRPr lang="en-US" dirty="0"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Yield (empirical) = number sputters per incident ion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65" y="2540000"/>
            <a:ext cx="2872458" cy="810932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0" y="4254494"/>
            <a:ext cx="2968812" cy="74220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21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08703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84" name="Picture 8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211674"/>
            <a:ext cx="84819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Five main processes that occur at the plasma-materials interface</a:t>
            </a:r>
            <a:endParaRPr lang="en-US" sz="3400" dirty="0">
              <a:solidFill>
                <a:schemeClr val="accent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96191" y="1441683"/>
            <a:ext cx="46925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Book Antiqua"/>
                <a:cs typeface="Book Antiqua"/>
              </a:rPr>
              <a:t>3. Physical </a:t>
            </a:r>
            <a:r>
              <a:rPr lang="en-US" sz="2200" dirty="0">
                <a:latin typeface="Book Antiqua"/>
                <a:cs typeface="Book Antiqua"/>
              </a:rPr>
              <a:t>Sputtering </a:t>
            </a:r>
            <a:r>
              <a:rPr lang="en-US" sz="2200" b="1" dirty="0">
                <a:solidFill>
                  <a:srgbClr val="953735"/>
                </a:solidFill>
                <a:latin typeface="Book Antiqua"/>
                <a:cs typeface="Book Antiqua"/>
              </a:rPr>
              <a:t>(10-100 </a:t>
            </a:r>
            <a:r>
              <a:rPr lang="en-US" sz="2200" b="1" dirty="0" err="1">
                <a:solidFill>
                  <a:srgbClr val="953735"/>
                </a:solidFill>
                <a:latin typeface="Book Antiqua"/>
                <a:cs typeface="Book Antiqua"/>
              </a:rPr>
              <a:t>eV</a:t>
            </a:r>
            <a:r>
              <a:rPr lang="en-US" sz="2200" b="1" dirty="0">
                <a:solidFill>
                  <a:srgbClr val="953735"/>
                </a:solidFill>
                <a:latin typeface="Book Antiqua"/>
                <a:cs typeface="Book Antiqua"/>
              </a:rPr>
              <a:t>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12990" y="1398245"/>
            <a:ext cx="1575080" cy="1744077"/>
            <a:chOff x="6813947" y="4106333"/>
            <a:chExt cx="1575080" cy="1744077"/>
          </a:xfrm>
        </p:grpSpPr>
        <p:sp>
          <p:nvSpPr>
            <p:cNvPr id="11" name="Oval 10"/>
            <p:cNvSpPr/>
            <p:nvPr/>
          </p:nvSpPr>
          <p:spPr bwMode="auto">
            <a:xfrm>
              <a:off x="6816770" y="4952780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6813947" y="5288686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153394" y="4952780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7149765" y="5288686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7490018" y="4952780"/>
              <a:ext cx="225760" cy="22581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7488405" y="5288686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7826643" y="4952780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7824223" y="5288686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6813948" y="5624591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8151575" y="5288686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7149766" y="5624591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7488406" y="5624591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7824224" y="5624591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8163267" y="4952780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8151575" y="5624591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>
              <a:off x="7239000" y="4445000"/>
              <a:ext cx="268111" cy="4233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 bwMode="auto">
            <a:xfrm>
              <a:off x="7054633" y="4187551"/>
              <a:ext cx="225760" cy="22581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7939523" y="428334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7715778" y="4617232"/>
              <a:ext cx="225760" cy="22581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V="1">
              <a:off x="7676445" y="4106333"/>
              <a:ext cx="578555" cy="83018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6907679" y="3222812"/>
            <a:ext cx="126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Sputtering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30941" y="2064871"/>
            <a:ext cx="534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Sputter yields of silicon as a function of ion energy for noble gas ions: 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33" y="2719293"/>
            <a:ext cx="5333103" cy="34364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9528" y="619865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http</a:t>
            </a:r>
            <a:r>
              <a:rPr lang="en-US" sz="1600" dirty="0">
                <a:latin typeface="Book Antiqua"/>
                <a:cs typeface="Book Antiqua"/>
              </a:rPr>
              <a:t>://</a:t>
            </a:r>
            <a:r>
              <a:rPr lang="en-US" sz="1600" dirty="0" err="1">
                <a:latin typeface="Book Antiqua"/>
                <a:cs typeface="Book Antiqua"/>
              </a:rPr>
              <a:t>xpssimplified.com</a:t>
            </a:r>
            <a:r>
              <a:rPr lang="en-US" sz="1600" dirty="0">
                <a:latin typeface="Book Antiqua"/>
                <a:cs typeface="Book Antiqua"/>
              </a:rPr>
              <a:t>/</a:t>
            </a:r>
            <a:r>
              <a:rPr lang="en-US" sz="1600" dirty="0" err="1">
                <a:latin typeface="Book Antiqua"/>
                <a:cs typeface="Book Antiqua"/>
              </a:rPr>
              <a:t>depth_profiling.php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22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10716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84" name="Picture 8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211674"/>
            <a:ext cx="84819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Five main processes that occur at the plasma-materials interface</a:t>
            </a:r>
            <a:endParaRPr lang="en-US" sz="3400" dirty="0">
              <a:solidFill>
                <a:schemeClr val="accent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96191" y="1441683"/>
            <a:ext cx="46925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Book Antiqua"/>
                <a:cs typeface="Book Antiqua"/>
              </a:rPr>
              <a:t>4</a:t>
            </a:r>
            <a:r>
              <a:rPr lang="en-US" sz="2200" dirty="0" smtClean="0">
                <a:latin typeface="Book Antiqua"/>
                <a:cs typeface="Book Antiqua"/>
              </a:rPr>
              <a:t>. Implantation </a:t>
            </a:r>
            <a:r>
              <a:rPr lang="en-US" sz="2200" b="1" dirty="0">
                <a:solidFill>
                  <a:srgbClr val="953735"/>
                </a:solidFill>
                <a:latin typeface="Book Antiqua"/>
                <a:cs typeface="Book Antiqua"/>
              </a:rPr>
              <a:t>(</a:t>
            </a:r>
            <a:r>
              <a:rPr lang="en-US" sz="2200" b="1" dirty="0" smtClean="0">
                <a:solidFill>
                  <a:srgbClr val="953735"/>
                </a:solidFill>
                <a:latin typeface="Book Antiqua"/>
                <a:cs typeface="Book Antiqua"/>
              </a:rPr>
              <a:t>1000 </a:t>
            </a:r>
            <a:r>
              <a:rPr lang="en-US" sz="2200" b="1" dirty="0" err="1">
                <a:solidFill>
                  <a:srgbClr val="953735"/>
                </a:solidFill>
                <a:latin typeface="Book Antiqua"/>
                <a:cs typeface="Book Antiqua"/>
              </a:rPr>
              <a:t>eV</a:t>
            </a:r>
            <a:r>
              <a:rPr lang="en-US" sz="2200" b="1" dirty="0">
                <a:solidFill>
                  <a:srgbClr val="953735"/>
                </a:solidFill>
                <a:latin typeface="Book Antiqua"/>
                <a:cs typeface="Book Antiqua"/>
              </a:rPr>
              <a:t>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74277" y="2212910"/>
            <a:ext cx="1575080" cy="1634637"/>
            <a:chOff x="5668124" y="3055840"/>
            <a:chExt cx="1575080" cy="1634637"/>
          </a:xfrm>
        </p:grpSpPr>
        <p:sp>
          <p:nvSpPr>
            <p:cNvPr id="11" name="Oval 10"/>
            <p:cNvSpPr/>
            <p:nvPr/>
          </p:nvSpPr>
          <p:spPr bwMode="auto">
            <a:xfrm>
              <a:off x="5670947" y="3792847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5668124" y="4128753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6007571" y="3792847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6003942" y="4128753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6342583" y="4128753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6680820" y="3792847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6678400" y="4128753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5668125" y="446465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7005752" y="4128753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003943" y="446465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6342583" y="446465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6678401" y="446465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7017444" y="3792847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7005752" y="446465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 bwMode="auto">
            <a:xfrm>
              <a:off x="5980289" y="3285067"/>
              <a:ext cx="268111" cy="4233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 bwMode="auto">
            <a:xfrm>
              <a:off x="5810033" y="3055840"/>
              <a:ext cx="225760" cy="22581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6342583" y="3792847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6512765" y="4294795"/>
              <a:ext cx="225760" cy="22581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045822" y="2566522"/>
            <a:ext cx="116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Implantation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457" y="2030999"/>
            <a:ext cx="4891307" cy="30041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49058" y="5107953"/>
            <a:ext cx="431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Book Antiqua"/>
                <a:cs typeface="Book Antiqua"/>
              </a:rPr>
              <a:t>http://</a:t>
            </a:r>
            <a:r>
              <a:rPr lang="en-US" sz="1400" dirty="0" err="1">
                <a:latin typeface="Book Antiqua"/>
                <a:cs typeface="Book Antiqua"/>
              </a:rPr>
              <a:t>www.abc.net.au</a:t>
            </a:r>
            <a:r>
              <a:rPr lang="en-US" sz="1400" dirty="0">
                <a:latin typeface="Book Antiqua"/>
                <a:cs typeface="Book Antiqua"/>
              </a:rPr>
              <a:t>/science/articles/2015/05/25/4229949.htm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31901" y="1441683"/>
            <a:ext cx="40949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Book Antiqua"/>
                <a:cs typeface="Book Antiqua"/>
              </a:rPr>
              <a:t>5</a:t>
            </a:r>
            <a:r>
              <a:rPr lang="en-US" sz="2200" dirty="0" smtClean="0">
                <a:latin typeface="Book Antiqua"/>
                <a:cs typeface="Book Antiqua"/>
              </a:rPr>
              <a:t>. Reactions with/on a surface</a:t>
            </a:r>
            <a:endParaRPr lang="en-US" sz="2200" b="1" dirty="0">
              <a:solidFill>
                <a:srgbClr val="953735"/>
              </a:solidFill>
              <a:latin typeface="Book Antiqua"/>
              <a:cs typeface="Book Antiqu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23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66029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84" name="Picture 8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211674"/>
            <a:ext cx="84819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Five main processes that occur at the plasma-materials interface</a:t>
            </a:r>
            <a:endParaRPr lang="en-US" sz="3400" dirty="0">
              <a:solidFill>
                <a:schemeClr val="accent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555" y="1558224"/>
            <a:ext cx="4692564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700" dirty="0" smtClean="0">
                <a:latin typeface="Book Antiqua"/>
                <a:cs typeface="Book Antiqua"/>
              </a:rPr>
              <a:t>Positive Ion Neutralization (Recombination)</a:t>
            </a:r>
          </a:p>
          <a:p>
            <a:pPr marL="809625" indent="-285750">
              <a:buFont typeface="Arial"/>
              <a:buChar char="•"/>
            </a:pPr>
            <a:r>
              <a:rPr lang="en-US" sz="1700" dirty="0" smtClean="0">
                <a:latin typeface="Book Antiqua"/>
                <a:cs typeface="Book Antiqua"/>
              </a:rPr>
              <a:t>Ions that hit the surface are neutralized</a:t>
            </a:r>
          </a:p>
          <a:p>
            <a:pPr marL="523875"/>
            <a:r>
              <a:rPr lang="en-US" sz="1700" dirty="0">
                <a:latin typeface="Book Antiqua"/>
                <a:cs typeface="Book Antiqua"/>
              </a:rPr>
              <a:t>	</a:t>
            </a:r>
            <a:r>
              <a:rPr lang="en-US" sz="1700" dirty="0" smtClean="0">
                <a:latin typeface="Book Antiqua"/>
                <a:cs typeface="Book Antiqua"/>
              </a:rPr>
              <a:t>e + A</a:t>
            </a:r>
            <a:r>
              <a:rPr lang="en-US" sz="1700" baseline="30000" dirty="0" smtClean="0">
                <a:latin typeface="Book Antiqua"/>
                <a:cs typeface="Book Antiqua"/>
              </a:rPr>
              <a:t>+</a:t>
            </a:r>
            <a:r>
              <a:rPr lang="en-US" sz="1700" dirty="0" smtClean="0">
                <a:latin typeface="Book Antiqua"/>
                <a:cs typeface="Book Antiqua"/>
              </a:rPr>
              <a:t> + S</a:t>
            </a:r>
            <a:r>
              <a:rPr lang="en-US" sz="1700" dirty="0" smtClean="0">
                <a:latin typeface="Book Antiqua"/>
                <a:cs typeface="Book Antiqua"/>
                <a:sym typeface="Wingdings"/>
              </a:rPr>
              <a:t> A + S</a:t>
            </a:r>
          </a:p>
          <a:p>
            <a:pPr marL="523875"/>
            <a:endParaRPr lang="en-US" sz="1700" dirty="0" smtClean="0">
              <a:latin typeface="Book Antiqua"/>
              <a:cs typeface="Book Antiqua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sz="1700" dirty="0" smtClean="0">
                <a:latin typeface="Book Antiqua"/>
                <a:cs typeface="Book Antiqua"/>
              </a:rPr>
              <a:t>Absorption/Desorption </a:t>
            </a:r>
            <a:r>
              <a:rPr lang="en-US" sz="1700" b="1" dirty="0" smtClean="0">
                <a:solidFill>
                  <a:srgbClr val="953735"/>
                </a:solidFill>
                <a:latin typeface="Book Antiqua"/>
                <a:cs typeface="Book Antiqua"/>
              </a:rPr>
              <a:t>(low energy, 1 </a:t>
            </a:r>
            <a:r>
              <a:rPr lang="en-US" sz="1700" b="1" dirty="0" err="1" smtClean="0">
                <a:solidFill>
                  <a:srgbClr val="953735"/>
                </a:solidFill>
                <a:latin typeface="Book Antiqua"/>
                <a:cs typeface="Book Antiqua"/>
              </a:rPr>
              <a:t>eV</a:t>
            </a:r>
            <a:r>
              <a:rPr lang="en-US" sz="1700" b="1" dirty="0" smtClean="0">
                <a:solidFill>
                  <a:srgbClr val="953735"/>
                </a:solidFill>
                <a:latin typeface="Book Antiqua"/>
                <a:cs typeface="Book Antiqua"/>
              </a:rPr>
              <a:t>)</a:t>
            </a:r>
          </a:p>
          <a:p>
            <a:pPr marL="800100" lvl="1" indent="-342900">
              <a:buFont typeface="Arial"/>
              <a:buChar char="•"/>
            </a:pPr>
            <a:r>
              <a:rPr lang="en-US" sz="1700" dirty="0" smtClean="0">
                <a:latin typeface="Book Antiqua"/>
                <a:cs typeface="Book Antiqua"/>
              </a:rPr>
              <a:t>Evaporation rate  increases exponentially with temperature</a:t>
            </a:r>
          </a:p>
          <a:p>
            <a:pPr marL="800100" lvl="1" indent="-342900">
              <a:buFont typeface="Arial"/>
              <a:buChar char="•"/>
            </a:pPr>
            <a:endParaRPr lang="en-US" sz="1700" dirty="0" smtClean="0">
              <a:latin typeface="Book Antiqua"/>
              <a:cs typeface="Book Antiqua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sz="1700" dirty="0" smtClean="0">
                <a:latin typeface="Book Antiqua"/>
                <a:cs typeface="Book Antiqua"/>
              </a:rPr>
              <a:t>Physical Sputtering </a:t>
            </a:r>
            <a:r>
              <a:rPr lang="en-US" sz="1700" b="1" dirty="0" smtClean="0">
                <a:solidFill>
                  <a:srgbClr val="953735"/>
                </a:solidFill>
                <a:latin typeface="Book Antiqua"/>
                <a:cs typeface="Book Antiqua"/>
              </a:rPr>
              <a:t>(10-100 </a:t>
            </a:r>
            <a:r>
              <a:rPr lang="en-US" sz="1700" b="1" dirty="0" err="1" smtClean="0">
                <a:solidFill>
                  <a:srgbClr val="953735"/>
                </a:solidFill>
                <a:latin typeface="Book Antiqua"/>
                <a:cs typeface="Book Antiqua"/>
              </a:rPr>
              <a:t>eV</a:t>
            </a:r>
            <a:r>
              <a:rPr lang="en-US" sz="1700" b="1" dirty="0" smtClean="0">
                <a:solidFill>
                  <a:srgbClr val="953735"/>
                </a:solidFill>
                <a:latin typeface="Book Antiqua"/>
                <a:cs typeface="Book Antiqua"/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1700" dirty="0" smtClean="0">
                <a:latin typeface="Book Antiqua"/>
                <a:cs typeface="Book Antiqua"/>
              </a:rPr>
              <a:t>Independent of surface temperature</a:t>
            </a:r>
          </a:p>
          <a:p>
            <a:pPr marL="342900" indent="-342900">
              <a:buFont typeface="+mj-lt"/>
              <a:buAutoNum type="arabicPeriod" startAt="2"/>
            </a:pPr>
            <a:endParaRPr lang="en-US" sz="1700" dirty="0" smtClean="0">
              <a:latin typeface="Book Antiqua"/>
              <a:cs typeface="Book Antiqua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sz="1700" dirty="0" smtClean="0">
                <a:latin typeface="Book Antiqua"/>
                <a:cs typeface="Book Antiqua"/>
              </a:rPr>
              <a:t>Implantation </a:t>
            </a:r>
            <a:r>
              <a:rPr lang="en-US" sz="1700" b="1" dirty="0" smtClean="0">
                <a:solidFill>
                  <a:srgbClr val="953735"/>
                </a:solidFill>
                <a:latin typeface="Book Antiqua"/>
                <a:cs typeface="Book Antiqua"/>
              </a:rPr>
              <a:t>(1000 </a:t>
            </a:r>
            <a:r>
              <a:rPr lang="en-US" sz="1700" b="1" dirty="0" err="1" smtClean="0">
                <a:solidFill>
                  <a:srgbClr val="953735"/>
                </a:solidFill>
                <a:latin typeface="Book Antiqua"/>
                <a:cs typeface="Book Antiqua"/>
              </a:rPr>
              <a:t>eV</a:t>
            </a:r>
            <a:r>
              <a:rPr lang="en-US" sz="1700" b="1" dirty="0" smtClean="0">
                <a:solidFill>
                  <a:srgbClr val="953735"/>
                </a:solidFill>
                <a:latin typeface="Book Antiqua"/>
                <a:cs typeface="Book Antiqua"/>
              </a:rPr>
              <a:t>)</a:t>
            </a:r>
          </a:p>
          <a:p>
            <a:pPr marL="342900" indent="-342900">
              <a:buFont typeface="+mj-lt"/>
              <a:buAutoNum type="arabicPeriod" startAt="2"/>
            </a:pPr>
            <a:endParaRPr lang="en-US" sz="1700" dirty="0" smtClean="0">
              <a:latin typeface="Book Antiqua"/>
              <a:cs typeface="Book Antiqua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sz="1700" dirty="0" smtClean="0">
                <a:latin typeface="Book Antiqua"/>
                <a:cs typeface="Book Antiqua"/>
              </a:rPr>
              <a:t>Reactions with/on a surface </a:t>
            </a:r>
          </a:p>
          <a:p>
            <a:pPr marL="742950" lvl="1" indent="-285750">
              <a:buFont typeface="Arial"/>
              <a:buChar char="•"/>
            </a:pPr>
            <a:r>
              <a:rPr lang="en-US" sz="1700" dirty="0" smtClean="0">
                <a:latin typeface="Book Antiqua"/>
                <a:cs typeface="Book Antiqua"/>
              </a:rPr>
              <a:t>Dependent on surface temperature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4815461" y="3026833"/>
            <a:ext cx="1575080" cy="1744077"/>
            <a:chOff x="6813947" y="4106333"/>
            <a:chExt cx="1575080" cy="1744077"/>
          </a:xfrm>
        </p:grpSpPr>
        <p:sp>
          <p:nvSpPr>
            <p:cNvPr id="17" name="Oval 16"/>
            <p:cNvSpPr/>
            <p:nvPr/>
          </p:nvSpPr>
          <p:spPr bwMode="auto">
            <a:xfrm>
              <a:off x="6816770" y="4952780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6813947" y="5288686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7153394" y="4952780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7149765" y="5288686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7490018" y="4952780"/>
              <a:ext cx="225760" cy="22581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7488405" y="5288686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7826643" y="4952780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7824223" y="5288686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6813948" y="5624591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8151575" y="5288686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7149766" y="5624591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7488406" y="5624591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7824224" y="5624591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8163267" y="4952780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8151575" y="5624591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 bwMode="auto">
            <a:xfrm>
              <a:off x="7239000" y="4445000"/>
              <a:ext cx="268111" cy="4233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 bwMode="auto">
            <a:xfrm>
              <a:off x="7054633" y="4187551"/>
              <a:ext cx="225760" cy="22581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7939523" y="428334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7715778" y="4617232"/>
              <a:ext cx="225760" cy="22581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 bwMode="auto">
            <a:xfrm flipV="1">
              <a:off x="7676445" y="4106333"/>
              <a:ext cx="578555" cy="83018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6862277" y="4304674"/>
            <a:ext cx="1575080" cy="1634637"/>
            <a:chOff x="5668124" y="3055840"/>
            <a:chExt cx="1575080" cy="1634637"/>
          </a:xfrm>
        </p:grpSpPr>
        <p:sp>
          <p:nvSpPr>
            <p:cNvPr id="65" name="Oval 64"/>
            <p:cNvSpPr/>
            <p:nvPr/>
          </p:nvSpPr>
          <p:spPr bwMode="auto">
            <a:xfrm>
              <a:off x="5670947" y="3792847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5668124" y="4128753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6007571" y="3792847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6003942" y="4128753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6342583" y="4128753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6680820" y="3792847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6678400" y="4128753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5668125" y="446465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7005752" y="4128753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6003943" y="446465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6342583" y="446465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6678401" y="446465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7017444" y="3792847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7005752" y="446465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cxnSp>
          <p:nvCxnSpPr>
            <p:cNvPr id="80" name="Straight Arrow Connector 79"/>
            <p:cNvCxnSpPr/>
            <p:nvPr/>
          </p:nvCxnSpPr>
          <p:spPr bwMode="auto">
            <a:xfrm>
              <a:off x="5980289" y="3285067"/>
              <a:ext cx="268111" cy="4233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 bwMode="auto">
            <a:xfrm>
              <a:off x="5810033" y="3055840"/>
              <a:ext cx="225760" cy="22581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6342583" y="3792847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6512765" y="4294795"/>
              <a:ext cx="225760" cy="22581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</p:grpSp>
      <p:sp>
        <p:nvSpPr>
          <p:cNvPr id="116" name="TextBox 115"/>
          <p:cNvSpPr txBox="1"/>
          <p:nvPr/>
        </p:nvSpPr>
        <p:spPr>
          <a:xfrm>
            <a:off x="5010150" y="4851400"/>
            <a:ext cx="126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Sputtering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988175" y="5988050"/>
            <a:ext cx="1515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Implantation</a:t>
            </a:r>
            <a:endParaRPr lang="en-US" dirty="0">
              <a:latin typeface="Book Antiqua"/>
              <a:cs typeface="Book Antiqua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6864746" y="1062566"/>
            <a:ext cx="1599098" cy="1910589"/>
            <a:chOff x="3209969" y="3750733"/>
            <a:chExt cx="1599098" cy="1910589"/>
          </a:xfrm>
        </p:grpSpPr>
        <p:sp>
          <p:nvSpPr>
            <p:cNvPr id="106" name="Oval 105"/>
            <p:cNvSpPr/>
            <p:nvPr/>
          </p:nvSpPr>
          <p:spPr bwMode="auto">
            <a:xfrm>
              <a:off x="3212792" y="4763692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>
              <a:off x="3209969" y="509959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14" name="Oval 113"/>
            <p:cNvSpPr/>
            <p:nvPr/>
          </p:nvSpPr>
          <p:spPr bwMode="auto">
            <a:xfrm>
              <a:off x="3549416" y="4763692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>
              <a:off x="3545787" y="509959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3884428" y="509959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20" name="Oval 119"/>
            <p:cNvSpPr/>
            <p:nvPr/>
          </p:nvSpPr>
          <p:spPr bwMode="auto">
            <a:xfrm>
              <a:off x="4222665" y="4763692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21" name="Oval 120"/>
            <p:cNvSpPr/>
            <p:nvPr/>
          </p:nvSpPr>
          <p:spPr bwMode="auto">
            <a:xfrm>
              <a:off x="4220245" y="509959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22" name="Oval 121"/>
            <p:cNvSpPr/>
            <p:nvPr/>
          </p:nvSpPr>
          <p:spPr bwMode="auto">
            <a:xfrm>
              <a:off x="3209970" y="5435503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23" name="Oval 122"/>
            <p:cNvSpPr/>
            <p:nvPr/>
          </p:nvSpPr>
          <p:spPr bwMode="auto">
            <a:xfrm>
              <a:off x="4547597" y="5099598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>
              <a:off x="3545788" y="5435503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>
              <a:off x="3884428" y="5435503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26" name="Oval 125"/>
            <p:cNvSpPr/>
            <p:nvPr/>
          </p:nvSpPr>
          <p:spPr bwMode="auto">
            <a:xfrm>
              <a:off x="4220246" y="5435503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27" name="Oval 126"/>
            <p:cNvSpPr/>
            <p:nvPr/>
          </p:nvSpPr>
          <p:spPr bwMode="auto">
            <a:xfrm>
              <a:off x="4559289" y="4763692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28" name="Oval 127"/>
            <p:cNvSpPr/>
            <p:nvPr/>
          </p:nvSpPr>
          <p:spPr bwMode="auto">
            <a:xfrm>
              <a:off x="4547597" y="5435503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cxnSp>
          <p:nvCxnSpPr>
            <p:cNvPr id="129" name="Straight Arrow Connector 128"/>
            <p:cNvCxnSpPr/>
            <p:nvPr/>
          </p:nvCxnSpPr>
          <p:spPr bwMode="auto">
            <a:xfrm>
              <a:off x="3465687" y="4086580"/>
              <a:ext cx="268111" cy="4233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Oval 129"/>
            <p:cNvSpPr/>
            <p:nvPr/>
          </p:nvSpPr>
          <p:spPr bwMode="auto">
            <a:xfrm>
              <a:off x="3281321" y="3843242"/>
              <a:ext cx="225760" cy="22581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31" name="Oval 130"/>
            <p:cNvSpPr/>
            <p:nvPr/>
          </p:nvSpPr>
          <p:spPr bwMode="auto">
            <a:xfrm>
              <a:off x="3884428" y="4763692"/>
              <a:ext cx="225760" cy="2258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32" name="Oval 131"/>
            <p:cNvSpPr/>
            <p:nvPr/>
          </p:nvSpPr>
          <p:spPr bwMode="auto">
            <a:xfrm>
              <a:off x="3715945" y="4585485"/>
              <a:ext cx="225760" cy="22581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>
              <a:off x="4051790" y="4585485"/>
              <a:ext cx="225760" cy="22581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34" name="Oval 133"/>
            <p:cNvSpPr/>
            <p:nvPr/>
          </p:nvSpPr>
          <p:spPr bwMode="auto">
            <a:xfrm>
              <a:off x="4477943" y="3953309"/>
              <a:ext cx="225760" cy="22581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4260634" y="4243996"/>
              <a:ext cx="225760" cy="22581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Book Antiqua"/>
                <a:cs typeface="Book Antiqua"/>
              </a:endParaRPr>
            </a:p>
          </p:txBody>
        </p:sp>
        <p:cxnSp>
          <p:nvCxnSpPr>
            <p:cNvPr id="136" name="Straight Arrow Connector 135"/>
            <p:cNvCxnSpPr/>
            <p:nvPr/>
          </p:nvCxnSpPr>
          <p:spPr bwMode="auto">
            <a:xfrm flipV="1">
              <a:off x="4230512" y="3750733"/>
              <a:ext cx="578555" cy="83018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TextBox 136"/>
          <p:cNvSpPr txBox="1"/>
          <p:nvPr/>
        </p:nvSpPr>
        <p:spPr>
          <a:xfrm>
            <a:off x="6477000" y="3063875"/>
            <a:ext cx="263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Absorption/Desorption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24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448517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330205"/>
            <a:ext cx="90646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Reality is much more complex!</a:t>
            </a:r>
            <a:endParaRPr lang="en-US" sz="3800" dirty="0">
              <a:solidFill>
                <a:schemeClr val="accent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5647" y="5653205"/>
            <a:ext cx="4143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Book Antiqua"/>
                <a:cs typeface="Book Antiqua"/>
              </a:rPr>
              <a:t>Image </a:t>
            </a:r>
            <a:r>
              <a:rPr lang="en-US" sz="1400" dirty="0">
                <a:latin typeface="Book Antiqua"/>
                <a:cs typeface="Book Antiqua"/>
              </a:rPr>
              <a:t>from </a:t>
            </a:r>
            <a:r>
              <a:rPr lang="en-US" sz="1400" dirty="0" smtClean="0">
                <a:latin typeface="Book Antiqua"/>
                <a:cs typeface="Book Antiqua"/>
              </a:rPr>
              <a:t>D. </a:t>
            </a:r>
            <a:r>
              <a:rPr lang="en-US" sz="1400" dirty="0">
                <a:latin typeface="Book Antiqua"/>
                <a:cs typeface="Book Antiqua"/>
              </a:rPr>
              <a:t>Whyte, http://</a:t>
            </a:r>
            <a:r>
              <a:rPr lang="en-US" sz="1400" dirty="0" err="1">
                <a:latin typeface="Book Antiqua"/>
                <a:cs typeface="Book Antiqua"/>
              </a:rPr>
              <a:t>psisc.org</a:t>
            </a:r>
            <a:r>
              <a:rPr lang="en-US" sz="1400" dirty="0">
                <a:latin typeface="Book Antiqua"/>
                <a:cs typeface="Book Antiqua"/>
              </a:rPr>
              <a:t>/mission</a:t>
            </a:r>
          </a:p>
        </p:txBody>
      </p:sp>
      <p:pic>
        <p:nvPicPr>
          <p:cNvPr id="13" name="Picture 1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pic>
        <p:nvPicPr>
          <p:cNvPr id="2" name="Picture 1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0"/>
            <a:ext cx="9144000" cy="43077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25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223480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15" name="Picture 14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0" y="211674"/>
            <a:ext cx="85563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Book Antiqua"/>
                <a:cs typeface="Book Antiqua"/>
              </a:rPr>
              <a:t>Some candidate materials and their properties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055" y="1019634"/>
            <a:ext cx="486774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ook Antiqua"/>
                <a:cs typeface="Book Antiqua"/>
              </a:rPr>
              <a:t>Graphite: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latin typeface="Book Antiqua"/>
                <a:cs typeface="Book Antiqua"/>
              </a:rPr>
              <a:t>Does not </a:t>
            </a:r>
            <a:r>
              <a:rPr lang="en-US" sz="2000" dirty="0" smtClean="0">
                <a:solidFill>
                  <a:srgbClr val="0000FF"/>
                </a:solidFill>
                <a:latin typeface="Book Antiqua"/>
                <a:cs typeface="Book Antiqua"/>
              </a:rPr>
              <a:t>melt (sublimes) </a:t>
            </a:r>
            <a:endParaRPr lang="en-US" sz="2000" dirty="0">
              <a:solidFill>
                <a:srgbClr val="0000FF"/>
              </a:solidFill>
              <a:latin typeface="Book Antiqua"/>
              <a:cs typeface="Book Antiqua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953735"/>
                </a:solidFill>
                <a:latin typeface="Book Antiqua"/>
                <a:cs typeface="Book Antiqua"/>
              </a:rPr>
              <a:t>Erosion and transport occurs easily leading to C deposits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953735"/>
                </a:solidFill>
                <a:latin typeface="Book Antiqua"/>
                <a:cs typeface="Book Antiqua"/>
              </a:rPr>
              <a:t>Can trap large amounts of tritium</a:t>
            </a:r>
          </a:p>
          <a:p>
            <a:endParaRPr lang="en-US" sz="2000" dirty="0" smtClean="0">
              <a:latin typeface="Book Antiqua"/>
              <a:cs typeface="Book Antiqua"/>
            </a:endParaRPr>
          </a:p>
          <a:p>
            <a:r>
              <a:rPr lang="en-US" sz="2000" dirty="0" smtClean="0">
                <a:latin typeface="Book Antiqua"/>
                <a:cs typeface="Book Antiqua"/>
              </a:rPr>
              <a:t>Beryllium: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Book Antiqua"/>
                <a:cs typeface="Book Antiqua"/>
              </a:rPr>
              <a:t>Low Z material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Book Antiqua"/>
                <a:cs typeface="Book Antiqua"/>
              </a:rPr>
              <a:t>Good thermal conductivity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953735"/>
                </a:solidFill>
                <a:latin typeface="Book Antiqua"/>
                <a:cs typeface="Book Antiqua"/>
              </a:rPr>
              <a:t>High sputter yields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953735"/>
                </a:solidFill>
                <a:latin typeface="Book Antiqua"/>
                <a:cs typeface="Book Antiqua"/>
              </a:rPr>
              <a:t>Low melting point</a:t>
            </a:r>
          </a:p>
          <a:p>
            <a:endParaRPr lang="en-US" sz="2000" dirty="0">
              <a:latin typeface="Book Antiqua"/>
              <a:cs typeface="Book Antiqua"/>
            </a:endParaRPr>
          </a:p>
          <a:p>
            <a:r>
              <a:rPr lang="en-US" sz="2000" dirty="0" smtClean="0">
                <a:latin typeface="Book Antiqua"/>
                <a:cs typeface="Book Antiqua"/>
              </a:rPr>
              <a:t>Tungsten: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953735"/>
                </a:solidFill>
                <a:latin typeface="Book Antiqua"/>
                <a:cs typeface="Book Antiqua"/>
              </a:rPr>
              <a:t>High Z material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Book Antiqua"/>
                <a:cs typeface="Book Antiqua"/>
              </a:rPr>
              <a:t>Low sputter yield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Book Antiqua"/>
                <a:cs typeface="Book Antiqua"/>
              </a:rPr>
              <a:t>High melting point</a:t>
            </a:r>
          </a:p>
          <a:p>
            <a:endParaRPr lang="en-US" sz="2000" dirty="0">
              <a:latin typeface="Book Antiqua"/>
              <a:cs typeface="Book Antiqu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1713" y="4241944"/>
            <a:ext cx="44444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Book Antiqua"/>
                <a:cs typeface="Book Antiqua"/>
              </a:rPr>
              <a:t>High Z materials (e.g. W, Mo):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Book Antiqua"/>
                <a:cs typeface="Book Antiqua"/>
              </a:rPr>
              <a:t>Poison the plasma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Book Antiqua"/>
                <a:cs typeface="Book Antiqua"/>
              </a:rPr>
              <a:t>Moderate uptake of tritium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Book Antiqua"/>
                <a:cs typeface="Book Antiqua"/>
              </a:rPr>
              <a:t>Good thermo-mechanical properties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Book Antiqua"/>
                <a:cs typeface="Book Antiqua"/>
              </a:rPr>
              <a:t>Low or negligible erosion at low plasma temperatures </a:t>
            </a:r>
            <a:endParaRPr lang="en-US" sz="2000" dirty="0">
              <a:latin typeface="Book Antiqua"/>
              <a:cs typeface="Book Antiqu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176" y="939301"/>
            <a:ext cx="1642534" cy="16425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466" y="1058333"/>
            <a:ext cx="2404533" cy="1990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4781" y="2692432"/>
            <a:ext cx="1871219" cy="14472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26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92603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19" name="Picture 18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0" y="262473"/>
            <a:ext cx="3323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376092"/>
                </a:solidFill>
                <a:latin typeface="Book Antiqua"/>
                <a:cs typeface="Book Antiqua"/>
              </a:rPr>
              <a:t>Liquid metals </a:t>
            </a:r>
            <a:endParaRPr lang="en-US" sz="4000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sp>
        <p:nvSpPr>
          <p:cNvPr id="60" name="Content Placeholder 2"/>
          <p:cNvSpPr txBox="1">
            <a:spLocks/>
          </p:cNvSpPr>
          <p:nvPr/>
        </p:nvSpPr>
        <p:spPr>
          <a:xfrm>
            <a:off x="347133" y="1016000"/>
            <a:ext cx="4563534" cy="2743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Book Antiqua"/>
                <a:cs typeface="Book Antiqua"/>
              </a:rPr>
              <a:t>Advantages of liquid metals (lithium): </a:t>
            </a:r>
          </a:p>
          <a:p>
            <a:pPr algn="l">
              <a:defRPr/>
            </a:pPr>
            <a:r>
              <a:rPr lang="en-US" sz="1800" dirty="0" smtClean="0">
                <a:solidFill>
                  <a:schemeClr val="tx1"/>
                </a:solidFill>
                <a:latin typeface="Book Antiqua"/>
                <a:cs typeface="Book Antiqua"/>
              </a:rPr>
              <a:t>No erosion</a:t>
            </a:r>
          </a:p>
          <a:p>
            <a:pPr algn="l">
              <a:defRPr/>
            </a:pPr>
            <a:r>
              <a:rPr lang="en-US" sz="1800" dirty="0" smtClean="0">
                <a:solidFill>
                  <a:schemeClr val="tx1"/>
                </a:solidFill>
                <a:latin typeface="Book Antiqua"/>
                <a:cs typeface="Book Antiqua"/>
              </a:rPr>
              <a:t>No thermal fatigue</a:t>
            </a:r>
          </a:p>
          <a:p>
            <a:pPr algn="l">
              <a:defRPr/>
            </a:pPr>
            <a:r>
              <a:rPr lang="en-US" sz="1800" dirty="0" smtClean="0">
                <a:solidFill>
                  <a:schemeClr val="tx1"/>
                </a:solidFill>
                <a:latin typeface="Book Antiqua"/>
                <a:cs typeface="Book Antiqua"/>
              </a:rPr>
              <a:t>No </a:t>
            </a:r>
            <a:r>
              <a:rPr lang="en-US" sz="1800" dirty="0">
                <a:solidFill>
                  <a:schemeClr val="tx1"/>
                </a:solidFill>
                <a:latin typeface="Book Antiqua"/>
                <a:cs typeface="Book Antiqua"/>
              </a:rPr>
              <a:t>neutron </a:t>
            </a:r>
            <a:r>
              <a:rPr lang="en-US" sz="1800" dirty="0" smtClean="0">
                <a:solidFill>
                  <a:schemeClr val="tx1"/>
                </a:solidFill>
                <a:latin typeface="Book Antiqua"/>
                <a:cs typeface="Book Antiqua"/>
              </a:rPr>
              <a:t>damage</a:t>
            </a:r>
          </a:p>
          <a:p>
            <a:pPr algn="l">
              <a:defRPr/>
            </a:pPr>
            <a:endParaRPr lang="en-US" sz="1200" dirty="0" smtClean="0">
              <a:solidFill>
                <a:schemeClr val="tx1"/>
              </a:solidFill>
              <a:latin typeface="Book Antiqua"/>
              <a:cs typeface="Book Antiqua"/>
            </a:endParaRPr>
          </a:p>
          <a:p>
            <a:pPr algn="l">
              <a:defRPr/>
            </a:pPr>
            <a:r>
              <a:rPr lang="en-US" sz="1800" dirty="0" smtClean="0">
                <a:solidFill>
                  <a:schemeClr val="tx1"/>
                </a:solidFill>
                <a:latin typeface="Book Antiqua"/>
                <a:cs typeface="Book Antiqua"/>
              </a:rPr>
              <a:t>Resilient again high heat fluxes</a:t>
            </a:r>
          </a:p>
          <a:p>
            <a:pPr algn="l">
              <a:defRPr/>
            </a:pPr>
            <a:r>
              <a:rPr lang="en-US" sz="1800" dirty="0" smtClean="0">
                <a:solidFill>
                  <a:schemeClr val="tx1"/>
                </a:solidFill>
                <a:latin typeface="Book Antiqua"/>
                <a:cs typeface="Book Antiqua"/>
              </a:rPr>
              <a:t>Refreshes the surface</a:t>
            </a:r>
          </a:p>
          <a:p>
            <a:pPr algn="l">
              <a:defRPr/>
            </a:pPr>
            <a:r>
              <a:rPr lang="en-US" sz="1800" dirty="0" smtClean="0">
                <a:solidFill>
                  <a:schemeClr val="tx1"/>
                </a:solidFill>
                <a:latin typeface="Book Antiqua"/>
                <a:cs typeface="Book Antiqua"/>
              </a:rPr>
              <a:t>Li concentration in the plasma is 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058" y="1041400"/>
            <a:ext cx="3085306" cy="231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435596" y="3410636"/>
            <a:ext cx="333586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Infrared image of liquid lithium </a:t>
            </a:r>
            <a:r>
              <a:rPr lang="en-US" sz="1600" i="1" dirty="0" smtClean="0"/>
              <a:t>a fusion device at PPPL. </a:t>
            </a:r>
            <a:endParaRPr lang="en-US" sz="1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735" y="4136633"/>
            <a:ext cx="3674534" cy="173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5164663" y="5916771"/>
            <a:ext cx="384387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Flowing liquid Li experiment at University of Illinois at Urbana-Champaign</a:t>
            </a:r>
            <a:endParaRPr lang="en-US" sz="1600" i="1" dirty="0"/>
          </a:p>
        </p:txBody>
      </p:sp>
      <p:sp>
        <p:nvSpPr>
          <p:cNvPr id="15" name="Rounded Rectangle 14"/>
          <p:cNvSpPr/>
          <p:nvPr/>
        </p:nvSpPr>
        <p:spPr>
          <a:xfrm>
            <a:off x="592667" y="4030134"/>
            <a:ext cx="3725333" cy="19812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ook Antiqua"/>
              <a:cs typeface="Book Antiqua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65876" y="4193466"/>
            <a:ext cx="3741772" cy="1932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Book Antiqua"/>
                <a:cs typeface="Book Antiqua"/>
              </a:rPr>
              <a:t>Li has shown to improve the plasma performance!</a:t>
            </a:r>
          </a:p>
          <a:p>
            <a:pPr algn="l">
              <a:defRPr/>
            </a:pPr>
            <a:endParaRPr lang="en-US" sz="1000" b="1" dirty="0">
              <a:solidFill>
                <a:schemeClr val="tx1"/>
              </a:solidFill>
              <a:latin typeface="Book Antiqua"/>
              <a:cs typeface="Book Antiqua"/>
            </a:endParaRPr>
          </a:p>
          <a:p>
            <a:pPr algn="l"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Book Antiqua"/>
                <a:cs typeface="Book Antiqua"/>
              </a:rPr>
              <a:t>Improved confinement time </a:t>
            </a:r>
            <a:r>
              <a:rPr lang="en-US" sz="2000" b="1" dirty="0" smtClean="0">
                <a:solidFill>
                  <a:schemeClr val="tx1"/>
                </a:solidFill>
                <a:latin typeface="Book Antiqua"/>
                <a:cs typeface="Book Antiqua"/>
                <a:sym typeface="Wingdings"/>
              </a:rPr>
              <a:t> Very important for fusion!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27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269495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16" name="Picture 15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211674"/>
            <a:ext cx="9064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376092"/>
                </a:solidFill>
                <a:latin typeface="Book Antiqua"/>
                <a:cs typeface="Book Antiqua"/>
              </a:rPr>
              <a:t>But why does Li help? </a:t>
            </a:r>
            <a:endParaRPr lang="en-US" sz="4000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65" y="3725341"/>
            <a:ext cx="3783139" cy="2294467"/>
          </a:xfrm>
          <a:prstGeom prst="rect">
            <a:avLst/>
          </a:prstGeom>
        </p:spPr>
      </p:pic>
      <p:sp>
        <p:nvSpPr>
          <p:cNvPr id="140" name="Content Placeholder 2"/>
          <p:cNvSpPr txBox="1">
            <a:spLocks/>
          </p:cNvSpPr>
          <p:nvPr/>
        </p:nvSpPr>
        <p:spPr bwMode="auto">
          <a:xfrm>
            <a:off x="244475" y="2205578"/>
            <a:ext cx="5132388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444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Font typeface="Wingdings" charset="0"/>
              <a:buNone/>
            </a:pPr>
            <a:r>
              <a:rPr lang="en-US" sz="1800" b="0" i="0" dirty="0">
                <a:solidFill>
                  <a:srgbClr val="000000"/>
                </a:solidFill>
                <a:latin typeface="Book Antiqua"/>
                <a:cs typeface="Book Antiqua"/>
              </a:rPr>
              <a:t>High D retention </a:t>
            </a:r>
            <a:r>
              <a:rPr lang="en-US" sz="1800" b="0" i="0" dirty="0">
                <a:solidFill>
                  <a:srgbClr val="000000"/>
                </a:solidFill>
                <a:latin typeface="Book Antiqua"/>
                <a:cs typeface="Book Antiqua"/>
                <a:sym typeface="Wingdings" charset="0"/>
              </a:rPr>
              <a:t> Low recycling  High edge temperature  Reduced temperature gradients </a:t>
            </a:r>
            <a:endParaRPr lang="en-US" sz="1800" b="0" i="0" dirty="0">
              <a:solidFill>
                <a:srgbClr val="000000"/>
              </a:solidFill>
              <a:latin typeface="Book Antiqua"/>
              <a:cs typeface="Book Antiqua"/>
            </a:endParaRPr>
          </a:p>
        </p:txBody>
      </p:sp>
      <p:sp>
        <p:nvSpPr>
          <p:cNvPr id="141" name="Content Placeholder 2"/>
          <p:cNvSpPr txBox="1">
            <a:spLocks/>
          </p:cNvSpPr>
          <p:nvPr/>
        </p:nvSpPr>
        <p:spPr bwMode="auto">
          <a:xfrm>
            <a:off x="149225" y="3297772"/>
            <a:ext cx="30622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228600" indent="-18256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Font typeface="Wingdings" charset="0"/>
              <a:buChar char="§"/>
            </a:pPr>
            <a:r>
              <a:rPr lang="en-US" sz="2000" b="0" i="0" dirty="0">
                <a:solidFill>
                  <a:srgbClr val="376092"/>
                </a:solidFill>
                <a:latin typeface="Book Antiqua"/>
                <a:cs typeface="Book Antiqua"/>
              </a:rPr>
              <a:t>Recycling Process:</a:t>
            </a:r>
          </a:p>
        </p:txBody>
      </p:sp>
      <p:sp>
        <p:nvSpPr>
          <p:cNvPr id="142" name="Content Placeholder 2"/>
          <p:cNvSpPr txBox="1">
            <a:spLocks/>
          </p:cNvSpPr>
          <p:nvPr/>
        </p:nvSpPr>
        <p:spPr bwMode="auto">
          <a:xfrm>
            <a:off x="5571067" y="3515775"/>
            <a:ext cx="33639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2286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buChar char="§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016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buChar char="§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6858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1430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0"/>
              <a:buChar char="§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5288" indent="-338138">
              <a:buFont typeface="Wingdings" charset="0"/>
              <a:buAutoNum type="arabicPeriod"/>
              <a:defRPr/>
            </a:pPr>
            <a:r>
              <a:rPr lang="en-US" b="0" i="0" dirty="0" smtClean="0">
                <a:solidFill>
                  <a:srgbClr val="000000"/>
                </a:solidFill>
                <a:latin typeface="Book Antiqua"/>
                <a:cs typeface="Book Antiqua"/>
              </a:rPr>
              <a:t>Through volumetric conversion of Li to </a:t>
            </a:r>
            <a:r>
              <a:rPr lang="en-US" b="0" i="0" dirty="0" err="1" smtClean="0">
                <a:solidFill>
                  <a:srgbClr val="000000"/>
                </a:solidFill>
                <a:latin typeface="Book Antiqua"/>
                <a:cs typeface="Book Antiqua"/>
              </a:rPr>
              <a:t>LiD</a:t>
            </a:r>
            <a:r>
              <a:rPr lang="en-US" b="0" i="0" dirty="0">
                <a:solidFill>
                  <a:srgbClr val="000000"/>
                </a:solidFill>
                <a:latin typeface="Book Antiqua"/>
                <a:cs typeface="Book Antiqua"/>
              </a:rPr>
              <a:t> </a:t>
            </a:r>
            <a:r>
              <a:rPr lang="en-US" sz="1800" b="0" dirty="0" smtClean="0">
                <a:solidFill>
                  <a:srgbClr val="000000"/>
                </a:solidFill>
                <a:latin typeface="Book Antiqua"/>
                <a:cs typeface="Book Antiqua"/>
              </a:rPr>
              <a:t>(Baldwin &amp; </a:t>
            </a:r>
            <a:r>
              <a:rPr lang="en-US" sz="1800" b="0" dirty="0" err="1" smtClean="0">
                <a:solidFill>
                  <a:srgbClr val="000000"/>
                </a:solidFill>
                <a:latin typeface="Book Antiqua"/>
                <a:cs typeface="Book Antiqua"/>
              </a:rPr>
              <a:t>Doerner</a:t>
            </a:r>
            <a:r>
              <a:rPr lang="en-US" sz="1800" b="0" dirty="0" smtClean="0">
                <a:solidFill>
                  <a:srgbClr val="000000"/>
                </a:solidFill>
                <a:latin typeface="Book Antiqua"/>
                <a:cs typeface="Book Antiqua"/>
              </a:rPr>
              <a:t>)</a:t>
            </a:r>
          </a:p>
          <a:p>
            <a:pPr marL="46037" indent="0">
              <a:buFont typeface="Wingdings" charset="0"/>
              <a:buNone/>
              <a:defRPr/>
            </a:pPr>
            <a:endParaRPr lang="en-US" b="0" i="0" dirty="0">
              <a:solidFill>
                <a:srgbClr val="000000"/>
              </a:solidFill>
              <a:latin typeface="Book Antiqua"/>
              <a:cs typeface="Book Antiqua"/>
            </a:endParaRPr>
          </a:p>
          <a:p>
            <a:pPr marL="395288" indent="-350838">
              <a:buFont typeface="Wingdings" charset="0"/>
              <a:buNone/>
              <a:defRPr/>
            </a:pPr>
            <a:r>
              <a:rPr lang="en-US" b="0" i="0" dirty="0" smtClean="0">
                <a:solidFill>
                  <a:srgbClr val="000000"/>
                </a:solidFill>
                <a:latin typeface="Book Antiqua"/>
                <a:cs typeface="Book Antiqua"/>
              </a:rPr>
              <a:t>2. Through complexes that involve oxygen      </a:t>
            </a:r>
            <a:r>
              <a:rPr lang="en-US" sz="1800" b="0" dirty="0" smtClean="0">
                <a:solidFill>
                  <a:srgbClr val="000000"/>
                </a:solidFill>
                <a:latin typeface="Book Antiqua"/>
                <a:cs typeface="Book Antiqua"/>
              </a:rPr>
              <a:t>(</a:t>
            </a:r>
            <a:r>
              <a:rPr lang="en-US" sz="1800" b="0" dirty="0" err="1" smtClean="0">
                <a:solidFill>
                  <a:srgbClr val="000000"/>
                </a:solidFill>
                <a:latin typeface="Book Antiqua"/>
                <a:cs typeface="Book Antiqua"/>
              </a:rPr>
              <a:t>Krstic</a:t>
            </a:r>
            <a:r>
              <a:rPr lang="en-US" sz="1800" b="0" dirty="0" smtClean="0">
                <a:solidFill>
                  <a:srgbClr val="000000"/>
                </a:solidFill>
                <a:latin typeface="Book Antiqua"/>
                <a:cs typeface="Book Antiqua"/>
              </a:rPr>
              <a:t>, </a:t>
            </a:r>
            <a:r>
              <a:rPr lang="en-US" sz="1800" b="0" dirty="0" err="1" smtClean="0">
                <a:solidFill>
                  <a:srgbClr val="000000"/>
                </a:solidFill>
                <a:latin typeface="Book Antiqua"/>
                <a:cs typeface="Book Antiqua"/>
              </a:rPr>
              <a:t>Allain</a:t>
            </a:r>
            <a:r>
              <a:rPr lang="en-US" sz="1800" b="0" dirty="0" smtClean="0">
                <a:solidFill>
                  <a:srgbClr val="000000"/>
                </a:solidFill>
                <a:latin typeface="Book Antiqua"/>
                <a:cs typeface="Book Antiqua"/>
              </a:rPr>
              <a:t>, Taylor)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5621871" y="1430157"/>
            <a:ext cx="3318929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Book Antiqua"/>
                <a:cs typeface="Book Antiqua"/>
              </a:rPr>
              <a:t>Li absorbs D</a:t>
            </a:r>
            <a:r>
              <a:rPr lang="en-US" sz="2200" baseline="30000" dirty="0" smtClean="0">
                <a:solidFill>
                  <a:srgbClr val="000000"/>
                </a:solidFill>
                <a:latin typeface="Book Antiqua"/>
                <a:cs typeface="Book Antiqua"/>
              </a:rPr>
              <a:t>+ </a:t>
            </a:r>
            <a:r>
              <a:rPr lang="en-US" sz="2200" dirty="0" smtClean="0">
                <a:solidFill>
                  <a:srgbClr val="000000"/>
                </a:solidFill>
                <a:latin typeface="Book Antiqua"/>
                <a:cs typeface="Book Antiqua"/>
              </a:rPr>
              <a:t> ions and “retains” them better than other materials</a:t>
            </a:r>
          </a:p>
          <a:p>
            <a:endParaRPr lang="en-US" sz="2200" dirty="0" smtClean="0">
              <a:solidFill>
                <a:srgbClr val="000000"/>
              </a:solidFill>
              <a:latin typeface="Book Antiqua"/>
              <a:cs typeface="Book Antiqua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Book Antiqua"/>
                <a:cs typeface="Book Antiqua"/>
              </a:rPr>
              <a:t>But how is D retained in Li?</a:t>
            </a:r>
          </a:p>
          <a:p>
            <a:endParaRPr lang="en-US" sz="2200" dirty="0" smtClean="0">
              <a:solidFill>
                <a:srgbClr val="000000"/>
              </a:solidFill>
              <a:latin typeface="Book Antiqua"/>
              <a:cs typeface="Book Antiqua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3995" y="1202269"/>
            <a:ext cx="4944528" cy="67733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22579" y="1350666"/>
            <a:ext cx="4996481" cy="5249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900" b="1" dirty="0" smtClean="0">
                <a:solidFill>
                  <a:schemeClr val="tx1"/>
                </a:solidFill>
                <a:latin typeface="Book Antiqua"/>
                <a:cs typeface="Book Antiqua"/>
              </a:rPr>
              <a:t>Working hypothesis: Deuterium retention</a:t>
            </a:r>
            <a:endParaRPr lang="en-US" sz="1900" b="1" dirty="0" smtClean="0">
              <a:solidFill>
                <a:schemeClr val="tx1"/>
              </a:solidFill>
              <a:latin typeface="Book Antiqua"/>
              <a:cs typeface="Book Antiqua"/>
              <a:sym typeface="Wingding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28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3671856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20" name="Picture 19" descr="Untitled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279406"/>
            <a:ext cx="90646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  <a:latin typeface="Book Antiqua"/>
                <a:cs typeface="Book Antiqua"/>
              </a:rPr>
              <a:t>Which material is best? We need to understand what happens at the surface!</a:t>
            </a:r>
            <a:endParaRPr lang="en-US" sz="3200" dirty="0">
              <a:solidFill>
                <a:srgbClr val="953735"/>
              </a:solidFill>
              <a:latin typeface="Book Antiqua"/>
              <a:cs typeface="Book Antiqua"/>
            </a:endParaRPr>
          </a:p>
        </p:txBody>
      </p:sp>
      <p:sp>
        <p:nvSpPr>
          <p:cNvPr id="21" name="Text Placeholder 9297"/>
          <p:cNvSpPr txBox="1">
            <a:spLocks/>
          </p:cNvSpPr>
          <p:nvPr/>
        </p:nvSpPr>
        <p:spPr>
          <a:xfrm>
            <a:off x="197552" y="1507066"/>
            <a:ext cx="4865515" cy="177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Book Antiqua"/>
                <a:cs typeface="Book Antiqua"/>
              </a:rPr>
              <a:t>Atoms at the surface behave differently than atoms in the bulk material.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  <a:latin typeface="Book Antiqua"/>
              <a:cs typeface="Book Antiqua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Book Antiqua"/>
                <a:cs typeface="Book Antiqua"/>
              </a:rPr>
              <a:t>The surface provides an environment where unique chemistry can occur.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6392" y="3793061"/>
            <a:ext cx="3945472" cy="57573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Book Antiqua"/>
              <a:cs typeface="Book Antiqua"/>
            </a:endParaRPr>
          </a:p>
        </p:txBody>
      </p:sp>
      <p:sp>
        <p:nvSpPr>
          <p:cNvPr id="10" name="Cube 9"/>
          <p:cNvSpPr/>
          <p:nvPr/>
        </p:nvSpPr>
        <p:spPr>
          <a:xfrm>
            <a:off x="508677" y="4605123"/>
            <a:ext cx="727457" cy="762737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8286926"/>
              </p:ext>
            </p:extLst>
          </p:nvPr>
        </p:nvGraphicFramePr>
        <p:xfrm>
          <a:off x="1456267" y="4895510"/>
          <a:ext cx="2641600" cy="602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2" name="Equation" r:id="rId5" imgW="1168400" imgH="266700" progId="Equation.3">
                  <p:embed/>
                </p:oleObj>
              </mc:Choice>
              <mc:Fallback>
                <p:oleObj name="Equation" r:id="rId5" imgW="11684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56267" y="4895510"/>
                        <a:ext cx="2641600" cy="602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065798"/>
              </p:ext>
            </p:extLst>
          </p:nvPr>
        </p:nvGraphicFramePr>
        <p:xfrm>
          <a:off x="1540933" y="4517688"/>
          <a:ext cx="1742456" cy="459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" name="Equation" r:id="rId7" imgW="800100" imgH="228600" progId="Equation.3">
                  <p:embed/>
                </p:oleObj>
              </mc:Choice>
              <mc:Fallback>
                <p:oleObj name="Equation" r:id="rId7" imgW="800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40933" y="4517688"/>
                        <a:ext cx="1742456" cy="459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Placeholder 98"/>
          <p:cNvSpPr txBox="1">
            <a:spLocks/>
          </p:cNvSpPr>
          <p:nvPr/>
        </p:nvSpPr>
        <p:spPr>
          <a:xfrm>
            <a:off x="694262" y="3790994"/>
            <a:ext cx="3725333" cy="5100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smtClean="0">
                <a:solidFill>
                  <a:schemeClr val="tx1"/>
                </a:solidFill>
                <a:latin typeface="Book Antiqua"/>
                <a:cs typeface="Book Antiqua"/>
              </a:rPr>
              <a:t>So, how do we study surfaces?</a:t>
            </a:r>
            <a:endParaRPr lang="en-US" sz="2000" dirty="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sp>
        <p:nvSpPr>
          <p:cNvPr id="16" name="Text Placeholder 9297"/>
          <p:cNvSpPr txBox="1">
            <a:spLocks/>
          </p:cNvSpPr>
          <p:nvPr/>
        </p:nvSpPr>
        <p:spPr>
          <a:xfrm>
            <a:off x="485419" y="5621861"/>
            <a:ext cx="3866448" cy="30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i="1" dirty="0" smtClean="0">
                <a:solidFill>
                  <a:schemeClr val="tx1"/>
                </a:solidFill>
                <a:latin typeface="Book Antiqua"/>
                <a:cs typeface="Book Antiqua"/>
              </a:rPr>
              <a:t>Surfaces contain ~10</a:t>
            </a:r>
            <a:r>
              <a:rPr lang="en-US" sz="1800" i="1" baseline="30000" dirty="0" smtClean="0">
                <a:solidFill>
                  <a:schemeClr val="tx1"/>
                </a:solidFill>
                <a:latin typeface="Book Antiqua"/>
                <a:cs typeface="Book Antiqua"/>
              </a:rPr>
              <a:t>14</a:t>
            </a:r>
            <a:r>
              <a:rPr lang="en-US" sz="1800" i="1" dirty="0" smtClean="0">
                <a:solidFill>
                  <a:schemeClr val="tx1"/>
                </a:solidFill>
                <a:latin typeface="Book Antiqua"/>
                <a:cs typeface="Book Antiqua"/>
              </a:rPr>
              <a:t> atoms/cm</a:t>
            </a:r>
            <a:r>
              <a:rPr lang="en-US" sz="1800" i="1" baseline="30000" dirty="0" smtClean="0">
                <a:solidFill>
                  <a:schemeClr val="tx1"/>
                </a:solidFill>
                <a:latin typeface="Book Antiqua"/>
                <a:cs typeface="Book Antiqua"/>
              </a:rPr>
              <a:t>2</a:t>
            </a:r>
          </a:p>
          <a:p>
            <a:pPr algn="just"/>
            <a:endParaRPr lang="en-US" sz="1800" i="1" baseline="30000" dirty="0" smtClean="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sp>
        <p:nvSpPr>
          <p:cNvPr id="18" name="Text Placeholder 9297"/>
          <p:cNvSpPr txBox="1">
            <a:spLocks/>
          </p:cNvSpPr>
          <p:nvPr/>
        </p:nvSpPr>
        <p:spPr>
          <a:xfrm>
            <a:off x="4711378" y="3708398"/>
            <a:ext cx="4144756" cy="206586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900" b="1" u="sng" dirty="0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Challenge</a:t>
            </a:r>
            <a:r>
              <a:rPr lang="en-US" sz="1900" b="1" dirty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:</a:t>
            </a:r>
            <a:r>
              <a:rPr lang="en-US" sz="1900" dirty="0">
                <a:solidFill>
                  <a:schemeClr val="tx1"/>
                </a:solidFill>
                <a:latin typeface="Book Antiqua"/>
                <a:cs typeface="Book Antiqua"/>
              </a:rPr>
              <a:t> Detect 10</a:t>
            </a:r>
            <a:r>
              <a:rPr lang="en-US" sz="1900" baseline="30000" dirty="0">
                <a:solidFill>
                  <a:schemeClr val="tx1"/>
                </a:solidFill>
                <a:latin typeface="Book Antiqua"/>
                <a:cs typeface="Book Antiqua"/>
              </a:rPr>
              <a:t>14</a:t>
            </a:r>
            <a:r>
              <a:rPr lang="en-US" sz="1900" dirty="0">
                <a:solidFill>
                  <a:schemeClr val="tx1"/>
                </a:solidFill>
                <a:latin typeface="Book Antiqua"/>
                <a:cs typeface="Book Antiqua"/>
              </a:rPr>
              <a:t> cm</a:t>
            </a:r>
            <a:r>
              <a:rPr lang="en-US" sz="1900" baseline="30000" dirty="0">
                <a:solidFill>
                  <a:schemeClr val="tx1"/>
                </a:solidFill>
                <a:latin typeface="Book Antiqua"/>
                <a:cs typeface="Book Antiqua"/>
              </a:rPr>
              <a:t>-2</a:t>
            </a:r>
            <a:r>
              <a:rPr lang="en-US" sz="1900" dirty="0">
                <a:solidFill>
                  <a:schemeClr val="tx1"/>
                </a:solidFill>
                <a:latin typeface="Book Antiqua"/>
                <a:cs typeface="Book Antiqua"/>
              </a:rPr>
              <a:t> signal on a  </a:t>
            </a:r>
            <a:r>
              <a:rPr lang="en-US" sz="1900" dirty="0" smtClean="0">
                <a:solidFill>
                  <a:schemeClr val="tx1"/>
                </a:solidFill>
                <a:latin typeface="Book Antiqua"/>
                <a:cs typeface="Book Antiqua"/>
              </a:rPr>
              <a:t>10</a:t>
            </a:r>
            <a:r>
              <a:rPr lang="en-US" sz="1900" baseline="30000" dirty="0" smtClean="0">
                <a:solidFill>
                  <a:schemeClr val="tx1"/>
                </a:solidFill>
                <a:latin typeface="Book Antiqua"/>
                <a:cs typeface="Book Antiqua"/>
              </a:rPr>
              <a:t>23</a:t>
            </a:r>
            <a:r>
              <a:rPr lang="en-US" sz="1900" dirty="0" smtClean="0">
                <a:solidFill>
                  <a:schemeClr val="tx1"/>
                </a:solidFill>
                <a:latin typeface="Book Antiqua"/>
                <a:cs typeface="Book Antiqua"/>
              </a:rPr>
              <a:t> </a:t>
            </a:r>
            <a:r>
              <a:rPr lang="en-US" sz="1900" dirty="0">
                <a:solidFill>
                  <a:schemeClr val="tx1"/>
                </a:solidFill>
                <a:latin typeface="Book Antiqua"/>
                <a:cs typeface="Book Antiqua"/>
              </a:rPr>
              <a:t>cm</a:t>
            </a:r>
            <a:r>
              <a:rPr lang="en-US" sz="1900" baseline="30000" dirty="0">
                <a:solidFill>
                  <a:schemeClr val="tx1"/>
                </a:solidFill>
                <a:latin typeface="Book Antiqua"/>
                <a:cs typeface="Book Antiqua"/>
              </a:rPr>
              <a:t>-3</a:t>
            </a:r>
            <a:r>
              <a:rPr lang="en-US" sz="1900" dirty="0">
                <a:solidFill>
                  <a:schemeClr val="tx1"/>
                </a:solidFill>
                <a:latin typeface="Book Antiqua"/>
                <a:cs typeface="Book Antiqua"/>
              </a:rPr>
              <a:t> background</a:t>
            </a:r>
            <a:endParaRPr lang="en-US" sz="1900" dirty="0" smtClean="0">
              <a:solidFill>
                <a:schemeClr val="tx1"/>
              </a:solidFill>
              <a:latin typeface="Book Antiqua"/>
              <a:cs typeface="Book Antiqua"/>
            </a:endParaRPr>
          </a:p>
          <a:p>
            <a:pPr algn="just"/>
            <a:endParaRPr lang="en-US" sz="1900" baseline="30000" dirty="0" smtClean="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29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299466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584617"/>
            <a:ext cx="9144000" cy="273383"/>
          </a:xfrm>
          <a:prstGeom prst="rect">
            <a:avLst/>
          </a:prstGeom>
        </p:spPr>
      </p:pic>
      <p:pic>
        <p:nvPicPr>
          <p:cNvPr id="14" name="Picture 1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3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364071"/>
            <a:ext cx="6338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376092"/>
                </a:solidFill>
                <a:latin typeface="Book Antiqua"/>
                <a:cs typeface="Book Antiqua"/>
              </a:rPr>
              <a:t>We need fusion to survive </a:t>
            </a:r>
            <a:endParaRPr lang="en-US" sz="4000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1543" y="385715"/>
            <a:ext cx="2070057" cy="230832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Book Antiqua"/>
                <a:cs typeface="Book Antiqua"/>
              </a:rPr>
              <a:t>Advantages of fusion energy: </a:t>
            </a:r>
          </a:p>
          <a:p>
            <a:pPr marL="285750" indent="-285750">
              <a:buFont typeface="Arial"/>
              <a:buChar char="•"/>
            </a:pPr>
            <a:endParaRPr lang="en-US" sz="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Book Antiqua"/>
              <a:cs typeface="Book Antiqua"/>
            </a:endParaRPr>
          </a:p>
          <a:p>
            <a:pPr marL="285750" indent="-285750">
              <a:buFont typeface="Arial"/>
              <a:buChar char="•"/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  <a:latin typeface="Book Antiqua"/>
                <a:cs typeface="Book Antiqua"/>
              </a:rPr>
              <a:t>Clean</a:t>
            </a:r>
          </a:p>
          <a:p>
            <a:pPr marL="285750" indent="-285750">
              <a:buFont typeface="Arial"/>
              <a:buChar char="•"/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  <a:latin typeface="Book Antiqua"/>
                <a:cs typeface="Book Antiqua"/>
              </a:rPr>
              <a:t>Green</a:t>
            </a:r>
          </a:p>
          <a:p>
            <a:pPr marL="285750" indent="-285750">
              <a:buFont typeface="Arial"/>
              <a:buChar char="•"/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  <a:latin typeface="Book Antiqua"/>
                <a:cs typeface="Book Antiqua"/>
              </a:rPr>
              <a:t>Safe</a:t>
            </a:r>
          </a:p>
          <a:p>
            <a:pPr marL="285750" indent="-285750">
              <a:buFont typeface="Arial"/>
              <a:buChar char="•"/>
            </a:pP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  <a:latin typeface="Book Antiqua"/>
                <a:cs typeface="Book Antiqua"/>
              </a:rPr>
              <a:t>Abundant</a:t>
            </a:r>
            <a:endParaRPr lang="en-US" sz="2200" dirty="0">
              <a:latin typeface="Book Antiqua"/>
              <a:cs typeface="Book Antiqu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973" y="4034115"/>
            <a:ext cx="3798023" cy="25250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9057" y="1177138"/>
            <a:ext cx="646953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Book Antiqua"/>
                <a:cs typeface="Book Antiqua"/>
              </a:rPr>
              <a:t>H fuel </a:t>
            </a:r>
            <a:r>
              <a:rPr lang="en-US" sz="2200" dirty="0">
                <a:latin typeface="Book Antiqua"/>
                <a:cs typeface="Book Antiqua"/>
              </a:rPr>
              <a:t>extracted from seawater </a:t>
            </a:r>
          </a:p>
          <a:p>
            <a:pPr marL="285750" indent="-285750">
              <a:buFont typeface="Arial"/>
              <a:buChar char="•"/>
            </a:pPr>
            <a:endParaRPr lang="en-US" sz="800" dirty="0" smtClean="0">
              <a:latin typeface="Book Antiqua"/>
              <a:cs typeface="Book Antiqua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Book Antiqua"/>
                <a:cs typeface="Book Antiqua"/>
              </a:rPr>
              <a:t>D</a:t>
            </a:r>
            <a:r>
              <a:rPr lang="en-US" sz="2200" dirty="0">
                <a:latin typeface="Book Antiqua"/>
                <a:cs typeface="Book Antiqua"/>
              </a:rPr>
              <a:t>-D fusion can power the world for 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2x10</a:t>
            </a:r>
            <a:r>
              <a:rPr lang="en-US" sz="2200" baseline="30000" dirty="0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9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200" dirty="0" err="1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yr</a:t>
            </a:r>
            <a:endParaRPr lang="en-US" sz="2200" dirty="0">
              <a:solidFill>
                <a:schemeClr val="accent2">
                  <a:lumMod val="75000"/>
                </a:schemeClr>
              </a:solidFill>
              <a:latin typeface="Book Antiqua"/>
              <a:cs typeface="Book Antiqu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>
                <a:latin typeface="Book Antiqua"/>
                <a:cs typeface="Book Antiqua"/>
              </a:rPr>
              <a:t>Coal: </a:t>
            </a:r>
            <a:r>
              <a:rPr lang="en-US" sz="2200" dirty="0">
                <a:solidFill>
                  <a:srgbClr val="953735"/>
                </a:solidFill>
                <a:latin typeface="Book Antiqua"/>
                <a:cs typeface="Book Antiqua"/>
              </a:rPr>
              <a:t>200 </a:t>
            </a:r>
            <a:r>
              <a:rPr lang="en-US" sz="2200" dirty="0" err="1">
                <a:solidFill>
                  <a:srgbClr val="953735"/>
                </a:solidFill>
                <a:latin typeface="Book Antiqua"/>
                <a:cs typeface="Book Antiqua"/>
              </a:rPr>
              <a:t>yr</a:t>
            </a:r>
            <a:endParaRPr lang="en-US" sz="2200" dirty="0">
              <a:solidFill>
                <a:srgbClr val="953735"/>
              </a:solidFill>
              <a:latin typeface="Book Antiqua"/>
              <a:cs typeface="Book Antiqu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200" dirty="0">
                <a:latin typeface="Book Antiqua"/>
                <a:cs typeface="Book Antiqua"/>
              </a:rPr>
              <a:t>Natural </a:t>
            </a:r>
            <a:r>
              <a:rPr lang="en-US" sz="2200" dirty="0" smtClean="0">
                <a:latin typeface="Book Antiqua"/>
                <a:cs typeface="Book Antiqua"/>
              </a:rPr>
              <a:t>gas: </a:t>
            </a:r>
            <a:r>
              <a:rPr lang="en-US" sz="2200" dirty="0">
                <a:solidFill>
                  <a:srgbClr val="953735"/>
                </a:solidFill>
                <a:latin typeface="Book Antiqua"/>
                <a:cs typeface="Book Antiqua"/>
              </a:rPr>
              <a:t>20 </a:t>
            </a:r>
            <a:r>
              <a:rPr lang="en-US" sz="2200" dirty="0" err="1">
                <a:solidFill>
                  <a:srgbClr val="953735"/>
                </a:solidFill>
                <a:latin typeface="Book Antiqua"/>
                <a:cs typeface="Book Antiqua"/>
              </a:rPr>
              <a:t>yr</a:t>
            </a:r>
            <a:endParaRPr lang="en-US" sz="2200" dirty="0">
              <a:solidFill>
                <a:srgbClr val="953735"/>
              </a:solidFill>
              <a:latin typeface="Book Antiqua"/>
              <a:cs typeface="Book Antiqu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200" dirty="0">
                <a:latin typeface="Book Antiqua"/>
                <a:cs typeface="Book Antiqua"/>
              </a:rPr>
              <a:t>U235/Th232 breeder </a:t>
            </a:r>
            <a:r>
              <a:rPr lang="en-US" sz="2200" dirty="0" smtClean="0">
                <a:latin typeface="Book Antiqua"/>
                <a:cs typeface="Book Antiqua"/>
              </a:rPr>
              <a:t>reactors: </a:t>
            </a:r>
            <a:r>
              <a:rPr lang="en-US" sz="2200" dirty="0">
                <a:solidFill>
                  <a:srgbClr val="953735"/>
                </a:solidFill>
                <a:latin typeface="Book Antiqua"/>
                <a:cs typeface="Book Antiqua"/>
              </a:rPr>
              <a:t>20,000 </a:t>
            </a:r>
            <a:r>
              <a:rPr lang="en-US" sz="2200" dirty="0" err="1">
                <a:solidFill>
                  <a:srgbClr val="953735"/>
                </a:solidFill>
                <a:latin typeface="Book Antiqua"/>
                <a:cs typeface="Book Antiqua"/>
              </a:rPr>
              <a:t>yr</a:t>
            </a:r>
            <a:endParaRPr lang="en-US" sz="2200" dirty="0">
              <a:solidFill>
                <a:srgbClr val="953735"/>
              </a:solidFill>
              <a:latin typeface="Book Antiqua"/>
              <a:cs typeface="Book Antiqua"/>
            </a:endParaRPr>
          </a:p>
          <a:p>
            <a:pPr marL="285750" indent="-285750">
              <a:buFont typeface="Arial"/>
              <a:buChar char="•"/>
            </a:pPr>
            <a:endParaRPr lang="en-US" sz="800" dirty="0" smtClean="0">
              <a:latin typeface="Book Antiqua"/>
              <a:cs typeface="Book Antiqua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Book Antiqua"/>
                <a:cs typeface="Book Antiqua"/>
              </a:rPr>
              <a:t>Fuel </a:t>
            </a:r>
            <a:r>
              <a:rPr lang="en-US" sz="2200" dirty="0">
                <a:latin typeface="Book Antiqua"/>
                <a:cs typeface="Book Antiqua"/>
              </a:rPr>
              <a:t>efficient 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>
                <a:latin typeface="Book Antiqua"/>
                <a:cs typeface="Book Antiqua"/>
              </a:rPr>
              <a:t>City of 1 million, need 60 kg of H</a:t>
            </a:r>
            <a:r>
              <a:rPr lang="en-US" sz="2200" baseline="-25000" dirty="0">
                <a:latin typeface="Book Antiqua"/>
                <a:cs typeface="Book Antiqua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3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58751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18" name="Picture 17" descr="Untitled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279406"/>
            <a:ext cx="90646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953735"/>
                </a:solidFill>
                <a:latin typeface="Book Antiqua"/>
                <a:cs typeface="Book Antiqua"/>
              </a:rPr>
              <a:t>Which material is best? We need to understand what happens at the surface!</a:t>
            </a:r>
            <a:endParaRPr lang="en-US" sz="3200" dirty="0">
              <a:solidFill>
                <a:srgbClr val="953735"/>
              </a:solidFill>
              <a:latin typeface="Book Antiqua"/>
              <a:cs typeface="Book Antiqua"/>
            </a:endParaRPr>
          </a:p>
        </p:txBody>
      </p:sp>
      <p:sp>
        <p:nvSpPr>
          <p:cNvPr id="21" name="Text Placeholder 9297"/>
          <p:cNvSpPr txBox="1">
            <a:spLocks/>
          </p:cNvSpPr>
          <p:nvPr/>
        </p:nvSpPr>
        <p:spPr>
          <a:xfrm>
            <a:off x="197552" y="1507066"/>
            <a:ext cx="4865515" cy="177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Book Antiqua"/>
                <a:cs typeface="Book Antiqua"/>
              </a:rPr>
              <a:t>Atoms at the surface behave differently than atoms in the bulk material.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  <a:latin typeface="Book Antiqua"/>
              <a:cs typeface="Book Antiqua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Book Antiqua"/>
                <a:cs typeface="Book Antiqua"/>
              </a:rPr>
              <a:t>The surface provides an environment where unique chemistry can occur.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6392" y="3793061"/>
            <a:ext cx="3945472" cy="57573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Book Antiqua"/>
              <a:cs typeface="Book Antiqua"/>
            </a:endParaRPr>
          </a:p>
        </p:txBody>
      </p:sp>
      <p:sp>
        <p:nvSpPr>
          <p:cNvPr id="10" name="Cube 9"/>
          <p:cNvSpPr/>
          <p:nvPr/>
        </p:nvSpPr>
        <p:spPr>
          <a:xfrm>
            <a:off x="508677" y="4605123"/>
            <a:ext cx="727457" cy="762737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8206526"/>
              </p:ext>
            </p:extLst>
          </p:nvPr>
        </p:nvGraphicFramePr>
        <p:xfrm>
          <a:off x="1456267" y="4895510"/>
          <a:ext cx="2641600" cy="602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0" name="Equation" r:id="rId5" imgW="1168400" imgH="266700" progId="Equation.3">
                  <p:embed/>
                </p:oleObj>
              </mc:Choice>
              <mc:Fallback>
                <p:oleObj name="Equation" r:id="rId5" imgW="11684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56267" y="4895510"/>
                        <a:ext cx="2641600" cy="602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438038"/>
              </p:ext>
            </p:extLst>
          </p:nvPr>
        </p:nvGraphicFramePr>
        <p:xfrm>
          <a:off x="1540933" y="4517688"/>
          <a:ext cx="1742456" cy="459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1" name="Equation" r:id="rId7" imgW="800100" imgH="228600" progId="Equation.3">
                  <p:embed/>
                </p:oleObj>
              </mc:Choice>
              <mc:Fallback>
                <p:oleObj name="Equation" r:id="rId7" imgW="800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40933" y="4517688"/>
                        <a:ext cx="1742456" cy="459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Placeholder 98"/>
          <p:cNvSpPr txBox="1">
            <a:spLocks/>
          </p:cNvSpPr>
          <p:nvPr/>
        </p:nvSpPr>
        <p:spPr>
          <a:xfrm>
            <a:off x="694262" y="3790994"/>
            <a:ext cx="3725333" cy="5100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smtClean="0">
                <a:solidFill>
                  <a:schemeClr val="tx1"/>
                </a:solidFill>
                <a:latin typeface="Book Antiqua"/>
                <a:cs typeface="Book Antiqua"/>
              </a:rPr>
              <a:t>So, how do we study surfaces?</a:t>
            </a:r>
            <a:endParaRPr lang="en-US" sz="2000" dirty="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sp>
        <p:nvSpPr>
          <p:cNvPr id="16" name="Text Placeholder 9297"/>
          <p:cNvSpPr txBox="1">
            <a:spLocks/>
          </p:cNvSpPr>
          <p:nvPr/>
        </p:nvSpPr>
        <p:spPr>
          <a:xfrm>
            <a:off x="485419" y="5621861"/>
            <a:ext cx="3866448" cy="304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i="1" dirty="0" smtClean="0">
                <a:solidFill>
                  <a:schemeClr val="tx1"/>
                </a:solidFill>
                <a:latin typeface="Book Antiqua"/>
                <a:cs typeface="Book Antiqua"/>
              </a:rPr>
              <a:t>Surfaces contain ~10</a:t>
            </a:r>
            <a:r>
              <a:rPr lang="en-US" sz="1800" i="1" baseline="30000" dirty="0" smtClean="0">
                <a:solidFill>
                  <a:schemeClr val="tx1"/>
                </a:solidFill>
                <a:latin typeface="Book Antiqua"/>
                <a:cs typeface="Book Antiqua"/>
              </a:rPr>
              <a:t>14</a:t>
            </a:r>
            <a:r>
              <a:rPr lang="en-US" sz="1800" i="1" dirty="0" smtClean="0">
                <a:solidFill>
                  <a:schemeClr val="tx1"/>
                </a:solidFill>
                <a:latin typeface="Book Antiqua"/>
                <a:cs typeface="Book Antiqua"/>
              </a:rPr>
              <a:t> atoms/cm</a:t>
            </a:r>
            <a:r>
              <a:rPr lang="en-US" sz="1800" i="1" baseline="30000" dirty="0" smtClean="0">
                <a:solidFill>
                  <a:schemeClr val="tx1"/>
                </a:solidFill>
                <a:latin typeface="Book Antiqua"/>
                <a:cs typeface="Book Antiqua"/>
              </a:rPr>
              <a:t>2</a:t>
            </a:r>
          </a:p>
          <a:p>
            <a:pPr algn="just"/>
            <a:endParaRPr lang="en-US" sz="1800" i="1" baseline="30000" dirty="0" smtClean="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pic>
        <p:nvPicPr>
          <p:cNvPr id="19" name="Picture 5" descr="surface slid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33" y="1524000"/>
            <a:ext cx="3482301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Placeholder 9297"/>
          <p:cNvSpPr txBox="1">
            <a:spLocks/>
          </p:cNvSpPr>
          <p:nvPr/>
        </p:nvSpPr>
        <p:spPr>
          <a:xfrm>
            <a:off x="4711378" y="3826929"/>
            <a:ext cx="4144756" cy="20658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900" b="1" u="sng" dirty="0" smtClean="0">
                <a:solidFill>
                  <a:srgbClr val="953735"/>
                </a:solidFill>
                <a:latin typeface="Book Antiqua"/>
                <a:cs typeface="Book Antiqua"/>
              </a:rPr>
              <a:t>Challenge</a:t>
            </a:r>
            <a:r>
              <a:rPr lang="en-US" sz="1900" b="1" dirty="0">
                <a:solidFill>
                  <a:srgbClr val="953735"/>
                </a:solidFill>
                <a:latin typeface="Book Antiqua"/>
                <a:cs typeface="Book Antiqua"/>
              </a:rPr>
              <a:t>:</a:t>
            </a:r>
            <a:r>
              <a:rPr lang="en-US" sz="1900" dirty="0">
                <a:solidFill>
                  <a:srgbClr val="953735"/>
                </a:solidFill>
                <a:latin typeface="Book Antiqua"/>
                <a:cs typeface="Book Antiqua"/>
              </a:rPr>
              <a:t> </a:t>
            </a:r>
            <a:r>
              <a:rPr lang="en-US" sz="1900" dirty="0">
                <a:solidFill>
                  <a:schemeClr val="tx1"/>
                </a:solidFill>
                <a:latin typeface="Book Antiqua"/>
                <a:cs typeface="Book Antiqua"/>
              </a:rPr>
              <a:t>Detect 10</a:t>
            </a:r>
            <a:r>
              <a:rPr lang="en-US" sz="1900" baseline="30000" dirty="0">
                <a:solidFill>
                  <a:schemeClr val="tx1"/>
                </a:solidFill>
                <a:latin typeface="Book Antiqua"/>
                <a:cs typeface="Book Antiqua"/>
              </a:rPr>
              <a:t>14</a:t>
            </a:r>
            <a:r>
              <a:rPr lang="en-US" sz="1900" dirty="0">
                <a:solidFill>
                  <a:schemeClr val="tx1"/>
                </a:solidFill>
                <a:latin typeface="Book Antiqua"/>
                <a:cs typeface="Book Antiqua"/>
              </a:rPr>
              <a:t> cm</a:t>
            </a:r>
            <a:r>
              <a:rPr lang="en-US" sz="1900" baseline="30000" dirty="0">
                <a:solidFill>
                  <a:schemeClr val="tx1"/>
                </a:solidFill>
                <a:latin typeface="Book Antiqua"/>
                <a:cs typeface="Book Antiqua"/>
              </a:rPr>
              <a:t>-2</a:t>
            </a:r>
            <a:r>
              <a:rPr lang="en-US" sz="1900" dirty="0">
                <a:solidFill>
                  <a:schemeClr val="tx1"/>
                </a:solidFill>
                <a:latin typeface="Book Antiqua"/>
                <a:cs typeface="Book Antiqua"/>
              </a:rPr>
              <a:t> signal on a  10</a:t>
            </a:r>
            <a:r>
              <a:rPr lang="en-US" sz="1900" baseline="30000" dirty="0">
                <a:solidFill>
                  <a:schemeClr val="tx1"/>
                </a:solidFill>
                <a:latin typeface="Book Antiqua"/>
                <a:cs typeface="Book Antiqua"/>
              </a:rPr>
              <a:t>23</a:t>
            </a:r>
            <a:r>
              <a:rPr lang="en-US" sz="1900" dirty="0">
                <a:solidFill>
                  <a:schemeClr val="tx1"/>
                </a:solidFill>
                <a:latin typeface="Book Antiqua"/>
                <a:cs typeface="Book Antiqua"/>
              </a:rPr>
              <a:t> cm</a:t>
            </a:r>
            <a:r>
              <a:rPr lang="en-US" sz="1900" baseline="30000" dirty="0">
                <a:solidFill>
                  <a:schemeClr val="tx1"/>
                </a:solidFill>
                <a:latin typeface="Book Antiqua"/>
                <a:cs typeface="Book Antiqua"/>
              </a:rPr>
              <a:t>-3</a:t>
            </a:r>
            <a:r>
              <a:rPr lang="en-US" sz="1900" dirty="0">
                <a:solidFill>
                  <a:schemeClr val="tx1"/>
                </a:solidFill>
                <a:latin typeface="Book Antiqua"/>
                <a:cs typeface="Book Antiqua"/>
              </a:rPr>
              <a:t> background. </a:t>
            </a:r>
            <a:endParaRPr lang="en-US" sz="1900" dirty="0" smtClean="0">
              <a:solidFill>
                <a:schemeClr val="tx1"/>
              </a:solidFill>
              <a:latin typeface="Book Antiqua"/>
              <a:cs typeface="Book Antiqua"/>
            </a:endParaRPr>
          </a:p>
          <a:p>
            <a:pPr algn="just"/>
            <a:endParaRPr lang="en-US" sz="1900" dirty="0">
              <a:solidFill>
                <a:schemeClr val="tx1"/>
              </a:solidFill>
              <a:latin typeface="Book Antiqua"/>
              <a:cs typeface="Book Antiqua"/>
            </a:endParaRPr>
          </a:p>
          <a:p>
            <a:pPr algn="just"/>
            <a:r>
              <a:rPr lang="en-US" sz="1900" b="1" u="sng" dirty="0">
                <a:solidFill>
                  <a:srgbClr val="953735"/>
                </a:solidFill>
                <a:latin typeface="Book Antiqua"/>
                <a:cs typeface="Book Antiqua"/>
              </a:rPr>
              <a:t>Solution</a:t>
            </a:r>
            <a:r>
              <a:rPr lang="en-US" sz="1900" b="1" dirty="0">
                <a:solidFill>
                  <a:srgbClr val="953735"/>
                </a:solidFill>
                <a:latin typeface="Book Antiqua"/>
                <a:cs typeface="Book Antiqua"/>
              </a:rPr>
              <a:t>: </a:t>
            </a:r>
            <a:r>
              <a:rPr lang="en-US" sz="1900" dirty="0">
                <a:solidFill>
                  <a:schemeClr val="tx1"/>
                </a:solidFill>
                <a:latin typeface="Book Antiqua"/>
                <a:cs typeface="Book Antiqua"/>
              </a:rPr>
              <a:t>Use probes that strongly interact with matter, such as as electrons, ions, and photons (X-rays, UV light).</a:t>
            </a:r>
          </a:p>
          <a:p>
            <a:pPr algn="just"/>
            <a:endParaRPr lang="en-US" sz="1900" baseline="30000" dirty="0" smtClean="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30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46067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46" name="Picture 45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211674"/>
            <a:ext cx="9064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953735"/>
                </a:solidFill>
                <a:latin typeface="Book Antiqua"/>
                <a:cs typeface="Book Antiqua"/>
              </a:rPr>
              <a:t>From the simple to the complex </a:t>
            </a:r>
            <a:endParaRPr lang="en-US" sz="3600" dirty="0">
              <a:solidFill>
                <a:srgbClr val="953735"/>
              </a:solidFill>
              <a:latin typeface="Book Antiqua"/>
              <a:cs typeface="Book Antiqua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69913" y="3624108"/>
            <a:ext cx="1943100" cy="3317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800" dirty="0" smtClean="0">
                <a:latin typeface="Book Antiqua"/>
                <a:cs typeface="Book Antiqua"/>
              </a:rPr>
              <a:t>Single crystal</a:t>
            </a:r>
            <a:endParaRPr lang="en-US" sz="1800" dirty="0">
              <a:latin typeface="Book Antiqua"/>
              <a:cs typeface="Book Antiqua"/>
            </a:endParaRPr>
          </a:p>
        </p:txBody>
      </p:sp>
      <p:pic>
        <p:nvPicPr>
          <p:cNvPr id="24" name="Picture 1" descr="Screen Shot 2014-07-11 at 8.42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2092171"/>
            <a:ext cx="163036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2185460"/>
            <a:ext cx="1619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8" y="4068235"/>
            <a:ext cx="13970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Arrow Connector 4"/>
          <p:cNvCxnSpPr>
            <a:cxnSpLocks noChangeShapeType="1"/>
          </p:cNvCxnSpPr>
          <p:nvPr/>
        </p:nvCxnSpPr>
        <p:spPr bwMode="auto">
          <a:xfrm flipV="1">
            <a:off x="3443288" y="2496610"/>
            <a:ext cx="1806575" cy="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417513" y="1202798"/>
            <a:ext cx="22479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i="0" dirty="0">
                <a:solidFill>
                  <a:schemeClr val="tx1"/>
                </a:solidFill>
                <a:latin typeface="Book Antiqua"/>
                <a:cs typeface="Book Antiqua"/>
              </a:rPr>
              <a:t>Simple Model Experiments </a:t>
            </a:r>
          </a:p>
        </p:txBody>
      </p:sp>
      <p:sp>
        <p:nvSpPr>
          <p:cNvPr id="32" name="TextBox 13"/>
          <p:cNvSpPr txBox="1">
            <a:spLocks noChangeArrowheads="1"/>
          </p:cNvSpPr>
          <p:nvPr/>
        </p:nvSpPr>
        <p:spPr bwMode="auto">
          <a:xfrm>
            <a:off x="6148388" y="1202798"/>
            <a:ext cx="2679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i="0">
                <a:solidFill>
                  <a:srgbClr val="000000"/>
                </a:solidFill>
                <a:latin typeface="Book Antiqua"/>
                <a:cs typeface="Book Antiqua"/>
              </a:rPr>
              <a:t>More Complex Systems</a:t>
            </a:r>
          </a:p>
        </p:txBody>
      </p:sp>
      <p:pic>
        <p:nvPicPr>
          <p:cNvPr id="33" name="Picture 26" descr="hydrogen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4250798"/>
            <a:ext cx="175895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27"/>
          <p:cNvSpPr txBox="1">
            <a:spLocks noChangeArrowheads="1"/>
          </p:cNvSpPr>
          <p:nvPr/>
        </p:nvSpPr>
        <p:spPr bwMode="auto">
          <a:xfrm>
            <a:off x="338138" y="5860523"/>
            <a:ext cx="38608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i="0" dirty="0" err="1">
                <a:solidFill>
                  <a:schemeClr val="tx1"/>
                </a:solidFill>
                <a:latin typeface="Book Antiqua"/>
                <a:cs typeface="Book Antiqua"/>
              </a:rPr>
              <a:t>Monoenergetic</a:t>
            </a:r>
            <a:r>
              <a:rPr lang="en-US" sz="1800" b="0" i="0" dirty="0">
                <a:solidFill>
                  <a:schemeClr val="tx1"/>
                </a:solidFill>
                <a:latin typeface="Book Antiqua"/>
                <a:cs typeface="Book Antiqua"/>
              </a:rPr>
              <a:t> ion beam </a:t>
            </a:r>
          </a:p>
          <a:p>
            <a:pPr eaLnBrk="1" hangingPunct="1"/>
            <a:r>
              <a:rPr lang="en-US" sz="1600" b="0" dirty="0">
                <a:solidFill>
                  <a:schemeClr val="tx1"/>
                </a:solidFill>
                <a:latin typeface="Book Antiqua"/>
                <a:cs typeface="Book Antiqua"/>
              </a:rPr>
              <a:t>(Image of He ions on phosphor screen)</a:t>
            </a:r>
          </a:p>
        </p:txBody>
      </p: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6305177" y="3550710"/>
            <a:ext cx="2838824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ts val="2400"/>
              </a:spcBef>
            </a:pPr>
            <a:r>
              <a:rPr lang="en-US" sz="1600" b="0" i="0" dirty="0">
                <a:solidFill>
                  <a:schemeClr val="tx1"/>
                </a:solidFill>
                <a:latin typeface="Book Antiqua"/>
                <a:cs typeface="Book Antiqua"/>
                <a:sym typeface="Wingdings" charset="0"/>
              </a:rPr>
              <a:t>TZM </a:t>
            </a:r>
            <a:r>
              <a:rPr lang="en-US" sz="1600" b="0" i="0" dirty="0">
                <a:solidFill>
                  <a:schemeClr val="tx1"/>
                </a:solidFill>
                <a:latin typeface="Book Antiqua"/>
                <a:cs typeface="Book Antiqua"/>
                <a:sym typeface="Wingdings" charset="0"/>
              </a:rPr>
              <a:t>(</a:t>
            </a:r>
            <a:r>
              <a:rPr lang="en-US" sz="1600" b="0" i="0" dirty="0" smtClean="0">
                <a:solidFill>
                  <a:schemeClr val="tx1"/>
                </a:solidFill>
                <a:latin typeface="Book Antiqua"/>
                <a:cs typeface="Book Antiqua"/>
                <a:sym typeface="Wingdings" charset="0"/>
              </a:rPr>
              <a:t>Engineering materials)</a:t>
            </a:r>
            <a:endParaRPr lang="en-US" sz="1600" b="0" i="0" dirty="0">
              <a:solidFill>
                <a:schemeClr val="tx1"/>
              </a:solidFill>
              <a:latin typeface="Book Antiqua"/>
              <a:cs typeface="Book Antiqua"/>
              <a:sym typeface="Wingdings" charset="0"/>
            </a:endParaRPr>
          </a:p>
        </p:txBody>
      </p:sp>
      <p:sp>
        <p:nvSpPr>
          <p:cNvPr id="36" name="TextBox 43"/>
          <p:cNvSpPr txBox="1">
            <a:spLocks noChangeArrowheads="1"/>
          </p:cNvSpPr>
          <p:nvPr/>
        </p:nvSpPr>
        <p:spPr bwMode="auto">
          <a:xfrm>
            <a:off x="6707281" y="5962311"/>
            <a:ext cx="20631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i="0" dirty="0" smtClean="0">
                <a:solidFill>
                  <a:schemeClr val="tx1"/>
                </a:solidFill>
                <a:latin typeface="Book Antiqua"/>
                <a:cs typeface="Book Antiqua"/>
              </a:rPr>
              <a:t>Plasma sources / fusion devices</a:t>
            </a:r>
            <a:endParaRPr lang="en-US" sz="1800" b="0" i="0" dirty="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2692311" y="2663110"/>
            <a:ext cx="3302000" cy="10810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800" b="0" i="0" dirty="0">
                <a:solidFill>
                  <a:srgbClr val="000000"/>
                </a:solidFill>
                <a:latin typeface="Book Antiqua"/>
                <a:cs typeface="Book Antiqua"/>
              </a:rPr>
              <a:t>Grain boundaries</a:t>
            </a:r>
          </a:p>
          <a:p>
            <a:pPr algn="ctr">
              <a:spcAft>
                <a:spcPts val="600"/>
              </a:spcAft>
            </a:pPr>
            <a:r>
              <a:rPr lang="en-US" sz="1800" b="0" i="0" dirty="0">
                <a:solidFill>
                  <a:srgbClr val="000000"/>
                </a:solidFill>
                <a:latin typeface="Book Antiqua"/>
                <a:cs typeface="Book Antiqua"/>
              </a:rPr>
              <a:t>Alloying elements: Ti, </a:t>
            </a:r>
            <a:r>
              <a:rPr lang="en-US" sz="1800" b="0" i="0" dirty="0" err="1">
                <a:solidFill>
                  <a:srgbClr val="000000"/>
                </a:solidFill>
                <a:latin typeface="Book Antiqua"/>
                <a:cs typeface="Book Antiqua"/>
              </a:rPr>
              <a:t>Zr</a:t>
            </a:r>
            <a:r>
              <a:rPr lang="en-US" sz="1800" b="0" i="0" dirty="0">
                <a:solidFill>
                  <a:srgbClr val="000000"/>
                </a:solidFill>
                <a:latin typeface="Book Antiqua"/>
                <a:cs typeface="Book Antiqua"/>
              </a:rPr>
              <a:t>, C</a:t>
            </a:r>
          </a:p>
          <a:p>
            <a:pPr algn="ctr">
              <a:spcAft>
                <a:spcPts val="600"/>
              </a:spcAft>
            </a:pPr>
            <a:r>
              <a:rPr lang="en-US" sz="1800" b="0" i="0" dirty="0">
                <a:solidFill>
                  <a:srgbClr val="000000"/>
                </a:solidFill>
                <a:latin typeface="Book Antiqua"/>
                <a:cs typeface="Book Antiqua"/>
              </a:rPr>
              <a:t>Surface roughness</a:t>
            </a:r>
          </a:p>
        </p:txBody>
      </p:sp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2897277" y="4687080"/>
            <a:ext cx="3004488" cy="1227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800" b="0" i="0" dirty="0">
                <a:solidFill>
                  <a:srgbClr val="000000"/>
                </a:solidFill>
                <a:latin typeface="Book Antiqua"/>
                <a:cs typeface="Book Antiqua"/>
              </a:rPr>
              <a:t>Multiple </a:t>
            </a:r>
            <a:r>
              <a:rPr lang="en-US" sz="1800" b="0" i="0" dirty="0" smtClean="0">
                <a:solidFill>
                  <a:srgbClr val="000000"/>
                </a:solidFill>
                <a:latin typeface="Book Antiqua"/>
                <a:cs typeface="Book Antiqua"/>
              </a:rPr>
              <a:t>species, increased fluxes, atoms/ions/electrons/radicals</a:t>
            </a:r>
            <a:endParaRPr lang="en-US" sz="1800" b="0" i="0" dirty="0">
              <a:solidFill>
                <a:srgbClr val="000000"/>
              </a:solidFill>
              <a:latin typeface="Book Antiqua"/>
              <a:cs typeface="Book Antiqua"/>
              <a:sym typeface="Wingdings" charset="0"/>
            </a:endParaRPr>
          </a:p>
        </p:txBody>
      </p:sp>
      <p:sp>
        <p:nvSpPr>
          <p:cNvPr id="39" name="TextBox 27"/>
          <p:cNvSpPr txBox="1">
            <a:spLocks noChangeArrowheads="1"/>
          </p:cNvSpPr>
          <p:nvPr/>
        </p:nvSpPr>
        <p:spPr bwMode="auto">
          <a:xfrm>
            <a:off x="909638" y="5077885"/>
            <a:ext cx="763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i="0">
                <a:solidFill>
                  <a:schemeClr val="bg1"/>
                </a:solidFill>
                <a:latin typeface="Book Antiqua"/>
                <a:cs typeface="Book Antiqua"/>
              </a:rPr>
              <a:t>H</a:t>
            </a:r>
            <a:r>
              <a:rPr lang="en-US" sz="1800" b="0" i="0" baseline="30000">
                <a:solidFill>
                  <a:schemeClr val="bg1"/>
                </a:solidFill>
                <a:latin typeface="Book Antiqua"/>
                <a:cs typeface="Book Antiqua"/>
              </a:rPr>
              <a:t>+</a:t>
            </a:r>
          </a:p>
        </p:txBody>
      </p:sp>
      <p:sp>
        <p:nvSpPr>
          <p:cNvPr id="40" name="TextBox 27"/>
          <p:cNvSpPr txBox="1">
            <a:spLocks noChangeArrowheads="1"/>
          </p:cNvSpPr>
          <p:nvPr/>
        </p:nvSpPr>
        <p:spPr bwMode="auto">
          <a:xfrm>
            <a:off x="909638" y="4700060"/>
            <a:ext cx="763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i="0">
                <a:solidFill>
                  <a:schemeClr val="bg1"/>
                </a:solidFill>
                <a:latin typeface="Book Antiqua"/>
                <a:cs typeface="Book Antiqua"/>
              </a:rPr>
              <a:t>H</a:t>
            </a:r>
            <a:r>
              <a:rPr lang="en-US" sz="1800" b="0" i="0" baseline="-25000">
                <a:solidFill>
                  <a:schemeClr val="bg1"/>
                </a:solidFill>
                <a:latin typeface="Book Antiqua"/>
                <a:cs typeface="Book Antiqua"/>
              </a:rPr>
              <a:t>2</a:t>
            </a:r>
            <a:r>
              <a:rPr lang="en-US" sz="1800" b="0" i="0" baseline="30000">
                <a:solidFill>
                  <a:schemeClr val="bg1"/>
                </a:solidFill>
                <a:latin typeface="Book Antiqua"/>
                <a:cs typeface="Book Antiqua"/>
              </a:rPr>
              <a:t>+</a:t>
            </a:r>
          </a:p>
        </p:txBody>
      </p:sp>
      <p:sp>
        <p:nvSpPr>
          <p:cNvPr id="41" name="TextBox 27"/>
          <p:cNvSpPr txBox="1">
            <a:spLocks noChangeArrowheads="1"/>
          </p:cNvSpPr>
          <p:nvPr/>
        </p:nvSpPr>
        <p:spPr bwMode="auto">
          <a:xfrm>
            <a:off x="909638" y="4307948"/>
            <a:ext cx="763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i="0">
                <a:solidFill>
                  <a:schemeClr val="bg1"/>
                </a:solidFill>
                <a:latin typeface="Book Antiqua"/>
                <a:cs typeface="Book Antiqua"/>
              </a:rPr>
              <a:t>H</a:t>
            </a:r>
            <a:r>
              <a:rPr lang="en-US" sz="1800" b="0" i="0" baseline="-25000">
                <a:solidFill>
                  <a:schemeClr val="bg1"/>
                </a:solidFill>
                <a:latin typeface="Book Antiqua"/>
                <a:cs typeface="Book Antiqua"/>
              </a:rPr>
              <a:t>3</a:t>
            </a:r>
            <a:r>
              <a:rPr lang="en-US" sz="1800" b="0" i="0" baseline="30000">
                <a:solidFill>
                  <a:schemeClr val="bg1"/>
                </a:solidFill>
                <a:latin typeface="Book Antiqua"/>
                <a:cs typeface="Book Antiqua"/>
              </a:rPr>
              <a:t>+</a:t>
            </a:r>
          </a:p>
        </p:txBody>
      </p:sp>
      <p:sp>
        <p:nvSpPr>
          <p:cNvPr id="42" name="Right Arrow 41"/>
          <p:cNvSpPr/>
          <p:nvPr/>
        </p:nvSpPr>
        <p:spPr>
          <a:xfrm>
            <a:off x="3174998" y="1164387"/>
            <a:ext cx="2596445" cy="846666"/>
          </a:xfrm>
          <a:prstGeom prst="rightArrow">
            <a:avLst/>
          </a:prstGeom>
          <a:solidFill>
            <a:srgbClr val="31859C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  <a:latin typeface="Book Antiqua"/>
              <a:cs typeface="Book Antiqua"/>
            </a:endParaRPr>
          </a:p>
        </p:txBody>
      </p:sp>
      <p:cxnSp>
        <p:nvCxnSpPr>
          <p:cNvPr id="43" name="Straight Arrow Connector 4"/>
          <p:cNvCxnSpPr>
            <a:cxnSpLocks noChangeShapeType="1"/>
          </p:cNvCxnSpPr>
          <p:nvPr/>
        </p:nvCxnSpPr>
        <p:spPr bwMode="auto">
          <a:xfrm flipV="1">
            <a:off x="3440113" y="4398435"/>
            <a:ext cx="1806575" cy="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TextBox 46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31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3459605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46" name="Picture 45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211674"/>
            <a:ext cx="9064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953735"/>
                </a:solidFill>
                <a:latin typeface="Book Antiqua"/>
                <a:cs typeface="Book Antiqua"/>
              </a:rPr>
              <a:t>From the simple to the complex </a:t>
            </a:r>
            <a:endParaRPr lang="en-US" sz="3600" dirty="0">
              <a:solidFill>
                <a:srgbClr val="953735"/>
              </a:solidFill>
              <a:latin typeface="Book Antiqua"/>
              <a:cs typeface="Book Antiqua"/>
            </a:endParaRPr>
          </a:p>
        </p:txBody>
      </p:sp>
      <p:cxnSp>
        <p:nvCxnSpPr>
          <p:cNvPr id="30" name="Straight Arrow Connector 4"/>
          <p:cNvCxnSpPr>
            <a:cxnSpLocks noChangeShapeType="1"/>
          </p:cNvCxnSpPr>
          <p:nvPr/>
        </p:nvCxnSpPr>
        <p:spPr bwMode="auto">
          <a:xfrm flipV="1">
            <a:off x="2427284" y="3346824"/>
            <a:ext cx="4684712" cy="9679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417513" y="1202798"/>
            <a:ext cx="22479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i="0" dirty="0">
                <a:solidFill>
                  <a:schemeClr val="tx1"/>
                </a:solidFill>
                <a:latin typeface="Book Antiqua"/>
                <a:cs typeface="Book Antiqua"/>
              </a:rPr>
              <a:t>Simple Model Experiments </a:t>
            </a:r>
          </a:p>
        </p:txBody>
      </p:sp>
      <p:sp>
        <p:nvSpPr>
          <p:cNvPr id="32" name="TextBox 13"/>
          <p:cNvSpPr txBox="1">
            <a:spLocks noChangeArrowheads="1"/>
          </p:cNvSpPr>
          <p:nvPr/>
        </p:nvSpPr>
        <p:spPr bwMode="auto">
          <a:xfrm>
            <a:off x="6148388" y="1202798"/>
            <a:ext cx="2679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i="0">
                <a:solidFill>
                  <a:srgbClr val="000000"/>
                </a:solidFill>
                <a:latin typeface="Book Antiqua"/>
                <a:cs typeface="Book Antiqua"/>
              </a:rPr>
              <a:t>More Complex Systems</a:t>
            </a:r>
          </a:p>
        </p:txBody>
      </p:sp>
      <p:sp>
        <p:nvSpPr>
          <p:cNvPr id="42" name="Right Arrow 41"/>
          <p:cNvSpPr/>
          <p:nvPr/>
        </p:nvSpPr>
        <p:spPr>
          <a:xfrm>
            <a:off x="3174998" y="1164387"/>
            <a:ext cx="2596445" cy="846666"/>
          </a:xfrm>
          <a:prstGeom prst="rightArrow">
            <a:avLst/>
          </a:prstGeom>
          <a:solidFill>
            <a:srgbClr val="31859C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  <a:latin typeface="Book Antiqua"/>
              <a:cs typeface="Book Antiqua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2330819" y="3242235"/>
            <a:ext cx="221162" cy="227465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4394195" y="3245223"/>
            <a:ext cx="221162" cy="227465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6457572" y="3245223"/>
            <a:ext cx="221162" cy="227465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11"/>
          <p:cNvSpPr txBox="1">
            <a:spLocks noChangeArrowheads="1"/>
          </p:cNvSpPr>
          <p:nvPr/>
        </p:nvSpPr>
        <p:spPr bwMode="auto">
          <a:xfrm>
            <a:off x="1630730" y="3551551"/>
            <a:ext cx="14770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0" i="0" dirty="0" smtClean="0">
                <a:solidFill>
                  <a:schemeClr val="tx1"/>
                </a:solidFill>
                <a:latin typeface="Book Antiqua"/>
                <a:cs typeface="Book Antiqua"/>
              </a:rPr>
              <a:t>Laboratory surface science experiments</a:t>
            </a:r>
            <a:endParaRPr lang="en-US" sz="1800" b="0" i="0" dirty="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sp>
        <p:nvSpPr>
          <p:cNvPr id="49" name="TextBox 11"/>
          <p:cNvSpPr txBox="1">
            <a:spLocks noChangeArrowheads="1"/>
          </p:cNvSpPr>
          <p:nvPr/>
        </p:nvSpPr>
        <p:spPr bwMode="auto">
          <a:xfrm>
            <a:off x="3770306" y="3569481"/>
            <a:ext cx="14292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0" i="0" dirty="0" smtClean="0">
                <a:solidFill>
                  <a:schemeClr val="tx1"/>
                </a:solidFill>
                <a:latin typeface="Book Antiqua"/>
                <a:cs typeface="Book Antiqua"/>
              </a:rPr>
              <a:t>Linear plasma devices</a:t>
            </a:r>
            <a:endParaRPr lang="en-US" sz="1800" b="0" i="0" dirty="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sp>
        <p:nvSpPr>
          <p:cNvPr id="50" name="TextBox 11"/>
          <p:cNvSpPr txBox="1">
            <a:spLocks noChangeArrowheads="1"/>
          </p:cNvSpPr>
          <p:nvPr/>
        </p:nvSpPr>
        <p:spPr bwMode="auto">
          <a:xfrm>
            <a:off x="5909880" y="3587411"/>
            <a:ext cx="14292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0" i="0" dirty="0" smtClean="0">
                <a:solidFill>
                  <a:schemeClr val="tx1"/>
                </a:solidFill>
                <a:latin typeface="Book Antiqua"/>
                <a:cs typeface="Book Antiqua"/>
              </a:rPr>
              <a:t>Fusion devices</a:t>
            </a:r>
            <a:endParaRPr lang="en-US" sz="1800" b="0" i="0" dirty="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32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87637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25" name="Picture 24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279406"/>
            <a:ext cx="90646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Book Antiqua"/>
                <a:cs typeface="Book Antiqua"/>
              </a:rPr>
              <a:t>Laboratory surface science experiments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0" y="5991065"/>
            <a:ext cx="383857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50" b="0" dirty="0" smtClean="0">
                <a:solidFill>
                  <a:srgbClr val="000000"/>
                </a:solidFill>
                <a:latin typeface="Book Antiqua"/>
                <a:cs typeface="Book Antiqua"/>
              </a:rPr>
              <a:t>Test stand instrumentation in the </a:t>
            </a:r>
          </a:p>
          <a:p>
            <a:pPr algn="ctr" eaLnBrk="1" hangingPunct="1">
              <a:defRPr/>
            </a:pPr>
            <a:r>
              <a:rPr lang="en-US" sz="1650" b="0" dirty="0" smtClean="0">
                <a:solidFill>
                  <a:srgbClr val="000000"/>
                </a:solidFill>
                <a:latin typeface="Book Antiqua"/>
                <a:cs typeface="Book Antiqua"/>
              </a:rPr>
              <a:t>Surface Science &amp; Technology Lab </a:t>
            </a:r>
          </a:p>
        </p:txBody>
      </p:sp>
      <p:pic>
        <p:nvPicPr>
          <p:cNvPr id="14" name="Picture 3" descr="IMG_347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71" y="1373366"/>
            <a:ext cx="3464863" cy="462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881438" y="1453021"/>
            <a:ext cx="50292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174625" indent="-17303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574675" indent="-17303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1587" indent="0">
              <a:spcAft>
                <a:spcPts val="600"/>
              </a:spcAft>
              <a:defRPr/>
            </a:pPr>
            <a:r>
              <a:rPr lang="en-US" sz="1800" b="0" i="0" dirty="0" smtClean="0">
                <a:solidFill>
                  <a:schemeClr val="tx1"/>
                </a:solidFill>
                <a:latin typeface="Book Antiqua"/>
                <a:cs typeface="Book Antiqua"/>
              </a:rPr>
              <a:t>Key variables affecting chemistry at surface:</a:t>
            </a:r>
          </a:p>
          <a:p>
            <a:pPr marL="687387" lvl="1" indent="-285750">
              <a:lnSpc>
                <a:spcPct val="90000"/>
              </a:lnSpc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800" b="0" i="0" dirty="0" smtClean="0">
                <a:solidFill>
                  <a:srgbClr val="953735"/>
                </a:solidFill>
                <a:latin typeface="Book Antiqua"/>
                <a:cs typeface="Book Antiqua"/>
              </a:rPr>
              <a:t>Pressure</a:t>
            </a:r>
          </a:p>
          <a:p>
            <a:pPr marL="687387" lvl="1" indent="-285750">
              <a:lnSpc>
                <a:spcPct val="90000"/>
              </a:lnSpc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800" b="0" i="0" dirty="0" smtClean="0">
                <a:solidFill>
                  <a:srgbClr val="953735"/>
                </a:solidFill>
                <a:latin typeface="Book Antiqua"/>
                <a:cs typeface="Book Antiqua"/>
              </a:rPr>
              <a:t>Temperature </a:t>
            </a:r>
          </a:p>
          <a:p>
            <a:pPr marL="687387" lvl="1" indent="-285750">
              <a:lnSpc>
                <a:spcPct val="90000"/>
              </a:lnSpc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800" b="0" i="0" dirty="0" smtClean="0">
                <a:solidFill>
                  <a:srgbClr val="953735"/>
                </a:solidFill>
                <a:latin typeface="Book Antiqua"/>
                <a:cs typeface="Book Antiqua"/>
              </a:rPr>
              <a:t>Composition</a:t>
            </a:r>
          </a:p>
          <a:p>
            <a:pPr marL="1587" indent="0">
              <a:spcAft>
                <a:spcPts val="600"/>
              </a:spcAft>
              <a:defRPr/>
            </a:pPr>
            <a:r>
              <a:rPr lang="en-US" sz="1800" b="0" i="0" dirty="0" smtClean="0">
                <a:solidFill>
                  <a:schemeClr val="tx1"/>
                </a:solidFill>
                <a:latin typeface="Book Antiqua"/>
                <a:cs typeface="Book Antiqua"/>
              </a:rPr>
              <a:t>Lab-based surface science experiments enable </a:t>
            </a:r>
            <a:r>
              <a:rPr lang="en-US" sz="1800" b="0" i="0" u="sng" dirty="0" smtClean="0">
                <a:solidFill>
                  <a:schemeClr val="tx1"/>
                </a:solidFill>
                <a:latin typeface="Book Antiqua"/>
                <a:cs typeface="Book Antiqua"/>
              </a:rPr>
              <a:t>independent control </a:t>
            </a:r>
            <a:r>
              <a:rPr lang="en-US" sz="1800" b="0" i="0" dirty="0" smtClean="0">
                <a:solidFill>
                  <a:schemeClr val="tx1"/>
                </a:solidFill>
                <a:latin typeface="Book Antiqua"/>
                <a:cs typeface="Book Antiqua"/>
              </a:rPr>
              <a:t>of all variables</a:t>
            </a:r>
          </a:p>
          <a:p>
            <a:pPr marL="401637" lvl="1" indent="0">
              <a:spcAft>
                <a:spcPts val="600"/>
              </a:spcAft>
              <a:defRPr/>
            </a:pPr>
            <a:r>
              <a:rPr lang="en-US" sz="1800" b="0" dirty="0" smtClean="0">
                <a:solidFill>
                  <a:srgbClr val="0000FF"/>
                </a:solidFill>
                <a:latin typeface="Book Antiqua"/>
                <a:cs typeface="Book Antiqua"/>
              </a:rPr>
              <a:t>…something we cannot achieve in a </a:t>
            </a:r>
            <a:r>
              <a:rPr lang="en-US" sz="1800" b="0" dirty="0" err="1" smtClean="0">
                <a:solidFill>
                  <a:srgbClr val="0000FF"/>
                </a:solidFill>
                <a:latin typeface="Book Antiqua"/>
                <a:cs typeface="Book Antiqua"/>
              </a:rPr>
              <a:t>tokamak</a:t>
            </a:r>
            <a:r>
              <a:rPr lang="en-US" sz="1800" b="0" dirty="0" smtClean="0">
                <a:solidFill>
                  <a:srgbClr val="0000FF"/>
                </a:solidFill>
                <a:latin typeface="Book Antiqua"/>
                <a:cs typeface="Book Antiqua"/>
              </a:rPr>
              <a:t> or linear plasma device! </a:t>
            </a:r>
          </a:p>
          <a:p>
            <a:pPr marL="1587" indent="0">
              <a:spcAft>
                <a:spcPts val="600"/>
              </a:spcAft>
              <a:defRPr/>
            </a:pPr>
            <a:r>
              <a:rPr lang="en-US" sz="1800" b="0" i="0" dirty="0" smtClean="0">
                <a:solidFill>
                  <a:schemeClr val="tx1"/>
                </a:solidFill>
                <a:latin typeface="Book Antiqua"/>
                <a:cs typeface="Book Antiqua"/>
              </a:rPr>
              <a:t>Isolate effects of:  </a:t>
            </a:r>
          </a:p>
          <a:p>
            <a:pPr marL="687387" lvl="1" indent="-285750">
              <a:lnSpc>
                <a:spcPct val="90000"/>
              </a:lnSpc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800" b="0" i="0" dirty="0" smtClean="0">
                <a:solidFill>
                  <a:srgbClr val="953735"/>
                </a:solidFill>
                <a:latin typeface="Book Antiqua"/>
                <a:cs typeface="Book Antiqua"/>
              </a:rPr>
              <a:t>Chemistry</a:t>
            </a:r>
          </a:p>
          <a:p>
            <a:pPr marL="687387" lvl="1" indent="-285750">
              <a:lnSpc>
                <a:spcPct val="90000"/>
              </a:lnSpc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800" b="0" i="0" dirty="0" smtClean="0">
                <a:solidFill>
                  <a:srgbClr val="953735"/>
                </a:solidFill>
                <a:latin typeface="Book Antiqua"/>
                <a:cs typeface="Book Antiqua"/>
              </a:rPr>
              <a:t>Incident particle fluxes and energies</a:t>
            </a:r>
          </a:p>
          <a:p>
            <a:pPr marL="687387" lvl="1" indent="-285750">
              <a:lnSpc>
                <a:spcPct val="90000"/>
              </a:lnSpc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800" b="0" i="0" dirty="0" smtClean="0">
                <a:solidFill>
                  <a:srgbClr val="953735"/>
                </a:solidFill>
                <a:latin typeface="Book Antiqua"/>
                <a:cs typeface="Book Antiqua"/>
              </a:rPr>
              <a:t>Substrate temperature</a:t>
            </a:r>
          </a:p>
          <a:p>
            <a:pPr marL="687387" lvl="1" indent="-285750">
              <a:lnSpc>
                <a:spcPct val="90000"/>
              </a:lnSpc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800" b="0" i="0" dirty="0" smtClean="0">
                <a:solidFill>
                  <a:srgbClr val="953735"/>
                </a:solidFill>
                <a:latin typeface="Book Antiqua"/>
                <a:cs typeface="Book Antiqua"/>
              </a:rPr>
              <a:t>Surface composition</a:t>
            </a:r>
          </a:p>
          <a:p>
            <a:pPr marL="687387" lvl="1" indent="-285750">
              <a:lnSpc>
                <a:spcPct val="90000"/>
              </a:lnSpc>
              <a:spcAft>
                <a:spcPts val="600"/>
              </a:spcAft>
              <a:buFont typeface="Wingdings" charset="2"/>
              <a:buChar char="§"/>
              <a:defRPr/>
            </a:pPr>
            <a:r>
              <a:rPr lang="en-US" sz="1800" b="0" i="0" dirty="0">
                <a:solidFill>
                  <a:srgbClr val="953735"/>
                </a:solidFill>
                <a:latin typeface="Book Antiqua"/>
                <a:cs typeface="Book Antiqua"/>
              </a:rPr>
              <a:t>Morphology</a:t>
            </a:r>
            <a:r>
              <a:rPr lang="en-US" sz="1800" b="0" i="0" dirty="0" smtClean="0">
                <a:solidFill>
                  <a:srgbClr val="953735"/>
                </a:solidFill>
                <a:latin typeface="Book Antiqua"/>
                <a:cs typeface="Book Antiqua"/>
              </a:rPr>
              <a:t> </a:t>
            </a:r>
          </a:p>
          <a:p>
            <a:pPr marL="1587" indent="0">
              <a:spcAft>
                <a:spcPts val="600"/>
              </a:spcAft>
              <a:defRPr/>
            </a:pPr>
            <a:endParaRPr lang="en-US" sz="1800" b="0" i="0" dirty="0" smtClean="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cxnSp>
        <p:nvCxnSpPr>
          <p:cNvPr id="11" name="Straight Arrow Connector 4"/>
          <p:cNvCxnSpPr>
            <a:cxnSpLocks noChangeShapeType="1"/>
          </p:cNvCxnSpPr>
          <p:nvPr/>
        </p:nvCxnSpPr>
        <p:spPr bwMode="auto">
          <a:xfrm flipV="1">
            <a:off x="2053754" y="1030942"/>
            <a:ext cx="4684712" cy="9679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1957292" y="971179"/>
            <a:ext cx="132247" cy="136018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50470" y="836706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simple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26517" y="836706"/>
            <a:ext cx="956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complex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33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765653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25" name="Picture 24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279406"/>
            <a:ext cx="90646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Book Antiqua"/>
                <a:cs typeface="Book Antiqua"/>
              </a:rPr>
              <a:t>Laboratory surface science experiments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0" y="5991065"/>
            <a:ext cx="383857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50" b="0" dirty="0" smtClean="0">
                <a:solidFill>
                  <a:srgbClr val="000000"/>
                </a:solidFill>
                <a:latin typeface="Book Antiqua"/>
                <a:cs typeface="Book Antiqua"/>
              </a:rPr>
              <a:t>Test stand instrumentation in the </a:t>
            </a:r>
          </a:p>
          <a:p>
            <a:pPr algn="ctr" eaLnBrk="1" hangingPunct="1">
              <a:defRPr/>
            </a:pPr>
            <a:r>
              <a:rPr lang="en-US" sz="1650" b="0" dirty="0" smtClean="0">
                <a:solidFill>
                  <a:srgbClr val="000000"/>
                </a:solidFill>
                <a:latin typeface="Book Antiqua"/>
                <a:cs typeface="Book Antiqua"/>
              </a:rPr>
              <a:t>Surface Science &amp; Technology Lab </a:t>
            </a:r>
          </a:p>
        </p:txBody>
      </p:sp>
      <p:pic>
        <p:nvPicPr>
          <p:cNvPr id="14" name="Picture 3" descr="IMG_347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71" y="1373366"/>
            <a:ext cx="3464863" cy="462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4"/>
          <p:cNvCxnSpPr>
            <a:cxnSpLocks noChangeShapeType="1"/>
          </p:cNvCxnSpPr>
          <p:nvPr/>
        </p:nvCxnSpPr>
        <p:spPr bwMode="auto">
          <a:xfrm flipV="1">
            <a:off x="2053754" y="1030942"/>
            <a:ext cx="4684712" cy="9679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1957292" y="971179"/>
            <a:ext cx="132247" cy="136018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50470" y="836706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simple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26517" y="836706"/>
            <a:ext cx="956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complex</a:t>
            </a:r>
            <a:endParaRPr lang="en-US" sz="1600" dirty="0">
              <a:latin typeface="Book Antiqua"/>
              <a:cs typeface="Book Antiqu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255228" y="1727184"/>
            <a:ext cx="4254668" cy="3945462"/>
            <a:chOff x="123494" y="2302932"/>
            <a:chExt cx="4254668" cy="3945462"/>
          </a:xfrm>
        </p:grpSpPr>
        <p:pic>
          <p:nvPicPr>
            <p:cNvPr id="17" name="Picture 16" descr="Untitled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494" y="2302932"/>
              <a:ext cx="4254668" cy="3945462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/>
            <p:nvPr/>
          </p:nvCxnSpPr>
          <p:spPr>
            <a:xfrm flipH="1" flipV="1">
              <a:off x="2827865" y="4436535"/>
              <a:ext cx="609599" cy="49106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3369732" y="4555067"/>
              <a:ext cx="270934" cy="25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35864" y="4504267"/>
              <a:ext cx="3180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Li</a:t>
              </a:r>
              <a:endParaRPr lang="en-US" sz="1600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2997199" y="4487334"/>
              <a:ext cx="270934" cy="254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63331" y="4436534"/>
              <a:ext cx="3180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Li</a:t>
              </a:r>
              <a:endParaRPr lang="en-US" sz="1600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1896533" y="4453467"/>
              <a:ext cx="609600" cy="423333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loud 28"/>
            <p:cNvSpPr/>
            <p:nvPr/>
          </p:nvSpPr>
          <p:spPr>
            <a:xfrm rot="19469655">
              <a:off x="1858293" y="4507743"/>
              <a:ext cx="415148" cy="348648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2658533" y="4402667"/>
              <a:ext cx="16934" cy="89746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34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184652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12" name="Picture 11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9217" name="Title 1"/>
          <p:cNvSpPr>
            <a:spLocks noGrp="1"/>
          </p:cNvSpPr>
          <p:nvPr>
            <p:ph type="title"/>
          </p:nvPr>
        </p:nvSpPr>
        <p:spPr>
          <a:xfrm>
            <a:off x="138954" y="134469"/>
            <a:ext cx="8610600" cy="9144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376092"/>
                </a:solidFill>
                <a:latin typeface="Book Antiqua"/>
                <a:cs typeface="Book Antiqua"/>
              </a:rPr>
              <a:t>Atomic-Level </a:t>
            </a:r>
            <a:r>
              <a:rPr lang="en-US" sz="4000" dirty="0" smtClean="0">
                <a:solidFill>
                  <a:srgbClr val="376092"/>
                </a:solidFill>
                <a:latin typeface="Book Antiqua"/>
                <a:cs typeface="Book Antiqua"/>
              </a:rPr>
              <a:t>Diagnostics</a:t>
            </a:r>
            <a:endParaRPr lang="en-US" sz="4000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8632064"/>
              </p:ext>
            </p:extLst>
          </p:nvPr>
        </p:nvGraphicFramePr>
        <p:xfrm>
          <a:off x="79190" y="1013759"/>
          <a:ext cx="8915400" cy="549116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76461"/>
                <a:gridCol w="2388815"/>
                <a:gridCol w="1862707"/>
                <a:gridCol w="2687417"/>
              </a:tblGrid>
              <a:tr h="620872"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T="45713" marB="4571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Book Antiqua"/>
                          <a:cs typeface="Book Antiqua"/>
                        </a:rPr>
                        <a:t>Technique</a:t>
                      </a:r>
                      <a:endParaRPr lang="en-US" sz="1600" dirty="0">
                        <a:latin typeface="Book Antiqua"/>
                        <a:cs typeface="Book Antiqua"/>
                      </a:endParaRPr>
                    </a:p>
                  </a:txBody>
                  <a:tcPr marT="45713" marB="45713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Book Antiqua"/>
                          <a:cs typeface="Book Antiqua"/>
                        </a:rPr>
                        <a:t>Info</a:t>
                      </a:r>
                      <a:r>
                        <a:rPr lang="en-US" sz="1600" baseline="0" dirty="0" smtClean="0">
                          <a:latin typeface="Book Antiqua"/>
                          <a:cs typeface="Book Antiqua"/>
                        </a:rPr>
                        <a:t> Obtained</a:t>
                      </a:r>
                      <a:endParaRPr lang="en-US" sz="1600" dirty="0">
                        <a:latin typeface="Book Antiqua"/>
                        <a:cs typeface="Book Antiqua"/>
                      </a:endParaRPr>
                    </a:p>
                  </a:txBody>
                  <a:tcPr marT="45713" marB="45713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Book Antiqua"/>
                          <a:cs typeface="Book Antiqua"/>
                        </a:rPr>
                        <a:t>Additional</a:t>
                      </a:r>
                      <a:r>
                        <a:rPr lang="en-US" sz="1600" baseline="0" dirty="0" smtClean="0">
                          <a:latin typeface="Book Antiqua"/>
                          <a:cs typeface="Book Antiqua"/>
                        </a:rPr>
                        <a:t> Notes</a:t>
                      </a:r>
                      <a:endParaRPr lang="en-US" sz="1600" dirty="0">
                        <a:latin typeface="Book Antiqua"/>
                        <a:cs typeface="Book Antiqua"/>
                      </a:endParaRPr>
                    </a:p>
                  </a:txBody>
                  <a:tcPr marT="45713" marB="45713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190005">
                <a:tc>
                  <a:txBody>
                    <a:bodyPr/>
                    <a:lstStyle/>
                    <a:p>
                      <a:pPr algn="l"/>
                      <a:endParaRPr lang="en-US" sz="1700" dirty="0"/>
                    </a:p>
                  </a:txBody>
                  <a:tcPr marT="45713" marB="4571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Book Antiqua"/>
                          <a:cs typeface="Book Antiqua"/>
                        </a:rPr>
                        <a:t>X-ray Photoelectron Spectroscopy (XPS) /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Book Antiqua"/>
                          <a:cs typeface="Book Antiqua"/>
                        </a:rPr>
                        <a:t>Auger Electron</a:t>
                      </a:r>
                      <a:r>
                        <a:rPr lang="en-US" sz="1600" baseline="0" dirty="0" smtClean="0">
                          <a:latin typeface="Book Antiqua"/>
                          <a:cs typeface="Book Antiqua"/>
                        </a:rPr>
                        <a:t> Spectroscopy (AES)</a:t>
                      </a:r>
                      <a:endParaRPr lang="en-US" sz="1600" dirty="0" smtClean="0">
                        <a:latin typeface="Book Antiqua"/>
                        <a:cs typeface="Book Antiqua"/>
                      </a:endParaRPr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marL="177800" indent="-177800" algn="l">
                        <a:buFont typeface="Arial"/>
                        <a:buChar char="•"/>
                      </a:pPr>
                      <a:r>
                        <a:rPr lang="en-US" sz="1600" dirty="0" smtClean="0">
                          <a:latin typeface="Book Antiqua"/>
                          <a:cs typeface="Book Antiqua"/>
                        </a:rPr>
                        <a:t>Chemical composition</a:t>
                      </a:r>
                    </a:p>
                    <a:p>
                      <a:pPr marL="177800" indent="-177800" algn="l">
                        <a:buFont typeface="Arial"/>
                        <a:buChar char="•"/>
                      </a:pPr>
                      <a:r>
                        <a:rPr lang="en-US" sz="1600" baseline="0" dirty="0" smtClean="0">
                          <a:latin typeface="Book Antiqua"/>
                          <a:cs typeface="Book Antiqua"/>
                        </a:rPr>
                        <a:t>Oxidation state</a:t>
                      </a:r>
                      <a:endParaRPr lang="en-US" sz="1600" dirty="0">
                        <a:latin typeface="Book Antiqua"/>
                        <a:cs typeface="Book Antiqua"/>
                      </a:endParaRPr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marL="177800" indent="-177800" algn="l">
                        <a:buFont typeface="Arial"/>
                        <a:buChar char="•"/>
                      </a:pPr>
                      <a:r>
                        <a:rPr lang="en-US" sz="1600" dirty="0" smtClean="0">
                          <a:latin typeface="Book Antiqua"/>
                          <a:cs typeface="Book Antiqua"/>
                        </a:rPr>
                        <a:t>Cannot detect H/D or He</a:t>
                      </a:r>
                    </a:p>
                    <a:p>
                      <a:pPr marL="177800" indent="-177800" algn="l">
                        <a:buFont typeface="Arial"/>
                        <a:buChar char="•"/>
                      </a:pPr>
                      <a:r>
                        <a:rPr lang="en-US" sz="1600" dirty="0" smtClean="0">
                          <a:latin typeface="Book Antiqua"/>
                          <a:cs typeface="Book Antiqua"/>
                        </a:rPr>
                        <a:t>Probe</a:t>
                      </a:r>
                      <a:r>
                        <a:rPr lang="en-US" sz="1600" baseline="0" dirty="0" smtClean="0">
                          <a:latin typeface="Book Antiqua"/>
                          <a:cs typeface="Book Antiqua"/>
                        </a:rPr>
                        <a:t> depth </a:t>
                      </a:r>
                      <a:r>
                        <a:rPr lang="en-US" sz="1600" dirty="0" smtClean="0">
                          <a:latin typeface="Book Antiqua"/>
                          <a:cs typeface="Book Antiqua"/>
                        </a:rPr>
                        <a:t>~10</a:t>
                      </a:r>
                      <a:r>
                        <a:rPr lang="en-US" sz="1600" baseline="0" dirty="0" smtClean="0">
                          <a:latin typeface="Book Antiqua"/>
                          <a:cs typeface="Book Antiqua"/>
                        </a:rPr>
                        <a:t> nm</a:t>
                      </a:r>
                      <a:endParaRPr lang="en-US" sz="1600" dirty="0" smtClean="0">
                        <a:latin typeface="Book Antiqua"/>
                        <a:cs typeface="Book Antiqua"/>
                      </a:endParaRPr>
                    </a:p>
                    <a:p>
                      <a:pPr algn="l"/>
                      <a:endParaRPr lang="en-US" sz="1600" dirty="0">
                        <a:latin typeface="Book Antiqua"/>
                        <a:cs typeface="Book Antiqua"/>
                      </a:endParaRPr>
                    </a:p>
                  </a:txBody>
                  <a:tcPr marT="45713" marB="45713" anchor="ctr"/>
                </a:tc>
              </a:tr>
              <a:tr h="1310626">
                <a:tc>
                  <a:txBody>
                    <a:bodyPr/>
                    <a:lstStyle/>
                    <a:p>
                      <a:pPr algn="l"/>
                      <a:endParaRPr lang="en-US" sz="1700" dirty="0"/>
                    </a:p>
                  </a:txBody>
                  <a:tcPr marT="45713" marB="4571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Book Antiqua"/>
                          <a:cs typeface="Book Antiqua"/>
                        </a:rPr>
                        <a:t>Temperature Programmed Desorption (TPD)</a:t>
                      </a:r>
                      <a:endParaRPr lang="en-US" sz="1600" dirty="0">
                        <a:latin typeface="Book Antiqua"/>
                        <a:cs typeface="Book Antiqua"/>
                      </a:endParaRPr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marL="177800" indent="-177800" algn="l">
                        <a:buFont typeface="Arial"/>
                        <a:buChar char="•"/>
                      </a:pPr>
                      <a:r>
                        <a:rPr lang="en-US" sz="1600" dirty="0" smtClean="0">
                          <a:latin typeface="Book Antiqua"/>
                          <a:cs typeface="Book Antiqua"/>
                        </a:rPr>
                        <a:t>Desorption</a:t>
                      </a:r>
                      <a:r>
                        <a:rPr lang="en-US" sz="1600" baseline="0" dirty="0" smtClean="0">
                          <a:latin typeface="Book Antiqua"/>
                          <a:cs typeface="Book Antiqua"/>
                        </a:rPr>
                        <a:t> energy</a:t>
                      </a:r>
                    </a:p>
                    <a:p>
                      <a:pPr marL="177800" indent="-177800" algn="l">
                        <a:buFont typeface="Arial"/>
                        <a:buChar char="•"/>
                      </a:pPr>
                      <a:r>
                        <a:rPr lang="en-US" sz="1600" baseline="0" dirty="0" smtClean="0">
                          <a:latin typeface="Book Antiqua"/>
                          <a:cs typeface="Book Antiqua"/>
                        </a:rPr>
                        <a:t>Rate constants</a:t>
                      </a:r>
                      <a:endParaRPr lang="en-US" sz="1600" dirty="0" smtClean="0">
                        <a:latin typeface="Book Antiqua"/>
                        <a:cs typeface="Book Antiqua"/>
                      </a:endParaRPr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marL="177800" indent="-177800" algn="l">
                        <a:buFont typeface="Arial"/>
                        <a:buChar char="•"/>
                      </a:pPr>
                      <a:r>
                        <a:rPr lang="en-US" sz="1600" dirty="0" smtClean="0">
                          <a:latin typeface="Book Antiqua"/>
                          <a:cs typeface="Book Antiqua"/>
                        </a:rPr>
                        <a:t>D</a:t>
                      </a:r>
                      <a:r>
                        <a:rPr lang="en-US" sz="1600" baseline="0" dirty="0" smtClean="0">
                          <a:latin typeface="Book Antiqua"/>
                          <a:cs typeface="Book Antiqua"/>
                        </a:rPr>
                        <a:t>etects H</a:t>
                      </a:r>
                    </a:p>
                    <a:p>
                      <a:pPr marL="177800" indent="-177800" algn="l">
                        <a:buFont typeface="Arial"/>
                        <a:buChar char="•"/>
                      </a:pPr>
                      <a:r>
                        <a:rPr lang="en-US" sz="1600" baseline="0" dirty="0" smtClean="0">
                          <a:latin typeface="Book Antiqua"/>
                          <a:cs typeface="Book Antiqua"/>
                        </a:rPr>
                        <a:t>Can determine the total amount of an adsorbed species on the surface</a:t>
                      </a:r>
                    </a:p>
                    <a:p>
                      <a:pPr algn="l"/>
                      <a:endParaRPr lang="en-US" sz="1600" dirty="0">
                        <a:latin typeface="Book Antiqua"/>
                        <a:cs typeface="Book Antiqua"/>
                      </a:endParaRPr>
                    </a:p>
                  </a:txBody>
                  <a:tcPr marT="45713" marB="45713" anchor="ctr"/>
                </a:tc>
              </a:tr>
              <a:tr h="1190005">
                <a:tc>
                  <a:txBody>
                    <a:bodyPr/>
                    <a:lstStyle/>
                    <a:p>
                      <a:pPr algn="l"/>
                      <a:endParaRPr lang="en-US" sz="1700" dirty="0"/>
                    </a:p>
                  </a:txBody>
                  <a:tcPr marT="45713" marB="4571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Book Antiqua"/>
                          <a:cs typeface="Book Antiqua"/>
                        </a:rPr>
                        <a:t>Scanning Auger Microscopy</a:t>
                      </a:r>
                      <a:r>
                        <a:rPr lang="en-US" sz="1600" baseline="0" dirty="0" smtClean="0">
                          <a:latin typeface="Book Antiqua"/>
                          <a:cs typeface="Book Antiqua"/>
                        </a:rPr>
                        <a:t> (SAM)</a:t>
                      </a:r>
                      <a:endParaRPr lang="en-US" sz="1600" dirty="0">
                        <a:latin typeface="Book Antiqua"/>
                        <a:cs typeface="Book Antiqua"/>
                      </a:endParaRPr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marL="177800" indent="-177800" algn="l">
                        <a:buFont typeface="Arial"/>
                        <a:buChar char="•"/>
                      </a:pPr>
                      <a:r>
                        <a:rPr lang="en-US" sz="1600" dirty="0" smtClean="0">
                          <a:latin typeface="Book Antiqua"/>
                          <a:cs typeface="Book Antiqua"/>
                        </a:rPr>
                        <a:t>2D elemental map of surface</a:t>
                      </a:r>
                      <a:endParaRPr lang="en-US" sz="1600" baseline="0" dirty="0" smtClean="0">
                        <a:latin typeface="Book Antiqua"/>
                        <a:cs typeface="Book Antiqua"/>
                      </a:endParaRPr>
                    </a:p>
                    <a:p>
                      <a:pPr marL="177800" indent="-177800" algn="l">
                        <a:buFont typeface="Arial"/>
                        <a:buChar char="•"/>
                      </a:pPr>
                      <a:r>
                        <a:rPr lang="en-US" sz="1600" baseline="0" dirty="0" smtClean="0">
                          <a:latin typeface="Book Antiqua"/>
                          <a:cs typeface="Book Antiqua"/>
                        </a:rPr>
                        <a:t>Ion etching</a:t>
                      </a:r>
                    </a:p>
                    <a:p>
                      <a:pPr marL="177800" indent="-177800" algn="l">
                        <a:buFont typeface="Arial"/>
                        <a:buChar char="•"/>
                      </a:pPr>
                      <a:r>
                        <a:rPr lang="en-US" sz="1600" baseline="0" dirty="0" smtClean="0">
                          <a:latin typeface="Book Antiqua"/>
                          <a:cs typeface="Book Antiqua"/>
                        </a:rPr>
                        <a:t>SEM images</a:t>
                      </a:r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marL="177800" indent="-177800" algn="l">
                        <a:buFont typeface="Arial"/>
                        <a:buChar char="•"/>
                      </a:pPr>
                      <a:r>
                        <a:rPr lang="en-US" sz="1600" dirty="0" smtClean="0">
                          <a:latin typeface="Book Antiqua"/>
                          <a:cs typeface="Book Antiqua"/>
                        </a:rPr>
                        <a:t>Cannot detect H/D or He</a:t>
                      </a:r>
                    </a:p>
                    <a:p>
                      <a:pPr marL="177800" indent="-177800" algn="l">
                        <a:buFont typeface="Arial"/>
                        <a:buChar char="•"/>
                      </a:pPr>
                      <a:r>
                        <a:rPr lang="en-US" sz="1600" dirty="0" smtClean="0">
                          <a:latin typeface="Book Antiqua"/>
                          <a:cs typeface="Book Antiqua"/>
                        </a:rPr>
                        <a:t>Can</a:t>
                      </a:r>
                      <a:r>
                        <a:rPr lang="en-US" sz="1600" baseline="0" dirty="0" smtClean="0">
                          <a:latin typeface="Book Antiqua"/>
                          <a:cs typeface="Book Antiqua"/>
                        </a:rPr>
                        <a:t> use ion etching to probe into deeper layers</a:t>
                      </a:r>
                      <a:endParaRPr lang="en-US" sz="1600" dirty="0">
                        <a:latin typeface="Book Antiqua"/>
                        <a:cs typeface="Book Antiqua"/>
                      </a:endParaRPr>
                    </a:p>
                  </a:txBody>
                  <a:tcPr marT="45713" marB="45713" anchor="ctr"/>
                </a:tc>
              </a:tr>
              <a:tr h="1179657">
                <a:tc>
                  <a:txBody>
                    <a:bodyPr/>
                    <a:lstStyle/>
                    <a:p>
                      <a:pPr algn="l"/>
                      <a:endParaRPr lang="en-US" sz="1700" dirty="0"/>
                    </a:p>
                  </a:txBody>
                  <a:tcPr marT="45713" marB="4571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Book Antiqua"/>
                          <a:cs typeface="Book Antiqua"/>
                        </a:rPr>
                        <a:t>Ion Scattering Spectroscopy</a:t>
                      </a:r>
                      <a:r>
                        <a:rPr lang="en-US" sz="1600" baseline="0" dirty="0" smtClean="0">
                          <a:latin typeface="Book Antiqua"/>
                          <a:cs typeface="Book Antiqua"/>
                        </a:rPr>
                        <a:t> (ISS)</a:t>
                      </a:r>
                      <a:endParaRPr lang="en-US" sz="1600" dirty="0">
                        <a:latin typeface="Book Antiqua"/>
                        <a:cs typeface="Book Antiqua"/>
                      </a:endParaRPr>
                    </a:p>
                  </a:txBody>
                  <a:tcPr marT="45713" marB="45713"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buFont typeface="Arial"/>
                        <a:buChar char="•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Book Antiqua"/>
                          <a:ea typeface="+mn-ea"/>
                          <a:cs typeface="Book Antiqua"/>
                        </a:rPr>
                        <a:t>Atoms/molecules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Book Antiqua"/>
                          <a:ea typeface="+mn-ea"/>
                          <a:cs typeface="Book Antiqua"/>
                        </a:rPr>
                        <a:t> in top 1-3 layers</a:t>
                      </a:r>
                      <a:endParaRPr lang="en-US" sz="1600" dirty="0">
                        <a:latin typeface="Book Antiqua"/>
                        <a:cs typeface="Book Antiqua"/>
                      </a:endParaRPr>
                    </a:p>
                  </a:txBody>
                  <a:tcPr marT="45713" marB="45713"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/>
                        <a:buChar char="•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Book Antiqua"/>
                          <a:ea typeface="+mn-ea"/>
                          <a:cs typeface="Book Antiqua"/>
                        </a:rPr>
                        <a:t>Can use direct recoil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Book Antiqua"/>
                          <a:ea typeface="+mn-ea"/>
                          <a:cs typeface="Book Antiqua"/>
                        </a:rPr>
                        <a:t> spectroscopy to detect H/D</a:t>
                      </a:r>
                      <a:endParaRPr lang="en-US" sz="1600" dirty="0">
                        <a:latin typeface="Book Antiqua"/>
                        <a:cs typeface="Book Antiqua"/>
                      </a:endParaRPr>
                    </a:p>
                  </a:txBody>
                  <a:tcPr marT="45713" marB="45713"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25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77" y="2913063"/>
            <a:ext cx="1655763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77" y="1676400"/>
            <a:ext cx="16383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6" name="Picture 12" descr="12DEC13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1" b="-2"/>
          <a:stretch>
            <a:fillRect/>
          </a:stretch>
        </p:blipFill>
        <p:spPr bwMode="auto">
          <a:xfrm>
            <a:off x="221877" y="4203700"/>
            <a:ext cx="164623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35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786475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211674"/>
            <a:ext cx="9064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76092"/>
                </a:solidFill>
                <a:latin typeface="Book Antiqua"/>
                <a:cs typeface="Book Antiqua"/>
              </a:rPr>
              <a:t>X-ray Photoelectron Spectroscopy (XPS) </a:t>
            </a:r>
            <a:endParaRPr lang="en-US" sz="3600" dirty="0" smtClean="0">
              <a:solidFill>
                <a:srgbClr val="376092"/>
              </a:solidFill>
              <a:latin typeface="Book Antiqua"/>
              <a:cs typeface="Book Antiqua"/>
            </a:endParaRPr>
          </a:p>
          <a:p>
            <a:endParaRPr lang="en-US" sz="3600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88" y="1945573"/>
            <a:ext cx="6554338" cy="4428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158" y="1748111"/>
            <a:ext cx="2572842" cy="2674471"/>
          </a:xfrm>
          <a:prstGeom prst="rect">
            <a:avLst/>
          </a:prstGeom>
        </p:spPr>
      </p:pic>
      <p:pic>
        <p:nvPicPr>
          <p:cNvPr id="14" name="Picture 1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5" name="Text Placeholder 9297"/>
          <p:cNvSpPr txBox="1">
            <a:spLocks/>
          </p:cNvSpPr>
          <p:nvPr/>
        </p:nvSpPr>
        <p:spPr>
          <a:xfrm>
            <a:off x="221130" y="1110629"/>
            <a:ext cx="4843930" cy="558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 smtClean="0">
                <a:solidFill>
                  <a:srgbClr val="000000"/>
                </a:solidFill>
                <a:latin typeface="Book Antiqua"/>
                <a:cs typeface="Book Antiqua"/>
              </a:rPr>
              <a:t>Gives composition of top 5-10 nm</a:t>
            </a:r>
            <a:endParaRPr lang="en-US" sz="2000" dirty="0" smtClean="0">
              <a:solidFill>
                <a:srgbClr val="000000"/>
              </a:solidFill>
              <a:latin typeface="Book Antiqua"/>
              <a:cs typeface="Book Antiqu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234" y="6288301"/>
            <a:ext cx="63201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Book Antiqua"/>
                <a:cs typeface="Book Antiqua"/>
              </a:rPr>
              <a:t>http://</a:t>
            </a:r>
            <a:r>
              <a:rPr lang="en-US" sz="1400" dirty="0" err="1">
                <a:latin typeface="Book Antiqua"/>
                <a:cs typeface="Book Antiqua"/>
              </a:rPr>
              <a:t>jacobs.physik.uni-saarland.de</a:t>
            </a:r>
            <a:r>
              <a:rPr lang="en-US" sz="1400" dirty="0">
                <a:latin typeface="Book Antiqua"/>
                <a:cs typeface="Book Antiqua"/>
              </a:rPr>
              <a:t>/</a:t>
            </a:r>
            <a:r>
              <a:rPr lang="en-US" sz="1400" dirty="0" err="1">
                <a:latin typeface="Book Antiqua"/>
                <a:cs typeface="Book Antiqua"/>
              </a:rPr>
              <a:t>english</a:t>
            </a:r>
            <a:r>
              <a:rPr lang="en-US" sz="1400" dirty="0">
                <a:latin typeface="Book Antiqua"/>
                <a:cs typeface="Book Antiqua"/>
              </a:rPr>
              <a:t>/instrumentation/</a:t>
            </a:r>
            <a:r>
              <a:rPr lang="en-US" sz="1400" dirty="0" err="1">
                <a:latin typeface="Book Antiqua"/>
                <a:cs typeface="Book Antiqua"/>
              </a:rPr>
              <a:t>uhvl.htm</a:t>
            </a:r>
            <a:endParaRPr lang="en-US" sz="1400" dirty="0">
              <a:latin typeface="Book Antiqua"/>
              <a:cs typeface="Book Antiqu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36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3810832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211674"/>
            <a:ext cx="9064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76092"/>
                </a:solidFill>
                <a:latin typeface="Book Antiqua"/>
                <a:cs typeface="Book Antiqua"/>
              </a:rPr>
              <a:t>Auger Electron Spectroscopy</a:t>
            </a:r>
            <a:endParaRPr lang="en-US" sz="3600" dirty="0" smtClean="0">
              <a:solidFill>
                <a:srgbClr val="376092"/>
              </a:solidFill>
              <a:latin typeface="Book Antiqua"/>
              <a:cs typeface="Book Antiqua"/>
            </a:endParaRPr>
          </a:p>
          <a:p>
            <a:endParaRPr lang="en-US" sz="3600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pic>
        <p:nvPicPr>
          <p:cNvPr id="11" name="Picture 10" descr="Aug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534" y="1117598"/>
            <a:ext cx="3725265" cy="1831379"/>
          </a:xfrm>
          <a:prstGeom prst="rect">
            <a:avLst/>
          </a:prstGeom>
        </p:spPr>
      </p:pic>
      <p:pic>
        <p:nvPicPr>
          <p:cNvPr id="14" name="Picture 1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pic>
        <p:nvPicPr>
          <p:cNvPr id="15" name="Picture 1" descr="AES of Li &amp; Li Oxi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0433"/>
            <a:ext cx="4622800" cy="434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710267" y="4383734"/>
            <a:ext cx="0" cy="31089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14134" y="4451467"/>
            <a:ext cx="0" cy="21031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710301" y="4095851"/>
            <a:ext cx="0" cy="9144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998133" y="3841874"/>
            <a:ext cx="6942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ES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r="2026"/>
          <a:stretch/>
        </p:blipFill>
        <p:spPr>
          <a:xfrm>
            <a:off x="4493360" y="3316941"/>
            <a:ext cx="4475923" cy="313764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37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938088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211674"/>
            <a:ext cx="9064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76092"/>
                </a:solidFill>
                <a:latin typeface="Book Antiqua"/>
                <a:cs typeface="Book Antiqua"/>
              </a:rPr>
              <a:t>Low-energy Ion Scattering Spectroscopy (LEISS)</a:t>
            </a:r>
            <a:endParaRPr lang="en-US" sz="3600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005" y="1187075"/>
            <a:ext cx="4963995" cy="3758453"/>
          </a:xfrm>
          <a:prstGeom prst="rect">
            <a:avLst/>
          </a:prstGeom>
        </p:spPr>
      </p:pic>
      <p:pic>
        <p:nvPicPr>
          <p:cNvPr id="28" name="Picture 27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5" y="4503584"/>
            <a:ext cx="4278780" cy="1801591"/>
          </a:xfrm>
          <a:prstGeom prst="rect">
            <a:avLst/>
          </a:prstGeom>
        </p:spPr>
      </p:pic>
      <p:sp>
        <p:nvSpPr>
          <p:cNvPr id="30" name="Text Placeholder 9297"/>
          <p:cNvSpPr txBox="1">
            <a:spLocks/>
          </p:cNvSpPr>
          <p:nvPr/>
        </p:nvSpPr>
        <p:spPr>
          <a:xfrm>
            <a:off x="325717" y="1618624"/>
            <a:ext cx="4126752" cy="19074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4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Book Antiqua"/>
                <a:cs typeface="Book Antiqua"/>
              </a:rPr>
              <a:t>Very surface sensitive</a:t>
            </a:r>
          </a:p>
          <a:p>
            <a:pPr algn="just">
              <a:lnSpc>
                <a:spcPct val="14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Book Antiqua"/>
                <a:cs typeface="Book Antiqua"/>
              </a:rPr>
              <a:t>(probes top 1-3 layers)</a:t>
            </a:r>
          </a:p>
          <a:p>
            <a:pPr algn="just">
              <a:lnSpc>
                <a:spcPct val="14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Book Antiqua"/>
                <a:cs typeface="Book Antiqua"/>
              </a:rPr>
              <a:t>He usually used for incident ion</a:t>
            </a:r>
          </a:p>
          <a:p>
            <a:pPr algn="just">
              <a:lnSpc>
                <a:spcPct val="140000"/>
              </a:lnSpc>
            </a:pPr>
            <a:endParaRPr lang="en-US" sz="2000" dirty="0" smtClean="0">
              <a:solidFill>
                <a:srgbClr val="000000"/>
              </a:solidFill>
              <a:latin typeface="Book Antiqua"/>
              <a:cs typeface="Book Antiqu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38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70414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211674"/>
            <a:ext cx="9064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76092"/>
                </a:solidFill>
                <a:latin typeface="Book Antiqua"/>
                <a:cs typeface="Book Antiqua"/>
              </a:rPr>
              <a:t>Low-energy Ion Scattering Spectroscopy (LEISS)</a:t>
            </a:r>
            <a:endParaRPr lang="en-US" sz="3600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005" y="1187075"/>
            <a:ext cx="4963995" cy="3758453"/>
          </a:xfrm>
          <a:prstGeom prst="rect">
            <a:avLst/>
          </a:prstGeom>
        </p:spPr>
      </p:pic>
      <p:pic>
        <p:nvPicPr>
          <p:cNvPr id="28" name="Picture 27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5" y="4503584"/>
            <a:ext cx="4278780" cy="1801591"/>
          </a:xfrm>
          <a:prstGeom prst="rect">
            <a:avLst/>
          </a:prstGeom>
        </p:spPr>
      </p:pic>
      <p:sp>
        <p:nvSpPr>
          <p:cNvPr id="30" name="Text Placeholder 9297"/>
          <p:cNvSpPr txBox="1">
            <a:spLocks/>
          </p:cNvSpPr>
          <p:nvPr/>
        </p:nvSpPr>
        <p:spPr>
          <a:xfrm>
            <a:off x="325717" y="1618624"/>
            <a:ext cx="4126752" cy="19074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4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Book Antiqua"/>
                <a:cs typeface="Book Antiqua"/>
              </a:rPr>
              <a:t>Very surface sensitive</a:t>
            </a:r>
          </a:p>
          <a:p>
            <a:pPr algn="just">
              <a:lnSpc>
                <a:spcPct val="14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Book Antiqua"/>
                <a:cs typeface="Book Antiqua"/>
              </a:rPr>
              <a:t>(probes top 1-3 layers)</a:t>
            </a:r>
          </a:p>
          <a:p>
            <a:pPr algn="just">
              <a:lnSpc>
                <a:spcPct val="14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Book Antiqua"/>
                <a:cs typeface="Book Antiqua"/>
              </a:rPr>
              <a:t>He usually used for incident ion</a:t>
            </a:r>
          </a:p>
          <a:p>
            <a:pPr algn="just">
              <a:lnSpc>
                <a:spcPct val="140000"/>
              </a:lnSpc>
            </a:pPr>
            <a:endParaRPr lang="en-US" sz="2000" dirty="0" smtClean="0">
              <a:solidFill>
                <a:srgbClr val="000000"/>
              </a:solidFill>
              <a:latin typeface="Book Antiqua"/>
              <a:cs typeface="Book Antiqu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39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854279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584617"/>
            <a:ext cx="9144000" cy="273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0" y="364071"/>
            <a:ext cx="894609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rgbClr val="376092"/>
                </a:solidFill>
                <a:latin typeface="Book Antiqua"/>
                <a:cs typeface="Book Antiqua"/>
              </a:rPr>
              <a:t>Hydrogen fusion requires high temperature &amp; pressure </a:t>
            </a:r>
            <a:r>
              <a:rPr lang="en-US" sz="3400" dirty="0" smtClean="0">
                <a:solidFill>
                  <a:srgbClr val="376092"/>
                </a:solidFill>
                <a:latin typeface="Book Antiqua"/>
                <a:cs typeface="Book Antiqua"/>
                <a:sym typeface="Wingdings"/>
              </a:rPr>
              <a:t> Plasma! </a:t>
            </a:r>
            <a:endParaRPr lang="en-US" sz="3400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pic>
        <p:nvPicPr>
          <p:cNvPr id="16" name="Picture 15" descr="sol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4" y="1778001"/>
            <a:ext cx="2925234" cy="19501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39067" y="1565836"/>
            <a:ext cx="5486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Book Antiqua"/>
                <a:cs typeface="Book Antiqua"/>
              </a:rPr>
              <a:t>Temperatures of 100 million K are required (and have been achieved!) </a:t>
            </a:r>
            <a:endParaRPr lang="en-US" sz="1200" dirty="0">
              <a:latin typeface="Book Antiqua"/>
              <a:cs typeface="Book Antiqua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Book Antiqua"/>
                <a:cs typeface="Book Antiqua"/>
              </a:rPr>
              <a:t>The sun uses gravity to confine the plasma</a:t>
            </a:r>
            <a:endParaRPr lang="en-US" sz="1200" dirty="0" smtClean="0">
              <a:latin typeface="Book Antiqua"/>
              <a:cs typeface="Book Antiqua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Book Antiqua"/>
                <a:cs typeface="Book Antiqua"/>
              </a:rPr>
              <a:t>We use magnetic fields</a:t>
            </a:r>
          </a:p>
        </p:txBody>
      </p:sp>
      <p:pic>
        <p:nvPicPr>
          <p:cNvPr id="24" name="Picture 23" descr="tokamak_e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5" y="3869265"/>
            <a:ext cx="2969677" cy="1854201"/>
          </a:xfrm>
          <a:prstGeom prst="rect">
            <a:avLst/>
          </a:prstGeom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55600" y="5926667"/>
            <a:ext cx="1143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00FF"/>
                </a:solidFill>
                <a:latin typeface="Book Antiqua"/>
                <a:cs typeface="Book Antiqua"/>
              </a:rPr>
              <a:t>Magnets</a:t>
            </a:r>
            <a:endParaRPr lang="en-US" sz="1600" dirty="0">
              <a:solidFill>
                <a:srgbClr val="0000FF"/>
              </a:solidFill>
              <a:latin typeface="Book Antiqua"/>
              <a:cs typeface="Book Antiqua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2133600" y="5858933"/>
            <a:ext cx="1143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E95F10"/>
                </a:solidFill>
                <a:latin typeface="Book Antiqua"/>
                <a:cs typeface="Book Antiqua"/>
              </a:rPr>
              <a:t>Plasma</a:t>
            </a:r>
            <a:endParaRPr lang="en-US" sz="1600" dirty="0">
              <a:solidFill>
                <a:srgbClr val="E95F10"/>
              </a:solidFill>
              <a:latin typeface="Book Antiqua"/>
              <a:cs typeface="Book Antiqua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931334" y="5503334"/>
            <a:ext cx="114300" cy="406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2286000" y="5486400"/>
            <a:ext cx="169333" cy="406400"/>
          </a:xfrm>
          <a:prstGeom prst="straightConnector1">
            <a:avLst/>
          </a:prstGeom>
          <a:ln>
            <a:solidFill>
              <a:srgbClr val="E95F1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3383"/>
          </a:xfrm>
          <a:prstGeom prst="rect">
            <a:avLst/>
          </a:prstGeom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445937" y="3418227"/>
            <a:ext cx="556259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smtClean="0">
                <a:latin typeface="Book Antiqua"/>
                <a:cs typeface="Book Antiqua"/>
              </a:rPr>
              <a:t>Is it possible on Earth? </a:t>
            </a:r>
          </a:p>
          <a:p>
            <a:pPr>
              <a:defRPr/>
            </a:pPr>
            <a:r>
              <a:rPr lang="en-US" sz="2400" dirty="0" smtClean="0">
                <a:latin typeface="Book Antiqua"/>
                <a:cs typeface="Book Antiqua"/>
              </a:rPr>
              <a:t>	</a:t>
            </a:r>
            <a:r>
              <a:rPr lang="en-US" b="1" u="sng" dirty="0" smtClean="0">
                <a:latin typeface="Book Antiqua"/>
                <a:cs typeface="Book Antiqua"/>
              </a:rPr>
              <a:t>YES!</a:t>
            </a:r>
            <a:r>
              <a:rPr lang="en-US" dirty="0" smtClean="0">
                <a:latin typeface="Book Antiqua"/>
                <a:cs typeface="Book Antiqua"/>
              </a:rPr>
              <a:t> We’ve done it before. </a:t>
            </a:r>
            <a:r>
              <a:rPr lang="en-US" dirty="0" smtClean="0">
                <a:latin typeface="Book Antiqua"/>
                <a:cs typeface="Book Antiqua"/>
              </a:rPr>
              <a:t>In fact, we did it here.</a:t>
            </a:r>
          </a:p>
          <a:p>
            <a:pPr>
              <a:defRPr/>
            </a:pPr>
            <a:r>
              <a:rPr lang="en-US" dirty="0" smtClean="0">
                <a:latin typeface="Book Antiqua"/>
                <a:cs typeface="Book Antiqua"/>
              </a:rPr>
              <a:t>	(Nov 2, 1994 – 10 megawatts of fusion power)  </a:t>
            </a:r>
            <a:endParaRPr lang="en-US" dirty="0" smtClean="0">
              <a:latin typeface="Book Antiqua"/>
              <a:cs typeface="Book Antiqua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7534" y="4638418"/>
            <a:ext cx="2548466" cy="1727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4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4115839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19" name="Picture 18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0" y="211674"/>
            <a:ext cx="87895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Book Antiqua"/>
                <a:cs typeface="Book Antiqua"/>
              </a:rPr>
              <a:t>Temperature programmed desorption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366713" y="1455741"/>
            <a:ext cx="2709862" cy="2300287"/>
            <a:chOff x="5800725" y="1651000"/>
            <a:chExt cx="3089275" cy="2476500"/>
          </a:xfrm>
        </p:grpSpPr>
        <p:pic>
          <p:nvPicPr>
            <p:cNvPr id="9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0725" y="1651000"/>
              <a:ext cx="3089275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43"/>
            <p:cNvSpPr txBox="1">
              <a:spLocks noChangeArrowheads="1"/>
            </p:cNvSpPr>
            <p:nvPr/>
          </p:nvSpPr>
          <p:spPr bwMode="auto">
            <a:xfrm>
              <a:off x="5826124" y="1879601"/>
              <a:ext cx="1277888" cy="39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i="0" dirty="0">
                  <a:solidFill>
                    <a:schemeClr val="bg1"/>
                  </a:solidFill>
                  <a:latin typeface="Book Antiqua"/>
                  <a:cs typeface="Book Antiqua"/>
                </a:rPr>
                <a:t>Sample</a:t>
              </a:r>
            </a:p>
          </p:txBody>
        </p:sp>
        <p:cxnSp>
          <p:nvCxnSpPr>
            <p:cNvPr id="11" name="Straight Arrow Connector 92"/>
            <p:cNvCxnSpPr>
              <a:cxnSpLocks noChangeShapeType="1"/>
              <a:stCxn id="10" idx="2"/>
            </p:cNvCxnSpPr>
            <p:nvPr/>
          </p:nvCxnSpPr>
          <p:spPr bwMode="auto">
            <a:xfrm>
              <a:off x="6465069" y="2277225"/>
              <a:ext cx="724719" cy="610439"/>
            </a:xfrm>
            <a:prstGeom prst="straightConnector1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TextBox 43"/>
            <p:cNvSpPr txBox="1">
              <a:spLocks noChangeArrowheads="1"/>
            </p:cNvSpPr>
            <p:nvPr/>
          </p:nvSpPr>
          <p:spPr bwMode="auto">
            <a:xfrm>
              <a:off x="5876925" y="3581400"/>
              <a:ext cx="1008064" cy="39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i="0">
                  <a:solidFill>
                    <a:schemeClr val="bg1"/>
                  </a:solidFill>
                  <a:latin typeface="Book Antiqua"/>
                  <a:cs typeface="Book Antiqua"/>
                </a:rPr>
                <a:t>1 cm</a:t>
              </a:r>
            </a:p>
          </p:txBody>
        </p:sp>
        <p:cxnSp>
          <p:nvCxnSpPr>
            <p:cNvPr id="15" name="Straight Arrow Connector 99"/>
            <p:cNvCxnSpPr>
              <a:cxnSpLocks noChangeShapeType="1"/>
            </p:cNvCxnSpPr>
            <p:nvPr/>
          </p:nvCxnSpPr>
          <p:spPr bwMode="auto">
            <a:xfrm flipV="1">
              <a:off x="5996096" y="3611777"/>
              <a:ext cx="308656" cy="0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" name="Rectangle 61"/>
          <p:cNvSpPr>
            <a:spLocks noChangeArrowheads="1"/>
          </p:cNvSpPr>
          <p:nvPr/>
        </p:nvSpPr>
        <p:spPr bwMode="auto">
          <a:xfrm>
            <a:off x="211138" y="4956176"/>
            <a:ext cx="8566150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en-US" sz="1800" i="0" dirty="0">
                <a:solidFill>
                  <a:schemeClr val="tx1"/>
                </a:solidFill>
                <a:latin typeface="Book Antiqua"/>
                <a:cs typeface="Book Antiqua"/>
              </a:rPr>
              <a:t>Temperature Programmed Desorption (TPD) Technique:</a:t>
            </a:r>
          </a:p>
          <a:p>
            <a:pPr marL="285750" indent="-285750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1800" b="0" i="0" dirty="0">
                <a:solidFill>
                  <a:schemeClr val="tx1"/>
                </a:solidFill>
                <a:latin typeface="Book Antiqua"/>
                <a:cs typeface="Book Antiqua"/>
              </a:rPr>
              <a:t>Linear temperature ramp applied to sample</a:t>
            </a:r>
          </a:p>
          <a:p>
            <a:pPr marL="285750" indent="-285750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1800" b="0" i="0" dirty="0">
                <a:solidFill>
                  <a:schemeClr val="tx1"/>
                </a:solidFill>
                <a:latin typeface="Book Antiqua"/>
                <a:cs typeface="Book Antiqua"/>
              </a:rPr>
              <a:t>Partial pressure of desorbing species measured</a:t>
            </a:r>
          </a:p>
          <a:p>
            <a:pPr marL="285750" indent="-285750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1800" b="0" i="0" dirty="0">
                <a:solidFill>
                  <a:schemeClr val="tx1"/>
                </a:solidFill>
                <a:latin typeface="Book Antiqua"/>
                <a:cs typeface="Book Antiqua"/>
              </a:rPr>
              <a:t>Temperature of desorption peak relates to binding energy </a:t>
            </a:r>
          </a:p>
          <a:p>
            <a:pPr marL="285750" indent="-285750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1800" b="0" i="0" dirty="0">
                <a:solidFill>
                  <a:schemeClr val="tx1"/>
                </a:solidFill>
                <a:latin typeface="Book Antiqua"/>
                <a:cs typeface="Book Antiqua"/>
              </a:rPr>
              <a:t>Area under pressure vs. time curve proportional to number of atoms desorbed</a:t>
            </a:r>
          </a:p>
        </p:txBody>
      </p:sp>
      <p:pic>
        <p:nvPicPr>
          <p:cNvPr id="17" name="Picture 1" descr="Untitle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085853"/>
            <a:ext cx="5516563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40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3372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19" name="Picture 18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0" y="211674"/>
            <a:ext cx="87895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Book Antiqua"/>
                <a:cs typeface="Book Antiqua"/>
              </a:rPr>
              <a:t>Temperature programmed desorption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366713" y="1455741"/>
            <a:ext cx="2709862" cy="2300287"/>
            <a:chOff x="5800725" y="1651000"/>
            <a:chExt cx="3089275" cy="2476500"/>
          </a:xfrm>
        </p:grpSpPr>
        <p:pic>
          <p:nvPicPr>
            <p:cNvPr id="9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0725" y="1651000"/>
              <a:ext cx="3089275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43"/>
            <p:cNvSpPr txBox="1">
              <a:spLocks noChangeArrowheads="1"/>
            </p:cNvSpPr>
            <p:nvPr/>
          </p:nvSpPr>
          <p:spPr bwMode="auto">
            <a:xfrm>
              <a:off x="5826124" y="1879601"/>
              <a:ext cx="1277888" cy="39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i="0" dirty="0">
                  <a:solidFill>
                    <a:schemeClr val="bg1"/>
                  </a:solidFill>
                  <a:latin typeface="Book Antiqua"/>
                  <a:cs typeface="Book Antiqua"/>
                </a:rPr>
                <a:t>Sample</a:t>
              </a:r>
            </a:p>
          </p:txBody>
        </p:sp>
        <p:cxnSp>
          <p:nvCxnSpPr>
            <p:cNvPr id="11" name="Straight Arrow Connector 92"/>
            <p:cNvCxnSpPr>
              <a:cxnSpLocks noChangeShapeType="1"/>
              <a:stCxn id="10" idx="2"/>
            </p:cNvCxnSpPr>
            <p:nvPr/>
          </p:nvCxnSpPr>
          <p:spPr bwMode="auto">
            <a:xfrm>
              <a:off x="6465069" y="2277225"/>
              <a:ext cx="724719" cy="610439"/>
            </a:xfrm>
            <a:prstGeom prst="straightConnector1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TextBox 43"/>
            <p:cNvSpPr txBox="1">
              <a:spLocks noChangeArrowheads="1"/>
            </p:cNvSpPr>
            <p:nvPr/>
          </p:nvSpPr>
          <p:spPr bwMode="auto">
            <a:xfrm>
              <a:off x="5876925" y="3581400"/>
              <a:ext cx="1008064" cy="39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 i="0">
                  <a:solidFill>
                    <a:schemeClr val="bg1"/>
                  </a:solidFill>
                  <a:latin typeface="Book Antiqua"/>
                  <a:cs typeface="Book Antiqua"/>
                </a:rPr>
                <a:t>1 cm</a:t>
              </a:r>
            </a:p>
          </p:txBody>
        </p:sp>
        <p:cxnSp>
          <p:nvCxnSpPr>
            <p:cNvPr id="15" name="Straight Arrow Connector 99"/>
            <p:cNvCxnSpPr>
              <a:cxnSpLocks noChangeShapeType="1"/>
            </p:cNvCxnSpPr>
            <p:nvPr/>
          </p:nvCxnSpPr>
          <p:spPr bwMode="auto">
            <a:xfrm flipV="1">
              <a:off x="5996096" y="3611777"/>
              <a:ext cx="308656" cy="0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7" name="Picture 1" descr="Untitle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085853"/>
            <a:ext cx="5516563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462844" y="5218292"/>
            <a:ext cx="8226778" cy="1072444"/>
          </a:xfrm>
          <a:prstGeom prst="roundRect">
            <a:avLst/>
          </a:prstGeom>
          <a:solidFill>
            <a:srgbClr val="E2E1E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61"/>
          <p:cNvSpPr>
            <a:spLocks noChangeArrowheads="1"/>
          </p:cNvSpPr>
          <p:nvPr/>
        </p:nvSpPr>
        <p:spPr bwMode="auto">
          <a:xfrm>
            <a:off x="730780" y="5130803"/>
            <a:ext cx="760571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0" i="0" dirty="0">
                <a:solidFill>
                  <a:schemeClr val="tx1"/>
                </a:solidFill>
                <a:latin typeface="Arial" charset="0"/>
              </a:rPr>
              <a:t>Area under pressure vs. time curve </a:t>
            </a:r>
            <a:r>
              <a:rPr lang="en-US" sz="2200" b="0" i="0" dirty="0">
                <a:solidFill>
                  <a:schemeClr val="tx1"/>
                </a:solidFill>
                <a:latin typeface="Arial" charset="0"/>
                <a:sym typeface="Wingdings" charset="0"/>
              </a:rPr>
              <a:t> </a:t>
            </a:r>
            <a:r>
              <a:rPr lang="en-US" sz="2200" b="0" i="0" dirty="0">
                <a:solidFill>
                  <a:schemeClr val="tx1"/>
                </a:solidFill>
                <a:latin typeface="Arial" charset="0"/>
              </a:rPr>
              <a:t># of atoms desorbed</a:t>
            </a:r>
            <a:endParaRPr lang="en-US" sz="2200" i="0" dirty="0">
              <a:solidFill>
                <a:srgbClr val="FF0000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</a:pPr>
            <a:r>
              <a:rPr lang="en-US" sz="2200" i="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TPD can be used to measure D retention!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41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618265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67" y="2023534"/>
            <a:ext cx="3429000" cy="1409700"/>
          </a:xfrm>
          <a:prstGeom prst="rect">
            <a:avLst/>
          </a:prstGeom>
        </p:spPr>
      </p:pic>
      <p:sp>
        <p:nvSpPr>
          <p:cNvPr id="10" name="Rectangle 117"/>
          <p:cNvSpPr>
            <a:spLocks noChangeArrowheads="1"/>
          </p:cNvSpPr>
          <p:nvPr/>
        </p:nvSpPr>
        <p:spPr bwMode="auto">
          <a:xfrm>
            <a:off x="4500563" y="5886450"/>
            <a:ext cx="38468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latin typeface="Book Antiqua"/>
                <a:cs typeface="Book Antiqua"/>
              </a:rPr>
              <a:t>C.H. Skinner et al., JNM 438, S647 (2013)</a:t>
            </a:r>
          </a:p>
        </p:txBody>
      </p:sp>
      <p:pic>
        <p:nvPicPr>
          <p:cNvPr id="11" name="Picture 1" descr="Graph1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38" y="1692275"/>
            <a:ext cx="4879975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7434263" y="4346575"/>
            <a:ext cx="0" cy="4206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15"/>
          <p:cNvSpPr>
            <a:spLocks noChangeArrowheads="1"/>
          </p:cNvSpPr>
          <p:nvPr/>
        </p:nvSpPr>
        <p:spPr bwMode="auto">
          <a:xfrm>
            <a:off x="6121400" y="3948113"/>
            <a:ext cx="2598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b="0" i="0">
                <a:solidFill>
                  <a:schemeClr val="tx1"/>
                </a:solidFill>
                <a:latin typeface="Book Antiqua"/>
                <a:cs typeface="Book Antiqua"/>
              </a:rPr>
              <a:t>Submonolayer Li Film</a:t>
            </a:r>
          </a:p>
        </p:txBody>
      </p:sp>
      <p:sp>
        <p:nvSpPr>
          <p:cNvPr id="16" name="Rectangle 115"/>
          <p:cNvSpPr>
            <a:spLocks noChangeArrowheads="1"/>
          </p:cNvSpPr>
          <p:nvPr/>
        </p:nvSpPr>
        <p:spPr bwMode="auto">
          <a:xfrm>
            <a:off x="274638" y="3742801"/>
            <a:ext cx="36972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spcAft>
                <a:spcPts val="800"/>
              </a:spcAft>
              <a:buFont typeface="Wingdings" charset="0"/>
              <a:buChar char="§"/>
            </a:pPr>
            <a:r>
              <a:rPr lang="en-US" sz="2000" b="0" i="0" dirty="0" err="1">
                <a:solidFill>
                  <a:schemeClr val="tx1"/>
                </a:solidFill>
                <a:latin typeface="Book Antiqua"/>
                <a:cs typeface="Book Antiqua"/>
              </a:rPr>
              <a:t>Submonolayer</a:t>
            </a:r>
            <a:r>
              <a:rPr lang="en-US" sz="2000" b="0" i="0" dirty="0">
                <a:solidFill>
                  <a:schemeClr val="tx1"/>
                </a:solidFill>
                <a:latin typeface="Book Antiqua"/>
                <a:cs typeface="Book Antiqua"/>
              </a:rPr>
              <a:t> Li film on TZM stable up to 1000 K</a:t>
            </a:r>
          </a:p>
          <a:p>
            <a:pPr marL="285750" indent="-285750">
              <a:spcAft>
                <a:spcPts val="800"/>
              </a:spcAft>
              <a:buFont typeface="Wingdings" charset="0"/>
              <a:buChar char="§"/>
            </a:pPr>
            <a:r>
              <a:rPr lang="en-US" sz="2000" b="0" i="0" dirty="0">
                <a:solidFill>
                  <a:schemeClr val="tx1"/>
                </a:solidFill>
                <a:latin typeface="Book Antiqua"/>
                <a:cs typeface="Book Antiqua"/>
              </a:rPr>
              <a:t>Represents Li-Mo bonding</a:t>
            </a:r>
          </a:p>
          <a:p>
            <a:pPr marL="285750" indent="-285750">
              <a:spcAft>
                <a:spcPts val="800"/>
              </a:spcAft>
              <a:buFont typeface="Wingdings" charset="0"/>
              <a:buChar char="§"/>
            </a:pPr>
            <a:r>
              <a:rPr lang="en-US" sz="2000" b="0" i="0" dirty="0" smtClean="0">
                <a:solidFill>
                  <a:schemeClr val="tx1"/>
                </a:solidFill>
                <a:latin typeface="Book Antiqua"/>
                <a:cs typeface="Book Antiqua"/>
              </a:rPr>
              <a:t>Desorption energy ~2.7 </a:t>
            </a:r>
            <a:r>
              <a:rPr lang="en-US" sz="2000" b="0" i="0" dirty="0" err="1" smtClean="0">
                <a:solidFill>
                  <a:schemeClr val="tx1"/>
                </a:solidFill>
                <a:latin typeface="Book Antiqua"/>
                <a:cs typeface="Book Antiqua"/>
              </a:rPr>
              <a:t>eV</a:t>
            </a:r>
            <a:endParaRPr lang="en-US" sz="2000" b="0" i="0" dirty="0" smtClean="0">
              <a:solidFill>
                <a:schemeClr val="tx1"/>
              </a:solidFill>
              <a:latin typeface="Book Antiqua"/>
              <a:cs typeface="Book Antiqua"/>
            </a:endParaRPr>
          </a:p>
          <a:p>
            <a:pPr marL="285750" indent="-285750">
              <a:spcAft>
                <a:spcPts val="800"/>
              </a:spcAft>
              <a:buFont typeface="Wingdings" charset="0"/>
              <a:buChar char="§"/>
            </a:pPr>
            <a:endParaRPr lang="en-US" sz="2000" b="0" i="0" dirty="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371" y="211674"/>
            <a:ext cx="9064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Book Antiqua"/>
                <a:cs typeface="Book Antiqua"/>
              </a:rPr>
              <a:t>Example: Desorption of Li from Mo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pic>
        <p:nvPicPr>
          <p:cNvPr id="22" name="Picture 21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cxnSp>
        <p:nvCxnSpPr>
          <p:cNvPr id="23" name="Straight Arrow Connector 4"/>
          <p:cNvCxnSpPr>
            <a:cxnSpLocks noChangeShapeType="1"/>
          </p:cNvCxnSpPr>
          <p:nvPr/>
        </p:nvCxnSpPr>
        <p:spPr bwMode="auto">
          <a:xfrm flipV="1">
            <a:off x="2053754" y="1030942"/>
            <a:ext cx="4684712" cy="9679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Oval 23"/>
          <p:cNvSpPr>
            <a:spLocks noChangeAspect="1"/>
          </p:cNvSpPr>
          <p:nvPr/>
        </p:nvSpPr>
        <p:spPr>
          <a:xfrm>
            <a:off x="1987200" y="971179"/>
            <a:ext cx="132247" cy="136018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150470" y="836706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simple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26517" y="836706"/>
            <a:ext cx="956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complex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42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902561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22" name="Picture 21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10" name="Rectangle 117"/>
          <p:cNvSpPr>
            <a:spLocks noChangeArrowheads="1"/>
          </p:cNvSpPr>
          <p:nvPr/>
        </p:nvSpPr>
        <p:spPr bwMode="auto">
          <a:xfrm>
            <a:off x="4500563" y="5886450"/>
            <a:ext cx="38468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latin typeface="Book Antiqua"/>
                <a:cs typeface="Book Antiqua"/>
              </a:rPr>
              <a:t>C.H. Skinner et al., JNM 438, S647 (2013)</a:t>
            </a:r>
          </a:p>
        </p:txBody>
      </p:sp>
      <p:pic>
        <p:nvPicPr>
          <p:cNvPr id="11" name="Picture 34" descr="Graph1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0" y="1692275"/>
            <a:ext cx="4878388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15"/>
          <p:cNvSpPr>
            <a:spLocks noChangeArrowheads="1"/>
          </p:cNvSpPr>
          <p:nvPr/>
        </p:nvSpPr>
        <p:spPr bwMode="auto">
          <a:xfrm>
            <a:off x="274638" y="3750736"/>
            <a:ext cx="3824287" cy="183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spcAft>
                <a:spcPts val="800"/>
              </a:spcAft>
              <a:buFont typeface="Wingdings" charset="0"/>
              <a:buChar char="§"/>
            </a:pPr>
            <a:r>
              <a:rPr lang="en-US" sz="2000" b="0" i="0" dirty="0">
                <a:solidFill>
                  <a:schemeClr val="tx1"/>
                </a:solidFill>
                <a:latin typeface="Book Antiqua"/>
                <a:cs typeface="Book Antiqua"/>
              </a:rPr>
              <a:t>Area under Li TPD curve increases with Li dose</a:t>
            </a:r>
          </a:p>
          <a:p>
            <a:pPr marL="285750" indent="-285750">
              <a:spcAft>
                <a:spcPts val="800"/>
              </a:spcAft>
              <a:buFont typeface="Wingdings" charset="0"/>
              <a:buChar char="§"/>
            </a:pPr>
            <a:r>
              <a:rPr lang="en-US" sz="2000" b="0" i="0" dirty="0">
                <a:solidFill>
                  <a:schemeClr val="tx1"/>
                </a:solidFill>
                <a:latin typeface="Book Antiqua"/>
                <a:cs typeface="Book Antiqua"/>
              </a:rPr>
              <a:t>Dipole interactions lower the desorption energy </a:t>
            </a:r>
            <a:r>
              <a:rPr lang="en-US" sz="2000" dirty="0" smtClean="0">
                <a:latin typeface="Book Antiqua"/>
                <a:cs typeface="Book Antiqua"/>
              </a:rPr>
              <a:t>(~2 </a:t>
            </a:r>
            <a:r>
              <a:rPr lang="en-US" sz="2000" dirty="0" err="1" smtClean="0">
                <a:latin typeface="Book Antiqua"/>
                <a:cs typeface="Book Antiqua"/>
              </a:rPr>
              <a:t>eV</a:t>
            </a:r>
            <a:r>
              <a:rPr lang="en-US" sz="2000" dirty="0" smtClean="0">
                <a:latin typeface="Book Antiqua"/>
                <a:cs typeface="Book Antiqua"/>
              </a:rPr>
              <a:t>)</a:t>
            </a:r>
          </a:p>
          <a:p>
            <a:pPr marL="285750" indent="-285750">
              <a:spcAft>
                <a:spcPts val="800"/>
              </a:spcAft>
              <a:buFont typeface="Wingdings" charset="0"/>
              <a:buChar char="§"/>
            </a:pPr>
            <a:r>
              <a:rPr lang="en-US" sz="2000" b="0" i="0" dirty="0" smtClean="0">
                <a:solidFill>
                  <a:schemeClr val="tx1"/>
                </a:solidFill>
                <a:latin typeface="Book Antiqua"/>
                <a:cs typeface="Book Antiqua"/>
              </a:rPr>
              <a:t> E</a:t>
            </a:r>
            <a:r>
              <a:rPr lang="en-US" sz="2000" b="0" i="0" baseline="-25000" dirty="0" smtClean="0">
                <a:solidFill>
                  <a:schemeClr val="tx1"/>
                </a:solidFill>
                <a:latin typeface="Book Antiqua"/>
                <a:cs typeface="Book Antiqua"/>
              </a:rPr>
              <a:t>d</a:t>
            </a:r>
            <a:r>
              <a:rPr lang="en-US" sz="2000" b="0" i="0" dirty="0" smtClean="0">
                <a:solidFill>
                  <a:schemeClr val="tx1"/>
                </a:solidFill>
                <a:latin typeface="Book Antiqua"/>
                <a:cs typeface="Book Antiqua"/>
              </a:rPr>
              <a:t> </a:t>
            </a:r>
            <a:r>
              <a:rPr lang="en-US" sz="2000" b="0" i="0" dirty="0">
                <a:solidFill>
                  <a:schemeClr val="tx1"/>
                </a:solidFill>
                <a:latin typeface="Book Antiqua"/>
                <a:cs typeface="Book Antiqua"/>
              </a:rPr>
              <a:t>is a function of coverage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248400" y="4176713"/>
            <a:ext cx="0" cy="4206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15"/>
          <p:cNvSpPr>
            <a:spLocks noChangeArrowheads="1"/>
          </p:cNvSpPr>
          <p:nvPr/>
        </p:nvSpPr>
        <p:spPr bwMode="auto">
          <a:xfrm>
            <a:off x="4949825" y="3792538"/>
            <a:ext cx="2600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b="0" i="0">
                <a:solidFill>
                  <a:schemeClr val="tx1"/>
                </a:solidFill>
                <a:latin typeface="Book Antiqua"/>
                <a:cs typeface="Book Antiqua"/>
              </a:rPr>
              <a:t>Monolayer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434263" y="4346575"/>
            <a:ext cx="0" cy="4206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15"/>
          <p:cNvSpPr>
            <a:spLocks noChangeArrowheads="1"/>
          </p:cNvSpPr>
          <p:nvPr/>
        </p:nvSpPr>
        <p:spPr bwMode="auto">
          <a:xfrm>
            <a:off x="6121400" y="3948113"/>
            <a:ext cx="2598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b="0" i="0">
                <a:solidFill>
                  <a:schemeClr val="tx1"/>
                </a:solidFill>
                <a:latin typeface="Book Antiqua"/>
                <a:cs typeface="Book Antiqua"/>
              </a:rPr>
              <a:t>Submonolayer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70" y="1731436"/>
            <a:ext cx="3429000" cy="1701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9371" y="211674"/>
            <a:ext cx="9064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376092"/>
                </a:solidFill>
                <a:latin typeface="Book Antiqua"/>
                <a:cs typeface="Book Antiqua"/>
              </a:rPr>
              <a:t>Example: Desorption of Li from Mo</a:t>
            </a:r>
            <a:endParaRPr lang="en-US" sz="4000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cxnSp>
        <p:nvCxnSpPr>
          <p:cNvPr id="23" name="Straight Arrow Connector 4"/>
          <p:cNvCxnSpPr>
            <a:cxnSpLocks noChangeShapeType="1"/>
          </p:cNvCxnSpPr>
          <p:nvPr/>
        </p:nvCxnSpPr>
        <p:spPr bwMode="auto">
          <a:xfrm flipV="1">
            <a:off x="2053754" y="1030942"/>
            <a:ext cx="4684712" cy="9679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Oval 23"/>
          <p:cNvSpPr>
            <a:spLocks noChangeAspect="1"/>
          </p:cNvSpPr>
          <p:nvPr/>
        </p:nvSpPr>
        <p:spPr>
          <a:xfrm>
            <a:off x="1987200" y="971179"/>
            <a:ext cx="132247" cy="136018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150470" y="836706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simple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26517" y="836706"/>
            <a:ext cx="956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complex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43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4224592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20" name="Picture 19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211674"/>
            <a:ext cx="9064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376092"/>
                </a:solidFill>
                <a:latin typeface="Book Antiqua"/>
                <a:cs typeface="Book Antiqua"/>
              </a:rPr>
              <a:t>Example: Desorption of Li from Mo</a:t>
            </a:r>
            <a:endParaRPr lang="en-US" sz="4000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sp>
        <p:nvSpPr>
          <p:cNvPr id="10" name="Rectangle 117"/>
          <p:cNvSpPr>
            <a:spLocks noChangeArrowheads="1"/>
          </p:cNvSpPr>
          <p:nvPr/>
        </p:nvSpPr>
        <p:spPr bwMode="auto">
          <a:xfrm>
            <a:off x="4500563" y="5886450"/>
            <a:ext cx="38468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latin typeface="Book Antiqua"/>
                <a:cs typeface="Book Antiqua"/>
              </a:rPr>
              <a:t>C.H. Skinner et al., JNM 438, S647 (2013)</a:t>
            </a:r>
          </a:p>
        </p:txBody>
      </p:sp>
      <p:pic>
        <p:nvPicPr>
          <p:cNvPr id="44" name="Picture 38" descr="Graph1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38" y="1692275"/>
            <a:ext cx="4881562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 115"/>
          <p:cNvSpPr>
            <a:spLocks noChangeArrowheads="1"/>
          </p:cNvSpPr>
          <p:nvPr/>
        </p:nvSpPr>
        <p:spPr bwMode="auto">
          <a:xfrm>
            <a:off x="274638" y="3716870"/>
            <a:ext cx="362003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Font typeface="Wingdings" charset="2"/>
              <a:buChar char="§"/>
              <a:defRPr/>
            </a:pPr>
            <a:r>
              <a:rPr lang="en-US" sz="2000" b="0" i="0" dirty="0">
                <a:solidFill>
                  <a:schemeClr val="tx1"/>
                </a:solidFill>
                <a:latin typeface="Book Antiqua"/>
                <a:cs typeface="Book Antiqua"/>
              </a:rPr>
              <a:t>Thick Li films (multilayer) evaporate at 500 K</a:t>
            </a:r>
          </a:p>
          <a:p>
            <a:pPr marL="285750" indent="-285750">
              <a:spcAft>
                <a:spcPts val="800"/>
              </a:spcAft>
              <a:buFont typeface="Wingdings" charset="2"/>
              <a:buChar char="§"/>
              <a:defRPr/>
            </a:pPr>
            <a:r>
              <a:rPr lang="en-US" sz="2000" b="0" i="0" dirty="0">
                <a:solidFill>
                  <a:schemeClr val="tx1"/>
                </a:solidFill>
                <a:latin typeface="Book Antiqua"/>
                <a:cs typeface="Book Antiqua"/>
              </a:rPr>
              <a:t>Multilayer film represents Li-Li bonding</a:t>
            </a:r>
          </a:p>
          <a:p>
            <a:pPr marL="285750" indent="-285750">
              <a:spcAft>
                <a:spcPts val="800"/>
              </a:spcAft>
              <a:buFont typeface="Wingdings" charset="2"/>
              <a:buChar char="§"/>
              <a:defRPr/>
            </a:pPr>
            <a:r>
              <a:rPr lang="en-US" sz="2000" b="0" i="0" dirty="0">
                <a:solidFill>
                  <a:schemeClr val="tx1"/>
                </a:solidFill>
                <a:latin typeface="Book Antiqua"/>
                <a:cs typeface="Book Antiqua"/>
              </a:rPr>
              <a:t>Cohesive energy of metallic Li ~1.7 </a:t>
            </a:r>
            <a:r>
              <a:rPr lang="en-US" sz="2000" b="0" i="0" dirty="0" err="1">
                <a:solidFill>
                  <a:schemeClr val="tx1"/>
                </a:solidFill>
                <a:latin typeface="Book Antiqua"/>
                <a:cs typeface="Book Antiqua"/>
              </a:rPr>
              <a:t>eV</a:t>
            </a:r>
            <a:endParaRPr lang="en-US" sz="2000" b="0" i="0" dirty="0">
              <a:solidFill>
                <a:schemeClr val="tx1"/>
              </a:solidFill>
              <a:latin typeface="Book Antiqua"/>
              <a:cs typeface="Book Antiqua"/>
            </a:endParaRPr>
          </a:p>
          <a:p>
            <a:pPr>
              <a:spcAft>
                <a:spcPts val="800"/>
              </a:spcAft>
              <a:defRPr/>
            </a:pPr>
            <a:endParaRPr lang="en-US" sz="2000" b="0" i="0" dirty="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6248400" y="3894138"/>
            <a:ext cx="0" cy="4206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115"/>
          <p:cNvSpPr>
            <a:spLocks noChangeArrowheads="1"/>
          </p:cNvSpPr>
          <p:nvPr/>
        </p:nvSpPr>
        <p:spPr bwMode="auto">
          <a:xfrm>
            <a:off x="5556250" y="3200400"/>
            <a:ext cx="1358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0" i="0">
                <a:solidFill>
                  <a:schemeClr val="tx1"/>
                </a:solidFill>
                <a:latin typeface="Book Antiqua"/>
                <a:cs typeface="Book Antiqua"/>
              </a:rPr>
              <a:t>Complete </a:t>
            </a:r>
          </a:p>
          <a:p>
            <a:pPr algn="ctr"/>
            <a:r>
              <a:rPr lang="en-US" sz="1600" b="0" i="0">
                <a:solidFill>
                  <a:schemeClr val="tx1"/>
                </a:solidFill>
                <a:latin typeface="Book Antiqua"/>
                <a:cs typeface="Book Antiqua"/>
              </a:rPr>
              <a:t>Monolayer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7434263" y="4346575"/>
            <a:ext cx="0" cy="4206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115"/>
          <p:cNvSpPr>
            <a:spLocks noChangeArrowheads="1"/>
          </p:cNvSpPr>
          <p:nvPr/>
        </p:nvSpPr>
        <p:spPr bwMode="auto">
          <a:xfrm>
            <a:off x="6121400" y="3948113"/>
            <a:ext cx="2598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b="0" i="0">
                <a:solidFill>
                  <a:schemeClr val="tx1"/>
                </a:solidFill>
                <a:latin typeface="Book Antiqua"/>
                <a:cs typeface="Book Antiqua"/>
              </a:rPr>
              <a:t>Submonolayer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5497513" y="2441575"/>
            <a:ext cx="37306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115"/>
          <p:cNvSpPr>
            <a:spLocks noChangeArrowheads="1"/>
          </p:cNvSpPr>
          <p:nvPr/>
        </p:nvSpPr>
        <p:spPr bwMode="auto">
          <a:xfrm>
            <a:off x="5681663" y="2252663"/>
            <a:ext cx="13573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0" i="0">
                <a:solidFill>
                  <a:schemeClr val="tx1"/>
                </a:solidFill>
                <a:latin typeface="Book Antiqua"/>
                <a:cs typeface="Book Antiqua"/>
              </a:rPr>
              <a:t>Multilayer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68" y="1413937"/>
            <a:ext cx="3429000" cy="2019300"/>
          </a:xfrm>
          <a:prstGeom prst="rect">
            <a:avLst/>
          </a:prstGeom>
        </p:spPr>
      </p:pic>
      <p:cxnSp>
        <p:nvCxnSpPr>
          <p:cNvPr id="21" name="Straight Arrow Connector 4"/>
          <p:cNvCxnSpPr>
            <a:cxnSpLocks noChangeShapeType="1"/>
          </p:cNvCxnSpPr>
          <p:nvPr/>
        </p:nvCxnSpPr>
        <p:spPr bwMode="auto">
          <a:xfrm flipV="1">
            <a:off x="2053754" y="1030942"/>
            <a:ext cx="4684712" cy="9679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Oval 21"/>
          <p:cNvSpPr>
            <a:spLocks noChangeAspect="1"/>
          </p:cNvSpPr>
          <p:nvPr/>
        </p:nvSpPr>
        <p:spPr>
          <a:xfrm>
            <a:off x="1987200" y="971179"/>
            <a:ext cx="132247" cy="136018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150470" y="836706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simple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26517" y="836706"/>
            <a:ext cx="956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complex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44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167028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0" y="211674"/>
            <a:ext cx="876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376092"/>
                </a:solidFill>
                <a:latin typeface="Book Antiqua"/>
                <a:cs typeface="Book Antiqua"/>
              </a:rPr>
              <a:t>TPD can be </a:t>
            </a:r>
            <a:r>
              <a:rPr lang="en-US" sz="3600" dirty="0">
                <a:solidFill>
                  <a:srgbClr val="376092"/>
                </a:solidFill>
                <a:latin typeface="Book Antiqua"/>
                <a:cs typeface="Book Antiqua"/>
              </a:rPr>
              <a:t>u</a:t>
            </a:r>
            <a:r>
              <a:rPr lang="en-US" sz="3600" dirty="0" smtClean="0">
                <a:solidFill>
                  <a:srgbClr val="376092"/>
                </a:solidFill>
                <a:latin typeface="Book Antiqua"/>
                <a:cs typeface="Book Antiqua"/>
              </a:rPr>
              <a:t>sed to determine D </a:t>
            </a:r>
            <a:r>
              <a:rPr lang="en-US" sz="3600" dirty="0" smtClean="0">
                <a:solidFill>
                  <a:srgbClr val="376092"/>
                </a:solidFill>
                <a:latin typeface="Book Antiqua"/>
                <a:cs typeface="Book Antiqua"/>
              </a:rPr>
              <a:t>retention</a:t>
            </a: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1674310"/>
            <a:ext cx="4367213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Graph26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690185"/>
            <a:ext cx="4518025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4320"/>
          </a:xfrm>
          <a:prstGeom prst="rect">
            <a:avLst/>
          </a:prstGeom>
        </p:spPr>
      </p:pic>
      <p:sp>
        <p:nvSpPr>
          <p:cNvPr id="17" name="TextBox 27"/>
          <p:cNvSpPr txBox="1">
            <a:spLocks noChangeArrowheads="1"/>
          </p:cNvSpPr>
          <p:nvPr/>
        </p:nvSpPr>
        <p:spPr bwMode="auto">
          <a:xfrm>
            <a:off x="541338" y="5826656"/>
            <a:ext cx="3860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i="0" dirty="0" smtClean="0">
                <a:solidFill>
                  <a:schemeClr val="tx1"/>
                </a:solidFill>
                <a:latin typeface="Book Antiqua"/>
                <a:cs typeface="Book Antiqua"/>
              </a:rPr>
              <a:t>A.M. </a:t>
            </a:r>
            <a:r>
              <a:rPr lang="en-US" sz="1800" b="0" i="0" dirty="0" err="1" smtClean="0">
                <a:solidFill>
                  <a:schemeClr val="tx1"/>
                </a:solidFill>
                <a:latin typeface="Book Antiqua"/>
                <a:cs typeface="Book Antiqua"/>
              </a:rPr>
              <a:t>Capece</a:t>
            </a:r>
            <a:r>
              <a:rPr lang="en-US" sz="1800" b="0" i="0" dirty="0" smtClean="0">
                <a:solidFill>
                  <a:schemeClr val="tx1"/>
                </a:solidFill>
                <a:latin typeface="Book Antiqua"/>
                <a:cs typeface="Book Antiqua"/>
              </a:rPr>
              <a:t>, et al., JNM (2015)</a:t>
            </a:r>
            <a:endParaRPr lang="en-US" sz="1800" b="0" i="0" dirty="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681163" y="4769405"/>
            <a:ext cx="1819275" cy="18732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297113" y="4153455"/>
            <a:ext cx="293687" cy="5397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22500" y="4239180"/>
            <a:ext cx="449263" cy="5397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173288" y="4324905"/>
            <a:ext cx="633412" cy="5397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071688" y="4410630"/>
            <a:ext cx="806450" cy="5397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024063" y="4496355"/>
            <a:ext cx="915987" cy="5397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890713" y="4602718"/>
            <a:ext cx="1171575" cy="5397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722438" y="4688443"/>
            <a:ext cx="1408112" cy="8096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282825" y="4782105"/>
            <a:ext cx="989013" cy="396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790825" y="4848780"/>
            <a:ext cx="522288" cy="269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27"/>
          <p:cNvSpPr txBox="1">
            <a:spLocks noChangeArrowheads="1"/>
          </p:cNvSpPr>
          <p:nvPr/>
        </p:nvSpPr>
        <p:spPr bwMode="auto">
          <a:xfrm>
            <a:off x="245502" y="1227762"/>
            <a:ext cx="60297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i="0" dirty="0" smtClean="0">
                <a:solidFill>
                  <a:schemeClr val="tx1"/>
                </a:solidFill>
                <a:latin typeface="Book Antiqua"/>
                <a:cs typeface="Book Antiqua"/>
              </a:rPr>
              <a:t>In lithium films as function of temperature: </a:t>
            </a:r>
            <a:endParaRPr lang="en-US" sz="2000" b="0" i="0" dirty="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cxnSp>
        <p:nvCxnSpPr>
          <p:cNvPr id="32" name="Straight Arrow Connector 4"/>
          <p:cNvCxnSpPr>
            <a:cxnSpLocks noChangeShapeType="1"/>
          </p:cNvCxnSpPr>
          <p:nvPr/>
        </p:nvCxnSpPr>
        <p:spPr bwMode="auto">
          <a:xfrm flipV="1">
            <a:off x="2053754" y="1030942"/>
            <a:ext cx="4684712" cy="9679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Oval 32"/>
          <p:cNvSpPr>
            <a:spLocks noChangeAspect="1"/>
          </p:cNvSpPr>
          <p:nvPr/>
        </p:nvSpPr>
        <p:spPr>
          <a:xfrm>
            <a:off x="1987200" y="971179"/>
            <a:ext cx="132247" cy="136018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150470" y="836706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simple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26517" y="836706"/>
            <a:ext cx="956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complex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45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738156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pic>
        <p:nvPicPr>
          <p:cNvPr id="13" name="Picture 1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3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999" y="1641593"/>
            <a:ext cx="5662706" cy="45888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91966" y="6187747"/>
            <a:ext cx="5343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Book Antiqua"/>
                <a:cs typeface="Book Antiqua"/>
              </a:rPr>
              <a:t>Lipschultz</a:t>
            </a:r>
            <a:r>
              <a:rPr lang="en-US" dirty="0">
                <a:latin typeface="Book Antiqua"/>
                <a:cs typeface="Book Antiqua"/>
              </a:rPr>
              <a:t> </a:t>
            </a:r>
            <a:r>
              <a:rPr lang="en-US" dirty="0" smtClean="0">
                <a:latin typeface="Book Antiqua"/>
                <a:cs typeface="Book Antiqua"/>
              </a:rPr>
              <a:t>et al., (2010) MIT </a:t>
            </a:r>
            <a:r>
              <a:rPr lang="en-US" dirty="0">
                <a:latin typeface="Book Antiqua"/>
                <a:cs typeface="Book Antiqua"/>
              </a:rPr>
              <a:t>Report PSFC/RR-10-4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370" y="211674"/>
            <a:ext cx="876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376092"/>
                </a:solidFill>
                <a:latin typeface="Book Antiqua"/>
                <a:cs typeface="Book Antiqua"/>
              </a:rPr>
              <a:t>TPD can be </a:t>
            </a:r>
            <a:r>
              <a:rPr lang="en-US" sz="3600" dirty="0">
                <a:solidFill>
                  <a:srgbClr val="376092"/>
                </a:solidFill>
                <a:latin typeface="Book Antiqua"/>
                <a:cs typeface="Book Antiqua"/>
              </a:rPr>
              <a:t>u</a:t>
            </a:r>
            <a:r>
              <a:rPr lang="en-US" sz="3600" dirty="0" smtClean="0">
                <a:solidFill>
                  <a:srgbClr val="376092"/>
                </a:solidFill>
                <a:latin typeface="Book Antiqua"/>
                <a:cs typeface="Book Antiqua"/>
              </a:rPr>
              <a:t>sed to determine D </a:t>
            </a:r>
            <a:r>
              <a:rPr lang="en-US" sz="3600" dirty="0" smtClean="0">
                <a:solidFill>
                  <a:srgbClr val="376092"/>
                </a:solidFill>
                <a:latin typeface="Book Antiqua"/>
                <a:cs typeface="Book Antiqua"/>
              </a:rPr>
              <a:t>retention</a:t>
            </a:r>
          </a:p>
        </p:txBody>
      </p:sp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529383" y="1257644"/>
            <a:ext cx="60297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i="0" dirty="0" smtClean="0">
                <a:solidFill>
                  <a:schemeClr val="tx1"/>
                </a:solidFill>
                <a:latin typeface="Book Antiqua"/>
                <a:cs typeface="Book Antiqua"/>
              </a:rPr>
              <a:t>In tungsten as function of </a:t>
            </a:r>
            <a:r>
              <a:rPr lang="en-US" sz="2000" b="0" i="0" dirty="0" err="1" smtClean="0">
                <a:solidFill>
                  <a:schemeClr val="tx1"/>
                </a:solidFill>
                <a:latin typeface="Book Antiqua"/>
                <a:cs typeface="Book Antiqua"/>
              </a:rPr>
              <a:t>fluence</a:t>
            </a:r>
            <a:r>
              <a:rPr lang="en-US" sz="2000" b="0" i="0" dirty="0" smtClean="0">
                <a:solidFill>
                  <a:schemeClr val="tx1"/>
                </a:solidFill>
                <a:latin typeface="Book Antiqua"/>
                <a:cs typeface="Book Antiqua"/>
              </a:rPr>
              <a:t>: </a:t>
            </a:r>
            <a:endParaRPr lang="en-US" sz="2000" b="0" i="0" dirty="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cxnSp>
        <p:nvCxnSpPr>
          <p:cNvPr id="16" name="Straight Arrow Connector 4"/>
          <p:cNvCxnSpPr>
            <a:cxnSpLocks noChangeShapeType="1"/>
          </p:cNvCxnSpPr>
          <p:nvPr/>
        </p:nvCxnSpPr>
        <p:spPr bwMode="auto">
          <a:xfrm flipV="1">
            <a:off x="2053754" y="1030942"/>
            <a:ext cx="4684712" cy="9679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Oval 18"/>
          <p:cNvSpPr>
            <a:spLocks noChangeAspect="1"/>
          </p:cNvSpPr>
          <p:nvPr/>
        </p:nvSpPr>
        <p:spPr>
          <a:xfrm>
            <a:off x="4243291" y="971179"/>
            <a:ext cx="132247" cy="136018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150470" y="836706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simple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26517" y="836706"/>
            <a:ext cx="956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complex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46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8804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646" y="235580"/>
            <a:ext cx="9054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376092"/>
                </a:solidFill>
                <a:latin typeface="Book Antiqua"/>
                <a:cs typeface="Book Antiqua"/>
              </a:rPr>
              <a:t>SEM used to understand fuzz &amp; bubble formation in W</a:t>
            </a:r>
            <a:endParaRPr lang="en-US" sz="3200" i="1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pic>
        <p:nvPicPr>
          <p:cNvPr id="13" name="Picture 1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3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14" y="1837764"/>
            <a:ext cx="2817286" cy="44674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847" y="1831192"/>
            <a:ext cx="4876800" cy="2288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995004" y="4272215"/>
            <a:ext cx="42176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Tungsten fuzz</a:t>
            </a:r>
          </a:p>
          <a:p>
            <a:r>
              <a:rPr lang="en-US" sz="1400" i="1" dirty="0" smtClean="0"/>
              <a:t>M.J. Baldwin &amp; R.P. </a:t>
            </a:r>
            <a:r>
              <a:rPr lang="en-US" sz="1400" i="1" dirty="0" err="1" smtClean="0"/>
              <a:t>Doerner</a:t>
            </a:r>
            <a:r>
              <a:rPr lang="en-US" sz="1400" i="1" dirty="0" smtClean="0"/>
              <a:t>, </a:t>
            </a:r>
            <a:r>
              <a:rPr lang="en-US" sz="1400" i="1" dirty="0" err="1" smtClean="0"/>
              <a:t>Nucl</a:t>
            </a:r>
            <a:r>
              <a:rPr lang="en-US" sz="1400" i="1" dirty="0" smtClean="0"/>
              <a:t>. Fusion (2008)</a:t>
            </a:r>
            <a:endParaRPr lang="en-US" sz="1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1339" y="6188635"/>
            <a:ext cx="3711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S. </a:t>
            </a:r>
            <a:r>
              <a:rPr lang="en-US" sz="1600" dirty="0" err="1" smtClean="0">
                <a:latin typeface="Book Antiqua"/>
                <a:cs typeface="Book Antiqua"/>
              </a:rPr>
              <a:t>Kajita</a:t>
            </a:r>
            <a:r>
              <a:rPr lang="en-US" sz="1600" dirty="0" smtClean="0">
                <a:latin typeface="Book Antiqua"/>
                <a:cs typeface="Book Antiqua"/>
              </a:rPr>
              <a:t>, </a:t>
            </a:r>
            <a:r>
              <a:rPr lang="en-US" sz="1600" dirty="0" err="1">
                <a:latin typeface="Book Antiqua"/>
                <a:cs typeface="Book Antiqua"/>
              </a:rPr>
              <a:t>Nucl</a:t>
            </a:r>
            <a:r>
              <a:rPr lang="en-US" sz="1600" dirty="0">
                <a:latin typeface="Book Antiqua"/>
                <a:cs typeface="Book Antiqua"/>
              </a:rPr>
              <a:t>. Fusion 49 (2009) 095005</a:t>
            </a:r>
            <a:endParaRPr lang="en-US" sz="1600" dirty="0">
              <a:latin typeface="Book Antiqua"/>
              <a:cs typeface="Book Antiqua"/>
            </a:endParaRPr>
          </a:p>
        </p:txBody>
      </p:sp>
      <p:cxnSp>
        <p:nvCxnSpPr>
          <p:cNvPr id="16" name="Straight Arrow Connector 4"/>
          <p:cNvCxnSpPr>
            <a:cxnSpLocks noChangeShapeType="1"/>
          </p:cNvCxnSpPr>
          <p:nvPr/>
        </p:nvCxnSpPr>
        <p:spPr bwMode="auto">
          <a:xfrm flipV="1">
            <a:off x="2053754" y="1464231"/>
            <a:ext cx="4684712" cy="9679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Oval 18"/>
          <p:cNvSpPr>
            <a:spLocks noChangeAspect="1"/>
          </p:cNvSpPr>
          <p:nvPr/>
        </p:nvSpPr>
        <p:spPr>
          <a:xfrm>
            <a:off x="4243291" y="1404468"/>
            <a:ext cx="132247" cy="136018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150470" y="1269995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simple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26517" y="1269995"/>
            <a:ext cx="956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complex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47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3012672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646" y="235580"/>
            <a:ext cx="9054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376092"/>
                </a:solidFill>
                <a:latin typeface="Book Antiqua"/>
                <a:cs typeface="Book Antiqua"/>
              </a:rPr>
              <a:t>SEM used to understand fuzz &amp; bubble formation in W</a:t>
            </a:r>
            <a:endParaRPr lang="en-US" sz="3200" i="1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pic>
        <p:nvPicPr>
          <p:cNvPr id="13" name="Picture 1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33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498" y="1807884"/>
            <a:ext cx="4827972" cy="40490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92705" y="5886824"/>
            <a:ext cx="415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S. </a:t>
            </a:r>
            <a:r>
              <a:rPr lang="en-US" dirty="0" err="1" smtClean="0">
                <a:latin typeface="Book Antiqua"/>
                <a:cs typeface="Book Antiqua"/>
              </a:rPr>
              <a:t>Kajita</a:t>
            </a:r>
            <a:r>
              <a:rPr lang="en-US" dirty="0" smtClean="0">
                <a:latin typeface="Book Antiqua"/>
                <a:cs typeface="Book Antiqua"/>
              </a:rPr>
              <a:t>, </a:t>
            </a:r>
            <a:r>
              <a:rPr lang="en-US" dirty="0" err="1">
                <a:latin typeface="Book Antiqua"/>
                <a:cs typeface="Book Antiqua"/>
              </a:rPr>
              <a:t>Nucl</a:t>
            </a:r>
            <a:r>
              <a:rPr lang="en-US" dirty="0">
                <a:latin typeface="Book Antiqua"/>
                <a:cs typeface="Book Antiqua"/>
              </a:rPr>
              <a:t>. Fusion 49 (2009) 095005</a:t>
            </a:r>
            <a:endParaRPr lang="en-US" dirty="0">
              <a:latin typeface="Book Antiqua"/>
              <a:cs typeface="Book Antiqua"/>
            </a:endParaRPr>
          </a:p>
        </p:txBody>
      </p:sp>
      <p:cxnSp>
        <p:nvCxnSpPr>
          <p:cNvPr id="22" name="Straight Arrow Connector 4"/>
          <p:cNvCxnSpPr>
            <a:cxnSpLocks noChangeShapeType="1"/>
          </p:cNvCxnSpPr>
          <p:nvPr/>
        </p:nvCxnSpPr>
        <p:spPr bwMode="auto">
          <a:xfrm flipV="1">
            <a:off x="2053754" y="1464231"/>
            <a:ext cx="4684712" cy="9679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Oval 22"/>
          <p:cNvSpPr>
            <a:spLocks noChangeAspect="1"/>
          </p:cNvSpPr>
          <p:nvPr/>
        </p:nvSpPr>
        <p:spPr>
          <a:xfrm>
            <a:off x="4243291" y="1404468"/>
            <a:ext cx="132247" cy="136018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150470" y="1269995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simple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26517" y="1269995"/>
            <a:ext cx="956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complex</a:t>
            </a:r>
            <a:endParaRPr lang="en-US" sz="1600" dirty="0">
              <a:latin typeface="Book Antiqua"/>
              <a:cs typeface="Book Antiqua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14" y="1837764"/>
            <a:ext cx="2817286" cy="446741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48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532260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646" y="355108"/>
            <a:ext cx="9054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76092"/>
                </a:solidFill>
                <a:latin typeface="Book Antiqua"/>
                <a:cs typeface="Book Antiqua"/>
              </a:rPr>
              <a:t>Materials </a:t>
            </a:r>
            <a:r>
              <a:rPr lang="en-US" sz="3600" dirty="0">
                <a:solidFill>
                  <a:srgbClr val="376092"/>
                </a:solidFill>
                <a:latin typeface="Book Antiqua"/>
                <a:cs typeface="Book Antiqua"/>
              </a:rPr>
              <a:t>Analysis Particle </a:t>
            </a:r>
            <a:r>
              <a:rPr lang="en-US" sz="3600" dirty="0" smtClean="0">
                <a:solidFill>
                  <a:srgbClr val="376092"/>
                </a:solidFill>
                <a:latin typeface="Book Antiqua"/>
                <a:cs typeface="Book Antiqua"/>
              </a:rPr>
              <a:t>Probe </a:t>
            </a:r>
            <a:r>
              <a:rPr lang="en-US" sz="3200" dirty="0" smtClean="0">
                <a:solidFill>
                  <a:srgbClr val="376092"/>
                </a:solidFill>
                <a:latin typeface="Book Antiqua"/>
                <a:cs typeface="Book Antiqua"/>
              </a:rPr>
              <a:t>(MAPP)</a:t>
            </a:r>
            <a:endParaRPr lang="en-US" sz="3200" i="1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0291" r="1" b="32635"/>
          <a:stretch/>
        </p:blipFill>
        <p:spPr>
          <a:xfrm>
            <a:off x="5717211" y="1509058"/>
            <a:ext cx="3113024" cy="49007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8139" y="1690049"/>
            <a:ext cx="4249271" cy="1895904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spcBef>
                <a:spcPct val="20000"/>
              </a:spcBef>
              <a:buClr>
                <a:srgbClr val="F47F24"/>
              </a:buClr>
              <a:buSzPct val="75000"/>
              <a:buFont typeface="Arial"/>
              <a:buNone/>
              <a:defRPr b="1">
                <a:solidFill>
                  <a:srgbClr val="003C7D"/>
                </a:solidFill>
                <a:latin typeface="Helvetica"/>
                <a:cs typeface="Helvetica"/>
              </a:defRPr>
            </a:lvl1pPr>
            <a:lvl2pPr marL="742950" indent="-285750">
              <a:spcBef>
                <a:spcPct val="20000"/>
              </a:spcBef>
              <a:buClr>
                <a:srgbClr val="F47F24"/>
              </a:buClr>
              <a:buSzPct val="50000"/>
              <a:buFont typeface="Wingdings" charset="2"/>
              <a:buChar char="§"/>
              <a:defRPr sz="2800">
                <a:solidFill>
                  <a:srgbClr val="003C7D"/>
                </a:solidFill>
                <a:latin typeface="Helvetica"/>
                <a:cs typeface="Helvetica"/>
              </a:defRPr>
            </a:lvl2pPr>
            <a:lvl3pPr marL="1143000" indent="-228600">
              <a:spcBef>
                <a:spcPct val="20000"/>
              </a:spcBef>
              <a:buClr>
                <a:srgbClr val="F47F24"/>
              </a:buClr>
              <a:buSzPct val="50000"/>
              <a:buFont typeface="Arial"/>
              <a:buChar char="•"/>
              <a:defRPr sz="2400">
                <a:solidFill>
                  <a:srgbClr val="003C7D"/>
                </a:solidFill>
                <a:latin typeface="Helvetica"/>
                <a:cs typeface="Helvetica"/>
              </a:defRPr>
            </a:lvl3pPr>
            <a:lvl4pPr marL="1600200" indent="-228600">
              <a:spcBef>
                <a:spcPct val="20000"/>
              </a:spcBef>
              <a:buClr>
                <a:srgbClr val="F47F24"/>
              </a:buClr>
              <a:buSzPct val="50000"/>
              <a:buFont typeface="Arial"/>
              <a:buChar char="–"/>
              <a:defRPr sz="2000">
                <a:latin typeface="Helvetica"/>
                <a:cs typeface="Helvetica"/>
              </a:defRPr>
            </a:lvl4pPr>
            <a:lvl5pPr marL="2171700" marR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7F24"/>
              </a:buClr>
              <a:buSzPct val="50000"/>
              <a:buFont typeface="Wingdings" charset="2"/>
              <a:buChar char=""/>
              <a:tabLst/>
              <a:defRPr sz="2000">
                <a:latin typeface="Helvetica"/>
                <a:cs typeface="Helvetica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285750" indent="-285750">
              <a:spcAft>
                <a:spcPts val="1200"/>
              </a:spcAft>
              <a:buClrTx/>
              <a:buFont typeface="Arial"/>
              <a:buChar char="•"/>
            </a:pPr>
            <a:r>
              <a:rPr lang="en-US" b="0" dirty="0" smtClean="0">
                <a:latin typeface="Book Antiqua"/>
                <a:cs typeface="Book Antiqua"/>
              </a:rPr>
              <a:t>Provides in-</a:t>
            </a:r>
            <a:r>
              <a:rPr lang="en-US" b="0" dirty="0" err="1" smtClean="0">
                <a:latin typeface="Book Antiqua"/>
                <a:cs typeface="Book Antiqua"/>
              </a:rPr>
              <a:t>vacuo</a:t>
            </a:r>
            <a:r>
              <a:rPr lang="en-US" b="0" dirty="0" smtClean="0">
                <a:latin typeface="Book Antiqua"/>
                <a:cs typeface="Book Antiqua"/>
              </a:rPr>
              <a:t> analysis of surface exposed to fusion plasma</a:t>
            </a:r>
            <a:endParaRPr lang="en-US" sz="1200" b="0" dirty="0">
              <a:latin typeface="Book Antiqua"/>
              <a:cs typeface="Book Antiqua"/>
            </a:endParaRPr>
          </a:p>
          <a:p>
            <a:pPr marL="285750" indent="-285750">
              <a:spcAft>
                <a:spcPts val="1200"/>
              </a:spcAft>
              <a:buClrTx/>
              <a:buFont typeface="Arial"/>
              <a:buChar char="•"/>
            </a:pPr>
            <a:r>
              <a:rPr lang="en-US" b="0" dirty="0" smtClean="0">
                <a:latin typeface="Book Antiqua"/>
                <a:cs typeface="Book Antiqua"/>
              </a:rPr>
              <a:t>Correlates </a:t>
            </a:r>
            <a:r>
              <a:rPr lang="en-US" b="0" dirty="0">
                <a:latin typeface="Book Antiqua"/>
                <a:cs typeface="Book Antiqua"/>
              </a:rPr>
              <a:t>plasma </a:t>
            </a:r>
            <a:r>
              <a:rPr lang="en-US" b="0" dirty="0" smtClean="0">
                <a:latin typeface="Book Antiqua"/>
                <a:cs typeface="Book Antiqua"/>
              </a:rPr>
              <a:t>performance with the surface state</a:t>
            </a:r>
            <a:endParaRPr lang="en-US" b="0" dirty="0">
              <a:latin typeface="Book Antiqua"/>
              <a:cs typeface="Book Antiqua"/>
            </a:endParaRPr>
          </a:p>
          <a:p>
            <a:pPr marL="285750" indent="-285750">
              <a:spcAft>
                <a:spcPts val="1200"/>
              </a:spcAft>
              <a:buClrTx/>
              <a:buFont typeface="Arial"/>
              <a:buChar char="•"/>
            </a:pPr>
            <a:r>
              <a:rPr lang="en-US" b="0" dirty="0" smtClean="0">
                <a:latin typeface="Book Antiqua"/>
                <a:cs typeface="Book Antiqua"/>
              </a:rPr>
              <a:t>Provides immediate analysis</a:t>
            </a:r>
            <a:endParaRPr lang="en-US" b="0" dirty="0"/>
          </a:p>
        </p:txBody>
      </p:sp>
      <p:pic>
        <p:nvPicPr>
          <p:cNvPr id="13" name="Picture 1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338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07997" y="4069886"/>
            <a:ext cx="2166470" cy="58477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>
              <a:spcBef>
                <a:spcPct val="20000"/>
              </a:spcBef>
              <a:buClr>
                <a:srgbClr val="F47F24"/>
              </a:buClr>
              <a:buSzPct val="75000"/>
              <a:buFont typeface="Arial"/>
              <a:buNone/>
            </a:pPr>
            <a:r>
              <a:rPr lang="en-US" sz="1600" b="1" dirty="0" smtClean="0">
                <a:solidFill>
                  <a:srgbClr val="003C7D"/>
                </a:solidFill>
                <a:latin typeface="Book Antiqua"/>
                <a:cs typeface="Book Antiqua"/>
              </a:rPr>
              <a:t>XPS: </a:t>
            </a:r>
            <a:r>
              <a:rPr lang="en-US" sz="1600" dirty="0" smtClean="0">
                <a:solidFill>
                  <a:srgbClr val="003C7D"/>
                </a:solidFill>
                <a:latin typeface="Book Antiqua"/>
                <a:cs typeface="Book Antiqua"/>
              </a:rPr>
              <a:t>E</a:t>
            </a:r>
            <a:r>
              <a:rPr lang="en-US" sz="1600" dirty="0" smtClean="0">
                <a:solidFill>
                  <a:srgbClr val="003C7D"/>
                </a:solidFill>
                <a:latin typeface="Book Antiqua"/>
                <a:cs typeface="Book Antiqua"/>
              </a:rPr>
              <a:t>lemental/chemical composition</a:t>
            </a:r>
            <a:endParaRPr lang="en-US" sz="1600" dirty="0">
              <a:solidFill>
                <a:srgbClr val="003C7D"/>
              </a:solidFill>
              <a:latin typeface="Book Antiqua"/>
              <a:cs typeface="Book Antiqu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2821" y="5026121"/>
            <a:ext cx="2000250" cy="88024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>
              <a:spcBef>
                <a:spcPct val="20000"/>
              </a:spcBef>
              <a:buClr>
                <a:srgbClr val="F47F24"/>
              </a:buClr>
              <a:buSzPct val="75000"/>
              <a:buFont typeface="Arial"/>
              <a:buNone/>
            </a:pPr>
            <a:r>
              <a:rPr lang="en-US" sz="1600" b="1" dirty="0" smtClean="0">
                <a:solidFill>
                  <a:srgbClr val="003C7D"/>
                </a:solidFill>
                <a:latin typeface="Book Antiqua"/>
                <a:cs typeface="Book Antiqua"/>
              </a:rPr>
              <a:t>Ion Scattering Spectroscopy:</a:t>
            </a:r>
            <a:endParaRPr lang="en-US" sz="1600" b="1" dirty="0">
              <a:solidFill>
                <a:srgbClr val="003C7D"/>
              </a:solidFill>
              <a:latin typeface="Book Antiqua"/>
              <a:cs typeface="Book Antiqua"/>
            </a:endParaRPr>
          </a:p>
          <a:p>
            <a:pPr>
              <a:spcBef>
                <a:spcPct val="20000"/>
              </a:spcBef>
              <a:buClr>
                <a:srgbClr val="F47F24"/>
              </a:buClr>
              <a:buSzPct val="75000"/>
              <a:buFont typeface="Arial"/>
              <a:buNone/>
            </a:pPr>
            <a:r>
              <a:rPr lang="en-US" sz="1600" dirty="0" smtClean="0">
                <a:solidFill>
                  <a:srgbClr val="003C7D"/>
                </a:solidFill>
                <a:latin typeface="Book Antiqua"/>
                <a:cs typeface="Book Antiqua"/>
              </a:rPr>
              <a:t>IDs surface species</a:t>
            </a:r>
            <a:endParaRPr lang="en-US" sz="1600" dirty="0">
              <a:solidFill>
                <a:srgbClr val="003C7D"/>
              </a:solidFill>
              <a:latin typeface="Book Antiqua"/>
              <a:cs typeface="Book Antiqu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883644" y="4054946"/>
            <a:ext cx="2270125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>
              <a:spcBef>
                <a:spcPct val="20000"/>
              </a:spcBef>
              <a:buClr>
                <a:srgbClr val="F47F24"/>
              </a:buClr>
              <a:buSzPct val="75000"/>
              <a:buFont typeface="Arial"/>
              <a:buNone/>
            </a:pPr>
            <a:r>
              <a:rPr lang="en-US" sz="1600" b="1" dirty="0" smtClean="0">
                <a:solidFill>
                  <a:srgbClr val="003C7D"/>
                </a:solidFill>
                <a:latin typeface="Book Antiqua"/>
                <a:cs typeface="Book Antiqua"/>
              </a:rPr>
              <a:t>TPD: </a:t>
            </a:r>
            <a:r>
              <a:rPr lang="en-US" sz="1600" dirty="0" smtClean="0">
                <a:solidFill>
                  <a:srgbClr val="003C7D"/>
                </a:solidFill>
                <a:latin typeface="Book Antiqua"/>
                <a:cs typeface="Book Antiqua"/>
              </a:rPr>
              <a:t>Gives binding energies, desorption products</a:t>
            </a:r>
            <a:endParaRPr lang="en-US" sz="1600" dirty="0">
              <a:solidFill>
                <a:srgbClr val="003C7D"/>
              </a:solidFill>
              <a:latin typeface="Book Antiqua"/>
              <a:cs typeface="Book Antiqu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82335" y="5011180"/>
            <a:ext cx="1868956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>
              <a:spcBef>
                <a:spcPct val="20000"/>
              </a:spcBef>
              <a:buClr>
                <a:srgbClr val="F47F24"/>
              </a:buClr>
              <a:buSzPct val="75000"/>
              <a:buFont typeface="Arial"/>
              <a:buNone/>
            </a:pPr>
            <a:r>
              <a:rPr lang="en-US" sz="1600" b="1" dirty="0" smtClean="0">
                <a:solidFill>
                  <a:srgbClr val="003C7D"/>
                </a:solidFill>
                <a:latin typeface="Book Antiqua"/>
                <a:cs typeface="Book Antiqua"/>
              </a:rPr>
              <a:t>Direct Recoil Spectroscopy: </a:t>
            </a:r>
            <a:r>
              <a:rPr lang="en-US" sz="1600" dirty="0" smtClean="0">
                <a:solidFill>
                  <a:srgbClr val="003C7D"/>
                </a:solidFill>
                <a:latin typeface="Book Antiqua"/>
                <a:cs typeface="Book Antiqua"/>
              </a:rPr>
              <a:t>Can detect H</a:t>
            </a:r>
            <a:endParaRPr lang="en-US" sz="1600" dirty="0">
              <a:solidFill>
                <a:srgbClr val="003C7D"/>
              </a:solidFill>
              <a:latin typeface="Book Antiqua"/>
              <a:cs typeface="Book Antiqu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8349" y="3944470"/>
            <a:ext cx="4557059" cy="2046941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7202" y="6083158"/>
            <a:ext cx="2420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Courtesy of F. </a:t>
            </a:r>
            <a:r>
              <a:rPr lang="en-US" dirty="0" err="1" smtClean="0">
                <a:latin typeface="Book Antiqua"/>
                <a:cs typeface="Book Antiqua"/>
              </a:rPr>
              <a:t>Bedoya</a:t>
            </a:r>
            <a:endParaRPr lang="en-US" dirty="0">
              <a:latin typeface="Book Antiqua"/>
              <a:cs typeface="Book Antiqua"/>
            </a:endParaRPr>
          </a:p>
        </p:txBody>
      </p:sp>
      <p:cxnSp>
        <p:nvCxnSpPr>
          <p:cNvPr id="25" name="Straight Arrow Connector 4"/>
          <p:cNvCxnSpPr>
            <a:cxnSpLocks noChangeShapeType="1"/>
          </p:cNvCxnSpPr>
          <p:nvPr/>
        </p:nvCxnSpPr>
        <p:spPr bwMode="auto">
          <a:xfrm flipV="1">
            <a:off x="2053754" y="1255057"/>
            <a:ext cx="4684712" cy="9679"/>
          </a:xfrm>
          <a:prstGeom prst="straightConnector1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Oval 26"/>
          <p:cNvSpPr>
            <a:spLocks noChangeAspect="1"/>
          </p:cNvSpPr>
          <p:nvPr/>
        </p:nvSpPr>
        <p:spPr>
          <a:xfrm>
            <a:off x="6305149" y="1195294"/>
            <a:ext cx="132247" cy="136018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150470" y="1060821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simple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26517" y="1060821"/>
            <a:ext cx="956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complex</a:t>
            </a:r>
            <a:endParaRPr lang="en-US" sz="1600" dirty="0">
              <a:latin typeface="Book Antiqua"/>
              <a:cs typeface="Book Antiqu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49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41013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584617"/>
            <a:ext cx="9144000" cy="273383"/>
          </a:xfrm>
          <a:prstGeom prst="rect">
            <a:avLst/>
          </a:prstGeom>
        </p:spPr>
      </p:pic>
      <p:pic>
        <p:nvPicPr>
          <p:cNvPr id="19" name="Picture 18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3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0" y="364071"/>
            <a:ext cx="894609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chemeClr val="accent1">
                    <a:lumMod val="75000"/>
                  </a:schemeClr>
                </a:solidFill>
                <a:latin typeface="Book Antiqua"/>
                <a:cs typeface="Book Antiqua"/>
              </a:rPr>
              <a:t>Hydrogen fusion requires high temperature &amp; pressure </a:t>
            </a:r>
            <a:r>
              <a:rPr lang="en-US" sz="3400" dirty="0" smtClean="0">
                <a:solidFill>
                  <a:schemeClr val="accent1">
                    <a:lumMod val="75000"/>
                  </a:schemeClr>
                </a:solidFill>
                <a:latin typeface="Book Antiqua"/>
                <a:cs typeface="Book Antiqua"/>
                <a:sym typeface="Wingdings"/>
              </a:rPr>
              <a:t> Plasma! </a:t>
            </a:r>
            <a:endParaRPr lang="en-US" sz="3400" dirty="0">
              <a:solidFill>
                <a:schemeClr val="accent1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pic>
        <p:nvPicPr>
          <p:cNvPr id="16" name="Picture 15" descr="sol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4" y="1778001"/>
            <a:ext cx="2925234" cy="1950156"/>
          </a:xfrm>
          <a:prstGeom prst="rect">
            <a:avLst/>
          </a:prstGeom>
        </p:spPr>
      </p:pic>
      <p:pic>
        <p:nvPicPr>
          <p:cNvPr id="24" name="Picture 23" descr="tokamak_e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5" y="3869265"/>
            <a:ext cx="2969677" cy="1854201"/>
          </a:xfrm>
          <a:prstGeom prst="rect">
            <a:avLst/>
          </a:prstGeom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55600" y="5926667"/>
            <a:ext cx="1143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Magnets</a:t>
            </a:r>
            <a:endParaRPr lang="en-US" sz="1600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2133600" y="5858933"/>
            <a:ext cx="1143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E95F10"/>
                </a:solidFill>
                <a:latin typeface="Helvetica"/>
                <a:cs typeface="Helvetica"/>
              </a:rPr>
              <a:t>Plasma</a:t>
            </a:r>
            <a:endParaRPr lang="en-US" sz="1600" dirty="0">
              <a:solidFill>
                <a:srgbClr val="E95F10"/>
              </a:solidFill>
              <a:latin typeface="Times New Roman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931334" y="5503334"/>
            <a:ext cx="114300" cy="406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2286000" y="5486400"/>
            <a:ext cx="169333" cy="406400"/>
          </a:xfrm>
          <a:prstGeom prst="straightConnector1">
            <a:avLst/>
          </a:prstGeom>
          <a:ln>
            <a:solidFill>
              <a:srgbClr val="E95F1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3344337" y="1698003"/>
            <a:ext cx="5562599" cy="213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spcAft>
                <a:spcPts val="600"/>
              </a:spcAft>
              <a:defRPr/>
            </a:pPr>
            <a:r>
              <a:rPr lang="en-US" sz="2200" b="1" dirty="0" smtClean="0">
                <a:latin typeface="Book Antiqua"/>
                <a:cs typeface="Book Antiqua"/>
              </a:rPr>
              <a:t>So why don’t we have it yet?</a:t>
            </a:r>
            <a:endParaRPr lang="en-US" sz="2200" b="1" dirty="0">
              <a:latin typeface="Book Antiqua"/>
              <a:cs typeface="Book Antiqua"/>
            </a:endParaRPr>
          </a:p>
          <a:p>
            <a:pPr>
              <a:defRPr/>
            </a:pPr>
            <a:r>
              <a:rPr lang="en-US" sz="2200" dirty="0">
                <a:latin typeface="Book Antiqua"/>
                <a:cs typeface="Book Antiqua"/>
              </a:rPr>
              <a:t>	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Book Antiqua"/>
                <a:cs typeface="Book Antiqua"/>
              </a:rPr>
              <a:t>The trouble with fusion is… </a:t>
            </a:r>
          </a:p>
          <a:p>
            <a:pPr>
              <a:defRPr/>
            </a:pPr>
            <a:endParaRPr lang="en-US" sz="800" dirty="0" smtClean="0">
              <a:solidFill>
                <a:srgbClr val="800000"/>
              </a:solidFill>
              <a:latin typeface="Book Antiqua"/>
              <a:cs typeface="Book Antiqua"/>
            </a:endParaRPr>
          </a:p>
          <a:p>
            <a:pPr marL="800100" lvl="1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 smtClean="0">
                <a:latin typeface="Book Antiqua"/>
                <a:cs typeface="Book Antiqua"/>
              </a:rPr>
              <a:t>Confining </a:t>
            </a:r>
            <a:r>
              <a:rPr lang="en-US" sz="2200" u="sng" dirty="0" smtClean="0">
                <a:solidFill>
                  <a:srgbClr val="953735"/>
                </a:solidFill>
                <a:latin typeface="Book Antiqua"/>
                <a:cs typeface="Book Antiqua"/>
              </a:rPr>
              <a:t>enough</a:t>
            </a:r>
            <a:r>
              <a:rPr lang="en-US" sz="2200" dirty="0" smtClean="0">
                <a:solidFill>
                  <a:srgbClr val="953735"/>
                </a:solidFill>
                <a:latin typeface="Book Antiqua"/>
                <a:cs typeface="Book Antiqua"/>
              </a:rPr>
              <a:t> </a:t>
            </a:r>
            <a:r>
              <a:rPr lang="en-US" sz="2200" dirty="0" smtClean="0">
                <a:latin typeface="Book Antiqua"/>
                <a:cs typeface="Book Antiqua"/>
              </a:rPr>
              <a:t>hydrogen</a:t>
            </a:r>
          </a:p>
          <a:p>
            <a:pPr marL="800100" lvl="1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 smtClean="0">
                <a:latin typeface="Book Antiqua"/>
                <a:cs typeface="Book Antiqua"/>
              </a:rPr>
              <a:t>For </a:t>
            </a:r>
            <a:r>
              <a:rPr lang="en-US" sz="2200" u="sng" dirty="0" smtClean="0">
                <a:solidFill>
                  <a:srgbClr val="953735"/>
                </a:solidFill>
                <a:latin typeface="Book Antiqua"/>
                <a:cs typeface="Book Antiqua"/>
              </a:rPr>
              <a:t>long</a:t>
            </a:r>
            <a:r>
              <a:rPr lang="en-US" sz="2200" u="sng" dirty="0" smtClean="0">
                <a:latin typeface="Book Antiqua"/>
                <a:cs typeface="Book Antiqua"/>
              </a:rPr>
              <a:t> </a:t>
            </a:r>
            <a:r>
              <a:rPr lang="en-US" sz="2200" u="sng" dirty="0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enough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200" dirty="0" smtClean="0">
                <a:latin typeface="Book Antiqua"/>
                <a:cs typeface="Book Antiqua"/>
              </a:rPr>
              <a:t>times</a:t>
            </a:r>
          </a:p>
          <a:p>
            <a:pPr marL="800100" lvl="1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 smtClean="0">
                <a:latin typeface="Book Antiqua"/>
                <a:cs typeface="Book Antiqua"/>
              </a:rPr>
              <a:t>At </a:t>
            </a:r>
            <a:r>
              <a:rPr lang="en-US" sz="2200" u="sng" dirty="0" smtClean="0">
                <a:solidFill>
                  <a:srgbClr val="953735"/>
                </a:solidFill>
                <a:latin typeface="Book Antiqua"/>
                <a:cs typeface="Book Antiqua"/>
              </a:rPr>
              <a:t>sufficiently high</a:t>
            </a:r>
            <a:r>
              <a:rPr lang="en-US" sz="2200" dirty="0" smtClean="0">
                <a:solidFill>
                  <a:srgbClr val="953735"/>
                </a:solidFill>
                <a:latin typeface="Book Antiqua"/>
                <a:cs typeface="Book Antiqua"/>
              </a:rPr>
              <a:t> </a:t>
            </a:r>
            <a:r>
              <a:rPr lang="en-US" sz="2200" dirty="0" smtClean="0">
                <a:latin typeface="Book Antiqua"/>
                <a:cs typeface="Book Antiqua"/>
              </a:rPr>
              <a:t>temperatures</a:t>
            </a:r>
            <a:endParaRPr lang="en-US" sz="2200" b="0" dirty="0">
              <a:latin typeface="Book Antiqua"/>
              <a:cs typeface="Book Antiqu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5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90399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614" r="478"/>
          <a:stretch/>
        </p:blipFill>
        <p:spPr>
          <a:xfrm>
            <a:off x="44823" y="2440450"/>
            <a:ext cx="9099177" cy="40888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647" y="355108"/>
            <a:ext cx="482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76092"/>
                </a:solidFill>
                <a:latin typeface="Book Antiqua"/>
                <a:cs typeface="Book Antiqua"/>
              </a:rPr>
              <a:t>Materials </a:t>
            </a:r>
            <a:r>
              <a:rPr lang="en-US" sz="3600" dirty="0">
                <a:solidFill>
                  <a:srgbClr val="376092"/>
                </a:solidFill>
                <a:latin typeface="Book Antiqua"/>
                <a:cs typeface="Book Antiqua"/>
              </a:rPr>
              <a:t>Analysis Particle </a:t>
            </a:r>
            <a:r>
              <a:rPr lang="en-US" sz="3600" dirty="0" smtClean="0">
                <a:solidFill>
                  <a:srgbClr val="376092"/>
                </a:solidFill>
                <a:latin typeface="Book Antiqua"/>
                <a:cs typeface="Book Antiqua"/>
              </a:rPr>
              <a:t>Probe </a:t>
            </a:r>
            <a:r>
              <a:rPr lang="en-US" sz="3200" dirty="0" smtClean="0">
                <a:solidFill>
                  <a:srgbClr val="376092"/>
                </a:solidFill>
                <a:latin typeface="Book Antiqua"/>
                <a:cs typeface="Book Antiqua"/>
              </a:rPr>
              <a:t>(MAPP)</a:t>
            </a:r>
            <a:endParaRPr lang="en-US" sz="3200" i="1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pic>
        <p:nvPicPr>
          <p:cNvPr id="13" name="Picture 1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33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160" y="421780"/>
            <a:ext cx="3466969" cy="23871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50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4242961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629401"/>
            <a:ext cx="9144000" cy="228599"/>
          </a:xfrm>
          <a:prstGeom prst="rect">
            <a:avLst/>
          </a:prstGeom>
        </p:spPr>
      </p:pic>
      <p:pic>
        <p:nvPicPr>
          <p:cNvPr id="9" name="Picture 8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3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0" y="211674"/>
            <a:ext cx="5663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Book Antiqua"/>
                <a:cs typeface="Book Antiqua"/>
              </a:rPr>
              <a:t>K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Book Antiqua"/>
                <a:cs typeface="Book Antiqua"/>
              </a:rPr>
              <a:t>ey takeaway messages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463" y="998872"/>
            <a:ext cx="8833204" cy="517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 smtClean="0">
              <a:latin typeface="Book Antiqua"/>
              <a:cs typeface="Book Antiqua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Book Antiqua"/>
                <a:cs typeface="Book Antiqua"/>
              </a:rPr>
              <a:t>The plasma and material are strongly coupled! </a:t>
            </a:r>
          </a:p>
          <a:p>
            <a:pPr marL="342900" indent="-342900">
              <a:buFont typeface="Arial"/>
              <a:buChar char="•"/>
            </a:pPr>
            <a:endParaRPr lang="en-US" sz="2200" dirty="0" smtClean="0">
              <a:latin typeface="Book Antiqua"/>
              <a:cs typeface="Book Antiqua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Book Antiqua"/>
                <a:cs typeface="Book Antiqua"/>
              </a:rPr>
              <a:t>Key PMI issues in fusion devices include: heat loading, erosion, fuel dilution, tritium retention, nuclear </a:t>
            </a:r>
            <a:r>
              <a:rPr lang="en-US" sz="2200" dirty="0" err="1" smtClean="0">
                <a:latin typeface="Book Antiqua"/>
                <a:cs typeface="Book Antiqua"/>
              </a:rPr>
              <a:t>embrittlement</a:t>
            </a:r>
            <a:endParaRPr lang="en-US" sz="2200" dirty="0" smtClean="0">
              <a:latin typeface="Book Antiqua"/>
              <a:cs typeface="Book Antiqua"/>
            </a:endParaRPr>
          </a:p>
          <a:p>
            <a:pPr marL="342900" indent="-342900">
              <a:buFont typeface="Arial"/>
              <a:buChar char="•"/>
            </a:pPr>
            <a:endParaRPr lang="en-US" sz="2200" dirty="0">
              <a:latin typeface="Book Antiqua"/>
              <a:cs typeface="Book Antiqua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Book Antiqua"/>
                <a:cs typeface="Book Antiqua"/>
              </a:rPr>
              <a:t>So far, no perfect fusion material exists. Candidates are graphite, tungsten, beryllium, lithium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latin typeface="Book Antiqua"/>
              <a:cs typeface="Book Antiqua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Book Antiqua"/>
                <a:cs typeface="Book Antiqua"/>
              </a:rPr>
              <a:t>Surface science can help to understand and diagnose the surface in model experiments that can help simulate the </a:t>
            </a:r>
            <a:r>
              <a:rPr lang="en-US" sz="2200" dirty="0" err="1" smtClean="0">
                <a:latin typeface="Book Antiqua"/>
                <a:cs typeface="Book Antiqua"/>
              </a:rPr>
              <a:t>tokamak</a:t>
            </a:r>
            <a:r>
              <a:rPr lang="en-US" sz="2200" dirty="0" smtClean="0">
                <a:latin typeface="Book Antiqua"/>
                <a:cs typeface="Book Antiqua"/>
              </a:rPr>
              <a:t> </a:t>
            </a:r>
            <a:r>
              <a:rPr lang="en-US" sz="2200" dirty="0" smtClean="0">
                <a:latin typeface="Book Antiqua"/>
                <a:cs typeface="Book Antiqua"/>
              </a:rPr>
              <a:t>environment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latin typeface="Book Antiqua"/>
              <a:cs typeface="Book Antiqua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Book Antiqua"/>
                <a:cs typeface="Book Antiqua"/>
              </a:rPr>
              <a:t>A variety of experiments of differing complexity are needed</a:t>
            </a:r>
            <a:endParaRPr lang="en-US" sz="2200" dirty="0">
              <a:latin typeface="Book Antiqua"/>
              <a:cs typeface="Book Antiqua"/>
            </a:endParaRPr>
          </a:p>
          <a:p>
            <a:pPr marL="342900" indent="-342900">
              <a:buFont typeface="Arial"/>
              <a:buChar char="•"/>
            </a:pPr>
            <a:endParaRPr lang="en-US" sz="2200" dirty="0" smtClean="0">
              <a:latin typeface="Book Antiqua"/>
              <a:cs typeface="Book Antiqu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51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79171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584617"/>
            <a:ext cx="9144000" cy="273383"/>
          </a:xfrm>
          <a:prstGeom prst="rect">
            <a:avLst/>
          </a:prstGeom>
        </p:spPr>
      </p:pic>
      <p:pic>
        <p:nvPicPr>
          <p:cNvPr id="19" name="Picture 18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3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0" y="364071"/>
            <a:ext cx="894609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chemeClr val="accent1">
                    <a:lumMod val="75000"/>
                  </a:schemeClr>
                </a:solidFill>
                <a:latin typeface="Book Antiqua"/>
                <a:cs typeface="Book Antiqua"/>
              </a:rPr>
              <a:t>Hydrogen fusion requires high temperature &amp; pressure </a:t>
            </a:r>
            <a:r>
              <a:rPr lang="en-US" sz="3400" dirty="0" smtClean="0">
                <a:solidFill>
                  <a:schemeClr val="accent1">
                    <a:lumMod val="75000"/>
                  </a:schemeClr>
                </a:solidFill>
                <a:latin typeface="Book Antiqua"/>
                <a:cs typeface="Book Antiqua"/>
                <a:sym typeface="Wingdings"/>
              </a:rPr>
              <a:t> Plasma! </a:t>
            </a:r>
            <a:endParaRPr lang="en-US" sz="3400" dirty="0">
              <a:solidFill>
                <a:schemeClr val="accent1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pic>
        <p:nvPicPr>
          <p:cNvPr id="16" name="Picture 15" descr="sol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4" y="1778001"/>
            <a:ext cx="2925234" cy="1950156"/>
          </a:xfrm>
          <a:prstGeom prst="rect">
            <a:avLst/>
          </a:prstGeom>
        </p:spPr>
      </p:pic>
      <p:pic>
        <p:nvPicPr>
          <p:cNvPr id="24" name="Picture 23" descr="tokamak_e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5" y="3869265"/>
            <a:ext cx="2969677" cy="1854201"/>
          </a:xfrm>
          <a:prstGeom prst="rect">
            <a:avLst/>
          </a:prstGeom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55600" y="5926667"/>
            <a:ext cx="1143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Magnets</a:t>
            </a:r>
            <a:endParaRPr lang="en-US" sz="1600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2133600" y="5858933"/>
            <a:ext cx="1143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E95F10"/>
                </a:solidFill>
                <a:latin typeface="Helvetica"/>
                <a:cs typeface="Helvetica"/>
              </a:rPr>
              <a:t>Plasma</a:t>
            </a:r>
            <a:endParaRPr lang="en-US" sz="1600" dirty="0">
              <a:solidFill>
                <a:srgbClr val="E95F10"/>
              </a:solidFill>
              <a:latin typeface="Times New Roman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931334" y="5503334"/>
            <a:ext cx="114300" cy="406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2286000" y="5486400"/>
            <a:ext cx="169333" cy="406400"/>
          </a:xfrm>
          <a:prstGeom prst="straightConnector1">
            <a:avLst/>
          </a:prstGeom>
          <a:ln>
            <a:solidFill>
              <a:srgbClr val="E95F1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3344337" y="1698003"/>
            <a:ext cx="5562599" cy="213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spcAft>
                <a:spcPts val="600"/>
              </a:spcAft>
              <a:defRPr/>
            </a:pPr>
            <a:r>
              <a:rPr lang="en-US" sz="2200" b="1" dirty="0" smtClean="0">
                <a:latin typeface="Book Antiqua"/>
                <a:cs typeface="Book Antiqua"/>
              </a:rPr>
              <a:t>So why don’t we have it yet?</a:t>
            </a:r>
            <a:endParaRPr lang="en-US" sz="2200" b="1" dirty="0">
              <a:latin typeface="Book Antiqua"/>
              <a:cs typeface="Book Antiqua"/>
            </a:endParaRPr>
          </a:p>
          <a:p>
            <a:pPr>
              <a:defRPr/>
            </a:pPr>
            <a:r>
              <a:rPr lang="en-US" sz="2200" dirty="0">
                <a:latin typeface="Book Antiqua"/>
                <a:cs typeface="Book Antiqua"/>
              </a:rPr>
              <a:t>	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Book Antiqua"/>
                <a:cs typeface="Book Antiqua"/>
              </a:rPr>
              <a:t>The trouble with fusion is… </a:t>
            </a:r>
          </a:p>
          <a:p>
            <a:pPr>
              <a:defRPr/>
            </a:pPr>
            <a:endParaRPr lang="en-US" sz="800" dirty="0" smtClean="0">
              <a:solidFill>
                <a:srgbClr val="800000"/>
              </a:solidFill>
              <a:latin typeface="Book Antiqua"/>
              <a:cs typeface="Book Antiqua"/>
            </a:endParaRPr>
          </a:p>
          <a:p>
            <a:pPr marL="800100" lvl="1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 smtClean="0">
                <a:latin typeface="Book Antiqua"/>
                <a:cs typeface="Book Antiqua"/>
              </a:rPr>
              <a:t>Confining </a:t>
            </a:r>
            <a:r>
              <a:rPr lang="en-US" sz="2200" u="sng" dirty="0" smtClean="0">
                <a:solidFill>
                  <a:srgbClr val="953735"/>
                </a:solidFill>
                <a:latin typeface="Book Antiqua"/>
                <a:cs typeface="Book Antiqua"/>
              </a:rPr>
              <a:t>enough</a:t>
            </a:r>
            <a:r>
              <a:rPr lang="en-US" sz="2200" dirty="0" smtClean="0">
                <a:solidFill>
                  <a:srgbClr val="953735"/>
                </a:solidFill>
                <a:latin typeface="Book Antiqua"/>
                <a:cs typeface="Book Antiqua"/>
              </a:rPr>
              <a:t> </a:t>
            </a:r>
            <a:r>
              <a:rPr lang="en-US" sz="2200" dirty="0" smtClean="0">
                <a:latin typeface="Book Antiqua"/>
                <a:cs typeface="Book Antiqua"/>
              </a:rPr>
              <a:t>hydrogen</a:t>
            </a:r>
          </a:p>
          <a:p>
            <a:pPr marL="800100" lvl="1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 smtClean="0">
                <a:latin typeface="Book Antiqua"/>
                <a:cs typeface="Book Antiqua"/>
              </a:rPr>
              <a:t>For </a:t>
            </a:r>
            <a:r>
              <a:rPr lang="en-US" sz="2200" u="sng" dirty="0" smtClean="0">
                <a:solidFill>
                  <a:srgbClr val="953735"/>
                </a:solidFill>
                <a:latin typeface="Book Antiqua"/>
                <a:cs typeface="Book Antiqua"/>
              </a:rPr>
              <a:t>long</a:t>
            </a:r>
            <a:r>
              <a:rPr lang="en-US" sz="2200" u="sng" dirty="0" smtClean="0">
                <a:latin typeface="Book Antiqua"/>
                <a:cs typeface="Book Antiqua"/>
              </a:rPr>
              <a:t> </a:t>
            </a:r>
            <a:r>
              <a:rPr lang="en-US" sz="2200" u="sng" dirty="0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enough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200" dirty="0" smtClean="0">
                <a:latin typeface="Book Antiqua"/>
                <a:cs typeface="Book Antiqua"/>
              </a:rPr>
              <a:t>times</a:t>
            </a:r>
          </a:p>
          <a:p>
            <a:pPr marL="800100" lvl="1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 smtClean="0">
                <a:latin typeface="Book Antiqua"/>
                <a:cs typeface="Book Antiqua"/>
              </a:rPr>
              <a:t>At </a:t>
            </a:r>
            <a:r>
              <a:rPr lang="en-US" sz="2200" u="sng" dirty="0" smtClean="0">
                <a:solidFill>
                  <a:srgbClr val="953735"/>
                </a:solidFill>
                <a:latin typeface="Book Antiqua"/>
                <a:cs typeface="Book Antiqua"/>
              </a:rPr>
              <a:t>sufficiently high</a:t>
            </a:r>
            <a:r>
              <a:rPr lang="en-US" sz="2200" dirty="0" smtClean="0">
                <a:solidFill>
                  <a:srgbClr val="953735"/>
                </a:solidFill>
                <a:latin typeface="Book Antiqua"/>
                <a:cs typeface="Book Antiqua"/>
              </a:rPr>
              <a:t> </a:t>
            </a:r>
            <a:r>
              <a:rPr lang="en-US" sz="2200" dirty="0" smtClean="0">
                <a:latin typeface="Book Antiqua"/>
                <a:cs typeface="Book Antiqua"/>
              </a:rPr>
              <a:t>temperatures</a:t>
            </a:r>
            <a:endParaRPr lang="en-US" sz="2200" b="0" dirty="0">
              <a:latin typeface="Book Antiqua"/>
              <a:cs typeface="Book Antiqua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5672667" y="4216396"/>
            <a:ext cx="626533" cy="948266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90528" y="5266268"/>
            <a:ext cx="28448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200" b="1" dirty="0" smtClean="0"/>
              <a:t>Better magnets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200" b="1" dirty="0" smtClean="0"/>
              <a:t>Better materials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85466" y="4368799"/>
            <a:ext cx="218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We need…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6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3888389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584617"/>
            <a:ext cx="9144000" cy="273383"/>
          </a:xfrm>
          <a:prstGeom prst="rect">
            <a:avLst/>
          </a:prstGeom>
        </p:spPr>
      </p:pic>
      <p:pic>
        <p:nvPicPr>
          <p:cNvPr id="19" name="Picture 18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3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0" y="364071"/>
            <a:ext cx="894609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chemeClr val="accent1">
                    <a:lumMod val="75000"/>
                  </a:schemeClr>
                </a:solidFill>
                <a:latin typeface="Book Antiqua"/>
                <a:cs typeface="Book Antiqua"/>
              </a:rPr>
              <a:t>Hydrogen fusion requires high temperature &amp; pressure </a:t>
            </a:r>
            <a:r>
              <a:rPr lang="en-US" sz="3400" dirty="0" smtClean="0">
                <a:solidFill>
                  <a:schemeClr val="accent1">
                    <a:lumMod val="75000"/>
                  </a:schemeClr>
                </a:solidFill>
                <a:latin typeface="Book Antiqua"/>
                <a:cs typeface="Book Antiqua"/>
                <a:sym typeface="Wingdings"/>
              </a:rPr>
              <a:t> Plasma! </a:t>
            </a:r>
            <a:endParaRPr lang="en-US" sz="3400" dirty="0">
              <a:solidFill>
                <a:schemeClr val="accent1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pic>
        <p:nvPicPr>
          <p:cNvPr id="16" name="Picture 15" descr="sol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4" y="1778001"/>
            <a:ext cx="2925234" cy="1950156"/>
          </a:xfrm>
          <a:prstGeom prst="rect">
            <a:avLst/>
          </a:prstGeom>
        </p:spPr>
      </p:pic>
      <p:pic>
        <p:nvPicPr>
          <p:cNvPr id="24" name="Picture 23" descr="tokamak_e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5" y="3869265"/>
            <a:ext cx="2969677" cy="1854201"/>
          </a:xfrm>
          <a:prstGeom prst="rect">
            <a:avLst/>
          </a:prstGeom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55600" y="5926667"/>
            <a:ext cx="1143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Magnets</a:t>
            </a:r>
            <a:endParaRPr lang="en-US" sz="1600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2133600" y="5858933"/>
            <a:ext cx="1143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E95F10"/>
                </a:solidFill>
                <a:latin typeface="Helvetica"/>
                <a:cs typeface="Helvetica"/>
              </a:rPr>
              <a:t>Plasma</a:t>
            </a:r>
            <a:endParaRPr lang="en-US" sz="1600" dirty="0">
              <a:solidFill>
                <a:srgbClr val="E95F10"/>
              </a:solidFill>
              <a:latin typeface="Times New Roman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931334" y="5503334"/>
            <a:ext cx="114300" cy="406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2286000" y="5486400"/>
            <a:ext cx="169333" cy="406400"/>
          </a:xfrm>
          <a:prstGeom prst="straightConnector1">
            <a:avLst/>
          </a:prstGeom>
          <a:ln>
            <a:solidFill>
              <a:srgbClr val="E95F1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3344337" y="1698003"/>
            <a:ext cx="5562599" cy="213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spcAft>
                <a:spcPts val="600"/>
              </a:spcAft>
              <a:defRPr/>
            </a:pPr>
            <a:r>
              <a:rPr lang="en-US" sz="2200" b="1" dirty="0" smtClean="0">
                <a:latin typeface="Book Antiqua"/>
                <a:cs typeface="Book Antiqua"/>
              </a:rPr>
              <a:t>So why don’t we have it yet?</a:t>
            </a:r>
            <a:endParaRPr lang="en-US" sz="2200" b="1" dirty="0">
              <a:latin typeface="Book Antiqua"/>
              <a:cs typeface="Book Antiqua"/>
            </a:endParaRPr>
          </a:p>
          <a:p>
            <a:pPr>
              <a:defRPr/>
            </a:pPr>
            <a:r>
              <a:rPr lang="en-US" sz="2200" dirty="0">
                <a:latin typeface="Book Antiqua"/>
                <a:cs typeface="Book Antiqua"/>
              </a:rPr>
              <a:t>	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Book Antiqua"/>
                <a:cs typeface="Book Antiqua"/>
              </a:rPr>
              <a:t>The trouble with fusion is… </a:t>
            </a:r>
          </a:p>
          <a:p>
            <a:pPr>
              <a:defRPr/>
            </a:pPr>
            <a:endParaRPr lang="en-US" sz="800" dirty="0" smtClean="0">
              <a:solidFill>
                <a:srgbClr val="800000"/>
              </a:solidFill>
              <a:latin typeface="Book Antiqua"/>
              <a:cs typeface="Book Antiqua"/>
            </a:endParaRPr>
          </a:p>
          <a:p>
            <a:pPr marL="800100" lvl="1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 smtClean="0">
                <a:latin typeface="Book Antiqua"/>
                <a:cs typeface="Book Antiqua"/>
              </a:rPr>
              <a:t>Confining </a:t>
            </a:r>
            <a:r>
              <a:rPr lang="en-US" sz="2200" u="sng" dirty="0" smtClean="0">
                <a:solidFill>
                  <a:srgbClr val="953735"/>
                </a:solidFill>
                <a:latin typeface="Book Antiqua"/>
                <a:cs typeface="Book Antiqua"/>
              </a:rPr>
              <a:t>enough</a:t>
            </a:r>
            <a:r>
              <a:rPr lang="en-US" sz="2200" dirty="0" smtClean="0">
                <a:solidFill>
                  <a:srgbClr val="953735"/>
                </a:solidFill>
                <a:latin typeface="Book Antiqua"/>
                <a:cs typeface="Book Antiqua"/>
              </a:rPr>
              <a:t> </a:t>
            </a:r>
            <a:r>
              <a:rPr lang="en-US" sz="2200" dirty="0" smtClean="0">
                <a:latin typeface="Book Antiqua"/>
                <a:cs typeface="Book Antiqua"/>
              </a:rPr>
              <a:t>hydrogen</a:t>
            </a:r>
          </a:p>
          <a:p>
            <a:pPr marL="800100" lvl="1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 smtClean="0">
                <a:latin typeface="Book Antiqua"/>
                <a:cs typeface="Book Antiqua"/>
              </a:rPr>
              <a:t>For </a:t>
            </a:r>
            <a:r>
              <a:rPr lang="en-US" sz="2200" u="sng" dirty="0" smtClean="0">
                <a:solidFill>
                  <a:srgbClr val="953735"/>
                </a:solidFill>
                <a:latin typeface="Book Antiqua"/>
                <a:cs typeface="Book Antiqua"/>
              </a:rPr>
              <a:t>long</a:t>
            </a:r>
            <a:r>
              <a:rPr lang="en-US" sz="2200" u="sng" dirty="0" smtClean="0">
                <a:latin typeface="Book Antiqua"/>
                <a:cs typeface="Book Antiqua"/>
              </a:rPr>
              <a:t> </a:t>
            </a:r>
            <a:r>
              <a:rPr lang="en-US" sz="2200" u="sng" dirty="0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enough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Book Antiqua"/>
                <a:cs typeface="Book Antiqua"/>
              </a:rPr>
              <a:t> </a:t>
            </a:r>
            <a:r>
              <a:rPr lang="en-US" sz="2200" dirty="0" smtClean="0">
                <a:latin typeface="Book Antiqua"/>
                <a:cs typeface="Book Antiqua"/>
              </a:rPr>
              <a:t>times</a:t>
            </a:r>
          </a:p>
          <a:p>
            <a:pPr marL="800100" lvl="1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 smtClean="0">
                <a:latin typeface="Book Antiqua"/>
                <a:cs typeface="Book Antiqua"/>
              </a:rPr>
              <a:t>At </a:t>
            </a:r>
            <a:r>
              <a:rPr lang="en-US" sz="2200" u="sng" dirty="0" smtClean="0">
                <a:solidFill>
                  <a:srgbClr val="953735"/>
                </a:solidFill>
                <a:latin typeface="Book Antiqua"/>
                <a:cs typeface="Book Antiqua"/>
              </a:rPr>
              <a:t>sufficiently high</a:t>
            </a:r>
            <a:r>
              <a:rPr lang="en-US" sz="2200" dirty="0" smtClean="0">
                <a:solidFill>
                  <a:srgbClr val="953735"/>
                </a:solidFill>
                <a:latin typeface="Book Antiqua"/>
                <a:cs typeface="Book Antiqua"/>
              </a:rPr>
              <a:t> </a:t>
            </a:r>
            <a:r>
              <a:rPr lang="en-US" sz="2200" dirty="0" smtClean="0">
                <a:latin typeface="Book Antiqua"/>
                <a:cs typeface="Book Antiqua"/>
              </a:rPr>
              <a:t>temperatures</a:t>
            </a:r>
            <a:endParaRPr lang="en-US" sz="2200" b="0" dirty="0">
              <a:latin typeface="Book Antiqua"/>
              <a:cs typeface="Book Antiqua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5672667" y="4216396"/>
            <a:ext cx="626533" cy="948266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90528" y="5266268"/>
            <a:ext cx="28448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200" b="1" dirty="0" smtClean="0"/>
              <a:t>Better magnets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sz="2200" b="1" dirty="0" smtClean="0"/>
              <a:t>Better materials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85466" y="4368799"/>
            <a:ext cx="218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We need…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617433" y="5696035"/>
            <a:ext cx="2782435" cy="39996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7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587106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584617"/>
            <a:ext cx="9144000" cy="273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371" y="313272"/>
            <a:ext cx="9064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376092"/>
                </a:solidFill>
                <a:latin typeface="Book Antiqua"/>
                <a:cs typeface="Book Antiqua"/>
              </a:rPr>
              <a:t>What happens when you try to contain a plasma? </a:t>
            </a:r>
            <a:endParaRPr lang="en-US" sz="4000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91" y="1703355"/>
            <a:ext cx="838874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 smtClean="0">
                <a:latin typeface="Book Antiqua"/>
                <a:cs typeface="Book Antiqua"/>
              </a:rPr>
              <a:t>The plasma affects the surface</a:t>
            </a:r>
          </a:p>
          <a:p>
            <a:pPr marL="971550" lvl="1" indent="-514350">
              <a:buFont typeface="+mj-lt"/>
              <a:buAutoNum type="arabicPeriod"/>
            </a:pPr>
            <a:endParaRPr lang="en-US" sz="3000" dirty="0" smtClean="0">
              <a:latin typeface="Book Antiqua"/>
              <a:cs typeface="Book Antiqua"/>
            </a:endParaRPr>
          </a:p>
          <a:p>
            <a:pPr marL="228600" indent="-228600">
              <a:buFont typeface="+mj-lt"/>
              <a:buAutoNum type="arabicPeriod"/>
            </a:pPr>
            <a:endParaRPr lang="en-US" sz="1200" dirty="0" smtClean="0">
              <a:latin typeface="Book Antiqua"/>
              <a:cs typeface="Book Antiqua"/>
            </a:endParaRPr>
          </a:p>
          <a:p>
            <a:pPr marL="228600" indent="-228600">
              <a:buFont typeface="+mj-lt"/>
              <a:buAutoNum type="arabicPeriod"/>
            </a:pPr>
            <a:endParaRPr lang="en-US" sz="1200" dirty="0">
              <a:latin typeface="Book Antiqua"/>
              <a:cs typeface="Book Antiqua"/>
            </a:endParaRPr>
          </a:p>
          <a:p>
            <a:pPr marL="228600" indent="-228600">
              <a:buFont typeface="+mj-lt"/>
              <a:buAutoNum type="arabicPeriod"/>
            </a:pPr>
            <a:endParaRPr lang="en-US" sz="1200" dirty="0" smtClean="0">
              <a:latin typeface="Book Antiqua"/>
              <a:cs typeface="Book Antiqua"/>
            </a:endParaRPr>
          </a:p>
          <a:p>
            <a:pPr marL="228600" indent="-228600">
              <a:buFont typeface="+mj-lt"/>
              <a:buAutoNum type="arabicPeriod"/>
            </a:pPr>
            <a:endParaRPr lang="en-US" sz="1200" dirty="0">
              <a:latin typeface="Book Antiqua"/>
              <a:cs typeface="Book Antiqua"/>
            </a:endParaRPr>
          </a:p>
          <a:p>
            <a:pPr marL="228600" indent="-228600">
              <a:buFont typeface="+mj-lt"/>
              <a:buAutoNum type="arabicPeriod"/>
            </a:pPr>
            <a:endParaRPr lang="en-US" sz="1200" dirty="0" smtClean="0">
              <a:latin typeface="Book Antiqua"/>
              <a:cs typeface="Book Antiqua"/>
            </a:endParaRPr>
          </a:p>
          <a:p>
            <a:pPr marL="228600" indent="-228600">
              <a:buFont typeface="+mj-lt"/>
              <a:buAutoNum type="arabicPeriod"/>
            </a:pPr>
            <a:endParaRPr lang="en-US" sz="1200" dirty="0">
              <a:latin typeface="Book Antiqua"/>
              <a:cs typeface="Book Antiqua"/>
            </a:endParaRPr>
          </a:p>
          <a:p>
            <a:pPr marL="228600" indent="-228600">
              <a:buFont typeface="+mj-lt"/>
              <a:buAutoNum type="arabicPeriod"/>
            </a:pPr>
            <a:endParaRPr lang="en-US" sz="1200" dirty="0" smtClean="0">
              <a:latin typeface="Book Antiqua"/>
              <a:cs typeface="Book Antiqua"/>
            </a:endParaRPr>
          </a:p>
          <a:p>
            <a:endParaRPr lang="en-US" sz="3000" dirty="0" smtClean="0">
              <a:latin typeface="Book Antiqua"/>
              <a:cs typeface="Book Antiqua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>
                <a:latin typeface="Book Antiqua"/>
                <a:cs typeface="Book Antiqua"/>
              </a:rPr>
              <a:t>The surface affects the plasma</a:t>
            </a:r>
          </a:p>
          <a:p>
            <a:pPr marL="514350" indent="-514350">
              <a:buFont typeface="+mj-lt"/>
              <a:buAutoNum type="arabicPeriod"/>
            </a:pPr>
            <a:endParaRPr lang="en-US" sz="3000" dirty="0">
              <a:latin typeface="Book Antiqua"/>
              <a:cs typeface="Book Antiqua"/>
            </a:endParaRPr>
          </a:p>
          <a:p>
            <a:pPr marL="514350" indent="-514350">
              <a:buFont typeface="+mj-lt"/>
              <a:buAutoNum type="arabicPeriod"/>
            </a:pPr>
            <a:endParaRPr lang="en-US" sz="3000" dirty="0" smtClean="0">
              <a:latin typeface="Book Antiqua"/>
              <a:cs typeface="Book Antiqua"/>
            </a:endParaRPr>
          </a:p>
          <a:p>
            <a:pPr marL="514350" indent="-514350">
              <a:buFont typeface="+mj-lt"/>
              <a:buAutoNum type="arabicPeriod"/>
            </a:pPr>
            <a:endParaRPr lang="en-US" sz="3000" dirty="0">
              <a:latin typeface="Book Antiqua"/>
              <a:cs typeface="Book Antiqua"/>
            </a:endParaRPr>
          </a:p>
          <a:p>
            <a:endParaRPr lang="en-US" sz="3000" dirty="0" smtClean="0">
              <a:latin typeface="Book Antiqua"/>
              <a:cs typeface="Book Antiqua"/>
            </a:endParaRPr>
          </a:p>
          <a:p>
            <a:pPr marL="457200" indent="-457200">
              <a:buFont typeface="+mj-lt"/>
              <a:buAutoNum type="arabicPeriod"/>
            </a:pPr>
            <a:endParaRPr lang="en-US" sz="1200" dirty="0" smtClean="0">
              <a:latin typeface="Book Antiqua"/>
              <a:cs typeface="Book Antiqu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23326" y="2658534"/>
            <a:ext cx="5875873" cy="982128"/>
            <a:chOff x="1083735" y="4555072"/>
            <a:chExt cx="5875873" cy="982128"/>
          </a:xfrm>
        </p:grpSpPr>
        <p:sp>
          <p:nvSpPr>
            <p:cNvPr id="11" name="Cloud 10"/>
            <p:cNvSpPr/>
            <p:nvPr/>
          </p:nvSpPr>
          <p:spPr>
            <a:xfrm>
              <a:off x="1083735" y="4555072"/>
              <a:ext cx="1998140" cy="982128"/>
            </a:xfrm>
            <a:prstGeom prst="cloud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/>
                <a:t>Plasma</a:t>
              </a:r>
              <a:endParaRPr lang="en-US" sz="26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27600" y="4673607"/>
              <a:ext cx="2032008" cy="711193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/>
                <a:t>Wall Material</a:t>
              </a:r>
              <a:endParaRPr lang="en-US" sz="2600" dirty="0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3369735" y="4842939"/>
              <a:ext cx="1202275" cy="321728"/>
            </a:xfrm>
            <a:prstGeom prst="rightArrow">
              <a:avLst/>
            </a:prstGeom>
            <a:solidFill>
              <a:srgbClr val="31859C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722529" y="1735033"/>
            <a:ext cx="2065875" cy="193899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lvl="1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Book Antiqua"/>
                <a:cs typeface="Book Antiqua"/>
              </a:rPr>
              <a:t>Physical &amp; chemical properties of the material can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Book Antiqua"/>
                <a:cs typeface="Book Antiqua"/>
              </a:rPr>
              <a:t>change</a:t>
            </a:r>
            <a:endParaRPr lang="en-US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810924" y="5096934"/>
            <a:ext cx="3522142" cy="982128"/>
            <a:chOff x="3369735" y="4521206"/>
            <a:chExt cx="3522142" cy="982128"/>
          </a:xfrm>
        </p:grpSpPr>
        <p:sp>
          <p:nvSpPr>
            <p:cNvPr id="17" name="Cloud 16"/>
            <p:cNvSpPr/>
            <p:nvPr/>
          </p:nvSpPr>
          <p:spPr>
            <a:xfrm>
              <a:off x="4893737" y="4521206"/>
              <a:ext cx="1998140" cy="982128"/>
            </a:xfrm>
            <a:prstGeom prst="cloud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/>
                <a:t>Plasma</a:t>
              </a:r>
              <a:endParaRPr lang="en-US" sz="2600" dirty="0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3369735" y="4842939"/>
              <a:ext cx="1202275" cy="321728"/>
            </a:xfrm>
            <a:prstGeom prst="rightArrow">
              <a:avLst/>
            </a:prstGeom>
            <a:solidFill>
              <a:srgbClr val="31859C"/>
            </a:solidFill>
            <a:ln>
              <a:solidFill>
                <a:srgbClr val="21596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507989" y="5232402"/>
            <a:ext cx="2032008" cy="711193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/>
              <a:t>Wall Material</a:t>
            </a:r>
            <a:endParaRPr lang="en-US" sz="2600" dirty="0"/>
          </a:p>
        </p:txBody>
      </p:sp>
      <p:sp>
        <p:nvSpPr>
          <p:cNvPr id="21" name="TextBox 20"/>
          <p:cNvSpPr txBox="1"/>
          <p:nvPr/>
        </p:nvSpPr>
        <p:spPr>
          <a:xfrm>
            <a:off x="6739463" y="4476632"/>
            <a:ext cx="2065875" cy="156966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lvl="1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Book Antiqua"/>
                <a:cs typeface="Book Antiqua"/>
              </a:rPr>
              <a:t>Chemical composition of the plasma can change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pic>
        <p:nvPicPr>
          <p:cNvPr id="23" name="Picture 2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338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8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283400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6584617"/>
            <a:ext cx="9144000" cy="273383"/>
          </a:xfrm>
          <a:prstGeom prst="rect">
            <a:avLst/>
          </a:prstGeom>
        </p:spPr>
      </p:pic>
      <p:pic>
        <p:nvPicPr>
          <p:cNvPr id="14" name="Picture 13" descr="Untitled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43"/>
          <a:stretch/>
        </p:blipFill>
        <p:spPr>
          <a:xfrm>
            <a:off x="0" y="0"/>
            <a:ext cx="9144000" cy="273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647" y="6594231"/>
            <a:ext cx="288070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A.M. Capece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51467" y="1269994"/>
            <a:ext cx="6722532" cy="1303867"/>
            <a:chOff x="1083735" y="4233333"/>
            <a:chExt cx="6722532" cy="1303867"/>
          </a:xfrm>
        </p:grpSpPr>
        <p:sp>
          <p:nvSpPr>
            <p:cNvPr id="18" name="Cloud 17"/>
            <p:cNvSpPr/>
            <p:nvPr/>
          </p:nvSpPr>
          <p:spPr>
            <a:xfrm>
              <a:off x="1083735" y="4233333"/>
              <a:ext cx="2472266" cy="1303867"/>
            </a:xfrm>
            <a:prstGeom prst="cloud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/>
                <a:t>Plasma</a:t>
              </a:r>
              <a:endParaRPr lang="en-US" sz="26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571067" y="4419600"/>
              <a:ext cx="2235200" cy="846666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/>
                <a:t>Wall Material</a:t>
              </a:r>
              <a:endParaRPr lang="en-US" sz="2600" dirty="0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3826933" y="4605867"/>
              <a:ext cx="1371600" cy="491066"/>
            </a:xfrm>
            <a:prstGeom prst="rightArrow">
              <a:avLst/>
            </a:prstGeom>
            <a:solidFill>
              <a:srgbClr val="31859C"/>
            </a:solidFill>
            <a:ln>
              <a:solidFill>
                <a:srgbClr val="21596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96918" y="2755073"/>
            <a:ext cx="859308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ook Antiqua"/>
                <a:cs typeface="Book Antiqua"/>
              </a:rPr>
              <a:t>What do we have in the plasma</a:t>
            </a:r>
            <a:r>
              <a:rPr lang="en-US" sz="3600" dirty="0" smtClean="0">
                <a:latin typeface="Book Antiqua"/>
                <a:cs typeface="Book Antiqua"/>
              </a:rPr>
              <a:t>?</a:t>
            </a:r>
          </a:p>
          <a:p>
            <a:pPr lvl="1"/>
            <a:endParaRPr lang="en-US" sz="2200" dirty="0">
              <a:latin typeface="Book Antiqua"/>
              <a:cs typeface="Book Antiqu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370" y="330205"/>
            <a:ext cx="7389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376092"/>
                </a:solidFill>
                <a:latin typeface="Book Antiqua"/>
                <a:cs typeface="Book Antiqua"/>
              </a:rPr>
              <a:t>How plasma affects the surface: </a:t>
            </a:r>
            <a:endParaRPr lang="en-US" sz="4000" dirty="0">
              <a:solidFill>
                <a:srgbClr val="376092"/>
              </a:solidFill>
              <a:latin typeface="Book Antiqua"/>
              <a:cs typeface="Book Antiqu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73457" y="6594231"/>
            <a:ext cx="77054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fld id="{88E8D095-9060-8146-92BC-F25DE522976C}" type="slidenum">
              <a:rPr 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9</a:t>
            </a:fld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/51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595942"/>
            <a:ext cx="38428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cs typeface="Lucida Bright"/>
              </a:rPr>
              <a:t>SULI Introductory Course, 6/10/16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/>
              <a:cs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1191933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19636</TotalTime>
  <Words>3903</Words>
  <Application>Microsoft Macintosh PowerPoint</Application>
  <PresentationFormat>On-screen Show (4:3)</PresentationFormat>
  <Paragraphs>764</Paragraphs>
  <Slides>51</Slides>
  <Notes>51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Atomic-Level Diagnostics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Angie Capece</dc:creator>
  <cp:lastModifiedBy>TCNJ IT</cp:lastModifiedBy>
  <cp:revision>682</cp:revision>
  <cp:lastPrinted>2016-06-10T13:11:49Z</cp:lastPrinted>
  <dcterms:created xsi:type="dcterms:W3CDTF">2014-11-29T22:24:39Z</dcterms:created>
  <dcterms:modified xsi:type="dcterms:W3CDTF">2016-06-10T13:14:17Z</dcterms:modified>
</cp:coreProperties>
</file>